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1" r:id="rId4"/>
  </p:sldMasterIdLst>
  <p:notesMasterIdLst>
    <p:notesMasterId r:id="rId6"/>
  </p:notesMasterIdLst>
  <p:sldIdLst>
    <p:sldId id="283" r:id="rId5"/>
  </p:sldIdLst>
  <p:sldSz cx="7772400" cy="176037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09" userDrawn="1">
          <p15:clr>
            <a:srgbClr val="A4A3A4"/>
          </p15:clr>
        </p15:guide>
        <p15:guide id="2" pos="4784" userDrawn="1">
          <p15:clr>
            <a:srgbClr val="A4A3A4"/>
          </p15:clr>
        </p15:guide>
        <p15:guide id="4" orient="horz" pos="10681" userDrawn="1">
          <p15:clr>
            <a:srgbClr val="A4A3A4"/>
          </p15:clr>
        </p15:guide>
        <p15:guide id="5" orient="horz" pos="143" userDrawn="1">
          <p15:clr>
            <a:srgbClr val="A4A3A4"/>
          </p15:clr>
        </p15:guide>
        <p15:guide id="8" pos="225" userDrawn="1">
          <p15:clr>
            <a:srgbClr val="A4A3A4"/>
          </p15:clr>
        </p15:guide>
        <p15:guide id="10" pos="112" userDrawn="1">
          <p15:clr>
            <a:srgbClr val="A4A3A4"/>
          </p15:clr>
        </p15:guide>
        <p15:guide id="11" orient="horz" pos="280" userDrawn="1">
          <p15:clr>
            <a:srgbClr val="A4A3A4"/>
          </p15:clr>
        </p15:guide>
        <p15:guide id="12" orient="horz" pos="10809" userDrawn="1">
          <p15:clr>
            <a:srgbClr val="A4A3A4"/>
          </p15:clr>
        </p15:guide>
        <p15:guide id="13" orient="horz" pos="443" userDrawn="1">
          <p15:clr>
            <a:srgbClr val="A4A3A4"/>
          </p15:clr>
        </p15:guide>
        <p15:guide id="14" pos="4535" userDrawn="1">
          <p15:clr>
            <a:srgbClr val="A4A3A4"/>
          </p15:clr>
        </p15:guide>
        <p15:guide id="15" pos="361" userDrawn="1">
          <p15:clr>
            <a:srgbClr val="A4A3A4"/>
          </p15:clr>
        </p15:guide>
        <p15:guide id="16" pos="4671" userDrawn="1">
          <p15:clr>
            <a:srgbClr val="A4A3A4"/>
          </p15:clr>
        </p15:guide>
        <p15:guide id="17" pos="303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27128A-3B03-4E9D-437D-05FB484D9678}" name="Emma Crockett" initials="EC" userId="Emma Crockett" providerId="None"/>
  <p188:author id="{3D9E43A6-5743-7D41-B221-C8A0E183BEEF}" name="Claudia Chan" initials="CC" userId="Claudia Chan" providerId="None"/>
  <p188:author id="{43319CB5-51C0-A19D-8285-51E2BCB13DC4}" name="Shaheen Yazdani" initials="SY" userId="S::s.yazdani@interceptgroup.com::9fe886aa-dc6d-40a7-a2fb-f9c695f28e4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haheen Yazdani" initials="SY [2]" lastIdx="11" clrIdx="6">
    <p:extLst>
      <p:ext uri="{19B8F6BF-5375-455C-9EA6-DF929625EA0E}">
        <p15:presenceInfo xmlns:p15="http://schemas.microsoft.com/office/powerpoint/2012/main" userId="Shaheen Yazdani" providerId="None"/>
      </p:ext>
    </p:extLst>
  </p:cmAuthor>
  <p:cmAuthor id="1" name="Claudia Chan" initials="CC" lastIdx="32" clrIdx="0">
    <p:extLst>
      <p:ext uri="{19B8F6BF-5375-455C-9EA6-DF929625EA0E}">
        <p15:presenceInfo xmlns:p15="http://schemas.microsoft.com/office/powerpoint/2012/main" userId="Claudia Chan" providerId="None"/>
      </p:ext>
    </p:extLst>
  </p:cmAuthor>
  <p:cmAuthor id="8" name="Lauren Machtinger" initials="LM" lastIdx="3" clrIdx="7">
    <p:extLst>
      <p:ext uri="{19B8F6BF-5375-455C-9EA6-DF929625EA0E}">
        <p15:presenceInfo xmlns:p15="http://schemas.microsoft.com/office/powerpoint/2012/main" userId="S::l.machtinger@interceptgroup.com::4535f638-706c-47a0-835d-b1693c81b1d3" providerId="AD"/>
      </p:ext>
    </p:extLst>
  </p:cmAuthor>
  <p:cmAuthor id="2" name="Shaheen Yazdani" initials="SY" lastIdx="12" clrIdx="1">
    <p:extLst>
      <p:ext uri="{19B8F6BF-5375-455C-9EA6-DF929625EA0E}">
        <p15:presenceInfo xmlns:p15="http://schemas.microsoft.com/office/powerpoint/2012/main" userId="S::s.yazdani@interceptgroup.com::9fe886aa-dc6d-40a7-a2fb-f9c695f28e45" providerId="AD"/>
      </p:ext>
    </p:extLst>
  </p:cmAuthor>
  <p:cmAuthor id="3" name="Nahya Raidy" initials="NR" lastIdx="6" clrIdx="2">
    <p:extLst>
      <p:ext uri="{19B8F6BF-5375-455C-9EA6-DF929625EA0E}">
        <p15:presenceInfo xmlns:p15="http://schemas.microsoft.com/office/powerpoint/2012/main" userId="S::n.raidy@interceptgroup.com::03611822-e41a-470d-bccd-e2cef220430c" providerId="AD"/>
      </p:ext>
    </p:extLst>
  </p:cmAuthor>
  <p:cmAuthor id="4" name="Nahya Raidy" initials="NR [2]" lastIdx="5" clrIdx="3">
    <p:extLst>
      <p:ext uri="{19B8F6BF-5375-455C-9EA6-DF929625EA0E}">
        <p15:presenceInfo xmlns:p15="http://schemas.microsoft.com/office/powerpoint/2012/main" userId="Nahya Raidy" providerId="None"/>
      </p:ext>
    </p:extLst>
  </p:cmAuthor>
  <p:cmAuthor id="5" name="Julian Ibe" initials="JI" lastIdx="1" clrIdx="4">
    <p:extLst>
      <p:ext uri="{19B8F6BF-5375-455C-9EA6-DF929625EA0E}">
        <p15:presenceInfo xmlns:p15="http://schemas.microsoft.com/office/powerpoint/2012/main" userId="Julian Ibe" providerId="None"/>
      </p:ext>
    </p:extLst>
  </p:cmAuthor>
  <p:cmAuthor id="6" name="Intercept Group" initials="I" lastIdx="4" clrIdx="5">
    <p:extLst>
      <p:ext uri="{19B8F6BF-5375-455C-9EA6-DF929625EA0E}">
        <p15:presenceInfo xmlns:p15="http://schemas.microsoft.com/office/powerpoint/2012/main" userId="Intercept Grou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2D2"/>
    <a:srgbClr val="F0F0F0"/>
    <a:srgbClr val="F5E3D6"/>
    <a:srgbClr val="F6BD9D"/>
    <a:srgbClr val="E6E6E6"/>
    <a:srgbClr val="F2F2F2"/>
    <a:srgbClr val="FFFFFF"/>
    <a:srgbClr val="737373"/>
    <a:srgbClr val="000000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3798" y="96"/>
      </p:cViewPr>
      <p:guideLst>
        <p:guide orient="horz" pos="10509"/>
        <p:guide pos="4784"/>
        <p:guide orient="horz" pos="10681"/>
        <p:guide orient="horz" pos="143"/>
        <p:guide pos="225"/>
        <p:guide pos="112"/>
        <p:guide orient="horz" pos="280"/>
        <p:guide orient="horz" pos="10809"/>
        <p:guide orient="horz" pos="443"/>
        <p:guide pos="4535"/>
        <p:guide pos="361"/>
        <p:guide pos="4671"/>
        <p:guide pos="30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A339E-8D31-46E9-9CF8-133C546E7D20}" type="datetimeFigureOut">
              <a:rPr lang="en-CA" smtClean="0"/>
              <a:t>2023-05-15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7963" y="1143000"/>
            <a:ext cx="13620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9A64F-1DE6-4BA7-98AD-603E0AF90FF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235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47963" y="1143000"/>
            <a:ext cx="13620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9A64F-1DE6-4BA7-98AD-603E0AF90FF9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965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2880992"/>
            <a:ext cx="6606540" cy="6128726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9246065"/>
            <a:ext cx="5829300" cy="4250173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A219-927C-4E0F-8C1D-DB406F3000BA}" type="datetime1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BFEA-94B6-43B3-BFC0-C11D0EECC5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101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3BD35-37A8-483C-9057-168EDDB2AB43}" type="datetime1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BFEA-94B6-43B3-BFC0-C11D0EECC5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465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937239"/>
            <a:ext cx="1675924" cy="149183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937239"/>
            <a:ext cx="4930616" cy="149183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DEAE6-001D-4AB5-A74F-C3B2CDD6F70F}" type="datetime1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BFEA-94B6-43B3-BFC0-C11D0EECC5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427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9EFD3-2114-4A88-9673-94C0A6CF3459}" type="datetime1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BFEA-94B6-43B3-BFC0-C11D0EECC5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002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4388727"/>
            <a:ext cx="6703695" cy="7322686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11780688"/>
            <a:ext cx="6703695" cy="3850827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7115D-1B1F-4737-ADD4-6F8D69C4F719}" type="datetime1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BFEA-94B6-43B3-BFC0-C11D0EECC5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355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4686193"/>
            <a:ext cx="3303270" cy="111694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4686193"/>
            <a:ext cx="3303270" cy="111694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86FE-4D19-47CE-81BC-A5498C8AD73D}" type="datetime1">
              <a:rPr lang="en-CA" smtClean="0"/>
              <a:t>2023-05-15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BFEA-94B6-43B3-BFC0-C11D0EECC5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166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937243"/>
            <a:ext cx="6703695" cy="34025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4315374"/>
            <a:ext cx="3288089" cy="2114898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6430273"/>
            <a:ext cx="3288089" cy="945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4315374"/>
            <a:ext cx="3304282" cy="2114898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6430273"/>
            <a:ext cx="3304282" cy="9457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8C81A-F61D-44AF-A1A0-900C2997039B}" type="datetime1">
              <a:rPr lang="en-CA" smtClean="0"/>
              <a:t>2023-05-15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BFEA-94B6-43B3-BFC0-C11D0EECC5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449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4BAA-7209-45E0-90E9-77D535245657}" type="datetime1">
              <a:rPr lang="en-CA" smtClean="0"/>
              <a:t>2023-05-15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BFEA-94B6-43B3-BFC0-C11D0EECC5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924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352-CD83-45B9-8591-4FBD0C63A48B}" type="datetime1">
              <a:rPr lang="en-CA" smtClean="0"/>
              <a:t>2023-05-15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BFEA-94B6-43B3-BFC0-C11D0EECC51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8699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1173586"/>
            <a:ext cx="2506801" cy="4107551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2534623"/>
            <a:ext cx="3934778" cy="12510099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5281137"/>
            <a:ext cx="2506801" cy="9783958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6A867-56BD-4FC4-BACF-8D8B16F87659}" type="datetime1">
              <a:rPr lang="en-CA" smtClean="0"/>
              <a:t>2023-05-15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BFEA-94B6-43B3-BFC0-C11D0EECC5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676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1173586"/>
            <a:ext cx="2506801" cy="4107551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2534623"/>
            <a:ext cx="3934778" cy="12510099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5281137"/>
            <a:ext cx="2506801" cy="9783958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7A55-2C2A-4F72-A747-00354B0542AF}" type="datetime1">
              <a:rPr lang="en-CA" smtClean="0"/>
              <a:t>2023-05-15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3BFEA-94B6-43B3-BFC0-C11D0EECC5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176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937243"/>
            <a:ext cx="6703695" cy="3402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4686193"/>
            <a:ext cx="6703695" cy="11169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16316107"/>
            <a:ext cx="1748790" cy="937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C3ABA-AE8A-4001-9F49-E903CFE13593}" type="datetime1">
              <a:rPr lang="en-CA" smtClean="0"/>
              <a:t>2023-05-15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16316107"/>
            <a:ext cx="2623185" cy="937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16316107"/>
            <a:ext cx="1748790" cy="937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3BFEA-94B6-43B3-BFC0-C11D0EECC516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 hidden="1">
            <a:extLst>
              <a:ext uri="{FF2B5EF4-FFF2-40B4-BE49-F238E27FC236}">
                <a16:creationId xmlns:a16="http://schemas.microsoft.com/office/drawing/2014/main" id="{74D6DED5-471E-4F31-8FA4-4F81B730660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933028" y="1790207"/>
            <a:ext cx="4821990" cy="2217548"/>
          </a:xfrm>
          <a:prstGeom prst="rect">
            <a:avLst/>
          </a:prstGeom>
        </p:spPr>
      </p:pic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B95DD8E3-F698-4638-847C-ECC313467E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4933028" y="4107788"/>
            <a:ext cx="1981302" cy="46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83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hdr="0" ftr="0" dt="0"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hyperlink" Target="http://www.aka.ms/SurfaceIDCWhitepaper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://www.aka.ms/SurfaceIDCExecsummar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ectangle: Rounded Corners 186" hidden="1">
            <a:extLst>
              <a:ext uri="{FF2B5EF4-FFF2-40B4-BE49-F238E27FC236}">
                <a16:creationId xmlns:a16="http://schemas.microsoft.com/office/drawing/2014/main" id="{8C493ECA-14D5-49D1-B26A-EFE0A1B54A45}"/>
              </a:ext>
            </a:extLst>
          </p:cNvPr>
          <p:cNvSpPr/>
          <p:nvPr/>
        </p:nvSpPr>
        <p:spPr>
          <a:xfrm>
            <a:off x="-1075993" y="14434768"/>
            <a:ext cx="9901715" cy="2117388"/>
          </a:xfrm>
          <a:prstGeom prst="roundRect">
            <a:avLst>
              <a:gd name="adj" fmla="val 9562"/>
            </a:avLst>
          </a:prstGeom>
          <a:solidFill>
            <a:schemeClr val="bg1"/>
          </a:solidFill>
          <a:ln>
            <a:noFill/>
          </a:ln>
          <a:effectLst>
            <a:outerShdw blurRad="1397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8">
              <a:solidFill>
                <a:srgbClr val="2F2F2F"/>
              </a:solidFill>
            </a:endParaRPr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B93F1D32-019E-4F41-AA64-22EAF7182518}"/>
              </a:ext>
            </a:extLst>
          </p:cNvPr>
          <p:cNvSpPr/>
          <p:nvPr/>
        </p:nvSpPr>
        <p:spPr>
          <a:xfrm rot="5400000">
            <a:off x="16022713" y="-6338386"/>
            <a:ext cx="699276" cy="15216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525"/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B68EC5ED-6348-4944-9767-9CA70BF78929}"/>
              </a:ext>
            </a:extLst>
          </p:cNvPr>
          <p:cNvSpPr/>
          <p:nvPr/>
        </p:nvSpPr>
        <p:spPr>
          <a:xfrm rot="5400000">
            <a:off x="16199684" y="-7258943"/>
            <a:ext cx="345342" cy="15216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3525"/>
          </a:p>
        </p:txBody>
      </p:sp>
      <p:grpSp>
        <p:nvGrpSpPr>
          <p:cNvPr id="38" name="Group 37" hidden="1">
            <a:extLst>
              <a:ext uri="{FF2B5EF4-FFF2-40B4-BE49-F238E27FC236}">
                <a16:creationId xmlns:a16="http://schemas.microsoft.com/office/drawing/2014/main" id="{61BFFCBD-69A6-4285-9955-99BA531C4AB8}"/>
              </a:ext>
            </a:extLst>
          </p:cNvPr>
          <p:cNvGrpSpPr/>
          <p:nvPr/>
        </p:nvGrpSpPr>
        <p:grpSpPr>
          <a:xfrm>
            <a:off x="-2218565" y="3593558"/>
            <a:ext cx="1111390" cy="13760647"/>
            <a:chOff x="-1658000" y="3465711"/>
            <a:chExt cx="830575" cy="10283754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A7AAACB-1674-4E2D-8AB6-093CF7441D62}"/>
                </a:ext>
              </a:extLst>
            </p:cNvPr>
            <p:cNvSpPr/>
            <p:nvPr/>
          </p:nvSpPr>
          <p:spPr>
            <a:xfrm>
              <a:off x="-1658000" y="3465711"/>
              <a:ext cx="385200" cy="102837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3525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CA4F5B4-4E5D-476F-9D83-D45514B0B1C0}"/>
                </a:ext>
              </a:extLst>
            </p:cNvPr>
            <p:cNvSpPr/>
            <p:nvPr/>
          </p:nvSpPr>
          <p:spPr>
            <a:xfrm rot="10800000">
              <a:off x="-1111845" y="3465711"/>
              <a:ext cx="284420" cy="102837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3525"/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38B15D2-67BA-4C78-B137-18BA65FE0393}"/>
              </a:ext>
            </a:extLst>
          </p:cNvPr>
          <p:cNvSpPr/>
          <p:nvPr/>
        </p:nvSpPr>
        <p:spPr>
          <a:xfrm>
            <a:off x="0" y="-1"/>
            <a:ext cx="7772400" cy="15081713"/>
          </a:xfrm>
          <a:prstGeom prst="rect">
            <a:avLst/>
          </a:prstGeom>
          <a:solidFill>
            <a:srgbClr val="EBED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0B3E91A4-0D5C-4A98-8E2D-F8D58C36F075}"/>
              </a:ext>
            </a:extLst>
          </p:cNvPr>
          <p:cNvSpPr/>
          <p:nvPr/>
        </p:nvSpPr>
        <p:spPr>
          <a:xfrm>
            <a:off x="0" y="14567412"/>
            <a:ext cx="7772400" cy="3035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6D449A6-B7CB-4760-860D-DFB169918FFC}"/>
              </a:ext>
            </a:extLst>
          </p:cNvPr>
          <p:cNvSpPr/>
          <p:nvPr/>
        </p:nvSpPr>
        <p:spPr>
          <a:xfrm>
            <a:off x="0" y="9858994"/>
            <a:ext cx="7772400" cy="2278242"/>
          </a:xfrm>
          <a:prstGeom prst="rect">
            <a:avLst/>
          </a:prstGeom>
          <a:solidFill>
            <a:srgbClr val="E1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FEDA913-F8DC-4A0F-ACD6-31BB928B68E2}"/>
              </a:ext>
            </a:extLst>
          </p:cNvPr>
          <p:cNvSpPr/>
          <p:nvPr/>
        </p:nvSpPr>
        <p:spPr>
          <a:xfrm>
            <a:off x="493745" y="4266020"/>
            <a:ext cx="6705568" cy="17927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t"/>
            <a:r>
              <a:rPr lang="en-US" sz="1050"/>
              <a:t>There's a lot riding on your company's device strategy. New research from IDC shows that leaders who equip their employees with Microsoft Surface and Microsoft 365 create new possibilities—one device at a time.</a:t>
            </a:r>
          </a:p>
          <a:p>
            <a:pPr fontAlgn="t"/>
            <a:endParaRPr lang="en-US" sz="1100"/>
          </a:p>
          <a:p>
            <a:pPr fontAlgn="t"/>
            <a:endParaRPr lang="en-US" sz="1100"/>
          </a:p>
          <a:p>
            <a:pPr algn="ctr"/>
            <a:r>
              <a:rPr lang="en-US" sz="1200">
                <a:latin typeface="+mj-lt"/>
                <a:ea typeface="Calibri" panose="020F0502020204030204" pitchFamily="34" charset="0"/>
              </a:rPr>
              <a:t>The IDC study found that over a three-year period, Surface with Microsoft 365 </a:t>
            </a:r>
          </a:p>
          <a:p>
            <a:pPr algn="ctr"/>
            <a:r>
              <a:rPr lang="en-US" sz="1200">
                <a:latin typeface="+mj-lt"/>
                <a:ea typeface="Calibri" panose="020F0502020204030204" pitchFamily="34" charset="0"/>
              </a:rPr>
              <a:t>can provide up to $9,036 per device in savings and benefits.</a:t>
            </a:r>
          </a:p>
          <a:p>
            <a:pPr algn="ctr"/>
            <a:endParaRPr lang="en-US" sz="1200">
              <a:latin typeface="+mj-lt"/>
              <a:ea typeface="Calibri" panose="020F0502020204030204" pitchFamily="34" charset="0"/>
            </a:endParaRPr>
          </a:p>
          <a:p>
            <a:endParaRPr lang="en-US" sz="1050">
              <a:latin typeface="+mj-lt"/>
              <a:ea typeface="Calibri" panose="020F0502020204030204" pitchFamily="34" charset="0"/>
            </a:endParaRPr>
          </a:p>
          <a:p>
            <a:r>
              <a:rPr lang="en-US" sz="1050">
                <a:ea typeface="Calibri" panose="020F0502020204030204" pitchFamily="34" charset="0"/>
              </a:rPr>
              <a:t>Laptops designed by Microsoft are more than the sum of their cost. When decision makers choose Surface and Microsoft 365, they're expanding what's possible for their people and their business.</a:t>
            </a:r>
            <a:endParaRPr lang="en-US" sz="105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B9EE2BA-2992-4106-BF4F-AA987635CB25}"/>
              </a:ext>
            </a:extLst>
          </p:cNvPr>
          <p:cNvSpPr/>
          <p:nvPr/>
        </p:nvSpPr>
        <p:spPr>
          <a:xfrm>
            <a:off x="0" y="1"/>
            <a:ext cx="7772400" cy="34346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E951E4E7-D9CC-4AB2-B10B-DD6B652F9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606550" cy="500742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0DA93A3F-E768-4949-A07A-9015F5574806}"/>
              </a:ext>
            </a:extLst>
          </p:cNvPr>
          <p:cNvSpPr txBox="1"/>
          <p:nvPr/>
        </p:nvSpPr>
        <p:spPr>
          <a:xfrm>
            <a:off x="2340659" y="2804265"/>
            <a:ext cx="3091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>
                <a:solidFill>
                  <a:srgbClr val="2F2F2F"/>
                </a:solidFill>
                <a:latin typeface="+mj-lt"/>
              </a:rPr>
              <a:t>Power what's possible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AB77E08-A9D2-4FD3-833B-BAB6BA5DED18}"/>
              </a:ext>
            </a:extLst>
          </p:cNvPr>
          <p:cNvSpPr txBox="1"/>
          <p:nvPr/>
        </p:nvSpPr>
        <p:spPr>
          <a:xfrm>
            <a:off x="501234" y="3911372"/>
            <a:ext cx="514975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>
                <a:latin typeface="+mj-lt"/>
              </a:rPr>
              <a:t>Create new value with laptops designed by Microsoft</a:t>
            </a: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0F90CD41-FABD-4414-9333-823E9DBB56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2205" r="10700" b="4057"/>
          <a:stretch/>
        </p:blipFill>
        <p:spPr>
          <a:xfrm>
            <a:off x="0" y="12136101"/>
            <a:ext cx="7772400" cy="2540782"/>
          </a:xfrm>
          <a:prstGeom prst="rect">
            <a:avLst/>
          </a:prstGeom>
        </p:spPr>
      </p:pic>
      <p:sp>
        <p:nvSpPr>
          <p:cNvPr id="135" name="Rectangle: Top Corners Rounded 134">
            <a:extLst>
              <a:ext uri="{FF2B5EF4-FFF2-40B4-BE49-F238E27FC236}">
                <a16:creationId xmlns:a16="http://schemas.microsoft.com/office/drawing/2014/main" id="{1E29B34D-8BA1-4A2D-8E55-B8B24D789DE1}"/>
              </a:ext>
            </a:extLst>
          </p:cNvPr>
          <p:cNvSpPr/>
          <p:nvPr/>
        </p:nvSpPr>
        <p:spPr>
          <a:xfrm>
            <a:off x="-120317" y="12331813"/>
            <a:ext cx="4871221" cy="1080000"/>
          </a:xfrm>
          <a:prstGeom prst="round2SameRect">
            <a:avLst>
              <a:gd name="adj1" fmla="val 7018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2F2F2F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53521E1-E2C6-4698-B196-98A4387D30CC}"/>
              </a:ext>
            </a:extLst>
          </p:cNvPr>
          <p:cNvSpPr txBox="1"/>
          <p:nvPr/>
        </p:nvSpPr>
        <p:spPr>
          <a:xfrm>
            <a:off x="465909" y="12464009"/>
            <a:ext cx="367003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/>
              <a:t>Read the executive summary of IDC’s study: </a:t>
            </a:r>
          </a:p>
          <a:p>
            <a:pPr>
              <a:spcBef>
                <a:spcPts val="600"/>
              </a:spcBef>
            </a:pPr>
            <a:r>
              <a:rPr lang="en-CA" sz="1400" dirty="0">
                <a:latin typeface="+mj-lt"/>
              </a:rPr>
              <a:t>Evaluating the Business Case of Surface and Microsoft 365 &gt;</a:t>
            </a:r>
          </a:p>
        </p:txBody>
      </p:sp>
      <p:sp>
        <p:nvSpPr>
          <p:cNvPr id="137" name="Rectangle: Top Corners Rounded 136">
            <a:extLst>
              <a:ext uri="{FF2B5EF4-FFF2-40B4-BE49-F238E27FC236}">
                <a16:creationId xmlns:a16="http://schemas.microsoft.com/office/drawing/2014/main" id="{257C837C-51CC-4C95-8D89-76E20FDFE879}"/>
              </a:ext>
            </a:extLst>
          </p:cNvPr>
          <p:cNvSpPr/>
          <p:nvPr/>
        </p:nvSpPr>
        <p:spPr>
          <a:xfrm flipV="1">
            <a:off x="-120317" y="13411813"/>
            <a:ext cx="4871221" cy="1080000"/>
          </a:xfrm>
          <a:prstGeom prst="round2SameRect">
            <a:avLst>
              <a:gd name="adj1" fmla="val 7018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2F2F2F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E98CFE3-2B71-47BB-9513-2E7DFB56EE6C}"/>
              </a:ext>
            </a:extLst>
          </p:cNvPr>
          <p:cNvSpPr txBox="1"/>
          <p:nvPr/>
        </p:nvSpPr>
        <p:spPr>
          <a:xfrm>
            <a:off x="465909" y="13674814"/>
            <a:ext cx="43470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/>
              <a:t>Surface for Business</a:t>
            </a:r>
          </a:p>
          <a:p>
            <a:pPr>
              <a:spcBef>
                <a:spcPts val="600"/>
              </a:spcBef>
            </a:pPr>
            <a:r>
              <a:rPr lang="en-CA" sz="1100"/>
              <a:t>Powerful for employees. Consistent for IT. Secure for all. </a:t>
            </a:r>
            <a:endParaRPr lang="en-CA" sz="1100">
              <a:latin typeface="+mj-lt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98501BF-52C7-4438-A69B-A1AD7B2B0CBB}"/>
              </a:ext>
            </a:extLst>
          </p:cNvPr>
          <p:cNvSpPr txBox="1"/>
          <p:nvPr/>
        </p:nvSpPr>
        <p:spPr>
          <a:xfrm>
            <a:off x="475368" y="14943276"/>
            <a:ext cx="67794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+mj-lt"/>
              </a:rPr>
              <a:t>Methodology</a:t>
            </a:r>
          </a:p>
          <a:p>
            <a:endParaRPr lang="en-US" sz="900" dirty="0">
              <a:latin typeface="+mj-lt"/>
            </a:endParaRPr>
          </a:p>
          <a:p>
            <a:r>
              <a:rPr lang="en-US" sz="900" dirty="0"/>
              <a:t>A Business Value White Paper, commissioned by Microsoft September 2022 | Doc. #US49453722</a:t>
            </a:r>
            <a:endParaRPr lang="en-CA" sz="900" dirty="0"/>
          </a:p>
          <a:p>
            <a:endParaRPr lang="en-US" sz="900" dirty="0">
              <a:latin typeface="+mj-lt"/>
            </a:endParaRPr>
          </a:p>
          <a:p>
            <a:r>
              <a:rPr lang="en-US" sz="900" dirty="0"/>
              <a:t>IDC Research Study conducted from surveys and interviews between December 2021 – February 2022. All respondents were IT decision-makers at large organizations (250-5000+ employees) representing organizations from the United States, Australia, India, Spain, France, United Kingdom, New Zealand, and Germany. Cost &amp; Savings findings based on average cost and time estimates provided directly by respondents; actual costs and savings may vary based on your specific Device Mix and deployment.</a:t>
            </a:r>
          </a:p>
          <a:p>
            <a:endParaRPr lang="en-US" sz="900" dirty="0"/>
          </a:p>
          <a:p>
            <a:r>
              <a:rPr lang="en-US" sz="900" dirty="0"/>
              <a:t>Data point derived from 17 in-depth interviews. All other data points derived from 800 survey results (700 Surface organizations with at least 150 Surface Laptop and 2-in-1 Tablets available since 2019, 100 non-Surface organizations). Surface Residual Value adjusted by IDC to reflect average after 36 months.</a:t>
            </a: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C9EC1EB-87A4-4943-BB0E-396EBA3BA2FE}"/>
              </a:ext>
            </a:extLst>
          </p:cNvPr>
          <p:cNvGrpSpPr/>
          <p:nvPr/>
        </p:nvGrpSpPr>
        <p:grpSpPr>
          <a:xfrm>
            <a:off x="2086200" y="7243971"/>
            <a:ext cx="3600000" cy="858885"/>
            <a:chOff x="2086200" y="6815636"/>
            <a:chExt cx="3600000" cy="858885"/>
          </a:xfrm>
        </p:grpSpPr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80E3CDEF-0BBC-4AC6-9315-F1210A6DA5C6}"/>
                </a:ext>
              </a:extLst>
            </p:cNvPr>
            <p:cNvCxnSpPr>
              <a:cxnSpLocks/>
            </p:cNvCxnSpPr>
            <p:nvPr/>
          </p:nvCxnSpPr>
          <p:spPr>
            <a:xfrm>
              <a:off x="2086200" y="7224521"/>
              <a:ext cx="3600000" cy="0"/>
            </a:xfrm>
            <a:prstGeom prst="line">
              <a:avLst/>
            </a:prstGeom>
            <a:ln w="12700">
              <a:solidFill>
                <a:srgbClr val="4E5CB7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47918F1C-BEA7-44B6-A58D-5841ED9A9F7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6200" y="7449521"/>
              <a:ext cx="450000" cy="0"/>
            </a:xfrm>
            <a:prstGeom prst="line">
              <a:avLst/>
            </a:prstGeom>
            <a:ln w="12700">
              <a:solidFill>
                <a:srgbClr val="4E5CB7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6747816-0150-4BB3-8E7D-9AC529D69CBC}"/>
                </a:ext>
              </a:extLst>
            </p:cNvPr>
            <p:cNvSpPr/>
            <p:nvPr/>
          </p:nvSpPr>
          <p:spPr>
            <a:xfrm>
              <a:off x="5596200" y="7190971"/>
              <a:ext cx="90000" cy="90000"/>
            </a:xfrm>
            <a:prstGeom prst="ellipse">
              <a:avLst/>
            </a:prstGeom>
            <a:solidFill>
              <a:srgbClr val="4E5CB7"/>
            </a:solidFill>
            <a:ln w="12700">
              <a:solidFill>
                <a:srgbClr val="4E5CB7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012CE3C9-793B-4583-B314-B3288607A03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906200" y="7449521"/>
              <a:ext cx="450000" cy="0"/>
            </a:xfrm>
            <a:prstGeom prst="line">
              <a:avLst/>
            </a:prstGeom>
            <a:ln w="12700">
              <a:solidFill>
                <a:srgbClr val="4E5CB7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E4E16C4A-EC78-4934-BF0A-DD4783496291}"/>
                </a:ext>
              </a:extLst>
            </p:cNvPr>
            <p:cNvSpPr/>
            <p:nvPr/>
          </p:nvSpPr>
          <p:spPr>
            <a:xfrm>
              <a:off x="2086200" y="7190971"/>
              <a:ext cx="90000" cy="90000"/>
            </a:xfrm>
            <a:prstGeom prst="ellipse">
              <a:avLst/>
            </a:prstGeom>
            <a:solidFill>
              <a:srgbClr val="4E5CB7"/>
            </a:solidFill>
            <a:ln w="12700">
              <a:solidFill>
                <a:srgbClr val="4E5CB7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9E848FE1-DD32-4C7A-AD48-36404971B9F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69520" y="7229636"/>
              <a:ext cx="828000" cy="0"/>
            </a:xfrm>
            <a:prstGeom prst="line">
              <a:avLst/>
            </a:prstGeom>
            <a:ln w="12700">
              <a:solidFill>
                <a:srgbClr val="4E5CB7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1255A771-2F41-42BE-876D-99AFC84A45A5}"/>
                </a:ext>
              </a:extLst>
            </p:cNvPr>
            <p:cNvSpPr/>
            <p:nvPr/>
          </p:nvSpPr>
          <p:spPr>
            <a:xfrm>
              <a:off x="3838520" y="7190971"/>
              <a:ext cx="90000" cy="90000"/>
            </a:xfrm>
            <a:prstGeom prst="ellipse">
              <a:avLst/>
            </a:prstGeom>
            <a:solidFill>
              <a:srgbClr val="4E5CB7"/>
            </a:solidFill>
            <a:ln w="12700">
              <a:solidFill>
                <a:srgbClr val="4E5CB7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3C8EBA67-5DD9-4EDC-B2D5-0D3960DBF620}"/>
              </a:ext>
            </a:extLst>
          </p:cNvPr>
          <p:cNvSpPr/>
          <p:nvPr/>
        </p:nvSpPr>
        <p:spPr>
          <a:xfrm>
            <a:off x="364309" y="8058236"/>
            <a:ext cx="2255226" cy="3824264"/>
          </a:xfrm>
          <a:prstGeom prst="roundRect">
            <a:avLst>
              <a:gd name="adj" fmla="val 3520"/>
            </a:avLst>
          </a:prstGeom>
          <a:solidFill>
            <a:schemeClr val="bg1"/>
          </a:solidFill>
          <a:ln>
            <a:noFill/>
          </a:ln>
          <a:effectLst>
            <a:outerShdw blurRad="139700" dist="12700" sx="102000" sy="102000" algn="ctr" rotWithShape="0">
              <a:srgbClr val="4E5CB7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ED8AB7EA-5A61-4C28-8F2F-0FD424722E85}"/>
              </a:ext>
            </a:extLst>
          </p:cNvPr>
          <p:cNvSpPr/>
          <p:nvPr/>
        </p:nvSpPr>
        <p:spPr>
          <a:xfrm>
            <a:off x="2758587" y="8058236"/>
            <a:ext cx="2255226" cy="3824264"/>
          </a:xfrm>
          <a:prstGeom prst="roundRect">
            <a:avLst>
              <a:gd name="adj" fmla="val 3520"/>
            </a:avLst>
          </a:prstGeom>
          <a:solidFill>
            <a:schemeClr val="bg1"/>
          </a:solidFill>
          <a:ln>
            <a:noFill/>
          </a:ln>
          <a:effectLst>
            <a:outerShdw blurRad="139700" dist="12700" sx="102000" sy="102000" algn="ctr" rotWithShape="0">
              <a:srgbClr val="4E5CB7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34F2F4BC-ED37-4F0F-A34C-52FD6DDE5B6F}"/>
              </a:ext>
            </a:extLst>
          </p:cNvPr>
          <p:cNvSpPr/>
          <p:nvPr/>
        </p:nvSpPr>
        <p:spPr>
          <a:xfrm>
            <a:off x="5152865" y="8058346"/>
            <a:ext cx="2255226" cy="3824264"/>
          </a:xfrm>
          <a:prstGeom prst="roundRect">
            <a:avLst>
              <a:gd name="adj" fmla="val 3520"/>
            </a:avLst>
          </a:prstGeom>
          <a:solidFill>
            <a:schemeClr val="bg1"/>
          </a:solidFill>
          <a:ln>
            <a:noFill/>
          </a:ln>
          <a:effectLst>
            <a:outerShdw blurRad="139700" dist="12700" sx="102000" sy="102000" algn="ctr" rotWithShape="0">
              <a:srgbClr val="4E5CB7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2232811-789F-442B-85F0-E064952746F4}"/>
              </a:ext>
            </a:extLst>
          </p:cNvPr>
          <p:cNvSpPr txBox="1"/>
          <p:nvPr/>
        </p:nvSpPr>
        <p:spPr>
          <a:xfrm>
            <a:off x="517625" y="8823597"/>
            <a:ext cx="194859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latin typeface="+mj-lt"/>
              </a:rPr>
              <a:t>Employee Experience</a:t>
            </a:r>
          </a:p>
          <a:p>
            <a:pPr>
              <a:spcAft>
                <a:spcPts val="1200"/>
              </a:spcAft>
            </a:pPr>
            <a:r>
              <a:rPr lang="en-US" sz="1050">
                <a:ea typeface="Calibri" panose="020F0502020204030204" pitchFamily="34" charset="0"/>
              </a:rPr>
              <a:t>Help your employees attain peak performance with fewer security and performance issues, enhanced mobility, and deeper collaboration.</a:t>
            </a:r>
            <a:endParaRPr lang="en-US" sz="105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C1782A1C-C924-426A-BB5F-1C3F21FDBA79}"/>
              </a:ext>
            </a:extLst>
          </p:cNvPr>
          <p:cNvSpPr txBox="1"/>
          <p:nvPr/>
        </p:nvSpPr>
        <p:spPr>
          <a:xfrm>
            <a:off x="2911903" y="8823597"/>
            <a:ext cx="194859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latin typeface="+mj-lt"/>
              </a:rPr>
              <a:t>Direct Savings</a:t>
            </a:r>
          </a:p>
          <a:p>
            <a:pPr>
              <a:spcAft>
                <a:spcPts val="1200"/>
              </a:spcAft>
            </a:pPr>
            <a:r>
              <a:rPr lang="en-US" sz="1050"/>
              <a:t>Surface devices with Microsoft 365 enable consolidation, reduce spend on peripherals, and lower operational costs.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D3299A3-5828-4DDE-9F25-CEA46459F197}"/>
              </a:ext>
            </a:extLst>
          </p:cNvPr>
          <p:cNvSpPr txBox="1"/>
          <p:nvPr/>
        </p:nvSpPr>
        <p:spPr>
          <a:xfrm>
            <a:off x="5306181" y="8823597"/>
            <a:ext cx="194859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latin typeface="+mj-lt"/>
              </a:rPr>
              <a:t>IT Efficiency</a:t>
            </a:r>
          </a:p>
          <a:p>
            <a:pPr>
              <a:spcAft>
                <a:spcPts val="1200"/>
              </a:spcAft>
            </a:pPr>
            <a:r>
              <a:rPr lang="en-US" sz="1050"/>
              <a:t>IT staff need substantially less time to deploy, manage, support, and secure Surface devices equipped with Microsoft 365.</a:t>
            </a:r>
          </a:p>
        </p:txBody>
      </p:sp>
      <p:sp>
        <p:nvSpPr>
          <p:cNvPr id="149" name="people_12" title="Icon of three people">
            <a:extLst>
              <a:ext uri="{FF2B5EF4-FFF2-40B4-BE49-F238E27FC236}">
                <a16:creationId xmlns:a16="http://schemas.microsoft.com/office/drawing/2014/main" id="{F68688A0-CD2C-4885-AE6E-170AF28BA51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300781" y="8355079"/>
            <a:ext cx="288000" cy="245715"/>
          </a:xfrm>
          <a:custGeom>
            <a:avLst/>
            <a:gdLst>
              <a:gd name="T0" fmla="*/ 110 w 349"/>
              <a:gd name="T1" fmla="*/ 142 h 296"/>
              <a:gd name="T2" fmla="*/ 174 w 349"/>
              <a:gd name="T3" fmla="*/ 78 h 296"/>
              <a:gd name="T4" fmla="*/ 238 w 349"/>
              <a:gd name="T5" fmla="*/ 142 h 296"/>
              <a:gd name="T6" fmla="*/ 174 w 349"/>
              <a:gd name="T7" fmla="*/ 206 h 296"/>
              <a:gd name="T8" fmla="*/ 110 w 349"/>
              <a:gd name="T9" fmla="*/ 142 h 296"/>
              <a:gd name="T10" fmla="*/ 264 w 349"/>
              <a:gd name="T11" fmla="*/ 296 h 296"/>
              <a:gd name="T12" fmla="*/ 174 w 349"/>
              <a:gd name="T13" fmla="*/ 207 h 296"/>
              <a:gd name="T14" fmla="*/ 85 w 349"/>
              <a:gd name="T15" fmla="*/ 296 h 296"/>
              <a:gd name="T16" fmla="*/ 56 w 349"/>
              <a:gd name="T17" fmla="*/ 80 h 296"/>
              <a:gd name="T18" fmla="*/ 96 w 349"/>
              <a:gd name="T19" fmla="*/ 40 h 296"/>
              <a:gd name="T20" fmla="*/ 56 w 349"/>
              <a:gd name="T21" fmla="*/ 0 h 296"/>
              <a:gd name="T22" fmla="*/ 16 w 349"/>
              <a:gd name="T23" fmla="*/ 40 h 296"/>
              <a:gd name="T24" fmla="*/ 56 w 349"/>
              <a:gd name="T25" fmla="*/ 80 h 296"/>
              <a:gd name="T26" fmla="*/ 111 w 349"/>
              <a:gd name="T27" fmla="*/ 136 h 296"/>
              <a:gd name="T28" fmla="*/ 56 w 349"/>
              <a:gd name="T29" fmla="*/ 81 h 296"/>
              <a:gd name="T30" fmla="*/ 0 w 349"/>
              <a:gd name="T31" fmla="*/ 136 h 296"/>
              <a:gd name="T32" fmla="*/ 293 w 349"/>
              <a:gd name="T33" fmla="*/ 80 h 296"/>
              <a:gd name="T34" fmla="*/ 333 w 349"/>
              <a:gd name="T35" fmla="*/ 40 h 296"/>
              <a:gd name="T36" fmla="*/ 293 w 349"/>
              <a:gd name="T37" fmla="*/ 0 h 296"/>
              <a:gd name="T38" fmla="*/ 253 w 349"/>
              <a:gd name="T39" fmla="*/ 40 h 296"/>
              <a:gd name="T40" fmla="*/ 293 w 349"/>
              <a:gd name="T41" fmla="*/ 80 h 296"/>
              <a:gd name="T42" fmla="*/ 349 w 349"/>
              <a:gd name="T43" fmla="*/ 136 h 296"/>
              <a:gd name="T44" fmla="*/ 293 w 349"/>
              <a:gd name="T45" fmla="*/ 81 h 296"/>
              <a:gd name="T46" fmla="*/ 237 w 349"/>
              <a:gd name="T47" fmla="*/ 136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49" h="296">
                <a:moveTo>
                  <a:pt x="110" y="142"/>
                </a:moveTo>
                <a:cubicBezTo>
                  <a:pt x="110" y="107"/>
                  <a:pt x="139" y="78"/>
                  <a:pt x="174" y="78"/>
                </a:cubicBezTo>
                <a:cubicBezTo>
                  <a:pt x="210" y="78"/>
                  <a:pt x="238" y="107"/>
                  <a:pt x="238" y="142"/>
                </a:cubicBezTo>
                <a:cubicBezTo>
                  <a:pt x="238" y="177"/>
                  <a:pt x="210" y="206"/>
                  <a:pt x="174" y="206"/>
                </a:cubicBezTo>
                <a:cubicBezTo>
                  <a:pt x="139" y="206"/>
                  <a:pt x="110" y="177"/>
                  <a:pt x="110" y="142"/>
                </a:cubicBezTo>
                <a:close/>
                <a:moveTo>
                  <a:pt x="264" y="296"/>
                </a:moveTo>
                <a:cubicBezTo>
                  <a:pt x="264" y="247"/>
                  <a:pt x="224" y="207"/>
                  <a:pt x="174" y="207"/>
                </a:cubicBezTo>
                <a:cubicBezTo>
                  <a:pt x="125" y="207"/>
                  <a:pt x="85" y="247"/>
                  <a:pt x="85" y="296"/>
                </a:cubicBezTo>
                <a:moveTo>
                  <a:pt x="56" y="80"/>
                </a:moveTo>
                <a:cubicBezTo>
                  <a:pt x="78" y="80"/>
                  <a:pt x="96" y="62"/>
                  <a:pt x="96" y="40"/>
                </a:cubicBezTo>
                <a:cubicBezTo>
                  <a:pt x="96" y="18"/>
                  <a:pt x="78" y="0"/>
                  <a:pt x="56" y="0"/>
                </a:cubicBezTo>
                <a:cubicBezTo>
                  <a:pt x="34" y="0"/>
                  <a:pt x="16" y="18"/>
                  <a:pt x="16" y="40"/>
                </a:cubicBezTo>
                <a:cubicBezTo>
                  <a:pt x="16" y="62"/>
                  <a:pt x="34" y="80"/>
                  <a:pt x="56" y="80"/>
                </a:cubicBezTo>
                <a:close/>
                <a:moveTo>
                  <a:pt x="111" y="136"/>
                </a:moveTo>
                <a:cubicBezTo>
                  <a:pt x="111" y="106"/>
                  <a:pt x="86" y="81"/>
                  <a:pt x="56" y="81"/>
                </a:cubicBezTo>
                <a:cubicBezTo>
                  <a:pt x="25" y="81"/>
                  <a:pt x="0" y="106"/>
                  <a:pt x="0" y="136"/>
                </a:cubicBezTo>
                <a:moveTo>
                  <a:pt x="293" y="80"/>
                </a:moveTo>
                <a:cubicBezTo>
                  <a:pt x="315" y="80"/>
                  <a:pt x="333" y="62"/>
                  <a:pt x="333" y="40"/>
                </a:cubicBezTo>
                <a:cubicBezTo>
                  <a:pt x="333" y="18"/>
                  <a:pt x="315" y="0"/>
                  <a:pt x="293" y="0"/>
                </a:cubicBezTo>
                <a:cubicBezTo>
                  <a:pt x="271" y="0"/>
                  <a:pt x="253" y="18"/>
                  <a:pt x="253" y="40"/>
                </a:cubicBezTo>
                <a:cubicBezTo>
                  <a:pt x="253" y="62"/>
                  <a:pt x="271" y="80"/>
                  <a:pt x="293" y="80"/>
                </a:cubicBezTo>
                <a:close/>
                <a:moveTo>
                  <a:pt x="349" y="136"/>
                </a:moveTo>
                <a:cubicBezTo>
                  <a:pt x="349" y="106"/>
                  <a:pt x="324" y="81"/>
                  <a:pt x="293" y="81"/>
                </a:cubicBezTo>
                <a:cubicBezTo>
                  <a:pt x="262" y="81"/>
                  <a:pt x="237" y="106"/>
                  <a:pt x="237" y="136"/>
                </a:cubicBezTo>
              </a:path>
            </a:pathLst>
          </a:custGeom>
          <a:noFill/>
          <a:ln w="12700" cap="sq">
            <a:solidFill>
              <a:srgbClr val="4E5CB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money_2" title="Icon of a dollar sign with an arrow around it pointing clockwise">
            <a:extLst>
              <a:ext uri="{FF2B5EF4-FFF2-40B4-BE49-F238E27FC236}">
                <a16:creationId xmlns:a16="http://schemas.microsoft.com/office/drawing/2014/main" id="{3C69EB2C-DB84-4E3E-B3B9-E19475F7BFF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46339" y="8326105"/>
            <a:ext cx="288000" cy="303662"/>
          </a:xfrm>
          <a:custGeom>
            <a:avLst/>
            <a:gdLst>
              <a:gd name="T0" fmla="*/ 307 w 307"/>
              <a:gd name="T1" fmla="*/ 163 h 326"/>
              <a:gd name="T2" fmla="*/ 282 w 307"/>
              <a:gd name="T3" fmla="*/ 244 h 326"/>
              <a:gd name="T4" fmla="*/ 82 w 307"/>
              <a:gd name="T5" fmla="*/ 281 h 326"/>
              <a:gd name="T6" fmla="*/ 45 w 307"/>
              <a:gd name="T7" fmla="*/ 82 h 326"/>
              <a:gd name="T8" fmla="*/ 245 w 307"/>
              <a:gd name="T9" fmla="*/ 45 h 326"/>
              <a:gd name="T10" fmla="*/ 297 w 307"/>
              <a:gd name="T11" fmla="*/ 110 h 326"/>
              <a:gd name="T12" fmla="*/ 257 w 307"/>
              <a:gd name="T13" fmla="*/ 99 h 326"/>
              <a:gd name="T14" fmla="*/ 297 w 307"/>
              <a:gd name="T15" fmla="*/ 109 h 326"/>
              <a:gd name="T16" fmla="*/ 307 w 307"/>
              <a:gd name="T17" fmla="*/ 70 h 326"/>
              <a:gd name="T18" fmla="*/ 126 w 307"/>
              <a:gd name="T19" fmla="*/ 199 h 326"/>
              <a:gd name="T20" fmla="*/ 182 w 307"/>
              <a:gd name="T21" fmla="*/ 199 h 326"/>
              <a:gd name="T22" fmla="*/ 202 w 307"/>
              <a:gd name="T23" fmla="*/ 179 h 326"/>
              <a:gd name="T24" fmla="*/ 182 w 307"/>
              <a:gd name="T25" fmla="*/ 158 h 326"/>
              <a:gd name="T26" fmla="*/ 147 w 307"/>
              <a:gd name="T27" fmla="*/ 158 h 326"/>
              <a:gd name="T28" fmla="*/ 126 w 307"/>
              <a:gd name="T29" fmla="*/ 137 h 326"/>
              <a:gd name="T30" fmla="*/ 147 w 307"/>
              <a:gd name="T31" fmla="*/ 117 h 326"/>
              <a:gd name="T32" fmla="*/ 201 w 307"/>
              <a:gd name="T33" fmla="*/ 117 h 326"/>
              <a:gd name="T34" fmla="*/ 164 w 307"/>
              <a:gd name="T35" fmla="*/ 88 h 326"/>
              <a:gd name="T36" fmla="*/ 164 w 307"/>
              <a:gd name="T37" fmla="*/ 226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7" h="326">
                <a:moveTo>
                  <a:pt x="307" y="163"/>
                </a:moveTo>
                <a:cubicBezTo>
                  <a:pt x="307" y="191"/>
                  <a:pt x="299" y="219"/>
                  <a:pt x="282" y="244"/>
                </a:cubicBezTo>
                <a:cubicBezTo>
                  <a:pt x="237" y="310"/>
                  <a:pt x="148" y="326"/>
                  <a:pt x="82" y="281"/>
                </a:cubicBezTo>
                <a:cubicBezTo>
                  <a:pt x="17" y="236"/>
                  <a:pt x="0" y="147"/>
                  <a:pt x="45" y="82"/>
                </a:cubicBezTo>
                <a:cubicBezTo>
                  <a:pt x="90" y="16"/>
                  <a:pt x="179" y="0"/>
                  <a:pt x="245" y="45"/>
                </a:cubicBezTo>
                <a:cubicBezTo>
                  <a:pt x="269" y="61"/>
                  <a:pt x="287" y="84"/>
                  <a:pt x="297" y="110"/>
                </a:cubicBezTo>
                <a:moveTo>
                  <a:pt x="257" y="99"/>
                </a:moveTo>
                <a:cubicBezTo>
                  <a:pt x="297" y="109"/>
                  <a:pt x="297" y="109"/>
                  <a:pt x="297" y="109"/>
                </a:cubicBezTo>
                <a:cubicBezTo>
                  <a:pt x="307" y="70"/>
                  <a:pt x="307" y="70"/>
                  <a:pt x="307" y="70"/>
                </a:cubicBezTo>
                <a:moveTo>
                  <a:pt x="126" y="199"/>
                </a:moveTo>
                <a:cubicBezTo>
                  <a:pt x="182" y="199"/>
                  <a:pt x="182" y="199"/>
                  <a:pt x="182" y="199"/>
                </a:cubicBezTo>
                <a:cubicBezTo>
                  <a:pt x="193" y="199"/>
                  <a:pt x="202" y="190"/>
                  <a:pt x="202" y="179"/>
                </a:cubicBezTo>
                <a:cubicBezTo>
                  <a:pt x="202" y="168"/>
                  <a:pt x="193" y="158"/>
                  <a:pt x="182" y="158"/>
                </a:cubicBezTo>
                <a:cubicBezTo>
                  <a:pt x="147" y="158"/>
                  <a:pt x="147" y="158"/>
                  <a:pt x="147" y="158"/>
                </a:cubicBezTo>
                <a:cubicBezTo>
                  <a:pt x="136" y="158"/>
                  <a:pt x="126" y="148"/>
                  <a:pt x="126" y="137"/>
                </a:cubicBezTo>
                <a:cubicBezTo>
                  <a:pt x="126" y="126"/>
                  <a:pt x="136" y="117"/>
                  <a:pt x="147" y="117"/>
                </a:cubicBezTo>
                <a:cubicBezTo>
                  <a:pt x="201" y="117"/>
                  <a:pt x="201" y="117"/>
                  <a:pt x="201" y="117"/>
                </a:cubicBezTo>
                <a:moveTo>
                  <a:pt x="164" y="88"/>
                </a:moveTo>
                <a:cubicBezTo>
                  <a:pt x="164" y="226"/>
                  <a:pt x="164" y="226"/>
                  <a:pt x="164" y="226"/>
                </a:cubicBezTo>
              </a:path>
            </a:pathLst>
          </a:custGeom>
          <a:noFill/>
          <a:ln w="12700" cap="sq">
            <a:solidFill>
              <a:srgbClr val="4E5CB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Devices3_EA6C" title="Icon of a cellphone in front of a monitor">
            <a:extLst>
              <a:ext uri="{FF2B5EF4-FFF2-40B4-BE49-F238E27FC236}">
                <a16:creationId xmlns:a16="http://schemas.microsoft.com/office/drawing/2014/main" id="{CCD4E2CC-C2EE-484D-823C-E9EBC08C286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191897" y="8378176"/>
            <a:ext cx="288000" cy="199521"/>
          </a:xfrm>
          <a:custGeom>
            <a:avLst/>
            <a:gdLst>
              <a:gd name="T0" fmla="*/ 1320 w 5719"/>
              <a:gd name="T1" fmla="*/ 3962 h 3962"/>
              <a:gd name="T2" fmla="*/ 0 w 5719"/>
              <a:gd name="T3" fmla="*/ 3962 h 3962"/>
              <a:gd name="T4" fmla="*/ 0 w 5719"/>
              <a:gd name="T5" fmla="*/ 1761 h 3962"/>
              <a:gd name="T6" fmla="*/ 1320 w 5719"/>
              <a:gd name="T7" fmla="*/ 1761 h 3962"/>
              <a:gd name="T8" fmla="*/ 1320 w 5719"/>
              <a:gd name="T9" fmla="*/ 3962 h 3962"/>
              <a:gd name="T10" fmla="*/ 1320 w 5719"/>
              <a:gd name="T11" fmla="*/ 3081 h 3962"/>
              <a:gd name="T12" fmla="*/ 5719 w 5719"/>
              <a:gd name="T13" fmla="*/ 3081 h 3962"/>
              <a:gd name="T14" fmla="*/ 5719 w 5719"/>
              <a:gd name="T15" fmla="*/ 0 h 3962"/>
              <a:gd name="T16" fmla="*/ 440 w 5719"/>
              <a:gd name="T17" fmla="*/ 0 h 3962"/>
              <a:gd name="T18" fmla="*/ 440 w 5719"/>
              <a:gd name="T19" fmla="*/ 1761 h 3962"/>
              <a:gd name="T20" fmla="*/ 3080 w 5719"/>
              <a:gd name="T21" fmla="*/ 3962 h 3962"/>
              <a:gd name="T22" fmla="*/ 3080 w 5719"/>
              <a:gd name="T23" fmla="*/ 3081 h 3962"/>
              <a:gd name="T24" fmla="*/ 4180 w 5719"/>
              <a:gd name="T25" fmla="*/ 3962 h 3962"/>
              <a:gd name="T26" fmla="*/ 1980 w 5719"/>
              <a:gd name="T27" fmla="*/ 3962 h 3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719" h="3962">
                <a:moveTo>
                  <a:pt x="1320" y="3962"/>
                </a:moveTo>
                <a:lnTo>
                  <a:pt x="0" y="3962"/>
                </a:lnTo>
                <a:lnTo>
                  <a:pt x="0" y="1761"/>
                </a:lnTo>
                <a:lnTo>
                  <a:pt x="1320" y="1761"/>
                </a:lnTo>
                <a:lnTo>
                  <a:pt x="1320" y="3962"/>
                </a:lnTo>
                <a:moveTo>
                  <a:pt x="1320" y="3081"/>
                </a:moveTo>
                <a:lnTo>
                  <a:pt x="5719" y="3081"/>
                </a:lnTo>
                <a:lnTo>
                  <a:pt x="5719" y="0"/>
                </a:lnTo>
                <a:lnTo>
                  <a:pt x="440" y="0"/>
                </a:lnTo>
                <a:lnTo>
                  <a:pt x="440" y="1761"/>
                </a:lnTo>
                <a:moveTo>
                  <a:pt x="3080" y="3962"/>
                </a:moveTo>
                <a:lnTo>
                  <a:pt x="3080" y="3081"/>
                </a:lnTo>
                <a:moveTo>
                  <a:pt x="4180" y="3962"/>
                </a:moveTo>
                <a:lnTo>
                  <a:pt x="1980" y="3962"/>
                </a:lnTo>
              </a:path>
            </a:pathLst>
          </a:custGeom>
          <a:noFill/>
          <a:ln w="12700" cap="sq">
            <a:solidFill>
              <a:srgbClr val="4E5CB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B861176-A944-45FE-8768-0B4AC3B5C174}"/>
              </a:ext>
            </a:extLst>
          </p:cNvPr>
          <p:cNvSpPr txBox="1"/>
          <p:nvPr/>
        </p:nvSpPr>
        <p:spPr>
          <a:xfrm>
            <a:off x="517625" y="10296806"/>
            <a:ext cx="1948595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>
                <a:solidFill>
                  <a:srgbClr val="4E5CB7"/>
                </a:solidFill>
                <a:latin typeface="+mj-lt"/>
              </a:rPr>
              <a:t>30% </a:t>
            </a:r>
            <a:r>
              <a:rPr lang="en-US" sz="1050"/>
              <a:t>reduced time waiting for incident resolution</a:t>
            </a:r>
          </a:p>
          <a:p>
            <a:pPr>
              <a:spcAft>
                <a:spcPts val="1200"/>
              </a:spcAft>
            </a:pPr>
            <a:r>
              <a:rPr lang="en-US" sz="1050">
                <a:solidFill>
                  <a:srgbClr val="4E5CB7"/>
                </a:solidFill>
                <a:latin typeface="+mj-lt"/>
              </a:rPr>
              <a:t>32% </a:t>
            </a:r>
            <a:r>
              <a:rPr lang="en-US" sz="1050"/>
              <a:t>faster boot time, with 21% fewer reboots</a:t>
            </a:r>
          </a:p>
          <a:p>
            <a:pPr>
              <a:spcAft>
                <a:spcPts val="1200"/>
              </a:spcAft>
            </a:pPr>
            <a:r>
              <a:rPr lang="en-US" sz="1050">
                <a:solidFill>
                  <a:srgbClr val="4E5CB7"/>
                </a:solidFill>
                <a:latin typeface="+mj-lt"/>
              </a:rPr>
              <a:t>27% </a:t>
            </a:r>
            <a:r>
              <a:rPr lang="en-US" sz="1050"/>
              <a:t>reduction in wait times for deployment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0435625B-8D13-49EC-AD3A-C9CC6A290B37}"/>
              </a:ext>
            </a:extLst>
          </p:cNvPr>
          <p:cNvSpPr txBox="1"/>
          <p:nvPr/>
        </p:nvSpPr>
        <p:spPr>
          <a:xfrm>
            <a:off x="2911903" y="10296806"/>
            <a:ext cx="1948595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>
                <a:solidFill>
                  <a:srgbClr val="4E5CB7"/>
                </a:solidFill>
                <a:latin typeface="+mj-lt"/>
              </a:rPr>
              <a:t>31% </a:t>
            </a:r>
            <a:r>
              <a:rPr lang="en-US" sz="1050"/>
              <a:t>increased residual value</a:t>
            </a:r>
          </a:p>
          <a:p>
            <a:pPr>
              <a:spcAft>
                <a:spcPts val="1200"/>
              </a:spcAft>
            </a:pPr>
            <a:r>
              <a:rPr lang="en-US" sz="1050">
                <a:solidFill>
                  <a:srgbClr val="4E5CB7"/>
                </a:solidFill>
                <a:latin typeface="+mj-lt"/>
              </a:rPr>
              <a:t>26% </a:t>
            </a:r>
            <a:r>
              <a:rPr lang="en-US" sz="1050"/>
              <a:t>savings on hybrid meeting accessories</a:t>
            </a:r>
          </a:p>
          <a:p>
            <a:pPr>
              <a:spcAft>
                <a:spcPts val="1200"/>
              </a:spcAft>
            </a:pPr>
            <a:r>
              <a:rPr lang="en-US" sz="1050">
                <a:solidFill>
                  <a:srgbClr val="4E5CB7"/>
                </a:solidFill>
                <a:latin typeface="+mj-lt"/>
              </a:rPr>
              <a:t>23% </a:t>
            </a:r>
            <a:r>
              <a:rPr lang="en-US" sz="1050"/>
              <a:t>lower costs for third-party support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C9EC91F-ED46-41C0-B018-40886D32CB04}"/>
              </a:ext>
            </a:extLst>
          </p:cNvPr>
          <p:cNvSpPr txBox="1"/>
          <p:nvPr/>
        </p:nvSpPr>
        <p:spPr>
          <a:xfrm>
            <a:off x="5306181" y="10296806"/>
            <a:ext cx="1948595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50">
                <a:solidFill>
                  <a:srgbClr val="4E5CB7"/>
                </a:solidFill>
                <a:latin typeface="+mj-lt"/>
              </a:rPr>
              <a:t>49% </a:t>
            </a:r>
            <a:r>
              <a:rPr lang="en-US" sz="1050"/>
              <a:t>fewer helpdesk incidents </a:t>
            </a:r>
          </a:p>
          <a:p>
            <a:pPr>
              <a:spcAft>
                <a:spcPts val="1200"/>
              </a:spcAft>
            </a:pPr>
            <a:r>
              <a:rPr lang="en-US" sz="1050">
                <a:solidFill>
                  <a:srgbClr val="4E5CB7"/>
                </a:solidFill>
                <a:latin typeface="+mj-lt"/>
              </a:rPr>
              <a:t>44% </a:t>
            </a:r>
            <a:r>
              <a:rPr lang="en-US" sz="1050"/>
              <a:t>of organizations consolidated 2.3 devices on average per Surface</a:t>
            </a:r>
          </a:p>
          <a:p>
            <a:pPr>
              <a:spcAft>
                <a:spcPts val="1200"/>
              </a:spcAft>
            </a:pPr>
            <a:r>
              <a:rPr lang="en-US" sz="1050">
                <a:solidFill>
                  <a:srgbClr val="4E5CB7"/>
                </a:solidFill>
                <a:latin typeface="+mj-lt"/>
              </a:rPr>
              <a:t>40% </a:t>
            </a:r>
            <a:r>
              <a:rPr lang="en-US" sz="1050"/>
              <a:t>less staff time for ongoing maintenance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063B7006-96F4-47E6-B1F9-8BC60BBA826C}"/>
              </a:ext>
            </a:extLst>
          </p:cNvPr>
          <p:cNvSpPr/>
          <p:nvPr/>
        </p:nvSpPr>
        <p:spPr>
          <a:xfrm>
            <a:off x="2673380" y="6358315"/>
            <a:ext cx="2425641" cy="975879"/>
          </a:xfrm>
          <a:prstGeom prst="roundRect">
            <a:avLst>
              <a:gd name="adj" fmla="val 6448"/>
            </a:avLst>
          </a:prstGeom>
          <a:solidFill>
            <a:srgbClr val="4856B5"/>
          </a:solidFill>
          <a:ln>
            <a:noFill/>
          </a:ln>
          <a:effectLst>
            <a:outerShdw blurRad="139700" dist="12700" sx="102000" sy="102000" algn="ctr" rotWithShape="0">
              <a:srgbClr val="4E5CB7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034E8E38-F137-4773-83CA-351EA0D460E7}"/>
              </a:ext>
            </a:extLst>
          </p:cNvPr>
          <p:cNvSpPr txBox="1"/>
          <p:nvPr/>
        </p:nvSpPr>
        <p:spPr>
          <a:xfrm>
            <a:off x="2871575" y="6557714"/>
            <a:ext cx="16456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ea typeface="Calibri" panose="020F0502020204030204" pitchFamily="34" charset="0"/>
              </a:rPr>
              <a:t>The ROI of Surface </a:t>
            </a:r>
          </a:p>
          <a:p>
            <a:r>
              <a:rPr lang="en-US" sz="1050">
                <a:solidFill>
                  <a:schemeClr val="bg1"/>
                </a:solidFill>
                <a:ea typeface="Calibri" panose="020F0502020204030204" pitchFamily="34" charset="0"/>
              </a:rPr>
              <a:t>with Microsoft 365 </a:t>
            </a:r>
          </a:p>
          <a:p>
            <a:r>
              <a:rPr lang="en-US" sz="1050">
                <a:solidFill>
                  <a:schemeClr val="bg1"/>
                </a:solidFill>
                <a:ea typeface="Calibri" panose="020F0502020204030204" pitchFamily="34" charset="0"/>
              </a:rPr>
              <a:t>over three years is </a:t>
            </a:r>
            <a:endParaRPr lang="en-CA" sz="1050" baseline="30000">
              <a:solidFill>
                <a:schemeClr val="bg1"/>
              </a:solidFill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04CAACFA-4B9C-4B53-9401-88FDD9A819CF}"/>
              </a:ext>
            </a:extLst>
          </p:cNvPr>
          <p:cNvSpPr txBox="1"/>
          <p:nvPr/>
        </p:nvSpPr>
        <p:spPr>
          <a:xfrm>
            <a:off x="4219212" y="6646199"/>
            <a:ext cx="68161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A" sz="200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2.8x</a:t>
            </a:r>
            <a:endParaRPr lang="en-CA" sz="20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E58F7CE-AB02-48D1-BC4F-AC126317E70E}"/>
              </a:ext>
            </a:extLst>
          </p:cNvPr>
          <p:cNvGrpSpPr>
            <a:grpSpLocks noChangeAspect="1"/>
          </p:cNvGrpSpPr>
          <p:nvPr/>
        </p:nvGrpSpPr>
        <p:grpSpPr>
          <a:xfrm>
            <a:off x="2784600" y="366562"/>
            <a:ext cx="2203200" cy="2199859"/>
            <a:chOff x="4283693" y="1315538"/>
            <a:chExt cx="3624613" cy="3619117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EDF0072C-DA09-4EA1-A342-ACA420848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" r="33324" b="-542"/>
            <a:stretch/>
          </p:blipFill>
          <p:spPr>
            <a:xfrm>
              <a:off x="4283693" y="3188655"/>
              <a:ext cx="1746000" cy="1746000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1C50BB68-238E-428A-A29E-69B554938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29" t="507" r="14917" b="-507"/>
            <a:stretch/>
          </p:blipFill>
          <p:spPr>
            <a:xfrm>
              <a:off x="4283693" y="1316209"/>
              <a:ext cx="1746000" cy="1746000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FC4B5183-7241-409A-951F-14CA0B9B4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r="16662"/>
            <a:stretch/>
          </p:blipFill>
          <p:spPr>
            <a:xfrm>
              <a:off x="6162306" y="3188655"/>
              <a:ext cx="1746000" cy="1746000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B8571574-69B9-4840-BD1F-57664D3D5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b="16667"/>
            <a:stretch/>
          </p:blipFill>
          <p:spPr>
            <a:xfrm>
              <a:off x="6162306" y="1315538"/>
              <a:ext cx="1746000" cy="1746000"/>
            </a:xfrm>
            <a:prstGeom prst="rect">
              <a:avLst/>
            </a:prstGeom>
          </p:spPr>
        </p:pic>
      </p:grpSp>
      <p:sp>
        <p:nvSpPr>
          <p:cNvPr id="159" name="Rectangle 158">
            <a:hlinkClick r:id="rId9"/>
            <a:extLst>
              <a:ext uri="{FF2B5EF4-FFF2-40B4-BE49-F238E27FC236}">
                <a16:creationId xmlns:a16="http://schemas.microsoft.com/office/drawing/2014/main" id="{D29CDF99-FD28-4DE6-BB8A-191E9436DEDF}"/>
              </a:ext>
            </a:extLst>
          </p:cNvPr>
          <p:cNvSpPr/>
          <p:nvPr/>
        </p:nvSpPr>
        <p:spPr>
          <a:xfrm>
            <a:off x="517625" y="12801600"/>
            <a:ext cx="3365895" cy="457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0" name="Rectangle 159">
            <a:hlinkClick r:id="rId10"/>
            <a:extLst>
              <a:ext uri="{FF2B5EF4-FFF2-40B4-BE49-F238E27FC236}">
                <a16:creationId xmlns:a16="http://schemas.microsoft.com/office/drawing/2014/main" id="{88549966-7F0B-42AA-8952-B5A106D11950}"/>
              </a:ext>
            </a:extLst>
          </p:cNvPr>
          <p:cNvSpPr/>
          <p:nvPr/>
        </p:nvSpPr>
        <p:spPr>
          <a:xfrm>
            <a:off x="2000250" y="16354425"/>
            <a:ext cx="266700" cy="151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6F7723F1-9667-487C-8F10-57100D615A03}"/>
              </a:ext>
            </a:extLst>
          </p:cNvPr>
          <p:cNvGrpSpPr/>
          <p:nvPr/>
        </p:nvGrpSpPr>
        <p:grpSpPr>
          <a:xfrm>
            <a:off x="5194049" y="16843000"/>
            <a:ext cx="2014964" cy="379360"/>
            <a:chOff x="9045443" y="14297523"/>
            <a:chExt cx="2014964" cy="379360"/>
          </a:xfrm>
        </p:grpSpPr>
        <p:sp>
          <p:nvSpPr>
            <p:cNvPr id="162" name="Rectangle: Rounded Corners 161">
              <a:extLst>
                <a:ext uri="{FF2B5EF4-FFF2-40B4-BE49-F238E27FC236}">
                  <a16:creationId xmlns:a16="http://schemas.microsoft.com/office/drawing/2014/main" id="{88DFFE36-557E-4264-A06A-6F147E10C47A}"/>
                </a:ext>
              </a:extLst>
            </p:cNvPr>
            <p:cNvSpPr/>
            <p:nvPr/>
          </p:nvSpPr>
          <p:spPr>
            <a:xfrm>
              <a:off x="9045443" y="14297523"/>
              <a:ext cx="2014964" cy="379360"/>
            </a:xfrm>
            <a:prstGeom prst="roundRect">
              <a:avLst>
                <a:gd name="adj" fmla="val 50000"/>
              </a:avLst>
            </a:prstGeom>
            <a:solidFill>
              <a:srgbClr val="E1E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6A5360A3-159F-46C8-A3D3-C11A28D11423}"/>
                </a:ext>
              </a:extLst>
            </p:cNvPr>
            <p:cNvSpPr txBox="1"/>
            <p:nvPr/>
          </p:nvSpPr>
          <p:spPr>
            <a:xfrm>
              <a:off x="9091984" y="14371787"/>
              <a:ext cx="1921882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/>
                <a:t>For the detailed study, </a:t>
              </a:r>
              <a:r>
                <a:rPr lang="en-US" sz="900" u="sng" dirty="0">
                  <a:solidFill>
                    <a:srgbClr val="4E5CB7"/>
                  </a:solidFill>
                  <a:latin typeface="+mj-lt"/>
                </a:rPr>
                <a:t>click here</a:t>
              </a:r>
              <a:r>
                <a:rPr lang="en-US" sz="900" dirty="0">
                  <a:solidFill>
                    <a:srgbClr val="4E5CB7"/>
                  </a:solidFill>
                  <a:latin typeface="+mj-lt"/>
                </a:rPr>
                <a:t>.</a:t>
              </a:r>
            </a:p>
          </p:txBody>
        </p:sp>
      </p:grpSp>
      <p:sp>
        <p:nvSpPr>
          <p:cNvPr id="51" name="Rectangle 50">
            <a:hlinkClick r:id="rId10"/>
            <a:extLst>
              <a:ext uri="{FF2B5EF4-FFF2-40B4-BE49-F238E27FC236}">
                <a16:creationId xmlns:a16="http://schemas.microsoft.com/office/drawing/2014/main" id="{14F2014E-70B4-66D0-8375-20369013231C}"/>
              </a:ext>
            </a:extLst>
          </p:cNvPr>
          <p:cNvSpPr/>
          <p:nvPr/>
        </p:nvSpPr>
        <p:spPr>
          <a:xfrm>
            <a:off x="6479897" y="16917264"/>
            <a:ext cx="540335" cy="185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8630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icrosoft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eb4919-5033-4ee8-9879-327dd50e679d">
      <Terms xmlns="http://schemas.microsoft.com/office/infopath/2007/PartnerControls"/>
    </lcf76f155ced4ddcb4097134ff3c332f>
    <TaxCatchAll xmlns="230e9df3-be65-4c73-a93b-d1236ebd677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D08E6012F4F349A0F4D8A536DDEB44" ma:contentTypeVersion="14" ma:contentTypeDescription="Create a new document." ma:contentTypeScope="" ma:versionID="b5f9d1f56c5fef179374489e54db4220">
  <xsd:schema xmlns:xsd="http://www.w3.org/2001/XMLSchema" xmlns:xs="http://www.w3.org/2001/XMLSchema" xmlns:p="http://schemas.microsoft.com/office/2006/metadata/properties" xmlns:ns2="6aeb4919-5033-4ee8-9879-327dd50e679d" xmlns:ns3="6f7faafb-9ce5-422d-86f4-6e2540e218b2" xmlns:ns4="230e9df3-be65-4c73-a93b-d1236ebd677e" targetNamespace="http://schemas.microsoft.com/office/2006/metadata/properties" ma:root="true" ma:fieldsID="2ee093fae76f879bf003b894b99bcba1" ns2:_="" ns3:_="" ns4:_="">
    <xsd:import namespace="6aeb4919-5033-4ee8-9879-327dd50e679d"/>
    <xsd:import namespace="6f7faafb-9ce5-422d-86f4-6e2540e218b2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eb4919-5033-4ee8-9879-327dd50e67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7faafb-9ce5-422d-86f4-6e2540e218b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ac77488-1ad8-4bfb-b357-7b5a7af62328}" ma:internalName="TaxCatchAll" ma:showField="CatchAllData" ma:web="6f7faafb-9ce5-422d-86f4-6e2540e218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8E533E-3FFE-4F3F-A2D6-01B14CF60FD7}">
  <ds:schemaRefs>
    <ds:schemaRef ds:uri="http://schemas.microsoft.com/office/2006/documentManagement/types"/>
    <ds:schemaRef ds:uri="230e9df3-be65-4c73-a93b-d1236ebd677e"/>
    <ds:schemaRef ds:uri="6f7faafb-9ce5-422d-86f4-6e2540e218b2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6aeb4919-5033-4ee8-9879-327dd50e679d"/>
    <ds:schemaRef ds:uri="http://purl.org/dc/dcmitype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9409D37-FB1C-4452-BC36-38E950A31F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eb4919-5033-4ee8-9879-327dd50e679d"/>
    <ds:schemaRef ds:uri="6f7faafb-9ce5-422d-86f4-6e2540e218b2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702996E-CD92-46DD-93F1-F5DC0EF7572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449</Words>
  <Application>Microsoft Office PowerPoint</Application>
  <PresentationFormat>Custom</PresentationFormat>
  <Paragraphs>42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Flyer</dc:title>
  <dc:creator>Claudia Chan</dc:creator>
  <cp:lastModifiedBy>Tina Flammer</cp:lastModifiedBy>
  <cp:revision>5</cp:revision>
  <dcterms:created xsi:type="dcterms:W3CDTF">2021-03-08T01:36:41Z</dcterms:created>
  <dcterms:modified xsi:type="dcterms:W3CDTF">2023-05-16T06:39:53Z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0x01010060D08E6012F4F349A0F4D8A536DDEB44</vt:lpwstr>
  </property>
  <property fmtid="{D5CDD505-2E9C-101B-9397-08002B2CF9AE}" pid="3" name="MediaServiceImageTags">
    <vt:lpwstr/>
  </property>
</Properties>
</file>