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5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07"/>
  </p:notesMasterIdLst>
  <p:sldIdLst>
    <p:sldId id="414" r:id="rId3"/>
    <p:sldId id="536" r:id="rId4"/>
    <p:sldId id="524" r:id="rId5"/>
    <p:sldId id="535" r:id="rId6"/>
    <p:sldId id="525" r:id="rId7"/>
    <p:sldId id="571" r:id="rId8"/>
    <p:sldId id="572" r:id="rId9"/>
    <p:sldId id="576" r:id="rId10"/>
    <p:sldId id="617" r:id="rId11"/>
    <p:sldId id="526" r:id="rId12"/>
    <p:sldId id="537" r:id="rId13"/>
    <p:sldId id="538" r:id="rId14"/>
    <p:sldId id="618" r:id="rId15"/>
    <p:sldId id="527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19" r:id="rId27"/>
    <p:sldId id="528" r:id="rId28"/>
    <p:sldId id="539" r:id="rId29"/>
    <p:sldId id="544" r:id="rId30"/>
    <p:sldId id="540" r:id="rId31"/>
    <p:sldId id="541" r:id="rId32"/>
    <p:sldId id="542" r:id="rId33"/>
    <p:sldId id="543" r:id="rId34"/>
    <p:sldId id="547" r:id="rId35"/>
    <p:sldId id="545" r:id="rId36"/>
    <p:sldId id="546" r:id="rId37"/>
    <p:sldId id="548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639" r:id="rId57"/>
    <p:sldId id="640" r:id="rId58"/>
    <p:sldId id="641" r:id="rId59"/>
    <p:sldId id="642" r:id="rId60"/>
    <p:sldId id="643" r:id="rId61"/>
    <p:sldId id="644" r:id="rId62"/>
    <p:sldId id="645" r:id="rId63"/>
    <p:sldId id="646" r:id="rId64"/>
    <p:sldId id="647" r:id="rId65"/>
    <p:sldId id="648" r:id="rId66"/>
    <p:sldId id="649" r:id="rId67"/>
    <p:sldId id="650" r:id="rId68"/>
    <p:sldId id="651" r:id="rId69"/>
    <p:sldId id="652" r:id="rId70"/>
    <p:sldId id="653" r:id="rId71"/>
    <p:sldId id="654" r:id="rId72"/>
    <p:sldId id="655" r:id="rId73"/>
    <p:sldId id="656" r:id="rId74"/>
    <p:sldId id="657" r:id="rId75"/>
    <p:sldId id="658" r:id="rId76"/>
    <p:sldId id="659" r:id="rId77"/>
    <p:sldId id="660" r:id="rId78"/>
    <p:sldId id="661" r:id="rId79"/>
    <p:sldId id="662" r:id="rId80"/>
    <p:sldId id="663" r:id="rId81"/>
    <p:sldId id="664" r:id="rId82"/>
    <p:sldId id="665" r:id="rId83"/>
    <p:sldId id="666" r:id="rId84"/>
    <p:sldId id="667" r:id="rId85"/>
    <p:sldId id="668" r:id="rId86"/>
    <p:sldId id="669" r:id="rId87"/>
    <p:sldId id="670" r:id="rId88"/>
    <p:sldId id="671" r:id="rId89"/>
    <p:sldId id="672" r:id="rId90"/>
    <p:sldId id="673" r:id="rId91"/>
    <p:sldId id="674" r:id="rId92"/>
    <p:sldId id="675" r:id="rId93"/>
    <p:sldId id="676" r:id="rId94"/>
    <p:sldId id="677" r:id="rId95"/>
    <p:sldId id="678" r:id="rId96"/>
    <p:sldId id="679" r:id="rId97"/>
    <p:sldId id="680" r:id="rId98"/>
    <p:sldId id="681" r:id="rId99"/>
    <p:sldId id="682" r:id="rId100"/>
    <p:sldId id="683" r:id="rId101"/>
    <p:sldId id="684" r:id="rId102"/>
    <p:sldId id="685" r:id="rId103"/>
    <p:sldId id="686" r:id="rId104"/>
    <p:sldId id="687" r:id="rId105"/>
    <p:sldId id="474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2235" autoAdjust="0"/>
  </p:normalViewPr>
  <p:slideViewPr>
    <p:cSldViewPr>
      <p:cViewPr varScale="1">
        <p:scale>
          <a:sx n="85" d="100"/>
          <a:sy n="85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Job\Umass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Job\Umass\New%20Microsoft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Job\Umass\New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Job\Umass\New%20Microsoft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\Development\Positioning%20Projects\MagneticField%20Detection%20Project\Comparison_Data\c_m6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tables'!$A$3</c:f>
              <c:strCache>
                <c:ptCount val="1"/>
                <c:pt idx="0">
                  <c:v>FM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tables'!$B$3:$D$3</c:f>
              <c:numCache>
                <c:formatCode>0%</c:formatCode>
                <c:ptCount val="3"/>
                <c:pt idx="0">
                  <c:v>0.87</c:v>
                </c:pt>
                <c:pt idx="1">
                  <c:v>0.77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'All tables'!$A$4</c:f>
              <c:strCache>
                <c:ptCount val="1"/>
                <c:pt idx="0">
                  <c:v>FM 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tables'!$B$4:$D$4</c:f>
              <c:numCache>
                <c:formatCode>0%</c:formatCode>
                <c:ptCount val="3"/>
                <c:pt idx="0">
                  <c:v>0.91</c:v>
                </c:pt>
                <c:pt idx="1">
                  <c:v>0.82</c:v>
                </c:pt>
                <c:pt idx="2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'All tables'!$A$5</c:f>
              <c:strCache>
                <c:ptCount val="1"/>
                <c:pt idx="0">
                  <c:v>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tables'!$B$5:$D$5</c:f>
              <c:numCache>
                <c:formatCode>0%</c:formatCode>
                <c:ptCount val="3"/>
                <c:pt idx="0">
                  <c:v>0.88</c:v>
                </c:pt>
                <c:pt idx="1">
                  <c:v>0.49</c:v>
                </c:pt>
                <c:pt idx="2">
                  <c:v>0.61</c:v>
                </c:pt>
              </c:numCache>
            </c:numRef>
          </c:val>
        </c:ser>
        <c:ser>
          <c:idx val="3"/>
          <c:order val="3"/>
          <c:tx>
            <c:strRef>
              <c:f>'All tables'!$A$6</c:f>
              <c:strCache>
                <c:ptCount val="1"/>
                <c:pt idx="0">
                  <c:v>FM All &amp; 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tables'!$B$6:$D$6</c:f>
              <c:numCache>
                <c:formatCode>0%</c:formatCode>
                <c:ptCount val="3"/>
                <c:pt idx="0">
                  <c:v>0.98</c:v>
                </c:pt>
                <c:pt idx="1">
                  <c:v>0.89</c:v>
                </c:pt>
                <c:pt idx="2">
                  <c:v>0.96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4"/>
        <c:axId val="459732000"/>
        <c:axId val="916725760"/>
      </c:barChart>
      <c:catAx>
        <c:axId val="45973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6725760"/>
        <c:crosses val="autoZero"/>
        <c:auto val="1"/>
        <c:lblAlgn val="ctr"/>
        <c:lblOffset val="100"/>
        <c:noMultiLvlLbl val="0"/>
      </c:catAx>
      <c:valAx>
        <c:axId val="916725760"/>
        <c:scaling>
          <c:orientation val="minMax"/>
          <c:max val="1"/>
          <c:min val="0.45"/>
        </c:scaling>
        <c:delete val="0"/>
        <c:axPos val="l"/>
        <c:numFmt formatCode="0%" sourceLinked="1"/>
        <c:majorTickMark val="out"/>
        <c:minorTickMark val="none"/>
        <c:tickLblPos val="nextTo"/>
        <c:crossAx val="459732000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tables'!$A$3</c:f>
              <c:strCache>
                <c:ptCount val="1"/>
                <c:pt idx="0">
                  <c:v>FM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tables'!$B$3:$D$3</c:f>
              <c:numCache>
                <c:formatCode>0%</c:formatCode>
                <c:ptCount val="3"/>
                <c:pt idx="0">
                  <c:v>0.87</c:v>
                </c:pt>
                <c:pt idx="1">
                  <c:v>0.77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'All tables'!$A$4</c:f>
              <c:strCache>
                <c:ptCount val="1"/>
                <c:pt idx="0">
                  <c:v>FM 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tables'!$B$4:$D$4</c:f>
              <c:numCache>
                <c:formatCode>0%</c:formatCode>
                <c:ptCount val="3"/>
                <c:pt idx="0">
                  <c:v>0.91</c:v>
                </c:pt>
                <c:pt idx="1">
                  <c:v>0.82</c:v>
                </c:pt>
                <c:pt idx="2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'All tables'!$A$5</c:f>
              <c:strCache>
                <c:ptCount val="1"/>
                <c:pt idx="0">
                  <c:v>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tables'!$B$5:$D$5</c:f>
              <c:numCache>
                <c:formatCode>0%</c:formatCode>
                <c:ptCount val="3"/>
                <c:pt idx="0">
                  <c:v>0.88</c:v>
                </c:pt>
                <c:pt idx="1">
                  <c:v>0.49</c:v>
                </c:pt>
                <c:pt idx="2">
                  <c:v>0.61</c:v>
                </c:pt>
              </c:numCache>
            </c:numRef>
          </c:val>
        </c:ser>
        <c:ser>
          <c:idx val="3"/>
          <c:order val="3"/>
          <c:tx>
            <c:strRef>
              <c:f>'All tables'!$A$6</c:f>
              <c:strCache>
                <c:ptCount val="1"/>
                <c:pt idx="0">
                  <c:v>FM All &amp; 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tables'!$B$6:$D$6</c:f>
              <c:numCache>
                <c:formatCode>0%</c:formatCode>
                <c:ptCount val="3"/>
                <c:pt idx="0">
                  <c:v>0.98</c:v>
                </c:pt>
                <c:pt idx="1">
                  <c:v>0.89</c:v>
                </c:pt>
                <c:pt idx="2">
                  <c:v>0.96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4"/>
        <c:axId val="465748856"/>
        <c:axId val="916725368"/>
      </c:barChart>
      <c:catAx>
        <c:axId val="465748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6725368"/>
        <c:crosses val="autoZero"/>
        <c:auto val="1"/>
        <c:lblAlgn val="ctr"/>
        <c:lblOffset val="100"/>
        <c:noMultiLvlLbl val="0"/>
      </c:catAx>
      <c:valAx>
        <c:axId val="916725368"/>
        <c:scaling>
          <c:orientation val="minMax"/>
          <c:max val="1"/>
          <c:min val="0.45"/>
        </c:scaling>
        <c:delete val="0"/>
        <c:axPos val="l"/>
        <c:numFmt formatCode="0%" sourceLinked="1"/>
        <c:majorTickMark val="out"/>
        <c:minorTickMark val="none"/>
        <c:tickLblPos val="nextTo"/>
        <c:crossAx val="46574885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tables'!$A$3</c:f>
              <c:strCache>
                <c:ptCount val="1"/>
                <c:pt idx="0">
                  <c:v>FM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tables'!$B$3:$D$3</c:f>
              <c:numCache>
                <c:formatCode>0%</c:formatCode>
                <c:ptCount val="3"/>
                <c:pt idx="0">
                  <c:v>0.87</c:v>
                </c:pt>
                <c:pt idx="1">
                  <c:v>0.77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'All tables'!$A$4</c:f>
              <c:strCache>
                <c:ptCount val="1"/>
                <c:pt idx="0">
                  <c:v>FM 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tables'!$B$4:$D$4</c:f>
              <c:numCache>
                <c:formatCode>0%</c:formatCode>
                <c:ptCount val="3"/>
                <c:pt idx="0">
                  <c:v>0.91</c:v>
                </c:pt>
                <c:pt idx="1">
                  <c:v>0.82</c:v>
                </c:pt>
                <c:pt idx="2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'All tables'!$A$5</c:f>
              <c:strCache>
                <c:ptCount val="1"/>
                <c:pt idx="0">
                  <c:v>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tables'!$B$5:$D$5</c:f>
              <c:numCache>
                <c:formatCode>0%</c:formatCode>
                <c:ptCount val="3"/>
                <c:pt idx="0">
                  <c:v>0.88</c:v>
                </c:pt>
                <c:pt idx="1">
                  <c:v>0.49</c:v>
                </c:pt>
                <c:pt idx="2">
                  <c:v>0.61</c:v>
                </c:pt>
              </c:numCache>
            </c:numRef>
          </c:val>
        </c:ser>
        <c:ser>
          <c:idx val="3"/>
          <c:order val="3"/>
          <c:tx>
            <c:strRef>
              <c:f>'All tables'!$A$6</c:f>
              <c:strCache>
                <c:ptCount val="1"/>
                <c:pt idx="0">
                  <c:v>FM All &amp; 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tables'!$B$6:$D$6</c:f>
              <c:numCache>
                <c:formatCode>0%</c:formatCode>
                <c:ptCount val="3"/>
                <c:pt idx="0">
                  <c:v>0.98</c:v>
                </c:pt>
                <c:pt idx="1">
                  <c:v>0.89</c:v>
                </c:pt>
                <c:pt idx="2">
                  <c:v>0.96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4"/>
        <c:axId val="240710552"/>
        <c:axId val="374797928"/>
      </c:barChart>
      <c:catAx>
        <c:axId val="240710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797928"/>
        <c:crosses val="autoZero"/>
        <c:auto val="1"/>
        <c:lblAlgn val="ctr"/>
        <c:lblOffset val="100"/>
        <c:noMultiLvlLbl val="0"/>
      </c:catAx>
      <c:valAx>
        <c:axId val="374797928"/>
        <c:scaling>
          <c:orientation val="minMax"/>
          <c:max val="1"/>
          <c:min val="0.45"/>
        </c:scaling>
        <c:delete val="0"/>
        <c:axPos val="l"/>
        <c:numFmt formatCode="0%" sourceLinked="1"/>
        <c:majorTickMark val="out"/>
        <c:minorTickMark val="none"/>
        <c:tickLblPos val="nextTo"/>
        <c:crossAx val="24071055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tables'!$A$3</c:f>
              <c:strCache>
                <c:ptCount val="1"/>
                <c:pt idx="0">
                  <c:v>FM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tables'!$B$3:$D$3</c:f>
              <c:numCache>
                <c:formatCode>0%</c:formatCode>
                <c:ptCount val="3"/>
                <c:pt idx="0">
                  <c:v>0.87</c:v>
                </c:pt>
                <c:pt idx="1">
                  <c:v>0.77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'All tables'!$A$4</c:f>
              <c:strCache>
                <c:ptCount val="1"/>
                <c:pt idx="0">
                  <c:v>FM 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tables'!$B$4:$D$4</c:f>
              <c:numCache>
                <c:formatCode>0%</c:formatCode>
                <c:ptCount val="3"/>
                <c:pt idx="0">
                  <c:v>0.91</c:v>
                </c:pt>
                <c:pt idx="1">
                  <c:v>0.82</c:v>
                </c:pt>
                <c:pt idx="2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'All tables'!$A$5</c:f>
              <c:strCache>
                <c:ptCount val="1"/>
                <c:pt idx="0">
                  <c:v>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tables'!$B$5:$D$5</c:f>
              <c:numCache>
                <c:formatCode>0%</c:formatCode>
                <c:ptCount val="3"/>
                <c:pt idx="0">
                  <c:v>0.88</c:v>
                </c:pt>
                <c:pt idx="1">
                  <c:v>0.49</c:v>
                </c:pt>
                <c:pt idx="2">
                  <c:v>0.61</c:v>
                </c:pt>
              </c:numCache>
            </c:numRef>
          </c:val>
        </c:ser>
        <c:ser>
          <c:idx val="3"/>
          <c:order val="3"/>
          <c:tx>
            <c:strRef>
              <c:f>'All tables'!$A$6</c:f>
              <c:strCache>
                <c:ptCount val="1"/>
                <c:pt idx="0">
                  <c:v>FM All &amp; WiFi RSSI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tables'!$B$1:$D$1</c:f>
              <c:strCache>
                <c:ptCount val="3"/>
                <c:pt idx="0">
                  <c:v>No Temporal Variation</c:v>
                </c:pt>
                <c:pt idx="1">
                  <c:v>With Temporal Variation</c:v>
                </c:pt>
                <c:pt idx="2">
                  <c:v>With Temporal Variation &amp; Larger Database</c:v>
                </c:pt>
              </c:strCache>
            </c:strRef>
          </c:cat>
          <c:val>
            <c:numRef>
              <c:f>'All tables'!$B$6:$D$6</c:f>
              <c:numCache>
                <c:formatCode>0%</c:formatCode>
                <c:ptCount val="3"/>
                <c:pt idx="0">
                  <c:v>0.98</c:v>
                </c:pt>
                <c:pt idx="1">
                  <c:v>0.89</c:v>
                </c:pt>
                <c:pt idx="2">
                  <c:v>0.96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4"/>
        <c:axId val="321563664"/>
        <c:axId val="321563272"/>
      </c:barChart>
      <c:catAx>
        <c:axId val="32156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321563272"/>
        <c:crosses val="autoZero"/>
        <c:auto val="1"/>
        <c:lblAlgn val="ctr"/>
        <c:lblOffset val="100"/>
        <c:noMultiLvlLbl val="0"/>
      </c:catAx>
      <c:valAx>
        <c:axId val="321563272"/>
        <c:scaling>
          <c:orientation val="minMax"/>
          <c:max val="1"/>
          <c:min val="0.45"/>
        </c:scaling>
        <c:delete val="0"/>
        <c:axPos val="l"/>
        <c:numFmt formatCode="0%" sourceLinked="1"/>
        <c:majorTickMark val="out"/>
        <c:minorTickMark val="none"/>
        <c:tickLblPos val="nextTo"/>
        <c:crossAx val="321563664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2384846885057"/>
          <c:y val="5.9523809523809521E-2"/>
          <c:w val="0.85044680701493214"/>
          <c:h val="0.75323226642124275"/>
        </c:manualLayout>
      </c:layout>
      <c:lineChart>
        <c:grouping val="standard"/>
        <c:varyColors val="0"/>
        <c:ser>
          <c:idx val="0"/>
          <c:order val="0"/>
          <c:tx>
            <c:strRef>
              <c:f>'Angle Analysis'!$F$1</c:f>
              <c:strCache>
                <c:ptCount val="1"/>
                <c:pt idx="0">
                  <c:v>Reading from sensor</c:v>
                </c:pt>
              </c:strCache>
            </c:strRef>
          </c:tx>
          <c:spPr>
            <a:ln w="41275">
              <a:prstDash val="sysDot"/>
            </a:ln>
          </c:spPr>
          <c:marker>
            <c:symbol val="none"/>
          </c:marker>
          <c:val>
            <c:numRef>
              <c:f>'Angle Analysis'!$F$2:$F$61</c:f>
              <c:numCache>
                <c:formatCode>General</c:formatCode>
                <c:ptCount val="60"/>
                <c:pt idx="0">
                  <c:v>30.380563717046996</c:v>
                </c:pt>
                <c:pt idx="1">
                  <c:v>23.670699346248981</c:v>
                </c:pt>
                <c:pt idx="2">
                  <c:v>16.990496084829616</c:v>
                </c:pt>
                <c:pt idx="3">
                  <c:v>13.210353296399795</c:v>
                </c:pt>
                <c:pt idx="4">
                  <c:v>11.200704784228428</c:v>
                </c:pt>
                <c:pt idx="5">
                  <c:v>13.917483166766907</c:v>
                </c:pt>
                <c:pt idx="6">
                  <c:v>15.98131856161411</c:v>
                </c:pt>
                <c:pt idx="7">
                  <c:v>18.556314708471021</c:v>
                </c:pt>
                <c:pt idx="8">
                  <c:v>12.790551768353588</c:v>
                </c:pt>
                <c:pt idx="9">
                  <c:v>7.6321172722746091</c:v>
                </c:pt>
                <c:pt idx="10">
                  <c:v>2.4385456320833718</c:v>
                </c:pt>
                <c:pt idx="11">
                  <c:v>-1.9385317668413187</c:v>
                </c:pt>
                <c:pt idx="12">
                  <c:v>-4.2866611027553674</c:v>
                </c:pt>
                <c:pt idx="13">
                  <c:v>-1.5716780729082878</c:v>
                </c:pt>
                <c:pt idx="14">
                  <c:v>13.606515480151032</c:v>
                </c:pt>
                <c:pt idx="15">
                  <c:v>31.372673112962438</c:v>
                </c:pt>
                <c:pt idx="16">
                  <c:v>48.774498666387274</c:v>
                </c:pt>
                <c:pt idx="17">
                  <c:v>58.311646395610623</c:v>
                </c:pt>
                <c:pt idx="18">
                  <c:v>54.068108416195471</c:v>
                </c:pt>
                <c:pt idx="19">
                  <c:v>48.005485612132318</c:v>
                </c:pt>
                <c:pt idx="20">
                  <c:v>42.857352998155605</c:v>
                </c:pt>
                <c:pt idx="21">
                  <c:v>43.967065144640841</c:v>
                </c:pt>
                <c:pt idx="22">
                  <c:v>44.741024695676757</c:v>
                </c:pt>
                <c:pt idx="23">
                  <c:v>48.685435161555105</c:v>
                </c:pt>
                <c:pt idx="24">
                  <c:v>44.442753365294351</c:v>
                </c:pt>
                <c:pt idx="25">
                  <c:v>40.086709305191228</c:v>
                </c:pt>
                <c:pt idx="26">
                  <c:v>31.778916898134327</c:v>
                </c:pt>
                <c:pt idx="27">
                  <c:v>28.725729492711942</c:v>
                </c:pt>
                <c:pt idx="28">
                  <c:v>28.006715225866408</c:v>
                </c:pt>
                <c:pt idx="29">
                  <c:v>23.211908335905775</c:v>
                </c:pt>
                <c:pt idx="30">
                  <c:v>18.456259137422471</c:v>
                </c:pt>
                <c:pt idx="31">
                  <c:v>15.07800184080272</c:v>
                </c:pt>
                <c:pt idx="32">
                  <c:v>12.220506707994574</c:v>
                </c:pt>
                <c:pt idx="33">
                  <c:v>7.7183291033687418</c:v>
                </c:pt>
                <c:pt idx="34">
                  <c:v>8.4308698072154478</c:v>
                </c:pt>
                <c:pt idx="35">
                  <c:v>8.8611181773419432</c:v>
                </c:pt>
                <c:pt idx="36">
                  <c:v>10.179588910967496</c:v>
                </c:pt>
                <c:pt idx="37">
                  <c:v>7.0342514603828192</c:v>
                </c:pt>
                <c:pt idx="38">
                  <c:v>3.579508855174641</c:v>
                </c:pt>
                <c:pt idx="39">
                  <c:v>9.5136231244986433</c:v>
                </c:pt>
                <c:pt idx="40">
                  <c:v>23.972610345486792</c:v>
                </c:pt>
                <c:pt idx="41">
                  <c:v>28.565531054104959</c:v>
                </c:pt>
                <c:pt idx="42">
                  <c:v>25.115146419119931</c:v>
                </c:pt>
                <c:pt idx="43">
                  <c:v>23.556690023651988</c:v>
                </c:pt>
                <c:pt idx="44">
                  <c:v>17.261098604987929</c:v>
                </c:pt>
                <c:pt idx="45">
                  <c:v>11.985446415399153</c:v>
                </c:pt>
                <c:pt idx="46">
                  <c:v>2.7316333872715219</c:v>
                </c:pt>
                <c:pt idx="47">
                  <c:v>-6.67368056808467</c:v>
                </c:pt>
                <c:pt idx="48">
                  <c:v>-15.189921865977873</c:v>
                </c:pt>
                <c:pt idx="49">
                  <c:v>-23.628677543247612</c:v>
                </c:pt>
                <c:pt idx="50">
                  <c:v>-23.297637735723495</c:v>
                </c:pt>
                <c:pt idx="51">
                  <c:v>-20.295466980569842</c:v>
                </c:pt>
                <c:pt idx="52">
                  <c:v>-1.9243639772019634</c:v>
                </c:pt>
                <c:pt idx="53">
                  <c:v>17.542691427480591</c:v>
                </c:pt>
                <c:pt idx="54">
                  <c:v>14.205768127291016</c:v>
                </c:pt>
                <c:pt idx="55">
                  <c:v>4.54459305766866</c:v>
                </c:pt>
                <c:pt idx="56">
                  <c:v>-4.6075329462863692</c:v>
                </c:pt>
                <c:pt idx="57">
                  <c:v>-3.8330747629246176</c:v>
                </c:pt>
                <c:pt idx="58">
                  <c:v>4.0259118273248546</c:v>
                </c:pt>
                <c:pt idx="59">
                  <c:v>5.8542320052312213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676432"/>
        <c:axId val="1212029920"/>
      </c:lineChart>
      <c:catAx>
        <c:axId val="1201676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2029920"/>
        <c:crosses val="autoZero"/>
        <c:auto val="1"/>
        <c:lblAlgn val="ctr"/>
        <c:lblOffset val="100"/>
        <c:noMultiLvlLbl val="0"/>
      </c:catAx>
      <c:valAx>
        <c:axId val="1212029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016764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E71D8-3441-420C-94DD-F1CC04EEF036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3090E-8115-47F6-82E1-DABD3401749E}">
      <dgm:prSet/>
      <dgm:spPr/>
      <dgm:t>
        <a:bodyPr/>
        <a:lstStyle/>
        <a:p>
          <a:pPr rtl="0"/>
          <a:r>
            <a:rPr lang="en-US" b="0" baseline="0" dirty="0" smtClean="0"/>
            <a:t>Parameter Calibration</a:t>
          </a:r>
        </a:p>
      </dgm:t>
    </dgm:pt>
    <dgm:pt modelId="{C4EDE46C-5E88-4B48-BA41-F605F13A1282}" type="parTrans" cxnId="{1FB9E472-8617-4B7D-AFA2-9FA892E10DA2}">
      <dgm:prSet/>
      <dgm:spPr/>
      <dgm:t>
        <a:bodyPr/>
        <a:lstStyle/>
        <a:p>
          <a:endParaRPr lang="en-US"/>
        </a:p>
      </dgm:t>
    </dgm:pt>
    <dgm:pt modelId="{42F815E3-1F1C-4E38-8C35-123C737DACA7}" type="sibTrans" cxnId="{1FB9E472-8617-4B7D-AFA2-9FA892E10DA2}">
      <dgm:prSet/>
      <dgm:spPr>
        <a:ln w="19050"/>
      </dgm:spPr>
      <dgm:t>
        <a:bodyPr/>
        <a:lstStyle/>
        <a:p>
          <a:endParaRPr lang="en-US"/>
        </a:p>
      </dgm:t>
    </dgm:pt>
    <dgm:pt modelId="{ED12042E-DAB0-41CB-9D33-E7F572E025D7}">
      <dgm:prSet/>
      <dgm:spPr/>
      <dgm:t>
        <a:bodyPr/>
        <a:lstStyle/>
        <a:p>
          <a:pPr rtl="0"/>
          <a:r>
            <a:rPr lang="en-US" b="0" baseline="0" dirty="0" smtClean="0"/>
            <a:t>Online Path Matching</a:t>
          </a:r>
          <a:endParaRPr lang="en-US" dirty="0"/>
        </a:p>
      </dgm:t>
    </dgm:pt>
    <dgm:pt modelId="{9A49D6A5-8D97-4D03-B4CB-1CC494F107FB}" type="parTrans" cxnId="{CCF3725C-658E-4421-85E5-9EB90D7330C8}">
      <dgm:prSet/>
      <dgm:spPr/>
      <dgm:t>
        <a:bodyPr/>
        <a:lstStyle/>
        <a:p>
          <a:endParaRPr lang="en-US"/>
        </a:p>
      </dgm:t>
    </dgm:pt>
    <dgm:pt modelId="{F93DF6A4-2E67-4C16-9B73-A84221A909A7}" type="sibTrans" cxnId="{CCF3725C-658E-4421-85E5-9EB90D7330C8}">
      <dgm:prSet/>
      <dgm:spPr/>
      <dgm:t>
        <a:bodyPr/>
        <a:lstStyle/>
        <a:p>
          <a:endParaRPr lang="en-US"/>
        </a:p>
      </dgm:t>
    </dgm:pt>
    <dgm:pt modelId="{7461AF49-55B4-490B-9DCA-B55D07B1D14B}">
      <dgm:prSet/>
      <dgm:spPr/>
      <dgm:t>
        <a:bodyPr/>
        <a:lstStyle/>
        <a:p>
          <a:pPr rtl="0"/>
          <a:r>
            <a:rPr lang="en-US" b="0" baseline="0" dirty="0" smtClean="0"/>
            <a:t>Calibrate the model parameters at known reference points</a:t>
          </a:r>
        </a:p>
      </dgm:t>
    </dgm:pt>
    <dgm:pt modelId="{37C8F3A2-1292-48B0-B064-93BA28DDC63B}" type="parTrans" cxnId="{87FB3DD2-734F-44BC-8FF7-B233192C23AD}">
      <dgm:prSet/>
      <dgm:spPr/>
      <dgm:t>
        <a:bodyPr/>
        <a:lstStyle/>
        <a:p>
          <a:endParaRPr lang="en-US"/>
        </a:p>
      </dgm:t>
    </dgm:pt>
    <dgm:pt modelId="{9264F143-0188-48CF-8C67-49377DE2058E}" type="sibTrans" cxnId="{87FB3DD2-734F-44BC-8FF7-B233192C23AD}">
      <dgm:prSet/>
      <dgm:spPr/>
      <dgm:t>
        <a:bodyPr/>
        <a:lstStyle/>
        <a:p>
          <a:endParaRPr lang="en-US"/>
        </a:p>
      </dgm:t>
    </dgm:pt>
    <dgm:pt modelId="{960238B2-6664-4AC7-A0DB-A9D3C6897062}">
      <dgm:prSet/>
      <dgm:spPr/>
      <dgm:t>
        <a:bodyPr/>
        <a:lstStyle/>
        <a:p>
          <a:pPr rtl="0"/>
          <a:r>
            <a:rPr lang="en-US" dirty="0" smtClean="0"/>
            <a:t>Search user’s location based on the multitude of RSS values</a:t>
          </a:r>
          <a:endParaRPr lang="en-US" dirty="0"/>
        </a:p>
      </dgm:t>
    </dgm:pt>
    <dgm:pt modelId="{88C8AE04-AEC4-4C90-9DE2-584D262E64AF}" type="parTrans" cxnId="{039B0E95-4017-4A07-9DFA-CB43C5107DB6}">
      <dgm:prSet/>
      <dgm:spPr/>
      <dgm:t>
        <a:bodyPr/>
        <a:lstStyle/>
        <a:p>
          <a:endParaRPr lang="en-US"/>
        </a:p>
      </dgm:t>
    </dgm:pt>
    <dgm:pt modelId="{6A5E7E4F-BA40-4792-9880-4C377868F3C2}" type="sibTrans" cxnId="{039B0E95-4017-4A07-9DFA-CB43C5107DB6}">
      <dgm:prSet/>
      <dgm:spPr/>
      <dgm:t>
        <a:bodyPr/>
        <a:lstStyle/>
        <a:p>
          <a:endParaRPr lang="en-US"/>
        </a:p>
      </dgm:t>
    </dgm:pt>
    <dgm:pt modelId="{8FB6C16D-E638-45FC-B1E9-ACC774D8CA86}">
      <dgm:prSet/>
      <dgm:spPr/>
      <dgm:t>
        <a:bodyPr/>
        <a:lstStyle/>
        <a:p>
          <a:pPr rtl="0"/>
          <a:r>
            <a:rPr lang="en-US" dirty="0" smtClean="0"/>
            <a:t>RSSs are sampled during user’s walking</a:t>
          </a:r>
          <a:endParaRPr lang="en-US" dirty="0"/>
        </a:p>
      </dgm:t>
    </dgm:pt>
    <dgm:pt modelId="{69D6A284-10E1-431C-8F71-64E6CA7F2EA6}" type="parTrans" cxnId="{C6D64CDE-49B0-440B-85A7-E89CA03BCFED}">
      <dgm:prSet/>
      <dgm:spPr/>
      <dgm:t>
        <a:bodyPr/>
        <a:lstStyle/>
        <a:p>
          <a:endParaRPr lang="en-US"/>
        </a:p>
      </dgm:t>
    </dgm:pt>
    <dgm:pt modelId="{4A918515-252C-46FD-891C-59B5CE1EC7D4}" type="sibTrans" cxnId="{C6D64CDE-49B0-440B-85A7-E89CA03BCFED}">
      <dgm:prSet/>
      <dgm:spPr/>
      <dgm:t>
        <a:bodyPr/>
        <a:lstStyle/>
        <a:p>
          <a:endParaRPr lang="en-US"/>
        </a:p>
      </dgm:t>
    </dgm:pt>
    <dgm:pt modelId="{F4F3C7B0-08B7-4B08-B606-D168DBF1C5A8}" type="pres">
      <dgm:prSet presAssocID="{435E71D8-3441-420C-94DD-F1CC04EEF0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B72401-538F-486C-B5A7-215B71419EDA}" type="pres">
      <dgm:prSet presAssocID="{8D63090E-8115-47F6-82E1-DABD3401749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ACF62-BE6F-4CD1-AE48-001B1B806763}" type="pres">
      <dgm:prSet presAssocID="{42F815E3-1F1C-4E38-8C35-123C737DACA7}" presName="sibTrans" presStyleLbl="sibTrans1D1" presStyleIdx="0" presStyleCnt="1"/>
      <dgm:spPr/>
      <dgm:t>
        <a:bodyPr/>
        <a:lstStyle/>
        <a:p>
          <a:endParaRPr lang="en-US"/>
        </a:p>
      </dgm:t>
    </dgm:pt>
    <dgm:pt modelId="{001236D3-B63B-48D3-84EC-1706768FA58B}" type="pres">
      <dgm:prSet presAssocID="{42F815E3-1F1C-4E38-8C35-123C737DACA7}" presName="connectorText" presStyleLbl="sibTrans1D1" presStyleIdx="0" presStyleCnt="1"/>
      <dgm:spPr/>
      <dgm:t>
        <a:bodyPr/>
        <a:lstStyle/>
        <a:p>
          <a:endParaRPr lang="en-US"/>
        </a:p>
      </dgm:t>
    </dgm:pt>
    <dgm:pt modelId="{D21057A5-52E5-494F-B4DE-8AF81761563F}" type="pres">
      <dgm:prSet presAssocID="{ED12042E-DAB0-41CB-9D33-E7F572E025D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E2E61-F9D9-4FD7-9AFC-5290AC83D87B}" type="presOf" srcId="{435E71D8-3441-420C-94DD-F1CC04EEF036}" destId="{F4F3C7B0-08B7-4B08-B606-D168DBF1C5A8}" srcOrd="0" destOrd="0" presId="urn:microsoft.com/office/officeart/2005/8/layout/bProcess3"/>
    <dgm:cxn modelId="{87FB3DD2-734F-44BC-8FF7-B233192C23AD}" srcId="{8D63090E-8115-47F6-82E1-DABD3401749E}" destId="{7461AF49-55B4-490B-9DCA-B55D07B1D14B}" srcOrd="0" destOrd="0" parTransId="{37C8F3A2-1292-48B0-B064-93BA28DDC63B}" sibTransId="{9264F143-0188-48CF-8C67-49377DE2058E}"/>
    <dgm:cxn modelId="{D372D288-4572-43DF-BCD3-4F43E7C51909}" type="presOf" srcId="{7461AF49-55B4-490B-9DCA-B55D07B1D14B}" destId="{89B72401-538F-486C-B5A7-215B71419EDA}" srcOrd="0" destOrd="1" presId="urn:microsoft.com/office/officeart/2005/8/layout/bProcess3"/>
    <dgm:cxn modelId="{D6514298-B962-48FB-9CDD-C58AFA0A0353}" type="presOf" srcId="{42F815E3-1F1C-4E38-8C35-123C737DACA7}" destId="{001236D3-B63B-48D3-84EC-1706768FA58B}" srcOrd="1" destOrd="0" presId="urn:microsoft.com/office/officeart/2005/8/layout/bProcess3"/>
    <dgm:cxn modelId="{9F3AA642-D75F-4831-ACB0-FE98736E12A6}" type="presOf" srcId="{8FB6C16D-E638-45FC-B1E9-ACC774D8CA86}" destId="{D21057A5-52E5-494F-B4DE-8AF81761563F}" srcOrd="0" destOrd="1" presId="urn:microsoft.com/office/officeart/2005/8/layout/bProcess3"/>
    <dgm:cxn modelId="{039B0E95-4017-4A07-9DFA-CB43C5107DB6}" srcId="{ED12042E-DAB0-41CB-9D33-E7F572E025D7}" destId="{960238B2-6664-4AC7-A0DB-A9D3C6897062}" srcOrd="1" destOrd="0" parTransId="{88C8AE04-AEC4-4C90-9DE2-584D262E64AF}" sibTransId="{6A5E7E4F-BA40-4792-9880-4C377868F3C2}"/>
    <dgm:cxn modelId="{1FB9E472-8617-4B7D-AFA2-9FA892E10DA2}" srcId="{435E71D8-3441-420C-94DD-F1CC04EEF036}" destId="{8D63090E-8115-47F6-82E1-DABD3401749E}" srcOrd="0" destOrd="0" parTransId="{C4EDE46C-5E88-4B48-BA41-F605F13A1282}" sibTransId="{42F815E3-1F1C-4E38-8C35-123C737DACA7}"/>
    <dgm:cxn modelId="{C6D64CDE-49B0-440B-85A7-E89CA03BCFED}" srcId="{ED12042E-DAB0-41CB-9D33-E7F572E025D7}" destId="{8FB6C16D-E638-45FC-B1E9-ACC774D8CA86}" srcOrd="0" destOrd="0" parTransId="{69D6A284-10E1-431C-8F71-64E6CA7F2EA6}" sibTransId="{4A918515-252C-46FD-891C-59B5CE1EC7D4}"/>
    <dgm:cxn modelId="{FB491785-2DD4-4322-8B26-A5FC5C78FFD8}" type="presOf" srcId="{960238B2-6664-4AC7-A0DB-A9D3C6897062}" destId="{D21057A5-52E5-494F-B4DE-8AF81761563F}" srcOrd="0" destOrd="2" presId="urn:microsoft.com/office/officeart/2005/8/layout/bProcess3"/>
    <dgm:cxn modelId="{CCF3725C-658E-4421-85E5-9EB90D7330C8}" srcId="{435E71D8-3441-420C-94DD-F1CC04EEF036}" destId="{ED12042E-DAB0-41CB-9D33-E7F572E025D7}" srcOrd="1" destOrd="0" parTransId="{9A49D6A5-8D97-4D03-B4CB-1CC494F107FB}" sibTransId="{F93DF6A4-2E67-4C16-9B73-A84221A909A7}"/>
    <dgm:cxn modelId="{FE03E83C-9318-413F-AF3D-BB1D5C7A28F6}" type="presOf" srcId="{42F815E3-1F1C-4E38-8C35-123C737DACA7}" destId="{A3DACF62-BE6F-4CD1-AE48-001B1B806763}" srcOrd="0" destOrd="0" presId="urn:microsoft.com/office/officeart/2005/8/layout/bProcess3"/>
    <dgm:cxn modelId="{D2C51C20-0A90-4294-A5D0-53770C87C426}" type="presOf" srcId="{ED12042E-DAB0-41CB-9D33-E7F572E025D7}" destId="{D21057A5-52E5-494F-B4DE-8AF81761563F}" srcOrd="0" destOrd="0" presId="urn:microsoft.com/office/officeart/2005/8/layout/bProcess3"/>
    <dgm:cxn modelId="{22164320-548D-42F4-A40C-427FC4028003}" type="presOf" srcId="{8D63090E-8115-47F6-82E1-DABD3401749E}" destId="{89B72401-538F-486C-B5A7-215B71419EDA}" srcOrd="0" destOrd="0" presId="urn:microsoft.com/office/officeart/2005/8/layout/bProcess3"/>
    <dgm:cxn modelId="{61183F28-4AD5-4458-A7DD-3445A08D253C}" type="presParOf" srcId="{F4F3C7B0-08B7-4B08-B606-D168DBF1C5A8}" destId="{89B72401-538F-486C-B5A7-215B71419EDA}" srcOrd="0" destOrd="0" presId="urn:microsoft.com/office/officeart/2005/8/layout/bProcess3"/>
    <dgm:cxn modelId="{9E726AB2-F59C-4DC5-8E65-62FBB33D2949}" type="presParOf" srcId="{F4F3C7B0-08B7-4B08-B606-D168DBF1C5A8}" destId="{A3DACF62-BE6F-4CD1-AE48-001B1B806763}" srcOrd="1" destOrd="0" presId="urn:microsoft.com/office/officeart/2005/8/layout/bProcess3"/>
    <dgm:cxn modelId="{65C305F8-713B-456D-B1EA-F43D9CDD06A0}" type="presParOf" srcId="{A3DACF62-BE6F-4CD1-AE48-001B1B806763}" destId="{001236D3-B63B-48D3-84EC-1706768FA58B}" srcOrd="0" destOrd="0" presId="urn:microsoft.com/office/officeart/2005/8/layout/bProcess3"/>
    <dgm:cxn modelId="{1F03CF77-5FCB-47B1-9905-FBBCA0C9CC39}" type="presParOf" srcId="{F4F3C7B0-08B7-4B08-B606-D168DBF1C5A8}" destId="{D21057A5-52E5-494F-B4DE-8AF81761563F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CF62-BE6F-4CD1-AE48-001B1B806763}">
      <dsp:nvSpPr>
        <dsp:cNvPr id="0" name=""/>
        <dsp:cNvSpPr/>
      </dsp:nvSpPr>
      <dsp:spPr>
        <a:xfrm>
          <a:off x="2505040" y="1577697"/>
          <a:ext cx="545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70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63484" y="1620535"/>
        <a:ext cx="28815" cy="5763"/>
      </dsp:txXfrm>
    </dsp:sp>
    <dsp:sp modelId="{89B72401-538F-486C-B5A7-215B71419EDA}">
      <dsp:nvSpPr>
        <dsp:cNvPr id="0" name=""/>
        <dsp:cNvSpPr/>
      </dsp:nvSpPr>
      <dsp:spPr>
        <a:xfrm>
          <a:off x="1173" y="871717"/>
          <a:ext cx="2505666" cy="1503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/>
            <a:t>Parameter Calibration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baseline="0" dirty="0" smtClean="0"/>
            <a:t>Calibrate the model parameters at known reference points</a:t>
          </a:r>
        </a:p>
      </dsp:txBody>
      <dsp:txXfrm>
        <a:off x="1173" y="871717"/>
        <a:ext cx="2505666" cy="1503399"/>
      </dsp:txXfrm>
    </dsp:sp>
    <dsp:sp modelId="{D21057A5-52E5-494F-B4DE-8AF81761563F}">
      <dsp:nvSpPr>
        <dsp:cNvPr id="0" name=""/>
        <dsp:cNvSpPr/>
      </dsp:nvSpPr>
      <dsp:spPr>
        <a:xfrm>
          <a:off x="3083143" y="871717"/>
          <a:ext cx="2505666" cy="1503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/>
            <a:t>Online Path Matching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RSSs are sampled during user’s walking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Search user’s location based on the multitude of RSS values</a:t>
          </a:r>
          <a:endParaRPr lang="en-US" sz="1400" kern="1200" dirty="0"/>
        </a:p>
      </dsp:txBody>
      <dsp:txXfrm>
        <a:off x="3083143" y="871717"/>
        <a:ext cx="2505666" cy="15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DE444-A2FB-4ABE-B764-C9B954C9BDDE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64818-DC2D-4A56-AFBF-8DB8E73BD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2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6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8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0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74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8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2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03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5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02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0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9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0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0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5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5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25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38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26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8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2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40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4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9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69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29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24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635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3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10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3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7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016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759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011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091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151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230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072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14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554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32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67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83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12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624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354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28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53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563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39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64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11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013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242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859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919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954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530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422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80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17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631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4036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7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568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7428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79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130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7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4818-DC2D-4A56-AFBF-8DB8E73BD0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1252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FF19A3-7DAA-48D9-A17B-876B2222EF5F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8667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862014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60424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6BE769-BA3B-4BF9-B68B-65135794D3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bahl/MS_Projects/RadarDemo/demo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microsoft.com/office/2007/relationships/hdphoto" Target="../media/hdphoto2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9.png"/><Relationship Id="rId4" Type="http://schemas.openxmlformats.org/officeDocument/2006/relationships/image" Target="../media/image66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microsoft.com/office/2007/relationships/hdphoto" Target="../media/hdphoto4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92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sYkbf3_0YM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8534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indoor localization Using 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858000" cy="685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Dimitrios Lymberopoulos - Microsoft Research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3200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3"/>
              </a:rPr>
              <a:t>DEMO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75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3982" y="1964711"/>
            <a:ext cx="651271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[</a:t>
            </a:r>
            <a:r>
              <a:rPr lang="en-US" sz="1050" b="1" dirty="0" err="1">
                <a:solidFill>
                  <a:prstClr val="black"/>
                </a:solidFill>
              </a:rPr>
              <a:t>Roos</a:t>
            </a:r>
            <a:r>
              <a:rPr lang="en-US" sz="1050" b="1" dirty="0">
                <a:solidFill>
                  <a:prstClr val="black"/>
                </a:solidFill>
              </a:rPr>
              <a:t> 2002a] </a:t>
            </a:r>
            <a:r>
              <a:rPr lang="en-US" sz="1050" dirty="0" err="1">
                <a:solidFill>
                  <a:prstClr val="black"/>
                </a:solidFill>
              </a:rPr>
              <a:t>Roos</a:t>
            </a:r>
            <a:r>
              <a:rPr lang="en-US" sz="1050" dirty="0">
                <a:solidFill>
                  <a:prstClr val="black"/>
                </a:solidFill>
              </a:rPr>
              <a:t>, T., </a:t>
            </a:r>
            <a:r>
              <a:rPr lang="en-US" sz="1050" dirty="0" err="1">
                <a:solidFill>
                  <a:prstClr val="black"/>
                </a:solidFill>
              </a:rPr>
              <a:t>Myllymaki</a:t>
            </a:r>
            <a:r>
              <a:rPr lang="en-US" sz="1050" dirty="0">
                <a:solidFill>
                  <a:prstClr val="black"/>
                </a:solidFill>
              </a:rPr>
              <a:t>, P., </a:t>
            </a:r>
            <a:r>
              <a:rPr lang="en-US" sz="1050" dirty="0" err="1">
                <a:solidFill>
                  <a:prstClr val="black"/>
                </a:solidFill>
              </a:rPr>
              <a:t>Tirri</a:t>
            </a:r>
            <a:r>
              <a:rPr lang="en-US" sz="1050" dirty="0">
                <a:solidFill>
                  <a:prstClr val="black"/>
                </a:solidFill>
              </a:rPr>
              <a:t>, H. A, "Statistical Modeling Approach to Location Estimation. </a:t>
            </a:r>
            <a:r>
              <a:rPr lang="en-US" sz="1050" i="1" dirty="0">
                <a:solidFill>
                  <a:prstClr val="black"/>
                </a:solidFill>
              </a:rPr>
              <a:t>IEEE Transactions on Mobile Computing 1</a:t>
            </a:r>
            <a:r>
              <a:rPr lang="en-US" sz="1050" dirty="0">
                <a:solidFill>
                  <a:prstClr val="black"/>
                </a:solidFill>
              </a:rPr>
              <a:t>, pp. 59–69, </a:t>
            </a:r>
            <a:r>
              <a:rPr lang="en-US" sz="1050" dirty="0">
                <a:solidFill>
                  <a:prstClr val="black"/>
                </a:solidFill>
              </a:rPr>
              <a:t>2002</a:t>
            </a:r>
            <a:endParaRPr lang="en-US" sz="1050" b="1" dirty="0">
              <a:solidFill>
                <a:prstClr val="black"/>
              </a:solidFill>
            </a:endParaRPr>
          </a:p>
          <a:p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[Roos2002b] </a:t>
            </a:r>
            <a:r>
              <a:rPr lang="fi-FI" sz="1050" dirty="0">
                <a:solidFill>
                  <a:prstClr val="black"/>
                </a:solidFill>
              </a:rPr>
              <a:t>Roos, </a:t>
            </a:r>
            <a:r>
              <a:rPr lang="fi-FI" sz="1050" dirty="0">
                <a:solidFill>
                  <a:prstClr val="black"/>
                </a:solidFill>
              </a:rPr>
              <a:t>T</a:t>
            </a:r>
            <a:r>
              <a:rPr lang="fi-FI" sz="1050" dirty="0">
                <a:solidFill>
                  <a:prstClr val="black"/>
                </a:solidFill>
              </a:rPr>
              <a:t>., Myllymaki, </a:t>
            </a:r>
            <a:r>
              <a:rPr lang="fi-FI" sz="1050" dirty="0">
                <a:solidFill>
                  <a:prstClr val="black"/>
                </a:solidFill>
              </a:rPr>
              <a:t>P., </a:t>
            </a:r>
            <a:r>
              <a:rPr lang="fi-FI" sz="1050" dirty="0">
                <a:solidFill>
                  <a:prstClr val="black"/>
                </a:solidFill>
              </a:rPr>
              <a:t>Tirri, </a:t>
            </a:r>
            <a:r>
              <a:rPr lang="fi-FI" sz="1050" dirty="0">
                <a:solidFill>
                  <a:prstClr val="black"/>
                </a:solidFill>
              </a:rPr>
              <a:t>H</a:t>
            </a:r>
            <a:r>
              <a:rPr lang="fi-FI" sz="1050" dirty="0">
                <a:solidFill>
                  <a:prstClr val="black"/>
                </a:solidFill>
              </a:rPr>
              <a:t>., Misikangas, </a:t>
            </a:r>
            <a:r>
              <a:rPr lang="fi-FI" sz="1050" dirty="0">
                <a:solidFill>
                  <a:prstClr val="black"/>
                </a:solidFill>
              </a:rPr>
              <a:t>P., </a:t>
            </a:r>
            <a:r>
              <a:rPr lang="en-US" sz="1050" dirty="0" err="1">
                <a:solidFill>
                  <a:prstClr val="black"/>
                </a:solidFill>
              </a:rPr>
              <a:t>Sievanen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J. </a:t>
            </a:r>
            <a:r>
              <a:rPr lang="en-US" sz="1050" dirty="0">
                <a:solidFill>
                  <a:prstClr val="black"/>
                </a:solidFill>
              </a:rPr>
              <a:t>A, "Probabilistic </a:t>
            </a:r>
            <a:r>
              <a:rPr lang="en-US" sz="1050" dirty="0">
                <a:solidFill>
                  <a:prstClr val="black"/>
                </a:solidFill>
              </a:rPr>
              <a:t>Approach to WLAN </a:t>
            </a:r>
            <a:r>
              <a:rPr lang="en-US" sz="1050" dirty="0">
                <a:solidFill>
                  <a:prstClr val="black"/>
                </a:solidFill>
              </a:rPr>
              <a:t>User Location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</a:rPr>
              <a:t>Estimation", </a:t>
            </a:r>
            <a:r>
              <a:rPr lang="en-US" sz="1050" i="1" dirty="0">
                <a:solidFill>
                  <a:prstClr val="black"/>
                </a:solidFill>
              </a:rPr>
              <a:t>International Journal of Wireless </a:t>
            </a:r>
            <a:r>
              <a:rPr lang="en-US" sz="1050" i="1" dirty="0">
                <a:solidFill>
                  <a:prstClr val="black"/>
                </a:solidFill>
              </a:rPr>
              <a:t>Information Networks </a:t>
            </a:r>
            <a:r>
              <a:rPr lang="en-US" sz="1050" i="1" dirty="0">
                <a:solidFill>
                  <a:prstClr val="black"/>
                </a:solidFill>
              </a:rPr>
              <a:t>9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3, 2002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[Sen2012] </a:t>
            </a:r>
            <a:r>
              <a:rPr lang="en-US" sz="1050" dirty="0" err="1">
                <a:solidFill>
                  <a:prstClr val="black"/>
                </a:solidFill>
              </a:rPr>
              <a:t>Sen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S., </a:t>
            </a:r>
            <a:r>
              <a:rPr lang="en-US" sz="1050" dirty="0">
                <a:solidFill>
                  <a:prstClr val="black"/>
                </a:solidFill>
              </a:rPr>
              <a:t>Radunovic, </a:t>
            </a:r>
            <a:r>
              <a:rPr lang="en-US" sz="1050" dirty="0">
                <a:solidFill>
                  <a:prstClr val="black"/>
                </a:solidFill>
              </a:rPr>
              <a:t>B., </a:t>
            </a:r>
            <a:r>
              <a:rPr lang="en-US" sz="1050" dirty="0">
                <a:solidFill>
                  <a:prstClr val="black"/>
                </a:solidFill>
              </a:rPr>
              <a:t>Choudhury, </a:t>
            </a:r>
            <a:r>
              <a:rPr lang="en-US" sz="1050" dirty="0">
                <a:solidFill>
                  <a:prstClr val="black"/>
                </a:solidFill>
              </a:rPr>
              <a:t>R. R., </a:t>
            </a:r>
            <a:r>
              <a:rPr lang="en-US" sz="1050" dirty="0" err="1">
                <a:solidFill>
                  <a:prstClr val="black"/>
                </a:solidFill>
              </a:rPr>
              <a:t>Minka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T., "You are facing the Mona Lisa: Spot Localization Using PHY Layer Information", </a:t>
            </a:r>
            <a:r>
              <a:rPr lang="en-US" sz="1050" i="1" dirty="0" err="1">
                <a:solidFill>
                  <a:prstClr val="black"/>
                </a:solidFill>
              </a:rPr>
              <a:t>MobiSys</a:t>
            </a:r>
            <a:r>
              <a:rPr lang="en-US" sz="1050" i="1" dirty="0">
                <a:solidFill>
                  <a:prstClr val="black"/>
                </a:solidFill>
              </a:rPr>
              <a:t> </a:t>
            </a:r>
            <a:r>
              <a:rPr lang="en-US" sz="1050" i="1" dirty="0">
                <a:solidFill>
                  <a:prstClr val="black"/>
                </a:solidFill>
              </a:rPr>
              <a:t>2012</a:t>
            </a:r>
            <a:endParaRPr lang="en-US" sz="1050" i="1" dirty="0">
              <a:solidFill>
                <a:prstClr val="black"/>
              </a:solidFill>
            </a:endParaRP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[Wang2012]</a:t>
            </a:r>
            <a:r>
              <a:rPr lang="en-US" sz="1050" dirty="0">
                <a:solidFill>
                  <a:prstClr val="black"/>
                </a:solidFill>
              </a:rPr>
              <a:t> Wang, H., </a:t>
            </a:r>
            <a:r>
              <a:rPr lang="en-US" sz="1050" dirty="0" err="1">
                <a:solidFill>
                  <a:prstClr val="black"/>
                </a:solidFill>
              </a:rPr>
              <a:t>Sen</a:t>
            </a:r>
            <a:r>
              <a:rPr lang="en-US" sz="1050" dirty="0">
                <a:solidFill>
                  <a:prstClr val="black"/>
                </a:solidFill>
              </a:rPr>
              <a:t>, S., </a:t>
            </a:r>
            <a:r>
              <a:rPr lang="en-US" sz="1050" dirty="0" err="1">
                <a:solidFill>
                  <a:prstClr val="black"/>
                </a:solidFill>
              </a:rPr>
              <a:t>Elgohary</a:t>
            </a:r>
            <a:r>
              <a:rPr lang="en-US" sz="1050" dirty="0">
                <a:solidFill>
                  <a:prstClr val="black"/>
                </a:solidFill>
              </a:rPr>
              <a:t>, A., </a:t>
            </a:r>
            <a:r>
              <a:rPr lang="en-US" sz="1050" dirty="0" err="1">
                <a:solidFill>
                  <a:prstClr val="black"/>
                </a:solidFill>
              </a:rPr>
              <a:t>Farid</a:t>
            </a:r>
            <a:r>
              <a:rPr lang="en-US" sz="1050" dirty="0">
                <a:solidFill>
                  <a:prstClr val="black"/>
                </a:solidFill>
              </a:rPr>
              <a:t>, M., Youssef, M., Choudhury, R. R., "No </a:t>
            </a:r>
            <a:r>
              <a:rPr lang="en-US" sz="1050" dirty="0">
                <a:solidFill>
                  <a:prstClr val="black"/>
                </a:solidFill>
              </a:rPr>
              <a:t>Need to War-Drive: Unsupervised Indoor </a:t>
            </a:r>
            <a:r>
              <a:rPr lang="en-US" sz="1050" dirty="0">
                <a:solidFill>
                  <a:prstClr val="black"/>
                </a:solidFill>
              </a:rPr>
              <a:t>Localization", </a:t>
            </a:r>
            <a:r>
              <a:rPr lang="en-US" sz="1050" dirty="0" err="1">
                <a:solidFill>
                  <a:prstClr val="black"/>
                </a:solidFill>
              </a:rPr>
              <a:t>Mobisys</a:t>
            </a:r>
            <a:r>
              <a:rPr lang="en-US" sz="1050" dirty="0">
                <a:solidFill>
                  <a:prstClr val="black"/>
                </a:solidFill>
              </a:rPr>
              <a:t> 2012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[Chintalapudi2010] </a:t>
            </a:r>
            <a:r>
              <a:rPr lang="en-US" sz="1050" dirty="0">
                <a:solidFill>
                  <a:prstClr val="black"/>
                </a:solidFill>
              </a:rPr>
              <a:t>Chintalapudi, K. K., </a:t>
            </a:r>
            <a:r>
              <a:rPr lang="en-US" sz="1050" dirty="0" err="1">
                <a:solidFill>
                  <a:prstClr val="black"/>
                </a:solidFill>
              </a:rPr>
              <a:t>Iyer</a:t>
            </a:r>
            <a:r>
              <a:rPr lang="en-US" sz="1050" dirty="0">
                <a:solidFill>
                  <a:prstClr val="black"/>
                </a:solidFill>
              </a:rPr>
              <a:t>, A. P., Padmanabhan, V., </a:t>
            </a:r>
            <a:r>
              <a:rPr lang="en-US" sz="1050" dirty="0">
                <a:solidFill>
                  <a:prstClr val="black"/>
                </a:solidFill>
              </a:rPr>
              <a:t>Indoor Localization </a:t>
            </a:r>
            <a:r>
              <a:rPr lang="en-US" sz="1050" dirty="0">
                <a:solidFill>
                  <a:prstClr val="black"/>
                </a:solidFill>
              </a:rPr>
              <a:t>"Without </a:t>
            </a:r>
            <a:r>
              <a:rPr lang="en-US" sz="1050" dirty="0">
                <a:solidFill>
                  <a:prstClr val="black"/>
                </a:solidFill>
              </a:rPr>
              <a:t>the </a:t>
            </a:r>
            <a:r>
              <a:rPr lang="en-US" sz="1050" dirty="0">
                <a:solidFill>
                  <a:prstClr val="black"/>
                </a:solidFill>
              </a:rPr>
              <a:t>Pain", </a:t>
            </a:r>
            <a:r>
              <a:rPr lang="en-US" sz="1050" dirty="0" err="1">
                <a:solidFill>
                  <a:prstClr val="black"/>
                </a:solidFill>
              </a:rPr>
              <a:t>Mobicom</a:t>
            </a:r>
            <a:r>
              <a:rPr lang="en-US" sz="1050" dirty="0">
                <a:solidFill>
                  <a:prstClr val="black"/>
                </a:solidFill>
              </a:rPr>
              <a:t> 2010</a:t>
            </a:r>
            <a:endParaRPr lang="en-US" sz="1050" dirty="0">
              <a:solidFill>
                <a:prstClr val="black"/>
              </a:solidFill>
            </a:endParaRPr>
          </a:p>
          <a:p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3982" y="1714501"/>
            <a:ext cx="651271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[Chen2012] </a:t>
            </a:r>
            <a:r>
              <a:rPr lang="fi-FI" sz="1050" dirty="0">
                <a:solidFill>
                  <a:prstClr val="black"/>
                </a:solidFill>
              </a:rPr>
              <a:t>Chen, Y., </a:t>
            </a:r>
            <a:r>
              <a:rPr lang="en-US" sz="1050" dirty="0">
                <a:solidFill>
                  <a:prstClr val="black"/>
                </a:solidFill>
              </a:rPr>
              <a:t>Lymberopoulos, D., Liu, J., Priyantha, B., </a:t>
            </a:r>
            <a:r>
              <a:rPr lang="en-US" sz="1050" dirty="0">
                <a:solidFill>
                  <a:prstClr val="black"/>
                </a:solidFill>
              </a:rPr>
              <a:t>"</a:t>
            </a:r>
            <a:r>
              <a:rPr lang="en-US" sz="1050" dirty="0">
                <a:solidFill>
                  <a:prstClr val="black"/>
                </a:solidFill>
              </a:rPr>
              <a:t>FM-based indoor localization", </a:t>
            </a:r>
            <a:r>
              <a:rPr lang="en-US" sz="1050" i="1" dirty="0" err="1">
                <a:solidFill>
                  <a:prstClr val="black"/>
                </a:solidFill>
              </a:rPr>
              <a:t>MobiSys</a:t>
            </a:r>
            <a:r>
              <a:rPr lang="en-US" sz="1050" i="1" dirty="0">
                <a:solidFill>
                  <a:prstClr val="black"/>
                </a:solidFill>
              </a:rPr>
              <a:t> 2012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[Yoon2013]</a:t>
            </a:r>
            <a:r>
              <a:rPr lang="en-US" sz="1050" dirty="0">
                <a:solidFill>
                  <a:prstClr val="black"/>
                </a:solidFill>
              </a:rPr>
              <a:t> Yoon, S., Lee, K., Rhee, I., "FM-based </a:t>
            </a:r>
            <a:r>
              <a:rPr lang="en-US" sz="1050" dirty="0">
                <a:solidFill>
                  <a:prstClr val="black"/>
                </a:solidFill>
              </a:rPr>
              <a:t>Indoor Localization </a:t>
            </a:r>
            <a:r>
              <a:rPr lang="en-US" sz="1050" dirty="0">
                <a:solidFill>
                  <a:prstClr val="black"/>
                </a:solidFill>
              </a:rPr>
              <a:t>via </a:t>
            </a:r>
            <a:r>
              <a:rPr lang="en-US" sz="1050" dirty="0">
                <a:solidFill>
                  <a:prstClr val="black"/>
                </a:solidFill>
              </a:rPr>
              <a:t>Automatic Fingerprint DB Construction </a:t>
            </a:r>
            <a:r>
              <a:rPr lang="en-US" sz="1050" dirty="0">
                <a:solidFill>
                  <a:prstClr val="black"/>
                </a:solidFill>
              </a:rPr>
              <a:t>and Matching</a:t>
            </a:r>
            <a:r>
              <a:rPr lang="en-US" sz="1050" dirty="0">
                <a:solidFill>
                  <a:prstClr val="black"/>
                </a:solidFill>
              </a:rPr>
              <a:t>"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 err="1">
                <a:solidFill>
                  <a:prstClr val="black"/>
                </a:solidFill>
              </a:rPr>
              <a:t>MobiSys</a:t>
            </a:r>
            <a:r>
              <a:rPr lang="en-US" sz="1050" dirty="0">
                <a:solidFill>
                  <a:prstClr val="black"/>
                </a:solidFill>
              </a:rPr>
              <a:t> 2013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[Matic2010]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Matic</a:t>
            </a:r>
            <a:r>
              <a:rPr lang="en-US" sz="1050" dirty="0">
                <a:solidFill>
                  <a:prstClr val="black"/>
                </a:solidFill>
              </a:rPr>
              <a:t>, A., </a:t>
            </a:r>
            <a:r>
              <a:rPr lang="en-US" sz="1050" dirty="0" err="1">
                <a:solidFill>
                  <a:prstClr val="black"/>
                </a:solidFill>
              </a:rPr>
              <a:t>Popleteev</a:t>
            </a:r>
            <a:r>
              <a:rPr lang="en-US" sz="1050" dirty="0">
                <a:solidFill>
                  <a:prstClr val="black"/>
                </a:solidFill>
              </a:rPr>
              <a:t>, A., </a:t>
            </a:r>
            <a:r>
              <a:rPr lang="en-US" sz="1050" dirty="0" err="1">
                <a:solidFill>
                  <a:prstClr val="black"/>
                </a:solidFill>
              </a:rPr>
              <a:t>Osmani</a:t>
            </a:r>
            <a:r>
              <a:rPr lang="en-US" sz="1050" dirty="0">
                <a:solidFill>
                  <a:prstClr val="black"/>
                </a:solidFill>
              </a:rPr>
              <a:t>, V., </a:t>
            </a:r>
            <a:r>
              <a:rPr lang="en-US" sz="1050" dirty="0" err="1">
                <a:solidFill>
                  <a:prstClr val="black"/>
                </a:solidFill>
              </a:rPr>
              <a:t>Mayora</a:t>
            </a:r>
            <a:r>
              <a:rPr lang="en-US" sz="1050" dirty="0">
                <a:solidFill>
                  <a:prstClr val="black"/>
                </a:solidFill>
              </a:rPr>
              <a:t>-Ibarra, O., "</a:t>
            </a:r>
            <a:r>
              <a:rPr lang="en-US" sz="1050" dirty="0" err="1">
                <a:solidFill>
                  <a:prstClr val="black"/>
                </a:solidFill>
              </a:rPr>
              <a:t>Fm</a:t>
            </a:r>
            <a:r>
              <a:rPr lang="en-US" sz="1050" dirty="0">
                <a:solidFill>
                  <a:prstClr val="black"/>
                </a:solidFill>
              </a:rPr>
              <a:t> radio for </a:t>
            </a:r>
            <a:r>
              <a:rPr lang="en-US" sz="1050" dirty="0">
                <a:solidFill>
                  <a:prstClr val="black"/>
                </a:solidFill>
              </a:rPr>
              <a:t>indoor localization with spontaneous </a:t>
            </a:r>
            <a:r>
              <a:rPr lang="en-US" sz="1050" dirty="0">
                <a:solidFill>
                  <a:prstClr val="black"/>
                </a:solidFill>
              </a:rPr>
              <a:t>recalibration", Pervasive </a:t>
            </a:r>
            <a:r>
              <a:rPr lang="nl-NL" sz="1050" dirty="0">
                <a:solidFill>
                  <a:prstClr val="black"/>
                </a:solidFill>
              </a:rPr>
              <a:t>Mob</a:t>
            </a:r>
            <a:r>
              <a:rPr lang="nl-NL" sz="1050" dirty="0">
                <a:solidFill>
                  <a:prstClr val="black"/>
                </a:solidFill>
              </a:rPr>
              <a:t>. Comput., vol. 6, </a:t>
            </a:r>
            <a:r>
              <a:rPr lang="nl-NL" sz="1050" dirty="0">
                <a:solidFill>
                  <a:prstClr val="black"/>
                </a:solidFill>
              </a:rPr>
              <a:t>2010</a:t>
            </a:r>
            <a:r>
              <a:rPr lang="nl-NL" sz="1050" dirty="0">
                <a:solidFill>
                  <a:prstClr val="black"/>
                </a:solidFill>
              </a:rPr>
              <a:t>.</a:t>
            </a:r>
            <a:endParaRPr lang="en-US" sz="1050" dirty="0">
              <a:solidFill>
                <a:prstClr val="black"/>
              </a:solidFill>
            </a:endParaRP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[Popleteev2012]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Popleteev</a:t>
            </a:r>
            <a:r>
              <a:rPr lang="en-US" sz="1050" dirty="0">
                <a:solidFill>
                  <a:prstClr val="black"/>
                </a:solidFill>
              </a:rPr>
              <a:t>, A., </a:t>
            </a:r>
            <a:r>
              <a:rPr lang="en-US" sz="1050" dirty="0" err="1">
                <a:solidFill>
                  <a:prstClr val="black"/>
                </a:solidFill>
              </a:rPr>
              <a:t>Osmani</a:t>
            </a:r>
            <a:r>
              <a:rPr lang="en-US" sz="1050" dirty="0">
                <a:solidFill>
                  <a:prstClr val="black"/>
                </a:solidFill>
              </a:rPr>
              <a:t>, V., </a:t>
            </a:r>
            <a:r>
              <a:rPr lang="en-US" sz="1050" dirty="0" err="1">
                <a:solidFill>
                  <a:prstClr val="black"/>
                </a:solidFill>
              </a:rPr>
              <a:t>Mayora</a:t>
            </a:r>
            <a:r>
              <a:rPr lang="en-US" sz="1050" dirty="0">
                <a:solidFill>
                  <a:prstClr val="black"/>
                </a:solidFill>
              </a:rPr>
              <a:t>-Ibarra, O., "Investigation </a:t>
            </a:r>
            <a:r>
              <a:rPr lang="en-US" sz="1050" dirty="0">
                <a:solidFill>
                  <a:prstClr val="black"/>
                </a:solidFill>
              </a:rPr>
              <a:t>of </a:t>
            </a:r>
            <a:r>
              <a:rPr lang="en-US" sz="1050" dirty="0">
                <a:solidFill>
                  <a:prstClr val="black"/>
                </a:solidFill>
              </a:rPr>
              <a:t>indoor localization </a:t>
            </a:r>
            <a:r>
              <a:rPr lang="en-US" sz="1050" dirty="0">
                <a:solidFill>
                  <a:prstClr val="black"/>
                </a:solidFill>
              </a:rPr>
              <a:t>with ambient </a:t>
            </a:r>
            <a:r>
              <a:rPr lang="en-US" sz="1050" dirty="0">
                <a:solidFill>
                  <a:prstClr val="black"/>
                </a:solidFill>
              </a:rPr>
              <a:t>FM </a:t>
            </a:r>
            <a:r>
              <a:rPr lang="en-US" sz="1050" dirty="0">
                <a:solidFill>
                  <a:prstClr val="black"/>
                </a:solidFill>
              </a:rPr>
              <a:t>radio </a:t>
            </a:r>
            <a:r>
              <a:rPr lang="en-US" sz="1050" dirty="0">
                <a:solidFill>
                  <a:prstClr val="black"/>
                </a:solidFill>
              </a:rPr>
              <a:t>stations", </a:t>
            </a:r>
            <a:r>
              <a:rPr lang="en-US" sz="1050" dirty="0" err="1">
                <a:solidFill>
                  <a:prstClr val="black"/>
                </a:solidFill>
              </a:rPr>
              <a:t>PerCom</a:t>
            </a:r>
            <a:r>
              <a:rPr lang="en-US" sz="1050" dirty="0">
                <a:solidFill>
                  <a:prstClr val="black"/>
                </a:solidFill>
              </a:rPr>
              <a:t>, 2012</a:t>
            </a:r>
            <a:r>
              <a:rPr lang="en-US" sz="1050" dirty="0">
                <a:solidFill>
                  <a:prstClr val="black"/>
                </a:solidFill>
              </a:rPr>
              <a:t>.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</a:t>
            </a:r>
            <a:r>
              <a:rPr lang="en-US" sz="1050" b="1" dirty="0">
                <a:solidFill>
                  <a:prstClr val="black"/>
                </a:solidFill>
              </a:rPr>
              <a:t>Moghtadaiee2011a]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Moghtadaiee</a:t>
            </a:r>
            <a:r>
              <a:rPr lang="en-US" sz="1050" dirty="0">
                <a:solidFill>
                  <a:prstClr val="black"/>
                </a:solidFill>
              </a:rPr>
              <a:t>, V., </a:t>
            </a:r>
            <a:r>
              <a:rPr lang="en-US" sz="1050" dirty="0" err="1">
                <a:solidFill>
                  <a:prstClr val="black"/>
                </a:solidFill>
              </a:rPr>
              <a:t>Dempster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A. </a:t>
            </a:r>
            <a:r>
              <a:rPr lang="en-US" sz="1050" dirty="0">
                <a:solidFill>
                  <a:prstClr val="black"/>
                </a:solidFill>
              </a:rPr>
              <a:t>G., Lim, S. "Indoor localization using FM </a:t>
            </a:r>
            <a:r>
              <a:rPr lang="en-US" sz="1050" dirty="0">
                <a:solidFill>
                  <a:prstClr val="black"/>
                </a:solidFill>
              </a:rPr>
              <a:t>radio signals: A fingerprinting </a:t>
            </a:r>
            <a:r>
              <a:rPr lang="en-US" sz="1050" dirty="0">
                <a:solidFill>
                  <a:prstClr val="black"/>
                </a:solidFill>
              </a:rPr>
              <a:t>approach", </a:t>
            </a:r>
            <a:r>
              <a:rPr lang="en-US" sz="1050" dirty="0">
                <a:solidFill>
                  <a:prstClr val="black"/>
                </a:solidFill>
              </a:rPr>
              <a:t>IPIN, 2011.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</a:t>
            </a:r>
            <a:r>
              <a:rPr lang="en-US" sz="1050" b="1" dirty="0">
                <a:solidFill>
                  <a:prstClr val="black"/>
                </a:solidFill>
              </a:rPr>
              <a:t>Moghtadaiee2011b]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Moghtadaiee</a:t>
            </a:r>
            <a:r>
              <a:rPr lang="en-US" sz="1050" dirty="0">
                <a:solidFill>
                  <a:prstClr val="black"/>
                </a:solidFill>
              </a:rPr>
              <a:t>, V., </a:t>
            </a:r>
            <a:r>
              <a:rPr lang="en-US" sz="1050" dirty="0" err="1">
                <a:solidFill>
                  <a:prstClr val="black"/>
                </a:solidFill>
              </a:rPr>
              <a:t>Dempster</a:t>
            </a:r>
            <a:r>
              <a:rPr lang="en-US" sz="1050" dirty="0">
                <a:solidFill>
                  <a:prstClr val="black"/>
                </a:solidFill>
              </a:rPr>
              <a:t>, A. G., Lim, S</a:t>
            </a:r>
            <a:r>
              <a:rPr lang="en-US" sz="1050" dirty="0">
                <a:solidFill>
                  <a:prstClr val="black"/>
                </a:solidFill>
              </a:rPr>
              <a:t>., "Indoor positioning based </a:t>
            </a:r>
            <a:r>
              <a:rPr lang="en-US" sz="1050" dirty="0">
                <a:solidFill>
                  <a:prstClr val="black"/>
                </a:solidFill>
              </a:rPr>
              <a:t>on </a:t>
            </a:r>
            <a:r>
              <a:rPr lang="en-US" sz="1050" dirty="0">
                <a:solidFill>
                  <a:prstClr val="black"/>
                </a:solidFill>
              </a:rPr>
              <a:t>FM </a:t>
            </a:r>
            <a:r>
              <a:rPr lang="en-US" sz="1050" dirty="0">
                <a:solidFill>
                  <a:prstClr val="black"/>
                </a:solidFill>
              </a:rPr>
              <a:t>signals and </a:t>
            </a:r>
            <a:r>
              <a:rPr lang="en-US" sz="1050" dirty="0">
                <a:solidFill>
                  <a:prstClr val="black"/>
                </a:solidFill>
              </a:rPr>
              <a:t>Wi-Fi signals", IGNSS, </a:t>
            </a:r>
            <a:r>
              <a:rPr lang="en-US" sz="1050" dirty="0">
                <a:solidFill>
                  <a:prstClr val="black"/>
                </a:solidFill>
              </a:rPr>
              <a:t>2011.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[Moghtadaiee2012]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Moghtadaiee</a:t>
            </a:r>
            <a:r>
              <a:rPr lang="en-US" sz="1050" dirty="0">
                <a:solidFill>
                  <a:prstClr val="black"/>
                </a:solidFill>
              </a:rPr>
              <a:t>, V., </a:t>
            </a:r>
            <a:r>
              <a:rPr lang="en-US" sz="1050" dirty="0" err="1">
                <a:solidFill>
                  <a:prstClr val="black"/>
                </a:solidFill>
              </a:rPr>
              <a:t>Dempster</a:t>
            </a:r>
            <a:r>
              <a:rPr lang="en-US" sz="1050" dirty="0">
                <a:solidFill>
                  <a:prstClr val="black"/>
                </a:solidFill>
              </a:rPr>
              <a:t>, A. G</a:t>
            </a:r>
            <a:r>
              <a:rPr lang="en-US" sz="1050" dirty="0">
                <a:solidFill>
                  <a:prstClr val="black"/>
                </a:solidFill>
              </a:rPr>
              <a:t>., Li, B., "Accuracy indicator for </a:t>
            </a:r>
            <a:r>
              <a:rPr lang="en-US" sz="1050" dirty="0">
                <a:solidFill>
                  <a:prstClr val="black"/>
                </a:solidFill>
              </a:rPr>
              <a:t>fingerprinting localization </a:t>
            </a:r>
            <a:r>
              <a:rPr lang="en-US" sz="1050" dirty="0">
                <a:solidFill>
                  <a:prstClr val="black"/>
                </a:solidFill>
              </a:rPr>
              <a:t>systems", PLANS, IEEE/ION</a:t>
            </a:r>
            <a:r>
              <a:rPr lang="en-US" sz="1050" dirty="0">
                <a:solidFill>
                  <a:prstClr val="black"/>
                </a:solidFill>
              </a:rPr>
              <a:t>, 2012.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[Youssef2005] </a:t>
            </a:r>
            <a:r>
              <a:rPr lang="en-US" sz="1050" dirty="0">
                <a:solidFill>
                  <a:prstClr val="black"/>
                </a:solidFill>
              </a:rPr>
              <a:t>A</a:t>
            </a:r>
            <a:r>
              <a:rPr lang="en-US" sz="1050" dirty="0">
                <a:solidFill>
                  <a:prstClr val="black"/>
                </a:solidFill>
              </a:rPr>
              <a:t>. Youssef, J. Krumm, G. </a:t>
            </a:r>
            <a:r>
              <a:rPr lang="en-US" sz="1050" dirty="0" err="1">
                <a:solidFill>
                  <a:prstClr val="black"/>
                </a:solidFill>
              </a:rPr>
              <a:t>Cermak</a:t>
            </a:r>
            <a:r>
              <a:rPr lang="en-US" sz="1050" dirty="0">
                <a:solidFill>
                  <a:prstClr val="black"/>
                </a:solidFill>
              </a:rPr>
              <a:t>, and E. Horvitz, </a:t>
            </a:r>
            <a:r>
              <a:rPr lang="en-US" sz="1050" dirty="0">
                <a:solidFill>
                  <a:prstClr val="black"/>
                </a:solidFill>
              </a:rPr>
              <a:t>"Computing location </a:t>
            </a:r>
            <a:r>
              <a:rPr lang="en-US" sz="1050" dirty="0">
                <a:solidFill>
                  <a:prstClr val="black"/>
                </a:solidFill>
              </a:rPr>
              <a:t>from ambient </a:t>
            </a:r>
            <a:r>
              <a:rPr lang="en-US" sz="1050" dirty="0">
                <a:solidFill>
                  <a:prstClr val="black"/>
                </a:solidFill>
              </a:rPr>
              <a:t>FM </a:t>
            </a:r>
            <a:r>
              <a:rPr lang="en-US" sz="1050" dirty="0">
                <a:solidFill>
                  <a:prstClr val="black"/>
                </a:solidFill>
              </a:rPr>
              <a:t>radio signals commercial radio </a:t>
            </a:r>
            <a:r>
              <a:rPr lang="en-US" sz="1050" dirty="0">
                <a:solidFill>
                  <a:prstClr val="black"/>
                </a:solidFill>
              </a:rPr>
              <a:t>station </a:t>
            </a:r>
            <a:r>
              <a:rPr lang="nl-NL" sz="1050" dirty="0">
                <a:solidFill>
                  <a:prstClr val="black"/>
                </a:solidFill>
              </a:rPr>
              <a:t>signals</a:t>
            </a:r>
            <a:r>
              <a:rPr lang="en-US" sz="1050" dirty="0">
                <a:solidFill>
                  <a:prstClr val="black"/>
                </a:solidFill>
              </a:rPr>
              <a:t>",</a:t>
            </a:r>
            <a:r>
              <a:rPr lang="nl-NL" sz="1050" dirty="0">
                <a:solidFill>
                  <a:prstClr val="black"/>
                </a:solidFill>
              </a:rPr>
              <a:t> IEEE </a:t>
            </a:r>
            <a:r>
              <a:rPr lang="nl-NL" sz="1050" dirty="0">
                <a:solidFill>
                  <a:prstClr val="black"/>
                </a:solidFill>
              </a:rPr>
              <a:t>WCNC, 2005</a:t>
            </a:r>
            <a:r>
              <a:rPr lang="nl-NL" sz="1050" dirty="0">
                <a:solidFill>
                  <a:prstClr val="black"/>
                </a:solidFill>
              </a:rPr>
              <a:t>.</a:t>
            </a:r>
            <a:endParaRPr lang="en-US" sz="1050" dirty="0">
              <a:solidFill>
                <a:prstClr val="black"/>
              </a:solidFill>
            </a:endParaRPr>
          </a:p>
          <a:p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[Fang2009]</a:t>
            </a:r>
            <a:r>
              <a:rPr lang="en-US" sz="1050" dirty="0">
                <a:solidFill>
                  <a:prstClr val="black"/>
                </a:solidFill>
              </a:rPr>
              <a:t> Fang, S. H., Chen, J. C., Huang, H. R., Lin, T. N., </a:t>
            </a:r>
            <a:r>
              <a:rPr lang="en-US" sz="1050" dirty="0">
                <a:solidFill>
                  <a:prstClr val="black"/>
                </a:solidFill>
              </a:rPr>
              <a:t>"Is FM a RF-Based Positioning Solution in a Metropolitan-Scale Environment? A Probabilistic Approach With Radio Measurements </a:t>
            </a:r>
            <a:r>
              <a:rPr lang="en-US" sz="1050" dirty="0">
                <a:solidFill>
                  <a:prstClr val="black"/>
                </a:solidFill>
              </a:rPr>
              <a:t>Analysis",</a:t>
            </a:r>
            <a:r>
              <a:rPr lang="en-US" sz="1050" i="1" dirty="0">
                <a:solidFill>
                  <a:prstClr val="black"/>
                </a:solidFill>
              </a:rPr>
              <a:t> </a:t>
            </a:r>
            <a:r>
              <a:rPr lang="en-US" sz="1050" i="1" dirty="0">
                <a:solidFill>
                  <a:prstClr val="black"/>
                </a:solidFill>
              </a:rPr>
              <a:t>IEEE Transactions on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</a:rPr>
              <a:t>Broadcasting, 2009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3982" y="1974578"/>
            <a:ext cx="6512719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[Varshavsky2007]</a:t>
            </a:r>
            <a:r>
              <a:rPr lang="en-US" sz="1050" dirty="0">
                <a:solidFill>
                  <a:prstClr val="black"/>
                </a:solidFill>
              </a:rPr>
              <a:t> Alex </a:t>
            </a:r>
            <a:r>
              <a:rPr lang="en-US" sz="1050" dirty="0" err="1">
                <a:solidFill>
                  <a:prstClr val="black"/>
                </a:solidFill>
              </a:rPr>
              <a:t>Varshavsky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 err="1">
                <a:solidFill>
                  <a:prstClr val="black"/>
                </a:solidFill>
              </a:rPr>
              <a:t>Eyal</a:t>
            </a:r>
            <a:r>
              <a:rPr lang="en-US" sz="1050" dirty="0">
                <a:solidFill>
                  <a:prstClr val="black"/>
                </a:solidFill>
              </a:rPr>
              <a:t> de Lara, Jeffrey Hightower, Anthony </a:t>
            </a:r>
            <a:r>
              <a:rPr lang="en-US" sz="1050" dirty="0" err="1">
                <a:solidFill>
                  <a:prstClr val="black"/>
                </a:solidFill>
              </a:rPr>
              <a:t>LaMarca</a:t>
            </a:r>
            <a:r>
              <a:rPr lang="en-US" sz="1050" dirty="0">
                <a:solidFill>
                  <a:prstClr val="black"/>
                </a:solidFill>
              </a:rPr>
              <a:t>, and </a:t>
            </a:r>
            <a:r>
              <a:rPr lang="en-US" sz="1050" dirty="0" err="1">
                <a:solidFill>
                  <a:prstClr val="black"/>
                </a:solidFill>
              </a:rPr>
              <a:t>Veljo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Otsason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"</a:t>
            </a:r>
            <a:r>
              <a:rPr lang="en-US" sz="1050" dirty="0">
                <a:solidFill>
                  <a:prstClr val="black"/>
                </a:solidFill>
              </a:rPr>
              <a:t>GSM </a:t>
            </a:r>
            <a:r>
              <a:rPr lang="en-US" sz="1050" dirty="0">
                <a:solidFill>
                  <a:prstClr val="black"/>
                </a:solidFill>
              </a:rPr>
              <a:t>indoor </a:t>
            </a:r>
            <a:r>
              <a:rPr lang="en-US" sz="1050" dirty="0">
                <a:solidFill>
                  <a:prstClr val="black"/>
                </a:solidFill>
              </a:rPr>
              <a:t>localization", </a:t>
            </a:r>
            <a:r>
              <a:rPr lang="en-US" sz="1050" i="1" dirty="0">
                <a:solidFill>
                  <a:prstClr val="black"/>
                </a:solidFill>
              </a:rPr>
              <a:t>Pervasive Mob. </a:t>
            </a:r>
            <a:r>
              <a:rPr lang="en-US" sz="1050" i="1" dirty="0" err="1">
                <a:solidFill>
                  <a:prstClr val="black"/>
                </a:solidFill>
              </a:rPr>
              <a:t>Comput</a:t>
            </a:r>
            <a:r>
              <a:rPr lang="en-US" sz="1050" i="1" dirty="0">
                <a:solidFill>
                  <a:prstClr val="black"/>
                </a:solidFill>
              </a:rPr>
              <a:t>.</a:t>
            </a:r>
            <a:r>
              <a:rPr lang="en-US" sz="1050" dirty="0">
                <a:solidFill>
                  <a:prstClr val="black"/>
                </a:solidFill>
              </a:rPr>
              <a:t> 3, 6 (December 2007), 698-720</a:t>
            </a:r>
            <a:r>
              <a:rPr lang="en-US" sz="1050" dirty="0">
                <a:solidFill>
                  <a:prstClr val="black"/>
                </a:solidFill>
              </a:rPr>
              <a:t>.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[Otsason2005]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Veljo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Otsason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Alex </a:t>
            </a:r>
            <a:r>
              <a:rPr lang="en-US" sz="1050" dirty="0" err="1">
                <a:solidFill>
                  <a:prstClr val="black"/>
                </a:solidFill>
              </a:rPr>
              <a:t>Varshavsky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Anthony </a:t>
            </a:r>
            <a:r>
              <a:rPr lang="en-US" sz="1050" dirty="0" err="1">
                <a:solidFill>
                  <a:prstClr val="black"/>
                </a:solidFill>
              </a:rPr>
              <a:t>LaMarca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and </a:t>
            </a:r>
            <a:r>
              <a:rPr lang="en-US" sz="1050" dirty="0" err="1">
                <a:solidFill>
                  <a:prstClr val="black"/>
                </a:solidFill>
              </a:rPr>
              <a:t>Eyal</a:t>
            </a:r>
            <a:r>
              <a:rPr lang="en-US" sz="1050" dirty="0">
                <a:solidFill>
                  <a:prstClr val="black"/>
                </a:solidFill>
              </a:rPr>
              <a:t> de </a:t>
            </a:r>
            <a:r>
              <a:rPr lang="en-US" sz="1050" dirty="0">
                <a:solidFill>
                  <a:prstClr val="black"/>
                </a:solidFill>
              </a:rPr>
              <a:t>Lara, "Accurate GSM indoor localization", </a:t>
            </a:r>
            <a:r>
              <a:rPr lang="en-US" sz="1050" dirty="0" err="1">
                <a:solidFill>
                  <a:prstClr val="black"/>
                </a:solidFill>
              </a:rPr>
              <a:t>Ubicomp</a:t>
            </a:r>
            <a:r>
              <a:rPr lang="en-US" sz="1050" dirty="0">
                <a:solidFill>
                  <a:prstClr val="black"/>
                </a:solidFill>
              </a:rPr>
              <a:t> 2005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[Laitinen2001]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Laitinen</a:t>
            </a:r>
            <a:r>
              <a:rPr lang="en-US" sz="1050" dirty="0">
                <a:solidFill>
                  <a:prstClr val="black"/>
                </a:solidFill>
              </a:rPr>
              <a:t>, H., </a:t>
            </a:r>
            <a:r>
              <a:rPr lang="en-US" sz="1050" dirty="0" err="1">
                <a:solidFill>
                  <a:prstClr val="black"/>
                </a:solidFill>
              </a:rPr>
              <a:t>Lahteenmaki</a:t>
            </a:r>
            <a:r>
              <a:rPr lang="en-US" sz="1050" dirty="0">
                <a:solidFill>
                  <a:prstClr val="black"/>
                </a:solidFill>
              </a:rPr>
              <a:t>, J., Nordstrom, T., "Database </a:t>
            </a:r>
            <a:r>
              <a:rPr lang="en-US" sz="1050" dirty="0">
                <a:solidFill>
                  <a:prstClr val="black"/>
                </a:solidFill>
              </a:rPr>
              <a:t>correlation method for GSM </a:t>
            </a:r>
            <a:r>
              <a:rPr lang="en-US" sz="1050" dirty="0">
                <a:solidFill>
                  <a:prstClr val="black"/>
                </a:solidFill>
              </a:rPr>
              <a:t>location", IEEE </a:t>
            </a:r>
            <a:r>
              <a:rPr lang="en-US" sz="1050" dirty="0">
                <a:solidFill>
                  <a:prstClr val="black"/>
                </a:solidFill>
              </a:rPr>
              <a:t>Vehicular Technology </a:t>
            </a:r>
            <a:r>
              <a:rPr lang="en-US" sz="1050" dirty="0">
                <a:solidFill>
                  <a:prstClr val="black"/>
                </a:solidFill>
              </a:rPr>
              <a:t>Conference 2001.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[LaMarca2005]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LaMarca</a:t>
            </a:r>
            <a:r>
              <a:rPr lang="en-US" sz="1050" dirty="0">
                <a:solidFill>
                  <a:prstClr val="black"/>
                </a:solidFill>
              </a:rPr>
              <a:t>, A., </a:t>
            </a:r>
            <a:r>
              <a:rPr lang="en-US" sz="1050" dirty="0" err="1">
                <a:solidFill>
                  <a:prstClr val="black"/>
                </a:solidFill>
              </a:rPr>
              <a:t>Chawathe</a:t>
            </a:r>
            <a:r>
              <a:rPr lang="en-US" sz="1050" dirty="0">
                <a:solidFill>
                  <a:prstClr val="black"/>
                </a:solidFill>
              </a:rPr>
              <a:t>, Y., </a:t>
            </a:r>
            <a:r>
              <a:rPr lang="en-US" sz="1050" dirty="0" err="1">
                <a:solidFill>
                  <a:prstClr val="black"/>
                </a:solidFill>
              </a:rPr>
              <a:t>Consolvo</a:t>
            </a:r>
            <a:r>
              <a:rPr lang="en-US" sz="1050" dirty="0">
                <a:solidFill>
                  <a:prstClr val="black"/>
                </a:solidFill>
              </a:rPr>
              <a:t>, S., Hightower, J., Smith, I., Scott, J., </a:t>
            </a:r>
            <a:r>
              <a:rPr lang="en-US" sz="1050" dirty="0" err="1">
                <a:solidFill>
                  <a:prstClr val="black"/>
                </a:solidFill>
              </a:rPr>
              <a:t>Sohn</a:t>
            </a:r>
            <a:r>
              <a:rPr lang="en-US" sz="1050" dirty="0">
                <a:solidFill>
                  <a:prstClr val="black"/>
                </a:solidFill>
              </a:rPr>
              <a:t>, T., Howard, J., Hughes, J.</a:t>
            </a:r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dirty="0">
                <a:solidFill>
                  <a:prstClr val="black"/>
                </a:solidFill>
              </a:rPr>
              <a:t>Potter, F., </a:t>
            </a:r>
            <a:r>
              <a:rPr lang="en-US" sz="1050" dirty="0" err="1">
                <a:solidFill>
                  <a:prstClr val="black"/>
                </a:solidFill>
              </a:rPr>
              <a:t>Tabert</a:t>
            </a:r>
            <a:r>
              <a:rPr lang="en-US" sz="1050" dirty="0">
                <a:solidFill>
                  <a:prstClr val="black"/>
                </a:solidFill>
              </a:rPr>
              <a:t>, J., </a:t>
            </a:r>
            <a:r>
              <a:rPr lang="en-US" sz="1050" dirty="0" err="1">
                <a:solidFill>
                  <a:prstClr val="black"/>
                </a:solidFill>
              </a:rPr>
              <a:t>Powledge</a:t>
            </a:r>
            <a:r>
              <a:rPr lang="en-US" sz="1050" dirty="0">
                <a:solidFill>
                  <a:prstClr val="black"/>
                </a:solidFill>
              </a:rPr>
              <a:t>, P., </a:t>
            </a:r>
            <a:r>
              <a:rPr lang="en-US" sz="1050" dirty="0" err="1">
                <a:solidFill>
                  <a:prstClr val="black"/>
                </a:solidFill>
              </a:rPr>
              <a:t>Borriello</a:t>
            </a:r>
            <a:r>
              <a:rPr lang="en-US" sz="1050" dirty="0">
                <a:solidFill>
                  <a:prstClr val="black"/>
                </a:solidFill>
              </a:rPr>
              <a:t>, G., </a:t>
            </a:r>
            <a:r>
              <a:rPr lang="en-US" sz="1050" dirty="0" err="1">
                <a:solidFill>
                  <a:prstClr val="black"/>
                </a:solidFill>
              </a:rPr>
              <a:t>Schilit</a:t>
            </a:r>
            <a:r>
              <a:rPr lang="en-US" sz="1050" dirty="0">
                <a:solidFill>
                  <a:prstClr val="black"/>
                </a:solidFill>
              </a:rPr>
              <a:t>, B., "Place </a:t>
            </a:r>
            <a:r>
              <a:rPr lang="en-US" sz="1050" dirty="0">
                <a:solidFill>
                  <a:prstClr val="black"/>
                </a:solidFill>
              </a:rPr>
              <a:t>lab: Device positioning using radio beacons</a:t>
            </a:r>
          </a:p>
          <a:p>
            <a:r>
              <a:rPr lang="en-US" sz="1050" dirty="0">
                <a:solidFill>
                  <a:prstClr val="black"/>
                </a:solidFill>
              </a:rPr>
              <a:t>in the </a:t>
            </a:r>
            <a:r>
              <a:rPr lang="en-US" sz="1050" dirty="0">
                <a:solidFill>
                  <a:prstClr val="black"/>
                </a:solidFill>
              </a:rPr>
              <a:t>wild", Pervasive Computing 2005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[Laasonen2004]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Laasonen</a:t>
            </a:r>
            <a:r>
              <a:rPr lang="en-US" sz="1050" dirty="0">
                <a:solidFill>
                  <a:prstClr val="black"/>
                </a:solidFill>
              </a:rPr>
              <a:t>, K., </a:t>
            </a:r>
            <a:r>
              <a:rPr lang="en-US" sz="1050" dirty="0" err="1">
                <a:solidFill>
                  <a:prstClr val="black"/>
                </a:solidFill>
              </a:rPr>
              <a:t>Raento</a:t>
            </a:r>
            <a:r>
              <a:rPr lang="en-US" sz="1050" dirty="0">
                <a:solidFill>
                  <a:prstClr val="black"/>
                </a:solidFill>
              </a:rPr>
              <a:t>, M., </a:t>
            </a:r>
            <a:r>
              <a:rPr lang="en-US" sz="1050" dirty="0" err="1">
                <a:solidFill>
                  <a:prstClr val="black"/>
                </a:solidFill>
              </a:rPr>
              <a:t>Toivonen</a:t>
            </a:r>
            <a:r>
              <a:rPr lang="en-US" sz="1050" dirty="0">
                <a:solidFill>
                  <a:prstClr val="black"/>
                </a:solidFill>
              </a:rPr>
              <a:t>, H., "Adaptive </a:t>
            </a:r>
            <a:r>
              <a:rPr lang="en-US" sz="1050" dirty="0">
                <a:solidFill>
                  <a:prstClr val="black"/>
                </a:solidFill>
              </a:rPr>
              <a:t>on-device location </a:t>
            </a:r>
            <a:r>
              <a:rPr lang="en-US" sz="1050" dirty="0">
                <a:solidFill>
                  <a:prstClr val="black"/>
                </a:solidFill>
              </a:rPr>
              <a:t>recognition", Pervasive Computing 2004</a:t>
            </a:r>
            <a:r>
              <a:rPr lang="en-US" sz="1050" dirty="0">
                <a:solidFill>
                  <a:prstClr val="black"/>
                </a:solidFill>
              </a:rPr>
              <a:t>.</a:t>
            </a:r>
          </a:p>
          <a:p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- Sound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3982" y="1844651"/>
            <a:ext cx="6512719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[Chung2011] </a:t>
            </a:r>
            <a:r>
              <a:rPr lang="en-US" sz="1050" dirty="0">
                <a:solidFill>
                  <a:prstClr val="black"/>
                </a:solidFill>
              </a:rPr>
              <a:t>Chung, J., </a:t>
            </a:r>
            <a:r>
              <a:rPr lang="en-US" sz="1050" dirty="0" err="1">
                <a:solidFill>
                  <a:prstClr val="black"/>
                </a:solidFill>
              </a:rPr>
              <a:t>Donahoe</a:t>
            </a:r>
            <a:r>
              <a:rPr lang="en-US" sz="1050" dirty="0">
                <a:solidFill>
                  <a:prstClr val="black"/>
                </a:solidFill>
              </a:rPr>
              <a:t>, M., </a:t>
            </a:r>
            <a:r>
              <a:rPr lang="en-US" sz="1050" dirty="0" err="1">
                <a:solidFill>
                  <a:prstClr val="black"/>
                </a:solidFill>
              </a:rPr>
              <a:t>Schmandt</a:t>
            </a:r>
            <a:r>
              <a:rPr lang="en-US" sz="1050" dirty="0">
                <a:solidFill>
                  <a:prstClr val="black"/>
                </a:solidFill>
              </a:rPr>
              <a:t>, C., </a:t>
            </a:r>
            <a:r>
              <a:rPr lang="en-US" sz="1050" dirty="0">
                <a:solidFill>
                  <a:prstClr val="black"/>
                </a:solidFill>
              </a:rPr>
              <a:t>Kim</a:t>
            </a:r>
            <a:r>
              <a:rPr lang="en-US" sz="1050" dirty="0">
                <a:solidFill>
                  <a:prstClr val="black"/>
                </a:solidFill>
              </a:rPr>
              <a:t>, I.J., </a:t>
            </a:r>
            <a:r>
              <a:rPr lang="en-US" sz="1050" dirty="0" err="1">
                <a:solidFill>
                  <a:prstClr val="black"/>
                </a:solidFill>
              </a:rPr>
              <a:t>Razavai</a:t>
            </a:r>
            <a:r>
              <a:rPr lang="en-US" sz="1050" dirty="0">
                <a:solidFill>
                  <a:prstClr val="black"/>
                </a:solidFill>
              </a:rPr>
              <a:t>, P., Wiseman, M., "Indoor </a:t>
            </a:r>
            <a:r>
              <a:rPr lang="en-US" sz="1050" dirty="0">
                <a:solidFill>
                  <a:prstClr val="black"/>
                </a:solidFill>
              </a:rPr>
              <a:t>location sensing using </a:t>
            </a:r>
            <a:r>
              <a:rPr lang="en-US" sz="1050" dirty="0">
                <a:solidFill>
                  <a:prstClr val="black"/>
                </a:solidFill>
              </a:rPr>
              <a:t>geo-magnetism", </a:t>
            </a:r>
            <a:r>
              <a:rPr lang="en-US" sz="1050" dirty="0" err="1">
                <a:solidFill>
                  <a:prstClr val="black"/>
                </a:solidFill>
              </a:rPr>
              <a:t>MobiSys</a:t>
            </a:r>
            <a:r>
              <a:rPr lang="en-US" sz="1050" dirty="0">
                <a:solidFill>
                  <a:prstClr val="black"/>
                </a:solidFill>
              </a:rPr>
              <a:t> 2011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[Haverinen2009]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Haverinen</a:t>
            </a:r>
            <a:r>
              <a:rPr lang="en-US" sz="1050" dirty="0">
                <a:solidFill>
                  <a:prstClr val="black"/>
                </a:solidFill>
              </a:rPr>
              <a:t>, J., </a:t>
            </a:r>
            <a:r>
              <a:rPr lang="en-US" sz="1050" dirty="0" err="1">
                <a:solidFill>
                  <a:prstClr val="black"/>
                </a:solidFill>
              </a:rPr>
              <a:t>Kemppainen</a:t>
            </a:r>
            <a:r>
              <a:rPr lang="en-US" sz="1050" dirty="0">
                <a:solidFill>
                  <a:prstClr val="black"/>
                </a:solidFill>
              </a:rPr>
              <a:t>, A., "Global </a:t>
            </a:r>
            <a:r>
              <a:rPr lang="en-US" sz="1050" dirty="0">
                <a:solidFill>
                  <a:prstClr val="black"/>
                </a:solidFill>
              </a:rPr>
              <a:t>indoor self-localization based on the ambient magnetic </a:t>
            </a:r>
            <a:r>
              <a:rPr lang="en-US" sz="1050" dirty="0">
                <a:solidFill>
                  <a:prstClr val="black"/>
                </a:solidFill>
              </a:rPr>
              <a:t>field", </a:t>
            </a:r>
            <a:r>
              <a:rPr lang="en-US" sz="1050" i="1" dirty="0">
                <a:solidFill>
                  <a:prstClr val="black"/>
                </a:solidFill>
              </a:rPr>
              <a:t>Robot. </a:t>
            </a:r>
            <a:r>
              <a:rPr lang="en-US" sz="1050" i="1" dirty="0" err="1">
                <a:solidFill>
                  <a:prstClr val="black"/>
                </a:solidFill>
              </a:rPr>
              <a:t>Auton</a:t>
            </a:r>
            <a:r>
              <a:rPr lang="en-US" sz="1050" i="1" dirty="0">
                <a:solidFill>
                  <a:prstClr val="black"/>
                </a:solidFill>
              </a:rPr>
              <a:t>. Syst.</a:t>
            </a:r>
            <a:r>
              <a:rPr lang="en-US" sz="1050" dirty="0">
                <a:solidFill>
                  <a:prstClr val="black"/>
                </a:solidFill>
              </a:rPr>
              <a:t> 57, </a:t>
            </a:r>
            <a:r>
              <a:rPr lang="en-US" sz="1050" dirty="0">
                <a:solidFill>
                  <a:prstClr val="black"/>
                </a:solidFill>
              </a:rPr>
              <a:t>10, 1028-1035, 2009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[Angermann2012]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Angermann</a:t>
            </a:r>
            <a:r>
              <a:rPr lang="en-US" sz="1050" dirty="0">
                <a:solidFill>
                  <a:prstClr val="black"/>
                </a:solidFill>
              </a:rPr>
              <a:t>, M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Frassl</a:t>
            </a:r>
            <a:r>
              <a:rPr lang="en-US" sz="1050" dirty="0">
                <a:solidFill>
                  <a:prstClr val="black"/>
                </a:solidFill>
              </a:rPr>
              <a:t>, M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Doniec</a:t>
            </a:r>
            <a:r>
              <a:rPr lang="en-US" sz="1050" dirty="0">
                <a:solidFill>
                  <a:prstClr val="black"/>
                </a:solidFill>
              </a:rPr>
              <a:t>, M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Julian, B.J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Robertson, P., "Characterization of the indoor magnetic field for applications in Localization and </a:t>
            </a:r>
            <a:r>
              <a:rPr lang="en-US" sz="1050" dirty="0">
                <a:solidFill>
                  <a:prstClr val="black"/>
                </a:solidFill>
              </a:rPr>
              <a:t>Mapping", </a:t>
            </a:r>
            <a:r>
              <a:rPr lang="en-US" sz="1050" i="1" dirty="0">
                <a:solidFill>
                  <a:prstClr val="black"/>
                </a:solidFill>
              </a:rPr>
              <a:t>Indoor Positioning and Indoor Navigation (IPIN), </a:t>
            </a:r>
            <a:r>
              <a:rPr lang="en-US" sz="1050" i="1" dirty="0">
                <a:solidFill>
                  <a:prstClr val="black"/>
                </a:solidFill>
              </a:rPr>
              <a:t>2012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[Suksakulchai2000]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Suksakulchai</a:t>
            </a:r>
            <a:r>
              <a:rPr lang="en-US" sz="1050" dirty="0">
                <a:solidFill>
                  <a:prstClr val="black"/>
                </a:solidFill>
              </a:rPr>
              <a:t>, S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Thongchai</a:t>
            </a:r>
            <a:r>
              <a:rPr lang="en-US" sz="1050" dirty="0">
                <a:solidFill>
                  <a:prstClr val="black"/>
                </a:solidFill>
              </a:rPr>
              <a:t>, S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Wilkes, D.M</a:t>
            </a:r>
            <a:r>
              <a:rPr lang="en-US" sz="1050" dirty="0">
                <a:solidFill>
                  <a:prstClr val="black"/>
                </a:solidFill>
              </a:rPr>
              <a:t>., Kawamura</a:t>
            </a:r>
            <a:r>
              <a:rPr lang="en-US" sz="1050" dirty="0">
                <a:solidFill>
                  <a:prstClr val="black"/>
                </a:solidFill>
              </a:rPr>
              <a:t>, K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"Mobile robot localization </a:t>
            </a:r>
            <a:r>
              <a:rPr lang="en-US" sz="1050" dirty="0">
                <a:solidFill>
                  <a:prstClr val="black"/>
                </a:solidFill>
              </a:rPr>
              <a:t>using an </a:t>
            </a:r>
            <a:r>
              <a:rPr lang="en-US" sz="1050" dirty="0">
                <a:solidFill>
                  <a:prstClr val="black"/>
                </a:solidFill>
              </a:rPr>
              <a:t>electronic compass for corridor </a:t>
            </a:r>
            <a:r>
              <a:rPr lang="en-US" sz="1050" dirty="0">
                <a:solidFill>
                  <a:prstClr val="black"/>
                </a:solidFill>
              </a:rPr>
              <a:t>environment", Systems</a:t>
            </a:r>
            <a:r>
              <a:rPr lang="en-US" sz="1050" dirty="0">
                <a:solidFill>
                  <a:prstClr val="black"/>
                </a:solidFill>
              </a:rPr>
              <a:t>, Man, and Cybernetics, </a:t>
            </a:r>
            <a:r>
              <a:rPr lang="en-US" sz="1050" dirty="0">
                <a:solidFill>
                  <a:prstClr val="black"/>
                </a:solidFill>
              </a:rPr>
              <a:t>2000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[Haverinen2009]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Haverinen</a:t>
            </a:r>
            <a:r>
              <a:rPr lang="en-US" sz="1050" dirty="0">
                <a:solidFill>
                  <a:prstClr val="black"/>
                </a:solidFill>
              </a:rPr>
              <a:t>, J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Kemppainen</a:t>
            </a:r>
            <a:r>
              <a:rPr lang="en-US" sz="1050" dirty="0">
                <a:solidFill>
                  <a:prstClr val="black"/>
                </a:solidFill>
              </a:rPr>
              <a:t>, A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"A global </a:t>
            </a:r>
            <a:r>
              <a:rPr lang="en-US" sz="1050" dirty="0" err="1">
                <a:solidFill>
                  <a:prstClr val="black"/>
                </a:solidFill>
              </a:rPr>
              <a:t>selflocalization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</a:rPr>
              <a:t>technique </a:t>
            </a:r>
            <a:r>
              <a:rPr lang="en-US" sz="1050" dirty="0">
                <a:solidFill>
                  <a:prstClr val="black"/>
                </a:solidFill>
              </a:rPr>
              <a:t>utilizing local anomalies </a:t>
            </a:r>
            <a:r>
              <a:rPr lang="en-US" sz="1050" dirty="0">
                <a:solidFill>
                  <a:prstClr val="black"/>
                </a:solidFill>
              </a:rPr>
              <a:t>of the </a:t>
            </a:r>
            <a:r>
              <a:rPr lang="en-US" sz="1050" dirty="0">
                <a:solidFill>
                  <a:prstClr val="black"/>
                </a:solidFill>
              </a:rPr>
              <a:t>ambient magnetic </a:t>
            </a:r>
            <a:r>
              <a:rPr lang="en-US" sz="1050" dirty="0">
                <a:solidFill>
                  <a:prstClr val="black"/>
                </a:solidFill>
              </a:rPr>
              <a:t>field", </a:t>
            </a:r>
            <a:r>
              <a:rPr lang="en-US" sz="1050" dirty="0">
                <a:solidFill>
                  <a:prstClr val="black"/>
                </a:solidFill>
              </a:rPr>
              <a:t>ICRA </a:t>
            </a:r>
            <a:r>
              <a:rPr lang="en-US" sz="1050" dirty="0">
                <a:solidFill>
                  <a:prstClr val="black"/>
                </a:solidFill>
              </a:rPr>
              <a:t>2009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[Navarro2009]</a:t>
            </a:r>
            <a:r>
              <a:rPr lang="en-US" sz="1050" dirty="0">
                <a:solidFill>
                  <a:prstClr val="black"/>
                </a:solidFill>
              </a:rPr>
              <a:t> Navarro</a:t>
            </a:r>
            <a:r>
              <a:rPr lang="en-US" sz="1050" dirty="0">
                <a:solidFill>
                  <a:prstClr val="black"/>
                </a:solidFill>
              </a:rPr>
              <a:t>, D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Benet, G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"Magnetic map </a:t>
            </a:r>
            <a:r>
              <a:rPr lang="en-US" sz="1050" dirty="0">
                <a:solidFill>
                  <a:prstClr val="black"/>
                </a:solidFill>
              </a:rPr>
              <a:t>building for </a:t>
            </a:r>
            <a:r>
              <a:rPr lang="en-US" sz="1050" dirty="0">
                <a:solidFill>
                  <a:prstClr val="black"/>
                </a:solidFill>
              </a:rPr>
              <a:t>mobile robot localization purpose," </a:t>
            </a:r>
            <a:r>
              <a:rPr lang="en-US" sz="1050" dirty="0">
                <a:solidFill>
                  <a:prstClr val="black"/>
                </a:solidFill>
              </a:rPr>
              <a:t>Emerging </a:t>
            </a:r>
            <a:r>
              <a:rPr lang="fr-FR" sz="1050" dirty="0">
                <a:solidFill>
                  <a:prstClr val="black"/>
                </a:solidFill>
              </a:rPr>
              <a:t>Technologies </a:t>
            </a:r>
            <a:r>
              <a:rPr lang="fr-FR" sz="1050" dirty="0">
                <a:solidFill>
                  <a:prstClr val="black"/>
                </a:solidFill>
              </a:rPr>
              <a:t>&amp; </a:t>
            </a:r>
            <a:r>
              <a:rPr lang="fr-FR" sz="1050" dirty="0" err="1">
                <a:solidFill>
                  <a:prstClr val="black"/>
                </a:solidFill>
              </a:rPr>
              <a:t>Factory</a:t>
            </a:r>
            <a:r>
              <a:rPr lang="fr-FR" sz="1050" dirty="0">
                <a:solidFill>
                  <a:prstClr val="black"/>
                </a:solidFill>
              </a:rPr>
              <a:t> Automation, </a:t>
            </a:r>
            <a:r>
              <a:rPr lang="fr-FR" sz="1050" dirty="0">
                <a:solidFill>
                  <a:prstClr val="black"/>
                </a:solidFill>
              </a:rPr>
              <a:t>2009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[Georgiou2010]</a:t>
            </a:r>
            <a:r>
              <a:rPr lang="en-US" sz="1050" dirty="0">
                <a:solidFill>
                  <a:prstClr val="black"/>
                </a:solidFill>
              </a:rPr>
              <a:t> Georgiou</a:t>
            </a:r>
            <a:r>
              <a:rPr lang="en-US" sz="1050" dirty="0">
                <a:solidFill>
                  <a:prstClr val="black"/>
                </a:solidFill>
              </a:rPr>
              <a:t>, E</a:t>
            </a:r>
            <a:r>
              <a:rPr lang="en-US" sz="1050" dirty="0">
                <a:solidFill>
                  <a:prstClr val="black"/>
                </a:solidFill>
              </a:rPr>
              <a:t>., Dai, J., </a:t>
            </a:r>
            <a:r>
              <a:rPr lang="en-US" sz="1050" dirty="0">
                <a:solidFill>
                  <a:prstClr val="black"/>
                </a:solidFill>
              </a:rPr>
              <a:t>"Self-localization of </a:t>
            </a:r>
            <a:r>
              <a:rPr lang="en-US" sz="1050" dirty="0">
                <a:solidFill>
                  <a:prstClr val="black"/>
                </a:solidFill>
              </a:rPr>
              <a:t>an autonomous </a:t>
            </a:r>
            <a:r>
              <a:rPr lang="en-US" sz="1050" dirty="0">
                <a:solidFill>
                  <a:prstClr val="black"/>
                </a:solidFill>
              </a:rPr>
              <a:t>maneuverable </a:t>
            </a:r>
            <a:r>
              <a:rPr lang="en-US" sz="1050" dirty="0" err="1">
                <a:solidFill>
                  <a:prstClr val="black"/>
                </a:solidFill>
              </a:rPr>
              <a:t>nonholonomic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</a:rPr>
              <a:t>mobile robot </a:t>
            </a:r>
            <a:r>
              <a:rPr lang="en-US" sz="1050" dirty="0">
                <a:solidFill>
                  <a:prstClr val="black"/>
                </a:solidFill>
              </a:rPr>
              <a:t>using a hybrid </a:t>
            </a:r>
            <a:r>
              <a:rPr lang="en-US" sz="1050" dirty="0">
                <a:solidFill>
                  <a:prstClr val="black"/>
                </a:solidFill>
              </a:rPr>
              <a:t>double-compass configuration", </a:t>
            </a:r>
            <a:r>
              <a:rPr lang="en-US" sz="1050" dirty="0">
                <a:solidFill>
                  <a:prstClr val="black"/>
                </a:solidFill>
              </a:rPr>
              <a:t>Mechatronics and its </a:t>
            </a:r>
            <a:r>
              <a:rPr lang="en-US" sz="1050" dirty="0">
                <a:solidFill>
                  <a:prstClr val="black"/>
                </a:solidFill>
              </a:rPr>
              <a:t>Applications, 2010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[Tarzia2011]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Tarzia</a:t>
            </a:r>
            <a:r>
              <a:rPr lang="en-US" sz="1050" dirty="0">
                <a:solidFill>
                  <a:prstClr val="black"/>
                </a:solidFill>
              </a:rPr>
              <a:t>, S. P., </a:t>
            </a:r>
            <a:r>
              <a:rPr lang="en-US" sz="1050" dirty="0" err="1">
                <a:solidFill>
                  <a:prstClr val="black"/>
                </a:solidFill>
              </a:rPr>
              <a:t>Dinda</a:t>
            </a:r>
            <a:r>
              <a:rPr lang="en-US" sz="1050" dirty="0">
                <a:solidFill>
                  <a:prstClr val="black"/>
                </a:solidFill>
              </a:rPr>
              <a:t>, P. A., Dick, R. P., </a:t>
            </a:r>
            <a:r>
              <a:rPr lang="en-US" sz="1050" dirty="0" err="1">
                <a:solidFill>
                  <a:prstClr val="black"/>
                </a:solidFill>
              </a:rPr>
              <a:t>Memik</a:t>
            </a:r>
            <a:r>
              <a:rPr lang="en-US" sz="1050" dirty="0">
                <a:solidFill>
                  <a:prstClr val="black"/>
                </a:solidFill>
              </a:rPr>
              <a:t>, G., "Indoor </a:t>
            </a:r>
            <a:r>
              <a:rPr lang="en-US" sz="1050" dirty="0">
                <a:solidFill>
                  <a:prstClr val="black"/>
                </a:solidFill>
              </a:rPr>
              <a:t>localization without infrastructure using the acoustic background </a:t>
            </a:r>
            <a:r>
              <a:rPr lang="en-US" sz="1050" dirty="0">
                <a:solidFill>
                  <a:prstClr val="black"/>
                </a:solidFill>
              </a:rPr>
              <a:t>spectrum", </a:t>
            </a:r>
            <a:r>
              <a:rPr lang="en-US" sz="1050" dirty="0" err="1">
                <a:solidFill>
                  <a:prstClr val="black"/>
                </a:solidFill>
              </a:rPr>
              <a:t>MobiSys</a:t>
            </a:r>
            <a:r>
              <a:rPr lang="en-US" sz="1050" dirty="0">
                <a:solidFill>
                  <a:prstClr val="black"/>
                </a:solidFill>
              </a:rPr>
              <a:t> 2011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590800"/>
            <a:ext cx="91440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Questions?</a:t>
            </a:r>
          </a:p>
          <a:p>
            <a:pPr marL="0" indent="0" algn="ctr">
              <a:buNone/>
            </a:pPr>
            <a:r>
              <a:rPr lang="en-US" sz="3200" dirty="0" smtClean="0"/>
              <a:t>dlymper@microsoft.com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5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RADAR – Performance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" y="3653500"/>
            <a:ext cx="5062501" cy="320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724400"/>
            <a:ext cx="3528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Median Error: 2.94 meters</a:t>
            </a:r>
          </a:p>
          <a:p>
            <a:r>
              <a:rPr lang="en-US" sz="2400" dirty="0" smtClean="0"/>
              <a:t>90% Error: 10 meters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1"/>
            <a:ext cx="8534400" cy="137543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3-story office building</a:t>
            </a:r>
          </a:p>
          <a:p>
            <a:pPr lvl="1"/>
            <a:r>
              <a:rPr lang="en-US" dirty="0" smtClean="0"/>
              <a:t>43.5m x 22.5m</a:t>
            </a:r>
          </a:p>
          <a:p>
            <a:pPr lvl="1"/>
            <a:r>
              <a:rPr lang="en-US" dirty="0" smtClean="0"/>
              <a:t>3 Access points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79267" y="237066"/>
            <a:ext cx="2478000" cy="43466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02955" y="648866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[Bahl2000]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RADAR – Neighbor Averaging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443897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r>
              <a:rPr lang="en-US" sz="2400" dirty="0"/>
              <a:t>e</a:t>
            </a:r>
            <a:r>
              <a:rPr lang="en-US" sz="2400" dirty="0" smtClean="0"/>
              <a:t>dian Error Distance when averaging over 3 neighbors: 2.13 meters</a:t>
            </a:r>
            <a:endParaRPr lang="en-US" sz="2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45421" y="1608117"/>
            <a:ext cx="31986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0" dirty="0" smtClean="0">
                <a:latin typeface="+mj-lt"/>
              </a:rPr>
              <a:t>N</a:t>
            </a:r>
            <a:r>
              <a:rPr lang="en-US" b="0" baseline="-25000" dirty="0" smtClean="0">
                <a:latin typeface="+mj-lt"/>
              </a:rPr>
              <a:t>1</a:t>
            </a:r>
            <a:r>
              <a:rPr lang="en-US" b="0" dirty="0" smtClean="0">
                <a:latin typeface="+mj-lt"/>
              </a:rPr>
              <a:t>, </a:t>
            </a:r>
            <a:r>
              <a:rPr lang="en-US" b="0" dirty="0">
                <a:latin typeface="+mj-lt"/>
              </a:rPr>
              <a:t>N</a:t>
            </a:r>
            <a:r>
              <a:rPr lang="en-US" b="0" baseline="-25000" dirty="0">
                <a:latin typeface="+mj-lt"/>
              </a:rPr>
              <a:t>2</a:t>
            </a:r>
            <a:r>
              <a:rPr lang="en-US" b="0" dirty="0">
                <a:latin typeface="+mj-lt"/>
              </a:rPr>
              <a:t>, N</a:t>
            </a:r>
            <a:r>
              <a:rPr lang="en-US" b="0" baseline="-25000" dirty="0">
                <a:latin typeface="+mj-lt"/>
              </a:rPr>
              <a:t>3</a:t>
            </a:r>
            <a:r>
              <a:rPr lang="en-US" b="0" dirty="0">
                <a:latin typeface="+mj-lt"/>
              </a:rPr>
              <a:t>: neighbors</a:t>
            </a:r>
          </a:p>
          <a:p>
            <a:pPr eaLnBrk="1" hangingPunct="1"/>
            <a:r>
              <a:rPr lang="en-US" b="0" dirty="0">
                <a:latin typeface="+mj-lt"/>
              </a:rPr>
              <a:t>T: true location of user</a:t>
            </a:r>
          </a:p>
          <a:p>
            <a:pPr eaLnBrk="1" hangingPunct="1"/>
            <a:r>
              <a:rPr lang="en-US" b="0" dirty="0">
                <a:latin typeface="+mj-lt"/>
              </a:rPr>
              <a:t>G: guess based on averaging</a:t>
            </a:r>
          </a:p>
        </p:txBody>
      </p:sp>
      <p:sp>
        <p:nvSpPr>
          <p:cNvPr id="4" name="Oval 3"/>
          <p:cNvSpPr/>
          <p:nvPr/>
        </p:nvSpPr>
        <p:spPr>
          <a:xfrm>
            <a:off x="1371600" y="162471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5175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95400" y="226527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0" y="2417674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465729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22814" y="2808446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209800" y="2764869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1103500" y="2017956"/>
            <a:ext cx="296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endParaRPr lang="en-US" sz="20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1640312" y="2396932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G</a:t>
            </a:r>
            <a:endParaRPr lang="en-US" sz="20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94" y="3445422"/>
            <a:ext cx="4725001" cy="334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02955" y="648866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[Bahl2000]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Radar - Overview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51815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Introduced </a:t>
            </a:r>
            <a:r>
              <a:rPr lang="en-US" dirty="0" err="1" smtClean="0"/>
              <a:t>WiFi</a:t>
            </a:r>
            <a:r>
              <a:rPr lang="en-US" dirty="0" smtClean="0"/>
              <a:t> fingerprinting</a:t>
            </a:r>
          </a:p>
          <a:p>
            <a:pPr lvl="1"/>
            <a:r>
              <a:rPr lang="en-US" dirty="0" smtClean="0"/>
              <a:t>Median error of 2.1 meters</a:t>
            </a:r>
          </a:p>
          <a:p>
            <a:pPr lvl="1"/>
            <a:r>
              <a:rPr lang="en-US" dirty="0" smtClean="0"/>
              <a:t>90% within 10 meters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Profiling effort</a:t>
            </a:r>
          </a:p>
          <a:p>
            <a:pPr lvl="2"/>
            <a:r>
              <a:rPr lang="en-US" dirty="0" smtClean="0"/>
              <a:t>For each location multiple measurements for each user orientation</a:t>
            </a:r>
          </a:p>
          <a:p>
            <a:pPr lvl="1"/>
            <a:r>
              <a:rPr lang="en-US" dirty="0" smtClean="0"/>
              <a:t>Accuracy is good, but not ideal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What if the RSSI map is large? </a:t>
            </a:r>
          </a:p>
        </p:txBody>
      </p:sp>
    </p:spTree>
    <p:extLst>
      <p:ext uri="{BB962C8B-B14F-4D97-AF65-F5344CB8AC3E}">
        <p14:creationId xmlns:p14="http://schemas.microsoft.com/office/powerpoint/2010/main" val="275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Fingerprinting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29717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RADAR leverages deterministic fingerprinting</a:t>
            </a:r>
          </a:p>
          <a:p>
            <a:pPr lvl="1"/>
            <a:r>
              <a:rPr lang="en-US" dirty="0" smtClean="0"/>
              <a:t>Averaging RSSI values over multiple measurements at a given location to create radio map</a:t>
            </a:r>
          </a:p>
          <a:p>
            <a:pPr lvl="1"/>
            <a:r>
              <a:rPr lang="en-US" dirty="0" smtClean="0"/>
              <a:t>Fails to accurately capture wireless channel characteristics</a:t>
            </a:r>
          </a:p>
          <a:p>
            <a:pPr lvl="2"/>
            <a:r>
              <a:rPr lang="en-US" dirty="0" smtClean="0"/>
              <a:t>Temporal variations and correlations</a:t>
            </a:r>
          </a:p>
          <a:p>
            <a:pPr lvl="2"/>
            <a:r>
              <a:rPr lang="en-US" dirty="0" smtClean="0"/>
              <a:t>Spatial variations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48" y="2313862"/>
            <a:ext cx="4368000" cy="30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929862"/>
            <a:ext cx="5343000" cy="3792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886200"/>
            <a:ext cx="853440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Probabilistic Fingerprinting</a:t>
            </a:r>
          </a:p>
          <a:p>
            <a:pPr lvl="1"/>
            <a:r>
              <a:rPr lang="en-US" dirty="0" smtClean="0"/>
              <a:t>Accurately capture signal variations during the radio map creation</a:t>
            </a:r>
          </a:p>
          <a:p>
            <a:pPr lvl="1"/>
            <a:r>
              <a:rPr lang="en-US" dirty="0" smtClean="0"/>
              <a:t>Leverage probabilistic techniques (i.e., Bayesian models) for fingerprint matching</a:t>
            </a:r>
          </a:p>
        </p:txBody>
      </p:sp>
    </p:spTree>
    <p:extLst>
      <p:ext uri="{BB962C8B-B14F-4D97-AF65-F5344CB8AC3E}">
        <p14:creationId xmlns:p14="http://schemas.microsoft.com/office/powerpoint/2010/main" val="38116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Main Idea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47801"/>
            <a:ext cx="8534400" cy="51815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Offline Fingerprinting</a:t>
            </a:r>
          </a:p>
          <a:p>
            <a:pPr lvl="1"/>
            <a:r>
              <a:rPr lang="en-US" dirty="0" smtClean="0"/>
              <a:t>Store distributions of RSSI values for a given location in the RSSI map (parametric or non-parametric)</a:t>
            </a:r>
          </a:p>
          <a:p>
            <a:pPr lvl="2"/>
            <a:r>
              <a:rPr lang="en-US" dirty="0" smtClean="0"/>
              <a:t>For location x, we store: P(</a:t>
            </a:r>
            <a:r>
              <a:rPr lang="en-US" dirty="0" err="1" smtClean="0"/>
              <a:t>RSSI|x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Online Fingerprinting</a:t>
            </a:r>
          </a:p>
          <a:p>
            <a:pPr lvl="1"/>
            <a:r>
              <a:rPr lang="en-US" dirty="0" smtClean="0"/>
              <a:t>Record a new distribution of RSSI values</a:t>
            </a:r>
          </a:p>
          <a:p>
            <a:pPr lvl="1"/>
            <a:r>
              <a:rPr lang="en-US" dirty="0" smtClean="0"/>
              <a:t>Identify location x from the RSSI map that satisfies: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RSSI|x</a:t>
            </a:r>
            <a:r>
              <a:rPr lang="en-US" dirty="0" smtClean="0"/>
              <a:t>) can be calculated directly from the radio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1180" y="4800600"/>
                <a:ext cx="5726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𝑅𝑆𝑆𝐼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𝑅𝑆𝑆𝐼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80" y="4800600"/>
                <a:ext cx="572643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45" r="-127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5715000"/>
                <a:ext cx="3887795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𝑅𝑆𝑆𝐼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𝑅𝑆𝑆𝐼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715000"/>
                <a:ext cx="3887795" cy="10459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3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Architecture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00" y="1156799"/>
            <a:ext cx="4602000" cy="558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Offline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343400" cy="1905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together all points covered by the same set of access points</a:t>
            </a:r>
            <a:endParaRPr lang="en-US" dirty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Enable faster fingerprint matching during the online phase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56799"/>
            <a:ext cx="4602000" cy="55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4038600"/>
            <a:ext cx="990600" cy="6858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Offline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343400" cy="1828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Builds the radio map</a:t>
            </a:r>
            <a:endParaRPr lang="en-US" dirty="0"/>
          </a:p>
          <a:p>
            <a:pPr lvl="1"/>
            <a:r>
              <a:rPr lang="en-US" dirty="0" smtClean="0"/>
              <a:t>Distribution of RSSI values</a:t>
            </a:r>
          </a:p>
          <a:p>
            <a:r>
              <a:rPr lang="en-US" dirty="0" smtClean="0"/>
              <a:t>Accounts for temporal variations of RSSI values</a:t>
            </a:r>
          </a:p>
          <a:p>
            <a:pPr lvl="1"/>
            <a:r>
              <a:rPr lang="en-US" dirty="0" smtClean="0"/>
              <a:t>Autoregressive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56799"/>
            <a:ext cx="4602000" cy="55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648" y="4038600"/>
            <a:ext cx="990600" cy="6858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664" y="3733800"/>
                <a:ext cx="4165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𝑅𝑆𝑆𝐼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𝑅𝑆𝑆𝐼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64" y="3733800"/>
                <a:ext cx="41656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7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800" y="4287465"/>
                <a:ext cx="1170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287465"/>
                <a:ext cx="11707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646" r="-364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Offline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343400" cy="3505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Estimate the value of   in the autoregressive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Estimate the parameters of the RSSI distribution</a:t>
            </a:r>
          </a:p>
          <a:p>
            <a:pPr lvl="1"/>
            <a:r>
              <a:rPr lang="en-US" dirty="0" smtClean="0"/>
              <a:t>Gaussian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56799"/>
            <a:ext cx="4602000" cy="55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648" y="3401430"/>
            <a:ext cx="990600" cy="6858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664" y="2895600"/>
                <a:ext cx="4165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𝑅𝑆𝑆𝐼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𝑅𝑆𝑆𝐼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64" y="2895600"/>
                <a:ext cx="41656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71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800" y="3449265"/>
                <a:ext cx="1170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449265"/>
                <a:ext cx="11707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646" r="-364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81408" y="1764527"/>
                <a:ext cx="463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8" y="1764527"/>
                <a:ext cx="46326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Infrastructure is already in place</a:t>
            </a:r>
            <a:endParaRPr lang="en-US" dirty="0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64" y="2590800"/>
            <a:ext cx="2149590" cy="1211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3" y="4295485"/>
            <a:ext cx="1641321" cy="1109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750" y="2590800"/>
            <a:ext cx="1946988" cy="1289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042" y="4191000"/>
            <a:ext cx="1618690" cy="1214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29" y="3691363"/>
            <a:ext cx="1711971" cy="7716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1504" y="22736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02552" y="22833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5175" y="5372616"/>
            <a:ext cx="11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Restaurant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08050" y="5405018"/>
            <a:ext cx="137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Coffee Shop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633963"/>
            <a:ext cx="1028700" cy="205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633963"/>
            <a:ext cx="1250416" cy="23350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913" y="4700833"/>
            <a:ext cx="2751135" cy="18636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29" y="3800336"/>
            <a:ext cx="1711971" cy="7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Online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343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Average consecutive N RSSI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56799"/>
            <a:ext cx="4602000" cy="55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2045" y="3964573"/>
            <a:ext cx="990600" cy="6858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Online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343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Returns the radio map location closest to the recorded fingerprint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56799"/>
            <a:ext cx="4602000" cy="55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2045" y="3352800"/>
            <a:ext cx="990600" cy="6858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Online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419600" cy="2819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Perturbs the RSSI value from each access point in the online fingerprint, and then re-estimates the location</a:t>
            </a:r>
          </a:p>
          <a:p>
            <a:pPr lvl="1"/>
            <a:r>
              <a:rPr lang="en-US" dirty="0" smtClean="0"/>
              <a:t>Chooses the closest to the initially estimated location</a:t>
            </a:r>
          </a:p>
          <a:p>
            <a:r>
              <a:rPr lang="en-US" dirty="0" smtClean="0"/>
              <a:t>Continuous Location Sensing</a:t>
            </a:r>
          </a:p>
          <a:p>
            <a:pPr lvl="1"/>
            <a:r>
              <a:rPr lang="en-US" dirty="0" smtClean="0"/>
              <a:t>Averaging of top candidate locations</a:t>
            </a:r>
          </a:p>
          <a:p>
            <a:pPr lvl="1"/>
            <a:r>
              <a:rPr lang="en-US" dirty="0" smtClean="0"/>
              <a:t>Time-averaging in the physical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56799"/>
            <a:ext cx="4602000" cy="55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2057400"/>
            <a:ext cx="990600" cy="122450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Evaluation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29000"/>
            <a:ext cx="5811001" cy="2592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1"/>
            <a:ext cx="8534400" cy="138311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110 locations along the corridor and 62 locations inside rooms.</a:t>
            </a:r>
          </a:p>
          <a:p>
            <a:r>
              <a:rPr lang="en-US" sz="2300" dirty="0" smtClean="0"/>
              <a:t>21 access points</a:t>
            </a:r>
          </a:p>
          <a:p>
            <a:r>
              <a:rPr lang="en-US" sz="2300" dirty="0" smtClean="0"/>
              <a:t>Fingerprinting at 1.52m resolution</a:t>
            </a:r>
          </a:p>
          <a:p>
            <a:pPr lvl="1"/>
            <a:endParaRPr lang="en-US" sz="2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Horus: Evaluation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76400"/>
            <a:ext cx="5226000" cy="36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55869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error: 1.5 meters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594217" y="6461774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[Youssef2005]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Horus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4343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Probabilistic Fingerprinting</a:t>
            </a:r>
          </a:p>
          <a:p>
            <a:pPr lvl="1"/>
            <a:r>
              <a:rPr lang="en-US" dirty="0" smtClean="0"/>
              <a:t>Properly model the stochastic variation of </a:t>
            </a:r>
            <a:r>
              <a:rPr lang="en-US" dirty="0" err="1" smtClean="0"/>
              <a:t>WiFi</a:t>
            </a:r>
            <a:r>
              <a:rPr lang="en-US" dirty="0" smtClean="0"/>
              <a:t> signals at the fingerprinting stage</a:t>
            </a:r>
          </a:p>
          <a:p>
            <a:pPr lvl="1"/>
            <a:r>
              <a:rPr lang="en-US" dirty="0" smtClean="0"/>
              <a:t>Parametric or non-parametric distributions</a:t>
            </a:r>
          </a:p>
          <a:p>
            <a:pPr lvl="1"/>
            <a:r>
              <a:rPr lang="en-US" dirty="0" err="1" smtClean="0"/>
              <a:t>Clutering</a:t>
            </a:r>
            <a:r>
              <a:rPr lang="en-US" dirty="0" smtClean="0"/>
              <a:t> of locations to improve performance </a:t>
            </a:r>
          </a:p>
          <a:p>
            <a:r>
              <a:rPr lang="en-US" dirty="0" smtClean="0"/>
              <a:t>90% Error</a:t>
            </a:r>
          </a:p>
          <a:p>
            <a:pPr lvl="1"/>
            <a:r>
              <a:rPr lang="en-US" dirty="0" smtClean="0"/>
              <a:t>Horus: 1.5m</a:t>
            </a:r>
          </a:p>
          <a:p>
            <a:pPr lvl="1"/>
            <a:r>
              <a:rPr lang="en-US" dirty="0" smtClean="0"/>
              <a:t>RADAR: 10m</a:t>
            </a:r>
          </a:p>
        </p:txBody>
      </p:sp>
    </p:spTree>
    <p:extLst>
      <p:ext uri="{BB962C8B-B14F-4D97-AF65-F5344CB8AC3E}">
        <p14:creationId xmlns:p14="http://schemas.microsoft.com/office/powerpoint/2010/main" val="42521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if accuracy &lt;1m is required?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1989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 I looking at the toothpaste or the shampoo shelf?</a:t>
            </a:r>
          </a:p>
          <a:p>
            <a:r>
              <a:rPr lang="en-US" dirty="0" smtClean="0"/>
              <a:t>RSSI only changes over several meters</a:t>
            </a:r>
          </a:p>
          <a:p>
            <a:pPr lvl="1"/>
            <a:r>
              <a:rPr lang="en-US" dirty="0" smtClean="0"/>
              <a:t>Fundamentally limits localization accuracy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962401"/>
            <a:ext cx="8534400" cy="22097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Exploit the physical layer!</a:t>
            </a:r>
          </a:p>
          <a:p>
            <a:pPr lvl="1"/>
            <a:r>
              <a:rPr lang="en-US" dirty="0" smtClean="0"/>
              <a:t>Beyond RSSI values</a:t>
            </a:r>
          </a:p>
          <a:p>
            <a:pPr lvl="1"/>
            <a:r>
              <a:rPr lang="en-US" dirty="0" smtClean="0"/>
              <a:t>More fine-grain information used for fingerprinting</a:t>
            </a:r>
          </a:p>
          <a:p>
            <a:pPr lvl="1"/>
            <a:r>
              <a:rPr lang="en-US" dirty="0" smtClean="0"/>
              <a:t>Hopefully more unique, and therefore more accurate!</a:t>
            </a:r>
          </a:p>
        </p:txBody>
      </p:sp>
    </p:spTree>
    <p:extLst>
      <p:ext uri="{BB962C8B-B14F-4D97-AF65-F5344CB8AC3E}">
        <p14:creationId xmlns:p14="http://schemas.microsoft.com/office/powerpoint/2010/main" val="15589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PinLoc</a:t>
            </a:r>
            <a:r>
              <a:rPr lang="en-US" dirty="0" smtClean="0"/>
              <a:t>: Fingerprinting Wireless Channel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121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802.11 a/g/n implements OFDM</a:t>
            </a:r>
          </a:p>
          <a:p>
            <a:pPr lvl="1"/>
            <a:r>
              <a:rPr lang="en-US" dirty="0" smtClean="0"/>
              <a:t>Wideband channel divided into subcarriers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066800" y="2667000"/>
            <a:ext cx="6777038" cy="889000"/>
            <a:chOff x="1833314" y="2204382"/>
            <a:chExt cx="6777286" cy="888899"/>
          </a:xfrm>
        </p:grpSpPr>
        <p:pic>
          <p:nvPicPr>
            <p:cNvPr id="9" name="Picture 6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578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596" y="2395065"/>
              <a:ext cx="262971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323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194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Picture 10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069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96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" name="Picture 1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670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545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Picture 14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563" y="2395065"/>
              <a:ext cx="262971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" name="Picture 15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438" y="2395065"/>
              <a:ext cx="262114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6177904" y="2390088"/>
              <a:ext cx="2151737" cy="430513"/>
              <a:chOff x="0" y="0"/>
              <a:chExt cx="2512" cy="1384"/>
            </a:xfrm>
          </p:grpSpPr>
          <p:pic>
            <p:nvPicPr>
              <p:cNvPr id="34" name="Picture 17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8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9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0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1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2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4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3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4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4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5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6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4" y="0"/>
                <a:ext cx="32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tangle 28"/>
            <p:cNvSpPr>
              <a:spLocks/>
            </p:cNvSpPr>
            <p:nvPr/>
          </p:nvSpPr>
          <p:spPr bwMode="auto">
            <a:xfrm>
              <a:off x="5181600" y="2877837"/>
              <a:ext cx="33638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08373" bIns="0">
              <a:spAutoFit/>
            </a:bodyPr>
            <a:lstStyle/>
            <a:p>
              <a:pPr marL="107950">
                <a:buFont typeface="Wingdings" charset="2"/>
                <a:buNone/>
              </a:pPr>
              <a:r>
                <a:rPr lang="en-US" sz="1400">
                  <a:latin typeface="Helvetica" charset="0"/>
                  <a:cs typeface="Helvetica" charset="0"/>
                  <a:sym typeface="Helvetica" charset="0"/>
                </a:rPr>
                <a:t>Frequency subcarriers</a:t>
              </a: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rot="10800000">
              <a:off x="1837597" y="2815313"/>
              <a:ext cx="67730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Rectangle 31"/>
            <p:cNvSpPr>
              <a:spLocks/>
            </p:cNvSpPr>
            <p:nvPr/>
          </p:nvSpPr>
          <p:spPr bwMode="auto">
            <a:xfrm>
              <a:off x="1833314" y="2204382"/>
              <a:ext cx="6777286" cy="2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08373" bIns="0">
              <a:spAutoFit/>
            </a:bodyPr>
            <a:lstStyle/>
            <a:p>
              <a:pPr marL="107950">
                <a:buFont typeface="Wingdings" charset="2"/>
                <a:buNone/>
              </a:pPr>
              <a:r>
                <a:rPr lang="en-US" sz="1400">
                  <a:latin typeface="Helvetica" charset="0"/>
                  <a:cs typeface="Helvetica" charset="0"/>
                  <a:sym typeface="Helvetica" charset="0"/>
                </a:rPr>
                <a:t>1  2  3  4  5  6  7  8 9 10                                                39                                  48</a:t>
              </a:r>
            </a:p>
          </p:txBody>
        </p:sp>
        <p:sp>
          <p:nvSpPr>
            <p:cNvPr id="23" name="Oval 32"/>
            <p:cNvSpPr>
              <a:spLocks/>
            </p:cNvSpPr>
            <p:nvPr/>
          </p:nvSpPr>
          <p:spPr bwMode="auto">
            <a:xfrm>
              <a:off x="4218042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Oval 33"/>
            <p:cNvSpPr>
              <a:spLocks/>
            </p:cNvSpPr>
            <p:nvPr/>
          </p:nvSpPr>
          <p:spPr bwMode="auto">
            <a:xfrm>
              <a:off x="4478443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Oval 34"/>
            <p:cNvSpPr>
              <a:spLocks/>
            </p:cNvSpPr>
            <p:nvPr/>
          </p:nvSpPr>
          <p:spPr bwMode="auto">
            <a:xfrm>
              <a:off x="4718286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val 35"/>
            <p:cNvSpPr>
              <a:spLocks/>
            </p:cNvSpPr>
            <p:nvPr/>
          </p:nvSpPr>
          <p:spPr bwMode="auto">
            <a:xfrm>
              <a:off x="4951277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Oval 36"/>
            <p:cNvSpPr>
              <a:spLocks/>
            </p:cNvSpPr>
            <p:nvPr/>
          </p:nvSpPr>
          <p:spPr bwMode="auto">
            <a:xfrm>
              <a:off x="5191120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val 37"/>
            <p:cNvSpPr>
              <a:spLocks/>
            </p:cNvSpPr>
            <p:nvPr/>
          </p:nvSpPr>
          <p:spPr bwMode="auto">
            <a:xfrm>
              <a:off x="5424111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Oval 38"/>
            <p:cNvSpPr>
              <a:spLocks/>
            </p:cNvSpPr>
            <p:nvPr/>
          </p:nvSpPr>
          <p:spPr bwMode="auto">
            <a:xfrm>
              <a:off x="5636543" y="2586680"/>
              <a:ext cx="137053" cy="4977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527314" y="3886199"/>
            <a:ext cx="8534400" cy="121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Intel 5300 card exports frequency response per subcarrier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794" y="4390627"/>
            <a:ext cx="41402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12" y="4858544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Two Key </a:t>
            </a:r>
            <a:r>
              <a:rPr lang="en-US" dirty="0"/>
              <a:t>H</a:t>
            </a:r>
            <a:r>
              <a:rPr lang="en-US" dirty="0" smtClean="0"/>
              <a:t>ypotheses </a:t>
            </a:r>
            <a:r>
              <a:rPr lang="en-US" dirty="0"/>
              <a:t>N</a:t>
            </a:r>
            <a:r>
              <a:rPr lang="en-US" dirty="0" smtClean="0"/>
              <a:t>eed to Hold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49263" y="2425700"/>
            <a:ext cx="8389937" cy="1206500"/>
            <a:chOff x="152" y="0"/>
            <a:chExt cx="7305" cy="1080"/>
          </a:xfrm>
        </p:grpSpPr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4" y="103"/>
              <a:ext cx="6848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425"/>
                </a:spcBef>
                <a:buFont typeface="Wingdings" charset="2"/>
                <a:buNone/>
              </a:pPr>
              <a:r>
                <a:rPr lang="en-US" b="1" dirty="0">
                  <a:sym typeface="Helvetica" charset="0"/>
                </a:rPr>
                <a:t> </a:t>
              </a:r>
              <a:r>
                <a:rPr lang="en-US" sz="2400" b="1" dirty="0">
                  <a:solidFill>
                    <a:schemeClr val="accent2"/>
                  </a:solidFill>
                  <a:sym typeface="Helvetica" charset="0"/>
                </a:rPr>
                <a:t>Temporal</a:t>
              </a:r>
              <a:r>
                <a:rPr lang="en-US" sz="2400" dirty="0">
                  <a:sym typeface="Helvetica" charset="0"/>
                </a:rPr>
                <a:t> </a:t>
              </a:r>
            </a:p>
            <a:p>
              <a:pPr marL="500063" lvl="1" indent="-179388">
                <a:spcBef>
                  <a:spcPts val="425"/>
                </a:spcBef>
                <a:buSzPct val="100000"/>
                <a:buFont typeface="Helvetica" charset="0"/>
                <a:buChar char="•"/>
              </a:pPr>
              <a:r>
                <a:rPr lang="en-US" sz="2100" b="1" dirty="0">
                  <a:solidFill>
                    <a:srgbClr val="2557FF"/>
                  </a:solidFill>
                  <a:sym typeface="Helvetica" charset="0"/>
                </a:rPr>
                <a:t>Channel responses at a given location may vary over time </a:t>
              </a:r>
            </a:p>
            <a:p>
              <a:pPr marL="500063" lvl="1" indent="-179388">
                <a:spcBef>
                  <a:spcPts val="425"/>
                </a:spcBef>
                <a:buSzPct val="100000"/>
                <a:buFont typeface="Helvetica" charset="0"/>
                <a:buChar char="•"/>
              </a:pPr>
              <a:r>
                <a:rPr lang="en-US" sz="2100" b="1" dirty="0">
                  <a:solidFill>
                    <a:srgbClr val="2557FF"/>
                  </a:solidFill>
                  <a:sym typeface="Helvetica" charset="0"/>
                </a:rPr>
                <a:t>However, variations must exhibit a pattern – a signature</a:t>
              </a:r>
            </a:p>
          </p:txBody>
        </p:sp>
        <p:sp>
          <p:nvSpPr>
            <p:cNvPr id="10" name="AutoShape 5"/>
            <p:cNvSpPr>
              <a:spLocks/>
            </p:cNvSpPr>
            <p:nvPr/>
          </p:nvSpPr>
          <p:spPr bwMode="auto">
            <a:xfrm>
              <a:off x="481" y="0"/>
              <a:ext cx="6976" cy="1080"/>
            </a:xfrm>
            <a:prstGeom prst="roundRect">
              <a:avLst>
                <a:gd name="adj" fmla="val 1111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152" y="256"/>
              <a:ext cx="505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 typeface="Wingdings" charset="2"/>
                <a:buNone/>
              </a:pPr>
              <a:r>
                <a:rPr lang="en-US" sz="3600" b="1" dirty="0">
                  <a:sym typeface="Century Gothic" charset="0"/>
                </a:rPr>
                <a:t>1.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2438" y="4095750"/>
            <a:ext cx="8450262" cy="857250"/>
            <a:chOff x="150" y="0"/>
            <a:chExt cx="7570" cy="768"/>
          </a:xfrm>
        </p:grpSpPr>
        <p:sp>
          <p:nvSpPr>
            <p:cNvPr id="13" name="AutoShape 8"/>
            <p:cNvSpPr>
              <a:spLocks/>
            </p:cNvSpPr>
            <p:nvPr/>
          </p:nvSpPr>
          <p:spPr bwMode="auto">
            <a:xfrm>
              <a:off x="472" y="0"/>
              <a:ext cx="7248" cy="768"/>
            </a:xfrm>
            <a:prstGeom prst="roundRect">
              <a:avLst>
                <a:gd name="adj" fmla="val 156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/>
            </p:cNvSpPr>
            <p:nvPr/>
          </p:nvSpPr>
          <p:spPr bwMode="auto">
            <a:xfrm>
              <a:off x="563" y="80"/>
              <a:ext cx="673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425"/>
                </a:spcBef>
                <a:buFont typeface="Wingdings" charset="2"/>
                <a:buNone/>
              </a:pPr>
              <a:r>
                <a:rPr lang="en-US" sz="1900" b="1" dirty="0">
                  <a:sym typeface="Helvetica" charset="0"/>
                </a:rPr>
                <a:t> </a:t>
              </a:r>
              <a:r>
                <a:rPr lang="en-US" sz="2400" b="1" dirty="0">
                  <a:solidFill>
                    <a:schemeClr val="accent2"/>
                  </a:solidFill>
                  <a:sym typeface="Helvetica" charset="0"/>
                </a:rPr>
                <a:t>Spatial</a:t>
              </a:r>
              <a:endParaRPr lang="en-US" sz="2400" dirty="0">
                <a:solidFill>
                  <a:schemeClr val="accent2"/>
                </a:solidFill>
                <a:sym typeface="Helvetica" charset="0"/>
              </a:endParaRPr>
            </a:p>
            <a:p>
              <a:pPr marL="500063" lvl="1" indent="-179388">
                <a:spcBef>
                  <a:spcPts val="425"/>
                </a:spcBef>
                <a:buSzPct val="100000"/>
                <a:buFont typeface="Helvetica" charset="0"/>
                <a:buChar char="•"/>
              </a:pPr>
              <a:r>
                <a:rPr lang="en-US" sz="2100" b="1" dirty="0">
                  <a:solidFill>
                    <a:srgbClr val="2557FF"/>
                  </a:solidFill>
                  <a:sym typeface="Helvetica" charset="0"/>
                </a:rPr>
                <a:t>Channel responses at different locations need to be different</a:t>
              </a:r>
            </a:p>
          </p:txBody>
        </p:sp>
        <p:sp>
          <p:nvSpPr>
            <p:cNvPr id="15" name="Rectangle 10"/>
            <p:cNvSpPr>
              <a:spLocks/>
            </p:cNvSpPr>
            <p:nvPr/>
          </p:nvSpPr>
          <p:spPr bwMode="auto">
            <a:xfrm>
              <a:off x="150" y="107"/>
              <a:ext cx="32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sz="3600" b="1">
                  <a:sym typeface="Century Gothic" charset="0"/>
                </a:rPr>
                <a:t>2.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Variation over Time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15239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Measured channel response at different times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905000" y="2270919"/>
            <a:ext cx="4643437" cy="3671887"/>
            <a:chOff x="0" y="0"/>
            <a:chExt cx="4160" cy="3289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60" cy="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1824" y="1016"/>
              <a:ext cx="767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sz="1700">
                  <a:latin typeface="Lucida Bright" charset="0"/>
                  <a:sym typeface="Helvetica" charset="0"/>
                </a:rPr>
                <a:t>cluster2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385" y="2294"/>
              <a:ext cx="767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sz="1700">
                  <a:latin typeface="Lucida Bright" charset="0"/>
                  <a:sym typeface="Helvetica" charset="0"/>
                </a:rPr>
                <a:t>cluster2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114299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Estimating distance from Received Signal Strength (RSSI) is hard</a:t>
            </a:r>
          </a:p>
          <a:p>
            <a:pPr lvl="1"/>
            <a:r>
              <a:rPr lang="en-US" sz="2200" dirty="0" smtClean="0"/>
              <a:t>Path loss propagation model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590800"/>
                <a:ext cx="9144000" cy="688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𝑅𝑆𝑆𝐼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𝑅𝑆𝑆𝐼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− 10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×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2800" dirty="0" smtClean="0"/>
                  <a:t> + X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90800"/>
                <a:ext cx="9144000" cy="688778"/>
              </a:xfrm>
              <a:prstGeom prst="rect">
                <a:avLst/>
              </a:prstGeom>
              <a:blipFill rotWithShape="0">
                <a:blip r:embed="rId3"/>
                <a:stretch>
                  <a:fillRect t="-1770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775935" y="3381164"/>
            <a:ext cx="0" cy="317956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65869" y="3721717"/>
            <a:ext cx="1020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Path Loss (</a:t>
            </a:r>
            <a:r>
              <a:rPr lang="en-US" sz="1600" dirty="0" err="1" smtClean="0"/>
              <a:t>dBm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40901" y="3370382"/>
            <a:ext cx="0" cy="317956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37669" y="3724870"/>
            <a:ext cx="1020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Path Loss Exponent</a:t>
            </a:r>
          </a:p>
          <a:p>
            <a:pPr algn="ctr"/>
            <a:r>
              <a:rPr lang="en-US" sz="1600" dirty="0" smtClean="0"/>
              <a:t>(2 - 4)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72300" y="3376688"/>
            <a:ext cx="0" cy="317956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36371" y="3720394"/>
            <a:ext cx="17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Reference distance between TX and RX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8001000" y="3499475"/>
            <a:ext cx="1109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Flat Fading</a:t>
            </a:r>
            <a:endParaRPr lang="en-US" sz="1600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7658100" y="3381164"/>
            <a:ext cx="342900" cy="307174"/>
          </a:xfrm>
          <a:prstGeom prst="bentConnector3">
            <a:avLst>
              <a:gd name="adj1" fmla="val 6463"/>
            </a:avLst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61635" y="3382469"/>
            <a:ext cx="228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26601" y="3370382"/>
            <a:ext cx="228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0" y="3369567"/>
            <a:ext cx="228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40494" y="2503968"/>
            <a:ext cx="228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4956849"/>
            <a:ext cx="8534400" cy="19011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Realistic indoor environments introduce significant noise</a:t>
            </a:r>
          </a:p>
          <a:p>
            <a:pPr lvl="1"/>
            <a:r>
              <a:rPr lang="en-US" sz="2000" dirty="0" smtClean="0"/>
              <a:t>Multipath fading</a:t>
            </a:r>
          </a:p>
          <a:p>
            <a:pPr lvl="1"/>
            <a:r>
              <a:rPr lang="en-US" sz="2000" dirty="0" smtClean="0"/>
              <a:t>Signal occlusions due to objects/walls</a:t>
            </a:r>
          </a:p>
          <a:p>
            <a:pPr lvl="1"/>
            <a:r>
              <a:rPr lang="en-US" sz="2000" dirty="0" smtClean="0"/>
              <a:t>Signal diffractions depending on the object’s material </a:t>
            </a:r>
          </a:p>
          <a:p>
            <a:pPr lvl="1"/>
            <a:endParaRPr lang="en-US" sz="2100" dirty="0" smtClean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10877" y="3382268"/>
            <a:ext cx="0" cy="317956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700811" y="3722821"/>
                <a:ext cx="118538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Path Loss at reference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err="1" smtClean="0"/>
                  <a:t>dBm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811" y="3722821"/>
                <a:ext cx="1185389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1705" r="-512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3096577" y="3383573"/>
            <a:ext cx="228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6954794" y="2195833"/>
            <a:ext cx="365735" cy="308136"/>
          </a:xfrm>
          <a:prstGeom prst="bentConnector3">
            <a:avLst>
              <a:gd name="adj1" fmla="val 1721"/>
            </a:avLst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7578" y="1905000"/>
            <a:ext cx="17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distance between TX and RX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543800" y="3375873"/>
            <a:ext cx="228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3962400" y="1515731"/>
            <a:ext cx="5573713" cy="4406900"/>
            <a:chOff x="3951288" y="1231900"/>
            <a:chExt cx="5573712" cy="440690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288" y="1231900"/>
              <a:ext cx="5573712" cy="440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"/>
            <p:cNvSpPr>
              <a:spLocks/>
            </p:cNvSpPr>
            <p:nvPr/>
          </p:nvSpPr>
          <p:spPr bwMode="auto">
            <a:xfrm>
              <a:off x="5961040" y="3411329"/>
              <a:ext cx="1323087" cy="118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 typeface="Wingdings" charset="2"/>
                <a:buNone/>
              </a:pPr>
              <a:r>
                <a:rPr lang="en-US" sz="20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Most </a:t>
              </a:r>
            </a:p>
            <a:p>
              <a:pPr>
                <a:buFont typeface="Wingdings" charset="2"/>
                <a:buNone/>
              </a:pPr>
              <a:r>
                <a:rPr lang="en-US" sz="20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frequent</a:t>
              </a:r>
            </a:p>
            <a:p>
              <a:pPr>
                <a:buFont typeface="Wingdings" charset="2"/>
                <a:buNone/>
              </a:pPr>
              <a:r>
                <a:rPr lang="en-US" sz="20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cluster</a:t>
              </a:r>
            </a:p>
          </p:txBody>
        </p:sp>
        <p:sp>
          <p:nvSpPr>
            <p:cNvPr id="17" name="Rectangle 3"/>
            <p:cNvSpPr>
              <a:spLocks/>
            </p:cNvSpPr>
            <p:nvPr/>
          </p:nvSpPr>
          <p:spPr bwMode="auto">
            <a:xfrm>
              <a:off x="7656532" y="3131433"/>
              <a:ext cx="801668" cy="75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 typeface="Wingdings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2nd </a:t>
              </a:r>
            </a:p>
            <a:p>
              <a:pPr>
                <a:buFont typeface="Wingdings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most </a:t>
              </a:r>
            </a:p>
          </p:txBody>
        </p:sp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7500733" y="2509284"/>
              <a:ext cx="487923" cy="38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 typeface="Wingdings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3rd</a:t>
              </a:r>
            </a:p>
          </p:txBody>
        </p:sp>
        <p:sp>
          <p:nvSpPr>
            <p:cNvPr id="19" name="Rectangle 5"/>
            <p:cNvSpPr>
              <a:spLocks/>
            </p:cNvSpPr>
            <p:nvPr/>
          </p:nvSpPr>
          <p:spPr bwMode="auto">
            <a:xfrm>
              <a:off x="7297525" y="2164853"/>
              <a:ext cx="328259" cy="27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 typeface="Wingdings" charset="2"/>
                <a:buNone/>
              </a:pPr>
              <a:r>
                <a:rPr lang="en-US" sz="1200" b="1">
                  <a:solidFill>
                    <a:srgbClr val="FFFFFF"/>
                  </a:solidFill>
                  <a:latin typeface="Lucida Bright" charset="0"/>
                  <a:sym typeface="Century Gothic" charset="0"/>
                </a:rPr>
                <a:t>4th</a:t>
              </a:r>
            </a:p>
          </p:txBody>
        </p:sp>
        <p:sp>
          <p:nvSpPr>
            <p:cNvPr id="20" name="Rectangle 6"/>
            <p:cNvSpPr>
              <a:spLocks/>
            </p:cNvSpPr>
            <p:nvPr/>
          </p:nvSpPr>
          <p:spPr bwMode="auto">
            <a:xfrm>
              <a:off x="6851650" y="1951038"/>
              <a:ext cx="539750" cy="246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Font typeface="Wingdings" charset="2"/>
                <a:buNone/>
                <a:defRPr/>
              </a:pPr>
              <a:r>
                <a:rPr lang="en-US" sz="1050" b="1">
                  <a:latin typeface="Lucida Bright" charset="0"/>
                  <a:ea typeface="Lucida Bright" charset="0"/>
                  <a:cs typeface="Lucida Bright" charset="0"/>
                  <a:sym typeface="Century Gothic" charset="0"/>
                </a:rPr>
                <a:t>Others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Clusters per Location?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87427" y="1905000"/>
            <a:ext cx="4868862" cy="3948112"/>
            <a:chOff x="0" y="0"/>
            <a:chExt cx="4361" cy="353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15" cy="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186" y="3129"/>
              <a:ext cx="4175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sz="1900">
                  <a:latin typeface="Lucida Bright" charset="0"/>
                  <a:sym typeface="Helvetica" charset="0"/>
                </a:rPr>
                <a:t>Unique clusters per location</a:t>
              </a:r>
            </a:p>
          </p:txBody>
        </p:sp>
      </p:grpSp>
      <p:sp>
        <p:nvSpPr>
          <p:cNvPr id="12" name="Rectangle 4"/>
          <p:cNvSpPr>
            <a:spLocks/>
          </p:cNvSpPr>
          <p:nvPr/>
        </p:nvSpPr>
        <p:spPr bwMode="auto">
          <a:xfrm>
            <a:off x="889089" y="1862137"/>
            <a:ext cx="1179513" cy="3338513"/>
          </a:xfrm>
          <a:prstGeom prst="rect">
            <a:avLst/>
          </a:prstGeom>
          <a:solidFill>
            <a:srgbClr val="CDCDCD">
              <a:alpha val="29803"/>
            </a:srgbClr>
          </a:solidFill>
          <a:ln w="28575">
            <a:solidFill>
              <a:srgbClr val="3F691E">
                <a:alpha val="29803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Localization Granularity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982518" y="1752600"/>
            <a:ext cx="6237288" cy="3073400"/>
            <a:chOff x="-378" y="0"/>
            <a:chExt cx="5587" cy="2753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12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-378" y="2496"/>
              <a:ext cx="5587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 typeface="Wingdings" charset="2"/>
                <a:buNone/>
              </a:pPr>
              <a:r>
                <a:rPr lang="en-US" b="1">
                  <a:latin typeface="Lucida Bright" charset="0"/>
                  <a:sym typeface="Helvetica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Lucida Bright" charset="0"/>
                  <a:sym typeface="Helvetica" charset="0"/>
                </a:rPr>
                <a:t>Cross correlation with signature at reference location</a:t>
              </a:r>
            </a:p>
          </p:txBody>
        </p:sp>
      </p:grpSp>
      <p:sp>
        <p:nvSpPr>
          <p:cNvPr id="11" name="Rectangle 10"/>
          <p:cNvSpPr>
            <a:spLocks/>
          </p:cNvSpPr>
          <p:nvPr/>
        </p:nvSpPr>
        <p:spPr bwMode="auto">
          <a:xfrm>
            <a:off x="982518" y="5008562"/>
            <a:ext cx="6096000" cy="428625"/>
          </a:xfrm>
          <a:prstGeom prst="rect">
            <a:avLst/>
          </a:prstGeom>
          <a:solidFill>
            <a:srgbClr val="CCFF66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35717" tIns="35717" rIns="35717" bIns="35717"/>
          <a:lstStyle/>
          <a:p>
            <a:pPr>
              <a:spcBef>
                <a:spcPts val="525"/>
              </a:spcBef>
              <a:buFont typeface="Wingdings" charset="2"/>
              <a:buNone/>
            </a:pPr>
            <a:r>
              <a:rPr lang="en-US" sz="2300" b="1">
                <a:solidFill>
                  <a:srgbClr val="000000"/>
                </a:solidFill>
                <a:latin typeface="Lucida Bright" charset="0"/>
                <a:sym typeface="Century Gothic" charset="0"/>
              </a:rPr>
              <a:t> Channel response changes every 2-3cm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954318" y="1579562"/>
            <a:ext cx="4114800" cy="1076325"/>
            <a:chOff x="3810000" y="2428875"/>
            <a:chExt cx="4114800" cy="1076325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0800000" flipH="1">
              <a:off x="3810000" y="2622550"/>
              <a:ext cx="2795588" cy="882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6680870" y="2428875"/>
              <a:ext cx="12439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b="1">
                  <a:solidFill>
                    <a:srgbClr val="333333"/>
                  </a:solidFill>
                  <a:latin typeface="Lucida Bright" charset="0"/>
                  <a:sym typeface="Helvetica" charset="0"/>
                </a:rPr>
                <a:t>3 cm apart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4792518" y="2232025"/>
            <a:ext cx="3352800" cy="500062"/>
            <a:chOff x="4648200" y="3081338"/>
            <a:chExt cx="3352800" cy="500061"/>
          </a:xfrm>
        </p:grpSpPr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10800000" flipH="1">
              <a:off x="4648200" y="3292474"/>
              <a:ext cx="199390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6757070" y="3081338"/>
              <a:ext cx="12439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b="1">
                  <a:latin typeface="Lucida Bright" charset="0"/>
                  <a:sym typeface="Helvetica" charset="0"/>
                </a:rPr>
                <a:t>2 cm apart</a:t>
              </a:r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01918" y="2882900"/>
            <a:ext cx="838200" cy="15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1084118" y="5106987"/>
            <a:ext cx="7670800" cy="533400"/>
          </a:xfrm>
          <a:prstGeom prst="rect">
            <a:avLst/>
          </a:prstGeom>
          <a:solidFill>
            <a:srgbClr val="FFCC66"/>
          </a:solidFill>
          <a:ln w="9525" cap="flat">
            <a:solidFill>
              <a:srgbClr val="FFCC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marL="187325" algn="ctr">
              <a:spcBef>
                <a:spcPts val="425"/>
              </a:spcBef>
              <a:buFont typeface="Wingdings" charset="2"/>
              <a:buNone/>
            </a:pPr>
            <a:r>
              <a:rPr lang="en-US" sz="2200" dirty="0">
                <a:latin typeface="Lucida Bright" charset="0"/>
                <a:sym typeface="Helvetica" charset="0"/>
              </a:rPr>
              <a:t>Define “location” as 2cm x 2cm area, call them pixels</a:t>
            </a:r>
          </a:p>
        </p:txBody>
      </p:sp>
      <p:pic>
        <p:nvPicPr>
          <p:cNvPr id="20" name="Picture 19" descr="aaa.pd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18" y="5008562"/>
            <a:ext cx="2305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Pixel Signature Variation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66900" y="3125788"/>
            <a:ext cx="2106613" cy="2500312"/>
            <a:chOff x="0" y="0"/>
            <a:chExt cx="1888" cy="2240"/>
          </a:xfrm>
        </p:grpSpPr>
        <p:sp>
          <p:nvSpPr>
            <p:cNvPr id="9" name="Oval 5"/>
            <p:cNvSpPr>
              <a:spLocks/>
            </p:cNvSpPr>
            <p:nvPr/>
          </p:nvSpPr>
          <p:spPr bwMode="auto">
            <a:xfrm>
              <a:off x="824" y="0"/>
              <a:ext cx="1064" cy="106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val 6"/>
            <p:cNvSpPr>
              <a:spLocks/>
            </p:cNvSpPr>
            <p:nvPr/>
          </p:nvSpPr>
          <p:spPr bwMode="auto">
            <a:xfrm>
              <a:off x="0" y="1776"/>
              <a:ext cx="464" cy="46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Rectangle 8"/>
          <p:cNvSpPr>
            <a:spLocks/>
          </p:cNvSpPr>
          <p:nvPr/>
        </p:nvSpPr>
        <p:spPr bwMode="auto">
          <a:xfrm rot="10800000">
            <a:off x="1322388" y="1571625"/>
            <a:ext cx="5759450" cy="4697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3544888" y="6384925"/>
            <a:ext cx="1233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latin typeface="Lucida Bright" charset="0"/>
                <a:sym typeface="Century Gothic" charset="0"/>
              </a:rPr>
              <a:t>Real (H(f))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 rot="-5400000">
            <a:off x="457201" y="3806825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latin typeface="Lucida Bright" charset="0"/>
                <a:sym typeface="Century Gothic" charset="0"/>
              </a:rPr>
              <a:t>Im (H(f))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205288" y="2687638"/>
            <a:ext cx="2187575" cy="3125787"/>
            <a:chOff x="0" y="0"/>
            <a:chExt cx="1960" cy="2800"/>
          </a:xfrm>
        </p:grpSpPr>
        <p:sp>
          <p:nvSpPr>
            <p:cNvPr id="15" name="Oval 11"/>
            <p:cNvSpPr>
              <a:spLocks/>
            </p:cNvSpPr>
            <p:nvPr/>
          </p:nvSpPr>
          <p:spPr bwMode="auto">
            <a:xfrm>
              <a:off x="0" y="0"/>
              <a:ext cx="1352" cy="1352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Oval 12"/>
            <p:cNvSpPr>
              <a:spLocks/>
            </p:cNvSpPr>
            <p:nvPr/>
          </p:nvSpPr>
          <p:spPr bwMode="auto">
            <a:xfrm>
              <a:off x="1256" y="2096"/>
              <a:ext cx="704" cy="704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1682750" y="1763713"/>
            <a:ext cx="2068513" cy="2005012"/>
            <a:chOff x="1682750" y="1763713"/>
            <a:chExt cx="2068513" cy="2005012"/>
          </a:xfrm>
        </p:grpSpPr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1682750" y="1763713"/>
              <a:ext cx="1077218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>
                  <a:latin typeface="Lucida Bright" charset="0"/>
                  <a:sym typeface="Helvetica" charset="0"/>
                </a:rPr>
                <a:t>Self</a:t>
              </a:r>
            </a:p>
            <a:p>
              <a:pPr>
                <a:buFont typeface="Wingdings" charset="2"/>
                <a:buNone/>
              </a:pPr>
              <a:r>
                <a:rPr lang="en-US">
                  <a:latin typeface="Lucida Bright" charset="0"/>
                  <a:sym typeface="Helvetica" charset="0"/>
                </a:rPr>
                <a:t>Similarity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rot="10800000">
              <a:off x="2524125" y="2511425"/>
              <a:ext cx="1227138" cy="12573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4386263" y="1712913"/>
            <a:ext cx="1119187" cy="1860550"/>
            <a:chOff x="4386263" y="1712913"/>
            <a:chExt cx="1118493" cy="1860550"/>
          </a:xfrm>
        </p:grpSpPr>
        <p:sp>
          <p:nvSpPr>
            <p:cNvPr id="21" name="Rectangle 16"/>
            <p:cNvSpPr>
              <a:spLocks/>
            </p:cNvSpPr>
            <p:nvPr/>
          </p:nvSpPr>
          <p:spPr bwMode="auto">
            <a:xfrm>
              <a:off x="4427538" y="1712913"/>
              <a:ext cx="1077218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>
                  <a:latin typeface="Lucida Bright" charset="0"/>
                  <a:sym typeface="Helvetica" charset="0"/>
                </a:rPr>
                <a:t>Cross</a:t>
              </a:r>
            </a:p>
            <a:p>
              <a:pPr>
                <a:buFont typeface="Wingdings" charset="2"/>
                <a:buNone/>
              </a:pPr>
              <a:r>
                <a:rPr lang="en-US">
                  <a:latin typeface="Lucida Bright" charset="0"/>
                  <a:sym typeface="Helvetica" charset="0"/>
                </a:rPr>
                <a:t>Similarity</a:t>
              </a: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rot="10800000" flipH="1">
              <a:off x="4386263" y="2500313"/>
              <a:ext cx="434975" cy="107315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411288" y="1563688"/>
            <a:ext cx="4838700" cy="1027112"/>
            <a:chOff x="1411288" y="1563687"/>
            <a:chExt cx="4838700" cy="1027113"/>
          </a:xfrm>
        </p:grpSpPr>
        <p:sp>
          <p:nvSpPr>
            <p:cNvPr id="24" name="AutoShape 2"/>
            <p:cNvSpPr>
              <a:spLocks/>
            </p:cNvSpPr>
            <p:nvPr/>
          </p:nvSpPr>
          <p:spPr bwMode="auto">
            <a:xfrm>
              <a:off x="1411288" y="1563687"/>
              <a:ext cx="4838700" cy="1027113"/>
            </a:xfrm>
            <a:prstGeom prst="roundRect">
              <a:avLst>
                <a:gd name="adj" fmla="val 13042"/>
              </a:avLst>
            </a:prstGeom>
            <a:solidFill>
              <a:srgbClr val="CCCCCC">
                <a:alpha val="43921"/>
              </a:srgbClr>
            </a:solidFill>
            <a:ln w="28575">
              <a:solidFill>
                <a:srgbClr val="006600">
                  <a:alpha val="43921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Rectangle 18"/>
            <p:cNvSpPr>
              <a:spLocks/>
            </p:cNvSpPr>
            <p:nvPr/>
          </p:nvSpPr>
          <p:spPr bwMode="auto">
            <a:xfrm>
              <a:off x="2982913" y="1633538"/>
              <a:ext cx="43624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sz="5100">
                  <a:latin typeface="Optima ExtraBlack" charset="0"/>
                  <a:sym typeface="Optima ExtraBlack" charset="0"/>
                </a:rPr>
                <a:t>&gt;</a:t>
              </a:r>
            </a:p>
          </p:txBody>
        </p:sp>
      </p:grpSp>
      <p:sp>
        <p:nvSpPr>
          <p:cNvPr id="30" name="Oval 19"/>
          <p:cNvSpPr>
            <a:spLocks/>
          </p:cNvSpPr>
          <p:nvPr/>
        </p:nvSpPr>
        <p:spPr bwMode="auto">
          <a:xfrm>
            <a:off x="3411538" y="3089275"/>
            <a:ext cx="1187450" cy="11874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20"/>
          <p:cNvSpPr>
            <a:spLocks/>
          </p:cNvSpPr>
          <p:nvPr/>
        </p:nvSpPr>
        <p:spPr bwMode="auto">
          <a:xfrm>
            <a:off x="3505200" y="1670050"/>
            <a:ext cx="21605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 sz="2500" b="1">
                <a:latin typeface="Helvetica Neue" charset="0"/>
                <a:sym typeface="Helvetica Neue" charset="0"/>
              </a:rPr>
              <a:t>Max </a:t>
            </a:r>
            <a:r>
              <a:rPr lang="en-US" sz="4000">
                <a:latin typeface="Helvetica Neue" charset="0"/>
                <a:sym typeface="Helvetica Neue" charset="0"/>
              </a:rPr>
              <a:t>(</a:t>
            </a:r>
            <a:r>
              <a:rPr lang="en-US" sz="2500" b="1">
                <a:latin typeface="Helvetica Neue" charset="0"/>
                <a:sym typeface="Helvetica Neue" charset="0"/>
              </a:rPr>
              <a:t>             </a:t>
            </a:r>
            <a:r>
              <a:rPr lang="en-US" sz="4000">
                <a:latin typeface="Helvetica Neue" charset="0"/>
                <a:sym typeface="Helvetica Neue" charset="0"/>
              </a:rPr>
              <a:t>)</a:t>
            </a:r>
            <a:endParaRPr lang="en-US" sz="2500">
              <a:latin typeface="Helvetica Neue" charset="0"/>
              <a:sym typeface="Helvetica Neue" charset="0"/>
            </a:endParaRPr>
          </a:p>
        </p:txBody>
      </p:sp>
      <p:sp>
        <p:nvSpPr>
          <p:cNvPr id="32" name="Oval 23"/>
          <p:cNvSpPr>
            <a:spLocks/>
          </p:cNvSpPr>
          <p:nvPr/>
        </p:nvSpPr>
        <p:spPr bwMode="auto">
          <a:xfrm>
            <a:off x="7286625" y="3170238"/>
            <a:ext cx="312738" cy="312737"/>
          </a:xfrm>
          <a:prstGeom prst="ellipse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24"/>
          <p:cNvSpPr>
            <a:spLocks/>
          </p:cNvSpPr>
          <p:nvPr/>
        </p:nvSpPr>
        <p:spPr bwMode="auto">
          <a:xfrm>
            <a:off x="7696200" y="3175000"/>
            <a:ext cx="81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latin typeface="Lucida Bright" charset="0"/>
                <a:sym typeface="Helvetica" charset="0"/>
              </a:rPr>
              <a:t>Pixel 1</a:t>
            </a:r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7286625" y="3657600"/>
            <a:ext cx="1227138" cy="339725"/>
            <a:chOff x="7286625" y="3657600"/>
            <a:chExt cx="1226704" cy="339527"/>
          </a:xfrm>
        </p:grpSpPr>
        <p:sp>
          <p:nvSpPr>
            <p:cNvPr id="35" name="Rectangle 25"/>
            <p:cNvSpPr>
              <a:spLocks/>
            </p:cNvSpPr>
            <p:nvPr/>
          </p:nvSpPr>
          <p:spPr bwMode="auto">
            <a:xfrm>
              <a:off x="7694420" y="3657600"/>
              <a:ext cx="818909" cy="30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sz="2000">
                  <a:latin typeface="Lucida Bright" charset="0"/>
                  <a:sym typeface="Helvetica" charset="0"/>
                </a:rPr>
                <a:t>Pixel 2</a:t>
              </a:r>
            </a:p>
          </p:txBody>
        </p:sp>
        <p:sp>
          <p:nvSpPr>
            <p:cNvPr id="36" name="Oval 26"/>
            <p:cNvSpPr>
              <a:spLocks/>
            </p:cNvSpPr>
            <p:nvPr/>
          </p:nvSpPr>
          <p:spPr bwMode="auto">
            <a:xfrm>
              <a:off x="7286625" y="3684390"/>
              <a:ext cx="312738" cy="312737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3813175" y="4027488"/>
            <a:ext cx="4713288" cy="1982787"/>
            <a:chOff x="3813175" y="4027488"/>
            <a:chExt cx="4712854" cy="1982787"/>
          </a:xfrm>
        </p:grpSpPr>
        <p:sp>
          <p:nvSpPr>
            <p:cNvPr id="38" name="Oval 1"/>
            <p:cNvSpPr>
              <a:spLocks/>
            </p:cNvSpPr>
            <p:nvPr/>
          </p:nvSpPr>
          <p:spPr bwMode="auto">
            <a:xfrm>
              <a:off x="3813175" y="4027488"/>
              <a:ext cx="857250" cy="857250"/>
            </a:xfrm>
            <a:prstGeom prst="ellipse">
              <a:avLst/>
            </a:prstGeom>
            <a:noFill/>
            <a:ln w="76200">
              <a:solidFill>
                <a:srgbClr val="33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Oval 21"/>
            <p:cNvSpPr>
              <a:spLocks/>
            </p:cNvSpPr>
            <p:nvPr/>
          </p:nvSpPr>
          <p:spPr bwMode="auto">
            <a:xfrm>
              <a:off x="5751513" y="4429125"/>
              <a:ext cx="374650" cy="374650"/>
            </a:xfrm>
            <a:prstGeom prst="ellipse">
              <a:avLst/>
            </a:prstGeom>
            <a:noFill/>
            <a:ln w="76200">
              <a:solidFill>
                <a:srgbClr val="33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Oval 22"/>
            <p:cNvSpPr>
              <a:spLocks/>
            </p:cNvSpPr>
            <p:nvPr/>
          </p:nvSpPr>
          <p:spPr bwMode="auto">
            <a:xfrm>
              <a:off x="3821113" y="5795963"/>
              <a:ext cx="215900" cy="214312"/>
            </a:xfrm>
            <a:prstGeom prst="ellipse">
              <a:avLst/>
            </a:prstGeom>
            <a:noFill/>
            <a:ln w="76200">
              <a:solidFill>
                <a:srgbClr val="33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" name="Group 36"/>
            <p:cNvGrpSpPr>
              <a:grpSpLocks/>
            </p:cNvGrpSpPr>
            <p:nvPr/>
          </p:nvGrpSpPr>
          <p:grpSpPr bwMode="auto">
            <a:xfrm>
              <a:off x="7299325" y="4156273"/>
              <a:ext cx="1226704" cy="339527"/>
              <a:chOff x="7286625" y="3657600"/>
              <a:chExt cx="1226704" cy="339527"/>
            </a:xfrm>
          </p:grpSpPr>
          <p:sp>
            <p:nvSpPr>
              <p:cNvPr id="42" name="Rectangle 25"/>
              <p:cNvSpPr>
                <a:spLocks/>
              </p:cNvSpPr>
              <p:nvPr/>
            </p:nvSpPr>
            <p:spPr bwMode="auto">
              <a:xfrm>
                <a:off x="7694420" y="3657600"/>
                <a:ext cx="8189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charset="2"/>
                  <a:buNone/>
                </a:pPr>
                <a:r>
                  <a:rPr lang="en-US" sz="2000">
                    <a:latin typeface="Lucida Bright" charset="0"/>
                    <a:sym typeface="Helvetica" charset="0"/>
                  </a:rPr>
                  <a:t>Pixel 3</a:t>
                </a:r>
              </a:p>
            </p:txBody>
          </p:sp>
          <p:sp>
            <p:nvSpPr>
              <p:cNvPr id="43" name="Oval 26"/>
              <p:cNvSpPr>
                <a:spLocks/>
              </p:cNvSpPr>
              <p:nvPr/>
            </p:nvSpPr>
            <p:spPr bwMode="auto">
              <a:xfrm>
                <a:off x="7286625" y="3684390"/>
                <a:ext cx="312738" cy="312737"/>
              </a:xfrm>
              <a:prstGeom prst="ellipse">
                <a:avLst/>
              </a:prstGeom>
              <a:noFill/>
              <a:ln w="76200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For correct pixel localization: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1682750" y="1763713"/>
            <a:ext cx="1077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>
                <a:latin typeface="Lucida Bright" charset="0"/>
                <a:sym typeface="Helvetica" charset="0"/>
              </a:rPr>
              <a:t>Self</a:t>
            </a:r>
          </a:p>
          <a:p>
            <a:pPr>
              <a:buFont typeface="Wingdings" charset="2"/>
              <a:buNone/>
            </a:pPr>
            <a:r>
              <a:rPr lang="en-US">
                <a:latin typeface="Lucida Bright" charset="0"/>
                <a:sym typeface="Helvetica" charset="0"/>
              </a:rPr>
              <a:t>Similarity</a:t>
            </a:r>
          </a:p>
        </p:txBody>
      </p:sp>
      <p:sp>
        <p:nvSpPr>
          <p:cNvPr id="9" name="Rectangle 16"/>
          <p:cNvSpPr>
            <a:spLocks/>
          </p:cNvSpPr>
          <p:nvPr/>
        </p:nvSpPr>
        <p:spPr bwMode="auto">
          <a:xfrm>
            <a:off x="4427538" y="1712913"/>
            <a:ext cx="1077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>
                <a:latin typeface="Lucida Bright" charset="0"/>
                <a:sym typeface="Helvetica" charset="0"/>
              </a:rPr>
              <a:t>Cross</a:t>
            </a:r>
          </a:p>
          <a:p>
            <a:pPr>
              <a:buFont typeface="Wingdings" charset="2"/>
              <a:buNone/>
            </a:pPr>
            <a:r>
              <a:rPr lang="en-US">
                <a:latin typeface="Lucida Bright" charset="0"/>
                <a:sym typeface="Helvetica" charset="0"/>
              </a:rPr>
              <a:t>Similarity</a:t>
            </a:r>
          </a:p>
        </p:txBody>
      </p:sp>
      <p:sp>
        <p:nvSpPr>
          <p:cNvPr id="10" name="Rectangle 18"/>
          <p:cNvSpPr>
            <a:spLocks/>
          </p:cNvSpPr>
          <p:nvPr/>
        </p:nvSpPr>
        <p:spPr bwMode="auto">
          <a:xfrm>
            <a:off x="2982913" y="1633538"/>
            <a:ext cx="4365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 sz="5100">
                <a:latin typeface="Optima ExtraBlack" charset="0"/>
                <a:sym typeface="Optima ExtraBlack" charset="0"/>
              </a:rPr>
              <a:t>&gt;</a:t>
            </a:r>
          </a:p>
        </p:txBody>
      </p:sp>
      <p:sp>
        <p:nvSpPr>
          <p:cNvPr id="11" name="Rectangle 20"/>
          <p:cNvSpPr>
            <a:spLocks/>
          </p:cNvSpPr>
          <p:nvPr/>
        </p:nvSpPr>
        <p:spPr bwMode="auto">
          <a:xfrm>
            <a:off x="3505200" y="1670050"/>
            <a:ext cx="21605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charset="2"/>
              <a:buNone/>
            </a:pPr>
            <a:r>
              <a:rPr lang="en-US" sz="2500" b="1">
                <a:latin typeface="Helvetica Neue" charset="0"/>
                <a:sym typeface="Helvetica Neue" charset="0"/>
              </a:rPr>
              <a:t>Max </a:t>
            </a:r>
            <a:r>
              <a:rPr lang="en-US" sz="4000">
                <a:latin typeface="Helvetica Neue" charset="0"/>
                <a:sym typeface="Helvetica Neue" charset="0"/>
              </a:rPr>
              <a:t>(</a:t>
            </a:r>
            <a:r>
              <a:rPr lang="en-US" sz="2500" b="1">
                <a:latin typeface="Helvetica Neue" charset="0"/>
                <a:sym typeface="Helvetica Neue" charset="0"/>
              </a:rPr>
              <a:t>             </a:t>
            </a:r>
            <a:r>
              <a:rPr lang="en-US" sz="4000">
                <a:latin typeface="Helvetica Neue" charset="0"/>
                <a:sym typeface="Helvetica Neue" charset="0"/>
              </a:rPr>
              <a:t>)</a:t>
            </a:r>
            <a:endParaRPr lang="en-US" sz="2500">
              <a:latin typeface="Helvetica Neue" charset="0"/>
              <a:sym typeface="Helvetica Neue" charset="0"/>
            </a:endParaRPr>
          </a:p>
        </p:txBody>
      </p: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819400" y="1676400"/>
            <a:ext cx="4168775" cy="622300"/>
            <a:chOff x="2819400" y="1714500"/>
            <a:chExt cx="4168935" cy="622876"/>
          </a:xfrm>
        </p:grpSpPr>
        <p:sp>
          <p:nvSpPr>
            <p:cNvPr id="13" name="TextBox 36"/>
            <p:cNvSpPr txBox="1">
              <a:spLocks noChangeArrowheads="1"/>
            </p:cNvSpPr>
            <p:nvPr/>
          </p:nvSpPr>
          <p:spPr bwMode="auto">
            <a:xfrm>
              <a:off x="6553200" y="1714500"/>
              <a:ext cx="435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9pPr>
            </a:lstStyle>
            <a:p>
              <a:pPr eaLnBrk="1" hangingPunct="1">
                <a:buFont typeface="Wingdings" charset="2"/>
                <a:buNone/>
              </a:pPr>
              <a:r>
                <a:rPr lang="en-US" sz="3200"/>
                <a:t>0</a:t>
              </a: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35558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Gungsuh" pitchFamily="18" charset="-127"/>
                </a:defRPr>
              </a:lvl9pPr>
            </a:lstStyle>
            <a:p>
              <a:pPr eaLnBrk="1" hangingPunct="1">
                <a:buFont typeface="Wingdings" charset="2"/>
                <a:buNone/>
              </a:pPr>
              <a:r>
                <a:rPr lang="en-US" sz="3200"/>
                <a:t>-</a:t>
              </a:r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88900" y="2879725"/>
            <a:ext cx="3076575" cy="2708275"/>
            <a:chOff x="88900" y="2879725"/>
            <a:chExt cx="3076575" cy="2708275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2879725"/>
              <a:ext cx="3076575" cy="264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266700" y="5207000"/>
              <a:ext cx="281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3000"/>
                </a:spcAft>
                <a:buFont typeface="Wingdings" charset="2"/>
                <a:buNone/>
              </a:pPr>
              <a:r>
                <a:rPr lang="en-US" b="1">
                  <a:solidFill>
                    <a:srgbClr val="008000"/>
                  </a:solidFill>
                  <a:latin typeface="Lucida Bright" charset="0"/>
                </a:rPr>
                <a:t>Self – Max (Cross)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1447800" y="2971800"/>
              <a:ext cx="762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3000"/>
                </a:spcAft>
                <a:buFont typeface="Wingdings" charset="2"/>
                <a:buNone/>
              </a:pPr>
              <a:r>
                <a:rPr lang="en-US" b="1">
                  <a:solidFill>
                    <a:srgbClr val="FF0000"/>
                  </a:solidFill>
                  <a:latin typeface="Lucida Bright" charset="0"/>
                </a:rPr>
                <a:t>AP1</a:t>
              </a:r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3009900" y="2914650"/>
            <a:ext cx="3086100" cy="2673350"/>
            <a:chOff x="3009900" y="2914650"/>
            <a:chExt cx="3086100" cy="26733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2914650"/>
              <a:ext cx="307975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4"/>
            <p:cNvSpPr>
              <a:spLocks/>
            </p:cNvSpPr>
            <p:nvPr/>
          </p:nvSpPr>
          <p:spPr bwMode="auto">
            <a:xfrm>
              <a:off x="3276600" y="5207000"/>
              <a:ext cx="281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3000"/>
                </a:spcAft>
                <a:buFont typeface="Wingdings" charset="2"/>
                <a:buNone/>
              </a:pPr>
              <a:r>
                <a:rPr lang="en-US" b="1">
                  <a:solidFill>
                    <a:srgbClr val="008000"/>
                  </a:solidFill>
                  <a:latin typeface="Lucida Bright" charset="0"/>
                </a:rPr>
                <a:t>Self – Max (Cross)</a:t>
              </a:r>
            </a:p>
          </p:txBody>
        </p:sp>
        <p:sp>
          <p:nvSpPr>
            <p:cNvPr id="22" name="Rectangle 14"/>
            <p:cNvSpPr>
              <a:spLocks/>
            </p:cNvSpPr>
            <p:nvPr/>
          </p:nvSpPr>
          <p:spPr bwMode="auto">
            <a:xfrm>
              <a:off x="4267200" y="2971800"/>
              <a:ext cx="762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3000"/>
                </a:spcAft>
                <a:buFont typeface="Wingdings" charset="2"/>
                <a:buNone/>
              </a:pPr>
              <a:r>
                <a:rPr lang="en-US" b="1">
                  <a:solidFill>
                    <a:srgbClr val="FF0000"/>
                  </a:solidFill>
                  <a:latin typeface="Lucida Bright" charset="0"/>
                </a:rPr>
                <a:t>AP2</a:t>
              </a:r>
            </a:p>
          </p:txBody>
        </p:sp>
      </p:grpSp>
      <p:grpSp>
        <p:nvGrpSpPr>
          <p:cNvPr id="23" name="Group 50"/>
          <p:cNvGrpSpPr>
            <a:grpSpLocks/>
          </p:cNvGrpSpPr>
          <p:nvPr/>
        </p:nvGrpSpPr>
        <p:grpSpPr bwMode="auto">
          <a:xfrm>
            <a:off x="5872163" y="2905125"/>
            <a:ext cx="3119437" cy="2682875"/>
            <a:chOff x="5872163" y="2905125"/>
            <a:chExt cx="3119437" cy="2682875"/>
          </a:xfrm>
        </p:grpSpPr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163" y="2905125"/>
              <a:ext cx="3086100" cy="258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4"/>
            <p:cNvSpPr>
              <a:spLocks/>
            </p:cNvSpPr>
            <p:nvPr/>
          </p:nvSpPr>
          <p:spPr bwMode="auto">
            <a:xfrm>
              <a:off x="6172200" y="5207000"/>
              <a:ext cx="281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3000"/>
                </a:spcAft>
                <a:buFont typeface="Wingdings" charset="2"/>
                <a:buNone/>
              </a:pPr>
              <a:r>
                <a:rPr lang="en-US" b="1">
                  <a:solidFill>
                    <a:srgbClr val="008000"/>
                  </a:solidFill>
                  <a:latin typeface="Lucida Bright" charset="0"/>
                </a:rPr>
                <a:t>Self – Max (Cross)</a:t>
              </a:r>
            </a:p>
          </p:txBody>
        </p:sp>
        <p:sp>
          <p:nvSpPr>
            <p:cNvPr id="30" name="Rectangle 14"/>
            <p:cNvSpPr>
              <a:spLocks/>
            </p:cNvSpPr>
            <p:nvPr/>
          </p:nvSpPr>
          <p:spPr bwMode="auto">
            <a:xfrm>
              <a:off x="7924800" y="3733800"/>
              <a:ext cx="76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3000"/>
                </a:spcAft>
                <a:buFont typeface="Wingdings" charset="2"/>
                <a:buNone/>
              </a:pPr>
              <a:r>
                <a:rPr lang="en-US" b="1">
                  <a:solidFill>
                    <a:srgbClr val="FF0000"/>
                  </a:solidFill>
                  <a:latin typeface="Lucida Bright" charset="0"/>
                </a:rPr>
                <a:t>AP1 and AP2</a:t>
              </a:r>
            </a:p>
          </p:txBody>
        </p:sp>
      </p:grpSp>
      <p:sp>
        <p:nvSpPr>
          <p:cNvPr id="31" name="Rectangle 16"/>
          <p:cNvSpPr>
            <a:spLocks/>
          </p:cNvSpPr>
          <p:nvPr/>
        </p:nvSpPr>
        <p:spPr bwMode="auto">
          <a:xfrm>
            <a:off x="847725" y="5715000"/>
            <a:ext cx="7686675" cy="642938"/>
          </a:xfrm>
          <a:prstGeom prst="rect">
            <a:avLst/>
          </a:prstGeom>
          <a:solidFill>
            <a:srgbClr val="FFCC66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ts val="425"/>
              </a:spcBef>
              <a:buFont typeface="Wingdings" charset="2"/>
              <a:buNone/>
            </a:pPr>
            <a:r>
              <a:rPr lang="en-US" sz="2500" dirty="0">
                <a:latin typeface="Lucida Bright" charset="0"/>
                <a:sym typeface="Helvetica" charset="0"/>
              </a:rPr>
              <a:t>67% pixel accuracy </a:t>
            </a:r>
            <a:r>
              <a:rPr lang="en-US" sz="2500" dirty="0" smtClean="0">
                <a:latin typeface="Lucida Bright" charset="0"/>
                <a:sym typeface="Helvetica" charset="0"/>
              </a:rPr>
              <a:t>with </a:t>
            </a:r>
            <a:r>
              <a:rPr lang="en-US" sz="2500" dirty="0">
                <a:latin typeface="Lucida Bright" charset="0"/>
                <a:sym typeface="Helvetica" charset="0"/>
              </a:rPr>
              <a:t>multiple APs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2253853" y="2895600"/>
            <a:ext cx="32147" cy="21145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209579" y="2895600"/>
            <a:ext cx="32147" cy="21145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315200" y="2895600"/>
            <a:ext cx="32147" cy="21145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648 L 0.325 -0.00648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Group Pixels into Spots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800600" y="2438400"/>
            <a:ext cx="4572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715000" y="2895600"/>
            <a:ext cx="4572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429000" y="1981200"/>
            <a:ext cx="4572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1295400" y="5257800"/>
            <a:ext cx="6848475" cy="785813"/>
          </a:xfrm>
          <a:prstGeom prst="rect">
            <a:avLst/>
          </a:prstGeom>
          <a:solidFill>
            <a:srgbClr val="CCFF66"/>
          </a:solidFill>
          <a:ln w="1270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35717" tIns="35717" rIns="35717" bIns="35717"/>
          <a:lstStyle/>
          <a:p>
            <a:pPr algn="ctr">
              <a:spcBef>
                <a:spcPts val="525"/>
              </a:spcBef>
              <a:buFont typeface="Wingdings" charset="2"/>
              <a:buNone/>
            </a:pPr>
            <a:r>
              <a:rPr lang="en-US" sz="2000" b="1">
                <a:latin typeface="Lucida Bright" charset="0"/>
                <a:sym typeface="Century Gothic" charset="0"/>
              </a:rPr>
              <a:t>Intuition: low probability that a set of pixels </a:t>
            </a:r>
          </a:p>
          <a:p>
            <a:pPr algn="ctr">
              <a:spcBef>
                <a:spcPts val="525"/>
              </a:spcBef>
              <a:buFont typeface="Wingdings" charset="2"/>
              <a:buNone/>
            </a:pPr>
            <a:r>
              <a:rPr lang="en-US" sz="2000" b="1">
                <a:latin typeface="Lucida Bright" charset="0"/>
                <a:sym typeface="Century Gothic" charset="0"/>
              </a:rPr>
              <a:t>will all match well with an incorrect spot</a:t>
            </a:r>
          </a:p>
        </p:txBody>
      </p:sp>
      <p:cxnSp>
        <p:nvCxnSpPr>
          <p:cNvPr id="12" name="Straight Arrow Connector 12"/>
          <p:cNvCxnSpPr>
            <a:cxnSpLocks noChangeShapeType="1"/>
          </p:cNvCxnSpPr>
          <p:nvPr/>
        </p:nvCxnSpPr>
        <p:spPr bwMode="auto">
          <a:xfrm>
            <a:off x="1828800" y="3581400"/>
            <a:ext cx="11430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971800" y="1524000"/>
            <a:ext cx="3200400" cy="26670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2094707" y="2858294"/>
            <a:ext cx="26670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551907" y="2856706"/>
            <a:ext cx="26670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3009107" y="2856706"/>
            <a:ext cx="26670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3467894" y="2856706"/>
            <a:ext cx="2667000" cy="158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3923507" y="2856706"/>
            <a:ext cx="26670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380707" y="2856706"/>
            <a:ext cx="26670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71800" y="1979613"/>
            <a:ext cx="32004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971800" y="2436813"/>
            <a:ext cx="32004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971800" y="2894013"/>
            <a:ext cx="32004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971800" y="3325813"/>
            <a:ext cx="32004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971800" y="3783013"/>
            <a:ext cx="3200400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5"/>
          <p:cNvSpPr>
            <a:spLocks noChangeArrowheads="1"/>
          </p:cNvSpPr>
          <p:nvPr/>
        </p:nvSpPr>
        <p:spPr bwMode="auto">
          <a:xfrm>
            <a:off x="2654300" y="2159000"/>
            <a:ext cx="3881438" cy="1222375"/>
          </a:xfrm>
          <a:custGeom>
            <a:avLst/>
            <a:gdLst>
              <a:gd name="T0" fmla="*/ 0 w 3880725"/>
              <a:gd name="T1" fmla="*/ 0 h 1223104"/>
              <a:gd name="T2" fmla="*/ 928120 w 3880725"/>
              <a:gd name="T3" fmla="*/ 12652 h 1223104"/>
              <a:gd name="T4" fmla="*/ 1042547 w 3880725"/>
              <a:gd name="T5" fmla="*/ 37962 h 1223104"/>
              <a:gd name="T6" fmla="*/ 1106118 w 3880725"/>
              <a:gd name="T7" fmla="*/ 50620 h 1223104"/>
              <a:gd name="T8" fmla="*/ 1322258 w 3880725"/>
              <a:gd name="T9" fmla="*/ 75930 h 1223104"/>
              <a:gd name="T10" fmla="*/ 1436684 w 3880725"/>
              <a:gd name="T11" fmla="*/ 101238 h 1223104"/>
              <a:gd name="T12" fmla="*/ 1525680 w 3880725"/>
              <a:gd name="T13" fmla="*/ 113892 h 1223104"/>
              <a:gd name="T14" fmla="*/ 1754532 w 3880725"/>
              <a:gd name="T15" fmla="*/ 189821 h 1223104"/>
              <a:gd name="T16" fmla="*/ 1881673 w 3880725"/>
              <a:gd name="T17" fmla="*/ 215129 h 1223104"/>
              <a:gd name="T18" fmla="*/ 1983384 w 3880725"/>
              <a:gd name="T19" fmla="*/ 253094 h 1223104"/>
              <a:gd name="T20" fmla="*/ 2059668 w 3880725"/>
              <a:gd name="T21" fmla="*/ 278403 h 1223104"/>
              <a:gd name="T22" fmla="*/ 2123240 w 3880725"/>
              <a:gd name="T23" fmla="*/ 291056 h 1223104"/>
              <a:gd name="T24" fmla="*/ 2199524 w 3880725"/>
              <a:gd name="T25" fmla="*/ 316366 h 1223104"/>
              <a:gd name="T26" fmla="*/ 2250378 w 3880725"/>
              <a:gd name="T27" fmla="*/ 341676 h 1223104"/>
              <a:gd name="T28" fmla="*/ 2313950 w 3880725"/>
              <a:gd name="T29" fmla="*/ 354330 h 1223104"/>
              <a:gd name="T30" fmla="*/ 2364804 w 3880725"/>
              <a:gd name="T31" fmla="*/ 366985 h 1223104"/>
              <a:gd name="T32" fmla="*/ 2402946 w 3880725"/>
              <a:gd name="T33" fmla="*/ 379639 h 1223104"/>
              <a:gd name="T34" fmla="*/ 2479230 w 3880725"/>
              <a:gd name="T35" fmla="*/ 430258 h 1223104"/>
              <a:gd name="T36" fmla="*/ 2517372 w 3880725"/>
              <a:gd name="T37" fmla="*/ 442913 h 1223104"/>
              <a:gd name="T38" fmla="*/ 2657228 w 3880725"/>
              <a:gd name="T39" fmla="*/ 531495 h 1223104"/>
              <a:gd name="T40" fmla="*/ 2720798 w 3880725"/>
              <a:gd name="T41" fmla="*/ 556805 h 1223104"/>
              <a:gd name="T42" fmla="*/ 2758940 w 3880725"/>
              <a:gd name="T43" fmla="*/ 569459 h 1223104"/>
              <a:gd name="T44" fmla="*/ 2809796 w 3880725"/>
              <a:gd name="T45" fmla="*/ 594768 h 1223104"/>
              <a:gd name="T46" fmla="*/ 2962364 w 3880725"/>
              <a:gd name="T47" fmla="*/ 620078 h 1223104"/>
              <a:gd name="T48" fmla="*/ 3216644 w 3880725"/>
              <a:gd name="T49" fmla="*/ 771934 h 1223104"/>
              <a:gd name="T50" fmla="*/ 3267500 w 3880725"/>
              <a:gd name="T51" fmla="*/ 809898 h 1223104"/>
              <a:gd name="T52" fmla="*/ 3369212 w 3880725"/>
              <a:gd name="T53" fmla="*/ 860516 h 1223104"/>
              <a:gd name="T54" fmla="*/ 3407354 w 3880725"/>
              <a:gd name="T55" fmla="*/ 898481 h 1223104"/>
              <a:gd name="T56" fmla="*/ 3509065 w 3880725"/>
              <a:gd name="T57" fmla="*/ 949099 h 1223104"/>
              <a:gd name="T58" fmla="*/ 3585349 w 3880725"/>
              <a:gd name="T59" fmla="*/ 1012372 h 1223104"/>
              <a:gd name="T60" fmla="*/ 3636206 w 3880725"/>
              <a:gd name="T61" fmla="*/ 1025027 h 1223104"/>
              <a:gd name="T62" fmla="*/ 3699776 w 3880725"/>
              <a:gd name="T63" fmla="*/ 1075646 h 1223104"/>
              <a:gd name="T64" fmla="*/ 3750632 w 3880725"/>
              <a:gd name="T65" fmla="*/ 1100954 h 1223104"/>
              <a:gd name="T66" fmla="*/ 3788774 w 3880725"/>
              <a:gd name="T67" fmla="*/ 1138919 h 1223104"/>
              <a:gd name="T68" fmla="*/ 3852344 w 3880725"/>
              <a:gd name="T69" fmla="*/ 1189537 h 1223104"/>
              <a:gd name="T70" fmla="*/ 3852344 w 3880725"/>
              <a:gd name="T71" fmla="*/ 1189537 h 12231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880725"/>
              <a:gd name="T109" fmla="*/ 0 h 1223104"/>
              <a:gd name="T110" fmla="*/ 3880725 w 3880725"/>
              <a:gd name="T111" fmla="*/ 1223104 h 12231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880725" h="1223104">
                <a:moveTo>
                  <a:pt x="0" y="0"/>
                </a:moveTo>
                <a:lnTo>
                  <a:pt x="927100" y="12700"/>
                </a:lnTo>
                <a:cubicBezTo>
                  <a:pt x="1004869" y="14669"/>
                  <a:pt x="984920" y="23980"/>
                  <a:pt x="1041400" y="38100"/>
                </a:cubicBezTo>
                <a:cubicBezTo>
                  <a:pt x="1062341" y="43335"/>
                  <a:pt x="1083565" y="47518"/>
                  <a:pt x="1104900" y="50800"/>
                </a:cubicBezTo>
                <a:cubicBezTo>
                  <a:pt x="1259222" y="74542"/>
                  <a:pt x="1156087" y="52670"/>
                  <a:pt x="1320800" y="76200"/>
                </a:cubicBezTo>
                <a:cubicBezTo>
                  <a:pt x="1438443" y="93006"/>
                  <a:pt x="1333418" y="83112"/>
                  <a:pt x="1435100" y="101600"/>
                </a:cubicBezTo>
                <a:cubicBezTo>
                  <a:pt x="1464551" y="106955"/>
                  <a:pt x="1494367" y="110067"/>
                  <a:pt x="1524000" y="114300"/>
                </a:cubicBezTo>
                <a:cubicBezTo>
                  <a:pt x="1612730" y="158665"/>
                  <a:pt x="1612597" y="162499"/>
                  <a:pt x="1752600" y="190500"/>
                </a:cubicBezTo>
                <a:lnTo>
                  <a:pt x="1879600" y="215900"/>
                </a:lnTo>
                <a:cubicBezTo>
                  <a:pt x="1964767" y="258484"/>
                  <a:pt x="1894742" y="228062"/>
                  <a:pt x="1981200" y="254000"/>
                </a:cubicBezTo>
                <a:cubicBezTo>
                  <a:pt x="2006845" y="261693"/>
                  <a:pt x="2031146" y="274149"/>
                  <a:pt x="2057400" y="279400"/>
                </a:cubicBezTo>
                <a:cubicBezTo>
                  <a:pt x="2078567" y="283633"/>
                  <a:pt x="2100075" y="286420"/>
                  <a:pt x="2120900" y="292100"/>
                </a:cubicBezTo>
                <a:cubicBezTo>
                  <a:pt x="2146731" y="299145"/>
                  <a:pt x="2173153" y="305526"/>
                  <a:pt x="2197100" y="317500"/>
                </a:cubicBezTo>
                <a:cubicBezTo>
                  <a:pt x="2214033" y="325967"/>
                  <a:pt x="2229939" y="336913"/>
                  <a:pt x="2247900" y="342900"/>
                </a:cubicBezTo>
                <a:cubicBezTo>
                  <a:pt x="2268378" y="349726"/>
                  <a:pt x="2290328" y="350917"/>
                  <a:pt x="2311400" y="355600"/>
                </a:cubicBezTo>
                <a:cubicBezTo>
                  <a:pt x="2328439" y="359386"/>
                  <a:pt x="2345417" y="363505"/>
                  <a:pt x="2362200" y="368300"/>
                </a:cubicBezTo>
                <a:cubicBezTo>
                  <a:pt x="2375072" y="371978"/>
                  <a:pt x="2388598" y="374499"/>
                  <a:pt x="2400300" y="381000"/>
                </a:cubicBezTo>
                <a:cubicBezTo>
                  <a:pt x="2426985" y="395825"/>
                  <a:pt x="2447540" y="422147"/>
                  <a:pt x="2476500" y="431800"/>
                </a:cubicBezTo>
                <a:cubicBezTo>
                  <a:pt x="2489200" y="436033"/>
                  <a:pt x="2502977" y="437858"/>
                  <a:pt x="2514600" y="444500"/>
                </a:cubicBezTo>
                <a:cubicBezTo>
                  <a:pt x="2562523" y="471885"/>
                  <a:pt x="2603052" y="512901"/>
                  <a:pt x="2654300" y="533400"/>
                </a:cubicBezTo>
                <a:cubicBezTo>
                  <a:pt x="2675467" y="541867"/>
                  <a:pt x="2696454" y="550795"/>
                  <a:pt x="2717800" y="558800"/>
                </a:cubicBezTo>
                <a:cubicBezTo>
                  <a:pt x="2730335" y="563500"/>
                  <a:pt x="2743595" y="566227"/>
                  <a:pt x="2755900" y="571500"/>
                </a:cubicBezTo>
                <a:cubicBezTo>
                  <a:pt x="2773301" y="578958"/>
                  <a:pt x="2788333" y="592308"/>
                  <a:pt x="2806700" y="596900"/>
                </a:cubicBezTo>
                <a:cubicBezTo>
                  <a:pt x="2856663" y="609391"/>
                  <a:pt x="2908300" y="613833"/>
                  <a:pt x="2959100" y="622300"/>
                </a:cubicBezTo>
                <a:cubicBezTo>
                  <a:pt x="3043767" y="673100"/>
                  <a:pt x="3134110" y="715458"/>
                  <a:pt x="3213100" y="774700"/>
                </a:cubicBezTo>
                <a:cubicBezTo>
                  <a:pt x="3230033" y="787400"/>
                  <a:pt x="3245617" y="802135"/>
                  <a:pt x="3263900" y="812800"/>
                </a:cubicBezTo>
                <a:cubicBezTo>
                  <a:pt x="3296606" y="831879"/>
                  <a:pt x="3333556" y="843272"/>
                  <a:pt x="3365500" y="863600"/>
                </a:cubicBezTo>
                <a:cubicBezTo>
                  <a:pt x="3380653" y="873243"/>
                  <a:pt x="3389232" y="890924"/>
                  <a:pt x="3403600" y="901700"/>
                </a:cubicBezTo>
                <a:cubicBezTo>
                  <a:pt x="3509214" y="980910"/>
                  <a:pt x="3427069" y="913434"/>
                  <a:pt x="3505200" y="952500"/>
                </a:cubicBezTo>
                <a:cubicBezTo>
                  <a:pt x="3683781" y="1041790"/>
                  <a:pt x="3384789" y="903651"/>
                  <a:pt x="3581400" y="1016000"/>
                </a:cubicBezTo>
                <a:cubicBezTo>
                  <a:pt x="3596555" y="1024660"/>
                  <a:pt x="3615267" y="1024467"/>
                  <a:pt x="3632200" y="1028700"/>
                </a:cubicBezTo>
                <a:cubicBezTo>
                  <a:pt x="3653367" y="1045633"/>
                  <a:pt x="3673146" y="1064464"/>
                  <a:pt x="3695700" y="1079500"/>
                </a:cubicBezTo>
                <a:cubicBezTo>
                  <a:pt x="3711452" y="1090002"/>
                  <a:pt x="3731094" y="1093896"/>
                  <a:pt x="3746500" y="1104900"/>
                </a:cubicBezTo>
                <a:cubicBezTo>
                  <a:pt x="3761115" y="1115339"/>
                  <a:pt x="3770802" y="1131502"/>
                  <a:pt x="3784600" y="1143000"/>
                </a:cubicBezTo>
                <a:cubicBezTo>
                  <a:pt x="3880725" y="1223104"/>
                  <a:pt x="3774204" y="1119904"/>
                  <a:pt x="3848100" y="11938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1257300" y="3390900"/>
            <a:ext cx="685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Wingdings" charset="2"/>
              <a:buNone/>
            </a:pPr>
            <a:r>
              <a:rPr lang="en-US" sz="2000">
                <a:latin typeface="Lucida Bright" charset="0"/>
                <a:sym typeface="Helvetica Neue" charset="0"/>
              </a:rPr>
              <a:t>Spot</a:t>
            </a: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1473200" y="2959100"/>
            <a:ext cx="685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Wingdings" charset="2"/>
              <a:buNone/>
            </a:pPr>
            <a:r>
              <a:rPr lang="en-US" sz="2000">
                <a:latin typeface="Lucida Bright" charset="0"/>
                <a:sym typeface="Helvetica Neue" charset="0"/>
              </a:rPr>
              <a:t>Pixel</a:t>
            </a:r>
          </a:p>
        </p:txBody>
      </p:sp>
      <p:cxnSp>
        <p:nvCxnSpPr>
          <p:cNvPr id="32" name="Straight Arrow Connector 12"/>
          <p:cNvCxnSpPr>
            <a:cxnSpLocks noChangeShapeType="1"/>
          </p:cNvCxnSpPr>
          <p:nvPr/>
        </p:nvCxnSpPr>
        <p:spPr bwMode="auto">
          <a:xfrm>
            <a:off x="2082800" y="3122613"/>
            <a:ext cx="1143000" cy="1587"/>
          </a:xfrm>
          <a:prstGeom prst="straightConnector1">
            <a:avLst/>
          </a:prstGeom>
          <a:noFill/>
          <a:ln w="19050">
            <a:solidFill>
              <a:srgbClr val="FF983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4"/>
          <p:cNvSpPr>
            <a:spLocks/>
          </p:cNvSpPr>
          <p:nvPr/>
        </p:nvSpPr>
        <p:spPr bwMode="auto">
          <a:xfrm>
            <a:off x="6477000" y="1587500"/>
            <a:ext cx="685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Wingdings" charset="2"/>
              <a:buNone/>
            </a:pPr>
            <a:r>
              <a:rPr lang="en-US" sz="2000">
                <a:latin typeface="Lucida Bright" charset="0"/>
                <a:sym typeface="Helvetica Neue" charset="0"/>
              </a:rPr>
              <a:t>2cm</a:t>
            </a:r>
          </a:p>
        </p:txBody>
      </p:sp>
      <p:cxnSp>
        <p:nvCxnSpPr>
          <p:cNvPr id="34" name="Straight Arrow Connector 41"/>
          <p:cNvCxnSpPr>
            <a:cxnSpLocks noChangeShapeType="1"/>
          </p:cNvCxnSpPr>
          <p:nvPr/>
        </p:nvCxnSpPr>
        <p:spPr bwMode="auto">
          <a:xfrm rot="5400000">
            <a:off x="6096001" y="17526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PinLoc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6388" y="1295400"/>
            <a:ext cx="8456612" cy="5334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725" indent="-212725"/>
            <a:r>
              <a:rPr lang="en-US" sz="2100" dirty="0" smtClean="0">
                <a:latin typeface="Lucida Bright" charset="0"/>
              </a:rPr>
              <a:t> </a:t>
            </a:r>
            <a:r>
              <a:rPr lang="en-US" dirty="0" smtClean="0">
                <a:latin typeface="Lucida Bright" charset="0"/>
                <a:sym typeface="Helvetica" charset="0"/>
              </a:rPr>
              <a:t>Evaluated </a:t>
            </a:r>
            <a:r>
              <a:rPr lang="en-US" dirty="0" err="1" smtClean="0">
                <a:latin typeface="Lucida Bright" charset="0"/>
                <a:sym typeface="Helvetica" charset="0"/>
              </a:rPr>
              <a:t>PinLoc</a:t>
            </a:r>
            <a:r>
              <a:rPr lang="en-US" dirty="0" smtClean="0">
                <a:latin typeface="Lucida Bright" charset="0"/>
                <a:sym typeface="Helvetica" charset="0"/>
              </a:rPr>
              <a:t> (with existing building </a:t>
            </a:r>
            <a:r>
              <a:rPr lang="en-US" dirty="0" err="1" smtClean="0">
                <a:latin typeface="Lucida Bright" charset="0"/>
                <a:sym typeface="Helvetica" charset="0"/>
              </a:rPr>
              <a:t>WiFi</a:t>
            </a:r>
            <a:r>
              <a:rPr lang="en-US" dirty="0" smtClean="0">
                <a:latin typeface="Lucida Bright" charset="0"/>
                <a:sym typeface="Helvetica" charset="0"/>
              </a:rPr>
              <a:t>) at:</a:t>
            </a:r>
          </a:p>
          <a:p>
            <a:pPr marL="612775" lvl="1" indent="-212725"/>
            <a:r>
              <a:rPr lang="en-US" dirty="0" smtClean="0">
                <a:latin typeface="Lucida Bright" charset="0"/>
              </a:rPr>
              <a:t>Duke museum</a:t>
            </a:r>
          </a:p>
          <a:p>
            <a:pPr marL="612775" lvl="1" indent="-212725"/>
            <a:r>
              <a:rPr lang="en-US" dirty="0" smtClean="0">
                <a:latin typeface="Lucida Bright" charset="0"/>
              </a:rPr>
              <a:t>ECE building</a:t>
            </a:r>
          </a:p>
          <a:p>
            <a:pPr marL="612775" lvl="1" indent="-212725"/>
            <a:r>
              <a:rPr lang="en-US" dirty="0" smtClean="0">
                <a:latin typeface="Lucida Bright" charset="0"/>
              </a:rPr>
              <a:t>Café (during lunch)</a:t>
            </a: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212725" indent="-212725"/>
            <a:r>
              <a:rPr lang="en-US" dirty="0" smtClean="0">
                <a:latin typeface="Lucida Bright" charset="0"/>
              </a:rPr>
              <a:t> Roomba calibrates</a:t>
            </a:r>
          </a:p>
          <a:p>
            <a:pPr marL="612775" lvl="1" indent="-212725"/>
            <a:r>
              <a:rPr lang="en-US" dirty="0" smtClean="0">
                <a:latin typeface="Lucida Bright" charset="0"/>
              </a:rPr>
              <a:t>4 min each spot</a:t>
            </a:r>
          </a:p>
          <a:p>
            <a:pPr marL="612775" lvl="1" indent="-212725"/>
            <a:r>
              <a:rPr lang="en-US" dirty="0" smtClean="0">
                <a:latin typeface="Lucida Bright" charset="0"/>
              </a:rPr>
              <a:t>Testing next day</a:t>
            </a: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612775" lvl="1" indent="-212725"/>
            <a:r>
              <a:rPr lang="en-US" dirty="0" smtClean="0">
                <a:latin typeface="Lucida Bright" charset="0"/>
              </a:rPr>
              <a:t>Compare with Horus (best RSSI based scheme)</a:t>
            </a:r>
          </a:p>
          <a:p>
            <a:pPr marL="612775" lvl="1" indent="-212725"/>
            <a:endParaRPr lang="en-US" dirty="0" smtClean="0">
              <a:latin typeface="Lucida Bright" charset="0"/>
            </a:endParaRPr>
          </a:p>
          <a:p>
            <a:pPr marL="212725" indent="-212725"/>
            <a:endParaRPr lang="en-US" sz="1500" dirty="0" smtClean="0">
              <a:latin typeface="Lucida Bright" charset="0"/>
              <a:sym typeface="Helvetica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167313" cy="3875088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5" y="4537075"/>
            <a:ext cx="1978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0688" y="5105400"/>
            <a:ext cx="8456612" cy="9366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725" indent="-212725"/>
            <a:r>
              <a:rPr lang="en-US" smtClean="0">
                <a:latin typeface="Lucida Bright" charset="0"/>
              </a:rPr>
              <a:t> </a:t>
            </a:r>
            <a:r>
              <a:rPr lang="en-US" sz="2100" smtClean="0">
                <a:latin typeface="Lucida Bright" charset="0"/>
                <a:sym typeface="Helvetica" charset="0"/>
              </a:rPr>
              <a:t>90% mean accuracy, 6% false positives</a:t>
            </a:r>
            <a:endParaRPr lang="en-US" smtClean="0">
              <a:latin typeface="Lucida Bright" charset="0"/>
            </a:endParaRPr>
          </a:p>
          <a:p>
            <a:pPr marL="212725" indent="-212725"/>
            <a:r>
              <a:rPr lang="en-US" smtClean="0">
                <a:latin typeface="Lucida Bright" charset="0"/>
              </a:rPr>
              <a:t> </a:t>
            </a:r>
            <a:r>
              <a:rPr lang="en-US" sz="2100" smtClean="0">
                <a:latin typeface="Lucida Bright" charset="0"/>
                <a:sym typeface="Helvetica" charset="0"/>
              </a:rPr>
              <a:t>WiFi RSSI is not rich enough, performs poorly - 20% accuracy</a:t>
            </a:r>
            <a:endParaRPr lang="en-US" sz="2100" dirty="0" smtClean="0">
              <a:latin typeface="Lucida Bright" charset="0"/>
              <a:sym typeface="Helvetic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64669" y="1600200"/>
            <a:ext cx="4669531" cy="3232150"/>
            <a:chOff x="0" y="1295400"/>
            <a:chExt cx="4669531" cy="3232150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0" y="1295400"/>
              <a:ext cx="4405313" cy="3232150"/>
              <a:chOff x="0" y="0"/>
              <a:chExt cx="3947" cy="2895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47" cy="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5"/>
              <p:cNvSpPr>
                <a:spLocks/>
              </p:cNvSpPr>
              <p:nvPr/>
            </p:nvSpPr>
            <p:spPr bwMode="auto">
              <a:xfrm>
                <a:off x="1064" y="2647"/>
                <a:ext cx="1908" cy="2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charset="2"/>
                  <a:buNone/>
                </a:pPr>
                <a:r>
                  <a:rPr lang="en-US" b="1" dirty="0">
                    <a:latin typeface="Lucida Bright" charset="0"/>
                    <a:sym typeface="Helvetica" charset="0"/>
                  </a:rPr>
                  <a:t>Accuracy per spot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534988" y="2819400"/>
              <a:ext cx="357981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187548" y="2819400"/>
              <a:ext cx="0" cy="121920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810000" y="2819400"/>
              <a:ext cx="0" cy="1219200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153729" y="3200400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rgbClr val="00B050"/>
                  </a:solidFill>
                </a:rPr>
                <a:t>Horus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0" y="3203576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err="1" smtClean="0">
                  <a:solidFill>
                    <a:srgbClr val="00B0F0"/>
                  </a:solidFill>
                </a:rPr>
                <a:t>PinLoc</a:t>
              </a:r>
              <a:endParaRPr lang="en-GB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014286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[Sen2012]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PinLoc</a:t>
            </a:r>
            <a:r>
              <a:rPr lang="en-US" dirty="0" smtClean="0"/>
              <a:t>: Fingerprinting Wireless Channel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36575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Leverage physical layer information for fingerprinting</a:t>
            </a:r>
          </a:p>
          <a:p>
            <a:pPr lvl="1"/>
            <a:r>
              <a:rPr lang="en-US" dirty="0" smtClean="0"/>
              <a:t>Fine-grain </a:t>
            </a:r>
            <a:r>
              <a:rPr lang="en-US" dirty="0" err="1" smtClean="0"/>
              <a:t>fingrprinting</a:t>
            </a:r>
            <a:endParaRPr lang="en-US" dirty="0" smtClean="0"/>
          </a:p>
          <a:p>
            <a:pPr lvl="1"/>
            <a:r>
              <a:rPr lang="en-US" dirty="0" smtClean="0"/>
              <a:t>Predictable temporal variations</a:t>
            </a:r>
          </a:p>
          <a:p>
            <a:r>
              <a:rPr lang="en-US" dirty="0" smtClean="0"/>
              <a:t>Highly accurate localization</a:t>
            </a:r>
          </a:p>
          <a:p>
            <a:pPr lvl="1"/>
            <a:r>
              <a:rPr lang="en-US" dirty="0" smtClean="0"/>
              <a:t>&lt;1 meters accuracy!</a:t>
            </a:r>
          </a:p>
          <a:p>
            <a:r>
              <a:rPr lang="en-US" dirty="0" smtClean="0"/>
              <a:t>Extensive profiling is required</a:t>
            </a:r>
            <a:r>
              <a:rPr lang="en-US" dirty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65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Broadcasted FM signal 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Limitations 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46583" y="2400300"/>
            <a:ext cx="1771650" cy="35701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Reasonable Accuracy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46583" y="2823760"/>
            <a:ext cx="1771650" cy="35701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Low Cost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3257550"/>
            <a:ext cx="1771650" cy="4000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Sensitive to human presence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60354" y="3729210"/>
            <a:ext cx="1771650" cy="3429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Commercial APs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63109" y="4169885"/>
            <a:ext cx="1771650" cy="3429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Variation over Time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63109" y="4588526"/>
            <a:ext cx="1771650" cy="3429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Blind Spots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762000" y="2667000"/>
            <a:ext cx="6105525" cy="3733800"/>
            <a:chOff x="1371600" y="1676400"/>
            <a:chExt cx="6105525" cy="3733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200" y="1905000"/>
              <a:ext cx="5876925" cy="34671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371600" y="1676400"/>
              <a:ext cx="20574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16200000">
              <a:off x="4265100" y="952193"/>
              <a:ext cx="20574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715000"/>
            <a:ext cx="275248" cy="228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67" y="5696782"/>
            <a:ext cx="2794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470467" y="5829301"/>
            <a:ext cx="1320733" cy="420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10200" y="5833504"/>
            <a:ext cx="381000" cy="1100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546668" y="5882510"/>
            <a:ext cx="595360" cy="57566"/>
          </a:xfrm>
          <a:prstGeom prst="straightConnector1">
            <a:avLst/>
          </a:prstGeom>
          <a:ln w="63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017706" y="5694417"/>
            <a:ext cx="755340" cy="1322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546668" y="5694417"/>
            <a:ext cx="471038" cy="7641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776" y="5088583"/>
            <a:ext cx="279400" cy="2794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 flipV="1">
            <a:off x="6284118" y="5367983"/>
            <a:ext cx="143151" cy="50800"/>
          </a:xfrm>
          <a:prstGeom prst="straightConnector1">
            <a:avLst/>
          </a:prstGeom>
          <a:ln w="63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117949" y="5603284"/>
            <a:ext cx="54251" cy="705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172201" y="5418783"/>
            <a:ext cx="255068" cy="184501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943600" y="5603284"/>
            <a:ext cx="22292" cy="911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2124" y="5424542"/>
            <a:ext cx="201475" cy="18677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48" idx="2"/>
          </p:cNvCxnSpPr>
          <p:nvPr/>
        </p:nvCxnSpPr>
        <p:spPr>
          <a:xfrm flipV="1">
            <a:off x="6069776" y="5367983"/>
            <a:ext cx="139700" cy="31969"/>
          </a:xfrm>
          <a:prstGeom prst="straightConnector1">
            <a:avLst/>
          </a:prstGeom>
          <a:ln w="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736857" y="5404945"/>
            <a:ext cx="332919" cy="1460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277246" y="5694417"/>
            <a:ext cx="152400" cy="2469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142028" y="5700189"/>
            <a:ext cx="137703" cy="241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09" y="1272768"/>
            <a:ext cx="5872501" cy="3255500"/>
          </a:xfrm>
          <a:prstGeom prst="rect">
            <a:avLst/>
          </a:prstGeom>
        </p:spPr>
      </p:pic>
      <p:sp>
        <p:nvSpPr>
          <p:cNvPr id="89" name="Oval 88"/>
          <p:cNvSpPr/>
          <p:nvPr/>
        </p:nvSpPr>
        <p:spPr>
          <a:xfrm>
            <a:off x="3810000" y="2286000"/>
            <a:ext cx="1066800" cy="3810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283900" y="3124200"/>
            <a:ext cx="916500" cy="304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445066" y="3124200"/>
            <a:ext cx="916500" cy="304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743200" y="2813418"/>
            <a:ext cx="609600" cy="304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7995916">
            <a:off x="4927979" y="2035464"/>
            <a:ext cx="1004390" cy="9680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20339" y="2326005"/>
            <a:ext cx="609600" cy="304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4290789">
            <a:off x="2094611" y="2226939"/>
            <a:ext cx="801605" cy="304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48756" y="260904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[Bahl2000]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FM Signals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85900" y="1943102"/>
            <a:ext cx="6400800" cy="800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Occupy 87.8-108MHz, a total of 20.2MHz and 101 channels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6656" y="4229100"/>
            <a:ext cx="177165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More robust to  human presence/orientation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23541" y="4857750"/>
            <a:ext cx="177165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Excellent indoor </a:t>
            </a:r>
            <a:r>
              <a:rPr lang="en-US" sz="1350" dirty="0">
                <a:solidFill>
                  <a:prstClr val="white"/>
                </a:solidFill>
              </a:rPr>
              <a:t>p</a:t>
            </a:r>
            <a:r>
              <a:rPr lang="en-US" sz="1350" dirty="0">
                <a:solidFill>
                  <a:prstClr val="white"/>
                </a:solidFill>
              </a:rPr>
              <a:t>enetration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9050" y="2971800"/>
            <a:ext cx="177165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Low power receivers in most phones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24229" y="3600450"/>
            <a:ext cx="177165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Existing Infrastructure</a:t>
            </a:r>
          </a:p>
          <a:p>
            <a:pPr algn="ctr"/>
            <a:r>
              <a:rPr lang="en-US" sz="1350" dirty="0">
                <a:solidFill>
                  <a:prstClr val="white"/>
                </a:solidFill>
              </a:rPr>
              <a:t>(FM Radio Towers)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FM stations as </a:t>
            </a:r>
            <a:r>
              <a:rPr lang="en-US" dirty="0" err="1" smtClean="0"/>
              <a:t>WiFi</a:t>
            </a:r>
            <a:r>
              <a:rPr lang="en-US" dirty="0" smtClean="0"/>
              <a:t> Access Points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1" y="1943100"/>
            <a:ext cx="4536281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43550" y="2914650"/>
            <a:ext cx="2514600" cy="1771650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Use additional physical layer information to enable more robust fingerprints</a:t>
            </a:r>
          </a:p>
          <a:p>
            <a:pPr lvl="1"/>
            <a:r>
              <a:rPr lang="en-US" sz="1350" dirty="0"/>
              <a:t>The way signals are reflected is unique to the given location, and multipath indicators can capture this.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FM Towers are Sparse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2514600"/>
            <a:ext cx="3573903" cy="23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2299693"/>
            <a:ext cx="2124075" cy="269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Study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4103704"/>
            <a:ext cx="1774880" cy="14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1" y="5230253"/>
            <a:ext cx="1714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MS Office building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</a:rPr>
              <a:t>(3 Floors, 119 rooms)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00450" y="2240559"/>
            <a:ext cx="4346630" cy="3429000"/>
          </a:xfrm>
        </p:spPr>
        <p:txBody>
          <a:bodyPr>
            <a:normAutofit/>
          </a:bodyPr>
          <a:lstStyle/>
          <a:p>
            <a:r>
              <a:rPr lang="en-US" sz="1500" dirty="0"/>
              <a:t>Silicon Labs SI-4735 Receiver</a:t>
            </a:r>
          </a:p>
          <a:p>
            <a:pPr lvl="1"/>
            <a:r>
              <a:rPr lang="en-US" sz="1350" dirty="0"/>
              <a:t>Leading manufacturer of FM receivers</a:t>
            </a:r>
          </a:p>
          <a:p>
            <a:pPr lvl="1"/>
            <a:r>
              <a:rPr lang="en-US" sz="1350" dirty="0"/>
              <a:t>Access to low level physical information</a:t>
            </a:r>
          </a:p>
          <a:p>
            <a:pPr lvl="2"/>
            <a:r>
              <a:rPr lang="en-US" sz="1125" dirty="0"/>
              <a:t>RSSI</a:t>
            </a:r>
          </a:p>
          <a:p>
            <a:pPr lvl="2"/>
            <a:r>
              <a:rPr lang="en-US" sz="1125" b="1" dirty="0"/>
              <a:t>Signal to noise ratio indicator (SNR)</a:t>
            </a:r>
          </a:p>
          <a:p>
            <a:pPr lvl="2"/>
            <a:r>
              <a:rPr lang="en-US" sz="1125" b="1" dirty="0"/>
              <a:t>Multipath indicator</a:t>
            </a:r>
          </a:p>
          <a:p>
            <a:pPr lvl="2"/>
            <a:r>
              <a:rPr lang="en-US" sz="1125" b="1" dirty="0"/>
              <a:t>Frequency Offset indicator</a:t>
            </a:r>
          </a:p>
          <a:p>
            <a:r>
              <a:rPr lang="en-US" sz="1575" dirty="0"/>
              <a:t>Data Collected</a:t>
            </a:r>
          </a:p>
          <a:p>
            <a:pPr lvl="1"/>
            <a:r>
              <a:rPr lang="en-US" sz="1350" dirty="0" err="1"/>
              <a:t>WiFi</a:t>
            </a:r>
            <a:r>
              <a:rPr lang="en-US" sz="1350" dirty="0"/>
              <a:t> RSSI values</a:t>
            </a:r>
          </a:p>
          <a:p>
            <a:pPr lvl="1"/>
            <a:r>
              <a:rPr lang="en-US" sz="1350" dirty="0"/>
              <a:t>32 FM radio stations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Localization Method &amp;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828800"/>
            <a:ext cx="6512814" cy="1428750"/>
          </a:xfrm>
        </p:spPr>
        <p:txBody>
          <a:bodyPr>
            <a:normAutofit/>
          </a:bodyPr>
          <a:lstStyle/>
          <a:p>
            <a:r>
              <a:rPr lang="en-US" sz="1500" dirty="0"/>
              <a:t>Room level localization (room size: 9ft x 9ft)</a:t>
            </a:r>
            <a:endParaRPr lang="en-US" sz="1275" dirty="0"/>
          </a:p>
          <a:p>
            <a:pPr lvl="1"/>
            <a:r>
              <a:rPr lang="en-US" sz="1350" dirty="0"/>
              <a:t>Multiple measurements per room at different locations</a:t>
            </a:r>
          </a:p>
          <a:p>
            <a:pPr lvl="1"/>
            <a:r>
              <a:rPr lang="en-US" sz="1350" dirty="0"/>
              <a:t>65% train, 35% test</a:t>
            </a:r>
          </a:p>
          <a:p>
            <a:pPr lvl="1"/>
            <a:r>
              <a:rPr lang="en-US" sz="1350" dirty="0"/>
              <a:t>Localization result: the nearest neighbor (Manhattan distance) in signature space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/>
          </p:nvPr>
        </p:nvGraphicFramePr>
        <p:xfrm>
          <a:off x="1314450" y="3028950"/>
          <a:ext cx="6629400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86200" y="3028950"/>
            <a:ext cx="4000500" cy="245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50" y="5086350"/>
            <a:ext cx="17716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5188" y="3028951"/>
            <a:ext cx="342900" cy="1983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3346092"/>
            <a:ext cx="3086100" cy="166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 Distance Matrices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954" y="1703326"/>
            <a:ext cx="2499846" cy="19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50" y="1693687"/>
            <a:ext cx="2438379" cy="19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51" y="3910177"/>
            <a:ext cx="2427329" cy="19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037" y="3901238"/>
            <a:ext cx="2465713" cy="194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1162" y="3619543"/>
            <a:ext cx="2040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FM RSSI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455" y="5772049"/>
            <a:ext cx="2040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FM ALL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205" y="3617464"/>
            <a:ext cx="2040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>
                <a:solidFill>
                  <a:prstClr val="black"/>
                </a:solidFill>
              </a:rPr>
              <a:t>WiFi</a:t>
            </a:r>
            <a:r>
              <a:rPr lang="en-US" sz="1350" dirty="0">
                <a:solidFill>
                  <a:prstClr val="black"/>
                </a:solidFill>
              </a:rPr>
              <a:t> RSSI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7681" y="5772839"/>
            <a:ext cx="2040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FM ALL + </a:t>
            </a:r>
            <a:r>
              <a:rPr lang="en-US" sz="1350" dirty="0" err="1">
                <a:solidFill>
                  <a:prstClr val="black"/>
                </a:solidFill>
              </a:rPr>
              <a:t>WiFi</a:t>
            </a:r>
            <a:r>
              <a:rPr lang="en-US" sz="1350" dirty="0">
                <a:solidFill>
                  <a:prstClr val="black"/>
                </a:solidFill>
              </a:rPr>
              <a:t> RSSI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Localization Method &amp;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828800"/>
            <a:ext cx="6512814" cy="1428750"/>
          </a:xfrm>
        </p:spPr>
        <p:txBody>
          <a:bodyPr>
            <a:normAutofit/>
          </a:bodyPr>
          <a:lstStyle/>
          <a:p>
            <a:r>
              <a:rPr lang="en-US" sz="1500" dirty="0"/>
              <a:t>Room level localization</a:t>
            </a:r>
          </a:p>
          <a:p>
            <a:pPr lvl="1"/>
            <a:r>
              <a:rPr lang="en-US" sz="1350" dirty="0"/>
              <a:t>Multiple measurements per room at different locations</a:t>
            </a:r>
          </a:p>
          <a:p>
            <a:pPr lvl="1"/>
            <a:r>
              <a:rPr lang="en-US" sz="1350" dirty="0"/>
              <a:t>65% train, 35% test</a:t>
            </a:r>
          </a:p>
          <a:p>
            <a:pPr lvl="1"/>
            <a:r>
              <a:rPr lang="en-US" sz="1350" dirty="0"/>
              <a:t>Localization result: the nearest neighbor (Manhattan distance) in signature space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/>
          </p:nvPr>
        </p:nvGraphicFramePr>
        <p:xfrm>
          <a:off x="1314450" y="3028950"/>
          <a:ext cx="6629400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86200" y="3028950"/>
            <a:ext cx="4000500" cy="245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50" y="5086350"/>
            <a:ext cx="17716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Localization Method &amp;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828800"/>
            <a:ext cx="6512814" cy="1200150"/>
          </a:xfrm>
        </p:spPr>
        <p:txBody>
          <a:bodyPr>
            <a:normAutofit/>
          </a:bodyPr>
          <a:lstStyle/>
          <a:p>
            <a:r>
              <a:rPr lang="en-US" sz="1500" dirty="0"/>
              <a:t>Temporal variation</a:t>
            </a:r>
          </a:p>
          <a:p>
            <a:pPr lvl="1"/>
            <a:r>
              <a:rPr lang="en-US" sz="1350" dirty="0"/>
              <a:t>4 additional datasets were collected (days, weeks, months apart)</a:t>
            </a:r>
          </a:p>
          <a:p>
            <a:pPr lvl="1"/>
            <a:r>
              <a:rPr lang="en-US" sz="1350" dirty="0"/>
              <a:t>Train:1 dataset , Test: the rest 4 datasets</a:t>
            </a:r>
          </a:p>
          <a:p>
            <a:pPr lvl="1"/>
            <a:r>
              <a:rPr lang="en-US" sz="1350" dirty="0"/>
              <a:t>Average accuracy reported across all possible train/test combinations.</a:t>
            </a:r>
            <a:endParaRPr lang="en-US" sz="135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/>
          </p:nvPr>
        </p:nvGraphicFramePr>
        <p:xfrm>
          <a:off x="1314450" y="3028950"/>
          <a:ext cx="6629400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829300" y="3028950"/>
            <a:ext cx="2057400" cy="245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Localization Method &amp;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828800"/>
            <a:ext cx="6512814" cy="1200150"/>
          </a:xfrm>
        </p:spPr>
        <p:txBody>
          <a:bodyPr>
            <a:normAutofit/>
          </a:bodyPr>
          <a:lstStyle/>
          <a:p>
            <a:r>
              <a:rPr lang="en-US" sz="1500" dirty="0"/>
              <a:t>Temporal variation &amp; larger training set</a:t>
            </a:r>
          </a:p>
          <a:p>
            <a:pPr lvl="1"/>
            <a:r>
              <a:rPr lang="en-US" sz="1350" dirty="0"/>
              <a:t>Train: 4 datasets , Test: the remaining 1 dataset</a:t>
            </a:r>
          </a:p>
          <a:p>
            <a:pPr lvl="1"/>
            <a:r>
              <a:rPr lang="en-US" sz="1350" dirty="0"/>
              <a:t>Average accuracy reported across all possible train/test combinations.</a:t>
            </a:r>
            <a:endParaRPr lang="en-US" sz="135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/>
          </p:nvPr>
        </p:nvGraphicFramePr>
        <p:xfrm>
          <a:off x="1314450" y="3028950"/>
          <a:ext cx="6629400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32 the magic number?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45005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84226" y="4457700"/>
          <a:ext cx="4572000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Radio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Scan</a:t>
                      </a:r>
                      <a:r>
                        <a:rPr lang="en-US" sz="1400" baseline="0" dirty="0" smtClean="0"/>
                        <a:t> Time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WiFi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800mW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40mW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22128" y="5723751"/>
            <a:ext cx="10262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[Chen2012]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Fingerprint-based Indoor Localization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1447801"/>
            <a:ext cx="8534400" cy="48767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idea:</a:t>
            </a:r>
          </a:p>
          <a:p>
            <a:pPr lvl="1"/>
            <a:r>
              <a:rPr lang="en-US" dirty="0" smtClean="0"/>
              <a:t>Map signal strengths to physical locations (Radio Fingerprinting)</a:t>
            </a:r>
          </a:p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Signal strength of access point beacons</a:t>
            </a:r>
          </a:p>
          <a:p>
            <a:pPr lvl="1"/>
            <a:r>
              <a:rPr lang="en-US" dirty="0" smtClean="0"/>
              <a:t>Building geometry/map</a:t>
            </a:r>
          </a:p>
          <a:p>
            <a:r>
              <a:rPr lang="en-US" dirty="0" smtClean="0"/>
              <a:t>Offline phase: Construct a Radio Map</a:t>
            </a:r>
          </a:p>
          <a:p>
            <a:pPr lvl="1"/>
            <a:r>
              <a:rPr lang="en-US" dirty="0" smtClean="0"/>
              <a:t>&lt;Location, RSSI&gt; information</a:t>
            </a:r>
          </a:p>
          <a:p>
            <a:r>
              <a:rPr lang="en-US" dirty="0" smtClean="0"/>
              <a:t>Online phase:</a:t>
            </a:r>
          </a:p>
          <a:p>
            <a:pPr lvl="1"/>
            <a:r>
              <a:rPr lang="en-US" dirty="0" smtClean="0"/>
              <a:t>Extract RSSI from base station beacons</a:t>
            </a:r>
          </a:p>
          <a:p>
            <a:pPr lvl="1"/>
            <a:r>
              <a:rPr lang="en-US" dirty="0" smtClean="0"/>
              <a:t>Find Radio Map entry that best matches the measured RSSI values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0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FM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828800"/>
            <a:ext cx="6398514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FM-based indoor localization</a:t>
            </a:r>
          </a:p>
          <a:p>
            <a:pPr lvl="1"/>
            <a:r>
              <a:rPr lang="en-US" dirty="0" smtClean="0"/>
              <a:t>Similar or better room-level accuracy compared to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FM signals exhibit less temporal variations to </a:t>
            </a:r>
            <a:r>
              <a:rPr lang="en-US" dirty="0" err="1" smtClean="0"/>
              <a:t>WiFi</a:t>
            </a:r>
            <a:r>
              <a:rPr lang="en-US" dirty="0" smtClean="0"/>
              <a:t> signals</a:t>
            </a:r>
          </a:p>
          <a:p>
            <a:r>
              <a:rPr lang="en-US" dirty="0" smtClean="0"/>
              <a:t>The use of additional signal indicators at the physical layer can improve localization accuracy by 5%.</a:t>
            </a:r>
          </a:p>
          <a:p>
            <a:r>
              <a:rPr lang="en-US" dirty="0" smtClean="0"/>
              <a:t>Errors of FM and </a:t>
            </a:r>
            <a:r>
              <a:rPr lang="en-US" dirty="0" err="1" smtClean="0"/>
              <a:t>WiFi</a:t>
            </a:r>
            <a:r>
              <a:rPr lang="en-US" dirty="0" smtClean="0"/>
              <a:t> signals are independent</a:t>
            </a:r>
          </a:p>
          <a:p>
            <a:pPr lvl="1"/>
            <a:r>
              <a:rPr lang="en-US" dirty="0" smtClean="0"/>
              <a:t>Combining FM and </a:t>
            </a:r>
            <a:r>
              <a:rPr lang="en-US" dirty="0" err="1" smtClean="0"/>
              <a:t>WiFi</a:t>
            </a:r>
            <a:r>
              <a:rPr lang="en-US" dirty="0" smtClean="0"/>
              <a:t> signatures provides the highest localization accuracy</a:t>
            </a:r>
          </a:p>
          <a:p>
            <a:pPr lvl="1"/>
            <a:r>
              <a:rPr lang="en-US" dirty="0" smtClean="0"/>
              <a:t>&gt;80% improvement when considering temporal variations</a:t>
            </a:r>
          </a:p>
        </p:txBody>
      </p:sp>
    </p:spTree>
    <p:extLst>
      <p:ext uri="{BB962C8B-B14F-4D97-AF65-F5344CB8AC3E}">
        <p14:creationId xmlns:p14="http://schemas.microsoft.com/office/powerpoint/2010/main" val="365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 Reduction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85900" y="1943102"/>
            <a:ext cx="6400800" cy="37718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Leverage signal propagation models to reduce fingerprinting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Already done with </a:t>
            </a:r>
            <a:r>
              <a:rPr lang="en-US" sz="1950" dirty="0" err="1">
                <a:solidFill>
                  <a:prstClr val="black"/>
                </a:solidFill>
              </a:rPr>
              <a:t>WiFi</a:t>
            </a:r>
            <a:r>
              <a:rPr lang="en-US" sz="1950" dirty="0">
                <a:solidFill>
                  <a:prstClr val="black"/>
                </a:solidFill>
              </a:rPr>
              <a:t>, but:</a:t>
            </a:r>
          </a:p>
          <a:p>
            <a:pPr lvl="2">
              <a:buClr>
                <a:srgbClr val="DD8047"/>
              </a:buClr>
            </a:pPr>
            <a:r>
              <a:rPr lang="en-US" sz="1725" dirty="0">
                <a:solidFill>
                  <a:prstClr val="black"/>
                </a:solidFill>
              </a:rPr>
              <a:t>Temporal variation and sensitivity of </a:t>
            </a:r>
            <a:r>
              <a:rPr lang="en-US" sz="1725" dirty="0" err="1">
                <a:solidFill>
                  <a:prstClr val="black"/>
                </a:solidFill>
              </a:rPr>
              <a:t>WiFi</a:t>
            </a:r>
            <a:r>
              <a:rPr lang="en-US" sz="1725" dirty="0">
                <a:solidFill>
                  <a:prstClr val="black"/>
                </a:solidFill>
              </a:rPr>
              <a:t> signals to environmental changes (small objects etc.) can affect accuracy</a:t>
            </a:r>
          </a:p>
          <a:p>
            <a:pPr lvl="2">
              <a:buClr>
                <a:srgbClr val="DD8047"/>
              </a:buClr>
            </a:pPr>
            <a:r>
              <a:rPr lang="en-US" sz="1725" dirty="0">
                <a:solidFill>
                  <a:prstClr val="black"/>
                </a:solidFill>
              </a:rPr>
              <a:t>Hard to know signal properties (e.g., directional gain)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FM signals are a better fit for RSSI modeling</a:t>
            </a:r>
          </a:p>
        </p:txBody>
      </p:sp>
    </p:spTree>
    <p:extLst>
      <p:ext uri="{BB962C8B-B14F-4D97-AF65-F5344CB8AC3E}">
        <p14:creationId xmlns:p14="http://schemas.microsoft.com/office/powerpoint/2010/main" val="5638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Source Information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579" y="2686050"/>
            <a:ext cx="6563880" cy="3028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62864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FCC Query Database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http://transition.fcc.gov/fcc-bin/fmq?=callsign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Source Information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102869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Raw Information from the FCC database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FM station coordinates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Signal Strength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Antenna direction and height</a:t>
            </a:r>
          </a:p>
        </p:txBody>
      </p:sp>
      <p:pic>
        <p:nvPicPr>
          <p:cNvPr id="11" name="Picture 10" descr="http://www.fcc.gov/fcc-bin/polarplot?imgonly&amp;frame=Y&amp;temp=42907&amp;rotate=0.00&amp;p0=1.000&amp;p10=1.000&amp;p20=1.000&amp;p30=1.000&amp;p40=1.000&amp;p50=1.000&amp;p60=0.870&amp;p70=0.691&amp;p80=0.549&amp;p90=0.436&amp;p100=0.346&amp;p110=0.346&amp;p120=0.346&amp;p130=0.346&amp;p140=0.346&amp;p150=0.346&amp;p160=0.346&amp;p170=0.346&amp;p180=0.346&amp;p190=0.346&amp;p200=0.346&amp;p210=0.346&amp;p220=0.346&amp;p230=0.346&amp;p240=0.346&amp;p250=0.436&amp;p260=0.549&amp;p270=0.691&amp;p280=0.870&amp;p290=1.000&amp;p300=1.000&amp;p310=1.000&amp;p320=1.000&amp;p330=1.000&amp;p340=1.000&amp;p350=1.000&amp;p360=1.000&amp;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423" y="4000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981" y="3172785"/>
            <a:ext cx="4500563" cy="28279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473991" y="4211052"/>
            <a:ext cx="3191380" cy="0"/>
          </a:xfrm>
          <a:prstGeom prst="line">
            <a:avLst/>
          </a:prstGeom>
          <a:solidFill>
            <a:srgbClr val="00B8FF"/>
          </a:solidFill>
          <a:ln w="317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985943" y="2980825"/>
            <a:ext cx="3457998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/>
            <a:r>
              <a:rPr lang="en-US" sz="1050" dirty="0">
                <a:solidFill>
                  <a:srgbClr val="FF0000"/>
                </a:solidFill>
              </a:rPr>
              <a:t>http://transition.fcc.gov/fcc-bin/fmq?call=WKNC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Source Information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10286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What can we get from this?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FM signal strengths at a local building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2743200"/>
            <a:ext cx="5097594" cy="3216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Source Information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9" name="Picture 8" descr="http://3.bp.blogspot.com/-o7dsYWBuxr4/Twm7ABmxFxI/AAAAAAAADvE/psyJE5D1WgA/s1600/radio_tower+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075" y="1943101"/>
            <a:ext cx="740569" cy="10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3.bp.blogspot.com/-o7dsYWBuxr4/Twm7ABmxFxI/AAAAAAAADvE/psyJE5D1WgA/s1600/radio_tower+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026" y="1943100"/>
            <a:ext cx="740569" cy="10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5212435" y="2744806"/>
            <a:ext cx="1267640" cy="2232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558470" y="2630506"/>
            <a:ext cx="1168066" cy="3375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0"/>
          <p:cNvSpPr txBox="1"/>
          <p:nvPr/>
        </p:nvSpPr>
        <p:spPr>
          <a:xfrm>
            <a:off x="2889026" y="2514599"/>
            <a:ext cx="5421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350" b="1" dirty="0">
                <a:solidFill>
                  <a:prstClr val="black"/>
                </a:solidFill>
              </a:rPr>
              <a:t>153</a:t>
            </a:r>
            <a:r>
              <a:rPr lang="en-US" sz="1350" b="1" baseline="30000" dirty="0">
                <a:solidFill>
                  <a:prstClr val="black"/>
                </a:solidFill>
              </a:rPr>
              <a:t>○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5478355" y="2571749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350" b="1" dirty="0">
                <a:solidFill>
                  <a:prstClr val="black"/>
                </a:solidFill>
              </a:rPr>
              <a:t>25</a:t>
            </a:r>
            <a:r>
              <a:rPr lang="en-US" sz="1350" b="1" baseline="30000" dirty="0">
                <a:solidFill>
                  <a:prstClr val="black"/>
                </a:solidFill>
              </a:rPr>
              <a:t>○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003326" y="3200399"/>
            <a:ext cx="3006829" cy="0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8" name="Picture 17" descr="http://bestclipartblog.com/clipart-pics/building-clip-art-18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986" y="2181694"/>
            <a:ext cx="1140619" cy="142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bumc.bu.edu/supportingbusm/files/2012/01/Typical-Floor-Pla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093" y="3600450"/>
            <a:ext cx="3418284" cy="19593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18715" y="3600449"/>
            <a:ext cx="3562662" cy="2153652"/>
            <a:chOff x="4227096" y="1371600"/>
            <a:chExt cx="4750216" cy="2871536"/>
          </a:xfrm>
        </p:grpSpPr>
        <p:pic>
          <p:nvPicPr>
            <p:cNvPr id="24" name="Picture 23" descr="http://www.bumc.bu.edu/supportingbusm/files/2012/01/Typical-Floor-Plan.jpg"/>
            <p:cNvPicPr>
              <a:picLocks noChangeAspect="1" noChangeArrowheads="1"/>
            </p:cNvPicPr>
            <p:nvPr/>
          </p:nvPicPr>
          <p:blipFill>
            <a:blip r:embed="rId5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371600"/>
              <a:ext cx="4557712" cy="2612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ttp://www.bumc.bu.edu/supportingbusm/files/2012/01/Typical-Floor-Plan.jpg"/>
            <p:cNvPicPr>
              <a:picLocks noChangeAspect="1" noChangeArrowheads="1"/>
            </p:cNvPicPr>
            <p:nvPr/>
          </p:nvPicPr>
          <p:blipFill>
            <a:blip r:embed="rId6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248" b="90511" l="8368" r="91423"/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363" y="1436381"/>
              <a:ext cx="4557712" cy="2612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www.bumc.bu.edu/supportingbusm/files/2012/01/Typical-Floor-Plan.jpg"/>
            <p:cNvPicPr>
              <a:picLocks noChangeAspect="1" noChangeArrowheads="1"/>
            </p:cNvPicPr>
            <p:nvPr/>
          </p:nvPicPr>
          <p:blipFill>
            <a:blip r:embed="rId6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248" b="90511" l="8368" r="91423"/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432" y="1478235"/>
              <a:ext cx="4557712" cy="2612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www.bumc.bu.edu/supportingbusm/files/2012/01/Typical-Floor-Plan.jpg"/>
            <p:cNvPicPr>
              <a:picLocks noChangeAspect="1" noChangeArrowheads="1"/>
            </p:cNvPicPr>
            <p:nvPr/>
          </p:nvPicPr>
          <p:blipFill>
            <a:blip r:embed="rId6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248" b="90511" l="8368" r="91423"/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336" y="1536032"/>
              <a:ext cx="4557712" cy="2612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ttp://www.bumc.bu.edu/supportingbusm/files/2012/01/Typical-Floor-Plan.jpg"/>
            <p:cNvPicPr>
              <a:picLocks noChangeAspect="1" noChangeArrowheads="1"/>
            </p:cNvPicPr>
            <p:nvPr/>
          </p:nvPicPr>
          <p:blipFill>
            <a:blip r:embed="rId6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248" b="90511" l="8368" r="91423"/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578499"/>
              <a:ext cx="4557712" cy="2612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www.bumc.bu.edu/supportingbusm/files/2012/01/Typical-Floor-Plan.jpg"/>
            <p:cNvPicPr>
              <a:picLocks noChangeAspect="1" noChangeArrowheads="1"/>
            </p:cNvPicPr>
            <p:nvPr/>
          </p:nvPicPr>
          <p:blipFill>
            <a:blip r:embed="rId6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248" b="90511" l="8368" r="91423"/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96" y="1630635"/>
              <a:ext cx="4557712" cy="2612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Arrow Connector 21"/>
          <p:cNvCxnSpPr/>
          <p:nvPr/>
        </p:nvCxnSpPr>
        <p:spPr bwMode="auto">
          <a:xfrm flipH="1">
            <a:off x="6306243" y="3030397"/>
            <a:ext cx="485775" cy="9042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3" name="TextBox 3"/>
          <p:cNvSpPr txBox="1"/>
          <p:nvPr/>
        </p:nvSpPr>
        <p:spPr>
          <a:xfrm>
            <a:off x="4420294" y="5143499"/>
            <a:ext cx="24160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350" b="1" dirty="0">
                <a:solidFill>
                  <a:srgbClr val="FF0000"/>
                </a:solidFill>
              </a:rPr>
              <a:t>Estimated RSS distribution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37147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Process raw source information to estimate indoor RSSI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TX power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Distance and direction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Antenna height and directive gain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Building structure information (</a:t>
            </a:r>
            <a:r>
              <a:rPr lang="en-US" sz="1950" dirty="0" err="1">
                <a:solidFill>
                  <a:prstClr val="black"/>
                </a:solidFill>
              </a:rPr>
              <a:t>floorplan</a:t>
            </a:r>
            <a:r>
              <a:rPr lang="en-US" sz="1950" dirty="0">
                <a:solidFill>
                  <a:prstClr val="black"/>
                </a:solidFill>
              </a:rPr>
              <a:t>)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How?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Existing mathematical model for outdoor path loss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Empirical measurement study for indoor path loss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8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400049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First step: estimate RSSI at building surface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Maximum indoor RSSI</a:t>
            </a: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Outdoor path model is used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Perez-Vega et al., “</a:t>
            </a:r>
            <a:r>
              <a:rPr lang="en-US" sz="1950" i="1" dirty="0">
                <a:solidFill>
                  <a:prstClr val="black"/>
                </a:solidFill>
              </a:rPr>
              <a:t>Path-loss model for broadcasting applications and outdoor communication systems in the VHF and UHF bands</a:t>
            </a:r>
            <a:r>
              <a:rPr lang="en-US" sz="1950" dirty="0">
                <a:solidFill>
                  <a:prstClr val="black"/>
                </a:solidFill>
              </a:rPr>
              <a:t>,” IEEE Transactions on Broadcasting, 2002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Distance, height difference, TX power</a:t>
            </a:r>
          </a:p>
        </p:txBody>
      </p:sp>
      <p:pic>
        <p:nvPicPr>
          <p:cNvPr id="8" name="Picture 7" descr="http://3.bp.blogspot.com/-o7dsYWBuxr4/Twm7ABmxFxI/AAAAAAAADvE/psyJE5D1WgA/s1600/radio_tower+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341" y="2790357"/>
            <a:ext cx="740569" cy="10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346785" y="3477762"/>
            <a:ext cx="1168066" cy="3375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791641" y="4047656"/>
            <a:ext cx="3006829" cy="0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2" name="Picture 11" descr="http://bestclipartblog.com/clipart-pics/building-clip-art-18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1" y="3028950"/>
            <a:ext cx="1140619" cy="142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220044"/>
            <a:ext cx="4229100" cy="30461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806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Second step: RSSI distribution over the floor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Empirical study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85951" y="3143251"/>
            <a:ext cx="4972676" cy="2030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131444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Exterior Wall completely blocks the FM signals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Open doors and windows are major source of signals indoors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Visibility of FM tower matters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02100" y="3251593"/>
            <a:ext cx="2343151" cy="2291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550" y="3086101"/>
            <a:ext cx="3886200" cy="2860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" y="3045771"/>
            <a:ext cx="1536700" cy="692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806313"/>
            <a:ext cx="1281009" cy="1171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525" y="2692803"/>
            <a:ext cx="973311" cy="130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761066"/>
            <a:ext cx="10668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67" y="2904804"/>
            <a:ext cx="1469873" cy="833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714990"/>
            <a:ext cx="1173499" cy="1158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4202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86538" y="418453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1813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174922"/>
            <a:ext cx="158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13349" y="4172032"/>
            <a:ext cx="147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8951" y="41813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388619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Significant indoor path loss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Path loss exponent: 2.2</a:t>
            </a: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Indoor walls significantly attenuates the signals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000250" y="2720639"/>
            <a:ext cx="4305881" cy="2331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6286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VHF signals diffract frequently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14700" y="2800351"/>
            <a:ext cx="2327832" cy="2343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571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Based on the log-distance model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50" y="2765532"/>
            <a:ext cx="3897120" cy="600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3043443" y="3708799"/>
            <a:ext cx="3539728" cy="1314452"/>
            <a:chOff x="957263" y="3435893"/>
            <a:chExt cx="7829550" cy="283025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63" y="3435893"/>
              <a:ext cx="6905625" cy="1028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63" y="4564210"/>
              <a:ext cx="7829550" cy="9715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5761323"/>
              <a:ext cx="7134225" cy="50482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RSSI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571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Reasonable accuracy, but not perfect!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664" y="2743200"/>
            <a:ext cx="3155752" cy="2072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863" y="2748408"/>
            <a:ext cx="3147608" cy="2092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288" y="2514600"/>
            <a:ext cx="3872825" cy="24003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800350" y="5152117"/>
            <a:ext cx="3314700" cy="57149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8047"/>
              </a:buClr>
              <a:buNone/>
            </a:pPr>
            <a:r>
              <a:rPr lang="en-US" sz="2175" dirty="0">
                <a:solidFill>
                  <a:prstClr val="black"/>
                </a:solidFill>
              </a:rPr>
              <a:t>Average Localization Accuracy: 15m</a:t>
            </a:r>
          </a:p>
          <a:p>
            <a:pPr marL="0" indent="0">
              <a:buClr>
                <a:srgbClr val="DD8047"/>
              </a:buClr>
              <a:buNone/>
            </a:pPr>
            <a:r>
              <a:rPr lang="en-US" sz="2175" dirty="0">
                <a:solidFill>
                  <a:prstClr val="black"/>
                </a:solidFill>
              </a:rPr>
              <a:t>Maximum error: 32m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Mitigating Errors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10286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Different model parameters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Variance in building materials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Obstacles that do not appear on the </a:t>
            </a:r>
            <a:r>
              <a:rPr lang="en-US" sz="1950" dirty="0" err="1">
                <a:solidFill>
                  <a:prstClr val="black"/>
                </a:solidFill>
              </a:rPr>
              <a:t>floorplan</a:t>
            </a:r>
            <a:endParaRPr lang="en-US" sz="1950" dirty="0">
              <a:solidFill>
                <a:prstClr val="black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1885950" y="2571751"/>
          <a:ext cx="5589984" cy="324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Localization Accuracy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6400800" cy="10286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7 different campus locations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USRP/GNU Radio combined with FM antenna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Tested with over 1100 indoor spots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898402"/>
            <a:ext cx="4857750" cy="31117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51194" y="5715000"/>
            <a:ext cx="10169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[Yoon2013]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GSM 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GSM Basics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85900" y="1943102"/>
            <a:ext cx="6400800" cy="388619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North America GSM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850MHz and 1900MHz frequency bands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Each band subdivided into 200KHz wide physical channels using FDMA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Each physical channel is subdivided to 8 logical channels using TDMA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Physical channels: 299 in 1900MHz band and 124 in the 850MHz band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Each GSM cell broadcasts control packets at the maximum power through the broadcast control channel (BCCH)</a:t>
            </a:r>
          </a:p>
        </p:txBody>
      </p:sp>
    </p:spTree>
    <p:extLst>
      <p:ext uri="{BB962C8B-B14F-4D97-AF65-F5344CB8AC3E}">
        <p14:creationId xmlns:p14="http://schemas.microsoft.com/office/powerpoint/2010/main" val="17897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GSM Wide Fingerprinting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85900" y="1943102"/>
            <a:ext cx="3429000" cy="21716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Multiple Buildings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University (88mx113m)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Research Lab (30mx30m)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House (18mx6m)</a:t>
            </a:r>
          </a:p>
          <a:p>
            <a:pPr lvl="1">
              <a:buClr>
                <a:srgbClr val="94B6D2"/>
              </a:buClr>
            </a:pPr>
            <a:endParaRPr lang="en-US" sz="19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2057401"/>
            <a:ext cx="1387604" cy="111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37" y="3714750"/>
            <a:ext cx="3053427" cy="1796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59" y="3829050"/>
            <a:ext cx="3100961" cy="147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9401" y="5723751"/>
            <a:ext cx="15050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[Varshavsky2007]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1" y="3943351"/>
            <a:ext cx="2253158" cy="187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GSM Fingerprinting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93" y="2378353"/>
            <a:ext cx="3556580" cy="1775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5319" y="2101353"/>
            <a:ext cx="16113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within </a:t>
            </a:r>
            <a:r>
              <a:rPr lang="en-US" sz="1350" dirty="0">
                <a:solidFill>
                  <a:prstClr val="black"/>
                </a:solidFill>
              </a:rPr>
              <a:t>f</a:t>
            </a:r>
            <a:r>
              <a:rPr lang="en-US" sz="1350" dirty="0">
                <a:solidFill>
                  <a:prstClr val="black"/>
                </a:solidFill>
              </a:rPr>
              <a:t>loor accuracy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1" y="2286001"/>
            <a:ext cx="2424598" cy="1780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1" y="2009001"/>
            <a:ext cx="1641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across floor accuracy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1" y="5723751"/>
            <a:ext cx="15050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[Varshavsky2007]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8534400" cy="182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858000" cy="685800"/>
          </a:xfrm>
        </p:spPr>
        <p:txBody>
          <a:bodyPr>
            <a:no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field 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284214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Positioning Using Geo-Magnetism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85900" y="1943102"/>
            <a:ext cx="6400800" cy="800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Indoor positioning system using magnetic field as location reference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2857500"/>
            <a:ext cx="3375437" cy="25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0992" y="3259708"/>
            <a:ext cx="1195502" cy="2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868231" y="3425775"/>
            <a:ext cx="234315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68231" y="4168725"/>
            <a:ext cx="2343150" cy="97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2"/>
          <p:cNvSpPr txBox="1"/>
          <p:nvPr/>
        </p:nvSpPr>
        <p:spPr>
          <a:xfrm>
            <a:off x="2239581" y="2804760"/>
            <a:ext cx="285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Field Distortion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 flipV="1">
            <a:off x="1794971" y="1799804"/>
            <a:ext cx="2918559" cy="3090851"/>
            <a:chOff x="166990" y="0"/>
            <a:chExt cx="2772635" cy="2774315"/>
          </a:xfrm>
        </p:grpSpPr>
        <p:pic>
          <p:nvPicPr>
            <p:cNvPr id="15" name="Picture 14" descr="e15_3 no label complet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6150" y="840"/>
              <a:ext cx="2774315" cy="277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896967" y="492941"/>
              <a:ext cx="182177" cy="2113417"/>
              <a:chOff x="896411" y="492941"/>
              <a:chExt cx="180605" cy="2743602"/>
            </a:xfrm>
          </p:grpSpPr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896953" y="492941"/>
                <a:ext cx="9307" cy="274360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 Box 97"/>
              <p:cNvSpPr txBox="1">
                <a:spLocks noChangeArrowheads="1"/>
              </p:cNvSpPr>
              <p:nvPr/>
            </p:nvSpPr>
            <p:spPr bwMode="auto">
              <a:xfrm rot="10800000">
                <a:off x="896411" y="1725822"/>
                <a:ext cx="180605" cy="577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88" dirty="0">
                    <a:solidFill>
                      <a:srgbClr val="000000"/>
                    </a:solidFill>
                    <a:latin typeface="Times New Roman"/>
                    <a:ea typeface="맑은 고딕"/>
                    <a:cs typeface="Times New Roman"/>
                  </a:rPr>
                  <a:t>40 m</a:t>
                </a:r>
                <a:endParaRPr lang="en-US" sz="825" dirty="0">
                  <a:solidFill>
                    <a:prstClr val="black"/>
                  </a:solidFill>
                  <a:latin typeface="Times"/>
                  <a:ea typeface="맑은 고딕"/>
                  <a:cs typeface="Times New Roman"/>
                </a:endParaRPr>
              </a:p>
            </p:txBody>
          </p:sp>
        </p:grpSp>
        <p:pic>
          <p:nvPicPr>
            <p:cNvPr id="17" name="Picture 16" descr="C:\vm office\Documents\MATLAB\magnetic field 2 d in west corridor.tif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4386" y="482369"/>
              <a:ext cx="150030" cy="220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599275" y="4995437"/>
            <a:ext cx="3200400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prstClr val="black"/>
                </a:solidFill>
              </a:rPr>
              <a:t>A magnitude map (in units of </a:t>
            </a:r>
            <a:r>
              <a:rPr lang="en-US" sz="1350" dirty="0" err="1">
                <a:solidFill>
                  <a:prstClr val="black"/>
                </a:solidFill>
              </a:rPr>
              <a:t>μT</a:t>
            </a:r>
            <a:r>
              <a:rPr lang="en-US" sz="1350" dirty="0">
                <a:solidFill>
                  <a:prstClr val="black"/>
                </a:solidFill>
              </a:rPr>
              <a:t>) of the magnetic field.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28211" y="1909338"/>
            <a:ext cx="2870987" cy="2749865"/>
            <a:chOff x="-131986" y="-151493"/>
            <a:chExt cx="3603939" cy="2347278"/>
          </a:xfrm>
        </p:grpSpPr>
        <p:graphicFrame>
          <p:nvGraphicFramePr>
            <p:cNvPr id="13" name="Chart 12"/>
            <p:cNvGraphicFramePr/>
            <p:nvPr/>
          </p:nvGraphicFramePr>
          <p:xfrm>
            <a:off x="119153" y="-151493"/>
            <a:ext cx="3352800" cy="23472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3"/>
            <p:cNvSpPr txBox="1"/>
            <p:nvPr/>
          </p:nvSpPr>
          <p:spPr>
            <a:xfrm rot="16200000">
              <a:off x="-906830" y="684784"/>
              <a:ext cx="1729087" cy="179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Heading Error ( in degree)</a:t>
              </a:r>
              <a:endParaRPr lang="en-US" sz="1500" dirty="0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</p:grp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6200000">
            <a:off x="6386501" y="2861881"/>
            <a:ext cx="9882" cy="233389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97"/>
          <p:cNvSpPr txBox="1">
            <a:spLocks noChangeArrowheads="1"/>
          </p:cNvSpPr>
          <p:nvPr/>
        </p:nvSpPr>
        <p:spPr bwMode="auto">
          <a:xfrm rot="5400000">
            <a:off x="6423120" y="3702586"/>
            <a:ext cx="191765" cy="49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88" dirty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40 m</a:t>
            </a:r>
            <a:endParaRPr lang="en-US" sz="825" dirty="0">
              <a:solidFill>
                <a:prstClr val="black"/>
              </a:solidFill>
              <a:latin typeface="Times"/>
              <a:ea typeface="맑은 고딕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962583"/>
            <a:ext cx="63150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020708"/>
            <a:ext cx="6315075" cy="35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82" y="2020708"/>
            <a:ext cx="6322219" cy="35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 Setup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85900" y="1885952"/>
            <a:ext cx="6400800" cy="51434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10 Hz sampling rate: 4 magnetometers, 1 Gyro, 1 </a:t>
            </a:r>
            <a:r>
              <a:rPr lang="en-US" sz="2175" dirty="0" err="1">
                <a:solidFill>
                  <a:prstClr val="black"/>
                </a:solidFill>
              </a:rPr>
              <a:t>Accel</a:t>
            </a:r>
            <a:r>
              <a:rPr lang="en-US" sz="2175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57350" y="2743200"/>
            <a:ext cx="2845650" cy="2512290"/>
            <a:chOff x="0" y="0"/>
            <a:chExt cx="3131788" cy="2938829"/>
          </a:xfrm>
        </p:grpSpPr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40384" y="1"/>
              <a:ext cx="1384812" cy="1456054"/>
              <a:chOff x="40384" y="1"/>
              <a:chExt cx="2870834" cy="2927350"/>
            </a:xfrm>
          </p:grpSpPr>
          <p:pic>
            <p:nvPicPr>
              <p:cNvPr id="54" name="Picture 53" descr="DSC_000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4" y="1"/>
                <a:ext cx="2870834" cy="292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809320" y="515478"/>
                <a:ext cx="1512570" cy="14859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100000"/>
                    <a:lumOff val="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68580" tIns="34290" rIns="68580" bIns="34290" anchor="ctr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latin typeface="Times"/>
                    <a:ea typeface="Times New Roman"/>
                    <a:cs typeface="Times New Roman"/>
                  </a:rPr>
                  <a:t>5 cm</a:t>
                </a:r>
                <a:endParaRPr lang="en-US" sz="825" dirty="0">
                  <a:solidFill>
                    <a:prstClr val="black"/>
                  </a:solidFill>
                  <a:latin typeface="Times"/>
                  <a:ea typeface="Malgun Gothic"/>
                  <a:cs typeface="Times New Roman"/>
                </a:endParaRPr>
              </a:p>
            </p:txBody>
          </p: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>
                <a:off x="778824" y="2133249"/>
                <a:ext cx="1658529" cy="86"/>
              </a:xfrm>
              <a:prstGeom prst="straightConnector1">
                <a:avLst/>
              </a:prstGeom>
              <a:noFill/>
              <a:ln w="25400">
                <a:solidFill>
                  <a:schemeClr val="bg1">
                    <a:lumMod val="100000"/>
                    <a:lumOff val="0"/>
                  </a:schemeClr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47" name="Picture 46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52360" y="0"/>
              <a:ext cx="1658248" cy="14560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2414268" y="256398"/>
              <a:ext cx="304773" cy="2571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US" sz="825">
                  <a:solidFill>
                    <a:srgbClr val="FFFFFF"/>
                  </a:solidFill>
                  <a:latin typeface="Times"/>
                  <a:ea typeface="Times New Roman"/>
                  <a:cs typeface="Times New Roman"/>
                </a:rPr>
                <a:t> </a:t>
              </a:r>
              <a:endParaRPr lang="en-US" sz="825">
                <a:solidFill>
                  <a:prstClr val="white"/>
                </a:solidFill>
                <a:latin typeface="Times"/>
                <a:ea typeface="Malgun Gothic"/>
                <a:cs typeface="Times New Roman"/>
              </a:endParaRPr>
            </a:p>
          </p:txBody>
        </p: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flipV="1">
              <a:off x="1957109" y="402437"/>
              <a:ext cx="546578" cy="540454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14"/>
            <p:cNvSpPr txBox="1"/>
            <p:nvPr/>
          </p:nvSpPr>
          <p:spPr>
            <a:xfrm>
              <a:off x="1991133" y="827721"/>
              <a:ext cx="639413" cy="302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US" sz="825">
                  <a:solidFill>
                    <a:srgbClr val="FFFFFF"/>
                  </a:solidFill>
                  <a:latin typeface="Times"/>
                  <a:ea typeface="Times New Roman"/>
                  <a:cs typeface="Times New Roman"/>
                </a:rPr>
                <a:t>5 cm</a:t>
              </a:r>
              <a:endParaRPr lang="en-US" sz="825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flipH="1" flipV="1">
              <a:off x="1956939" y="402437"/>
              <a:ext cx="546312" cy="540454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2" name="Picture 51" descr="C:\Users\jaewoo\Desktop\Positiong System\DSC_0005.JPG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21"/>
            <a:stretch/>
          </p:blipFill>
          <p:spPr bwMode="auto">
            <a:xfrm>
              <a:off x="0" y="1478329"/>
              <a:ext cx="1465580" cy="14605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1992" y="1478329"/>
              <a:ext cx="1649796" cy="1460500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4800600" y="2571750"/>
            <a:ext cx="3429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M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57800" y="2571750"/>
            <a:ext cx="3429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M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15000" y="2571750"/>
            <a:ext cx="3429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M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72200" y="2571750"/>
            <a:ext cx="3429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M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00600" y="3696542"/>
            <a:ext cx="2628900" cy="26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MPU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00600" y="4026014"/>
            <a:ext cx="914400" cy="27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Bluetooth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72150" y="4026014"/>
            <a:ext cx="800100" cy="27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prstClr val="white"/>
                </a:solidFill>
              </a:rPr>
              <a:t>SerialPort</a:t>
            </a:r>
            <a:r>
              <a:rPr lang="en-US" sz="1050" dirty="0">
                <a:solidFill>
                  <a:prstClr val="white"/>
                </a:solidFill>
              </a:rPr>
              <a:t> 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29400" y="4020073"/>
            <a:ext cx="800100" cy="27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SD card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29400" y="2970672"/>
            <a:ext cx="3429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086600" y="2970672"/>
            <a:ext cx="3429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43451" y="4457700"/>
            <a:ext cx="2834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Magnetic </a:t>
            </a:r>
            <a:r>
              <a:rPr lang="en-US" sz="1200" dirty="0">
                <a:solidFill>
                  <a:prstClr val="black"/>
                </a:solidFill>
              </a:rPr>
              <a:t>sensor (M): </a:t>
            </a:r>
            <a:r>
              <a:rPr lang="en-US" sz="1200" dirty="0">
                <a:solidFill>
                  <a:prstClr val="black"/>
                </a:solidFill>
              </a:rPr>
              <a:t>3 axes HMC5843</a:t>
            </a:r>
          </a:p>
          <a:p>
            <a:r>
              <a:rPr lang="en-US" sz="1200" dirty="0">
                <a:solidFill>
                  <a:prstClr val="black"/>
                </a:solidFill>
              </a:rPr>
              <a:t>Gyroscope sensor (G): 3 axes </a:t>
            </a:r>
            <a:r>
              <a:rPr lang="en-US" sz="1200" dirty="0">
                <a:solidFill>
                  <a:prstClr val="black"/>
                </a:solidFill>
              </a:rPr>
              <a:t>ITG-3200</a:t>
            </a:r>
          </a:p>
          <a:p>
            <a:r>
              <a:rPr lang="en-US" sz="1200" dirty="0">
                <a:solidFill>
                  <a:prstClr val="black"/>
                </a:solidFill>
              </a:rPr>
              <a:t>Accelerometer </a:t>
            </a:r>
            <a:r>
              <a:rPr lang="en-US" sz="1200" dirty="0">
                <a:solidFill>
                  <a:prstClr val="black"/>
                </a:solidFill>
              </a:rPr>
              <a:t>sensor (G): 3 axes </a:t>
            </a:r>
            <a:r>
              <a:rPr lang="en-US" sz="1200" dirty="0">
                <a:solidFill>
                  <a:prstClr val="black"/>
                </a:solidFill>
              </a:rPr>
              <a:t>ADXL345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MPU : </a:t>
            </a:r>
            <a:r>
              <a:rPr lang="en-US" sz="1200" dirty="0">
                <a:solidFill>
                  <a:prstClr val="black"/>
                </a:solidFill>
              </a:rPr>
              <a:t>ATmega328 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800600" y="2970672"/>
            <a:ext cx="1714500" cy="34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I2C MUX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00600" y="3371851"/>
            <a:ext cx="2628900" cy="26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I2C BUS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4185114" y="3143250"/>
            <a:ext cx="501186" cy="31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 Matching Method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1485900" y="2057400"/>
            <a:ext cx="4171950" cy="2341856"/>
          </a:xfrm>
        </p:spPr>
        <p:txBody>
          <a:bodyPr>
            <a:normAutofit/>
          </a:bodyPr>
          <a:lstStyle/>
          <a:p>
            <a:r>
              <a:rPr lang="en-US" sz="1500" dirty="0"/>
              <a:t>Data format</a:t>
            </a:r>
          </a:p>
          <a:p>
            <a:pPr lvl="1"/>
            <a:r>
              <a:rPr lang="en-US" sz="1200" dirty="0"/>
              <a:t>At each step, 3-dimensional X4 vector </a:t>
            </a:r>
            <a:r>
              <a:rPr lang="en-US" sz="1200" b="1" i="1" dirty="0"/>
              <a:t>d</a:t>
            </a:r>
            <a:r>
              <a:rPr lang="en-US" sz="1200" baseline="-25000" dirty="0"/>
              <a:t>raw</a:t>
            </a:r>
            <a:r>
              <a:rPr lang="en-US" sz="1200" dirty="0"/>
              <a:t> = [</a:t>
            </a:r>
            <a:r>
              <a:rPr lang="en-US" sz="1200" i="1" dirty="0"/>
              <a:t>m</a:t>
            </a:r>
            <a:r>
              <a:rPr lang="en-US" sz="1200" i="1" baseline="-25000" dirty="0"/>
              <a:t>x1, </a:t>
            </a:r>
            <a:r>
              <a:rPr lang="en-US" sz="1200" i="1" dirty="0"/>
              <a:t>m</a:t>
            </a:r>
            <a:r>
              <a:rPr lang="en-US" sz="1200" i="1" baseline="-25000" dirty="0"/>
              <a:t>y1, </a:t>
            </a:r>
            <a:r>
              <a:rPr lang="en-US" sz="1200" i="1" dirty="0"/>
              <a:t>m</a:t>
            </a:r>
            <a:r>
              <a:rPr lang="en-US" sz="1200" i="1" baseline="-25000" dirty="0"/>
              <a:t>z1, </a:t>
            </a:r>
            <a:r>
              <a:rPr lang="en-US" sz="1200" i="1" dirty="0"/>
              <a:t>m</a:t>
            </a:r>
            <a:r>
              <a:rPr lang="en-US" sz="1200" i="1" baseline="-25000" dirty="0"/>
              <a:t>x2, </a:t>
            </a:r>
            <a:r>
              <a:rPr lang="en-US" sz="1200" i="1" dirty="0"/>
              <a:t>m</a:t>
            </a:r>
            <a:r>
              <a:rPr lang="en-US" sz="1200" i="1" baseline="-25000" dirty="0"/>
              <a:t>y2, </a:t>
            </a:r>
            <a:r>
              <a:rPr lang="en-US" sz="1200" i="1" dirty="0"/>
              <a:t>m</a:t>
            </a:r>
            <a:r>
              <a:rPr lang="en-US" sz="1200" i="1" baseline="-25000" dirty="0"/>
              <a:t>z2, </a:t>
            </a:r>
            <a:r>
              <a:rPr lang="en-US" sz="1200" i="1" dirty="0"/>
              <a:t>m</a:t>
            </a:r>
            <a:r>
              <a:rPr lang="en-US" sz="1200" i="1" baseline="-25000" dirty="0"/>
              <a:t>x3, </a:t>
            </a:r>
            <a:r>
              <a:rPr lang="en-US" sz="1200" i="1" dirty="0"/>
              <a:t>m</a:t>
            </a:r>
            <a:r>
              <a:rPr lang="en-US" sz="1200" i="1" baseline="-25000" dirty="0"/>
              <a:t>y3, </a:t>
            </a:r>
            <a:r>
              <a:rPr lang="en-US" sz="1200" i="1" dirty="0"/>
              <a:t>m</a:t>
            </a:r>
            <a:r>
              <a:rPr lang="en-US" sz="1200" i="1" baseline="-25000" dirty="0"/>
              <a:t>z3,</a:t>
            </a:r>
            <a:r>
              <a:rPr lang="en-US" sz="1200" i="1" dirty="0"/>
              <a:t>m</a:t>
            </a:r>
            <a:r>
              <a:rPr lang="en-US" sz="1200" i="1" baseline="-25000" dirty="0"/>
              <a:t>x4, </a:t>
            </a:r>
            <a:r>
              <a:rPr lang="en-US" sz="1200" i="1" dirty="0"/>
              <a:t>m</a:t>
            </a:r>
            <a:r>
              <a:rPr lang="en-US" sz="1200" i="1" baseline="-25000" dirty="0"/>
              <a:t>y4, </a:t>
            </a:r>
            <a:r>
              <a:rPr lang="en-US" sz="1200" i="1" dirty="0"/>
              <a:t>m</a:t>
            </a:r>
            <a:r>
              <a:rPr lang="en-US" sz="1200" i="1" baseline="-25000" dirty="0"/>
              <a:t>z4</a:t>
            </a:r>
            <a:r>
              <a:rPr lang="en-US" sz="1200" dirty="0"/>
              <a:t>] is produced </a:t>
            </a:r>
            <a:r>
              <a:rPr lang="en-US" sz="1200" dirty="0"/>
              <a:t>from </a:t>
            </a:r>
            <a:r>
              <a:rPr lang="en-US" sz="1200" dirty="0"/>
              <a:t>a magnetic sensor badge.</a:t>
            </a:r>
          </a:p>
          <a:p>
            <a:pPr lvl="1"/>
            <a:r>
              <a:rPr lang="en-US" sz="1200" dirty="0"/>
              <a:t>Locations </a:t>
            </a:r>
            <a:r>
              <a:rPr lang="en-US" sz="1200" dirty="0"/>
              <a:t>and directions are indexed </a:t>
            </a:r>
            <a:endParaRPr lang="en-US" sz="1200" dirty="0"/>
          </a:p>
          <a:p>
            <a:pPr lvl="2"/>
            <a:r>
              <a:rPr lang="en-US" sz="1200" b="1" i="1" dirty="0"/>
              <a:t>Map E</a:t>
            </a:r>
            <a:r>
              <a:rPr lang="en-US" sz="1200" dirty="0"/>
              <a:t> </a:t>
            </a:r>
            <a:r>
              <a:rPr lang="en-US" sz="1200" dirty="0"/>
              <a:t>= </a:t>
            </a:r>
            <a:r>
              <a:rPr lang="en-US" sz="1200" dirty="0"/>
              <a:t>{</a:t>
            </a:r>
            <a:r>
              <a:rPr lang="en-US" sz="1200" b="1" i="1" dirty="0"/>
              <a:t>d</a:t>
            </a:r>
            <a:r>
              <a:rPr lang="en-US" sz="1200" b="1" i="1" baseline="-25000" dirty="0"/>
              <a:t>1,1</a:t>
            </a:r>
            <a:r>
              <a:rPr lang="en-US" sz="1200" b="1" i="1" dirty="0"/>
              <a:t> </a:t>
            </a:r>
            <a:r>
              <a:rPr lang="en-US" sz="1200" b="1" i="1" baseline="-25000" dirty="0"/>
              <a:t>…</a:t>
            </a:r>
            <a:r>
              <a:rPr lang="en-US" sz="1200" b="1" i="1" dirty="0" err="1"/>
              <a:t>d</a:t>
            </a:r>
            <a:r>
              <a:rPr lang="en-US" sz="1200" b="1" i="1" baseline="-25000" dirty="0" err="1"/>
              <a:t>L,K</a:t>
            </a:r>
            <a:r>
              <a:rPr lang="en-US" sz="1200" dirty="0"/>
              <a:t>} where </a:t>
            </a:r>
          </a:p>
          <a:p>
            <a:pPr lvl="3"/>
            <a:r>
              <a:rPr lang="en-US" sz="1050" i="1" dirty="0"/>
              <a:t>L</a:t>
            </a:r>
            <a:r>
              <a:rPr lang="en-US" sz="1050" dirty="0"/>
              <a:t> </a:t>
            </a:r>
            <a:r>
              <a:rPr lang="en-US" sz="1050" dirty="0"/>
              <a:t>is the </a:t>
            </a:r>
            <a:r>
              <a:rPr lang="en-US" sz="1050" dirty="0"/>
              <a:t>location index</a:t>
            </a:r>
          </a:p>
          <a:p>
            <a:pPr lvl="3"/>
            <a:r>
              <a:rPr lang="en-US" sz="1050" i="1" dirty="0"/>
              <a:t>K</a:t>
            </a:r>
            <a:r>
              <a:rPr lang="en-US" sz="1050" dirty="0"/>
              <a:t> is the rotation index </a:t>
            </a:r>
          </a:p>
        </p:txBody>
      </p:sp>
      <p:pic>
        <p:nvPicPr>
          <p:cNvPr id="35" name="Picture 2" descr="C:\Users\jaewoo\Pictures\2011-06-30 02.33.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750" y="2086841"/>
            <a:ext cx="1714500" cy="19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/>
          <p:nvPr/>
        </p:nvSpPr>
        <p:spPr>
          <a:xfrm>
            <a:off x="6082952" y="234315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57900" y="34290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00900" y="34290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00900" y="234315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17039" y="4343400"/>
            <a:ext cx="62410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Least </a:t>
            </a:r>
            <a:r>
              <a:rPr lang="en-US" sz="1350" dirty="0">
                <a:solidFill>
                  <a:prstClr val="black"/>
                </a:solidFill>
              </a:rPr>
              <a:t>RMS based Nearest Neighborhood: </a:t>
            </a:r>
            <a:endParaRPr lang="en-US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G</a:t>
            </a:r>
            <a:r>
              <a:rPr lang="en-US" sz="1200" dirty="0">
                <a:solidFill>
                  <a:prstClr val="black"/>
                </a:solidFill>
              </a:rPr>
              <a:t>iven </a:t>
            </a:r>
            <a:r>
              <a:rPr lang="en-US" sz="1200" dirty="0">
                <a:solidFill>
                  <a:prstClr val="black"/>
                </a:solidFill>
              </a:rPr>
              <a:t>a map dataset </a:t>
            </a:r>
            <a:r>
              <a:rPr lang="en-US" sz="1200" b="1" i="1" dirty="0">
                <a:solidFill>
                  <a:prstClr val="black"/>
                </a:solidFill>
              </a:rPr>
              <a:t>E</a:t>
            </a:r>
            <a:r>
              <a:rPr lang="en-US" sz="1200" dirty="0">
                <a:solidFill>
                  <a:prstClr val="black"/>
                </a:solidFill>
              </a:rPr>
              <a:t> and target location fingerprint </a:t>
            </a:r>
            <a:r>
              <a:rPr lang="en-US" sz="1200" i="1" dirty="0">
                <a:solidFill>
                  <a:prstClr val="black"/>
                </a:solidFill>
              </a:rPr>
              <a:t>d</a:t>
            </a:r>
            <a:r>
              <a:rPr lang="en-US" sz="1200" dirty="0">
                <a:solidFill>
                  <a:prstClr val="black"/>
                </a:solidFill>
              </a:rPr>
              <a:t>, then a nearest neighbor of </a:t>
            </a:r>
            <a:r>
              <a:rPr lang="en-US" sz="1200" i="1" dirty="0">
                <a:solidFill>
                  <a:prstClr val="black"/>
                </a:solidFill>
              </a:rPr>
              <a:t>d, d’</a:t>
            </a:r>
            <a:r>
              <a:rPr lang="en-US" sz="1200" dirty="0">
                <a:solidFill>
                  <a:prstClr val="black"/>
                </a:solidFill>
              </a:rPr>
              <a:t> is defined </a:t>
            </a:r>
            <a:r>
              <a:rPr lang="en-US" sz="1200" dirty="0">
                <a:solidFill>
                  <a:prstClr val="black"/>
                </a:solidFill>
              </a:rPr>
              <a:t>as</a:t>
            </a:r>
            <a:endParaRPr lang="en-US" sz="1200" dirty="0">
              <a:solidFill>
                <a:prstClr val="black"/>
              </a:solidFill>
            </a:endParaRPr>
          </a:p>
          <a:p>
            <a:pPr marL="205740" lvl="1"/>
            <a:endParaRPr lang="en-US" sz="1200" dirty="0">
              <a:solidFill>
                <a:prstClr val="black"/>
              </a:solidFill>
            </a:endParaRPr>
          </a:p>
          <a:p>
            <a:pPr marL="205740" lvl="1"/>
            <a:endParaRPr lang="en-US" sz="1200" dirty="0">
              <a:solidFill>
                <a:prstClr val="black"/>
              </a:solidFill>
            </a:endParaRPr>
          </a:p>
          <a:p>
            <a:pPr marL="205740" lvl="1"/>
            <a:endParaRPr lang="en-US" sz="1200" dirty="0">
              <a:solidFill>
                <a:prstClr val="black"/>
              </a:solidFill>
            </a:endParaRPr>
          </a:p>
          <a:p>
            <a:pPr marL="205740" lvl="1"/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     L </a:t>
            </a:r>
            <a:r>
              <a:rPr lang="en-US" sz="1200" dirty="0">
                <a:solidFill>
                  <a:prstClr val="black"/>
                </a:solidFill>
              </a:rPr>
              <a:t>and K of the d’ </a:t>
            </a:r>
            <a:r>
              <a:rPr lang="en-US" sz="1200" dirty="0">
                <a:solidFill>
                  <a:prstClr val="black"/>
                </a:solidFill>
              </a:rPr>
              <a:t>are predicted </a:t>
            </a:r>
            <a:r>
              <a:rPr lang="en-US" sz="1200" dirty="0">
                <a:solidFill>
                  <a:prstClr val="black"/>
                </a:solidFill>
              </a:rPr>
              <a:t>location </a:t>
            </a:r>
            <a:r>
              <a:rPr lang="en-US" sz="1200" dirty="0">
                <a:solidFill>
                  <a:prstClr val="black"/>
                </a:solidFill>
              </a:rPr>
              <a:t>and direction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</a:p>
          <a:p>
            <a:pPr marL="205740" lvl="1"/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41" name="internal-source-marker_0.07394195441156626" descr="RmzxZ3wxN5SXqTXbqlNfqfEwXHjVIAplWmP0DkZw0wGLBiwpQNYsbkmBJD1i1rzpVyotH8Mv9k2HKe-US_UA_gbjZP_9BfM-SYDVB5Zp8dFvd7zoZ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5051346"/>
            <a:ext cx="377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Collection Process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429000" y="2000251"/>
            <a:ext cx="2514600" cy="3657600"/>
          </a:xfrm>
        </p:spPr>
        <p:txBody>
          <a:bodyPr>
            <a:normAutofit/>
          </a:bodyPr>
          <a:lstStyle/>
          <a:p>
            <a:pPr marL="137160" lvl="1"/>
            <a:r>
              <a:rPr lang="en-US" sz="1200" dirty="0"/>
              <a:t>Map fingerprints were collected at every </a:t>
            </a:r>
            <a:r>
              <a:rPr lang="en-US" sz="1200" dirty="0"/>
              <a:t>2 feet (60 cm) </a:t>
            </a:r>
            <a:r>
              <a:rPr lang="en-US" sz="1200" dirty="0"/>
              <a:t>on </a:t>
            </a:r>
            <a:r>
              <a:rPr lang="en-US" sz="1200" dirty="0"/>
              <a:t>the </a:t>
            </a:r>
            <a:r>
              <a:rPr lang="en-US" sz="1200" dirty="0"/>
              <a:t>floor rotating sensor attached chair at the height of 4 feet above ground.</a:t>
            </a:r>
          </a:p>
          <a:p>
            <a:pPr marL="137160" lvl="1"/>
            <a:endParaRPr lang="en-US" sz="1200" dirty="0"/>
          </a:p>
          <a:p>
            <a:pPr marL="137160" lvl="1"/>
            <a:r>
              <a:rPr lang="en-US" sz="1200" dirty="0"/>
              <a:t>The test data set was collected in a similar manner, sampling one fingerprint per </a:t>
            </a:r>
            <a:r>
              <a:rPr lang="en-US" sz="1200" dirty="0"/>
              <a:t>step (2 feet), </a:t>
            </a:r>
            <a:r>
              <a:rPr lang="en-US" sz="1200" dirty="0"/>
              <a:t>a week later than the creation of the fingerprint map. </a:t>
            </a:r>
            <a:endParaRPr lang="en-US" sz="1200" dirty="0"/>
          </a:p>
          <a:p>
            <a:pPr marL="137160" lvl="1"/>
            <a:endParaRPr lang="en-US" sz="1200" dirty="0"/>
          </a:p>
          <a:p>
            <a:pPr marL="137160" lvl="1"/>
            <a:endParaRPr lang="en-US" sz="120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85900" y="2115952"/>
            <a:ext cx="1771650" cy="3491090"/>
            <a:chOff x="7086600" y="2133601"/>
            <a:chExt cx="1606125" cy="3313549"/>
          </a:xfrm>
        </p:grpSpPr>
        <p:pic>
          <p:nvPicPr>
            <p:cNvPr id="18" name="Picture 3" descr="C:\Users\jaewoo\Pictures\114CANON\DSC_0005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6232888" y="2987313"/>
              <a:ext cx="3313549" cy="160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rved Left Arrow 18"/>
            <p:cNvSpPr/>
            <p:nvPr/>
          </p:nvSpPr>
          <p:spPr>
            <a:xfrm>
              <a:off x="8118262" y="3838425"/>
              <a:ext cx="568538" cy="8859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Curved Left Arrow 19"/>
            <p:cNvSpPr/>
            <p:nvPr/>
          </p:nvSpPr>
          <p:spPr>
            <a:xfrm flipH="1" flipV="1">
              <a:off x="7239000" y="3783789"/>
              <a:ext cx="574462" cy="864411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2" descr="C:\Users\jaewoo\Pictures\DSC_0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00750" y="2113768"/>
            <a:ext cx="1828800" cy="35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Collection Process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5400000">
            <a:off x="961153" y="2217699"/>
            <a:ext cx="3852982" cy="2798723"/>
            <a:chOff x="0" y="-47635"/>
            <a:chExt cx="3049270" cy="2069374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479"/>
              <a:ext cx="3049270" cy="195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16710" y="831770"/>
              <a:ext cx="2124710" cy="880110"/>
            </a:xfrm>
            <a:custGeom>
              <a:avLst/>
              <a:gdLst>
                <a:gd name="T0" fmla="*/ 1261282 w 2125134"/>
                <a:gd name="T1" fmla="*/ 880110 h 880533"/>
                <a:gd name="T2" fmla="*/ 0 w 2125134"/>
                <a:gd name="T3" fmla="*/ 880110 h 880533"/>
                <a:gd name="T4" fmla="*/ 8465 w 2125134"/>
                <a:gd name="T5" fmla="*/ 177715 h 880533"/>
                <a:gd name="T6" fmla="*/ 1269747 w 2125134"/>
                <a:gd name="T7" fmla="*/ 169252 h 880533"/>
                <a:gd name="T8" fmla="*/ 1261282 w 2125134"/>
                <a:gd name="T9" fmla="*/ 0 h 880533"/>
                <a:gd name="T10" fmla="*/ 2116245 w 2125134"/>
                <a:gd name="T11" fmla="*/ 16925 h 880533"/>
                <a:gd name="T12" fmla="*/ 2124710 w 2125134"/>
                <a:gd name="T13" fmla="*/ 448517 h 880533"/>
                <a:gd name="T14" fmla="*/ 1269747 w 2125134"/>
                <a:gd name="T15" fmla="*/ 473905 h 880533"/>
                <a:gd name="T16" fmla="*/ 1261282 w 2125134"/>
                <a:gd name="T17" fmla="*/ 880110 h 880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5134"/>
                <a:gd name="T28" fmla="*/ 0 h 880533"/>
                <a:gd name="T29" fmla="*/ 2125134 w 2125134"/>
                <a:gd name="T30" fmla="*/ 880533 h 8805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5134" h="880533">
                  <a:moveTo>
                    <a:pt x="1261534" y="880533"/>
                  </a:moveTo>
                  <a:lnTo>
                    <a:pt x="0" y="880533"/>
                  </a:lnTo>
                  <a:lnTo>
                    <a:pt x="8467" y="177800"/>
                  </a:lnTo>
                  <a:lnTo>
                    <a:pt x="1270000" y="169333"/>
                  </a:lnTo>
                  <a:lnTo>
                    <a:pt x="1261534" y="0"/>
                  </a:lnTo>
                  <a:lnTo>
                    <a:pt x="2116667" y="16933"/>
                  </a:lnTo>
                  <a:lnTo>
                    <a:pt x="2125134" y="448733"/>
                  </a:lnTo>
                  <a:lnTo>
                    <a:pt x="1270000" y="474133"/>
                  </a:lnTo>
                  <a:lnTo>
                    <a:pt x="1261534" y="880533"/>
                  </a:lnTo>
                  <a:close/>
                </a:path>
              </a:pathLst>
            </a:custGeom>
            <a:noFill/>
            <a:ln w="28575" cap="rnd">
              <a:solidFill>
                <a:srgbClr val="0070C0"/>
              </a:solidFill>
              <a:bevel/>
              <a:headEnd/>
              <a:tailEnd/>
            </a:ln>
            <a:effectLst>
              <a:outerShdw dist="22987" dir="5400000" algn="tl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US" sz="825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 </a:t>
              </a:r>
              <a:endParaRPr lang="en-US" sz="825">
                <a:solidFill>
                  <a:prstClr val="black"/>
                </a:solidFill>
                <a:latin typeface="Times New Roman"/>
                <a:ea typeface="Batang"/>
                <a:cs typeface="Times New Roman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96" y="165908"/>
              <a:ext cx="1000315" cy="82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1031"/>
            <p:cNvSpPr txBox="1">
              <a:spLocks noChangeArrowheads="1"/>
            </p:cNvSpPr>
            <p:nvPr/>
          </p:nvSpPr>
          <p:spPr bwMode="auto">
            <a:xfrm>
              <a:off x="469088" y="198814"/>
              <a:ext cx="237592" cy="11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spAutoFit/>
            </a:bodyPr>
            <a:lstStyle/>
            <a:p>
              <a:r>
                <a:rPr lang="en-US" sz="600" dirty="0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5</a:t>
              </a:r>
              <a:endParaRPr lang="en-US" sz="825" dirty="0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  <p:sp>
          <p:nvSpPr>
            <p:cNvPr id="29" name="Text Box 1032"/>
            <p:cNvSpPr txBox="1">
              <a:spLocks noChangeArrowheads="1"/>
            </p:cNvSpPr>
            <p:nvPr/>
          </p:nvSpPr>
          <p:spPr bwMode="auto">
            <a:xfrm>
              <a:off x="587885" y="211475"/>
              <a:ext cx="349905" cy="18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spAutoFit/>
            </a:bodyPr>
            <a:lstStyle/>
            <a:p>
              <a:pPr algn="ctr"/>
              <a:r>
                <a:rPr lang="en-US" sz="600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10</a:t>
              </a:r>
              <a:endParaRPr lang="en-US" sz="825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  <p:sp>
          <p:nvSpPr>
            <p:cNvPr id="30" name="Text Box 1033"/>
            <p:cNvSpPr txBox="1">
              <a:spLocks noChangeArrowheads="1"/>
            </p:cNvSpPr>
            <p:nvPr/>
          </p:nvSpPr>
          <p:spPr bwMode="auto">
            <a:xfrm>
              <a:off x="915238" y="211475"/>
              <a:ext cx="349905" cy="18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spAutoFit/>
            </a:bodyPr>
            <a:lstStyle/>
            <a:p>
              <a:pPr algn="ctr"/>
              <a:r>
                <a:rPr lang="en-US" sz="600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20</a:t>
              </a:r>
              <a:endParaRPr lang="en-US" sz="825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  <p:sp>
          <p:nvSpPr>
            <p:cNvPr id="31" name="Text Box 1034"/>
            <p:cNvSpPr txBox="1">
              <a:spLocks noChangeArrowheads="1"/>
            </p:cNvSpPr>
            <p:nvPr/>
          </p:nvSpPr>
          <p:spPr bwMode="auto">
            <a:xfrm>
              <a:off x="1161749" y="211475"/>
              <a:ext cx="349905" cy="18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spAutoFit/>
            </a:bodyPr>
            <a:lstStyle/>
            <a:p>
              <a:pPr algn="ctr"/>
              <a:r>
                <a:rPr lang="en-US" sz="600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30</a:t>
              </a:r>
              <a:endParaRPr lang="en-US" sz="825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  <p:sp>
          <p:nvSpPr>
            <p:cNvPr id="32" name="Text Box 1035"/>
            <p:cNvSpPr txBox="1">
              <a:spLocks noChangeArrowheads="1"/>
            </p:cNvSpPr>
            <p:nvPr/>
          </p:nvSpPr>
          <p:spPr bwMode="auto">
            <a:xfrm>
              <a:off x="924831" y="-47635"/>
              <a:ext cx="573863" cy="26455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spAutoFit/>
            </a:bodyPr>
            <a:lstStyle/>
            <a:p>
              <a:pPr algn="r"/>
              <a:r>
                <a:rPr lang="en-US" sz="375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Meter</a:t>
              </a:r>
              <a:endParaRPr lang="en-US" sz="825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  <p:sp>
          <p:nvSpPr>
            <p:cNvPr id="33" name="Text Box 1031"/>
            <p:cNvSpPr txBox="1">
              <a:spLocks noChangeArrowheads="1"/>
            </p:cNvSpPr>
            <p:nvPr/>
          </p:nvSpPr>
          <p:spPr bwMode="auto">
            <a:xfrm>
              <a:off x="471228" y="188685"/>
              <a:ext cx="237592" cy="11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spAutoFit/>
            </a:bodyPr>
            <a:lstStyle/>
            <a:p>
              <a:r>
                <a:rPr lang="en-US" sz="600" dirty="0">
                  <a:solidFill>
                    <a:srgbClr val="000000"/>
                  </a:solidFill>
                  <a:latin typeface="Cambria"/>
                  <a:ea typeface="Malgun Gothic"/>
                  <a:cs typeface="Times New Roman"/>
                </a:rPr>
                <a:t>5</a:t>
              </a:r>
              <a:endParaRPr lang="en-US" sz="825" dirty="0">
                <a:solidFill>
                  <a:prstClr val="black"/>
                </a:solidFill>
                <a:latin typeface="Times"/>
                <a:ea typeface="Malgun Gothic"/>
                <a:cs typeface="Times New Roman"/>
              </a:endParaRPr>
            </a:p>
          </p:txBody>
        </p:sp>
      </p:grpSp>
      <p:pic>
        <p:nvPicPr>
          <p:cNvPr id="34" name="Picture 2" descr="C:\Users\jaewoo\Pictures\E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145" y="1814786"/>
            <a:ext cx="2860340" cy="3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9739" y="5536846"/>
            <a:ext cx="2046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Corridor: 187.2m x 1.85m #fingerprints: 37200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5515762"/>
            <a:ext cx="2046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Atrium: 13.8m x 9.9m #fingerprints: 40800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52525" y="1872734"/>
            <a:ext cx="6105525" cy="3994666"/>
            <a:chOff x="447675" y="2438400"/>
            <a:chExt cx="6105525" cy="3994666"/>
          </a:xfrm>
        </p:grpSpPr>
        <p:grpSp>
          <p:nvGrpSpPr>
            <p:cNvPr id="8" name="Group 7"/>
            <p:cNvGrpSpPr/>
            <p:nvPr/>
          </p:nvGrpSpPr>
          <p:grpSpPr>
            <a:xfrm>
              <a:off x="447675" y="2438400"/>
              <a:ext cx="6105525" cy="3733800"/>
              <a:chOff x="1371600" y="1676400"/>
              <a:chExt cx="6105525" cy="37338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0200" y="1905000"/>
                <a:ext cx="5876925" cy="34671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371600" y="1676400"/>
                <a:ext cx="2057400" cy="373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4265100" y="952193"/>
                <a:ext cx="2057400" cy="373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3700" y="5486400"/>
              <a:ext cx="275248" cy="22860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1100" y="4978246"/>
              <a:ext cx="279400" cy="279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715" y="5029046"/>
              <a:ext cx="275248" cy="22860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772" y="5794642"/>
              <a:ext cx="275248" cy="22860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cxnSp>
          <p:nvCxnSpPr>
            <p:cNvPr id="4" name="Straight Arrow Connector 3"/>
            <p:cNvCxnSpPr>
              <a:stCxn id="14" idx="3"/>
            </p:cNvCxnSpPr>
            <p:nvPr/>
          </p:nvCxnSpPr>
          <p:spPr>
            <a:xfrm flipV="1">
              <a:off x="3004963" y="5105400"/>
              <a:ext cx="958809" cy="3794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0"/>
            </p:cNvCxnSpPr>
            <p:nvPr/>
          </p:nvCxnSpPr>
          <p:spPr>
            <a:xfrm flipV="1">
              <a:off x="4101396" y="5257800"/>
              <a:ext cx="14776" cy="53684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1"/>
            </p:cNvCxnSpPr>
            <p:nvPr/>
          </p:nvCxnSpPr>
          <p:spPr>
            <a:xfrm flipH="1" flipV="1">
              <a:off x="4291549" y="5181754"/>
              <a:ext cx="1182151" cy="41894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08544" y="46347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67422" y="60637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52964" y="572188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RADAR – Offline Phase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447801"/>
            <a:ext cx="8534400" cy="191831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For every location, and for every user orientation at this location:</a:t>
            </a:r>
          </a:p>
          <a:p>
            <a:pPr lvl="1"/>
            <a:r>
              <a:rPr lang="en-US" sz="2300" dirty="0" smtClean="0"/>
              <a:t>&lt; &lt;</a:t>
            </a:r>
            <a:r>
              <a:rPr lang="en-US" sz="2300" dirty="0" err="1" smtClean="0"/>
              <a:t>x,y,z</a:t>
            </a:r>
            <a:r>
              <a:rPr lang="en-US" sz="2300" dirty="0" smtClean="0"/>
              <a:t>&gt;, &lt;RSSI</a:t>
            </a:r>
            <a:r>
              <a:rPr lang="en-US" sz="2300" baseline="30000" dirty="0" smtClean="0"/>
              <a:t>A</a:t>
            </a:r>
            <a:r>
              <a:rPr lang="en-US" sz="2300" dirty="0" smtClean="0"/>
              <a:t>, RSSI</a:t>
            </a:r>
            <a:r>
              <a:rPr lang="en-US" sz="2300" baseline="30000" dirty="0" smtClean="0"/>
              <a:t>B</a:t>
            </a:r>
            <a:r>
              <a:rPr lang="en-US" sz="2300" dirty="0" smtClean="0"/>
              <a:t>, RSSI</a:t>
            </a:r>
            <a:r>
              <a:rPr lang="en-US" sz="2300" baseline="30000" dirty="0" smtClean="0"/>
              <a:t>C</a:t>
            </a:r>
            <a:r>
              <a:rPr lang="en-US" sz="2300" dirty="0" smtClean="0"/>
              <a:t>&gt; &gt;</a:t>
            </a:r>
          </a:p>
          <a:p>
            <a:pPr lvl="1"/>
            <a:r>
              <a:rPr lang="en-US" sz="2300" dirty="0" smtClean="0"/>
              <a:t>RSSI values averaged over multiple measurements to capture</a:t>
            </a:r>
          </a:p>
          <a:p>
            <a:pPr lvl="2"/>
            <a:r>
              <a:rPr lang="en-US" sz="2000" dirty="0" smtClean="0"/>
              <a:t>Stochastic variations of wireless signals</a:t>
            </a:r>
          </a:p>
          <a:p>
            <a:pPr lvl="2"/>
            <a:r>
              <a:rPr lang="en-US" sz="2000" dirty="0" smtClean="0"/>
              <a:t>The effect of user orientation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029200" y="3938072"/>
            <a:ext cx="4038600" cy="1676400"/>
            <a:chOff x="5090932" y="2590800"/>
            <a:chExt cx="4038600" cy="1676400"/>
          </a:xfrm>
        </p:grpSpPr>
        <p:sp>
          <p:nvSpPr>
            <p:cNvPr id="17" name="Can 16"/>
            <p:cNvSpPr/>
            <p:nvPr/>
          </p:nvSpPr>
          <p:spPr>
            <a:xfrm>
              <a:off x="5473700" y="2590800"/>
              <a:ext cx="3517900" cy="16764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90932" y="3036275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&lt; &lt;</a:t>
              </a:r>
              <a:r>
                <a:rPr lang="en-US" dirty="0" err="1"/>
                <a:t>x,y,z</a:t>
              </a:r>
              <a:r>
                <a:rPr lang="en-US" dirty="0"/>
                <a:t>&gt;, </a:t>
              </a:r>
              <a:r>
                <a:rPr lang="en-US" dirty="0" smtClean="0"/>
                <a:t>&lt;A:10, B:20, C:15&gt; </a:t>
              </a:r>
              <a:r>
                <a:rPr lang="en-US" dirty="0"/>
                <a:t>&gt;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90932" y="3289912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&lt; &lt;</a:t>
              </a:r>
              <a:r>
                <a:rPr lang="en-US" dirty="0" err="1"/>
                <a:t>x,y,z</a:t>
              </a:r>
              <a:r>
                <a:rPr lang="en-US" dirty="0"/>
                <a:t>&gt;, </a:t>
              </a:r>
              <a:r>
                <a:rPr lang="en-US" dirty="0" smtClean="0"/>
                <a:t>&lt;A:12, B:19, C:15&gt; </a:t>
              </a:r>
              <a:r>
                <a:rPr lang="en-US" dirty="0"/>
                <a:t>&gt;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90932" y="3821668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&lt; &lt;</a:t>
              </a:r>
              <a:r>
                <a:rPr lang="en-US" dirty="0" err="1" smtClean="0"/>
                <a:t>x’,y’,z</a:t>
              </a:r>
              <a:r>
                <a:rPr lang="en-US" dirty="0" smtClean="0"/>
                <a:t>’&gt;, &lt;A:0, B:30, C:40&gt; </a:t>
              </a:r>
              <a:r>
                <a:rPr lang="en-US" dirty="0"/>
                <a:t>&gt;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6912" y="3489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16893" y="2628872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RSSI Map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7902955" y="648866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[Bahl2000]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0418" y="2171700"/>
            <a:ext cx="3257550" cy="2988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454" y="2314021"/>
            <a:ext cx="3371850" cy="2845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3343" y="5371458"/>
            <a:ext cx="2171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Corridor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500" y="5371458"/>
            <a:ext cx="2171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Atrium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2300" y="5705737"/>
            <a:ext cx="11256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[Chung2011]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284214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Positioning Using Geo-Magnetism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85900" y="1943102"/>
            <a:ext cx="6400800" cy="16573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Accurate indoor localization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However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Building needs to have metallic skeleton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Extensive fingerprinting is needed</a:t>
            </a:r>
          </a:p>
        </p:txBody>
      </p:sp>
    </p:spTree>
    <p:extLst>
      <p:ext uri="{BB962C8B-B14F-4D97-AF65-F5344CB8AC3E}">
        <p14:creationId xmlns:p14="http://schemas.microsoft.com/office/powerpoint/2010/main" val="3894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Acoustic background sound 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Acoustic </a:t>
            </a:r>
            <a:r>
              <a:rPr lang="en-US" dirty="0"/>
              <a:t>B</a:t>
            </a:r>
            <a:r>
              <a:rPr lang="en-US" dirty="0" smtClean="0"/>
              <a:t>ackground Spectrum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100" y="2057400"/>
            <a:ext cx="3138750" cy="32193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3429000" cy="32575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1500" dirty="0">
                <a:solidFill>
                  <a:prstClr val="black"/>
                </a:solidFill>
              </a:rPr>
              <a:t>Given: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A smartphone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A building composed of many rooms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At least one prior visit to each room for training</a:t>
            </a:r>
          </a:p>
          <a:p>
            <a:pPr>
              <a:buClr>
                <a:srgbClr val="DD8047"/>
              </a:buClr>
            </a:pPr>
            <a:r>
              <a:rPr lang="en-US" sz="1500" dirty="0">
                <a:solidFill>
                  <a:prstClr val="black"/>
                </a:solidFill>
              </a:rPr>
              <a:t>Without: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Specialized hardware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Anything installed in the environment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Cooperation from the building owner</a:t>
            </a:r>
          </a:p>
          <a:p>
            <a:pPr>
              <a:buClr>
                <a:srgbClr val="DD8047"/>
              </a:buClr>
            </a:pPr>
            <a:r>
              <a:rPr lang="en-US" sz="1500" dirty="0">
                <a:solidFill>
                  <a:prstClr val="black"/>
                </a:solidFill>
              </a:rPr>
              <a:t>Goal:</a:t>
            </a:r>
          </a:p>
          <a:p>
            <a:pPr lvl="1">
              <a:buClr>
                <a:srgbClr val="94B6D2"/>
              </a:buClr>
            </a:pPr>
            <a:r>
              <a:rPr lang="en-US" sz="1275" dirty="0">
                <a:solidFill>
                  <a:prstClr val="black"/>
                </a:solidFill>
              </a:rPr>
              <a:t>Determine which room the smartphone is currently located in</a:t>
            </a:r>
          </a:p>
        </p:txBody>
      </p:sp>
      <p:sp>
        <p:nvSpPr>
          <p:cNvPr id="3" name="Rectangle 2"/>
          <p:cNvSpPr/>
          <p:nvPr/>
        </p:nvSpPr>
        <p:spPr>
          <a:xfrm>
            <a:off x="6946720" y="5723751"/>
            <a:ext cx="11028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[Tarzia2011]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Acoustic Background Spectrum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50" y="3257550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prstClr val="black"/>
                </a:solidFill>
                <a:hlinkClick r:id="rId3"/>
              </a:rPr>
              <a:t>DEMO</a:t>
            </a:r>
            <a:endParaRPr lang="en-US" sz="4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1771650"/>
            <a:ext cx="5644688" cy="40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46720" y="5723751"/>
            <a:ext cx="11028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[Tarzia2011]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281" y="1943100"/>
            <a:ext cx="2860313" cy="382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930350"/>
            <a:ext cx="2759063" cy="3837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46720" y="5723751"/>
            <a:ext cx="11028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[Tarzia2011]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320" y="1714500"/>
            <a:ext cx="3543751" cy="3652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21" y="1771650"/>
            <a:ext cx="3138750" cy="332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151" y="5350304"/>
            <a:ext cx="4512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To guess the current location find the “closest” fingerprint in a database of labeled fingerprints.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6720" y="5723751"/>
            <a:ext cx="11028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[Tarzia2011]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Localization Accuracy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1" y="2000250"/>
            <a:ext cx="4556251" cy="3206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46720" y="5723751"/>
            <a:ext cx="11028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[Tarzia2011]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987" y="2286000"/>
            <a:ext cx="3265313" cy="277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300" y="2292375"/>
            <a:ext cx="3341250" cy="2773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46720" y="5723751"/>
            <a:ext cx="11028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[Tarzia2011]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52525" y="1872734"/>
            <a:ext cx="6105525" cy="3994666"/>
            <a:chOff x="447675" y="2438400"/>
            <a:chExt cx="6105525" cy="3994666"/>
          </a:xfrm>
        </p:grpSpPr>
        <p:grpSp>
          <p:nvGrpSpPr>
            <p:cNvPr id="8" name="Group 7"/>
            <p:cNvGrpSpPr/>
            <p:nvPr/>
          </p:nvGrpSpPr>
          <p:grpSpPr>
            <a:xfrm>
              <a:off x="447675" y="2438400"/>
              <a:ext cx="6105525" cy="3733800"/>
              <a:chOff x="1371600" y="1676400"/>
              <a:chExt cx="6105525" cy="37338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0200" y="1905000"/>
                <a:ext cx="5876925" cy="34671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371600" y="1676400"/>
                <a:ext cx="2057400" cy="373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4265100" y="952193"/>
                <a:ext cx="2057400" cy="373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3700" y="5486400"/>
              <a:ext cx="275248" cy="22860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1100" y="4978246"/>
              <a:ext cx="279400" cy="279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715" y="5029046"/>
              <a:ext cx="275248" cy="22860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772" y="5794642"/>
              <a:ext cx="275248" cy="22860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cxnSp>
          <p:nvCxnSpPr>
            <p:cNvPr id="4" name="Straight Arrow Connector 3"/>
            <p:cNvCxnSpPr>
              <a:stCxn id="14" idx="3"/>
            </p:cNvCxnSpPr>
            <p:nvPr/>
          </p:nvCxnSpPr>
          <p:spPr>
            <a:xfrm flipV="1">
              <a:off x="3004963" y="5105400"/>
              <a:ext cx="958809" cy="3794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0"/>
            </p:cNvCxnSpPr>
            <p:nvPr/>
          </p:nvCxnSpPr>
          <p:spPr>
            <a:xfrm flipV="1">
              <a:off x="4101396" y="5257800"/>
              <a:ext cx="14776" cy="53684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1"/>
            </p:cNvCxnSpPr>
            <p:nvPr/>
          </p:nvCxnSpPr>
          <p:spPr>
            <a:xfrm flipH="1" flipV="1">
              <a:off x="4291549" y="5181754"/>
              <a:ext cx="1182151" cy="41894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08544" y="46347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67422" y="60637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52964" y="572188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RADAR – Online Phase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029200" y="3938072"/>
            <a:ext cx="4038600" cy="1676400"/>
            <a:chOff x="5090932" y="2590800"/>
            <a:chExt cx="4038600" cy="1676400"/>
          </a:xfrm>
        </p:grpSpPr>
        <p:sp>
          <p:nvSpPr>
            <p:cNvPr id="17" name="Can 16"/>
            <p:cNvSpPr/>
            <p:nvPr/>
          </p:nvSpPr>
          <p:spPr>
            <a:xfrm>
              <a:off x="5473700" y="2590800"/>
              <a:ext cx="3517900" cy="16764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90932" y="3036275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&lt; &lt;</a:t>
              </a:r>
              <a:r>
                <a:rPr lang="en-US" dirty="0" err="1"/>
                <a:t>x,y,z</a:t>
              </a:r>
              <a:r>
                <a:rPr lang="en-US" dirty="0"/>
                <a:t>&gt;, </a:t>
              </a:r>
              <a:r>
                <a:rPr lang="en-US" dirty="0" smtClean="0"/>
                <a:t>&lt;A:10, B:20, C:15&gt; </a:t>
              </a:r>
              <a:r>
                <a:rPr lang="en-US" dirty="0"/>
                <a:t>&gt;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90932" y="3289912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&lt; &lt;</a:t>
              </a:r>
              <a:r>
                <a:rPr lang="en-US" dirty="0" err="1"/>
                <a:t>x,y,z</a:t>
              </a:r>
              <a:r>
                <a:rPr lang="en-US" dirty="0"/>
                <a:t>&gt;, </a:t>
              </a:r>
              <a:r>
                <a:rPr lang="en-US" dirty="0" smtClean="0"/>
                <a:t>&lt;A:12, B:19, C:15&gt; </a:t>
              </a:r>
              <a:r>
                <a:rPr lang="en-US" dirty="0"/>
                <a:t>&gt;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90932" y="3821668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&lt; &lt;</a:t>
              </a:r>
              <a:r>
                <a:rPr lang="en-US" dirty="0" err="1" smtClean="0"/>
                <a:t>x’,y’,z</a:t>
              </a:r>
              <a:r>
                <a:rPr lang="en-US" dirty="0" smtClean="0"/>
                <a:t>’&gt;, &lt;A:0, B:30, C:40&gt; </a:t>
              </a:r>
              <a:r>
                <a:rPr lang="en-US" dirty="0"/>
                <a:t>&gt;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6912" y="3489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16893" y="2628872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RSSI Map</a:t>
              </a:r>
              <a:endParaRPr lang="en-US" dirty="0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1447801"/>
            <a:ext cx="8534400" cy="138311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At the unknown location, record all RSSI values:</a:t>
            </a:r>
          </a:p>
          <a:p>
            <a:pPr lvl="1"/>
            <a:r>
              <a:rPr lang="en-US" sz="2300" dirty="0" smtClean="0"/>
              <a:t>&lt; RSSI</a:t>
            </a:r>
            <a:r>
              <a:rPr lang="en-US" sz="2300" baseline="30000" dirty="0" smtClean="0"/>
              <a:t>A</a:t>
            </a:r>
            <a:r>
              <a:rPr lang="en-US" sz="2300" dirty="0" smtClean="0"/>
              <a:t>, RSSI</a:t>
            </a:r>
            <a:r>
              <a:rPr lang="en-US" sz="2300" baseline="30000" dirty="0" smtClean="0"/>
              <a:t>B</a:t>
            </a:r>
            <a:r>
              <a:rPr lang="en-US" sz="2300" dirty="0" smtClean="0"/>
              <a:t>, RSSI</a:t>
            </a:r>
            <a:r>
              <a:rPr lang="en-US" sz="2300" baseline="30000" dirty="0" smtClean="0"/>
              <a:t>C</a:t>
            </a:r>
            <a:r>
              <a:rPr lang="en-US" sz="2300" dirty="0" smtClean="0"/>
              <a:t> &gt; = &lt; A:11, B:20, C:13 &gt;</a:t>
            </a:r>
          </a:p>
          <a:p>
            <a:pPr lvl="1"/>
            <a:r>
              <a:rPr lang="en-US" sz="2300" dirty="0" smtClean="0"/>
              <a:t>The location of the closest fingerprint in the RSSI Map becomes the location of the user: &lt;</a:t>
            </a:r>
            <a:r>
              <a:rPr lang="en-US" sz="2300" dirty="0" err="1" smtClean="0"/>
              <a:t>x,y,z</a:t>
            </a:r>
            <a:r>
              <a:rPr lang="en-US" sz="2300" dirty="0" smtClean="0"/>
              <a:t>&gt;</a:t>
            </a:r>
          </a:p>
          <a:p>
            <a:pPr lvl="1"/>
            <a:endParaRPr lang="en-US" sz="23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8024" y="2941520"/>
                <a:ext cx="735528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𝑅𝑆𝑆𝐼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𝑅𝑆𝑆𝐼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𝑅𝑆𝑆𝐼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𝑅𝑆𝑆𝐼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𝑅𝑆𝑆𝐼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𝑅𝑆𝑆𝐼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24" y="2941520"/>
                <a:ext cx="7355283" cy="5636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5257800" y="4447593"/>
            <a:ext cx="3733800" cy="2513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4" idx="1"/>
          </p:cNvCxnSpPr>
          <p:nvPr/>
        </p:nvCxnSpPr>
        <p:spPr>
          <a:xfrm flipV="1">
            <a:off x="4800600" y="4573243"/>
            <a:ext cx="457200" cy="156854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81277" y="6105944"/>
            <a:ext cx="415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Closest fingerprint – User Location: &lt;</a:t>
            </a:r>
            <a:r>
              <a:rPr lang="en-US" dirty="0" err="1" smtClean="0"/>
              <a:t>x,y,z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902955" y="648866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[Bahl2000]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Acoustic </a:t>
            </a:r>
            <a:r>
              <a:rPr lang="en-US" dirty="0"/>
              <a:t>B</a:t>
            </a:r>
            <a:r>
              <a:rPr lang="en-US" dirty="0" smtClean="0"/>
              <a:t>ackground Spectrum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0" y="1943102"/>
            <a:ext cx="5886450" cy="20002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1800" dirty="0">
                <a:solidFill>
                  <a:prstClr val="black"/>
                </a:solidFill>
              </a:rPr>
              <a:t>Feasible room-level localization!</a:t>
            </a:r>
          </a:p>
          <a:p>
            <a:pPr>
              <a:buClr>
                <a:srgbClr val="DD8047"/>
              </a:buClr>
            </a:pPr>
            <a:r>
              <a:rPr lang="en-US" sz="1800" dirty="0">
                <a:solidFill>
                  <a:prstClr val="black"/>
                </a:solidFill>
              </a:rPr>
              <a:t>Sound limitations</a:t>
            </a:r>
          </a:p>
          <a:p>
            <a:pPr lvl="1">
              <a:buClr>
                <a:srgbClr val="94B6D2"/>
              </a:buClr>
            </a:pPr>
            <a:r>
              <a:rPr lang="en-US" sz="1500" dirty="0">
                <a:solidFill>
                  <a:prstClr val="black"/>
                </a:solidFill>
              </a:rPr>
              <a:t>Hard to achieve higher accuracy</a:t>
            </a:r>
          </a:p>
          <a:p>
            <a:pPr lvl="1">
              <a:buClr>
                <a:srgbClr val="94B6D2"/>
              </a:buClr>
            </a:pPr>
            <a:r>
              <a:rPr lang="en-US" sz="1500" dirty="0">
                <a:solidFill>
                  <a:prstClr val="black"/>
                </a:solidFill>
              </a:rPr>
              <a:t>High interference when multiple people are talking can significantly degrade the accuracy</a:t>
            </a:r>
          </a:p>
          <a:p>
            <a:pPr lvl="1">
              <a:buClr>
                <a:srgbClr val="94B6D2"/>
              </a:buClr>
            </a:pPr>
            <a:endParaRPr lang="en-US" sz="12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Fingerprinting Overview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28750" y="1994257"/>
          <a:ext cx="6286500" cy="3549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1363172"/>
                <a:gridCol w="1273136"/>
                <a:gridCol w="756708"/>
                <a:gridCol w="1455209"/>
                <a:gridCol w="523875"/>
              </a:tblGrid>
              <a:tr h="3392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System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Wireless Technology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Positioning Algorithm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Accuracy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Precision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Cost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5036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RADAR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WLAN RSS fingerprints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kNN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, Viterbi-like algorithm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3-5 m 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90% within 5.9 m</a:t>
                      </a:r>
                      <a:endParaRPr lang="en-US" sz="2100" dirty="0">
                        <a:effectLst/>
                        <a:latin typeface="+mn-l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50% within 2.5 m 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Low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3877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Horus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WLAN RSS fingerprints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Probabilistic method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 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90% within 2.1 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Low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452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/>
                        </a:rPr>
                        <a:t>PinLock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WLAN PHY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Nearest Neighborhood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&lt;1m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90% within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 1m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High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50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/>
                        </a:rPr>
                        <a:t>FM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FM RSSI/PHY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Nearest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 Neighborhood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3m x 3m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90% within 3m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Within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 1ft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possbile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Low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452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GSM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GSM cellular network (RSS)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Weighted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kNN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5m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80% within 10m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452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Magnetic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Magnetic Fingerprints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Nearest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Neighborhood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4.7 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90% within 1.64 m</a:t>
                      </a:r>
                      <a:endParaRPr lang="en-US" sz="2100" dirty="0">
                        <a:effectLst/>
                        <a:latin typeface="+mn-l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50 % within 0.71 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  <a:tr h="452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/>
                        </a:rPr>
                        <a:t>Sound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Audio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 frequency spectrum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Nearest Neighborhood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Room-level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Coarse-grain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 localization only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/>
                        </a:rPr>
                        <a:t>Low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Space Networking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870" y="4464961"/>
            <a:ext cx="1523170" cy="114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18741" y="5609451"/>
            <a:ext cx="26674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MSR 2009 White Space Network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251" y="3556617"/>
            <a:ext cx="1574696" cy="123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85900" y="1943100"/>
            <a:ext cx="64008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 err="1">
                <a:solidFill>
                  <a:prstClr val="black"/>
                </a:solidFill>
              </a:rPr>
              <a:t>WiFi</a:t>
            </a:r>
            <a:r>
              <a:rPr lang="en-US" sz="2175" dirty="0">
                <a:solidFill>
                  <a:prstClr val="black"/>
                </a:solidFill>
              </a:rPr>
              <a:t>-like networking over UHF white spaces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TV wireless bands currently- FM/AM signals in the future?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Lower frequency, longer range networking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6300" y="3600451"/>
            <a:ext cx="36576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350" dirty="0">
                <a:solidFill>
                  <a:prstClr val="black"/>
                </a:solidFill>
              </a:rPr>
              <a:t>01/2012 : “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World's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First Commercial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White Spaces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Network Launching Today In North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Carolina</a:t>
            </a:r>
            <a:r>
              <a:rPr lang="en-US" sz="1350" dirty="0">
                <a:solidFill>
                  <a:prstClr val="black"/>
                </a:solidFill>
              </a:rPr>
              <a:t>”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0" y="4461519"/>
            <a:ext cx="33147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04/2012: “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Cambridge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becomes UK's first White Space city as trials declared a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success</a:t>
            </a:r>
            <a:r>
              <a:rPr lang="en-US" sz="1350" dirty="0">
                <a:solidFill>
                  <a:prstClr val="black"/>
                </a:solidFill>
              </a:rPr>
              <a:t>”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034" name="Picture 10" descr="http://profile.ak.fbcdn.net/hprofile-ak-snc4/187916_5738237369_5735861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044" y="4572001"/>
            <a:ext cx="434413" cy="4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eorgebrock.net/wp-content/uploads/2012/03/Forbes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3603935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Signals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85900" y="1943100"/>
            <a:ext cx="6400800" cy="3771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Explore new signals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Sound, magnetic, etc.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Go crazy!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Light?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Aviation signals?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026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Complementary Signals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85900" y="1943100"/>
            <a:ext cx="6400800" cy="35433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Many localization studies on individual signals</a:t>
            </a:r>
          </a:p>
          <a:p>
            <a:pPr lvl="1">
              <a:buClr>
                <a:srgbClr val="94B6D2"/>
              </a:buClr>
            </a:pPr>
            <a:r>
              <a:rPr lang="en-US" sz="1950" dirty="0" err="1">
                <a:solidFill>
                  <a:prstClr val="black"/>
                </a:solidFill>
              </a:rPr>
              <a:t>WiFi</a:t>
            </a:r>
            <a:r>
              <a:rPr lang="en-US" sz="1950" dirty="0">
                <a:solidFill>
                  <a:prstClr val="black"/>
                </a:solidFill>
              </a:rPr>
              <a:t> </a:t>
            </a:r>
            <a:r>
              <a:rPr lang="en-US" sz="1950" u="sng" dirty="0">
                <a:solidFill>
                  <a:prstClr val="black"/>
                </a:solidFill>
              </a:rPr>
              <a:t>or</a:t>
            </a:r>
            <a:r>
              <a:rPr lang="en-US" sz="1950" dirty="0">
                <a:solidFill>
                  <a:prstClr val="black"/>
                </a:solidFill>
              </a:rPr>
              <a:t> FM </a:t>
            </a:r>
            <a:r>
              <a:rPr lang="en-US" sz="1950" u="sng" dirty="0">
                <a:solidFill>
                  <a:prstClr val="black"/>
                </a:solidFill>
              </a:rPr>
              <a:t>or</a:t>
            </a:r>
            <a:r>
              <a:rPr lang="en-US" sz="1950" dirty="0">
                <a:solidFill>
                  <a:prstClr val="black"/>
                </a:solidFill>
              </a:rPr>
              <a:t> Magnetic </a:t>
            </a:r>
            <a:r>
              <a:rPr lang="en-US" sz="1950" u="sng" dirty="0">
                <a:solidFill>
                  <a:prstClr val="black"/>
                </a:solidFill>
              </a:rPr>
              <a:t>or</a:t>
            </a:r>
            <a:r>
              <a:rPr lang="en-US" sz="1950" dirty="0">
                <a:solidFill>
                  <a:prstClr val="black"/>
                </a:solidFill>
              </a:rPr>
              <a:t> Sound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How do these signals complement each other?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Can properties of each signal be combined together to achieve</a:t>
            </a:r>
          </a:p>
          <a:p>
            <a:pPr lvl="2">
              <a:buClr>
                <a:srgbClr val="DD8047"/>
              </a:buClr>
            </a:pPr>
            <a:r>
              <a:rPr lang="en-US" sz="1725" dirty="0">
                <a:solidFill>
                  <a:prstClr val="black"/>
                </a:solidFill>
              </a:rPr>
              <a:t>Perfect accuracy?</a:t>
            </a:r>
          </a:p>
          <a:p>
            <a:pPr lvl="2">
              <a:buClr>
                <a:srgbClr val="DD8047"/>
              </a:buClr>
            </a:pPr>
            <a:r>
              <a:rPr lang="en-US" sz="1725" dirty="0">
                <a:solidFill>
                  <a:prstClr val="black"/>
                </a:solidFill>
              </a:rPr>
              <a:t>Higher robustness to temporal variations?</a:t>
            </a:r>
          </a:p>
          <a:p>
            <a:pPr lvl="2">
              <a:buClr>
                <a:srgbClr val="DD8047"/>
              </a:buClr>
            </a:pPr>
            <a:r>
              <a:rPr lang="en-US" sz="1725" dirty="0">
                <a:solidFill>
                  <a:prstClr val="black"/>
                </a:solidFill>
              </a:rPr>
              <a:t>Higher robustness to </a:t>
            </a:r>
            <a:r>
              <a:rPr lang="en-US" sz="1725" dirty="0" err="1">
                <a:solidFill>
                  <a:prstClr val="black"/>
                </a:solidFill>
              </a:rPr>
              <a:t>floorplan</a:t>
            </a:r>
            <a:r>
              <a:rPr lang="en-US" sz="1725" dirty="0">
                <a:solidFill>
                  <a:prstClr val="black"/>
                </a:solidFill>
              </a:rPr>
              <a:t> changes?</a:t>
            </a:r>
          </a:p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How can we combine the physical layer of each of these signals more effectively?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Different signals might be able to provide different information at the physical layer.</a:t>
            </a:r>
          </a:p>
          <a:p>
            <a:pPr>
              <a:buClr>
                <a:srgbClr val="DD8047"/>
              </a:buClr>
            </a:pPr>
            <a:endParaRPr lang="en-US" sz="21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Fingerprint overhead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85900" y="1943100"/>
            <a:ext cx="64008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</a:pPr>
            <a:r>
              <a:rPr lang="en-US" sz="2175" dirty="0">
                <a:solidFill>
                  <a:prstClr val="black"/>
                </a:solidFill>
              </a:rPr>
              <a:t>Can we reduce/minimize it?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Combination of multiple signals?</a:t>
            </a:r>
          </a:p>
          <a:p>
            <a:pPr lvl="1">
              <a:buClr>
                <a:srgbClr val="94B6D2"/>
              </a:buClr>
            </a:pPr>
            <a:r>
              <a:rPr lang="en-US" sz="1950" dirty="0">
                <a:solidFill>
                  <a:prstClr val="black"/>
                </a:solidFill>
              </a:rPr>
              <a:t>Combination of fingerprinting and signal propagation models?</a:t>
            </a:r>
          </a:p>
        </p:txBody>
      </p:sp>
    </p:spTree>
    <p:extLst>
      <p:ext uri="{BB962C8B-B14F-4D97-AF65-F5344CB8AC3E}">
        <p14:creationId xmlns:p14="http://schemas.microsoft.com/office/powerpoint/2010/main" val="23356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4335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650" y="5394778"/>
            <a:ext cx="5143500" cy="514350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86" y="85725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25" name="AutoShape 2" descr="http://www.logotypes101.com/files/36/f646061dfa97c4690d04faa245c43821/lrg_CNN_com.gif"/>
          <p:cNvSpPr>
            <a:spLocks noChangeAspect="1" noChangeArrowheads="1"/>
          </p:cNvSpPr>
          <p:nvPr/>
        </p:nvSpPr>
        <p:spPr bwMode="auto">
          <a:xfrm>
            <a:off x="1190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AutoShape 6" descr="data:image/jpeg;base64,/9j/4AAQSkZJRgABAQAAAQABAAD/2wCEAAkGBggGEBAIBxQWFBIWFxYZEBUWFxYXHxsaHxcYFhUVGRUYGyYeFx4kHBgbHy8hIzMrLSwsGSE9NTAqNSYrLCkBCQoKDgwOGg8PGi8kHiQyMzUuKjUsKTAuNS01KTU1KSwtMDU1LCkpKi4sNTY1LDAsMTM0LC0uLSwsNSkpLDU0LP/AABEIAOEA4QMBIgACEQEDEQH/xAAcAAEAAgIDAQAAAAAAAAAAAAAABgcEBQIDCAH/xABJEAABAwMBBAYFCQQGCwEAAAABAAIDBAURBhIhMVEHE0FhcYEiNUJzoQgUMlJ0kbGywTNygrMWIzRiktEXJkRTVFWTo8PT4RX/xAAbAQEAAgMBAQAAAAAAAAAAAAAAAQMCBAYFB//EADERAQABAwEFBgQGAwAAAAAAAAABAgMRBAUTITFBEmFxgaHwIlGxwTIzkdLh8RRS0f/aAAwDAQACEQMRAD8AvFERAREQEREBERAREQEREBERAREQEREBERAREQEREBERAREQEREBERAREQEREBERAREQEREBERAREQEREBERAREQEREBERAREQEREBERAREQEREBERAREQEREBERAREQEREBERAREQEREBERAREQEREBERAREQEREBERAREQEREBERAREQEREBERAREQEREBERAREQEREBERAREQEREBERAREQEREBERAREQEREBERAREQEREBERAREQEREBEUB110ktsjnW6z7Lpxuked7Yzyx7TvgO3PARMxHGWzptLc1Ne7txmffNOp6mGlaZKhzWtHEuIA+8rUya109Edl1VD5PafiMhUpDQ6g1k904Ek+PpPecNb/E4hrd3YFkDRbxgS1lE08jOTjzawj4qreT0h0FOxNPRwu3fi+Ue5ldlt1Da7w4xW6ZkjgMuDTnAzjKyK+5Udrb19fIyNvN7g3fyGeJ7gq/6MLCLRUTSfOKebMYGIZHPI9IHJBaMBQfU12rdW1ztnLsvMdOwdg2sNA7zxJ71M14jLXt7Iou6mq3RX8FMRMz1+y7LZqqzXh3VUE8b3djc4J8GnBPktqvO9201ctPhtTNslu2W7cTw8NkG8sJb9FwVrdG2r3aigNLWuzURY2j2vb7L/HsPlzU015nEsNfsqmza39irtU9e5MlqrnqmzWZ3VV88bHfVJyR4tGSPNYuub3LYKGarp90m5sZ5FxxnyGT5KkbVZK7UBkkiLQG4MskrwwAuOBl7uJJSuvE4hjs3ZlOptzeu1dmmOHm9CUFyo7ozr6CRsjebHB3kccD3LJXnu3XC66FqzkFr2ECaMnc9vHBxuII3g/cr6tlxgu0MdbSnLHtDm/5HvB3HvCmivtKdo7OnSTFVM9qirlPv3LFr9UWa1vNNXTxseMEtccHfvC4VGrbJSbPzieNu00PZk4y0/RcOYPNVJ0p+s5f3IvyhYutONv8AsNN+VYTcmMvSsbFtXKbUzVPxxnp8l70tVDWsbUUzg5jhlrhwI7CF2rR6I9XUXuWfgt4rYnMOcvURRcqojpMx6iIilUIiICIiAiIgIiICIiAiIgj2utQnTdHJUxftHehD+8fa8gCfIc1TenLTDc3y111cRTQjbqHDi4k+jG0/Wef1Uz6aqh2aOnH0cSOPj6LR+qi9x2rfaaOBn+0SzSyHmGbMbAfvz5LXrnNXg7XZVrd6SmaeFVycZ7oz9onHfLFul8uGpnsoaRpbEDinpogdkDs9EfTd2lx7+C29N0SainaHvETCfZc/ePHYaR8VK+iGwxU9O67yAGSRzmsPJjTggcsuBz4BWEppt5jMtbW7Yq01ybGmpiIp5z39ffVAej/Q1y0rNNUV5jLXx7I2HOJztA78tCrzR/rSl9/+pXoB/Arz/o/1pS+//UpXGMRDLZupr1NOouXOfZj6SzLfcadtVW2i5HFPUSyNcf8AdyCR3VSjwO49x7lgW6rrtDV4fIMPidsyt+s32gO4jeD4FYF7/tNT72X87lu6r/WqiFYN9VStDZ+ckHsSd5ZwJ5byq3uTRTTETVHwVxEVeOMRPnynyT3pPrIbhamVVMcse+JzT3EEhV5avVdx97S/i9dUeo3PtsljqCTiRj4O4ZO2zu3naHi5dtq9V3H3tL+L1lM5nLU0+lnS2JtT/vGPDtU4d82NVUPXjfV0jcSc5IPZf3lnAnlxW96JNT/NpHWSqPovy6DPY72meY3+IPNQix3iexTx11PvLT6TTwc07nMPcRuWfqO3Ns00VxtBPUS4lpXj2cHJZ3OY7djwUROOK7UaWm5TVpqvw1caZ+U9Y+8d2Y5Q2HSn6zl/ci/KFi6042/7DTflWHqq9jUVQLhjDnRxiQcnhuHY7s7x4rM1pxt/2Gm/KkznLKxRVbixRVziJj0XBoj1dRe5Z+C3i0eiPV1F7ln4LeLZp5Q4DVfnV+M/URM44rg2WN+5hB8CCpa7miIgIuD5WR/TIHicLnnKAiIgIuJkYDskjPLP6LkgIuPWszsZGeWf0XJAREQVb01U7s0dQOGJGnx9Fw/AqMXPNdaaGoZwgkmhf3bZEjCfu+IVsa608dSUclNF+0bh8X7w9nzBI8wqe01dKaiM1svIcKacBs2BvjcD6EoHNp4jl2HGFr1xirxdpsq9vNJT2eNVuc464nP2mcd8LE6Ib1FVUjrY4jrInOIbzY47W134cSD5KfLz1cLVdNIytqoHEN4wVEZy147CHDdvHFp+K39H0wXyABlQyGTmS1zSfHZdj4LKm5iMS1ddsevUXJv6aYmKuPn1XK/gV5/0f60pff8A6lSN/TNdHAhsEQONxy8/DO9RnRTi+5UbjxMoJ+KxrqiqYw2dn6C9pLF/exjMcOPdLpqKQV9wfSOOA+oc3PLMpGcea50s9boytPWD04nFsrDwe07nNPNrmnI8QV20/rVv2v8A8ynvSzpX55GL3SD04xiYDtZ2O/hPwPcsYjMZh6N3VU27tuxc/DXTjz/lXuqLPFbZG1FAdqmmb1lM7+6fpRn+8w+iR4LJtXqu4+9pfxeuzTUrL1C/TdWQC4l9E8+zNjezPY143ePivlBDJT225xTAtc2amDgdxBDpAQQoj5ra65ijdV86aqfOO1GJ/wC98NdbrFNc6eqrqfeYOrc5vNjtvad/Dsg+GVstMTx3iKTTVYQOsO3RvPsTAfR7mvG49/ipN0LNDzXNdvBbCCPOVRbXGmpNK1ZZBkROO3TuGdwz9HPNp+GD2qcYiJVTqIvam5pKpxMYmmfKJ9J/WM9EfmgkpnuhnBa5pIcDxBBwQfNSHWnG3/Yab8q7L+1uoqdmoYP2rdmOvaPr8I5scnjce8Lr1pxt/wBhpvyqMYhfTd3ly3M8JjtRMd+PeO7iuDRHq6i9yz8FnXy8U2n6aa51pxHEwud344Ad5OAO8hYOiPV1F7ln4KIfKBqZYLOY4zgPnia/vHpvx/iY0+S2qeUPnmq/Or8Z+qnrvq/VnSjWNoqYv9N2IaeNxaxo3/S3gHA3l7u/gNw7b70Vav0VCbu/Gy0AyOglO0zP1twO48SMhSL5N9NDJXVdQ/G22EBg7nPG0Ry4AfxK/wCspIK+N9LVNDo3tLXtPAtIwQfIqWuqHoU6Uq6+yf0evzusk2S6nldjadsjLo3fWOMuB44ByuHTP0sVtllOntPu6uQAfOJh9Ju0MiNh9k4IJdx3jGOKsS1dHmmLJMyvttKyOVmdh7drIy0tPE8iR5ry9raR1Tdq8zk76qcHPLrXADfyAx5IN/Y+irWGt4hdTjYcCY31EjgXjm0YccHmcArot+p9X9FdYaSpc9pbjrIJHbbHtPAjeRv7HN/zC9TUVPFSRxwU/wBBrWtZ4AAD4BUd8pamhbJb6gY6wtma7dvLQWFu/kC53+IoJnrnU0OoNN1F6tTnND443NIJDmnrow5pI7QctOPwKo/R2qNV9ZJbNPvlkqKlojYdtzi0Z2nFu0cMOBvceAzw4iW6YqJZtH3WOTgyYBngXU7j8SVjfJ0jY+6zOcASKWQt7j1sAyPIkeaCOaw0DqnSLWXO9jIcQOtbJtkOIJDXOzkHcd/DjvWzsnSBrbUVNHo+0uc+R7jiUOIk6vG+Myk+i0YJLjvxuzjcri6c4myWSqc72XQEePXMb+BKrH5OUTH3Ooe4ZLaZ2yeWZIwfgUEW1boHU+iOruN1GA92BKyTaw/BOyXD0gcA/cd6t3oH13X6kintN2cZJIQ10cjt5LCSC1x4kggYJ7D3LbdPDQbLMT2SQ4/xhV/8mz+2VvuG/wAwIPQSIiAq/wBd9GovDnXKzYbMd8kZ3B5+sD7LvHce7tsBFExE8JbOl1VzS3N5bnj75vPdNd77pIvoXbTAfpwys2mH+B4xv5jj3rtGqKKR23VUFK7dv2BJHnvw12yPuV8VlBS3BvVVjGyN5PaHD7itHP0eaZqDtPpmD90vZ8GOAVW7npLoqNt6av4rtuYq6zTPP1iVT/0msv8Ay2H/AKkq5Raxo6FwqLXQwRSjOxJtSP2TgjIaTjO/tVof6MtLf8P/AN2f/wBi5M6NNLsORTjzkmPwL1HYqZztbQdaa585/cq/o+s9Te7hFPvLY3iWZ538DtAE9pc7HxPYr1kjZM0xyAEEEOB4EHcQQumht9JbGdRQsbGz6rAGjxwFkKyinsw8TaWvnWXYriMRHCIUDrLTM+k6otiyInHap3jPDjs5+s07vuPauq76uqbxE+nfHGx0jmOqHsBBkcwENLhnA45OAMlX1cLbSXVhpq9jZGHi1wz5jke8KOx9F+mY39b1JP8AdMkhH3F2/wA1XNuej2bG3LM0U/5FMzXT1jr6x/fFo+hm2TQQ1NfIMNkcxsffsbW0fDLseRUn1tplmqKV1O0DrW+lAeTscCeRG4+XJb2GGOnaIoQGtAw1oGAB2AAcFzVsU8MPCv66u5qp1NPCc8PLl6c3nO2XSr03LLG9gO010dRDIDhw7WuG4gg8D2LhdrrUaglY/YDcNZHDGwHAa0bLGNyST/8AVe170fZtQnrbjEHPxjbBc13dlzSM+eV02XQ1jsL/AJxRRf1nY95LyPDaOG+I3qrdzydDG3dNjezbneY8v1/jKvukXXV26NaS3WW1homdD/WSOAdjZAaWtHDO0TvPIc1iacvdx6abTcLLdAz5zF1boZQNkF2S5gcODTlhaSOx3Ddvs7VmirNrSJtNeo9rZJMb2ktc0ncdlw58jkbhu3Bdml9I2nR0PzKzR7DScvJJc5xxjLnHj4cB2AK9yNdU11TVPOXmTRGqK3oyuJmq4nbsxVUR9F2zkE4z7QIBHYcd+VYmten633GjloNPxyiWVpY58ga0Ma4EOIAcS52Nw4AZz2YNoal0Dp7V2H3mBr3gYEgLmPHHA22EEgZ4HI7lHqLoL0ZRv618L5N+Q18ryB5NIyO45RirfoD0vW3St/8A3aja6iAODCc4dI5pbsjPHZa4uPI7PNa7pu0VU2Cvku0TD82qXF4eODZDvkY49hJy4c8nHA49KUlHT29jaajY2ONowxjQGgDkANwXytoqa4xupa1jZI3DD2PAcCORB3FBTekflBW2kpIqXUEcvXRtDduMNcHgDDXYLgWuIG/sz44FddIGtKzpMro3Ukbgwf1dLCPSccneSBxc443DsAG/GTd9b0FaMq3dYyF8e/JDJXgd4w4nA7hjuwt/pro905pI9bZ6drJMY6xxc9/DBw95JbnkMBBBbzpWTR2kqi21H7XYa+bHY900ZLQe3Aw3PbhQ35OXrSf7JJ/OgXoG82ai1BBJbrm3bieAHty5ucEOHpNII3gcCtRpzo703pKV1bZIOqkcwsc7rJn+iXNcRh7yOLRv47kGn6cPUdZ4wfz41WPyb/WVV9md/NiV93yx0GpIH227M6yF+ztt2nNzhwc30mEEbwDuK1em+j3TmkZHVdjg6qRzdhx6yZ+W5DsYe9w4tCDQdO/qWf3kP8wKv/k2f2yt9w3+YFeN+sFu1NA63XdnWROILm7T27wcjewg8e9a/TWgdPaQe+oscPVOe3ZeeslfkZzjEj3Ab+SCQ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AutoShape 12" descr="http://buildinternet.com/wp-content/uploads/engadget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AutoShape 16" descr="http://www.blogcdn.com/www.engadget.com/media/2011/05/engadget-podcast511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3982" y="1929349"/>
            <a:ext cx="65127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[Bahl2000]</a:t>
            </a:r>
            <a:r>
              <a:rPr lang="en-US" sz="1050" dirty="0">
                <a:solidFill>
                  <a:prstClr val="black"/>
                </a:solidFill>
              </a:rPr>
              <a:t> Bahl</a:t>
            </a:r>
            <a:r>
              <a:rPr lang="en-US" sz="1050" dirty="0">
                <a:solidFill>
                  <a:prstClr val="black"/>
                </a:solidFill>
              </a:rPr>
              <a:t>, P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Padmanabhan, V.N., "RADAR: an in-building RF-based user location and tracking </a:t>
            </a:r>
            <a:r>
              <a:rPr lang="en-US" sz="1050" dirty="0">
                <a:solidFill>
                  <a:prstClr val="black"/>
                </a:solidFill>
              </a:rPr>
              <a:t>system", </a:t>
            </a:r>
            <a:r>
              <a:rPr lang="en-US" sz="1050" i="1" dirty="0" err="1">
                <a:solidFill>
                  <a:prstClr val="black"/>
                </a:solidFill>
              </a:rPr>
              <a:t>Infocom</a:t>
            </a:r>
            <a:r>
              <a:rPr lang="en-US" sz="1050" i="1" dirty="0">
                <a:solidFill>
                  <a:prstClr val="black"/>
                </a:solidFill>
              </a:rPr>
              <a:t> 2000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[Smailagic2002]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Smailagic</a:t>
            </a:r>
            <a:r>
              <a:rPr lang="en-US" sz="1050" dirty="0">
                <a:solidFill>
                  <a:prstClr val="black"/>
                </a:solidFill>
              </a:rPr>
              <a:t>, A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Kogan</a:t>
            </a:r>
            <a:r>
              <a:rPr lang="en-US" sz="1050" dirty="0">
                <a:solidFill>
                  <a:prstClr val="black"/>
                </a:solidFill>
              </a:rPr>
              <a:t>, D., "Location sensing and privacy in a context-aware computing </a:t>
            </a:r>
            <a:r>
              <a:rPr lang="en-US" sz="1050" dirty="0">
                <a:solidFill>
                  <a:prstClr val="black"/>
                </a:solidFill>
              </a:rPr>
              <a:t>environment", </a:t>
            </a:r>
            <a:r>
              <a:rPr lang="en-US" sz="1050" i="1" dirty="0">
                <a:solidFill>
                  <a:prstClr val="black"/>
                </a:solidFill>
              </a:rPr>
              <a:t>Wireless Communications, IEEE</a:t>
            </a:r>
            <a:r>
              <a:rPr lang="en-US" sz="1050" dirty="0">
                <a:solidFill>
                  <a:prstClr val="black"/>
                </a:solidFill>
              </a:rPr>
              <a:t> , vol.9, no.5, pp.10,17, Oct. </a:t>
            </a:r>
            <a:r>
              <a:rPr lang="en-US" sz="1050" dirty="0">
                <a:solidFill>
                  <a:prstClr val="black"/>
                </a:solidFill>
              </a:rPr>
              <a:t>2002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[Youssef2005] </a:t>
            </a:r>
            <a:r>
              <a:rPr lang="en-US" sz="1050" dirty="0">
                <a:solidFill>
                  <a:prstClr val="black"/>
                </a:solidFill>
              </a:rPr>
              <a:t>Youssef, M., </a:t>
            </a:r>
            <a:r>
              <a:rPr lang="en-US" sz="1050" dirty="0" err="1">
                <a:solidFill>
                  <a:prstClr val="black"/>
                </a:solidFill>
              </a:rPr>
              <a:t>Agrawala</a:t>
            </a:r>
            <a:r>
              <a:rPr lang="en-US" sz="1050" dirty="0">
                <a:solidFill>
                  <a:prstClr val="black"/>
                </a:solidFill>
              </a:rPr>
              <a:t>, A., </a:t>
            </a:r>
            <a:r>
              <a:rPr lang="en-US" sz="1050" dirty="0">
                <a:solidFill>
                  <a:prstClr val="black"/>
                </a:solidFill>
              </a:rPr>
              <a:t>"</a:t>
            </a:r>
            <a:r>
              <a:rPr lang="en-US" sz="1050" dirty="0">
                <a:solidFill>
                  <a:prstClr val="black"/>
                </a:solidFill>
              </a:rPr>
              <a:t>The Horus WLAN Location Determination System", </a:t>
            </a:r>
            <a:r>
              <a:rPr lang="en-US" sz="1050" i="1" dirty="0" err="1">
                <a:solidFill>
                  <a:prstClr val="black"/>
                </a:solidFill>
              </a:rPr>
              <a:t>MobiSys</a:t>
            </a:r>
            <a:r>
              <a:rPr lang="en-US" sz="1050" i="1" dirty="0">
                <a:solidFill>
                  <a:prstClr val="black"/>
                </a:solidFill>
              </a:rPr>
              <a:t> 2005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[Castro2001] </a:t>
            </a:r>
            <a:r>
              <a:rPr lang="en-US" sz="1050" dirty="0">
                <a:solidFill>
                  <a:prstClr val="black"/>
                </a:solidFill>
              </a:rPr>
              <a:t>Castro, </a:t>
            </a:r>
            <a:r>
              <a:rPr lang="en-US" sz="1050" dirty="0">
                <a:solidFill>
                  <a:prstClr val="black"/>
                </a:solidFill>
              </a:rPr>
              <a:t>P., </a:t>
            </a:r>
            <a:r>
              <a:rPr lang="en-US" sz="1050" dirty="0">
                <a:solidFill>
                  <a:prstClr val="black"/>
                </a:solidFill>
              </a:rPr>
              <a:t>Chiu, </a:t>
            </a:r>
            <a:r>
              <a:rPr lang="en-US" sz="1050" dirty="0">
                <a:solidFill>
                  <a:prstClr val="black"/>
                </a:solidFill>
              </a:rPr>
              <a:t>P., </a:t>
            </a:r>
            <a:r>
              <a:rPr lang="en-US" sz="1050" dirty="0" err="1">
                <a:solidFill>
                  <a:prstClr val="black"/>
                </a:solidFill>
              </a:rPr>
              <a:t>Kremenek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T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Muntz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R. </a:t>
            </a:r>
            <a:r>
              <a:rPr lang="en-US" sz="1050" dirty="0">
                <a:solidFill>
                  <a:prstClr val="black"/>
                </a:solidFill>
              </a:rPr>
              <a:t>A,</a:t>
            </a:r>
            <a:r>
              <a:rPr lang="en-US" sz="1050" dirty="0">
                <a:solidFill>
                  <a:prstClr val="black"/>
                </a:solidFill>
              </a:rPr>
              <a:t> "</a:t>
            </a:r>
            <a:r>
              <a:rPr lang="en-US" sz="1050" dirty="0">
                <a:solidFill>
                  <a:prstClr val="black"/>
                </a:solidFill>
              </a:rPr>
              <a:t>Probabilistic </a:t>
            </a:r>
            <a:r>
              <a:rPr lang="en-US" sz="1050" dirty="0">
                <a:solidFill>
                  <a:prstClr val="black"/>
                </a:solidFill>
              </a:rPr>
              <a:t>Location Service for Wireless Network </a:t>
            </a:r>
            <a:r>
              <a:rPr lang="en-US" sz="1050" dirty="0">
                <a:solidFill>
                  <a:prstClr val="black"/>
                </a:solidFill>
              </a:rPr>
              <a:t>Environments",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i="1" dirty="0">
                <a:solidFill>
                  <a:prstClr val="black"/>
                </a:solidFill>
              </a:rPr>
              <a:t>Ubiquitous </a:t>
            </a:r>
            <a:r>
              <a:rPr lang="en-US" sz="1050" i="1" dirty="0">
                <a:solidFill>
                  <a:prstClr val="black"/>
                </a:solidFill>
              </a:rPr>
              <a:t>Computing </a:t>
            </a:r>
            <a:r>
              <a:rPr lang="en-US" sz="1050" i="1" dirty="0">
                <a:solidFill>
                  <a:prstClr val="black"/>
                </a:solidFill>
              </a:rPr>
              <a:t>2001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[Gwon2004] </a:t>
            </a:r>
            <a:r>
              <a:rPr lang="en-US" sz="1050" dirty="0" err="1">
                <a:solidFill>
                  <a:prstClr val="black"/>
                </a:solidFill>
              </a:rPr>
              <a:t>Gwon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Y., </a:t>
            </a:r>
            <a:r>
              <a:rPr lang="en-US" sz="1050" dirty="0">
                <a:solidFill>
                  <a:prstClr val="black"/>
                </a:solidFill>
              </a:rPr>
              <a:t>Jain, </a:t>
            </a:r>
            <a:r>
              <a:rPr lang="en-US" sz="1050" dirty="0">
                <a:solidFill>
                  <a:prstClr val="black"/>
                </a:solidFill>
              </a:rPr>
              <a:t>R., </a:t>
            </a:r>
            <a:r>
              <a:rPr lang="en-US" sz="1050" dirty="0">
                <a:solidFill>
                  <a:prstClr val="black"/>
                </a:solidFill>
              </a:rPr>
              <a:t>Kawahara, </a:t>
            </a:r>
            <a:r>
              <a:rPr lang="en-US" sz="1050" dirty="0">
                <a:solidFill>
                  <a:prstClr val="black"/>
                </a:solidFill>
              </a:rPr>
              <a:t>T</a:t>
            </a:r>
            <a:r>
              <a:rPr lang="en-US" sz="1050" dirty="0">
                <a:solidFill>
                  <a:prstClr val="black"/>
                </a:solidFill>
              </a:rPr>
              <a:t>., "Robust </a:t>
            </a:r>
            <a:r>
              <a:rPr lang="en-US" sz="1050" dirty="0">
                <a:solidFill>
                  <a:prstClr val="black"/>
                </a:solidFill>
              </a:rPr>
              <a:t>Indoor </a:t>
            </a:r>
            <a:r>
              <a:rPr lang="en-US" sz="1050" dirty="0">
                <a:solidFill>
                  <a:prstClr val="black"/>
                </a:solidFill>
              </a:rPr>
              <a:t>Location Estimation </a:t>
            </a:r>
            <a:r>
              <a:rPr lang="en-US" sz="1050" dirty="0">
                <a:solidFill>
                  <a:prstClr val="black"/>
                </a:solidFill>
              </a:rPr>
              <a:t>of Stationary and Mobile </a:t>
            </a:r>
            <a:r>
              <a:rPr lang="en-US" sz="1050" dirty="0">
                <a:solidFill>
                  <a:prstClr val="black"/>
                </a:solidFill>
              </a:rPr>
              <a:t>Users", </a:t>
            </a:r>
            <a:r>
              <a:rPr lang="en-US" sz="1050" i="1" dirty="0" err="1">
                <a:solidFill>
                  <a:prstClr val="black"/>
                </a:solidFill>
              </a:rPr>
              <a:t>Infocom</a:t>
            </a:r>
            <a:r>
              <a:rPr lang="en-US" sz="1050" i="1" dirty="0">
                <a:solidFill>
                  <a:prstClr val="black"/>
                </a:solidFill>
              </a:rPr>
              <a:t> 2004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[Haeberlen2004]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Haeberlen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A., </a:t>
            </a:r>
            <a:r>
              <a:rPr lang="en-US" sz="1050" dirty="0">
                <a:solidFill>
                  <a:prstClr val="black"/>
                </a:solidFill>
              </a:rPr>
              <a:t>Flannery, </a:t>
            </a:r>
            <a:r>
              <a:rPr lang="en-US" sz="1050" dirty="0">
                <a:solidFill>
                  <a:prstClr val="black"/>
                </a:solidFill>
              </a:rPr>
              <a:t>E., </a:t>
            </a:r>
            <a:r>
              <a:rPr lang="en-US" sz="1050" dirty="0">
                <a:solidFill>
                  <a:prstClr val="black"/>
                </a:solidFill>
              </a:rPr>
              <a:t>Ladd, </a:t>
            </a:r>
            <a:r>
              <a:rPr lang="en-US" sz="1050" dirty="0">
                <a:solidFill>
                  <a:prstClr val="black"/>
                </a:solidFill>
              </a:rPr>
              <a:t>A., </a:t>
            </a:r>
            <a:r>
              <a:rPr lang="en-US" sz="1050" dirty="0" err="1">
                <a:solidFill>
                  <a:prstClr val="black"/>
                </a:solidFill>
              </a:rPr>
              <a:t>Rudys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</a:t>
            </a:r>
            <a:r>
              <a:rPr lang="en-US" sz="1050" dirty="0">
                <a:solidFill>
                  <a:prstClr val="black"/>
                </a:solidFill>
              </a:rPr>
              <a:t>., Wallach, </a:t>
            </a:r>
            <a:r>
              <a:rPr lang="en-US" sz="1050" dirty="0">
                <a:solidFill>
                  <a:prstClr val="black"/>
                </a:solidFill>
              </a:rPr>
              <a:t>D., </a:t>
            </a:r>
            <a:r>
              <a:rPr lang="en-US" sz="1050" dirty="0" err="1">
                <a:solidFill>
                  <a:prstClr val="black"/>
                </a:solidFill>
              </a:rPr>
              <a:t>Kavraki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L</a:t>
            </a:r>
            <a:r>
              <a:rPr lang="en-US" sz="1050" dirty="0">
                <a:solidFill>
                  <a:prstClr val="black"/>
                </a:solidFill>
              </a:rPr>
              <a:t>., "Practical </a:t>
            </a:r>
            <a:r>
              <a:rPr lang="en-US" sz="1050" dirty="0">
                <a:solidFill>
                  <a:prstClr val="black"/>
                </a:solidFill>
              </a:rPr>
              <a:t>Robust Localization</a:t>
            </a:r>
          </a:p>
          <a:p>
            <a:r>
              <a:rPr lang="en-US" sz="1050" dirty="0">
                <a:solidFill>
                  <a:prstClr val="black"/>
                </a:solidFill>
              </a:rPr>
              <a:t>over Large-Scale 802.11 Wireless </a:t>
            </a:r>
            <a:r>
              <a:rPr lang="en-US" sz="1050" dirty="0">
                <a:solidFill>
                  <a:prstClr val="black"/>
                </a:solidFill>
              </a:rPr>
              <a:t>Networks", </a:t>
            </a:r>
            <a:r>
              <a:rPr lang="en-US" sz="1050" i="1" dirty="0" err="1">
                <a:solidFill>
                  <a:prstClr val="black"/>
                </a:solidFill>
              </a:rPr>
              <a:t>Mobicom</a:t>
            </a:r>
            <a:r>
              <a:rPr lang="en-US" sz="1050" i="1" dirty="0">
                <a:solidFill>
                  <a:prstClr val="black"/>
                </a:solidFill>
              </a:rPr>
              <a:t> 2004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sv-SE" sz="1050" b="1" dirty="0">
                <a:solidFill>
                  <a:prstClr val="black"/>
                </a:solidFill>
              </a:rPr>
              <a:t>[Krishnan2004]</a:t>
            </a:r>
            <a:r>
              <a:rPr lang="sv-SE" sz="1050" dirty="0">
                <a:solidFill>
                  <a:prstClr val="black"/>
                </a:solidFill>
              </a:rPr>
              <a:t> Krishnan, </a:t>
            </a:r>
            <a:r>
              <a:rPr lang="sv-SE" sz="1050" dirty="0">
                <a:solidFill>
                  <a:prstClr val="black"/>
                </a:solidFill>
              </a:rPr>
              <a:t>P., </a:t>
            </a:r>
            <a:r>
              <a:rPr lang="sv-SE" sz="1050" dirty="0">
                <a:solidFill>
                  <a:prstClr val="black"/>
                </a:solidFill>
              </a:rPr>
              <a:t>Krishnakumar, </a:t>
            </a:r>
            <a:r>
              <a:rPr lang="sv-SE" sz="1050" dirty="0">
                <a:solidFill>
                  <a:prstClr val="black"/>
                </a:solidFill>
              </a:rPr>
              <a:t>A., </a:t>
            </a:r>
            <a:r>
              <a:rPr lang="sv-SE" sz="1050" dirty="0">
                <a:solidFill>
                  <a:prstClr val="black"/>
                </a:solidFill>
              </a:rPr>
              <a:t>Ju, </a:t>
            </a:r>
            <a:r>
              <a:rPr lang="sv-SE" sz="1050" dirty="0">
                <a:solidFill>
                  <a:prstClr val="black"/>
                </a:solidFill>
              </a:rPr>
              <a:t>W. H., </a:t>
            </a:r>
            <a:r>
              <a:rPr lang="sv-SE" sz="1050" dirty="0">
                <a:solidFill>
                  <a:prstClr val="black"/>
                </a:solidFill>
              </a:rPr>
              <a:t>Mallows,</a:t>
            </a:r>
            <a:r>
              <a:rPr lang="sv-SE" sz="1050" dirty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</a:rPr>
              <a:t>C., </a:t>
            </a:r>
            <a:r>
              <a:rPr lang="en-US" sz="1050" dirty="0" err="1">
                <a:solidFill>
                  <a:prstClr val="black"/>
                </a:solidFill>
              </a:rPr>
              <a:t>Ganu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S</a:t>
            </a:r>
            <a:r>
              <a:rPr lang="en-US" sz="1050" dirty="0">
                <a:solidFill>
                  <a:prstClr val="black"/>
                </a:solidFill>
              </a:rPr>
              <a:t>., "A </a:t>
            </a:r>
            <a:r>
              <a:rPr lang="en-US" sz="1050" dirty="0">
                <a:solidFill>
                  <a:prstClr val="black"/>
                </a:solidFill>
              </a:rPr>
              <a:t>System for LEASE: Location </a:t>
            </a:r>
            <a:r>
              <a:rPr lang="en-US" sz="1050" dirty="0">
                <a:solidFill>
                  <a:prstClr val="black"/>
                </a:solidFill>
              </a:rPr>
              <a:t>Estimation Assisted </a:t>
            </a:r>
            <a:r>
              <a:rPr lang="en-US" sz="1050" dirty="0">
                <a:solidFill>
                  <a:prstClr val="black"/>
                </a:solidFill>
              </a:rPr>
              <a:t>by Stationary Emitters for Indoor RF Wireless </a:t>
            </a:r>
            <a:r>
              <a:rPr lang="en-US" sz="1050" dirty="0">
                <a:solidFill>
                  <a:prstClr val="black"/>
                </a:solidFill>
              </a:rPr>
              <a:t>Networks", </a:t>
            </a:r>
            <a:r>
              <a:rPr lang="en-US" sz="1050" i="1" dirty="0" err="1">
                <a:solidFill>
                  <a:prstClr val="black"/>
                </a:solidFill>
              </a:rPr>
              <a:t>Infocom</a:t>
            </a:r>
            <a:r>
              <a:rPr lang="en-US" sz="1050" i="1" dirty="0">
                <a:solidFill>
                  <a:prstClr val="black"/>
                </a:solidFill>
              </a:rPr>
              <a:t> 2004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[Ladd2002] </a:t>
            </a:r>
            <a:r>
              <a:rPr lang="en-US" sz="1050" dirty="0">
                <a:solidFill>
                  <a:prstClr val="black"/>
                </a:solidFill>
              </a:rPr>
              <a:t>Ladd, </a:t>
            </a:r>
            <a:r>
              <a:rPr lang="en-US" sz="1050" dirty="0">
                <a:solidFill>
                  <a:prstClr val="black"/>
                </a:solidFill>
              </a:rPr>
              <a:t>A. M., </a:t>
            </a:r>
            <a:r>
              <a:rPr lang="en-US" sz="1050" dirty="0" err="1">
                <a:solidFill>
                  <a:prstClr val="black"/>
                </a:solidFill>
              </a:rPr>
              <a:t>Bekris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K., </a:t>
            </a:r>
            <a:r>
              <a:rPr lang="en-US" sz="1050" dirty="0" err="1">
                <a:solidFill>
                  <a:prstClr val="black"/>
                </a:solidFill>
              </a:rPr>
              <a:t>Rudys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A., </a:t>
            </a:r>
            <a:r>
              <a:rPr lang="en-US" sz="1050" dirty="0">
                <a:solidFill>
                  <a:prstClr val="black"/>
                </a:solidFill>
              </a:rPr>
              <a:t>Marceau, </a:t>
            </a:r>
            <a:r>
              <a:rPr lang="en-US" sz="1050" dirty="0">
                <a:solidFill>
                  <a:prstClr val="black"/>
                </a:solidFill>
              </a:rPr>
              <a:t>G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 err="1">
                <a:solidFill>
                  <a:prstClr val="black"/>
                </a:solidFill>
              </a:rPr>
              <a:t>Kavraki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L. E</a:t>
            </a:r>
            <a:r>
              <a:rPr lang="en-US" sz="1050" dirty="0">
                <a:solidFill>
                  <a:prstClr val="black"/>
                </a:solidFill>
              </a:rPr>
              <a:t>., Wallach, </a:t>
            </a:r>
            <a:r>
              <a:rPr lang="en-US" sz="1050" dirty="0">
                <a:solidFill>
                  <a:prstClr val="black"/>
                </a:solidFill>
              </a:rPr>
              <a:t>D. S</a:t>
            </a:r>
            <a:r>
              <a:rPr lang="en-US" sz="1050" dirty="0">
                <a:solidFill>
                  <a:prstClr val="black"/>
                </a:solidFill>
              </a:rPr>
              <a:t>., </a:t>
            </a:r>
            <a:r>
              <a:rPr lang="en-US" sz="1050" dirty="0">
                <a:solidFill>
                  <a:prstClr val="black"/>
                </a:solidFill>
              </a:rPr>
              <a:t>"</a:t>
            </a:r>
            <a:r>
              <a:rPr lang="en-US" sz="1050" dirty="0">
                <a:solidFill>
                  <a:prstClr val="black"/>
                </a:solidFill>
              </a:rPr>
              <a:t>Robotics-Based Location Sensing </a:t>
            </a:r>
            <a:r>
              <a:rPr lang="en-US" sz="1050" dirty="0">
                <a:solidFill>
                  <a:prstClr val="black"/>
                </a:solidFill>
              </a:rPr>
              <a:t>using Wireless </a:t>
            </a:r>
            <a:r>
              <a:rPr lang="en-US" sz="1050" dirty="0">
                <a:solidFill>
                  <a:prstClr val="black"/>
                </a:solidFill>
              </a:rPr>
              <a:t>Ethernet", </a:t>
            </a:r>
            <a:r>
              <a:rPr lang="en-US" sz="1050" i="1" dirty="0" err="1">
                <a:solidFill>
                  <a:prstClr val="black"/>
                </a:solidFill>
              </a:rPr>
              <a:t>Mobicom</a:t>
            </a:r>
            <a:r>
              <a:rPr lang="en-US" sz="1050" i="1" dirty="0">
                <a:solidFill>
                  <a:prstClr val="black"/>
                </a:solidFill>
              </a:rPr>
              <a:t> 2002</a:t>
            </a:r>
          </a:p>
          <a:p>
            <a:endParaRPr lang="en-US" sz="105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2009-12-04T19:39:58Z</outs:dateTime>
      <outs:isPinned>true</outs:isPinned>
    </outs:relatedDate>
    <outs:relatedDate>
      <outs:type>2</outs:type>
      <outs:displayName>Created</outs:displayName>
      <outs:dateTime>2009-08-15T02:36:11Z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Dimitrios Lymperopoulos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Dimitrios Lymberopoulos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A002C4F-5310-46A3-89AC-3CDEAFAEEDE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74321</TotalTime>
  <Words>4294</Words>
  <Application>Microsoft Office PowerPoint</Application>
  <PresentationFormat>On-screen Show (4:3)</PresentationFormat>
  <Paragraphs>848</Paragraphs>
  <Slides>104</Slides>
  <Notes>87</Notes>
  <HiddenSlides>2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24" baseType="lpstr">
      <vt:lpstr>Batang</vt:lpstr>
      <vt:lpstr>Gungsuh</vt:lpstr>
      <vt:lpstr>Helvetica Neue</vt:lpstr>
      <vt:lpstr>Malgun Gothic</vt:lpstr>
      <vt:lpstr>Malgun Gothic</vt:lpstr>
      <vt:lpstr>Optima ExtraBlack</vt:lpstr>
      <vt:lpstr>Arial</vt:lpstr>
      <vt:lpstr>Calibri</vt:lpstr>
      <vt:lpstr>Cambria</vt:lpstr>
      <vt:lpstr>Cambria Math</vt:lpstr>
      <vt:lpstr>Century Gothic</vt:lpstr>
      <vt:lpstr>Comic Sans MS</vt:lpstr>
      <vt:lpstr>Helvetica</vt:lpstr>
      <vt:lpstr>Lucida Bright</vt:lpstr>
      <vt:lpstr>Times</vt:lpstr>
      <vt:lpstr>Times New Roman</vt:lpstr>
      <vt:lpstr>Tw Cen MT</vt:lpstr>
      <vt:lpstr>Wingdings</vt:lpstr>
      <vt:lpstr>Wingdings 2</vt:lpstr>
      <vt:lpstr>Median</vt:lpstr>
      <vt:lpstr>indoor localization Using fingerprinting</vt:lpstr>
      <vt:lpstr>Infrastructure is already in place</vt:lpstr>
      <vt:lpstr>The Problem</vt:lpstr>
      <vt:lpstr>The Problem</vt:lpstr>
      <vt:lpstr>Fingerprint-based Indoor Localization</vt:lpstr>
      <vt:lpstr>Outline</vt:lpstr>
      <vt:lpstr>WiFi Fingerprinting</vt:lpstr>
      <vt:lpstr>RADAR – Offline Phase</vt:lpstr>
      <vt:lpstr>RADAR – Online Phase</vt:lpstr>
      <vt:lpstr>RADAR</vt:lpstr>
      <vt:lpstr>RADAR – Performance</vt:lpstr>
      <vt:lpstr>RADAR – Neighbor Averaging</vt:lpstr>
      <vt:lpstr>Radar - Overview</vt:lpstr>
      <vt:lpstr>Probabilistic Fingerprinting</vt:lpstr>
      <vt:lpstr>Horus: Main Idea</vt:lpstr>
      <vt:lpstr>Horus: Architecture</vt:lpstr>
      <vt:lpstr>Horus: Offline</vt:lpstr>
      <vt:lpstr>Horus: Offline</vt:lpstr>
      <vt:lpstr>Horus: Offline</vt:lpstr>
      <vt:lpstr>Horus: Online</vt:lpstr>
      <vt:lpstr>Horus: Online</vt:lpstr>
      <vt:lpstr>Horus: Online</vt:lpstr>
      <vt:lpstr>Horus: Evaluation</vt:lpstr>
      <vt:lpstr>Horus: Evaluation</vt:lpstr>
      <vt:lpstr>Horus</vt:lpstr>
      <vt:lpstr>What if accuracy &lt;1m is required?</vt:lpstr>
      <vt:lpstr>PinLoc: Fingerprinting Wireless Channel</vt:lpstr>
      <vt:lpstr>Two Key Hypotheses Need to Hold</vt:lpstr>
      <vt:lpstr>Variation over Time</vt:lpstr>
      <vt:lpstr>How Many Clusters per Location?</vt:lpstr>
      <vt:lpstr>Localization Granularity</vt:lpstr>
      <vt:lpstr>Pixel Signature Variation</vt:lpstr>
      <vt:lpstr>For correct pixel localization:</vt:lpstr>
      <vt:lpstr>Group Pixels into Spots</vt:lpstr>
      <vt:lpstr>PinLoc Evaluation</vt:lpstr>
      <vt:lpstr>Performance</vt:lpstr>
      <vt:lpstr>PinLoc: Fingerprinting Wireless Channel</vt:lpstr>
      <vt:lpstr>Broadcasted FM signal fingerprinting</vt:lpstr>
      <vt:lpstr>WiFi Limitations </vt:lpstr>
      <vt:lpstr>FM Signals</vt:lpstr>
      <vt:lpstr>FM stations as WiFi Access Points</vt:lpstr>
      <vt:lpstr>FM Towers are Sparse</vt:lpstr>
      <vt:lpstr>Experimental Study</vt:lpstr>
      <vt:lpstr>Localization Method &amp; Accuracy</vt:lpstr>
      <vt:lpstr>Fingerprint Distance Matrices</vt:lpstr>
      <vt:lpstr>Localization Method &amp; Accuracy</vt:lpstr>
      <vt:lpstr>Localization Method &amp; Accuracy</vt:lpstr>
      <vt:lpstr>Localization Method &amp; Accuracy</vt:lpstr>
      <vt:lpstr>Is 32 the magic number?</vt:lpstr>
      <vt:lpstr>FM Localization</vt:lpstr>
      <vt:lpstr>Fingerprint Reduction</vt:lpstr>
      <vt:lpstr>Accurate Source Information</vt:lpstr>
      <vt:lpstr>Accurate Source Information</vt:lpstr>
      <vt:lpstr>Accurate Source Information</vt:lpstr>
      <vt:lpstr>Accurate Source Information</vt:lpstr>
      <vt:lpstr>Indoor RSSI Estimation</vt:lpstr>
      <vt:lpstr>Indoor RSSI Estimation</vt:lpstr>
      <vt:lpstr>Indoor RSSI Estimation</vt:lpstr>
      <vt:lpstr>Indoor RSSI Estimation</vt:lpstr>
      <vt:lpstr>Indoor RSSI Estimation</vt:lpstr>
      <vt:lpstr>Indoor RSSI Estimation</vt:lpstr>
      <vt:lpstr>Indoor RSSI Estimation</vt:lpstr>
      <vt:lpstr>Indoor RSSI Estimation</vt:lpstr>
      <vt:lpstr>Mitigating Errors</vt:lpstr>
      <vt:lpstr>Localization Accuracy</vt:lpstr>
      <vt:lpstr>GSM Fingerprinting</vt:lpstr>
      <vt:lpstr>GSM Basics</vt:lpstr>
      <vt:lpstr>GSM Wide Fingerprinting</vt:lpstr>
      <vt:lpstr>GSM Fingerprinting</vt:lpstr>
      <vt:lpstr>Magnetic field Fingerprinting</vt:lpstr>
      <vt:lpstr>Indoor Positioning Using Geo-Magnetism</vt:lpstr>
      <vt:lpstr>Magnetic Field Distortion</vt:lpstr>
      <vt:lpstr>Demo</vt:lpstr>
      <vt:lpstr>Demo</vt:lpstr>
      <vt:lpstr>Demo</vt:lpstr>
      <vt:lpstr>Hardware Setup</vt:lpstr>
      <vt:lpstr>Fingerprint Matching Method</vt:lpstr>
      <vt:lpstr>Data Collection Process</vt:lpstr>
      <vt:lpstr>Data Collection Process</vt:lpstr>
      <vt:lpstr>Accuracy</vt:lpstr>
      <vt:lpstr>Indoor Positioning Using Geo-Magnetism</vt:lpstr>
      <vt:lpstr>Acoustic background sound Fingerprinting</vt:lpstr>
      <vt:lpstr>Acoustic Background Spectrum</vt:lpstr>
      <vt:lpstr>Acoustic Background Spectrum</vt:lpstr>
      <vt:lpstr>Signal Processing</vt:lpstr>
      <vt:lpstr>Fingerprints</vt:lpstr>
      <vt:lpstr>Experimental Setup</vt:lpstr>
      <vt:lpstr>Localization Accuracy</vt:lpstr>
      <vt:lpstr>Parameter Estimation</vt:lpstr>
      <vt:lpstr>Acoustic Background Spectrum</vt:lpstr>
      <vt:lpstr>Conclusions</vt:lpstr>
      <vt:lpstr>Fingerprinting Overview</vt:lpstr>
      <vt:lpstr>What’s Next?</vt:lpstr>
      <vt:lpstr>White Space Networking</vt:lpstr>
      <vt:lpstr>New Signals</vt:lpstr>
      <vt:lpstr>Complementary Signals</vt:lpstr>
      <vt:lpstr>Fingerprint overhead</vt:lpstr>
      <vt:lpstr>REferences</vt:lpstr>
      <vt:lpstr>WiFi</vt:lpstr>
      <vt:lpstr>WiFi</vt:lpstr>
      <vt:lpstr>FM</vt:lpstr>
      <vt:lpstr>GSM</vt:lpstr>
      <vt:lpstr>Magnetic - Sound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SONGO: Search on the go</dc:title>
  <dc:creator>Dimitrios Lymperopoulos</dc:creator>
  <cp:lastModifiedBy>Jie Liu</cp:lastModifiedBy>
  <cp:revision>1331</cp:revision>
  <dcterms:created xsi:type="dcterms:W3CDTF">2009-08-15T02:36:11Z</dcterms:created>
  <dcterms:modified xsi:type="dcterms:W3CDTF">2013-07-09T21:23:20Z</dcterms:modified>
</cp:coreProperties>
</file>