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263" r:id="rId3"/>
    <p:sldId id="265" r:id="rId4"/>
    <p:sldId id="266" r:id="rId5"/>
    <p:sldId id="272" r:id="rId6"/>
    <p:sldId id="264" r:id="rId7"/>
    <p:sldId id="275" r:id="rId8"/>
    <p:sldId id="274" r:id="rId9"/>
    <p:sldId id="278" r:id="rId10"/>
    <p:sldId id="277" r:id="rId11"/>
    <p:sldId id="268" r:id="rId12"/>
    <p:sldId id="369" r:id="rId13"/>
    <p:sldId id="370" r:id="rId14"/>
    <p:sldId id="280" r:id="rId15"/>
    <p:sldId id="281" r:id="rId16"/>
    <p:sldId id="282" r:id="rId17"/>
    <p:sldId id="286" r:id="rId18"/>
    <p:sldId id="287" r:id="rId19"/>
    <p:sldId id="360" r:id="rId20"/>
    <p:sldId id="291" r:id="rId21"/>
    <p:sldId id="300" r:id="rId22"/>
    <p:sldId id="299" r:id="rId23"/>
    <p:sldId id="304" r:id="rId24"/>
    <p:sldId id="305" r:id="rId25"/>
    <p:sldId id="363" r:id="rId26"/>
    <p:sldId id="306" r:id="rId27"/>
    <p:sldId id="310" r:id="rId28"/>
    <p:sldId id="313" r:id="rId29"/>
    <p:sldId id="368" r:id="rId30"/>
    <p:sldId id="319" r:id="rId31"/>
    <p:sldId id="322" r:id="rId32"/>
    <p:sldId id="324" r:id="rId33"/>
    <p:sldId id="325" r:id="rId34"/>
    <p:sldId id="365" r:id="rId35"/>
    <p:sldId id="366" r:id="rId36"/>
    <p:sldId id="330" r:id="rId37"/>
    <p:sldId id="371" r:id="rId38"/>
    <p:sldId id="358" r:id="rId39"/>
    <p:sldId id="356" r:id="rId40"/>
    <p:sldId id="357" r:id="rId41"/>
    <p:sldId id="372" r:id="rId42"/>
    <p:sldId id="336" r:id="rId43"/>
    <p:sldId id="337" r:id="rId44"/>
    <p:sldId id="338" r:id="rId45"/>
    <p:sldId id="331" r:id="rId46"/>
    <p:sldId id="352" r:id="rId47"/>
    <p:sldId id="353" r:id="rId48"/>
    <p:sldId id="340" r:id="rId49"/>
    <p:sldId id="342" r:id="rId50"/>
    <p:sldId id="343" r:id="rId51"/>
    <p:sldId id="347" r:id="rId52"/>
    <p:sldId id="348" r:id="rId53"/>
    <p:sldId id="350" r:id="rId54"/>
    <p:sldId id="373" r:id="rId55"/>
    <p:sldId id="36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48816" autoAdjust="0"/>
  </p:normalViewPr>
  <p:slideViewPr>
    <p:cSldViewPr>
      <p:cViewPr varScale="1">
        <p:scale>
          <a:sx n="49" d="100"/>
          <a:sy n="49" d="100"/>
        </p:scale>
        <p:origin x="20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680D-6CB1-494F-9FC3-2146B9093249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D775B-143A-4432-88F8-2098996F4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775B-143A-4432-88F8-2098996F41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B8DC5-BE2E-49BC-A23D-204E42FEBBC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1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38AF8B5-D1E9-4595-A787-8AFF432CBDB3}" type="slidenum">
              <a:rPr lang="en-US" altLang="zh-CN"/>
              <a:pPr eaLnBrk="1" hangingPunct="1"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287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0346734-66DB-4EC1-8D8F-1B621648FAD2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7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5136BF1-109B-48B2-98BD-72F0175CF887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B8DC5-BE2E-49BC-A23D-204E42FEBBC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775B-143A-4432-88F8-2098996F411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Tradeoff</a:t>
            </a:r>
            <a:r>
              <a:rPr lang="en-US" baseline="0" dirty="0" smtClean="0"/>
              <a:t> between increasing parallelism and avoiding local maxima (finer sampling grid) and doing less work (coarser sampling grid)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F7737-9CF8-7B4C-BB06-5D6FBBBB9C4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0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775B-143A-4432-88F8-2098996F411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336D34-E41D-4B45-8767-4F4AD47804F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CB06E2-90BC-49BE-99C3-774741DFC04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4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.png"/><Relationship Id="rId7" Type="http://schemas.openxmlformats.org/officeDocument/2006/relationships/image" Target="../media/image20.wmf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Distance and Angle Measurements-based Indoor Location Estimation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Bodhi Priyantha (bodhip@microsoft.com)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Multilateration</a:t>
            </a:r>
            <a:r>
              <a:rPr lang="en-US" dirty="0" smtClean="0"/>
              <a:t> : Problem Formulation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899986"/>
              </p:ext>
            </p:extLst>
          </p:nvPr>
        </p:nvGraphicFramePr>
        <p:xfrm>
          <a:off x="1506806" y="2743200"/>
          <a:ext cx="5884594" cy="8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Equation" r:id="rId3" imgW="2819160" imgH="406080" progId="Equation.3">
                  <p:embed/>
                </p:oleObj>
              </mc:Choice>
              <mc:Fallback>
                <p:oleObj name="Equation" r:id="rId3" imgW="281916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6806" y="2743200"/>
                        <a:ext cx="5884594" cy="81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45701"/>
              </p:ext>
            </p:extLst>
          </p:nvPr>
        </p:nvGraphicFramePr>
        <p:xfrm>
          <a:off x="3276600" y="3792538"/>
          <a:ext cx="3810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4" name="Equation" r:id="rId5" imgW="139680" imgH="215640" progId="Equation.3">
                  <p:embed/>
                </p:oleObj>
              </mc:Choice>
              <mc:Fallback>
                <p:oleObj name="Equation" r:id="rId5" imgW="139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3792538"/>
                        <a:ext cx="381000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3832123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estimated distance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51587"/>
              </p:ext>
            </p:extLst>
          </p:nvPr>
        </p:nvGraphicFramePr>
        <p:xfrm>
          <a:off x="3276600" y="4465404"/>
          <a:ext cx="379931" cy="48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name="Equation" r:id="rId7" imgW="139680" imgH="177480" progId="Equation.3">
                  <p:embed/>
                </p:oleObj>
              </mc:Choice>
              <mc:Fallback>
                <p:oleObj name="Equation" r:id="rId7" imgW="1396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4465404"/>
                        <a:ext cx="379931" cy="483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58381" y="4422474"/>
            <a:ext cx="267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measured distance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11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Measurement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Audio based: audible and ultrasound</a:t>
            </a:r>
          </a:p>
          <a:p>
            <a:pPr lvl="1"/>
            <a:r>
              <a:rPr lang="en-US" sz="2000" dirty="0" smtClean="0"/>
              <a:t>Advantages</a:t>
            </a:r>
          </a:p>
          <a:p>
            <a:pPr lvl="2"/>
            <a:r>
              <a:rPr lang="en-US" sz="1800" dirty="0" smtClean="0"/>
              <a:t>Slow speed : easy to measure propagation time </a:t>
            </a:r>
          </a:p>
          <a:p>
            <a:pPr lvl="2"/>
            <a:r>
              <a:rPr lang="en-US" sz="1800" dirty="0" smtClean="0"/>
              <a:t>Generation and detection using built-in speakers and </a:t>
            </a:r>
            <a:r>
              <a:rPr lang="en-US" sz="1800" dirty="0" err="1" smtClean="0"/>
              <a:t>mics</a:t>
            </a:r>
            <a:endParaRPr lang="en-US" sz="1800" dirty="0" smtClean="0"/>
          </a:p>
          <a:p>
            <a:pPr lvl="1"/>
            <a:r>
              <a:rPr lang="en-US" sz="2000" dirty="0" smtClean="0"/>
              <a:t>Disadvantages</a:t>
            </a:r>
          </a:p>
          <a:p>
            <a:pPr lvl="2"/>
            <a:r>
              <a:rPr lang="en-US" sz="1800" dirty="0" smtClean="0"/>
              <a:t>Strict line of sight – blocked by most physical materials</a:t>
            </a:r>
          </a:p>
          <a:p>
            <a:pPr lvl="2"/>
            <a:r>
              <a:rPr lang="en-US" sz="1800" dirty="0" smtClean="0"/>
              <a:t>Lack of widely deployed infrastructure</a:t>
            </a:r>
          </a:p>
          <a:p>
            <a:pPr lvl="2"/>
            <a:r>
              <a:rPr lang="en-US" sz="1800" dirty="0" smtClean="0"/>
              <a:t>Interfere with hearing (audible: humans, ultrasound : pets)</a:t>
            </a:r>
          </a:p>
          <a:p>
            <a:r>
              <a:rPr lang="en-US" sz="2400" dirty="0" smtClean="0"/>
              <a:t>RF based</a:t>
            </a:r>
          </a:p>
          <a:p>
            <a:pPr lvl="1"/>
            <a:r>
              <a:rPr lang="en-US" sz="2000" dirty="0" smtClean="0"/>
              <a:t>Advantages</a:t>
            </a:r>
          </a:p>
          <a:p>
            <a:pPr lvl="2"/>
            <a:r>
              <a:rPr lang="en-US" sz="1800" dirty="0" smtClean="0"/>
              <a:t>Widely deployed infrastructure</a:t>
            </a:r>
          </a:p>
          <a:p>
            <a:pPr lvl="2"/>
            <a:r>
              <a:rPr lang="en-US" sz="1800" dirty="0" smtClean="0"/>
              <a:t>Better penetration than audio</a:t>
            </a:r>
            <a:endParaRPr lang="en-US" sz="1800" dirty="0"/>
          </a:p>
          <a:p>
            <a:pPr lvl="1"/>
            <a:r>
              <a:rPr lang="en-US" sz="2000" dirty="0" smtClean="0"/>
              <a:t>Disadvantages</a:t>
            </a:r>
          </a:p>
          <a:p>
            <a:pPr lvl="2"/>
            <a:r>
              <a:rPr lang="en-US" sz="1800" dirty="0" smtClean="0"/>
              <a:t>High propagation speed: difficult to measure time-of-flight</a:t>
            </a:r>
          </a:p>
        </p:txBody>
      </p:sp>
    </p:spTree>
    <p:extLst>
      <p:ext uri="{BB962C8B-B14F-4D97-AF65-F5344CB8AC3E}">
        <p14:creationId xmlns:p14="http://schemas.microsoft.com/office/powerpoint/2010/main" val="26842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Audio-Based </a:t>
            </a:r>
            <a:r>
              <a:rPr lang="en-US" dirty="0"/>
              <a:t>Distance </a:t>
            </a:r>
            <a:r>
              <a:rPr lang="en-US" dirty="0" smtClean="0"/>
              <a:t>Measurement</a:t>
            </a:r>
          </a:p>
          <a:p>
            <a:endParaRPr lang="en-US" dirty="0" smtClean="0"/>
          </a:p>
          <a:p>
            <a:r>
              <a:rPr lang="en-US" dirty="0" smtClean="0"/>
              <a:t>RF-Based </a:t>
            </a:r>
            <a:r>
              <a:rPr lang="en-US" dirty="0"/>
              <a:t>Distance </a:t>
            </a:r>
            <a:r>
              <a:rPr lang="en-US" dirty="0" smtClean="0"/>
              <a:t>Measurement</a:t>
            </a:r>
          </a:p>
          <a:p>
            <a:endParaRPr lang="en-US" dirty="0" smtClean="0"/>
          </a:p>
          <a:p>
            <a:r>
              <a:rPr lang="en-US" dirty="0"/>
              <a:t>Orientation Measurement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Audio-Based </a:t>
            </a:r>
            <a:r>
              <a:rPr lang="en-US" dirty="0"/>
              <a:t>Distance </a:t>
            </a:r>
            <a:r>
              <a:rPr lang="en-US" dirty="0" smtClean="0"/>
              <a:t>Measurement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RF-Based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Distance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Measurement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Orientation Measurement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 Indoor Location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5193792" cy="3962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First distance measurement based indoor location system: uses TOF</a:t>
            </a:r>
          </a:p>
          <a:p>
            <a:r>
              <a:rPr lang="en-US" sz="2400" dirty="0"/>
              <a:t>A 1.2m grid of US receivers are wired serially to a central </a:t>
            </a:r>
            <a:r>
              <a:rPr lang="en-US" sz="2400" dirty="0" smtClean="0"/>
              <a:t>controller</a:t>
            </a:r>
          </a:p>
          <a:p>
            <a:r>
              <a:rPr lang="en-US" sz="2400" dirty="0" smtClean="0"/>
              <a:t>Central controller coordinates BAT transmissions     </a:t>
            </a:r>
          </a:p>
          <a:p>
            <a:r>
              <a:rPr lang="en-US" sz="2400" dirty="0" smtClean="0"/>
              <a:t>Mobile BAT transmits 40kHz US pulse of 50µs</a:t>
            </a:r>
          </a:p>
          <a:p>
            <a:r>
              <a:rPr lang="en-US" sz="2400" dirty="0" smtClean="0"/>
              <a:t>The received signals are centrally processed to determine mobile location</a:t>
            </a:r>
          </a:p>
        </p:txBody>
      </p:sp>
      <p:pic>
        <p:nvPicPr>
          <p:cNvPr id="4" name="Picture 2" descr="C:\Users\bodhip\Desktop\LocationWorkshop\flatB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4876800"/>
            <a:ext cx="16255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bodhip\Desktop\LocationWorkshop\howbatsystemwork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064543" cy="30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066800" y="6150114"/>
            <a:ext cx="790621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Andy </a:t>
            </a:r>
            <a:r>
              <a:rPr lang="en-US" sz="2000" dirty="0">
                <a:solidFill>
                  <a:srgbClr val="C00000"/>
                </a:solidFill>
              </a:rPr>
              <a:t>Ward, Alan </a:t>
            </a:r>
            <a:r>
              <a:rPr lang="en-US" sz="2000" dirty="0" smtClean="0">
                <a:solidFill>
                  <a:srgbClr val="C00000"/>
                </a:solidFill>
              </a:rPr>
              <a:t>Jones and Andy </a:t>
            </a:r>
            <a:r>
              <a:rPr lang="en-US" sz="2000" dirty="0">
                <a:solidFill>
                  <a:srgbClr val="C00000"/>
                </a:solidFill>
              </a:rPr>
              <a:t>Hopper, </a:t>
            </a:r>
            <a:r>
              <a:rPr lang="en-US" sz="2000" dirty="0" smtClean="0">
                <a:solidFill>
                  <a:srgbClr val="C00000"/>
                </a:solidFill>
              </a:rPr>
              <a:t>“New </a:t>
            </a:r>
            <a:r>
              <a:rPr lang="en-US" sz="2000" dirty="0">
                <a:solidFill>
                  <a:srgbClr val="C00000"/>
                </a:solidFill>
              </a:rPr>
              <a:t>Location Technique for the Active </a:t>
            </a:r>
            <a:r>
              <a:rPr lang="en-US" sz="2000" dirty="0" smtClean="0">
                <a:solidFill>
                  <a:srgbClr val="C00000"/>
                </a:solidFill>
              </a:rPr>
              <a:t>Office”, IEEE </a:t>
            </a:r>
            <a:r>
              <a:rPr lang="en-US" sz="2000" dirty="0">
                <a:solidFill>
                  <a:srgbClr val="C00000"/>
                </a:solidFill>
              </a:rPr>
              <a:t>Personal </a:t>
            </a:r>
            <a:r>
              <a:rPr lang="en-US" sz="2000" dirty="0" smtClean="0">
                <a:solidFill>
                  <a:srgbClr val="C00000"/>
                </a:solidFill>
              </a:rPr>
              <a:t>Communications October </a:t>
            </a:r>
            <a:r>
              <a:rPr lang="en-US" sz="2000" dirty="0">
                <a:solidFill>
                  <a:srgbClr val="C00000"/>
                </a:solidFill>
              </a:rPr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13905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System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0"/>
            <a:ext cx="749808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Concerns:</a:t>
            </a:r>
          </a:p>
          <a:p>
            <a:pPr lvl="1"/>
            <a:r>
              <a:rPr lang="en-US" dirty="0" smtClean="0"/>
              <a:t>Scalability – single mobile transmission at a time</a:t>
            </a:r>
          </a:p>
          <a:p>
            <a:pPr lvl="1"/>
            <a:r>
              <a:rPr lang="en-US" dirty="0" smtClean="0"/>
              <a:t>Accurately positioned wired infrastructure</a:t>
            </a:r>
          </a:p>
          <a:p>
            <a:pPr lvl="1"/>
            <a:r>
              <a:rPr lang="en-US" dirty="0" smtClean="0"/>
              <a:t>Privacy concerns due to tracking</a:t>
            </a:r>
            <a:endParaRPr lang="en-US" dirty="0"/>
          </a:p>
        </p:txBody>
      </p:sp>
      <p:pic>
        <p:nvPicPr>
          <p:cNvPr id="8194" name="Picture 2" descr="C:\Users\bodhip\Desktop\LocationWorkshop\BATPerform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64" y="1213258"/>
            <a:ext cx="6023276" cy="33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Cricket Indoor Location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114800"/>
            <a:ext cx="7485888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Cricket: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nchor nodes </a:t>
            </a:r>
            <a:r>
              <a:rPr lang="en-US" dirty="0" smtClean="0">
                <a:sym typeface="Wingdings" pitchFamily="2" charset="2"/>
              </a:rPr>
              <a:t> beacons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Mobile node  Listener</a:t>
            </a:r>
          </a:p>
          <a:p>
            <a:r>
              <a:rPr lang="en-US" dirty="0" smtClean="0">
                <a:sym typeface="Wingdings" pitchFamily="2" charset="2"/>
              </a:rPr>
              <a:t>Computes distance by TDOF of RF and US</a:t>
            </a:r>
          </a:p>
          <a:p>
            <a:r>
              <a:rPr lang="en-US" dirty="0" smtClean="0">
                <a:sym typeface="Wingdings" pitchFamily="2" charset="2"/>
              </a:rPr>
              <a:t>Multipath mitigation: first US pulse to measure distance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 signals die down after 50mS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1420813"/>
            <a:ext cx="7772400" cy="2430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 dirty="0">
              <a:latin typeface="Helvetic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 dirty="0">
              <a:latin typeface="Helvetic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 dirty="0">
              <a:latin typeface="Helvetic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 dirty="0">
              <a:latin typeface="Helvetic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 dirty="0">
              <a:latin typeface="Helvetic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 dirty="0">
              <a:latin typeface="Helvetica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486025" y="1711325"/>
            <a:ext cx="381000" cy="381000"/>
          </a:xfrm>
          <a:prstGeom prst="ellipse">
            <a:avLst/>
          </a:prstGeom>
          <a:solidFill>
            <a:srgbClr val="800000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552825" y="1708154"/>
            <a:ext cx="1873250" cy="646113"/>
            <a:chOff x="724" y="2984"/>
            <a:chExt cx="1404" cy="407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24" y="2984"/>
              <a:ext cx="11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sz="1800" i="1" dirty="0">
                  <a:latin typeface="Helvetica" pitchFamily="34" charset="0"/>
                </a:rPr>
                <a:t>RF data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sz="1800" i="1" dirty="0">
                  <a:latin typeface="Helvetica" pitchFamily="34" charset="0"/>
                </a:rPr>
                <a:t>(space</a:t>
              </a:r>
              <a:r>
                <a:rPr lang="en-US" sz="1800" b="1" i="1" dirty="0">
                  <a:latin typeface="Helvetica" pitchFamily="34" charset="0"/>
                </a:rPr>
                <a:t> </a:t>
              </a:r>
              <a:r>
                <a:rPr lang="en-US" sz="1800" i="1" dirty="0">
                  <a:latin typeface="Helvetica" pitchFamily="34" charset="0"/>
                </a:rPr>
                <a:t>name)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012" y="307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1" i="1">
                <a:solidFill>
                  <a:schemeClr val="bg2"/>
                </a:solidFill>
                <a:latin typeface="Helvetica" pitchFamily="34" charset="0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43425" y="3311525"/>
            <a:ext cx="609600" cy="228600"/>
          </a:xfrm>
          <a:prstGeom prst="rect">
            <a:avLst/>
          </a:prstGeom>
          <a:solidFill>
            <a:srgbClr val="8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38225" y="148272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>
                <a:latin typeface="Helvetica" pitchFamily="34" charset="0"/>
              </a:rPr>
              <a:t>Beacon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06750" y="3429000"/>
            <a:ext cx="1005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Helvetica" pitchFamily="34" charset="0"/>
              </a:rPr>
              <a:t>Listener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019425" y="2092325"/>
            <a:ext cx="1652588" cy="1076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2914650" y="2216150"/>
            <a:ext cx="1619250" cy="1047750"/>
          </a:xfrm>
          <a:custGeom>
            <a:avLst/>
            <a:gdLst>
              <a:gd name="T0" fmla="*/ 1020 w 1020"/>
              <a:gd name="T1" fmla="*/ 660 h 660"/>
              <a:gd name="T2" fmla="*/ 0 w 1020"/>
              <a:gd name="T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0" h="660">
                <a:moveTo>
                  <a:pt x="1020" y="66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33CCC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876425" y="2625725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i="1" dirty="0">
                <a:latin typeface="Helvetica" pitchFamily="34" charset="0"/>
              </a:rPr>
              <a:t>Ultrasound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i="1" dirty="0">
                <a:latin typeface="Helvetica" pitchFamily="34" charset="0"/>
              </a:rPr>
              <a:t>(pulse)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5132388" y="2667000"/>
            <a:ext cx="1171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latin typeface="Helvetica" pitchFamily="34" charset="0"/>
              </a:rPr>
              <a:t>RF</a:t>
            </a: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5426075" y="3429000"/>
            <a:ext cx="3413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5695950" y="3013075"/>
            <a:ext cx="212725" cy="415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6423025" y="2660650"/>
            <a:ext cx="831850" cy="768350"/>
            <a:chOff x="3806" y="1522"/>
            <a:chExt cx="524" cy="484"/>
          </a:xfrm>
        </p:grpSpPr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115" y="1744"/>
              <a:ext cx="134" cy="262"/>
            </a:xfrm>
            <a:prstGeom prst="rect">
              <a:avLst/>
            </a:prstGeom>
            <a:solidFill>
              <a:srgbClr val="00CCFF"/>
            </a:solidFill>
            <a:ln w="9525" algn="ctr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3806" y="1522"/>
              <a:ext cx="5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dirty="0">
                  <a:latin typeface="Helvetica" pitchFamily="34" charset="0"/>
                </a:rPr>
                <a:t>US</a:t>
              </a:r>
            </a:p>
          </p:txBody>
        </p:sp>
      </p:grp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6913563" y="2435225"/>
            <a:ext cx="1858962" cy="984250"/>
            <a:chOff x="4115" y="1380"/>
            <a:chExt cx="1171" cy="620"/>
          </a:xfrm>
        </p:grpSpPr>
        <p:sp>
          <p:nvSpPr>
            <p:cNvPr id="22" name="Rectangle 33" descr="25%"/>
            <p:cNvSpPr>
              <a:spLocks noChangeArrowheads="1"/>
            </p:cNvSpPr>
            <p:nvPr/>
          </p:nvSpPr>
          <p:spPr bwMode="auto">
            <a:xfrm>
              <a:off x="4786" y="1738"/>
              <a:ext cx="134" cy="262"/>
            </a:xfrm>
            <a:prstGeom prst="rect">
              <a:avLst/>
            </a:prstGeom>
            <a:pattFill prst="pct25">
              <a:fgClr>
                <a:srgbClr val="00CCFF"/>
              </a:fgClr>
              <a:bgClr>
                <a:srgbClr val="FFFFFF"/>
              </a:bgClr>
            </a:pattFill>
            <a:ln w="9525" algn="ctr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34" descr="25%"/>
            <p:cNvSpPr>
              <a:spLocks noChangeArrowheads="1"/>
            </p:cNvSpPr>
            <p:nvPr/>
          </p:nvSpPr>
          <p:spPr bwMode="auto">
            <a:xfrm>
              <a:off x="4541" y="1738"/>
              <a:ext cx="134" cy="262"/>
            </a:xfrm>
            <a:prstGeom prst="rect">
              <a:avLst/>
            </a:prstGeom>
            <a:pattFill prst="pct25">
              <a:fgClr>
                <a:srgbClr val="00CCFF"/>
              </a:fgClr>
              <a:bgClr>
                <a:srgbClr val="FFFFFF"/>
              </a:bgClr>
            </a:pattFill>
            <a:ln w="9525" algn="ctr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115" y="1380"/>
              <a:ext cx="117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dirty="0">
                  <a:latin typeface="Helvetica" pitchFamily="34" charset="0"/>
                </a:rPr>
                <a:t>US Reflections</a:t>
              </a:r>
            </a:p>
          </p:txBody>
        </p:sp>
        <p:sp>
          <p:nvSpPr>
            <p:cNvPr id="25" name="AutoShape 38"/>
            <p:cNvSpPr>
              <a:spLocks/>
            </p:cNvSpPr>
            <p:nvPr/>
          </p:nvSpPr>
          <p:spPr bwMode="auto">
            <a:xfrm rot="5400000" flipV="1">
              <a:off x="4621" y="1362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9" descr="25%"/>
            <p:cNvSpPr>
              <a:spLocks noChangeArrowheads="1"/>
            </p:cNvSpPr>
            <p:nvPr/>
          </p:nvSpPr>
          <p:spPr bwMode="auto">
            <a:xfrm>
              <a:off x="4381" y="1738"/>
              <a:ext cx="134" cy="262"/>
            </a:xfrm>
            <a:prstGeom prst="rect">
              <a:avLst/>
            </a:prstGeom>
            <a:pattFill prst="pct25">
              <a:fgClr>
                <a:srgbClr val="00CCFF"/>
              </a:fgClr>
              <a:bgClr>
                <a:srgbClr val="FFFFFF"/>
              </a:bgClr>
            </a:pattFill>
            <a:ln w="9525" algn="ctr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>
            <a:off x="5695950" y="3540125"/>
            <a:ext cx="2667000" cy="336550"/>
            <a:chOff x="3348" y="2076"/>
            <a:chExt cx="1680" cy="212"/>
          </a:xfrm>
        </p:grpSpPr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348" y="2100"/>
              <a:ext cx="1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3643" y="2076"/>
              <a:ext cx="1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dirty="0">
                  <a:latin typeface="Helvetica" pitchFamily="34" charset="0"/>
                </a:rPr>
                <a:t>50 </a:t>
              </a:r>
              <a:r>
                <a:rPr lang="en-US" sz="1600" dirty="0" err="1">
                  <a:latin typeface="Helvetica" pitchFamily="34" charset="0"/>
                </a:rPr>
                <a:t>ms</a:t>
              </a:r>
              <a:r>
                <a:rPr lang="en-US" sz="1600" dirty="0">
                  <a:latin typeface="Helvetica" pitchFamily="34" charset="0"/>
                </a:rPr>
                <a:t> ( T_US )</a:t>
              </a:r>
            </a:p>
          </p:txBody>
        </p:sp>
      </p:grp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705475" y="3578225"/>
            <a:ext cx="1196975" cy="244475"/>
            <a:chOff x="4160" y="1058"/>
            <a:chExt cx="754" cy="154"/>
          </a:xfrm>
        </p:grpSpPr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4160" y="1068"/>
              <a:ext cx="754" cy="1"/>
            </a:xfrm>
            <a:custGeom>
              <a:avLst/>
              <a:gdLst>
                <a:gd name="T0" fmla="*/ 0 w 754"/>
                <a:gd name="T1" fmla="*/ 0 h 1"/>
                <a:gd name="T2" fmla="*/ 754 w 75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4" h="1">
                  <a:moveTo>
                    <a:pt x="0" y="0"/>
                  </a:moveTo>
                  <a:lnTo>
                    <a:pt x="754" y="0"/>
                  </a:lnTo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4253" y="1058"/>
              <a:ext cx="6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dirty="0">
                  <a:latin typeface="Helvetica" pitchFamily="34" charset="0"/>
                </a:rPr>
                <a:t>t</a:t>
              </a:r>
            </a:p>
          </p:txBody>
        </p:sp>
      </p:grpSp>
      <p:sp>
        <p:nvSpPr>
          <p:cNvPr id="33" name="Content Placeholder 3"/>
          <p:cNvSpPr txBox="1">
            <a:spLocks/>
          </p:cNvSpPr>
          <p:nvPr/>
        </p:nvSpPr>
        <p:spPr>
          <a:xfrm>
            <a:off x="1143000" y="6150114"/>
            <a:ext cx="783001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 err="1">
                <a:solidFill>
                  <a:srgbClr val="C00000"/>
                </a:solidFill>
              </a:rPr>
              <a:t>Nissanka</a:t>
            </a:r>
            <a:r>
              <a:rPr lang="en-US" sz="2000" dirty="0">
                <a:solidFill>
                  <a:srgbClr val="C00000"/>
                </a:solidFill>
              </a:rPr>
              <a:t> Priyantha, </a:t>
            </a:r>
            <a:r>
              <a:rPr lang="en-US" sz="2000" dirty="0" err="1">
                <a:solidFill>
                  <a:srgbClr val="C00000"/>
                </a:solidFill>
              </a:rPr>
              <a:t>Anit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Chakraborty</a:t>
            </a:r>
            <a:r>
              <a:rPr lang="en-US" sz="2000" dirty="0">
                <a:solidFill>
                  <a:srgbClr val="C00000"/>
                </a:solidFill>
              </a:rPr>
              <a:t> and </a:t>
            </a:r>
            <a:r>
              <a:rPr lang="en-US" sz="2000" dirty="0" err="1">
                <a:solidFill>
                  <a:srgbClr val="C00000"/>
                </a:solidFill>
              </a:rPr>
              <a:t>Hari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Balakrishnan</a:t>
            </a:r>
            <a:r>
              <a:rPr lang="en-US" sz="2000" dirty="0">
                <a:solidFill>
                  <a:srgbClr val="C00000"/>
                </a:solidFill>
              </a:rPr>
              <a:t>, "The Cricket Location Support </a:t>
            </a:r>
            <a:r>
              <a:rPr lang="en-US" sz="2000" dirty="0" smtClean="0">
                <a:solidFill>
                  <a:srgbClr val="C00000"/>
                </a:solidFill>
              </a:rPr>
              <a:t>System”, </a:t>
            </a:r>
            <a:r>
              <a:rPr lang="en-US" sz="2000" dirty="0" err="1" smtClean="0">
                <a:solidFill>
                  <a:srgbClr val="C00000"/>
                </a:solidFill>
              </a:rPr>
              <a:t>MobiCom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2000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Interference Avoidance and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38600"/>
            <a:ext cx="749808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Interference avoidance:</a:t>
            </a:r>
          </a:p>
          <a:p>
            <a:pPr lvl="1"/>
            <a:r>
              <a:rPr lang="en-US" dirty="0" smtClean="0"/>
              <a:t>Encapsulate US pulse by RF</a:t>
            </a:r>
          </a:p>
          <a:p>
            <a:pPr lvl="1"/>
            <a:r>
              <a:rPr lang="en-US" dirty="0" smtClean="0"/>
              <a:t>Beacon carrier sensing limits overlapping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1"/>
            <a:r>
              <a:rPr lang="en-US" dirty="0" smtClean="0"/>
              <a:t>Hidden terminal </a:t>
            </a:r>
            <a:r>
              <a:rPr lang="en-US" dirty="0" smtClean="0">
                <a:sym typeface="Wingdings" pitchFamily="2" charset="2"/>
              </a:rPr>
              <a:t> RF collisions at Listener</a:t>
            </a:r>
          </a:p>
          <a:p>
            <a:r>
              <a:rPr lang="en-US" dirty="0" smtClean="0">
                <a:sym typeface="Wingdings" pitchFamily="2" charset="2"/>
              </a:rPr>
              <a:t>Interference detection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Ultrasound interference possible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Collect multiple samples and filter outliers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81303" y="1528590"/>
            <a:ext cx="4005263" cy="977900"/>
            <a:chOff x="4357687" y="2940050"/>
            <a:chExt cx="4005263" cy="977900"/>
          </a:xfrm>
        </p:grpSpPr>
        <p:grpSp>
          <p:nvGrpSpPr>
            <p:cNvPr id="5" name="Group 4"/>
            <p:cNvGrpSpPr/>
            <p:nvPr/>
          </p:nvGrpSpPr>
          <p:grpSpPr>
            <a:xfrm>
              <a:off x="4724056" y="2940050"/>
              <a:ext cx="3638894" cy="977900"/>
              <a:chOff x="4724056" y="2940050"/>
              <a:chExt cx="3638894" cy="977900"/>
            </a:xfrm>
          </p:grpSpPr>
          <p:sp>
            <p:nvSpPr>
              <p:cNvPr id="7" name="Rectangle 31"/>
              <p:cNvSpPr>
                <a:spLocks noChangeArrowheads="1"/>
              </p:cNvSpPr>
              <p:nvPr/>
            </p:nvSpPr>
            <p:spPr bwMode="auto">
              <a:xfrm>
                <a:off x="4724400" y="2940050"/>
                <a:ext cx="3638550" cy="4889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43"/>
              <p:cNvGrpSpPr>
                <a:grpSpLocks/>
              </p:cNvGrpSpPr>
              <p:nvPr/>
            </p:nvGrpSpPr>
            <p:grpSpPr bwMode="auto">
              <a:xfrm>
                <a:off x="5942809" y="3013073"/>
                <a:ext cx="976313" cy="415925"/>
                <a:chOff x="3526" y="1711"/>
                <a:chExt cx="615" cy="262"/>
              </a:xfrm>
            </p:grpSpPr>
            <p:sp>
              <p:nvSpPr>
                <p:cNvPr id="14" name="Rectangle 30"/>
                <p:cNvSpPr>
                  <a:spLocks noChangeArrowheads="1"/>
                </p:cNvSpPr>
                <p:nvPr/>
              </p:nvSpPr>
              <p:spPr bwMode="auto">
                <a:xfrm>
                  <a:off x="3806" y="1711"/>
                  <a:ext cx="217" cy="262"/>
                </a:xfrm>
                <a:prstGeom prst="rect">
                  <a:avLst/>
                </a:prstGeom>
                <a:solidFill>
                  <a:srgbClr val="00CCFF"/>
                </a:solidFill>
                <a:ln w="9525" algn="ctr">
                  <a:solidFill>
                    <a:srgbClr val="33CC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526" y="1730"/>
                  <a:ext cx="61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>
                  <a:lvl1pPr marL="742950" indent="-285750"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Tx/>
                    <a:buNone/>
                  </a:pPr>
                  <a:r>
                    <a:rPr lang="en-US" sz="1600" dirty="0" smtClean="0">
                      <a:latin typeface="Helvetica" pitchFamily="34" charset="0"/>
                    </a:rPr>
                    <a:t>US1</a:t>
                  </a:r>
                  <a:endParaRPr lang="en-US" sz="1600" dirty="0">
                    <a:latin typeface="Helvetica" pitchFamily="34" charset="0"/>
                  </a:endParaRPr>
                </a:p>
              </p:txBody>
            </p:sp>
          </p:grp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4724056" y="3581400"/>
                <a:ext cx="3638894" cy="336550"/>
                <a:chOff x="3348" y="2076"/>
                <a:chExt cx="1680" cy="212"/>
              </a:xfrm>
            </p:grpSpPr>
            <p:sp>
              <p:nvSpPr>
                <p:cNvPr id="1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348" y="2100"/>
                  <a:ext cx="16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643" y="2076"/>
                  <a:ext cx="12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742950" indent="-285750"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Tx/>
                    <a:buNone/>
                  </a:pPr>
                  <a:r>
                    <a:rPr lang="en-US" sz="1600" dirty="0">
                      <a:latin typeface="Helvetica" pitchFamily="34" charset="0"/>
                    </a:rPr>
                    <a:t>50 </a:t>
                  </a:r>
                  <a:r>
                    <a:rPr lang="en-US" sz="1600" dirty="0" err="1">
                      <a:latin typeface="Helvetica" pitchFamily="34" charset="0"/>
                    </a:rPr>
                    <a:t>ms</a:t>
                  </a:r>
                  <a:r>
                    <a:rPr lang="en-US" sz="1600" dirty="0">
                      <a:latin typeface="Helvetica" pitchFamily="34" charset="0"/>
                    </a:rPr>
                    <a:t> ( T_US )</a:t>
                  </a:r>
                </a:p>
              </p:txBody>
            </p:sp>
          </p:grpSp>
          <p:sp>
            <p:nvSpPr>
              <p:cNvPr id="10" name="Rectangle 39" descr="25%"/>
              <p:cNvSpPr>
                <a:spLocks noChangeArrowheads="1"/>
              </p:cNvSpPr>
              <p:nvPr/>
            </p:nvSpPr>
            <p:spPr bwMode="auto">
              <a:xfrm>
                <a:off x="7696200" y="3013078"/>
                <a:ext cx="360363" cy="415925"/>
              </a:xfrm>
              <a:prstGeom prst="rect">
                <a:avLst/>
              </a:prstGeom>
              <a:pattFill prst="pct25">
                <a:fgClr>
                  <a:srgbClr val="00CCFF"/>
                </a:fgClr>
                <a:bgClr>
                  <a:srgbClr val="FFFFFF"/>
                </a:bgClr>
              </a:pattFill>
              <a:ln w="9525" algn="ctr">
                <a:solidFill>
                  <a:srgbClr val="33CC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39" descr="25%"/>
              <p:cNvSpPr>
                <a:spLocks noChangeArrowheads="1"/>
              </p:cNvSpPr>
              <p:nvPr/>
            </p:nvSpPr>
            <p:spPr bwMode="auto">
              <a:xfrm>
                <a:off x="6887847" y="3013072"/>
                <a:ext cx="360363" cy="415925"/>
              </a:xfrm>
              <a:prstGeom prst="rect">
                <a:avLst/>
              </a:prstGeom>
              <a:pattFill prst="pct25">
                <a:fgClr>
                  <a:srgbClr val="00CCFF"/>
                </a:fgClr>
                <a:bgClr>
                  <a:srgbClr val="FFFFFF"/>
                </a:bgClr>
              </a:pattFill>
              <a:ln w="9525" algn="ctr">
                <a:solidFill>
                  <a:srgbClr val="33CC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4357687" y="3048000"/>
              <a:ext cx="9763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dirty="0" smtClean="0">
                  <a:latin typeface="Helvetica" pitchFamily="34" charset="0"/>
                </a:rPr>
                <a:t>RF1</a:t>
              </a:r>
              <a:endParaRPr lang="en-US" sz="1600" dirty="0">
                <a:latin typeface="Helvetic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67137" y="2697410"/>
            <a:ext cx="4005263" cy="977900"/>
            <a:chOff x="4357687" y="2940050"/>
            <a:chExt cx="4005263" cy="977900"/>
          </a:xfrm>
        </p:grpSpPr>
        <p:grpSp>
          <p:nvGrpSpPr>
            <p:cNvPr id="17" name="Group 16"/>
            <p:cNvGrpSpPr/>
            <p:nvPr/>
          </p:nvGrpSpPr>
          <p:grpSpPr>
            <a:xfrm>
              <a:off x="4724056" y="2940050"/>
              <a:ext cx="3638894" cy="977900"/>
              <a:chOff x="4724056" y="2940050"/>
              <a:chExt cx="3638894" cy="977900"/>
            </a:xfrm>
          </p:grpSpPr>
          <p:sp>
            <p:nvSpPr>
              <p:cNvPr id="19" name="Rectangle 31"/>
              <p:cNvSpPr>
                <a:spLocks noChangeArrowheads="1"/>
              </p:cNvSpPr>
              <p:nvPr/>
            </p:nvSpPr>
            <p:spPr bwMode="auto">
              <a:xfrm>
                <a:off x="4724400" y="2940050"/>
                <a:ext cx="3638550" cy="4889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43"/>
              <p:cNvGrpSpPr>
                <a:grpSpLocks/>
              </p:cNvGrpSpPr>
              <p:nvPr/>
            </p:nvGrpSpPr>
            <p:grpSpPr bwMode="auto">
              <a:xfrm>
                <a:off x="5410996" y="3013073"/>
                <a:ext cx="976313" cy="415925"/>
                <a:chOff x="3191" y="1711"/>
                <a:chExt cx="615" cy="262"/>
              </a:xfrm>
            </p:grpSpPr>
            <p:sp>
              <p:nvSpPr>
                <p:cNvPr id="26" name="Rectangle 30"/>
                <p:cNvSpPr>
                  <a:spLocks noChangeArrowheads="1"/>
                </p:cNvSpPr>
                <p:nvPr/>
              </p:nvSpPr>
              <p:spPr bwMode="auto">
                <a:xfrm>
                  <a:off x="3498" y="1711"/>
                  <a:ext cx="217" cy="262"/>
                </a:xfrm>
                <a:prstGeom prst="rect">
                  <a:avLst/>
                </a:prstGeom>
                <a:solidFill>
                  <a:srgbClr val="00CCFF"/>
                </a:solidFill>
                <a:ln w="9525" algn="ctr">
                  <a:solidFill>
                    <a:srgbClr val="33CC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191" y="1730"/>
                  <a:ext cx="61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>
                  <a:lvl1pPr marL="742950" indent="-285750"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Tx/>
                    <a:buNone/>
                  </a:pPr>
                  <a:r>
                    <a:rPr lang="en-US" sz="1600" dirty="0" smtClean="0">
                      <a:latin typeface="Helvetica" pitchFamily="34" charset="0"/>
                    </a:rPr>
                    <a:t>US2</a:t>
                  </a:r>
                  <a:endParaRPr lang="en-US" sz="1600" dirty="0">
                    <a:latin typeface="Helvetica" pitchFamily="34" charset="0"/>
                  </a:endParaRPr>
                </a:p>
              </p:txBody>
            </p:sp>
          </p:grpSp>
          <p:grpSp>
            <p:nvGrpSpPr>
              <p:cNvPr id="21" name="Group 45"/>
              <p:cNvGrpSpPr>
                <a:grpSpLocks/>
              </p:cNvGrpSpPr>
              <p:nvPr/>
            </p:nvGrpSpPr>
            <p:grpSpPr bwMode="auto">
              <a:xfrm>
                <a:off x="4724056" y="3581400"/>
                <a:ext cx="3638894" cy="336550"/>
                <a:chOff x="3348" y="2076"/>
                <a:chExt cx="1680" cy="212"/>
              </a:xfrm>
            </p:grpSpPr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348" y="2100"/>
                  <a:ext cx="16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643" y="2076"/>
                  <a:ext cx="12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742950" indent="-285750"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Tx/>
                    <a:buNone/>
                  </a:pPr>
                  <a:r>
                    <a:rPr lang="en-US" sz="1600" dirty="0">
                      <a:latin typeface="Helvetica" pitchFamily="34" charset="0"/>
                    </a:rPr>
                    <a:t>50 </a:t>
                  </a:r>
                  <a:r>
                    <a:rPr lang="en-US" sz="1600" dirty="0" err="1">
                      <a:latin typeface="Helvetica" pitchFamily="34" charset="0"/>
                    </a:rPr>
                    <a:t>ms</a:t>
                  </a:r>
                  <a:r>
                    <a:rPr lang="en-US" sz="1600" dirty="0">
                      <a:latin typeface="Helvetica" pitchFamily="34" charset="0"/>
                    </a:rPr>
                    <a:t> ( T_US )</a:t>
                  </a:r>
                </a:p>
              </p:txBody>
            </p:sp>
          </p:grpSp>
          <p:sp>
            <p:nvSpPr>
              <p:cNvPr id="22" name="Rectangle 39" descr="25%"/>
              <p:cNvSpPr>
                <a:spLocks noChangeArrowheads="1"/>
              </p:cNvSpPr>
              <p:nvPr/>
            </p:nvSpPr>
            <p:spPr bwMode="auto">
              <a:xfrm>
                <a:off x="7696200" y="3013078"/>
                <a:ext cx="360363" cy="415925"/>
              </a:xfrm>
              <a:prstGeom prst="rect">
                <a:avLst/>
              </a:prstGeom>
              <a:pattFill prst="pct25">
                <a:fgClr>
                  <a:srgbClr val="00CCFF"/>
                </a:fgClr>
                <a:bgClr>
                  <a:srgbClr val="FFFFFF"/>
                </a:bgClr>
              </a:pattFill>
              <a:ln w="9525" algn="ctr">
                <a:solidFill>
                  <a:srgbClr val="33CC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9" descr="25%"/>
              <p:cNvSpPr>
                <a:spLocks noChangeArrowheads="1"/>
              </p:cNvSpPr>
              <p:nvPr/>
            </p:nvSpPr>
            <p:spPr bwMode="auto">
              <a:xfrm>
                <a:off x="7042006" y="3013078"/>
                <a:ext cx="360363" cy="415925"/>
              </a:xfrm>
              <a:prstGeom prst="rect">
                <a:avLst/>
              </a:prstGeom>
              <a:pattFill prst="pct25">
                <a:fgClr>
                  <a:srgbClr val="00CCFF"/>
                </a:fgClr>
                <a:bgClr>
                  <a:srgbClr val="FFFFFF"/>
                </a:bgClr>
              </a:pattFill>
              <a:ln w="9525" algn="ctr">
                <a:solidFill>
                  <a:srgbClr val="33CC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4357687" y="3048000"/>
              <a:ext cx="9763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600" dirty="0" smtClean="0">
                  <a:latin typeface="Helvetica" pitchFamily="34" charset="0"/>
                </a:rPr>
                <a:t>RF2</a:t>
              </a:r>
              <a:endParaRPr lang="en-US" sz="160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0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Listener Position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3517392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Uses trilateration</a:t>
            </a:r>
          </a:p>
          <a:p>
            <a:r>
              <a:rPr lang="en-US" sz="2400" dirty="0" smtClean="0"/>
              <a:t>Deployed </a:t>
            </a:r>
            <a:r>
              <a:rPr lang="en-US" sz="2400" dirty="0"/>
              <a:t>5 beacons as shown</a:t>
            </a:r>
          </a:p>
          <a:p>
            <a:r>
              <a:rPr lang="en-US" sz="2400" dirty="0"/>
              <a:t>Computed listener position at 16 points on a 3m x 3m grid</a:t>
            </a:r>
          </a:p>
          <a:p>
            <a:r>
              <a:rPr lang="en-US" sz="2400" dirty="0"/>
              <a:t>Position estimation error &lt; 11cm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10242" name="Picture 2" descr="C:\Users\bodhip\Desktop\LocationWorkshop\Cricket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63" y="1447800"/>
            <a:ext cx="375674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Narrowband Ultrasonic Transducers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347" y="1524000"/>
            <a:ext cx="4339453" cy="2286000"/>
          </a:xfrm>
        </p:spPr>
        <p:txBody>
          <a:bodyPr>
            <a:normAutofit/>
          </a:bodyPr>
          <a:lstStyle/>
          <a:p>
            <a:r>
              <a:rPr lang="en-US" sz="1800" dirty="0"/>
              <a:t>Previous work used narrowband </a:t>
            </a:r>
            <a:r>
              <a:rPr lang="en-US" sz="1800" dirty="0" err="1"/>
              <a:t>piezo</a:t>
            </a:r>
            <a:r>
              <a:rPr lang="en-US" sz="1800" dirty="0"/>
              <a:t> resonators for US </a:t>
            </a:r>
            <a:r>
              <a:rPr lang="en-US" sz="1800" dirty="0" err="1"/>
              <a:t>Tx</a:t>
            </a:r>
            <a:r>
              <a:rPr lang="en-US" sz="1800" dirty="0"/>
              <a:t> and </a:t>
            </a:r>
            <a:r>
              <a:rPr lang="en-US" sz="1800" dirty="0" smtClean="0"/>
              <a:t>Rx</a:t>
            </a:r>
            <a:endParaRPr lang="en-US" sz="1600" dirty="0"/>
          </a:p>
          <a:p>
            <a:pPr lvl="1"/>
            <a:r>
              <a:rPr lang="en-US" sz="1600" dirty="0" smtClean="0"/>
              <a:t>Detecting the start of Rx is hard due </a:t>
            </a:r>
            <a:r>
              <a:rPr lang="en-US" sz="1600" dirty="0"/>
              <a:t>to “gradual signal build up</a:t>
            </a:r>
            <a:r>
              <a:rPr lang="en-US" sz="1600" dirty="0" smtClean="0"/>
              <a:t>”</a:t>
            </a:r>
          </a:p>
          <a:p>
            <a:pPr lvl="1"/>
            <a:r>
              <a:rPr lang="en-US" sz="1600" dirty="0" smtClean="0"/>
              <a:t>Cannot modulate the signals due to narrow band resonator</a:t>
            </a:r>
          </a:p>
          <a:p>
            <a:pPr lvl="1"/>
            <a:r>
              <a:rPr lang="en-US" sz="1600" dirty="0" smtClean="0"/>
              <a:t>Causes large measurement errors</a:t>
            </a:r>
            <a:endParaRPr lang="en-US" sz="2000" dirty="0"/>
          </a:p>
        </p:txBody>
      </p:sp>
      <p:pic>
        <p:nvPicPr>
          <p:cNvPr id="10" name="Picture 37" descr="DistanceAccuracyResult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50" y="3536218"/>
            <a:ext cx="3733800" cy="261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67400" y="1655048"/>
            <a:ext cx="2145207" cy="1947704"/>
            <a:chOff x="1081131" y="1905000"/>
            <a:chExt cx="2145207" cy="19477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679" y="1905000"/>
              <a:ext cx="1808659" cy="14305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81131" y="3391039"/>
              <a:ext cx="977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Start ?</a:t>
              </a:r>
              <a:endParaRPr lang="en-US" sz="2400" dirty="0"/>
            </a:p>
          </p:txBody>
        </p:sp>
        <p:sp>
          <p:nvSpPr>
            <p:cNvPr id="6" name="Up Arrow 5"/>
            <p:cNvSpPr/>
            <p:nvPr/>
          </p:nvSpPr>
          <p:spPr>
            <a:xfrm>
              <a:off x="1417679" y="2692334"/>
              <a:ext cx="304800" cy="698705"/>
            </a:xfrm>
            <a:prstGeom prst="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22761" y="3916886"/>
            <a:ext cx="2345083" cy="2345313"/>
            <a:chOff x="561975" y="1123950"/>
            <a:chExt cx="2543175" cy="2968625"/>
          </a:xfrm>
        </p:grpSpPr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561975" y="1123950"/>
              <a:ext cx="2543175" cy="296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81050" y="1352550"/>
              <a:ext cx="438150" cy="85725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182813" y="3062288"/>
              <a:ext cx="438150" cy="85725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981075" y="1438275"/>
              <a:ext cx="1409700" cy="16240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981075" y="1438275"/>
              <a:ext cx="0" cy="3667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390775" y="2695575"/>
              <a:ext cx="0" cy="3667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154238" y="2630488"/>
              <a:ext cx="2905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947738" y="1525588"/>
              <a:ext cx="2905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1652588" y="1966913"/>
              <a:ext cx="2968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1281113" y="1209675"/>
              <a:ext cx="11096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</a:rPr>
                <a:t>Beacon</a:t>
              </a: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1270000" y="2913063"/>
              <a:ext cx="11096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</a:rPr>
                <a:t>Listener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88375" y="4051902"/>
            <a:ext cx="1842782" cy="1698092"/>
            <a:chOff x="1185194" y="4174593"/>
            <a:chExt cx="1842782" cy="1698092"/>
          </a:xfrm>
        </p:grpSpPr>
        <p:pic>
          <p:nvPicPr>
            <p:cNvPr id="8" name="Picture 4" descr="usRadPatter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85194" y="4174593"/>
              <a:ext cx="1842782" cy="1698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Freeform 42"/>
            <p:cNvSpPr>
              <a:spLocks/>
            </p:cNvSpPr>
            <p:nvPr/>
          </p:nvSpPr>
          <p:spPr bwMode="auto">
            <a:xfrm>
              <a:off x="1806986" y="5063260"/>
              <a:ext cx="609600" cy="711533"/>
            </a:xfrm>
            <a:custGeom>
              <a:avLst/>
              <a:gdLst>
                <a:gd name="T0" fmla="*/ 132 w 505"/>
                <a:gd name="T1" fmla="*/ 30 h 610"/>
                <a:gd name="T2" fmla="*/ 84 w 505"/>
                <a:gd name="T3" fmla="*/ 90 h 610"/>
                <a:gd name="T4" fmla="*/ 42 w 505"/>
                <a:gd name="T5" fmla="*/ 156 h 610"/>
                <a:gd name="T6" fmla="*/ 6 w 505"/>
                <a:gd name="T7" fmla="*/ 234 h 610"/>
                <a:gd name="T8" fmla="*/ 6 w 505"/>
                <a:gd name="T9" fmla="*/ 324 h 610"/>
                <a:gd name="T10" fmla="*/ 6 w 505"/>
                <a:gd name="T11" fmla="*/ 378 h 610"/>
                <a:gd name="T12" fmla="*/ 18 w 505"/>
                <a:gd name="T13" fmla="*/ 468 h 610"/>
                <a:gd name="T14" fmla="*/ 54 w 505"/>
                <a:gd name="T15" fmla="*/ 522 h 610"/>
                <a:gd name="T16" fmla="*/ 96 w 505"/>
                <a:gd name="T17" fmla="*/ 552 h 610"/>
                <a:gd name="T18" fmla="*/ 132 w 505"/>
                <a:gd name="T19" fmla="*/ 588 h 610"/>
                <a:gd name="T20" fmla="*/ 210 w 505"/>
                <a:gd name="T21" fmla="*/ 606 h 610"/>
                <a:gd name="T22" fmla="*/ 288 w 505"/>
                <a:gd name="T23" fmla="*/ 606 h 610"/>
                <a:gd name="T24" fmla="*/ 336 w 505"/>
                <a:gd name="T25" fmla="*/ 582 h 610"/>
                <a:gd name="T26" fmla="*/ 402 w 505"/>
                <a:gd name="T27" fmla="*/ 552 h 610"/>
                <a:gd name="T28" fmla="*/ 456 w 505"/>
                <a:gd name="T29" fmla="*/ 474 h 610"/>
                <a:gd name="T30" fmla="*/ 498 w 505"/>
                <a:gd name="T31" fmla="*/ 378 h 610"/>
                <a:gd name="T32" fmla="*/ 498 w 505"/>
                <a:gd name="T33" fmla="*/ 270 h 610"/>
                <a:gd name="T34" fmla="*/ 480 w 505"/>
                <a:gd name="T35" fmla="*/ 204 h 610"/>
                <a:gd name="T36" fmla="*/ 456 w 505"/>
                <a:gd name="T37" fmla="*/ 114 h 610"/>
                <a:gd name="T38" fmla="*/ 426 w 505"/>
                <a:gd name="T39" fmla="*/ 66 h 610"/>
                <a:gd name="T40" fmla="*/ 390 w 505"/>
                <a:gd name="T41" fmla="*/ 36 h 610"/>
                <a:gd name="T42" fmla="*/ 342 w 505"/>
                <a:gd name="T43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610">
                  <a:moveTo>
                    <a:pt x="132" y="30"/>
                  </a:moveTo>
                  <a:cubicBezTo>
                    <a:pt x="115" y="49"/>
                    <a:pt x="99" y="69"/>
                    <a:pt x="84" y="90"/>
                  </a:cubicBezTo>
                  <a:cubicBezTo>
                    <a:pt x="69" y="111"/>
                    <a:pt x="55" y="132"/>
                    <a:pt x="42" y="156"/>
                  </a:cubicBezTo>
                  <a:cubicBezTo>
                    <a:pt x="29" y="180"/>
                    <a:pt x="12" y="206"/>
                    <a:pt x="6" y="234"/>
                  </a:cubicBezTo>
                  <a:cubicBezTo>
                    <a:pt x="0" y="262"/>
                    <a:pt x="6" y="300"/>
                    <a:pt x="6" y="324"/>
                  </a:cubicBezTo>
                  <a:cubicBezTo>
                    <a:pt x="6" y="348"/>
                    <a:pt x="4" y="354"/>
                    <a:pt x="6" y="378"/>
                  </a:cubicBezTo>
                  <a:cubicBezTo>
                    <a:pt x="8" y="402"/>
                    <a:pt x="10" y="444"/>
                    <a:pt x="18" y="468"/>
                  </a:cubicBezTo>
                  <a:cubicBezTo>
                    <a:pt x="26" y="492"/>
                    <a:pt x="41" y="508"/>
                    <a:pt x="54" y="522"/>
                  </a:cubicBezTo>
                  <a:cubicBezTo>
                    <a:pt x="67" y="536"/>
                    <a:pt x="83" y="541"/>
                    <a:pt x="96" y="552"/>
                  </a:cubicBezTo>
                  <a:cubicBezTo>
                    <a:pt x="109" y="563"/>
                    <a:pt x="113" y="579"/>
                    <a:pt x="132" y="588"/>
                  </a:cubicBezTo>
                  <a:cubicBezTo>
                    <a:pt x="151" y="597"/>
                    <a:pt x="184" y="603"/>
                    <a:pt x="210" y="606"/>
                  </a:cubicBezTo>
                  <a:cubicBezTo>
                    <a:pt x="236" y="609"/>
                    <a:pt x="267" y="610"/>
                    <a:pt x="288" y="606"/>
                  </a:cubicBezTo>
                  <a:cubicBezTo>
                    <a:pt x="309" y="602"/>
                    <a:pt x="317" y="591"/>
                    <a:pt x="336" y="582"/>
                  </a:cubicBezTo>
                  <a:cubicBezTo>
                    <a:pt x="355" y="573"/>
                    <a:pt x="382" y="570"/>
                    <a:pt x="402" y="552"/>
                  </a:cubicBezTo>
                  <a:cubicBezTo>
                    <a:pt x="422" y="534"/>
                    <a:pt x="440" y="503"/>
                    <a:pt x="456" y="474"/>
                  </a:cubicBezTo>
                  <a:cubicBezTo>
                    <a:pt x="472" y="445"/>
                    <a:pt x="491" y="412"/>
                    <a:pt x="498" y="378"/>
                  </a:cubicBezTo>
                  <a:cubicBezTo>
                    <a:pt x="505" y="344"/>
                    <a:pt x="501" y="299"/>
                    <a:pt x="498" y="270"/>
                  </a:cubicBezTo>
                  <a:cubicBezTo>
                    <a:pt x="495" y="241"/>
                    <a:pt x="487" y="230"/>
                    <a:pt x="480" y="204"/>
                  </a:cubicBezTo>
                  <a:cubicBezTo>
                    <a:pt x="473" y="178"/>
                    <a:pt x="465" y="137"/>
                    <a:pt x="456" y="114"/>
                  </a:cubicBezTo>
                  <a:cubicBezTo>
                    <a:pt x="447" y="91"/>
                    <a:pt x="437" y="79"/>
                    <a:pt x="426" y="66"/>
                  </a:cubicBezTo>
                  <a:cubicBezTo>
                    <a:pt x="415" y="53"/>
                    <a:pt x="404" y="47"/>
                    <a:pt x="390" y="36"/>
                  </a:cubicBezTo>
                  <a:cubicBezTo>
                    <a:pt x="376" y="25"/>
                    <a:pt x="352" y="7"/>
                    <a:pt x="342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kumimoji="1" lang="en-US" sz="240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6800" y="5802868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Radiation Pattern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96861" y="5803616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Expt. Setup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096318" y="6262234"/>
            <a:ext cx="6419433" cy="227942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Error increases with weaker signals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657600"/>
            <a:ext cx="7498080" cy="2438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Infrastructure based in door localization: </a:t>
            </a:r>
          </a:p>
          <a:p>
            <a:pPr lvl="1"/>
            <a:r>
              <a:rPr lang="en-US" dirty="0" smtClean="0"/>
              <a:t>“Determine mobile device location using distance and/or orientation measurements to multiple anchor nodes with known location”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How to measure distances / orientations?</a:t>
            </a:r>
          </a:p>
          <a:p>
            <a:pPr lvl="1"/>
            <a:r>
              <a:rPr lang="en-US" dirty="0" smtClean="0"/>
              <a:t>How to compute location from these measurements </a:t>
            </a:r>
          </a:p>
          <a:p>
            <a:pPr lvl="1"/>
            <a:r>
              <a:rPr lang="en-US" dirty="0" smtClean="0"/>
              <a:t>How to determine (configure) anchor node locations?</a:t>
            </a:r>
          </a:p>
          <a:p>
            <a:pPr lvl="1"/>
            <a:endParaRPr lang="en-US" dirty="0"/>
          </a:p>
        </p:txBody>
      </p:sp>
      <p:pic>
        <p:nvPicPr>
          <p:cNvPr id="1027" name="Picture 3" descr="C:\Users\bodhip\Desktop\nokia-lumia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25" y="2330216"/>
            <a:ext cx="760048" cy="7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1837" cy="7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10" y="369771"/>
            <a:ext cx="731837" cy="7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70" y="507880"/>
            <a:ext cx="731837" cy="7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9240"/>
            <a:ext cx="731837" cy="7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153676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Anchor node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1295400"/>
            <a:ext cx="418612" cy="1153719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79810" y="1923411"/>
            <a:ext cx="233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Distance measurement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90800" y="1930520"/>
            <a:ext cx="2095012" cy="7560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2774632">
            <a:off x="3791093" y="2253560"/>
            <a:ext cx="609600" cy="609600"/>
          </a:xfrm>
          <a:prstGeom prst="arc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74461" y="2713590"/>
            <a:ext cx="1123706" cy="152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45777" y="2795187"/>
            <a:ext cx="26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Orientation measurement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Distance Measurements with Wideband Signals – using DSSS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740012"/>
            <a:ext cx="7501709" cy="232632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Solution:</a:t>
            </a:r>
          </a:p>
          <a:p>
            <a:pPr lvl="1"/>
            <a:r>
              <a:rPr lang="en-US" sz="2600" dirty="0" smtClean="0"/>
              <a:t>Use wideband transducers</a:t>
            </a:r>
          </a:p>
          <a:p>
            <a:pPr lvl="1"/>
            <a:r>
              <a:rPr lang="en-US" sz="2600" dirty="0" smtClean="0"/>
              <a:t>Encode US signal with a bit sequence to generate a wideband signal (DSSS) </a:t>
            </a:r>
          </a:p>
          <a:p>
            <a:pPr marL="82296" indent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417638"/>
            <a:ext cx="7534275" cy="2009775"/>
            <a:chOff x="838200" y="3581400"/>
            <a:chExt cx="7534275" cy="20097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38200" y="4343400"/>
              <a:ext cx="828675" cy="5461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CPU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981200" y="4724400"/>
              <a:ext cx="1223963" cy="8667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pitchFamily="18" charset="0"/>
                </a:rPr>
                <a:t>Speaker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pitchFamily="18" charset="0"/>
                </a:rPr>
                <a:t>(Kingstate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pitchFamily="18" charset="0"/>
                </a:rPr>
                <a:t>KDS-27008)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057400" y="3886200"/>
              <a:ext cx="692150" cy="4222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Times New Roman" pitchFamily="18" charset="0"/>
                </a:rPr>
                <a:t>Radio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2514600" y="3581400"/>
              <a:ext cx="76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514600" y="3581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2590800" y="3581400"/>
              <a:ext cx="76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3200400" y="48006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3429000" y="48006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 flipV="1">
              <a:off x="3200400" y="5257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5" name="AutoShape 17"/>
            <p:cNvCxnSpPr>
              <a:cxnSpLocks noChangeShapeType="1"/>
              <a:stCxn id="5" idx="2"/>
              <a:endCxn id="6" idx="1"/>
            </p:cNvCxnSpPr>
            <p:nvPr/>
          </p:nvCxnSpPr>
          <p:spPr bwMode="auto">
            <a:xfrm rot="16200000" flipH="1">
              <a:off x="1482725" y="4659313"/>
              <a:ext cx="268288" cy="7286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5" idx="0"/>
              <a:endCxn id="7" idx="1"/>
            </p:cNvCxnSpPr>
            <p:nvPr/>
          </p:nvCxnSpPr>
          <p:spPr bwMode="auto">
            <a:xfrm rot="16200000">
              <a:off x="1531938" y="3817938"/>
              <a:ext cx="246062" cy="8048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7543800" y="4343400"/>
              <a:ext cx="828675" cy="5461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CPU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943600" y="4953000"/>
              <a:ext cx="1223963" cy="4857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Times New Roman" pitchFamily="18" charset="0"/>
                </a:rPr>
                <a:t>Microphone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6400800" y="3886200"/>
              <a:ext cx="692150" cy="4222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Times New Roman" pitchFamily="18" charset="0"/>
                </a:rPr>
                <a:t>Radio</a:t>
              </a: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6934200" y="3733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 flipV="1">
              <a:off x="6858000" y="3581400"/>
              <a:ext cx="76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6858000" y="3581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6934200" y="3581400"/>
              <a:ext cx="76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4" name="AutoShape 29"/>
            <p:cNvCxnSpPr>
              <a:cxnSpLocks noChangeShapeType="1"/>
              <a:stCxn id="17" idx="2"/>
              <a:endCxn id="18" idx="3"/>
            </p:cNvCxnSpPr>
            <p:nvPr/>
          </p:nvCxnSpPr>
          <p:spPr bwMode="auto">
            <a:xfrm rot="5400000">
              <a:off x="7409657" y="4647406"/>
              <a:ext cx="306388" cy="79057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0"/>
            <p:cNvCxnSpPr>
              <a:cxnSpLocks noChangeShapeType="1"/>
              <a:stCxn id="17" idx="0"/>
              <a:endCxn id="19" idx="3"/>
            </p:cNvCxnSpPr>
            <p:nvPr/>
          </p:nvCxnSpPr>
          <p:spPr bwMode="auto">
            <a:xfrm rot="5400000" flipH="1">
              <a:off x="7402513" y="3787775"/>
              <a:ext cx="246062" cy="8651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 rot="-5400000">
              <a:off x="5600700" y="5067300"/>
              <a:ext cx="152400" cy="228600"/>
            </a:xfrm>
            <a:prstGeom prst="can">
              <a:avLst>
                <a:gd name="adj" fmla="val 37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5791200" y="5181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3048000" y="3657600"/>
              <a:ext cx="33528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3581400" y="5181600"/>
              <a:ext cx="18288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Girod</a:t>
            </a:r>
            <a:r>
              <a:rPr lang="en-US" sz="1100" dirty="0" smtClean="0"/>
              <a:t>, “A Self-Calibrating System of Distributed Acoustic Arrays – PhD Defense”]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3543300" y="3391839"/>
            <a:ext cx="274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ENSBox</a:t>
            </a:r>
            <a:r>
              <a:rPr lang="en-US" sz="2400" b="1" dirty="0" smtClean="0"/>
              <a:t> Platform</a:t>
            </a:r>
            <a:endParaRPr lang="en-US" sz="2400" b="1" dirty="0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1295400" y="5821935"/>
            <a:ext cx="749808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Lewis </a:t>
            </a:r>
            <a:r>
              <a:rPr lang="en-US" sz="2000" dirty="0" err="1">
                <a:solidFill>
                  <a:srgbClr val="C00000"/>
                </a:solidFill>
              </a:rPr>
              <a:t>Girod</a:t>
            </a:r>
            <a:r>
              <a:rPr lang="en-US" sz="2000" dirty="0">
                <a:solidFill>
                  <a:srgbClr val="C00000"/>
                </a:solidFill>
              </a:rPr>
              <a:t> and Deborah </a:t>
            </a:r>
            <a:r>
              <a:rPr lang="en-US" sz="2000" dirty="0" err="1">
                <a:solidFill>
                  <a:srgbClr val="C00000"/>
                </a:solidFill>
              </a:rPr>
              <a:t>Estrin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“Robust range estimation using acoustic and multimodal sensing", IROS 2011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Accurate Timing from Correlation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89060"/>
            <a:ext cx="7772400" cy="192881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Signal detection via “matched filter” constructed from PN code</a:t>
            </a:r>
          </a:p>
          <a:p>
            <a:pPr lvl="1" eaLnBrk="1" hangingPunct="1"/>
            <a:r>
              <a:rPr lang="en-US" dirty="0" smtClean="0"/>
              <a:t>Observed signal S is convolved with the reference signal</a:t>
            </a:r>
          </a:p>
          <a:p>
            <a:pPr lvl="1" eaLnBrk="1" hangingPunct="1"/>
            <a:r>
              <a:rPr lang="en-US" dirty="0" smtClean="0"/>
              <a:t>Peaks in resulting “correlation function” correspond to arrivals</a:t>
            </a:r>
          </a:p>
          <a:p>
            <a:pPr lvl="1" eaLnBrk="1" hangingPunct="1"/>
            <a:r>
              <a:rPr lang="en-US" dirty="0" smtClean="0"/>
              <a:t>Earliest peak is most direct path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D13A86B-3D2B-4F6B-B15A-A3568D887B90}" type="slidenum">
              <a:rPr lang="en-US" sz="1600">
                <a:solidFill>
                  <a:srgbClr val="FFFFFF"/>
                </a:solidFill>
                <a:latin typeface="Tahoma" pitchFamily="34" charset="0"/>
              </a:rPr>
              <a:pPr/>
              <a:t>21</a:t>
            </a:fld>
            <a:endParaRPr lang="en-US" sz="16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1269" name="Group 34"/>
          <p:cNvGrpSpPr>
            <a:grpSpLocks/>
          </p:cNvGrpSpPr>
          <p:nvPr/>
        </p:nvGrpSpPr>
        <p:grpSpPr bwMode="auto">
          <a:xfrm>
            <a:off x="165100" y="3425825"/>
            <a:ext cx="8858250" cy="2333625"/>
            <a:chOff x="104" y="2302"/>
            <a:chExt cx="5580" cy="1470"/>
          </a:xfrm>
        </p:grpSpPr>
        <p:grpSp>
          <p:nvGrpSpPr>
            <p:cNvPr id="11274" name="Group 5"/>
            <p:cNvGrpSpPr>
              <a:grpSpLocks noChangeAspect="1"/>
            </p:cNvGrpSpPr>
            <p:nvPr/>
          </p:nvGrpSpPr>
          <p:grpSpPr bwMode="auto">
            <a:xfrm>
              <a:off x="1121" y="2754"/>
              <a:ext cx="2064" cy="1018"/>
              <a:chOff x="528" y="1392"/>
              <a:chExt cx="3648" cy="1800"/>
            </a:xfrm>
          </p:grpSpPr>
          <p:pic>
            <p:nvPicPr>
              <p:cNvPr id="11297" name="Picture 6" descr="raw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2" t="7401" r="11099" b="7401"/>
              <a:stretch>
                <a:fillRect/>
              </a:stretch>
            </p:blipFill>
            <p:spPr bwMode="auto">
              <a:xfrm>
                <a:off x="1776" y="1392"/>
                <a:ext cx="2400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8" name="Picture 7" descr="raw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36" t="7401" r="11099" b="7401"/>
              <a:stretch>
                <a:fillRect/>
              </a:stretch>
            </p:blipFill>
            <p:spPr bwMode="auto">
              <a:xfrm>
                <a:off x="528" y="1392"/>
                <a:ext cx="1296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75" name="Line 8"/>
            <p:cNvSpPr>
              <a:spLocks noChangeAspect="1" noChangeShapeType="1"/>
            </p:cNvSpPr>
            <p:nvPr/>
          </p:nvSpPr>
          <p:spPr bwMode="auto">
            <a:xfrm>
              <a:off x="1130" y="2664"/>
              <a:ext cx="202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76" name="AutoShape 9"/>
            <p:cNvSpPr>
              <a:spLocks noChangeAspect="1" noChangeArrowheads="1"/>
            </p:cNvSpPr>
            <p:nvPr/>
          </p:nvSpPr>
          <p:spPr bwMode="auto">
            <a:xfrm>
              <a:off x="113" y="3168"/>
              <a:ext cx="960" cy="306"/>
            </a:xfrm>
            <a:prstGeom prst="homePlate">
              <a:avLst>
                <a:gd name="adj" fmla="val 451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Observed</a:t>
              </a:r>
            </a:p>
          </p:txBody>
        </p:sp>
        <p:sp>
          <p:nvSpPr>
            <p:cNvPr id="11277" name="AutoShape 10"/>
            <p:cNvSpPr>
              <a:spLocks noChangeAspect="1" noChangeArrowheads="1"/>
            </p:cNvSpPr>
            <p:nvPr/>
          </p:nvSpPr>
          <p:spPr bwMode="auto">
            <a:xfrm>
              <a:off x="104" y="2502"/>
              <a:ext cx="960" cy="306"/>
            </a:xfrm>
            <a:prstGeom prst="homePlate">
              <a:avLst>
                <a:gd name="adj" fmla="val 451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Reference</a:t>
              </a:r>
            </a:p>
          </p:txBody>
        </p:sp>
        <p:sp>
          <p:nvSpPr>
            <p:cNvPr id="11278" name="Line 11"/>
            <p:cNvSpPr>
              <a:spLocks noChangeAspect="1" noChangeShapeType="1"/>
            </p:cNvSpPr>
            <p:nvPr/>
          </p:nvSpPr>
          <p:spPr bwMode="auto">
            <a:xfrm>
              <a:off x="3224" y="2649"/>
              <a:ext cx="21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79" name="Line 12"/>
            <p:cNvSpPr>
              <a:spLocks noChangeAspect="1" noChangeShapeType="1"/>
            </p:cNvSpPr>
            <p:nvPr/>
          </p:nvSpPr>
          <p:spPr bwMode="auto">
            <a:xfrm flipV="1">
              <a:off x="3272" y="3083"/>
              <a:ext cx="191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grpSp>
          <p:nvGrpSpPr>
            <p:cNvPr id="11280" name="Group 16"/>
            <p:cNvGrpSpPr>
              <a:grpSpLocks noChangeAspect="1"/>
            </p:cNvGrpSpPr>
            <p:nvPr/>
          </p:nvGrpSpPr>
          <p:grpSpPr bwMode="auto">
            <a:xfrm>
              <a:off x="3620" y="2302"/>
              <a:ext cx="2064" cy="1028"/>
              <a:chOff x="1584" y="1584"/>
              <a:chExt cx="2064" cy="1028"/>
            </a:xfrm>
          </p:grpSpPr>
          <p:pic>
            <p:nvPicPr>
              <p:cNvPr id="11295" name="Picture 17" descr="cor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t="7014" r="5000" b="6319"/>
              <a:stretch>
                <a:fillRect/>
              </a:stretch>
            </p:blipFill>
            <p:spPr bwMode="auto">
              <a:xfrm>
                <a:off x="2304" y="1584"/>
                <a:ext cx="1344" cy="1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6" name="Picture 18" descr="cor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72" t="7014" r="35356" b="6319"/>
              <a:stretch>
                <a:fillRect/>
              </a:stretch>
            </p:blipFill>
            <p:spPr bwMode="auto">
              <a:xfrm flipH="1">
                <a:off x="1584" y="1584"/>
                <a:ext cx="768" cy="1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81" name="Line 19"/>
            <p:cNvSpPr>
              <a:spLocks noChangeAspect="1" noChangeShapeType="1"/>
            </p:cNvSpPr>
            <p:nvPr/>
          </p:nvSpPr>
          <p:spPr bwMode="auto">
            <a:xfrm flipV="1">
              <a:off x="1140" y="2354"/>
              <a:ext cx="13" cy="3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82" name="Line 20"/>
            <p:cNvSpPr>
              <a:spLocks noChangeAspect="1" noChangeShapeType="1"/>
            </p:cNvSpPr>
            <p:nvPr/>
          </p:nvSpPr>
          <p:spPr bwMode="auto">
            <a:xfrm>
              <a:off x="1162" y="2354"/>
              <a:ext cx="9" cy="5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83" name="Line 21"/>
            <p:cNvSpPr>
              <a:spLocks noChangeAspect="1" noChangeShapeType="1"/>
            </p:cNvSpPr>
            <p:nvPr/>
          </p:nvSpPr>
          <p:spPr bwMode="auto">
            <a:xfrm flipV="1">
              <a:off x="1171" y="2651"/>
              <a:ext cx="43" cy="2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84" name="Line 22"/>
            <p:cNvSpPr>
              <a:spLocks noChangeAspect="1" noChangeShapeType="1"/>
            </p:cNvSpPr>
            <p:nvPr/>
          </p:nvSpPr>
          <p:spPr bwMode="auto">
            <a:xfrm>
              <a:off x="1214" y="2651"/>
              <a:ext cx="9" cy="2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85" name="Line 23"/>
            <p:cNvSpPr>
              <a:spLocks noChangeAspect="1" noChangeShapeType="1"/>
            </p:cNvSpPr>
            <p:nvPr/>
          </p:nvSpPr>
          <p:spPr bwMode="auto">
            <a:xfrm flipV="1">
              <a:off x="1223" y="2380"/>
              <a:ext cx="44" cy="5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86" name="Line 24"/>
            <p:cNvSpPr>
              <a:spLocks noChangeAspect="1" noChangeShapeType="1"/>
            </p:cNvSpPr>
            <p:nvPr/>
          </p:nvSpPr>
          <p:spPr bwMode="auto">
            <a:xfrm>
              <a:off x="1267" y="2380"/>
              <a:ext cx="17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87" name="Line 25"/>
            <p:cNvSpPr>
              <a:spLocks noChangeAspect="1" noChangeShapeType="1"/>
            </p:cNvSpPr>
            <p:nvPr/>
          </p:nvSpPr>
          <p:spPr bwMode="auto">
            <a:xfrm flipV="1">
              <a:off x="1284" y="2415"/>
              <a:ext cx="26" cy="2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88" name="Line 26"/>
            <p:cNvSpPr>
              <a:spLocks noChangeAspect="1" noChangeShapeType="1"/>
            </p:cNvSpPr>
            <p:nvPr/>
          </p:nvSpPr>
          <p:spPr bwMode="auto">
            <a:xfrm>
              <a:off x="1310" y="2415"/>
              <a:ext cx="26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89" name="Line 27"/>
            <p:cNvSpPr>
              <a:spLocks noChangeAspect="1" noChangeShapeType="1"/>
            </p:cNvSpPr>
            <p:nvPr/>
          </p:nvSpPr>
          <p:spPr bwMode="auto">
            <a:xfrm flipV="1">
              <a:off x="1336" y="2372"/>
              <a:ext cx="27" cy="5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90" name="Line 28"/>
            <p:cNvSpPr>
              <a:spLocks noChangeAspect="1" noChangeShapeType="1"/>
            </p:cNvSpPr>
            <p:nvPr/>
          </p:nvSpPr>
          <p:spPr bwMode="auto">
            <a:xfrm>
              <a:off x="1363" y="2372"/>
              <a:ext cx="34" cy="3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91" name="Line 29"/>
            <p:cNvSpPr>
              <a:spLocks noChangeAspect="1" noChangeShapeType="1"/>
            </p:cNvSpPr>
            <p:nvPr/>
          </p:nvSpPr>
          <p:spPr bwMode="auto">
            <a:xfrm flipV="1">
              <a:off x="1397" y="2363"/>
              <a:ext cx="35" cy="3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92" name="Line 30"/>
            <p:cNvSpPr>
              <a:spLocks noChangeAspect="1" noChangeShapeType="1"/>
            </p:cNvSpPr>
            <p:nvPr/>
          </p:nvSpPr>
          <p:spPr bwMode="auto">
            <a:xfrm>
              <a:off x="1432" y="2363"/>
              <a:ext cx="27" cy="5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93" name="Line 31"/>
            <p:cNvSpPr>
              <a:spLocks noChangeAspect="1" noChangeShapeType="1"/>
            </p:cNvSpPr>
            <p:nvPr/>
          </p:nvSpPr>
          <p:spPr bwMode="auto">
            <a:xfrm flipV="1">
              <a:off x="1459" y="2668"/>
              <a:ext cx="34" cy="2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1294" name="AutoShape 32"/>
            <p:cNvSpPr>
              <a:spLocks noChangeArrowheads="1"/>
            </p:cNvSpPr>
            <p:nvPr/>
          </p:nvSpPr>
          <p:spPr bwMode="auto">
            <a:xfrm>
              <a:off x="3431" y="2902"/>
              <a:ext cx="144" cy="144"/>
            </a:xfrm>
            <a:prstGeom prst="flowChartSummingJunction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70" name="Line 35"/>
          <p:cNvSpPr>
            <a:spLocks noChangeShapeType="1"/>
          </p:cNvSpPr>
          <p:nvPr/>
        </p:nvSpPr>
        <p:spPr bwMode="auto">
          <a:xfrm>
            <a:off x="1785938" y="5591175"/>
            <a:ext cx="110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1271" name="Line 36"/>
          <p:cNvSpPr>
            <a:spLocks noChangeShapeType="1"/>
          </p:cNvSpPr>
          <p:nvPr/>
        </p:nvSpPr>
        <p:spPr bwMode="auto">
          <a:xfrm>
            <a:off x="5786438" y="4816475"/>
            <a:ext cx="110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cxnSp>
        <p:nvCxnSpPr>
          <p:cNvPr id="11272" name="AutoShape 37"/>
          <p:cNvCxnSpPr>
            <a:cxnSpLocks noChangeShapeType="1"/>
            <a:stCxn id="11298" idx="2"/>
            <a:endCxn id="11296" idx="2"/>
          </p:cNvCxnSpPr>
          <p:nvPr/>
        </p:nvCxnSpPr>
        <p:spPr bwMode="auto">
          <a:xfrm rot="5400000" flipH="1" flipV="1">
            <a:off x="4008437" y="3411538"/>
            <a:ext cx="701675" cy="3994150"/>
          </a:xfrm>
          <a:prstGeom prst="bentConnector3">
            <a:avLst>
              <a:gd name="adj1" fmla="val -32579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3" name="Text Box 38"/>
          <p:cNvSpPr txBox="1">
            <a:spLocks noChangeArrowheads="1"/>
          </p:cNvSpPr>
          <p:nvPr/>
        </p:nvSpPr>
        <p:spPr bwMode="auto">
          <a:xfrm>
            <a:off x="3260725" y="600551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Lag = Time of Flight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Girod</a:t>
            </a:r>
            <a:r>
              <a:rPr lang="en-US" sz="1100" dirty="0" smtClean="0"/>
              <a:t>, “A Self-Calibrating System of Distributed Acoustic Arrays – PhD Defense”]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5174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VoxNet</a:t>
            </a:r>
            <a:r>
              <a:rPr lang="en-US" dirty="0"/>
              <a:t> Signaling and Detection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Wideband ranging signal</a:t>
            </a:r>
          </a:p>
          <a:p>
            <a:pPr lvl="1"/>
            <a:r>
              <a:rPr lang="en-US" sz="2400" dirty="0"/>
              <a:t>511 bit “M-sequence”</a:t>
            </a:r>
          </a:p>
          <a:p>
            <a:pPr lvl="1"/>
            <a:r>
              <a:rPr lang="en-US" sz="2400" dirty="0"/>
              <a:t>Modulated using BPSK, 12 kHz</a:t>
            </a:r>
          </a:p>
          <a:p>
            <a:r>
              <a:rPr lang="en-US" sz="2800" dirty="0"/>
              <a:t>Detected by matched filter</a:t>
            </a:r>
          </a:p>
          <a:p>
            <a:pPr lvl="1"/>
            <a:r>
              <a:rPr lang="en-US" sz="2400" dirty="0"/>
              <a:t>Earliest “peak” in output of sliding </a:t>
            </a:r>
            <a:r>
              <a:rPr lang="en-US" sz="2400" dirty="0" err="1"/>
              <a:t>correlator</a:t>
            </a:r>
            <a:endParaRPr lang="en-US" sz="2400" dirty="0"/>
          </a:p>
          <a:p>
            <a:pPr lvl="1"/>
            <a:r>
              <a:rPr lang="en-US" sz="2400" dirty="0"/>
              <a:t>M-sequences’ autocorrelation properties result in good process 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Girod</a:t>
            </a:r>
            <a:r>
              <a:rPr lang="en-US" sz="1100" dirty="0" smtClean="0"/>
              <a:t>, “A Self-Calibrating System of Distributed Acoustic Arrays – PhD Defense”]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60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VoxNet</a:t>
            </a:r>
            <a:r>
              <a:rPr lang="en-US" dirty="0" smtClean="0"/>
              <a:t> Experimental </a:t>
            </a:r>
            <a:r>
              <a:rPr lang="en-US" dirty="0"/>
              <a:t>Results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15473"/>
              </p:ext>
            </p:extLst>
          </p:nvPr>
        </p:nvGraphicFramePr>
        <p:xfrm>
          <a:off x="2912625" y="1552575"/>
          <a:ext cx="630757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" name="Photo Editor Photo" r:id="rId3" imgW="6954221" imgH="5009524" progId="MSPhotoEd.3">
                  <p:embed/>
                </p:oleObj>
              </mc:Choice>
              <mc:Fallback>
                <p:oleObj name="Photo Editor Photo" r:id="rId3" imgW="6954221" imgH="50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625" y="1552575"/>
                        <a:ext cx="6307575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514601"/>
            <a:ext cx="3200400" cy="2971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Sub-cm ranging accuracy</a:t>
            </a:r>
          </a:p>
          <a:p>
            <a:r>
              <a:rPr lang="en-US" sz="2400" dirty="0" smtClean="0"/>
              <a:t>No significant error as a function of distance up to 10m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Girod</a:t>
            </a:r>
            <a:r>
              <a:rPr lang="en-US" sz="1100" dirty="0" smtClean="0"/>
              <a:t>, “A Self-Calibrating System of Distributed Acoustic Arrays – PhD Defense”]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113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Dolphin – Wideband Ultrasonic DSSS Location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3" y="4174882"/>
            <a:ext cx="7498080" cy="2743200"/>
          </a:xfrm>
        </p:spPr>
        <p:txBody>
          <a:bodyPr>
            <a:norm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ustom </a:t>
            </a:r>
            <a:r>
              <a:rPr lang="en-US" sz="2000" dirty="0"/>
              <a:t>ultrasonic transmitters and receivers (clamped down </a:t>
            </a:r>
            <a:r>
              <a:rPr lang="en-US" sz="2000" dirty="0" err="1"/>
              <a:t>piezo</a:t>
            </a:r>
            <a:r>
              <a:rPr lang="en-US" sz="2000" dirty="0"/>
              <a:t> </a:t>
            </a:r>
            <a:r>
              <a:rPr lang="en-US" sz="2000" dirty="0" smtClean="0"/>
              <a:t>film)</a:t>
            </a:r>
          </a:p>
          <a:p>
            <a:r>
              <a:rPr lang="en-US" sz="2000" dirty="0" smtClean="0"/>
              <a:t>DSSS </a:t>
            </a:r>
            <a:r>
              <a:rPr lang="en-US" sz="2000" dirty="0"/>
              <a:t>511 bits – 50kHz carrier 20kHz modulation (BPSK) </a:t>
            </a:r>
            <a:endParaRPr lang="en-US" sz="2000" dirty="0" smtClean="0"/>
          </a:p>
          <a:p>
            <a:r>
              <a:rPr lang="en-US" sz="2000" dirty="0" smtClean="0"/>
              <a:t>90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percentile error 1.75 </a:t>
            </a:r>
            <a:r>
              <a:rPr lang="en-US" sz="2000" dirty="0" smtClean="0"/>
              <a:t>cm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66" y="1451092"/>
            <a:ext cx="3422313" cy="2690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4" y="1417638"/>
            <a:ext cx="3347284" cy="2690812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990600" y="5943600"/>
            <a:ext cx="8153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M. </a:t>
            </a:r>
            <a:r>
              <a:rPr lang="en-US" sz="2000" dirty="0" err="1">
                <a:solidFill>
                  <a:srgbClr val="C00000"/>
                </a:solidFill>
              </a:rPr>
              <a:t>Hazas</a:t>
            </a:r>
            <a:r>
              <a:rPr lang="en-US" sz="2000" dirty="0">
                <a:solidFill>
                  <a:srgbClr val="C00000"/>
                </a:solidFill>
              </a:rPr>
              <a:t> and A. Hopper, “Broadband Ultrasonic Location Systems for Improved Indoor Positioning</a:t>
            </a:r>
            <a:r>
              <a:rPr lang="en-US" sz="2000" dirty="0" smtClean="0">
                <a:solidFill>
                  <a:srgbClr val="C00000"/>
                </a:solidFill>
              </a:rPr>
              <a:t>,” </a:t>
            </a:r>
            <a:r>
              <a:rPr lang="en-US" sz="2000" dirty="0">
                <a:solidFill>
                  <a:srgbClr val="C00000"/>
                </a:solidFill>
              </a:rPr>
              <a:t>IEEE Transactions on Mobile Computing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>
                <a:solidFill>
                  <a:srgbClr val="C0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6407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45" y="228599"/>
            <a:ext cx="8747125" cy="838201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Distance Measurements with Wideband Signals </a:t>
            </a:r>
            <a:r>
              <a:rPr lang="en-US" dirty="0" smtClean="0"/>
              <a:t>- </a:t>
            </a:r>
            <a:r>
              <a:rPr lang="de-DE" dirty="0" smtClean="0"/>
              <a:t>Pulse Compression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528" y="4038600"/>
            <a:ext cx="6548985" cy="2338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609600" y="1371600"/>
                <a:ext cx="8314842" cy="2844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70000"/>
                  <a:buFont typeface="Wingdings 2" pitchFamily="18" charset="2"/>
                  <a:buChar char="¢"/>
                  <a:defRPr sz="2400" b="1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1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1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/>
                  <a:t>C</a:t>
                </a:r>
                <a:r>
                  <a:rPr lang="en-US" dirty="0" smtClean="0"/>
                  <a:t>hirps (sine waves with linearly changing frequency) exploit pulse compression for better range resolution</a:t>
                </a:r>
              </a:p>
              <a:p>
                <a:pPr lvl="1"/>
                <a:r>
                  <a:rPr lang="de-DE" dirty="0" smtClean="0"/>
                  <a:t>Range resolution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𝟐</m:t>
                        </m:r>
                        <m:r>
                          <a:rPr lang="de-DE" i="1">
                            <a:latin typeface="Cambria Math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dirty="0" smtClean="0"/>
                  <a:t> , where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 = bandwidth of chirp</a:t>
                </a:r>
              </a:p>
              <a:p>
                <a:pPr lvl="1"/>
                <a:r>
                  <a:rPr lang="en-US" dirty="0" smtClean="0"/>
                  <a:t>Pulse Compression Gain, given by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dirty="0" smtClean="0"/>
                  <a:t>, is the gain in SNR achieved by pulse compression relative to a conventional system </a:t>
                </a:r>
              </a:p>
              <a:p>
                <a:pPr lvl="1"/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 both improves resolution as well as SNR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 algn="ctr"/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371600"/>
                <a:ext cx="8314842" cy="2844015"/>
              </a:xfrm>
              <a:prstGeom prst="rect">
                <a:avLst/>
              </a:prstGeom>
              <a:blipFill rotWithShape="0">
                <a:blip r:embed="rId4"/>
                <a:stretch>
                  <a:fillRect l="-293" t="-17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Lazik</a:t>
            </a:r>
            <a:r>
              <a:rPr lang="en-US" sz="1100" dirty="0" smtClean="0"/>
              <a:t>, “Indoor Pseudo-ranging of Mobile Devices using Ultrasonic Chirps”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76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BeepBeep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Goals</a:t>
            </a:r>
          </a:p>
          <a:p>
            <a:pPr lvl="1"/>
            <a:r>
              <a:rPr lang="en-US" sz="2400" dirty="0" smtClean="0"/>
              <a:t>Use built in audio </a:t>
            </a:r>
            <a:r>
              <a:rPr lang="en-US" sz="2400" dirty="0" err="1" smtClean="0"/>
              <a:t>Tx</a:t>
            </a:r>
            <a:r>
              <a:rPr lang="en-US" sz="2400" dirty="0" smtClean="0"/>
              <a:t> and Rx of commodity mobile devices</a:t>
            </a:r>
          </a:p>
          <a:p>
            <a:pPr lvl="1"/>
            <a:r>
              <a:rPr lang="en-US" sz="2400" dirty="0" smtClean="0"/>
              <a:t>Accurate distance measurements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err="1" smtClean="0"/>
              <a:t>Tx</a:t>
            </a:r>
            <a:r>
              <a:rPr lang="en-US" sz="2400" dirty="0" smtClean="0"/>
              <a:t> and Rx timing issues due to device SW &amp; OS induced delays</a:t>
            </a:r>
          </a:p>
          <a:p>
            <a:pPr lvl="1"/>
            <a:r>
              <a:rPr lang="en-US" sz="2400" dirty="0" smtClean="0"/>
              <a:t>Accurate detection of signal for timing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5715000"/>
            <a:ext cx="8915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 err="1">
                <a:solidFill>
                  <a:srgbClr val="C00000"/>
                </a:solidFill>
              </a:rPr>
              <a:t>Chunyi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Peng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Guobin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Shen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Yongguang</a:t>
            </a:r>
            <a:r>
              <a:rPr lang="en-US" sz="2000" dirty="0">
                <a:solidFill>
                  <a:srgbClr val="C00000"/>
                </a:solidFill>
              </a:rPr>
              <a:t> Zhang, </a:t>
            </a:r>
            <a:r>
              <a:rPr lang="en-US" sz="2000" dirty="0" err="1">
                <a:solidFill>
                  <a:srgbClr val="C00000"/>
                </a:solidFill>
              </a:rPr>
              <a:t>Yanlin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Li and Kun </a:t>
            </a:r>
            <a:r>
              <a:rPr lang="en-US" sz="2000" dirty="0">
                <a:solidFill>
                  <a:srgbClr val="C00000"/>
                </a:solidFill>
              </a:rPr>
              <a:t>Tan “</a:t>
            </a:r>
            <a:r>
              <a:rPr lang="en-US" sz="2000" dirty="0" err="1">
                <a:solidFill>
                  <a:srgbClr val="C00000"/>
                </a:solidFill>
              </a:rPr>
              <a:t>BeepBeep</a:t>
            </a:r>
            <a:r>
              <a:rPr lang="en-US" sz="2000" dirty="0">
                <a:solidFill>
                  <a:srgbClr val="C00000"/>
                </a:solidFill>
              </a:rPr>
              <a:t>: A High Accuracy Acoustic Ranging System using COTS Mobile Devices ,” </a:t>
            </a:r>
            <a:r>
              <a:rPr lang="en-US" sz="2000" dirty="0" err="1" smtClean="0">
                <a:solidFill>
                  <a:srgbClr val="C00000"/>
                </a:solidFill>
              </a:rPr>
              <a:t>SenSys</a:t>
            </a:r>
            <a:r>
              <a:rPr lang="en-US" sz="2000" dirty="0" smtClean="0">
                <a:solidFill>
                  <a:srgbClr val="C00000"/>
                </a:solidFill>
              </a:rPr>
              <a:t> 2007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Root </a:t>
            </a:r>
            <a:r>
              <a:rPr lang="en-US" dirty="0"/>
              <a:t>C</a:t>
            </a:r>
            <a:r>
              <a:rPr lang="en-US" dirty="0" smtClean="0"/>
              <a:t>ause of Inaccuracy 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/>
              <a:t>T</a:t>
            </a:r>
            <a:r>
              <a:rPr lang="en-US" dirty="0" smtClean="0"/>
              <a:t>hree Uncertainties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99" y="1394619"/>
            <a:ext cx="8229600" cy="1828800"/>
          </a:xfrm>
        </p:spPr>
        <p:txBody>
          <a:bodyPr/>
          <a:lstStyle/>
          <a:p>
            <a:r>
              <a:rPr lang="en-US" altLang="zh-CN" dirty="0" smtClean="0"/>
              <a:t>Clock synchronization uncertainty</a:t>
            </a:r>
          </a:p>
          <a:p>
            <a:r>
              <a:rPr lang="en-US" dirty="0" smtClean="0">
                <a:ea typeface="宋体" pitchFamily="2" charset="-122"/>
              </a:rPr>
              <a:t>Sending uncertainty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" y="5943600"/>
            <a:ext cx="876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05800" y="5924550"/>
            <a:ext cx="66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000" i="1"/>
              <a:t>time</a:t>
            </a:r>
            <a:endParaRPr lang="en-US" sz="1600" i="1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3505200"/>
            <a:ext cx="2667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20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eaLnBrk="1" hangingPunct="1"/>
            <a:r>
              <a:rPr lang="en-US" sz="1200">
                <a:latin typeface="Courier New" pitchFamily="49" charset="0"/>
                <a:cs typeface="Courier New" pitchFamily="49" charset="0"/>
              </a:rPr>
              <a:t>t0 = wall_clock();</a:t>
            </a:r>
          </a:p>
          <a:p>
            <a:pPr eaLnBrk="1" hangingPunct="1"/>
            <a:r>
              <a:rPr lang="en-US" sz="1200">
                <a:latin typeface="Courier New" pitchFamily="49" charset="0"/>
                <a:cs typeface="Courier New" pitchFamily="49" charset="0"/>
              </a:rPr>
              <a:t>write(sound_dev, signal);</a:t>
            </a:r>
          </a:p>
          <a:p>
            <a:pPr eaLnBrk="1" hangingPunct="1"/>
            <a:r>
              <a:rPr lang="en-US" sz="120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12763" y="3200400"/>
            <a:ext cx="291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software issuing command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-189706" y="5142706"/>
            <a:ext cx="1600200" cy="15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709863" y="4667250"/>
            <a:ext cx="1530350" cy="1200150"/>
            <a:chOff x="2633419" y="5048250"/>
            <a:chExt cx="1531188" cy="1200150"/>
          </a:xfrm>
        </p:grpSpPr>
        <p:pic>
          <p:nvPicPr>
            <p:cNvPr id="923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272" y="5681662"/>
              <a:ext cx="847619" cy="49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997" y="5657850"/>
              <a:ext cx="31242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TextBox 56"/>
            <p:cNvSpPr txBox="1">
              <a:spLocks noChangeArrowheads="1"/>
            </p:cNvSpPr>
            <p:nvPr/>
          </p:nvSpPr>
          <p:spPr bwMode="auto">
            <a:xfrm>
              <a:off x="2633419" y="5048250"/>
              <a:ext cx="15311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/>
                <a:t>sound leaves</a:t>
              </a:r>
            </a:p>
            <a:p>
              <a:pPr eaLnBrk="1" hangingPunct="1"/>
              <a:r>
                <a:rPr lang="en-US"/>
                <a:t>speaker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3124225" y="5734050"/>
              <a:ext cx="30337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09600" y="4572000"/>
            <a:ext cx="2057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sz="1600"/>
              <a:t>unknown delays (software, system, driver, hardware, …) </a:t>
            </a:r>
            <a:r>
              <a:rPr lang="en-US" sz="4000" b="1"/>
              <a:t>?</a:t>
            </a:r>
            <a:endParaRPr lang="en-US" sz="1600" b="1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884863" y="3505200"/>
            <a:ext cx="2667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20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eaLnBrk="1" hangingPunct="1"/>
            <a:r>
              <a:rPr lang="en-US" sz="1200">
                <a:latin typeface="Courier New" pitchFamily="49" charset="0"/>
                <a:cs typeface="Courier New" pitchFamily="49" charset="0"/>
              </a:rPr>
              <a:t>read(sound_dev, signal);</a:t>
            </a:r>
          </a:p>
          <a:p>
            <a:pPr eaLnBrk="1" hangingPunct="1"/>
            <a:r>
              <a:rPr lang="en-US" sz="1200">
                <a:latin typeface="Courier New" pitchFamily="49" charset="0"/>
                <a:cs typeface="Courier New" pitchFamily="49" charset="0"/>
              </a:rPr>
              <a:t>t1 = wall_clock();</a:t>
            </a:r>
          </a:p>
          <a:p>
            <a:pPr eaLnBrk="1" hangingPunct="1"/>
            <a:r>
              <a:rPr lang="en-US" sz="120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808663" y="3200400"/>
            <a:ext cx="269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software aware of arrival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5400000">
            <a:off x="7659688" y="5143500"/>
            <a:ext cx="1598612" cy="15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4495800" y="4687888"/>
            <a:ext cx="1676400" cy="1179512"/>
            <a:chOff x="4419600" y="5068669"/>
            <a:chExt cx="1676400" cy="1179731"/>
          </a:xfrm>
        </p:grpSpPr>
        <p:pic>
          <p:nvPicPr>
            <p:cNvPr id="923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341" y="5657850"/>
              <a:ext cx="31242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145" y="5657850"/>
              <a:ext cx="790476" cy="54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TextBox 81"/>
            <p:cNvSpPr txBox="1">
              <a:spLocks noChangeArrowheads="1"/>
            </p:cNvSpPr>
            <p:nvPr/>
          </p:nvSpPr>
          <p:spPr bwMode="auto">
            <a:xfrm>
              <a:off x="4419600" y="5068669"/>
              <a:ext cx="1676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en-US"/>
                <a:t>sound</a:t>
              </a:r>
            </a:p>
            <a:p>
              <a:pPr algn="r" eaLnBrk="1" hangingPunct="1"/>
              <a:r>
                <a:rPr lang="en-US"/>
                <a:t>reaches mic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5334000" y="5733955"/>
              <a:ext cx="3048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/>
          <p:nvPr/>
        </p:nvCxnSpPr>
        <p:spPr>
          <a:xfrm>
            <a:off x="6248400" y="5637213"/>
            <a:ext cx="2209800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09600" y="5637213"/>
            <a:ext cx="2039938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6248400" y="4572000"/>
            <a:ext cx="2209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sz="1600"/>
              <a:t>unknown delays (hardware, interrupt, driver, scheduling, …) </a:t>
            </a:r>
            <a:r>
              <a:rPr lang="en-US" sz="4000" b="1"/>
              <a:t>?</a:t>
            </a:r>
            <a:endParaRPr lang="en-US" sz="1600" b="1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786406" y="1941513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Receiving </a:t>
            </a:r>
            <a:r>
              <a:rPr lang="en-US" dirty="0" smtClean="0"/>
              <a:t>uncertainty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6545902"/>
            <a:ext cx="6324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Peng</a:t>
            </a:r>
            <a:r>
              <a:rPr lang="en-US" sz="1100" dirty="0" smtClean="0"/>
              <a:t>, “</a:t>
            </a:r>
            <a:r>
              <a:rPr lang="en-US" sz="1100" dirty="0" err="1" smtClean="0"/>
              <a:t>BeepBeep</a:t>
            </a:r>
            <a:r>
              <a:rPr lang="en-US" sz="1100" dirty="0" smtClean="0"/>
              <a:t>: A High Accuracy Acoustic Ranging System using COTS Mobile Devices”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89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宋体" pitchFamily="2" charset="-122"/>
              </a:rPr>
              <a:t>BeepBeep’s</a:t>
            </a:r>
            <a:r>
              <a:rPr lang="en-US" dirty="0" smtClean="0">
                <a:ea typeface="宋体" pitchFamily="2" charset="-122"/>
              </a:rPr>
              <a:t> Basic </a:t>
            </a:r>
            <a:r>
              <a:rPr lang="en-US" dirty="0">
                <a:ea typeface="宋体" pitchFamily="2" charset="-122"/>
              </a:rPr>
              <a:t>P</a:t>
            </a:r>
            <a:r>
              <a:rPr lang="en-US" dirty="0" smtClean="0">
                <a:ea typeface="宋体" pitchFamily="2" charset="-122"/>
              </a:rPr>
              <a:t>rocedure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62150"/>
            <a:ext cx="62706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962150"/>
            <a:ext cx="6270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933575"/>
            <a:ext cx="3333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08188"/>
            <a:ext cx="347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05400" y="2009775"/>
            <a:ext cx="2790825" cy="1490663"/>
            <a:chOff x="2561740" y="2424372"/>
            <a:chExt cx="3610460" cy="19050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810409" y="2590730"/>
              <a:ext cx="2361791" cy="11421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2133424">
              <a:off x="2561740" y="2424372"/>
              <a:ext cx="1349302" cy="1905000"/>
            </a:xfrm>
            <a:prstGeom prst="arc">
              <a:avLst>
                <a:gd name="adj1" fmla="val 16200000"/>
                <a:gd name="adj2" fmla="val 21239948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>
                <a:ea typeface="宋体" pitchFamily="2" charset="-122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flipH="1">
            <a:off x="6324600" y="2009775"/>
            <a:ext cx="2667000" cy="1490663"/>
            <a:chOff x="2714140" y="2576772"/>
            <a:chExt cx="3610460" cy="19050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962757" y="2743130"/>
              <a:ext cx="2361843" cy="11421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2133424">
              <a:off x="2714140" y="2576772"/>
              <a:ext cx="1349624" cy="1905000"/>
            </a:xfrm>
            <a:prstGeom prst="arc">
              <a:avLst>
                <a:gd name="adj1" fmla="val 16200000"/>
                <a:gd name="adj2" fmla="val 21239948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>
                <a:ea typeface="宋体" pitchFamily="2" charset="-122"/>
              </a:endParaRPr>
            </a:p>
          </p:txBody>
        </p:sp>
      </p:grpSp>
      <p:sp>
        <p:nvSpPr>
          <p:cNvPr id="12297" name="TextBox 20"/>
          <p:cNvSpPr txBox="1">
            <a:spLocks noChangeArrowheads="1"/>
          </p:cNvSpPr>
          <p:nvPr/>
        </p:nvSpPr>
        <p:spPr bwMode="auto">
          <a:xfrm>
            <a:off x="5029200" y="1519238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sz="2000"/>
              <a:t>Device A</a:t>
            </a:r>
          </a:p>
        </p:txBody>
      </p:sp>
      <p:sp>
        <p:nvSpPr>
          <p:cNvPr id="12298" name="TextBox 21"/>
          <p:cNvSpPr txBox="1">
            <a:spLocks noChangeArrowheads="1"/>
          </p:cNvSpPr>
          <p:nvPr/>
        </p:nvSpPr>
        <p:spPr bwMode="auto">
          <a:xfrm>
            <a:off x="7772400" y="1519238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000"/>
              <a:t>Device B</a:t>
            </a:r>
          </a:p>
        </p:txBody>
      </p:sp>
      <p:sp>
        <p:nvSpPr>
          <p:cNvPr id="25" name="Curved Up Arrow 24"/>
          <p:cNvSpPr/>
          <p:nvPr/>
        </p:nvSpPr>
        <p:spPr>
          <a:xfrm>
            <a:off x="6640513" y="5202238"/>
            <a:ext cx="1589087" cy="4238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6" name="Curved Up Arrow 25"/>
          <p:cNvSpPr/>
          <p:nvPr/>
        </p:nvSpPr>
        <p:spPr>
          <a:xfrm rot="8101" flipH="1">
            <a:off x="6138863" y="5183188"/>
            <a:ext cx="1589087" cy="4238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6400" y="5773738"/>
            <a:ext cx="3352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963" indent="-228600" algn="ctr">
              <a:spcBef>
                <a:spcPct val="20000"/>
              </a:spcBef>
              <a:buClr>
                <a:srgbClr val="9BBB59"/>
              </a:buClr>
            </a:pPr>
            <a:r>
              <a:rPr lang="fr-FR" sz="2400"/>
              <a:t>D</a:t>
            </a:r>
            <a:r>
              <a:rPr lang="fr-FR" sz="2400" baseline="-25000"/>
              <a:t>AB</a:t>
            </a:r>
            <a:r>
              <a:rPr lang="fr-FR" sz="2400"/>
              <a:t>=|ETOA</a:t>
            </a:r>
            <a:r>
              <a:rPr lang="fr-FR" sz="2400" baseline="-25000"/>
              <a:t>A</a:t>
            </a:r>
            <a:r>
              <a:rPr lang="fr-FR" sz="2400"/>
              <a:t>-ETOA</a:t>
            </a:r>
            <a:r>
              <a:rPr lang="fr-FR" sz="2400" baseline="-25000"/>
              <a:t>B</a:t>
            </a:r>
            <a:r>
              <a:rPr lang="fr-FR" sz="2400"/>
              <a:t>|/2</a:t>
            </a:r>
            <a:endParaRPr lang="en-US" sz="2400"/>
          </a:p>
        </p:txBody>
      </p:sp>
      <p:sp>
        <p:nvSpPr>
          <p:cNvPr id="12302" name="TextBox 20"/>
          <p:cNvSpPr txBox="1">
            <a:spLocks noChangeArrowheads="1"/>
          </p:cNvSpPr>
          <p:nvPr/>
        </p:nvSpPr>
        <p:spPr bwMode="auto">
          <a:xfrm>
            <a:off x="5181600" y="3500438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/>
              <a:t>A’s recording</a:t>
            </a:r>
          </a:p>
        </p:txBody>
      </p:sp>
      <p:sp>
        <p:nvSpPr>
          <p:cNvPr id="12303" name="TextBox 21"/>
          <p:cNvSpPr txBox="1">
            <a:spLocks noChangeArrowheads="1"/>
          </p:cNvSpPr>
          <p:nvPr/>
        </p:nvSpPr>
        <p:spPr bwMode="auto">
          <a:xfrm>
            <a:off x="7620000" y="3500438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600"/>
              <a:t>B’s recording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5227638" y="3870325"/>
            <a:ext cx="3333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7773988" y="3870325"/>
            <a:ext cx="3333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6292850" y="3873500"/>
            <a:ext cx="347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8370888" y="3873500"/>
            <a:ext cx="347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5181600" y="4110038"/>
            <a:ext cx="1524000" cy="15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67600" y="4110038"/>
            <a:ext cx="1524000" cy="15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48600" y="4337050"/>
            <a:ext cx="533400" cy="15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57800" y="4338638"/>
            <a:ext cx="1066800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257800" y="4414838"/>
            <a:ext cx="1219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963" indent="-228600" algn="ctr">
              <a:spcBef>
                <a:spcPct val="20000"/>
              </a:spcBef>
              <a:buClr>
                <a:srgbClr val="9BBB59"/>
              </a:buClr>
            </a:pPr>
            <a:r>
              <a:rPr lang="fr-FR" sz="2400"/>
              <a:t>ETOA</a:t>
            </a:r>
            <a:r>
              <a:rPr lang="fr-FR" sz="2400" baseline="-25000"/>
              <a:t>A</a:t>
            </a:r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7620000" y="4414838"/>
            <a:ext cx="1219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963" indent="-228600" algn="ctr">
              <a:spcBef>
                <a:spcPct val="20000"/>
              </a:spcBef>
              <a:buClr>
                <a:srgbClr val="9BBB59"/>
              </a:buClr>
            </a:pPr>
            <a:r>
              <a:rPr lang="fr-FR" sz="2400"/>
              <a:t>ETOA</a:t>
            </a:r>
            <a:r>
              <a:rPr lang="fr-FR" sz="2400" baseline="-25000"/>
              <a:t>B</a:t>
            </a:r>
            <a:endParaRPr lang="en-US" sz="2400"/>
          </a:p>
        </p:txBody>
      </p:sp>
      <p:sp>
        <p:nvSpPr>
          <p:cNvPr id="38" name="Content Placeholder 42"/>
          <p:cNvSpPr txBox="1">
            <a:spLocks/>
          </p:cNvSpPr>
          <p:nvPr/>
        </p:nvSpPr>
        <p:spPr bwMode="auto">
          <a:xfrm>
            <a:off x="304800" y="1600200"/>
            <a:ext cx="480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n-lt"/>
              </a:rPr>
              <a:t>Device A emits a beep while both </a:t>
            </a:r>
            <a:r>
              <a:rPr lang="en-US" sz="2400" dirty="0" smtClean="0">
                <a:latin typeface="+mn-lt"/>
              </a:rPr>
              <a:t>recording</a:t>
            </a:r>
            <a:endParaRPr lang="en-US" sz="2400" dirty="0"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n-lt"/>
              </a:rPr>
              <a:t>Device B emits another beep while both continue recording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n-lt"/>
              </a:rPr>
              <a:t>Both devices detect TOA of the two beeps and obtain respective ETOAs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+mn-lt"/>
              </a:rPr>
              <a:t>Exchange ETOAs and calculate the distance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62200" y="6545902"/>
            <a:ext cx="6324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Peng</a:t>
            </a:r>
            <a:r>
              <a:rPr lang="en-US" sz="1100" dirty="0" smtClean="0"/>
              <a:t>, “</a:t>
            </a:r>
            <a:r>
              <a:rPr lang="en-US" sz="1100" dirty="0" err="1" smtClean="0"/>
              <a:t>BeepBeep</a:t>
            </a:r>
            <a:r>
              <a:rPr lang="en-US" sz="1100" dirty="0" smtClean="0"/>
              <a:t>: A High Accuracy Acoustic Ranging System using COTS Mobile Devices”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53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Eliminate the need for exact timing and time synchronization</a:t>
            </a:r>
          </a:p>
          <a:p>
            <a:pPr lvl="1"/>
            <a:r>
              <a:rPr lang="en-US" sz="2400" dirty="0" smtClean="0"/>
              <a:t>Use recorded audio which preserves relative occurrence of physical audio events</a:t>
            </a:r>
          </a:p>
          <a:p>
            <a:pPr lvl="1"/>
            <a:r>
              <a:rPr lang="en-US" sz="2400" dirty="0" smtClean="0"/>
              <a:t>Use “sample counting”- the number of audio samples to represent clock – to avoid need for system clock based timing</a:t>
            </a:r>
          </a:p>
          <a:p>
            <a:r>
              <a:rPr lang="en-US" sz="2800" dirty="0" smtClean="0"/>
              <a:t>Accurate distance estimation (sub </a:t>
            </a:r>
            <a:r>
              <a:rPr lang="en-US" sz="2800" smtClean="0"/>
              <a:t>cm accuracy)</a:t>
            </a:r>
            <a:endParaRPr lang="en-US" sz="2800" dirty="0" smtClean="0"/>
          </a:p>
          <a:p>
            <a:pPr lvl="1"/>
            <a:r>
              <a:rPr lang="en-US" sz="2400" dirty="0" smtClean="0"/>
              <a:t>Chirps for better ranging resolution</a:t>
            </a:r>
          </a:p>
          <a:p>
            <a:pPr lvl="1"/>
            <a:r>
              <a:rPr lang="en-US" sz="2400" dirty="0" smtClean="0"/>
              <a:t>Multipath mitigation through “first strong peak” detection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7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Measurement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3612"/>
            <a:ext cx="5000677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Time Of Flight (TOF)</a:t>
            </a:r>
          </a:p>
          <a:p>
            <a:endParaRPr lang="en-US" sz="2400" dirty="0"/>
          </a:p>
          <a:p>
            <a:pPr marL="82296" indent="0">
              <a:buNone/>
            </a:pPr>
            <a:r>
              <a:rPr lang="en-US" sz="2400" dirty="0" smtClean="0"/>
              <a:t>	</a:t>
            </a:r>
          </a:p>
          <a:p>
            <a:pPr marL="82296" indent="0">
              <a:buNone/>
            </a:pPr>
            <a:endParaRPr lang="en-US" sz="2400" dirty="0" smtClean="0"/>
          </a:p>
          <a:p>
            <a:r>
              <a:rPr lang="en-US" sz="2400" dirty="0" smtClean="0"/>
              <a:t>Time Difference Of Flight (TDOF)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000" dirty="0" smtClean="0"/>
          </a:p>
          <a:p>
            <a:r>
              <a:rPr lang="en-US" sz="2400" dirty="0" smtClean="0"/>
              <a:t>Time Difference Of Arrival (TDOA)</a:t>
            </a:r>
          </a:p>
          <a:p>
            <a:pPr marL="402336" lvl="1" indent="0">
              <a:buNone/>
            </a:pPr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031468" y="1143000"/>
            <a:ext cx="2320369" cy="1618925"/>
            <a:chOff x="6031468" y="1295400"/>
            <a:chExt cx="2320369" cy="16189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400800" y="1295400"/>
              <a:ext cx="0" cy="1371600"/>
            </a:xfrm>
            <a:prstGeom prst="line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5884152" y="204399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077200" y="1312194"/>
              <a:ext cx="0" cy="1354806"/>
            </a:xfrm>
            <a:prstGeom prst="line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16134" y="1600200"/>
              <a:ext cx="2089666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00800" y="1600200"/>
              <a:ext cx="1676400" cy="628456"/>
            </a:xfrm>
            <a:prstGeom prst="line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735565"/>
                </p:ext>
              </p:extLst>
            </p:nvPr>
          </p:nvGraphicFramePr>
          <p:xfrm>
            <a:off x="6084332" y="1389259"/>
            <a:ext cx="248166" cy="421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5" name="Equation" r:id="rId4" imgW="126720" imgH="215640" progId="Equation.3">
                    <p:embed/>
                  </p:oleObj>
                </mc:Choice>
                <mc:Fallback>
                  <p:oleObj name="Equation" r:id="rId4" imgW="12672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84332" y="1389259"/>
                          <a:ext cx="248166" cy="4218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9200990"/>
                </p:ext>
              </p:extLst>
            </p:nvPr>
          </p:nvGraphicFramePr>
          <p:xfrm>
            <a:off x="8077200" y="1981200"/>
            <a:ext cx="274637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6" name="Equation" r:id="rId6" imgW="139680" imgH="215640" progId="Equation.3">
                    <p:embed/>
                  </p:oleObj>
                </mc:Choice>
                <mc:Fallback>
                  <p:oleObj name="Equation" r:id="rId6" imgW="1396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077200" y="1981200"/>
                          <a:ext cx="274637" cy="420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200019" y="2544993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77534" y="2541602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57708" y="2819400"/>
            <a:ext cx="2354689" cy="1641798"/>
            <a:chOff x="6057708" y="2925762"/>
            <a:chExt cx="2354689" cy="1641798"/>
          </a:xfrm>
        </p:grpSpPr>
        <p:grpSp>
          <p:nvGrpSpPr>
            <p:cNvPr id="25" name="Group 24"/>
            <p:cNvGrpSpPr/>
            <p:nvPr/>
          </p:nvGrpSpPr>
          <p:grpSpPr>
            <a:xfrm>
              <a:off x="6057708" y="2925762"/>
              <a:ext cx="2354689" cy="1641798"/>
              <a:chOff x="6031468" y="1295400"/>
              <a:chExt cx="2354689" cy="164179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6400800" y="1295400"/>
                <a:ext cx="0" cy="1371600"/>
              </a:xfrm>
              <a:prstGeom prst="line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 rot="16200000">
                <a:off x="5884152" y="2043990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8077200" y="1312194"/>
                <a:ext cx="0" cy="1354806"/>
              </a:xfrm>
              <a:prstGeom prst="line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00800" y="1600200"/>
                <a:ext cx="1676400" cy="196334"/>
              </a:xfrm>
              <a:prstGeom prst="line">
                <a:avLst/>
              </a:prstGeom>
              <a:ln w="28575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6281473"/>
                  </p:ext>
                </p:extLst>
              </p:nvPr>
            </p:nvGraphicFramePr>
            <p:xfrm>
              <a:off x="6084332" y="1389259"/>
              <a:ext cx="248166" cy="4218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27" name="Equation" r:id="rId8" imgW="126720" imgH="215640" progId="Equation.3">
                      <p:embed/>
                    </p:oleObj>
                  </mc:Choice>
                  <mc:Fallback>
                    <p:oleObj name="Equation" r:id="rId8" imgW="12672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084332" y="1389259"/>
                            <a:ext cx="248166" cy="42188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1026519"/>
                  </p:ext>
                </p:extLst>
              </p:nvPr>
            </p:nvGraphicFramePr>
            <p:xfrm>
              <a:off x="8111520" y="1598229"/>
              <a:ext cx="274637" cy="420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28" name="Equation" r:id="rId9" imgW="139680" imgH="215640" progId="Equation.3">
                      <p:embed/>
                    </p:oleObj>
                  </mc:Choice>
                  <mc:Fallback>
                    <p:oleObj name="Equation" r:id="rId9" imgW="13968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11520" y="1598229"/>
                            <a:ext cx="274637" cy="4206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TextBox 32"/>
              <p:cNvSpPr txBox="1"/>
              <p:nvPr/>
            </p:nvSpPr>
            <p:spPr>
              <a:xfrm>
                <a:off x="6172322" y="2567866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Tx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806912" y="2566572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434937" y="3228591"/>
              <a:ext cx="1668503" cy="699439"/>
            </a:xfrm>
            <a:prstGeom prst="line">
              <a:avLst/>
            </a:prstGeom>
            <a:ln w="28575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1672129"/>
                </p:ext>
              </p:extLst>
            </p:nvPr>
          </p:nvGraphicFramePr>
          <p:xfrm>
            <a:off x="8148077" y="3645973"/>
            <a:ext cx="24923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9" name="Equation" r:id="rId10" imgW="126720" imgH="228600" progId="Equation.3">
                    <p:embed/>
                  </p:oleObj>
                </mc:Choice>
                <mc:Fallback>
                  <p:oleObj name="Equation" r:id="rId10" imgW="1267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48077" y="3645973"/>
                          <a:ext cx="249238" cy="446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Box 41"/>
          <p:cNvSpPr txBox="1"/>
          <p:nvPr/>
        </p:nvSpPr>
        <p:spPr>
          <a:xfrm rot="16200000">
            <a:off x="5527597" y="516185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21398" y="579321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(1)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5791200" y="4495800"/>
            <a:ext cx="2868713" cy="1667393"/>
            <a:chOff x="5540537" y="4780822"/>
            <a:chExt cx="2868713" cy="166739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87419" y="4811766"/>
              <a:ext cx="0" cy="1371600"/>
            </a:xfrm>
            <a:prstGeom prst="line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097950" y="4780822"/>
              <a:ext cx="0" cy="1354806"/>
            </a:xfrm>
            <a:prstGeom prst="line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821739" y="5046827"/>
              <a:ext cx="2276211" cy="771928"/>
            </a:xfrm>
            <a:prstGeom prst="line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1943781"/>
                </p:ext>
              </p:extLst>
            </p:nvPr>
          </p:nvGraphicFramePr>
          <p:xfrm>
            <a:off x="5540537" y="4855916"/>
            <a:ext cx="248166" cy="421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0" name="Equation" r:id="rId12" imgW="126720" imgH="215640" progId="Equation.3">
                    <p:embed/>
                  </p:oleObj>
                </mc:Choice>
                <mc:Fallback>
                  <p:oleObj name="Equation" r:id="rId12" imgW="12672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40537" y="4855916"/>
                          <a:ext cx="248166" cy="4218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120700"/>
                </p:ext>
              </p:extLst>
            </p:nvPr>
          </p:nvGraphicFramePr>
          <p:xfrm>
            <a:off x="8110158" y="5210858"/>
            <a:ext cx="274637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1" name="Equation" r:id="rId13" imgW="139680" imgH="215640" progId="Equation.3">
                    <p:embed/>
                  </p:oleObj>
                </mc:Choice>
                <mc:Fallback>
                  <p:oleObj name="Equation" r:id="rId13" imgW="1396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10158" y="5210858"/>
                          <a:ext cx="274637" cy="420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6476816" y="6078883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Tx</a:t>
              </a:r>
              <a:r>
                <a:rPr lang="en-US" dirty="0" smtClean="0"/>
                <a:t>(2)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27662" y="6035200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x</a:t>
              </a:r>
              <a:endParaRPr lang="en-US" dirty="0"/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5094719"/>
                </p:ext>
              </p:extLst>
            </p:nvPr>
          </p:nvGraphicFramePr>
          <p:xfrm>
            <a:off x="8160012" y="5565229"/>
            <a:ext cx="24923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2" name="Equation" r:id="rId14" imgW="126720" imgH="228600" progId="Equation.3">
                    <p:embed/>
                  </p:oleObj>
                </mc:Choice>
                <mc:Fallback>
                  <p:oleObj name="Equation" r:id="rId14" imgW="1267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160012" y="5565229"/>
                          <a:ext cx="249238" cy="446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Straight Connector 55"/>
            <p:cNvCxnSpPr/>
            <p:nvPr/>
          </p:nvCxnSpPr>
          <p:spPr>
            <a:xfrm>
              <a:off x="6807541" y="4811766"/>
              <a:ext cx="0" cy="1371600"/>
            </a:xfrm>
            <a:prstGeom prst="line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804787" y="5037416"/>
              <a:ext cx="1315274" cy="503598"/>
            </a:xfrm>
            <a:prstGeom prst="line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739184"/>
              </p:ext>
            </p:extLst>
          </p:nvPr>
        </p:nvGraphicFramePr>
        <p:xfrm>
          <a:off x="2101572" y="1828800"/>
          <a:ext cx="2044606" cy="55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3" name="Equation" r:id="rId16" imgW="799920" imgH="215640" progId="Equation.3">
                  <p:embed/>
                </p:oleObj>
              </mc:Choice>
              <mc:Fallback>
                <p:oleObj name="Equation" r:id="rId16" imgW="7999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01572" y="1828800"/>
                        <a:ext cx="2044606" cy="55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8470"/>
              </p:ext>
            </p:extLst>
          </p:nvPr>
        </p:nvGraphicFramePr>
        <p:xfrm>
          <a:off x="7273803" y="1508951"/>
          <a:ext cx="318635" cy="38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4" name="Equation" r:id="rId18" imgW="114120" imgH="139680" progId="Equation.3">
                  <p:embed/>
                </p:oleObj>
              </mc:Choice>
              <mc:Fallback>
                <p:oleObj name="Equation" r:id="rId18" imgW="1141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73803" y="1508951"/>
                        <a:ext cx="318635" cy="389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35517"/>
              </p:ext>
            </p:extLst>
          </p:nvPr>
        </p:nvGraphicFramePr>
        <p:xfrm>
          <a:off x="7133618" y="2739460"/>
          <a:ext cx="3889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5" name="Equation" r:id="rId20" imgW="139680" imgH="215640" progId="Equation.3">
                  <p:embed/>
                </p:oleObj>
              </mc:Choice>
              <mc:Fallback>
                <p:oleObj name="Equation" r:id="rId20" imgW="139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133618" y="2739460"/>
                        <a:ext cx="388938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42327"/>
              </p:ext>
            </p:extLst>
          </p:nvPr>
        </p:nvGraphicFramePr>
        <p:xfrm>
          <a:off x="7099300" y="3257550"/>
          <a:ext cx="4603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6" name="Equation" r:id="rId22" imgW="164880" imgH="215640" progId="Equation.3">
                  <p:embed/>
                </p:oleObj>
              </mc:Choice>
              <mc:Fallback>
                <p:oleObj name="Equation" r:id="rId22" imgW="16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099300" y="3257550"/>
                        <a:ext cx="4603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223462"/>
              </p:ext>
            </p:extLst>
          </p:nvPr>
        </p:nvGraphicFramePr>
        <p:xfrm>
          <a:off x="2099321" y="3451317"/>
          <a:ext cx="2437492" cy="106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7" name="Equation" r:id="rId24" imgW="990360" imgH="431640" progId="Equation.3">
                  <p:embed/>
                </p:oleObj>
              </mc:Choice>
              <mc:Fallback>
                <p:oleObj name="Equation" r:id="rId24" imgW="9903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99321" y="3451317"/>
                        <a:ext cx="2437492" cy="106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/>
          <p:cNvCxnSpPr/>
          <p:nvPr/>
        </p:nvCxnSpPr>
        <p:spPr>
          <a:xfrm flipV="1">
            <a:off x="5859579" y="4752394"/>
            <a:ext cx="1379421" cy="941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68730"/>
              </p:ext>
            </p:extLst>
          </p:nvPr>
        </p:nvGraphicFramePr>
        <p:xfrm>
          <a:off x="2107409" y="5329413"/>
          <a:ext cx="2254017" cy="57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8" name="Equation" r:id="rId26" imgW="901440" imgH="228600" progId="Equation.3">
                  <p:embed/>
                </p:oleObj>
              </mc:Choice>
              <mc:Fallback>
                <p:oleObj name="Equation" r:id="rId26" imgW="901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07409" y="5329413"/>
                        <a:ext cx="2254017" cy="57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7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宋体" pitchFamily="2" charset="-122"/>
              </a:rPr>
              <a:t>Evaluation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486400" cy="2362200"/>
          </a:xfrm>
        </p:spPr>
        <p:txBody>
          <a:bodyPr/>
          <a:lstStyle/>
          <a:p>
            <a:pPr marL="438150" indent="-319088"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Char char=""/>
            </a:pPr>
            <a:r>
              <a:rPr lang="en-US" sz="2400" smtClean="0">
                <a:ea typeface="宋体" pitchFamily="2" charset="-122"/>
              </a:rPr>
              <a:t>Case-A: Indoor, quiet</a:t>
            </a:r>
          </a:p>
          <a:p>
            <a:pPr marL="438150" indent="-319088"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Char char=""/>
            </a:pPr>
            <a:r>
              <a:rPr lang="en-US" sz="2400" smtClean="0">
                <a:ea typeface="宋体" pitchFamily="2" charset="-122"/>
              </a:rPr>
              <a:t>Case-B: Indoor, noisy</a:t>
            </a:r>
          </a:p>
          <a:p>
            <a:pPr marL="438150" indent="-319088"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Char char=""/>
            </a:pPr>
            <a:r>
              <a:rPr lang="en-US" sz="2400" smtClean="0">
                <a:ea typeface="宋体" pitchFamily="2" charset="-122"/>
              </a:rPr>
              <a:t>Case-C: Outdoor, car park entrance</a:t>
            </a:r>
          </a:p>
          <a:p>
            <a:pPr marL="438150" indent="-319088" eaLnBrk="1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Char char=""/>
            </a:pPr>
            <a:r>
              <a:rPr lang="en-US" sz="2400" smtClean="0">
                <a:ea typeface="宋体" pitchFamily="2" charset="-122"/>
              </a:rPr>
              <a:t>Case-D: Outdoor, subway station</a:t>
            </a:r>
          </a:p>
          <a:p>
            <a:pPr marL="438150" indent="-319088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smtClean="0">
                <a:ea typeface="宋体" pitchFamily="2" charset="-122"/>
              </a:rPr>
              <a:t>50 runs each setting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457200" y="4124325"/>
          <a:ext cx="8229600" cy="2125980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Expr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Setting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Operation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Range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Conf.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Level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AA(|Err|)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MA(|Err|)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A(Std)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M(Std)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Case-A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4.0m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94%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1.4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1.9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Case-B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4.0m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94%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1.7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1.3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Case-C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98%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3.8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2.1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Case-D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10m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92%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2.2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0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7068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545902"/>
            <a:ext cx="6324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Peng</a:t>
            </a:r>
            <a:r>
              <a:rPr lang="en-US" sz="1100" dirty="0" smtClean="0"/>
              <a:t>, “</a:t>
            </a:r>
            <a:r>
              <a:rPr lang="en-US" sz="1100" dirty="0" err="1" smtClean="0"/>
              <a:t>BeepBeep</a:t>
            </a:r>
            <a:r>
              <a:rPr lang="en-US" sz="1100" dirty="0" smtClean="0"/>
              <a:t>: A High Accuracy Acoustic Ranging System using COTS Mobile Devices”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779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Indoor Pseudo-ranging of Mobile Devices using Ultrasonic </a:t>
            </a:r>
            <a:r>
              <a:rPr lang="en-US" dirty="0" smtClean="0"/>
              <a:t>Chirps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3810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Localization indoors in 3D space with sub-meter accuracy</a:t>
            </a:r>
          </a:p>
          <a:p>
            <a:r>
              <a:rPr lang="en-US" sz="2400" dirty="0" smtClean="0"/>
              <a:t>High refresh rate, comparable to consumer GPS receivers</a:t>
            </a:r>
          </a:p>
          <a:p>
            <a:r>
              <a:rPr lang="en-US" sz="2400" dirty="0" smtClean="0"/>
              <a:t>Scalability with respect to simultaneous receivers</a:t>
            </a:r>
          </a:p>
          <a:p>
            <a:r>
              <a:rPr lang="en-US" sz="2400" dirty="0" smtClean="0"/>
              <a:t>No new client-side hardware</a:t>
            </a:r>
            <a:endParaRPr lang="en-US" sz="2400" dirty="0"/>
          </a:p>
          <a:p>
            <a:r>
              <a:rPr lang="en-US" sz="2400" dirty="0" smtClean="0"/>
              <a:t>Transmitter hardware should be cheap and easy to deploy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Lazik</a:t>
            </a:r>
            <a:r>
              <a:rPr lang="en-US" sz="1100" dirty="0" smtClean="0"/>
              <a:t>, “Indoor Pseudo-ranging of Mobile Devices using Ultrasonic Chirps”</a:t>
            </a:r>
            <a:endParaRPr lang="en-US" sz="11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201995" y="5461838"/>
            <a:ext cx="7467600" cy="734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Patrick </a:t>
            </a:r>
            <a:r>
              <a:rPr lang="en-US" sz="2000" dirty="0" err="1" smtClean="0">
                <a:solidFill>
                  <a:srgbClr val="C00000"/>
                </a:solidFill>
              </a:rPr>
              <a:t>Lazik</a:t>
            </a:r>
            <a:r>
              <a:rPr lang="en-US" sz="2000" dirty="0" smtClean="0">
                <a:solidFill>
                  <a:srgbClr val="C00000"/>
                </a:solidFill>
              </a:rPr>
              <a:t>,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Anthony Rowe</a:t>
            </a:r>
            <a:r>
              <a:rPr lang="en-US" sz="2000" dirty="0">
                <a:solidFill>
                  <a:srgbClr val="C00000"/>
                </a:solidFill>
              </a:rPr>
              <a:t>, “Indoor Pseudo-ranging of Mobile Devices using Ultrasonic Pulse Compression,” </a:t>
            </a:r>
            <a:r>
              <a:rPr lang="en-US" sz="2000" dirty="0" err="1" smtClean="0">
                <a:solidFill>
                  <a:srgbClr val="C00000"/>
                </a:solidFill>
              </a:rPr>
              <a:t>SenSys</a:t>
            </a:r>
            <a:r>
              <a:rPr lang="en-US" sz="2000" dirty="0" smtClean="0">
                <a:solidFill>
                  <a:srgbClr val="C00000"/>
                </a:solidFill>
              </a:rPr>
              <a:t> 2012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Ranging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059363"/>
            <a:ext cx="7896225" cy="2744643"/>
          </a:xfrm>
        </p:spPr>
        <p:txBody>
          <a:bodyPr>
            <a:noAutofit/>
          </a:bodyPr>
          <a:lstStyle/>
          <a:p>
            <a:r>
              <a:rPr lang="en-US" sz="2000" dirty="0" smtClean="0"/>
              <a:t>Human hearing range is approximately 20-20,000Hz</a:t>
            </a:r>
            <a:endParaRPr lang="en-US" sz="1800" dirty="0" smtClean="0"/>
          </a:p>
          <a:p>
            <a:r>
              <a:rPr lang="en-US" sz="2000" dirty="0" smtClean="0"/>
              <a:t>Modern mobile devices sample audio at 48kHz</a:t>
            </a:r>
            <a:endParaRPr lang="en-US" sz="2000" dirty="0"/>
          </a:p>
          <a:p>
            <a:pPr lvl="1"/>
            <a:r>
              <a:rPr lang="en-US" sz="1600" dirty="0" smtClean="0"/>
              <a:t>Has almost 4kHz of bandwidth to play with</a:t>
            </a:r>
          </a:p>
          <a:p>
            <a:r>
              <a:rPr lang="en-US" sz="2000" dirty="0" smtClean="0"/>
              <a:t>Existing audio infrastructure such as PA systems, speakers at concert venues and conference rooms can potentially be used as transmitters</a:t>
            </a:r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631126"/>
            <a:ext cx="5596370" cy="291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Lazik</a:t>
            </a:r>
            <a:r>
              <a:rPr lang="en-US" sz="1100" dirty="0" smtClean="0"/>
              <a:t>, “Indoor Pseudo-ranging of Mobile Devices using Ultrasonic Chirps”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347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165173"/>
            <a:ext cx="8308011" cy="4987925"/>
          </a:xfrm>
        </p:spPr>
        <p:txBody>
          <a:bodyPr/>
          <a:lstStyle/>
          <a:p>
            <a:r>
              <a:rPr lang="en-US" sz="2000" dirty="0" smtClean="0"/>
              <a:t>Multiple ultrasonic transmitters deployed around an area continuously transmitting periodic ranging signals</a:t>
            </a:r>
          </a:p>
          <a:p>
            <a:r>
              <a:rPr lang="en-US" sz="2000" dirty="0" smtClean="0"/>
              <a:t>Mobile receiver captures these signals and and compute time difference of arrival of signals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344" y="3218551"/>
            <a:ext cx="4026285" cy="2523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36" y="3276742"/>
            <a:ext cx="3882679" cy="2375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Lazik</a:t>
            </a:r>
            <a:r>
              <a:rPr lang="en-US" sz="1100" dirty="0" smtClean="0"/>
              <a:t>, “Indoor Pseudo-ranging of Mobile Devices using Ultrasonic Chirps”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96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92" y="334126"/>
            <a:ext cx="8747125" cy="762000"/>
          </a:xfrm>
        </p:spPr>
        <p:txBody>
          <a:bodyPr/>
          <a:lstStyle/>
          <a:p>
            <a:r>
              <a:rPr lang="en-US" sz="3200" dirty="0" smtClean="0"/>
              <a:t>Rate Adaptive Chirp Spread Spectrum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85" y="1122125"/>
            <a:ext cx="3830503" cy="48736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Spread spectrum technique providing multiple access and pulse compression ranging</a:t>
            </a:r>
          </a:p>
          <a:p>
            <a:pPr lvl="1"/>
            <a:r>
              <a:rPr lang="en-US" sz="2000" dirty="0" smtClean="0"/>
              <a:t>RACSS assigns two different rates for the frequency changes to a single chirp. </a:t>
            </a:r>
          </a:p>
          <a:p>
            <a:pPr lvl="1"/>
            <a:r>
              <a:rPr lang="en-US" sz="2000" dirty="0" smtClean="0"/>
              <a:t>Different chirps (symbols) can be disaggregated by matched filtering upon reception.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288" y="1114412"/>
            <a:ext cx="4415675" cy="3831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039687"/>
            <a:ext cx="5461000" cy="1546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Lazik</a:t>
            </a:r>
            <a:r>
              <a:rPr lang="en-US" sz="1100" dirty="0" smtClean="0"/>
              <a:t>, “Indoor Pseudo-ranging of Mobile Devices using Ultrasonic Chirps”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5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059870"/>
            <a:ext cx="7896225" cy="5343525"/>
          </a:xfrm>
        </p:spPr>
        <p:txBody>
          <a:bodyPr/>
          <a:lstStyle/>
          <a:p>
            <a:r>
              <a:rPr lang="en-US" sz="2000" dirty="0" smtClean="0"/>
              <a:t>Identify ID of transmitter from overlapping bit sequences</a:t>
            </a:r>
          </a:p>
          <a:p>
            <a:endParaRPr lang="en-US" sz="2000" dirty="0" smtClean="0"/>
          </a:p>
          <a:p>
            <a:r>
              <a:rPr lang="en-US" sz="2000" dirty="0" smtClean="0"/>
              <a:t>8-bit sequence (4 symbols), coded with two (7,4) Hamming codes for error correction, creating a 14-bit (7 symbol) sequence</a:t>
            </a:r>
          </a:p>
          <a:p>
            <a:endParaRPr lang="en-US" sz="2000" dirty="0" smtClean="0"/>
          </a:p>
          <a:p>
            <a:r>
              <a:rPr lang="en-US" sz="2000" dirty="0" smtClean="0"/>
              <a:t>Data sequence is prefixed with a down-chirp preamble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742"/>
          <a:stretch/>
        </p:blipFill>
        <p:spPr>
          <a:xfrm>
            <a:off x="1407255" y="3352261"/>
            <a:ext cx="6413500" cy="3122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Lazik</a:t>
            </a:r>
            <a:r>
              <a:rPr lang="en-US" sz="1100" dirty="0" smtClean="0"/>
              <a:t>, “Indoor Pseudo-ranging of Mobile Devices using Ultrasonic Chirps”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6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 Localization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62809" y="1447800"/>
            <a:ext cx="6843932" cy="4800600"/>
          </a:xfrm>
        </p:spPr>
      </p:pic>
      <p:sp>
        <p:nvSpPr>
          <p:cNvPr id="4" name="TextBox 3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Lazik</a:t>
            </a:r>
            <a:r>
              <a:rPr lang="en-US" sz="1100" dirty="0" smtClean="0"/>
              <a:t>, “Indoor Pseudo-ranging of Mobile Devices using Ultrasonic Chirps”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333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Audio-Based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Distance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Measurement</a:t>
            </a:r>
          </a:p>
          <a:p>
            <a:endParaRPr lang="en-US" dirty="0" smtClean="0"/>
          </a:p>
          <a:p>
            <a:r>
              <a:rPr lang="en-US" dirty="0" smtClean="0"/>
              <a:t>RF-Based </a:t>
            </a:r>
            <a:r>
              <a:rPr lang="en-US" dirty="0"/>
              <a:t>Distance </a:t>
            </a:r>
            <a:r>
              <a:rPr lang="en-US" dirty="0" smtClean="0"/>
              <a:t>Measurement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Orientation Measurement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PinPoint</a:t>
            </a:r>
            <a:r>
              <a:rPr lang="en-US" dirty="0" smtClean="0"/>
              <a:t> (2006) – RF TOF Ranging from Accurate Timestamps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471184" cy="419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Radios timestamps the </a:t>
            </a:r>
            <a:r>
              <a:rPr lang="en-US" sz="2000" dirty="0" err="1" smtClean="0"/>
              <a:t>Tx</a:t>
            </a:r>
            <a:r>
              <a:rPr lang="en-US" sz="2000" dirty="0" smtClean="0"/>
              <a:t> and Rx messages</a:t>
            </a:r>
          </a:p>
          <a:p>
            <a:pPr lvl="1"/>
            <a:r>
              <a:rPr lang="en-US" sz="1800" dirty="0" smtClean="0"/>
              <a:t>FPGA running at 300mHz</a:t>
            </a:r>
          </a:p>
          <a:p>
            <a:pPr lvl="1"/>
            <a:r>
              <a:rPr lang="en-US" sz="1800" dirty="0">
                <a:sym typeface="Wingdings" pitchFamily="2" charset="2"/>
              </a:rPr>
              <a:t>T</a:t>
            </a:r>
            <a:r>
              <a:rPr lang="en-US" sz="1800" dirty="0" smtClean="0">
                <a:sym typeface="Wingdings" pitchFamily="2" charset="2"/>
              </a:rPr>
              <a:t>imestamp resolution </a:t>
            </a:r>
            <a:r>
              <a:rPr lang="en-US" sz="1800" dirty="0" smtClean="0"/>
              <a:t>3ns</a:t>
            </a:r>
          </a:p>
          <a:p>
            <a:r>
              <a:rPr lang="en-US" sz="2000" dirty="0" smtClean="0"/>
              <a:t>Protocol</a:t>
            </a:r>
          </a:p>
          <a:p>
            <a:pPr lvl="1"/>
            <a:r>
              <a:rPr lang="en-US" sz="1600" dirty="0" smtClean="0"/>
              <a:t>Node A </a:t>
            </a:r>
            <a:r>
              <a:rPr lang="en-US" sz="1600" i="1" dirty="0" smtClean="0"/>
              <a:t>broadcasts</a:t>
            </a:r>
            <a:r>
              <a:rPr lang="en-US" sz="1600" dirty="0" smtClean="0"/>
              <a:t> a message to B</a:t>
            </a:r>
          </a:p>
          <a:p>
            <a:pPr lvl="2"/>
            <a:r>
              <a:rPr lang="en-US" sz="1200" dirty="0" err="1" smtClean="0"/>
              <a:t>Timestamped</a:t>
            </a:r>
            <a:r>
              <a:rPr lang="en-US" sz="1200" dirty="0" smtClean="0"/>
              <a:t> at A and B at </a:t>
            </a:r>
            <a:r>
              <a:rPr lang="en-US" sz="1200" dirty="0" err="1" smtClean="0"/>
              <a:t>Tx</a:t>
            </a:r>
            <a:r>
              <a:rPr lang="en-US" sz="1200" dirty="0" smtClean="0"/>
              <a:t> and Rx</a:t>
            </a:r>
            <a:endParaRPr lang="en-US" sz="1200" dirty="0"/>
          </a:p>
          <a:p>
            <a:pPr lvl="1"/>
            <a:r>
              <a:rPr lang="en-US" sz="1600" dirty="0" smtClean="0"/>
              <a:t>Node B broadcasts a message to A</a:t>
            </a:r>
          </a:p>
          <a:p>
            <a:pPr lvl="2"/>
            <a:r>
              <a:rPr lang="en-US" sz="1200" dirty="0" err="1" smtClean="0"/>
              <a:t>Timestamped</a:t>
            </a:r>
            <a:r>
              <a:rPr lang="en-US" sz="1200" dirty="0" smtClean="0"/>
              <a:t> at B and A at </a:t>
            </a:r>
            <a:r>
              <a:rPr lang="en-US" sz="1200" dirty="0" err="1" smtClean="0"/>
              <a:t>Tx</a:t>
            </a:r>
            <a:r>
              <a:rPr lang="en-US" sz="1200" dirty="0" smtClean="0"/>
              <a:t> and Rx</a:t>
            </a:r>
          </a:p>
          <a:p>
            <a:pPr lvl="1"/>
            <a:r>
              <a:rPr lang="en-US" sz="1800" dirty="0" smtClean="0"/>
              <a:t>A &amp; B broadcast all the timestamps</a:t>
            </a:r>
          </a:p>
          <a:p>
            <a:pPr lvl="1"/>
            <a:r>
              <a:rPr lang="en-US" sz="1800" dirty="0" smtClean="0"/>
              <a:t>Enough info. To compute pairwise TOF</a:t>
            </a:r>
          </a:p>
          <a:p>
            <a:r>
              <a:rPr lang="en-US" sz="2200" dirty="0" smtClean="0"/>
              <a:t>Protocol with O(n) messages</a:t>
            </a:r>
          </a:p>
          <a:p>
            <a:pPr marL="82296" indent="0">
              <a:buNone/>
            </a:pPr>
            <a:r>
              <a:rPr lang="en-US" sz="2200" dirty="0" smtClean="0"/>
              <a:t> </a:t>
            </a:r>
            <a:endParaRPr lang="en-US" dirty="0" smtClean="0"/>
          </a:p>
          <a:p>
            <a:pPr marL="402336" lvl="1" indent="0">
              <a:buNone/>
            </a:pPr>
            <a:endParaRPr lang="en-US" sz="1800" dirty="0" smtClean="0"/>
          </a:p>
        </p:txBody>
      </p:sp>
      <p:pic>
        <p:nvPicPr>
          <p:cNvPr id="17410" name="Picture 2" descr="C:\Users\bodhip\Desktop\LocationWorkshop\Pin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2895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860691"/>
            <a:ext cx="7467600" cy="734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 err="1">
                <a:solidFill>
                  <a:srgbClr val="C00000"/>
                </a:solidFill>
              </a:rPr>
              <a:t>Moustafa</a:t>
            </a:r>
            <a:r>
              <a:rPr lang="en-US" sz="2000" dirty="0">
                <a:solidFill>
                  <a:srgbClr val="C00000"/>
                </a:solidFill>
              </a:rPr>
              <a:t> Youssef </a:t>
            </a:r>
            <a:r>
              <a:rPr lang="en-US" sz="2000" dirty="0" smtClean="0">
                <a:solidFill>
                  <a:srgbClr val="C00000"/>
                </a:solidFill>
              </a:rPr>
              <a:t>and </a:t>
            </a:r>
            <a:r>
              <a:rPr lang="en-US" sz="2000" dirty="0" err="1" smtClean="0">
                <a:solidFill>
                  <a:srgbClr val="C00000"/>
                </a:solidFill>
              </a:rPr>
              <a:t>Udaya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Shankar, “Pinpoint: An asynchronous time-based location determination </a:t>
            </a:r>
            <a:r>
              <a:rPr lang="en-US" sz="2000" dirty="0" smtClean="0">
                <a:solidFill>
                  <a:srgbClr val="C00000"/>
                </a:solidFill>
              </a:rPr>
              <a:t>system,” </a:t>
            </a:r>
            <a:r>
              <a:rPr lang="en-US" sz="2000" dirty="0" err="1" smtClean="0">
                <a:solidFill>
                  <a:srgbClr val="C00000"/>
                </a:solidFill>
              </a:rPr>
              <a:t>MobiSys</a:t>
            </a:r>
            <a:r>
              <a:rPr lang="en-US" sz="2000" dirty="0" smtClean="0">
                <a:solidFill>
                  <a:srgbClr val="C00000"/>
                </a:solidFill>
              </a:rPr>
              <a:t> 2006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Distance Measurement by Radio Interferometry - 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267200"/>
            <a:ext cx="7315200" cy="198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Nodes A &amp; B generate RF signals with slightly different frequencies</a:t>
            </a:r>
          </a:p>
          <a:p>
            <a:pPr lvl="1"/>
            <a:r>
              <a:rPr lang="en-US" dirty="0" smtClean="0"/>
              <a:t>Composite signal has very low-frequency envelope</a:t>
            </a:r>
          </a:p>
          <a:p>
            <a:r>
              <a:rPr lang="en-US" dirty="0" smtClean="0"/>
              <a:t>Relative phase shift at C &amp; D </a:t>
            </a:r>
            <a:r>
              <a:rPr lang="en-US" dirty="0" smtClean="0">
                <a:sym typeface="Wingdings" pitchFamily="2" charset="2"/>
              </a:rPr>
              <a:t> function of distances &amp; carrier frequency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Phase of low-frequency envelope can be measured by RSSI indicator</a:t>
            </a:r>
          </a:p>
          <a:p>
            <a:r>
              <a:rPr lang="en-US" dirty="0" smtClean="0">
                <a:sym typeface="Wingdings" pitchFamily="2" charset="2"/>
              </a:rPr>
              <a:t>Can reconstruct relative positions of nodes in 3D by multiple measurements in an 8 (or more) node network  </a:t>
            </a:r>
          </a:p>
          <a:p>
            <a:endParaRPr lang="en-US" dirty="0"/>
          </a:p>
        </p:txBody>
      </p:sp>
      <p:pic>
        <p:nvPicPr>
          <p:cNvPr id="16386" name="Picture 2" descr="C:\Users\bodhip\Desktop\LocationWorkshop\RIPS\RIPS_interference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59975"/>
            <a:ext cx="3505200" cy="29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143000" y="6123057"/>
            <a:ext cx="7467600" cy="734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 err="1">
                <a:solidFill>
                  <a:srgbClr val="C00000"/>
                </a:solidFill>
              </a:rPr>
              <a:t>Maroti</a:t>
            </a:r>
            <a:r>
              <a:rPr lang="en-US" sz="2000" dirty="0">
                <a:solidFill>
                  <a:srgbClr val="C00000"/>
                </a:solidFill>
              </a:rPr>
              <a:t>, M., B. </a:t>
            </a:r>
            <a:r>
              <a:rPr lang="en-US" sz="2000" dirty="0" err="1">
                <a:solidFill>
                  <a:srgbClr val="C00000"/>
                </a:solidFill>
              </a:rPr>
              <a:t>Kusy</a:t>
            </a:r>
            <a:r>
              <a:rPr lang="en-US" sz="2000" dirty="0">
                <a:solidFill>
                  <a:srgbClr val="C00000"/>
                </a:solidFill>
              </a:rPr>
              <a:t>, G. </a:t>
            </a:r>
            <a:r>
              <a:rPr lang="en-US" sz="2000" dirty="0" err="1">
                <a:solidFill>
                  <a:srgbClr val="C00000"/>
                </a:solidFill>
              </a:rPr>
              <a:t>Balogh</a:t>
            </a:r>
            <a:r>
              <a:rPr lang="en-US" sz="2000" dirty="0">
                <a:solidFill>
                  <a:srgbClr val="C00000"/>
                </a:solidFill>
              </a:rPr>
              <a:t>, P. </a:t>
            </a:r>
            <a:r>
              <a:rPr lang="en-US" sz="2000" dirty="0" err="1">
                <a:solidFill>
                  <a:srgbClr val="C00000"/>
                </a:solidFill>
              </a:rPr>
              <a:t>Volgyesi</a:t>
            </a:r>
            <a:r>
              <a:rPr lang="en-US" sz="2000" dirty="0">
                <a:solidFill>
                  <a:srgbClr val="C00000"/>
                </a:solidFill>
              </a:rPr>
              <a:t>, K. Molnar, A. </a:t>
            </a:r>
            <a:r>
              <a:rPr lang="en-US" sz="2000" dirty="0" err="1">
                <a:solidFill>
                  <a:srgbClr val="C00000"/>
                </a:solidFill>
              </a:rPr>
              <a:t>Nadas</a:t>
            </a:r>
            <a:r>
              <a:rPr lang="en-US" sz="2000" dirty="0">
                <a:solidFill>
                  <a:srgbClr val="C00000"/>
                </a:solidFill>
              </a:rPr>
              <a:t>, S. Dora, and A. </a:t>
            </a:r>
            <a:r>
              <a:rPr lang="en-US" sz="2000" dirty="0" err="1">
                <a:solidFill>
                  <a:srgbClr val="C00000"/>
                </a:solidFill>
              </a:rPr>
              <a:t>Ledeczi</a:t>
            </a:r>
            <a:r>
              <a:rPr lang="en-US" sz="2000" dirty="0">
                <a:solidFill>
                  <a:srgbClr val="C00000"/>
                </a:solidFill>
              </a:rPr>
              <a:t>,  "Radio </a:t>
            </a:r>
            <a:r>
              <a:rPr lang="en-US" sz="2000" dirty="0" err="1">
                <a:solidFill>
                  <a:srgbClr val="C00000"/>
                </a:solidFill>
              </a:rPr>
              <a:t>Interferometric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Geolocation</a:t>
            </a:r>
            <a:r>
              <a:rPr lang="en-US" sz="2000" dirty="0">
                <a:solidFill>
                  <a:srgbClr val="C00000"/>
                </a:solidFill>
              </a:rPr>
              <a:t>", </a:t>
            </a:r>
            <a:r>
              <a:rPr lang="en-US" sz="2000" dirty="0" err="1" smtClean="0">
                <a:solidFill>
                  <a:srgbClr val="C00000"/>
                </a:solidFill>
              </a:rPr>
              <a:t>SenSys</a:t>
            </a:r>
            <a:r>
              <a:rPr lang="en-US" sz="2000" dirty="0" smtClean="0">
                <a:solidFill>
                  <a:srgbClr val="C00000"/>
                </a:solidFill>
              </a:rPr>
              <a:t> 2005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from Difference in Time of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35" y="4112698"/>
            <a:ext cx="7498080" cy="2135702"/>
          </a:xfrm>
        </p:spPr>
        <p:txBody>
          <a:bodyPr>
            <a:normAutofit/>
          </a:bodyPr>
          <a:lstStyle/>
          <a:p>
            <a:r>
              <a:rPr lang="en-US" dirty="0" smtClean="0"/>
              <a:t>When d &gt;&gt; L</a:t>
            </a:r>
          </a:p>
          <a:p>
            <a:pPr marL="40233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Can be calculated from Time Difference Of Arrival (TDOA) of the signals</a:t>
            </a:r>
            <a:endParaRPr lang="en-US" dirty="0"/>
          </a:p>
        </p:txBody>
      </p:sp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3525044" y="1652587"/>
            <a:ext cx="4021138" cy="261461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Freeform 71"/>
          <p:cNvSpPr>
            <a:spLocks/>
          </p:cNvSpPr>
          <p:nvPr/>
        </p:nvSpPr>
        <p:spPr bwMode="auto">
          <a:xfrm>
            <a:off x="4629150" y="2051050"/>
            <a:ext cx="2079625" cy="971550"/>
          </a:xfrm>
          <a:custGeom>
            <a:avLst/>
            <a:gdLst>
              <a:gd name="T0" fmla="*/ 0 w 1284"/>
              <a:gd name="T1" fmla="*/ 612 h 612"/>
              <a:gd name="T2" fmla="*/ 1284 w 1284"/>
              <a:gd name="T3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84" h="612">
                <a:moveTo>
                  <a:pt x="0" y="612"/>
                </a:moveTo>
                <a:lnTo>
                  <a:pt x="1284" y="0"/>
                </a:ln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Oval 49"/>
          <p:cNvSpPr>
            <a:spLocks noChangeArrowheads="1"/>
          </p:cNvSpPr>
          <p:nvPr/>
        </p:nvSpPr>
        <p:spPr bwMode="auto">
          <a:xfrm>
            <a:off x="6554788" y="1931987"/>
            <a:ext cx="225425" cy="212725"/>
          </a:xfrm>
          <a:prstGeom prst="ellipse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Arc 72"/>
          <p:cNvSpPr>
            <a:spLocks/>
          </p:cNvSpPr>
          <p:nvPr/>
        </p:nvSpPr>
        <p:spPr bwMode="auto">
          <a:xfrm rot="4662841">
            <a:off x="4903788" y="2820987"/>
            <a:ext cx="307975" cy="279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000066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6734459" y="1487250"/>
            <a:ext cx="453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kern="0" dirty="0" err="1" smtClean="0">
                <a:solidFill>
                  <a:srgbClr val="000000"/>
                </a:solidFill>
                <a:latin typeface="Times New Roman" pitchFamily="18" charset="0"/>
              </a:rPr>
              <a:t>Tx</a:t>
            </a: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5411788" y="2273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endParaRPr kumimoji="1" lang="en-US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4899025" y="2055812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1" lang="en-US" sz="18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endParaRPr kumimoji="1" lang="en-US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Text Box 78"/>
          <p:cNvSpPr txBox="1">
            <a:spLocks noChangeArrowheads="1"/>
          </p:cNvSpPr>
          <p:nvPr/>
        </p:nvSpPr>
        <p:spPr bwMode="auto">
          <a:xfrm>
            <a:off x="5880100" y="24765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1" lang="en-US" sz="18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1" lang="en-US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4349750" y="293211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rPr>
              <a:t>L</a:t>
            </a:r>
            <a:endParaRPr kumimoji="1" lang="en-US" sz="3200" b="1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" name="Text Box 80"/>
          <p:cNvSpPr txBox="1">
            <a:spLocks noChangeArrowheads="1"/>
          </p:cNvSpPr>
          <p:nvPr/>
        </p:nvSpPr>
        <p:spPr bwMode="auto">
          <a:xfrm>
            <a:off x="4760913" y="2792412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q</a:t>
            </a:r>
            <a:endParaRPr kumimoji="1" lang="en-US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18" name="Freeform 47"/>
          <p:cNvSpPr>
            <a:spLocks/>
          </p:cNvSpPr>
          <p:nvPr/>
        </p:nvSpPr>
        <p:spPr bwMode="auto">
          <a:xfrm>
            <a:off x="3952875" y="2041525"/>
            <a:ext cx="2749550" cy="566738"/>
          </a:xfrm>
          <a:custGeom>
            <a:avLst/>
            <a:gdLst>
              <a:gd name="T0" fmla="*/ 0 w 1698"/>
              <a:gd name="T1" fmla="*/ 357 h 357"/>
              <a:gd name="T2" fmla="*/ 1698 w 1698"/>
              <a:gd name="T3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98" h="357">
                <a:moveTo>
                  <a:pt x="0" y="357"/>
                </a:moveTo>
                <a:lnTo>
                  <a:pt x="1698" y="0"/>
                </a:ln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0" name="Freeform 46"/>
          <p:cNvSpPr>
            <a:spLocks/>
          </p:cNvSpPr>
          <p:nvPr/>
        </p:nvSpPr>
        <p:spPr bwMode="auto">
          <a:xfrm>
            <a:off x="5675313" y="2041525"/>
            <a:ext cx="1022350" cy="1352550"/>
          </a:xfrm>
          <a:custGeom>
            <a:avLst/>
            <a:gdLst>
              <a:gd name="T0" fmla="*/ 0 w 631"/>
              <a:gd name="T1" fmla="*/ 852 h 852"/>
              <a:gd name="T2" fmla="*/ 631 w 631"/>
              <a:gd name="T3" fmla="*/ 0 h 8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1" h="852">
                <a:moveTo>
                  <a:pt x="0" y="852"/>
                </a:moveTo>
                <a:lnTo>
                  <a:pt x="631" y="0"/>
                </a:ln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1" name="Line 70"/>
          <p:cNvSpPr>
            <a:spLocks noChangeShapeType="1"/>
          </p:cNvSpPr>
          <p:nvPr/>
        </p:nvSpPr>
        <p:spPr bwMode="auto">
          <a:xfrm>
            <a:off x="3883025" y="2687637"/>
            <a:ext cx="1730375" cy="762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8" name="Oval 49"/>
          <p:cNvSpPr>
            <a:spLocks noChangeArrowheads="1"/>
          </p:cNvSpPr>
          <p:nvPr/>
        </p:nvSpPr>
        <p:spPr bwMode="auto">
          <a:xfrm>
            <a:off x="5557838" y="3325813"/>
            <a:ext cx="225425" cy="2127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9" name="Oval 49"/>
          <p:cNvSpPr>
            <a:spLocks noChangeArrowheads="1"/>
          </p:cNvSpPr>
          <p:nvPr/>
        </p:nvSpPr>
        <p:spPr bwMode="auto">
          <a:xfrm>
            <a:off x="3759200" y="2549524"/>
            <a:ext cx="225425" cy="2127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1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98281"/>
              </p:ext>
            </p:extLst>
          </p:nvPr>
        </p:nvGraphicFramePr>
        <p:xfrm>
          <a:off x="4349750" y="4454000"/>
          <a:ext cx="1981795" cy="80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0" y="4454000"/>
                        <a:ext cx="1981795" cy="808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75"/>
          <p:cNvSpPr txBox="1">
            <a:spLocks noChangeArrowheads="1"/>
          </p:cNvSpPr>
          <p:nvPr/>
        </p:nvSpPr>
        <p:spPr bwMode="auto">
          <a:xfrm>
            <a:off x="5357422" y="3560662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kern="0" dirty="0" smtClean="0">
                <a:solidFill>
                  <a:srgbClr val="000000"/>
                </a:solidFill>
                <a:latin typeface="Times New Roman" pitchFamily="18" charset="0"/>
              </a:rPr>
              <a:t>Rx(1)</a:t>
            </a: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3498141" y="2756243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kern="0" dirty="0" smtClean="0">
                <a:solidFill>
                  <a:srgbClr val="000000"/>
                </a:solidFill>
                <a:latin typeface="Times New Roman" pitchFamily="18" charset="0"/>
              </a:rPr>
              <a:t>Rx(2)</a:t>
            </a:r>
            <a:endParaRPr kumimoji="1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1349895">
            <a:off x="3098119" y="2803007"/>
            <a:ext cx="3431953" cy="540566"/>
          </a:xfrm>
          <a:prstGeom prst="parallelogram">
            <a:avLst>
              <a:gd name="adj" fmla="val 82339"/>
            </a:avLst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</a:t>
            </a:r>
          </a:p>
          <a:p>
            <a:pPr lvl="1"/>
            <a:r>
              <a:rPr lang="en-US" sz="2400" dirty="0" smtClean="0"/>
              <a:t>High accuracy</a:t>
            </a:r>
          </a:p>
          <a:p>
            <a:pPr lvl="2"/>
            <a:r>
              <a:rPr lang="en-US" sz="2000" dirty="0" smtClean="0"/>
              <a:t>Mean error ~ 4 cm</a:t>
            </a:r>
          </a:p>
          <a:p>
            <a:pPr lvl="1"/>
            <a:r>
              <a:rPr lang="en-US" sz="2400" dirty="0" smtClean="0"/>
              <a:t>RSSI-based measurements </a:t>
            </a:r>
            <a:endParaRPr lang="en-US" sz="2400" dirty="0">
              <a:sym typeface="Wingdings" pitchFamily="2" charset="2"/>
            </a:endParaRPr>
          </a:p>
          <a:p>
            <a:pPr lvl="2"/>
            <a:r>
              <a:rPr lang="en-US" sz="2000" dirty="0" smtClean="0">
                <a:sym typeface="Wingdings" pitchFamily="2" charset="2"/>
              </a:rPr>
              <a:t>Low clock speed requirements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Low-power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consumption</a:t>
            </a:r>
            <a:endParaRPr lang="en-US" sz="2000" dirty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Concerns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Impacted by multipath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Poor indoor performance</a:t>
            </a:r>
            <a:endParaRPr lang="en-US" sz="2000" dirty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Impacted by radio “phase noise”</a:t>
            </a:r>
          </a:p>
        </p:txBody>
      </p:sp>
    </p:spTree>
    <p:extLst>
      <p:ext uri="{BB962C8B-B14F-4D97-AF65-F5344CB8AC3E}">
        <p14:creationId xmlns:p14="http://schemas.microsoft.com/office/powerpoint/2010/main" val="15428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Audio-Based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Distance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Measurement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RF-Based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Distance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Measurement</a:t>
            </a:r>
          </a:p>
          <a:p>
            <a:endParaRPr lang="en-US" dirty="0" smtClean="0"/>
          </a:p>
          <a:p>
            <a:r>
              <a:rPr lang="en-US" dirty="0"/>
              <a:t>Orientation Measurement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Cricket </a:t>
            </a:r>
            <a:r>
              <a:rPr lang="en-US" dirty="0" smtClean="0"/>
              <a:t>Compass: Angle </a:t>
            </a:r>
            <a:r>
              <a:rPr lang="en-US" dirty="0"/>
              <a:t>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13095"/>
            <a:ext cx="7562088" cy="1676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Can obtain </a:t>
            </a:r>
            <a:r>
              <a:rPr lang="el-GR" dirty="0" smtClean="0">
                <a:latin typeface="Calibri"/>
              </a:rPr>
              <a:t>θ</a:t>
            </a:r>
            <a:r>
              <a:rPr lang="en-US" dirty="0" smtClean="0"/>
              <a:t> from </a:t>
            </a:r>
            <a:r>
              <a:rPr lang="en-US" dirty="0"/>
              <a:t>(d2-d1) and L </a:t>
            </a:r>
          </a:p>
          <a:p>
            <a:r>
              <a:rPr lang="en-US" dirty="0"/>
              <a:t>For a reasonable value of L, (d2 - d1) needs </a:t>
            </a:r>
            <a:r>
              <a:rPr lang="en-US" dirty="0" smtClean="0"/>
              <a:t>~5 </a:t>
            </a:r>
            <a:r>
              <a:rPr lang="en-US" dirty="0"/>
              <a:t>mm accuracy</a:t>
            </a:r>
          </a:p>
          <a:p>
            <a:pPr lvl="1"/>
            <a:r>
              <a:rPr lang="en-US" dirty="0" smtClean="0"/>
              <a:t>Beyond Cricket </a:t>
            </a:r>
            <a:r>
              <a:rPr lang="en-US" dirty="0"/>
              <a:t>distance estimation accuracy</a:t>
            </a:r>
          </a:p>
          <a:p>
            <a:r>
              <a:rPr lang="en-US" dirty="0"/>
              <a:t>Solution: use phase difference</a:t>
            </a:r>
          </a:p>
          <a:p>
            <a:endParaRPr lang="en-US" dirty="0"/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743200" y="1624012"/>
            <a:ext cx="4741863" cy="2643188"/>
            <a:chOff x="1176" y="842"/>
            <a:chExt cx="2987" cy="1665"/>
          </a:xfrm>
        </p:grpSpPr>
        <p:sp>
          <p:nvSpPr>
            <p:cNvPr id="6" name="Rectangle 73"/>
            <p:cNvSpPr>
              <a:spLocks noChangeArrowheads="1"/>
            </p:cNvSpPr>
            <p:nvPr/>
          </p:nvSpPr>
          <p:spPr bwMode="auto">
            <a:xfrm>
              <a:off x="1630" y="842"/>
              <a:ext cx="2533" cy="164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" name="AutoShape 81"/>
            <p:cNvSpPr>
              <a:spLocks noChangeArrowheads="1"/>
            </p:cNvSpPr>
            <p:nvPr/>
          </p:nvSpPr>
          <p:spPr bwMode="auto">
            <a:xfrm rot="1431332">
              <a:off x="1176" y="1379"/>
              <a:ext cx="2147" cy="966"/>
            </a:xfrm>
            <a:prstGeom prst="parallelogram">
              <a:avLst>
                <a:gd name="adj" fmla="val 55564"/>
              </a:avLst>
            </a:prstGeom>
            <a:solidFill>
              <a:srgbClr val="80808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" name="Freeform 71"/>
            <p:cNvSpPr>
              <a:spLocks/>
            </p:cNvSpPr>
            <p:nvPr/>
          </p:nvSpPr>
          <p:spPr bwMode="auto">
            <a:xfrm>
              <a:off x="2364" y="1111"/>
              <a:ext cx="1310" cy="612"/>
            </a:xfrm>
            <a:custGeom>
              <a:avLst/>
              <a:gdLst>
                <a:gd name="T0" fmla="*/ 0 w 1284"/>
                <a:gd name="T1" fmla="*/ 612 h 612"/>
                <a:gd name="T2" fmla="*/ 1284 w 1284"/>
                <a:gd name="T3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4" h="612">
                  <a:moveTo>
                    <a:pt x="0" y="612"/>
                  </a:moveTo>
                  <a:lnTo>
                    <a:pt x="1284" y="0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" name="Oval 49"/>
            <p:cNvSpPr>
              <a:spLocks noChangeArrowheads="1"/>
            </p:cNvSpPr>
            <p:nvPr/>
          </p:nvSpPr>
          <p:spPr bwMode="auto">
            <a:xfrm>
              <a:off x="3577" y="1036"/>
              <a:ext cx="142" cy="134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" name="Arc 72"/>
            <p:cNvSpPr>
              <a:spLocks/>
            </p:cNvSpPr>
            <p:nvPr/>
          </p:nvSpPr>
          <p:spPr bwMode="auto">
            <a:xfrm rot="4662841">
              <a:off x="2537" y="1596"/>
              <a:ext cx="194" cy="1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" name="Text Box 75"/>
            <p:cNvSpPr txBox="1">
              <a:spLocks noChangeArrowheads="1"/>
            </p:cNvSpPr>
            <p:nvPr/>
          </p:nvSpPr>
          <p:spPr bwMode="auto">
            <a:xfrm>
              <a:off x="3599" y="1128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Beacon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" name="Text Box 76"/>
            <p:cNvSpPr txBox="1">
              <a:spLocks noChangeArrowheads="1"/>
            </p:cNvSpPr>
            <p:nvPr/>
          </p:nvSpPr>
          <p:spPr bwMode="auto">
            <a:xfrm>
              <a:off x="2857" y="12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" name="Text Box 77"/>
            <p:cNvSpPr txBox="1">
              <a:spLocks noChangeArrowheads="1"/>
            </p:cNvSpPr>
            <p:nvPr/>
          </p:nvSpPr>
          <p:spPr bwMode="auto">
            <a:xfrm>
              <a:off x="2534" y="1114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1" lang="en-US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Text Box 78"/>
            <p:cNvSpPr txBox="1">
              <a:spLocks noChangeArrowheads="1"/>
            </p:cNvSpPr>
            <p:nvPr/>
          </p:nvSpPr>
          <p:spPr bwMode="auto">
            <a:xfrm>
              <a:off x="3152" y="1379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1" lang="en-US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" name="Text Box 79"/>
            <p:cNvSpPr txBox="1">
              <a:spLocks noChangeArrowheads="1"/>
            </p:cNvSpPr>
            <p:nvPr/>
          </p:nvSpPr>
          <p:spPr bwMode="auto">
            <a:xfrm>
              <a:off x="2188" y="166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Text Box 80"/>
            <p:cNvSpPr txBox="1">
              <a:spLocks noChangeArrowheads="1"/>
            </p:cNvSpPr>
            <p:nvPr/>
          </p:nvSpPr>
          <p:spPr bwMode="auto">
            <a:xfrm>
              <a:off x="2447" y="1578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q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774" y="2219"/>
              <a:ext cx="1840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34" charset="0"/>
                </a:rPr>
                <a:t>cos </a:t>
              </a: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34" charset="0"/>
                  <a:sym typeface="Symbol" pitchFamily="18" charset="2"/>
                </a:rPr>
                <a:t> ~ (d2 - d1) / L</a:t>
              </a: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1854" y="1379"/>
              <a:ext cx="168" cy="191"/>
              <a:chOff x="510" y="2028"/>
              <a:chExt cx="165" cy="191"/>
            </a:xfrm>
          </p:grpSpPr>
          <p:sp>
            <p:nvSpPr>
              <p:cNvPr id="26" name="Oval 85"/>
              <p:cNvSpPr>
                <a:spLocks noChangeArrowheads="1"/>
              </p:cNvSpPr>
              <p:nvPr/>
            </p:nvSpPr>
            <p:spPr bwMode="auto">
              <a:xfrm>
                <a:off x="510" y="2130"/>
                <a:ext cx="162" cy="89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7" name="Rectangle 86"/>
              <p:cNvSpPr>
                <a:spLocks noChangeArrowheads="1"/>
              </p:cNvSpPr>
              <p:nvPr/>
            </p:nvSpPr>
            <p:spPr bwMode="auto">
              <a:xfrm>
                <a:off x="510" y="2072"/>
                <a:ext cx="162" cy="111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8" name="Oval 87" descr="Small checker board"/>
              <p:cNvSpPr>
                <a:spLocks noChangeArrowheads="1"/>
              </p:cNvSpPr>
              <p:nvPr/>
            </p:nvSpPr>
            <p:spPr bwMode="auto">
              <a:xfrm>
                <a:off x="513" y="2028"/>
                <a:ext cx="162" cy="89"/>
              </a:xfrm>
              <a:prstGeom prst="ellipse">
                <a:avLst/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1938" y="1105"/>
              <a:ext cx="1732" cy="357"/>
            </a:xfrm>
            <a:custGeom>
              <a:avLst/>
              <a:gdLst>
                <a:gd name="T0" fmla="*/ 0 w 1698"/>
                <a:gd name="T1" fmla="*/ 357 h 357"/>
                <a:gd name="T2" fmla="*/ 1698 w 1698"/>
                <a:gd name="T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98" h="357">
                  <a:moveTo>
                    <a:pt x="0" y="357"/>
                  </a:moveTo>
                  <a:lnTo>
                    <a:pt x="1698" y="0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0" name="Group 88"/>
            <p:cNvGrpSpPr>
              <a:grpSpLocks/>
            </p:cNvGrpSpPr>
            <p:nvPr/>
          </p:nvGrpSpPr>
          <p:grpSpPr bwMode="auto">
            <a:xfrm>
              <a:off x="2935" y="1825"/>
              <a:ext cx="168" cy="191"/>
              <a:chOff x="510" y="2028"/>
              <a:chExt cx="165" cy="191"/>
            </a:xfrm>
          </p:grpSpPr>
          <p:sp>
            <p:nvSpPr>
              <p:cNvPr id="23" name="Oval 89"/>
              <p:cNvSpPr>
                <a:spLocks noChangeArrowheads="1"/>
              </p:cNvSpPr>
              <p:nvPr/>
            </p:nvSpPr>
            <p:spPr bwMode="auto">
              <a:xfrm>
                <a:off x="510" y="2130"/>
                <a:ext cx="162" cy="89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4" name="Rectangle 90"/>
              <p:cNvSpPr>
                <a:spLocks noChangeArrowheads="1"/>
              </p:cNvSpPr>
              <p:nvPr/>
            </p:nvSpPr>
            <p:spPr bwMode="auto">
              <a:xfrm>
                <a:off x="510" y="2072"/>
                <a:ext cx="162" cy="111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" name="Oval 91" descr="Small checker board"/>
              <p:cNvSpPr>
                <a:spLocks noChangeArrowheads="1"/>
              </p:cNvSpPr>
              <p:nvPr/>
            </p:nvSpPr>
            <p:spPr bwMode="auto">
              <a:xfrm>
                <a:off x="513" y="2028"/>
                <a:ext cx="162" cy="89"/>
              </a:xfrm>
              <a:prstGeom prst="ellipse">
                <a:avLst/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3023" y="1105"/>
              <a:ext cx="644" cy="852"/>
            </a:xfrm>
            <a:custGeom>
              <a:avLst/>
              <a:gdLst>
                <a:gd name="T0" fmla="*/ 0 w 631"/>
                <a:gd name="T1" fmla="*/ 852 h 852"/>
                <a:gd name="T2" fmla="*/ 631 w 631"/>
                <a:gd name="T3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1" h="852">
                  <a:moveTo>
                    <a:pt x="0" y="852"/>
                  </a:moveTo>
                  <a:lnTo>
                    <a:pt x="631" y="0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70"/>
            <p:cNvSpPr>
              <a:spLocks noChangeShapeType="1"/>
            </p:cNvSpPr>
            <p:nvPr/>
          </p:nvSpPr>
          <p:spPr bwMode="auto">
            <a:xfrm>
              <a:off x="1894" y="1512"/>
              <a:ext cx="1090" cy="48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29" name="Content Placeholder 3"/>
          <p:cNvSpPr txBox="1">
            <a:spLocks/>
          </p:cNvSpPr>
          <p:nvPr/>
        </p:nvSpPr>
        <p:spPr>
          <a:xfrm>
            <a:off x="1010046" y="6035744"/>
            <a:ext cx="81653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 err="1">
                <a:solidFill>
                  <a:srgbClr val="C00000"/>
                </a:solidFill>
              </a:rPr>
              <a:t>Nissanka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B. </a:t>
            </a:r>
            <a:r>
              <a:rPr lang="en-US" sz="2000" dirty="0">
                <a:solidFill>
                  <a:srgbClr val="C00000"/>
                </a:solidFill>
              </a:rPr>
              <a:t>Priyantha, Allen K. L. </a:t>
            </a:r>
            <a:r>
              <a:rPr lang="en-US" sz="2000" dirty="0" err="1">
                <a:solidFill>
                  <a:srgbClr val="C00000"/>
                </a:solidFill>
              </a:rPr>
              <a:t>Miu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Hari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Balakrishnan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and </a:t>
            </a:r>
            <a:r>
              <a:rPr lang="en-US" sz="2000" dirty="0">
                <a:solidFill>
                  <a:srgbClr val="C00000"/>
                </a:solidFill>
              </a:rPr>
              <a:t>Seth Teller , “The </a:t>
            </a:r>
            <a:r>
              <a:rPr lang="en-US" sz="2000" dirty="0" smtClean="0">
                <a:solidFill>
                  <a:srgbClr val="C00000"/>
                </a:solidFill>
              </a:rPr>
              <a:t>Cricket Compass for Context-Aware Mobile Applications”, </a:t>
            </a:r>
            <a:r>
              <a:rPr lang="en-US" sz="2000" dirty="0" err="1" smtClean="0">
                <a:solidFill>
                  <a:srgbClr val="C00000"/>
                </a:solidFill>
              </a:rPr>
              <a:t>MobiCom</a:t>
            </a:r>
            <a:r>
              <a:rPr lang="en-US" sz="2000" dirty="0" smtClean="0">
                <a:solidFill>
                  <a:srgbClr val="C00000"/>
                </a:solidFill>
              </a:rPr>
              <a:t> 2001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Distance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419600"/>
            <a:ext cx="749808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unique </a:t>
            </a:r>
            <a:r>
              <a:rPr kumimoji="1" lang="en-US" b="1" kern="0" dirty="0">
                <a:solidFill>
                  <a:srgbClr val="000000"/>
                </a:solidFill>
                <a:latin typeface="Symbol" pitchFamily="18" charset="2"/>
              </a:rPr>
              <a:t>q </a:t>
            </a:r>
            <a:endParaRPr lang="en-US" dirty="0"/>
          </a:p>
          <a:p>
            <a:pPr lvl="1"/>
            <a:r>
              <a:rPr lang="en-US" dirty="0"/>
              <a:t>Sensor separation (L) &lt; </a:t>
            </a:r>
            <a:r>
              <a:rPr lang="el-GR" dirty="0" smtClean="0">
                <a:latin typeface="Calibri"/>
              </a:rPr>
              <a:t>λ</a:t>
            </a:r>
            <a:r>
              <a:rPr lang="en-US" dirty="0" smtClean="0"/>
              <a:t>/2</a:t>
            </a:r>
            <a:endParaRPr lang="en-US" dirty="0"/>
          </a:p>
          <a:p>
            <a:pPr lvl="1"/>
            <a:r>
              <a:rPr lang="en-US" dirty="0"/>
              <a:t>Sensor diameter ~ </a:t>
            </a:r>
            <a:r>
              <a:rPr lang="el-GR" dirty="0" smtClean="0">
                <a:latin typeface="Calibri"/>
              </a:rPr>
              <a:t>λ</a:t>
            </a:r>
            <a:r>
              <a:rPr lang="en-US" dirty="0" smtClean="0"/>
              <a:t> </a:t>
            </a:r>
            <a:r>
              <a:rPr lang="en-US" dirty="0"/>
              <a:t>(8 mm)  </a:t>
            </a:r>
          </a:p>
          <a:p>
            <a:pPr lvl="1"/>
            <a:r>
              <a:rPr lang="en-US" dirty="0"/>
              <a:t>Cannot place sensors this close</a:t>
            </a:r>
          </a:p>
          <a:p>
            <a:r>
              <a:rPr lang="en-US" dirty="0"/>
              <a:t>Solution: Use three sensors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0" y="1219200"/>
            <a:ext cx="6115050" cy="2933700"/>
            <a:chOff x="1704975" y="1504950"/>
            <a:chExt cx="6115050" cy="2933700"/>
          </a:xfrm>
        </p:grpSpPr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1704975" y="1504950"/>
              <a:ext cx="6115050" cy="29337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flipH="1" flipV="1">
              <a:off x="1809750" y="3427413"/>
              <a:ext cx="3105150" cy="3175"/>
              <a:chOff x="738" y="2136"/>
              <a:chExt cx="1956" cy="2"/>
            </a:xfrm>
          </p:grpSpPr>
          <p:cxnSp>
            <p:nvCxnSpPr>
              <p:cNvPr id="42" name="AutoShape 19"/>
              <p:cNvCxnSpPr>
                <a:cxnSpLocks noChangeShapeType="1"/>
              </p:cNvCxnSpPr>
              <p:nvPr/>
            </p:nvCxnSpPr>
            <p:spPr bwMode="auto">
              <a:xfrm rot="16200000" flipH="1">
                <a:off x="1226" y="1648"/>
                <a:ext cx="1" cy="978"/>
              </a:xfrm>
              <a:prstGeom prst="curvedConnector5">
                <a:avLst>
                  <a:gd name="adj1" fmla="val 22200000"/>
                  <a:gd name="adj2" fmla="val 50000"/>
                  <a:gd name="adj3" fmla="val -19800000"/>
                </a:avLst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2204" y="1649"/>
                <a:ext cx="1" cy="978"/>
              </a:xfrm>
              <a:prstGeom prst="curvedConnector5">
                <a:avLst>
                  <a:gd name="adj1" fmla="val 22200000"/>
                  <a:gd name="adj2" fmla="val 50000"/>
                  <a:gd name="adj3" fmla="val -19800000"/>
                </a:avLst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 flipH="1">
              <a:off x="2133600" y="2344738"/>
              <a:ext cx="3105150" cy="3175"/>
              <a:chOff x="972" y="2659"/>
              <a:chExt cx="1956" cy="2"/>
            </a:xfrm>
          </p:grpSpPr>
          <p:cxnSp>
            <p:nvCxnSpPr>
              <p:cNvPr id="40" name="AutoShape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1460" y="2171"/>
                <a:ext cx="1" cy="978"/>
              </a:xfrm>
              <a:prstGeom prst="curvedConnector5">
                <a:avLst>
                  <a:gd name="adj1" fmla="val 22200000"/>
                  <a:gd name="adj2" fmla="val 50000"/>
                  <a:gd name="adj3" fmla="val -19800000"/>
                </a:avLst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AutoShape 22"/>
              <p:cNvCxnSpPr>
                <a:cxnSpLocks noChangeShapeType="1"/>
              </p:cNvCxnSpPr>
              <p:nvPr/>
            </p:nvCxnSpPr>
            <p:spPr bwMode="auto">
              <a:xfrm rot="16200000" flipH="1">
                <a:off x="2438" y="2172"/>
                <a:ext cx="1" cy="978"/>
              </a:xfrm>
              <a:prstGeom prst="curvedConnector5">
                <a:avLst>
                  <a:gd name="adj1" fmla="val 22200000"/>
                  <a:gd name="adj2" fmla="val 50102"/>
                  <a:gd name="adj3" fmla="val -19800000"/>
                </a:avLst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2133600" y="1600200"/>
              <a:ext cx="0" cy="253365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2133600" y="2347913"/>
              <a:ext cx="310515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2133600" y="3430588"/>
              <a:ext cx="310515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704975" y="3390900"/>
              <a:ext cx="419100" cy="71437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2582863" y="2914650"/>
              <a:ext cx="0" cy="104775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2133600" y="3800475"/>
              <a:ext cx="45720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1727200" y="3730625"/>
              <a:ext cx="873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df</a:t>
              </a:r>
              <a:endParaRPr kumimoji="1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5707063" y="3276600"/>
              <a:ext cx="266700" cy="303213"/>
              <a:chOff x="510" y="2028"/>
              <a:chExt cx="165" cy="191"/>
            </a:xfrm>
          </p:grpSpPr>
          <p:sp>
            <p:nvSpPr>
              <p:cNvPr id="37" name="Oval 41"/>
              <p:cNvSpPr>
                <a:spLocks noChangeArrowheads="1"/>
              </p:cNvSpPr>
              <p:nvPr/>
            </p:nvSpPr>
            <p:spPr bwMode="auto">
              <a:xfrm>
                <a:off x="510" y="2130"/>
                <a:ext cx="162" cy="89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auto">
              <a:xfrm>
                <a:off x="510" y="2072"/>
                <a:ext cx="162" cy="111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Oval 43" descr="Small checker board"/>
              <p:cNvSpPr>
                <a:spLocks noChangeArrowheads="1"/>
              </p:cNvSpPr>
              <p:nvPr/>
            </p:nvSpPr>
            <p:spPr bwMode="auto">
              <a:xfrm>
                <a:off x="513" y="2028"/>
                <a:ext cx="162" cy="89"/>
              </a:xfrm>
              <a:prstGeom prst="ellipse">
                <a:avLst/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6040438" y="2178050"/>
              <a:ext cx="266700" cy="303213"/>
              <a:chOff x="510" y="2028"/>
              <a:chExt cx="165" cy="191"/>
            </a:xfrm>
          </p:grpSpPr>
          <p:sp>
            <p:nvSpPr>
              <p:cNvPr id="34" name="Oval 45"/>
              <p:cNvSpPr>
                <a:spLocks noChangeArrowheads="1"/>
              </p:cNvSpPr>
              <p:nvPr/>
            </p:nvSpPr>
            <p:spPr bwMode="auto">
              <a:xfrm>
                <a:off x="510" y="2130"/>
                <a:ext cx="162" cy="89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auto">
              <a:xfrm>
                <a:off x="510" y="2072"/>
                <a:ext cx="162" cy="111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" name="Oval 47" descr="Small checker board"/>
              <p:cNvSpPr>
                <a:spLocks noChangeArrowheads="1"/>
              </p:cNvSpPr>
              <p:nvPr/>
            </p:nvSpPr>
            <p:spPr bwMode="auto">
              <a:xfrm>
                <a:off x="513" y="2028"/>
                <a:ext cx="162" cy="89"/>
              </a:xfrm>
              <a:prstGeom prst="ellipse">
                <a:avLst/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6200775" y="2247900"/>
              <a:ext cx="1266825" cy="552450"/>
            </a:xfrm>
            <a:custGeom>
              <a:avLst/>
              <a:gdLst>
                <a:gd name="T0" fmla="*/ 0 w 798"/>
                <a:gd name="T1" fmla="*/ 0 h 348"/>
                <a:gd name="T2" fmla="*/ 798 w 798"/>
                <a:gd name="T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98" h="348">
                  <a:moveTo>
                    <a:pt x="0" y="0"/>
                  </a:moveTo>
                  <a:lnTo>
                    <a:pt x="798" y="348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857875" y="2800350"/>
              <a:ext cx="1609725" cy="523875"/>
            </a:xfrm>
            <a:custGeom>
              <a:avLst/>
              <a:gdLst>
                <a:gd name="T0" fmla="*/ 0 w 1014"/>
                <a:gd name="T1" fmla="*/ 330 h 330"/>
                <a:gd name="T2" fmla="*/ 1014 w 1014"/>
                <a:gd name="T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14" h="330">
                  <a:moveTo>
                    <a:pt x="0" y="330"/>
                  </a:moveTo>
                  <a:lnTo>
                    <a:pt x="1014" y="0"/>
                  </a:lnTo>
                </a:path>
              </a:pathLst>
            </a:custGeom>
            <a:noFill/>
            <a:ln w="19050" cap="flat">
              <a:solidFill>
                <a:srgbClr val="00FF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Oval 48"/>
            <p:cNvSpPr>
              <a:spLocks noChangeArrowheads="1"/>
            </p:cNvSpPr>
            <p:nvPr/>
          </p:nvSpPr>
          <p:spPr bwMode="auto">
            <a:xfrm>
              <a:off x="7364413" y="2701925"/>
              <a:ext cx="225425" cy="212725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Text Box 51"/>
            <p:cNvSpPr txBox="1">
              <a:spLocks noChangeArrowheads="1"/>
            </p:cNvSpPr>
            <p:nvPr/>
          </p:nvSpPr>
          <p:spPr bwMode="auto">
            <a:xfrm>
              <a:off x="6321425" y="2778125"/>
              <a:ext cx="387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1" lang="en-US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Text Box 52"/>
            <p:cNvSpPr txBox="1">
              <a:spLocks noChangeArrowheads="1"/>
            </p:cNvSpPr>
            <p:nvPr/>
          </p:nvSpPr>
          <p:spPr bwMode="auto">
            <a:xfrm>
              <a:off x="6689725" y="2200275"/>
              <a:ext cx="387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1" lang="en-US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3954463" y="3733800"/>
              <a:ext cx="1920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df</a:t>
              </a:r>
              <a:r>
                <a:rPr kumimoji="1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 = </a:t>
              </a:r>
              <a:r>
                <a:rPr kumimoji="1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1" lang="en-US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r>
                <a:rPr kumimoji="1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-d</a:t>
              </a:r>
              <a:r>
                <a:rPr kumimoji="1" lang="en-US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5876925" y="2505075"/>
              <a:ext cx="295275" cy="752475"/>
            </a:xfrm>
            <a:custGeom>
              <a:avLst/>
              <a:gdLst>
                <a:gd name="T0" fmla="*/ 0 w 186"/>
                <a:gd name="T1" fmla="*/ 474 h 474"/>
                <a:gd name="T2" fmla="*/ 186 w 186"/>
                <a:gd name="T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6" h="474">
                  <a:moveTo>
                    <a:pt x="0" y="474"/>
                  </a:moveTo>
                  <a:lnTo>
                    <a:pt x="186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Freeform 57"/>
            <p:cNvSpPr>
              <a:spLocks/>
            </p:cNvSpPr>
            <p:nvPr/>
          </p:nvSpPr>
          <p:spPr bwMode="auto">
            <a:xfrm>
              <a:off x="6029325" y="2809875"/>
              <a:ext cx="1314450" cy="95250"/>
            </a:xfrm>
            <a:custGeom>
              <a:avLst/>
              <a:gdLst>
                <a:gd name="T0" fmla="*/ 0 w 828"/>
                <a:gd name="T1" fmla="*/ 60 h 60"/>
                <a:gd name="T2" fmla="*/ 828 w 828"/>
                <a:gd name="T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8" h="60">
                  <a:moveTo>
                    <a:pt x="0" y="60"/>
                  </a:moveTo>
                  <a:lnTo>
                    <a:pt x="82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Text Box 58"/>
            <p:cNvSpPr txBox="1">
              <a:spLocks noChangeArrowheads="1"/>
            </p:cNvSpPr>
            <p:nvPr/>
          </p:nvSpPr>
          <p:spPr bwMode="auto">
            <a:xfrm>
              <a:off x="5973763" y="2578100"/>
              <a:ext cx="4079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q</a:t>
              </a:r>
              <a:endPara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28" name="Arc 59"/>
            <p:cNvSpPr>
              <a:spLocks/>
            </p:cNvSpPr>
            <p:nvPr/>
          </p:nvSpPr>
          <p:spPr bwMode="auto">
            <a:xfrm rot="664988">
              <a:off x="6113463" y="2628900"/>
              <a:ext cx="293687" cy="279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604"/>
                <a:gd name="T1" fmla="*/ 0 h 21600"/>
                <a:gd name="T2" fmla="*/ 20604 w 20604"/>
                <a:gd name="T3" fmla="*/ 15118 h 21600"/>
                <a:gd name="T4" fmla="*/ 0 w 20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4" h="21600" fill="none" extrusionOk="0">
                  <a:moveTo>
                    <a:pt x="-1" y="0"/>
                  </a:moveTo>
                  <a:cubicBezTo>
                    <a:pt x="9432" y="0"/>
                    <a:pt x="17773" y="6120"/>
                    <a:pt x="20604" y="15117"/>
                  </a:cubicBezTo>
                </a:path>
                <a:path w="20604" h="21600" stroke="0" extrusionOk="0">
                  <a:moveTo>
                    <a:pt x="-1" y="0"/>
                  </a:moveTo>
                  <a:cubicBezTo>
                    <a:pt x="9432" y="0"/>
                    <a:pt x="17773" y="6120"/>
                    <a:pt x="20604" y="1511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Freeform 61"/>
            <p:cNvSpPr>
              <a:spLocks/>
            </p:cNvSpPr>
            <p:nvPr/>
          </p:nvSpPr>
          <p:spPr bwMode="auto">
            <a:xfrm>
              <a:off x="5591175" y="2409825"/>
              <a:ext cx="400050" cy="990600"/>
            </a:xfrm>
            <a:custGeom>
              <a:avLst/>
              <a:gdLst>
                <a:gd name="T0" fmla="*/ 252 w 252"/>
                <a:gd name="T1" fmla="*/ 0 h 624"/>
                <a:gd name="T2" fmla="*/ 0 w 252"/>
                <a:gd name="T3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2" h="624">
                  <a:moveTo>
                    <a:pt x="252" y="0"/>
                  </a:moveTo>
                  <a:lnTo>
                    <a:pt x="0" y="62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5559425" y="2616200"/>
              <a:ext cx="336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  <a:endParaRPr kumimoji="1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63"/>
            <p:cNvSpPr>
              <a:spLocks noChangeShapeType="1"/>
            </p:cNvSpPr>
            <p:nvPr/>
          </p:nvSpPr>
          <p:spPr bwMode="auto">
            <a:xfrm>
              <a:off x="3686175" y="1962150"/>
              <a:ext cx="0" cy="217170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64"/>
            <p:cNvSpPr>
              <a:spLocks noChangeShapeType="1"/>
            </p:cNvSpPr>
            <p:nvPr/>
          </p:nvSpPr>
          <p:spPr bwMode="auto">
            <a:xfrm flipV="1">
              <a:off x="2154238" y="4105275"/>
              <a:ext cx="1531937" cy="158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Text Box 65"/>
            <p:cNvSpPr txBox="1">
              <a:spLocks noChangeArrowheads="1"/>
            </p:cNvSpPr>
            <p:nvPr/>
          </p:nvSpPr>
          <p:spPr bwMode="auto">
            <a:xfrm>
              <a:off x="2284413" y="4025900"/>
              <a:ext cx="7667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l</a:t>
              </a:r>
              <a:endParaRPr kumimoji="1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800600"/>
            <a:ext cx="7638288" cy="1447800"/>
          </a:xfrm>
        </p:spPr>
        <p:txBody>
          <a:bodyPr>
            <a:normAutofit fontScale="92500"/>
          </a:bodyPr>
          <a:lstStyle/>
          <a:p>
            <a:r>
              <a:rPr lang="en-US" dirty="0"/>
              <a:t>Unique combinations of ( </a:t>
            </a:r>
            <a:r>
              <a:rPr lang="el-GR" dirty="0" smtClean="0">
                <a:latin typeface="Calibri"/>
              </a:rPr>
              <a:t>δφ</a:t>
            </a:r>
            <a:r>
              <a:rPr lang="en-US" dirty="0" smtClean="0"/>
              <a:t>1</a:t>
            </a:r>
            <a:r>
              <a:rPr lang="en-US" dirty="0"/>
              <a:t>, </a:t>
            </a:r>
            <a:r>
              <a:rPr lang="el-GR" dirty="0" smtClean="0">
                <a:latin typeface="Calibri"/>
              </a:rPr>
              <a:t>δφ</a:t>
            </a:r>
            <a:r>
              <a:rPr lang="en-US" dirty="0" smtClean="0"/>
              <a:t>2 </a:t>
            </a:r>
            <a:r>
              <a:rPr lang="en-US" dirty="0"/>
              <a:t>) for all </a:t>
            </a:r>
            <a:r>
              <a:rPr lang="el-GR" dirty="0" smtClean="0">
                <a:latin typeface="Calibri"/>
              </a:rPr>
              <a:t>θ</a:t>
            </a:r>
            <a:endParaRPr lang="en-US" dirty="0"/>
          </a:p>
          <a:p>
            <a:r>
              <a:rPr lang="en-US" dirty="0"/>
              <a:t>Need two arrays for unique </a:t>
            </a:r>
            <a:r>
              <a:rPr lang="en-US" dirty="0" smtClean="0"/>
              <a:t>solution</a:t>
            </a:r>
            <a:endParaRPr lang="en-US" dirty="0"/>
          </a:p>
        </p:txBody>
      </p: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1743075" y="1924843"/>
            <a:ext cx="4097338" cy="1552575"/>
            <a:chOff x="768" y="1032"/>
            <a:chExt cx="2581" cy="978"/>
          </a:xfrm>
        </p:grpSpPr>
        <p:sp>
          <p:nvSpPr>
            <p:cNvPr id="5" name="Rectangle 82"/>
            <p:cNvSpPr>
              <a:spLocks noChangeArrowheads="1"/>
            </p:cNvSpPr>
            <p:nvPr/>
          </p:nvSpPr>
          <p:spPr bwMode="auto">
            <a:xfrm>
              <a:off x="789" y="1032"/>
              <a:ext cx="2560" cy="9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" name="Line 83"/>
            <p:cNvSpPr>
              <a:spLocks noChangeShapeType="1"/>
            </p:cNvSpPr>
            <p:nvPr/>
          </p:nvSpPr>
          <p:spPr bwMode="auto">
            <a:xfrm flipV="1">
              <a:off x="1317" y="1041"/>
              <a:ext cx="556" cy="54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" name="Line 84"/>
            <p:cNvSpPr>
              <a:spLocks noChangeShapeType="1"/>
            </p:cNvSpPr>
            <p:nvPr/>
          </p:nvSpPr>
          <p:spPr bwMode="auto">
            <a:xfrm flipV="1">
              <a:off x="1925" y="1042"/>
              <a:ext cx="557" cy="54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" name="Line 85"/>
            <p:cNvSpPr>
              <a:spLocks noChangeShapeType="1"/>
            </p:cNvSpPr>
            <p:nvPr/>
          </p:nvSpPr>
          <p:spPr bwMode="auto">
            <a:xfrm flipV="1">
              <a:off x="2687" y="1061"/>
              <a:ext cx="557" cy="54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" name="Line 86"/>
            <p:cNvSpPr>
              <a:spLocks noChangeShapeType="1"/>
            </p:cNvSpPr>
            <p:nvPr/>
          </p:nvSpPr>
          <p:spPr bwMode="auto">
            <a:xfrm>
              <a:off x="1317" y="1815"/>
              <a:ext cx="5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" name="Line 87"/>
            <p:cNvSpPr>
              <a:spLocks noChangeShapeType="1"/>
            </p:cNvSpPr>
            <p:nvPr/>
          </p:nvSpPr>
          <p:spPr bwMode="auto">
            <a:xfrm>
              <a:off x="1975" y="1815"/>
              <a:ext cx="5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" name="Text Box 88"/>
            <p:cNvSpPr txBox="1">
              <a:spLocks noChangeArrowheads="1"/>
            </p:cNvSpPr>
            <p:nvPr/>
          </p:nvSpPr>
          <p:spPr bwMode="auto">
            <a:xfrm>
              <a:off x="1098" y="1722"/>
              <a:ext cx="8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1.5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l</a:t>
              </a:r>
              <a:r>
                <a: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</a:rPr>
                <a:t>  </a:t>
              </a:r>
            </a:p>
          </p:txBody>
        </p:sp>
        <p:sp>
          <p:nvSpPr>
            <p:cNvPr id="12" name="Text Box 89"/>
            <p:cNvSpPr txBox="1">
              <a:spLocks noChangeArrowheads="1"/>
            </p:cNvSpPr>
            <p:nvPr/>
          </p:nvSpPr>
          <p:spPr bwMode="auto">
            <a:xfrm>
              <a:off x="1777" y="1714"/>
              <a:ext cx="8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2.0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l</a:t>
              </a:r>
              <a:r>
                <a: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</a:rPr>
                <a:t>  </a:t>
              </a:r>
            </a:p>
          </p:txBody>
        </p:sp>
        <p:sp>
          <p:nvSpPr>
            <p:cNvPr id="13" name="Line 91"/>
            <p:cNvSpPr>
              <a:spLocks noChangeShapeType="1"/>
            </p:cNvSpPr>
            <p:nvPr/>
          </p:nvSpPr>
          <p:spPr bwMode="auto">
            <a:xfrm flipH="1" flipV="1">
              <a:off x="1554" y="1410"/>
              <a:ext cx="25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2262" y="1257"/>
              <a:ext cx="431" cy="348"/>
            </a:xfrm>
            <a:custGeom>
              <a:avLst/>
              <a:gdLst>
                <a:gd name="T0" fmla="*/ 431 w 431"/>
                <a:gd name="T1" fmla="*/ 348 h 348"/>
                <a:gd name="T2" fmla="*/ 0 w 431"/>
                <a:gd name="T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1" h="348">
                  <a:moveTo>
                    <a:pt x="431" y="34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" name="Text Box 94"/>
            <p:cNvSpPr txBox="1">
              <a:spLocks noChangeArrowheads="1"/>
            </p:cNvSpPr>
            <p:nvPr/>
          </p:nvSpPr>
          <p:spPr bwMode="auto">
            <a:xfrm>
              <a:off x="768" y="1226"/>
              <a:ext cx="6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df1</a:t>
              </a:r>
            </a:p>
          </p:txBody>
        </p:sp>
        <p:sp>
          <p:nvSpPr>
            <p:cNvPr id="16" name="Text Box 95"/>
            <p:cNvSpPr txBox="1">
              <a:spLocks noChangeArrowheads="1"/>
            </p:cNvSpPr>
            <p:nvPr/>
          </p:nvSpPr>
          <p:spPr bwMode="auto">
            <a:xfrm>
              <a:off x="1460" y="1152"/>
              <a:ext cx="6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df2</a:t>
              </a:r>
            </a:p>
          </p:txBody>
        </p:sp>
        <p:sp>
          <p:nvSpPr>
            <p:cNvPr id="17" name="Freeform 96"/>
            <p:cNvSpPr>
              <a:spLocks/>
            </p:cNvSpPr>
            <p:nvPr/>
          </p:nvSpPr>
          <p:spPr bwMode="auto">
            <a:xfrm>
              <a:off x="1278" y="1332"/>
              <a:ext cx="180" cy="168"/>
            </a:xfrm>
            <a:custGeom>
              <a:avLst/>
              <a:gdLst>
                <a:gd name="T0" fmla="*/ 0 w 180"/>
                <a:gd name="T1" fmla="*/ 168 h 168"/>
                <a:gd name="T2" fmla="*/ 180 w 180"/>
                <a:gd name="T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168">
                  <a:moveTo>
                    <a:pt x="0" y="168"/>
                  </a:moveTo>
                  <a:lnTo>
                    <a:pt x="18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" name="Freeform 97"/>
            <p:cNvSpPr>
              <a:spLocks/>
            </p:cNvSpPr>
            <p:nvPr/>
          </p:nvSpPr>
          <p:spPr bwMode="auto">
            <a:xfrm>
              <a:off x="1818" y="1164"/>
              <a:ext cx="360" cy="360"/>
            </a:xfrm>
            <a:custGeom>
              <a:avLst/>
              <a:gdLst>
                <a:gd name="T0" fmla="*/ 0 w 360"/>
                <a:gd name="T1" fmla="*/ 360 h 360"/>
                <a:gd name="T2" fmla="*/ 360 w 360"/>
                <a:gd name="T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0" h="360">
                  <a:moveTo>
                    <a:pt x="0" y="360"/>
                  </a:moveTo>
                  <a:lnTo>
                    <a:pt x="36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Text Box 98"/>
            <p:cNvSpPr txBox="1">
              <a:spLocks noChangeArrowheads="1"/>
            </p:cNvSpPr>
            <p:nvPr/>
          </p:nvSpPr>
          <p:spPr bwMode="auto">
            <a:xfrm>
              <a:off x="1687" y="1426"/>
              <a:ext cx="4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q</a:t>
              </a: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20" name="Text Box 99"/>
            <p:cNvSpPr txBox="1">
              <a:spLocks noChangeArrowheads="1"/>
            </p:cNvSpPr>
            <p:nvPr/>
          </p:nvSpPr>
          <p:spPr bwMode="auto">
            <a:xfrm>
              <a:off x="2461" y="1431"/>
              <a:ext cx="4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q</a:t>
              </a: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21" name="Text Box 100"/>
            <p:cNvSpPr txBox="1">
              <a:spLocks noChangeArrowheads="1"/>
            </p:cNvSpPr>
            <p:nvPr/>
          </p:nvSpPr>
          <p:spPr bwMode="auto">
            <a:xfrm>
              <a:off x="1071" y="1456"/>
              <a:ext cx="4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742950" indent="-28575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marR="0" lvl="0" indent="-28575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q</a:t>
              </a:r>
              <a:endParaRPr kumimoji="1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grpSp>
          <p:nvGrpSpPr>
            <p:cNvPr id="22" name="Group 101"/>
            <p:cNvGrpSpPr>
              <a:grpSpLocks/>
            </p:cNvGrpSpPr>
            <p:nvPr/>
          </p:nvGrpSpPr>
          <p:grpSpPr bwMode="auto">
            <a:xfrm>
              <a:off x="1222" y="1590"/>
              <a:ext cx="168" cy="191"/>
              <a:chOff x="510" y="2028"/>
              <a:chExt cx="165" cy="191"/>
            </a:xfrm>
          </p:grpSpPr>
          <p:sp>
            <p:nvSpPr>
              <p:cNvPr id="31" name="Oval 102"/>
              <p:cNvSpPr>
                <a:spLocks noChangeArrowheads="1"/>
              </p:cNvSpPr>
              <p:nvPr/>
            </p:nvSpPr>
            <p:spPr bwMode="auto">
              <a:xfrm>
                <a:off x="510" y="2130"/>
                <a:ext cx="162" cy="89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" name="Rectangle 103"/>
              <p:cNvSpPr>
                <a:spLocks noChangeArrowheads="1"/>
              </p:cNvSpPr>
              <p:nvPr/>
            </p:nvSpPr>
            <p:spPr bwMode="auto">
              <a:xfrm>
                <a:off x="510" y="2072"/>
                <a:ext cx="162" cy="111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" name="Oval 104" descr="Small checker board"/>
              <p:cNvSpPr>
                <a:spLocks noChangeArrowheads="1"/>
              </p:cNvSpPr>
              <p:nvPr/>
            </p:nvSpPr>
            <p:spPr bwMode="auto">
              <a:xfrm>
                <a:off x="513" y="2028"/>
                <a:ext cx="162" cy="89"/>
              </a:xfrm>
              <a:prstGeom prst="ellipse">
                <a:avLst/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23" name="Group 105"/>
            <p:cNvGrpSpPr>
              <a:grpSpLocks/>
            </p:cNvGrpSpPr>
            <p:nvPr/>
          </p:nvGrpSpPr>
          <p:grpSpPr bwMode="auto">
            <a:xfrm>
              <a:off x="1835" y="1602"/>
              <a:ext cx="168" cy="191"/>
              <a:chOff x="510" y="2028"/>
              <a:chExt cx="165" cy="191"/>
            </a:xfrm>
          </p:grpSpPr>
          <p:sp>
            <p:nvSpPr>
              <p:cNvPr id="28" name="Oval 106"/>
              <p:cNvSpPr>
                <a:spLocks noChangeArrowheads="1"/>
              </p:cNvSpPr>
              <p:nvPr/>
            </p:nvSpPr>
            <p:spPr bwMode="auto">
              <a:xfrm>
                <a:off x="510" y="2130"/>
                <a:ext cx="162" cy="89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9" name="Rectangle 107"/>
              <p:cNvSpPr>
                <a:spLocks noChangeArrowheads="1"/>
              </p:cNvSpPr>
              <p:nvPr/>
            </p:nvSpPr>
            <p:spPr bwMode="auto">
              <a:xfrm>
                <a:off x="510" y="2072"/>
                <a:ext cx="162" cy="111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" name="Oval 108" descr="Small checker board"/>
              <p:cNvSpPr>
                <a:spLocks noChangeArrowheads="1"/>
              </p:cNvSpPr>
              <p:nvPr/>
            </p:nvSpPr>
            <p:spPr bwMode="auto">
              <a:xfrm>
                <a:off x="513" y="2028"/>
                <a:ext cx="162" cy="89"/>
              </a:xfrm>
              <a:prstGeom prst="ellipse">
                <a:avLst/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24" name="Group 109"/>
            <p:cNvGrpSpPr>
              <a:grpSpLocks/>
            </p:cNvGrpSpPr>
            <p:nvPr/>
          </p:nvGrpSpPr>
          <p:grpSpPr bwMode="auto">
            <a:xfrm>
              <a:off x="2597" y="1627"/>
              <a:ext cx="168" cy="191"/>
              <a:chOff x="510" y="2028"/>
              <a:chExt cx="165" cy="191"/>
            </a:xfrm>
          </p:grpSpPr>
          <p:sp>
            <p:nvSpPr>
              <p:cNvPr id="25" name="Oval 110"/>
              <p:cNvSpPr>
                <a:spLocks noChangeArrowheads="1"/>
              </p:cNvSpPr>
              <p:nvPr/>
            </p:nvSpPr>
            <p:spPr bwMode="auto">
              <a:xfrm>
                <a:off x="510" y="2130"/>
                <a:ext cx="162" cy="89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" name="Rectangle 111"/>
              <p:cNvSpPr>
                <a:spLocks noChangeArrowheads="1"/>
              </p:cNvSpPr>
              <p:nvPr/>
            </p:nvSpPr>
            <p:spPr bwMode="auto">
              <a:xfrm>
                <a:off x="510" y="2072"/>
                <a:ext cx="162" cy="111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7" name="Oval 112" descr="Small checker board"/>
              <p:cNvSpPr>
                <a:spLocks noChangeArrowheads="1"/>
              </p:cNvSpPr>
              <p:nvPr/>
            </p:nvSpPr>
            <p:spPr bwMode="auto">
              <a:xfrm>
                <a:off x="513" y="2028"/>
                <a:ext cx="162" cy="89"/>
              </a:xfrm>
              <a:prstGeom prst="ellipse">
                <a:avLst/>
              </a:prstGeom>
              <a:pattFill prst="smCheck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1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4" name="Group 67"/>
          <p:cNvGrpSpPr>
            <a:grpSpLocks/>
          </p:cNvGrpSpPr>
          <p:nvPr/>
        </p:nvGrpSpPr>
        <p:grpSpPr bwMode="auto">
          <a:xfrm>
            <a:off x="6096000" y="1362868"/>
            <a:ext cx="2811462" cy="2686050"/>
            <a:chOff x="4013" y="1077"/>
            <a:chExt cx="1771" cy="1692"/>
          </a:xfrm>
        </p:grpSpPr>
        <p:pic>
          <p:nvPicPr>
            <p:cNvPr id="35" name="Picture 68" descr="compas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077"/>
              <a:ext cx="1743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69"/>
            <p:cNvSpPr txBox="1">
              <a:spLocks noChangeArrowheads="1"/>
            </p:cNvSpPr>
            <p:nvPr/>
          </p:nvSpPr>
          <p:spPr bwMode="auto">
            <a:xfrm>
              <a:off x="4013" y="2327"/>
              <a:ext cx="177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2060"/>
                  </a:solidFill>
                  <a:latin typeface="Helvetica" pitchFamily="34" charset="0"/>
                </a:rPr>
                <a:t>Two sensor arrays 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2060"/>
                  </a:solidFill>
                  <a:latin typeface="Helvetica" pitchFamily="34" charset="0"/>
                </a:rPr>
                <a:t>the compass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8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Cricket Compass Performance</a:t>
            </a:r>
            <a:endParaRPr lang="en-US" dirty="0"/>
          </a:p>
        </p:txBody>
      </p:sp>
      <p:pic>
        <p:nvPicPr>
          <p:cNvPr id="4" name="Picture 3" descr="angle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495800" cy="40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99" y="274638"/>
            <a:ext cx="792784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ENSBox</a:t>
            </a:r>
            <a:r>
              <a:rPr lang="en-US" dirty="0" smtClean="0"/>
              <a:t>: Acoustic </a:t>
            </a:r>
            <a:r>
              <a:rPr lang="en-US" dirty="0"/>
              <a:t>Array Configuration</a:t>
            </a:r>
          </a:p>
        </p:txBody>
      </p:sp>
      <p:sp>
        <p:nvSpPr>
          <p:cNvPr id="121900" name="Rectangle 44"/>
          <p:cNvSpPr>
            <a:spLocks noGrp="1" noChangeArrowheads="1"/>
          </p:cNvSpPr>
          <p:nvPr>
            <p:ph idx="1"/>
          </p:nvPr>
        </p:nvSpPr>
        <p:spPr>
          <a:xfrm>
            <a:off x="1078706" y="1218409"/>
            <a:ext cx="7620001" cy="1471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4 condenser microphones, arranged in a square with one raised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Coordinate </a:t>
            </a:r>
            <a:r>
              <a:rPr lang="en-US" sz="2400" dirty="0"/>
              <a:t>system defines angles relative to array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32D-3624-4B42-ABDE-6F9AE74EF4E1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>
            <a:off x="1600200" y="2590800"/>
            <a:ext cx="6216650" cy="3251200"/>
            <a:chOff x="968" y="1921"/>
            <a:chExt cx="3916" cy="2048"/>
          </a:xfrm>
        </p:grpSpPr>
        <p:pic>
          <p:nvPicPr>
            <p:cNvPr id="121861" name="Picture 5" descr="IMG_13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1921"/>
              <a:ext cx="1536" cy="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1862" name="Group 6"/>
            <p:cNvGrpSpPr>
              <a:grpSpLocks/>
            </p:cNvGrpSpPr>
            <p:nvPr/>
          </p:nvGrpSpPr>
          <p:grpSpPr bwMode="auto">
            <a:xfrm>
              <a:off x="2784" y="2160"/>
              <a:ext cx="2100" cy="1721"/>
              <a:chOff x="2784" y="1586"/>
              <a:chExt cx="2100" cy="1721"/>
            </a:xfrm>
          </p:grpSpPr>
          <p:sp>
            <p:nvSpPr>
              <p:cNvPr id="121863" name="Oval 7"/>
              <p:cNvSpPr>
                <a:spLocks noChangeAspect="1" noChangeArrowheads="1"/>
              </p:cNvSpPr>
              <p:nvPr/>
            </p:nvSpPr>
            <p:spPr bwMode="auto">
              <a:xfrm>
                <a:off x="3179" y="2208"/>
                <a:ext cx="345" cy="345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64" name="Oval 8"/>
              <p:cNvSpPr>
                <a:spLocks noChangeAspect="1" noChangeArrowheads="1"/>
              </p:cNvSpPr>
              <p:nvPr/>
            </p:nvSpPr>
            <p:spPr bwMode="auto">
              <a:xfrm>
                <a:off x="4027" y="2638"/>
                <a:ext cx="345" cy="345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65" name="Oval 9"/>
              <p:cNvSpPr>
                <a:spLocks noChangeAspect="1" noChangeArrowheads="1"/>
              </p:cNvSpPr>
              <p:nvPr/>
            </p:nvSpPr>
            <p:spPr bwMode="auto">
              <a:xfrm>
                <a:off x="3884" y="2208"/>
                <a:ext cx="345" cy="345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66" name="Freeform 10"/>
              <p:cNvSpPr>
                <a:spLocks/>
              </p:cNvSpPr>
              <p:nvPr/>
            </p:nvSpPr>
            <p:spPr bwMode="auto">
              <a:xfrm>
                <a:off x="3358" y="2351"/>
                <a:ext cx="861" cy="478"/>
              </a:xfrm>
              <a:custGeom>
                <a:avLst/>
                <a:gdLst>
                  <a:gd name="T0" fmla="*/ 0 w 861"/>
                  <a:gd name="T1" fmla="*/ 0 h 478"/>
                  <a:gd name="T2" fmla="*/ 669 w 861"/>
                  <a:gd name="T3" fmla="*/ 0 h 478"/>
                  <a:gd name="T4" fmla="*/ 861 w 861"/>
                  <a:gd name="T5" fmla="*/ 478 h 478"/>
                  <a:gd name="T6" fmla="*/ 191 w 861"/>
                  <a:gd name="T7" fmla="*/ 478 h 478"/>
                  <a:gd name="T8" fmla="*/ 0 w 861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478">
                    <a:moveTo>
                      <a:pt x="0" y="0"/>
                    </a:moveTo>
                    <a:lnTo>
                      <a:pt x="669" y="0"/>
                    </a:lnTo>
                    <a:lnTo>
                      <a:pt x="861" y="478"/>
                    </a:lnTo>
                    <a:lnTo>
                      <a:pt x="191" y="4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867" name="Group 11"/>
              <p:cNvGrpSpPr>
                <a:grpSpLocks/>
              </p:cNvGrpSpPr>
              <p:nvPr/>
            </p:nvGrpSpPr>
            <p:grpSpPr bwMode="auto">
              <a:xfrm>
                <a:off x="3549" y="2925"/>
                <a:ext cx="672" cy="382"/>
                <a:chOff x="3528" y="3116"/>
                <a:chExt cx="693" cy="382"/>
              </a:xfrm>
            </p:grpSpPr>
            <p:sp>
              <p:nvSpPr>
                <p:cNvPr id="121868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3528" y="3274"/>
                  <a:ext cx="6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69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3528" y="3116"/>
                  <a:ext cx="0" cy="2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70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4218" y="3116"/>
                  <a:ext cx="0" cy="2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71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5" y="3286"/>
                  <a:ext cx="36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600">
                      <a:solidFill>
                        <a:schemeClr val="tx1"/>
                      </a:solidFill>
                    </a:rPr>
                    <a:t>8cm</a:t>
                  </a:r>
                </a:p>
              </p:txBody>
            </p:sp>
          </p:grpSp>
          <p:sp>
            <p:nvSpPr>
              <p:cNvPr id="121872" name="Line 16"/>
              <p:cNvSpPr>
                <a:spLocks noChangeShapeType="1"/>
              </p:cNvSpPr>
              <p:nvPr/>
            </p:nvSpPr>
            <p:spPr bwMode="auto">
              <a:xfrm flipH="1" flipV="1">
                <a:off x="3597" y="2256"/>
                <a:ext cx="144" cy="3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3" name="Line 17"/>
              <p:cNvSpPr>
                <a:spLocks noChangeShapeType="1"/>
              </p:cNvSpPr>
              <p:nvPr/>
            </p:nvSpPr>
            <p:spPr bwMode="auto">
              <a:xfrm>
                <a:off x="3167" y="2590"/>
                <a:ext cx="5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4" name="Line 18"/>
              <p:cNvSpPr>
                <a:spLocks noChangeShapeType="1"/>
              </p:cNvSpPr>
              <p:nvPr/>
            </p:nvSpPr>
            <p:spPr bwMode="auto">
              <a:xfrm flipH="1" flipV="1">
                <a:off x="3741" y="1586"/>
                <a:ext cx="2" cy="1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5" name="Freeform 19"/>
              <p:cNvSpPr>
                <a:spLocks/>
              </p:cNvSpPr>
              <p:nvPr/>
            </p:nvSpPr>
            <p:spPr bwMode="auto">
              <a:xfrm rot="10481127">
                <a:off x="3591" y="2447"/>
                <a:ext cx="102" cy="88"/>
              </a:xfrm>
              <a:custGeom>
                <a:avLst/>
                <a:gdLst>
                  <a:gd name="T0" fmla="*/ 0 w 102"/>
                  <a:gd name="T1" fmla="*/ 75 h 88"/>
                  <a:gd name="T2" fmla="*/ 81 w 102"/>
                  <a:gd name="T3" fmla="*/ 75 h 88"/>
                  <a:gd name="T4" fmla="*/ 102 w 102"/>
                  <a:gd name="T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88">
                    <a:moveTo>
                      <a:pt x="0" y="75"/>
                    </a:moveTo>
                    <a:cubicBezTo>
                      <a:pt x="14" y="75"/>
                      <a:pt x="64" y="88"/>
                      <a:pt x="81" y="75"/>
                    </a:cubicBezTo>
                    <a:cubicBezTo>
                      <a:pt x="98" y="62"/>
                      <a:pt x="98" y="16"/>
                      <a:pt x="10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3475" y="2074"/>
                <a:ext cx="3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</a:rPr>
                  <a:t>0</a:t>
                </a: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°</a:t>
                </a:r>
                <a:r>
                  <a:rPr lang="en-US" sz="1800">
                    <a:solidFill>
                      <a:schemeClr val="tx1"/>
                    </a:solidFill>
                    <a:sym typeface="Symbol" pitchFamily="18" charset="2"/>
                  </a:rPr>
                  <a:t></a:t>
                </a:r>
              </a:p>
            </p:txBody>
          </p:sp>
          <p:sp>
            <p:nvSpPr>
              <p:cNvPr id="121877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3501" y="2303"/>
                <a:ext cx="1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  <a:sym typeface="Symbol" pitchFamily="18" charset="2"/>
                  </a:rPr>
                  <a:t></a:t>
                </a:r>
                <a:endParaRPr lang="en-US" sz="1600">
                  <a:solidFill>
                    <a:schemeClr val="tx1"/>
                  </a:solidFill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121878" name="Line 22"/>
              <p:cNvSpPr>
                <a:spLocks noChangeShapeType="1"/>
              </p:cNvSpPr>
              <p:nvPr/>
            </p:nvSpPr>
            <p:spPr bwMode="auto">
              <a:xfrm flipV="1">
                <a:off x="3743" y="1682"/>
                <a:ext cx="428" cy="9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79" name="Freeform 23"/>
              <p:cNvSpPr>
                <a:spLocks/>
              </p:cNvSpPr>
              <p:nvPr/>
            </p:nvSpPr>
            <p:spPr bwMode="auto">
              <a:xfrm rot="-28176658">
                <a:off x="3855" y="2332"/>
                <a:ext cx="144" cy="86"/>
              </a:xfrm>
              <a:custGeom>
                <a:avLst/>
                <a:gdLst>
                  <a:gd name="T0" fmla="*/ 0 w 102"/>
                  <a:gd name="T1" fmla="*/ 75 h 88"/>
                  <a:gd name="T2" fmla="*/ 81 w 102"/>
                  <a:gd name="T3" fmla="*/ 75 h 88"/>
                  <a:gd name="T4" fmla="*/ 102 w 102"/>
                  <a:gd name="T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88">
                    <a:moveTo>
                      <a:pt x="0" y="75"/>
                    </a:moveTo>
                    <a:cubicBezTo>
                      <a:pt x="14" y="75"/>
                      <a:pt x="64" y="88"/>
                      <a:pt x="81" y="75"/>
                    </a:cubicBezTo>
                    <a:cubicBezTo>
                      <a:pt x="98" y="62"/>
                      <a:pt x="98" y="16"/>
                      <a:pt x="10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809" y="2292"/>
                <a:ext cx="1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  <a:sym typeface="Symbol" pitchFamily="18" charset="2"/>
                  </a:rPr>
                  <a:t></a:t>
                </a:r>
                <a:endParaRPr lang="en-US" sz="1600">
                  <a:solidFill>
                    <a:schemeClr val="tx1"/>
                  </a:solidFill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121881" name="Line 25"/>
              <p:cNvSpPr>
                <a:spLocks noChangeShapeType="1"/>
              </p:cNvSpPr>
              <p:nvPr/>
            </p:nvSpPr>
            <p:spPr bwMode="auto">
              <a:xfrm flipH="1" flipV="1">
                <a:off x="4027" y="2351"/>
                <a:ext cx="192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2" name="Line 26"/>
              <p:cNvSpPr>
                <a:spLocks noChangeShapeType="1"/>
              </p:cNvSpPr>
              <p:nvPr/>
            </p:nvSpPr>
            <p:spPr bwMode="auto">
              <a:xfrm flipH="1">
                <a:off x="3358" y="2351"/>
                <a:ext cx="6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3" name="Line 27"/>
              <p:cNvSpPr>
                <a:spLocks noChangeShapeType="1"/>
              </p:cNvSpPr>
              <p:nvPr/>
            </p:nvSpPr>
            <p:spPr bwMode="auto">
              <a:xfrm>
                <a:off x="3358" y="2351"/>
                <a:ext cx="191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884" name="Group 28"/>
              <p:cNvGrpSpPr>
                <a:grpSpLocks/>
              </p:cNvGrpSpPr>
              <p:nvPr/>
            </p:nvGrpSpPr>
            <p:grpSpPr bwMode="auto">
              <a:xfrm>
                <a:off x="2928" y="1969"/>
                <a:ext cx="335" cy="861"/>
                <a:chOff x="2832" y="1969"/>
                <a:chExt cx="335" cy="861"/>
              </a:xfrm>
            </p:grpSpPr>
            <p:sp>
              <p:nvSpPr>
                <p:cNvPr id="121885" name="Line 2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76" y="2399"/>
                  <a:ext cx="8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86" name="Line 3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000" y="2662"/>
                  <a:ext cx="0" cy="3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87" name="Text Box 31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729" y="2270"/>
                  <a:ext cx="4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600">
                      <a:solidFill>
                        <a:schemeClr val="tx1"/>
                      </a:solidFill>
                    </a:rPr>
                    <a:t>14cm</a:t>
                  </a:r>
                </a:p>
              </p:txBody>
            </p:sp>
            <p:sp>
              <p:nvSpPr>
                <p:cNvPr id="121888" name="Line 3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009" y="1811"/>
                  <a:ext cx="0" cy="3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889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4311" y="2973"/>
                <a:ext cx="5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</a:rPr>
                  <a:t>(-4,-4,0)</a:t>
                </a:r>
              </a:p>
            </p:txBody>
          </p:sp>
          <p:sp>
            <p:nvSpPr>
              <p:cNvPr id="121890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2784" y="1634"/>
                <a:ext cx="6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</a:rPr>
                  <a:t>(-4,4,14)</a:t>
                </a:r>
              </a:p>
            </p:txBody>
          </p:sp>
          <p:sp>
            <p:nvSpPr>
              <p:cNvPr id="121891" name="Line 35"/>
              <p:cNvSpPr>
                <a:spLocks noChangeShapeType="1"/>
              </p:cNvSpPr>
              <p:nvPr/>
            </p:nvSpPr>
            <p:spPr bwMode="auto">
              <a:xfrm>
                <a:off x="2880" y="1825"/>
                <a:ext cx="4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2" name="Line 36"/>
              <p:cNvSpPr>
                <a:spLocks noChangeShapeType="1"/>
              </p:cNvSpPr>
              <p:nvPr/>
            </p:nvSpPr>
            <p:spPr bwMode="auto">
              <a:xfrm>
                <a:off x="4422" y="3015"/>
                <a:ext cx="3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3" name="Line 37"/>
              <p:cNvSpPr>
                <a:spLocks noChangeShapeType="1"/>
              </p:cNvSpPr>
              <p:nvPr/>
            </p:nvSpPr>
            <p:spPr bwMode="auto">
              <a:xfrm flipH="1" flipV="1">
                <a:off x="4219" y="2829"/>
                <a:ext cx="334" cy="1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4" name="Line 38"/>
              <p:cNvSpPr>
                <a:spLocks noChangeShapeType="1"/>
              </p:cNvSpPr>
              <p:nvPr/>
            </p:nvSpPr>
            <p:spPr bwMode="auto">
              <a:xfrm flipH="1">
                <a:off x="3741" y="2160"/>
                <a:ext cx="621" cy="4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4314" y="2025"/>
                <a:ext cx="3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</a:rPr>
                  <a:t>0</a:t>
                </a: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°</a:t>
                </a:r>
                <a:r>
                  <a:rPr lang="en-US" sz="1800">
                    <a:solidFill>
                      <a:schemeClr val="tx1"/>
                    </a:solidFill>
                    <a:sym typeface="Symbol" pitchFamily="18" charset="2"/>
                  </a:rPr>
                  <a:t></a:t>
                </a:r>
              </a:p>
            </p:txBody>
          </p:sp>
          <p:sp>
            <p:nvSpPr>
              <p:cNvPr id="121896" name="Line 40"/>
              <p:cNvSpPr>
                <a:spLocks noChangeShapeType="1"/>
              </p:cNvSpPr>
              <p:nvPr/>
            </p:nvSpPr>
            <p:spPr bwMode="auto">
              <a:xfrm>
                <a:off x="3549" y="1969"/>
                <a:ext cx="0" cy="86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7" name="Oval 41"/>
              <p:cNvSpPr>
                <a:spLocks noChangeAspect="1" noChangeArrowheads="1"/>
              </p:cNvSpPr>
              <p:nvPr/>
            </p:nvSpPr>
            <p:spPr bwMode="auto">
              <a:xfrm>
                <a:off x="3384" y="1802"/>
                <a:ext cx="345" cy="335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8" name="Line 42"/>
              <p:cNvSpPr>
                <a:spLocks noChangeShapeType="1"/>
              </p:cNvSpPr>
              <p:nvPr/>
            </p:nvSpPr>
            <p:spPr bwMode="auto">
              <a:xfrm>
                <a:off x="3167" y="1825"/>
                <a:ext cx="38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3084" y="254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solidFill>
                      <a:schemeClr val="tx1"/>
                    </a:solidFill>
                  </a:rPr>
                  <a:t>90</a:t>
                </a: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°</a:t>
                </a:r>
                <a:r>
                  <a:rPr lang="en-US" sz="1800">
                    <a:solidFill>
                      <a:schemeClr val="tx1"/>
                    </a:solidFill>
                    <a:sym typeface="Symbol" pitchFamily="18" charset="2"/>
                  </a:rPr>
                  <a:t></a:t>
                </a: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Girod</a:t>
            </a:r>
            <a:r>
              <a:rPr lang="en-US" sz="1100" dirty="0" smtClean="0"/>
              <a:t>, “A Self-Calibrating System of Distributed Acoustic Arrays – PhD Defense”]</a:t>
            </a:r>
            <a:endParaRPr lang="en-US" sz="1100" dirty="0"/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1207358" y="5842902"/>
            <a:ext cx="769924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L. </a:t>
            </a:r>
            <a:r>
              <a:rPr lang="en-US" sz="2000" dirty="0" err="1">
                <a:solidFill>
                  <a:srgbClr val="C00000"/>
                </a:solidFill>
              </a:rPr>
              <a:t>Girod</a:t>
            </a:r>
            <a:r>
              <a:rPr lang="en-US" sz="2000" dirty="0">
                <a:solidFill>
                  <a:srgbClr val="C00000"/>
                </a:solidFill>
              </a:rPr>
              <a:t>, M. </a:t>
            </a:r>
            <a:r>
              <a:rPr lang="en-US" sz="2000" dirty="0" err="1">
                <a:solidFill>
                  <a:srgbClr val="C00000"/>
                </a:solidFill>
              </a:rPr>
              <a:t>Lukac</a:t>
            </a:r>
            <a:r>
              <a:rPr lang="en-US" sz="2000" dirty="0">
                <a:solidFill>
                  <a:srgbClr val="C00000"/>
                </a:solidFill>
              </a:rPr>
              <a:t>, V. </a:t>
            </a:r>
            <a:r>
              <a:rPr lang="en-US" sz="2000" dirty="0" err="1">
                <a:solidFill>
                  <a:srgbClr val="C00000"/>
                </a:solidFill>
              </a:rPr>
              <a:t>Trifa</a:t>
            </a:r>
            <a:r>
              <a:rPr lang="en-US" sz="2000" dirty="0">
                <a:solidFill>
                  <a:srgbClr val="C00000"/>
                </a:solidFill>
              </a:rPr>
              <a:t>, and D. </a:t>
            </a:r>
            <a:r>
              <a:rPr lang="en-US" sz="2000" dirty="0" err="1">
                <a:solidFill>
                  <a:srgbClr val="C00000"/>
                </a:solidFill>
              </a:rPr>
              <a:t>Estrin</a:t>
            </a:r>
            <a:r>
              <a:rPr lang="en-US" sz="2000" dirty="0">
                <a:solidFill>
                  <a:srgbClr val="C00000"/>
                </a:solidFill>
              </a:rPr>
              <a:t>, "The Design and Implementation of a Self-calibrating Acoustic Sensing Platform", </a:t>
            </a:r>
            <a:r>
              <a:rPr lang="en-US" sz="2000" dirty="0" err="1">
                <a:solidFill>
                  <a:srgbClr val="C00000"/>
                </a:solidFill>
              </a:rPr>
              <a:t>SenSys</a:t>
            </a:r>
            <a:r>
              <a:rPr lang="en-US" sz="2000" dirty="0">
                <a:solidFill>
                  <a:srgbClr val="C00000"/>
                </a:solidFill>
              </a:rPr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365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Zooming in.. 8x Interpolation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58900"/>
            <a:ext cx="4521200" cy="46609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Sub-sample phase comparison is critical to DOA estimation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Otherwise, large quantization errors: 1 sample offset = 5</a:t>
            </a:r>
            <a:r>
              <a:rPr lang="en-US" dirty="0">
                <a:cs typeface="Arial" charset="0"/>
              </a:rPr>
              <a:t>°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Once a peak region is identified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Zoom in by interpolating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Fourier coefficients to expand the signal at higher resolution</a:t>
            </a:r>
          </a:p>
          <a:p>
            <a:pPr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Equivalent to phase shift in FD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But enables direct TD processing of correlation outputs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ACFB-D776-4ECB-9878-CD8A4FC8955C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130076" name="Group 28"/>
          <p:cNvGrpSpPr>
            <a:grpSpLocks noChangeAspect="1"/>
          </p:cNvGrpSpPr>
          <p:nvPr/>
        </p:nvGrpSpPr>
        <p:grpSpPr bwMode="auto">
          <a:xfrm>
            <a:off x="6105525" y="2927350"/>
            <a:ext cx="2333625" cy="3419475"/>
            <a:chOff x="3879" y="639"/>
            <a:chExt cx="1579" cy="2314"/>
          </a:xfrm>
        </p:grpSpPr>
        <p:pic>
          <p:nvPicPr>
            <p:cNvPr id="130053" name="Picture 5" descr="cor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7014" r="35674" b="6319"/>
            <a:stretch>
              <a:fillRect/>
            </a:stretch>
          </p:blipFill>
          <p:spPr bwMode="auto">
            <a:xfrm>
              <a:off x="4599" y="639"/>
              <a:ext cx="859" cy="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54" name="Picture 6" descr="cor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2" t="7014" r="35356" b="6319"/>
            <a:stretch>
              <a:fillRect/>
            </a:stretch>
          </p:blipFill>
          <p:spPr bwMode="auto">
            <a:xfrm flipH="1">
              <a:off x="3879" y="639"/>
              <a:ext cx="768" cy="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56" name="Picture 8" descr="cor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7" t="7014" r="86609" b="6319"/>
            <a:stretch>
              <a:fillRect/>
            </a:stretch>
          </p:blipFill>
          <p:spPr bwMode="auto">
            <a:xfrm>
              <a:off x="4419" y="1723"/>
              <a:ext cx="465" cy="1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58" name="Rectangle 10"/>
            <p:cNvSpPr>
              <a:spLocks noChangeAspect="1" noChangeArrowheads="1"/>
            </p:cNvSpPr>
            <p:nvPr/>
          </p:nvSpPr>
          <p:spPr bwMode="auto">
            <a:xfrm>
              <a:off x="4575" y="672"/>
              <a:ext cx="109" cy="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9" name="Rectangle 11"/>
            <p:cNvSpPr>
              <a:spLocks noChangeAspect="1" noChangeArrowheads="1"/>
            </p:cNvSpPr>
            <p:nvPr/>
          </p:nvSpPr>
          <p:spPr bwMode="auto">
            <a:xfrm>
              <a:off x="4410" y="1743"/>
              <a:ext cx="466" cy="11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0" name="Line 12"/>
            <p:cNvSpPr>
              <a:spLocks noChangeAspect="1" noChangeShapeType="1"/>
            </p:cNvSpPr>
            <p:nvPr/>
          </p:nvSpPr>
          <p:spPr bwMode="auto">
            <a:xfrm flipH="1">
              <a:off x="4401" y="1596"/>
              <a:ext cx="165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1" name="Line 13"/>
            <p:cNvSpPr>
              <a:spLocks noChangeAspect="1" noChangeShapeType="1"/>
            </p:cNvSpPr>
            <p:nvPr/>
          </p:nvSpPr>
          <p:spPr bwMode="auto">
            <a:xfrm>
              <a:off x="4685" y="1605"/>
              <a:ext cx="182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0077" name="Group 29"/>
          <p:cNvGrpSpPr>
            <a:grpSpLocks/>
          </p:cNvGrpSpPr>
          <p:nvPr/>
        </p:nvGrpSpPr>
        <p:grpSpPr bwMode="auto">
          <a:xfrm>
            <a:off x="6356350" y="1344613"/>
            <a:ext cx="1492250" cy="1422400"/>
            <a:chOff x="4013" y="3011"/>
            <a:chExt cx="940" cy="896"/>
          </a:xfrm>
        </p:grpSpPr>
        <p:sp>
          <p:nvSpPr>
            <p:cNvPr id="130062" name="Oval 14"/>
            <p:cNvSpPr>
              <a:spLocks noChangeAspect="1" noChangeArrowheads="1"/>
            </p:cNvSpPr>
            <p:nvPr/>
          </p:nvSpPr>
          <p:spPr bwMode="auto">
            <a:xfrm rot="-5400000">
              <a:off x="4213" y="3798"/>
              <a:ext cx="10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3" name="Oval 15"/>
            <p:cNvSpPr>
              <a:spLocks noChangeAspect="1" noChangeArrowheads="1"/>
            </p:cNvSpPr>
            <p:nvPr/>
          </p:nvSpPr>
          <p:spPr bwMode="auto">
            <a:xfrm rot="-5400000">
              <a:off x="4850" y="3804"/>
              <a:ext cx="103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4" name="Line 16"/>
            <p:cNvSpPr>
              <a:spLocks noChangeAspect="1" noChangeShapeType="1"/>
            </p:cNvSpPr>
            <p:nvPr/>
          </p:nvSpPr>
          <p:spPr bwMode="auto">
            <a:xfrm rot="16200000" flipV="1">
              <a:off x="3747" y="3328"/>
              <a:ext cx="781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5" name="Line 17"/>
            <p:cNvSpPr>
              <a:spLocks noChangeAspect="1" noChangeShapeType="1"/>
            </p:cNvSpPr>
            <p:nvPr/>
          </p:nvSpPr>
          <p:spPr bwMode="auto">
            <a:xfrm rot="16200000" flipV="1">
              <a:off x="4358" y="3314"/>
              <a:ext cx="835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6" name="Line 18"/>
            <p:cNvSpPr>
              <a:spLocks noChangeAspect="1" noChangeShapeType="1"/>
            </p:cNvSpPr>
            <p:nvPr/>
          </p:nvSpPr>
          <p:spPr bwMode="auto">
            <a:xfrm rot="-5400000">
              <a:off x="4473" y="3475"/>
              <a:ext cx="159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9" name="Line 21"/>
            <p:cNvSpPr>
              <a:spLocks noChangeAspect="1" noChangeShapeType="1"/>
            </p:cNvSpPr>
            <p:nvPr/>
          </p:nvSpPr>
          <p:spPr bwMode="auto">
            <a:xfrm>
              <a:off x="4264" y="3855"/>
              <a:ext cx="6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1" name="Line 23"/>
            <p:cNvSpPr>
              <a:spLocks noChangeAspect="1" noChangeShapeType="1"/>
            </p:cNvSpPr>
            <p:nvPr/>
          </p:nvSpPr>
          <p:spPr bwMode="auto">
            <a:xfrm flipH="1" flipV="1">
              <a:off x="4757" y="3014"/>
              <a:ext cx="137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2" name="Line 24"/>
            <p:cNvSpPr>
              <a:spLocks noChangeAspect="1" noChangeShapeType="1"/>
            </p:cNvSpPr>
            <p:nvPr/>
          </p:nvSpPr>
          <p:spPr bwMode="auto">
            <a:xfrm flipH="1" flipV="1">
              <a:off x="4124" y="3011"/>
              <a:ext cx="137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4" name="Line 26"/>
            <p:cNvSpPr>
              <a:spLocks noChangeAspect="1" noChangeShapeType="1"/>
            </p:cNvSpPr>
            <p:nvPr/>
          </p:nvSpPr>
          <p:spPr bwMode="auto">
            <a:xfrm flipV="1">
              <a:off x="4256" y="3739"/>
              <a:ext cx="62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57500" y="6545902"/>
            <a:ext cx="58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Girod</a:t>
            </a:r>
            <a:r>
              <a:rPr lang="en-US" sz="1100" dirty="0" smtClean="0"/>
              <a:t>, “A Self-Calibrating System of Distributed Acoustic Arrays – PhD Defense”]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78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7294240" y="54290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7268" y="619397"/>
            <a:ext cx="8489950" cy="785813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rgbClr val="008DBB"/>
                </a:solidFill>
                <a:ea typeface="宋体" pitchFamily="2" charset="-122"/>
              </a:rPr>
              <a:t>Array Track: Wireless Angle of Arrival-Based Location</a:t>
            </a:r>
            <a:r>
              <a:rPr lang="en-US" altLang="zh-CN" sz="4000" dirty="0" smtClean="0">
                <a:solidFill>
                  <a:srgbClr val="008DBB"/>
                </a:solidFill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4000" dirty="0" smtClean="0">
                <a:solidFill>
                  <a:srgbClr val="008DBB"/>
                </a:solidFill>
                <a:ea typeface="Arial Unicode MS" pitchFamily="34" charset="-122"/>
                <a:cs typeface="Arial Unicode MS" pitchFamily="34" charset="-122"/>
              </a:rPr>
            </a:br>
            <a:endParaRPr lang="en-US" altLang="zh-CN" dirty="0" smtClean="0">
              <a:solidFill>
                <a:srgbClr val="008DBB"/>
              </a:solidFill>
              <a:ea typeface="宋体" pitchFamily="2" charset="-122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7771" y="1425983"/>
            <a:ext cx="5365799" cy="459539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70C0"/>
              </a:buClr>
            </a:pPr>
            <a:r>
              <a:rPr lang="en-US" altLang="zh-CN" sz="3200" dirty="0" smtClean="0">
                <a:ea typeface="宋体" pitchFamily="2" charset="-122"/>
              </a:rPr>
              <a:t>AP overhears a client’s transmission</a:t>
            </a:r>
          </a:p>
          <a:p>
            <a:pPr>
              <a:buClr>
                <a:srgbClr val="0070C0"/>
              </a:buClr>
            </a:pPr>
            <a:endParaRPr lang="en-US" altLang="zh-CN" sz="3200" b="1" dirty="0" smtClean="0">
              <a:solidFill>
                <a:srgbClr val="008DBB"/>
              </a:solidFill>
              <a:ea typeface="宋体" pitchFamily="2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3200" b="1" dirty="0" smtClean="0">
                <a:solidFill>
                  <a:srgbClr val="000000"/>
                </a:solidFill>
                <a:ea typeface="宋体" pitchFamily="2" charset="-122"/>
              </a:rPr>
              <a:t>AP</a:t>
            </a:r>
            <a:r>
              <a:rPr lang="en-US" altLang="zh-CN" sz="3200" b="1" dirty="0" smtClean="0">
                <a:solidFill>
                  <a:srgbClr val="008DBB"/>
                </a:solidFill>
                <a:ea typeface="宋体" pitchFamily="2" charset="-122"/>
              </a:rPr>
              <a:t> Leverage multiple antennas </a:t>
            </a:r>
            <a:r>
              <a:rPr lang="en-US" altLang="zh-CN" sz="3200" dirty="0" smtClean="0">
                <a:ea typeface="宋体" pitchFamily="2" charset="-122"/>
              </a:rPr>
              <a:t>to generate</a:t>
            </a:r>
            <a:r>
              <a:rPr lang="zh-CN" altLang="en-US" sz="3200" dirty="0" smtClean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angles of</a:t>
            </a:r>
            <a:r>
              <a:rPr lang="en-US" altLang="zh-CN" sz="3200" dirty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arrival of a client's signals:</a:t>
            </a:r>
          </a:p>
          <a:p>
            <a:pPr lvl="1">
              <a:buClr>
                <a:srgbClr val="0070C0"/>
              </a:buClr>
            </a:pPr>
            <a:r>
              <a:rPr lang="en-US" altLang="zh-CN" sz="2900" b="1" i="1" dirty="0" err="1" smtClean="0">
                <a:ea typeface="宋体" pitchFamily="2" charset="-122"/>
              </a:rPr>
              <a:t>AoA</a:t>
            </a:r>
            <a:r>
              <a:rPr lang="en-US" altLang="zh-CN" sz="2900" b="1" dirty="0" smtClean="0">
                <a:ea typeface="宋体" pitchFamily="2" charset="-122"/>
              </a:rPr>
              <a:t> </a:t>
            </a:r>
            <a:r>
              <a:rPr lang="en-US" altLang="zh-CN" sz="2900" b="1" i="1" dirty="0">
                <a:ea typeface="宋体" pitchFamily="2" charset="-122"/>
              </a:rPr>
              <a:t>spectrum</a:t>
            </a:r>
            <a:r>
              <a:rPr lang="en-US" altLang="zh-CN" sz="2900" b="1" dirty="0" smtClean="0">
                <a:ea typeface="宋体" pitchFamily="2" charset="-122"/>
              </a:rPr>
              <a:t>: </a:t>
            </a:r>
            <a:r>
              <a:rPr lang="en-US" altLang="zh-CN" sz="2900" dirty="0" smtClean="0">
                <a:ea typeface="宋体" pitchFamily="2" charset="-122"/>
              </a:rPr>
              <a:t>power versus bearing at one AP</a:t>
            </a:r>
          </a:p>
          <a:p>
            <a:pPr marL="0" indent="0">
              <a:buClr>
                <a:srgbClr val="0070C0"/>
              </a:buClr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3200" dirty="0" smtClean="0">
                <a:ea typeface="宋体" pitchFamily="2" charset="-122"/>
              </a:rPr>
              <a:t>With multiple APs, central server </a:t>
            </a:r>
            <a:r>
              <a:rPr lang="en-US" altLang="zh-CN" b="1" dirty="0">
                <a:solidFill>
                  <a:schemeClr val="accent6">
                    <a:lumMod val="75000"/>
                    <a:lumOff val="25000"/>
                  </a:schemeClr>
                </a:solidFill>
                <a:ea typeface="宋体" pitchFamily="2" charset="-122"/>
              </a:rPr>
              <a:t>synthesizes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AoA</a:t>
            </a:r>
            <a:r>
              <a:rPr lang="en-US" altLang="zh-CN" dirty="0">
                <a:ea typeface="宋体" pitchFamily="2" charset="-122"/>
              </a:rPr>
              <a:t> spectra to obtain </a:t>
            </a:r>
            <a:r>
              <a:rPr lang="en-US" altLang="zh-CN" dirty="0" smtClean="0">
                <a:ea typeface="宋体" pitchFamily="2" charset="-122"/>
              </a:rPr>
              <a:t>a location </a:t>
            </a:r>
            <a:r>
              <a:rPr lang="en-US" altLang="zh-CN" dirty="0">
                <a:ea typeface="宋体" pitchFamily="2" charset="-122"/>
              </a:rPr>
              <a:t>estimate for the client</a:t>
            </a:r>
            <a:endParaRPr lang="en-US" altLang="zh-CN" sz="3200" dirty="0" smtClean="0">
              <a:ea typeface="宋体" pitchFamily="2" charset="-122"/>
            </a:endParaRPr>
          </a:p>
          <a:p>
            <a:pPr marL="82296" indent="0">
              <a:buClr>
                <a:srgbClr val="0070C0"/>
              </a:buClr>
              <a:buNone/>
            </a:pP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87DA-B2B8-4168-9DC2-93788C9CD65A}" type="slidenum">
              <a:rPr lang="en-US" altLang="zh-CN" smtClean="0"/>
              <a:pPr/>
              <a:t>48</a:t>
            </a:fld>
            <a:endParaRPr lang="en-US" altLang="zh-CN"/>
          </a:p>
        </p:txBody>
      </p:sp>
      <p:sp>
        <p:nvSpPr>
          <p:cNvPr id="6" name="Oval 5"/>
          <p:cNvSpPr/>
          <p:nvPr/>
        </p:nvSpPr>
        <p:spPr>
          <a:xfrm>
            <a:off x="5926088" y="370088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422032" y="1756667"/>
            <a:ext cx="3024336" cy="2448272"/>
          </a:xfrm>
          <a:prstGeom prst="line">
            <a:avLst/>
          </a:prstGeom>
          <a:ln w="127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422032" y="3052811"/>
            <a:ext cx="1965307" cy="2469363"/>
          </a:xfrm>
          <a:prstGeom prst="line">
            <a:avLst/>
          </a:prstGeom>
          <a:ln w="127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18376" y="160335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 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006208" y="557309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 2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70104" y="35568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lient</a:t>
            </a:r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8302352" y="175666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461" t="10773" r="12964" b="30280"/>
          <a:stretch/>
        </p:blipFill>
        <p:spPr>
          <a:xfrm>
            <a:off x="5926088" y="4053306"/>
            <a:ext cx="2857198" cy="1519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9461" t="10773" r="12964" b="30280"/>
          <a:stretch/>
        </p:blipFill>
        <p:spPr>
          <a:xfrm rot="16200000">
            <a:off x="6265495" y="1080343"/>
            <a:ext cx="2857198" cy="15197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98114" y="6545902"/>
            <a:ext cx="493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Xiong</a:t>
            </a:r>
            <a:r>
              <a:rPr lang="en-US" sz="1100" dirty="0" smtClean="0"/>
              <a:t>, “Array Track: A Fine-Grained Indoor Location System”]</a:t>
            </a:r>
            <a:endParaRPr lang="en-US" sz="1100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1422361" y="5875837"/>
            <a:ext cx="685495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2000" dirty="0" err="1">
                <a:solidFill>
                  <a:srgbClr val="C00000"/>
                </a:solidFill>
              </a:rPr>
              <a:t>Jie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Xiong</a:t>
            </a:r>
            <a:r>
              <a:rPr lang="en-US" sz="2000" dirty="0">
                <a:solidFill>
                  <a:srgbClr val="C00000"/>
                </a:solidFill>
              </a:rPr>
              <a:t> and Kyle Jamieson, “</a:t>
            </a:r>
            <a:r>
              <a:rPr lang="en-US" sz="2000" dirty="0" err="1">
                <a:solidFill>
                  <a:srgbClr val="C00000"/>
                </a:solidFill>
              </a:rPr>
              <a:t>ArrayTrack</a:t>
            </a:r>
            <a:r>
              <a:rPr lang="en-US" sz="2000" dirty="0">
                <a:solidFill>
                  <a:srgbClr val="C00000"/>
                </a:solidFill>
              </a:rPr>
              <a:t>: A Fine-Grained Indoor Location </a:t>
            </a:r>
            <a:r>
              <a:rPr lang="en-US" sz="2000" dirty="0" smtClean="0">
                <a:solidFill>
                  <a:srgbClr val="C00000"/>
                </a:solidFill>
              </a:rPr>
              <a:t>System”, NSDI 2013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7894137" y="3975756"/>
            <a:ext cx="401023" cy="237681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452320" y="4798658"/>
            <a:ext cx="401023" cy="237681"/>
          </a:xfrm>
          <a:prstGeom prst="ellipse">
            <a:avLst/>
          </a:prstGeom>
          <a:noFill/>
          <a:ln w="25400">
            <a:solidFill>
              <a:srgbClr val="F71C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164288" y="5806770"/>
            <a:ext cx="401023" cy="23768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85750" y="857250"/>
            <a:ext cx="8489950" cy="785813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rgbClr val="008DBB"/>
                </a:solidFill>
                <a:ea typeface="宋体" pitchFamily="2" charset="-122"/>
              </a:rPr>
              <a:t>The challenge: multipath reflections</a:t>
            </a:r>
            <a:r>
              <a:rPr lang="en-US" altLang="zh-CN" sz="4000" dirty="0" smtClean="0">
                <a:solidFill>
                  <a:srgbClr val="008DBB"/>
                </a:solidFill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4000" dirty="0" smtClean="0">
                <a:solidFill>
                  <a:srgbClr val="008DBB"/>
                </a:solidFill>
                <a:ea typeface="Arial Unicode MS" pitchFamily="34" charset="-122"/>
                <a:cs typeface="Arial Unicode MS" pitchFamily="34" charset="-122"/>
              </a:rPr>
            </a:br>
            <a:endParaRPr lang="en-US" altLang="zh-CN" dirty="0" smtClean="0">
              <a:solidFill>
                <a:srgbClr val="008DBB"/>
              </a:solidFill>
              <a:ea typeface="宋体" pitchFamily="2" charset="-122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552" y="1785938"/>
            <a:ext cx="8496944" cy="1066998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US" altLang="zh-CN" sz="2200" b="1" dirty="0" smtClean="0">
                <a:solidFill>
                  <a:srgbClr val="000000"/>
                </a:solidFill>
                <a:ea typeface="宋体" pitchFamily="2" charset="-122"/>
              </a:rPr>
              <a:t>Problem #1:</a:t>
            </a:r>
            <a:r>
              <a:rPr lang="en-US" altLang="zh-CN" sz="2200" i="1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  <a:ea typeface="宋体" pitchFamily="2" charset="-122"/>
              </a:rPr>
              <a:t>Strong multipath reflections indoors</a:t>
            </a:r>
          </a:p>
          <a:p>
            <a:pPr>
              <a:buClr>
                <a:srgbClr val="0070C0"/>
              </a:buClr>
            </a:pPr>
            <a:r>
              <a:rPr lang="en-US" altLang="zh-CN" sz="2200" b="1" dirty="0" smtClean="0">
                <a:solidFill>
                  <a:srgbClr val="000000"/>
                </a:solidFill>
                <a:ea typeface="宋体" pitchFamily="2" charset="-122"/>
              </a:rPr>
              <a:t>Problem #2: </a:t>
            </a:r>
            <a:r>
              <a:rPr lang="en-US" altLang="zh-CN" sz="2200" b="1" dirty="0" smtClean="0">
                <a:solidFill>
                  <a:srgbClr val="FF0000"/>
                </a:solidFill>
                <a:ea typeface="宋体" pitchFamily="2" charset="-122"/>
              </a:rPr>
              <a:t>Direct path </a:t>
            </a:r>
            <a:r>
              <a:rPr lang="en-US" altLang="zh-CN" sz="2200" dirty="0" smtClean="0">
                <a:solidFill>
                  <a:srgbClr val="FF0000"/>
                </a:solidFill>
                <a:ea typeface="宋体" pitchFamily="2" charset="-122"/>
              </a:rPr>
              <a:t>attenuated or completely blocked</a:t>
            </a:r>
          </a:p>
          <a:p>
            <a:pPr lvl="1">
              <a:buClr>
                <a:srgbClr val="0070C0"/>
              </a:buClr>
            </a:pPr>
            <a:r>
              <a:rPr lang="en-US" altLang="zh-CN" sz="1600" b="1" dirty="0" smtClean="0">
                <a:solidFill>
                  <a:srgbClr val="000000"/>
                </a:solidFill>
                <a:ea typeface="宋体" pitchFamily="2" charset="-122"/>
              </a:rPr>
              <a:t>Direct path signal may not be the strongest</a:t>
            </a:r>
          </a:p>
          <a:p>
            <a:pPr marL="0" indent="0">
              <a:buClr>
                <a:srgbClr val="0070C0"/>
              </a:buClr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87DA-B2B8-4168-9DC2-93788C9CD65A}" type="slidenum">
              <a:rPr lang="en-US" altLang="zh-CN" smtClean="0"/>
              <a:pPr/>
              <a:t>49</a:t>
            </a:fld>
            <a:endParaRPr lang="en-US" altLang="zh-CN"/>
          </a:p>
        </p:txBody>
      </p:sp>
      <p:sp>
        <p:nvSpPr>
          <p:cNvPr id="85" name="Rectangle 84"/>
          <p:cNvSpPr/>
          <p:nvPr/>
        </p:nvSpPr>
        <p:spPr>
          <a:xfrm>
            <a:off x="5874041" y="4550010"/>
            <a:ext cx="123561" cy="4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874041" y="4631215"/>
            <a:ext cx="123561" cy="4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874041" y="4707935"/>
            <a:ext cx="123561" cy="4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874041" y="4787812"/>
            <a:ext cx="123561" cy="4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874041" y="4865034"/>
            <a:ext cx="123561" cy="4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874041" y="4953379"/>
            <a:ext cx="123561" cy="4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874041" y="5038902"/>
            <a:ext cx="123561" cy="4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874041" y="5118696"/>
            <a:ext cx="123561" cy="4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851920" y="4869160"/>
            <a:ext cx="74136" cy="72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923928" y="4869160"/>
            <a:ext cx="792088" cy="62078"/>
          </a:xfrm>
          <a:prstGeom prst="straightConnector1">
            <a:avLst/>
          </a:prstGeom>
          <a:ln w="76200" cmpd="sng">
            <a:solidFill>
              <a:srgbClr val="F71CD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 rot="1647415" flipV="1">
            <a:off x="4318589" y="5809162"/>
            <a:ext cx="138138" cy="496263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923928" y="4941168"/>
            <a:ext cx="578139" cy="89594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5" idx="2"/>
            <a:endCxn id="88" idx="1"/>
          </p:cNvCxnSpPr>
          <p:nvPr/>
        </p:nvCxnSpPr>
        <p:spPr>
          <a:xfrm flipV="1">
            <a:off x="4502067" y="4790237"/>
            <a:ext cx="1371974" cy="104687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4427984" y="3501008"/>
            <a:ext cx="1839476" cy="153941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99" name="Straight Arrow Connector 98"/>
          <p:cNvCxnSpPr>
            <a:endCxn id="98" idx="2"/>
          </p:cNvCxnSpPr>
          <p:nvPr/>
        </p:nvCxnSpPr>
        <p:spPr>
          <a:xfrm flipV="1">
            <a:off x="3923928" y="3654949"/>
            <a:ext cx="1423794" cy="1214212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99396" y="3628476"/>
            <a:ext cx="492149" cy="1084307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652120" y="4149080"/>
            <a:ext cx="832699" cy="37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6894693" y="303855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ea typeface="宋体" pitchFamily="2" charset="-122"/>
              </a:rPr>
              <a:t>AoA</a:t>
            </a:r>
            <a:r>
              <a:rPr lang="en-US" altLang="zh-CN" i="1" dirty="0" smtClean="0">
                <a:ea typeface="宋体" pitchFamily="2" charset="-122"/>
              </a:rPr>
              <a:t> spectrum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63888" y="42930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35" y="3429000"/>
            <a:ext cx="3152031" cy="25202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12160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716016" y="4509120"/>
            <a:ext cx="144016" cy="792088"/>
          </a:xfrm>
          <a:prstGeom prst="can">
            <a:avLst/>
          </a:prstGeom>
          <a:solidFill>
            <a:srgbClr val="FF00FF">
              <a:alpha val="84000"/>
            </a:srgbClr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4860032" y="4797152"/>
            <a:ext cx="936104" cy="72008"/>
          </a:xfrm>
          <a:prstGeom prst="straightConnector1">
            <a:avLst/>
          </a:prstGeom>
          <a:ln w="28575" cmpd="sng">
            <a:solidFill>
              <a:srgbClr val="F71CD6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932040" y="3140968"/>
            <a:ext cx="83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499992" y="602128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urniture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799" t="35042" r="11938" b="36041"/>
          <a:stretch/>
        </p:blipFill>
        <p:spPr>
          <a:xfrm rot="16200000">
            <a:off x="6212013" y="4133349"/>
            <a:ext cx="2962263" cy="153403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98114" y="6545902"/>
            <a:ext cx="493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Xiong</a:t>
            </a:r>
            <a:r>
              <a:rPr lang="en-US" sz="1100" dirty="0" smtClean="0"/>
              <a:t>, “Array Track: A Fine-Grained Indoor Location System”]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51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Estimation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Triangulation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ngle and distance measurements </a:t>
            </a:r>
          </a:p>
          <a:p>
            <a:r>
              <a:rPr lang="en-US" dirty="0" smtClean="0"/>
              <a:t>Trilateration</a:t>
            </a:r>
          </a:p>
          <a:p>
            <a:pPr lvl="1"/>
            <a:r>
              <a:rPr lang="en-US" dirty="0" smtClean="0"/>
              <a:t>Distances to multiple anchor nodes</a:t>
            </a:r>
          </a:p>
          <a:p>
            <a:r>
              <a:rPr lang="en-US" dirty="0" err="1" smtClean="0"/>
              <a:t>Multilateration</a:t>
            </a:r>
            <a:endParaRPr lang="en-US" dirty="0" smtClean="0"/>
          </a:p>
          <a:p>
            <a:pPr lvl="1"/>
            <a:r>
              <a:rPr lang="en-US" dirty="0" smtClean="0"/>
              <a:t>Distance differences to multiple anchor nodes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85750" y="857250"/>
            <a:ext cx="8489950" cy="785813"/>
          </a:xfrm>
        </p:spPr>
        <p:txBody>
          <a:bodyPr/>
          <a:lstStyle/>
          <a:p>
            <a:r>
              <a:rPr lang="en-US" altLang="zh-CN" sz="3400" dirty="0" smtClean="0">
                <a:solidFill>
                  <a:schemeClr val="accent6">
                    <a:lumMod val="75000"/>
                    <a:lumOff val="25000"/>
                  </a:schemeClr>
                </a:solidFill>
                <a:ea typeface="宋体" pitchFamily="2" charset="-122"/>
              </a:rPr>
              <a:t>Multipath suppression: find direct path</a:t>
            </a:r>
            <a:endParaRPr lang="en-US" altLang="zh-CN" sz="3400" dirty="0" smtClean="0">
              <a:ea typeface="宋体" pitchFamily="2" charset="-122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513" y="1772817"/>
            <a:ext cx="8712968" cy="1080119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altLang="zh-CN" sz="2400" b="1" u="sng" dirty="0">
                <a:ea typeface="宋体" pitchFamily="2" charset="-122"/>
              </a:rPr>
              <a:t>Key observation</a:t>
            </a:r>
            <a:r>
              <a:rPr lang="en-US" altLang="zh-CN" sz="2400" dirty="0">
                <a:ea typeface="宋体" pitchFamily="2" charset="-122"/>
              </a:rPr>
              <a:t>: </a:t>
            </a:r>
            <a:r>
              <a:rPr lang="en-US" altLang="zh-CN" sz="2400" dirty="0" smtClean="0">
                <a:ea typeface="宋体" pitchFamily="2" charset="-122"/>
              </a:rPr>
              <a:t>direct </a:t>
            </a:r>
            <a:r>
              <a:rPr lang="en-US" altLang="zh-CN" sz="2400" dirty="0">
                <a:ea typeface="宋体" pitchFamily="2" charset="-122"/>
              </a:rPr>
              <a:t>path is more </a:t>
            </a:r>
            <a:r>
              <a:rPr lang="en-US" altLang="zh-CN" sz="2400" dirty="0" smtClean="0">
                <a:ea typeface="宋体" pitchFamily="2" charset="-122"/>
              </a:rPr>
              <a:t>stable than reflection paths </a:t>
            </a:r>
            <a:r>
              <a:rPr lang="en-US" altLang="zh-CN" sz="2400" dirty="0">
                <a:ea typeface="宋体" pitchFamily="2" charset="-122"/>
              </a:rPr>
              <a:t>when </a:t>
            </a:r>
            <a:r>
              <a:rPr lang="en-US" altLang="zh-CN" sz="2400" dirty="0" smtClean="0">
                <a:ea typeface="宋体" pitchFamily="2" charset="-122"/>
              </a:rPr>
              <a:t>client moves slightly </a:t>
            </a:r>
          </a:p>
          <a:p>
            <a:pPr marL="0" indent="0">
              <a:buClr>
                <a:srgbClr val="0070C0"/>
              </a:buClr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87DA-B2B8-4168-9DC2-93788C9CD65A}" type="slidenum">
              <a:rPr lang="en-US" altLang="zh-CN" smtClean="0"/>
              <a:pPr/>
              <a:t>50</a:t>
            </a:fld>
            <a:endParaRPr lang="en-US" altLang="zh-CN"/>
          </a:p>
        </p:txBody>
      </p:sp>
      <p:sp>
        <p:nvSpPr>
          <p:cNvPr id="30" name="Oval 29"/>
          <p:cNvSpPr/>
          <p:nvPr/>
        </p:nvSpPr>
        <p:spPr>
          <a:xfrm>
            <a:off x="1948844" y="453228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48844" y="4748306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24907" y="3524170"/>
            <a:ext cx="684056" cy="887940"/>
            <a:chOff x="1081051" y="3609268"/>
            <a:chExt cx="574605" cy="851688"/>
          </a:xfrm>
        </p:grpSpPr>
        <p:sp>
          <p:nvSpPr>
            <p:cNvPr id="32" name="Rectangle 31"/>
            <p:cNvSpPr/>
            <p:nvPr/>
          </p:nvSpPr>
          <p:spPr>
            <a:xfrm>
              <a:off x="1475656" y="3609268"/>
              <a:ext cx="180000" cy="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75656" y="3729856"/>
              <a:ext cx="180000" cy="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5656" y="3843784"/>
              <a:ext cx="180000" cy="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75656" y="3962400"/>
              <a:ext cx="180000" cy="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75656" y="4077072"/>
              <a:ext cx="180000" cy="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75656" y="4208264"/>
              <a:ext cx="180000" cy="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5656" y="4335264"/>
              <a:ext cx="180000" cy="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75656" y="4453756"/>
              <a:ext cx="180000" cy="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1051" y="3747404"/>
              <a:ext cx="504056" cy="35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AP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12940" y="309212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array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11" t="27500" r="13190" b="17528"/>
          <a:stretch/>
        </p:blipFill>
        <p:spPr>
          <a:xfrm>
            <a:off x="3533020" y="2948106"/>
            <a:ext cx="2736274" cy="1385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09" t="18941" r="3294" b="17216"/>
          <a:stretch/>
        </p:blipFill>
        <p:spPr>
          <a:xfrm>
            <a:off x="3533020" y="4604290"/>
            <a:ext cx="3001818" cy="151245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948844" y="453228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2739" y="4531456"/>
            <a:ext cx="785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Client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98114" y="6545902"/>
            <a:ext cx="493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Xiong</a:t>
            </a:r>
            <a:r>
              <a:rPr lang="en-US" sz="1100" dirty="0" smtClean="0"/>
              <a:t>, “Array Track: A Fine-Grained Indoor Location System”]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1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85750" y="857250"/>
            <a:ext cx="8489950" cy="785813"/>
          </a:xfrm>
        </p:spPr>
        <p:txBody>
          <a:bodyPr/>
          <a:lstStyle/>
          <a:p>
            <a:r>
              <a:rPr lang="en-US" altLang="zh-CN" sz="3600" dirty="0" err="1" smtClean="0">
                <a:solidFill>
                  <a:srgbClr val="008DBB"/>
                </a:solidFill>
                <a:ea typeface="宋体" pitchFamily="2" charset="-122"/>
              </a:rPr>
              <a:t>AoA</a:t>
            </a:r>
            <a:r>
              <a:rPr lang="en-US" altLang="zh-CN" sz="3600" dirty="0" smtClean="0">
                <a:solidFill>
                  <a:srgbClr val="008DBB"/>
                </a:solidFill>
                <a:ea typeface="宋体" pitchFamily="2" charset="-122"/>
              </a:rPr>
              <a:t> spectra synthesis</a:t>
            </a:r>
            <a:endParaRPr lang="en-US" altLang="zh-CN" dirty="0" smtClean="0">
              <a:solidFill>
                <a:srgbClr val="008DBB"/>
              </a:solidFill>
              <a:ea typeface="宋体" pitchFamily="2" charset="-122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513" y="1885462"/>
            <a:ext cx="4548795" cy="471189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altLang="zh-CN" sz="2200" dirty="0" smtClean="0">
                <a:ea typeface="宋体" pitchFamily="2" charset="-122"/>
              </a:rPr>
              <a:t>N APs generate N </a:t>
            </a:r>
            <a:r>
              <a:rPr lang="en-US" altLang="zh-CN" sz="2200" dirty="0" err="1" smtClean="0">
                <a:ea typeface="宋体" pitchFamily="2" charset="-122"/>
              </a:rPr>
              <a:t>AoA</a:t>
            </a:r>
            <a:r>
              <a:rPr lang="en-US" altLang="zh-CN" sz="2200" dirty="0" smtClean="0">
                <a:ea typeface="宋体" pitchFamily="2" charset="-122"/>
              </a:rPr>
              <a:t> spectra</a:t>
            </a:r>
          </a:p>
          <a:p>
            <a:pPr marL="0" indent="0">
              <a:buClr>
                <a:srgbClr val="0070C0"/>
              </a:buClr>
              <a:buNone/>
            </a:pPr>
            <a:endParaRPr lang="en-US" altLang="zh-CN" sz="2200" dirty="0">
              <a:ea typeface="宋体" pitchFamily="2" charset="-122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zh-CN" sz="2200" dirty="0" smtClean="0">
              <a:ea typeface="宋体" pitchFamily="2" charset="-122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zh-CN" sz="2200" dirty="0" smtClean="0">
              <a:ea typeface="宋体" pitchFamily="2" charset="-122"/>
            </a:endParaRPr>
          </a:p>
          <a:p>
            <a:pPr>
              <a:buClr>
                <a:srgbClr val="0070C0"/>
              </a:buClr>
            </a:pPr>
            <a:r>
              <a:rPr lang="en-US" altLang="zh-CN" sz="2200" dirty="0" smtClean="0">
                <a:ea typeface="宋体" pitchFamily="2" charset="-122"/>
              </a:rPr>
              <a:t>For a random position </a:t>
            </a:r>
            <a:r>
              <a:rPr lang="en-US" altLang="zh-CN" sz="2200" b="1" dirty="0" smtClean="0">
                <a:ea typeface="宋体" pitchFamily="2" charset="-122"/>
              </a:rPr>
              <a:t>X</a:t>
            </a:r>
            <a:r>
              <a:rPr lang="en-US" altLang="zh-CN" sz="2200" dirty="0" smtClean="0">
                <a:ea typeface="宋体" pitchFamily="2" charset="-122"/>
              </a:rPr>
              <a:t>,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altLang="zh-CN" sz="2200" dirty="0" smtClean="0">
                <a:ea typeface="宋体" pitchFamily="2" charset="-122"/>
              </a:rPr>
              <a:t>    the</a:t>
            </a:r>
            <a:r>
              <a:rPr lang="en-US" altLang="zh-CN" sz="2200" dirty="0">
                <a:ea typeface="宋体" pitchFamily="2" charset="-122"/>
              </a:rPr>
              <a:t> </a:t>
            </a:r>
            <a:r>
              <a:rPr lang="en-US" altLang="zh-CN" sz="2200" dirty="0" smtClean="0">
                <a:ea typeface="宋体" pitchFamily="2" charset="-122"/>
              </a:rPr>
              <a:t>likelihood</a:t>
            </a:r>
            <a:r>
              <a:rPr lang="en-US" altLang="zh-CN" sz="2200" b="1" dirty="0" smtClean="0">
                <a:ea typeface="宋体" pitchFamily="2" charset="-122"/>
              </a:rPr>
              <a:t> </a:t>
            </a:r>
            <a:r>
              <a:rPr lang="en-US" altLang="zh-CN" sz="2200" dirty="0" smtClean="0">
                <a:ea typeface="宋体" pitchFamily="2" charset="-122"/>
              </a:rPr>
              <a:t>of probability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altLang="zh-CN" sz="2200" dirty="0">
                <a:ea typeface="宋体" pitchFamily="2" charset="-122"/>
              </a:rPr>
              <a:t> </a:t>
            </a:r>
            <a:r>
              <a:rPr lang="en-US" altLang="zh-CN" sz="2200" dirty="0" smtClean="0">
                <a:ea typeface="宋体" pitchFamily="2" charset="-122"/>
              </a:rPr>
              <a:t>   is a multiplication of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altLang="zh-CN" sz="2200" dirty="0">
                <a:ea typeface="宋体" pitchFamily="2" charset="-122"/>
              </a:rPr>
              <a:t> </a:t>
            </a:r>
            <a:r>
              <a:rPr lang="en-US" altLang="zh-CN" sz="2200" dirty="0" smtClean="0">
                <a:ea typeface="宋体" pitchFamily="2" charset="-122"/>
              </a:rPr>
              <a:t>   probabilities from multiple APs</a:t>
            </a:r>
            <a:endParaRPr lang="en-US" altLang="zh-CN" sz="2200" dirty="0">
              <a:ea typeface="宋体" pitchFamily="2" charset="-122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zh-CN" sz="2200" b="0" dirty="0" smtClean="0">
              <a:ea typeface="宋体" pitchFamily="2" charset="-122"/>
            </a:endParaRPr>
          </a:p>
          <a:p>
            <a:pPr marL="0" indent="0">
              <a:buClr>
                <a:srgbClr val="0070C0"/>
              </a:buClr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87DA-B2B8-4168-9DC2-93788C9CD65A}" type="slidenum">
              <a:rPr lang="en-US" altLang="zh-CN" smtClean="0"/>
              <a:pPr/>
              <a:t>51</a:t>
            </a:fld>
            <a:endParaRPr lang="en-US" altLang="zh-C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64" t="35219" r="10850" b="35864"/>
          <a:stretch/>
        </p:blipFill>
        <p:spPr>
          <a:xfrm rot="16200000">
            <a:off x="6382546" y="2680187"/>
            <a:ext cx="2534821" cy="129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692" t="34291" r="12043" b="36080"/>
          <a:stretch/>
        </p:blipFill>
        <p:spPr>
          <a:xfrm>
            <a:off x="5409399" y="4869158"/>
            <a:ext cx="2608172" cy="13839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238197" y="3328258"/>
            <a:ext cx="2987823" cy="1396886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38197" y="4725144"/>
            <a:ext cx="1475655" cy="1440158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57669" y="1772816"/>
            <a:ext cx="3672408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22173" y="428035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63648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 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59016" y="321251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 1</a:t>
            </a:r>
            <a:endParaRPr lang="en-US" dirty="0"/>
          </a:p>
        </p:txBody>
      </p:sp>
      <p:cxnSp>
        <p:nvCxnSpPr>
          <p:cNvPr id="30" name="Straight Arrow Connector 29"/>
          <p:cNvCxnSpPr>
            <a:endCxn id="34" idx="2"/>
          </p:cNvCxnSpPr>
          <p:nvPr/>
        </p:nvCxnSpPr>
        <p:spPr>
          <a:xfrm flipV="1">
            <a:off x="6262084" y="4903445"/>
            <a:ext cx="936243" cy="704093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2263" y="456489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P(x</a:t>
            </a:r>
            <a:r>
              <a:rPr lang="en-US" sz="1600" baseline="-25000" dirty="0"/>
              <a:t>2</a:t>
            </a:r>
            <a:r>
              <a:rPr lang="en-US" sz="1600" dirty="0" smtClean="0"/>
              <a:t>) =0.6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915576" y="270892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P(x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 =0.45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6535622" y="2989385"/>
            <a:ext cx="1035539" cy="556846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06555" y="349681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P(x) = P(x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) * P(x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7610239" y="3526692"/>
            <a:ext cx="166076" cy="136770"/>
          </a:xfrm>
          <a:prstGeom prst="ellipse">
            <a:avLst/>
          </a:prstGeom>
          <a:noFill/>
          <a:ln w="28575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31177" y="5584092"/>
            <a:ext cx="166076" cy="136770"/>
          </a:xfrm>
          <a:prstGeom prst="ellipse">
            <a:avLst/>
          </a:prstGeom>
          <a:noFill/>
          <a:ln w="28575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64668" y="4682068"/>
            <a:ext cx="67733" cy="677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98114" y="6545902"/>
            <a:ext cx="493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Xiong</a:t>
            </a:r>
            <a:r>
              <a:rPr lang="en-US" sz="1100" dirty="0" smtClean="0"/>
              <a:t>, “Array Track: A Fine-Grained Indoor Location System”]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51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85750" y="857250"/>
            <a:ext cx="8526096" cy="783981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8DBB"/>
                </a:solidFill>
                <a:ea typeface="宋体" pitchFamily="2" charset="-122"/>
              </a:rPr>
              <a:t>Search for highest probability position</a:t>
            </a:r>
            <a:r>
              <a:rPr lang="en-US" altLang="zh-CN" dirty="0" smtClean="0">
                <a:solidFill>
                  <a:srgbClr val="008DBB"/>
                </a:solidFill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dirty="0" smtClean="0">
                <a:solidFill>
                  <a:srgbClr val="008DBB"/>
                </a:solidFill>
                <a:ea typeface="Arial Unicode MS" pitchFamily="34" charset="-122"/>
                <a:cs typeface="Arial Unicode MS" pitchFamily="34" charset="-122"/>
              </a:rPr>
            </a:br>
            <a:endParaRPr lang="en-US" altLang="zh-CN" dirty="0" smtClean="0">
              <a:solidFill>
                <a:srgbClr val="008DBB"/>
              </a:solidFill>
              <a:ea typeface="宋体" pitchFamily="2" charset="-122"/>
            </a:endParaRPr>
          </a:p>
        </p:txBody>
      </p:sp>
      <p:pic>
        <p:nvPicPr>
          <p:cNvPr id="4" name="Content Placeholder 3" descr="node1_123456_trim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27596" r="56689" b="49497"/>
          <a:stretch/>
        </p:blipFill>
        <p:spPr>
          <a:xfrm>
            <a:off x="1493352" y="1826844"/>
            <a:ext cx="6612392" cy="4441383"/>
          </a:xfrm>
        </p:spPr>
      </p:pic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87DA-B2B8-4168-9DC2-93788C9CD65A}" type="slidenum">
              <a:rPr lang="en-US" altLang="zh-CN" smtClean="0"/>
              <a:pPr/>
              <a:t>52</a:t>
            </a:fld>
            <a:endParaRPr lang="en-US" altLang="zh-CN"/>
          </a:p>
        </p:txBody>
      </p:sp>
      <p:sp>
        <p:nvSpPr>
          <p:cNvPr id="15" name="Multiply 14"/>
          <p:cNvSpPr/>
          <p:nvPr/>
        </p:nvSpPr>
        <p:spPr>
          <a:xfrm>
            <a:off x="2075640" y="2404733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215028" y="2404733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354416" y="2404733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493804" y="2404733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633192" y="2404733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772580" y="2404733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075640" y="3455287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3215028" y="3455287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5493804" y="3455287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6633192" y="3455287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772580" y="3455287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2075640" y="4474481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215028" y="4474481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4354416" y="4474481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5493804" y="4474481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6633192" y="4474481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7772580" y="4474481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2075640" y="5525035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3215028" y="5525035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4354416" y="5525035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5493804" y="5525035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6633192" y="5525035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7772580" y="5525035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4406345" y="4667259"/>
            <a:ext cx="123908" cy="304268"/>
          </a:xfrm>
          <a:custGeom>
            <a:avLst/>
            <a:gdLst>
              <a:gd name="connsiteX0" fmla="*/ 88606 w 172289"/>
              <a:gd name="connsiteY0" fmla="*/ 0 h 349484"/>
              <a:gd name="connsiteX1" fmla="*/ 0 w 172289"/>
              <a:gd name="connsiteY1" fmla="*/ 216582 h 349484"/>
              <a:gd name="connsiteX2" fmla="*/ 0 w 172289"/>
              <a:gd name="connsiteY2" fmla="*/ 216582 h 349484"/>
              <a:gd name="connsiteX3" fmla="*/ 172289 w 172289"/>
              <a:gd name="connsiteY3" fmla="*/ 349484 h 34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289" h="349484">
                <a:moveTo>
                  <a:pt x="88606" y="0"/>
                </a:moveTo>
                <a:lnTo>
                  <a:pt x="0" y="216582"/>
                </a:lnTo>
                <a:lnTo>
                  <a:pt x="0" y="216582"/>
                </a:lnTo>
                <a:lnTo>
                  <a:pt x="172289" y="349484"/>
                </a:lnTo>
              </a:path>
            </a:pathLst>
          </a:custGeom>
          <a:ln w="38100" cmpd="sng">
            <a:solidFill>
              <a:schemeClr val="accent1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V="1">
            <a:off x="5379575" y="4626965"/>
            <a:ext cx="223035" cy="45719"/>
          </a:xfrm>
          <a:custGeom>
            <a:avLst/>
            <a:gdLst>
              <a:gd name="connsiteX0" fmla="*/ 310120 w 310120"/>
              <a:gd name="connsiteY0" fmla="*/ 0 h 0"/>
              <a:gd name="connsiteX1" fmla="*/ 0 w 3101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120">
                <a:moveTo>
                  <a:pt x="310120" y="0"/>
                </a:moveTo>
                <a:lnTo>
                  <a:pt x="0" y="0"/>
                </a:lnTo>
              </a:path>
            </a:pathLst>
          </a:custGeom>
          <a:ln w="38100" cmpd="sng">
            <a:solidFill>
              <a:schemeClr val="accent1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4178345">
            <a:off x="6468745" y="4523581"/>
            <a:ext cx="149999" cy="347855"/>
          </a:xfrm>
          <a:custGeom>
            <a:avLst/>
            <a:gdLst>
              <a:gd name="connsiteX0" fmla="*/ 88606 w 172289"/>
              <a:gd name="connsiteY0" fmla="*/ 0 h 349484"/>
              <a:gd name="connsiteX1" fmla="*/ 0 w 172289"/>
              <a:gd name="connsiteY1" fmla="*/ 216582 h 349484"/>
              <a:gd name="connsiteX2" fmla="*/ 0 w 172289"/>
              <a:gd name="connsiteY2" fmla="*/ 216582 h 349484"/>
              <a:gd name="connsiteX3" fmla="*/ 172289 w 172289"/>
              <a:gd name="connsiteY3" fmla="*/ 349484 h 34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289" h="349484">
                <a:moveTo>
                  <a:pt x="88606" y="0"/>
                </a:moveTo>
                <a:lnTo>
                  <a:pt x="0" y="216582"/>
                </a:lnTo>
                <a:lnTo>
                  <a:pt x="0" y="216582"/>
                </a:lnTo>
                <a:lnTo>
                  <a:pt x="172289" y="349484"/>
                </a:lnTo>
              </a:path>
            </a:pathLst>
          </a:custGeom>
          <a:ln w="38100" cmpd="sng">
            <a:solidFill>
              <a:schemeClr val="accent1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4388278" y="3446168"/>
            <a:ext cx="287430" cy="347952"/>
          </a:xfrm>
          <a:prstGeom prst="mathMultiply">
            <a:avLst>
              <a:gd name="adj1" fmla="val 2865"/>
            </a:avLst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8114" y="6545902"/>
            <a:ext cx="493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Xiong</a:t>
            </a:r>
            <a:r>
              <a:rPr lang="en-US" sz="1100" dirty="0" smtClean="0"/>
              <a:t>, “Array Track: A Fine-Grained Indoor Location System”]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164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14313" y="785813"/>
            <a:ext cx="8572500" cy="71437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altLang="zh-CN" sz="3200" dirty="0" smtClean="0">
                <a:solidFill>
                  <a:srgbClr val="008DBB"/>
                </a:solidFill>
                <a:ea typeface="宋体" pitchFamily="2" charset="-122"/>
              </a:rPr>
              <a:t>Multipath suppression improves accuracy</a:t>
            </a:r>
            <a:r>
              <a:rPr lang="en-US" altLang="zh-CN" sz="3200" dirty="0" smtClean="0">
                <a:ea typeface="宋体" pitchFamily="2" charset="-122"/>
                <a:cs typeface="Arial" charset="0"/>
              </a:rPr>
              <a:t/>
            </a:r>
            <a:br>
              <a:rPr lang="en-US" altLang="zh-CN" sz="3200" dirty="0" smtClean="0">
                <a:ea typeface="宋体" pitchFamily="2" charset="-122"/>
                <a:cs typeface="Arial" charset="0"/>
              </a:rPr>
            </a:br>
            <a:r>
              <a:rPr lang="en-US" altLang="zh-CN" sz="3600" dirty="0" smtClean="0">
                <a:ea typeface="宋体" pitchFamily="2" charset="-122"/>
                <a:cs typeface="Arial" charset="0"/>
              </a:rPr>
              <a:t>  </a:t>
            </a:r>
            <a:br>
              <a:rPr lang="en-US" altLang="zh-CN" sz="3600" dirty="0" smtClean="0">
                <a:ea typeface="宋体" pitchFamily="2" charset="-122"/>
                <a:cs typeface="Arial" charset="0"/>
              </a:rPr>
            </a:br>
            <a:r>
              <a:rPr lang="en-US" altLang="zh-CN" sz="3600" dirty="0" smtClean="0">
                <a:ea typeface="宋体" pitchFamily="2" charset="-122"/>
                <a:cs typeface="Arial" charset="0"/>
              </a:rPr>
              <a:t/>
            </a:r>
            <a:br>
              <a:rPr lang="en-US" altLang="zh-CN" sz="3600" dirty="0" smtClean="0">
                <a:ea typeface="宋体" pitchFamily="2" charset="-122"/>
                <a:cs typeface="Arial" charset="0"/>
              </a:rPr>
            </a:br>
            <a:r>
              <a:rPr lang="en-US" altLang="zh-CN" sz="4000" dirty="0" smtClean="0">
                <a:solidFill>
                  <a:srgbClr val="003366"/>
                </a:solidFill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4000" dirty="0" smtClean="0">
                <a:solidFill>
                  <a:srgbClr val="003366"/>
                </a:solidFill>
                <a:ea typeface="Arial Unicode MS" pitchFamily="34" charset="-122"/>
                <a:cs typeface="Arial Unicode MS" pitchFamily="34" charset="-122"/>
              </a:rPr>
            </a:br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87DA-B2B8-4168-9DC2-93788C9CD65A}" type="slidenum">
              <a:rPr lang="en-US" altLang="zh-CN" smtClean="0"/>
              <a:pPr/>
              <a:t>53</a:t>
            </a:fld>
            <a:endParaRPr lang="en-US" altLang="zh-CN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528" y="1484784"/>
            <a:ext cx="828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Clr>
                <a:srgbClr val="0070C0"/>
              </a:buClr>
              <a:buFont typeface="Arial" charset="0"/>
              <a:buChar char="•"/>
            </a:pPr>
            <a:endParaRPr lang="en-US" altLang="zh-CN" sz="2000" dirty="0" smtClean="0">
              <a:ea typeface="宋体" pitchFamily="2" charset="-122"/>
              <a:cs typeface="Arial" charset="0"/>
            </a:endParaRPr>
          </a:p>
          <a:p>
            <a:pPr marL="457200" indent="-457200" algn="just">
              <a:buClr>
                <a:srgbClr val="0070C0"/>
              </a:buClr>
              <a:buFont typeface="Arial" charset="0"/>
              <a:buChar char="•"/>
            </a:pPr>
            <a:r>
              <a:rPr lang="en-US" altLang="zh-CN" sz="2000" dirty="0" smtClean="0">
                <a:ea typeface="宋体" pitchFamily="2" charset="-122"/>
                <a:cs typeface="Arial" charset="0"/>
              </a:rPr>
              <a:t>  Median: 23 cm</a:t>
            </a:r>
          </a:p>
          <a:p>
            <a:pPr algn="just">
              <a:buClr>
                <a:srgbClr val="0070C0"/>
              </a:buClr>
            </a:pPr>
            <a:r>
              <a:rPr lang="en-US" altLang="zh-CN" sz="2000" dirty="0" smtClean="0">
                <a:ea typeface="宋体" pitchFamily="2" charset="-122"/>
                <a:cs typeface="Arial" charset="0"/>
              </a:rPr>
              <a:t>  (</a:t>
            </a:r>
            <a:r>
              <a:rPr lang="en-US" altLang="zh-CN" sz="2000" dirty="0" err="1" smtClean="0">
                <a:ea typeface="宋体" pitchFamily="2" charset="-122"/>
                <a:cs typeface="Arial" charset="0"/>
              </a:rPr>
              <a:t>ArrayTrack</a:t>
            </a:r>
            <a:r>
              <a:rPr lang="en-US" altLang="zh-CN" sz="2000" dirty="0" smtClean="0">
                <a:ea typeface="宋体" pitchFamily="2" charset="-122"/>
                <a:cs typeface="Arial" charset="0"/>
              </a:rPr>
              <a:t> with 6 APs)</a:t>
            </a:r>
            <a:endParaRPr lang="en-US" altLang="zh-CN" sz="2000" dirty="0">
              <a:ea typeface="宋体" pitchFamily="2" charset="-122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554" t="19013" r="-6485" b="16049"/>
          <a:stretch/>
        </p:blipFill>
        <p:spPr>
          <a:xfrm>
            <a:off x="3424848" y="1786467"/>
            <a:ext cx="5473619" cy="451273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780265">
            <a:off x="5584859" y="3626773"/>
            <a:ext cx="497890" cy="1544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32400" y="3166533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  <a:cs typeface="Arial" charset="0"/>
              </a:rPr>
              <a:t>23 cm</a:t>
            </a:r>
          </a:p>
        </p:txBody>
      </p:sp>
      <p:sp>
        <p:nvSpPr>
          <p:cNvPr id="13" name="Right Arrow 12"/>
          <p:cNvSpPr/>
          <p:nvPr/>
        </p:nvSpPr>
        <p:spPr>
          <a:xfrm rot="1780265">
            <a:off x="4509592" y="3669107"/>
            <a:ext cx="497890" cy="154474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21666" y="3242733"/>
            <a:ext cx="9821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  <a:cs typeface="Arial" charset="0"/>
              </a:rPr>
              <a:t>2.5 cm</a:t>
            </a:r>
            <a:endParaRPr lang="en-US" altLang="zh-CN" dirty="0">
              <a:solidFill>
                <a:srgbClr val="0000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8114" y="6545902"/>
            <a:ext cx="493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[Adapted from </a:t>
            </a:r>
            <a:r>
              <a:rPr lang="en-US" sz="1100" dirty="0" err="1" smtClean="0"/>
              <a:t>Xiong</a:t>
            </a:r>
            <a:r>
              <a:rPr lang="en-US" sz="1100" dirty="0" smtClean="0"/>
              <a:t>, “Array Track: A Fine-Grained Indoor Location System”]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79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Indoor distance/angle-based systems: evolved from specialized to COTS devices</a:t>
            </a:r>
          </a:p>
          <a:p>
            <a:r>
              <a:rPr lang="en-US" sz="2400" dirty="0" smtClean="0"/>
              <a:t>Challenges:</a:t>
            </a:r>
          </a:p>
          <a:p>
            <a:pPr lvl="1"/>
            <a:r>
              <a:rPr lang="en-US" sz="2000" dirty="0" smtClean="0"/>
              <a:t>Deployment and maintenance of custom infrastructure</a:t>
            </a:r>
          </a:p>
          <a:p>
            <a:pPr lvl="1"/>
            <a:r>
              <a:rPr lang="en-US" sz="2000" dirty="0" smtClean="0"/>
              <a:t>Incremental deployment of new infrastructure features</a:t>
            </a:r>
          </a:p>
          <a:p>
            <a:pPr lvl="1"/>
            <a:r>
              <a:rPr lang="en-US" sz="2000" dirty="0" smtClean="0"/>
              <a:t>Propagation issues: lack of line-of-sight, multipath</a:t>
            </a:r>
          </a:p>
          <a:p>
            <a:r>
              <a:rPr lang="en-US" sz="2400" dirty="0" smtClean="0"/>
              <a:t>Opportunities:</a:t>
            </a:r>
          </a:p>
          <a:p>
            <a:pPr lvl="1"/>
            <a:r>
              <a:rPr lang="en-US" sz="2000" dirty="0" smtClean="0"/>
              <a:t>HW is evolving</a:t>
            </a:r>
          </a:p>
          <a:p>
            <a:pPr lvl="1"/>
            <a:r>
              <a:rPr lang="en-US" sz="2000" dirty="0" smtClean="0"/>
              <a:t>New technologies (e.g. mm wave) </a:t>
            </a:r>
          </a:p>
          <a:p>
            <a:pPr marL="402336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32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749808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876800"/>
            <a:ext cx="7498080" cy="2057400"/>
          </a:xfrm>
        </p:spPr>
        <p:txBody>
          <a:bodyPr/>
          <a:lstStyle/>
          <a:p>
            <a:r>
              <a:rPr lang="en-US" dirty="0"/>
              <a:t>Angle and distance measurements </a:t>
            </a:r>
          </a:p>
          <a:p>
            <a:r>
              <a:rPr lang="en-US" dirty="0"/>
              <a:t>Trigonometric </a:t>
            </a:r>
            <a:r>
              <a:rPr lang="en-US" dirty="0" smtClean="0"/>
              <a:t>rules determine unknown distances &amp; angles</a:t>
            </a:r>
            <a:endParaRPr lang="en-US" dirty="0"/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81200" y="1562100"/>
            <a:ext cx="6400800" cy="1409700"/>
            <a:chOff x="1981200" y="1562100"/>
            <a:chExt cx="6400800" cy="14097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81200" y="2781300"/>
              <a:ext cx="28194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981200" y="1562100"/>
              <a:ext cx="1752600" cy="121920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33800" y="1562100"/>
              <a:ext cx="1066800" cy="121920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62600" y="2781300"/>
              <a:ext cx="28194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562600" y="1562100"/>
              <a:ext cx="1752600" cy="121920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5200" y="1562100"/>
              <a:ext cx="1066800" cy="121920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C:\Users\bodhip\AppData\Local\Microsoft\Windows\Temporary Internet Files\Content.IE5\2WKJ4B1R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4003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bodhip\AppData\Local\Microsoft\Windows\Temporary Internet Files\Content.IE5\2WKJ4B1R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4003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bodhip\AppData\Local\Microsoft\Windows\Temporary Internet Files\Content.IE5\2WKJ4B1R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908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bodhip\AppData\Local\Microsoft\Windows\Temporary Internet Files\Content.IE5\FYQYXDBS\MC90043156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650" y="1828800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bodhip\AppData\Local\Microsoft\Windows\Temporary Internet Files\Content.IE5\FYQYXDBS\MC90043156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0" y="1828800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bodhip\AppData\Local\Microsoft\Windows\Temporary Internet Files\Content.IE5\2WKJ4B1R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090" y="240411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bodhip\AppData\Local\Microsoft\Windows\Temporary Internet Files\Content.IE5\2WKJ4B1R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450" y="19812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bodhip\AppData\Local\Microsoft\Windows\Temporary Internet Files\Content.IE5\2WKJ4B1R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5908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bodhip\AppData\Local\Microsoft\Windows\Temporary Internet Files\Content.IE5\FYQYXDBS\MC90043156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150" y="1851660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560100"/>
              </p:ext>
            </p:extLst>
          </p:nvPr>
        </p:nvGraphicFramePr>
        <p:xfrm>
          <a:off x="2078182" y="3276600"/>
          <a:ext cx="272241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" name="Equation" r:id="rId5" imgW="1663560" imgH="419040" progId="Equation.3">
                  <p:embed/>
                </p:oleObj>
              </mc:Choice>
              <mc:Fallback>
                <p:oleObj name="Equation" r:id="rId5" imgW="16635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8182" y="3276600"/>
                        <a:ext cx="272241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71718"/>
              </p:ext>
            </p:extLst>
          </p:nvPr>
        </p:nvGraphicFramePr>
        <p:xfrm>
          <a:off x="5535930" y="3352800"/>
          <a:ext cx="2823210" cy="42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" name="Equation" r:id="rId7" imgW="1562040" imgH="228600" progId="Equation.3">
                  <p:embed/>
                </p:oleObj>
              </mc:Choice>
              <mc:Fallback>
                <p:oleObj name="Equation" r:id="rId7" imgW="1562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5930" y="3352800"/>
                        <a:ext cx="2823210" cy="425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743200" y="4114800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Sine Rule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4600" y="4067145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Cosine </a:t>
            </a:r>
            <a:r>
              <a:rPr lang="en-US" sz="2000" dirty="0"/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160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Trilateration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3962400"/>
            <a:ext cx="7498080" cy="2438400"/>
          </a:xfrm>
        </p:spPr>
        <p:txBody>
          <a:bodyPr>
            <a:normAutofit lnSpcReduction="10000"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/>
              <a:t>Distances to multiple anchor </a:t>
            </a:r>
            <a:r>
              <a:rPr lang="en-US" dirty="0" smtClean="0"/>
              <a:t>nodes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At </a:t>
            </a:r>
            <a:r>
              <a:rPr lang="en-US" dirty="0"/>
              <a:t>least 3(2) distances in 3d(2d) – modulo reflection</a:t>
            </a:r>
          </a:p>
          <a:p>
            <a:r>
              <a:rPr lang="en-US" dirty="0"/>
              <a:t>M</a:t>
            </a:r>
            <a:r>
              <a:rPr lang="en-US" dirty="0" smtClean="0"/>
              <a:t>ore measurements to minimize measurement error</a:t>
            </a:r>
            <a:endParaRPr lang="en-US" dirty="0"/>
          </a:p>
        </p:txBody>
      </p:sp>
      <p:pic>
        <p:nvPicPr>
          <p:cNvPr id="4" name="Picture 4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0398"/>
            <a:ext cx="457200" cy="4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25514"/>
            <a:ext cx="457200" cy="4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90" y="1511987"/>
            <a:ext cx="457200" cy="5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562600" y="762000"/>
            <a:ext cx="609600" cy="2743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126391"/>
            <a:ext cx="2057400" cy="68779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81600" y="1366385"/>
            <a:ext cx="990600" cy="37379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77790" y="1740175"/>
            <a:ext cx="994410" cy="63221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35923" y="237238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9345" y="251750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07514" y="208266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15" name="Content Placeholder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34884"/>
              </p:ext>
            </p:extLst>
          </p:nvPr>
        </p:nvGraphicFramePr>
        <p:xfrm>
          <a:off x="4160520" y="2356984"/>
          <a:ext cx="342900" cy="38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520" y="2356984"/>
                        <a:ext cx="342900" cy="388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29337608"/>
              </p:ext>
            </p:extLst>
          </p:nvPr>
        </p:nvGraphicFramePr>
        <p:xfrm>
          <a:off x="6336030" y="2520482"/>
          <a:ext cx="3429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" name="Equation" r:id="rId6" imgW="190440" imgH="215640" progId="Equation.3">
                  <p:embed/>
                </p:oleObj>
              </mc:Choice>
              <mc:Fallback>
                <p:oleObj name="Equation" r:id="rId6" imgW="19044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030" y="2520482"/>
                        <a:ext cx="3429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55529236"/>
              </p:ext>
            </p:extLst>
          </p:nvPr>
        </p:nvGraphicFramePr>
        <p:xfrm>
          <a:off x="5634038" y="1488622"/>
          <a:ext cx="3651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" name="Equation" r:id="rId8" imgW="203040" imgH="228600" progId="Equation.3">
                  <p:embed/>
                </p:oleObj>
              </mc:Choice>
              <mc:Fallback>
                <p:oleObj name="Equation" r:id="rId8" imgW="20304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1488622"/>
                        <a:ext cx="3651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81013467"/>
              </p:ext>
            </p:extLst>
          </p:nvPr>
        </p:nvGraphicFramePr>
        <p:xfrm>
          <a:off x="5578475" y="2096634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" name="Equation" r:id="rId10" imgW="203040" imgH="228600" progId="Equation.3">
                  <p:embed/>
                </p:oleObj>
              </mc:Choice>
              <mc:Fallback>
                <p:oleObj name="Equation" r:id="rId10" imgW="20304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2096634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" descr="C:\Users\bodhip\Desktop\nokia-lumia-8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05" y="1143000"/>
            <a:ext cx="442595" cy="4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bodhip\Desktop\nokia-lumia-8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102464"/>
            <a:ext cx="442595" cy="4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562600" y="2271507"/>
            <a:ext cx="1524000" cy="54267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7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Trilateration : Problem </a:t>
            </a:r>
            <a:r>
              <a:rPr lang="en-US" dirty="0" smtClean="0"/>
              <a:t>Formulation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7666"/>
              </p:ext>
            </p:extLst>
          </p:nvPr>
        </p:nvGraphicFramePr>
        <p:xfrm>
          <a:off x="2286000" y="2438400"/>
          <a:ext cx="5257800" cy="110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Equation" r:id="rId3" imgW="1701720" imgH="355320" progId="Equation.3">
                  <p:embed/>
                </p:oleObj>
              </mc:Choice>
              <mc:Fallback>
                <p:oleObj name="Equation" r:id="rId3" imgW="170172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438400"/>
                        <a:ext cx="5257800" cy="1103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168899"/>
              </p:ext>
            </p:extLst>
          </p:nvPr>
        </p:nvGraphicFramePr>
        <p:xfrm>
          <a:off x="3429000" y="3911600"/>
          <a:ext cx="3810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Equation" r:id="rId5" imgW="139680" imgH="215640" progId="Equation.3">
                  <p:embed/>
                </p:oleObj>
              </mc:Choice>
              <mc:Fallback>
                <p:oleObj name="Equation" r:id="rId5" imgW="139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3911600"/>
                        <a:ext cx="38100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3949887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estimated distance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3943"/>
              </p:ext>
            </p:extLst>
          </p:nvPr>
        </p:nvGraphicFramePr>
        <p:xfrm>
          <a:off x="3429000" y="4583168"/>
          <a:ext cx="379931" cy="48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Equation" r:id="rId7" imgW="139680" imgH="177480" progId="Equation.3">
                  <p:embed/>
                </p:oleObj>
              </mc:Choice>
              <mc:Fallback>
                <p:oleObj name="Equation" r:id="rId7" imgW="1396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4583168"/>
                        <a:ext cx="379931" cy="483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10781" y="4540238"/>
            <a:ext cx="267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measured distance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4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Multilateration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495800"/>
            <a:ext cx="749808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Distance differences </a:t>
            </a:r>
            <a:r>
              <a:rPr lang="en-US" dirty="0"/>
              <a:t>to multiple anchor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Location from intersecting hyperbolas</a:t>
            </a:r>
            <a:endParaRPr lang="en-US" dirty="0"/>
          </a:p>
          <a:p>
            <a:r>
              <a:rPr lang="en-US" dirty="0"/>
              <a:t>At least 4(3) </a:t>
            </a:r>
            <a:r>
              <a:rPr lang="en-US" dirty="0" smtClean="0"/>
              <a:t>anchors </a:t>
            </a:r>
            <a:r>
              <a:rPr lang="en-US" dirty="0"/>
              <a:t>in 3d(2d</a:t>
            </a:r>
            <a:r>
              <a:rPr lang="en-US" dirty="0" smtClean="0"/>
              <a:t>)</a:t>
            </a:r>
          </a:p>
          <a:p>
            <a:r>
              <a:rPr lang="en-US" dirty="0"/>
              <a:t>More measurements to minimize measurement </a:t>
            </a:r>
            <a:r>
              <a:rPr lang="en-US" dirty="0" smtClean="0"/>
              <a:t>error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bodhip\Desktop\LocationWorkshop\hyper-modifi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5315">
            <a:off x="4035002" y="997679"/>
            <a:ext cx="2857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62" y="2094710"/>
            <a:ext cx="457200" cy="4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odhip\Desktop\12065572121317625675no_hope_Wireless_access_point_svg_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76" y="2094710"/>
            <a:ext cx="457200" cy="4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00358"/>
              </p:ext>
            </p:extLst>
          </p:nvPr>
        </p:nvGraphicFramePr>
        <p:xfrm>
          <a:off x="4103219" y="2653258"/>
          <a:ext cx="342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3" name="Equation" r:id="rId5" imgW="190440" imgH="215640" progId="Equation.3">
                  <p:embed/>
                </p:oleObj>
              </mc:Choice>
              <mc:Fallback>
                <p:oleObj name="Equation" r:id="rId5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219" y="2653258"/>
                        <a:ext cx="3429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63952703"/>
              </p:ext>
            </p:extLst>
          </p:nvPr>
        </p:nvGraphicFramePr>
        <p:xfrm>
          <a:off x="6371956" y="2586697"/>
          <a:ext cx="3429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" name="Equation" r:id="rId7" imgW="190440" imgH="215640" progId="Equation.3">
                  <p:embed/>
                </p:oleObj>
              </mc:Choice>
              <mc:Fallback>
                <p:oleObj name="Equation" r:id="rId7" imgW="19044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956" y="2586697"/>
                        <a:ext cx="3429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4817476" y="2295649"/>
            <a:ext cx="3048000" cy="78793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31862" y="2295649"/>
            <a:ext cx="1085614" cy="78793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2585" y="25866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08221" y="25605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aphicFrame>
        <p:nvGraphicFramePr>
          <p:cNvPr id="13" name="Content Placeholder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501868"/>
              </p:ext>
            </p:extLst>
          </p:nvPr>
        </p:nvGraphicFramePr>
        <p:xfrm>
          <a:off x="2648186" y="3754140"/>
          <a:ext cx="1886186" cy="41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" name="Equation" r:id="rId9" imgW="990360" imgH="215640" progId="Equation.3">
                  <p:embed/>
                </p:oleObj>
              </mc:Choice>
              <mc:Fallback>
                <p:oleObj name="Equation" r:id="rId9" imgW="9903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8186" y="3754140"/>
                        <a:ext cx="1886186" cy="410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3774946"/>
            <a:ext cx="376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defines a hyperbola with foci A and B</a:t>
            </a:r>
            <a:endParaRPr lang="en-US" dirty="0"/>
          </a:p>
        </p:txBody>
      </p:sp>
      <p:pic>
        <p:nvPicPr>
          <p:cNvPr id="15" name="Picture 3" descr="C:\Users\bodhip\Desktop\nokia-lumia-8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70" y="3052102"/>
            <a:ext cx="442595" cy="4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2670</Words>
  <Application>Microsoft Office PowerPoint</Application>
  <PresentationFormat>On-screen Show (4:3)</PresentationFormat>
  <Paragraphs>540</Paragraphs>
  <Slides>55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3" baseType="lpstr">
      <vt:lpstr>Arial Unicode MS</vt:lpstr>
      <vt:lpstr>宋体</vt:lpstr>
      <vt:lpstr>Arial</vt:lpstr>
      <vt:lpstr>Calibri</vt:lpstr>
      <vt:lpstr>Cambria Math</vt:lpstr>
      <vt:lpstr>Courier New</vt:lpstr>
      <vt:lpstr>Gill Sans MT</vt:lpstr>
      <vt:lpstr>Helvetica</vt:lpstr>
      <vt:lpstr>华文中宋</vt:lpstr>
      <vt:lpstr>Symbol</vt:lpstr>
      <vt:lpstr>Tahoma</vt:lpstr>
      <vt:lpstr>Times New Roman</vt:lpstr>
      <vt:lpstr>Verdana</vt:lpstr>
      <vt:lpstr>Wingdings</vt:lpstr>
      <vt:lpstr>Wingdings 2</vt:lpstr>
      <vt:lpstr>Solstice</vt:lpstr>
      <vt:lpstr>Equation</vt:lpstr>
      <vt:lpstr>Photo Editor Photo</vt:lpstr>
      <vt:lpstr>Distance and Angle Measurements-based Indoor Location Estimation</vt:lpstr>
      <vt:lpstr>PowerPoint Presentation</vt:lpstr>
      <vt:lpstr>Distance Measurement Primitives</vt:lpstr>
      <vt:lpstr>Orientation from Difference in Time of Arrival</vt:lpstr>
      <vt:lpstr>Location Estimation Techniques</vt:lpstr>
      <vt:lpstr>Triangulation</vt:lpstr>
      <vt:lpstr>Trilateration</vt:lpstr>
      <vt:lpstr>Trilateration : Problem Formulation</vt:lpstr>
      <vt:lpstr>Multilateration</vt:lpstr>
      <vt:lpstr>Multilateration : Problem Formulation</vt:lpstr>
      <vt:lpstr>Distance Measurement Techniques </vt:lpstr>
      <vt:lpstr>Rest of the Talk</vt:lpstr>
      <vt:lpstr>PowerPoint Presentation</vt:lpstr>
      <vt:lpstr>BAT Indoor Location System</vt:lpstr>
      <vt:lpstr>BAT System Performance</vt:lpstr>
      <vt:lpstr>Cricket Indoor Location System</vt:lpstr>
      <vt:lpstr>Interference Avoidance and Detection</vt:lpstr>
      <vt:lpstr>Listener Position Estimation</vt:lpstr>
      <vt:lpstr>Limitations of Narrowband Ultrasonic Transducers </vt:lpstr>
      <vt:lpstr>Improving Distance Measurements with Wideband Signals – using DSSS</vt:lpstr>
      <vt:lpstr>Accurate Timing from Correlation</vt:lpstr>
      <vt:lpstr>VoxNet Signaling and Detection</vt:lpstr>
      <vt:lpstr>VoxNet Experimental Results</vt:lpstr>
      <vt:lpstr>Dolphin – Wideband Ultrasonic DSSS Location System</vt:lpstr>
      <vt:lpstr>Improving Distance Measurements with Wideband Signals - Pulse Compression</vt:lpstr>
      <vt:lpstr>BeepBeep</vt:lpstr>
      <vt:lpstr>The Root Cause of Inaccuracy  – Three Uncertainties </vt:lpstr>
      <vt:lpstr>BeepBeep’s Basic Procedure</vt:lpstr>
      <vt:lpstr>Key Techniques</vt:lpstr>
      <vt:lpstr>Evaluation</vt:lpstr>
      <vt:lpstr>Indoor Pseudo-ranging of Mobile Devices using Ultrasonic Chirps</vt:lpstr>
      <vt:lpstr>Acoustic Ranging Properties</vt:lpstr>
      <vt:lpstr>Basic System Architecture</vt:lpstr>
      <vt:lpstr>Rate Adaptive Chirp Spread Spectrum</vt:lpstr>
      <vt:lpstr>Data Transmission</vt:lpstr>
      <vt:lpstr>Performance -  Localization</vt:lpstr>
      <vt:lpstr>PowerPoint Presentation</vt:lpstr>
      <vt:lpstr>PinPoint (2006) – RF TOF Ranging from Accurate Timestamps</vt:lpstr>
      <vt:lpstr>Distance Measurement by Radio Interferometry - RIPS</vt:lpstr>
      <vt:lpstr>RIPS Performance</vt:lpstr>
      <vt:lpstr>PowerPoint Presentation</vt:lpstr>
      <vt:lpstr>Cricket Compass: Angle Estimation</vt:lpstr>
      <vt:lpstr>Differential Distance Estimation</vt:lpstr>
      <vt:lpstr>PowerPoint Presentation</vt:lpstr>
      <vt:lpstr>Cricket Compass Performance</vt:lpstr>
      <vt:lpstr>ENSBox: Acoustic Array Configuration</vt:lpstr>
      <vt:lpstr>Zooming in.. 8x Interpolation</vt:lpstr>
      <vt:lpstr>Array Track: Wireless Angle of Arrival-Based Location </vt:lpstr>
      <vt:lpstr>The challenge: multipath reflections </vt:lpstr>
      <vt:lpstr>Multipath suppression: find direct path</vt:lpstr>
      <vt:lpstr>AoA spectra synthesis</vt:lpstr>
      <vt:lpstr>Search for highest probability position </vt:lpstr>
      <vt:lpstr>Multipath suppression improves accuracy      </vt:lpstr>
      <vt:lpstr>Summery</vt:lpstr>
      <vt:lpstr>Questions?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Bodhi Priyantha</dc:creator>
  <cp:lastModifiedBy>Bodhi Priyantha</cp:lastModifiedBy>
  <cp:revision>183</cp:revision>
  <dcterms:created xsi:type="dcterms:W3CDTF">2013-06-18T07:38:58Z</dcterms:created>
  <dcterms:modified xsi:type="dcterms:W3CDTF">2013-07-03T00:14:28Z</dcterms:modified>
</cp:coreProperties>
</file>