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</p:sldMasterIdLst>
  <p:notesMasterIdLst>
    <p:notesMasterId r:id="rId37"/>
  </p:notesMasterIdLst>
  <p:handoutMasterIdLst>
    <p:handoutMasterId r:id="rId38"/>
  </p:handoutMasterIdLst>
  <p:sldIdLst>
    <p:sldId id="1308" r:id="rId5"/>
    <p:sldId id="1309" r:id="rId6"/>
    <p:sldId id="1353" r:id="rId7"/>
    <p:sldId id="1385" r:id="rId8"/>
    <p:sldId id="1386" r:id="rId9"/>
    <p:sldId id="1387" r:id="rId10"/>
    <p:sldId id="1249" r:id="rId11"/>
    <p:sldId id="1388" r:id="rId12"/>
    <p:sldId id="1393" r:id="rId13"/>
    <p:sldId id="1361" r:id="rId14"/>
    <p:sldId id="1392" r:id="rId15"/>
    <p:sldId id="1394" r:id="rId16"/>
    <p:sldId id="1357" r:id="rId17"/>
    <p:sldId id="1395" r:id="rId18"/>
    <p:sldId id="1397" r:id="rId19"/>
    <p:sldId id="1399" r:id="rId20"/>
    <p:sldId id="1401" r:id="rId21"/>
    <p:sldId id="1403" r:id="rId22"/>
    <p:sldId id="1404" r:id="rId23"/>
    <p:sldId id="1405" r:id="rId24"/>
    <p:sldId id="1406" r:id="rId25"/>
    <p:sldId id="1407" r:id="rId26"/>
    <p:sldId id="1408" r:id="rId27"/>
    <p:sldId id="1411" r:id="rId28"/>
    <p:sldId id="1412" r:id="rId29"/>
    <p:sldId id="1413" r:id="rId30"/>
    <p:sldId id="1414" r:id="rId31"/>
    <p:sldId id="1415" r:id="rId32"/>
    <p:sldId id="1417" r:id="rId33"/>
    <p:sldId id="1418" r:id="rId34"/>
    <p:sldId id="1419" r:id="rId35"/>
    <p:sldId id="1248" r:id="rId3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Template" id="{5B0B8DFF-57E5-4D4B-BA72-542DF84B8E2F}">
          <p14:sldIdLst>
            <p14:sldId id="1308"/>
            <p14:sldId id="1309"/>
            <p14:sldId id="1353"/>
            <p14:sldId id="1385"/>
            <p14:sldId id="1386"/>
            <p14:sldId id="1387"/>
            <p14:sldId id="1249"/>
            <p14:sldId id="1388"/>
            <p14:sldId id="1393"/>
            <p14:sldId id="1361"/>
            <p14:sldId id="1392"/>
            <p14:sldId id="1394"/>
            <p14:sldId id="1357"/>
            <p14:sldId id="1395"/>
            <p14:sldId id="1397"/>
            <p14:sldId id="1399"/>
            <p14:sldId id="1401"/>
            <p14:sldId id="1403"/>
            <p14:sldId id="1404"/>
            <p14:sldId id="1405"/>
            <p14:sldId id="1406"/>
            <p14:sldId id="1407"/>
            <p14:sldId id="1408"/>
            <p14:sldId id="1411"/>
            <p14:sldId id="1412"/>
            <p14:sldId id="1413"/>
            <p14:sldId id="1414"/>
            <p14:sldId id="1415"/>
            <p14:sldId id="1417"/>
            <p14:sldId id="1418"/>
            <p14:sldId id="1419"/>
            <p14:sldId id="12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6DC2E9"/>
    <a:srgbClr val="00BCF2"/>
    <a:srgbClr val="0078D7"/>
    <a:srgbClr val="5B5B5B"/>
    <a:srgbClr val="00B294"/>
    <a:srgbClr val="008272"/>
    <a:srgbClr val="002050"/>
    <a:srgbClr val="E811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5" autoAdjust="0"/>
    <p:restoredTop sz="95638" autoAdjust="0"/>
  </p:normalViewPr>
  <p:slideViewPr>
    <p:cSldViewPr>
      <p:cViewPr varScale="1">
        <p:scale>
          <a:sx n="155" d="100"/>
          <a:sy n="155" d="100"/>
        </p:scale>
        <p:origin x="17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043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9401-EE8D-4EE1-B291-5BF7DCDA3C5A}" type="datetime8">
              <a:rPr lang="en-US" smtClean="0">
                <a:latin typeface="Segoe UI" pitchFamily="34" charset="0"/>
              </a:rPr>
              <a:t>7/7/2016 9:04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61B0BD91-A332-4638-9D55-E1550E13BA63}" type="datetime8">
              <a:rPr lang="en-US" smtClean="0"/>
              <a:t>7/7/2016 9:04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96B01FC-4093-47B5-A361-524E345F092E}" type="datetime8">
              <a:rPr lang="en-US" smtClean="0"/>
              <a:t>7/7/2016 9:04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7/7/2016 9:04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5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DDFF7D-D314-4C7B-B851-8380DBD00D4D}" type="datetime8">
              <a:rPr lang="en-US" smtClean="0">
                <a:solidFill>
                  <a:prstClr val="black"/>
                </a:solidFill>
              </a:rPr>
              <a:t>7/7/2016 9:04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718" b="10919"/>
          <a:stretch/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72986" y="1759921"/>
            <a:ext cx="6402452" cy="3654405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1759921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2986" y="3588721"/>
            <a:ext cx="6402388" cy="182877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457518" y="6161741"/>
            <a:ext cx="1681413" cy="360979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</a:t>
            </a:r>
            <a:r>
              <a:rPr lang="en-US" sz="7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Copyright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647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3579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larg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62053" y="4649390"/>
            <a:ext cx="7874422" cy="198050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627864"/>
          </a:xfr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312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62053" y="5153446"/>
            <a:ext cx="7874422" cy="147644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2000" y="5328000"/>
            <a:ext cx="7227275" cy="112159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6570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, on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27864"/>
          </a:xfrm>
        </p:spPr>
        <p:txBody>
          <a:bodyPr/>
          <a:lstStyle>
            <a:lvl1pPr marL="0" indent="0">
              <a:buNone/>
              <a:defRPr sz="3200">
                <a:solidFill>
                  <a:srgbClr val="5B5B5B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05349" y="1722972"/>
            <a:ext cx="7273925" cy="103412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2750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636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4985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07" r:id="rId2"/>
    <p:sldLayoutId id="2147484196" r:id="rId3"/>
    <p:sldLayoutId id="2147484197" r:id="rId4"/>
    <p:sldLayoutId id="2147484198" r:id="rId5"/>
    <p:sldLayoutId id="2147484200" r:id="rId6"/>
    <p:sldLayoutId id="2147484199" r:id="rId7"/>
    <p:sldLayoutId id="2147484201" r:id="rId8"/>
    <p:sldLayoutId id="2147484130" r:id="rId9"/>
    <p:sldLayoutId id="2147484093" r:id="rId10"/>
    <p:sldLayoutId id="2147484195" r:id="rId1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research/people/simonpj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great research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Simon Peyton Jones</a:t>
            </a:r>
          </a:p>
          <a:p>
            <a:r>
              <a:rPr lang="en-US" dirty="0"/>
              <a:t>Microsoft Research Cambridge</a:t>
            </a:r>
          </a:p>
        </p:txBody>
      </p:sp>
    </p:spTree>
    <p:extLst>
      <p:ext uri="{BB962C8B-B14F-4D97-AF65-F5344CB8AC3E}">
        <p14:creationId xmlns:p14="http://schemas.microsoft.com/office/powerpoint/2010/main" val="4010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GB" dirty="0"/>
              <a:t>A fractal subject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5330690"/>
          </a:xfrm>
        </p:spPr>
        <p:txBody>
          <a:bodyPr/>
          <a:lstStyle/>
          <a:p>
            <a:r>
              <a:rPr lang="en-GB" dirty="0"/>
              <a:t>Computer Science is a fractal subject</a:t>
            </a:r>
          </a:p>
          <a:p>
            <a:r>
              <a:rPr lang="en-GB" dirty="0"/>
              <a:t>Wherever you dig, the subject ramifies ahead of you</a:t>
            </a:r>
          </a:p>
          <a:p>
            <a:r>
              <a:rPr lang="en-GB" dirty="0"/>
              <a:t>Good things:</a:t>
            </a:r>
          </a:p>
          <a:p>
            <a:pPr lvl="1"/>
            <a:r>
              <a:rPr lang="en-GB" dirty="0"/>
              <a:t>Less competition to be the first to publish; more collegial, collaborative</a:t>
            </a:r>
          </a:p>
          <a:p>
            <a:pPr lvl="1"/>
            <a:r>
              <a:rPr lang="en-GB" dirty="0"/>
              <a:t>Easy to find your “own patch”</a:t>
            </a:r>
          </a:p>
          <a:p>
            <a:r>
              <a:rPr lang="en-GB" dirty="0"/>
              <a:t>Bad things</a:t>
            </a:r>
          </a:p>
          <a:p>
            <a:pPr lvl="1"/>
            <a:r>
              <a:rPr lang="en-GB" dirty="0"/>
              <a:t>You can dig forever</a:t>
            </a:r>
          </a:p>
          <a:p>
            <a:pPr lvl="1"/>
            <a:r>
              <a:rPr lang="en-GB" dirty="0"/>
              <a:t>Easy to be self-indulgent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2258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defRPr/>
            </a:pPr>
            <a:r>
              <a:rPr lang="en-GB" dirty="0"/>
              <a:t>Only by cutting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155531"/>
          </a:xfrm>
        </p:spPr>
        <p:txBody>
          <a:bodyPr/>
          <a:lstStyle/>
          <a:p>
            <a:r>
              <a:rPr lang="en-GB" dirty="0"/>
              <a:t>If we perceive our role aright, we then see more clearly the proper criterion for success: a toolmaker succeeds as, and only as, the users of his tool succeed with his aid. However shining the blade, however jewelled the hilt, however perfect the heft, a </a:t>
            </a:r>
            <a:r>
              <a:rPr lang="en-GB" dirty="0">
                <a:solidFill>
                  <a:srgbClr val="FFB900"/>
                </a:solidFill>
              </a:rPr>
              <a:t>sword is tested only by cutting</a:t>
            </a:r>
            <a:r>
              <a:rPr lang="en-GB" dirty="0"/>
              <a:t>. That swordsmith is successful whose clients die of old age.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Fred Brooks “The Computer Scientist as </a:t>
            </a:r>
            <a:r>
              <a:rPr lang="en-GB" sz="2000" dirty="0" err="1"/>
              <a:t>Toolsmith</a:t>
            </a:r>
            <a:r>
              <a:rPr lang="en-GB" sz="2000" dirty="0"/>
              <a:t>”, </a:t>
            </a:r>
            <a:r>
              <a:rPr lang="en-GB" sz="2000" dirty="0" err="1"/>
              <a:t>Comm</a:t>
            </a:r>
            <a:r>
              <a:rPr lang="en-GB" sz="2000" dirty="0"/>
              <a:t> ACM 39(5), March 1996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5" y="457738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11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5825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want to solve the problem of avoiding deadlocks and race conditions in concurrent and distributed programs</a:t>
            </a:r>
          </a:p>
          <a:p>
            <a:pPr marL="514350" indent="-514350">
              <a:buClr>
                <a:srgbClr val="0078D7"/>
              </a:buClr>
              <a:buFont typeface="+mj-lt"/>
              <a:buAutoNum type="arabicPeriod"/>
            </a:pPr>
            <a:r>
              <a:rPr lang="en-GB" dirty="0">
                <a:solidFill>
                  <a:srgbClr val="FFB900"/>
                </a:solidFill>
              </a:rPr>
              <a:t>Give me the money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52000" y="4721398"/>
            <a:ext cx="7227275" cy="1898981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It is easy to identify an impressive mountain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But that is not enough: you must convince your reader that you stand some chance of climbing the mountain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dirty="0"/>
              <a:t>The aspirational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781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Climbing the mountain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27864"/>
          </a:xfrm>
        </p:spPr>
        <p:txBody>
          <a:bodyPr/>
          <a:lstStyle/>
          <a:p>
            <a:r>
              <a:rPr lang="en-GB" dirty="0"/>
              <a:t>Two sorts of evidence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05349" y="1722972"/>
            <a:ext cx="7273925" cy="3484031"/>
          </a:xfrm>
        </p:spPr>
        <p:txBody>
          <a:bodyPr/>
          <a:lstStyle/>
          <a:p>
            <a:r>
              <a:rPr lang="en-GB" dirty="0"/>
              <a:t>You must, must, must say what is the </a:t>
            </a:r>
            <a:r>
              <a:rPr lang="en-GB" dirty="0">
                <a:solidFill>
                  <a:srgbClr val="FFB900"/>
                </a:solidFill>
              </a:rPr>
              <a:t>idea</a:t>
            </a:r>
            <a:r>
              <a:rPr lang="en-GB" dirty="0"/>
              <a:t> that you are bringing to the proposal.  “Where’s the beef?”</a:t>
            </a:r>
          </a:p>
          <a:p>
            <a:r>
              <a:rPr lang="en-GB" dirty="0"/>
              <a:t>Explain modestly but firmly why you are ideally equipped to carry out this work.  (NB: not enough without (1))</a:t>
            </a:r>
          </a:p>
          <a:p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-195198" y="5662882"/>
            <a:ext cx="3243262" cy="1346200"/>
            <a:chOff x="261" y="3558"/>
            <a:chExt cx="2043" cy="84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1" y="3558"/>
              <a:ext cx="2043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58" y="3561"/>
              <a:ext cx="2046" cy="842"/>
            </a:xfrm>
            <a:custGeom>
              <a:avLst/>
              <a:gdLst>
                <a:gd name="T0" fmla="*/ 2046 w 2046"/>
                <a:gd name="T1" fmla="*/ 842 h 842"/>
                <a:gd name="T2" fmla="*/ 1023 w 2046"/>
                <a:gd name="T3" fmla="*/ 0 h 842"/>
                <a:gd name="T4" fmla="*/ 0 w 2046"/>
                <a:gd name="T5" fmla="*/ 842 h 842"/>
                <a:gd name="T6" fmla="*/ 2046 w 2046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6" h="842">
                  <a:moveTo>
                    <a:pt x="2046" y="842"/>
                  </a:moveTo>
                  <a:lnTo>
                    <a:pt x="1023" y="0"/>
                  </a:lnTo>
                  <a:lnTo>
                    <a:pt x="0" y="842"/>
                  </a:lnTo>
                  <a:lnTo>
                    <a:pt x="2046" y="842"/>
                  </a:ln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805" y="3561"/>
              <a:ext cx="913" cy="510"/>
            </a:xfrm>
            <a:custGeom>
              <a:avLst/>
              <a:gdLst>
                <a:gd name="T0" fmla="*/ 473 w 913"/>
                <a:gd name="T1" fmla="*/ 0 h 510"/>
                <a:gd name="T2" fmla="*/ 0 w 913"/>
                <a:gd name="T3" fmla="*/ 390 h 510"/>
                <a:gd name="T4" fmla="*/ 281 w 913"/>
                <a:gd name="T5" fmla="*/ 357 h 510"/>
                <a:gd name="T6" fmla="*/ 293 w 913"/>
                <a:gd name="T7" fmla="*/ 479 h 510"/>
                <a:gd name="T8" fmla="*/ 473 w 913"/>
                <a:gd name="T9" fmla="*/ 317 h 510"/>
                <a:gd name="T10" fmla="*/ 754 w 913"/>
                <a:gd name="T11" fmla="*/ 510 h 510"/>
                <a:gd name="T12" fmla="*/ 699 w 913"/>
                <a:gd name="T13" fmla="*/ 301 h 510"/>
                <a:gd name="T14" fmla="*/ 913 w 913"/>
                <a:gd name="T15" fmla="*/ 360 h 510"/>
                <a:gd name="T16" fmla="*/ 473 w 913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3" h="510">
                  <a:moveTo>
                    <a:pt x="473" y="0"/>
                  </a:moveTo>
                  <a:lnTo>
                    <a:pt x="0" y="390"/>
                  </a:lnTo>
                  <a:lnTo>
                    <a:pt x="281" y="357"/>
                  </a:lnTo>
                  <a:lnTo>
                    <a:pt x="293" y="479"/>
                  </a:lnTo>
                  <a:lnTo>
                    <a:pt x="473" y="317"/>
                  </a:lnTo>
                  <a:lnTo>
                    <a:pt x="754" y="510"/>
                  </a:lnTo>
                  <a:lnTo>
                    <a:pt x="699" y="301"/>
                  </a:lnTo>
                  <a:lnTo>
                    <a:pt x="913" y="3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790715" y="6133490"/>
            <a:ext cx="2120949" cy="880355"/>
            <a:chOff x="261" y="3558"/>
            <a:chExt cx="2043" cy="84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1" y="3558"/>
              <a:ext cx="2043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58" y="3561"/>
              <a:ext cx="2046" cy="842"/>
            </a:xfrm>
            <a:custGeom>
              <a:avLst/>
              <a:gdLst>
                <a:gd name="T0" fmla="*/ 2046 w 2046"/>
                <a:gd name="T1" fmla="*/ 842 h 842"/>
                <a:gd name="T2" fmla="*/ 1023 w 2046"/>
                <a:gd name="T3" fmla="*/ 0 h 842"/>
                <a:gd name="T4" fmla="*/ 0 w 2046"/>
                <a:gd name="T5" fmla="*/ 842 h 842"/>
                <a:gd name="T6" fmla="*/ 2046 w 2046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6" h="842">
                  <a:moveTo>
                    <a:pt x="2046" y="842"/>
                  </a:moveTo>
                  <a:lnTo>
                    <a:pt x="1023" y="0"/>
                  </a:lnTo>
                  <a:lnTo>
                    <a:pt x="0" y="842"/>
                  </a:lnTo>
                  <a:lnTo>
                    <a:pt x="2046" y="842"/>
                  </a:ln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805" y="3561"/>
              <a:ext cx="913" cy="510"/>
            </a:xfrm>
            <a:custGeom>
              <a:avLst/>
              <a:gdLst>
                <a:gd name="T0" fmla="*/ 473 w 913"/>
                <a:gd name="T1" fmla="*/ 0 h 510"/>
                <a:gd name="T2" fmla="*/ 0 w 913"/>
                <a:gd name="T3" fmla="*/ 390 h 510"/>
                <a:gd name="T4" fmla="*/ 281 w 913"/>
                <a:gd name="T5" fmla="*/ 357 h 510"/>
                <a:gd name="T6" fmla="*/ 293 w 913"/>
                <a:gd name="T7" fmla="*/ 479 h 510"/>
                <a:gd name="T8" fmla="*/ 473 w 913"/>
                <a:gd name="T9" fmla="*/ 317 h 510"/>
                <a:gd name="T10" fmla="*/ 754 w 913"/>
                <a:gd name="T11" fmla="*/ 510 h 510"/>
                <a:gd name="T12" fmla="*/ 699 w 913"/>
                <a:gd name="T13" fmla="*/ 301 h 510"/>
                <a:gd name="T14" fmla="*/ 913 w 913"/>
                <a:gd name="T15" fmla="*/ 360 h 510"/>
                <a:gd name="T16" fmla="*/ 473 w 913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3" h="510">
                  <a:moveTo>
                    <a:pt x="473" y="0"/>
                  </a:moveTo>
                  <a:lnTo>
                    <a:pt x="0" y="390"/>
                  </a:lnTo>
                  <a:lnTo>
                    <a:pt x="281" y="357"/>
                  </a:lnTo>
                  <a:lnTo>
                    <a:pt x="293" y="479"/>
                  </a:lnTo>
                  <a:lnTo>
                    <a:pt x="473" y="317"/>
                  </a:lnTo>
                  <a:lnTo>
                    <a:pt x="754" y="510"/>
                  </a:lnTo>
                  <a:lnTo>
                    <a:pt x="699" y="301"/>
                  </a:lnTo>
                  <a:lnTo>
                    <a:pt x="913" y="3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27284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GB" dirty="0"/>
              <a:t>Your idea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943439"/>
          </a:xfrm>
        </p:spPr>
        <p:txBody>
          <a:bodyPr/>
          <a:lstStyle/>
          <a:p>
            <a:r>
              <a:rPr lang="en-GB" dirty="0"/>
              <a:t>Give real technical “</a:t>
            </a:r>
            <a:r>
              <a:rPr lang="en-GB" dirty="0">
                <a:solidFill>
                  <a:srgbClr val="FFB900"/>
                </a:solidFill>
              </a:rPr>
              <a:t>meat</a:t>
            </a:r>
            <a:r>
              <a:rPr lang="en-GB" dirty="0"/>
              <a:t>”, so an expert reader could (without reading your doubtless-excellent papers) have some idea of what the idea is</a:t>
            </a:r>
          </a:p>
          <a:p>
            <a:r>
              <a:rPr lang="en-GB" dirty="0"/>
              <a:t>Offer objective evidence that it’s a </a:t>
            </a:r>
            <a:r>
              <a:rPr lang="en-GB" dirty="0">
                <a:solidFill>
                  <a:srgbClr val="FFB900"/>
                </a:solidFill>
              </a:rPr>
              <a:t>promising</a:t>
            </a:r>
            <a:r>
              <a:rPr lang="en-GB" dirty="0"/>
              <a:t> idea:</a:t>
            </a:r>
          </a:p>
          <a:p>
            <a:pPr lvl="1"/>
            <a:r>
              <a:rPr lang="en-GB" dirty="0"/>
              <a:t>Results of preliminary work</a:t>
            </a:r>
          </a:p>
          <a:p>
            <a:pPr lvl="1"/>
            <a:r>
              <a:rPr lang="en-GB" dirty="0"/>
              <a:t>Prototypes</a:t>
            </a:r>
          </a:p>
          <a:p>
            <a:pPr lvl="1"/>
            <a:r>
              <a:rPr lang="en-GB" dirty="0"/>
              <a:t>Publications</a:t>
            </a:r>
          </a:p>
          <a:p>
            <a:pPr lvl="1"/>
            <a:r>
              <a:rPr lang="en-GB" dirty="0"/>
              <a:t>Applications</a:t>
            </a:r>
          </a:p>
          <a:p>
            <a:r>
              <a:rPr lang="en-GB" dirty="0"/>
              <a:t>Many, many grant proposals are buzz-word-compliant, but lack almost all technical content.  Reject!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565" y="2786964"/>
            <a:ext cx="3273382" cy="4233802"/>
            <a:chOff x="495721" y="2849190"/>
            <a:chExt cx="2922538" cy="37800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5721" y="2849190"/>
              <a:ext cx="2922538" cy="378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95721" y="2849190"/>
              <a:ext cx="2922538" cy="378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088910" y="5964535"/>
              <a:ext cx="482016" cy="360243"/>
            </a:xfrm>
            <a:custGeom>
              <a:avLst/>
              <a:gdLst>
                <a:gd name="T0" fmla="*/ 198 w 403"/>
                <a:gd name="T1" fmla="*/ 128 h 300"/>
                <a:gd name="T2" fmla="*/ 381 w 403"/>
                <a:gd name="T3" fmla="*/ 69 h 300"/>
                <a:gd name="T4" fmla="*/ 0 w 403"/>
                <a:gd name="T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" h="300">
                  <a:moveTo>
                    <a:pt x="198" y="128"/>
                  </a:moveTo>
                  <a:cubicBezTo>
                    <a:pt x="198" y="128"/>
                    <a:pt x="353" y="0"/>
                    <a:pt x="381" y="69"/>
                  </a:cubicBezTo>
                  <a:cubicBezTo>
                    <a:pt x="381" y="69"/>
                    <a:pt x="403" y="192"/>
                    <a:pt x="0" y="300"/>
                  </a:cubicBezTo>
                </a:path>
              </a:pathLst>
            </a:custGeom>
            <a:solidFill>
              <a:srgbClr val="FFF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08597" y="3072439"/>
              <a:ext cx="1484101" cy="1484101"/>
            </a:xfrm>
            <a:custGeom>
              <a:avLst/>
              <a:gdLst>
                <a:gd name="T0" fmla="*/ 622 w 1244"/>
                <a:gd name="T1" fmla="*/ 0 h 1244"/>
                <a:gd name="T2" fmla="*/ 0 w 1244"/>
                <a:gd name="T3" fmla="*/ 622 h 1244"/>
                <a:gd name="T4" fmla="*/ 622 w 1244"/>
                <a:gd name="T5" fmla="*/ 1244 h 1244"/>
                <a:gd name="T6" fmla="*/ 622 w 1244"/>
                <a:gd name="T7" fmla="*/ 1244 h 1244"/>
                <a:gd name="T8" fmla="*/ 622 w 1244"/>
                <a:gd name="T9" fmla="*/ 1027 h 1244"/>
                <a:gd name="T10" fmla="*/ 622 w 1244"/>
                <a:gd name="T11" fmla="*/ 1027 h 1244"/>
                <a:gd name="T12" fmla="*/ 216 w 1244"/>
                <a:gd name="T13" fmla="*/ 622 h 1244"/>
                <a:gd name="T14" fmla="*/ 622 w 1244"/>
                <a:gd name="T15" fmla="*/ 216 h 1244"/>
                <a:gd name="T16" fmla="*/ 1028 w 1244"/>
                <a:gd name="T17" fmla="*/ 622 h 1244"/>
                <a:gd name="T18" fmla="*/ 634 w 1244"/>
                <a:gd name="T19" fmla="*/ 1027 h 1244"/>
                <a:gd name="T20" fmla="*/ 634 w 1244"/>
                <a:gd name="T21" fmla="*/ 1243 h 1244"/>
                <a:gd name="T22" fmla="*/ 1244 w 1244"/>
                <a:gd name="T23" fmla="*/ 622 h 1244"/>
                <a:gd name="T24" fmla="*/ 622 w 1244"/>
                <a:gd name="T2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4" h="1244">
                  <a:moveTo>
                    <a:pt x="622" y="0"/>
                  </a:moveTo>
                  <a:cubicBezTo>
                    <a:pt x="279" y="0"/>
                    <a:pt x="0" y="278"/>
                    <a:pt x="0" y="622"/>
                  </a:cubicBezTo>
                  <a:cubicBezTo>
                    <a:pt x="0" y="965"/>
                    <a:pt x="279" y="1244"/>
                    <a:pt x="622" y="1244"/>
                  </a:cubicBezTo>
                  <a:cubicBezTo>
                    <a:pt x="622" y="1244"/>
                    <a:pt x="622" y="1244"/>
                    <a:pt x="622" y="1244"/>
                  </a:cubicBezTo>
                  <a:cubicBezTo>
                    <a:pt x="622" y="1027"/>
                    <a:pt x="622" y="1027"/>
                    <a:pt x="622" y="1027"/>
                  </a:cubicBezTo>
                  <a:cubicBezTo>
                    <a:pt x="622" y="1027"/>
                    <a:pt x="622" y="1027"/>
                    <a:pt x="622" y="1027"/>
                  </a:cubicBezTo>
                  <a:cubicBezTo>
                    <a:pt x="398" y="1027"/>
                    <a:pt x="216" y="846"/>
                    <a:pt x="216" y="622"/>
                  </a:cubicBezTo>
                  <a:cubicBezTo>
                    <a:pt x="216" y="398"/>
                    <a:pt x="398" y="216"/>
                    <a:pt x="622" y="216"/>
                  </a:cubicBezTo>
                  <a:cubicBezTo>
                    <a:pt x="846" y="216"/>
                    <a:pt x="1028" y="398"/>
                    <a:pt x="1028" y="622"/>
                  </a:cubicBezTo>
                  <a:cubicBezTo>
                    <a:pt x="1028" y="842"/>
                    <a:pt x="853" y="1021"/>
                    <a:pt x="634" y="1027"/>
                  </a:cubicBezTo>
                  <a:cubicBezTo>
                    <a:pt x="634" y="1243"/>
                    <a:pt x="634" y="1243"/>
                    <a:pt x="634" y="1243"/>
                  </a:cubicBezTo>
                  <a:cubicBezTo>
                    <a:pt x="972" y="1237"/>
                    <a:pt x="1244" y="961"/>
                    <a:pt x="1244" y="622"/>
                  </a:cubicBezTo>
                  <a:cubicBezTo>
                    <a:pt x="1244" y="278"/>
                    <a:pt x="965" y="0"/>
                    <a:pt x="622" y="0"/>
                  </a:cubicBezTo>
                </a:path>
              </a:pathLst>
            </a:custGeom>
            <a:solidFill>
              <a:srgbClr val="FFFFFF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464826" y="3331206"/>
              <a:ext cx="969105" cy="966569"/>
            </a:xfrm>
            <a:custGeom>
              <a:avLst/>
              <a:gdLst>
                <a:gd name="T0" fmla="*/ 213 w 812"/>
                <a:gd name="T1" fmla="*/ 397 h 811"/>
                <a:gd name="T2" fmla="*/ 412 w 812"/>
                <a:gd name="T3" fmla="*/ 199 h 811"/>
                <a:gd name="T4" fmla="*/ 611 w 812"/>
                <a:gd name="T5" fmla="*/ 398 h 811"/>
                <a:gd name="T6" fmla="*/ 549 w 812"/>
                <a:gd name="T7" fmla="*/ 543 h 811"/>
                <a:gd name="T8" fmla="*/ 521 w 812"/>
                <a:gd name="T9" fmla="*/ 577 h 811"/>
                <a:gd name="T10" fmla="*/ 521 w 812"/>
                <a:gd name="T11" fmla="*/ 577 h 811"/>
                <a:gd name="T12" fmla="*/ 521 w 812"/>
                <a:gd name="T13" fmla="*/ 577 h 811"/>
                <a:gd name="T14" fmla="*/ 489 w 812"/>
                <a:gd name="T15" fmla="*/ 658 h 811"/>
                <a:gd name="T16" fmla="*/ 489 w 812"/>
                <a:gd name="T17" fmla="*/ 664 h 811"/>
                <a:gd name="T18" fmla="*/ 489 w 812"/>
                <a:gd name="T19" fmla="*/ 664 h 811"/>
                <a:gd name="T20" fmla="*/ 489 w 812"/>
                <a:gd name="T21" fmla="*/ 664 h 811"/>
                <a:gd name="T22" fmla="*/ 489 w 812"/>
                <a:gd name="T23" fmla="*/ 667 h 811"/>
                <a:gd name="T24" fmla="*/ 416 w 812"/>
                <a:gd name="T25" fmla="*/ 699 h 811"/>
                <a:gd name="T26" fmla="*/ 415 w 812"/>
                <a:gd name="T27" fmla="*/ 703 h 811"/>
                <a:gd name="T28" fmla="*/ 412 w 812"/>
                <a:gd name="T29" fmla="*/ 701 h 811"/>
                <a:gd name="T30" fmla="*/ 409 w 812"/>
                <a:gd name="T31" fmla="*/ 703 h 811"/>
                <a:gd name="T32" fmla="*/ 408 w 812"/>
                <a:gd name="T33" fmla="*/ 699 h 811"/>
                <a:gd name="T34" fmla="*/ 335 w 812"/>
                <a:gd name="T35" fmla="*/ 667 h 811"/>
                <a:gd name="T36" fmla="*/ 273 w 812"/>
                <a:gd name="T37" fmla="*/ 540 h 811"/>
                <a:gd name="T38" fmla="*/ 273 w 812"/>
                <a:gd name="T39" fmla="*/ 540 h 811"/>
                <a:gd name="T40" fmla="*/ 273 w 812"/>
                <a:gd name="T41" fmla="*/ 540 h 811"/>
                <a:gd name="T42" fmla="*/ 273 w 812"/>
                <a:gd name="T43" fmla="*/ 540 h 811"/>
                <a:gd name="T44" fmla="*/ 213 w 812"/>
                <a:gd name="T45" fmla="*/ 398 h 811"/>
                <a:gd name="T46" fmla="*/ 213 w 812"/>
                <a:gd name="T47" fmla="*/ 398 h 811"/>
                <a:gd name="T48" fmla="*/ 213 w 812"/>
                <a:gd name="T49" fmla="*/ 398 h 811"/>
                <a:gd name="T50" fmla="*/ 213 w 812"/>
                <a:gd name="T51" fmla="*/ 398 h 811"/>
                <a:gd name="T52" fmla="*/ 213 w 812"/>
                <a:gd name="T53" fmla="*/ 397 h 811"/>
                <a:gd name="T54" fmla="*/ 213 w 812"/>
                <a:gd name="T55" fmla="*/ 397 h 811"/>
                <a:gd name="T56" fmla="*/ 213 w 812"/>
                <a:gd name="T57" fmla="*/ 397 h 811"/>
                <a:gd name="T58" fmla="*/ 213 w 812"/>
                <a:gd name="T59" fmla="*/ 397 h 811"/>
                <a:gd name="T60" fmla="*/ 213 w 812"/>
                <a:gd name="T61" fmla="*/ 397 h 811"/>
                <a:gd name="T62" fmla="*/ 213 w 812"/>
                <a:gd name="T63" fmla="*/ 397 h 811"/>
                <a:gd name="T64" fmla="*/ 406 w 812"/>
                <a:gd name="T65" fmla="*/ 0 h 811"/>
                <a:gd name="T66" fmla="*/ 0 w 812"/>
                <a:gd name="T67" fmla="*/ 406 h 811"/>
                <a:gd name="T68" fmla="*/ 406 w 812"/>
                <a:gd name="T69" fmla="*/ 811 h 811"/>
                <a:gd name="T70" fmla="*/ 406 w 812"/>
                <a:gd name="T71" fmla="*/ 811 h 811"/>
                <a:gd name="T72" fmla="*/ 406 w 812"/>
                <a:gd name="T73" fmla="*/ 758 h 811"/>
                <a:gd name="T74" fmla="*/ 418 w 812"/>
                <a:gd name="T75" fmla="*/ 758 h 811"/>
                <a:gd name="T76" fmla="*/ 418 w 812"/>
                <a:gd name="T77" fmla="*/ 811 h 811"/>
                <a:gd name="T78" fmla="*/ 812 w 812"/>
                <a:gd name="T79" fmla="*/ 406 h 811"/>
                <a:gd name="T80" fmla="*/ 406 w 812"/>
                <a:gd name="T81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2" h="811">
                  <a:moveTo>
                    <a:pt x="213" y="397"/>
                  </a:moveTo>
                  <a:cubicBezTo>
                    <a:pt x="214" y="287"/>
                    <a:pt x="303" y="199"/>
                    <a:pt x="412" y="199"/>
                  </a:cubicBezTo>
                  <a:cubicBezTo>
                    <a:pt x="522" y="199"/>
                    <a:pt x="611" y="288"/>
                    <a:pt x="611" y="398"/>
                  </a:cubicBezTo>
                  <a:cubicBezTo>
                    <a:pt x="611" y="455"/>
                    <a:pt x="587" y="506"/>
                    <a:pt x="549" y="543"/>
                  </a:cubicBezTo>
                  <a:cubicBezTo>
                    <a:pt x="538" y="554"/>
                    <a:pt x="529" y="566"/>
                    <a:pt x="521" y="577"/>
                  </a:cubicBezTo>
                  <a:cubicBezTo>
                    <a:pt x="521" y="577"/>
                    <a:pt x="521" y="577"/>
                    <a:pt x="521" y="577"/>
                  </a:cubicBezTo>
                  <a:cubicBezTo>
                    <a:pt x="521" y="577"/>
                    <a:pt x="521" y="577"/>
                    <a:pt x="521" y="577"/>
                  </a:cubicBezTo>
                  <a:cubicBezTo>
                    <a:pt x="499" y="611"/>
                    <a:pt x="492" y="643"/>
                    <a:pt x="489" y="658"/>
                  </a:cubicBezTo>
                  <a:cubicBezTo>
                    <a:pt x="489" y="661"/>
                    <a:pt x="489" y="663"/>
                    <a:pt x="489" y="664"/>
                  </a:cubicBezTo>
                  <a:cubicBezTo>
                    <a:pt x="489" y="664"/>
                    <a:pt x="489" y="664"/>
                    <a:pt x="489" y="664"/>
                  </a:cubicBezTo>
                  <a:cubicBezTo>
                    <a:pt x="489" y="664"/>
                    <a:pt x="489" y="664"/>
                    <a:pt x="489" y="664"/>
                  </a:cubicBezTo>
                  <a:cubicBezTo>
                    <a:pt x="489" y="666"/>
                    <a:pt x="489" y="667"/>
                    <a:pt x="489" y="667"/>
                  </a:cubicBezTo>
                  <a:cubicBezTo>
                    <a:pt x="416" y="699"/>
                    <a:pt x="416" y="699"/>
                    <a:pt x="416" y="699"/>
                  </a:cubicBezTo>
                  <a:cubicBezTo>
                    <a:pt x="415" y="703"/>
                    <a:pt x="415" y="703"/>
                    <a:pt x="415" y="703"/>
                  </a:cubicBezTo>
                  <a:cubicBezTo>
                    <a:pt x="412" y="701"/>
                    <a:pt x="412" y="701"/>
                    <a:pt x="412" y="701"/>
                  </a:cubicBezTo>
                  <a:cubicBezTo>
                    <a:pt x="409" y="703"/>
                    <a:pt x="409" y="703"/>
                    <a:pt x="409" y="703"/>
                  </a:cubicBezTo>
                  <a:cubicBezTo>
                    <a:pt x="408" y="699"/>
                    <a:pt x="408" y="699"/>
                    <a:pt x="408" y="699"/>
                  </a:cubicBezTo>
                  <a:cubicBezTo>
                    <a:pt x="335" y="667"/>
                    <a:pt x="335" y="667"/>
                    <a:pt x="335" y="667"/>
                  </a:cubicBezTo>
                  <a:cubicBezTo>
                    <a:pt x="335" y="667"/>
                    <a:pt x="333" y="601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36" y="504"/>
                    <a:pt x="213" y="454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moveTo>
                    <a:pt x="406" y="0"/>
                  </a:moveTo>
                  <a:cubicBezTo>
                    <a:pt x="182" y="0"/>
                    <a:pt x="0" y="182"/>
                    <a:pt x="0" y="406"/>
                  </a:cubicBezTo>
                  <a:cubicBezTo>
                    <a:pt x="0" y="630"/>
                    <a:pt x="182" y="811"/>
                    <a:pt x="406" y="811"/>
                  </a:cubicBezTo>
                  <a:cubicBezTo>
                    <a:pt x="406" y="811"/>
                    <a:pt x="406" y="811"/>
                    <a:pt x="406" y="811"/>
                  </a:cubicBezTo>
                  <a:cubicBezTo>
                    <a:pt x="406" y="758"/>
                    <a:pt x="406" y="758"/>
                    <a:pt x="406" y="758"/>
                  </a:cubicBezTo>
                  <a:cubicBezTo>
                    <a:pt x="418" y="758"/>
                    <a:pt x="418" y="758"/>
                    <a:pt x="418" y="758"/>
                  </a:cubicBezTo>
                  <a:cubicBezTo>
                    <a:pt x="418" y="811"/>
                    <a:pt x="418" y="811"/>
                    <a:pt x="418" y="811"/>
                  </a:cubicBezTo>
                  <a:cubicBezTo>
                    <a:pt x="637" y="805"/>
                    <a:pt x="812" y="626"/>
                    <a:pt x="812" y="406"/>
                  </a:cubicBezTo>
                  <a:cubicBezTo>
                    <a:pt x="812" y="182"/>
                    <a:pt x="630" y="0"/>
                    <a:pt x="406" y="0"/>
                  </a:cubicBezTo>
                </a:path>
              </a:pathLst>
            </a:custGeom>
            <a:solidFill>
              <a:srgbClr val="FFFFFF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718519" y="3569677"/>
              <a:ext cx="476942" cy="601251"/>
            </a:xfrm>
            <a:custGeom>
              <a:avLst/>
              <a:gdLst>
                <a:gd name="T0" fmla="*/ 398 w 398"/>
                <a:gd name="T1" fmla="*/ 199 h 504"/>
                <a:gd name="T2" fmla="*/ 199 w 398"/>
                <a:gd name="T3" fmla="*/ 0 h 504"/>
                <a:gd name="T4" fmla="*/ 0 w 398"/>
                <a:gd name="T5" fmla="*/ 199 h 504"/>
                <a:gd name="T6" fmla="*/ 60 w 398"/>
                <a:gd name="T7" fmla="*/ 341 h 504"/>
                <a:gd name="T8" fmla="*/ 60 w 398"/>
                <a:gd name="T9" fmla="*/ 341 h 504"/>
                <a:gd name="T10" fmla="*/ 122 w 398"/>
                <a:gd name="T11" fmla="*/ 468 h 504"/>
                <a:gd name="T12" fmla="*/ 195 w 398"/>
                <a:gd name="T13" fmla="*/ 500 h 504"/>
                <a:gd name="T14" fmla="*/ 196 w 398"/>
                <a:gd name="T15" fmla="*/ 504 h 504"/>
                <a:gd name="T16" fmla="*/ 199 w 398"/>
                <a:gd name="T17" fmla="*/ 502 h 504"/>
                <a:gd name="T18" fmla="*/ 202 w 398"/>
                <a:gd name="T19" fmla="*/ 504 h 504"/>
                <a:gd name="T20" fmla="*/ 203 w 398"/>
                <a:gd name="T21" fmla="*/ 500 h 504"/>
                <a:gd name="T22" fmla="*/ 276 w 398"/>
                <a:gd name="T23" fmla="*/ 468 h 504"/>
                <a:gd name="T24" fmla="*/ 336 w 398"/>
                <a:gd name="T25" fmla="*/ 344 h 504"/>
                <a:gd name="T26" fmla="*/ 398 w 398"/>
                <a:gd name="T27" fmla="*/ 19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504">
                  <a:moveTo>
                    <a:pt x="398" y="199"/>
                  </a:move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255"/>
                    <a:pt x="23" y="305"/>
                    <a:pt x="60" y="341"/>
                  </a:cubicBezTo>
                  <a:cubicBezTo>
                    <a:pt x="60" y="341"/>
                    <a:pt x="60" y="341"/>
                    <a:pt x="60" y="341"/>
                  </a:cubicBezTo>
                  <a:cubicBezTo>
                    <a:pt x="120" y="402"/>
                    <a:pt x="122" y="468"/>
                    <a:pt x="122" y="468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6" y="504"/>
                    <a:pt x="196" y="504"/>
                    <a:pt x="196" y="504"/>
                  </a:cubicBezTo>
                  <a:cubicBezTo>
                    <a:pt x="199" y="502"/>
                    <a:pt x="199" y="502"/>
                    <a:pt x="199" y="502"/>
                  </a:cubicBezTo>
                  <a:cubicBezTo>
                    <a:pt x="202" y="504"/>
                    <a:pt x="202" y="504"/>
                    <a:pt x="202" y="504"/>
                  </a:cubicBezTo>
                  <a:cubicBezTo>
                    <a:pt x="203" y="500"/>
                    <a:pt x="203" y="500"/>
                    <a:pt x="203" y="500"/>
                  </a:cubicBezTo>
                  <a:cubicBezTo>
                    <a:pt x="276" y="468"/>
                    <a:pt x="276" y="468"/>
                    <a:pt x="276" y="468"/>
                  </a:cubicBezTo>
                  <a:cubicBezTo>
                    <a:pt x="276" y="468"/>
                    <a:pt x="278" y="403"/>
                    <a:pt x="336" y="344"/>
                  </a:cubicBezTo>
                  <a:cubicBezTo>
                    <a:pt x="374" y="307"/>
                    <a:pt x="398" y="256"/>
                    <a:pt x="398" y="1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913862" y="5913796"/>
              <a:ext cx="86255" cy="60886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949379" y="4236888"/>
              <a:ext cx="15222" cy="168959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949379" y="4236888"/>
              <a:ext cx="15222" cy="168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718519" y="3805611"/>
              <a:ext cx="367854" cy="317116"/>
            </a:xfrm>
            <a:custGeom>
              <a:avLst/>
              <a:gdLst>
                <a:gd name="T0" fmla="*/ 276 w 308"/>
                <a:gd name="T1" fmla="*/ 267 h 267"/>
                <a:gd name="T2" fmla="*/ 276 w 308"/>
                <a:gd name="T3" fmla="*/ 267 h 267"/>
                <a:gd name="T4" fmla="*/ 276 w 308"/>
                <a:gd name="T5" fmla="*/ 267 h 267"/>
                <a:gd name="T6" fmla="*/ 276 w 308"/>
                <a:gd name="T7" fmla="*/ 267 h 267"/>
                <a:gd name="T8" fmla="*/ 308 w 308"/>
                <a:gd name="T9" fmla="*/ 180 h 267"/>
                <a:gd name="T10" fmla="*/ 276 w 308"/>
                <a:gd name="T11" fmla="*/ 261 h 267"/>
                <a:gd name="T12" fmla="*/ 308 w 308"/>
                <a:gd name="T13" fmla="*/ 180 h 267"/>
                <a:gd name="T14" fmla="*/ 308 w 308"/>
                <a:gd name="T15" fmla="*/ 180 h 267"/>
                <a:gd name="T16" fmla="*/ 308 w 308"/>
                <a:gd name="T17" fmla="*/ 180 h 267"/>
                <a:gd name="T18" fmla="*/ 0 w 308"/>
                <a:gd name="T19" fmla="*/ 1 h 267"/>
                <a:gd name="T20" fmla="*/ 0 w 308"/>
                <a:gd name="T21" fmla="*/ 1 h 267"/>
                <a:gd name="T22" fmla="*/ 0 w 308"/>
                <a:gd name="T23" fmla="*/ 1 h 267"/>
                <a:gd name="T24" fmla="*/ 0 w 308"/>
                <a:gd name="T25" fmla="*/ 1 h 267"/>
                <a:gd name="T26" fmla="*/ 0 w 308"/>
                <a:gd name="T27" fmla="*/ 0 h 267"/>
                <a:gd name="T28" fmla="*/ 0 w 308"/>
                <a:gd name="T29" fmla="*/ 0 h 267"/>
                <a:gd name="T30" fmla="*/ 0 w 308"/>
                <a:gd name="T31" fmla="*/ 0 h 267"/>
                <a:gd name="T32" fmla="*/ 0 w 308"/>
                <a:gd name="T33" fmla="*/ 0 h 267"/>
                <a:gd name="T34" fmla="*/ 0 w 308"/>
                <a:gd name="T35" fmla="*/ 0 h 267"/>
                <a:gd name="T36" fmla="*/ 0 w 308"/>
                <a:gd name="T37" fmla="*/ 0 h 267"/>
                <a:gd name="T38" fmla="*/ 0 w 308"/>
                <a:gd name="T39" fmla="*/ 0 h 267"/>
                <a:gd name="T40" fmla="*/ 0 w 308"/>
                <a:gd name="T41" fmla="*/ 0 h 267"/>
                <a:gd name="T42" fmla="*/ 0 w 308"/>
                <a:gd name="T4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67">
                  <a:moveTo>
                    <a:pt x="276" y="267"/>
                  </a:moveTo>
                  <a:cubicBezTo>
                    <a:pt x="276" y="267"/>
                    <a:pt x="276" y="267"/>
                    <a:pt x="276" y="267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6" y="267"/>
                    <a:pt x="276" y="267"/>
                    <a:pt x="276" y="267"/>
                  </a:cubicBezTo>
                  <a:moveTo>
                    <a:pt x="308" y="180"/>
                  </a:moveTo>
                  <a:cubicBezTo>
                    <a:pt x="286" y="214"/>
                    <a:pt x="279" y="246"/>
                    <a:pt x="276" y="261"/>
                  </a:cubicBezTo>
                  <a:cubicBezTo>
                    <a:pt x="279" y="246"/>
                    <a:pt x="286" y="214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8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718519" y="3686375"/>
              <a:ext cx="367854" cy="441425"/>
            </a:xfrm>
            <a:custGeom>
              <a:avLst/>
              <a:gdLst>
                <a:gd name="T0" fmla="*/ 28 w 308"/>
                <a:gd name="T1" fmla="*/ 0 h 370"/>
                <a:gd name="T2" fmla="*/ 0 w 308"/>
                <a:gd name="T3" fmla="*/ 100 h 370"/>
                <a:gd name="T4" fmla="*/ 0 w 308"/>
                <a:gd name="T5" fmla="*/ 100 h 370"/>
                <a:gd name="T6" fmla="*/ 0 w 308"/>
                <a:gd name="T7" fmla="*/ 100 h 370"/>
                <a:gd name="T8" fmla="*/ 0 w 308"/>
                <a:gd name="T9" fmla="*/ 100 h 370"/>
                <a:gd name="T10" fmla="*/ 0 w 308"/>
                <a:gd name="T11" fmla="*/ 100 h 370"/>
                <a:gd name="T12" fmla="*/ 0 w 308"/>
                <a:gd name="T13" fmla="*/ 100 h 370"/>
                <a:gd name="T14" fmla="*/ 0 w 308"/>
                <a:gd name="T15" fmla="*/ 101 h 370"/>
                <a:gd name="T16" fmla="*/ 0 w 308"/>
                <a:gd name="T17" fmla="*/ 101 h 370"/>
                <a:gd name="T18" fmla="*/ 60 w 308"/>
                <a:gd name="T19" fmla="*/ 243 h 370"/>
                <a:gd name="T20" fmla="*/ 60 w 308"/>
                <a:gd name="T21" fmla="*/ 243 h 370"/>
                <a:gd name="T22" fmla="*/ 60 w 308"/>
                <a:gd name="T23" fmla="*/ 243 h 370"/>
                <a:gd name="T24" fmla="*/ 60 w 308"/>
                <a:gd name="T25" fmla="*/ 243 h 370"/>
                <a:gd name="T26" fmla="*/ 122 w 308"/>
                <a:gd name="T27" fmla="*/ 370 h 370"/>
                <a:gd name="T28" fmla="*/ 276 w 308"/>
                <a:gd name="T29" fmla="*/ 367 h 370"/>
                <a:gd name="T30" fmla="*/ 276 w 308"/>
                <a:gd name="T31" fmla="*/ 367 h 370"/>
                <a:gd name="T32" fmla="*/ 276 w 308"/>
                <a:gd name="T33" fmla="*/ 367 h 370"/>
                <a:gd name="T34" fmla="*/ 276 w 308"/>
                <a:gd name="T35" fmla="*/ 361 h 370"/>
                <a:gd name="T36" fmla="*/ 308 w 308"/>
                <a:gd name="T37" fmla="*/ 280 h 370"/>
                <a:gd name="T38" fmla="*/ 28 w 308"/>
                <a:gd name="T3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370">
                  <a:moveTo>
                    <a:pt x="28" y="0"/>
                  </a:moveTo>
                  <a:cubicBezTo>
                    <a:pt x="10" y="29"/>
                    <a:pt x="0" y="6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57"/>
                    <a:pt x="23" y="207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0" y="304"/>
                    <a:pt x="122" y="370"/>
                    <a:pt x="122" y="370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6"/>
                    <a:pt x="276" y="364"/>
                    <a:pt x="276" y="361"/>
                  </a:cubicBezTo>
                  <a:cubicBezTo>
                    <a:pt x="279" y="346"/>
                    <a:pt x="286" y="314"/>
                    <a:pt x="308" y="28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865661" y="4122727"/>
              <a:ext cx="182659" cy="11416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708371" y="5637271"/>
              <a:ext cx="898072" cy="730635"/>
            </a:xfrm>
            <a:custGeom>
              <a:avLst/>
              <a:gdLst>
                <a:gd name="T0" fmla="*/ 129 w 752"/>
                <a:gd name="T1" fmla="*/ 552 h 614"/>
                <a:gd name="T2" fmla="*/ 1 w 752"/>
                <a:gd name="T3" fmla="*/ 312 h 614"/>
                <a:gd name="T4" fmla="*/ 98 w 752"/>
                <a:gd name="T5" fmla="*/ 121 h 614"/>
                <a:gd name="T6" fmla="*/ 195 w 752"/>
                <a:gd name="T7" fmla="*/ 133 h 614"/>
                <a:gd name="T8" fmla="*/ 171 w 752"/>
                <a:gd name="T9" fmla="*/ 209 h 614"/>
                <a:gd name="T10" fmla="*/ 133 w 752"/>
                <a:gd name="T11" fmla="*/ 285 h 614"/>
                <a:gd name="T12" fmla="*/ 229 w 752"/>
                <a:gd name="T13" fmla="*/ 354 h 614"/>
                <a:gd name="T14" fmla="*/ 319 w 752"/>
                <a:gd name="T15" fmla="*/ 243 h 614"/>
                <a:gd name="T16" fmla="*/ 269 w 752"/>
                <a:gd name="T17" fmla="*/ 174 h 614"/>
                <a:gd name="T18" fmla="*/ 210 w 752"/>
                <a:gd name="T19" fmla="*/ 114 h 614"/>
                <a:gd name="T20" fmla="*/ 330 w 752"/>
                <a:gd name="T21" fmla="*/ 56 h 614"/>
                <a:gd name="T22" fmla="*/ 425 w 752"/>
                <a:gd name="T23" fmla="*/ 270 h 614"/>
                <a:gd name="T24" fmla="*/ 566 w 752"/>
                <a:gd name="T25" fmla="*/ 22 h 614"/>
                <a:gd name="T26" fmla="*/ 501 w 752"/>
                <a:gd name="T27" fmla="*/ 298 h 614"/>
                <a:gd name="T28" fmla="*/ 662 w 752"/>
                <a:gd name="T29" fmla="*/ 192 h 614"/>
                <a:gd name="T30" fmla="*/ 413 w 752"/>
                <a:gd name="T31" fmla="*/ 552 h 614"/>
                <a:gd name="T32" fmla="*/ 278 w 752"/>
                <a:gd name="T33" fmla="*/ 614 h 614"/>
                <a:gd name="T34" fmla="*/ 129 w 752"/>
                <a:gd name="T35" fmla="*/ 55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2" h="614">
                  <a:moveTo>
                    <a:pt x="129" y="552"/>
                  </a:moveTo>
                  <a:cubicBezTo>
                    <a:pt x="129" y="552"/>
                    <a:pt x="1" y="412"/>
                    <a:pt x="1" y="312"/>
                  </a:cubicBezTo>
                  <a:cubicBezTo>
                    <a:pt x="1" y="312"/>
                    <a:pt x="0" y="198"/>
                    <a:pt x="98" y="121"/>
                  </a:cubicBezTo>
                  <a:cubicBezTo>
                    <a:pt x="98" y="121"/>
                    <a:pt x="157" y="76"/>
                    <a:pt x="195" y="133"/>
                  </a:cubicBezTo>
                  <a:cubicBezTo>
                    <a:pt x="195" y="133"/>
                    <a:pt x="223" y="166"/>
                    <a:pt x="171" y="209"/>
                  </a:cubicBezTo>
                  <a:cubicBezTo>
                    <a:pt x="171" y="209"/>
                    <a:pt x="133" y="237"/>
                    <a:pt x="133" y="285"/>
                  </a:cubicBezTo>
                  <a:cubicBezTo>
                    <a:pt x="133" y="285"/>
                    <a:pt x="133" y="361"/>
                    <a:pt x="229" y="354"/>
                  </a:cubicBezTo>
                  <a:cubicBezTo>
                    <a:pt x="229" y="354"/>
                    <a:pt x="327" y="353"/>
                    <a:pt x="319" y="243"/>
                  </a:cubicBezTo>
                  <a:cubicBezTo>
                    <a:pt x="319" y="243"/>
                    <a:pt x="320" y="192"/>
                    <a:pt x="269" y="174"/>
                  </a:cubicBezTo>
                  <a:cubicBezTo>
                    <a:pt x="269" y="174"/>
                    <a:pt x="210" y="167"/>
                    <a:pt x="210" y="114"/>
                  </a:cubicBezTo>
                  <a:cubicBezTo>
                    <a:pt x="210" y="114"/>
                    <a:pt x="206" y="49"/>
                    <a:pt x="330" y="56"/>
                  </a:cubicBezTo>
                  <a:cubicBezTo>
                    <a:pt x="330" y="56"/>
                    <a:pt x="450" y="56"/>
                    <a:pt x="425" y="270"/>
                  </a:cubicBezTo>
                  <a:cubicBezTo>
                    <a:pt x="425" y="270"/>
                    <a:pt x="482" y="0"/>
                    <a:pt x="566" y="22"/>
                  </a:cubicBezTo>
                  <a:cubicBezTo>
                    <a:pt x="566" y="22"/>
                    <a:pt x="639" y="43"/>
                    <a:pt x="501" y="298"/>
                  </a:cubicBezTo>
                  <a:cubicBezTo>
                    <a:pt x="501" y="298"/>
                    <a:pt x="617" y="133"/>
                    <a:pt x="662" y="192"/>
                  </a:cubicBezTo>
                  <a:cubicBezTo>
                    <a:pt x="662" y="192"/>
                    <a:pt x="752" y="281"/>
                    <a:pt x="413" y="552"/>
                  </a:cubicBezTo>
                  <a:cubicBezTo>
                    <a:pt x="278" y="614"/>
                    <a:pt x="278" y="614"/>
                    <a:pt x="278" y="614"/>
                  </a:cubicBezTo>
                  <a:cubicBezTo>
                    <a:pt x="129" y="552"/>
                    <a:pt x="129" y="552"/>
                    <a:pt x="129" y="552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708371" y="5761580"/>
              <a:ext cx="281599" cy="299357"/>
            </a:xfrm>
            <a:custGeom>
              <a:avLst/>
              <a:gdLst>
                <a:gd name="T0" fmla="*/ 216 w 236"/>
                <a:gd name="T1" fmla="*/ 251 h 251"/>
                <a:gd name="T2" fmla="*/ 216 w 236"/>
                <a:gd name="T3" fmla="*/ 251 h 251"/>
                <a:gd name="T4" fmla="*/ 216 w 236"/>
                <a:gd name="T5" fmla="*/ 251 h 251"/>
                <a:gd name="T6" fmla="*/ 216 w 236"/>
                <a:gd name="T7" fmla="*/ 251 h 251"/>
                <a:gd name="T8" fmla="*/ 227 w 236"/>
                <a:gd name="T9" fmla="*/ 250 h 251"/>
                <a:gd name="T10" fmla="*/ 216 w 236"/>
                <a:gd name="T11" fmla="*/ 251 h 251"/>
                <a:gd name="T12" fmla="*/ 227 w 236"/>
                <a:gd name="T13" fmla="*/ 250 h 251"/>
                <a:gd name="T14" fmla="*/ 236 w 236"/>
                <a:gd name="T15" fmla="*/ 249 h 251"/>
                <a:gd name="T16" fmla="*/ 228 w 236"/>
                <a:gd name="T17" fmla="*/ 250 h 251"/>
                <a:gd name="T18" fmla="*/ 228 w 236"/>
                <a:gd name="T19" fmla="*/ 250 h 251"/>
                <a:gd name="T20" fmla="*/ 228 w 236"/>
                <a:gd name="T21" fmla="*/ 250 h 251"/>
                <a:gd name="T22" fmla="*/ 236 w 236"/>
                <a:gd name="T23" fmla="*/ 249 h 251"/>
                <a:gd name="T24" fmla="*/ 236 w 236"/>
                <a:gd name="T25" fmla="*/ 249 h 251"/>
                <a:gd name="T26" fmla="*/ 194 w 236"/>
                <a:gd name="T27" fmla="*/ 29 h 251"/>
                <a:gd name="T28" fmla="*/ 194 w 236"/>
                <a:gd name="T29" fmla="*/ 29 h 251"/>
                <a:gd name="T30" fmla="*/ 202 w 236"/>
                <a:gd name="T31" fmla="*/ 53 h 251"/>
                <a:gd name="T32" fmla="*/ 194 w 236"/>
                <a:gd name="T33" fmla="*/ 29 h 251"/>
                <a:gd name="T34" fmla="*/ 194 w 236"/>
                <a:gd name="T35" fmla="*/ 29 h 251"/>
                <a:gd name="T36" fmla="*/ 145 w 236"/>
                <a:gd name="T37" fmla="*/ 0 h 251"/>
                <a:gd name="T38" fmla="*/ 97 w 236"/>
                <a:gd name="T39" fmla="*/ 17 h 251"/>
                <a:gd name="T40" fmla="*/ 0 w 236"/>
                <a:gd name="T41" fmla="*/ 208 h 251"/>
                <a:gd name="T42" fmla="*/ 97 w 236"/>
                <a:gd name="T43" fmla="*/ 17 h 251"/>
                <a:gd name="T44" fmla="*/ 145 w 236"/>
                <a:gd name="T45" fmla="*/ 0 h 251"/>
                <a:gd name="T46" fmla="*/ 145 w 236"/>
                <a:gd name="T47" fmla="*/ 0 h 251"/>
                <a:gd name="T48" fmla="*/ 145 w 236"/>
                <a:gd name="T49" fmla="*/ 0 h 251"/>
                <a:gd name="T50" fmla="*/ 145 w 236"/>
                <a:gd name="T51" fmla="*/ 0 h 251"/>
                <a:gd name="T52" fmla="*/ 145 w 236"/>
                <a:gd name="T5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51">
                  <a:moveTo>
                    <a:pt x="216" y="251"/>
                  </a:move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moveTo>
                    <a:pt x="227" y="250"/>
                  </a:moveTo>
                  <a:cubicBezTo>
                    <a:pt x="223" y="250"/>
                    <a:pt x="219" y="251"/>
                    <a:pt x="216" y="251"/>
                  </a:cubicBezTo>
                  <a:cubicBezTo>
                    <a:pt x="219" y="251"/>
                    <a:pt x="223" y="250"/>
                    <a:pt x="227" y="250"/>
                  </a:cubicBezTo>
                  <a:moveTo>
                    <a:pt x="236" y="249"/>
                  </a:moveTo>
                  <a:cubicBezTo>
                    <a:pt x="231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31" y="250"/>
                    <a:pt x="236" y="249"/>
                  </a:cubicBezTo>
                  <a:cubicBezTo>
                    <a:pt x="236" y="249"/>
                    <a:pt x="236" y="249"/>
                    <a:pt x="236" y="249"/>
                  </a:cubicBezTo>
                  <a:moveTo>
                    <a:pt x="194" y="29"/>
                  </a:move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202" y="38"/>
                    <a:pt x="202" y="53"/>
                  </a:cubicBezTo>
                  <a:cubicBezTo>
                    <a:pt x="202" y="38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moveTo>
                    <a:pt x="145" y="0"/>
                  </a:moveTo>
                  <a:cubicBezTo>
                    <a:pt x="119" y="0"/>
                    <a:pt x="97" y="17"/>
                    <a:pt x="97" y="17"/>
                  </a:cubicBezTo>
                  <a:cubicBezTo>
                    <a:pt x="1" y="92"/>
                    <a:pt x="0" y="202"/>
                    <a:pt x="0" y="208"/>
                  </a:cubicBezTo>
                  <a:cubicBezTo>
                    <a:pt x="0" y="202"/>
                    <a:pt x="1" y="92"/>
                    <a:pt x="97" y="17"/>
                  </a:cubicBezTo>
                  <a:cubicBezTo>
                    <a:pt x="97" y="17"/>
                    <a:pt x="119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E0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708371" y="5761580"/>
              <a:ext cx="357706" cy="601251"/>
            </a:xfrm>
            <a:custGeom>
              <a:avLst/>
              <a:gdLst>
                <a:gd name="T0" fmla="*/ 145 w 300"/>
                <a:gd name="T1" fmla="*/ 0 h 504"/>
                <a:gd name="T2" fmla="*/ 145 w 300"/>
                <a:gd name="T3" fmla="*/ 0 h 504"/>
                <a:gd name="T4" fmla="*/ 97 w 300"/>
                <a:gd name="T5" fmla="*/ 17 h 504"/>
                <a:gd name="T6" fmla="*/ 0 w 300"/>
                <a:gd name="T7" fmla="*/ 208 h 504"/>
                <a:gd name="T8" fmla="*/ 0 w 300"/>
                <a:gd name="T9" fmla="*/ 208 h 504"/>
                <a:gd name="T10" fmla="*/ 128 w 300"/>
                <a:gd name="T11" fmla="*/ 448 h 504"/>
                <a:gd name="T12" fmla="*/ 197 w 300"/>
                <a:gd name="T13" fmla="*/ 477 h 504"/>
                <a:gd name="T14" fmla="*/ 265 w 300"/>
                <a:gd name="T15" fmla="*/ 504 h 504"/>
                <a:gd name="T16" fmla="*/ 299 w 300"/>
                <a:gd name="T17" fmla="*/ 450 h 504"/>
                <a:gd name="T18" fmla="*/ 299 w 300"/>
                <a:gd name="T19" fmla="*/ 449 h 504"/>
                <a:gd name="T20" fmla="*/ 299 w 300"/>
                <a:gd name="T21" fmla="*/ 449 h 504"/>
                <a:gd name="T22" fmla="*/ 299 w 300"/>
                <a:gd name="T23" fmla="*/ 449 h 504"/>
                <a:gd name="T24" fmla="*/ 299 w 300"/>
                <a:gd name="T25" fmla="*/ 448 h 504"/>
                <a:gd name="T26" fmla="*/ 237 w 300"/>
                <a:gd name="T27" fmla="*/ 260 h 504"/>
                <a:gd name="T28" fmla="*/ 236 w 300"/>
                <a:gd name="T29" fmla="*/ 249 h 504"/>
                <a:gd name="T30" fmla="*/ 228 w 300"/>
                <a:gd name="T31" fmla="*/ 250 h 504"/>
                <a:gd name="T32" fmla="*/ 228 w 300"/>
                <a:gd name="T33" fmla="*/ 250 h 504"/>
                <a:gd name="T34" fmla="*/ 227 w 300"/>
                <a:gd name="T35" fmla="*/ 250 h 504"/>
                <a:gd name="T36" fmla="*/ 216 w 300"/>
                <a:gd name="T37" fmla="*/ 251 h 504"/>
                <a:gd name="T38" fmla="*/ 216 w 300"/>
                <a:gd name="T39" fmla="*/ 251 h 504"/>
                <a:gd name="T40" fmla="*/ 216 w 300"/>
                <a:gd name="T41" fmla="*/ 251 h 504"/>
                <a:gd name="T42" fmla="*/ 216 w 300"/>
                <a:gd name="T43" fmla="*/ 251 h 504"/>
                <a:gd name="T44" fmla="*/ 216 w 300"/>
                <a:gd name="T45" fmla="*/ 251 h 504"/>
                <a:gd name="T46" fmla="*/ 132 w 300"/>
                <a:gd name="T47" fmla="*/ 181 h 504"/>
                <a:gd name="T48" fmla="*/ 132 w 300"/>
                <a:gd name="T49" fmla="*/ 181 h 504"/>
                <a:gd name="T50" fmla="*/ 132 w 300"/>
                <a:gd name="T51" fmla="*/ 181 h 504"/>
                <a:gd name="T52" fmla="*/ 132 w 300"/>
                <a:gd name="T53" fmla="*/ 181 h 504"/>
                <a:gd name="T54" fmla="*/ 170 w 300"/>
                <a:gd name="T55" fmla="*/ 105 h 504"/>
                <a:gd name="T56" fmla="*/ 202 w 300"/>
                <a:gd name="T57" fmla="*/ 53 h 504"/>
                <a:gd name="T58" fmla="*/ 194 w 300"/>
                <a:gd name="T59" fmla="*/ 29 h 504"/>
                <a:gd name="T60" fmla="*/ 194 w 300"/>
                <a:gd name="T61" fmla="*/ 29 h 504"/>
                <a:gd name="T62" fmla="*/ 145 w 300"/>
                <a:gd name="T63" fmla="*/ 0 h 504"/>
                <a:gd name="T64" fmla="*/ 145 w 300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504"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19" y="0"/>
                    <a:pt x="97" y="17"/>
                    <a:pt x="97" y="17"/>
                  </a:cubicBezTo>
                  <a:cubicBezTo>
                    <a:pt x="1" y="92"/>
                    <a:pt x="0" y="202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308"/>
                    <a:pt x="128" y="448"/>
                    <a:pt x="128" y="448"/>
                  </a:cubicBezTo>
                  <a:cubicBezTo>
                    <a:pt x="197" y="477"/>
                    <a:pt x="197" y="477"/>
                    <a:pt x="197" y="477"/>
                  </a:cubicBezTo>
                  <a:cubicBezTo>
                    <a:pt x="265" y="504"/>
                    <a:pt x="265" y="504"/>
                    <a:pt x="265" y="504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00" y="449"/>
                    <a:pt x="300" y="449"/>
                    <a:pt x="299" y="449"/>
                  </a:cubicBezTo>
                  <a:cubicBezTo>
                    <a:pt x="299" y="449"/>
                    <a:pt x="299" y="449"/>
                    <a:pt x="299" y="449"/>
                  </a:cubicBezTo>
                  <a:cubicBezTo>
                    <a:pt x="299" y="449"/>
                    <a:pt x="299" y="449"/>
                    <a:pt x="299" y="449"/>
                  </a:cubicBezTo>
                  <a:cubicBezTo>
                    <a:pt x="298" y="449"/>
                    <a:pt x="298" y="449"/>
                    <a:pt x="299" y="448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1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7" y="250"/>
                  </a:cubicBezTo>
                  <a:cubicBezTo>
                    <a:pt x="223" y="250"/>
                    <a:pt x="219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132" y="25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33"/>
                    <a:pt x="170" y="105"/>
                    <a:pt x="170" y="105"/>
                  </a:cubicBezTo>
                  <a:cubicBezTo>
                    <a:pt x="195" y="85"/>
                    <a:pt x="202" y="66"/>
                    <a:pt x="202" y="53"/>
                  </a:cubicBezTo>
                  <a:cubicBezTo>
                    <a:pt x="202" y="38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79" y="7"/>
                    <a:pt x="161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F2E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60587" y="6294335"/>
              <a:ext cx="339948" cy="334874"/>
            </a:xfrm>
            <a:prstGeom prst="rect">
              <a:avLst/>
            </a:pr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37924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Blowing your own trumpet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537174"/>
          </a:xfrm>
        </p:spPr>
        <p:txBody>
          <a:bodyPr/>
          <a:lstStyle/>
          <a:p>
            <a:r>
              <a:rPr lang="en-GB" dirty="0"/>
              <a:t>Most researchers are far too modest.</a:t>
            </a:r>
          </a:p>
          <a:p>
            <a:pPr lvl="1"/>
            <a:r>
              <a:rPr lang="en-GB" dirty="0"/>
              <a:t>“It has been shown that …[4]”, when [4] is your own work!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Express value judgements</a:t>
            </a:r>
            <a:r>
              <a:rPr lang="en-GB" dirty="0"/>
              <a:t>: pretend that you are a well-informed but unbiased expert</a:t>
            </a:r>
          </a:p>
          <a:p>
            <a:r>
              <a:rPr lang="en-GB" dirty="0"/>
              <a:t>In particular, explain why you are well-positioned to carry out this research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Use the first person</a:t>
            </a:r>
            <a:r>
              <a:rPr lang="en-GB" dirty="0"/>
              <a:t>: “I did this”, “We did that”.</a:t>
            </a:r>
          </a:p>
          <a:p>
            <a:r>
              <a:rPr lang="en-GB" dirty="0"/>
              <a:t>Do not rely only on the boring “track record” section</a:t>
            </a:r>
          </a:p>
          <a:p>
            <a:endParaRPr lang="en-GB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3100" y="1193800"/>
            <a:ext cx="39227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1"/>
          <p:cNvSpPr>
            <a:spLocks/>
          </p:cNvSpPr>
          <p:nvPr/>
        </p:nvSpPr>
        <p:spPr bwMode="auto">
          <a:xfrm>
            <a:off x="2041525" y="3009900"/>
            <a:ext cx="1333500" cy="614362"/>
          </a:xfrm>
          <a:custGeom>
            <a:avLst/>
            <a:gdLst>
              <a:gd name="T0" fmla="*/ 0 w 840"/>
              <a:gd name="T1" fmla="*/ 343 h 387"/>
              <a:gd name="T2" fmla="*/ 18 w 840"/>
              <a:gd name="T3" fmla="*/ 387 h 387"/>
              <a:gd name="T4" fmla="*/ 840 w 840"/>
              <a:gd name="T5" fmla="*/ 133 h 387"/>
              <a:gd name="T6" fmla="*/ 787 w 840"/>
              <a:gd name="T7" fmla="*/ 0 h 387"/>
              <a:gd name="T8" fmla="*/ 0 w 840"/>
              <a:gd name="T9" fmla="*/ 34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387">
                <a:moveTo>
                  <a:pt x="0" y="343"/>
                </a:moveTo>
                <a:lnTo>
                  <a:pt x="18" y="387"/>
                </a:lnTo>
                <a:lnTo>
                  <a:pt x="840" y="133"/>
                </a:lnTo>
                <a:lnTo>
                  <a:pt x="787" y="0"/>
                </a:lnTo>
                <a:lnTo>
                  <a:pt x="0" y="3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3195638" y="2914650"/>
            <a:ext cx="276225" cy="401637"/>
          </a:xfrm>
          <a:custGeom>
            <a:avLst/>
            <a:gdLst>
              <a:gd name="T0" fmla="*/ 0 w 174"/>
              <a:gd name="T1" fmla="*/ 34 h 253"/>
              <a:gd name="T2" fmla="*/ 87 w 174"/>
              <a:gd name="T3" fmla="*/ 253 h 253"/>
              <a:gd name="T4" fmla="*/ 174 w 174"/>
              <a:gd name="T5" fmla="*/ 219 h 253"/>
              <a:gd name="T6" fmla="*/ 87 w 174"/>
              <a:gd name="T7" fmla="*/ 0 h 253"/>
              <a:gd name="T8" fmla="*/ 0 w 174"/>
              <a:gd name="T9" fmla="*/ 3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53">
                <a:moveTo>
                  <a:pt x="0" y="34"/>
                </a:moveTo>
                <a:lnTo>
                  <a:pt x="87" y="253"/>
                </a:lnTo>
                <a:lnTo>
                  <a:pt x="174" y="219"/>
                </a:lnTo>
                <a:lnTo>
                  <a:pt x="87" y="0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3136900" y="3041650"/>
            <a:ext cx="165100" cy="230187"/>
          </a:xfrm>
          <a:custGeom>
            <a:avLst/>
            <a:gdLst>
              <a:gd name="T0" fmla="*/ 104 w 104"/>
              <a:gd name="T1" fmla="*/ 127 h 145"/>
              <a:gd name="T2" fmla="*/ 49 w 104"/>
              <a:gd name="T3" fmla="*/ 144 h 145"/>
              <a:gd name="T4" fmla="*/ 49 w 104"/>
              <a:gd name="T5" fmla="*/ 145 h 145"/>
              <a:gd name="T6" fmla="*/ 104 w 104"/>
              <a:gd name="T7" fmla="*/ 127 h 145"/>
              <a:gd name="T8" fmla="*/ 104 w 104"/>
              <a:gd name="T9" fmla="*/ 127 h 145"/>
              <a:gd name="T10" fmla="*/ 54 w 104"/>
              <a:gd name="T11" fmla="*/ 0 h 145"/>
              <a:gd name="T12" fmla="*/ 0 w 104"/>
              <a:gd name="T13" fmla="*/ 23 h 145"/>
              <a:gd name="T14" fmla="*/ 54 w 104"/>
              <a:gd name="T15" fmla="*/ 0 h 145"/>
              <a:gd name="T16" fmla="*/ 54 w 104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5">
                <a:moveTo>
                  <a:pt x="104" y="127"/>
                </a:moveTo>
                <a:lnTo>
                  <a:pt x="49" y="144"/>
                </a:lnTo>
                <a:lnTo>
                  <a:pt x="49" y="145"/>
                </a:lnTo>
                <a:lnTo>
                  <a:pt x="104" y="127"/>
                </a:lnTo>
                <a:lnTo>
                  <a:pt x="104" y="127"/>
                </a:lnTo>
                <a:close/>
                <a:moveTo>
                  <a:pt x="54" y="0"/>
                </a:moveTo>
                <a:lnTo>
                  <a:pt x="0" y="23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1B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7"/>
          <p:cNvSpPr>
            <a:spLocks noEditPoints="1"/>
          </p:cNvSpPr>
          <p:nvPr/>
        </p:nvSpPr>
        <p:spPr bwMode="auto">
          <a:xfrm>
            <a:off x="3136900" y="3041650"/>
            <a:ext cx="165100" cy="230187"/>
          </a:xfrm>
          <a:custGeom>
            <a:avLst/>
            <a:gdLst>
              <a:gd name="T0" fmla="*/ 104 w 104"/>
              <a:gd name="T1" fmla="*/ 127 h 145"/>
              <a:gd name="T2" fmla="*/ 49 w 104"/>
              <a:gd name="T3" fmla="*/ 144 h 145"/>
              <a:gd name="T4" fmla="*/ 49 w 104"/>
              <a:gd name="T5" fmla="*/ 145 h 145"/>
              <a:gd name="T6" fmla="*/ 104 w 104"/>
              <a:gd name="T7" fmla="*/ 127 h 145"/>
              <a:gd name="T8" fmla="*/ 104 w 104"/>
              <a:gd name="T9" fmla="*/ 127 h 145"/>
              <a:gd name="T10" fmla="*/ 54 w 104"/>
              <a:gd name="T11" fmla="*/ 0 h 145"/>
              <a:gd name="T12" fmla="*/ 0 w 104"/>
              <a:gd name="T13" fmla="*/ 23 h 145"/>
              <a:gd name="T14" fmla="*/ 54 w 104"/>
              <a:gd name="T15" fmla="*/ 0 h 145"/>
              <a:gd name="T16" fmla="*/ 54 w 104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5">
                <a:moveTo>
                  <a:pt x="104" y="127"/>
                </a:moveTo>
                <a:lnTo>
                  <a:pt x="49" y="144"/>
                </a:lnTo>
                <a:lnTo>
                  <a:pt x="49" y="145"/>
                </a:lnTo>
                <a:lnTo>
                  <a:pt x="104" y="127"/>
                </a:lnTo>
                <a:lnTo>
                  <a:pt x="104" y="127"/>
                </a:lnTo>
                <a:moveTo>
                  <a:pt x="54" y="0"/>
                </a:moveTo>
                <a:lnTo>
                  <a:pt x="0" y="23"/>
                </a:lnTo>
                <a:lnTo>
                  <a:pt x="54" y="0"/>
                </a:lnTo>
                <a:lnTo>
                  <a:pt x="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3136900" y="3041650"/>
            <a:ext cx="165100" cy="228600"/>
          </a:xfrm>
          <a:custGeom>
            <a:avLst/>
            <a:gdLst>
              <a:gd name="T0" fmla="*/ 54 w 104"/>
              <a:gd name="T1" fmla="*/ 0 h 144"/>
              <a:gd name="T2" fmla="*/ 0 w 104"/>
              <a:gd name="T3" fmla="*/ 23 h 144"/>
              <a:gd name="T4" fmla="*/ 49 w 104"/>
              <a:gd name="T5" fmla="*/ 144 h 144"/>
              <a:gd name="T6" fmla="*/ 104 w 104"/>
              <a:gd name="T7" fmla="*/ 127 h 144"/>
              <a:gd name="T8" fmla="*/ 58 w 104"/>
              <a:gd name="T9" fmla="*/ 8 h 144"/>
              <a:gd name="T10" fmla="*/ 54 w 104"/>
              <a:gd name="T1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44">
                <a:moveTo>
                  <a:pt x="54" y="0"/>
                </a:moveTo>
                <a:lnTo>
                  <a:pt x="0" y="23"/>
                </a:lnTo>
                <a:lnTo>
                  <a:pt x="49" y="144"/>
                </a:lnTo>
                <a:lnTo>
                  <a:pt x="104" y="127"/>
                </a:lnTo>
                <a:lnTo>
                  <a:pt x="58" y="8"/>
                </a:lnTo>
                <a:lnTo>
                  <a:pt x="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0"/>
          <p:cNvSpPr>
            <a:spLocks/>
          </p:cNvSpPr>
          <p:nvPr/>
        </p:nvSpPr>
        <p:spPr bwMode="auto">
          <a:xfrm>
            <a:off x="3228975" y="3054350"/>
            <a:ext cx="73025" cy="188912"/>
          </a:xfrm>
          <a:custGeom>
            <a:avLst/>
            <a:gdLst>
              <a:gd name="T0" fmla="*/ 0 w 46"/>
              <a:gd name="T1" fmla="*/ 0 h 119"/>
              <a:gd name="T2" fmla="*/ 46 w 46"/>
              <a:gd name="T3" fmla="*/ 119 h 119"/>
              <a:gd name="T4" fmla="*/ 46 w 46"/>
              <a:gd name="T5" fmla="*/ 119 h 119"/>
              <a:gd name="T6" fmla="*/ 46 w 46"/>
              <a:gd name="T7" fmla="*/ 119 h 119"/>
              <a:gd name="T8" fmla="*/ 0 w 46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19">
                <a:moveTo>
                  <a:pt x="0" y="0"/>
                </a:moveTo>
                <a:lnTo>
                  <a:pt x="46" y="119"/>
                </a:lnTo>
                <a:lnTo>
                  <a:pt x="46" y="119"/>
                </a:lnTo>
                <a:lnTo>
                  <a:pt x="46" y="11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1"/>
          <p:cNvSpPr>
            <a:spLocks/>
          </p:cNvSpPr>
          <p:nvPr/>
        </p:nvSpPr>
        <p:spPr bwMode="auto">
          <a:xfrm>
            <a:off x="3228975" y="3054350"/>
            <a:ext cx="73025" cy="188912"/>
          </a:xfrm>
          <a:custGeom>
            <a:avLst/>
            <a:gdLst>
              <a:gd name="T0" fmla="*/ 0 w 46"/>
              <a:gd name="T1" fmla="*/ 0 h 119"/>
              <a:gd name="T2" fmla="*/ 46 w 46"/>
              <a:gd name="T3" fmla="*/ 119 h 119"/>
              <a:gd name="T4" fmla="*/ 46 w 46"/>
              <a:gd name="T5" fmla="*/ 119 h 119"/>
              <a:gd name="T6" fmla="*/ 46 w 46"/>
              <a:gd name="T7" fmla="*/ 119 h 119"/>
              <a:gd name="T8" fmla="*/ 0 w 46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19">
                <a:moveTo>
                  <a:pt x="0" y="0"/>
                </a:moveTo>
                <a:lnTo>
                  <a:pt x="46" y="119"/>
                </a:lnTo>
                <a:lnTo>
                  <a:pt x="46" y="119"/>
                </a:lnTo>
                <a:lnTo>
                  <a:pt x="46" y="11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66"/>
          <p:cNvSpPr>
            <a:spLocks noEditPoints="1"/>
          </p:cNvSpPr>
          <p:nvPr/>
        </p:nvSpPr>
        <p:spPr bwMode="auto">
          <a:xfrm>
            <a:off x="2644775" y="2925763"/>
            <a:ext cx="196850" cy="203200"/>
          </a:xfrm>
          <a:custGeom>
            <a:avLst/>
            <a:gdLst>
              <a:gd name="T0" fmla="*/ 1 w 123"/>
              <a:gd name="T1" fmla="*/ 127 h 127"/>
              <a:gd name="T2" fmla="*/ 1 w 123"/>
              <a:gd name="T3" fmla="*/ 127 h 127"/>
              <a:gd name="T4" fmla="*/ 1 w 123"/>
              <a:gd name="T5" fmla="*/ 127 h 127"/>
              <a:gd name="T6" fmla="*/ 0 w 123"/>
              <a:gd name="T7" fmla="*/ 127 h 127"/>
              <a:gd name="T8" fmla="*/ 0 w 123"/>
              <a:gd name="T9" fmla="*/ 127 h 127"/>
              <a:gd name="T10" fmla="*/ 0 w 123"/>
              <a:gd name="T11" fmla="*/ 127 h 127"/>
              <a:gd name="T12" fmla="*/ 123 w 123"/>
              <a:gd name="T13" fmla="*/ 5 h 127"/>
              <a:gd name="T14" fmla="*/ 123 w 123"/>
              <a:gd name="T15" fmla="*/ 5 h 127"/>
              <a:gd name="T16" fmla="*/ 123 w 123"/>
              <a:gd name="T17" fmla="*/ 5 h 127"/>
              <a:gd name="T18" fmla="*/ 123 w 123"/>
              <a:gd name="T19" fmla="*/ 4 h 127"/>
              <a:gd name="T20" fmla="*/ 123 w 123"/>
              <a:gd name="T21" fmla="*/ 5 h 127"/>
              <a:gd name="T22" fmla="*/ 123 w 123"/>
              <a:gd name="T23" fmla="*/ 4 h 127"/>
              <a:gd name="T24" fmla="*/ 123 w 123"/>
              <a:gd name="T25" fmla="*/ 4 h 127"/>
              <a:gd name="T26" fmla="*/ 123 w 123"/>
              <a:gd name="T27" fmla="*/ 4 h 127"/>
              <a:gd name="T28" fmla="*/ 123 w 123"/>
              <a:gd name="T29" fmla="*/ 4 h 127"/>
              <a:gd name="T30" fmla="*/ 123 w 123"/>
              <a:gd name="T31" fmla="*/ 3 h 127"/>
              <a:gd name="T32" fmla="*/ 123 w 123"/>
              <a:gd name="T33" fmla="*/ 3 h 127"/>
              <a:gd name="T34" fmla="*/ 123 w 123"/>
              <a:gd name="T35" fmla="*/ 3 h 127"/>
              <a:gd name="T36" fmla="*/ 123 w 123"/>
              <a:gd name="T37" fmla="*/ 2 h 127"/>
              <a:gd name="T38" fmla="*/ 123 w 123"/>
              <a:gd name="T39" fmla="*/ 2 h 127"/>
              <a:gd name="T40" fmla="*/ 123 w 123"/>
              <a:gd name="T41" fmla="*/ 2 h 127"/>
              <a:gd name="T42" fmla="*/ 123 w 123"/>
              <a:gd name="T43" fmla="*/ 1 h 127"/>
              <a:gd name="T44" fmla="*/ 123 w 123"/>
              <a:gd name="T45" fmla="*/ 1 h 127"/>
              <a:gd name="T46" fmla="*/ 123 w 123"/>
              <a:gd name="T47" fmla="*/ 1 h 127"/>
              <a:gd name="T48" fmla="*/ 123 w 123"/>
              <a:gd name="T49" fmla="*/ 1 h 127"/>
              <a:gd name="T50" fmla="*/ 123 w 123"/>
              <a:gd name="T51" fmla="*/ 1 h 127"/>
              <a:gd name="T52" fmla="*/ 123 w 123"/>
              <a:gd name="T53" fmla="*/ 1 h 127"/>
              <a:gd name="T54" fmla="*/ 123 w 123"/>
              <a:gd name="T55" fmla="*/ 0 h 127"/>
              <a:gd name="T56" fmla="*/ 123 w 123"/>
              <a:gd name="T57" fmla="*/ 0 h 127"/>
              <a:gd name="T58" fmla="*/ 123 w 123"/>
              <a:gd name="T5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27">
                <a:moveTo>
                  <a:pt x="1" y="127"/>
                </a:moveTo>
                <a:cubicBezTo>
                  <a:pt x="1" y="127"/>
                  <a:pt x="1" y="127"/>
                  <a:pt x="1" y="127"/>
                </a:cubicBezTo>
                <a:cubicBezTo>
                  <a:pt x="1" y="127"/>
                  <a:pt x="1" y="127"/>
                  <a:pt x="1" y="127"/>
                </a:cubicBezTo>
                <a:moveTo>
                  <a:pt x="0" y="127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moveTo>
                  <a:pt x="123" y="5"/>
                </a:moveTo>
                <a:cubicBezTo>
                  <a:pt x="123" y="5"/>
                  <a:pt x="123" y="5"/>
                  <a:pt x="123" y="5"/>
                </a:cubicBezTo>
                <a:cubicBezTo>
                  <a:pt x="123" y="5"/>
                  <a:pt x="123" y="5"/>
                  <a:pt x="123" y="5"/>
                </a:cubicBezTo>
                <a:moveTo>
                  <a:pt x="123" y="4"/>
                </a:moveTo>
                <a:cubicBezTo>
                  <a:pt x="123" y="4"/>
                  <a:pt x="123" y="5"/>
                  <a:pt x="123" y="5"/>
                </a:cubicBezTo>
                <a:cubicBezTo>
                  <a:pt x="123" y="5"/>
                  <a:pt x="123" y="4"/>
                  <a:pt x="123" y="4"/>
                </a:cubicBezTo>
                <a:moveTo>
                  <a:pt x="123" y="4"/>
                </a:moveTo>
                <a:cubicBezTo>
                  <a:pt x="123" y="4"/>
                  <a:pt x="123" y="4"/>
                  <a:pt x="123" y="4"/>
                </a:cubicBezTo>
                <a:cubicBezTo>
                  <a:pt x="123" y="4"/>
                  <a:pt x="123" y="4"/>
                  <a:pt x="123" y="4"/>
                </a:cubicBezTo>
                <a:moveTo>
                  <a:pt x="123" y="3"/>
                </a:move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3"/>
                  <a:pt x="123" y="3"/>
                </a:cubicBezTo>
                <a:moveTo>
                  <a:pt x="123" y="2"/>
                </a:moveTo>
                <a:cubicBezTo>
                  <a:pt x="123" y="2"/>
                  <a:pt x="123" y="2"/>
                  <a:pt x="123" y="2"/>
                </a:cubicBezTo>
                <a:cubicBezTo>
                  <a:pt x="123" y="2"/>
                  <a:pt x="123" y="2"/>
                  <a:pt x="123" y="2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</a:path>
            </a:pathLst>
          </a:custGeom>
          <a:solidFill>
            <a:srgbClr val="00B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/>
          <p:cNvGrpSpPr/>
          <p:nvPr/>
        </p:nvGrpSpPr>
        <p:grpSpPr>
          <a:xfrm>
            <a:off x="457597" y="5045043"/>
            <a:ext cx="1898650" cy="2019300"/>
            <a:chOff x="529605" y="3744708"/>
            <a:chExt cx="1898650" cy="2019300"/>
          </a:xfrm>
        </p:grpSpPr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997917" y="3839958"/>
              <a:ext cx="1333500" cy="614362"/>
            </a:xfrm>
            <a:custGeom>
              <a:avLst/>
              <a:gdLst>
                <a:gd name="T0" fmla="*/ 0 w 840"/>
                <a:gd name="T1" fmla="*/ 343 h 387"/>
                <a:gd name="T2" fmla="*/ 18 w 840"/>
                <a:gd name="T3" fmla="*/ 387 h 387"/>
                <a:gd name="T4" fmla="*/ 840 w 840"/>
                <a:gd name="T5" fmla="*/ 133 h 387"/>
                <a:gd name="T6" fmla="*/ 787 w 840"/>
                <a:gd name="T7" fmla="*/ 0 h 387"/>
                <a:gd name="T8" fmla="*/ 0 w 840"/>
                <a:gd name="T9" fmla="*/ 34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387">
                  <a:moveTo>
                    <a:pt x="0" y="343"/>
                  </a:moveTo>
                  <a:lnTo>
                    <a:pt x="18" y="387"/>
                  </a:lnTo>
                  <a:lnTo>
                    <a:pt x="840" y="133"/>
                  </a:lnTo>
                  <a:lnTo>
                    <a:pt x="787" y="0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152030" y="3744708"/>
              <a:ext cx="276225" cy="401637"/>
            </a:xfrm>
            <a:custGeom>
              <a:avLst/>
              <a:gdLst>
                <a:gd name="T0" fmla="*/ 0 w 174"/>
                <a:gd name="T1" fmla="*/ 34 h 253"/>
                <a:gd name="T2" fmla="*/ 87 w 174"/>
                <a:gd name="T3" fmla="*/ 253 h 253"/>
                <a:gd name="T4" fmla="*/ 174 w 174"/>
                <a:gd name="T5" fmla="*/ 219 h 253"/>
                <a:gd name="T6" fmla="*/ 87 w 174"/>
                <a:gd name="T7" fmla="*/ 0 h 253"/>
                <a:gd name="T8" fmla="*/ 0 w 174"/>
                <a:gd name="T9" fmla="*/ 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53">
                  <a:moveTo>
                    <a:pt x="0" y="34"/>
                  </a:moveTo>
                  <a:lnTo>
                    <a:pt x="87" y="253"/>
                  </a:lnTo>
                  <a:lnTo>
                    <a:pt x="174" y="219"/>
                  </a:lnTo>
                  <a:lnTo>
                    <a:pt x="8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160636" y="4392407"/>
              <a:ext cx="514350" cy="898525"/>
            </a:xfrm>
            <a:custGeom>
              <a:avLst/>
              <a:gdLst>
                <a:gd name="T0" fmla="*/ 308 w 321"/>
                <a:gd name="T1" fmla="*/ 0 h 561"/>
                <a:gd name="T2" fmla="*/ 189 w 321"/>
                <a:gd name="T3" fmla="*/ 22 h 561"/>
                <a:gd name="T4" fmla="*/ 200 w 321"/>
                <a:gd name="T5" fmla="*/ 135 h 561"/>
                <a:gd name="T6" fmla="*/ 200 w 321"/>
                <a:gd name="T7" fmla="*/ 135 h 561"/>
                <a:gd name="T8" fmla="*/ 200 w 321"/>
                <a:gd name="T9" fmla="*/ 135 h 561"/>
                <a:gd name="T10" fmla="*/ 150 w 321"/>
                <a:gd name="T11" fmla="*/ 324 h 561"/>
                <a:gd name="T12" fmla="*/ 0 w 321"/>
                <a:gd name="T13" fmla="*/ 436 h 561"/>
                <a:gd name="T14" fmla="*/ 5 w 321"/>
                <a:gd name="T15" fmla="*/ 467 h 561"/>
                <a:gd name="T16" fmla="*/ 5 w 321"/>
                <a:gd name="T17" fmla="*/ 561 h 561"/>
                <a:gd name="T18" fmla="*/ 95 w 321"/>
                <a:gd name="T19" fmla="*/ 526 h 561"/>
                <a:gd name="T20" fmla="*/ 251 w 321"/>
                <a:gd name="T21" fmla="*/ 391 h 561"/>
                <a:gd name="T22" fmla="*/ 321 w 321"/>
                <a:gd name="T23" fmla="*/ 137 h 561"/>
                <a:gd name="T24" fmla="*/ 321 w 321"/>
                <a:gd name="T25" fmla="*/ 135 h 561"/>
                <a:gd name="T26" fmla="*/ 308 w 321"/>
                <a:gd name="T2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561">
                  <a:moveTo>
                    <a:pt x="308" y="0"/>
                  </a:moveTo>
                  <a:cubicBezTo>
                    <a:pt x="189" y="22"/>
                    <a:pt x="189" y="22"/>
                    <a:pt x="189" y="22"/>
                  </a:cubicBezTo>
                  <a:cubicBezTo>
                    <a:pt x="197" y="64"/>
                    <a:pt x="200" y="102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221"/>
                    <a:pt x="179" y="280"/>
                    <a:pt x="150" y="324"/>
                  </a:cubicBezTo>
                  <a:cubicBezTo>
                    <a:pt x="112" y="381"/>
                    <a:pt x="54" y="416"/>
                    <a:pt x="0" y="436"/>
                  </a:cubicBezTo>
                  <a:cubicBezTo>
                    <a:pt x="3" y="444"/>
                    <a:pt x="5" y="455"/>
                    <a:pt x="5" y="467"/>
                  </a:cubicBezTo>
                  <a:cubicBezTo>
                    <a:pt x="5" y="561"/>
                    <a:pt x="5" y="561"/>
                    <a:pt x="5" y="561"/>
                  </a:cubicBezTo>
                  <a:cubicBezTo>
                    <a:pt x="33" y="553"/>
                    <a:pt x="63" y="542"/>
                    <a:pt x="95" y="526"/>
                  </a:cubicBezTo>
                  <a:cubicBezTo>
                    <a:pt x="150" y="498"/>
                    <a:pt x="207" y="455"/>
                    <a:pt x="251" y="391"/>
                  </a:cubicBezTo>
                  <a:cubicBezTo>
                    <a:pt x="294" y="327"/>
                    <a:pt x="321" y="242"/>
                    <a:pt x="321" y="137"/>
                  </a:cubicBezTo>
                  <a:cubicBezTo>
                    <a:pt x="321" y="136"/>
                    <a:pt x="321" y="136"/>
                    <a:pt x="321" y="135"/>
                  </a:cubicBezTo>
                  <a:cubicBezTo>
                    <a:pt x="321" y="94"/>
                    <a:pt x="317" y="49"/>
                    <a:pt x="308" y="0"/>
                  </a:cubicBezTo>
                </a:path>
              </a:pathLst>
            </a:custGeom>
            <a:solidFill>
              <a:srgbClr val="00A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093292" y="3871708"/>
              <a:ext cx="165100" cy="228600"/>
            </a:xfrm>
            <a:custGeom>
              <a:avLst/>
              <a:gdLst>
                <a:gd name="T0" fmla="*/ 54 w 104"/>
                <a:gd name="T1" fmla="*/ 0 h 144"/>
                <a:gd name="T2" fmla="*/ 0 w 104"/>
                <a:gd name="T3" fmla="*/ 23 h 144"/>
                <a:gd name="T4" fmla="*/ 49 w 104"/>
                <a:gd name="T5" fmla="*/ 144 h 144"/>
                <a:gd name="T6" fmla="*/ 104 w 104"/>
                <a:gd name="T7" fmla="*/ 127 h 144"/>
                <a:gd name="T8" fmla="*/ 58 w 104"/>
                <a:gd name="T9" fmla="*/ 8 h 144"/>
                <a:gd name="T10" fmla="*/ 54 w 104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44">
                  <a:moveTo>
                    <a:pt x="54" y="0"/>
                  </a:moveTo>
                  <a:lnTo>
                    <a:pt x="0" y="23"/>
                  </a:lnTo>
                  <a:lnTo>
                    <a:pt x="49" y="144"/>
                  </a:lnTo>
                  <a:lnTo>
                    <a:pt x="104" y="127"/>
                  </a:lnTo>
                  <a:lnTo>
                    <a:pt x="58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433686" y="4203494"/>
              <a:ext cx="220663" cy="225425"/>
            </a:xfrm>
            <a:custGeom>
              <a:avLst/>
              <a:gdLst>
                <a:gd name="T0" fmla="*/ 126 w 137"/>
                <a:gd name="T1" fmla="*/ 56 h 140"/>
                <a:gd name="T2" fmla="*/ 126 w 137"/>
                <a:gd name="T3" fmla="*/ 56 h 140"/>
                <a:gd name="T4" fmla="*/ 125 w 137"/>
                <a:gd name="T5" fmla="*/ 54 h 140"/>
                <a:gd name="T6" fmla="*/ 55 w 137"/>
                <a:gd name="T7" fmla="*/ 6 h 140"/>
                <a:gd name="T8" fmla="*/ 7 w 137"/>
                <a:gd name="T9" fmla="*/ 76 h 140"/>
                <a:gd name="T10" fmla="*/ 7 w 137"/>
                <a:gd name="T11" fmla="*/ 79 h 140"/>
                <a:gd name="T12" fmla="*/ 7 w 137"/>
                <a:gd name="T13" fmla="*/ 79 h 140"/>
                <a:gd name="T14" fmla="*/ 19 w 137"/>
                <a:gd name="T15" fmla="*/ 140 h 140"/>
                <a:gd name="T16" fmla="*/ 137 w 137"/>
                <a:gd name="T17" fmla="*/ 118 h 140"/>
                <a:gd name="T18" fmla="*/ 126 w 137"/>
                <a:gd name="T19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0">
                  <a:moveTo>
                    <a:pt x="126" y="56"/>
                  </a:moveTo>
                  <a:cubicBezTo>
                    <a:pt x="126" y="56"/>
                    <a:pt x="126" y="56"/>
                    <a:pt x="126" y="56"/>
                  </a:cubicBezTo>
                  <a:cubicBezTo>
                    <a:pt x="126" y="56"/>
                    <a:pt x="125" y="55"/>
                    <a:pt x="125" y="54"/>
                  </a:cubicBezTo>
                  <a:cubicBezTo>
                    <a:pt x="119" y="21"/>
                    <a:pt x="88" y="0"/>
                    <a:pt x="55" y="6"/>
                  </a:cubicBezTo>
                  <a:cubicBezTo>
                    <a:pt x="22" y="12"/>
                    <a:pt x="0" y="43"/>
                    <a:pt x="7" y="76"/>
                  </a:cubicBezTo>
                  <a:cubicBezTo>
                    <a:pt x="7" y="77"/>
                    <a:pt x="7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37" y="118"/>
                    <a:pt x="137" y="118"/>
                    <a:pt x="137" y="118"/>
                  </a:cubicBezTo>
                  <a:lnTo>
                    <a:pt x="126" y="56"/>
                  </a:lnTo>
                  <a:close/>
                </a:path>
              </a:pathLst>
            </a:custGeom>
            <a:solidFill>
              <a:srgbClr val="FBC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539130" y="4713083"/>
              <a:ext cx="754063" cy="752475"/>
            </a:xfrm>
            <a:prstGeom prst="ellipse">
              <a:avLst/>
            </a:prstGeom>
            <a:solidFill>
              <a:srgbClr val="EE2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548655" y="3863771"/>
              <a:ext cx="631825" cy="835025"/>
            </a:xfrm>
            <a:custGeom>
              <a:avLst/>
              <a:gdLst>
                <a:gd name="T0" fmla="*/ 275 w 394"/>
                <a:gd name="T1" fmla="*/ 89 h 521"/>
                <a:gd name="T2" fmla="*/ 98 w 394"/>
                <a:gd name="T3" fmla="*/ 30 h 521"/>
                <a:gd name="T4" fmla="*/ 31 w 394"/>
                <a:gd name="T5" fmla="*/ 211 h 521"/>
                <a:gd name="T6" fmla="*/ 174 w 394"/>
                <a:gd name="T7" fmla="*/ 521 h 521"/>
                <a:gd name="T8" fmla="*/ 394 w 394"/>
                <a:gd name="T9" fmla="*/ 420 h 521"/>
                <a:gd name="T10" fmla="*/ 316 w 394"/>
                <a:gd name="T11" fmla="*/ 258 h 521"/>
                <a:gd name="T12" fmla="*/ 347 w 394"/>
                <a:gd name="T13" fmla="*/ 244 h 521"/>
                <a:gd name="T14" fmla="*/ 276 w 394"/>
                <a:gd name="T15" fmla="*/ 89 h 521"/>
                <a:gd name="T16" fmla="*/ 275 w 394"/>
                <a:gd name="T17" fmla="*/ 8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521">
                  <a:moveTo>
                    <a:pt x="275" y="89"/>
                  </a:moveTo>
                  <a:cubicBezTo>
                    <a:pt x="241" y="26"/>
                    <a:pt x="164" y="0"/>
                    <a:pt x="98" y="30"/>
                  </a:cubicBezTo>
                  <a:cubicBezTo>
                    <a:pt x="29" y="62"/>
                    <a:pt x="0" y="143"/>
                    <a:pt x="31" y="211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394" y="420"/>
                    <a:pt x="394" y="420"/>
                    <a:pt x="394" y="420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47" y="244"/>
                    <a:pt x="347" y="244"/>
                    <a:pt x="347" y="244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5" y="89"/>
                    <a:pt x="275" y="89"/>
                    <a:pt x="275" y="89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548655" y="3865358"/>
              <a:ext cx="436563" cy="692150"/>
            </a:xfrm>
            <a:custGeom>
              <a:avLst/>
              <a:gdLst>
                <a:gd name="T0" fmla="*/ 98 w 272"/>
                <a:gd name="T1" fmla="*/ 29 h 432"/>
                <a:gd name="T2" fmla="*/ 31 w 272"/>
                <a:gd name="T3" fmla="*/ 210 h 432"/>
                <a:gd name="T4" fmla="*/ 87 w 272"/>
                <a:gd name="T5" fmla="*/ 331 h 432"/>
                <a:gd name="T6" fmla="*/ 133 w 272"/>
                <a:gd name="T7" fmla="*/ 432 h 432"/>
                <a:gd name="T8" fmla="*/ 187 w 272"/>
                <a:gd name="T9" fmla="*/ 385 h 432"/>
                <a:gd name="T10" fmla="*/ 206 w 272"/>
                <a:gd name="T11" fmla="*/ 345 h 432"/>
                <a:gd name="T12" fmla="*/ 160 w 272"/>
                <a:gd name="T13" fmla="*/ 245 h 432"/>
                <a:gd name="T14" fmla="*/ 161 w 272"/>
                <a:gd name="T15" fmla="*/ 207 h 432"/>
                <a:gd name="T16" fmla="*/ 272 w 272"/>
                <a:gd name="T17" fmla="*/ 81 h 432"/>
                <a:gd name="T18" fmla="*/ 98 w 272"/>
                <a:gd name="T19" fmla="*/ 2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32">
                  <a:moveTo>
                    <a:pt x="98" y="29"/>
                  </a:moveTo>
                  <a:cubicBezTo>
                    <a:pt x="29" y="61"/>
                    <a:pt x="0" y="142"/>
                    <a:pt x="31" y="2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133" y="432"/>
                    <a:pt x="133" y="432"/>
                    <a:pt x="133" y="432"/>
                  </a:cubicBezTo>
                  <a:cubicBezTo>
                    <a:pt x="133" y="432"/>
                    <a:pt x="172" y="406"/>
                    <a:pt x="187" y="385"/>
                  </a:cubicBezTo>
                  <a:cubicBezTo>
                    <a:pt x="202" y="365"/>
                    <a:pt x="206" y="345"/>
                    <a:pt x="206" y="345"/>
                  </a:cubicBezTo>
                  <a:cubicBezTo>
                    <a:pt x="160" y="245"/>
                    <a:pt x="160" y="245"/>
                    <a:pt x="160" y="245"/>
                  </a:cubicBezTo>
                  <a:cubicBezTo>
                    <a:pt x="164" y="233"/>
                    <a:pt x="161" y="207"/>
                    <a:pt x="161" y="207"/>
                  </a:cubicBezTo>
                  <a:cubicBezTo>
                    <a:pt x="233" y="173"/>
                    <a:pt x="267" y="92"/>
                    <a:pt x="272" y="81"/>
                  </a:cubicBezTo>
                  <a:cubicBezTo>
                    <a:pt x="236" y="23"/>
                    <a:pt x="161" y="0"/>
                    <a:pt x="98" y="29"/>
                  </a:cubicBezTo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742330" y="4255883"/>
              <a:ext cx="138113" cy="182562"/>
            </a:xfrm>
            <a:custGeom>
              <a:avLst/>
              <a:gdLst>
                <a:gd name="T0" fmla="*/ 41 w 87"/>
                <a:gd name="T1" fmla="*/ 0 h 114"/>
                <a:gd name="T2" fmla="*/ 13 w 87"/>
                <a:gd name="T3" fmla="*/ 74 h 114"/>
                <a:gd name="T4" fmla="*/ 87 w 87"/>
                <a:gd name="T5" fmla="*/ 101 h 114"/>
                <a:gd name="T6" fmla="*/ 41 w 87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4">
                  <a:moveTo>
                    <a:pt x="41" y="0"/>
                  </a:moveTo>
                  <a:cubicBezTo>
                    <a:pt x="13" y="13"/>
                    <a:pt x="0" y="46"/>
                    <a:pt x="13" y="74"/>
                  </a:cubicBezTo>
                  <a:cubicBezTo>
                    <a:pt x="26" y="102"/>
                    <a:pt x="59" y="114"/>
                    <a:pt x="87" y="10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951880" y="4168571"/>
              <a:ext cx="30163" cy="30162"/>
            </a:xfrm>
            <a:custGeom>
              <a:avLst/>
              <a:gdLst>
                <a:gd name="T0" fmla="*/ 2 w 19"/>
                <a:gd name="T1" fmla="*/ 13 h 19"/>
                <a:gd name="T2" fmla="*/ 6 w 19"/>
                <a:gd name="T3" fmla="*/ 1 h 19"/>
                <a:gd name="T4" fmla="*/ 17 w 19"/>
                <a:gd name="T5" fmla="*/ 6 h 19"/>
                <a:gd name="T6" fmla="*/ 13 w 19"/>
                <a:gd name="T7" fmla="*/ 17 h 19"/>
                <a:gd name="T8" fmla="*/ 2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2" y="13"/>
                  </a:moveTo>
                  <a:cubicBezTo>
                    <a:pt x="0" y="9"/>
                    <a:pt x="2" y="3"/>
                    <a:pt x="6" y="1"/>
                  </a:cubicBezTo>
                  <a:cubicBezTo>
                    <a:pt x="10" y="0"/>
                    <a:pt x="16" y="1"/>
                    <a:pt x="17" y="6"/>
                  </a:cubicBezTo>
                  <a:cubicBezTo>
                    <a:pt x="19" y="10"/>
                    <a:pt x="18" y="15"/>
                    <a:pt x="13" y="17"/>
                  </a:cubicBezTo>
                  <a:cubicBezTo>
                    <a:pt x="9" y="19"/>
                    <a:pt x="4" y="17"/>
                    <a:pt x="2" y="13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529605" y="4706733"/>
              <a:ext cx="773113" cy="1020762"/>
            </a:xfrm>
            <a:custGeom>
              <a:avLst/>
              <a:gdLst>
                <a:gd name="T0" fmla="*/ 482 w 482"/>
                <a:gd name="T1" fmla="*/ 80 h 637"/>
                <a:gd name="T2" fmla="*/ 405 w 482"/>
                <a:gd name="T3" fmla="*/ 4 h 637"/>
                <a:gd name="T4" fmla="*/ 76 w 482"/>
                <a:gd name="T5" fmla="*/ 4 h 637"/>
                <a:gd name="T6" fmla="*/ 0 w 482"/>
                <a:gd name="T7" fmla="*/ 80 h 637"/>
                <a:gd name="T8" fmla="*/ 0 w 482"/>
                <a:gd name="T9" fmla="*/ 637 h 637"/>
                <a:gd name="T10" fmla="*/ 6 w 482"/>
                <a:gd name="T11" fmla="*/ 637 h 637"/>
                <a:gd name="T12" fmla="*/ 476 w 482"/>
                <a:gd name="T13" fmla="*/ 637 h 637"/>
                <a:gd name="T14" fmla="*/ 482 w 482"/>
                <a:gd name="T15" fmla="*/ 637 h 637"/>
                <a:gd name="T16" fmla="*/ 482 w 482"/>
                <a:gd name="T17" fmla="*/ 8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37">
                  <a:moveTo>
                    <a:pt x="482" y="80"/>
                  </a:moveTo>
                  <a:cubicBezTo>
                    <a:pt x="482" y="0"/>
                    <a:pt x="405" y="4"/>
                    <a:pt x="405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0" y="0"/>
                    <a:pt x="0" y="8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6" y="637"/>
                    <a:pt x="6" y="637"/>
                    <a:pt x="6" y="637"/>
                  </a:cubicBezTo>
                  <a:cubicBezTo>
                    <a:pt x="476" y="637"/>
                    <a:pt x="476" y="637"/>
                    <a:pt x="476" y="637"/>
                  </a:cubicBezTo>
                  <a:cubicBezTo>
                    <a:pt x="482" y="637"/>
                    <a:pt x="482" y="637"/>
                    <a:pt x="482" y="637"/>
                  </a:cubicBezTo>
                  <a:cubicBezTo>
                    <a:pt x="482" y="80"/>
                    <a:pt x="482" y="80"/>
                    <a:pt x="482" y="8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529605" y="5135358"/>
              <a:ext cx="773113" cy="592137"/>
            </a:xfrm>
            <a:custGeom>
              <a:avLst/>
              <a:gdLst>
                <a:gd name="T0" fmla="*/ 0 w 487"/>
                <a:gd name="T1" fmla="*/ 0 h 373"/>
                <a:gd name="T2" fmla="*/ 0 w 487"/>
                <a:gd name="T3" fmla="*/ 373 h 373"/>
                <a:gd name="T4" fmla="*/ 6 w 487"/>
                <a:gd name="T5" fmla="*/ 373 h 373"/>
                <a:gd name="T6" fmla="*/ 481 w 487"/>
                <a:gd name="T7" fmla="*/ 373 h 373"/>
                <a:gd name="T8" fmla="*/ 487 w 487"/>
                <a:gd name="T9" fmla="*/ 373 h 373"/>
                <a:gd name="T10" fmla="*/ 487 w 487"/>
                <a:gd name="T11" fmla="*/ 329 h 373"/>
                <a:gd name="T12" fmla="*/ 0 w 487"/>
                <a:gd name="T1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73">
                  <a:moveTo>
                    <a:pt x="0" y="0"/>
                  </a:moveTo>
                  <a:lnTo>
                    <a:pt x="0" y="373"/>
                  </a:lnTo>
                  <a:lnTo>
                    <a:pt x="6" y="373"/>
                  </a:lnTo>
                  <a:lnTo>
                    <a:pt x="481" y="373"/>
                  </a:lnTo>
                  <a:lnTo>
                    <a:pt x="487" y="373"/>
                  </a:lnTo>
                  <a:lnTo>
                    <a:pt x="487" y="3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529605" y="4936921"/>
              <a:ext cx="773113" cy="827087"/>
            </a:xfrm>
            <a:custGeom>
              <a:avLst/>
              <a:gdLst>
                <a:gd name="T0" fmla="*/ 482 w 482"/>
                <a:gd name="T1" fmla="*/ 321 h 516"/>
                <a:gd name="T2" fmla="*/ 0 w 482"/>
                <a:gd name="T3" fmla="*/ 226 h 516"/>
                <a:gd name="T4" fmla="*/ 0 w 482"/>
                <a:gd name="T5" fmla="*/ 0 h 516"/>
                <a:gd name="T6" fmla="*/ 182 w 482"/>
                <a:gd name="T7" fmla="*/ 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516">
                  <a:moveTo>
                    <a:pt x="482" y="321"/>
                  </a:moveTo>
                  <a:cubicBezTo>
                    <a:pt x="482" y="321"/>
                    <a:pt x="116" y="516"/>
                    <a:pt x="0" y="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" y="6"/>
                    <a:pt x="182" y="6"/>
                    <a:pt x="182" y="6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1180480" y="4536871"/>
              <a:ext cx="1588" cy="1587"/>
            </a:xfrm>
            <a:prstGeom prst="rect">
              <a:avLst/>
            </a:prstGeom>
            <a:solidFill>
              <a:srgbClr val="001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1180480" y="4536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764555" y="4352721"/>
              <a:ext cx="415925" cy="346075"/>
            </a:xfrm>
            <a:custGeom>
              <a:avLst/>
              <a:gdLst>
                <a:gd name="T0" fmla="*/ 54 w 260"/>
                <a:gd name="T1" fmla="*/ 0 h 216"/>
                <a:gd name="T2" fmla="*/ 73 w 260"/>
                <a:gd name="T3" fmla="*/ 41 h 216"/>
                <a:gd name="T4" fmla="*/ 72 w 260"/>
                <a:gd name="T5" fmla="*/ 42 h 216"/>
                <a:gd name="T6" fmla="*/ 53 w 260"/>
                <a:gd name="T7" fmla="*/ 81 h 216"/>
                <a:gd name="T8" fmla="*/ 0 w 260"/>
                <a:gd name="T9" fmla="*/ 128 h 216"/>
                <a:gd name="T10" fmla="*/ 40 w 260"/>
                <a:gd name="T11" fmla="*/ 216 h 216"/>
                <a:gd name="T12" fmla="*/ 260 w 260"/>
                <a:gd name="T13" fmla="*/ 115 h 216"/>
                <a:gd name="T14" fmla="*/ 260 w 260"/>
                <a:gd name="T15" fmla="*/ 115 h 216"/>
                <a:gd name="T16" fmla="*/ 54 w 260"/>
                <a:gd name="T1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16">
                  <a:moveTo>
                    <a:pt x="54" y="0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3" y="42"/>
                    <a:pt x="73" y="42"/>
                    <a:pt x="72" y="42"/>
                  </a:cubicBezTo>
                  <a:cubicBezTo>
                    <a:pt x="71" y="45"/>
                    <a:pt x="66" y="63"/>
                    <a:pt x="53" y="81"/>
                  </a:cubicBezTo>
                  <a:cubicBezTo>
                    <a:pt x="38" y="102"/>
                    <a:pt x="1" y="126"/>
                    <a:pt x="0" y="128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605805" y="4216196"/>
              <a:ext cx="273050" cy="341312"/>
            </a:xfrm>
            <a:custGeom>
              <a:avLst/>
              <a:gdLst>
                <a:gd name="T0" fmla="*/ 0 w 171"/>
                <a:gd name="T1" fmla="*/ 0 h 213"/>
                <a:gd name="T2" fmla="*/ 99 w 171"/>
                <a:gd name="T3" fmla="*/ 213 h 213"/>
                <a:gd name="T4" fmla="*/ 152 w 171"/>
                <a:gd name="T5" fmla="*/ 166 h 213"/>
                <a:gd name="T6" fmla="*/ 171 w 171"/>
                <a:gd name="T7" fmla="*/ 127 h 213"/>
                <a:gd name="T8" fmla="*/ 149 w 171"/>
                <a:gd name="T9" fmla="*/ 132 h 213"/>
                <a:gd name="T10" fmla="*/ 98 w 171"/>
                <a:gd name="T11" fmla="*/ 99 h 213"/>
                <a:gd name="T12" fmla="*/ 98 w 171"/>
                <a:gd name="T13" fmla="*/ 54 h 213"/>
                <a:gd name="T14" fmla="*/ 0 w 171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213">
                  <a:moveTo>
                    <a:pt x="0" y="0"/>
                  </a:moveTo>
                  <a:cubicBezTo>
                    <a:pt x="99" y="213"/>
                    <a:pt x="99" y="213"/>
                    <a:pt x="99" y="213"/>
                  </a:cubicBezTo>
                  <a:cubicBezTo>
                    <a:pt x="100" y="211"/>
                    <a:pt x="137" y="187"/>
                    <a:pt x="152" y="166"/>
                  </a:cubicBezTo>
                  <a:cubicBezTo>
                    <a:pt x="165" y="148"/>
                    <a:pt x="170" y="130"/>
                    <a:pt x="171" y="127"/>
                  </a:cubicBezTo>
                  <a:cubicBezTo>
                    <a:pt x="164" y="130"/>
                    <a:pt x="156" y="132"/>
                    <a:pt x="149" y="132"/>
                  </a:cubicBezTo>
                  <a:cubicBezTo>
                    <a:pt x="128" y="132"/>
                    <a:pt x="108" y="120"/>
                    <a:pt x="98" y="99"/>
                  </a:cubicBezTo>
                  <a:cubicBezTo>
                    <a:pt x="92" y="84"/>
                    <a:pt x="92" y="68"/>
                    <a:pt x="98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0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753442" y="4303508"/>
              <a:ext cx="127000" cy="123825"/>
            </a:xfrm>
            <a:custGeom>
              <a:avLst/>
              <a:gdLst>
                <a:gd name="T0" fmla="*/ 6 w 80"/>
                <a:gd name="T1" fmla="*/ 0 h 78"/>
                <a:gd name="T2" fmla="*/ 6 w 80"/>
                <a:gd name="T3" fmla="*/ 45 h 78"/>
                <a:gd name="T4" fmla="*/ 57 w 80"/>
                <a:gd name="T5" fmla="*/ 78 h 78"/>
                <a:gd name="T6" fmla="*/ 79 w 80"/>
                <a:gd name="T7" fmla="*/ 73 h 78"/>
                <a:gd name="T8" fmla="*/ 80 w 80"/>
                <a:gd name="T9" fmla="*/ 72 h 78"/>
                <a:gd name="T10" fmla="*/ 61 w 80"/>
                <a:gd name="T11" fmla="*/ 31 h 78"/>
                <a:gd name="T12" fmla="*/ 61 w 80"/>
                <a:gd name="T13" fmla="*/ 31 h 78"/>
                <a:gd name="T14" fmla="*/ 68 w 80"/>
                <a:gd name="T15" fmla="*/ 47 h 78"/>
                <a:gd name="T16" fmla="*/ 57 w 80"/>
                <a:gd name="T17" fmla="*/ 50 h 78"/>
                <a:gd name="T18" fmla="*/ 31 w 80"/>
                <a:gd name="T19" fmla="*/ 33 h 78"/>
                <a:gd name="T20" fmla="*/ 30 w 80"/>
                <a:gd name="T21" fmla="*/ 14 h 78"/>
                <a:gd name="T22" fmla="*/ 6 w 80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8">
                  <a:moveTo>
                    <a:pt x="6" y="0"/>
                  </a:moveTo>
                  <a:cubicBezTo>
                    <a:pt x="0" y="14"/>
                    <a:pt x="0" y="30"/>
                    <a:pt x="6" y="45"/>
                  </a:cubicBezTo>
                  <a:cubicBezTo>
                    <a:pt x="16" y="66"/>
                    <a:pt x="36" y="78"/>
                    <a:pt x="57" y="78"/>
                  </a:cubicBezTo>
                  <a:cubicBezTo>
                    <a:pt x="64" y="78"/>
                    <a:pt x="72" y="76"/>
                    <a:pt x="79" y="73"/>
                  </a:cubicBezTo>
                  <a:cubicBezTo>
                    <a:pt x="80" y="73"/>
                    <a:pt x="80" y="73"/>
                    <a:pt x="80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5" y="49"/>
                    <a:pt x="61" y="50"/>
                    <a:pt x="57" y="50"/>
                  </a:cubicBezTo>
                  <a:cubicBezTo>
                    <a:pt x="46" y="50"/>
                    <a:pt x="36" y="44"/>
                    <a:pt x="31" y="33"/>
                  </a:cubicBezTo>
                  <a:cubicBezTo>
                    <a:pt x="28" y="27"/>
                    <a:pt x="28" y="20"/>
                    <a:pt x="30" y="1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801067" y="4295571"/>
              <a:ext cx="49213" cy="57150"/>
            </a:xfrm>
            <a:custGeom>
              <a:avLst/>
              <a:gdLst>
                <a:gd name="T0" fmla="*/ 15 w 31"/>
                <a:gd name="T1" fmla="*/ 0 h 35"/>
                <a:gd name="T2" fmla="*/ 0 w 31"/>
                <a:gd name="T3" fmla="*/ 18 h 35"/>
                <a:gd name="T4" fmla="*/ 31 w 31"/>
                <a:gd name="T5" fmla="*/ 35 h 35"/>
                <a:gd name="T6" fmla="*/ 15 w 3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7" y="4"/>
                    <a:pt x="2" y="10"/>
                    <a:pt x="0" y="1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797892" y="4325733"/>
              <a:ext cx="63500" cy="57150"/>
            </a:xfrm>
            <a:custGeom>
              <a:avLst/>
              <a:gdLst>
                <a:gd name="T0" fmla="*/ 2 w 40"/>
                <a:gd name="T1" fmla="*/ 0 h 36"/>
                <a:gd name="T2" fmla="*/ 3 w 40"/>
                <a:gd name="T3" fmla="*/ 19 h 36"/>
                <a:gd name="T4" fmla="*/ 29 w 40"/>
                <a:gd name="T5" fmla="*/ 36 h 36"/>
                <a:gd name="T6" fmla="*/ 40 w 40"/>
                <a:gd name="T7" fmla="*/ 33 h 36"/>
                <a:gd name="T8" fmla="*/ 33 w 40"/>
                <a:gd name="T9" fmla="*/ 17 h 36"/>
                <a:gd name="T10" fmla="*/ 2 w 4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2" y="0"/>
                  </a:moveTo>
                  <a:cubicBezTo>
                    <a:pt x="0" y="6"/>
                    <a:pt x="0" y="13"/>
                    <a:pt x="3" y="19"/>
                  </a:cubicBezTo>
                  <a:cubicBezTo>
                    <a:pt x="8" y="30"/>
                    <a:pt x="18" y="36"/>
                    <a:pt x="29" y="36"/>
                  </a:cubicBezTo>
                  <a:cubicBezTo>
                    <a:pt x="33" y="36"/>
                    <a:pt x="37" y="35"/>
                    <a:pt x="40" y="3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E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93765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Blowing your own trumpet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627864"/>
          </a:xfrm>
        </p:spPr>
        <p:txBody>
          <a:bodyPr/>
          <a:lstStyle/>
          <a:p>
            <a:r>
              <a:rPr lang="en-GB" dirty="0"/>
              <a:t>Make strong, but defensible, statements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05349" y="1722972"/>
            <a:ext cx="7273925" cy="4801314"/>
          </a:xfrm>
        </p:spPr>
        <p:txBody>
          <a:bodyPr/>
          <a:lstStyle/>
          <a:p>
            <a:r>
              <a:rPr lang="en-GB" dirty="0"/>
              <a:t>“We were the first to …”</a:t>
            </a:r>
          </a:p>
          <a:p>
            <a:r>
              <a:rPr lang="en-GB" dirty="0"/>
              <a:t>“Our 1998 POPL paper has proved very influential…”</a:t>
            </a:r>
          </a:p>
          <a:p>
            <a:r>
              <a:rPr lang="en-GB" dirty="0"/>
              <a:t>“We are recognised as world leaders in functional programming /</a:t>
            </a:r>
            <a:r>
              <a:rPr lang="en-GB" sz="2400" dirty="0"/>
              <a:t> </a:t>
            </a:r>
            <a:r>
              <a:rPr lang="en-GB" sz="3600" dirty="0"/>
              <a:t>Haskell / </a:t>
            </a:r>
            <a:r>
              <a:rPr lang="en-GB" dirty="0"/>
              <a:t>Haskell’s type system / </a:t>
            </a:r>
            <a:r>
              <a:rPr lang="en-GB" sz="2800" dirty="0"/>
              <a:t>functional dependencies in Haskell’s type system / </a:t>
            </a:r>
            <a:r>
              <a:rPr lang="en-GB" sz="2400" dirty="0"/>
              <a:t>sub-variant X of variant Y of functional dependencies in Haskell’s type system”</a:t>
            </a:r>
          </a:p>
          <a:p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597" y="5045043"/>
            <a:ext cx="1898650" cy="2019300"/>
            <a:chOff x="529605" y="3744708"/>
            <a:chExt cx="1898650" cy="2019300"/>
          </a:xfrm>
        </p:grpSpPr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997917" y="3839958"/>
              <a:ext cx="1333500" cy="614362"/>
            </a:xfrm>
            <a:custGeom>
              <a:avLst/>
              <a:gdLst>
                <a:gd name="T0" fmla="*/ 0 w 840"/>
                <a:gd name="T1" fmla="*/ 343 h 387"/>
                <a:gd name="T2" fmla="*/ 18 w 840"/>
                <a:gd name="T3" fmla="*/ 387 h 387"/>
                <a:gd name="T4" fmla="*/ 840 w 840"/>
                <a:gd name="T5" fmla="*/ 133 h 387"/>
                <a:gd name="T6" fmla="*/ 787 w 840"/>
                <a:gd name="T7" fmla="*/ 0 h 387"/>
                <a:gd name="T8" fmla="*/ 0 w 840"/>
                <a:gd name="T9" fmla="*/ 34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387">
                  <a:moveTo>
                    <a:pt x="0" y="343"/>
                  </a:moveTo>
                  <a:lnTo>
                    <a:pt x="18" y="387"/>
                  </a:lnTo>
                  <a:lnTo>
                    <a:pt x="840" y="133"/>
                  </a:lnTo>
                  <a:lnTo>
                    <a:pt x="787" y="0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152030" y="3744708"/>
              <a:ext cx="276225" cy="401637"/>
            </a:xfrm>
            <a:custGeom>
              <a:avLst/>
              <a:gdLst>
                <a:gd name="T0" fmla="*/ 0 w 174"/>
                <a:gd name="T1" fmla="*/ 34 h 253"/>
                <a:gd name="T2" fmla="*/ 87 w 174"/>
                <a:gd name="T3" fmla="*/ 253 h 253"/>
                <a:gd name="T4" fmla="*/ 174 w 174"/>
                <a:gd name="T5" fmla="*/ 219 h 253"/>
                <a:gd name="T6" fmla="*/ 87 w 174"/>
                <a:gd name="T7" fmla="*/ 0 h 253"/>
                <a:gd name="T8" fmla="*/ 0 w 174"/>
                <a:gd name="T9" fmla="*/ 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53">
                  <a:moveTo>
                    <a:pt x="0" y="34"/>
                  </a:moveTo>
                  <a:lnTo>
                    <a:pt x="87" y="253"/>
                  </a:lnTo>
                  <a:lnTo>
                    <a:pt x="174" y="219"/>
                  </a:lnTo>
                  <a:lnTo>
                    <a:pt x="8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160636" y="4392407"/>
              <a:ext cx="514350" cy="898525"/>
            </a:xfrm>
            <a:custGeom>
              <a:avLst/>
              <a:gdLst>
                <a:gd name="T0" fmla="*/ 308 w 321"/>
                <a:gd name="T1" fmla="*/ 0 h 561"/>
                <a:gd name="T2" fmla="*/ 189 w 321"/>
                <a:gd name="T3" fmla="*/ 22 h 561"/>
                <a:gd name="T4" fmla="*/ 200 w 321"/>
                <a:gd name="T5" fmla="*/ 135 h 561"/>
                <a:gd name="T6" fmla="*/ 200 w 321"/>
                <a:gd name="T7" fmla="*/ 135 h 561"/>
                <a:gd name="T8" fmla="*/ 200 w 321"/>
                <a:gd name="T9" fmla="*/ 135 h 561"/>
                <a:gd name="T10" fmla="*/ 150 w 321"/>
                <a:gd name="T11" fmla="*/ 324 h 561"/>
                <a:gd name="T12" fmla="*/ 0 w 321"/>
                <a:gd name="T13" fmla="*/ 436 h 561"/>
                <a:gd name="T14" fmla="*/ 5 w 321"/>
                <a:gd name="T15" fmla="*/ 467 h 561"/>
                <a:gd name="T16" fmla="*/ 5 w 321"/>
                <a:gd name="T17" fmla="*/ 561 h 561"/>
                <a:gd name="T18" fmla="*/ 95 w 321"/>
                <a:gd name="T19" fmla="*/ 526 h 561"/>
                <a:gd name="T20" fmla="*/ 251 w 321"/>
                <a:gd name="T21" fmla="*/ 391 h 561"/>
                <a:gd name="T22" fmla="*/ 321 w 321"/>
                <a:gd name="T23" fmla="*/ 137 h 561"/>
                <a:gd name="T24" fmla="*/ 321 w 321"/>
                <a:gd name="T25" fmla="*/ 135 h 561"/>
                <a:gd name="T26" fmla="*/ 308 w 321"/>
                <a:gd name="T2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561">
                  <a:moveTo>
                    <a:pt x="308" y="0"/>
                  </a:moveTo>
                  <a:cubicBezTo>
                    <a:pt x="189" y="22"/>
                    <a:pt x="189" y="22"/>
                    <a:pt x="189" y="22"/>
                  </a:cubicBezTo>
                  <a:cubicBezTo>
                    <a:pt x="197" y="64"/>
                    <a:pt x="200" y="102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221"/>
                    <a:pt x="179" y="280"/>
                    <a:pt x="150" y="324"/>
                  </a:cubicBezTo>
                  <a:cubicBezTo>
                    <a:pt x="112" y="381"/>
                    <a:pt x="54" y="416"/>
                    <a:pt x="0" y="436"/>
                  </a:cubicBezTo>
                  <a:cubicBezTo>
                    <a:pt x="3" y="444"/>
                    <a:pt x="5" y="455"/>
                    <a:pt x="5" y="467"/>
                  </a:cubicBezTo>
                  <a:cubicBezTo>
                    <a:pt x="5" y="561"/>
                    <a:pt x="5" y="561"/>
                    <a:pt x="5" y="561"/>
                  </a:cubicBezTo>
                  <a:cubicBezTo>
                    <a:pt x="33" y="553"/>
                    <a:pt x="63" y="542"/>
                    <a:pt x="95" y="526"/>
                  </a:cubicBezTo>
                  <a:cubicBezTo>
                    <a:pt x="150" y="498"/>
                    <a:pt x="207" y="455"/>
                    <a:pt x="251" y="391"/>
                  </a:cubicBezTo>
                  <a:cubicBezTo>
                    <a:pt x="294" y="327"/>
                    <a:pt x="321" y="242"/>
                    <a:pt x="321" y="137"/>
                  </a:cubicBezTo>
                  <a:cubicBezTo>
                    <a:pt x="321" y="136"/>
                    <a:pt x="321" y="136"/>
                    <a:pt x="321" y="135"/>
                  </a:cubicBezTo>
                  <a:cubicBezTo>
                    <a:pt x="321" y="94"/>
                    <a:pt x="317" y="49"/>
                    <a:pt x="308" y="0"/>
                  </a:cubicBezTo>
                </a:path>
              </a:pathLst>
            </a:custGeom>
            <a:solidFill>
              <a:srgbClr val="00A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93292" y="3871708"/>
              <a:ext cx="165100" cy="228600"/>
            </a:xfrm>
            <a:custGeom>
              <a:avLst/>
              <a:gdLst>
                <a:gd name="T0" fmla="*/ 54 w 104"/>
                <a:gd name="T1" fmla="*/ 0 h 144"/>
                <a:gd name="T2" fmla="*/ 0 w 104"/>
                <a:gd name="T3" fmla="*/ 23 h 144"/>
                <a:gd name="T4" fmla="*/ 49 w 104"/>
                <a:gd name="T5" fmla="*/ 144 h 144"/>
                <a:gd name="T6" fmla="*/ 104 w 104"/>
                <a:gd name="T7" fmla="*/ 127 h 144"/>
                <a:gd name="T8" fmla="*/ 58 w 104"/>
                <a:gd name="T9" fmla="*/ 8 h 144"/>
                <a:gd name="T10" fmla="*/ 54 w 104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44">
                  <a:moveTo>
                    <a:pt x="54" y="0"/>
                  </a:moveTo>
                  <a:lnTo>
                    <a:pt x="0" y="23"/>
                  </a:lnTo>
                  <a:lnTo>
                    <a:pt x="49" y="144"/>
                  </a:lnTo>
                  <a:lnTo>
                    <a:pt x="104" y="127"/>
                  </a:lnTo>
                  <a:lnTo>
                    <a:pt x="58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433686" y="4203494"/>
              <a:ext cx="220663" cy="225425"/>
            </a:xfrm>
            <a:custGeom>
              <a:avLst/>
              <a:gdLst>
                <a:gd name="T0" fmla="*/ 126 w 137"/>
                <a:gd name="T1" fmla="*/ 56 h 140"/>
                <a:gd name="T2" fmla="*/ 126 w 137"/>
                <a:gd name="T3" fmla="*/ 56 h 140"/>
                <a:gd name="T4" fmla="*/ 125 w 137"/>
                <a:gd name="T5" fmla="*/ 54 h 140"/>
                <a:gd name="T6" fmla="*/ 55 w 137"/>
                <a:gd name="T7" fmla="*/ 6 h 140"/>
                <a:gd name="T8" fmla="*/ 7 w 137"/>
                <a:gd name="T9" fmla="*/ 76 h 140"/>
                <a:gd name="T10" fmla="*/ 7 w 137"/>
                <a:gd name="T11" fmla="*/ 79 h 140"/>
                <a:gd name="T12" fmla="*/ 7 w 137"/>
                <a:gd name="T13" fmla="*/ 79 h 140"/>
                <a:gd name="T14" fmla="*/ 19 w 137"/>
                <a:gd name="T15" fmla="*/ 140 h 140"/>
                <a:gd name="T16" fmla="*/ 137 w 137"/>
                <a:gd name="T17" fmla="*/ 118 h 140"/>
                <a:gd name="T18" fmla="*/ 126 w 137"/>
                <a:gd name="T19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0">
                  <a:moveTo>
                    <a:pt x="126" y="56"/>
                  </a:moveTo>
                  <a:cubicBezTo>
                    <a:pt x="126" y="56"/>
                    <a:pt x="126" y="56"/>
                    <a:pt x="126" y="56"/>
                  </a:cubicBezTo>
                  <a:cubicBezTo>
                    <a:pt x="126" y="56"/>
                    <a:pt x="125" y="55"/>
                    <a:pt x="125" y="54"/>
                  </a:cubicBezTo>
                  <a:cubicBezTo>
                    <a:pt x="119" y="21"/>
                    <a:pt x="88" y="0"/>
                    <a:pt x="55" y="6"/>
                  </a:cubicBezTo>
                  <a:cubicBezTo>
                    <a:pt x="22" y="12"/>
                    <a:pt x="0" y="43"/>
                    <a:pt x="7" y="76"/>
                  </a:cubicBezTo>
                  <a:cubicBezTo>
                    <a:pt x="7" y="77"/>
                    <a:pt x="7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37" y="118"/>
                    <a:pt x="137" y="118"/>
                    <a:pt x="137" y="118"/>
                  </a:cubicBezTo>
                  <a:lnTo>
                    <a:pt x="126" y="56"/>
                  </a:lnTo>
                  <a:close/>
                </a:path>
              </a:pathLst>
            </a:custGeom>
            <a:solidFill>
              <a:srgbClr val="FBC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39130" y="4713083"/>
              <a:ext cx="754063" cy="752475"/>
            </a:xfrm>
            <a:prstGeom prst="ellipse">
              <a:avLst/>
            </a:prstGeom>
            <a:solidFill>
              <a:srgbClr val="EE2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548655" y="3863771"/>
              <a:ext cx="631825" cy="835025"/>
            </a:xfrm>
            <a:custGeom>
              <a:avLst/>
              <a:gdLst>
                <a:gd name="T0" fmla="*/ 275 w 394"/>
                <a:gd name="T1" fmla="*/ 89 h 521"/>
                <a:gd name="T2" fmla="*/ 98 w 394"/>
                <a:gd name="T3" fmla="*/ 30 h 521"/>
                <a:gd name="T4" fmla="*/ 31 w 394"/>
                <a:gd name="T5" fmla="*/ 211 h 521"/>
                <a:gd name="T6" fmla="*/ 174 w 394"/>
                <a:gd name="T7" fmla="*/ 521 h 521"/>
                <a:gd name="T8" fmla="*/ 394 w 394"/>
                <a:gd name="T9" fmla="*/ 420 h 521"/>
                <a:gd name="T10" fmla="*/ 316 w 394"/>
                <a:gd name="T11" fmla="*/ 258 h 521"/>
                <a:gd name="T12" fmla="*/ 347 w 394"/>
                <a:gd name="T13" fmla="*/ 244 h 521"/>
                <a:gd name="T14" fmla="*/ 276 w 394"/>
                <a:gd name="T15" fmla="*/ 89 h 521"/>
                <a:gd name="T16" fmla="*/ 275 w 394"/>
                <a:gd name="T17" fmla="*/ 8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521">
                  <a:moveTo>
                    <a:pt x="275" y="89"/>
                  </a:moveTo>
                  <a:cubicBezTo>
                    <a:pt x="241" y="26"/>
                    <a:pt x="164" y="0"/>
                    <a:pt x="98" y="30"/>
                  </a:cubicBezTo>
                  <a:cubicBezTo>
                    <a:pt x="29" y="62"/>
                    <a:pt x="0" y="143"/>
                    <a:pt x="31" y="211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394" y="420"/>
                    <a:pt x="394" y="420"/>
                    <a:pt x="394" y="420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47" y="244"/>
                    <a:pt x="347" y="244"/>
                    <a:pt x="347" y="244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5" y="89"/>
                    <a:pt x="275" y="89"/>
                    <a:pt x="275" y="89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548655" y="3865358"/>
              <a:ext cx="436563" cy="692150"/>
            </a:xfrm>
            <a:custGeom>
              <a:avLst/>
              <a:gdLst>
                <a:gd name="T0" fmla="*/ 98 w 272"/>
                <a:gd name="T1" fmla="*/ 29 h 432"/>
                <a:gd name="T2" fmla="*/ 31 w 272"/>
                <a:gd name="T3" fmla="*/ 210 h 432"/>
                <a:gd name="T4" fmla="*/ 87 w 272"/>
                <a:gd name="T5" fmla="*/ 331 h 432"/>
                <a:gd name="T6" fmla="*/ 133 w 272"/>
                <a:gd name="T7" fmla="*/ 432 h 432"/>
                <a:gd name="T8" fmla="*/ 187 w 272"/>
                <a:gd name="T9" fmla="*/ 385 h 432"/>
                <a:gd name="T10" fmla="*/ 206 w 272"/>
                <a:gd name="T11" fmla="*/ 345 h 432"/>
                <a:gd name="T12" fmla="*/ 160 w 272"/>
                <a:gd name="T13" fmla="*/ 245 h 432"/>
                <a:gd name="T14" fmla="*/ 161 w 272"/>
                <a:gd name="T15" fmla="*/ 207 h 432"/>
                <a:gd name="T16" fmla="*/ 272 w 272"/>
                <a:gd name="T17" fmla="*/ 81 h 432"/>
                <a:gd name="T18" fmla="*/ 98 w 272"/>
                <a:gd name="T19" fmla="*/ 2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32">
                  <a:moveTo>
                    <a:pt x="98" y="29"/>
                  </a:moveTo>
                  <a:cubicBezTo>
                    <a:pt x="29" y="61"/>
                    <a:pt x="0" y="142"/>
                    <a:pt x="31" y="2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133" y="432"/>
                    <a:pt x="133" y="432"/>
                    <a:pt x="133" y="432"/>
                  </a:cubicBezTo>
                  <a:cubicBezTo>
                    <a:pt x="133" y="432"/>
                    <a:pt x="172" y="406"/>
                    <a:pt x="187" y="385"/>
                  </a:cubicBezTo>
                  <a:cubicBezTo>
                    <a:pt x="202" y="365"/>
                    <a:pt x="206" y="345"/>
                    <a:pt x="206" y="345"/>
                  </a:cubicBezTo>
                  <a:cubicBezTo>
                    <a:pt x="160" y="245"/>
                    <a:pt x="160" y="245"/>
                    <a:pt x="160" y="245"/>
                  </a:cubicBezTo>
                  <a:cubicBezTo>
                    <a:pt x="164" y="233"/>
                    <a:pt x="161" y="207"/>
                    <a:pt x="161" y="207"/>
                  </a:cubicBezTo>
                  <a:cubicBezTo>
                    <a:pt x="233" y="173"/>
                    <a:pt x="267" y="92"/>
                    <a:pt x="272" y="81"/>
                  </a:cubicBezTo>
                  <a:cubicBezTo>
                    <a:pt x="236" y="23"/>
                    <a:pt x="161" y="0"/>
                    <a:pt x="98" y="29"/>
                  </a:cubicBezTo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742330" y="4255883"/>
              <a:ext cx="138113" cy="182562"/>
            </a:xfrm>
            <a:custGeom>
              <a:avLst/>
              <a:gdLst>
                <a:gd name="T0" fmla="*/ 41 w 87"/>
                <a:gd name="T1" fmla="*/ 0 h 114"/>
                <a:gd name="T2" fmla="*/ 13 w 87"/>
                <a:gd name="T3" fmla="*/ 74 h 114"/>
                <a:gd name="T4" fmla="*/ 87 w 87"/>
                <a:gd name="T5" fmla="*/ 101 h 114"/>
                <a:gd name="T6" fmla="*/ 41 w 87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4">
                  <a:moveTo>
                    <a:pt x="41" y="0"/>
                  </a:moveTo>
                  <a:cubicBezTo>
                    <a:pt x="13" y="13"/>
                    <a:pt x="0" y="46"/>
                    <a:pt x="13" y="74"/>
                  </a:cubicBezTo>
                  <a:cubicBezTo>
                    <a:pt x="26" y="102"/>
                    <a:pt x="59" y="114"/>
                    <a:pt x="87" y="10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951880" y="4168571"/>
              <a:ext cx="30163" cy="30162"/>
            </a:xfrm>
            <a:custGeom>
              <a:avLst/>
              <a:gdLst>
                <a:gd name="T0" fmla="*/ 2 w 19"/>
                <a:gd name="T1" fmla="*/ 13 h 19"/>
                <a:gd name="T2" fmla="*/ 6 w 19"/>
                <a:gd name="T3" fmla="*/ 1 h 19"/>
                <a:gd name="T4" fmla="*/ 17 w 19"/>
                <a:gd name="T5" fmla="*/ 6 h 19"/>
                <a:gd name="T6" fmla="*/ 13 w 19"/>
                <a:gd name="T7" fmla="*/ 17 h 19"/>
                <a:gd name="T8" fmla="*/ 2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2" y="13"/>
                  </a:moveTo>
                  <a:cubicBezTo>
                    <a:pt x="0" y="9"/>
                    <a:pt x="2" y="3"/>
                    <a:pt x="6" y="1"/>
                  </a:cubicBezTo>
                  <a:cubicBezTo>
                    <a:pt x="10" y="0"/>
                    <a:pt x="16" y="1"/>
                    <a:pt x="17" y="6"/>
                  </a:cubicBezTo>
                  <a:cubicBezTo>
                    <a:pt x="19" y="10"/>
                    <a:pt x="18" y="15"/>
                    <a:pt x="13" y="17"/>
                  </a:cubicBezTo>
                  <a:cubicBezTo>
                    <a:pt x="9" y="19"/>
                    <a:pt x="4" y="17"/>
                    <a:pt x="2" y="13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529605" y="4706733"/>
              <a:ext cx="773113" cy="1020762"/>
            </a:xfrm>
            <a:custGeom>
              <a:avLst/>
              <a:gdLst>
                <a:gd name="T0" fmla="*/ 482 w 482"/>
                <a:gd name="T1" fmla="*/ 80 h 637"/>
                <a:gd name="T2" fmla="*/ 405 w 482"/>
                <a:gd name="T3" fmla="*/ 4 h 637"/>
                <a:gd name="T4" fmla="*/ 76 w 482"/>
                <a:gd name="T5" fmla="*/ 4 h 637"/>
                <a:gd name="T6" fmla="*/ 0 w 482"/>
                <a:gd name="T7" fmla="*/ 80 h 637"/>
                <a:gd name="T8" fmla="*/ 0 w 482"/>
                <a:gd name="T9" fmla="*/ 637 h 637"/>
                <a:gd name="T10" fmla="*/ 6 w 482"/>
                <a:gd name="T11" fmla="*/ 637 h 637"/>
                <a:gd name="T12" fmla="*/ 476 w 482"/>
                <a:gd name="T13" fmla="*/ 637 h 637"/>
                <a:gd name="T14" fmla="*/ 482 w 482"/>
                <a:gd name="T15" fmla="*/ 637 h 637"/>
                <a:gd name="T16" fmla="*/ 482 w 482"/>
                <a:gd name="T17" fmla="*/ 8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37">
                  <a:moveTo>
                    <a:pt x="482" y="80"/>
                  </a:moveTo>
                  <a:cubicBezTo>
                    <a:pt x="482" y="0"/>
                    <a:pt x="405" y="4"/>
                    <a:pt x="405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0" y="0"/>
                    <a:pt x="0" y="8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6" y="637"/>
                    <a:pt x="6" y="637"/>
                    <a:pt x="6" y="637"/>
                  </a:cubicBezTo>
                  <a:cubicBezTo>
                    <a:pt x="476" y="637"/>
                    <a:pt x="476" y="637"/>
                    <a:pt x="476" y="637"/>
                  </a:cubicBezTo>
                  <a:cubicBezTo>
                    <a:pt x="482" y="637"/>
                    <a:pt x="482" y="637"/>
                    <a:pt x="482" y="637"/>
                  </a:cubicBezTo>
                  <a:cubicBezTo>
                    <a:pt x="482" y="80"/>
                    <a:pt x="482" y="80"/>
                    <a:pt x="482" y="8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529605" y="5135358"/>
              <a:ext cx="773113" cy="592137"/>
            </a:xfrm>
            <a:custGeom>
              <a:avLst/>
              <a:gdLst>
                <a:gd name="T0" fmla="*/ 0 w 487"/>
                <a:gd name="T1" fmla="*/ 0 h 373"/>
                <a:gd name="T2" fmla="*/ 0 w 487"/>
                <a:gd name="T3" fmla="*/ 373 h 373"/>
                <a:gd name="T4" fmla="*/ 6 w 487"/>
                <a:gd name="T5" fmla="*/ 373 h 373"/>
                <a:gd name="T6" fmla="*/ 481 w 487"/>
                <a:gd name="T7" fmla="*/ 373 h 373"/>
                <a:gd name="T8" fmla="*/ 487 w 487"/>
                <a:gd name="T9" fmla="*/ 373 h 373"/>
                <a:gd name="T10" fmla="*/ 487 w 487"/>
                <a:gd name="T11" fmla="*/ 329 h 373"/>
                <a:gd name="T12" fmla="*/ 0 w 487"/>
                <a:gd name="T1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73">
                  <a:moveTo>
                    <a:pt x="0" y="0"/>
                  </a:moveTo>
                  <a:lnTo>
                    <a:pt x="0" y="373"/>
                  </a:lnTo>
                  <a:lnTo>
                    <a:pt x="6" y="373"/>
                  </a:lnTo>
                  <a:lnTo>
                    <a:pt x="481" y="373"/>
                  </a:lnTo>
                  <a:lnTo>
                    <a:pt x="487" y="373"/>
                  </a:lnTo>
                  <a:lnTo>
                    <a:pt x="487" y="3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529605" y="4936921"/>
              <a:ext cx="773113" cy="827087"/>
            </a:xfrm>
            <a:custGeom>
              <a:avLst/>
              <a:gdLst>
                <a:gd name="T0" fmla="*/ 482 w 482"/>
                <a:gd name="T1" fmla="*/ 321 h 516"/>
                <a:gd name="T2" fmla="*/ 0 w 482"/>
                <a:gd name="T3" fmla="*/ 226 h 516"/>
                <a:gd name="T4" fmla="*/ 0 w 482"/>
                <a:gd name="T5" fmla="*/ 0 h 516"/>
                <a:gd name="T6" fmla="*/ 182 w 482"/>
                <a:gd name="T7" fmla="*/ 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516">
                  <a:moveTo>
                    <a:pt x="482" y="321"/>
                  </a:moveTo>
                  <a:cubicBezTo>
                    <a:pt x="482" y="321"/>
                    <a:pt x="116" y="516"/>
                    <a:pt x="0" y="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" y="6"/>
                    <a:pt x="182" y="6"/>
                    <a:pt x="182" y="6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1180480" y="4536871"/>
              <a:ext cx="1588" cy="1587"/>
            </a:xfrm>
            <a:prstGeom prst="rect">
              <a:avLst/>
            </a:prstGeom>
            <a:solidFill>
              <a:srgbClr val="001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1180480" y="4536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764555" y="4352721"/>
              <a:ext cx="415925" cy="346075"/>
            </a:xfrm>
            <a:custGeom>
              <a:avLst/>
              <a:gdLst>
                <a:gd name="T0" fmla="*/ 54 w 260"/>
                <a:gd name="T1" fmla="*/ 0 h 216"/>
                <a:gd name="T2" fmla="*/ 73 w 260"/>
                <a:gd name="T3" fmla="*/ 41 h 216"/>
                <a:gd name="T4" fmla="*/ 72 w 260"/>
                <a:gd name="T5" fmla="*/ 42 h 216"/>
                <a:gd name="T6" fmla="*/ 53 w 260"/>
                <a:gd name="T7" fmla="*/ 81 h 216"/>
                <a:gd name="T8" fmla="*/ 0 w 260"/>
                <a:gd name="T9" fmla="*/ 128 h 216"/>
                <a:gd name="T10" fmla="*/ 40 w 260"/>
                <a:gd name="T11" fmla="*/ 216 h 216"/>
                <a:gd name="T12" fmla="*/ 260 w 260"/>
                <a:gd name="T13" fmla="*/ 115 h 216"/>
                <a:gd name="T14" fmla="*/ 260 w 260"/>
                <a:gd name="T15" fmla="*/ 115 h 216"/>
                <a:gd name="T16" fmla="*/ 54 w 260"/>
                <a:gd name="T1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16">
                  <a:moveTo>
                    <a:pt x="54" y="0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3" y="42"/>
                    <a:pt x="73" y="42"/>
                    <a:pt x="72" y="42"/>
                  </a:cubicBezTo>
                  <a:cubicBezTo>
                    <a:pt x="71" y="45"/>
                    <a:pt x="66" y="63"/>
                    <a:pt x="53" y="81"/>
                  </a:cubicBezTo>
                  <a:cubicBezTo>
                    <a:pt x="38" y="102"/>
                    <a:pt x="1" y="126"/>
                    <a:pt x="0" y="128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605805" y="4216196"/>
              <a:ext cx="273050" cy="341312"/>
            </a:xfrm>
            <a:custGeom>
              <a:avLst/>
              <a:gdLst>
                <a:gd name="T0" fmla="*/ 0 w 171"/>
                <a:gd name="T1" fmla="*/ 0 h 213"/>
                <a:gd name="T2" fmla="*/ 99 w 171"/>
                <a:gd name="T3" fmla="*/ 213 h 213"/>
                <a:gd name="T4" fmla="*/ 152 w 171"/>
                <a:gd name="T5" fmla="*/ 166 h 213"/>
                <a:gd name="T6" fmla="*/ 171 w 171"/>
                <a:gd name="T7" fmla="*/ 127 h 213"/>
                <a:gd name="T8" fmla="*/ 149 w 171"/>
                <a:gd name="T9" fmla="*/ 132 h 213"/>
                <a:gd name="T10" fmla="*/ 98 w 171"/>
                <a:gd name="T11" fmla="*/ 99 h 213"/>
                <a:gd name="T12" fmla="*/ 98 w 171"/>
                <a:gd name="T13" fmla="*/ 54 h 213"/>
                <a:gd name="T14" fmla="*/ 0 w 171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213">
                  <a:moveTo>
                    <a:pt x="0" y="0"/>
                  </a:moveTo>
                  <a:cubicBezTo>
                    <a:pt x="99" y="213"/>
                    <a:pt x="99" y="213"/>
                    <a:pt x="99" y="213"/>
                  </a:cubicBezTo>
                  <a:cubicBezTo>
                    <a:pt x="100" y="211"/>
                    <a:pt x="137" y="187"/>
                    <a:pt x="152" y="166"/>
                  </a:cubicBezTo>
                  <a:cubicBezTo>
                    <a:pt x="165" y="148"/>
                    <a:pt x="170" y="130"/>
                    <a:pt x="171" y="127"/>
                  </a:cubicBezTo>
                  <a:cubicBezTo>
                    <a:pt x="164" y="130"/>
                    <a:pt x="156" y="132"/>
                    <a:pt x="149" y="132"/>
                  </a:cubicBezTo>
                  <a:cubicBezTo>
                    <a:pt x="128" y="132"/>
                    <a:pt x="108" y="120"/>
                    <a:pt x="98" y="99"/>
                  </a:cubicBezTo>
                  <a:cubicBezTo>
                    <a:pt x="92" y="84"/>
                    <a:pt x="92" y="68"/>
                    <a:pt x="98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0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753442" y="4303508"/>
              <a:ext cx="127000" cy="123825"/>
            </a:xfrm>
            <a:custGeom>
              <a:avLst/>
              <a:gdLst>
                <a:gd name="T0" fmla="*/ 6 w 80"/>
                <a:gd name="T1" fmla="*/ 0 h 78"/>
                <a:gd name="T2" fmla="*/ 6 w 80"/>
                <a:gd name="T3" fmla="*/ 45 h 78"/>
                <a:gd name="T4" fmla="*/ 57 w 80"/>
                <a:gd name="T5" fmla="*/ 78 h 78"/>
                <a:gd name="T6" fmla="*/ 79 w 80"/>
                <a:gd name="T7" fmla="*/ 73 h 78"/>
                <a:gd name="T8" fmla="*/ 80 w 80"/>
                <a:gd name="T9" fmla="*/ 72 h 78"/>
                <a:gd name="T10" fmla="*/ 61 w 80"/>
                <a:gd name="T11" fmla="*/ 31 h 78"/>
                <a:gd name="T12" fmla="*/ 61 w 80"/>
                <a:gd name="T13" fmla="*/ 31 h 78"/>
                <a:gd name="T14" fmla="*/ 68 w 80"/>
                <a:gd name="T15" fmla="*/ 47 h 78"/>
                <a:gd name="T16" fmla="*/ 57 w 80"/>
                <a:gd name="T17" fmla="*/ 50 h 78"/>
                <a:gd name="T18" fmla="*/ 31 w 80"/>
                <a:gd name="T19" fmla="*/ 33 h 78"/>
                <a:gd name="T20" fmla="*/ 30 w 80"/>
                <a:gd name="T21" fmla="*/ 14 h 78"/>
                <a:gd name="T22" fmla="*/ 6 w 80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8">
                  <a:moveTo>
                    <a:pt x="6" y="0"/>
                  </a:moveTo>
                  <a:cubicBezTo>
                    <a:pt x="0" y="14"/>
                    <a:pt x="0" y="30"/>
                    <a:pt x="6" y="45"/>
                  </a:cubicBezTo>
                  <a:cubicBezTo>
                    <a:pt x="16" y="66"/>
                    <a:pt x="36" y="78"/>
                    <a:pt x="57" y="78"/>
                  </a:cubicBezTo>
                  <a:cubicBezTo>
                    <a:pt x="64" y="78"/>
                    <a:pt x="72" y="76"/>
                    <a:pt x="79" y="73"/>
                  </a:cubicBezTo>
                  <a:cubicBezTo>
                    <a:pt x="80" y="73"/>
                    <a:pt x="80" y="73"/>
                    <a:pt x="80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5" y="49"/>
                    <a:pt x="61" y="50"/>
                    <a:pt x="57" y="50"/>
                  </a:cubicBezTo>
                  <a:cubicBezTo>
                    <a:pt x="46" y="50"/>
                    <a:pt x="36" y="44"/>
                    <a:pt x="31" y="33"/>
                  </a:cubicBezTo>
                  <a:cubicBezTo>
                    <a:pt x="28" y="27"/>
                    <a:pt x="28" y="20"/>
                    <a:pt x="30" y="1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801067" y="4295571"/>
              <a:ext cx="49213" cy="57150"/>
            </a:xfrm>
            <a:custGeom>
              <a:avLst/>
              <a:gdLst>
                <a:gd name="T0" fmla="*/ 15 w 31"/>
                <a:gd name="T1" fmla="*/ 0 h 35"/>
                <a:gd name="T2" fmla="*/ 0 w 31"/>
                <a:gd name="T3" fmla="*/ 18 h 35"/>
                <a:gd name="T4" fmla="*/ 31 w 31"/>
                <a:gd name="T5" fmla="*/ 35 h 35"/>
                <a:gd name="T6" fmla="*/ 15 w 3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7" y="4"/>
                    <a:pt x="2" y="10"/>
                    <a:pt x="0" y="1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5E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797892" y="4325733"/>
              <a:ext cx="63500" cy="57150"/>
            </a:xfrm>
            <a:custGeom>
              <a:avLst/>
              <a:gdLst>
                <a:gd name="T0" fmla="*/ 2 w 40"/>
                <a:gd name="T1" fmla="*/ 0 h 36"/>
                <a:gd name="T2" fmla="*/ 3 w 40"/>
                <a:gd name="T3" fmla="*/ 19 h 36"/>
                <a:gd name="T4" fmla="*/ 29 w 40"/>
                <a:gd name="T5" fmla="*/ 36 h 36"/>
                <a:gd name="T6" fmla="*/ 40 w 40"/>
                <a:gd name="T7" fmla="*/ 33 h 36"/>
                <a:gd name="T8" fmla="*/ 33 w 40"/>
                <a:gd name="T9" fmla="*/ 17 h 36"/>
                <a:gd name="T10" fmla="*/ 2 w 4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2" y="0"/>
                  </a:moveTo>
                  <a:cubicBezTo>
                    <a:pt x="0" y="6"/>
                    <a:pt x="0" y="13"/>
                    <a:pt x="3" y="19"/>
                  </a:cubicBezTo>
                  <a:cubicBezTo>
                    <a:pt x="8" y="30"/>
                    <a:pt x="18" y="36"/>
                    <a:pt x="29" y="36"/>
                  </a:cubicBezTo>
                  <a:cubicBezTo>
                    <a:pt x="33" y="36"/>
                    <a:pt x="37" y="35"/>
                    <a:pt x="40" y="3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E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31912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321183"/>
          </a:xfrm>
        </p:spPr>
        <p:txBody>
          <a:bodyPr/>
          <a:lstStyle/>
          <a:p>
            <a:r>
              <a:rPr lang="en-GB" dirty="0"/>
              <a:t>Here is a (well-formulated, important) problem</a:t>
            </a:r>
          </a:p>
          <a:p>
            <a:r>
              <a:rPr lang="en-GB" dirty="0"/>
              <a:t>Here is a promising idea </a:t>
            </a:r>
            <a:r>
              <a:rPr lang="en-GB" sz="2400" dirty="0"/>
              <a:t>(…evidence)</a:t>
            </a:r>
          </a:p>
          <a:p>
            <a:r>
              <a:rPr lang="en-GB" dirty="0"/>
              <a:t>We’re a great team </a:t>
            </a:r>
            <a:r>
              <a:rPr lang="en-GB" sz="2400" dirty="0"/>
              <a:t>(…evidence)</a:t>
            </a:r>
          </a:p>
          <a:p>
            <a:r>
              <a:rPr lang="en-GB" dirty="0"/>
              <a:t>We’ll work on it</a:t>
            </a:r>
          </a:p>
          <a:p>
            <a:pPr>
              <a:buClr>
                <a:srgbClr val="FFB900"/>
              </a:buClr>
            </a:pPr>
            <a:r>
              <a:rPr lang="en-GB" dirty="0">
                <a:solidFill>
                  <a:srgbClr val="FFB900"/>
                </a:solidFill>
              </a:rPr>
              <a:t>Give us the money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15542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B900"/>
                </a:solidFill>
              </a:rPr>
              <a:t>The key question</a:t>
            </a:r>
            <a:r>
              <a:rPr lang="en-GB" dirty="0"/>
              <a:t>: How would a reviewer know if your research had succeeded?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ESPRC-speak “aims, objectives”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I’ll-work-on-it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9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US" dirty="0"/>
              <a:t>Suspicious phrases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222694"/>
          </a:xfrm>
        </p:spPr>
        <p:txBody>
          <a:bodyPr/>
          <a:lstStyle/>
          <a:p>
            <a:r>
              <a:rPr lang="en-GB" dirty="0"/>
              <a:t>“Gain insight into…”</a:t>
            </a:r>
          </a:p>
          <a:p>
            <a:r>
              <a:rPr lang="en-GB" dirty="0"/>
              <a:t>“Develop the theory of…”</a:t>
            </a:r>
          </a:p>
          <a:p>
            <a:r>
              <a:rPr lang="en-GB" dirty="0"/>
              <a:t>“Study…”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trouble with all of these is that there is no way to distinguish abject failure from stunning success.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1081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GB" dirty="0"/>
              <a:t>Good phrases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912114"/>
          </a:xfrm>
        </p:spPr>
        <p:txBody>
          <a:bodyPr/>
          <a:lstStyle/>
          <a:p>
            <a:r>
              <a:rPr lang="en-GB" dirty="0"/>
              <a:t>“We will build an analyser that will analyse our 200k line C program in reasonable time”</a:t>
            </a:r>
          </a:p>
          <a:p>
            <a:r>
              <a:rPr lang="en-GB" dirty="0"/>
              <a:t>“We will build a prototype walkabout information-access system, and try it out with three consultants in hospital Y”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most convincing success criteria involve those “customers” again</a:t>
            </a:r>
          </a:p>
        </p:txBody>
      </p:sp>
    </p:spTree>
    <p:extLst>
      <p:ext uri="{BB962C8B-B14F-4D97-AF65-F5344CB8AC3E}">
        <p14:creationId xmlns:p14="http://schemas.microsoft.com/office/powerpoint/2010/main" val="1227987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dirty="0"/>
              <a:t>Writing a great proposal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696123"/>
          </a:xfrm>
        </p:spPr>
        <p:txBody>
          <a:bodyPr/>
          <a:lstStyle/>
          <a:p>
            <a:r>
              <a:rPr lang="en-GB" dirty="0"/>
              <a:t>So What?</a:t>
            </a:r>
          </a:p>
          <a:p>
            <a:r>
              <a:rPr lang="en-GB" dirty="0"/>
              <a:t>Know the funding agency, and what they are looking for</a:t>
            </a:r>
          </a:p>
          <a:p>
            <a:r>
              <a:rPr lang="en-GB" dirty="0"/>
              <a:t>Executive summary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00" y="3497262"/>
            <a:ext cx="325549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08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912114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Goal 1</a:t>
            </a:r>
            <a:r>
              <a:rPr lang="en-GB" dirty="0"/>
              <a:t>: demonstrate that you totally know the field. Appearing ignorant of relevant related work is certain death. 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Goal 2</a:t>
            </a:r>
            <a:r>
              <a:rPr lang="en-GB" dirty="0"/>
              <a:t>: a spring-board for describing your promising idea</a:t>
            </a:r>
          </a:p>
          <a:p>
            <a:r>
              <a:rPr lang="en-GB" dirty="0"/>
              <a:t>But that is all! </a:t>
            </a:r>
            <a:r>
              <a:rPr lang="en-GB" dirty="0">
                <a:solidFill>
                  <a:srgbClr val="FFB900"/>
                </a:solidFill>
              </a:rPr>
              <a:t>Do not spend too many words on comparative discussion</a:t>
            </a:r>
            <a:r>
              <a:rPr lang="en-GB" dirty="0"/>
              <a:t>. The experts will know it; the non-experts won’t care.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6125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sz="4400" dirty="0"/>
              <a:t>Methodology</a:t>
            </a:r>
            <a:r>
              <a:rPr lang="en-US" dirty="0"/>
              <a:t> and work plan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34061" y="976982"/>
            <a:ext cx="6400800" cy="17727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200" baseline="-25000" dirty="0">
                <a:solidFill>
                  <a:srgbClr val="5B5B5B"/>
                </a:solidFill>
              </a:rPr>
              <a:t>Work Package 2.1(a): </a:t>
            </a: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Use the Leo2  prover to build a detailed model of endomorphic </a:t>
            </a:r>
            <a:r>
              <a:rPr lang="en-GB" sz="3200" baseline="-25000" dirty="0" err="1">
                <a:solidFill>
                  <a:srgbClr val="5B5B5B"/>
                </a:solidFill>
                <a:latin typeface="+mj-lt"/>
              </a:rPr>
              <a:t>defibrilators</a:t>
            </a: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.   Survey competing approaches. This work will be done by the PhD student, in collaboration with the RA.  3.5 months.</a:t>
            </a:r>
          </a:p>
        </p:txBody>
      </p:sp>
    </p:spTree>
    <p:extLst>
      <p:ext uri="{BB962C8B-B14F-4D97-AF65-F5344CB8AC3E}">
        <p14:creationId xmlns:p14="http://schemas.microsoft.com/office/powerpoint/2010/main" val="238369435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sz="4400" dirty="0"/>
              <a:t>Methodology</a:t>
            </a:r>
            <a:r>
              <a:rPr lang="en-US" dirty="0"/>
              <a:t> and work plan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484031"/>
          </a:xfrm>
        </p:spPr>
        <p:txBody>
          <a:bodyPr/>
          <a:lstStyle/>
          <a:p>
            <a:r>
              <a:rPr lang="en-GB" dirty="0"/>
              <a:t>Usually vastly over-stressed in my view.</a:t>
            </a:r>
          </a:p>
          <a:p>
            <a:r>
              <a:rPr lang="en-GB" dirty="0"/>
              <a:t>Concentrate on (a) your idea, and (b) your aims/objectives/success criteria.  I trust you to manage the details</a:t>
            </a:r>
          </a:p>
          <a:p>
            <a:r>
              <a:rPr lang="en-GB" dirty="0"/>
              <a:t>But if there is research risk in some aspect, do describe that, and fall-back positions</a:t>
            </a:r>
          </a:p>
        </p:txBody>
      </p:sp>
    </p:spTree>
    <p:extLst>
      <p:ext uri="{BB962C8B-B14F-4D97-AF65-F5344CB8AC3E}">
        <p14:creationId xmlns:p14="http://schemas.microsoft.com/office/powerpoint/2010/main" val="18819217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dirty="0"/>
              <a:t>Here is a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It’s an important problem </a:t>
            </a:r>
            <a:r>
              <a:rPr lang="en-GB" sz="2400" dirty="0"/>
              <a:t>(evidence…)</a:t>
            </a:r>
            <a:endParaRPr lang="en-GB" sz="2800" dirty="0"/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We have a promising idea </a:t>
            </a:r>
            <a:r>
              <a:rPr lang="en-GB" sz="2400" dirty="0"/>
              <a:t>(evidence…)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We are a world-class team </a:t>
            </a:r>
            <a:r>
              <a:rPr lang="en-GB" sz="2400" dirty="0"/>
              <a:t>(evidence…)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Here is what we hope to achieve, and how we’ll know if we have succeeded.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Here is a plan of how we’re going to get from our idea to that destination</a:t>
            </a:r>
          </a:p>
          <a:p>
            <a:pPr marL="742950" indent="-742950">
              <a:buClr>
                <a:srgbClr val="0078D7"/>
              </a:buClr>
              <a:buFont typeface="+mj-lt"/>
              <a:buAutoNum type="arabicPeriod"/>
            </a:pPr>
            <a:r>
              <a:rPr lang="en-GB" dirty="0">
                <a:solidFill>
                  <a:srgbClr val="FFB900"/>
                </a:solidFill>
              </a:rPr>
              <a:t>Give us the money.  Please</a:t>
            </a:r>
            <a:r>
              <a:rPr lang="en-GB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849463"/>
          </a:xfrm>
        </p:spPr>
        <p:txBody>
          <a:bodyPr/>
          <a:lstStyle/>
          <a:p>
            <a:r>
              <a:rPr lang="en-GB" dirty="0"/>
              <a:t>Say all this in a </a:t>
            </a:r>
            <a:r>
              <a:rPr lang="en-GB" dirty="0">
                <a:solidFill>
                  <a:srgbClr val="FFB900"/>
                </a:solidFill>
              </a:rPr>
              <a:t>1-page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Executive Summary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ideal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408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dirty="0"/>
              <a:t>The Most Important Thing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612749"/>
          </a:xfrm>
        </p:spPr>
        <p:txBody>
          <a:bodyPr/>
          <a:lstStyle/>
          <a:p>
            <a:r>
              <a:rPr lang="en-GB" dirty="0"/>
              <a:t>Above all, convey your </a:t>
            </a:r>
            <a:r>
              <a:rPr lang="en-GB" dirty="0">
                <a:solidFill>
                  <a:srgbClr val="FFB900"/>
                </a:solidFill>
              </a:rPr>
              <a:t>enthusiasm</a:t>
            </a:r>
            <a:r>
              <a:rPr lang="en-GB" dirty="0"/>
              <a:t> for your field.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850085" y="2561158"/>
            <a:ext cx="7586390" cy="3312368"/>
          </a:xfrm>
          <a:prstGeom prst="rect">
            <a:avLst/>
          </a:prstGeom>
          <a:solidFill>
            <a:srgbClr val="00BCF2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109" y="2633167"/>
            <a:ext cx="7200800" cy="300389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I have this amazing idea and I’m going to change the world. All I need is a little crumb of your money.</a:t>
            </a:r>
          </a:p>
        </p:txBody>
      </p:sp>
    </p:spTree>
    <p:extLst>
      <p:ext uri="{BB962C8B-B14F-4D97-AF65-F5344CB8AC3E}">
        <p14:creationId xmlns:p14="http://schemas.microsoft.com/office/powerpoint/2010/main" val="40105459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Help each 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850085" y="976982"/>
            <a:ext cx="7586390" cy="5040560"/>
          </a:xfrm>
          <a:prstGeom prst="rect">
            <a:avLst/>
          </a:prstGeom>
          <a:solidFill>
            <a:srgbClr val="00BCF2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109" y="1048991"/>
            <a:ext cx="7272808" cy="451200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Ask others to read your proposal critically</a:t>
            </a:r>
            <a:br>
              <a:rPr lang="en-GB" sz="4400" dirty="0">
                <a:solidFill>
                  <a:schemeClr val="bg1"/>
                </a:solidFill>
                <a:latin typeface="+mj-lt"/>
              </a:rPr>
            </a:br>
            <a:endParaRPr lang="en-GB" sz="44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Revise, and ask someone else</a:t>
            </a:r>
            <a:br>
              <a:rPr lang="en-GB" sz="4400" dirty="0">
                <a:solidFill>
                  <a:schemeClr val="bg1"/>
                </a:solidFill>
                <a:latin typeface="+mj-lt"/>
              </a:rPr>
            </a:br>
            <a:endParaRPr lang="en-GB" sz="44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Repeat.  Repeat. Repeat.</a:t>
            </a:r>
          </a:p>
        </p:txBody>
      </p:sp>
    </p:spTree>
    <p:extLst>
      <p:ext uri="{BB962C8B-B14F-4D97-AF65-F5344CB8AC3E}">
        <p14:creationId xmlns:p14="http://schemas.microsoft.com/office/powerpoint/2010/main" val="32052584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US" dirty="0"/>
              <a:t>Help each other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912114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Cheap</a:t>
            </a:r>
            <a:r>
              <a:rPr lang="en-GB" dirty="0"/>
              <a:t>: what someone thinks after a 10-minute read is Really </a:t>
            </a:r>
            <a:r>
              <a:rPr lang="en-GB" dirty="0" err="1"/>
              <a:t>Really</a:t>
            </a:r>
            <a:r>
              <a:rPr lang="en-GB" dirty="0"/>
              <a:t> Important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Informative</a:t>
            </a:r>
            <a:r>
              <a:rPr lang="en-GB" dirty="0"/>
              <a:t>: after reading 20 proposals by others, you’ll write better ones yourself.  Much better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Effective</a:t>
            </a:r>
            <a:r>
              <a:rPr lang="en-GB" dirty="0"/>
              <a:t>: dramatic increases in quality.  There is just no excuse for not doing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757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dirty="0"/>
              <a:t>Educate </a:t>
            </a:r>
            <a:br>
              <a:rPr lang="en-US" dirty="0"/>
            </a:br>
            <a:r>
              <a:rPr lang="en-US" dirty="0"/>
              <a:t>your readers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370427"/>
          </a:xfrm>
        </p:spPr>
        <p:txBody>
          <a:bodyPr/>
          <a:lstStyle/>
          <a:p>
            <a:r>
              <a:rPr lang="en-GB" dirty="0"/>
              <a:t>Give them a check-list of things to look for (e.g. 4 slides ago)</a:t>
            </a:r>
          </a:p>
          <a:p>
            <a:r>
              <a:rPr lang="en-GB" dirty="0"/>
              <a:t>Strongly discourage them from correcting spelling and grammar, except just before submission</a:t>
            </a:r>
          </a:p>
          <a:p>
            <a:r>
              <a:rPr lang="en-GB" dirty="0"/>
              <a:t>Ask them to spend </a:t>
            </a:r>
            <a:r>
              <a:rPr lang="en-GB" dirty="0">
                <a:solidFill>
                  <a:srgbClr val="FFB900"/>
                </a:solidFill>
              </a:rPr>
              <a:t>30 minutes max </a:t>
            </a:r>
            <a:r>
              <a:rPr lang="en-GB" dirty="0"/>
              <a:t>reading.  A proposal MUST deliver the payload fast.  [This also makes it easier to get reviewers.]</a:t>
            </a:r>
          </a:p>
        </p:txBody>
      </p:sp>
    </p:spTree>
    <p:extLst>
      <p:ext uri="{BB962C8B-B14F-4D97-AF65-F5344CB8AC3E}">
        <p14:creationId xmlns:p14="http://schemas.microsoft.com/office/powerpoint/2010/main" val="407866576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US" dirty="0"/>
              <a:t>Attitude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5798510"/>
          </a:xfrm>
        </p:spPr>
        <p:txBody>
          <a:bodyPr/>
          <a:lstStyle/>
          <a:p>
            <a:r>
              <a:rPr lang="en-GB" dirty="0"/>
              <a:t>To every unfair, unjustified, and ill-informed criticism from your reader, respond </a:t>
            </a:r>
            <a:r>
              <a:rPr lang="en-GB" i="1" dirty="0"/>
              <a:t>“That’s very interesting… here is what I intended to say… how could I rephrase it so that you would have understood that”?</a:t>
            </a:r>
          </a:p>
          <a:p>
            <a:pPr>
              <a:defRPr/>
            </a:pPr>
            <a:r>
              <a:rPr lang="en-GB" dirty="0"/>
              <a:t>Better get criticised by your friendly colleagues than by panel member at the meeting.</a:t>
            </a:r>
          </a:p>
          <a:p>
            <a:pPr>
              <a:defRPr/>
            </a:pPr>
            <a:r>
              <a:rPr lang="en-GB" dirty="0"/>
              <a:t>Much easier do face to face than by email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03409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US" dirty="0"/>
              <a:t>Nominated reviewers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493538"/>
          </a:xfrm>
        </p:spPr>
        <p:txBody>
          <a:bodyPr/>
          <a:lstStyle/>
          <a:p>
            <a:r>
              <a:rPr lang="en-GB" dirty="0"/>
              <a:t>If the agency wants you to nominate referees</a:t>
            </a:r>
          </a:p>
          <a:p>
            <a:pPr lvl="1"/>
            <a:r>
              <a:rPr lang="en-GB" dirty="0"/>
              <a:t>Ask them first</a:t>
            </a:r>
          </a:p>
          <a:p>
            <a:pPr lvl="1"/>
            <a:r>
              <a:rPr lang="en-GB" dirty="0"/>
              <a:t>Including a draft of the proposal</a:t>
            </a:r>
          </a:p>
          <a:p>
            <a:r>
              <a:rPr lang="en-GB" dirty="0"/>
              <a:t>It’s only politeness to do so</a:t>
            </a:r>
          </a:p>
          <a:p>
            <a:r>
              <a:rPr lang="en-GB" dirty="0"/>
              <a:t>They may give you useful feedback</a:t>
            </a:r>
          </a:p>
          <a:p>
            <a:r>
              <a:rPr lang="en-GB" dirty="0"/>
              <a:t>Negative reviews from nominated proposers make you look like a wally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2364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defRPr/>
            </a:pPr>
            <a:r>
              <a:rPr lang="en-US" dirty="0"/>
              <a:t>The state </a:t>
            </a:r>
            <a:br>
              <a:rPr lang="en-US" dirty="0"/>
            </a:br>
            <a:r>
              <a:rPr lang="en-US" dirty="0"/>
              <a:t>of play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139321"/>
          </a:xfrm>
        </p:spPr>
        <p:txBody>
          <a:bodyPr/>
          <a:lstStyle/>
          <a:p>
            <a:r>
              <a:rPr lang="en-GB" dirty="0"/>
              <a:t>Even a strong proposal is in a lottery, but a weak one is certainly dead</a:t>
            </a:r>
          </a:p>
          <a:p>
            <a:r>
              <a:rPr lang="en-GB" dirty="0"/>
              <a:t>Many research proposals are weak</a:t>
            </a:r>
          </a:p>
          <a:p>
            <a:r>
              <a:rPr lang="en-GB" dirty="0"/>
              <a:t>Most weak proposals have readily-fixable flaws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85298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US" dirty="0"/>
              <a:t>Know your funding agency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582519"/>
          </a:xfrm>
        </p:spPr>
        <p:txBody>
          <a:bodyPr/>
          <a:lstStyle/>
          <a:p>
            <a:r>
              <a:rPr lang="en-GB" dirty="0"/>
              <a:t>Most funding agencies have web pages giving advice about proposals: read them</a:t>
            </a:r>
          </a:p>
          <a:p>
            <a:r>
              <a:rPr lang="en-GB" dirty="0"/>
              <a:t>Read the call for proposals</a:t>
            </a:r>
          </a:p>
          <a:p>
            <a:r>
              <a:rPr lang="en-GB" dirty="0"/>
              <a:t>TALK to the funding agency.  On the phone.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14549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US" dirty="0"/>
              <a:t>Good news!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general standard (of proposals, not of the underlying research) is low</a:t>
            </a:r>
          </a:p>
          <a:p>
            <a:r>
              <a:rPr lang="en-GB" dirty="0"/>
              <a:t>So it is not hard to shine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(Although, sadly, that still does not guarantee a grant.)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78077" y="5513486"/>
            <a:ext cx="480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chemeClr val="hlink"/>
                </a:solidFill>
                <a:hlinkClick r:id="rId2"/>
              </a:rPr>
              <a:t>www.microsoft.com/research/people/simonpj</a:t>
            </a:r>
          </a:p>
        </p:txBody>
      </p:sp>
    </p:spTree>
    <p:extLst>
      <p:ext uri="{BB962C8B-B14F-4D97-AF65-F5344CB8AC3E}">
        <p14:creationId xmlns:p14="http://schemas.microsoft.com/office/powerpoint/2010/main" val="289975208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pPr>
              <a:defRPr/>
            </a:pPr>
            <a:r>
              <a:rPr lang="en-GB" dirty="0"/>
              <a:t>Audience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912114"/>
          </a:xfrm>
        </p:spPr>
        <p:txBody>
          <a:bodyPr/>
          <a:lstStyle/>
          <a:p>
            <a:r>
              <a:rPr lang="en-GB" dirty="0"/>
              <a:t>With luck, your proposal will be read </a:t>
            </a:r>
            <a:r>
              <a:rPr lang="en-GB" dirty="0">
                <a:solidFill>
                  <a:srgbClr val="FFB900"/>
                </a:solidFill>
              </a:rPr>
              <a:t>carefully</a:t>
            </a:r>
            <a:r>
              <a:rPr lang="en-GB" dirty="0"/>
              <a:t> by one or two </a:t>
            </a:r>
            <a:r>
              <a:rPr lang="en-GB" dirty="0">
                <a:solidFill>
                  <a:srgbClr val="FFB900"/>
                </a:solidFill>
              </a:rPr>
              <a:t>experts</a:t>
            </a:r>
            <a:r>
              <a:rPr lang="en-GB" dirty="0"/>
              <a:t>.  You must convince them.</a:t>
            </a:r>
          </a:p>
          <a:p>
            <a:r>
              <a:rPr lang="en-GB" dirty="0"/>
              <a:t>But it will </a:t>
            </a:r>
            <a:r>
              <a:rPr lang="en-GB" dirty="0">
                <a:solidFill>
                  <a:srgbClr val="FFB900"/>
                </a:solidFill>
              </a:rPr>
              <a:t>certainly</a:t>
            </a:r>
            <a:r>
              <a:rPr lang="en-GB" dirty="0"/>
              <a:t> be read </a:t>
            </a:r>
            <a:r>
              <a:rPr lang="en-GB" dirty="0">
                <a:solidFill>
                  <a:srgbClr val="FFB900"/>
                </a:solidFill>
              </a:rPr>
              <a:t>superficially</a:t>
            </a:r>
            <a:r>
              <a:rPr lang="en-GB" dirty="0"/>
              <a:t> by </a:t>
            </a:r>
            <a:r>
              <a:rPr lang="en-GB" dirty="0">
                <a:solidFill>
                  <a:srgbClr val="FFB900"/>
                </a:solidFill>
              </a:rPr>
              <a:t>non-experts</a:t>
            </a:r>
            <a:r>
              <a:rPr lang="en-GB" dirty="0"/>
              <a:t>… and they will be the panel members.  You absolutely must convince them too.</a:t>
            </a:r>
          </a:p>
          <a:p>
            <a:r>
              <a:rPr lang="en-GB" dirty="0"/>
              <a:t>Some influential readers will give you one minute max.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9" y="3758363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8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US" dirty="0"/>
              <a:t>The vague proposal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0559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want to work on better type systems for functional programming languages</a:t>
            </a:r>
          </a:p>
          <a:p>
            <a:pPr marL="514350" indent="-514350">
              <a:buClr>
                <a:srgbClr val="0078D7"/>
              </a:buClr>
              <a:buFont typeface="+mj-lt"/>
              <a:buAutoNum type="arabicPeriod"/>
            </a:pPr>
            <a:r>
              <a:rPr lang="en-GB" dirty="0">
                <a:solidFill>
                  <a:srgbClr val="FFB900"/>
                </a:solidFill>
              </a:rPr>
              <a:t>Give me the money</a:t>
            </a:r>
          </a:p>
        </p:txBody>
      </p:sp>
    </p:spTree>
    <p:extLst>
      <p:ext uri="{BB962C8B-B14F-4D97-AF65-F5344CB8AC3E}">
        <p14:creationId xmlns:p14="http://schemas.microsoft.com/office/powerpoint/2010/main" val="15900791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0559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want to work on better type systems for functional programming languages</a:t>
            </a:r>
          </a:p>
          <a:p>
            <a:pPr marL="514350" indent="-514350">
              <a:buClr>
                <a:srgbClr val="0078D7"/>
              </a:buClr>
              <a:buFont typeface="+mj-lt"/>
              <a:buAutoNum type="arabicPeriod"/>
            </a:pPr>
            <a:r>
              <a:rPr lang="en-GB" dirty="0">
                <a:solidFill>
                  <a:srgbClr val="FFB900"/>
                </a:solidFill>
              </a:rPr>
              <a:t>Give me the money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1071062"/>
          </a:xfrm>
        </p:spPr>
        <p:txBody>
          <a:bodyPr/>
          <a:lstStyle/>
          <a:p>
            <a:r>
              <a:rPr lang="en-GB" dirty="0"/>
              <a:t>You absolutely must identify the problem you are going to tackle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US" dirty="0"/>
              <a:t>The vague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369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GB" dirty="0"/>
              <a:t>Answer the “So what?” question</a:t>
            </a:r>
          </a:p>
        </p:txBody>
      </p:sp>
    </p:spTree>
    <p:extLst>
      <p:ext uri="{BB962C8B-B14F-4D97-AF65-F5344CB8AC3E}">
        <p14:creationId xmlns:p14="http://schemas.microsoft.com/office/powerpoint/2010/main" val="38342816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defRPr/>
            </a:pPr>
            <a:r>
              <a:rPr lang="en-US" dirty="0"/>
              <a:t>Identifying the problem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665893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B900"/>
                </a:solidFill>
              </a:rPr>
              <a:t>IS</a:t>
            </a:r>
            <a:r>
              <a:rPr lang="en-GB" dirty="0"/>
              <a:t> the problem?</a:t>
            </a:r>
          </a:p>
          <a:p>
            <a:r>
              <a:rPr lang="en-GB" dirty="0"/>
              <a:t>Is it an </a:t>
            </a:r>
            <a:r>
              <a:rPr lang="en-GB" dirty="0">
                <a:solidFill>
                  <a:srgbClr val="FFB900"/>
                </a:solidFill>
              </a:rPr>
              <a:t>interesting</a:t>
            </a:r>
            <a:r>
              <a:rPr lang="en-GB" dirty="0"/>
              <a:t> problem?  That is, is it research at all?</a:t>
            </a:r>
          </a:p>
          <a:p>
            <a:r>
              <a:rPr lang="en-GB" dirty="0"/>
              <a:t>Is it an </a:t>
            </a:r>
            <a:r>
              <a:rPr lang="en-GB" dirty="0">
                <a:solidFill>
                  <a:srgbClr val="FFB900"/>
                </a:solidFill>
              </a:rPr>
              <a:t>important</a:t>
            </a:r>
            <a:r>
              <a:rPr lang="en-GB" dirty="0"/>
              <a:t> problem?  That is, would anyone care if you solved it?  (EPSRC-speak: “impact”)</a:t>
            </a:r>
          </a:p>
          <a:p>
            <a:r>
              <a:rPr lang="en-GB" dirty="0"/>
              <a:t>Having a "customer" helps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69" y="3713286"/>
            <a:ext cx="1584176" cy="27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0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pPr>
              <a:defRPr/>
            </a:pPr>
            <a:r>
              <a:rPr lang="en-US" dirty="0"/>
              <a:t>Novelty is not enough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8410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“But in design, in contrast with science, </a:t>
            </a:r>
            <a:r>
              <a:rPr lang="en-GB" dirty="0">
                <a:solidFill>
                  <a:srgbClr val="FFB900"/>
                </a:solidFill>
              </a:rPr>
              <a:t>novelty in itself has no merit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we recognize our artefacts as tools, we test them by their usefulness and their costs, not their novelty.”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Fred Brooks “The Computer Scientist as </a:t>
            </a:r>
            <a:r>
              <a:rPr lang="en-GB" sz="2000" dirty="0" err="1"/>
              <a:t>Toolsmith</a:t>
            </a:r>
            <a:r>
              <a:rPr lang="en-GB" sz="2000" dirty="0"/>
              <a:t>”, </a:t>
            </a:r>
            <a:r>
              <a:rPr lang="en-GB" sz="2000" dirty="0" err="1"/>
              <a:t>Comm</a:t>
            </a:r>
            <a:r>
              <a:rPr lang="en-GB" sz="2000" dirty="0"/>
              <a:t> ACM 39(5), March 1996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519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Blue on white - 2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002050"/>
      </a:accent2>
      <a:accent3>
        <a:srgbClr val="B4009E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015_1.potx" id="{CA9BE438-1B0F-41E9-BD34-9780A77D52B5}" vid="{6EB7C265-9C81-4626-BD14-B5A4426B07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01790-DA4D-4818-AE1B-3BB087789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30a2e83-186a-4a0f-ab27-bee8a8096ab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Brand_template_16-9_Business_BLUE_2016_1</Template>
  <TotalTime>4386</TotalTime>
  <Words>1423</Words>
  <Application>Microsoft Office PowerPoint</Application>
  <PresentationFormat>Custom</PresentationFormat>
  <Paragraphs>153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Segoe UI</vt:lpstr>
      <vt:lpstr>Segoe UI Light</vt:lpstr>
      <vt:lpstr>WHITE TEMPLATE</vt:lpstr>
      <vt:lpstr>Writing a great research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 “So what?”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great research talk</dc:title>
  <dc:subject>&lt;Speech title here&gt;</dc:subject>
  <dc:creator>Neeltje Berger (STR Limited)</dc:creator>
  <cp:keywords/>
  <dc:description>Template: Maryfj_x000d_
Formatting:_x000d_
Audience Type:</dc:description>
  <cp:lastModifiedBy>Neeltje Berger (STR Limited)</cp:lastModifiedBy>
  <cp:revision>67</cp:revision>
  <dcterms:created xsi:type="dcterms:W3CDTF">2016-06-16T09:25:34Z</dcterms:created>
  <dcterms:modified xsi:type="dcterms:W3CDTF">2016-07-07T09:47:34Z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/>
  </property>
  <property fmtid="{D5CDD505-2E9C-101B-9397-08002B2CF9AE}" pid="12" name="TaxCatchAll">
    <vt:lpwstr/>
  </property>
  <property fmtid="{D5CDD505-2E9C-101B-9397-08002B2CF9AE}" pid="13" name="TaxKeywordTaxHTField">
    <vt:lpwstr/>
  </property>
</Properties>
</file>