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5"/>
  </p:notesMasterIdLst>
  <p:sldIdLst>
    <p:sldId id="273" r:id="rId2"/>
    <p:sldId id="265" r:id="rId3"/>
    <p:sldId id="261" r:id="rId4"/>
    <p:sldId id="270" r:id="rId5"/>
    <p:sldId id="258" r:id="rId6"/>
    <p:sldId id="266" r:id="rId7"/>
    <p:sldId id="259" r:id="rId8"/>
    <p:sldId id="260" r:id="rId9"/>
    <p:sldId id="267" r:id="rId10"/>
    <p:sldId id="264" r:id="rId11"/>
    <p:sldId id="268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7577" autoAdjust="0"/>
  </p:normalViewPr>
  <p:slideViewPr>
    <p:cSldViewPr>
      <p:cViewPr varScale="1">
        <p:scale>
          <a:sx n="89" d="100"/>
          <a:sy n="89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749E3-1AB3-4666-8CBC-98B6127A776A}" type="datetimeFigureOut">
              <a:rPr lang="en-US" smtClean="0"/>
              <a:pPr/>
              <a:t>6/3/2008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B93BF-86DE-4EBC-BB92-2DB629D6A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3BF-86DE-4EBC-BB92-2DB629D6AA1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3BF-86DE-4EBC-BB92-2DB629D6AA1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3BF-86DE-4EBC-BB92-2DB629D6AA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3BF-86DE-4EBC-BB92-2DB629D6AA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3BF-86DE-4EBC-BB92-2DB629D6AA1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3BF-86DE-4EBC-BB92-2DB629D6AA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3BF-86DE-4EBC-BB92-2DB629D6AA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3BF-86DE-4EBC-BB92-2DB629D6AA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3BF-86DE-4EBC-BB92-2DB629D6AA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3BF-86DE-4EBC-BB92-2DB629D6AA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3BF-86DE-4EBC-BB92-2DB629D6AA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Trade-offs: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Multi-class:</a:t>
            </a:r>
          </a:p>
          <a:p>
            <a:r>
              <a:rPr lang="en-US" dirty="0" smtClean="0"/>
              <a:t>-Pros:</a:t>
            </a:r>
            <a:r>
              <a:rPr lang="en-US" baseline="0" dirty="0" smtClean="0"/>
              <a:t> </a:t>
            </a:r>
            <a:br>
              <a:rPr lang="en-US" baseline="0" dirty="0" smtClean="0"/>
            </a:br>
            <a:r>
              <a:rPr lang="en-US" baseline="0" dirty="0" smtClean="0"/>
              <a:t> -- Simple, </a:t>
            </a:r>
          </a:p>
          <a:p>
            <a:r>
              <a:rPr lang="en-US" baseline="0" dirty="0" smtClean="0"/>
              <a:t> -- No negotiation/reservation overhead</a:t>
            </a:r>
          </a:p>
          <a:p>
            <a:r>
              <a:rPr lang="en-US" baseline="0" dirty="0" smtClean="0"/>
              <a:t> -- Two nodes that are not in the same class, can still meet at random hop slots, but with lower probability</a:t>
            </a:r>
          </a:p>
          <a:p>
            <a:r>
              <a:rPr lang="en-US" baseline="0" dirty="0" smtClean="0"/>
              <a:t>-Cons: </a:t>
            </a:r>
          </a:p>
          <a:p>
            <a:r>
              <a:rPr lang="en-US" baseline="0" dirty="0" smtClean="0"/>
              <a:t> -- Needs pre-assignment of nodes to classes which is not easy: criticality, compromise probability, and need to communicate should be clear beforehand</a:t>
            </a:r>
          </a:p>
          <a:p>
            <a:r>
              <a:rPr lang="en-US" baseline="0" dirty="0" smtClean="0"/>
              <a:t> -- If the key to a class is compromised the class is compromised</a:t>
            </a:r>
          </a:p>
          <a:p>
            <a:r>
              <a:rPr lang="en-US" baseline="0" dirty="0" smtClean="0"/>
              <a:t> -- Wasteful if there are too many classes</a:t>
            </a:r>
          </a:p>
          <a:p>
            <a:r>
              <a:rPr lang="en-US" baseline="0" dirty="0" smtClean="0"/>
              <a:t> -- Low throughput between two nodes that are not in the same class, but need to communicate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Reservation:</a:t>
            </a:r>
          </a:p>
          <a:p>
            <a:r>
              <a:rPr lang="en-US" baseline="0" dirty="0" smtClean="0"/>
              <a:t>-Pros:</a:t>
            </a:r>
          </a:p>
          <a:p>
            <a:r>
              <a:rPr lang="en-US" baseline="0" dirty="0" smtClean="0"/>
              <a:t> -- Individual nodes have more sovereignty / independence / trust / control</a:t>
            </a:r>
          </a:p>
          <a:p>
            <a:r>
              <a:rPr lang="en-US" baseline="0" dirty="0" smtClean="0"/>
              <a:t> -- Nodes can discover and ignore rogue nodes in reservations</a:t>
            </a:r>
          </a:p>
          <a:p>
            <a:r>
              <a:rPr lang="en-US" baseline="0" dirty="0" smtClean="0"/>
              <a:t>-Cons:</a:t>
            </a:r>
          </a:p>
          <a:p>
            <a:r>
              <a:rPr lang="en-US" baseline="0" dirty="0" smtClean="0"/>
              <a:t> -- Complexity if nodes really want to enforce trust levels in their reservation decisions. Also some slots may remain unused.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3BF-86DE-4EBC-BB92-2DB629D6AA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3BF-86DE-4EBC-BB92-2DB629D6AA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96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3115" y="152400"/>
            <a:ext cx="30622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228600" cy="396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543800" cy="16764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553200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6294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2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3246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2" y="1447800"/>
            <a:ext cx="4268788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2087563"/>
            <a:ext cx="4268788" cy="4313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7800"/>
            <a:ext cx="4270375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87563"/>
            <a:ext cx="4270375" cy="4313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25" y="323850"/>
            <a:ext cx="2022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52400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6294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er Layout">
    <p:bg>
      <p:bgPr>
        <a:gradFill>
          <a:gsLst>
            <a:gs pos="8000">
              <a:schemeClr val="tx2"/>
            </a:gs>
            <a:gs pos="9000">
              <a:schemeClr val="tx2">
                <a:lumMod val="40000"/>
                <a:lumOff val="60000"/>
              </a:schemeClr>
            </a:gs>
            <a:gs pos="10000">
              <a:schemeClr val="bg1"/>
            </a:gs>
            <a:gs pos="92000">
              <a:schemeClr val="bg1">
                <a:lumMod val="95000"/>
              </a:schemeClr>
            </a:gs>
            <a:gs pos="93000">
              <a:schemeClr val="tx2">
                <a:lumMod val="40000"/>
                <a:lumOff val="60000"/>
              </a:schemeClr>
            </a:gs>
            <a:gs pos="94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0" y="63500"/>
            <a:ext cx="6254750" cy="444500"/>
          </a:xfrm>
        </p:spPr>
        <p:txBody>
          <a:bodyPr>
            <a:normAutofit/>
          </a:bodyPr>
          <a:lstStyle>
            <a:lvl1pPr algn="r">
              <a:defRPr sz="2100" b="1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2875"/>
            <a:ext cx="2603500" cy="254000"/>
          </a:xfrm>
          <a:solidFill>
            <a:schemeClr val="bg2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pic>
        <p:nvPicPr>
          <p:cNvPr id="8" name="Picture 4" descr="C:\Documents and Settings\cgunter\Desktop\File Sharing\posters\seclab-logo-new-colors-larg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79" y="6448672"/>
            <a:ext cx="2572471" cy="39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08750"/>
            <a:ext cx="2825750" cy="23812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 dirty="0" smtClean="0"/>
              <a:t>Sponsorship Information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635750" y="6524625"/>
            <a:ext cx="2508250" cy="190500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000" dirty="0" smtClean="0"/>
              <a:t>For More Information …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7143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8255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8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00" y="7143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8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762500" y="8255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89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60007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90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0" y="5969000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4762500" y="60007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88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2381250" y="58896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92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6038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93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0" y="5572125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762500" y="56038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9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381250" y="54927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96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52228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97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0" y="5191125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762500" y="52228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9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381250" y="51117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0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0" y="48260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01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0" y="4794250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4762500" y="48260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03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2381250" y="47148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4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0" y="10953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5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0" y="12065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06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4762500" y="109537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7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4762500" y="120650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08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0" y="1492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09" name="Text Placeholder 17"/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603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10" name="Text Placeholder 15"/>
          <p:cNvSpPr>
            <a:spLocks noGrp="1"/>
          </p:cNvSpPr>
          <p:nvPr>
            <p:ph type="body" sz="quarter" idx="42" hasCustomPrompt="1"/>
          </p:nvPr>
        </p:nvSpPr>
        <p:spPr>
          <a:xfrm>
            <a:off x="4762500" y="1492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11" name="Text Placeholder 17"/>
          <p:cNvSpPr>
            <a:spLocks noGrp="1"/>
          </p:cNvSpPr>
          <p:nvPr>
            <p:ph type="body" sz="quarter" idx="43" hasCustomPrompt="1"/>
          </p:nvPr>
        </p:nvSpPr>
        <p:spPr>
          <a:xfrm>
            <a:off x="4762500" y="1603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12" name="Text Placeholder 15"/>
          <p:cNvSpPr>
            <a:spLocks noGrp="1"/>
          </p:cNvSpPr>
          <p:nvPr>
            <p:ph type="body" sz="quarter" idx="44" hasCustomPrompt="1"/>
          </p:nvPr>
        </p:nvSpPr>
        <p:spPr>
          <a:xfrm>
            <a:off x="0" y="1873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13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0" y="1984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14" name="Text Placeholder 15"/>
          <p:cNvSpPr>
            <a:spLocks noGrp="1"/>
          </p:cNvSpPr>
          <p:nvPr>
            <p:ph type="body" sz="quarter" idx="46" hasCustomPrompt="1"/>
          </p:nvPr>
        </p:nvSpPr>
        <p:spPr>
          <a:xfrm>
            <a:off x="4762500" y="1873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15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4762500" y="1984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16" name="Text Placeholder 15"/>
          <p:cNvSpPr>
            <a:spLocks noGrp="1"/>
          </p:cNvSpPr>
          <p:nvPr>
            <p:ph type="body" sz="quarter" idx="48" hasCustomPrompt="1"/>
          </p:nvPr>
        </p:nvSpPr>
        <p:spPr>
          <a:xfrm>
            <a:off x="0" y="2254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17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0" y="2365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18" name="Text Placeholder 15"/>
          <p:cNvSpPr>
            <a:spLocks noGrp="1"/>
          </p:cNvSpPr>
          <p:nvPr>
            <p:ph type="body" sz="quarter" idx="50" hasCustomPrompt="1"/>
          </p:nvPr>
        </p:nvSpPr>
        <p:spPr>
          <a:xfrm>
            <a:off x="4762500" y="2254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19" name="Text Placeholder 17"/>
          <p:cNvSpPr>
            <a:spLocks noGrp="1"/>
          </p:cNvSpPr>
          <p:nvPr>
            <p:ph type="body" sz="quarter" idx="51" hasCustomPrompt="1"/>
          </p:nvPr>
        </p:nvSpPr>
        <p:spPr>
          <a:xfrm>
            <a:off x="4762500" y="2365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20" name="Text Placeholder 15"/>
          <p:cNvSpPr>
            <a:spLocks noGrp="1"/>
          </p:cNvSpPr>
          <p:nvPr>
            <p:ph type="body" sz="quarter" idx="52" hasCustomPrompt="1"/>
          </p:nvPr>
        </p:nvSpPr>
        <p:spPr>
          <a:xfrm>
            <a:off x="0" y="2635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21" name="Text Placeholder 17"/>
          <p:cNvSpPr>
            <a:spLocks noGrp="1"/>
          </p:cNvSpPr>
          <p:nvPr>
            <p:ph type="body" sz="quarter" idx="53" hasCustomPrompt="1"/>
          </p:nvPr>
        </p:nvSpPr>
        <p:spPr>
          <a:xfrm>
            <a:off x="0" y="2746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22" name="Text Placeholder 15"/>
          <p:cNvSpPr>
            <a:spLocks noGrp="1"/>
          </p:cNvSpPr>
          <p:nvPr>
            <p:ph type="body" sz="quarter" idx="54" hasCustomPrompt="1"/>
          </p:nvPr>
        </p:nvSpPr>
        <p:spPr>
          <a:xfrm>
            <a:off x="4762500" y="263525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23" name="Text Placeholder 17"/>
          <p:cNvSpPr>
            <a:spLocks noGrp="1"/>
          </p:cNvSpPr>
          <p:nvPr>
            <p:ph type="body" sz="quarter" idx="55" hasCustomPrompt="1"/>
          </p:nvPr>
        </p:nvSpPr>
        <p:spPr>
          <a:xfrm>
            <a:off x="4762500" y="274637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24" name="Text Placeholder 15"/>
          <p:cNvSpPr>
            <a:spLocks noGrp="1"/>
          </p:cNvSpPr>
          <p:nvPr>
            <p:ph type="body" sz="quarter" idx="56" hasCustomPrompt="1"/>
          </p:nvPr>
        </p:nvSpPr>
        <p:spPr>
          <a:xfrm>
            <a:off x="0" y="3032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25" name="Text Placeholder 17"/>
          <p:cNvSpPr>
            <a:spLocks noGrp="1"/>
          </p:cNvSpPr>
          <p:nvPr>
            <p:ph type="body" sz="quarter" idx="57" hasCustomPrompt="1"/>
          </p:nvPr>
        </p:nvSpPr>
        <p:spPr>
          <a:xfrm>
            <a:off x="0" y="3143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26" name="Text Placeholder 15"/>
          <p:cNvSpPr>
            <a:spLocks noGrp="1"/>
          </p:cNvSpPr>
          <p:nvPr>
            <p:ph type="body" sz="quarter" idx="58" hasCustomPrompt="1"/>
          </p:nvPr>
        </p:nvSpPr>
        <p:spPr>
          <a:xfrm>
            <a:off x="4762500" y="3032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27" name="Text Placeholder 17"/>
          <p:cNvSpPr>
            <a:spLocks noGrp="1"/>
          </p:cNvSpPr>
          <p:nvPr>
            <p:ph type="body" sz="quarter" idx="59" hasCustomPrompt="1"/>
          </p:nvPr>
        </p:nvSpPr>
        <p:spPr>
          <a:xfrm>
            <a:off x="4762500" y="3143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28" name="Text Placeholder 15"/>
          <p:cNvSpPr>
            <a:spLocks noGrp="1"/>
          </p:cNvSpPr>
          <p:nvPr>
            <p:ph type="body" sz="quarter" idx="60" hasCustomPrompt="1"/>
          </p:nvPr>
        </p:nvSpPr>
        <p:spPr>
          <a:xfrm>
            <a:off x="0" y="3413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29" name="Text Placeholder 17"/>
          <p:cNvSpPr>
            <a:spLocks noGrp="1"/>
          </p:cNvSpPr>
          <p:nvPr>
            <p:ph type="body" sz="quarter" idx="61" hasCustomPrompt="1"/>
          </p:nvPr>
        </p:nvSpPr>
        <p:spPr>
          <a:xfrm>
            <a:off x="0" y="3524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30" name="Text Placeholder 15"/>
          <p:cNvSpPr>
            <a:spLocks noGrp="1"/>
          </p:cNvSpPr>
          <p:nvPr>
            <p:ph type="body" sz="quarter" idx="62" hasCustomPrompt="1"/>
          </p:nvPr>
        </p:nvSpPr>
        <p:spPr>
          <a:xfrm>
            <a:off x="4762500" y="3413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31" name="Text Placeholder 17"/>
          <p:cNvSpPr>
            <a:spLocks noGrp="1"/>
          </p:cNvSpPr>
          <p:nvPr>
            <p:ph type="body" sz="quarter" idx="63" hasCustomPrompt="1"/>
          </p:nvPr>
        </p:nvSpPr>
        <p:spPr>
          <a:xfrm>
            <a:off x="4762500" y="3524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32" name="Text Placeholder 17"/>
          <p:cNvSpPr>
            <a:spLocks noGrp="1"/>
          </p:cNvSpPr>
          <p:nvPr>
            <p:ph type="body" sz="quarter" idx="64" hasCustomPrompt="1"/>
          </p:nvPr>
        </p:nvSpPr>
        <p:spPr>
          <a:xfrm>
            <a:off x="0" y="442912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33" name="Text Placeholder 15"/>
          <p:cNvSpPr>
            <a:spLocks noGrp="1"/>
          </p:cNvSpPr>
          <p:nvPr>
            <p:ph type="body" sz="quarter" idx="65"/>
          </p:nvPr>
        </p:nvSpPr>
        <p:spPr>
          <a:xfrm>
            <a:off x="0" y="4397375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4" name="Text Placeholder 17"/>
          <p:cNvSpPr>
            <a:spLocks noGrp="1"/>
          </p:cNvSpPr>
          <p:nvPr>
            <p:ph type="body" sz="quarter" idx="66" hasCustomPrompt="1"/>
          </p:nvPr>
        </p:nvSpPr>
        <p:spPr>
          <a:xfrm>
            <a:off x="4762500" y="4429125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35" name="Text Placeholder 15"/>
          <p:cNvSpPr>
            <a:spLocks noGrp="1"/>
          </p:cNvSpPr>
          <p:nvPr>
            <p:ph type="body" sz="quarter" idx="67" hasCustomPrompt="1"/>
          </p:nvPr>
        </p:nvSpPr>
        <p:spPr>
          <a:xfrm>
            <a:off x="2381250" y="4318000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136" name="Text Placeholder 17"/>
          <p:cNvSpPr>
            <a:spLocks noGrp="1"/>
          </p:cNvSpPr>
          <p:nvPr>
            <p:ph type="body" sz="quarter" idx="68" hasCustomPrompt="1"/>
          </p:nvPr>
        </p:nvSpPr>
        <p:spPr>
          <a:xfrm>
            <a:off x="0" y="4032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37" name="Text Placeholder 15"/>
          <p:cNvSpPr>
            <a:spLocks noGrp="1"/>
          </p:cNvSpPr>
          <p:nvPr>
            <p:ph type="body" sz="quarter" idx="69"/>
          </p:nvPr>
        </p:nvSpPr>
        <p:spPr>
          <a:xfrm>
            <a:off x="0" y="4000500"/>
            <a:ext cx="9112250" cy="3175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Font typeface="Courier New" pitchFamily="49" charset="0"/>
              <a:buChar char="o"/>
              <a:defRPr sz="200" b="1" cap="sm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8" name="Text Placeholder 17"/>
          <p:cNvSpPr>
            <a:spLocks noGrp="1"/>
          </p:cNvSpPr>
          <p:nvPr>
            <p:ph type="body" sz="quarter" idx="70" hasCustomPrompt="1"/>
          </p:nvPr>
        </p:nvSpPr>
        <p:spPr>
          <a:xfrm>
            <a:off x="4762500" y="4032250"/>
            <a:ext cx="4349750" cy="222250"/>
          </a:xfrm>
          <a:solidFill>
            <a:srgbClr val="DDEDFF"/>
          </a:solidFill>
        </p:spPr>
        <p:txBody>
          <a:bodyPr lIns="53328" rIns="53328">
            <a:noAutofit/>
          </a:bodyPr>
          <a:lstStyle>
            <a:lvl1pPr marL="53328" indent="-79992" algn="l" defTabSz="533278">
              <a:spcBef>
                <a:spcPts val="175"/>
              </a:spcBef>
              <a:buSzPct val="90000"/>
              <a:buFont typeface="Arial" pitchFamily="34" charset="0"/>
              <a:buChar char="•"/>
              <a:defRPr sz="1050" baseline="0"/>
            </a:lvl1pPr>
            <a:lvl2pPr>
              <a:buFont typeface="Calibri" pitchFamily="34" charset="0"/>
              <a:buChar char="•"/>
              <a:defRPr sz="1000"/>
            </a:lvl2pPr>
            <a:lvl3pPr>
              <a:buFont typeface="Calibri" pitchFamily="34" charset="0"/>
              <a:buChar char="•"/>
              <a:defRPr sz="900"/>
            </a:lvl3pPr>
            <a:lvl4pPr>
              <a:buFont typeface="Calibri" pitchFamily="34" charset="0"/>
              <a:buChar char="•"/>
              <a:defRPr sz="700"/>
            </a:lvl4pPr>
            <a:lvl5pPr>
              <a:buFont typeface="Calibri" pitchFamily="34" charset="0"/>
              <a:buChar char="•"/>
              <a:defRPr sz="700"/>
            </a:lvl5pPr>
          </a:lstStyle>
          <a:p>
            <a:pPr lvl="0"/>
            <a:r>
              <a:rPr lang="en-US" dirty="0" smtClean="0"/>
              <a:t>Section Text here</a:t>
            </a:r>
            <a:endParaRPr lang="en-US" dirty="0"/>
          </a:p>
        </p:txBody>
      </p:sp>
      <p:sp>
        <p:nvSpPr>
          <p:cNvPr id="139" name="Text Placeholder 15"/>
          <p:cNvSpPr>
            <a:spLocks noGrp="1"/>
          </p:cNvSpPr>
          <p:nvPr>
            <p:ph type="body" sz="quarter" idx="71" hasCustomPrompt="1"/>
          </p:nvPr>
        </p:nvSpPr>
        <p:spPr>
          <a:xfrm>
            <a:off x="2381250" y="3921125"/>
            <a:ext cx="4349750" cy="111125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200" b="1" cap="small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Section Heading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670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47F24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47F24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47F24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47F24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DoS Threats for Cognitive Radio Wireless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343400"/>
            <a:ext cx="7620000" cy="1752600"/>
          </a:xfrm>
        </p:spPr>
        <p:txBody>
          <a:bodyPr/>
          <a:lstStyle/>
          <a:p>
            <a:r>
              <a:rPr lang="en-US" dirty="0" smtClean="0"/>
              <a:t>Carl A. Gunter</a:t>
            </a:r>
          </a:p>
          <a:p>
            <a:r>
              <a:rPr lang="en-US" dirty="0" smtClean="0"/>
              <a:t>University of Illinois</a:t>
            </a:r>
          </a:p>
          <a:p>
            <a:r>
              <a:rPr lang="en-US" dirty="0" smtClean="0"/>
              <a:t>With Omid Fatemieh and Ranveer Chandra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and Background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4201" y="381000"/>
            <a:ext cx="2579799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343400"/>
            <a:ext cx="1032981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819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3810000"/>
            <a:ext cx="3448050" cy="243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114800"/>
            <a:ext cx="19812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343400"/>
            <a:ext cx="2743200" cy="212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1600200"/>
            <a:ext cx="971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57200" y="3200400"/>
            <a:ext cx="1209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2286000"/>
            <a:ext cx="13129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19399" y="1447800"/>
            <a:ext cx="16082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Reservation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7148519" cy="518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5181600" cy="4953000"/>
          </a:xfrm>
          <a:ln>
            <a:noFill/>
          </a:ln>
        </p:spPr>
        <p:txBody>
          <a:bodyPr/>
          <a:lstStyle/>
          <a:p>
            <a:r>
              <a:rPr lang="en-US" sz="2400" dirty="0" smtClean="0"/>
              <a:t>MACs that use a common control channel for coordinating access to a wider frequency spectrum (data channels)</a:t>
            </a:r>
          </a:p>
          <a:p>
            <a:pPr lvl="1"/>
            <a:r>
              <a:rPr lang="en-US" sz="2000" dirty="0" smtClean="0"/>
              <a:t>Examples: Ad-hoc and cognitive radio MACs (HRMA </a:t>
            </a:r>
            <a:r>
              <a:rPr lang="en-US" sz="2000" dirty="0" smtClean="0">
                <a:solidFill>
                  <a:schemeClr val="accent1"/>
                </a:solidFill>
              </a:rPr>
              <a:t>[Yang et al. 99]</a:t>
            </a:r>
            <a:r>
              <a:rPr lang="en-US" sz="2000" dirty="0" smtClean="0"/>
              <a:t>,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DCA </a:t>
            </a:r>
            <a:r>
              <a:rPr lang="en-US" sz="2000" dirty="0" smtClean="0">
                <a:solidFill>
                  <a:schemeClr val="accent1"/>
                </a:solidFill>
              </a:rPr>
              <a:t>[Wu et al. 00]</a:t>
            </a:r>
            <a:r>
              <a:rPr lang="en-US" sz="2000" dirty="0" smtClean="0"/>
              <a:t>, MMAC </a:t>
            </a:r>
            <a:r>
              <a:rPr lang="en-US" sz="1800" dirty="0" smtClean="0">
                <a:solidFill>
                  <a:schemeClr val="accent1"/>
                </a:solidFill>
              </a:rPr>
              <a:t>[So et al. 04]</a:t>
            </a:r>
            <a:r>
              <a:rPr lang="en-US" sz="1800" dirty="0" smtClean="0"/>
              <a:t>,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CMAC </a:t>
            </a:r>
            <a:r>
              <a:rPr lang="en-US" sz="1800" dirty="0" smtClean="0">
                <a:solidFill>
                  <a:schemeClr val="accent1"/>
                </a:solidFill>
              </a:rPr>
              <a:t>[Yuan et al. 07]</a:t>
            </a:r>
            <a:r>
              <a:rPr lang="en-US" sz="2000" dirty="0" smtClean="0"/>
              <a:t>, etc.)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Problem: </a:t>
            </a:r>
            <a:r>
              <a:rPr lang="en-US" sz="2400" dirty="0" smtClean="0"/>
              <a:t>An attacker that jams the control channel can effectively deny access to the entire frequency spectrum</a:t>
            </a:r>
          </a:p>
          <a:p>
            <a:pPr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400" dirty="0" smtClean="0">
              <a:solidFill>
                <a:schemeClr val="accent1"/>
              </a:solidFill>
            </a:endParaRPr>
          </a:p>
          <a:p>
            <a:pPr lvl="1"/>
            <a:endParaRPr lang="en-US" sz="1400" dirty="0" smtClean="0">
              <a:solidFill>
                <a:schemeClr val="accent1"/>
              </a:solidFill>
            </a:endParaRPr>
          </a:p>
          <a:p>
            <a:pPr lvl="1"/>
            <a:endParaRPr lang="en-US" sz="1800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US" sz="18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DoS</a:t>
            </a:r>
            <a:r>
              <a:rPr lang="en-US" dirty="0" smtClean="0"/>
              <a:t> Threat via Control Channel Jamming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392918" y="3827283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25066" y="4800600"/>
            <a:ext cx="20574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25065" y="2667000"/>
            <a:ext cx="2069067" cy="19812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94133" y="460090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 </a:t>
            </a:r>
            <a:br>
              <a:rPr lang="en-US" sz="1400" dirty="0" smtClean="0"/>
            </a:br>
            <a:r>
              <a:rPr lang="en-US" sz="1400" dirty="0" smtClean="0"/>
              <a:t>Channel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8294133" y="3515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</a:t>
            </a:r>
            <a:br>
              <a:rPr lang="en-US" sz="1400" dirty="0" smtClean="0"/>
            </a:br>
            <a:r>
              <a:rPr lang="en-US" sz="1400" dirty="0" smtClean="0"/>
              <a:t>Channels</a:t>
            </a:r>
            <a:endParaRPr lang="en-US" sz="14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236733" y="2817812"/>
            <a:ext cx="20574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6733" y="2971800"/>
            <a:ext cx="20574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27333" y="3810000"/>
            <a:ext cx="27432" cy="274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27333" y="3733800"/>
            <a:ext cx="27432" cy="274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227333" y="3657600"/>
            <a:ext cx="27432" cy="274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227333" y="3581400"/>
            <a:ext cx="27432" cy="274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27333" y="3505200"/>
            <a:ext cx="27432" cy="274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236733" y="4495800"/>
            <a:ext cx="20574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36733" y="4343400"/>
            <a:ext cx="20574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236733" y="4191000"/>
            <a:ext cx="20574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37249" y="4038600"/>
            <a:ext cx="20574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Frequency hopping spread spectrum</a:t>
            </a:r>
          </a:p>
          <a:p>
            <a:pPr lvl="1"/>
            <a:r>
              <a:rPr lang="en-US" sz="2000" dirty="0" smtClean="0"/>
              <a:t>Deployed at a lower layer with fine granularity</a:t>
            </a:r>
          </a:p>
          <a:p>
            <a:pPr lvl="1"/>
            <a:r>
              <a:rPr lang="en-US" sz="2000" dirty="0" smtClean="0"/>
              <a:t>All nodes should use the same code for it to work in control channel MACs </a:t>
            </a:r>
          </a:p>
          <a:p>
            <a:r>
              <a:rPr lang="en-US" sz="2400" dirty="0" smtClean="0"/>
              <a:t>Central Access Point (AP)</a:t>
            </a:r>
          </a:p>
          <a:p>
            <a:pPr lvl="1"/>
            <a:r>
              <a:rPr lang="en-US" sz="2000" dirty="0" smtClean="0"/>
              <a:t>Without insiders: </a:t>
            </a:r>
            <a:r>
              <a:rPr lang="en-US" sz="1800" dirty="0" smtClean="0">
                <a:solidFill>
                  <a:schemeClr val="accent1"/>
                </a:solidFill>
              </a:rPr>
              <a:t>[</a:t>
            </a:r>
            <a:r>
              <a:rPr lang="en-US" sz="1800" dirty="0" err="1" smtClean="0">
                <a:solidFill>
                  <a:schemeClr val="accent1"/>
                </a:solidFill>
              </a:rPr>
              <a:t>Gummadi</a:t>
            </a:r>
            <a:r>
              <a:rPr lang="en-US" sz="1800" dirty="0" smtClean="0">
                <a:solidFill>
                  <a:schemeClr val="accent1"/>
                </a:solidFill>
              </a:rPr>
              <a:t> et al. 07, </a:t>
            </a:r>
            <a:r>
              <a:rPr lang="en-US" sz="1800" dirty="0" err="1" smtClean="0">
                <a:solidFill>
                  <a:schemeClr val="accent1"/>
                </a:solidFill>
              </a:rPr>
              <a:t>Navda</a:t>
            </a:r>
            <a:r>
              <a:rPr lang="en-US" sz="1800" dirty="0" smtClean="0">
                <a:solidFill>
                  <a:schemeClr val="accent1"/>
                </a:solidFill>
              </a:rPr>
              <a:t> et al. 07]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lvl="1"/>
            <a:r>
              <a:rPr lang="en-US" sz="2000" dirty="0" smtClean="0"/>
              <a:t>With insiders: </a:t>
            </a:r>
            <a:r>
              <a:rPr lang="en-US" sz="1800" dirty="0" smtClean="0">
                <a:solidFill>
                  <a:schemeClr val="accent1"/>
                </a:solidFill>
              </a:rPr>
              <a:t>[</a:t>
            </a:r>
            <a:r>
              <a:rPr lang="en-US" sz="1800" dirty="0" err="1" smtClean="0">
                <a:solidFill>
                  <a:schemeClr val="accent1"/>
                </a:solidFill>
              </a:rPr>
              <a:t>Tague</a:t>
            </a:r>
            <a:r>
              <a:rPr lang="en-US" sz="1800" dirty="0" smtClean="0">
                <a:solidFill>
                  <a:schemeClr val="accent1"/>
                </a:solidFill>
              </a:rPr>
              <a:t> et al. 07, </a:t>
            </a:r>
            <a:r>
              <a:rPr lang="en-US" sz="1800" dirty="0" err="1" smtClean="0">
                <a:solidFill>
                  <a:schemeClr val="accent1"/>
                </a:solidFill>
              </a:rPr>
              <a:t>Noubir</a:t>
            </a:r>
            <a:r>
              <a:rPr lang="en-US" sz="1800" dirty="0" smtClean="0">
                <a:solidFill>
                  <a:schemeClr val="accent1"/>
                </a:solidFill>
              </a:rPr>
              <a:t> et al. 07, Chiang et al. 08]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400" dirty="0" smtClean="0"/>
              <a:t>Ad-hoc / sensor networks </a:t>
            </a:r>
            <a:r>
              <a:rPr lang="en-US" sz="1800" dirty="0" smtClean="0">
                <a:solidFill>
                  <a:schemeClr val="accent1"/>
                </a:solidFill>
              </a:rPr>
              <a:t>[</a:t>
            </a:r>
            <a:r>
              <a:rPr lang="en-US" sz="1800" dirty="0" err="1" smtClean="0">
                <a:solidFill>
                  <a:schemeClr val="accent1"/>
                </a:solidFill>
              </a:rPr>
              <a:t>Xu</a:t>
            </a:r>
            <a:r>
              <a:rPr lang="en-US" sz="1800" dirty="0" smtClean="0">
                <a:solidFill>
                  <a:schemeClr val="accent1"/>
                </a:solidFill>
              </a:rPr>
              <a:t> et al. 04 &amp; 07]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smtClean="0"/>
              <a:t>Coordinated Channel Switching:</a:t>
            </a:r>
            <a:br>
              <a:rPr lang="en-US" sz="2000" dirty="0" smtClean="0"/>
            </a:br>
            <a:r>
              <a:rPr lang="en-US" sz="2000" dirty="0" smtClean="0"/>
              <a:t>Entire network changes its channel to a new channel</a:t>
            </a:r>
          </a:p>
          <a:p>
            <a:pPr lvl="1"/>
            <a:r>
              <a:rPr lang="en-US" sz="2000" dirty="0" smtClean="0"/>
              <a:t>Spectral Multiplexing: </a:t>
            </a:r>
            <a:br>
              <a:rPr lang="en-US" sz="2000" dirty="0" smtClean="0"/>
            </a:br>
            <a:r>
              <a:rPr lang="en-US" sz="2000" dirty="0" smtClean="0"/>
              <a:t>Nodes in the jammed region switch to a new channel, and boundary nodes switch back and forth between new and old channels (as relays)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Emergency response networks, building automation, battlefield, advanced meter infrastructure, industrial plant monitoring, and </a:t>
            </a:r>
            <a:r>
              <a:rPr lang="en-US" dirty="0" smtClean="0">
                <a:solidFill>
                  <a:schemeClr val="bg2"/>
                </a:solidFill>
              </a:rPr>
              <a:t>hospitals</a:t>
            </a:r>
          </a:p>
          <a:p>
            <a:r>
              <a:rPr lang="en-US" dirty="0" smtClean="0"/>
              <a:t>Hospital environment</a:t>
            </a:r>
          </a:p>
          <a:p>
            <a:pPr lvl="1"/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Communication scenarios</a:t>
            </a:r>
          </a:p>
          <a:p>
            <a:pPr lvl="1"/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Environments/Applications for Cognitive Radio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6019800" cy="4953000"/>
          </a:xfrm>
        </p:spPr>
        <p:txBody>
          <a:bodyPr/>
          <a:lstStyle/>
          <a:p>
            <a:r>
              <a:rPr lang="en-US" sz="2800" dirty="0" smtClean="0"/>
              <a:t>Medical wireless network</a:t>
            </a:r>
          </a:p>
          <a:p>
            <a:pPr lvl="1"/>
            <a:r>
              <a:rPr lang="en-US" sz="2400" dirty="0" smtClean="0"/>
              <a:t>Medical Devices: </a:t>
            </a:r>
          </a:p>
          <a:p>
            <a:pPr lvl="2"/>
            <a:r>
              <a:rPr lang="en-US" sz="2000" dirty="0" smtClean="0"/>
              <a:t>X-Ray, EMG</a:t>
            </a:r>
          </a:p>
          <a:p>
            <a:pPr lvl="2"/>
            <a:r>
              <a:rPr lang="en-US" sz="2000" dirty="0" smtClean="0"/>
              <a:t>Wireless ECG, Pulse </a:t>
            </a:r>
            <a:r>
              <a:rPr lang="en-US" sz="2000" dirty="0" err="1" smtClean="0"/>
              <a:t>oximeter</a:t>
            </a:r>
            <a:r>
              <a:rPr lang="en-US" sz="2000" dirty="0" smtClean="0"/>
              <a:t>, implantable defibrillator</a:t>
            </a:r>
          </a:p>
          <a:p>
            <a:pPr lvl="2"/>
            <a:r>
              <a:rPr lang="en-US" sz="2000" dirty="0" smtClean="0"/>
              <a:t>Wireless armband, proximity cards</a:t>
            </a:r>
          </a:p>
          <a:p>
            <a:pPr lvl="1"/>
            <a:r>
              <a:rPr lang="en-US" sz="2400" dirty="0" smtClean="0"/>
              <a:t>Nurse / doctor hand-held devices</a:t>
            </a:r>
          </a:p>
          <a:p>
            <a:pPr lvl="1"/>
            <a:r>
              <a:rPr lang="en-US" sz="2400" dirty="0" smtClean="0"/>
              <a:t>Hospital laptops / computers / servers</a:t>
            </a:r>
          </a:p>
          <a:p>
            <a:r>
              <a:rPr lang="en-US" sz="2800" dirty="0" smtClean="0"/>
              <a:t>Building automation wireless network</a:t>
            </a:r>
          </a:p>
          <a:p>
            <a:pPr lvl="1"/>
            <a:r>
              <a:rPr lang="en-US" sz="2400" dirty="0" smtClean="0"/>
              <a:t>Sensing Devices: thermostat, motion detector, camera, card reader</a:t>
            </a:r>
          </a:p>
          <a:p>
            <a:pPr lvl="1"/>
            <a:r>
              <a:rPr lang="en-US" sz="2400" dirty="0" smtClean="0"/>
              <a:t>Back-end control system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Wireless Devices in Medical / Building Automation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5807" y="3200400"/>
            <a:ext cx="9993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600200"/>
            <a:ext cx="71686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327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295399"/>
            <a:ext cx="152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3800" y="41910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2548" y="5175334"/>
            <a:ext cx="1088852" cy="84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6200" y="5181600"/>
            <a:ext cx="838200" cy="97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43800" y="4191000"/>
            <a:ext cx="126361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953000"/>
          </a:xfrm>
          <a:ln>
            <a:noFill/>
          </a:ln>
        </p:spPr>
        <p:txBody>
          <a:bodyPr/>
          <a:lstStyle/>
          <a:p>
            <a:r>
              <a:rPr lang="en-US" sz="2400" dirty="0" smtClean="0"/>
              <a:t>MACs that use a common control channel for coordinating access to a wider frequency spectrum (data channels)</a:t>
            </a:r>
          </a:p>
          <a:p>
            <a:pPr lvl="1"/>
            <a:r>
              <a:rPr lang="en-US" sz="2000" dirty="0" smtClean="0"/>
              <a:t>Examples: Ad-hoc and cognitive radio MACs </a:t>
            </a:r>
            <a:r>
              <a:rPr lang="en-US" sz="1800" dirty="0" smtClean="0"/>
              <a:t>(HRMA </a:t>
            </a:r>
            <a:r>
              <a:rPr lang="en-US" sz="1800" dirty="0" smtClean="0">
                <a:solidFill>
                  <a:schemeClr val="accent1"/>
                </a:solidFill>
              </a:rPr>
              <a:t>[Yang et al. 99]</a:t>
            </a:r>
            <a:r>
              <a:rPr lang="en-US" sz="1800" dirty="0" smtClean="0"/>
              <a:t>,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/>
              <a:t>DCA </a:t>
            </a:r>
            <a:r>
              <a:rPr lang="en-US" sz="1800" dirty="0" smtClean="0">
                <a:solidFill>
                  <a:schemeClr val="accent1"/>
                </a:solidFill>
              </a:rPr>
              <a:t>[Wu et al. 00]</a:t>
            </a:r>
            <a:r>
              <a:rPr lang="en-US" sz="1800" dirty="0" smtClean="0"/>
              <a:t>, MMAC </a:t>
            </a:r>
            <a:r>
              <a:rPr lang="en-US" sz="1600" dirty="0" smtClean="0">
                <a:solidFill>
                  <a:schemeClr val="accent1"/>
                </a:solidFill>
              </a:rPr>
              <a:t>[So et al. 04]</a:t>
            </a:r>
            <a:r>
              <a:rPr lang="en-US" sz="1600" dirty="0" smtClean="0"/>
              <a:t>,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/>
              <a:t>CMAC </a:t>
            </a:r>
            <a:r>
              <a:rPr lang="en-US" sz="1600" dirty="0" smtClean="0">
                <a:solidFill>
                  <a:schemeClr val="accent1"/>
                </a:solidFill>
              </a:rPr>
              <a:t>[Yuan et al. 07]</a:t>
            </a:r>
            <a:r>
              <a:rPr lang="en-US" sz="1800" dirty="0" smtClean="0"/>
              <a:t>, etc.)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Problem: </a:t>
            </a:r>
            <a:r>
              <a:rPr lang="en-US" sz="2000" dirty="0" smtClean="0"/>
              <a:t>An attacker that jams the control </a:t>
            </a:r>
            <a:br>
              <a:rPr lang="en-US" sz="2000" dirty="0" smtClean="0"/>
            </a:br>
            <a:r>
              <a:rPr lang="en-US" sz="2000" dirty="0" smtClean="0"/>
              <a:t>channel can effectively deny access to the </a:t>
            </a:r>
            <a:br>
              <a:rPr lang="en-US" sz="2000" dirty="0" smtClean="0"/>
            </a:br>
            <a:r>
              <a:rPr lang="en-US" sz="2000" dirty="0" smtClean="0"/>
              <a:t>entire frequency spectrum</a:t>
            </a:r>
          </a:p>
          <a:p>
            <a:r>
              <a:rPr lang="en-US" sz="2400" dirty="0" smtClean="0"/>
              <a:t>Existing solutions to the jamming problem</a:t>
            </a:r>
            <a:br>
              <a:rPr lang="en-US" sz="2400" dirty="0" smtClean="0"/>
            </a:br>
            <a:r>
              <a:rPr lang="en-US" sz="2400" dirty="0" smtClean="0"/>
              <a:t>in ad-hoc / sensor domain </a:t>
            </a:r>
            <a:r>
              <a:rPr lang="en-US" sz="1800" dirty="0" smtClean="0">
                <a:solidFill>
                  <a:schemeClr val="accent1"/>
                </a:solidFill>
              </a:rPr>
              <a:t>[</a:t>
            </a:r>
            <a:r>
              <a:rPr lang="en-US" sz="1800" dirty="0" err="1" smtClean="0">
                <a:solidFill>
                  <a:schemeClr val="accent1"/>
                </a:solidFill>
              </a:rPr>
              <a:t>Xu</a:t>
            </a:r>
            <a:r>
              <a:rPr lang="en-US" sz="1800" dirty="0" smtClean="0">
                <a:solidFill>
                  <a:schemeClr val="accent1"/>
                </a:solidFill>
              </a:rPr>
              <a:t> et al. 04 &amp; 07]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smtClean="0"/>
              <a:t>Coordinated Channel Switching:</a:t>
            </a:r>
            <a:br>
              <a:rPr lang="en-US" sz="2000" dirty="0" smtClean="0"/>
            </a:br>
            <a:r>
              <a:rPr lang="en-US" sz="2000" dirty="0" smtClean="0"/>
              <a:t>Entire network changes its channel to </a:t>
            </a:r>
            <a:br>
              <a:rPr lang="en-US" sz="2000" dirty="0" smtClean="0"/>
            </a:br>
            <a:r>
              <a:rPr lang="en-US" sz="2000" dirty="0" smtClean="0"/>
              <a:t>a new channel</a:t>
            </a:r>
          </a:p>
          <a:p>
            <a:pPr lvl="1"/>
            <a:r>
              <a:rPr lang="en-US" sz="2000" dirty="0" smtClean="0"/>
              <a:t>Spectral Multiplexing: </a:t>
            </a:r>
            <a:br>
              <a:rPr lang="en-US" sz="2000" dirty="0" smtClean="0"/>
            </a:br>
            <a:r>
              <a:rPr lang="en-US" sz="2000" dirty="0" smtClean="0"/>
              <a:t>Nodes in the jammed region switch to a new channel, and boundary nodes switch back and forth between new and old channels (as relays)</a:t>
            </a:r>
            <a:br>
              <a:rPr lang="en-US" sz="2000" dirty="0" smtClean="0"/>
            </a:br>
            <a:endParaRPr lang="en-US" sz="1600" dirty="0" smtClean="0">
              <a:solidFill>
                <a:schemeClr val="accent1"/>
              </a:solidFill>
            </a:endParaRPr>
          </a:p>
          <a:p>
            <a:pPr lvl="1"/>
            <a:endParaRPr lang="en-US" sz="1600" dirty="0" smtClean="0">
              <a:solidFill>
                <a:schemeClr val="accent1"/>
              </a:solidFill>
            </a:endParaRPr>
          </a:p>
          <a:p>
            <a:pPr lvl="1"/>
            <a:endParaRPr lang="en-US" sz="2000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DoS Threat via Control Channel Jamming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392918" y="4265761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25066" y="5239078"/>
            <a:ext cx="20574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25065" y="3105478"/>
            <a:ext cx="2069067" cy="19812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94133" y="5039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Control </a:t>
            </a:r>
            <a:br>
              <a:rPr lang="en-US" sz="1400" dirty="0" smtClean="0"/>
            </a:br>
            <a:r>
              <a:rPr lang="en-US" sz="1400" dirty="0" smtClean="0"/>
              <a:t>Channel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8294133" y="395385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</a:t>
            </a:r>
            <a:br>
              <a:rPr lang="en-US" sz="1400" dirty="0" smtClean="0"/>
            </a:br>
            <a:r>
              <a:rPr lang="en-US" sz="1400" dirty="0" smtClean="0"/>
              <a:t>Channels</a:t>
            </a:r>
            <a:endParaRPr lang="en-US" sz="14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236733" y="3256290"/>
            <a:ext cx="20574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6733" y="3410278"/>
            <a:ext cx="20574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27333" y="4248478"/>
            <a:ext cx="27432" cy="274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27333" y="4172278"/>
            <a:ext cx="27432" cy="274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227333" y="4096078"/>
            <a:ext cx="27432" cy="274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227333" y="4019878"/>
            <a:ext cx="27432" cy="274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27333" y="3943678"/>
            <a:ext cx="27432" cy="274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236733" y="4934278"/>
            <a:ext cx="20574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36733" y="4781878"/>
            <a:ext cx="20574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236733" y="4629478"/>
            <a:ext cx="20574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37249" y="4477078"/>
            <a:ext cx="205740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/>
          <a:lstStyle/>
          <a:p>
            <a:r>
              <a:rPr lang="en-US" sz="2800" dirty="0" smtClean="0"/>
              <a:t>Previous work assumes a </a:t>
            </a:r>
            <a:r>
              <a:rPr lang="en-US" sz="2800" i="1" dirty="0" smtClean="0"/>
              <a:t>benign</a:t>
            </a:r>
            <a:r>
              <a:rPr lang="en-US" sz="2800" dirty="0" smtClean="0"/>
              <a:t> attacker that is:</a:t>
            </a:r>
          </a:p>
          <a:p>
            <a:pPr lvl="1"/>
            <a:r>
              <a:rPr lang="en-US" sz="2400" i="1" dirty="0" smtClean="0"/>
              <a:t>Outsider</a:t>
            </a:r>
            <a:r>
              <a:rPr lang="en-US" sz="2400" dirty="0" smtClean="0"/>
              <a:t>: </a:t>
            </a:r>
          </a:p>
          <a:p>
            <a:pPr lvl="2"/>
            <a:r>
              <a:rPr lang="en-US" sz="2000" dirty="0" smtClean="0"/>
              <a:t>A common knowledge of a secret next channel generator exists among all legitimate nodes</a:t>
            </a:r>
          </a:p>
          <a:p>
            <a:pPr lvl="2"/>
            <a:r>
              <a:rPr lang="en-US" sz="2000" dirty="0" smtClean="0"/>
              <a:t>Attacker does not have access to this secret</a:t>
            </a:r>
          </a:p>
          <a:p>
            <a:pPr lvl="1"/>
            <a:r>
              <a:rPr lang="en-US" sz="2400" i="1" dirty="0" smtClean="0"/>
              <a:t>Non-aggressive</a:t>
            </a:r>
            <a:r>
              <a:rPr lang="en-US" sz="2400" dirty="0" smtClean="0"/>
              <a:t>: </a:t>
            </a:r>
          </a:p>
          <a:p>
            <a:pPr lvl="2"/>
            <a:r>
              <a:rPr lang="en-US" sz="2000" dirty="0" smtClean="0"/>
              <a:t>Attacker does not follow nodes to new channels </a:t>
            </a:r>
            <a:r>
              <a:rPr lang="en-US" sz="2000" i="1" dirty="0" smtClean="0"/>
              <a:t>quickly</a:t>
            </a:r>
          </a:p>
          <a:p>
            <a:pPr lvl="2"/>
            <a:r>
              <a:rPr lang="en-US" sz="2000" dirty="0" smtClean="0"/>
              <a:t>Attacker does not randomly change channels </a:t>
            </a:r>
            <a:r>
              <a:rPr lang="en-US" sz="2000" i="1" dirty="0" smtClean="0"/>
              <a:t>quickly</a:t>
            </a:r>
          </a:p>
          <a:p>
            <a:r>
              <a:rPr lang="en-US" sz="2800" dirty="0" smtClean="0"/>
              <a:t>A </a:t>
            </a:r>
            <a:r>
              <a:rPr lang="en-US" sz="2800" i="1" dirty="0" smtClean="0">
                <a:solidFill>
                  <a:schemeClr val="bg2"/>
                </a:solidFill>
              </a:rPr>
              <a:t>smart</a:t>
            </a:r>
            <a:r>
              <a:rPr lang="en-US" sz="2800" i="1" dirty="0" smtClean="0"/>
              <a:t> </a:t>
            </a:r>
            <a:r>
              <a:rPr lang="en-US" sz="2800" dirty="0" smtClean="0"/>
              <a:t>attacker that </a:t>
            </a:r>
            <a:r>
              <a:rPr lang="en-US" sz="2800" i="1" dirty="0" smtClean="0">
                <a:solidFill>
                  <a:schemeClr val="bg2"/>
                </a:solidFill>
              </a:rPr>
              <a:t>captures</a:t>
            </a:r>
            <a:r>
              <a:rPr lang="en-US" sz="2800" dirty="0" smtClean="0"/>
              <a:t> a node, or is an </a:t>
            </a:r>
            <a:r>
              <a:rPr lang="en-US" sz="2800" i="1" dirty="0" smtClean="0">
                <a:solidFill>
                  <a:schemeClr val="bg2"/>
                </a:solidFill>
              </a:rPr>
              <a:t>insider</a:t>
            </a:r>
            <a:r>
              <a:rPr lang="en-US" sz="2800" dirty="0" smtClean="0"/>
              <a:t> violates the assumptions and breaks the defense</a:t>
            </a:r>
          </a:p>
          <a:p>
            <a:r>
              <a:rPr lang="en-US" sz="2800" i="1" dirty="0" smtClean="0">
                <a:solidFill>
                  <a:schemeClr val="bg2"/>
                </a:solidFill>
              </a:rPr>
              <a:t>Question: </a:t>
            </a:r>
            <a:r>
              <a:rPr lang="en-US" sz="2800" dirty="0" smtClean="0"/>
              <a:t>Is there a MAC layer defense mechanism that can withstand </a:t>
            </a:r>
            <a:r>
              <a:rPr lang="en-US" sz="2800" i="1" dirty="0" smtClean="0"/>
              <a:t>smart insider </a:t>
            </a:r>
            <a:r>
              <a:rPr lang="en-US" sz="2800" dirty="0" smtClean="0"/>
              <a:t>attacks?</a:t>
            </a:r>
            <a:endParaRPr lang="en-US" sz="2800" i="1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Existing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ECG unable to communicate to its base</a:t>
            </a:r>
          </a:p>
          <a:p>
            <a:pPr lvl="1"/>
            <a:r>
              <a:rPr lang="en-US" dirty="0" smtClean="0"/>
              <a:t>Clinician unable to take critical readings in emergency situations</a:t>
            </a:r>
          </a:p>
          <a:p>
            <a:pPr lvl="1"/>
            <a:r>
              <a:rPr lang="en-US" dirty="0" smtClean="0"/>
              <a:t>Clinician unable to configure devices properly </a:t>
            </a:r>
          </a:p>
          <a:p>
            <a:pPr lvl="1"/>
            <a:r>
              <a:rPr lang="en-US" dirty="0" smtClean="0"/>
              <a:t>Periodic readings of pulse </a:t>
            </a:r>
            <a:r>
              <a:rPr lang="en-US" dirty="0" err="1" smtClean="0"/>
              <a:t>oximeter</a:t>
            </a:r>
            <a:r>
              <a:rPr lang="en-US" dirty="0" smtClean="0"/>
              <a:t> cannot be stored in patient’s records</a:t>
            </a:r>
          </a:p>
          <a:p>
            <a:pPr lvl="1"/>
            <a:r>
              <a:rPr lang="en-US" dirty="0" smtClean="0"/>
              <a:t>Temperature hikes due to thermostat communication problems</a:t>
            </a:r>
          </a:p>
          <a:p>
            <a:pPr lvl="1"/>
            <a:r>
              <a:rPr lang="en-US" dirty="0" smtClean="0"/>
              <a:t>Authorized people locked in or out of rooms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</a:t>
            </a:r>
            <a:r>
              <a:rPr lang="en-US" dirty="0" smtClean="0"/>
              <a:t> Risks in Hospitals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953000"/>
          </a:xfrm>
        </p:spPr>
        <p:txBody>
          <a:bodyPr/>
          <a:lstStyle/>
          <a:p>
            <a:r>
              <a:rPr lang="en-US" sz="2400" dirty="0" smtClean="0"/>
              <a:t>Assumptions:</a:t>
            </a:r>
          </a:p>
          <a:p>
            <a:pPr lvl="1"/>
            <a:r>
              <a:rPr lang="en-US" sz="2000" dirty="0" smtClean="0"/>
              <a:t>Nodes can detect jamming with high probability </a:t>
            </a:r>
            <a:r>
              <a:rPr lang="en-US" sz="1800" dirty="0" smtClean="0">
                <a:solidFill>
                  <a:schemeClr val="accent1"/>
                </a:solidFill>
              </a:rPr>
              <a:t>[</a:t>
            </a:r>
            <a:r>
              <a:rPr lang="en-US" sz="1800" dirty="0" err="1" smtClean="0">
                <a:solidFill>
                  <a:schemeClr val="accent1"/>
                </a:solidFill>
              </a:rPr>
              <a:t>Xu</a:t>
            </a:r>
            <a:r>
              <a:rPr lang="en-US" sz="1800" dirty="0" smtClean="0">
                <a:solidFill>
                  <a:schemeClr val="accent1"/>
                </a:solidFill>
              </a:rPr>
              <a:t> et al. 05]</a:t>
            </a:r>
          </a:p>
          <a:p>
            <a:pPr lvl="1"/>
            <a:r>
              <a:rPr lang="en-US" sz="2000" dirty="0" smtClean="0"/>
              <a:t>At the time of jamming, a total of </a:t>
            </a:r>
            <a:r>
              <a:rPr lang="en-US" sz="2000" i="1" dirty="0" smtClean="0"/>
              <a:t>K</a:t>
            </a:r>
            <a:r>
              <a:rPr lang="en-US" sz="2000" dirty="0" smtClean="0"/>
              <a:t> channels available for (control channel) communication </a:t>
            </a:r>
          </a:p>
          <a:p>
            <a:pPr lvl="1"/>
            <a:r>
              <a:rPr lang="en-US" sz="2000" dirty="0" smtClean="0"/>
              <a:t>The attacker can jam at most </a:t>
            </a:r>
            <a:r>
              <a:rPr lang="en-US" sz="2000" i="1" dirty="0" smtClean="0"/>
              <a:t>J </a:t>
            </a:r>
            <a:r>
              <a:rPr lang="en-US" sz="2000" dirty="0" smtClean="0"/>
              <a:t>channels at any time (</a:t>
            </a:r>
            <a:r>
              <a:rPr lang="en-US" sz="2000" i="1" dirty="0" smtClean="0"/>
              <a:t>J </a:t>
            </a:r>
            <a:r>
              <a:rPr lang="en-US" sz="2000" dirty="0" smtClean="0"/>
              <a:t>&lt;</a:t>
            </a:r>
            <a:r>
              <a:rPr lang="en-US" sz="2000" i="1" dirty="0" smtClean="0"/>
              <a:t> K): </a:t>
            </a:r>
            <a:r>
              <a:rPr lang="en-US" sz="2000" dirty="0" smtClean="0"/>
              <a:t>abstraction of an attacker that can capture at most </a:t>
            </a:r>
            <a:r>
              <a:rPr lang="en-US" sz="2000" i="1" dirty="0" smtClean="0"/>
              <a:t>J </a:t>
            </a:r>
            <a:r>
              <a:rPr lang="en-US" sz="2000" dirty="0" smtClean="0"/>
              <a:t>nodes</a:t>
            </a:r>
          </a:p>
          <a:p>
            <a:r>
              <a:rPr lang="en-US" sz="2400" dirty="0" smtClean="0"/>
              <a:t>Security among nodes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No security: an entirely open network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Uniform system-wide security: key shared by </a:t>
            </a:r>
            <a:r>
              <a:rPr lang="en-US" sz="2000" smtClean="0"/>
              <a:t>all insider nodes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Multi-class system-wide security: </a:t>
            </a:r>
            <a:r>
              <a:rPr lang="en-US" sz="2000" i="1" dirty="0" smtClean="0"/>
              <a:t>L</a:t>
            </a:r>
            <a:r>
              <a:rPr lang="en-US" sz="2000" dirty="0" smtClean="0"/>
              <a:t> security classes exist. A key is associated with each class and shared by members. A node belongs to one or more classes.</a:t>
            </a:r>
            <a:endParaRPr lang="en-US" sz="2000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Pair-wise security: Each node can authenticate, share a secret, and trust its neighbors </a:t>
            </a:r>
            <a:r>
              <a:rPr lang="en-US" sz="2000" i="1" dirty="0" smtClean="0"/>
              <a:t>to various degrees</a:t>
            </a:r>
          </a:p>
          <a:p>
            <a:pPr lvl="1"/>
            <a:endParaRPr lang="en-US" sz="2000" i="1" dirty="0" smtClean="0"/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953000"/>
          </a:xfrm>
        </p:spPr>
        <p:txBody>
          <a:bodyPr/>
          <a:lstStyle/>
          <a:p>
            <a:r>
              <a:rPr lang="en-US" sz="2400" dirty="0" smtClean="0"/>
              <a:t>No security / Uniform system-wide security: </a:t>
            </a:r>
            <a:r>
              <a:rPr lang="en-US" sz="2000" dirty="0" smtClean="0"/>
              <a:t>Use existing channel switching mechanisms. If attacker follows, switch to </a:t>
            </a:r>
            <a:r>
              <a:rPr lang="en-US" sz="2000" i="1" dirty="0" smtClean="0"/>
              <a:t>random channel hopping</a:t>
            </a:r>
            <a:endParaRPr lang="en-US" sz="1800" i="1" dirty="0" smtClean="0"/>
          </a:p>
          <a:p>
            <a:r>
              <a:rPr lang="en-US" sz="2400" dirty="0" smtClean="0"/>
              <a:t>Multi-class system-wide security: </a:t>
            </a:r>
          </a:p>
          <a:p>
            <a:pPr lvl="1"/>
            <a:r>
              <a:rPr lang="en-US" sz="2000" dirty="0" smtClean="0"/>
              <a:t>Divide time to super-frames of </a:t>
            </a:r>
            <a:r>
              <a:rPr lang="en-US" sz="2000" i="1" dirty="0" smtClean="0"/>
              <a:t>L</a:t>
            </a:r>
            <a:r>
              <a:rPr lang="en-US" sz="2000" dirty="0" smtClean="0"/>
              <a:t> slots each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i="1" dirty="0" smtClean="0"/>
              <a:t>j</a:t>
            </a:r>
            <a:r>
              <a:rPr lang="en-US" sz="2000" dirty="0" smtClean="0"/>
              <a:t>-</a:t>
            </a:r>
            <a:r>
              <a:rPr lang="en-US" sz="2000" dirty="0" err="1" smtClean="0"/>
              <a:t>th</a:t>
            </a:r>
            <a:r>
              <a:rPr lang="en-US" sz="2000" dirty="0" smtClean="0"/>
              <a:t> slot of each super-frame, nodes in class </a:t>
            </a:r>
            <a:r>
              <a:rPr lang="en-US" sz="2000" i="1" dirty="0" smtClean="0"/>
              <a:t>j </a:t>
            </a:r>
            <a:br>
              <a:rPr lang="en-US" sz="2000" i="1" dirty="0" smtClean="0"/>
            </a:br>
            <a:r>
              <a:rPr lang="en-US" sz="2000" dirty="0" smtClean="0"/>
              <a:t>hop to a channel determined by class </a:t>
            </a:r>
            <a:r>
              <a:rPr lang="en-US" sz="2000" i="1" dirty="0" err="1" smtClean="0"/>
              <a:t>j</a:t>
            </a:r>
            <a:r>
              <a:rPr lang="en-US" sz="2000" dirty="0" err="1" smtClean="0"/>
              <a:t>’s</a:t>
            </a:r>
            <a:r>
              <a:rPr lang="en-US" sz="2000" dirty="0" smtClean="0"/>
              <a:t> shared key</a:t>
            </a:r>
          </a:p>
          <a:p>
            <a:pPr lvl="1"/>
            <a:r>
              <a:rPr lang="en-US" sz="2000" dirty="0" smtClean="0"/>
              <a:t>Nodes randomly hop at slots for which they don’t possess the key </a:t>
            </a:r>
          </a:p>
          <a:p>
            <a:pPr lvl="1"/>
            <a:r>
              <a:rPr lang="en-US" sz="2000" dirty="0" smtClean="0"/>
              <a:t>Class membership criteria: </a:t>
            </a:r>
            <a:r>
              <a:rPr lang="en-US" sz="2000" dirty="0" smtClean="0">
                <a:solidFill>
                  <a:schemeClr val="bg2"/>
                </a:solidFill>
              </a:rPr>
              <a:t>criticality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bg2"/>
                </a:solidFill>
              </a:rPr>
              <a:t>compromise probability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bg2"/>
                </a:solidFill>
              </a:rPr>
              <a:t>need to communicate</a:t>
            </a:r>
          </a:p>
          <a:p>
            <a:r>
              <a:rPr lang="en-US" sz="2400" dirty="0" smtClean="0"/>
              <a:t>Pair-wise security:</a:t>
            </a:r>
          </a:p>
          <a:p>
            <a:pPr lvl="1"/>
            <a:r>
              <a:rPr lang="en-US" sz="2000" dirty="0" smtClean="0"/>
              <a:t>Neighbors A and B reserve their next meeting time upon each encounter</a:t>
            </a:r>
          </a:p>
          <a:p>
            <a:pPr lvl="1"/>
            <a:r>
              <a:rPr lang="en-US" sz="2000" dirty="0" smtClean="0"/>
              <a:t>The channel for the meeting is determined by their shared key</a:t>
            </a:r>
          </a:p>
          <a:p>
            <a:pPr lvl="1"/>
            <a:r>
              <a:rPr lang="en-US" sz="2000" dirty="0" smtClean="0"/>
              <a:t>Each node can </a:t>
            </a:r>
            <a:r>
              <a:rPr lang="en-US" sz="2000" i="1" dirty="0" smtClean="0"/>
              <a:t>prioritize</a:t>
            </a:r>
            <a:r>
              <a:rPr lang="en-US" sz="2000" dirty="0" smtClean="0"/>
              <a:t> (</a:t>
            </a:r>
            <a:r>
              <a:rPr lang="en-US" sz="2000" i="1" dirty="0" smtClean="0"/>
              <a:t>ignore</a:t>
            </a:r>
            <a:r>
              <a:rPr lang="en-US" sz="2000" dirty="0" smtClean="0"/>
              <a:t>) more (less) trustworthy neighbors in scheduling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096000" y="2286000"/>
            <a:ext cx="2971800" cy="1100554"/>
            <a:chOff x="6096000" y="2286000"/>
            <a:chExt cx="2971800" cy="1100554"/>
          </a:xfrm>
        </p:grpSpPr>
        <p:sp>
          <p:nvSpPr>
            <p:cNvPr id="5" name="Rectangle 4"/>
            <p:cNvSpPr/>
            <p:nvPr/>
          </p:nvSpPr>
          <p:spPr>
            <a:xfrm>
              <a:off x="6096000" y="2743200"/>
              <a:ext cx="2971800" cy="228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6439694" y="2857500"/>
              <a:ext cx="228600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6666706" y="2856706"/>
              <a:ext cx="228600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6895306" y="2856706"/>
              <a:ext cx="228600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7123905" y="2856706"/>
              <a:ext cx="228600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7352505" y="2856706"/>
              <a:ext cx="228600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7581105" y="2856706"/>
              <a:ext cx="228600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7809706" y="2856706"/>
              <a:ext cx="228600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038306" y="2856706"/>
              <a:ext cx="228600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8268494" y="2856706"/>
              <a:ext cx="228600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8497094" y="2856706"/>
              <a:ext cx="228600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905500" y="2856706"/>
              <a:ext cx="838200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8420894" y="2856706"/>
              <a:ext cx="838200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358053" y="2589212"/>
              <a:ext cx="24384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629400" y="2286000"/>
              <a:ext cx="1930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Super Frame (L slots)</a:t>
              </a:r>
              <a:endParaRPr lang="en-US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39000" y="27432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34200" y="3048000"/>
              <a:ext cx="82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j-</a:t>
              </a:r>
              <a:r>
                <a:rPr lang="en-US" sz="1600" dirty="0" err="1" smtClean="0"/>
                <a:t>th</a:t>
              </a:r>
              <a:r>
                <a:rPr lang="en-US" sz="1600" dirty="0" smtClean="0"/>
                <a:t> slot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 Blue">
  <a:themeElements>
    <a:clrScheme name="ISL">
      <a:dk1>
        <a:sysClr val="windowText" lastClr="000000"/>
      </a:dk1>
      <a:lt1>
        <a:sysClr val="window" lastClr="FFFFFF"/>
      </a:lt1>
      <a:dk2>
        <a:srgbClr val="003C7D"/>
      </a:dk2>
      <a:lt2>
        <a:srgbClr val="F47F2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47F2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ISL Blue and Orange</Template>
  <TotalTime>5357</TotalTime>
  <Words>734</Words>
  <Application>Microsoft Office PowerPoint</Application>
  <PresentationFormat>On-screen Show (4:3)</PresentationFormat>
  <Paragraphs>142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ISL Blue</vt:lpstr>
      <vt:lpstr>DoS Threats for Cognitive Radio Wireless Networks</vt:lpstr>
      <vt:lpstr>Environments/Applications for Cognitive Radio Communication</vt:lpstr>
      <vt:lpstr>Wireless Devices in Medical / Building Automation</vt:lpstr>
      <vt:lpstr>DoS Threat via Control Channel Jamming</vt:lpstr>
      <vt:lpstr>Problem with Existing Work</vt:lpstr>
      <vt:lpstr>DoS Risks in Hospitals</vt:lpstr>
      <vt:lpstr>The Setting</vt:lpstr>
      <vt:lpstr>Approach</vt:lpstr>
      <vt:lpstr>Questions</vt:lpstr>
      <vt:lpstr>Images and Background Slides</vt:lpstr>
      <vt:lpstr>Reservation Scheme</vt:lpstr>
      <vt:lpstr>DoS Threat via Control Channel Jamming</vt:lpstr>
      <vt:lpstr>Related 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 Threats for Cognitive Radio Wireless Networks</dc:title>
  <dc:creator>Carl A. Gunter</dc:creator>
  <dc:description>Presented at the MSR Summit on Cognitive Radio in June 2008.</dc:description>
  <cp:lastModifiedBy>c</cp:lastModifiedBy>
  <cp:revision>203</cp:revision>
  <dcterms:created xsi:type="dcterms:W3CDTF">2006-08-16T00:00:00Z</dcterms:created>
  <dcterms:modified xsi:type="dcterms:W3CDTF">2008-06-03T21:54:12Z</dcterms:modified>
</cp:coreProperties>
</file>