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2" r:id="rId4"/>
  </p:sldMasterIdLst>
  <p:notesMasterIdLst>
    <p:notesMasterId r:id="rId48"/>
  </p:notesMasterIdLst>
  <p:handoutMasterIdLst>
    <p:handoutMasterId r:id="rId49"/>
  </p:handoutMasterIdLst>
  <p:sldIdLst>
    <p:sldId id="1308" r:id="rId5"/>
    <p:sldId id="1353" r:id="rId6"/>
    <p:sldId id="1249" r:id="rId7"/>
    <p:sldId id="1355" r:id="rId8"/>
    <p:sldId id="1356" r:id="rId9"/>
    <p:sldId id="1314" r:id="rId10"/>
    <p:sldId id="1357" r:id="rId11"/>
    <p:sldId id="1358" r:id="rId12"/>
    <p:sldId id="1317" r:id="rId13"/>
    <p:sldId id="1318" r:id="rId14"/>
    <p:sldId id="1359" r:id="rId15"/>
    <p:sldId id="1385" r:id="rId16"/>
    <p:sldId id="1361" r:id="rId17"/>
    <p:sldId id="1362" r:id="rId18"/>
    <p:sldId id="1363" r:id="rId19"/>
    <p:sldId id="1364" r:id="rId20"/>
    <p:sldId id="1326" r:id="rId21"/>
    <p:sldId id="1327" r:id="rId22"/>
    <p:sldId id="1365" r:id="rId23"/>
    <p:sldId id="1329" r:id="rId24"/>
    <p:sldId id="1367" r:id="rId25"/>
    <p:sldId id="1331" r:id="rId26"/>
    <p:sldId id="1368" r:id="rId27"/>
    <p:sldId id="1333" r:id="rId28"/>
    <p:sldId id="1334" r:id="rId29"/>
    <p:sldId id="1369" r:id="rId30"/>
    <p:sldId id="1370" r:id="rId31"/>
    <p:sldId id="1371" r:id="rId32"/>
    <p:sldId id="1372" r:id="rId33"/>
    <p:sldId id="1373" r:id="rId34"/>
    <p:sldId id="1374" r:id="rId35"/>
    <p:sldId id="1375" r:id="rId36"/>
    <p:sldId id="1376" r:id="rId37"/>
    <p:sldId id="1377" r:id="rId38"/>
    <p:sldId id="1378" r:id="rId39"/>
    <p:sldId id="1379" r:id="rId40"/>
    <p:sldId id="1386" r:id="rId41"/>
    <p:sldId id="1381" r:id="rId42"/>
    <p:sldId id="1382" r:id="rId43"/>
    <p:sldId id="1348" r:id="rId44"/>
    <p:sldId id="1383" r:id="rId45"/>
    <p:sldId id="1384" r:id="rId46"/>
    <p:sldId id="1248" r:id="rId47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ite Template" id="{5B0B8DFF-57E5-4D4B-BA72-542DF84B8E2F}">
          <p14:sldIdLst>
            <p14:sldId id="1308"/>
            <p14:sldId id="1353"/>
            <p14:sldId id="1249"/>
            <p14:sldId id="1355"/>
            <p14:sldId id="1356"/>
            <p14:sldId id="1314"/>
            <p14:sldId id="1357"/>
            <p14:sldId id="1358"/>
            <p14:sldId id="1317"/>
            <p14:sldId id="1318"/>
            <p14:sldId id="1359"/>
            <p14:sldId id="1385"/>
            <p14:sldId id="1361"/>
            <p14:sldId id="1362"/>
            <p14:sldId id="1363"/>
            <p14:sldId id="1364"/>
            <p14:sldId id="1326"/>
            <p14:sldId id="1327"/>
            <p14:sldId id="1365"/>
            <p14:sldId id="1329"/>
            <p14:sldId id="1367"/>
            <p14:sldId id="1331"/>
            <p14:sldId id="1368"/>
            <p14:sldId id="1333"/>
            <p14:sldId id="1334"/>
            <p14:sldId id="1369"/>
            <p14:sldId id="1370"/>
            <p14:sldId id="1371"/>
            <p14:sldId id="1372"/>
            <p14:sldId id="1373"/>
            <p14:sldId id="1374"/>
            <p14:sldId id="1375"/>
            <p14:sldId id="1376"/>
            <p14:sldId id="1377"/>
            <p14:sldId id="1378"/>
            <p14:sldId id="1379"/>
            <p14:sldId id="1386"/>
            <p14:sldId id="1381"/>
            <p14:sldId id="1382"/>
            <p14:sldId id="1348"/>
            <p14:sldId id="1383"/>
            <p14:sldId id="1384"/>
            <p14:sldId id="12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00"/>
    <a:srgbClr val="5B5B5B"/>
    <a:srgbClr val="0078D7"/>
    <a:srgbClr val="00BCF2"/>
    <a:srgbClr val="00B294"/>
    <a:srgbClr val="008272"/>
    <a:srgbClr val="002050"/>
    <a:srgbClr val="E81123"/>
    <a:srgbClr val="000000"/>
    <a:srgbClr val="D83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1" autoAdjust="0"/>
    <p:restoredTop sz="96323" autoAdjust="0"/>
  </p:normalViewPr>
  <p:slideViewPr>
    <p:cSldViewPr>
      <p:cViewPr varScale="1">
        <p:scale>
          <a:sx n="142" d="100"/>
          <a:sy n="142" d="100"/>
        </p:scale>
        <p:origin x="120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3043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D9401-EE8D-4EE1-B291-5BF7DCDA3C5A}" type="datetime8">
              <a:rPr lang="en-US" smtClean="0">
                <a:latin typeface="Segoe UI" pitchFamily="34" charset="0"/>
              </a:rPr>
              <a:t>7/6/2016 10:03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61B0BD91-A332-4638-9D55-E1550E13BA63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596B01FC-4093-47B5-A361-524E345F092E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3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5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8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7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20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59E96BB3-A30A-447A-AE92-AF26752EB54C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fld id="{8B263312-38AA-4E1E-B2B5-0F8F122B24F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9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59E96BB3-A30A-447A-AE92-AF26752EB54C}" type="datetime8">
              <a:rPr lang="en-US" smtClean="0"/>
              <a:t>7/6/2016 10:03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fld id="{8B263312-38AA-4E1E-B2B5-0F8F122B24F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7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DDFF7D-D314-4C7B-B851-8380DBD00D4D}" type="datetime8">
              <a:rPr lang="en-US" smtClean="0">
                <a:solidFill>
                  <a:prstClr val="black"/>
                </a:solidFill>
              </a:rPr>
              <a:t>7/6/2016 10:03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9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12639"/>
          <a:stretch/>
        </p:blipFill>
        <p:spPr>
          <a:xfrm>
            <a:off x="0" y="-1"/>
            <a:ext cx="12435840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72986" y="1759921"/>
            <a:ext cx="6402452" cy="3654405"/>
          </a:xfrm>
          <a:prstGeom prst="rect">
            <a:avLst/>
          </a:prstGeom>
          <a:solidFill>
            <a:srgbClr val="0078D7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638" y="1759921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2986" y="3588721"/>
            <a:ext cx="6402388" cy="1828779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gray">
          <a:xfrm>
            <a:off x="457518" y="6161741"/>
            <a:ext cx="1681413" cy="360979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46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034129"/>
          </a:xfrm>
        </p:spPr>
        <p:txBody>
          <a:bodyPr/>
          <a:lstStyle>
            <a:lvl1pPr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62053" y="5153446"/>
            <a:ext cx="7874422" cy="1476449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2000" y="5328000"/>
            <a:ext cx="7227275" cy="112159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3466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with larg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034129"/>
          </a:xfrm>
        </p:spPr>
        <p:txBody>
          <a:bodyPr/>
          <a:lstStyle>
            <a:lvl1pPr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62053" y="4649390"/>
            <a:ext cx="7874422" cy="1980505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2000" y="4867950"/>
            <a:ext cx="7227275" cy="627864"/>
          </a:xfr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7150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034129"/>
          </a:xfrm>
        </p:spPr>
        <p:txBody>
          <a:bodyPr/>
          <a:lstStyle>
            <a:lvl1pPr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6361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1527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with note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034129"/>
          </a:xfrm>
        </p:spPr>
        <p:txBody>
          <a:bodyPr/>
          <a:lstStyle>
            <a:lvl1pPr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6361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562053" y="5153446"/>
            <a:ext cx="7874422" cy="1476449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52000" y="5328000"/>
            <a:ext cx="7227275" cy="112159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31777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733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7535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2680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2888"/>
            <a:ext cx="11856403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700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Copyright</a:t>
            </a:r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87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9419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19683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034129"/>
          </a:xfrm>
        </p:spPr>
        <p:txBody>
          <a:bodyPr/>
          <a:lstStyle>
            <a:lvl1pPr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8716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, one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>
            <a:lvl1pPr marL="0" indent="0">
              <a:buNone/>
              <a:defRPr sz="3200">
                <a:solidFill>
                  <a:srgbClr val="5B5B5B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103412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36588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, one line heading,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>
            <a:lvl1pPr marL="0" indent="0">
              <a:buNone/>
              <a:defRPr sz="3200">
                <a:solidFill>
                  <a:srgbClr val="5B5B5B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103412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6000" y="2941200"/>
            <a:ext cx="3319949" cy="16361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0187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, one line heading,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>
            <a:lvl1pPr marL="0" indent="0">
              <a:buNone/>
              <a:defRPr sz="3200">
                <a:solidFill>
                  <a:srgbClr val="5B5B5B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103412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562053" y="4649390"/>
            <a:ext cx="7874422" cy="1980505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52000" y="4867950"/>
            <a:ext cx="7227275" cy="627864"/>
          </a:xfr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7608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, two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169551"/>
          </a:xfrm>
        </p:spPr>
        <p:txBody>
          <a:bodyPr/>
          <a:lstStyle>
            <a:lvl1pPr marL="0" indent="0">
              <a:buNone/>
              <a:defRPr sz="3200">
                <a:solidFill>
                  <a:srgbClr val="5B5B5B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2236294"/>
            <a:ext cx="7273925" cy="103412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rgbClr val="0078D7"/>
                </a:solidFill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5087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1197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07" r:id="rId2"/>
    <p:sldLayoutId id="2147484086" r:id="rId3"/>
    <p:sldLayoutId id="2147484196" r:id="rId4"/>
    <p:sldLayoutId id="2147484204" r:id="rId5"/>
    <p:sldLayoutId id="2147484206" r:id="rId6"/>
    <p:sldLayoutId id="2147484205" r:id="rId7"/>
    <p:sldLayoutId id="2147484203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130" r:id="rId15"/>
    <p:sldLayoutId id="2147484093" r:id="rId16"/>
    <p:sldLayoutId id="2147484195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crosoft.com/research/people/simonpj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give a great research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Simon Peyton Jones</a:t>
            </a:r>
          </a:p>
          <a:p>
            <a:r>
              <a:rPr lang="en-US" dirty="0"/>
              <a:t>Microsoft Research Cambridge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0765" y="6615960"/>
            <a:ext cx="1944215" cy="3785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600" dirty="0">
                <a:solidFill>
                  <a:schemeClr val="bg1"/>
                </a:solidFill>
              </a:rPr>
              <a:t>Photo © James Millar/</a:t>
            </a:r>
            <a:r>
              <a:rPr lang="en-GB" sz="600" dirty="0" err="1">
                <a:solidFill>
                  <a:schemeClr val="bg1"/>
                </a:solidFill>
              </a:rPr>
              <a:t>TEDxExeter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4163" indent="-284163"/>
            <a:r>
              <a:rPr lang="en-US" dirty="0"/>
              <a:t>What to put in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73050" y="1585785"/>
            <a:ext cx="3970800" cy="3931200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1</a:t>
            </a:r>
            <a:br>
              <a:rPr lang="en-US" sz="4000" dirty="0">
                <a:solidFill>
                  <a:srgbClr val="FFFFFF"/>
                </a:solidFill>
                <a:latin typeface="+mj-lt"/>
              </a:rPr>
            </a:br>
            <a:r>
              <a:rPr lang="en-US" sz="4800" kern="0" dirty="0">
                <a:solidFill>
                  <a:srgbClr val="FFFFFF"/>
                </a:solidFill>
                <a:latin typeface="+mj-lt"/>
              </a:rPr>
              <a:t>Motivation</a:t>
            </a:r>
          </a:p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0" dirty="0">
                <a:solidFill>
                  <a:srgbClr val="FFFFFF"/>
                </a:solidFill>
                <a:latin typeface="+mj-lt"/>
              </a:rPr>
              <a:t>(20%)</a:t>
            </a:r>
          </a:p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35516" y="1585785"/>
            <a:ext cx="3970800" cy="39312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+mj-lt"/>
                <a:cs typeface="Segoe UI Light"/>
              </a:rPr>
              <a:t>2</a:t>
            </a:r>
          </a:p>
          <a:p>
            <a:pPr defTabSz="914400">
              <a:defRPr/>
            </a:pPr>
            <a:r>
              <a:rPr lang="en-US" sz="4800" kern="0" dirty="0">
                <a:solidFill>
                  <a:srgbClr val="FFFFFF"/>
                </a:solidFill>
                <a:latin typeface="+mj-lt"/>
              </a:rPr>
              <a:t>Your key idea</a:t>
            </a:r>
          </a:p>
          <a:p>
            <a:pPr defTabSz="914400">
              <a:defRPr/>
            </a:pPr>
            <a:r>
              <a:rPr lang="en-US" sz="4800" kern="0" dirty="0">
                <a:solidFill>
                  <a:srgbClr val="FFFFFF"/>
                </a:solidFill>
                <a:latin typeface="+mj-lt"/>
              </a:rPr>
              <a:t>(80%)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191038" y="1585785"/>
            <a:ext cx="3970800" cy="3931200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+mj-lt"/>
                <a:cs typeface="Segoe UI Light"/>
              </a:rPr>
              <a:t>3</a:t>
            </a:r>
          </a:p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</a:rPr>
              <a:t>There is no 3</a:t>
            </a:r>
            <a:endParaRPr lang="en-US" sz="4800" dirty="0">
              <a:solidFill>
                <a:srgbClr val="FFFFFF"/>
              </a:solidFill>
              <a:latin typeface="+mj-lt"/>
              <a:ea typeface="Segoe UI" pitchFamily="34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4247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/>
          <a:p>
            <a:r>
              <a:rPr lang="en-GB" dirty="0"/>
              <a:t>They are thinking…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3237809"/>
          </a:xfrm>
        </p:spPr>
        <p:txBody>
          <a:bodyPr/>
          <a:lstStyle/>
          <a:p>
            <a:r>
              <a:rPr lang="en-GB" dirty="0"/>
              <a:t>Why should I tune into this talk?</a:t>
            </a:r>
          </a:p>
          <a:p>
            <a:r>
              <a:rPr lang="en-GB" dirty="0"/>
              <a:t>What is the problem?</a:t>
            </a:r>
          </a:p>
          <a:p>
            <a:r>
              <a:rPr lang="en-GB" dirty="0"/>
              <a:t>Why is it an interesting problem?</a:t>
            </a:r>
          </a:p>
          <a:p>
            <a:r>
              <a:rPr lang="en-GB" dirty="0"/>
              <a:t>Does this talk describe a worthwhile advance?</a:t>
            </a:r>
          </a:p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6000" y="2941200"/>
            <a:ext cx="3319949" cy="1920526"/>
          </a:xfrm>
        </p:spPr>
        <p:txBody>
          <a:bodyPr/>
          <a:lstStyle/>
          <a:p>
            <a:r>
              <a:rPr lang="en-GB" dirty="0">
                <a:solidFill>
                  <a:srgbClr val="FFB900"/>
                </a:solidFill>
              </a:rPr>
              <a:t>You have two minutes </a:t>
            </a:r>
            <a:r>
              <a:rPr lang="en-GB" dirty="0"/>
              <a:t>to engage your audience before they start to doze.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6632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6000" y="2941200"/>
            <a:ext cx="3319949" cy="1514261"/>
          </a:xfrm>
        </p:spPr>
        <p:txBody>
          <a:bodyPr/>
          <a:lstStyle/>
          <a:p>
            <a:r>
              <a:rPr lang="en-GB" dirty="0"/>
              <a:t>You have 2 minutes to answer these questions. </a:t>
            </a:r>
            <a:br>
              <a:rPr lang="en-GB" dirty="0"/>
            </a:br>
            <a:r>
              <a:rPr lang="en-GB" dirty="0"/>
              <a:t>Don’t waste those 2 minutes.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4061" y="976982"/>
            <a:ext cx="6400800" cy="33270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200" baseline="-25000" dirty="0">
                <a:solidFill>
                  <a:srgbClr val="5B5B5B"/>
                </a:solidFill>
              </a:rPr>
              <a:t>Example: </a:t>
            </a:r>
            <a:r>
              <a:rPr lang="en-GB" sz="3200" baseline="-25000" dirty="0">
                <a:solidFill>
                  <a:srgbClr val="5B5B5B"/>
                </a:solidFill>
                <a:latin typeface="+mj-lt"/>
              </a:rPr>
              <a:t>Java class files are large (brief figures), and get sent over the network.  Can we use language-aware compression to shrink them?  Yes, and I’m going to show you how we can do 50% better than the best generic zipping technology</a:t>
            </a:r>
            <a:br>
              <a:rPr lang="en-GB" sz="3200" baseline="-25000" dirty="0">
                <a:solidFill>
                  <a:srgbClr val="5B5B5B"/>
                </a:solidFill>
                <a:latin typeface="+mj-lt"/>
              </a:rPr>
            </a:br>
            <a:endParaRPr lang="en-GB" sz="3200" baseline="-25000" dirty="0">
              <a:solidFill>
                <a:srgbClr val="5B5B5B"/>
              </a:solidFill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200" baseline="-25000" dirty="0">
                <a:solidFill>
                  <a:srgbClr val="5B5B5B"/>
                </a:solidFill>
              </a:rPr>
              <a:t>Example: </a:t>
            </a:r>
            <a:r>
              <a:rPr lang="en-GB" sz="3200" baseline="-25000" dirty="0">
                <a:solidFill>
                  <a:srgbClr val="5B5B5B"/>
                </a:solidFill>
                <a:latin typeface="+mj-lt"/>
              </a:rPr>
              <a:t>Synchronisation errors in concurrent programs are a nightmare to find.  I’m going to show you a type system that finds many such errors at compile time.</a:t>
            </a:r>
          </a:p>
        </p:txBody>
      </p:sp>
    </p:spTree>
    <p:extLst>
      <p:ext uri="{BB962C8B-B14F-4D97-AF65-F5344CB8AC3E}">
        <p14:creationId xmlns:p14="http://schemas.microsoft.com/office/powerpoint/2010/main" val="30571204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5527667"/>
          </a:xfrm>
        </p:spPr>
        <p:txBody>
          <a:bodyPr/>
          <a:lstStyle/>
          <a:p>
            <a:r>
              <a:rPr lang="en-GB" dirty="0"/>
              <a:t>You must identify a key idea.</a:t>
            </a:r>
          </a:p>
          <a:p>
            <a:pPr marL="342900" lvl="1" indent="0">
              <a:buNone/>
            </a:pPr>
            <a:r>
              <a:rPr lang="en-GB" dirty="0">
                <a:solidFill>
                  <a:srgbClr val="5B5B5B"/>
                </a:solidFill>
              </a:rPr>
              <a:t>”What I did this summer” is No Good.</a:t>
            </a:r>
          </a:p>
          <a:p>
            <a:r>
              <a:rPr lang="en-GB" dirty="0"/>
              <a:t>Be specific.</a:t>
            </a:r>
          </a:p>
          <a:p>
            <a:pPr marL="342900" lvl="1" indent="0">
              <a:buNone/>
            </a:pPr>
            <a:r>
              <a:rPr lang="en-GB" dirty="0">
                <a:solidFill>
                  <a:srgbClr val="5B5B5B"/>
                </a:solidFill>
              </a:rPr>
              <a:t>Don’t leave your audience to figure it out for themselves.</a:t>
            </a:r>
          </a:p>
          <a:p>
            <a:r>
              <a:rPr lang="en-GB" dirty="0"/>
              <a:t>Be absolutely specific.</a:t>
            </a:r>
          </a:p>
          <a:p>
            <a:pPr marL="342900" lvl="1" indent="0">
              <a:buNone/>
            </a:pPr>
            <a:r>
              <a:rPr lang="en-GB" dirty="0">
                <a:solidFill>
                  <a:srgbClr val="5B5B5B"/>
                </a:solidFill>
              </a:rPr>
              <a:t>Say “If you remember nothing else, remember this.”</a:t>
            </a:r>
          </a:p>
          <a:p>
            <a:r>
              <a:rPr lang="en-GB" dirty="0"/>
              <a:t>Organise your talk around this specific goal.</a:t>
            </a:r>
          </a:p>
          <a:p>
            <a:pPr marL="342900" lvl="1" indent="0">
              <a:buNone/>
            </a:pPr>
            <a:r>
              <a:rPr lang="en-GB" dirty="0">
                <a:solidFill>
                  <a:srgbClr val="5B5B5B"/>
                </a:solidFill>
              </a:rPr>
              <a:t>Ruthlessly prune material that is irrelevant to this goal.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514261"/>
          </a:xfrm>
        </p:spPr>
        <p:txBody>
          <a:bodyPr/>
          <a:lstStyle/>
          <a:p>
            <a:r>
              <a:rPr lang="en-GB" dirty="0"/>
              <a:t>If the audience remembers only one thing from your talk, what should it be?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Your key idea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638" y="3794580"/>
            <a:ext cx="3423319" cy="66479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spcAft>
                <a:spcPts val="600"/>
              </a:spcAft>
            </a:pP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92258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843855"/>
          </a:xfrm>
        </p:spPr>
        <p:txBody>
          <a:bodyPr/>
          <a:lstStyle/>
          <a:p>
            <a:r>
              <a:rPr lang="en-GB" dirty="0"/>
              <a:t>Narrow, deep beats wide, shallow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2252924"/>
          </a:xfrm>
        </p:spPr>
        <p:txBody>
          <a:bodyPr/>
          <a:lstStyle/>
          <a:p>
            <a:r>
              <a:rPr lang="en-GB" dirty="0"/>
              <a:t>Avoid shallow overviews at all costs</a:t>
            </a:r>
          </a:p>
          <a:p>
            <a:r>
              <a:rPr lang="en-GB" dirty="0"/>
              <a:t>Cut to the chase: the technical “meat”</a:t>
            </a:r>
          </a:p>
          <a:p>
            <a:r>
              <a:rPr lang="en-GB" dirty="0"/>
              <a:t>It’s ok to cover only part of your paper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49" t="-1682" r="1536" b="6546"/>
          <a:stretch/>
        </p:blipFill>
        <p:spPr>
          <a:xfrm>
            <a:off x="3913981" y="2886488"/>
            <a:ext cx="8522494" cy="410803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961428" flipH="1">
            <a:off x="9615586" y="3959059"/>
            <a:ext cx="1944216" cy="1161633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hlink">
                  <a:alpha val="100000"/>
                </a:schemeClr>
              </a:buClr>
              <a:buFont typeface="Wingdings"/>
              <a:buNone/>
              <a:tabLst/>
            </a:pPr>
            <a:r>
              <a:rPr kumimoji="0" lang="en-GB" sz="3200" b="0" i="0" u="none" strike="noStrike" baseline="0" dirty="0">
                <a:solidFill>
                  <a:schemeClr val="bg1"/>
                </a:solidFill>
                <a:effectLst/>
              </a:rPr>
              <a:t>NO!</a:t>
            </a:r>
          </a:p>
        </p:txBody>
      </p:sp>
      <p:sp>
        <p:nvSpPr>
          <p:cNvPr id="8" name="Right Arrow 7"/>
          <p:cNvSpPr/>
          <p:nvPr/>
        </p:nvSpPr>
        <p:spPr bwMode="auto">
          <a:xfrm flipH="1">
            <a:off x="6722293" y="5366463"/>
            <a:ext cx="2016622" cy="1161633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hlink">
                  <a:alpha val="100000"/>
                </a:schemeClr>
              </a:buClr>
              <a:buFont typeface="Wingdings"/>
              <a:buNone/>
              <a:tabLst/>
            </a:pPr>
            <a:r>
              <a:rPr kumimoji="0" lang="en-GB" sz="3200" b="0" i="0" u="none" strike="noStrike" baseline="0" dirty="0">
                <a:solidFill>
                  <a:schemeClr val="bg1"/>
                </a:solidFill>
                <a:effectLst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276232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To motivate the work</a:t>
            </a:r>
          </a:p>
          <a:p>
            <a:r>
              <a:rPr lang="en-GB" dirty="0"/>
              <a:t>To convey the basic intuition</a:t>
            </a:r>
          </a:p>
          <a:p>
            <a:r>
              <a:rPr lang="en-GB" dirty="0"/>
              <a:t>To illustrate The Idea in action</a:t>
            </a:r>
          </a:p>
          <a:p>
            <a:r>
              <a:rPr lang="en-GB" dirty="0"/>
              <a:t>To show extreme cases</a:t>
            </a:r>
          </a:p>
          <a:p>
            <a:r>
              <a:rPr lang="en-GB" dirty="0"/>
              <a:t>To highlight shortcomings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6000" y="4145334"/>
            <a:ext cx="3319949" cy="1636182"/>
          </a:xfrm>
        </p:spPr>
        <p:txBody>
          <a:bodyPr/>
          <a:lstStyle/>
          <a:p>
            <a:r>
              <a:rPr lang="en-GB" dirty="0"/>
              <a:t>When time is short, omit the general case, not the example.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Examples are your main weapon</a:t>
            </a:r>
          </a:p>
        </p:txBody>
      </p:sp>
    </p:spTree>
    <p:extLst>
      <p:ext uri="{BB962C8B-B14F-4D97-AF65-F5344CB8AC3E}">
        <p14:creationId xmlns:p14="http://schemas.microsoft.com/office/powerpoint/2010/main" val="28232932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062038"/>
            <a:ext cx="3657600" cy="917575"/>
          </a:xfrm>
        </p:spPr>
        <p:txBody>
          <a:bodyPr/>
          <a:lstStyle/>
          <a:p>
            <a:pPr marL="284163"/>
            <a:r>
              <a:rPr lang="en-GB" dirty="0">
                <a:solidFill>
                  <a:schemeClr val="bg1"/>
                </a:solidFill>
              </a:rPr>
              <a:t>Exceptions in Haskell?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846659"/>
          </a:xfrm>
        </p:spPr>
        <p:txBody>
          <a:bodyPr/>
          <a:lstStyle/>
          <a:p>
            <a:r>
              <a:rPr lang="en-GB" dirty="0"/>
              <a:t>Exceptions are to do with control flow. There is no control flow in a lazy functional program.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44984" y="4433366"/>
            <a:ext cx="6402454" cy="158812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0078D7"/>
                </a:solidFill>
                <a:latin typeface="+mn-lt"/>
              </a:rPr>
              <a:t>Often this is Just The Right Thing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8D7"/>
                </a:solidFill>
                <a:latin typeface="+mn-lt"/>
              </a:rPr>
              <a:t>[Spivey 1990, </a:t>
            </a:r>
            <a:r>
              <a:rPr lang="en-GB" sz="2400" dirty="0" err="1">
                <a:solidFill>
                  <a:srgbClr val="0078D7"/>
                </a:solidFill>
                <a:latin typeface="+mn-lt"/>
              </a:rPr>
              <a:t>Wadler</a:t>
            </a:r>
            <a:r>
              <a:rPr lang="en-GB" sz="2400" dirty="0">
                <a:solidFill>
                  <a:srgbClr val="0078D7"/>
                </a:solidFill>
                <a:latin typeface="+mn-lt"/>
              </a:rPr>
              <a:t> “list of successes”]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407546" y="1062242"/>
            <a:ext cx="745813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284163"/>
            <a:r>
              <a:rPr lang="en-GB" sz="3600" dirty="0"/>
              <a:t>Solution 1: use data values to carry exceptions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844984" y="2489150"/>
            <a:ext cx="6402454" cy="1748716"/>
          </a:xfrm>
          <a:prstGeom prst="rect">
            <a:avLst/>
          </a:prstGeom>
          <a:solidFill>
            <a:srgbClr val="5B5B5B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3572" y="2558885"/>
            <a:ext cx="8136904" cy="152349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Data Maybe a = nothing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			| Just 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Lookup : : Name -&gt; Dictionary -&gt; Maybe Address</a:t>
            </a:r>
          </a:p>
        </p:txBody>
      </p:sp>
    </p:spTree>
    <p:extLst>
      <p:ext uri="{BB962C8B-B14F-4D97-AF65-F5344CB8AC3E}">
        <p14:creationId xmlns:p14="http://schemas.microsoft.com/office/powerpoint/2010/main" val="368951305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1181862"/>
          </a:xfrm>
        </p:spPr>
        <p:txBody>
          <a:bodyPr/>
          <a:lstStyle/>
          <a:p>
            <a:r>
              <a:rPr lang="en-GB" dirty="0"/>
              <a:t>What to leave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203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447645"/>
          </a:xfrm>
        </p:spPr>
        <p:txBody>
          <a:bodyPr/>
          <a:lstStyle/>
          <a:p>
            <a:r>
              <a:rPr lang="en-GB" dirty="0"/>
              <a:t>Background</a:t>
            </a:r>
          </a:p>
          <a:p>
            <a:r>
              <a:rPr lang="en-GB" dirty="0"/>
              <a:t>The FLUGOL system</a:t>
            </a:r>
          </a:p>
          <a:p>
            <a:r>
              <a:rPr lang="en-GB" dirty="0"/>
              <a:t>Shortcomings of FLUGOL</a:t>
            </a:r>
          </a:p>
          <a:p>
            <a:r>
              <a:rPr lang="en-GB" dirty="0"/>
              <a:t>Overview of synthetic </a:t>
            </a:r>
            <a:r>
              <a:rPr lang="en-GB" dirty="0" err="1"/>
              <a:t>epimorphisms</a:t>
            </a:r>
            <a:endParaRPr lang="en-GB" dirty="0"/>
          </a:p>
          <a:p>
            <a:r>
              <a:rPr lang="en-US" dirty="0">
                <a:sym typeface="Symbol" pitchFamily="18" charset="2"/>
              </a:rPr>
              <a:t></a:t>
            </a:r>
            <a:r>
              <a:rPr lang="en-GB" dirty="0"/>
              <a:t>-reducible decidability of the pseudo-curried fragment under the </a:t>
            </a:r>
            <a:r>
              <a:rPr lang="en-GB" dirty="0" err="1"/>
              <a:t>Snezkovwski</a:t>
            </a:r>
            <a:r>
              <a:rPr lang="en-GB" dirty="0"/>
              <a:t> invariant in FLUGOL</a:t>
            </a:r>
          </a:p>
          <a:p>
            <a:r>
              <a:rPr lang="en-GB" dirty="0"/>
              <a:t>Benchmark results</a:t>
            </a:r>
          </a:p>
          <a:p>
            <a:r>
              <a:rPr lang="en-GB" dirty="0"/>
              <a:t>Related work</a:t>
            </a:r>
          </a:p>
          <a:p>
            <a:r>
              <a:rPr lang="en-GB" dirty="0"/>
              <a:t>Conclusions and further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4163" indent="-284163"/>
            <a:r>
              <a:rPr lang="en-US" dirty="0"/>
              <a:t>Outline of my talk</a:t>
            </a:r>
          </a:p>
        </p:txBody>
      </p:sp>
    </p:spTree>
    <p:extLst>
      <p:ext uri="{BB962C8B-B14F-4D97-AF65-F5344CB8AC3E}">
        <p14:creationId xmlns:p14="http://schemas.microsoft.com/office/powerpoint/2010/main" val="205384006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No outline!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040832"/>
          </a:xfrm>
        </p:spPr>
        <p:txBody>
          <a:bodyPr/>
          <a:lstStyle/>
          <a:p>
            <a:r>
              <a:rPr lang="en-GB" dirty="0"/>
              <a:t>“Outline of my talk”: conveys near zero information at the start of your talk.</a:t>
            </a:r>
          </a:p>
          <a:p>
            <a:r>
              <a:rPr lang="en-GB" dirty="0"/>
              <a:t>Worse, since your audience only gives you 2 minutes before dozing, you’ve just lost them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705349" y="3641278"/>
            <a:ext cx="7273925" cy="2597634"/>
          </a:xfrm>
        </p:spPr>
        <p:txBody>
          <a:bodyPr/>
          <a:lstStyle/>
          <a:p>
            <a:r>
              <a:rPr lang="en-GB" dirty="0"/>
              <a:t>But maybe put up an outline for orientation after your motivation</a:t>
            </a:r>
          </a:p>
          <a:p>
            <a:r>
              <a:rPr lang="en-GB" dirty="0"/>
              <a:t>…and signposts at pause points during the talk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6706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528392" cy="2179058"/>
          </a:xfrm>
        </p:spPr>
        <p:txBody>
          <a:bodyPr/>
          <a:lstStyle/>
          <a:p>
            <a:r>
              <a:rPr lang="en-US" dirty="0"/>
              <a:t>Why you should listen to this talk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169551"/>
          </a:xfrm>
        </p:spPr>
        <p:txBody>
          <a:bodyPr/>
          <a:lstStyle/>
          <a:p>
            <a:r>
              <a:rPr lang="en-GB" dirty="0"/>
              <a:t>Research is communication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5010602"/>
          </a:xfrm>
        </p:spPr>
        <p:txBody>
          <a:bodyPr/>
          <a:lstStyle/>
          <a:p>
            <a:pPr defTabSz="914400"/>
            <a:r>
              <a:rPr lang="en-GB" dirty="0"/>
              <a:t>Think: how often have you said “I’m really glad I went to that talk”</a:t>
            </a:r>
          </a:p>
          <a:p>
            <a:pPr defTabSz="914400"/>
            <a:r>
              <a:rPr lang="en-GB" dirty="0"/>
              <a:t>Some simple, actionable ideas that can make your talks much better</a:t>
            </a:r>
          </a:p>
          <a:p>
            <a:pPr defTabSz="914400"/>
            <a:r>
              <a:rPr lang="en-GB" dirty="0"/>
              <a:t>You will have more fun</a:t>
            </a:r>
          </a:p>
          <a:p>
            <a:pPr defTabSz="914400"/>
            <a:r>
              <a:rPr lang="en-GB" dirty="0"/>
              <a:t>A research talk gives you access to the world’s most priceless commodity: the time and attention of other people.  Don’t waste it!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8529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12085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[PMW83]	The seminal paper</a:t>
            </a:r>
          </a:p>
          <a:p>
            <a:pPr marL="0" indent="0">
              <a:buNone/>
            </a:pPr>
            <a:r>
              <a:rPr lang="en-GB" dirty="0"/>
              <a:t>[SPZ88]	First use of </a:t>
            </a:r>
            <a:r>
              <a:rPr lang="en-GB" dirty="0" err="1"/>
              <a:t>epimorphisms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[PN93]	Application of </a:t>
            </a:r>
            <a:r>
              <a:rPr lang="en-GB" dirty="0" err="1"/>
              <a:t>epimorphisms</a:t>
            </a:r>
            <a:r>
              <a:rPr lang="en-GB" dirty="0"/>
              <a:t> to </a:t>
            </a:r>
            <a:r>
              <a:rPr lang="en-GB" dirty="0" err="1"/>
              <a:t>wibblification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[BXX98]	Lacks full abstraction</a:t>
            </a:r>
          </a:p>
          <a:p>
            <a:pPr marL="0" indent="0">
              <a:buNone/>
            </a:pPr>
            <a:r>
              <a:rPr lang="en-GB" dirty="0"/>
              <a:t>[XXB99]	Only runs on </a:t>
            </a:r>
            <a:r>
              <a:rPr lang="en-GB" dirty="0" err="1"/>
              <a:t>Sparc</a:t>
            </a:r>
            <a:r>
              <a:rPr lang="en-GB" dirty="0"/>
              <a:t>, no integration with GUI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4163" indent="-284163"/>
            <a:r>
              <a:rPr lang="en-US" dirty="0"/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10509641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179058"/>
          </a:xfrm>
        </p:spPr>
        <p:txBody>
          <a:bodyPr/>
          <a:lstStyle/>
          <a:p>
            <a:r>
              <a:rPr lang="en-GB" dirty="0">
                <a:solidFill>
                  <a:srgbClr val="FFB900"/>
                </a:solidFill>
              </a:rPr>
              <a:t>Do not </a:t>
            </a:r>
            <a:r>
              <a:rPr lang="en-GB" dirty="0"/>
              <a:t>present related work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But…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3157788"/>
          </a:xfrm>
        </p:spPr>
        <p:txBody>
          <a:bodyPr/>
          <a:lstStyle/>
          <a:p>
            <a:r>
              <a:rPr lang="en-US" sz="2800" dirty="0"/>
              <a:t>You absolutely must know the related work; respond readily to questions</a:t>
            </a:r>
          </a:p>
          <a:p>
            <a:pPr eaLnBrk="0" hangingPunct="0"/>
            <a:r>
              <a:rPr lang="en-US" sz="2800" dirty="0"/>
              <a:t>Acknowledge co-authors (title slide), and pre-cursors (as you go along)</a:t>
            </a:r>
          </a:p>
          <a:p>
            <a:pPr eaLnBrk="0" hangingPunct="0"/>
            <a:r>
              <a:rPr lang="en-US" sz="2800" dirty="0"/>
              <a:t>Praise the opposition</a:t>
            </a:r>
          </a:p>
          <a:p>
            <a:pPr marL="931863" lvl="1" indent="-457200" eaLnBrk="0" hangingPunct="0">
              <a:buFont typeface="Wingdings" pitchFamily="2" charset="2"/>
              <a:buNone/>
            </a:pPr>
            <a:r>
              <a:rPr lang="en-US" sz="2800" dirty="0"/>
              <a:t>“X’s very interesting work does Y; I have extended it to do Z”</a:t>
            </a:r>
          </a:p>
        </p:txBody>
      </p:sp>
    </p:spTree>
    <p:extLst>
      <p:ext uri="{BB962C8B-B14F-4D97-AF65-F5344CB8AC3E}">
        <p14:creationId xmlns:p14="http://schemas.microsoft.com/office/powerpoint/2010/main" val="1440554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4163" indent="-284163"/>
            <a:r>
              <a:rPr lang="en-US" dirty="0"/>
              <a:t>Technical detail</a:t>
            </a:r>
          </a:p>
        </p:txBody>
      </p:sp>
      <p:pic>
        <p:nvPicPr>
          <p:cNvPr id="5" name="Rectangle 126978"/>
          <p:cNvPicPr>
            <a:picLocks noChangeAspect="1" noChangeArrowheads="1"/>
          </p:cNvPicPr>
          <p:nvPr/>
        </p:nvPicPr>
        <p:blipFill rotWithShape="1">
          <a:blip r:embed="rId2"/>
          <a:srcRect t="4847" r="14566"/>
          <a:stretch/>
        </p:blipFill>
        <p:spPr bwMode="auto">
          <a:xfrm>
            <a:off x="1033661" y="976982"/>
            <a:ext cx="10153128" cy="565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9414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179058"/>
          </a:xfrm>
        </p:spPr>
        <p:txBody>
          <a:bodyPr/>
          <a:lstStyle/>
          <a:p>
            <a:r>
              <a:rPr lang="en-GB" dirty="0"/>
              <a:t>Omit technical details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927229"/>
          </a:xfrm>
        </p:spPr>
        <p:txBody>
          <a:bodyPr/>
          <a:lstStyle/>
          <a:p>
            <a:r>
              <a:rPr lang="en-GB" dirty="0"/>
              <a:t>Even though every line is </a:t>
            </a:r>
            <a:r>
              <a:rPr lang="en-GB" dirty="0">
                <a:solidFill>
                  <a:srgbClr val="FFB900"/>
                </a:solidFill>
              </a:rPr>
              <a:t>drenched</a:t>
            </a:r>
            <a:r>
              <a:rPr lang="en-GB" dirty="0"/>
              <a:t> in your </a:t>
            </a:r>
            <a:r>
              <a:rPr lang="en-GB" dirty="0">
                <a:solidFill>
                  <a:srgbClr val="FFB900"/>
                </a:solidFill>
              </a:rPr>
              <a:t>blood</a:t>
            </a:r>
            <a:r>
              <a:rPr lang="en-GB" dirty="0"/>
              <a:t> and </a:t>
            </a:r>
            <a:r>
              <a:rPr lang="en-GB" dirty="0">
                <a:solidFill>
                  <a:srgbClr val="FFB900"/>
                </a:solidFill>
              </a:rPr>
              <a:t>sweat</a:t>
            </a:r>
            <a:r>
              <a:rPr lang="en-GB" dirty="0"/>
              <a:t>, dense clouds of notation will send your audience to sleep</a:t>
            </a:r>
          </a:p>
          <a:p>
            <a:r>
              <a:rPr lang="en-GB" dirty="0"/>
              <a:t>Present specific aspects only; refer to the paper for the details</a:t>
            </a:r>
          </a:p>
          <a:p>
            <a:r>
              <a:rPr lang="en-GB" dirty="0"/>
              <a:t>By all means have backup slides to use in response to questions</a:t>
            </a:r>
          </a:p>
        </p:txBody>
      </p:sp>
    </p:spTree>
    <p:extLst>
      <p:ext uri="{BB962C8B-B14F-4D97-AF65-F5344CB8AC3E}">
        <p14:creationId xmlns:p14="http://schemas.microsoft.com/office/powerpoint/2010/main" val="2541492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1181862"/>
          </a:xfrm>
        </p:spPr>
        <p:txBody>
          <a:bodyPr/>
          <a:lstStyle/>
          <a:p>
            <a:r>
              <a:rPr lang="en-GB" dirty="0"/>
              <a:t>Presenting your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6600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8679902" cy="917575"/>
          </a:xfrm>
        </p:spPr>
        <p:txBody>
          <a:bodyPr/>
          <a:lstStyle/>
          <a:p>
            <a:r>
              <a:rPr lang="en-US" dirty="0"/>
              <a:t>How to present your talk</a:t>
            </a:r>
            <a:br>
              <a:rPr lang="en-US" dirty="0"/>
            </a:br>
            <a:r>
              <a:rPr lang="en-GB" sz="400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rPr>
              <a:t>Your most potent weapon, by far, is your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" y="2125663"/>
            <a:ext cx="12436474" cy="4389437"/>
          </a:xfrm>
          <a:prstGeom prst="rect">
            <a:avLst/>
          </a:prstGeom>
          <a:solidFill>
            <a:srgbClr val="00BCF2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573" y="2007472"/>
            <a:ext cx="9361040" cy="206518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1500" dirty="0">
                <a:solidFill>
                  <a:schemeClr val="bg1"/>
                </a:solidFill>
                <a:latin typeface="+mj-lt"/>
              </a:rPr>
              <a:t>enthusiasm!</a:t>
            </a:r>
          </a:p>
        </p:txBody>
      </p:sp>
    </p:spTree>
    <p:extLst>
      <p:ext uri="{BB962C8B-B14F-4D97-AF65-F5344CB8AC3E}">
        <p14:creationId xmlns:p14="http://schemas.microsoft.com/office/powerpoint/2010/main" val="40668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Enthusiasm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582519"/>
          </a:xfrm>
        </p:spPr>
        <p:txBody>
          <a:bodyPr/>
          <a:lstStyle/>
          <a:p>
            <a:r>
              <a:rPr lang="en-GB" dirty="0"/>
              <a:t>If you do not seem excited by your idea, why should the audience be?</a:t>
            </a:r>
          </a:p>
          <a:p>
            <a:r>
              <a:rPr lang="en-GB" dirty="0"/>
              <a:t>Enthusiasm makes people </a:t>
            </a:r>
            <a:r>
              <a:rPr lang="en-GB" dirty="0">
                <a:solidFill>
                  <a:srgbClr val="FFB900"/>
                </a:solidFill>
              </a:rPr>
              <a:t>dramatically</a:t>
            </a:r>
            <a:r>
              <a:rPr lang="en-GB" dirty="0"/>
              <a:t> more receptive</a:t>
            </a:r>
          </a:p>
          <a:p>
            <a:r>
              <a:rPr lang="en-GB" dirty="0"/>
              <a:t>It gets you loosened up, breathing, moving around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72582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179058"/>
          </a:xfrm>
        </p:spPr>
        <p:txBody>
          <a:bodyPr/>
          <a:lstStyle/>
          <a:p>
            <a:r>
              <a:rPr lang="en-GB" dirty="0"/>
              <a:t>Write your slides the night before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169551"/>
          </a:xfrm>
        </p:spPr>
        <p:txBody>
          <a:bodyPr/>
          <a:lstStyle/>
          <a:p>
            <a:r>
              <a:rPr lang="en-GB" dirty="0"/>
              <a:t>(…or at least, polish it then)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95363" y="1687502"/>
            <a:ext cx="7273925" cy="3484031"/>
          </a:xfrm>
        </p:spPr>
        <p:txBody>
          <a:bodyPr/>
          <a:lstStyle/>
          <a:p>
            <a:r>
              <a:rPr lang="en-GB" dirty="0"/>
              <a:t>Your talk absolutely must be fresh in your mind</a:t>
            </a:r>
          </a:p>
          <a:p>
            <a:r>
              <a:rPr lang="en-GB" dirty="0"/>
              <a:t>Ideas will occur to you during the conference, as you obsess on your talk during other people’s presentations</a:t>
            </a:r>
          </a:p>
          <a:p>
            <a:endParaRPr lang="en-GB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4021" y="256902"/>
            <a:ext cx="745813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284163"/>
            <a:endParaRPr lang="en-GB" sz="3600" dirty="0"/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601663" y="3883025"/>
            <a:ext cx="24050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30" name="Group 229"/>
          <p:cNvGrpSpPr/>
          <p:nvPr/>
        </p:nvGrpSpPr>
        <p:grpSpPr>
          <a:xfrm>
            <a:off x="726287" y="3888902"/>
            <a:ext cx="2486956" cy="2778584"/>
            <a:chOff x="6878638" y="1290638"/>
            <a:chExt cx="1462088" cy="1633537"/>
          </a:xfrm>
        </p:grpSpPr>
        <p:sp>
          <p:nvSpPr>
            <p:cNvPr id="171" name="Freeform 8"/>
            <p:cNvSpPr>
              <a:spLocks/>
            </p:cNvSpPr>
            <p:nvPr/>
          </p:nvSpPr>
          <p:spPr bwMode="auto">
            <a:xfrm>
              <a:off x="6878638" y="1290638"/>
              <a:ext cx="1462088" cy="938213"/>
            </a:xfrm>
            <a:custGeom>
              <a:avLst/>
              <a:gdLst>
                <a:gd name="T0" fmla="*/ 1823 w 1957"/>
                <a:gd name="T1" fmla="*/ 434 h 1254"/>
                <a:gd name="T2" fmla="*/ 1214 w 1957"/>
                <a:gd name="T3" fmla="*/ 434 h 1254"/>
                <a:gd name="T4" fmla="*/ 1190 w 1957"/>
                <a:gd name="T5" fmla="*/ 404 h 1254"/>
                <a:gd name="T6" fmla="*/ 1214 w 1957"/>
                <a:gd name="T7" fmla="*/ 374 h 1254"/>
                <a:gd name="T8" fmla="*/ 1663 w 1957"/>
                <a:gd name="T9" fmla="*/ 374 h 1254"/>
                <a:gd name="T10" fmla="*/ 1766 w 1957"/>
                <a:gd name="T11" fmla="*/ 271 h 1254"/>
                <a:gd name="T12" fmla="*/ 1663 w 1957"/>
                <a:gd name="T13" fmla="*/ 167 h 1254"/>
                <a:gd name="T14" fmla="*/ 1122 w 1957"/>
                <a:gd name="T15" fmla="*/ 167 h 1254"/>
                <a:gd name="T16" fmla="*/ 1122 w 1957"/>
                <a:gd name="T17" fmla="*/ 168 h 1254"/>
                <a:gd name="T18" fmla="*/ 1102 w 1957"/>
                <a:gd name="T19" fmla="*/ 148 h 1254"/>
                <a:gd name="T20" fmla="*/ 1122 w 1957"/>
                <a:gd name="T21" fmla="*/ 128 h 1254"/>
                <a:gd name="T22" fmla="*/ 1122 w 1957"/>
                <a:gd name="T23" fmla="*/ 128 h 1254"/>
                <a:gd name="T24" fmla="*/ 1357 w 1957"/>
                <a:gd name="T25" fmla="*/ 128 h 1254"/>
                <a:gd name="T26" fmla="*/ 1421 w 1957"/>
                <a:gd name="T27" fmla="*/ 64 h 1254"/>
                <a:gd name="T28" fmla="*/ 1357 w 1957"/>
                <a:gd name="T29" fmla="*/ 0 h 1254"/>
                <a:gd name="T30" fmla="*/ 501 w 1957"/>
                <a:gd name="T31" fmla="*/ 0 h 1254"/>
                <a:gd name="T32" fmla="*/ 437 w 1957"/>
                <a:gd name="T33" fmla="*/ 64 h 1254"/>
                <a:gd name="T34" fmla="*/ 501 w 1957"/>
                <a:gd name="T35" fmla="*/ 128 h 1254"/>
                <a:gd name="T36" fmla="*/ 773 w 1957"/>
                <a:gd name="T37" fmla="*/ 128 h 1254"/>
                <a:gd name="T38" fmla="*/ 814 w 1957"/>
                <a:gd name="T39" fmla="*/ 169 h 1254"/>
                <a:gd name="T40" fmla="*/ 773 w 1957"/>
                <a:gd name="T41" fmla="*/ 210 h 1254"/>
                <a:gd name="T42" fmla="*/ 773 w 1957"/>
                <a:gd name="T43" fmla="*/ 210 h 1254"/>
                <a:gd name="T44" fmla="*/ 228 w 1957"/>
                <a:gd name="T45" fmla="*/ 210 h 1254"/>
                <a:gd name="T46" fmla="*/ 228 w 1957"/>
                <a:gd name="T47" fmla="*/ 210 h 1254"/>
                <a:gd name="T48" fmla="*/ 0 w 1957"/>
                <a:gd name="T49" fmla="*/ 438 h 1254"/>
                <a:gd name="T50" fmla="*/ 228 w 1957"/>
                <a:gd name="T51" fmla="*/ 666 h 1254"/>
                <a:gd name="T52" fmla="*/ 543 w 1957"/>
                <a:gd name="T53" fmla="*/ 666 h 1254"/>
                <a:gd name="T54" fmla="*/ 517 w 1957"/>
                <a:gd name="T55" fmla="*/ 971 h 1254"/>
                <a:gd name="T56" fmla="*/ 407 w 1957"/>
                <a:gd name="T57" fmla="*/ 928 h 1254"/>
                <a:gd name="T58" fmla="*/ 246 w 1957"/>
                <a:gd name="T59" fmla="*/ 1089 h 1254"/>
                <a:gd name="T60" fmla="*/ 407 w 1957"/>
                <a:gd name="T61" fmla="*/ 1250 h 1254"/>
                <a:gd name="T62" fmla="*/ 642 w 1957"/>
                <a:gd name="T63" fmla="*/ 1253 h 1254"/>
                <a:gd name="T64" fmla="*/ 961 w 1957"/>
                <a:gd name="T65" fmla="*/ 1254 h 1254"/>
                <a:gd name="T66" fmla="*/ 1044 w 1957"/>
                <a:gd name="T67" fmla="*/ 1171 h 1254"/>
                <a:gd name="T68" fmla="*/ 1042 w 1957"/>
                <a:gd name="T69" fmla="*/ 1152 h 1254"/>
                <a:gd name="T70" fmla="*/ 1638 w 1957"/>
                <a:gd name="T71" fmla="*/ 1152 h 1254"/>
                <a:gd name="T72" fmla="*/ 1823 w 1957"/>
                <a:gd name="T73" fmla="*/ 967 h 1254"/>
                <a:gd name="T74" fmla="*/ 1638 w 1957"/>
                <a:gd name="T75" fmla="*/ 781 h 1254"/>
                <a:gd name="T76" fmla="*/ 1500 w 1957"/>
                <a:gd name="T77" fmla="*/ 781 h 1254"/>
                <a:gd name="T78" fmla="*/ 1460 w 1957"/>
                <a:gd name="T79" fmla="*/ 742 h 1254"/>
                <a:gd name="T80" fmla="*/ 1500 w 1957"/>
                <a:gd name="T81" fmla="*/ 703 h 1254"/>
                <a:gd name="T82" fmla="*/ 1823 w 1957"/>
                <a:gd name="T83" fmla="*/ 703 h 1254"/>
                <a:gd name="T84" fmla="*/ 1957 w 1957"/>
                <a:gd name="T85" fmla="*/ 569 h 1254"/>
                <a:gd name="T86" fmla="*/ 1823 w 1957"/>
                <a:gd name="T87" fmla="*/ 434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57" h="1254">
                  <a:moveTo>
                    <a:pt x="1823" y="434"/>
                  </a:moveTo>
                  <a:cubicBezTo>
                    <a:pt x="1214" y="434"/>
                    <a:pt x="1214" y="434"/>
                    <a:pt x="1214" y="434"/>
                  </a:cubicBezTo>
                  <a:cubicBezTo>
                    <a:pt x="1200" y="432"/>
                    <a:pt x="1190" y="419"/>
                    <a:pt x="1190" y="404"/>
                  </a:cubicBezTo>
                  <a:cubicBezTo>
                    <a:pt x="1190" y="389"/>
                    <a:pt x="1200" y="377"/>
                    <a:pt x="1214" y="374"/>
                  </a:cubicBezTo>
                  <a:cubicBezTo>
                    <a:pt x="1663" y="374"/>
                    <a:pt x="1663" y="374"/>
                    <a:pt x="1663" y="374"/>
                  </a:cubicBezTo>
                  <a:cubicBezTo>
                    <a:pt x="1720" y="374"/>
                    <a:pt x="1766" y="328"/>
                    <a:pt x="1766" y="271"/>
                  </a:cubicBezTo>
                  <a:cubicBezTo>
                    <a:pt x="1766" y="214"/>
                    <a:pt x="1720" y="167"/>
                    <a:pt x="1663" y="167"/>
                  </a:cubicBezTo>
                  <a:cubicBezTo>
                    <a:pt x="1122" y="167"/>
                    <a:pt x="1122" y="167"/>
                    <a:pt x="1122" y="167"/>
                  </a:cubicBezTo>
                  <a:cubicBezTo>
                    <a:pt x="1122" y="168"/>
                    <a:pt x="1122" y="168"/>
                    <a:pt x="1122" y="168"/>
                  </a:cubicBezTo>
                  <a:cubicBezTo>
                    <a:pt x="1111" y="168"/>
                    <a:pt x="1102" y="159"/>
                    <a:pt x="1102" y="148"/>
                  </a:cubicBezTo>
                  <a:cubicBezTo>
                    <a:pt x="1102" y="137"/>
                    <a:pt x="1111" y="128"/>
                    <a:pt x="1122" y="128"/>
                  </a:cubicBezTo>
                  <a:cubicBezTo>
                    <a:pt x="1122" y="128"/>
                    <a:pt x="1122" y="128"/>
                    <a:pt x="1122" y="128"/>
                  </a:cubicBezTo>
                  <a:cubicBezTo>
                    <a:pt x="1357" y="128"/>
                    <a:pt x="1357" y="128"/>
                    <a:pt x="1357" y="128"/>
                  </a:cubicBezTo>
                  <a:cubicBezTo>
                    <a:pt x="1392" y="128"/>
                    <a:pt x="1421" y="99"/>
                    <a:pt x="1421" y="64"/>
                  </a:cubicBezTo>
                  <a:cubicBezTo>
                    <a:pt x="1421" y="29"/>
                    <a:pt x="1392" y="0"/>
                    <a:pt x="1357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65" y="0"/>
                    <a:pt x="437" y="29"/>
                    <a:pt x="437" y="64"/>
                  </a:cubicBezTo>
                  <a:cubicBezTo>
                    <a:pt x="437" y="99"/>
                    <a:pt x="465" y="128"/>
                    <a:pt x="501" y="128"/>
                  </a:cubicBezTo>
                  <a:cubicBezTo>
                    <a:pt x="773" y="128"/>
                    <a:pt x="773" y="128"/>
                    <a:pt x="773" y="128"/>
                  </a:cubicBezTo>
                  <a:cubicBezTo>
                    <a:pt x="796" y="128"/>
                    <a:pt x="814" y="146"/>
                    <a:pt x="814" y="169"/>
                  </a:cubicBezTo>
                  <a:cubicBezTo>
                    <a:pt x="814" y="192"/>
                    <a:pt x="796" y="210"/>
                    <a:pt x="773" y="210"/>
                  </a:cubicBezTo>
                  <a:cubicBezTo>
                    <a:pt x="773" y="210"/>
                    <a:pt x="773" y="210"/>
                    <a:pt x="773" y="210"/>
                  </a:cubicBezTo>
                  <a:cubicBezTo>
                    <a:pt x="228" y="210"/>
                    <a:pt x="228" y="210"/>
                    <a:pt x="228" y="210"/>
                  </a:cubicBezTo>
                  <a:cubicBezTo>
                    <a:pt x="228" y="210"/>
                    <a:pt x="228" y="210"/>
                    <a:pt x="228" y="210"/>
                  </a:cubicBezTo>
                  <a:cubicBezTo>
                    <a:pt x="102" y="210"/>
                    <a:pt x="0" y="312"/>
                    <a:pt x="0" y="438"/>
                  </a:cubicBezTo>
                  <a:cubicBezTo>
                    <a:pt x="0" y="564"/>
                    <a:pt x="102" y="666"/>
                    <a:pt x="228" y="666"/>
                  </a:cubicBezTo>
                  <a:cubicBezTo>
                    <a:pt x="543" y="666"/>
                    <a:pt x="543" y="666"/>
                    <a:pt x="543" y="666"/>
                  </a:cubicBezTo>
                  <a:cubicBezTo>
                    <a:pt x="517" y="971"/>
                    <a:pt x="517" y="971"/>
                    <a:pt x="517" y="971"/>
                  </a:cubicBezTo>
                  <a:cubicBezTo>
                    <a:pt x="488" y="945"/>
                    <a:pt x="449" y="928"/>
                    <a:pt x="407" y="928"/>
                  </a:cubicBezTo>
                  <a:cubicBezTo>
                    <a:pt x="318" y="928"/>
                    <a:pt x="246" y="1000"/>
                    <a:pt x="246" y="1089"/>
                  </a:cubicBezTo>
                  <a:cubicBezTo>
                    <a:pt x="246" y="1178"/>
                    <a:pt x="318" y="1250"/>
                    <a:pt x="407" y="1250"/>
                  </a:cubicBezTo>
                  <a:cubicBezTo>
                    <a:pt x="470" y="1250"/>
                    <a:pt x="642" y="1253"/>
                    <a:pt x="642" y="1253"/>
                  </a:cubicBezTo>
                  <a:cubicBezTo>
                    <a:pt x="961" y="1254"/>
                    <a:pt x="961" y="1254"/>
                    <a:pt x="961" y="1254"/>
                  </a:cubicBezTo>
                  <a:cubicBezTo>
                    <a:pt x="1007" y="1254"/>
                    <a:pt x="1044" y="1217"/>
                    <a:pt x="1044" y="1171"/>
                  </a:cubicBezTo>
                  <a:cubicBezTo>
                    <a:pt x="1044" y="1164"/>
                    <a:pt x="1043" y="1158"/>
                    <a:pt x="1042" y="1152"/>
                  </a:cubicBezTo>
                  <a:cubicBezTo>
                    <a:pt x="1638" y="1152"/>
                    <a:pt x="1638" y="1152"/>
                    <a:pt x="1638" y="1152"/>
                  </a:cubicBezTo>
                  <a:cubicBezTo>
                    <a:pt x="1740" y="1152"/>
                    <a:pt x="1823" y="1069"/>
                    <a:pt x="1823" y="967"/>
                  </a:cubicBezTo>
                  <a:cubicBezTo>
                    <a:pt x="1823" y="864"/>
                    <a:pt x="1740" y="781"/>
                    <a:pt x="1638" y="781"/>
                  </a:cubicBezTo>
                  <a:cubicBezTo>
                    <a:pt x="1500" y="781"/>
                    <a:pt x="1500" y="781"/>
                    <a:pt x="1500" y="781"/>
                  </a:cubicBezTo>
                  <a:cubicBezTo>
                    <a:pt x="1478" y="781"/>
                    <a:pt x="1460" y="764"/>
                    <a:pt x="1460" y="742"/>
                  </a:cubicBezTo>
                  <a:cubicBezTo>
                    <a:pt x="1460" y="720"/>
                    <a:pt x="1478" y="703"/>
                    <a:pt x="1500" y="703"/>
                  </a:cubicBezTo>
                  <a:cubicBezTo>
                    <a:pt x="1503" y="703"/>
                    <a:pt x="1823" y="703"/>
                    <a:pt x="1823" y="703"/>
                  </a:cubicBezTo>
                  <a:cubicBezTo>
                    <a:pt x="1897" y="703"/>
                    <a:pt x="1957" y="643"/>
                    <a:pt x="1957" y="569"/>
                  </a:cubicBezTo>
                  <a:cubicBezTo>
                    <a:pt x="1957" y="495"/>
                    <a:pt x="1897" y="435"/>
                    <a:pt x="1823" y="434"/>
                  </a:cubicBezTo>
                </a:path>
              </a:pathLst>
            </a:custGeom>
            <a:solidFill>
              <a:srgbClr val="001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Oval 10"/>
            <p:cNvSpPr>
              <a:spLocks noChangeArrowheads="1"/>
            </p:cNvSpPr>
            <p:nvPr/>
          </p:nvSpPr>
          <p:spPr bwMode="auto">
            <a:xfrm>
              <a:off x="7216776" y="1582738"/>
              <a:ext cx="20638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Oval 11"/>
            <p:cNvSpPr>
              <a:spLocks noChangeArrowheads="1"/>
            </p:cNvSpPr>
            <p:nvPr/>
          </p:nvSpPr>
          <p:spPr bwMode="auto">
            <a:xfrm>
              <a:off x="7023101" y="1681163"/>
              <a:ext cx="22225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Oval 12"/>
            <p:cNvSpPr>
              <a:spLocks noChangeArrowheads="1"/>
            </p:cNvSpPr>
            <p:nvPr/>
          </p:nvSpPr>
          <p:spPr bwMode="auto">
            <a:xfrm>
              <a:off x="7621588" y="1327150"/>
              <a:ext cx="20638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Oval 13"/>
            <p:cNvSpPr>
              <a:spLocks noChangeArrowheads="1"/>
            </p:cNvSpPr>
            <p:nvPr/>
          </p:nvSpPr>
          <p:spPr bwMode="auto">
            <a:xfrm>
              <a:off x="8043863" y="1465263"/>
              <a:ext cx="46038" cy="460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Oval 14"/>
            <p:cNvSpPr>
              <a:spLocks noChangeArrowheads="1"/>
            </p:cNvSpPr>
            <p:nvPr/>
          </p:nvSpPr>
          <p:spPr bwMode="auto">
            <a:xfrm>
              <a:off x="7807326" y="1847850"/>
              <a:ext cx="22225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Oval 15"/>
            <p:cNvSpPr>
              <a:spLocks noChangeArrowheads="1"/>
            </p:cNvSpPr>
            <p:nvPr/>
          </p:nvSpPr>
          <p:spPr bwMode="auto">
            <a:xfrm>
              <a:off x="8110538" y="1704975"/>
              <a:ext cx="17463" cy="17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Oval 16"/>
            <p:cNvSpPr>
              <a:spLocks noChangeArrowheads="1"/>
            </p:cNvSpPr>
            <p:nvPr/>
          </p:nvSpPr>
          <p:spPr bwMode="auto">
            <a:xfrm>
              <a:off x="8099426" y="2079625"/>
              <a:ext cx="22225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Oval 17"/>
            <p:cNvSpPr>
              <a:spLocks noChangeArrowheads="1"/>
            </p:cNvSpPr>
            <p:nvPr/>
          </p:nvSpPr>
          <p:spPr bwMode="auto">
            <a:xfrm>
              <a:off x="7966076" y="1933575"/>
              <a:ext cx="30163" cy="285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Oval 18"/>
            <p:cNvSpPr>
              <a:spLocks noChangeArrowheads="1"/>
            </p:cNvSpPr>
            <p:nvPr/>
          </p:nvSpPr>
          <p:spPr bwMode="auto">
            <a:xfrm>
              <a:off x="7051676" y="1516063"/>
              <a:ext cx="28575" cy="285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Oval 20"/>
            <p:cNvSpPr>
              <a:spLocks noChangeArrowheads="1"/>
            </p:cNvSpPr>
            <p:nvPr/>
          </p:nvSpPr>
          <p:spPr bwMode="auto">
            <a:xfrm>
              <a:off x="7667626" y="1989138"/>
              <a:ext cx="68263" cy="69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3"/>
            <p:cNvSpPr>
              <a:spLocks/>
            </p:cNvSpPr>
            <p:nvPr/>
          </p:nvSpPr>
          <p:spPr bwMode="auto">
            <a:xfrm>
              <a:off x="7313613" y="1603375"/>
              <a:ext cx="620713" cy="285750"/>
            </a:xfrm>
            <a:custGeom>
              <a:avLst/>
              <a:gdLst>
                <a:gd name="T0" fmla="*/ 0 w 391"/>
                <a:gd name="T1" fmla="*/ 160 h 180"/>
                <a:gd name="T2" fmla="*/ 8 w 391"/>
                <a:gd name="T3" fmla="*/ 180 h 180"/>
                <a:gd name="T4" fmla="*/ 391 w 391"/>
                <a:gd name="T5" fmla="*/ 61 h 180"/>
                <a:gd name="T6" fmla="*/ 367 w 391"/>
                <a:gd name="T7" fmla="*/ 0 h 180"/>
                <a:gd name="T8" fmla="*/ 0 w 391"/>
                <a:gd name="T9" fmla="*/ 16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180">
                  <a:moveTo>
                    <a:pt x="0" y="160"/>
                  </a:moveTo>
                  <a:lnTo>
                    <a:pt x="8" y="180"/>
                  </a:lnTo>
                  <a:lnTo>
                    <a:pt x="391" y="61"/>
                  </a:lnTo>
                  <a:lnTo>
                    <a:pt x="367" y="0"/>
                  </a:lnTo>
                  <a:lnTo>
                    <a:pt x="0" y="1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5"/>
            <p:cNvSpPr>
              <a:spLocks/>
            </p:cNvSpPr>
            <p:nvPr/>
          </p:nvSpPr>
          <p:spPr bwMode="auto">
            <a:xfrm>
              <a:off x="7851776" y="1557338"/>
              <a:ext cx="128588" cy="188913"/>
            </a:xfrm>
            <a:custGeom>
              <a:avLst/>
              <a:gdLst>
                <a:gd name="T0" fmla="*/ 0 w 81"/>
                <a:gd name="T1" fmla="*/ 17 h 119"/>
                <a:gd name="T2" fmla="*/ 40 w 81"/>
                <a:gd name="T3" fmla="*/ 119 h 119"/>
                <a:gd name="T4" fmla="*/ 81 w 81"/>
                <a:gd name="T5" fmla="*/ 103 h 119"/>
                <a:gd name="T6" fmla="*/ 41 w 81"/>
                <a:gd name="T7" fmla="*/ 0 h 119"/>
                <a:gd name="T8" fmla="*/ 0 w 81"/>
                <a:gd name="T9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9">
                  <a:moveTo>
                    <a:pt x="0" y="17"/>
                  </a:moveTo>
                  <a:lnTo>
                    <a:pt x="40" y="119"/>
                  </a:lnTo>
                  <a:lnTo>
                    <a:pt x="81" y="103"/>
                  </a:lnTo>
                  <a:lnTo>
                    <a:pt x="41" y="0"/>
                  </a:lnTo>
                  <a:lnTo>
                    <a:pt x="0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7"/>
            <p:cNvSpPr>
              <a:spLocks/>
            </p:cNvSpPr>
            <p:nvPr/>
          </p:nvSpPr>
          <p:spPr bwMode="auto">
            <a:xfrm flipV="1">
              <a:off x="7429501" y="2152651"/>
              <a:ext cx="241300" cy="420688"/>
            </a:xfrm>
            <a:custGeom>
              <a:avLst/>
              <a:gdLst>
                <a:gd name="T0" fmla="*/ 309 w 322"/>
                <a:gd name="T1" fmla="*/ 0 h 562"/>
                <a:gd name="T2" fmla="*/ 190 w 322"/>
                <a:gd name="T3" fmla="*/ 22 h 562"/>
                <a:gd name="T4" fmla="*/ 201 w 322"/>
                <a:gd name="T5" fmla="*/ 136 h 562"/>
                <a:gd name="T6" fmla="*/ 201 w 322"/>
                <a:gd name="T7" fmla="*/ 136 h 562"/>
                <a:gd name="T8" fmla="*/ 201 w 322"/>
                <a:gd name="T9" fmla="*/ 136 h 562"/>
                <a:gd name="T10" fmla="*/ 151 w 322"/>
                <a:gd name="T11" fmla="*/ 324 h 562"/>
                <a:gd name="T12" fmla="*/ 0 w 322"/>
                <a:gd name="T13" fmla="*/ 436 h 562"/>
                <a:gd name="T14" fmla="*/ 5 w 322"/>
                <a:gd name="T15" fmla="*/ 468 h 562"/>
                <a:gd name="T16" fmla="*/ 5 w 322"/>
                <a:gd name="T17" fmla="*/ 562 h 562"/>
                <a:gd name="T18" fmla="*/ 95 w 322"/>
                <a:gd name="T19" fmla="*/ 527 h 562"/>
                <a:gd name="T20" fmla="*/ 251 w 322"/>
                <a:gd name="T21" fmla="*/ 391 h 562"/>
                <a:gd name="T22" fmla="*/ 322 w 322"/>
                <a:gd name="T23" fmla="*/ 137 h 562"/>
                <a:gd name="T24" fmla="*/ 322 w 322"/>
                <a:gd name="T25" fmla="*/ 136 h 562"/>
                <a:gd name="T26" fmla="*/ 309 w 322"/>
                <a:gd name="T27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" h="562">
                  <a:moveTo>
                    <a:pt x="309" y="0"/>
                  </a:moveTo>
                  <a:cubicBezTo>
                    <a:pt x="190" y="22"/>
                    <a:pt x="190" y="22"/>
                    <a:pt x="190" y="22"/>
                  </a:cubicBezTo>
                  <a:cubicBezTo>
                    <a:pt x="197" y="64"/>
                    <a:pt x="201" y="102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221"/>
                    <a:pt x="180" y="280"/>
                    <a:pt x="151" y="324"/>
                  </a:cubicBezTo>
                  <a:cubicBezTo>
                    <a:pt x="112" y="382"/>
                    <a:pt x="55" y="416"/>
                    <a:pt x="0" y="436"/>
                  </a:cubicBezTo>
                  <a:cubicBezTo>
                    <a:pt x="3" y="445"/>
                    <a:pt x="5" y="455"/>
                    <a:pt x="5" y="468"/>
                  </a:cubicBezTo>
                  <a:cubicBezTo>
                    <a:pt x="5" y="562"/>
                    <a:pt x="5" y="562"/>
                    <a:pt x="5" y="562"/>
                  </a:cubicBezTo>
                  <a:cubicBezTo>
                    <a:pt x="33" y="553"/>
                    <a:pt x="64" y="542"/>
                    <a:pt x="95" y="527"/>
                  </a:cubicBezTo>
                  <a:cubicBezTo>
                    <a:pt x="150" y="499"/>
                    <a:pt x="208" y="456"/>
                    <a:pt x="251" y="391"/>
                  </a:cubicBezTo>
                  <a:cubicBezTo>
                    <a:pt x="294" y="327"/>
                    <a:pt x="322" y="242"/>
                    <a:pt x="322" y="137"/>
                  </a:cubicBezTo>
                  <a:cubicBezTo>
                    <a:pt x="322" y="137"/>
                    <a:pt x="322" y="136"/>
                    <a:pt x="322" y="136"/>
                  </a:cubicBezTo>
                  <a:cubicBezTo>
                    <a:pt x="322" y="94"/>
                    <a:pt x="318" y="49"/>
                    <a:pt x="309" y="0"/>
                  </a:cubicBezTo>
                </a:path>
              </a:pathLst>
            </a:custGeom>
            <a:solidFill>
              <a:srgbClr val="00C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8"/>
            <p:cNvSpPr>
              <a:spLocks/>
            </p:cNvSpPr>
            <p:nvPr/>
          </p:nvSpPr>
          <p:spPr bwMode="auto">
            <a:xfrm>
              <a:off x="7859713" y="1711325"/>
              <a:ext cx="42863" cy="12700"/>
            </a:xfrm>
            <a:custGeom>
              <a:avLst/>
              <a:gdLst>
                <a:gd name="T0" fmla="*/ 27 w 27"/>
                <a:gd name="T1" fmla="*/ 0 h 8"/>
                <a:gd name="T2" fmla="*/ 0 w 27"/>
                <a:gd name="T3" fmla="*/ 8 h 8"/>
                <a:gd name="T4" fmla="*/ 0 w 27"/>
                <a:gd name="T5" fmla="*/ 8 h 8"/>
                <a:gd name="T6" fmla="*/ 27 w 27"/>
                <a:gd name="T7" fmla="*/ 0 h 8"/>
                <a:gd name="T8" fmla="*/ 27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1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9"/>
            <p:cNvSpPr>
              <a:spLocks/>
            </p:cNvSpPr>
            <p:nvPr/>
          </p:nvSpPr>
          <p:spPr bwMode="auto">
            <a:xfrm>
              <a:off x="7859713" y="1711325"/>
              <a:ext cx="42863" cy="12700"/>
            </a:xfrm>
            <a:custGeom>
              <a:avLst/>
              <a:gdLst>
                <a:gd name="T0" fmla="*/ 27 w 27"/>
                <a:gd name="T1" fmla="*/ 0 h 8"/>
                <a:gd name="T2" fmla="*/ 0 w 27"/>
                <a:gd name="T3" fmla="*/ 8 h 8"/>
                <a:gd name="T4" fmla="*/ 0 w 27"/>
                <a:gd name="T5" fmla="*/ 8 h 8"/>
                <a:gd name="T6" fmla="*/ 27 w 27"/>
                <a:gd name="T7" fmla="*/ 0 h 8"/>
                <a:gd name="T8" fmla="*/ 27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7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auto">
            <a:xfrm>
              <a:off x="7824788" y="1617663"/>
              <a:ext cx="77788" cy="106363"/>
            </a:xfrm>
            <a:custGeom>
              <a:avLst/>
              <a:gdLst>
                <a:gd name="T0" fmla="*/ 25 w 49"/>
                <a:gd name="T1" fmla="*/ 0 h 67"/>
                <a:gd name="T2" fmla="*/ 0 w 49"/>
                <a:gd name="T3" fmla="*/ 11 h 67"/>
                <a:gd name="T4" fmla="*/ 22 w 49"/>
                <a:gd name="T5" fmla="*/ 67 h 67"/>
                <a:gd name="T6" fmla="*/ 49 w 49"/>
                <a:gd name="T7" fmla="*/ 59 h 67"/>
                <a:gd name="T8" fmla="*/ 26 w 49"/>
                <a:gd name="T9" fmla="*/ 2 h 67"/>
                <a:gd name="T10" fmla="*/ 25 w 49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7">
                  <a:moveTo>
                    <a:pt x="25" y="0"/>
                  </a:moveTo>
                  <a:lnTo>
                    <a:pt x="0" y="11"/>
                  </a:lnTo>
                  <a:lnTo>
                    <a:pt x="22" y="67"/>
                  </a:lnTo>
                  <a:lnTo>
                    <a:pt x="49" y="59"/>
                  </a:lnTo>
                  <a:lnTo>
                    <a:pt x="26" y="2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auto">
            <a:xfrm>
              <a:off x="7866063" y="1620838"/>
              <a:ext cx="36513" cy="90488"/>
            </a:xfrm>
            <a:custGeom>
              <a:avLst/>
              <a:gdLst>
                <a:gd name="T0" fmla="*/ 0 w 23"/>
                <a:gd name="T1" fmla="*/ 0 h 57"/>
                <a:gd name="T2" fmla="*/ 23 w 23"/>
                <a:gd name="T3" fmla="*/ 57 h 57"/>
                <a:gd name="T4" fmla="*/ 23 w 23"/>
                <a:gd name="T5" fmla="*/ 57 h 57"/>
                <a:gd name="T6" fmla="*/ 23 w 23"/>
                <a:gd name="T7" fmla="*/ 57 h 57"/>
                <a:gd name="T8" fmla="*/ 0 w 2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7">
                  <a:moveTo>
                    <a:pt x="0" y="0"/>
                  </a:move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auto">
            <a:xfrm>
              <a:off x="7866063" y="1620838"/>
              <a:ext cx="36513" cy="90488"/>
            </a:xfrm>
            <a:custGeom>
              <a:avLst/>
              <a:gdLst>
                <a:gd name="T0" fmla="*/ 0 w 23"/>
                <a:gd name="T1" fmla="*/ 0 h 57"/>
                <a:gd name="T2" fmla="*/ 23 w 23"/>
                <a:gd name="T3" fmla="*/ 57 h 57"/>
                <a:gd name="T4" fmla="*/ 23 w 23"/>
                <a:gd name="T5" fmla="*/ 57 h 57"/>
                <a:gd name="T6" fmla="*/ 23 w 23"/>
                <a:gd name="T7" fmla="*/ 57 h 57"/>
                <a:gd name="T8" fmla="*/ 0 w 2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7">
                  <a:moveTo>
                    <a:pt x="0" y="0"/>
                  </a:move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auto">
            <a:xfrm flipV="1">
              <a:off x="7566026" y="2516188"/>
              <a:ext cx="101600" cy="104775"/>
            </a:xfrm>
            <a:custGeom>
              <a:avLst/>
              <a:gdLst>
                <a:gd name="T0" fmla="*/ 125 w 137"/>
                <a:gd name="T1" fmla="*/ 57 h 140"/>
                <a:gd name="T2" fmla="*/ 125 w 137"/>
                <a:gd name="T3" fmla="*/ 57 h 140"/>
                <a:gd name="T4" fmla="*/ 125 w 137"/>
                <a:gd name="T5" fmla="*/ 54 h 140"/>
                <a:gd name="T6" fmla="*/ 54 w 137"/>
                <a:gd name="T7" fmla="*/ 6 h 140"/>
                <a:gd name="T8" fmla="*/ 6 w 137"/>
                <a:gd name="T9" fmla="*/ 77 h 140"/>
                <a:gd name="T10" fmla="*/ 6 w 137"/>
                <a:gd name="T11" fmla="*/ 79 h 140"/>
                <a:gd name="T12" fmla="*/ 6 w 137"/>
                <a:gd name="T13" fmla="*/ 79 h 140"/>
                <a:gd name="T14" fmla="*/ 18 w 137"/>
                <a:gd name="T15" fmla="*/ 140 h 140"/>
                <a:gd name="T16" fmla="*/ 137 w 137"/>
                <a:gd name="T17" fmla="*/ 118 h 140"/>
                <a:gd name="T18" fmla="*/ 125 w 137"/>
                <a:gd name="T19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40">
                  <a:moveTo>
                    <a:pt x="125" y="57"/>
                  </a:moveTo>
                  <a:cubicBezTo>
                    <a:pt x="125" y="57"/>
                    <a:pt x="125" y="57"/>
                    <a:pt x="125" y="57"/>
                  </a:cubicBezTo>
                  <a:cubicBezTo>
                    <a:pt x="125" y="56"/>
                    <a:pt x="125" y="55"/>
                    <a:pt x="125" y="54"/>
                  </a:cubicBezTo>
                  <a:cubicBezTo>
                    <a:pt x="118" y="22"/>
                    <a:pt x="87" y="0"/>
                    <a:pt x="54" y="6"/>
                  </a:cubicBezTo>
                  <a:cubicBezTo>
                    <a:pt x="21" y="12"/>
                    <a:pt x="0" y="44"/>
                    <a:pt x="6" y="77"/>
                  </a:cubicBezTo>
                  <a:cubicBezTo>
                    <a:pt x="6" y="77"/>
                    <a:pt x="6" y="78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37" y="118"/>
                    <a:pt x="137" y="118"/>
                    <a:pt x="137" y="118"/>
                  </a:cubicBezTo>
                  <a:lnTo>
                    <a:pt x="125" y="57"/>
                  </a:ln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Oval 35"/>
            <p:cNvSpPr>
              <a:spLocks noChangeArrowheads="1"/>
            </p:cNvSpPr>
            <p:nvPr/>
          </p:nvSpPr>
          <p:spPr bwMode="auto">
            <a:xfrm>
              <a:off x="7099301" y="2130425"/>
              <a:ext cx="352425" cy="352425"/>
            </a:xfrm>
            <a:prstGeom prst="ellipse">
              <a:avLst/>
            </a:prstGeom>
            <a:solidFill>
              <a:srgbClr val="EE28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39"/>
            <p:cNvSpPr>
              <a:spLocks noEditPoints="1"/>
            </p:cNvSpPr>
            <p:nvPr/>
          </p:nvSpPr>
          <p:spPr bwMode="auto">
            <a:xfrm>
              <a:off x="7716838" y="2265363"/>
              <a:ext cx="0" cy="4763"/>
            </a:xfrm>
            <a:custGeom>
              <a:avLst/>
              <a:gdLst>
                <a:gd name="T0" fmla="*/ 4 h 5"/>
                <a:gd name="T1" fmla="*/ 5 h 5"/>
                <a:gd name="T2" fmla="*/ 5 h 5"/>
                <a:gd name="T3" fmla="*/ 4 h 5"/>
                <a:gd name="T4" fmla="*/ 3 h 5"/>
                <a:gd name="T5" fmla="*/ 4 h 5"/>
                <a:gd name="T6" fmla="*/ 3 h 5"/>
                <a:gd name="T7" fmla="*/ 2 h 5"/>
                <a:gd name="T8" fmla="*/ 3 h 5"/>
                <a:gd name="T9" fmla="*/ 2 h 5"/>
                <a:gd name="T10" fmla="*/ 2 h 5"/>
                <a:gd name="T11" fmla="*/ 2 h 5"/>
                <a:gd name="T12" fmla="*/ 2 h 5"/>
                <a:gd name="T13" fmla="*/ 1 h 5"/>
                <a:gd name="T14" fmla="*/ 1 h 5"/>
                <a:gd name="T15" fmla="*/ 1 h 5"/>
                <a:gd name="T16" fmla="*/ 0 h 5"/>
                <a:gd name="T17" fmla="*/ 0 h 5"/>
                <a:gd name="T18" fmla="*/ 0 h 5"/>
                <a:gd name="T19" fmla="*/ 0 h 5"/>
                <a:gd name="T20" fmla="*/ 0 h 5"/>
                <a:gd name="T21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</a:cxnLst>
              <a:rect l="0" t="0" r="r" b="b"/>
              <a:pathLst>
                <a:path h="5">
                  <a:moveTo>
                    <a:pt x="0" y="4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6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40"/>
            <p:cNvSpPr>
              <a:spLocks noEditPoints="1"/>
            </p:cNvSpPr>
            <p:nvPr/>
          </p:nvSpPr>
          <p:spPr bwMode="auto">
            <a:xfrm>
              <a:off x="7900988" y="2451100"/>
              <a:ext cx="3175" cy="0"/>
            </a:xfrm>
            <a:custGeom>
              <a:avLst/>
              <a:gdLst>
                <a:gd name="T0" fmla="*/ 0 w 5"/>
                <a:gd name="T1" fmla="*/ 0 w 5"/>
                <a:gd name="T2" fmla="*/ 0 w 5"/>
                <a:gd name="T3" fmla="*/ 1 w 5"/>
                <a:gd name="T4" fmla="*/ 1 w 5"/>
                <a:gd name="T5" fmla="*/ 1 w 5"/>
                <a:gd name="T6" fmla="*/ 2 w 5"/>
                <a:gd name="T7" fmla="*/ 1 w 5"/>
                <a:gd name="T8" fmla="*/ 2 w 5"/>
                <a:gd name="T9" fmla="*/ 3 w 5"/>
                <a:gd name="T10" fmla="*/ 2 w 5"/>
                <a:gd name="T11" fmla="*/ 3 w 5"/>
                <a:gd name="T12" fmla="*/ 3 w 5"/>
                <a:gd name="T13" fmla="*/ 3 w 5"/>
                <a:gd name="T14" fmla="*/ 3 w 5"/>
                <a:gd name="T15" fmla="*/ 4 w 5"/>
                <a:gd name="T16" fmla="*/ 4 w 5"/>
                <a:gd name="T17" fmla="*/ 4 w 5"/>
                <a:gd name="T18" fmla="*/ 5 w 5"/>
                <a:gd name="T19" fmla="*/ 5 w 5"/>
                <a:gd name="T20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00B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46"/>
            <p:cNvSpPr>
              <a:spLocks/>
            </p:cNvSpPr>
            <p:nvPr/>
          </p:nvSpPr>
          <p:spPr bwMode="auto">
            <a:xfrm>
              <a:off x="7096126" y="2128838"/>
              <a:ext cx="358775" cy="474663"/>
            </a:xfrm>
            <a:custGeom>
              <a:avLst/>
              <a:gdLst>
                <a:gd name="T0" fmla="*/ 482 w 482"/>
                <a:gd name="T1" fmla="*/ 81 h 637"/>
                <a:gd name="T2" fmla="*/ 406 w 482"/>
                <a:gd name="T3" fmla="*/ 4 h 637"/>
                <a:gd name="T4" fmla="*/ 77 w 482"/>
                <a:gd name="T5" fmla="*/ 4 h 637"/>
                <a:gd name="T6" fmla="*/ 0 w 482"/>
                <a:gd name="T7" fmla="*/ 81 h 637"/>
                <a:gd name="T8" fmla="*/ 0 w 482"/>
                <a:gd name="T9" fmla="*/ 637 h 637"/>
                <a:gd name="T10" fmla="*/ 6 w 482"/>
                <a:gd name="T11" fmla="*/ 637 h 637"/>
                <a:gd name="T12" fmla="*/ 476 w 482"/>
                <a:gd name="T13" fmla="*/ 637 h 637"/>
                <a:gd name="T14" fmla="*/ 482 w 482"/>
                <a:gd name="T15" fmla="*/ 637 h 637"/>
                <a:gd name="T16" fmla="*/ 482 w 482"/>
                <a:gd name="T17" fmla="*/ 81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637">
                  <a:moveTo>
                    <a:pt x="482" y="81"/>
                  </a:moveTo>
                  <a:cubicBezTo>
                    <a:pt x="482" y="0"/>
                    <a:pt x="406" y="4"/>
                    <a:pt x="406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0" y="0"/>
                    <a:pt x="0" y="8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6" y="637"/>
                    <a:pt x="6" y="637"/>
                    <a:pt x="6" y="637"/>
                  </a:cubicBezTo>
                  <a:cubicBezTo>
                    <a:pt x="476" y="637"/>
                    <a:pt x="476" y="637"/>
                    <a:pt x="476" y="637"/>
                  </a:cubicBezTo>
                  <a:cubicBezTo>
                    <a:pt x="482" y="637"/>
                    <a:pt x="482" y="637"/>
                    <a:pt x="482" y="637"/>
                  </a:cubicBezTo>
                  <a:cubicBezTo>
                    <a:pt x="482" y="81"/>
                    <a:pt x="482" y="81"/>
                    <a:pt x="482" y="81"/>
                  </a:cubicBezTo>
                </a:path>
              </a:pathLst>
            </a:custGeom>
            <a:solidFill>
              <a:srgbClr val="00D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47"/>
            <p:cNvSpPr>
              <a:spLocks/>
            </p:cNvSpPr>
            <p:nvPr/>
          </p:nvSpPr>
          <p:spPr bwMode="auto">
            <a:xfrm>
              <a:off x="7096126" y="2328863"/>
              <a:ext cx="358775" cy="274638"/>
            </a:xfrm>
            <a:custGeom>
              <a:avLst/>
              <a:gdLst>
                <a:gd name="T0" fmla="*/ 0 w 226"/>
                <a:gd name="T1" fmla="*/ 0 h 173"/>
                <a:gd name="T2" fmla="*/ 0 w 226"/>
                <a:gd name="T3" fmla="*/ 173 h 173"/>
                <a:gd name="T4" fmla="*/ 2 w 226"/>
                <a:gd name="T5" fmla="*/ 173 h 173"/>
                <a:gd name="T6" fmla="*/ 224 w 226"/>
                <a:gd name="T7" fmla="*/ 173 h 173"/>
                <a:gd name="T8" fmla="*/ 226 w 226"/>
                <a:gd name="T9" fmla="*/ 173 h 173"/>
                <a:gd name="T10" fmla="*/ 226 w 226"/>
                <a:gd name="T11" fmla="*/ 153 h 173"/>
                <a:gd name="T12" fmla="*/ 0 w 226"/>
                <a:gd name="T1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73">
                  <a:moveTo>
                    <a:pt x="0" y="0"/>
                  </a:moveTo>
                  <a:lnTo>
                    <a:pt x="0" y="173"/>
                  </a:lnTo>
                  <a:lnTo>
                    <a:pt x="2" y="173"/>
                  </a:lnTo>
                  <a:lnTo>
                    <a:pt x="224" y="173"/>
                  </a:lnTo>
                  <a:lnTo>
                    <a:pt x="226" y="173"/>
                  </a:lnTo>
                  <a:lnTo>
                    <a:pt x="226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48"/>
            <p:cNvSpPr>
              <a:spLocks/>
            </p:cNvSpPr>
            <p:nvPr/>
          </p:nvSpPr>
          <p:spPr bwMode="auto">
            <a:xfrm>
              <a:off x="7096126" y="2328863"/>
              <a:ext cx="358775" cy="274638"/>
            </a:xfrm>
            <a:custGeom>
              <a:avLst/>
              <a:gdLst>
                <a:gd name="T0" fmla="*/ 0 w 226"/>
                <a:gd name="T1" fmla="*/ 0 h 173"/>
                <a:gd name="T2" fmla="*/ 0 w 226"/>
                <a:gd name="T3" fmla="*/ 173 h 173"/>
                <a:gd name="T4" fmla="*/ 2 w 226"/>
                <a:gd name="T5" fmla="*/ 173 h 173"/>
                <a:gd name="T6" fmla="*/ 224 w 226"/>
                <a:gd name="T7" fmla="*/ 173 h 173"/>
                <a:gd name="T8" fmla="*/ 226 w 226"/>
                <a:gd name="T9" fmla="*/ 173 h 173"/>
                <a:gd name="T10" fmla="*/ 226 w 226"/>
                <a:gd name="T11" fmla="*/ 153 h 173"/>
                <a:gd name="T12" fmla="*/ 0 w 226"/>
                <a:gd name="T1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73">
                  <a:moveTo>
                    <a:pt x="0" y="0"/>
                  </a:moveTo>
                  <a:lnTo>
                    <a:pt x="0" y="173"/>
                  </a:lnTo>
                  <a:lnTo>
                    <a:pt x="2" y="173"/>
                  </a:lnTo>
                  <a:lnTo>
                    <a:pt x="224" y="173"/>
                  </a:lnTo>
                  <a:lnTo>
                    <a:pt x="226" y="173"/>
                  </a:lnTo>
                  <a:lnTo>
                    <a:pt x="226" y="15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49"/>
            <p:cNvSpPr>
              <a:spLocks/>
            </p:cNvSpPr>
            <p:nvPr/>
          </p:nvSpPr>
          <p:spPr bwMode="auto">
            <a:xfrm>
              <a:off x="7096126" y="2235200"/>
              <a:ext cx="358775" cy="385763"/>
            </a:xfrm>
            <a:custGeom>
              <a:avLst/>
              <a:gdLst>
                <a:gd name="T0" fmla="*/ 482 w 482"/>
                <a:gd name="T1" fmla="*/ 321 h 516"/>
                <a:gd name="T2" fmla="*/ 0 w 482"/>
                <a:gd name="T3" fmla="*/ 226 h 516"/>
                <a:gd name="T4" fmla="*/ 0 w 482"/>
                <a:gd name="T5" fmla="*/ 0 h 516"/>
                <a:gd name="T6" fmla="*/ 183 w 482"/>
                <a:gd name="T7" fmla="*/ 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516">
                  <a:moveTo>
                    <a:pt x="482" y="321"/>
                  </a:moveTo>
                  <a:cubicBezTo>
                    <a:pt x="482" y="321"/>
                    <a:pt x="116" y="516"/>
                    <a:pt x="0" y="2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6"/>
                    <a:pt x="183" y="6"/>
                    <a:pt x="183" y="6"/>
                  </a:cubicBezTo>
                </a:path>
              </a:pathLst>
            </a:custGeom>
            <a:solidFill>
              <a:srgbClr val="00D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55"/>
            <p:cNvSpPr>
              <a:spLocks/>
            </p:cNvSpPr>
            <p:nvPr/>
          </p:nvSpPr>
          <p:spPr bwMode="auto">
            <a:xfrm>
              <a:off x="7294563" y="2597150"/>
              <a:ext cx="585788" cy="327025"/>
            </a:xfrm>
            <a:custGeom>
              <a:avLst/>
              <a:gdLst>
                <a:gd name="T0" fmla="*/ 780 w 783"/>
                <a:gd name="T1" fmla="*/ 175 h 438"/>
                <a:gd name="T2" fmla="*/ 780 w 783"/>
                <a:gd name="T3" fmla="*/ 159 h 438"/>
                <a:gd name="T4" fmla="*/ 761 w 783"/>
                <a:gd name="T5" fmla="*/ 163 h 438"/>
                <a:gd name="T6" fmla="*/ 449 w 783"/>
                <a:gd name="T7" fmla="*/ 11 h 438"/>
                <a:gd name="T8" fmla="*/ 391 w 783"/>
                <a:gd name="T9" fmla="*/ 20 h 438"/>
                <a:gd name="T10" fmla="*/ 25 w 783"/>
                <a:gd name="T11" fmla="*/ 236 h 438"/>
                <a:gd name="T12" fmla="*/ 1 w 783"/>
                <a:gd name="T13" fmla="*/ 241 h 438"/>
                <a:gd name="T14" fmla="*/ 0 w 783"/>
                <a:gd name="T15" fmla="*/ 264 h 438"/>
                <a:gd name="T16" fmla="*/ 1 w 783"/>
                <a:gd name="T17" fmla="*/ 264 h 438"/>
                <a:gd name="T18" fmla="*/ 8 w 783"/>
                <a:gd name="T19" fmla="*/ 270 h 438"/>
                <a:gd name="T20" fmla="*/ 332 w 783"/>
                <a:gd name="T21" fmla="*/ 427 h 438"/>
                <a:gd name="T22" fmla="*/ 390 w 783"/>
                <a:gd name="T23" fmla="*/ 418 h 438"/>
                <a:gd name="T24" fmla="*/ 761 w 783"/>
                <a:gd name="T25" fmla="*/ 199 h 438"/>
                <a:gd name="T26" fmla="*/ 780 w 783"/>
                <a:gd name="T27" fmla="*/ 176 h 438"/>
                <a:gd name="T28" fmla="*/ 780 w 783"/>
                <a:gd name="T29" fmla="*/ 17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3" h="438">
                  <a:moveTo>
                    <a:pt x="780" y="175"/>
                  </a:moveTo>
                  <a:cubicBezTo>
                    <a:pt x="780" y="159"/>
                    <a:pt x="780" y="159"/>
                    <a:pt x="780" y="159"/>
                  </a:cubicBezTo>
                  <a:cubicBezTo>
                    <a:pt x="761" y="163"/>
                    <a:pt x="761" y="163"/>
                    <a:pt x="761" y="163"/>
                  </a:cubicBezTo>
                  <a:cubicBezTo>
                    <a:pt x="449" y="11"/>
                    <a:pt x="449" y="11"/>
                    <a:pt x="449" y="11"/>
                  </a:cubicBezTo>
                  <a:cubicBezTo>
                    <a:pt x="449" y="11"/>
                    <a:pt x="426" y="0"/>
                    <a:pt x="391" y="20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1" y="264"/>
                    <a:pt x="1" y="264"/>
                    <a:pt x="1" y="264"/>
                  </a:cubicBezTo>
                  <a:cubicBezTo>
                    <a:pt x="2" y="266"/>
                    <a:pt x="5" y="268"/>
                    <a:pt x="8" y="270"/>
                  </a:cubicBezTo>
                  <a:cubicBezTo>
                    <a:pt x="332" y="427"/>
                    <a:pt x="332" y="427"/>
                    <a:pt x="332" y="427"/>
                  </a:cubicBezTo>
                  <a:cubicBezTo>
                    <a:pt x="332" y="427"/>
                    <a:pt x="355" y="438"/>
                    <a:pt x="390" y="418"/>
                  </a:cubicBezTo>
                  <a:cubicBezTo>
                    <a:pt x="761" y="199"/>
                    <a:pt x="761" y="199"/>
                    <a:pt x="761" y="199"/>
                  </a:cubicBezTo>
                  <a:cubicBezTo>
                    <a:pt x="761" y="199"/>
                    <a:pt x="783" y="187"/>
                    <a:pt x="780" y="176"/>
                  </a:cubicBezTo>
                  <a:cubicBezTo>
                    <a:pt x="780" y="175"/>
                    <a:pt x="780" y="175"/>
                    <a:pt x="780" y="175"/>
                  </a:cubicBezTo>
                </a:path>
              </a:pathLst>
            </a:cu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56"/>
            <p:cNvSpPr>
              <a:spLocks/>
            </p:cNvSpPr>
            <p:nvPr/>
          </p:nvSpPr>
          <p:spPr bwMode="auto">
            <a:xfrm>
              <a:off x="7285038" y="2578100"/>
              <a:ext cx="604838" cy="327025"/>
            </a:xfrm>
            <a:custGeom>
              <a:avLst/>
              <a:gdLst>
                <a:gd name="T0" fmla="*/ 787 w 810"/>
                <a:gd name="T1" fmla="*/ 169 h 438"/>
                <a:gd name="T2" fmla="*/ 464 w 810"/>
                <a:gd name="T3" fmla="*/ 12 h 438"/>
                <a:gd name="T4" fmla="*/ 406 w 810"/>
                <a:gd name="T5" fmla="*/ 20 h 438"/>
                <a:gd name="T6" fmla="*/ 35 w 810"/>
                <a:gd name="T7" fmla="*/ 239 h 438"/>
                <a:gd name="T8" fmla="*/ 23 w 810"/>
                <a:gd name="T9" fmla="*/ 270 h 438"/>
                <a:gd name="T10" fmla="*/ 347 w 810"/>
                <a:gd name="T11" fmla="*/ 427 h 438"/>
                <a:gd name="T12" fmla="*/ 405 w 810"/>
                <a:gd name="T13" fmla="*/ 419 h 438"/>
                <a:gd name="T14" fmla="*/ 776 w 810"/>
                <a:gd name="T15" fmla="*/ 200 h 438"/>
                <a:gd name="T16" fmla="*/ 787 w 810"/>
                <a:gd name="T17" fmla="*/ 16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" h="438">
                  <a:moveTo>
                    <a:pt x="787" y="169"/>
                  </a:moveTo>
                  <a:cubicBezTo>
                    <a:pt x="464" y="12"/>
                    <a:pt x="464" y="12"/>
                    <a:pt x="464" y="12"/>
                  </a:cubicBezTo>
                  <a:cubicBezTo>
                    <a:pt x="464" y="12"/>
                    <a:pt x="441" y="0"/>
                    <a:pt x="406" y="20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35" y="239"/>
                    <a:pt x="0" y="259"/>
                    <a:pt x="23" y="270"/>
                  </a:cubicBezTo>
                  <a:cubicBezTo>
                    <a:pt x="347" y="427"/>
                    <a:pt x="347" y="427"/>
                    <a:pt x="347" y="427"/>
                  </a:cubicBezTo>
                  <a:cubicBezTo>
                    <a:pt x="347" y="427"/>
                    <a:pt x="370" y="438"/>
                    <a:pt x="405" y="419"/>
                  </a:cubicBezTo>
                  <a:cubicBezTo>
                    <a:pt x="776" y="200"/>
                    <a:pt x="776" y="200"/>
                    <a:pt x="776" y="200"/>
                  </a:cubicBezTo>
                  <a:cubicBezTo>
                    <a:pt x="776" y="200"/>
                    <a:pt x="810" y="180"/>
                    <a:pt x="787" y="169"/>
                  </a:cubicBezTo>
                </a:path>
              </a:pathLst>
            </a:custGeom>
            <a:solidFill>
              <a:srgbClr val="EC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57"/>
            <p:cNvSpPr>
              <a:spLocks/>
            </p:cNvSpPr>
            <p:nvPr/>
          </p:nvSpPr>
          <p:spPr bwMode="auto">
            <a:xfrm>
              <a:off x="7362826" y="2619375"/>
              <a:ext cx="482600" cy="263525"/>
            </a:xfrm>
            <a:custGeom>
              <a:avLst/>
              <a:gdLst>
                <a:gd name="T0" fmla="*/ 304 w 304"/>
                <a:gd name="T1" fmla="*/ 63 h 166"/>
                <a:gd name="T2" fmla="*/ 174 w 304"/>
                <a:gd name="T3" fmla="*/ 0 h 166"/>
                <a:gd name="T4" fmla="*/ 0 w 304"/>
                <a:gd name="T5" fmla="*/ 103 h 166"/>
                <a:gd name="T6" fmla="*/ 130 w 304"/>
                <a:gd name="T7" fmla="*/ 166 h 166"/>
                <a:gd name="T8" fmla="*/ 304 w 304"/>
                <a:gd name="T9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166">
                  <a:moveTo>
                    <a:pt x="304" y="63"/>
                  </a:moveTo>
                  <a:lnTo>
                    <a:pt x="174" y="0"/>
                  </a:lnTo>
                  <a:lnTo>
                    <a:pt x="0" y="103"/>
                  </a:lnTo>
                  <a:lnTo>
                    <a:pt x="130" y="166"/>
                  </a:lnTo>
                  <a:lnTo>
                    <a:pt x="304" y="63"/>
                  </a:lnTo>
                  <a:close/>
                </a:path>
              </a:pathLst>
            </a:custGeom>
            <a:solidFill>
              <a:srgbClr val="F0E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58"/>
            <p:cNvSpPr>
              <a:spLocks/>
            </p:cNvSpPr>
            <p:nvPr/>
          </p:nvSpPr>
          <p:spPr bwMode="auto">
            <a:xfrm>
              <a:off x="7362826" y="2619375"/>
              <a:ext cx="482600" cy="263525"/>
            </a:xfrm>
            <a:custGeom>
              <a:avLst/>
              <a:gdLst>
                <a:gd name="T0" fmla="*/ 304 w 304"/>
                <a:gd name="T1" fmla="*/ 63 h 166"/>
                <a:gd name="T2" fmla="*/ 174 w 304"/>
                <a:gd name="T3" fmla="*/ 0 h 166"/>
                <a:gd name="T4" fmla="*/ 0 w 304"/>
                <a:gd name="T5" fmla="*/ 103 h 166"/>
                <a:gd name="T6" fmla="*/ 130 w 304"/>
                <a:gd name="T7" fmla="*/ 166 h 166"/>
                <a:gd name="T8" fmla="*/ 304 w 304"/>
                <a:gd name="T9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166">
                  <a:moveTo>
                    <a:pt x="304" y="63"/>
                  </a:moveTo>
                  <a:lnTo>
                    <a:pt x="174" y="0"/>
                  </a:lnTo>
                  <a:lnTo>
                    <a:pt x="0" y="103"/>
                  </a:lnTo>
                  <a:lnTo>
                    <a:pt x="130" y="166"/>
                  </a:lnTo>
                  <a:lnTo>
                    <a:pt x="304" y="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59"/>
            <p:cNvSpPr>
              <a:spLocks/>
            </p:cNvSpPr>
            <p:nvPr/>
          </p:nvSpPr>
          <p:spPr bwMode="auto">
            <a:xfrm>
              <a:off x="7616826" y="2584450"/>
              <a:ext cx="69850" cy="30163"/>
            </a:xfrm>
            <a:custGeom>
              <a:avLst/>
              <a:gdLst>
                <a:gd name="T0" fmla="*/ 1 w 93"/>
                <a:gd name="T1" fmla="*/ 0 h 40"/>
                <a:gd name="T2" fmla="*/ 0 w 93"/>
                <a:gd name="T3" fmla="*/ 0 h 40"/>
                <a:gd name="T4" fmla="*/ 18 w 93"/>
                <a:gd name="T5" fmla="*/ 4 h 40"/>
                <a:gd name="T6" fmla="*/ 92 w 93"/>
                <a:gd name="T7" fmla="*/ 40 h 40"/>
                <a:gd name="T8" fmla="*/ 93 w 93"/>
                <a:gd name="T9" fmla="*/ 40 h 40"/>
                <a:gd name="T10" fmla="*/ 19 w 93"/>
                <a:gd name="T11" fmla="*/ 4 h 40"/>
                <a:gd name="T12" fmla="*/ 1 w 93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1" y="1"/>
                    <a:pt x="18" y="4"/>
                    <a:pt x="18" y="4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2" y="0"/>
                    <a:pt x="1" y="0"/>
                  </a:cubicBezTo>
                </a:path>
              </a:pathLst>
            </a:custGeom>
            <a:solidFill>
              <a:srgbClr val="006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60"/>
            <p:cNvSpPr>
              <a:spLocks/>
            </p:cNvSpPr>
            <p:nvPr/>
          </p:nvSpPr>
          <p:spPr bwMode="auto">
            <a:xfrm>
              <a:off x="7285038" y="2584450"/>
              <a:ext cx="401638" cy="287338"/>
            </a:xfrm>
            <a:custGeom>
              <a:avLst/>
              <a:gdLst>
                <a:gd name="T0" fmla="*/ 445 w 537"/>
                <a:gd name="T1" fmla="*/ 0 h 384"/>
                <a:gd name="T2" fmla="*/ 406 w 537"/>
                <a:gd name="T3" fmla="*/ 12 h 384"/>
                <a:gd name="T4" fmla="*/ 35 w 537"/>
                <a:gd name="T5" fmla="*/ 231 h 384"/>
                <a:gd name="T6" fmla="*/ 23 w 537"/>
                <a:gd name="T7" fmla="*/ 262 h 384"/>
                <a:gd name="T8" fmla="*/ 274 w 537"/>
                <a:gd name="T9" fmla="*/ 384 h 384"/>
                <a:gd name="T10" fmla="*/ 274 w 537"/>
                <a:gd name="T11" fmla="*/ 384 h 384"/>
                <a:gd name="T12" fmla="*/ 294 w 537"/>
                <a:gd name="T13" fmla="*/ 357 h 384"/>
                <a:gd name="T14" fmla="*/ 103 w 537"/>
                <a:gd name="T15" fmla="*/ 265 h 384"/>
                <a:gd name="T16" fmla="*/ 474 w 537"/>
                <a:gd name="T17" fmla="*/ 46 h 384"/>
                <a:gd name="T18" fmla="*/ 517 w 537"/>
                <a:gd name="T19" fmla="*/ 67 h 384"/>
                <a:gd name="T20" fmla="*/ 537 w 537"/>
                <a:gd name="T21" fmla="*/ 40 h 384"/>
                <a:gd name="T22" fmla="*/ 463 w 537"/>
                <a:gd name="T23" fmla="*/ 4 h 384"/>
                <a:gd name="T24" fmla="*/ 445 w 537"/>
                <a:gd name="T25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7" h="384">
                  <a:moveTo>
                    <a:pt x="445" y="0"/>
                  </a:moveTo>
                  <a:cubicBezTo>
                    <a:pt x="435" y="1"/>
                    <a:pt x="422" y="3"/>
                    <a:pt x="406" y="12"/>
                  </a:cubicBezTo>
                  <a:cubicBezTo>
                    <a:pt x="35" y="231"/>
                    <a:pt x="35" y="231"/>
                    <a:pt x="35" y="231"/>
                  </a:cubicBezTo>
                  <a:cubicBezTo>
                    <a:pt x="35" y="231"/>
                    <a:pt x="0" y="251"/>
                    <a:pt x="23" y="262"/>
                  </a:cubicBezTo>
                  <a:cubicBezTo>
                    <a:pt x="274" y="384"/>
                    <a:pt x="274" y="384"/>
                    <a:pt x="274" y="384"/>
                  </a:cubicBezTo>
                  <a:cubicBezTo>
                    <a:pt x="274" y="384"/>
                    <a:pt x="274" y="384"/>
                    <a:pt x="274" y="384"/>
                  </a:cubicBezTo>
                  <a:cubicBezTo>
                    <a:pt x="294" y="357"/>
                    <a:pt x="294" y="357"/>
                    <a:pt x="294" y="357"/>
                  </a:cubicBezTo>
                  <a:cubicBezTo>
                    <a:pt x="103" y="265"/>
                    <a:pt x="103" y="265"/>
                    <a:pt x="103" y="265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517" y="67"/>
                    <a:pt x="517" y="67"/>
                    <a:pt x="517" y="67"/>
                  </a:cubicBezTo>
                  <a:cubicBezTo>
                    <a:pt x="537" y="40"/>
                    <a:pt x="537" y="40"/>
                    <a:pt x="537" y="40"/>
                  </a:cubicBezTo>
                  <a:cubicBezTo>
                    <a:pt x="463" y="4"/>
                    <a:pt x="463" y="4"/>
                    <a:pt x="463" y="4"/>
                  </a:cubicBezTo>
                  <a:cubicBezTo>
                    <a:pt x="463" y="4"/>
                    <a:pt x="456" y="1"/>
                    <a:pt x="445" y="0"/>
                  </a:cubicBezTo>
                </a:path>
              </a:pathLst>
            </a:custGeom>
            <a:solidFill>
              <a:srgbClr val="D4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61"/>
            <p:cNvSpPr>
              <a:spLocks/>
            </p:cNvSpPr>
            <p:nvPr/>
          </p:nvSpPr>
          <p:spPr bwMode="auto">
            <a:xfrm>
              <a:off x="7362826" y="2619375"/>
              <a:ext cx="307975" cy="231775"/>
            </a:xfrm>
            <a:custGeom>
              <a:avLst/>
              <a:gdLst>
                <a:gd name="T0" fmla="*/ 174 w 194"/>
                <a:gd name="T1" fmla="*/ 0 h 146"/>
                <a:gd name="T2" fmla="*/ 0 w 194"/>
                <a:gd name="T3" fmla="*/ 103 h 146"/>
                <a:gd name="T4" fmla="*/ 89 w 194"/>
                <a:gd name="T5" fmla="*/ 146 h 146"/>
                <a:gd name="T6" fmla="*/ 194 w 194"/>
                <a:gd name="T7" fmla="*/ 10 h 146"/>
                <a:gd name="T8" fmla="*/ 174 w 194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46">
                  <a:moveTo>
                    <a:pt x="174" y="0"/>
                  </a:moveTo>
                  <a:lnTo>
                    <a:pt x="0" y="103"/>
                  </a:lnTo>
                  <a:lnTo>
                    <a:pt x="89" y="146"/>
                  </a:lnTo>
                  <a:lnTo>
                    <a:pt x="194" y="1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D8D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62"/>
            <p:cNvSpPr>
              <a:spLocks/>
            </p:cNvSpPr>
            <p:nvPr/>
          </p:nvSpPr>
          <p:spPr bwMode="auto">
            <a:xfrm>
              <a:off x="7362826" y="2619375"/>
              <a:ext cx="307975" cy="231775"/>
            </a:xfrm>
            <a:custGeom>
              <a:avLst/>
              <a:gdLst>
                <a:gd name="T0" fmla="*/ 174 w 194"/>
                <a:gd name="T1" fmla="*/ 0 h 146"/>
                <a:gd name="T2" fmla="*/ 0 w 194"/>
                <a:gd name="T3" fmla="*/ 103 h 146"/>
                <a:gd name="T4" fmla="*/ 89 w 194"/>
                <a:gd name="T5" fmla="*/ 146 h 146"/>
                <a:gd name="T6" fmla="*/ 194 w 194"/>
                <a:gd name="T7" fmla="*/ 10 h 146"/>
                <a:gd name="T8" fmla="*/ 174 w 194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46">
                  <a:moveTo>
                    <a:pt x="174" y="0"/>
                  </a:moveTo>
                  <a:lnTo>
                    <a:pt x="0" y="103"/>
                  </a:lnTo>
                  <a:lnTo>
                    <a:pt x="89" y="146"/>
                  </a:lnTo>
                  <a:lnTo>
                    <a:pt x="194" y="10"/>
                  </a:lnTo>
                  <a:lnTo>
                    <a:pt x="1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63"/>
            <p:cNvSpPr>
              <a:spLocks/>
            </p:cNvSpPr>
            <p:nvPr/>
          </p:nvSpPr>
          <p:spPr bwMode="auto">
            <a:xfrm>
              <a:off x="7494588" y="2509838"/>
              <a:ext cx="34925" cy="38100"/>
            </a:xfrm>
            <a:custGeom>
              <a:avLst/>
              <a:gdLst>
                <a:gd name="T0" fmla="*/ 43 w 47"/>
                <a:gd name="T1" fmla="*/ 21 h 51"/>
                <a:gd name="T2" fmla="*/ 33 w 47"/>
                <a:gd name="T3" fmla="*/ 0 h 51"/>
                <a:gd name="T4" fmla="*/ 0 w 47"/>
                <a:gd name="T5" fmla="*/ 15 h 51"/>
                <a:gd name="T6" fmla="*/ 10 w 47"/>
                <a:gd name="T7" fmla="*/ 37 h 51"/>
                <a:gd name="T8" fmla="*/ 28 w 47"/>
                <a:gd name="T9" fmla="*/ 51 h 51"/>
                <a:gd name="T10" fmla="*/ 47 w 47"/>
                <a:gd name="T11" fmla="*/ 32 h 51"/>
                <a:gd name="T12" fmla="*/ 43 w 47"/>
                <a:gd name="T13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1">
                  <a:moveTo>
                    <a:pt x="43" y="21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2" y="45"/>
                    <a:pt x="19" y="51"/>
                    <a:pt x="28" y="51"/>
                  </a:cubicBezTo>
                  <a:cubicBezTo>
                    <a:pt x="38" y="51"/>
                    <a:pt x="47" y="43"/>
                    <a:pt x="47" y="32"/>
                  </a:cubicBezTo>
                  <a:cubicBezTo>
                    <a:pt x="47" y="28"/>
                    <a:pt x="45" y="24"/>
                    <a:pt x="43" y="21"/>
                  </a:cubicBezTo>
                  <a:close/>
                </a:path>
              </a:pathLst>
            </a:custGeom>
            <a:solidFill>
              <a:srgbClr val="F0E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64"/>
            <p:cNvSpPr>
              <a:spLocks/>
            </p:cNvSpPr>
            <p:nvPr/>
          </p:nvSpPr>
          <p:spPr bwMode="auto">
            <a:xfrm>
              <a:off x="7408863" y="2333625"/>
              <a:ext cx="120650" cy="198438"/>
            </a:xfrm>
            <a:custGeom>
              <a:avLst/>
              <a:gdLst>
                <a:gd name="T0" fmla="*/ 0 w 76"/>
                <a:gd name="T1" fmla="*/ 10 h 125"/>
                <a:gd name="T2" fmla="*/ 53 w 76"/>
                <a:gd name="T3" fmla="*/ 125 h 125"/>
                <a:gd name="T4" fmla="*/ 76 w 76"/>
                <a:gd name="T5" fmla="*/ 115 h 125"/>
                <a:gd name="T6" fmla="*/ 23 w 76"/>
                <a:gd name="T7" fmla="*/ 0 h 125"/>
                <a:gd name="T8" fmla="*/ 0 w 76"/>
                <a:gd name="T9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5">
                  <a:moveTo>
                    <a:pt x="0" y="10"/>
                  </a:moveTo>
                  <a:lnTo>
                    <a:pt x="53" y="125"/>
                  </a:lnTo>
                  <a:lnTo>
                    <a:pt x="76" y="115"/>
                  </a:lnTo>
                  <a:lnTo>
                    <a:pt x="2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65"/>
            <p:cNvSpPr>
              <a:spLocks/>
            </p:cNvSpPr>
            <p:nvPr/>
          </p:nvSpPr>
          <p:spPr bwMode="auto">
            <a:xfrm>
              <a:off x="7423151" y="2365375"/>
              <a:ext cx="103188" cy="103188"/>
            </a:xfrm>
            <a:custGeom>
              <a:avLst/>
              <a:gdLst>
                <a:gd name="T0" fmla="*/ 44 w 138"/>
                <a:gd name="T1" fmla="*/ 14 h 138"/>
                <a:gd name="T2" fmla="*/ 124 w 138"/>
                <a:gd name="T3" fmla="*/ 44 h 138"/>
                <a:gd name="T4" fmla="*/ 94 w 138"/>
                <a:gd name="T5" fmla="*/ 124 h 138"/>
                <a:gd name="T6" fmla="*/ 14 w 138"/>
                <a:gd name="T7" fmla="*/ 94 h 138"/>
                <a:gd name="T8" fmla="*/ 44 w 138"/>
                <a:gd name="T9" fmla="*/ 1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8">
                  <a:moveTo>
                    <a:pt x="44" y="14"/>
                  </a:moveTo>
                  <a:cubicBezTo>
                    <a:pt x="75" y="0"/>
                    <a:pt x="111" y="14"/>
                    <a:pt x="124" y="44"/>
                  </a:cubicBezTo>
                  <a:cubicBezTo>
                    <a:pt x="138" y="75"/>
                    <a:pt x="124" y="110"/>
                    <a:pt x="94" y="124"/>
                  </a:cubicBezTo>
                  <a:cubicBezTo>
                    <a:pt x="63" y="138"/>
                    <a:pt x="28" y="124"/>
                    <a:pt x="14" y="94"/>
                  </a:cubicBezTo>
                  <a:cubicBezTo>
                    <a:pt x="0" y="63"/>
                    <a:pt x="14" y="28"/>
                    <a:pt x="44" y="14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66"/>
            <p:cNvSpPr>
              <a:spLocks/>
            </p:cNvSpPr>
            <p:nvPr/>
          </p:nvSpPr>
          <p:spPr bwMode="auto">
            <a:xfrm>
              <a:off x="7412038" y="2376488"/>
              <a:ext cx="79375" cy="101600"/>
            </a:xfrm>
            <a:custGeom>
              <a:avLst/>
              <a:gdLst>
                <a:gd name="T0" fmla="*/ 23 w 50"/>
                <a:gd name="T1" fmla="*/ 64 h 64"/>
                <a:gd name="T2" fmla="*/ 0 w 50"/>
                <a:gd name="T3" fmla="*/ 12 h 64"/>
                <a:gd name="T4" fmla="*/ 26 w 50"/>
                <a:gd name="T5" fmla="*/ 0 h 64"/>
                <a:gd name="T6" fmla="*/ 50 w 50"/>
                <a:gd name="T7" fmla="*/ 52 h 64"/>
                <a:gd name="T8" fmla="*/ 23 w 50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4">
                  <a:moveTo>
                    <a:pt x="23" y="64"/>
                  </a:moveTo>
                  <a:lnTo>
                    <a:pt x="0" y="12"/>
                  </a:lnTo>
                  <a:lnTo>
                    <a:pt x="26" y="0"/>
                  </a:lnTo>
                  <a:lnTo>
                    <a:pt x="50" y="52"/>
                  </a:lnTo>
                  <a:lnTo>
                    <a:pt x="23" y="64"/>
                  </a:ln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Oval 67"/>
            <p:cNvSpPr>
              <a:spLocks noChangeArrowheads="1"/>
            </p:cNvSpPr>
            <p:nvPr/>
          </p:nvSpPr>
          <p:spPr bwMode="auto">
            <a:xfrm>
              <a:off x="7505701" y="1477963"/>
              <a:ext cx="180975" cy="180975"/>
            </a:xfrm>
            <a:prstGeom prst="ellipse">
              <a:avLst/>
            </a:pr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68"/>
            <p:cNvSpPr>
              <a:spLocks noEditPoints="1"/>
            </p:cNvSpPr>
            <p:nvPr/>
          </p:nvSpPr>
          <p:spPr bwMode="auto">
            <a:xfrm>
              <a:off x="7594601" y="1563688"/>
              <a:ext cx="92075" cy="95250"/>
            </a:xfrm>
            <a:custGeom>
              <a:avLst/>
              <a:gdLst>
                <a:gd name="T0" fmla="*/ 1 w 123"/>
                <a:gd name="T1" fmla="*/ 127 h 127"/>
                <a:gd name="T2" fmla="*/ 2 w 123"/>
                <a:gd name="T3" fmla="*/ 127 h 127"/>
                <a:gd name="T4" fmla="*/ 1 w 123"/>
                <a:gd name="T5" fmla="*/ 127 h 127"/>
                <a:gd name="T6" fmla="*/ 1 w 123"/>
                <a:gd name="T7" fmla="*/ 127 h 127"/>
                <a:gd name="T8" fmla="*/ 1 w 123"/>
                <a:gd name="T9" fmla="*/ 127 h 127"/>
                <a:gd name="T10" fmla="*/ 1 w 123"/>
                <a:gd name="T11" fmla="*/ 127 h 127"/>
                <a:gd name="T12" fmla="*/ 0 w 123"/>
                <a:gd name="T13" fmla="*/ 127 h 127"/>
                <a:gd name="T14" fmla="*/ 0 w 123"/>
                <a:gd name="T15" fmla="*/ 127 h 127"/>
                <a:gd name="T16" fmla="*/ 0 w 123"/>
                <a:gd name="T17" fmla="*/ 127 h 127"/>
                <a:gd name="T18" fmla="*/ 123 w 123"/>
                <a:gd name="T19" fmla="*/ 5 h 127"/>
                <a:gd name="T20" fmla="*/ 123 w 123"/>
                <a:gd name="T21" fmla="*/ 5 h 127"/>
                <a:gd name="T22" fmla="*/ 123 w 123"/>
                <a:gd name="T23" fmla="*/ 5 h 127"/>
                <a:gd name="T24" fmla="*/ 123 w 123"/>
                <a:gd name="T25" fmla="*/ 4 h 127"/>
                <a:gd name="T26" fmla="*/ 123 w 123"/>
                <a:gd name="T27" fmla="*/ 4 h 127"/>
                <a:gd name="T28" fmla="*/ 123 w 123"/>
                <a:gd name="T29" fmla="*/ 4 h 127"/>
                <a:gd name="T30" fmla="*/ 123 w 123"/>
                <a:gd name="T31" fmla="*/ 3 h 127"/>
                <a:gd name="T32" fmla="*/ 123 w 123"/>
                <a:gd name="T33" fmla="*/ 3 h 127"/>
                <a:gd name="T34" fmla="*/ 123 w 123"/>
                <a:gd name="T35" fmla="*/ 3 h 127"/>
                <a:gd name="T36" fmla="*/ 123 w 123"/>
                <a:gd name="T37" fmla="*/ 2 h 127"/>
                <a:gd name="T38" fmla="*/ 123 w 123"/>
                <a:gd name="T39" fmla="*/ 3 h 127"/>
                <a:gd name="T40" fmla="*/ 123 w 123"/>
                <a:gd name="T41" fmla="*/ 2 h 127"/>
                <a:gd name="T42" fmla="*/ 123 w 123"/>
                <a:gd name="T43" fmla="*/ 2 h 127"/>
                <a:gd name="T44" fmla="*/ 123 w 123"/>
                <a:gd name="T45" fmla="*/ 2 h 127"/>
                <a:gd name="T46" fmla="*/ 123 w 123"/>
                <a:gd name="T47" fmla="*/ 2 h 127"/>
                <a:gd name="T48" fmla="*/ 123 w 123"/>
                <a:gd name="T49" fmla="*/ 1 h 127"/>
                <a:gd name="T50" fmla="*/ 123 w 123"/>
                <a:gd name="T51" fmla="*/ 1 h 127"/>
                <a:gd name="T52" fmla="*/ 123 w 123"/>
                <a:gd name="T53" fmla="*/ 1 h 127"/>
                <a:gd name="T54" fmla="*/ 123 w 123"/>
                <a:gd name="T55" fmla="*/ 0 h 127"/>
                <a:gd name="T56" fmla="*/ 123 w 123"/>
                <a:gd name="T57" fmla="*/ 0 h 127"/>
                <a:gd name="T58" fmla="*/ 123 w 123"/>
                <a:gd name="T5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7">
                  <a:moveTo>
                    <a:pt x="1" y="127"/>
                  </a:moveTo>
                  <a:cubicBezTo>
                    <a:pt x="1" y="127"/>
                    <a:pt x="2" y="127"/>
                    <a:pt x="2" y="127"/>
                  </a:cubicBezTo>
                  <a:cubicBezTo>
                    <a:pt x="2" y="127"/>
                    <a:pt x="1" y="127"/>
                    <a:pt x="1" y="127"/>
                  </a:cubicBezTo>
                  <a:moveTo>
                    <a:pt x="1" y="127"/>
                  </a:move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0" y="127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moveTo>
                    <a:pt x="123" y="5"/>
                  </a:moveTo>
                  <a:cubicBezTo>
                    <a:pt x="123" y="5"/>
                    <a:pt x="123" y="5"/>
                    <a:pt x="123" y="5"/>
                  </a:cubicBezTo>
                  <a:cubicBezTo>
                    <a:pt x="123" y="5"/>
                    <a:pt x="123" y="5"/>
                    <a:pt x="123" y="5"/>
                  </a:cubicBezTo>
                  <a:moveTo>
                    <a:pt x="123" y="4"/>
                  </a:moveTo>
                  <a:cubicBezTo>
                    <a:pt x="123" y="4"/>
                    <a:pt x="123" y="4"/>
                    <a:pt x="123" y="4"/>
                  </a:cubicBezTo>
                  <a:cubicBezTo>
                    <a:pt x="123" y="4"/>
                    <a:pt x="123" y="4"/>
                    <a:pt x="123" y="4"/>
                  </a:cubicBezTo>
                  <a:moveTo>
                    <a:pt x="123" y="3"/>
                  </a:move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moveTo>
                    <a:pt x="123" y="2"/>
                  </a:moveTo>
                  <a:cubicBezTo>
                    <a:pt x="123" y="2"/>
                    <a:pt x="123" y="2"/>
                    <a:pt x="123" y="3"/>
                  </a:cubicBezTo>
                  <a:cubicBezTo>
                    <a:pt x="123" y="2"/>
                    <a:pt x="123" y="2"/>
                    <a:pt x="123" y="2"/>
                  </a:cubicBezTo>
                  <a:moveTo>
                    <a:pt x="123" y="2"/>
                  </a:moveTo>
                  <a:cubicBezTo>
                    <a:pt x="123" y="2"/>
                    <a:pt x="123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moveTo>
                    <a:pt x="123" y="1"/>
                  </a:moveTo>
                  <a:cubicBezTo>
                    <a:pt x="123" y="1"/>
                    <a:pt x="123" y="1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moveTo>
                    <a:pt x="123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rgbClr val="006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69"/>
            <p:cNvSpPr>
              <a:spLocks/>
            </p:cNvSpPr>
            <p:nvPr/>
          </p:nvSpPr>
          <p:spPr bwMode="auto">
            <a:xfrm>
              <a:off x="7531101" y="1503363"/>
              <a:ext cx="155575" cy="155575"/>
            </a:xfrm>
            <a:custGeom>
              <a:avLst/>
              <a:gdLst>
                <a:gd name="T0" fmla="*/ 171 w 207"/>
                <a:gd name="T1" fmla="*/ 0 h 208"/>
                <a:gd name="T2" fmla="*/ 0 w 207"/>
                <a:gd name="T3" fmla="*/ 171 h 208"/>
                <a:gd name="T4" fmla="*/ 84 w 207"/>
                <a:gd name="T5" fmla="*/ 208 h 208"/>
                <a:gd name="T6" fmla="*/ 84 w 207"/>
                <a:gd name="T7" fmla="*/ 208 h 208"/>
                <a:gd name="T8" fmla="*/ 85 w 207"/>
                <a:gd name="T9" fmla="*/ 208 h 208"/>
                <a:gd name="T10" fmla="*/ 85 w 207"/>
                <a:gd name="T11" fmla="*/ 208 h 208"/>
                <a:gd name="T12" fmla="*/ 85 w 207"/>
                <a:gd name="T13" fmla="*/ 208 h 208"/>
                <a:gd name="T14" fmla="*/ 86 w 207"/>
                <a:gd name="T15" fmla="*/ 208 h 208"/>
                <a:gd name="T16" fmla="*/ 86 w 207"/>
                <a:gd name="T17" fmla="*/ 208 h 208"/>
                <a:gd name="T18" fmla="*/ 207 w 207"/>
                <a:gd name="T19" fmla="*/ 87 h 208"/>
                <a:gd name="T20" fmla="*/ 207 w 207"/>
                <a:gd name="T21" fmla="*/ 87 h 208"/>
                <a:gd name="T22" fmla="*/ 207 w 207"/>
                <a:gd name="T23" fmla="*/ 86 h 208"/>
                <a:gd name="T24" fmla="*/ 207 w 207"/>
                <a:gd name="T25" fmla="*/ 86 h 208"/>
                <a:gd name="T26" fmla="*/ 207 w 207"/>
                <a:gd name="T27" fmla="*/ 85 h 208"/>
                <a:gd name="T28" fmla="*/ 207 w 207"/>
                <a:gd name="T29" fmla="*/ 85 h 208"/>
                <a:gd name="T30" fmla="*/ 207 w 207"/>
                <a:gd name="T31" fmla="*/ 84 h 208"/>
                <a:gd name="T32" fmla="*/ 207 w 207"/>
                <a:gd name="T33" fmla="*/ 84 h 208"/>
                <a:gd name="T34" fmla="*/ 207 w 207"/>
                <a:gd name="T35" fmla="*/ 84 h 208"/>
                <a:gd name="T36" fmla="*/ 207 w 207"/>
                <a:gd name="T37" fmla="*/ 83 h 208"/>
                <a:gd name="T38" fmla="*/ 207 w 207"/>
                <a:gd name="T39" fmla="*/ 83 h 208"/>
                <a:gd name="T40" fmla="*/ 207 w 207"/>
                <a:gd name="T41" fmla="*/ 83 h 208"/>
                <a:gd name="T42" fmla="*/ 207 w 207"/>
                <a:gd name="T43" fmla="*/ 82 h 208"/>
                <a:gd name="T44" fmla="*/ 207 w 207"/>
                <a:gd name="T45" fmla="*/ 82 h 208"/>
                <a:gd name="T46" fmla="*/ 207 w 207"/>
                <a:gd name="T47" fmla="*/ 81 h 208"/>
                <a:gd name="T48" fmla="*/ 207 w 207"/>
                <a:gd name="T49" fmla="*/ 81 h 208"/>
                <a:gd name="T50" fmla="*/ 171 w 207"/>
                <a:gd name="T5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7" h="208">
                  <a:moveTo>
                    <a:pt x="171" y="0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21" y="193"/>
                    <a:pt x="51" y="207"/>
                    <a:pt x="84" y="208"/>
                  </a:cubicBezTo>
                  <a:cubicBezTo>
                    <a:pt x="84" y="208"/>
                    <a:pt x="84" y="208"/>
                    <a:pt x="84" y="208"/>
                  </a:cubicBezTo>
                  <a:cubicBezTo>
                    <a:pt x="84" y="208"/>
                    <a:pt x="84" y="208"/>
                    <a:pt x="85" y="208"/>
                  </a:cubicBezTo>
                  <a:cubicBezTo>
                    <a:pt x="85" y="208"/>
                    <a:pt x="85" y="208"/>
                    <a:pt x="85" y="208"/>
                  </a:cubicBezTo>
                  <a:cubicBezTo>
                    <a:pt x="85" y="208"/>
                    <a:pt x="85" y="208"/>
                    <a:pt x="85" y="208"/>
                  </a:cubicBezTo>
                  <a:cubicBezTo>
                    <a:pt x="85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153" y="208"/>
                    <a:pt x="207" y="153"/>
                    <a:pt x="207" y="87"/>
                  </a:cubicBezTo>
                  <a:cubicBezTo>
                    <a:pt x="207" y="87"/>
                    <a:pt x="207" y="87"/>
                    <a:pt x="207" y="87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85"/>
                    <a:pt x="207" y="85"/>
                    <a:pt x="207" y="85"/>
                  </a:cubicBezTo>
                  <a:cubicBezTo>
                    <a:pt x="207" y="85"/>
                    <a:pt x="207" y="85"/>
                    <a:pt x="207" y="85"/>
                  </a:cubicBezTo>
                  <a:cubicBezTo>
                    <a:pt x="207" y="85"/>
                    <a:pt x="207" y="84"/>
                    <a:pt x="207" y="84"/>
                  </a:cubicBezTo>
                  <a:cubicBezTo>
                    <a:pt x="207" y="84"/>
                    <a:pt x="207" y="84"/>
                    <a:pt x="207" y="84"/>
                  </a:cubicBezTo>
                  <a:cubicBezTo>
                    <a:pt x="207" y="84"/>
                    <a:pt x="207" y="84"/>
                    <a:pt x="207" y="84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07" y="82"/>
                    <a:pt x="207" y="81"/>
                    <a:pt x="207" y="81"/>
                  </a:cubicBezTo>
                  <a:cubicBezTo>
                    <a:pt x="207" y="81"/>
                    <a:pt x="207" y="81"/>
                    <a:pt x="207" y="81"/>
                  </a:cubicBezTo>
                  <a:cubicBezTo>
                    <a:pt x="206" y="49"/>
                    <a:pt x="192" y="21"/>
                    <a:pt x="171" y="0"/>
                  </a:cubicBezTo>
                </a:path>
              </a:pathLst>
            </a:custGeom>
            <a:solidFill>
              <a:srgbClr val="D9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16" name="Group 215"/>
            <p:cNvGrpSpPr/>
            <p:nvPr/>
          </p:nvGrpSpPr>
          <p:grpSpPr>
            <a:xfrm rot="2070965">
              <a:off x="7176654" y="1772403"/>
              <a:ext cx="358776" cy="442913"/>
              <a:chOff x="7104063" y="1682750"/>
              <a:chExt cx="358776" cy="442913"/>
            </a:xfrm>
          </p:grpSpPr>
          <p:sp>
            <p:nvSpPr>
              <p:cNvPr id="217" name="Oval 19"/>
              <p:cNvSpPr>
                <a:spLocks noChangeArrowheads="1"/>
              </p:cNvSpPr>
              <p:nvPr/>
            </p:nvSpPr>
            <p:spPr bwMode="auto">
              <a:xfrm>
                <a:off x="7410451" y="1682750"/>
                <a:ext cx="7938" cy="79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Oval 21"/>
              <p:cNvSpPr>
                <a:spLocks noChangeArrowheads="1"/>
              </p:cNvSpPr>
              <p:nvPr/>
            </p:nvSpPr>
            <p:spPr bwMode="auto">
              <a:xfrm>
                <a:off x="7296151" y="1817688"/>
                <a:ext cx="166688" cy="168275"/>
              </a:xfrm>
              <a:prstGeom prst="ellipse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Freeform 42"/>
              <p:cNvSpPr>
                <a:spLocks/>
              </p:cNvSpPr>
              <p:nvPr/>
            </p:nvSpPr>
            <p:spPr bwMode="auto">
              <a:xfrm>
                <a:off x="7104063" y="1735138"/>
                <a:ext cx="295275" cy="390525"/>
              </a:xfrm>
              <a:custGeom>
                <a:avLst/>
                <a:gdLst>
                  <a:gd name="T0" fmla="*/ 276 w 394"/>
                  <a:gd name="T1" fmla="*/ 90 h 522"/>
                  <a:gd name="T2" fmla="*/ 98 w 394"/>
                  <a:gd name="T3" fmla="*/ 30 h 522"/>
                  <a:gd name="T4" fmla="*/ 32 w 394"/>
                  <a:gd name="T5" fmla="*/ 212 h 522"/>
                  <a:gd name="T6" fmla="*/ 175 w 394"/>
                  <a:gd name="T7" fmla="*/ 522 h 522"/>
                  <a:gd name="T8" fmla="*/ 394 w 394"/>
                  <a:gd name="T9" fmla="*/ 420 h 522"/>
                  <a:gd name="T10" fmla="*/ 317 w 394"/>
                  <a:gd name="T11" fmla="*/ 259 h 522"/>
                  <a:gd name="T12" fmla="*/ 348 w 394"/>
                  <a:gd name="T13" fmla="*/ 244 h 522"/>
                  <a:gd name="T14" fmla="*/ 276 w 394"/>
                  <a:gd name="T15" fmla="*/ 89 h 522"/>
                  <a:gd name="T16" fmla="*/ 276 w 394"/>
                  <a:gd name="T17" fmla="*/ 9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522">
                    <a:moveTo>
                      <a:pt x="276" y="90"/>
                    </a:moveTo>
                    <a:cubicBezTo>
                      <a:pt x="242" y="26"/>
                      <a:pt x="164" y="0"/>
                      <a:pt x="98" y="30"/>
                    </a:cubicBezTo>
                    <a:cubicBezTo>
                      <a:pt x="30" y="62"/>
                      <a:pt x="0" y="143"/>
                      <a:pt x="32" y="212"/>
                    </a:cubicBezTo>
                    <a:cubicBezTo>
                      <a:pt x="175" y="522"/>
                      <a:pt x="175" y="522"/>
                      <a:pt x="175" y="522"/>
                    </a:cubicBezTo>
                    <a:cubicBezTo>
                      <a:pt x="394" y="420"/>
                      <a:pt x="394" y="420"/>
                      <a:pt x="394" y="420"/>
                    </a:cubicBezTo>
                    <a:cubicBezTo>
                      <a:pt x="317" y="259"/>
                      <a:pt x="317" y="259"/>
                      <a:pt x="317" y="259"/>
                    </a:cubicBezTo>
                    <a:cubicBezTo>
                      <a:pt x="348" y="244"/>
                      <a:pt x="348" y="244"/>
                      <a:pt x="348" y="244"/>
                    </a:cubicBezTo>
                    <a:cubicBezTo>
                      <a:pt x="276" y="89"/>
                      <a:pt x="276" y="89"/>
                      <a:pt x="276" y="89"/>
                    </a:cubicBezTo>
                    <a:cubicBezTo>
                      <a:pt x="276" y="90"/>
                      <a:pt x="276" y="90"/>
                      <a:pt x="276" y="90"/>
                    </a:cubicBezTo>
                  </a:path>
                </a:pathLst>
              </a:custGeom>
              <a:solidFill>
                <a:srgbClr val="FCD1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Freeform 43"/>
              <p:cNvSpPr>
                <a:spLocks/>
              </p:cNvSpPr>
              <p:nvPr/>
            </p:nvSpPr>
            <p:spPr bwMode="auto">
              <a:xfrm>
                <a:off x="7104063" y="1735138"/>
                <a:ext cx="203200" cy="323850"/>
              </a:xfrm>
              <a:custGeom>
                <a:avLst/>
                <a:gdLst>
                  <a:gd name="T0" fmla="*/ 98 w 272"/>
                  <a:gd name="T1" fmla="*/ 29 h 432"/>
                  <a:gd name="T2" fmla="*/ 32 w 272"/>
                  <a:gd name="T3" fmla="*/ 211 h 432"/>
                  <a:gd name="T4" fmla="*/ 87 w 272"/>
                  <a:gd name="T5" fmla="*/ 331 h 432"/>
                  <a:gd name="T6" fmla="*/ 134 w 272"/>
                  <a:gd name="T7" fmla="*/ 432 h 432"/>
                  <a:gd name="T8" fmla="*/ 187 w 272"/>
                  <a:gd name="T9" fmla="*/ 386 h 432"/>
                  <a:gd name="T10" fmla="*/ 207 w 272"/>
                  <a:gd name="T11" fmla="*/ 346 h 432"/>
                  <a:gd name="T12" fmla="*/ 160 w 272"/>
                  <a:gd name="T13" fmla="*/ 245 h 432"/>
                  <a:gd name="T14" fmla="*/ 162 w 272"/>
                  <a:gd name="T15" fmla="*/ 207 h 432"/>
                  <a:gd name="T16" fmla="*/ 272 w 272"/>
                  <a:gd name="T17" fmla="*/ 82 h 432"/>
                  <a:gd name="T18" fmla="*/ 98 w 272"/>
                  <a:gd name="T19" fmla="*/ 29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2" h="432">
                    <a:moveTo>
                      <a:pt x="98" y="29"/>
                    </a:moveTo>
                    <a:cubicBezTo>
                      <a:pt x="30" y="61"/>
                      <a:pt x="0" y="142"/>
                      <a:pt x="32" y="211"/>
                    </a:cubicBezTo>
                    <a:cubicBezTo>
                      <a:pt x="87" y="331"/>
                      <a:pt x="87" y="331"/>
                      <a:pt x="87" y="331"/>
                    </a:cubicBezTo>
                    <a:cubicBezTo>
                      <a:pt x="134" y="432"/>
                      <a:pt x="134" y="432"/>
                      <a:pt x="134" y="432"/>
                    </a:cubicBezTo>
                    <a:cubicBezTo>
                      <a:pt x="134" y="432"/>
                      <a:pt x="172" y="406"/>
                      <a:pt x="187" y="386"/>
                    </a:cubicBezTo>
                    <a:cubicBezTo>
                      <a:pt x="202" y="365"/>
                      <a:pt x="207" y="346"/>
                      <a:pt x="207" y="346"/>
                    </a:cubicBezTo>
                    <a:cubicBezTo>
                      <a:pt x="160" y="245"/>
                      <a:pt x="160" y="245"/>
                      <a:pt x="160" y="245"/>
                    </a:cubicBezTo>
                    <a:cubicBezTo>
                      <a:pt x="165" y="234"/>
                      <a:pt x="162" y="207"/>
                      <a:pt x="162" y="207"/>
                    </a:cubicBezTo>
                    <a:cubicBezTo>
                      <a:pt x="234" y="174"/>
                      <a:pt x="268" y="93"/>
                      <a:pt x="272" y="82"/>
                    </a:cubicBezTo>
                    <a:cubicBezTo>
                      <a:pt x="236" y="24"/>
                      <a:pt x="162" y="0"/>
                      <a:pt x="98" y="29"/>
                    </a:cubicBezTo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Freeform 44"/>
              <p:cNvSpPr>
                <a:spLocks/>
              </p:cNvSpPr>
              <p:nvPr/>
            </p:nvSpPr>
            <p:spPr bwMode="auto">
              <a:xfrm>
                <a:off x="7194551" y="1917700"/>
                <a:ext cx="65088" cy="85725"/>
              </a:xfrm>
              <a:custGeom>
                <a:avLst/>
                <a:gdLst>
                  <a:gd name="T0" fmla="*/ 40 w 87"/>
                  <a:gd name="T1" fmla="*/ 0 h 115"/>
                  <a:gd name="T2" fmla="*/ 13 w 87"/>
                  <a:gd name="T3" fmla="*/ 75 h 115"/>
                  <a:gd name="T4" fmla="*/ 87 w 87"/>
                  <a:gd name="T5" fmla="*/ 102 h 115"/>
                  <a:gd name="T6" fmla="*/ 40 w 87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115">
                    <a:moveTo>
                      <a:pt x="40" y="0"/>
                    </a:moveTo>
                    <a:cubicBezTo>
                      <a:pt x="12" y="13"/>
                      <a:pt x="0" y="47"/>
                      <a:pt x="13" y="75"/>
                    </a:cubicBezTo>
                    <a:cubicBezTo>
                      <a:pt x="26" y="103"/>
                      <a:pt x="59" y="115"/>
                      <a:pt x="87" y="10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CD1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Freeform 45"/>
              <p:cNvSpPr>
                <a:spLocks/>
              </p:cNvSpPr>
              <p:nvPr/>
            </p:nvSpPr>
            <p:spPr bwMode="auto">
              <a:xfrm>
                <a:off x="7291388" y="1876425"/>
                <a:ext cx="15875" cy="14288"/>
              </a:xfrm>
              <a:custGeom>
                <a:avLst/>
                <a:gdLst>
                  <a:gd name="T0" fmla="*/ 2 w 20"/>
                  <a:gd name="T1" fmla="*/ 13 h 19"/>
                  <a:gd name="T2" fmla="*/ 7 w 20"/>
                  <a:gd name="T3" fmla="*/ 2 h 19"/>
                  <a:gd name="T4" fmla="*/ 18 w 20"/>
                  <a:gd name="T5" fmla="*/ 6 h 19"/>
                  <a:gd name="T6" fmla="*/ 14 w 20"/>
                  <a:gd name="T7" fmla="*/ 17 h 19"/>
                  <a:gd name="T8" fmla="*/ 2 w 20"/>
                  <a:gd name="T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2" y="13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6" y="2"/>
                      <a:pt x="18" y="6"/>
                    </a:cubicBezTo>
                    <a:cubicBezTo>
                      <a:pt x="20" y="10"/>
                      <a:pt x="18" y="15"/>
                      <a:pt x="14" y="17"/>
                    </a:cubicBezTo>
                    <a:cubicBezTo>
                      <a:pt x="9" y="19"/>
                      <a:pt x="4" y="18"/>
                      <a:pt x="2" y="13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Rectangle 70"/>
              <p:cNvSpPr>
                <a:spLocks noChangeArrowheads="1"/>
              </p:cNvSpPr>
              <p:nvPr/>
            </p:nvSpPr>
            <p:spPr bwMode="auto">
              <a:xfrm>
                <a:off x="7399338" y="2049463"/>
                <a:ext cx="1588" cy="1588"/>
              </a:xfrm>
              <a:prstGeom prst="rect">
                <a:avLst/>
              </a:prstGeom>
              <a:solidFill>
                <a:srgbClr val="001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Freeform 71"/>
              <p:cNvSpPr>
                <a:spLocks/>
              </p:cNvSpPr>
              <p:nvPr/>
            </p:nvSpPr>
            <p:spPr bwMode="auto">
              <a:xfrm>
                <a:off x="7399338" y="2049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" name="Freeform 72"/>
              <p:cNvSpPr>
                <a:spLocks/>
              </p:cNvSpPr>
              <p:nvPr/>
            </p:nvSpPr>
            <p:spPr bwMode="auto">
              <a:xfrm>
                <a:off x="7204076" y="1963738"/>
                <a:ext cx="195263" cy="160338"/>
              </a:xfrm>
              <a:custGeom>
                <a:avLst/>
                <a:gdLst>
                  <a:gd name="T0" fmla="*/ 55 w 260"/>
                  <a:gd name="T1" fmla="*/ 0 h 215"/>
                  <a:gd name="T2" fmla="*/ 74 w 260"/>
                  <a:gd name="T3" fmla="*/ 41 h 215"/>
                  <a:gd name="T4" fmla="*/ 73 w 260"/>
                  <a:gd name="T5" fmla="*/ 41 h 215"/>
                  <a:gd name="T6" fmla="*/ 53 w 260"/>
                  <a:gd name="T7" fmla="*/ 81 h 215"/>
                  <a:gd name="T8" fmla="*/ 0 w 260"/>
                  <a:gd name="T9" fmla="*/ 127 h 215"/>
                  <a:gd name="T10" fmla="*/ 41 w 260"/>
                  <a:gd name="T11" fmla="*/ 215 h 215"/>
                  <a:gd name="T12" fmla="*/ 260 w 260"/>
                  <a:gd name="T13" fmla="*/ 114 h 215"/>
                  <a:gd name="T14" fmla="*/ 260 w 260"/>
                  <a:gd name="T15" fmla="*/ 114 h 215"/>
                  <a:gd name="T16" fmla="*/ 55 w 260"/>
                  <a:gd name="T1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15">
                    <a:moveTo>
                      <a:pt x="55" y="0"/>
                    </a:moveTo>
                    <a:cubicBezTo>
                      <a:pt x="74" y="41"/>
                      <a:pt x="74" y="41"/>
                      <a:pt x="74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2" y="45"/>
                      <a:pt x="66" y="62"/>
                      <a:pt x="53" y="81"/>
                    </a:cubicBezTo>
                    <a:cubicBezTo>
                      <a:pt x="39" y="101"/>
                      <a:pt x="2" y="126"/>
                      <a:pt x="0" y="127"/>
                    </a:cubicBezTo>
                    <a:cubicBezTo>
                      <a:pt x="41" y="215"/>
                      <a:pt x="41" y="215"/>
                      <a:pt x="41" y="215"/>
                    </a:cubicBezTo>
                    <a:cubicBezTo>
                      <a:pt x="260" y="114"/>
                      <a:pt x="260" y="114"/>
                      <a:pt x="260" y="114"/>
                    </a:cubicBezTo>
                    <a:cubicBezTo>
                      <a:pt x="260" y="114"/>
                      <a:pt x="260" y="114"/>
                      <a:pt x="260" y="114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E2B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" name="Freeform 73"/>
              <p:cNvSpPr>
                <a:spLocks/>
              </p:cNvSpPr>
              <p:nvPr/>
            </p:nvSpPr>
            <p:spPr bwMode="auto">
              <a:xfrm>
                <a:off x="7131051" y="1900238"/>
                <a:ext cx="128588" cy="158750"/>
              </a:xfrm>
              <a:custGeom>
                <a:avLst/>
                <a:gdLst>
                  <a:gd name="T0" fmla="*/ 0 w 171"/>
                  <a:gd name="T1" fmla="*/ 0 h 213"/>
                  <a:gd name="T2" fmla="*/ 98 w 171"/>
                  <a:gd name="T3" fmla="*/ 213 h 213"/>
                  <a:gd name="T4" fmla="*/ 151 w 171"/>
                  <a:gd name="T5" fmla="*/ 167 h 213"/>
                  <a:gd name="T6" fmla="*/ 171 w 171"/>
                  <a:gd name="T7" fmla="*/ 127 h 213"/>
                  <a:gd name="T8" fmla="*/ 148 w 171"/>
                  <a:gd name="T9" fmla="*/ 132 h 213"/>
                  <a:gd name="T10" fmla="*/ 98 w 171"/>
                  <a:gd name="T11" fmla="*/ 100 h 213"/>
                  <a:gd name="T12" fmla="*/ 97 w 171"/>
                  <a:gd name="T13" fmla="*/ 55 h 213"/>
                  <a:gd name="T14" fmla="*/ 0 w 171"/>
                  <a:gd name="T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213">
                    <a:moveTo>
                      <a:pt x="0" y="0"/>
                    </a:moveTo>
                    <a:cubicBezTo>
                      <a:pt x="98" y="213"/>
                      <a:pt x="98" y="213"/>
                      <a:pt x="98" y="213"/>
                    </a:cubicBezTo>
                    <a:cubicBezTo>
                      <a:pt x="100" y="212"/>
                      <a:pt x="137" y="187"/>
                      <a:pt x="151" y="167"/>
                    </a:cubicBezTo>
                    <a:cubicBezTo>
                      <a:pt x="164" y="148"/>
                      <a:pt x="170" y="131"/>
                      <a:pt x="171" y="127"/>
                    </a:cubicBezTo>
                    <a:cubicBezTo>
                      <a:pt x="163" y="131"/>
                      <a:pt x="156" y="132"/>
                      <a:pt x="148" y="132"/>
                    </a:cubicBezTo>
                    <a:cubicBezTo>
                      <a:pt x="127" y="132"/>
                      <a:pt x="107" y="120"/>
                      <a:pt x="98" y="100"/>
                    </a:cubicBezTo>
                    <a:cubicBezTo>
                      <a:pt x="91" y="85"/>
                      <a:pt x="91" y="68"/>
                      <a:pt x="97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1D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" name="Freeform 74"/>
              <p:cNvSpPr>
                <a:spLocks/>
              </p:cNvSpPr>
              <p:nvPr/>
            </p:nvSpPr>
            <p:spPr bwMode="auto">
              <a:xfrm>
                <a:off x="7199313" y="1939925"/>
                <a:ext cx="60325" cy="58738"/>
              </a:xfrm>
              <a:custGeom>
                <a:avLst/>
                <a:gdLst>
                  <a:gd name="T0" fmla="*/ 6 w 81"/>
                  <a:gd name="T1" fmla="*/ 0 h 77"/>
                  <a:gd name="T2" fmla="*/ 7 w 81"/>
                  <a:gd name="T3" fmla="*/ 45 h 77"/>
                  <a:gd name="T4" fmla="*/ 57 w 81"/>
                  <a:gd name="T5" fmla="*/ 77 h 77"/>
                  <a:gd name="T6" fmla="*/ 80 w 81"/>
                  <a:gd name="T7" fmla="*/ 72 h 77"/>
                  <a:gd name="T8" fmla="*/ 81 w 81"/>
                  <a:gd name="T9" fmla="*/ 72 h 77"/>
                  <a:gd name="T10" fmla="*/ 62 w 81"/>
                  <a:gd name="T11" fmla="*/ 31 h 77"/>
                  <a:gd name="T12" fmla="*/ 61 w 81"/>
                  <a:gd name="T13" fmla="*/ 30 h 77"/>
                  <a:gd name="T14" fmla="*/ 69 w 81"/>
                  <a:gd name="T15" fmla="*/ 47 h 77"/>
                  <a:gd name="T16" fmla="*/ 57 w 81"/>
                  <a:gd name="T17" fmla="*/ 49 h 77"/>
                  <a:gd name="T18" fmla="*/ 32 w 81"/>
                  <a:gd name="T19" fmla="*/ 33 h 77"/>
                  <a:gd name="T20" fmla="*/ 30 w 81"/>
                  <a:gd name="T21" fmla="*/ 13 h 77"/>
                  <a:gd name="T22" fmla="*/ 6 w 81"/>
                  <a:gd name="T2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77">
                    <a:moveTo>
                      <a:pt x="6" y="0"/>
                    </a:moveTo>
                    <a:cubicBezTo>
                      <a:pt x="0" y="13"/>
                      <a:pt x="0" y="30"/>
                      <a:pt x="7" y="45"/>
                    </a:cubicBezTo>
                    <a:cubicBezTo>
                      <a:pt x="16" y="65"/>
                      <a:pt x="36" y="77"/>
                      <a:pt x="57" y="77"/>
                    </a:cubicBezTo>
                    <a:cubicBezTo>
                      <a:pt x="65" y="77"/>
                      <a:pt x="72" y="76"/>
                      <a:pt x="80" y="72"/>
                    </a:cubicBezTo>
                    <a:cubicBezTo>
                      <a:pt x="80" y="72"/>
                      <a:pt x="80" y="72"/>
                      <a:pt x="81" y="72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5" y="48"/>
                      <a:pt x="61" y="49"/>
                      <a:pt x="57" y="49"/>
                    </a:cubicBezTo>
                    <a:cubicBezTo>
                      <a:pt x="47" y="49"/>
                      <a:pt x="36" y="43"/>
                      <a:pt x="32" y="33"/>
                    </a:cubicBezTo>
                    <a:cubicBezTo>
                      <a:pt x="29" y="26"/>
                      <a:pt x="28" y="19"/>
                      <a:pt x="30" y="13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E2B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Freeform 75"/>
              <p:cNvSpPr>
                <a:spLocks/>
              </p:cNvSpPr>
              <p:nvPr/>
            </p:nvSpPr>
            <p:spPr bwMode="auto">
              <a:xfrm>
                <a:off x="7221538" y="1938338"/>
                <a:ext cx="23813" cy="25400"/>
              </a:xfrm>
              <a:custGeom>
                <a:avLst/>
                <a:gdLst>
                  <a:gd name="T0" fmla="*/ 15 w 31"/>
                  <a:gd name="T1" fmla="*/ 0 h 34"/>
                  <a:gd name="T2" fmla="*/ 0 w 31"/>
                  <a:gd name="T3" fmla="*/ 17 h 34"/>
                  <a:gd name="T4" fmla="*/ 31 w 31"/>
                  <a:gd name="T5" fmla="*/ 34 h 34"/>
                  <a:gd name="T6" fmla="*/ 15 w 31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4">
                    <a:moveTo>
                      <a:pt x="15" y="0"/>
                    </a:moveTo>
                    <a:cubicBezTo>
                      <a:pt x="8" y="3"/>
                      <a:pt x="3" y="10"/>
                      <a:pt x="0" y="17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E2B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76"/>
              <p:cNvSpPr>
                <a:spLocks/>
              </p:cNvSpPr>
              <p:nvPr/>
            </p:nvSpPr>
            <p:spPr bwMode="auto">
              <a:xfrm>
                <a:off x="7219951" y="1951038"/>
                <a:ext cx="30163" cy="25400"/>
              </a:xfrm>
              <a:custGeom>
                <a:avLst/>
                <a:gdLst>
                  <a:gd name="T0" fmla="*/ 2 w 41"/>
                  <a:gd name="T1" fmla="*/ 0 h 36"/>
                  <a:gd name="T2" fmla="*/ 4 w 41"/>
                  <a:gd name="T3" fmla="*/ 20 h 36"/>
                  <a:gd name="T4" fmla="*/ 29 w 41"/>
                  <a:gd name="T5" fmla="*/ 36 h 36"/>
                  <a:gd name="T6" fmla="*/ 41 w 41"/>
                  <a:gd name="T7" fmla="*/ 34 h 36"/>
                  <a:gd name="T8" fmla="*/ 33 w 41"/>
                  <a:gd name="T9" fmla="*/ 17 h 36"/>
                  <a:gd name="T10" fmla="*/ 2 w 41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6">
                    <a:moveTo>
                      <a:pt x="2" y="0"/>
                    </a:moveTo>
                    <a:cubicBezTo>
                      <a:pt x="0" y="6"/>
                      <a:pt x="1" y="13"/>
                      <a:pt x="4" y="20"/>
                    </a:cubicBezTo>
                    <a:cubicBezTo>
                      <a:pt x="8" y="30"/>
                      <a:pt x="19" y="36"/>
                      <a:pt x="29" y="36"/>
                    </a:cubicBezTo>
                    <a:cubicBezTo>
                      <a:pt x="33" y="36"/>
                      <a:pt x="37" y="35"/>
                      <a:pt x="41" y="34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CB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0202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Do not apologise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4567404"/>
          </a:xfrm>
        </p:spPr>
        <p:txBody>
          <a:bodyPr/>
          <a:lstStyle/>
          <a:p>
            <a:r>
              <a:rPr lang="en-GB" dirty="0"/>
              <a:t>“I didn’t have time to prepare this talk properly”</a:t>
            </a:r>
          </a:p>
          <a:p>
            <a:r>
              <a:rPr lang="en-GB" dirty="0"/>
              <a:t>“My computer broke down, so I don’t have the results I expected”</a:t>
            </a:r>
          </a:p>
          <a:p>
            <a:r>
              <a:rPr lang="en-GB" dirty="0"/>
              <a:t>“I don’t have time to tell you about this”</a:t>
            </a:r>
          </a:p>
          <a:p>
            <a:r>
              <a:rPr lang="en-GB" dirty="0"/>
              <a:t>“I don’t feel qualified to address this audience”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77449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The jelly effect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514261"/>
          </a:xfrm>
        </p:spPr>
        <p:txBody>
          <a:bodyPr/>
          <a:lstStyle/>
          <a:p>
            <a:r>
              <a:rPr lang="en-GB" dirty="0"/>
              <a:t>If you are anything like me, you will experience apparently severe pre-talk symptoms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705349" y="2777182"/>
            <a:ext cx="7273925" cy="2252924"/>
          </a:xfrm>
        </p:spPr>
        <p:txBody>
          <a:bodyPr/>
          <a:lstStyle/>
          <a:p>
            <a:r>
              <a:rPr lang="en-GB" dirty="0"/>
              <a:t>Inability to breathe</a:t>
            </a:r>
          </a:p>
          <a:p>
            <a:r>
              <a:rPr lang="en-GB" dirty="0"/>
              <a:t>Inability to stand up (legs give way)</a:t>
            </a:r>
          </a:p>
          <a:p>
            <a:r>
              <a:rPr lang="en-GB" dirty="0"/>
              <a:t>Inability to operate brain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53" y="4865414"/>
            <a:ext cx="1798685" cy="1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966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83428166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681008"/>
          </a:xfrm>
        </p:spPr>
        <p:txBody>
          <a:bodyPr/>
          <a:lstStyle/>
          <a:p>
            <a:r>
              <a:rPr lang="en-GB" dirty="0"/>
              <a:t>Deep breathing during previous talk</a:t>
            </a:r>
          </a:p>
          <a:p>
            <a:r>
              <a:rPr lang="en-GB" dirty="0"/>
              <a:t>Script your first few sentences precisely </a:t>
            </a:r>
            <a:br>
              <a:rPr lang="en-GB" dirty="0"/>
            </a:br>
            <a:r>
              <a:rPr lang="en-GB" dirty="0"/>
              <a:t>(=&gt; no brain required)</a:t>
            </a:r>
          </a:p>
          <a:p>
            <a:r>
              <a:rPr lang="en-GB" dirty="0"/>
              <a:t>Move around a lot, use large gestures, wave your arms, stand on chairs</a:t>
            </a:r>
          </a:p>
          <a:p>
            <a:r>
              <a:rPr lang="en-GB" dirty="0"/>
              <a:t>Go to the loo first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255728"/>
          </a:xfrm>
        </p:spPr>
        <p:txBody>
          <a:bodyPr/>
          <a:lstStyle/>
          <a:p>
            <a:r>
              <a:rPr lang="en-GB" dirty="0"/>
              <a:t>You are not a wimp.  </a:t>
            </a:r>
            <a:br>
              <a:rPr lang="en-GB" dirty="0"/>
            </a:br>
            <a:r>
              <a:rPr lang="en-GB" dirty="0"/>
              <a:t>Everyone feels this way. 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66846070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Being seen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681008"/>
          </a:xfrm>
        </p:spPr>
        <p:txBody>
          <a:bodyPr/>
          <a:lstStyle/>
          <a:p>
            <a:r>
              <a:rPr lang="en-GB" dirty="0"/>
              <a:t>Face the </a:t>
            </a:r>
            <a:r>
              <a:rPr lang="en-GB" dirty="0">
                <a:solidFill>
                  <a:srgbClr val="FFB900"/>
                </a:solidFill>
              </a:rPr>
              <a:t>audience</a:t>
            </a:r>
            <a:r>
              <a:rPr lang="en-GB" dirty="0"/>
              <a:t>, not the </a:t>
            </a:r>
            <a:r>
              <a:rPr lang="en-GB" dirty="0">
                <a:solidFill>
                  <a:srgbClr val="FFB900"/>
                </a:solidFill>
              </a:rPr>
              <a:t>screen</a:t>
            </a:r>
          </a:p>
          <a:p>
            <a:r>
              <a:rPr lang="en-GB" dirty="0"/>
              <a:t>Know your material</a:t>
            </a:r>
          </a:p>
          <a:p>
            <a:r>
              <a:rPr lang="en-GB" dirty="0"/>
              <a:t>Put your laptop in front of you, screen towards you</a:t>
            </a:r>
          </a:p>
          <a:p>
            <a:r>
              <a:rPr lang="en-GB" dirty="0"/>
              <a:t>Don’t point much, but when you do, point at the screen, not at your laptop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6097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Being heard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4025717"/>
          </a:xfrm>
        </p:spPr>
        <p:txBody>
          <a:bodyPr/>
          <a:lstStyle/>
          <a:p>
            <a:r>
              <a:rPr lang="en-GB" dirty="0"/>
              <a:t>Speak to someone at the back of the room, even if you have a microphone on</a:t>
            </a:r>
          </a:p>
          <a:p>
            <a:r>
              <a:rPr lang="en-GB" dirty="0"/>
              <a:t>Make eye contact; identify a </a:t>
            </a:r>
            <a:r>
              <a:rPr lang="en-GB" dirty="0" err="1">
                <a:solidFill>
                  <a:srgbClr val="FFB900"/>
                </a:solidFill>
              </a:rPr>
              <a:t>nodder</a:t>
            </a:r>
            <a:r>
              <a:rPr lang="en-GB" dirty="0"/>
              <a:t>, and speak to him or her (better still, more than one)</a:t>
            </a:r>
          </a:p>
          <a:p>
            <a:r>
              <a:rPr lang="en-GB" dirty="0"/>
              <a:t>Watch audience for questions…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23215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5355312"/>
          </a:xfrm>
        </p:spPr>
        <p:txBody>
          <a:bodyPr/>
          <a:lstStyle/>
          <a:p>
            <a:r>
              <a:rPr lang="en-GB" dirty="0"/>
              <a:t>Questions are not a problem.</a:t>
            </a:r>
            <a:br>
              <a:rPr lang="en-GB" dirty="0"/>
            </a:br>
            <a:r>
              <a:rPr lang="en-GB" dirty="0"/>
              <a:t>Questions are a </a:t>
            </a:r>
            <a:r>
              <a:rPr lang="en-GB" dirty="0">
                <a:solidFill>
                  <a:srgbClr val="FFB900"/>
                </a:solidFill>
              </a:rPr>
              <a:t>golden </a:t>
            </a:r>
            <a:r>
              <a:rPr lang="en-GB" dirty="0" err="1">
                <a:solidFill>
                  <a:srgbClr val="FFB900"/>
                </a:solidFill>
              </a:rPr>
              <a:t>golden</a:t>
            </a:r>
            <a:r>
              <a:rPr lang="en-GB" dirty="0">
                <a:solidFill>
                  <a:srgbClr val="FFB900"/>
                </a:solidFill>
              </a:rPr>
              <a:t> </a:t>
            </a:r>
            <a:r>
              <a:rPr lang="en-GB" dirty="0" err="1">
                <a:solidFill>
                  <a:srgbClr val="FFB900"/>
                </a:solidFill>
              </a:rPr>
              <a:t>golden</a:t>
            </a:r>
            <a:r>
              <a:rPr lang="en-GB" dirty="0">
                <a:solidFill>
                  <a:srgbClr val="FFB900"/>
                </a:solidFill>
              </a:rPr>
              <a:t> </a:t>
            </a:r>
            <a:r>
              <a:rPr lang="en-GB" dirty="0"/>
              <a:t>opportunity to connect with your audience.</a:t>
            </a:r>
          </a:p>
          <a:p>
            <a:r>
              <a:rPr lang="en-GB" dirty="0"/>
              <a:t>Specifically encourage questions during your talk: pause briefly now and then, ask for questions</a:t>
            </a:r>
          </a:p>
          <a:p>
            <a:r>
              <a:rPr lang="en-GB" dirty="0"/>
              <a:t>Be prepared to truncate your talk if you run out of time.  Better to connect, and not to present all your material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794253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843855"/>
          </a:xfrm>
        </p:spPr>
        <p:txBody>
          <a:bodyPr/>
          <a:lstStyle/>
          <a:p>
            <a:r>
              <a:rPr lang="en-GB" dirty="0"/>
              <a:t>Being a good audience member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5010602"/>
          </a:xfrm>
        </p:spPr>
        <p:txBody>
          <a:bodyPr/>
          <a:lstStyle/>
          <a:p>
            <a:r>
              <a:rPr lang="en-GB" dirty="0"/>
              <a:t>Eye contact with speaker</a:t>
            </a:r>
          </a:p>
          <a:p>
            <a:r>
              <a:rPr lang="en-GB" dirty="0"/>
              <a:t>Nod frequently</a:t>
            </a:r>
          </a:p>
          <a:p>
            <a:r>
              <a:rPr lang="en-GB" dirty="0"/>
              <a:t>Ask questions.  </a:t>
            </a:r>
          </a:p>
          <a:p>
            <a:pPr lvl="1"/>
            <a:r>
              <a:rPr lang="en-GB" dirty="0"/>
              <a:t>Don’t wait for the speaker to invite questions; ask</a:t>
            </a:r>
          </a:p>
          <a:p>
            <a:pPr lvl="1"/>
            <a:r>
              <a:rPr lang="en-GB" dirty="0"/>
              <a:t>Start doing so the moment you lose contact with the talk.  The rest of the audience will thank you for it.</a:t>
            </a:r>
          </a:p>
          <a:p>
            <a:pPr lvl="1"/>
            <a:r>
              <a:rPr lang="en-GB" dirty="0"/>
              <a:t>Stop when you sense that you are beginning to de-rail the entire talk.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90320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Presenting your slides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582519"/>
          </a:xfrm>
        </p:spPr>
        <p:txBody>
          <a:bodyPr/>
          <a:lstStyle/>
          <a:p>
            <a:r>
              <a:rPr lang="en-GB" dirty="0"/>
              <a:t>Use a wireless presenter gizmo</a:t>
            </a:r>
          </a:p>
          <a:p>
            <a:r>
              <a:rPr lang="en-GB" dirty="0"/>
              <a:t>Test that your laptop works with the projector, in advance</a:t>
            </a:r>
          </a:p>
          <a:p>
            <a:r>
              <a:rPr lang="en-GB" dirty="0"/>
              <a:t>Laptops break: leave a backup copy on the web; bring a backup copy on a disk or USB key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73621" y="3911814"/>
            <a:ext cx="2653823" cy="3330906"/>
            <a:chOff x="5670550" y="4445001"/>
            <a:chExt cx="1468437" cy="1843087"/>
          </a:xfrm>
        </p:grpSpPr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6000750" y="4552951"/>
              <a:ext cx="1116013" cy="756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6013450" y="4567238"/>
              <a:ext cx="1085850" cy="73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4"/>
            <p:cNvSpPr>
              <a:spLocks noEditPoints="1"/>
            </p:cNvSpPr>
            <p:nvPr/>
          </p:nvSpPr>
          <p:spPr bwMode="auto">
            <a:xfrm>
              <a:off x="5975350" y="4527551"/>
              <a:ext cx="1163637" cy="812800"/>
            </a:xfrm>
            <a:custGeom>
              <a:avLst/>
              <a:gdLst>
                <a:gd name="T0" fmla="*/ 708 w 733"/>
                <a:gd name="T1" fmla="*/ 25 h 512"/>
                <a:gd name="T2" fmla="*/ 708 w 733"/>
                <a:gd name="T3" fmla="*/ 488 h 512"/>
                <a:gd name="T4" fmla="*/ 24 w 733"/>
                <a:gd name="T5" fmla="*/ 488 h 512"/>
                <a:gd name="T6" fmla="*/ 24 w 733"/>
                <a:gd name="T7" fmla="*/ 25 h 512"/>
                <a:gd name="T8" fmla="*/ 708 w 733"/>
                <a:gd name="T9" fmla="*/ 25 h 512"/>
                <a:gd name="T10" fmla="*/ 733 w 733"/>
                <a:gd name="T11" fmla="*/ 0 h 512"/>
                <a:gd name="T12" fmla="*/ 708 w 733"/>
                <a:gd name="T13" fmla="*/ 0 h 512"/>
                <a:gd name="T14" fmla="*/ 24 w 733"/>
                <a:gd name="T15" fmla="*/ 0 h 512"/>
                <a:gd name="T16" fmla="*/ 0 w 733"/>
                <a:gd name="T17" fmla="*/ 0 h 512"/>
                <a:gd name="T18" fmla="*/ 0 w 733"/>
                <a:gd name="T19" fmla="*/ 25 h 512"/>
                <a:gd name="T20" fmla="*/ 0 w 733"/>
                <a:gd name="T21" fmla="*/ 488 h 512"/>
                <a:gd name="T22" fmla="*/ 0 w 733"/>
                <a:gd name="T23" fmla="*/ 512 h 512"/>
                <a:gd name="T24" fmla="*/ 24 w 733"/>
                <a:gd name="T25" fmla="*/ 512 h 512"/>
                <a:gd name="T26" fmla="*/ 708 w 733"/>
                <a:gd name="T27" fmla="*/ 512 h 512"/>
                <a:gd name="T28" fmla="*/ 733 w 733"/>
                <a:gd name="T29" fmla="*/ 512 h 512"/>
                <a:gd name="T30" fmla="*/ 733 w 733"/>
                <a:gd name="T31" fmla="*/ 488 h 512"/>
                <a:gd name="T32" fmla="*/ 733 w 733"/>
                <a:gd name="T33" fmla="*/ 25 h 512"/>
                <a:gd name="T34" fmla="*/ 733 w 733"/>
                <a:gd name="T35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3" h="512">
                  <a:moveTo>
                    <a:pt x="708" y="25"/>
                  </a:moveTo>
                  <a:lnTo>
                    <a:pt x="708" y="488"/>
                  </a:lnTo>
                  <a:lnTo>
                    <a:pt x="24" y="488"/>
                  </a:lnTo>
                  <a:lnTo>
                    <a:pt x="24" y="25"/>
                  </a:lnTo>
                  <a:lnTo>
                    <a:pt x="708" y="25"/>
                  </a:lnTo>
                  <a:close/>
                  <a:moveTo>
                    <a:pt x="733" y="0"/>
                  </a:moveTo>
                  <a:lnTo>
                    <a:pt x="708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488"/>
                  </a:lnTo>
                  <a:lnTo>
                    <a:pt x="0" y="512"/>
                  </a:lnTo>
                  <a:lnTo>
                    <a:pt x="24" y="512"/>
                  </a:lnTo>
                  <a:lnTo>
                    <a:pt x="708" y="512"/>
                  </a:lnTo>
                  <a:lnTo>
                    <a:pt x="733" y="512"/>
                  </a:lnTo>
                  <a:lnTo>
                    <a:pt x="733" y="488"/>
                  </a:lnTo>
                  <a:lnTo>
                    <a:pt x="733" y="25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rgbClr val="4668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5975350" y="4527551"/>
              <a:ext cx="1163637" cy="812800"/>
            </a:xfrm>
            <a:custGeom>
              <a:avLst/>
              <a:gdLst>
                <a:gd name="T0" fmla="*/ 708 w 733"/>
                <a:gd name="T1" fmla="*/ 25 h 512"/>
                <a:gd name="T2" fmla="*/ 708 w 733"/>
                <a:gd name="T3" fmla="*/ 488 h 512"/>
                <a:gd name="T4" fmla="*/ 24 w 733"/>
                <a:gd name="T5" fmla="*/ 488 h 512"/>
                <a:gd name="T6" fmla="*/ 24 w 733"/>
                <a:gd name="T7" fmla="*/ 25 h 512"/>
                <a:gd name="T8" fmla="*/ 708 w 733"/>
                <a:gd name="T9" fmla="*/ 25 h 512"/>
                <a:gd name="T10" fmla="*/ 733 w 733"/>
                <a:gd name="T11" fmla="*/ 0 h 512"/>
                <a:gd name="T12" fmla="*/ 708 w 733"/>
                <a:gd name="T13" fmla="*/ 0 h 512"/>
                <a:gd name="T14" fmla="*/ 24 w 733"/>
                <a:gd name="T15" fmla="*/ 0 h 512"/>
                <a:gd name="T16" fmla="*/ 0 w 733"/>
                <a:gd name="T17" fmla="*/ 0 h 512"/>
                <a:gd name="T18" fmla="*/ 0 w 733"/>
                <a:gd name="T19" fmla="*/ 25 h 512"/>
                <a:gd name="T20" fmla="*/ 0 w 733"/>
                <a:gd name="T21" fmla="*/ 488 h 512"/>
                <a:gd name="T22" fmla="*/ 0 w 733"/>
                <a:gd name="T23" fmla="*/ 512 h 512"/>
                <a:gd name="T24" fmla="*/ 24 w 733"/>
                <a:gd name="T25" fmla="*/ 512 h 512"/>
                <a:gd name="T26" fmla="*/ 708 w 733"/>
                <a:gd name="T27" fmla="*/ 512 h 512"/>
                <a:gd name="T28" fmla="*/ 733 w 733"/>
                <a:gd name="T29" fmla="*/ 512 h 512"/>
                <a:gd name="T30" fmla="*/ 733 w 733"/>
                <a:gd name="T31" fmla="*/ 488 h 512"/>
                <a:gd name="T32" fmla="*/ 733 w 733"/>
                <a:gd name="T33" fmla="*/ 25 h 512"/>
                <a:gd name="T34" fmla="*/ 733 w 733"/>
                <a:gd name="T35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3" h="512">
                  <a:moveTo>
                    <a:pt x="708" y="25"/>
                  </a:moveTo>
                  <a:lnTo>
                    <a:pt x="708" y="488"/>
                  </a:lnTo>
                  <a:lnTo>
                    <a:pt x="24" y="488"/>
                  </a:lnTo>
                  <a:lnTo>
                    <a:pt x="24" y="25"/>
                  </a:lnTo>
                  <a:lnTo>
                    <a:pt x="708" y="25"/>
                  </a:lnTo>
                  <a:moveTo>
                    <a:pt x="733" y="0"/>
                  </a:moveTo>
                  <a:lnTo>
                    <a:pt x="708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488"/>
                  </a:lnTo>
                  <a:lnTo>
                    <a:pt x="0" y="512"/>
                  </a:lnTo>
                  <a:lnTo>
                    <a:pt x="24" y="512"/>
                  </a:lnTo>
                  <a:lnTo>
                    <a:pt x="708" y="512"/>
                  </a:lnTo>
                  <a:lnTo>
                    <a:pt x="733" y="512"/>
                  </a:lnTo>
                  <a:lnTo>
                    <a:pt x="733" y="488"/>
                  </a:lnTo>
                  <a:lnTo>
                    <a:pt x="733" y="25"/>
                  </a:lnTo>
                  <a:lnTo>
                    <a:pt x="7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6572250" y="5168901"/>
              <a:ext cx="346075" cy="60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48"/>
            <p:cNvSpPr>
              <a:spLocks/>
            </p:cNvSpPr>
            <p:nvPr/>
          </p:nvSpPr>
          <p:spPr bwMode="auto">
            <a:xfrm>
              <a:off x="6089650" y="4597401"/>
              <a:ext cx="323850" cy="404813"/>
            </a:xfrm>
            <a:custGeom>
              <a:avLst/>
              <a:gdLst>
                <a:gd name="T0" fmla="*/ 9 w 265"/>
                <a:gd name="T1" fmla="*/ 331 h 331"/>
                <a:gd name="T2" fmla="*/ 0 w 265"/>
                <a:gd name="T3" fmla="*/ 331 h 331"/>
                <a:gd name="T4" fmla="*/ 2 w 265"/>
                <a:gd name="T5" fmla="*/ 266 h 331"/>
                <a:gd name="T6" fmla="*/ 9 w 265"/>
                <a:gd name="T7" fmla="*/ 266 h 331"/>
                <a:gd name="T8" fmla="*/ 115 w 265"/>
                <a:gd name="T9" fmla="*/ 232 h 331"/>
                <a:gd name="T10" fmla="*/ 172 w 265"/>
                <a:gd name="T11" fmla="*/ 151 h 331"/>
                <a:gd name="T12" fmla="*/ 200 w 265"/>
                <a:gd name="T13" fmla="*/ 4 h 331"/>
                <a:gd name="T14" fmla="*/ 200 w 265"/>
                <a:gd name="T15" fmla="*/ 1 h 331"/>
                <a:gd name="T16" fmla="*/ 200 w 265"/>
                <a:gd name="T17" fmla="*/ 1 h 331"/>
                <a:gd name="T18" fmla="*/ 265 w 265"/>
                <a:gd name="T19" fmla="*/ 0 h 331"/>
                <a:gd name="T20" fmla="*/ 265 w 265"/>
                <a:gd name="T21" fmla="*/ 4 h 331"/>
                <a:gd name="T22" fmla="*/ 251 w 265"/>
                <a:gd name="T23" fmla="*/ 120 h 331"/>
                <a:gd name="T24" fmla="*/ 156 w 265"/>
                <a:gd name="T25" fmla="*/ 283 h 331"/>
                <a:gd name="T26" fmla="*/ 9 w 265"/>
                <a:gd name="T27" fmla="*/ 331 h 331"/>
                <a:gd name="T28" fmla="*/ 9 w 265"/>
                <a:gd name="T29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" h="331">
                  <a:moveTo>
                    <a:pt x="9" y="331"/>
                  </a:moveTo>
                  <a:cubicBezTo>
                    <a:pt x="6" y="331"/>
                    <a:pt x="3" y="331"/>
                    <a:pt x="0" y="331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4" y="266"/>
                    <a:pt x="7" y="266"/>
                    <a:pt x="9" y="266"/>
                  </a:cubicBezTo>
                  <a:cubicBezTo>
                    <a:pt x="56" y="266"/>
                    <a:pt x="89" y="252"/>
                    <a:pt x="115" y="232"/>
                  </a:cubicBezTo>
                  <a:cubicBezTo>
                    <a:pt x="140" y="211"/>
                    <a:pt x="159" y="182"/>
                    <a:pt x="172" y="151"/>
                  </a:cubicBezTo>
                  <a:cubicBezTo>
                    <a:pt x="198" y="89"/>
                    <a:pt x="200" y="18"/>
                    <a:pt x="200" y="4"/>
                  </a:cubicBezTo>
                  <a:cubicBezTo>
                    <a:pt x="200" y="2"/>
                    <a:pt x="200" y="1"/>
                    <a:pt x="200" y="1"/>
                  </a:cubicBezTo>
                  <a:cubicBezTo>
                    <a:pt x="200" y="1"/>
                    <a:pt x="200" y="1"/>
                    <a:pt x="200" y="1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65" y="0"/>
                    <a:pt x="265" y="2"/>
                    <a:pt x="265" y="4"/>
                  </a:cubicBezTo>
                  <a:cubicBezTo>
                    <a:pt x="265" y="18"/>
                    <a:pt x="264" y="65"/>
                    <a:pt x="251" y="120"/>
                  </a:cubicBezTo>
                  <a:cubicBezTo>
                    <a:pt x="237" y="174"/>
                    <a:pt x="211" y="238"/>
                    <a:pt x="156" y="283"/>
                  </a:cubicBezTo>
                  <a:cubicBezTo>
                    <a:pt x="119" y="312"/>
                    <a:pt x="70" y="331"/>
                    <a:pt x="9" y="331"/>
                  </a:cubicBezTo>
                  <a:cubicBezTo>
                    <a:pt x="9" y="331"/>
                    <a:pt x="9" y="331"/>
                    <a:pt x="9" y="331"/>
                  </a:cubicBezTo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49"/>
            <p:cNvSpPr>
              <a:spLocks/>
            </p:cNvSpPr>
            <p:nvPr/>
          </p:nvSpPr>
          <p:spPr bwMode="auto">
            <a:xfrm>
              <a:off x="6091238" y="4597401"/>
              <a:ext cx="322262" cy="404813"/>
            </a:xfrm>
            <a:custGeom>
              <a:avLst/>
              <a:gdLst>
                <a:gd name="T0" fmla="*/ 263 w 263"/>
                <a:gd name="T1" fmla="*/ 0 h 331"/>
                <a:gd name="T2" fmla="*/ 198 w 263"/>
                <a:gd name="T3" fmla="*/ 1 h 331"/>
                <a:gd name="T4" fmla="*/ 198 w 263"/>
                <a:gd name="T5" fmla="*/ 1 h 331"/>
                <a:gd name="T6" fmla="*/ 198 w 263"/>
                <a:gd name="T7" fmla="*/ 4 h 331"/>
                <a:gd name="T8" fmla="*/ 198 w 263"/>
                <a:gd name="T9" fmla="*/ 5 h 331"/>
                <a:gd name="T10" fmla="*/ 170 w 263"/>
                <a:gd name="T11" fmla="*/ 151 h 331"/>
                <a:gd name="T12" fmla="*/ 113 w 263"/>
                <a:gd name="T13" fmla="*/ 232 h 331"/>
                <a:gd name="T14" fmla="*/ 7 w 263"/>
                <a:gd name="T15" fmla="*/ 266 h 331"/>
                <a:gd name="T16" fmla="*/ 0 w 263"/>
                <a:gd name="T17" fmla="*/ 266 h 331"/>
                <a:gd name="T18" fmla="*/ 0 w 263"/>
                <a:gd name="T19" fmla="*/ 266 h 331"/>
                <a:gd name="T20" fmla="*/ 2 w 263"/>
                <a:gd name="T21" fmla="*/ 266 h 331"/>
                <a:gd name="T22" fmla="*/ 2 w 263"/>
                <a:gd name="T23" fmla="*/ 331 h 331"/>
                <a:gd name="T24" fmla="*/ 7 w 263"/>
                <a:gd name="T25" fmla="*/ 331 h 331"/>
                <a:gd name="T26" fmla="*/ 7 w 263"/>
                <a:gd name="T27" fmla="*/ 331 h 331"/>
                <a:gd name="T28" fmla="*/ 154 w 263"/>
                <a:gd name="T29" fmla="*/ 283 h 331"/>
                <a:gd name="T30" fmla="*/ 249 w 263"/>
                <a:gd name="T31" fmla="*/ 120 h 331"/>
                <a:gd name="T32" fmla="*/ 263 w 263"/>
                <a:gd name="T33" fmla="*/ 4 h 331"/>
                <a:gd name="T34" fmla="*/ 263 w 263"/>
                <a:gd name="T3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331">
                  <a:moveTo>
                    <a:pt x="263" y="0"/>
                  </a:moveTo>
                  <a:cubicBezTo>
                    <a:pt x="198" y="1"/>
                    <a:pt x="198" y="1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8" y="1"/>
                    <a:pt x="198" y="2"/>
                    <a:pt x="198" y="4"/>
                  </a:cubicBezTo>
                  <a:cubicBezTo>
                    <a:pt x="198" y="4"/>
                    <a:pt x="198" y="5"/>
                    <a:pt x="198" y="5"/>
                  </a:cubicBezTo>
                  <a:cubicBezTo>
                    <a:pt x="198" y="22"/>
                    <a:pt x="195" y="91"/>
                    <a:pt x="170" y="151"/>
                  </a:cubicBezTo>
                  <a:cubicBezTo>
                    <a:pt x="157" y="182"/>
                    <a:pt x="138" y="211"/>
                    <a:pt x="113" y="232"/>
                  </a:cubicBezTo>
                  <a:cubicBezTo>
                    <a:pt x="87" y="252"/>
                    <a:pt x="54" y="266"/>
                    <a:pt x="7" y="266"/>
                  </a:cubicBezTo>
                  <a:cubicBezTo>
                    <a:pt x="5" y="266"/>
                    <a:pt x="2" y="266"/>
                    <a:pt x="0" y="26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331"/>
                    <a:pt x="2" y="331"/>
                    <a:pt x="2" y="331"/>
                  </a:cubicBezTo>
                  <a:cubicBezTo>
                    <a:pt x="4" y="331"/>
                    <a:pt x="5" y="331"/>
                    <a:pt x="7" y="331"/>
                  </a:cubicBezTo>
                  <a:cubicBezTo>
                    <a:pt x="7" y="331"/>
                    <a:pt x="7" y="331"/>
                    <a:pt x="7" y="331"/>
                  </a:cubicBezTo>
                  <a:cubicBezTo>
                    <a:pt x="68" y="331"/>
                    <a:pt x="117" y="312"/>
                    <a:pt x="154" y="283"/>
                  </a:cubicBezTo>
                  <a:cubicBezTo>
                    <a:pt x="209" y="238"/>
                    <a:pt x="235" y="174"/>
                    <a:pt x="249" y="120"/>
                  </a:cubicBezTo>
                  <a:cubicBezTo>
                    <a:pt x="262" y="65"/>
                    <a:pt x="263" y="18"/>
                    <a:pt x="263" y="4"/>
                  </a:cubicBezTo>
                  <a:cubicBezTo>
                    <a:pt x="263" y="2"/>
                    <a:pt x="263" y="0"/>
                    <a:pt x="263" y="0"/>
                  </a:cubicBezTo>
                </a:path>
              </a:pathLst>
            </a:custGeom>
            <a:solidFill>
              <a:srgbClr val="E5D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50"/>
            <p:cNvSpPr>
              <a:spLocks/>
            </p:cNvSpPr>
            <p:nvPr/>
          </p:nvSpPr>
          <p:spPr bwMode="auto">
            <a:xfrm>
              <a:off x="5961063" y="6196013"/>
              <a:ext cx="166687" cy="92075"/>
            </a:xfrm>
            <a:custGeom>
              <a:avLst/>
              <a:gdLst>
                <a:gd name="T0" fmla="*/ 105 w 105"/>
                <a:gd name="T1" fmla="*/ 44 h 58"/>
                <a:gd name="T2" fmla="*/ 60 w 105"/>
                <a:gd name="T3" fmla="*/ 0 h 58"/>
                <a:gd name="T4" fmla="*/ 0 w 105"/>
                <a:gd name="T5" fmla="*/ 0 h 58"/>
                <a:gd name="T6" fmla="*/ 0 w 105"/>
                <a:gd name="T7" fmla="*/ 58 h 58"/>
                <a:gd name="T8" fmla="*/ 105 w 105"/>
                <a:gd name="T9" fmla="*/ 58 h 58"/>
                <a:gd name="T10" fmla="*/ 105 w 105"/>
                <a:gd name="T11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58">
                  <a:moveTo>
                    <a:pt x="105" y="44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105" y="58"/>
                  </a:lnTo>
                  <a:lnTo>
                    <a:pt x="105" y="44"/>
                  </a:ln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51"/>
            <p:cNvSpPr>
              <a:spLocks noChangeArrowheads="1"/>
            </p:cNvSpPr>
            <p:nvPr/>
          </p:nvSpPr>
          <p:spPr bwMode="auto">
            <a:xfrm>
              <a:off x="5961063" y="5589588"/>
              <a:ext cx="93662" cy="606425"/>
            </a:xfrm>
            <a:prstGeom prst="rect">
              <a:avLst/>
            </a:prstGeom>
            <a:solidFill>
              <a:srgbClr val="BA1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52"/>
            <p:cNvSpPr>
              <a:spLocks noChangeArrowheads="1"/>
            </p:cNvSpPr>
            <p:nvPr/>
          </p:nvSpPr>
          <p:spPr bwMode="auto">
            <a:xfrm>
              <a:off x="5961063" y="5589588"/>
              <a:ext cx="9366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53"/>
            <p:cNvSpPr>
              <a:spLocks noChangeArrowheads="1"/>
            </p:cNvSpPr>
            <p:nvPr/>
          </p:nvSpPr>
          <p:spPr bwMode="auto">
            <a:xfrm>
              <a:off x="5816600" y="5589588"/>
              <a:ext cx="93662" cy="606425"/>
            </a:xfrm>
            <a:prstGeom prst="rect">
              <a:avLst/>
            </a:prstGeom>
            <a:solidFill>
              <a:srgbClr val="BA1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54"/>
            <p:cNvSpPr>
              <a:spLocks noChangeArrowheads="1"/>
            </p:cNvSpPr>
            <p:nvPr/>
          </p:nvSpPr>
          <p:spPr bwMode="auto">
            <a:xfrm>
              <a:off x="5816600" y="5589588"/>
              <a:ext cx="9366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5816600" y="6196013"/>
              <a:ext cx="165100" cy="92075"/>
            </a:xfrm>
            <a:custGeom>
              <a:avLst/>
              <a:gdLst>
                <a:gd name="T0" fmla="*/ 104 w 104"/>
                <a:gd name="T1" fmla="*/ 44 h 58"/>
                <a:gd name="T2" fmla="*/ 60 w 104"/>
                <a:gd name="T3" fmla="*/ 0 h 58"/>
                <a:gd name="T4" fmla="*/ 0 w 104"/>
                <a:gd name="T5" fmla="*/ 0 h 58"/>
                <a:gd name="T6" fmla="*/ 0 w 104"/>
                <a:gd name="T7" fmla="*/ 58 h 58"/>
                <a:gd name="T8" fmla="*/ 104 w 104"/>
                <a:gd name="T9" fmla="*/ 58 h 58"/>
                <a:gd name="T10" fmla="*/ 104 w 104"/>
                <a:gd name="T11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58">
                  <a:moveTo>
                    <a:pt x="104" y="44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104" y="58"/>
                  </a:lnTo>
                  <a:lnTo>
                    <a:pt x="104" y="44"/>
                  </a:ln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56"/>
            <p:cNvSpPr>
              <a:spLocks noChangeArrowheads="1"/>
            </p:cNvSpPr>
            <p:nvPr/>
          </p:nvSpPr>
          <p:spPr bwMode="auto">
            <a:xfrm>
              <a:off x="5753100" y="4922838"/>
              <a:ext cx="341312" cy="693738"/>
            </a:xfrm>
            <a:prstGeom prst="rect">
              <a:avLst/>
            </a:pr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5753100" y="4922838"/>
              <a:ext cx="341312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59"/>
            <p:cNvSpPr>
              <a:spLocks/>
            </p:cNvSpPr>
            <p:nvPr/>
          </p:nvSpPr>
          <p:spPr bwMode="auto">
            <a:xfrm>
              <a:off x="5670550" y="4924426"/>
              <a:ext cx="153987" cy="593725"/>
            </a:xfrm>
            <a:custGeom>
              <a:avLst/>
              <a:gdLst>
                <a:gd name="T0" fmla="*/ 0 w 126"/>
                <a:gd name="T1" fmla="*/ 485 h 485"/>
                <a:gd name="T2" fmla="*/ 68 w 126"/>
                <a:gd name="T3" fmla="*/ 0 h 485"/>
                <a:gd name="T4" fmla="*/ 68 w 126"/>
                <a:gd name="T5" fmla="*/ 0 h 485"/>
                <a:gd name="T6" fmla="*/ 126 w 126"/>
                <a:gd name="T7" fmla="*/ 21 h 485"/>
                <a:gd name="T8" fmla="*/ 116 w 126"/>
                <a:gd name="T9" fmla="*/ 53 h 485"/>
                <a:gd name="T10" fmla="*/ 94 w 126"/>
                <a:gd name="T11" fmla="*/ 146 h 485"/>
                <a:gd name="T12" fmla="*/ 62 w 126"/>
                <a:gd name="T13" fmla="*/ 485 h 485"/>
                <a:gd name="T14" fmla="*/ 0 w 126"/>
                <a:gd name="T15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485">
                  <a:moveTo>
                    <a:pt x="0" y="485"/>
                  </a:moveTo>
                  <a:cubicBezTo>
                    <a:pt x="0" y="193"/>
                    <a:pt x="67" y="2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2" y="31"/>
                    <a:pt x="116" y="53"/>
                  </a:cubicBezTo>
                  <a:cubicBezTo>
                    <a:pt x="110" y="74"/>
                    <a:pt x="102" y="106"/>
                    <a:pt x="94" y="146"/>
                  </a:cubicBezTo>
                  <a:cubicBezTo>
                    <a:pt x="78" y="227"/>
                    <a:pt x="62" y="344"/>
                    <a:pt x="62" y="485"/>
                  </a:cubicBezTo>
                  <a:cubicBezTo>
                    <a:pt x="0" y="485"/>
                    <a:pt x="0" y="485"/>
                    <a:pt x="0" y="485"/>
                  </a:cubicBezTo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60"/>
            <p:cNvSpPr>
              <a:spLocks/>
            </p:cNvSpPr>
            <p:nvPr/>
          </p:nvSpPr>
          <p:spPr bwMode="auto">
            <a:xfrm>
              <a:off x="5918200" y="4814888"/>
              <a:ext cx="88900" cy="107950"/>
            </a:xfrm>
            <a:custGeom>
              <a:avLst/>
              <a:gdLst>
                <a:gd name="T0" fmla="*/ 73 w 73"/>
                <a:gd name="T1" fmla="*/ 8 h 88"/>
                <a:gd name="T2" fmla="*/ 49 w 73"/>
                <a:gd name="T3" fmla="*/ 0 h 88"/>
                <a:gd name="T4" fmla="*/ 42 w 73"/>
                <a:gd name="T5" fmla="*/ 19 h 88"/>
                <a:gd name="T6" fmla="*/ 0 w 73"/>
                <a:gd name="T7" fmla="*/ 8 h 88"/>
                <a:gd name="T8" fmla="*/ 0 w 73"/>
                <a:gd name="T9" fmla="*/ 88 h 88"/>
                <a:gd name="T10" fmla="*/ 50 w 73"/>
                <a:gd name="T11" fmla="*/ 88 h 88"/>
                <a:gd name="T12" fmla="*/ 50 w 73"/>
                <a:gd name="T13" fmla="*/ 49 h 88"/>
                <a:gd name="T14" fmla="*/ 73 w 73"/>
                <a:gd name="T15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88">
                  <a:moveTo>
                    <a:pt x="73" y="8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1" y="36"/>
                    <a:pt x="55" y="14"/>
                    <a:pt x="73" y="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61"/>
            <p:cNvSpPr>
              <a:spLocks/>
            </p:cNvSpPr>
            <p:nvPr/>
          </p:nvSpPr>
          <p:spPr bwMode="auto">
            <a:xfrm>
              <a:off x="6018213" y="4689476"/>
              <a:ext cx="63500" cy="92075"/>
            </a:xfrm>
            <a:custGeom>
              <a:avLst/>
              <a:gdLst>
                <a:gd name="T0" fmla="*/ 0 w 40"/>
                <a:gd name="T1" fmla="*/ 0 h 58"/>
                <a:gd name="T2" fmla="*/ 40 w 40"/>
                <a:gd name="T3" fmla="*/ 45 h 58"/>
                <a:gd name="T4" fmla="*/ 11 w 40"/>
                <a:gd name="T5" fmla="*/ 58 h 58"/>
                <a:gd name="T6" fmla="*/ 0 w 40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58">
                  <a:moveTo>
                    <a:pt x="0" y="0"/>
                  </a:moveTo>
                  <a:lnTo>
                    <a:pt x="40" y="45"/>
                  </a:lnTo>
                  <a:lnTo>
                    <a:pt x="1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8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2"/>
            <p:cNvSpPr>
              <a:spLocks/>
            </p:cNvSpPr>
            <p:nvPr/>
          </p:nvSpPr>
          <p:spPr bwMode="auto">
            <a:xfrm>
              <a:off x="5981700" y="4722813"/>
              <a:ext cx="14287" cy="14288"/>
            </a:xfrm>
            <a:custGeom>
              <a:avLst/>
              <a:gdLst>
                <a:gd name="T0" fmla="*/ 11 w 12"/>
                <a:gd name="T1" fmla="*/ 3 h 12"/>
                <a:gd name="T2" fmla="*/ 9 w 12"/>
                <a:gd name="T3" fmla="*/ 10 h 12"/>
                <a:gd name="T4" fmla="*/ 2 w 12"/>
                <a:gd name="T5" fmla="*/ 8 h 12"/>
                <a:gd name="T6" fmla="*/ 4 w 12"/>
                <a:gd name="T7" fmla="*/ 1 h 12"/>
                <a:gd name="T8" fmla="*/ 11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3"/>
                  </a:moveTo>
                  <a:cubicBezTo>
                    <a:pt x="12" y="6"/>
                    <a:pt x="11" y="9"/>
                    <a:pt x="9" y="10"/>
                  </a:cubicBezTo>
                  <a:cubicBezTo>
                    <a:pt x="6" y="12"/>
                    <a:pt x="3" y="11"/>
                    <a:pt x="2" y="8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7" y="0"/>
                    <a:pt x="10" y="1"/>
                    <a:pt x="11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00"/>
            <p:cNvSpPr>
              <a:spLocks/>
            </p:cNvSpPr>
            <p:nvPr/>
          </p:nvSpPr>
          <p:spPr bwMode="auto">
            <a:xfrm>
              <a:off x="5910263" y="4921251"/>
              <a:ext cx="76200" cy="30163"/>
            </a:xfrm>
            <a:custGeom>
              <a:avLst/>
              <a:gdLst>
                <a:gd name="T0" fmla="*/ 48 w 48"/>
                <a:gd name="T1" fmla="*/ 0 h 19"/>
                <a:gd name="T2" fmla="*/ 23 w 48"/>
                <a:gd name="T3" fmla="*/ 19 h 19"/>
                <a:gd name="T4" fmla="*/ 0 w 48"/>
                <a:gd name="T5" fmla="*/ 0 h 19"/>
                <a:gd name="T6" fmla="*/ 48 w 48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9">
                  <a:moveTo>
                    <a:pt x="48" y="0"/>
                  </a:moveTo>
                  <a:lnTo>
                    <a:pt x="23" y="19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01"/>
            <p:cNvSpPr>
              <a:spLocks/>
            </p:cNvSpPr>
            <p:nvPr/>
          </p:nvSpPr>
          <p:spPr bwMode="auto">
            <a:xfrm>
              <a:off x="5910263" y="4921251"/>
              <a:ext cx="76200" cy="30163"/>
            </a:xfrm>
            <a:custGeom>
              <a:avLst/>
              <a:gdLst>
                <a:gd name="T0" fmla="*/ 48 w 48"/>
                <a:gd name="T1" fmla="*/ 0 h 19"/>
                <a:gd name="T2" fmla="*/ 23 w 48"/>
                <a:gd name="T3" fmla="*/ 19 h 19"/>
                <a:gd name="T4" fmla="*/ 0 w 48"/>
                <a:gd name="T5" fmla="*/ 0 h 19"/>
                <a:gd name="T6" fmla="*/ 48 w 48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9">
                  <a:moveTo>
                    <a:pt x="48" y="0"/>
                  </a:moveTo>
                  <a:lnTo>
                    <a:pt x="23" y="19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02"/>
            <p:cNvSpPr>
              <a:spLocks/>
            </p:cNvSpPr>
            <p:nvPr/>
          </p:nvSpPr>
          <p:spPr bwMode="auto">
            <a:xfrm>
              <a:off x="5910263" y="4951413"/>
              <a:ext cx="76200" cy="276225"/>
            </a:xfrm>
            <a:custGeom>
              <a:avLst/>
              <a:gdLst>
                <a:gd name="T0" fmla="*/ 48 w 48"/>
                <a:gd name="T1" fmla="*/ 0 h 174"/>
                <a:gd name="T2" fmla="*/ 23 w 48"/>
                <a:gd name="T3" fmla="*/ 0 h 174"/>
                <a:gd name="T4" fmla="*/ 0 w 48"/>
                <a:gd name="T5" fmla="*/ 0 h 174"/>
                <a:gd name="T6" fmla="*/ 25 w 48"/>
                <a:gd name="T7" fmla="*/ 174 h 174"/>
                <a:gd name="T8" fmla="*/ 48 w 48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4">
                  <a:moveTo>
                    <a:pt x="48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5" y="17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5D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03"/>
            <p:cNvSpPr>
              <a:spLocks/>
            </p:cNvSpPr>
            <p:nvPr/>
          </p:nvSpPr>
          <p:spPr bwMode="auto">
            <a:xfrm>
              <a:off x="5910263" y="4951413"/>
              <a:ext cx="76200" cy="276225"/>
            </a:xfrm>
            <a:custGeom>
              <a:avLst/>
              <a:gdLst>
                <a:gd name="T0" fmla="*/ 48 w 48"/>
                <a:gd name="T1" fmla="*/ 0 h 174"/>
                <a:gd name="T2" fmla="*/ 23 w 48"/>
                <a:gd name="T3" fmla="*/ 0 h 174"/>
                <a:gd name="T4" fmla="*/ 0 w 48"/>
                <a:gd name="T5" fmla="*/ 0 h 174"/>
                <a:gd name="T6" fmla="*/ 25 w 48"/>
                <a:gd name="T7" fmla="*/ 174 h 174"/>
                <a:gd name="T8" fmla="*/ 48 w 48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4">
                  <a:moveTo>
                    <a:pt x="48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5" y="17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06"/>
            <p:cNvSpPr>
              <a:spLocks/>
            </p:cNvSpPr>
            <p:nvPr/>
          </p:nvSpPr>
          <p:spPr bwMode="auto">
            <a:xfrm>
              <a:off x="5910263" y="4921251"/>
              <a:ext cx="38100" cy="73025"/>
            </a:xfrm>
            <a:custGeom>
              <a:avLst/>
              <a:gdLst>
                <a:gd name="T0" fmla="*/ 24 w 24"/>
                <a:gd name="T1" fmla="*/ 19 h 46"/>
                <a:gd name="T2" fmla="*/ 8 w 24"/>
                <a:gd name="T3" fmla="*/ 46 h 46"/>
                <a:gd name="T4" fmla="*/ 0 w 24"/>
                <a:gd name="T5" fmla="*/ 19 h 46"/>
                <a:gd name="T6" fmla="*/ 0 w 24"/>
                <a:gd name="T7" fmla="*/ 0 h 46"/>
                <a:gd name="T8" fmla="*/ 24 w 24"/>
                <a:gd name="T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4" y="19"/>
                  </a:moveTo>
                  <a:lnTo>
                    <a:pt x="8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07"/>
            <p:cNvSpPr>
              <a:spLocks/>
            </p:cNvSpPr>
            <p:nvPr/>
          </p:nvSpPr>
          <p:spPr bwMode="auto">
            <a:xfrm>
              <a:off x="5946775" y="4921251"/>
              <a:ext cx="39687" cy="73025"/>
            </a:xfrm>
            <a:custGeom>
              <a:avLst/>
              <a:gdLst>
                <a:gd name="T0" fmla="*/ 0 w 25"/>
                <a:gd name="T1" fmla="*/ 19 h 46"/>
                <a:gd name="T2" fmla="*/ 17 w 25"/>
                <a:gd name="T3" fmla="*/ 46 h 46"/>
                <a:gd name="T4" fmla="*/ 25 w 25"/>
                <a:gd name="T5" fmla="*/ 19 h 46"/>
                <a:gd name="T6" fmla="*/ 25 w 25"/>
                <a:gd name="T7" fmla="*/ 0 h 46"/>
                <a:gd name="T8" fmla="*/ 0 w 25"/>
                <a:gd name="T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6">
                  <a:moveTo>
                    <a:pt x="0" y="19"/>
                  </a:moveTo>
                  <a:lnTo>
                    <a:pt x="17" y="46"/>
                  </a:lnTo>
                  <a:lnTo>
                    <a:pt x="25" y="19"/>
                  </a:lnTo>
                  <a:lnTo>
                    <a:pt x="25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09"/>
            <p:cNvSpPr>
              <a:spLocks/>
            </p:cNvSpPr>
            <p:nvPr/>
          </p:nvSpPr>
          <p:spPr bwMode="auto">
            <a:xfrm>
              <a:off x="6334125" y="4445001"/>
              <a:ext cx="79375" cy="155575"/>
            </a:xfrm>
            <a:custGeom>
              <a:avLst/>
              <a:gdLst>
                <a:gd name="T0" fmla="*/ 65 w 65"/>
                <a:gd name="T1" fmla="*/ 91 h 126"/>
                <a:gd name="T2" fmla="*/ 33 w 65"/>
                <a:gd name="T3" fmla="*/ 59 h 126"/>
                <a:gd name="T4" fmla="*/ 21 w 65"/>
                <a:gd name="T5" fmla="*/ 61 h 126"/>
                <a:gd name="T6" fmla="*/ 21 w 65"/>
                <a:gd name="T7" fmla="*/ 11 h 126"/>
                <a:gd name="T8" fmla="*/ 21 w 65"/>
                <a:gd name="T9" fmla="*/ 11 h 126"/>
                <a:gd name="T10" fmla="*/ 21 w 65"/>
                <a:gd name="T11" fmla="*/ 11 h 126"/>
                <a:gd name="T12" fmla="*/ 11 w 65"/>
                <a:gd name="T13" fmla="*/ 0 h 126"/>
                <a:gd name="T14" fmla="*/ 0 w 65"/>
                <a:gd name="T15" fmla="*/ 11 h 126"/>
                <a:gd name="T16" fmla="*/ 0 w 65"/>
                <a:gd name="T17" fmla="*/ 11 h 126"/>
                <a:gd name="T18" fmla="*/ 0 w 65"/>
                <a:gd name="T19" fmla="*/ 11 h 126"/>
                <a:gd name="T20" fmla="*/ 0 w 65"/>
                <a:gd name="T21" fmla="*/ 126 h 126"/>
                <a:gd name="T22" fmla="*/ 65 w 65"/>
                <a:gd name="T23" fmla="*/ 126 h 126"/>
                <a:gd name="T24" fmla="*/ 65 w 65"/>
                <a:gd name="T25" fmla="*/ 92 h 126"/>
                <a:gd name="T26" fmla="*/ 65 w 65"/>
                <a:gd name="T27" fmla="*/ 92 h 126"/>
                <a:gd name="T28" fmla="*/ 65 w 65"/>
                <a:gd name="T29" fmla="*/ 9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26">
                  <a:moveTo>
                    <a:pt x="65" y="91"/>
                  </a:moveTo>
                  <a:cubicBezTo>
                    <a:pt x="65" y="73"/>
                    <a:pt x="51" y="59"/>
                    <a:pt x="33" y="59"/>
                  </a:cubicBezTo>
                  <a:cubicBezTo>
                    <a:pt x="29" y="59"/>
                    <a:pt x="25" y="59"/>
                    <a:pt x="21" y="6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5" y="91"/>
                    <a:pt x="65" y="91"/>
                  </a:cubicBezTo>
                  <a:close/>
                </a:path>
              </a:pathLst>
            </a:custGeom>
            <a:solidFill>
              <a:srgbClr val="DD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17"/>
            <p:cNvSpPr>
              <a:spLocks/>
            </p:cNvSpPr>
            <p:nvPr/>
          </p:nvSpPr>
          <p:spPr bwMode="auto">
            <a:xfrm>
              <a:off x="6018213" y="4689476"/>
              <a:ext cx="63500" cy="92075"/>
            </a:xfrm>
            <a:custGeom>
              <a:avLst/>
              <a:gdLst>
                <a:gd name="T0" fmla="*/ 0 w 40"/>
                <a:gd name="T1" fmla="*/ 0 h 58"/>
                <a:gd name="T2" fmla="*/ 40 w 40"/>
                <a:gd name="T3" fmla="*/ 45 h 58"/>
                <a:gd name="T4" fmla="*/ 11 w 40"/>
                <a:gd name="T5" fmla="*/ 58 h 58"/>
                <a:gd name="T6" fmla="*/ 0 w 40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58">
                  <a:moveTo>
                    <a:pt x="0" y="0"/>
                  </a:moveTo>
                  <a:lnTo>
                    <a:pt x="40" y="45"/>
                  </a:lnTo>
                  <a:lnTo>
                    <a:pt x="1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18"/>
            <p:cNvSpPr>
              <a:spLocks/>
            </p:cNvSpPr>
            <p:nvPr/>
          </p:nvSpPr>
          <p:spPr bwMode="auto">
            <a:xfrm>
              <a:off x="5845175" y="4632326"/>
              <a:ext cx="244475" cy="250825"/>
            </a:xfrm>
            <a:custGeom>
              <a:avLst/>
              <a:gdLst>
                <a:gd name="T0" fmla="*/ 0 w 199"/>
                <a:gd name="T1" fmla="*/ 57 h 204"/>
                <a:gd name="T2" fmla="*/ 40 w 199"/>
                <a:gd name="T3" fmla="*/ 142 h 204"/>
                <a:gd name="T4" fmla="*/ 40 w 199"/>
                <a:gd name="T5" fmla="*/ 142 h 204"/>
                <a:gd name="T6" fmla="*/ 199 w 199"/>
                <a:gd name="T7" fmla="*/ 167 h 204"/>
                <a:gd name="T8" fmla="*/ 196 w 199"/>
                <a:gd name="T9" fmla="*/ 161 h 204"/>
                <a:gd name="T10" fmla="*/ 173 w 199"/>
                <a:gd name="T11" fmla="*/ 113 h 204"/>
                <a:gd name="T12" fmla="*/ 144 w 199"/>
                <a:gd name="T13" fmla="*/ 53 h 204"/>
                <a:gd name="T14" fmla="*/ 119 w 199"/>
                <a:gd name="T15" fmla="*/ 0 h 204"/>
                <a:gd name="T16" fmla="*/ 0 w 199"/>
                <a:gd name="T17" fmla="*/ 5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04">
                  <a:moveTo>
                    <a:pt x="0" y="57"/>
                  </a:moveTo>
                  <a:cubicBezTo>
                    <a:pt x="40" y="142"/>
                    <a:pt x="40" y="142"/>
                    <a:pt x="40" y="142"/>
                  </a:cubicBezTo>
                  <a:cubicBezTo>
                    <a:pt x="40" y="142"/>
                    <a:pt x="40" y="142"/>
                    <a:pt x="40" y="142"/>
                  </a:cubicBezTo>
                  <a:cubicBezTo>
                    <a:pt x="74" y="204"/>
                    <a:pt x="135" y="198"/>
                    <a:pt x="199" y="167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0" y="57"/>
                    <a:pt x="0" y="57"/>
                    <a:pt x="0" y="57"/>
                  </a:cubicBezTo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19"/>
            <p:cNvSpPr>
              <a:spLocks/>
            </p:cNvSpPr>
            <p:nvPr/>
          </p:nvSpPr>
          <p:spPr bwMode="auto">
            <a:xfrm>
              <a:off x="5981700" y="4722813"/>
              <a:ext cx="14287" cy="14288"/>
            </a:xfrm>
            <a:custGeom>
              <a:avLst/>
              <a:gdLst>
                <a:gd name="T0" fmla="*/ 11 w 12"/>
                <a:gd name="T1" fmla="*/ 3 h 12"/>
                <a:gd name="T2" fmla="*/ 9 w 12"/>
                <a:gd name="T3" fmla="*/ 10 h 12"/>
                <a:gd name="T4" fmla="*/ 2 w 12"/>
                <a:gd name="T5" fmla="*/ 8 h 12"/>
                <a:gd name="T6" fmla="*/ 4 w 12"/>
                <a:gd name="T7" fmla="*/ 1 h 12"/>
                <a:gd name="T8" fmla="*/ 11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3"/>
                  </a:moveTo>
                  <a:cubicBezTo>
                    <a:pt x="12" y="6"/>
                    <a:pt x="11" y="9"/>
                    <a:pt x="9" y="10"/>
                  </a:cubicBezTo>
                  <a:cubicBezTo>
                    <a:pt x="6" y="12"/>
                    <a:pt x="3" y="11"/>
                    <a:pt x="2" y="8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7" y="0"/>
                    <a:pt x="10" y="1"/>
                    <a:pt x="11" y="3"/>
                  </a:cubicBezTo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20"/>
            <p:cNvSpPr>
              <a:spLocks/>
            </p:cNvSpPr>
            <p:nvPr/>
          </p:nvSpPr>
          <p:spPr bwMode="auto">
            <a:xfrm>
              <a:off x="5788025" y="4587876"/>
              <a:ext cx="206375" cy="247650"/>
            </a:xfrm>
            <a:custGeom>
              <a:avLst/>
              <a:gdLst>
                <a:gd name="T0" fmla="*/ 166 w 169"/>
                <a:gd name="T1" fmla="*/ 37 h 203"/>
                <a:gd name="T2" fmla="*/ 165 w 169"/>
                <a:gd name="T3" fmla="*/ 37 h 203"/>
                <a:gd name="T4" fmla="*/ 166 w 169"/>
                <a:gd name="T5" fmla="*/ 37 h 203"/>
                <a:gd name="T6" fmla="*/ 81 w 169"/>
                <a:gd name="T7" fmla="*/ 28 h 203"/>
                <a:gd name="T8" fmla="*/ 61 w 169"/>
                <a:gd name="T9" fmla="*/ 45 h 203"/>
                <a:gd name="T10" fmla="*/ 43 w 169"/>
                <a:gd name="T11" fmla="*/ 59 h 203"/>
                <a:gd name="T12" fmla="*/ 43 w 169"/>
                <a:gd name="T13" fmla="*/ 85 h 203"/>
                <a:gd name="T14" fmla="*/ 104 w 169"/>
                <a:gd name="T15" fmla="*/ 203 h 203"/>
                <a:gd name="T16" fmla="*/ 101 w 169"/>
                <a:gd name="T17" fmla="*/ 118 h 203"/>
                <a:gd name="T18" fmla="*/ 103 w 169"/>
                <a:gd name="T19" fmla="*/ 114 h 203"/>
                <a:gd name="T20" fmla="*/ 131 w 169"/>
                <a:gd name="T21" fmla="*/ 91 h 203"/>
                <a:gd name="T22" fmla="*/ 166 w 169"/>
                <a:gd name="T23" fmla="*/ 3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9" h="203">
                  <a:moveTo>
                    <a:pt x="166" y="37"/>
                  </a:moveTo>
                  <a:cubicBezTo>
                    <a:pt x="165" y="37"/>
                    <a:pt x="165" y="37"/>
                    <a:pt x="165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52" y="4"/>
                    <a:pt x="99" y="0"/>
                    <a:pt x="81" y="28"/>
                  </a:cubicBezTo>
                  <a:cubicBezTo>
                    <a:pt x="75" y="36"/>
                    <a:pt x="70" y="40"/>
                    <a:pt x="61" y="45"/>
                  </a:cubicBezTo>
                  <a:cubicBezTo>
                    <a:pt x="53" y="49"/>
                    <a:pt x="48" y="52"/>
                    <a:pt x="43" y="59"/>
                  </a:cubicBezTo>
                  <a:cubicBezTo>
                    <a:pt x="39" y="65"/>
                    <a:pt x="40" y="76"/>
                    <a:pt x="43" y="85"/>
                  </a:cubicBezTo>
                  <a:cubicBezTo>
                    <a:pt x="0" y="111"/>
                    <a:pt x="104" y="203"/>
                    <a:pt x="104" y="203"/>
                  </a:cubicBezTo>
                  <a:cubicBezTo>
                    <a:pt x="126" y="167"/>
                    <a:pt x="101" y="118"/>
                    <a:pt x="101" y="118"/>
                  </a:cubicBezTo>
                  <a:cubicBezTo>
                    <a:pt x="102" y="117"/>
                    <a:pt x="103" y="115"/>
                    <a:pt x="103" y="114"/>
                  </a:cubicBezTo>
                  <a:cubicBezTo>
                    <a:pt x="109" y="99"/>
                    <a:pt x="117" y="98"/>
                    <a:pt x="131" y="91"/>
                  </a:cubicBezTo>
                  <a:cubicBezTo>
                    <a:pt x="147" y="82"/>
                    <a:pt x="169" y="57"/>
                    <a:pt x="166" y="37"/>
                  </a:cubicBezTo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23"/>
            <p:cNvSpPr>
              <a:spLocks/>
            </p:cNvSpPr>
            <p:nvPr/>
          </p:nvSpPr>
          <p:spPr bwMode="auto">
            <a:xfrm>
              <a:off x="5886450" y="4732338"/>
              <a:ext cx="57150" cy="74613"/>
            </a:xfrm>
            <a:custGeom>
              <a:avLst/>
              <a:gdLst>
                <a:gd name="T0" fmla="*/ 21 w 46"/>
                <a:gd name="T1" fmla="*/ 0 h 61"/>
                <a:gd name="T2" fmla="*/ 7 w 46"/>
                <a:gd name="T3" fmla="*/ 40 h 61"/>
                <a:gd name="T4" fmla="*/ 46 w 46"/>
                <a:gd name="T5" fmla="*/ 53 h 61"/>
                <a:gd name="T6" fmla="*/ 21 w 4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61">
                  <a:moveTo>
                    <a:pt x="21" y="0"/>
                  </a:moveTo>
                  <a:cubicBezTo>
                    <a:pt x="6" y="7"/>
                    <a:pt x="0" y="25"/>
                    <a:pt x="7" y="40"/>
                  </a:cubicBezTo>
                  <a:cubicBezTo>
                    <a:pt x="14" y="54"/>
                    <a:pt x="32" y="61"/>
                    <a:pt x="46" y="5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24"/>
            <p:cNvSpPr>
              <a:spLocks/>
            </p:cNvSpPr>
            <p:nvPr/>
          </p:nvSpPr>
          <p:spPr bwMode="auto">
            <a:xfrm>
              <a:off x="5919788" y="4748213"/>
              <a:ext cx="15875" cy="33338"/>
            </a:xfrm>
            <a:custGeom>
              <a:avLst/>
              <a:gdLst>
                <a:gd name="T0" fmla="*/ 0 w 13"/>
                <a:gd name="T1" fmla="*/ 0 h 27"/>
                <a:gd name="T2" fmla="*/ 0 w 13"/>
                <a:gd name="T3" fmla="*/ 0 h 27"/>
                <a:gd name="T4" fmla="*/ 13 w 13"/>
                <a:gd name="T5" fmla="*/ 27 h 27"/>
                <a:gd name="T6" fmla="*/ 13 w 13"/>
                <a:gd name="T7" fmla="*/ 27 h 27"/>
                <a:gd name="T8" fmla="*/ 0 w 13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25"/>
            <p:cNvSpPr>
              <a:spLocks/>
            </p:cNvSpPr>
            <p:nvPr/>
          </p:nvSpPr>
          <p:spPr bwMode="auto">
            <a:xfrm>
              <a:off x="5907088" y="4748213"/>
              <a:ext cx="28575" cy="33338"/>
            </a:xfrm>
            <a:custGeom>
              <a:avLst/>
              <a:gdLst>
                <a:gd name="T0" fmla="*/ 10 w 23"/>
                <a:gd name="T1" fmla="*/ 0 h 28"/>
                <a:gd name="T2" fmla="*/ 3 w 23"/>
                <a:gd name="T3" fmla="*/ 20 h 28"/>
                <a:gd name="T4" fmla="*/ 17 w 23"/>
                <a:gd name="T5" fmla="*/ 28 h 28"/>
                <a:gd name="T6" fmla="*/ 23 w 23"/>
                <a:gd name="T7" fmla="*/ 27 h 28"/>
                <a:gd name="T8" fmla="*/ 10 w 2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8">
                  <a:moveTo>
                    <a:pt x="10" y="0"/>
                  </a:moveTo>
                  <a:cubicBezTo>
                    <a:pt x="3" y="4"/>
                    <a:pt x="0" y="13"/>
                    <a:pt x="3" y="20"/>
                  </a:cubicBezTo>
                  <a:cubicBezTo>
                    <a:pt x="6" y="25"/>
                    <a:pt x="11" y="28"/>
                    <a:pt x="17" y="28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9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26"/>
            <p:cNvSpPr>
              <a:spLocks/>
            </p:cNvSpPr>
            <p:nvPr/>
          </p:nvSpPr>
          <p:spPr bwMode="auto">
            <a:xfrm>
              <a:off x="6343650" y="4518026"/>
              <a:ext cx="69850" cy="71438"/>
            </a:xfrm>
            <a:custGeom>
              <a:avLst/>
              <a:gdLst>
                <a:gd name="T0" fmla="*/ 57 w 57"/>
                <a:gd name="T1" fmla="*/ 32 h 59"/>
                <a:gd name="T2" fmla="*/ 25 w 57"/>
                <a:gd name="T3" fmla="*/ 0 h 59"/>
                <a:gd name="T4" fmla="*/ 9 w 57"/>
                <a:gd name="T5" fmla="*/ 4 h 59"/>
                <a:gd name="T6" fmla="*/ 12 w 57"/>
                <a:gd name="T7" fmla="*/ 46 h 59"/>
                <a:gd name="T8" fmla="*/ 57 w 57"/>
                <a:gd name="T9" fmla="*/ 46 h 59"/>
                <a:gd name="T10" fmla="*/ 57 w 57"/>
                <a:gd name="T11" fmla="*/ 33 h 59"/>
                <a:gd name="T12" fmla="*/ 57 w 57"/>
                <a:gd name="T13" fmla="*/ 33 h 59"/>
                <a:gd name="T14" fmla="*/ 57 w 57"/>
                <a:gd name="T15" fmla="*/ 3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9">
                  <a:moveTo>
                    <a:pt x="57" y="32"/>
                  </a:moveTo>
                  <a:cubicBezTo>
                    <a:pt x="57" y="14"/>
                    <a:pt x="43" y="0"/>
                    <a:pt x="25" y="0"/>
                  </a:cubicBezTo>
                  <a:cubicBezTo>
                    <a:pt x="19" y="0"/>
                    <a:pt x="14" y="1"/>
                    <a:pt x="9" y="4"/>
                  </a:cubicBezTo>
                  <a:cubicBezTo>
                    <a:pt x="0" y="17"/>
                    <a:pt x="1" y="34"/>
                    <a:pt x="12" y="46"/>
                  </a:cubicBezTo>
                  <a:cubicBezTo>
                    <a:pt x="24" y="58"/>
                    <a:pt x="45" y="59"/>
                    <a:pt x="57" y="46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33"/>
                    <a:pt x="57" y="32"/>
                    <a:pt x="57" y="32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8695687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Presenting your slides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/>
          <a:p>
            <a:r>
              <a:rPr lang="en-GB" dirty="0"/>
              <a:t>A very annoying technique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706069" y="1769070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/>
              <a:t>is to reveal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706069" y="2455154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>
                <a:solidFill>
                  <a:srgbClr val="0078D7"/>
                </a:solidFill>
              </a:rPr>
              <a:t>your points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706069" y="3141238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>
                <a:solidFill>
                  <a:srgbClr val="0078D7"/>
                </a:solidFill>
              </a:rPr>
              <a:t>one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706069" y="3827322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>
                <a:solidFill>
                  <a:srgbClr val="0078D7"/>
                </a:solidFill>
              </a:rPr>
              <a:t>by one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706069" y="4513406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>
                <a:solidFill>
                  <a:srgbClr val="0078D7"/>
                </a:solidFill>
              </a:rPr>
              <a:t>by one, unless…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706069" y="5199491"/>
            <a:ext cx="11887200" cy="68326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GB" dirty="0">
                <a:solidFill>
                  <a:srgbClr val="0078D7"/>
                </a:solidFill>
              </a:rPr>
              <a:t>there is a punch line</a:t>
            </a:r>
          </a:p>
        </p:txBody>
      </p:sp>
    </p:spTree>
    <p:extLst>
      <p:ext uri="{BB962C8B-B14F-4D97-AF65-F5344CB8AC3E}">
        <p14:creationId xmlns:p14="http://schemas.microsoft.com/office/powerpoint/2010/main" val="106084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677280" y="1062241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GB" sz="3200" dirty="0">
                <a:solidFill>
                  <a:srgbClr val="5B5B5B"/>
                </a:solidFill>
              </a:rPr>
              <a:t>Use animation effects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Presenting your slides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45149" y="2412950"/>
            <a:ext cx="111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 dirty="0">
                <a:solidFill>
                  <a:schemeClr val="hlink"/>
                </a:solidFill>
              </a:rPr>
              <a:t>very</a:t>
            </a:r>
            <a:endParaRPr lang="en-GB" sz="3600" dirty="0">
              <a:solidFill>
                <a:schemeClr val="hlink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45349" y="2870150"/>
            <a:ext cx="111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>
                <a:solidFill>
                  <a:schemeClr val="accent1"/>
                </a:solidFill>
              </a:rPr>
              <a:t>very</a:t>
            </a:r>
            <a:endParaRPr lang="en-GB" sz="360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864749" y="3022550"/>
            <a:ext cx="111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>
                <a:solidFill>
                  <a:schemeClr val="folHlink"/>
                </a:solidFill>
              </a:rPr>
              <a:t>very</a:t>
            </a:r>
            <a:endParaRPr lang="en-GB" sz="3600">
              <a:solidFill>
                <a:schemeClr val="folHlin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569349" y="3479750"/>
            <a:ext cx="1046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00BCF2"/>
                </a:solidFill>
              </a:rPr>
              <a:t>very</a:t>
            </a:r>
            <a:endParaRPr lang="en-GB" sz="3600" dirty="0">
              <a:solidFill>
                <a:srgbClr val="00BCF2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97549" y="3555950"/>
            <a:ext cx="1046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00BCF2"/>
                </a:solidFill>
              </a:rPr>
              <a:t>very</a:t>
            </a:r>
            <a:endParaRPr lang="en-GB" sz="3600" dirty="0">
              <a:solidFill>
                <a:srgbClr val="00BCF2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197749" y="3860750"/>
            <a:ext cx="111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/>
              <a:t>very</a:t>
            </a:r>
            <a:endParaRPr lang="en-GB" sz="36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026549" y="2489150"/>
            <a:ext cx="111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en-US" sz="3600"/>
              <a:t>very</a:t>
            </a:r>
            <a:endParaRPr lang="en-GB" sz="360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16949" y="4851350"/>
            <a:ext cx="2078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3600"/>
              <a:t>sparingly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30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00"/>
                            </p:stCondLst>
                            <p:childTnLst>
                              <p:par>
                                <p:cTn id="4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582519"/>
          </a:xfrm>
        </p:spPr>
        <p:txBody>
          <a:bodyPr/>
          <a:lstStyle/>
          <a:p>
            <a:r>
              <a:rPr lang="en-GB" dirty="0"/>
              <a:t>Audiences get restive and essentially </a:t>
            </a:r>
            <a:r>
              <a:rPr lang="en-GB" dirty="0">
                <a:solidFill>
                  <a:srgbClr val="FFB900"/>
                </a:solidFill>
              </a:rPr>
              <a:t>stop listening </a:t>
            </a:r>
            <a:r>
              <a:rPr lang="en-GB" dirty="0"/>
              <a:t>when your time is up.  Continuing is very counter productive</a:t>
            </a:r>
          </a:p>
          <a:p>
            <a:r>
              <a:rPr lang="en-GB" dirty="0"/>
              <a:t>Simply truncate and conclude</a:t>
            </a:r>
          </a:p>
          <a:p>
            <a:r>
              <a:rPr lang="en-GB" dirty="0"/>
              <a:t>Do </a:t>
            </a:r>
            <a:r>
              <a:rPr lang="en-GB" dirty="0">
                <a:solidFill>
                  <a:srgbClr val="FFB900"/>
                </a:solidFill>
              </a:rPr>
              <a:t>not</a:t>
            </a:r>
            <a:r>
              <a:rPr lang="en-GB" dirty="0"/>
              <a:t> say “would you like me to go on?” (it’s hard to say “no thanks”)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1255728"/>
          </a:xfrm>
        </p:spPr>
        <p:txBody>
          <a:bodyPr/>
          <a:lstStyle/>
          <a:p>
            <a:r>
              <a:rPr lang="en-GB" dirty="0"/>
              <a:t>Absolutely without fail, finish on time.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849463"/>
          </a:xfrm>
        </p:spPr>
        <p:txBody>
          <a:bodyPr/>
          <a:lstStyle/>
          <a:p>
            <a:r>
              <a:rPr lang="en-GB" dirty="0"/>
              <a:t>Finishing</a:t>
            </a:r>
          </a:p>
        </p:txBody>
      </p:sp>
    </p:spTree>
    <p:extLst>
      <p:ext uri="{BB962C8B-B14F-4D97-AF65-F5344CB8AC3E}">
        <p14:creationId xmlns:p14="http://schemas.microsoft.com/office/powerpoint/2010/main" val="206027718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5343001"/>
          </a:xfrm>
        </p:spPr>
        <p:txBody>
          <a:bodyPr/>
          <a:lstStyle/>
          <a:p>
            <a:pPr marL="0" indent="0" eaLnBrk="0" hangingPunct="0">
              <a:buNone/>
            </a:pPr>
            <a:r>
              <a:rPr lang="en-GB" dirty="0">
                <a:solidFill>
                  <a:schemeClr val="hlink"/>
                </a:solidFill>
              </a:rPr>
              <a:t>You will attend 50x as many talks as you give.  Watch other people’s talks intelligently, and pick up ideas for what to do and what to avoid.</a:t>
            </a:r>
          </a:p>
          <a:p>
            <a:pPr marL="0" indent="0" eaLnBrk="0" hangingPunct="0">
              <a:buNone/>
            </a:pPr>
            <a:endParaRPr lang="en-GB" dirty="0">
              <a:solidFill>
                <a:schemeClr val="hlink"/>
              </a:solidFill>
            </a:endParaRPr>
          </a:p>
          <a:p>
            <a:pPr marL="0" indent="0" eaLnBrk="0" hangingPunct="0">
              <a:buNone/>
            </a:pPr>
            <a:endParaRPr lang="en-GB" dirty="0">
              <a:solidFill>
                <a:schemeClr val="hlink"/>
              </a:solidFill>
            </a:endParaRPr>
          </a:p>
          <a:p>
            <a:pPr marL="0" indent="0" eaLnBrk="0" hangingPunct="0">
              <a:buNone/>
            </a:pPr>
            <a:endParaRPr lang="en-GB" dirty="0">
              <a:solidFill>
                <a:schemeClr val="hlink"/>
              </a:solidFill>
            </a:endParaRPr>
          </a:p>
          <a:p>
            <a:pPr marL="0" indent="0" eaLnBrk="0" hangingPunct="0">
              <a:buNone/>
            </a:pPr>
            <a:endParaRPr lang="en-GB" dirty="0">
              <a:solidFill>
                <a:schemeClr val="hlink"/>
              </a:solidFill>
            </a:endParaRPr>
          </a:p>
          <a:p>
            <a:pPr marL="0" indent="0" eaLnBrk="0" hangingPunct="0">
              <a:buNone/>
            </a:pPr>
            <a:endParaRPr lang="en-GB" sz="1600" dirty="0">
              <a:solidFill>
                <a:schemeClr val="hlink"/>
              </a:solidFill>
            </a:endParaRPr>
          </a:p>
          <a:p>
            <a:pPr marL="0" indent="0" eaLnBrk="0" hangingPunct="0">
              <a:buNone/>
            </a:pPr>
            <a:r>
              <a:rPr lang="en-GB" sz="2400" dirty="0">
                <a:solidFill>
                  <a:schemeClr val="hlink"/>
                </a:solidFill>
                <a:hlinkClick r:id="rId2"/>
              </a:rPr>
              <a:t>www.microsoft.com/research/people/simonpj</a:t>
            </a:r>
          </a:p>
          <a:p>
            <a:pPr marL="0" indent="0" eaLnBrk="0" hangingPunct="0">
              <a:buNone/>
            </a:pPr>
            <a:endParaRPr lang="en-GB" dirty="0">
              <a:solidFill>
                <a:schemeClr val="hlin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6000" y="2941200"/>
            <a:ext cx="3319949" cy="2252924"/>
          </a:xfrm>
        </p:spPr>
        <p:txBody>
          <a:bodyPr/>
          <a:lstStyle/>
          <a:p>
            <a:r>
              <a:rPr lang="en-GB" dirty="0"/>
              <a:t>The general standard is often low.  </a:t>
            </a:r>
            <a:br>
              <a:rPr lang="en-GB" dirty="0"/>
            </a:br>
            <a:r>
              <a:rPr lang="en-GB" dirty="0"/>
              <a:t>You don’t have to be outstanding to stand out.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2" y="1062241"/>
            <a:ext cx="3690665" cy="2179058"/>
          </a:xfrm>
        </p:spPr>
        <p:txBody>
          <a:bodyPr/>
          <a:lstStyle/>
          <a:p>
            <a:pPr eaLnBrk="0" hangingPunct="0"/>
            <a:r>
              <a:rPr lang="en-GB" dirty="0"/>
              <a:t>Conclusion: there is hope</a:t>
            </a:r>
            <a:endParaRPr lang="en-GB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022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528392" cy="2179058"/>
          </a:xfrm>
        </p:spPr>
        <p:txBody>
          <a:bodyPr/>
          <a:lstStyle/>
          <a:p>
            <a:r>
              <a:rPr lang="en-GB" dirty="0"/>
              <a:t>The purpose of your talk </a:t>
            </a:r>
            <a:r>
              <a:rPr lang="en-GB" dirty="0">
                <a:solidFill>
                  <a:srgbClr val="FFB900"/>
                </a:solidFill>
              </a:rPr>
              <a:t>is not</a:t>
            </a:r>
            <a:r>
              <a:rPr lang="en-GB" dirty="0"/>
              <a:t>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139321"/>
          </a:xfrm>
        </p:spPr>
        <p:txBody>
          <a:bodyPr/>
          <a:lstStyle/>
          <a:p>
            <a:r>
              <a:rPr lang="en-GB" dirty="0"/>
              <a:t>To impress your audience with your brainpower</a:t>
            </a:r>
          </a:p>
          <a:p>
            <a:r>
              <a:rPr lang="en-GB" dirty="0"/>
              <a:t>To tell them everything you know about your topic</a:t>
            </a:r>
          </a:p>
          <a:p>
            <a:r>
              <a:rPr lang="en-GB" dirty="0"/>
              <a:t>To present all the technical details</a:t>
            </a:r>
          </a:p>
          <a:p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9605" y="5153446"/>
            <a:ext cx="2632500" cy="1366095"/>
            <a:chOff x="457597" y="4937125"/>
            <a:chExt cx="2632500" cy="13660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597" y="5369470"/>
              <a:ext cx="2632500" cy="933750"/>
            </a:xfrm>
            <a:prstGeom prst="rect">
              <a:avLst/>
            </a:prstGeom>
          </p:spPr>
        </p:pic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9000" y="4937125"/>
              <a:ext cx="1901825" cy="674688"/>
              <a:chOff x="560" y="3110"/>
              <a:chExt cx="1198" cy="425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60" y="3110"/>
                <a:ext cx="1198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575" y="3124"/>
                <a:ext cx="1137" cy="276"/>
              </a:xfrm>
              <a:custGeom>
                <a:avLst/>
                <a:gdLst>
                  <a:gd name="T0" fmla="*/ 663 w 663"/>
                  <a:gd name="T1" fmla="*/ 0 h 160"/>
                  <a:gd name="T2" fmla="*/ 27 w 663"/>
                  <a:gd name="T3" fmla="*/ 0 h 160"/>
                  <a:gd name="T4" fmla="*/ 0 w 663"/>
                  <a:gd name="T5" fmla="*/ 27 h 160"/>
                  <a:gd name="T6" fmla="*/ 0 w 663"/>
                  <a:gd name="T7" fmla="*/ 132 h 160"/>
                  <a:gd name="T8" fmla="*/ 27 w 663"/>
                  <a:gd name="T9" fmla="*/ 160 h 160"/>
                  <a:gd name="T10" fmla="*/ 663 w 663"/>
                  <a:gd name="T11" fmla="*/ 160 h 160"/>
                  <a:gd name="T12" fmla="*/ 663 w 663"/>
                  <a:gd name="T13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3" h="160">
                    <a:moveTo>
                      <a:pt x="663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48"/>
                      <a:pt x="12" y="160"/>
                      <a:pt x="27" y="160"/>
                    </a:cubicBezTo>
                    <a:cubicBezTo>
                      <a:pt x="663" y="160"/>
                      <a:pt x="663" y="160"/>
                      <a:pt x="663" y="160"/>
                    </a:cubicBezTo>
                    <a:lnTo>
                      <a:pt x="663" y="0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575" y="3124"/>
                <a:ext cx="1183" cy="276"/>
              </a:xfrm>
              <a:custGeom>
                <a:avLst/>
                <a:gdLst>
                  <a:gd name="T0" fmla="*/ 690 w 690"/>
                  <a:gd name="T1" fmla="*/ 0 h 160"/>
                  <a:gd name="T2" fmla="*/ 27 w 690"/>
                  <a:gd name="T3" fmla="*/ 0 h 160"/>
                  <a:gd name="T4" fmla="*/ 0 w 690"/>
                  <a:gd name="T5" fmla="*/ 27 h 160"/>
                  <a:gd name="T6" fmla="*/ 0 w 690"/>
                  <a:gd name="T7" fmla="*/ 132 h 160"/>
                  <a:gd name="T8" fmla="*/ 27 w 690"/>
                  <a:gd name="T9" fmla="*/ 160 h 160"/>
                  <a:gd name="T10" fmla="*/ 690 w 690"/>
                  <a:gd name="T11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0" h="160">
                    <a:moveTo>
                      <a:pt x="69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48"/>
                      <a:pt x="12" y="160"/>
                      <a:pt x="27" y="160"/>
                    </a:cubicBezTo>
                    <a:cubicBezTo>
                      <a:pt x="690" y="160"/>
                      <a:pt x="690" y="160"/>
                      <a:pt x="690" y="160"/>
                    </a:cubicBezTo>
                  </a:path>
                </a:pathLst>
              </a:custGeom>
              <a:noFill/>
              <a:ln w="42863" cap="flat">
                <a:solidFill>
                  <a:srgbClr val="937A4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86835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your talk is for</a:t>
            </a:r>
            <a:endParaRPr lang="en-GB" sz="4000" dirty="0">
              <a:gradFill>
                <a:gsLst>
                  <a:gs pos="1250">
                    <a:schemeClr val="tx2"/>
                  </a:gs>
                  <a:gs pos="99000">
                    <a:schemeClr val="tx2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3050" y="1585784"/>
            <a:ext cx="3970636" cy="3931555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</a:rPr>
              <a:t>Your paper</a:t>
            </a:r>
            <a:br>
              <a:rPr lang="en-US" dirty="0">
                <a:solidFill>
                  <a:srgbClr val="FFFFFF"/>
                </a:solidFill>
                <a:latin typeface="+mj-lt"/>
              </a:rPr>
            </a:br>
            <a:r>
              <a:rPr lang="en-US" sz="4000" kern="0" dirty="0">
                <a:solidFill>
                  <a:srgbClr val="FFFFFF"/>
                </a:solidFill>
                <a:latin typeface="+mj-lt"/>
              </a:rPr>
              <a:t>= the beef</a:t>
            </a:r>
          </a:p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235516" y="1585786"/>
            <a:ext cx="3970636" cy="393155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latin typeface="Segoe UI Light"/>
              </a:rPr>
              <a:t>Your talk</a:t>
            </a:r>
            <a:br>
              <a:rPr lang="en-US" dirty="0">
                <a:solidFill>
                  <a:srgbClr val="FFFFFF"/>
                </a:solidFill>
                <a:latin typeface="Segoe UI Light"/>
              </a:rPr>
            </a:br>
            <a:r>
              <a:rPr lang="en-US" sz="4000" kern="0" dirty="0">
                <a:solidFill>
                  <a:srgbClr val="FFFFFF"/>
                </a:solidFill>
                <a:latin typeface="Segoe UI Light"/>
              </a:rPr>
              <a:t>= the beef advertisement</a:t>
            </a:r>
          </a:p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191202" y="1585786"/>
            <a:ext cx="3970636" cy="3931555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FFFFFF"/>
                </a:solidFill>
                <a:latin typeface="+mj-lt"/>
                <a:cs typeface="Segoe UI Light"/>
              </a:rPr>
              <a:t>Do not confuse the two.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42783" r="7571" b="22357"/>
          <a:stretch/>
        </p:blipFill>
        <p:spPr>
          <a:xfrm>
            <a:off x="241573" y="3958539"/>
            <a:ext cx="4002113" cy="1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41193" r="3805" b="21612"/>
          <a:stretch/>
        </p:blipFill>
        <p:spPr>
          <a:xfrm>
            <a:off x="4237343" y="3958318"/>
            <a:ext cx="3960000" cy="15590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8191202" y="3954463"/>
            <a:ext cx="115267" cy="1562876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Do it! Do it! Do it!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1612749"/>
          </a:xfrm>
        </p:spPr>
        <p:txBody>
          <a:bodyPr/>
          <a:lstStyle/>
          <a:p>
            <a:r>
              <a:rPr lang="en-GB" dirty="0"/>
              <a:t>Good papers and talks are a fundamental part of research excellence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05349" y="2175184"/>
            <a:ext cx="7273925" cy="1711238"/>
          </a:xfrm>
        </p:spPr>
        <p:txBody>
          <a:bodyPr/>
          <a:lstStyle/>
          <a:p>
            <a:pPr marL="284163" indent="-284163"/>
            <a:r>
              <a:rPr lang="en-US" dirty="0"/>
              <a:t>Invest time</a:t>
            </a:r>
          </a:p>
          <a:p>
            <a:pPr marL="284163" indent="-284163"/>
            <a:r>
              <a:rPr lang="en-US" dirty="0"/>
              <a:t>Learn skills</a:t>
            </a:r>
          </a:p>
          <a:p>
            <a:pPr marL="284163" indent="-284163"/>
            <a:r>
              <a:rPr lang="en-US" dirty="0"/>
              <a:t>Practice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6000" y="2941200"/>
            <a:ext cx="3319949" cy="1846659"/>
          </a:xfrm>
        </p:spPr>
        <p:txBody>
          <a:bodyPr/>
          <a:lstStyle/>
          <a:p>
            <a:r>
              <a:rPr lang="en-GB" dirty="0"/>
              <a:t>Write a paper, and give a talk, about </a:t>
            </a:r>
            <a:r>
              <a:rPr lang="en-GB" dirty="0">
                <a:solidFill>
                  <a:srgbClr val="FFB900"/>
                </a:solidFill>
              </a:rPr>
              <a:t>any idea</a:t>
            </a:r>
            <a:r>
              <a:rPr lang="en-GB" dirty="0"/>
              <a:t>, no matter how weedy and insignificant it may seem to you.</a:t>
            </a:r>
          </a:p>
        </p:txBody>
      </p:sp>
    </p:spTree>
    <p:extLst>
      <p:ext uri="{BB962C8B-B14F-4D97-AF65-F5344CB8AC3E}">
        <p14:creationId xmlns:p14="http://schemas.microsoft.com/office/powerpoint/2010/main" val="106411595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600400" cy="2622256"/>
          </a:xfrm>
        </p:spPr>
        <p:txBody>
          <a:bodyPr/>
          <a:lstStyle/>
          <a:p>
            <a:r>
              <a:rPr lang="en-GB" dirty="0"/>
              <a:t>Research is</a:t>
            </a:r>
            <a:br>
              <a:rPr lang="en-GB" dirty="0"/>
            </a:br>
            <a:r>
              <a:rPr lang="en-GB" sz="4000" dirty="0"/>
              <a:t>communication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/>
          <a:p>
            <a:r>
              <a:rPr lang="en-GB" dirty="0"/>
              <a:t>Your papers and talks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3336298"/>
          </a:xfrm>
        </p:spPr>
        <p:txBody>
          <a:bodyPr/>
          <a:lstStyle/>
          <a:p>
            <a:r>
              <a:rPr lang="en-GB" dirty="0" err="1"/>
              <a:t>Crystalise</a:t>
            </a:r>
            <a:r>
              <a:rPr lang="en-GB" dirty="0"/>
              <a:t> your ideas</a:t>
            </a:r>
          </a:p>
          <a:p>
            <a:r>
              <a:rPr lang="en-GB" dirty="0"/>
              <a:t>Communicate them to others</a:t>
            </a:r>
          </a:p>
          <a:p>
            <a:r>
              <a:rPr lang="en-GB" dirty="0"/>
              <a:t>Get feedback</a:t>
            </a:r>
          </a:p>
          <a:p>
            <a:r>
              <a:rPr lang="en-GB" dirty="0"/>
              <a:t>Build relationships</a:t>
            </a:r>
          </a:p>
          <a:p>
            <a:r>
              <a:rPr lang="en-GB" dirty="0"/>
              <a:t>(And garner research brownie points)</a:t>
            </a:r>
          </a:p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06000" y="2941200"/>
            <a:ext cx="3319949" cy="1588127"/>
          </a:xfrm>
        </p:spPr>
        <p:txBody>
          <a:bodyPr/>
          <a:lstStyle/>
          <a:p>
            <a:r>
              <a:rPr lang="en-GB" dirty="0"/>
              <a:t>The greatest ideas are worthless if you keep them to yourself.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04107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2179058"/>
          </a:xfrm>
        </p:spPr>
        <p:txBody>
          <a:bodyPr/>
          <a:lstStyle/>
          <a:p>
            <a:r>
              <a:rPr lang="en-GB" dirty="0"/>
              <a:t>The purpose of your talk </a:t>
            </a:r>
            <a:r>
              <a:rPr lang="en-GB" dirty="0">
                <a:solidFill>
                  <a:srgbClr val="FFB900"/>
                </a:solidFill>
              </a:rPr>
              <a:t>is</a:t>
            </a:r>
            <a:r>
              <a:rPr lang="en-GB" dirty="0"/>
              <a:t>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3681008"/>
          </a:xfrm>
        </p:spPr>
        <p:txBody>
          <a:bodyPr/>
          <a:lstStyle/>
          <a:p>
            <a:r>
              <a:rPr lang="en-GB" dirty="0"/>
              <a:t>To give your audience an intuitive feel for your idea</a:t>
            </a:r>
          </a:p>
          <a:p>
            <a:r>
              <a:rPr lang="en-GB" dirty="0"/>
              <a:t>To make them foam at the mouth with eagerness to read your paper</a:t>
            </a:r>
          </a:p>
          <a:p>
            <a:r>
              <a:rPr lang="en-GB" dirty="0"/>
              <a:t>To engage, excite, provoke them</a:t>
            </a:r>
          </a:p>
          <a:p>
            <a:r>
              <a:rPr lang="en-GB" dirty="0"/>
              <a:t>To make them glad they came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57662" y="3281238"/>
            <a:ext cx="2891232" cy="3739528"/>
            <a:chOff x="495721" y="2849190"/>
            <a:chExt cx="2922538" cy="3780019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95721" y="2849190"/>
              <a:ext cx="2922538" cy="378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95721" y="2849190"/>
              <a:ext cx="2922538" cy="378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088910" y="5964535"/>
              <a:ext cx="482016" cy="360243"/>
            </a:xfrm>
            <a:custGeom>
              <a:avLst/>
              <a:gdLst>
                <a:gd name="T0" fmla="*/ 198 w 403"/>
                <a:gd name="T1" fmla="*/ 128 h 300"/>
                <a:gd name="T2" fmla="*/ 381 w 403"/>
                <a:gd name="T3" fmla="*/ 69 h 300"/>
                <a:gd name="T4" fmla="*/ 0 w 403"/>
                <a:gd name="T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3" h="300">
                  <a:moveTo>
                    <a:pt x="198" y="128"/>
                  </a:moveTo>
                  <a:cubicBezTo>
                    <a:pt x="198" y="128"/>
                    <a:pt x="353" y="0"/>
                    <a:pt x="381" y="69"/>
                  </a:cubicBezTo>
                  <a:cubicBezTo>
                    <a:pt x="381" y="69"/>
                    <a:pt x="403" y="192"/>
                    <a:pt x="0" y="300"/>
                  </a:cubicBezTo>
                </a:path>
              </a:pathLst>
            </a:custGeom>
            <a:solidFill>
              <a:srgbClr val="FFF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208597" y="3072439"/>
              <a:ext cx="1484101" cy="1484101"/>
            </a:xfrm>
            <a:custGeom>
              <a:avLst/>
              <a:gdLst>
                <a:gd name="T0" fmla="*/ 622 w 1244"/>
                <a:gd name="T1" fmla="*/ 0 h 1244"/>
                <a:gd name="T2" fmla="*/ 0 w 1244"/>
                <a:gd name="T3" fmla="*/ 622 h 1244"/>
                <a:gd name="T4" fmla="*/ 622 w 1244"/>
                <a:gd name="T5" fmla="*/ 1244 h 1244"/>
                <a:gd name="T6" fmla="*/ 622 w 1244"/>
                <a:gd name="T7" fmla="*/ 1244 h 1244"/>
                <a:gd name="T8" fmla="*/ 622 w 1244"/>
                <a:gd name="T9" fmla="*/ 1027 h 1244"/>
                <a:gd name="T10" fmla="*/ 622 w 1244"/>
                <a:gd name="T11" fmla="*/ 1027 h 1244"/>
                <a:gd name="T12" fmla="*/ 216 w 1244"/>
                <a:gd name="T13" fmla="*/ 622 h 1244"/>
                <a:gd name="T14" fmla="*/ 622 w 1244"/>
                <a:gd name="T15" fmla="*/ 216 h 1244"/>
                <a:gd name="T16" fmla="*/ 1028 w 1244"/>
                <a:gd name="T17" fmla="*/ 622 h 1244"/>
                <a:gd name="T18" fmla="*/ 634 w 1244"/>
                <a:gd name="T19" fmla="*/ 1027 h 1244"/>
                <a:gd name="T20" fmla="*/ 634 w 1244"/>
                <a:gd name="T21" fmla="*/ 1243 h 1244"/>
                <a:gd name="T22" fmla="*/ 1244 w 1244"/>
                <a:gd name="T23" fmla="*/ 622 h 1244"/>
                <a:gd name="T24" fmla="*/ 622 w 1244"/>
                <a:gd name="T25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4" h="1244">
                  <a:moveTo>
                    <a:pt x="622" y="0"/>
                  </a:moveTo>
                  <a:cubicBezTo>
                    <a:pt x="279" y="0"/>
                    <a:pt x="0" y="278"/>
                    <a:pt x="0" y="622"/>
                  </a:cubicBezTo>
                  <a:cubicBezTo>
                    <a:pt x="0" y="965"/>
                    <a:pt x="279" y="1244"/>
                    <a:pt x="622" y="1244"/>
                  </a:cubicBezTo>
                  <a:cubicBezTo>
                    <a:pt x="622" y="1244"/>
                    <a:pt x="622" y="1244"/>
                    <a:pt x="622" y="1244"/>
                  </a:cubicBezTo>
                  <a:cubicBezTo>
                    <a:pt x="622" y="1027"/>
                    <a:pt x="622" y="1027"/>
                    <a:pt x="622" y="1027"/>
                  </a:cubicBezTo>
                  <a:cubicBezTo>
                    <a:pt x="622" y="1027"/>
                    <a:pt x="622" y="1027"/>
                    <a:pt x="622" y="1027"/>
                  </a:cubicBezTo>
                  <a:cubicBezTo>
                    <a:pt x="398" y="1027"/>
                    <a:pt x="216" y="846"/>
                    <a:pt x="216" y="622"/>
                  </a:cubicBezTo>
                  <a:cubicBezTo>
                    <a:pt x="216" y="398"/>
                    <a:pt x="398" y="216"/>
                    <a:pt x="622" y="216"/>
                  </a:cubicBezTo>
                  <a:cubicBezTo>
                    <a:pt x="846" y="216"/>
                    <a:pt x="1028" y="398"/>
                    <a:pt x="1028" y="622"/>
                  </a:cubicBezTo>
                  <a:cubicBezTo>
                    <a:pt x="1028" y="842"/>
                    <a:pt x="853" y="1021"/>
                    <a:pt x="634" y="1027"/>
                  </a:cubicBezTo>
                  <a:cubicBezTo>
                    <a:pt x="634" y="1243"/>
                    <a:pt x="634" y="1243"/>
                    <a:pt x="634" y="1243"/>
                  </a:cubicBezTo>
                  <a:cubicBezTo>
                    <a:pt x="972" y="1237"/>
                    <a:pt x="1244" y="961"/>
                    <a:pt x="1244" y="622"/>
                  </a:cubicBezTo>
                  <a:cubicBezTo>
                    <a:pt x="1244" y="278"/>
                    <a:pt x="965" y="0"/>
                    <a:pt x="622" y="0"/>
                  </a:cubicBezTo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1464826" y="3331206"/>
              <a:ext cx="969105" cy="966569"/>
            </a:xfrm>
            <a:custGeom>
              <a:avLst/>
              <a:gdLst>
                <a:gd name="T0" fmla="*/ 213 w 812"/>
                <a:gd name="T1" fmla="*/ 397 h 811"/>
                <a:gd name="T2" fmla="*/ 412 w 812"/>
                <a:gd name="T3" fmla="*/ 199 h 811"/>
                <a:gd name="T4" fmla="*/ 611 w 812"/>
                <a:gd name="T5" fmla="*/ 398 h 811"/>
                <a:gd name="T6" fmla="*/ 549 w 812"/>
                <a:gd name="T7" fmla="*/ 543 h 811"/>
                <a:gd name="T8" fmla="*/ 521 w 812"/>
                <a:gd name="T9" fmla="*/ 577 h 811"/>
                <a:gd name="T10" fmla="*/ 521 w 812"/>
                <a:gd name="T11" fmla="*/ 577 h 811"/>
                <a:gd name="T12" fmla="*/ 521 w 812"/>
                <a:gd name="T13" fmla="*/ 577 h 811"/>
                <a:gd name="T14" fmla="*/ 489 w 812"/>
                <a:gd name="T15" fmla="*/ 658 h 811"/>
                <a:gd name="T16" fmla="*/ 489 w 812"/>
                <a:gd name="T17" fmla="*/ 664 h 811"/>
                <a:gd name="T18" fmla="*/ 489 w 812"/>
                <a:gd name="T19" fmla="*/ 664 h 811"/>
                <a:gd name="T20" fmla="*/ 489 w 812"/>
                <a:gd name="T21" fmla="*/ 664 h 811"/>
                <a:gd name="T22" fmla="*/ 489 w 812"/>
                <a:gd name="T23" fmla="*/ 667 h 811"/>
                <a:gd name="T24" fmla="*/ 416 w 812"/>
                <a:gd name="T25" fmla="*/ 699 h 811"/>
                <a:gd name="T26" fmla="*/ 415 w 812"/>
                <a:gd name="T27" fmla="*/ 703 h 811"/>
                <a:gd name="T28" fmla="*/ 412 w 812"/>
                <a:gd name="T29" fmla="*/ 701 h 811"/>
                <a:gd name="T30" fmla="*/ 409 w 812"/>
                <a:gd name="T31" fmla="*/ 703 h 811"/>
                <a:gd name="T32" fmla="*/ 408 w 812"/>
                <a:gd name="T33" fmla="*/ 699 h 811"/>
                <a:gd name="T34" fmla="*/ 335 w 812"/>
                <a:gd name="T35" fmla="*/ 667 h 811"/>
                <a:gd name="T36" fmla="*/ 273 w 812"/>
                <a:gd name="T37" fmla="*/ 540 h 811"/>
                <a:gd name="T38" fmla="*/ 273 w 812"/>
                <a:gd name="T39" fmla="*/ 540 h 811"/>
                <a:gd name="T40" fmla="*/ 273 w 812"/>
                <a:gd name="T41" fmla="*/ 540 h 811"/>
                <a:gd name="T42" fmla="*/ 273 w 812"/>
                <a:gd name="T43" fmla="*/ 540 h 811"/>
                <a:gd name="T44" fmla="*/ 213 w 812"/>
                <a:gd name="T45" fmla="*/ 398 h 811"/>
                <a:gd name="T46" fmla="*/ 213 w 812"/>
                <a:gd name="T47" fmla="*/ 398 h 811"/>
                <a:gd name="T48" fmla="*/ 213 w 812"/>
                <a:gd name="T49" fmla="*/ 398 h 811"/>
                <a:gd name="T50" fmla="*/ 213 w 812"/>
                <a:gd name="T51" fmla="*/ 398 h 811"/>
                <a:gd name="T52" fmla="*/ 213 w 812"/>
                <a:gd name="T53" fmla="*/ 397 h 811"/>
                <a:gd name="T54" fmla="*/ 213 w 812"/>
                <a:gd name="T55" fmla="*/ 397 h 811"/>
                <a:gd name="T56" fmla="*/ 213 w 812"/>
                <a:gd name="T57" fmla="*/ 397 h 811"/>
                <a:gd name="T58" fmla="*/ 213 w 812"/>
                <a:gd name="T59" fmla="*/ 397 h 811"/>
                <a:gd name="T60" fmla="*/ 213 w 812"/>
                <a:gd name="T61" fmla="*/ 397 h 811"/>
                <a:gd name="T62" fmla="*/ 213 w 812"/>
                <a:gd name="T63" fmla="*/ 397 h 811"/>
                <a:gd name="T64" fmla="*/ 406 w 812"/>
                <a:gd name="T65" fmla="*/ 0 h 811"/>
                <a:gd name="T66" fmla="*/ 0 w 812"/>
                <a:gd name="T67" fmla="*/ 406 h 811"/>
                <a:gd name="T68" fmla="*/ 406 w 812"/>
                <a:gd name="T69" fmla="*/ 811 h 811"/>
                <a:gd name="T70" fmla="*/ 406 w 812"/>
                <a:gd name="T71" fmla="*/ 811 h 811"/>
                <a:gd name="T72" fmla="*/ 406 w 812"/>
                <a:gd name="T73" fmla="*/ 758 h 811"/>
                <a:gd name="T74" fmla="*/ 418 w 812"/>
                <a:gd name="T75" fmla="*/ 758 h 811"/>
                <a:gd name="T76" fmla="*/ 418 w 812"/>
                <a:gd name="T77" fmla="*/ 811 h 811"/>
                <a:gd name="T78" fmla="*/ 812 w 812"/>
                <a:gd name="T79" fmla="*/ 406 h 811"/>
                <a:gd name="T80" fmla="*/ 406 w 812"/>
                <a:gd name="T81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2" h="811">
                  <a:moveTo>
                    <a:pt x="213" y="397"/>
                  </a:moveTo>
                  <a:cubicBezTo>
                    <a:pt x="214" y="287"/>
                    <a:pt x="303" y="199"/>
                    <a:pt x="412" y="199"/>
                  </a:cubicBezTo>
                  <a:cubicBezTo>
                    <a:pt x="522" y="199"/>
                    <a:pt x="611" y="288"/>
                    <a:pt x="611" y="398"/>
                  </a:cubicBezTo>
                  <a:cubicBezTo>
                    <a:pt x="611" y="455"/>
                    <a:pt x="587" y="506"/>
                    <a:pt x="549" y="543"/>
                  </a:cubicBezTo>
                  <a:cubicBezTo>
                    <a:pt x="538" y="554"/>
                    <a:pt x="529" y="566"/>
                    <a:pt x="521" y="577"/>
                  </a:cubicBezTo>
                  <a:cubicBezTo>
                    <a:pt x="521" y="577"/>
                    <a:pt x="521" y="577"/>
                    <a:pt x="521" y="577"/>
                  </a:cubicBezTo>
                  <a:cubicBezTo>
                    <a:pt x="521" y="577"/>
                    <a:pt x="521" y="577"/>
                    <a:pt x="521" y="577"/>
                  </a:cubicBezTo>
                  <a:cubicBezTo>
                    <a:pt x="499" y="611"/>
                    <a:pt x="492" y="643"/>
                    <a:pt x="489" y="658"/>
                  </a:cubicBezTo>
                  <a:cubicBezTo>
                    <a:pt x="489" y="661"/>
                    <a:pt x="489" y="663"/>
                    <a:pt x="489" y="664"/>
                  </a:cubicBezTo>
                  <a:cubicBezTo>
                    <a:pt x="489" y="664"/>
                    <a:pt x="489" y="664"/>
                    <a:pt x="489" y="664"/>
                  </a:cubicBezTo>
                  <a:cubicBezTo>
                    <a:pt x="489" y="664"/>
                    <a:pt x="489" y="664"/>
                    <a:pt x="489" y="664"/>
                  </a:cubicBezTo>
                  <a:cubicBezTo>
                    <a:pt x="489" y="666"/>
                    <a:pt x="489" y="667"/>
                    <a:pt x="489" y="667"/>
                  </a:cubicBezTo>
                  <a:cubicBezTo>
                    <a:pt x="416" y="699"/>
                    <a:pt x="416" y="699"/>
                    <a:pt x="416" y="699"/>
                  </a:cubicBezTo>
                  <a:cubicBezTo>
                    <a:pt x="415" y="703"/>
                    <a:pt x="415" y="703"/>
                    <a:pt x="415" y="703"/>
                  </a:cubicBezTo>
                  <a:cubicBezTo>
                    <a:pt x="412" y="701"/>
                    <a:pt x="412" y="701"/>
                    <a:pt x="412" y="701"/>
                  </a:cubicBezTo>
                  <a:cubicBezTo>
                    <a:pt x="409" y="703"/>
                    <a:pt x="409" y="703"/>
                    <a:pt x="409" y="703"/>
                  </a:cubicBezTo>
                  <a:cubicBezTo>
                    <a:pt x="408" y="699"/>
                    <a:pt x="408" y="699"/>
                    <a:pt x="408" y="699"/>
                  </a:cubicBezTo>
                  <a:cubicBezTo>
                    <a:pt x="335" y="667"/>
                    <a:pt x="335" y="667"/>
                    <a:pt x="335" y="667"/>
                  </a:cubicBezTo>
                  <a:cubicBezTo>
                    <a:pt x="335" y="667"/>
                    <a:pt x="333" y="601"/>
                    <a:pt x="273" y="540"/>
                  </a:cubicBezTo>
                  <a:cubicBezTo>
                    <a:pt x="273" y="540"/>
                    <a:pt x="273" y="540"/>
                    <a:pt x="273" y="540"/>
                  </a:cubicBezTo>
                  <a:cubicBezTo>
                    <a:pt x="273" y="540"/>
                    <a:pt x="273" y="540"/>
                    <a:pt x="273" y="540"/>
                  </a:cubicBezTo>
                  <a:cubicBezTo>
                    <a:pt x="273" y="540"/>
                    <a:pt x="273" y="540"/>
                    <a:pt x="273" y="540"/>
                  </a:cubicBezTo>
                  <a:cubicBezTo>
                    <a:pt x="236" y="504"/>
                    <a:pt x="213" y="454"/>
                    <a:pt x="213" y="398"/>
                  </a:cubicBezTo>
                  <a:cubicBezTo>
                    <a:pt x="213" y="398"/>
                    <a:pt x="213" y="398"/>
                    <a:pt x="213" y="398"/>
                  </a:cubicBezTo>
                  <a:cubicBezTo>
                    <a:pt x="213" y="398"/>
                    <a:pt x="213" y="398"/>
                    <a:pt x="213" y="398"/>
                  </a:cubicBezTo>
                  <a:cubicBezTo>
                    <a:pt x="213" y="398"/>
                    <a:pt x="213" y="398"/>
                    <a:pt x="213" y="398"/>
                  </a:cubicBezTo>
                  <a:cubicBezTo>
                    <a:pt x="213" y="398"/>
                    <a:pt x="213" y="398"/>
                    <a:pt x="213" y="397"/>
                  </a:cubicBezTo>
                  <a:cubicBezTo>
                    <a:pt x="213" y="397"/>
                    <a:pt x="213" y="397"/>
                    <a:pt x="213" y="397"/>
                  </a:cubicBezTo>
                  <a:cubicBezTo>
                    <a:pt x="213" y="397"/>
                    <a:pt x="213" y="397"/>
                    <a:pt x="213" y="397"/>
                  </a:cubicBezTo>
                  <a:cubicBezTo>
                    <a:pt x="213" y="397"/>
                    <a:pt x="213" y="397"/>
                    <a:pt x="213" y="397"/>
                  </a:cubicBezTo>
                  <a:cubicBezTo>
                    <a:pt x="213" y="397"/>
                    <a:pt x="213" y="397"/>
                    <a:pt x="213" y="397"/>
                  </a:cubicBezTo>
                  <a:cubicBezTo>
                    <a:pt x="213" y="397"/>
                    <a:pt x="213" y="397"/>
                    <a:pt x="213" y="397"/>
                  </a:cubicBezTo>
                  <a:moveTo>
                    <a:pt x="406" y="0"/>
                  </a:moveTo>
                  <a:cubicBezTo>
                    <a:pt x="182" y="0"/>
                    <a:pt x="0" y="182"/>
                    <a:pt x="0" y="406"/>
                  </a:cubicBezTo>
                  <a:cubicBezTo>
                    <a:pt x="0" y="630"/>
                    <a:pt x="182" y="811"/>
                    <a:pt x="406" y="811"/>
                  </a:cubicBezTo>
                  <a:cubicBezTo>
                    <a:pt x="406" y="811"/>
                    <a:pt x="406" y="811"/>
                    <a:pt x="406" y="811"/>
                  </a:cubicBezTo>
                  <a:cubicBezTo>
                    <a:pt x="406" y="758"/>
                    <a:pt x="406" y="758"/>
                    <a:pt x="406" y="758"/>
                  </a:cubicBezTo>
                  <a:cubicBezTo>
                    <a:pt x="418" y="758"/>
                    <a:pt x="418" y="758"/>
                    <a:pt x="418" y="758"/>
                  </a:cubicBezTo>
                  <a:cubicBezTo>
                    <a:pt x="418" y="811"/>
                    <a:pt x="418" y="811"/>
                    <a:pt x="418" y="811"/>
                  </a:cubicBezTo>
                  <a:cubicBezTo>
                    <a:pt x="637" y="805"/>
                    <a:pt x="812" y="626"/>
                    <a:pt x="812" y="406"/>
                  </a:cubicBezTo>
                  <a:cubicBezTo>
                    <a:pt x="812" y="182"/>
                    <a:pt x="630" y="0"/>
                    <a:pt x="406" y="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718519" y="3569677"/>
              <a:ext cx="476942" cy="601251"/>
            </a:xfrm>
            <a:custGeom>
              <a:avLst/>
              <a:gdLst>
                <a:gd name="T0" fmla="*/ 398 w 398"/>
                <a:gd name="T1" fmla="*/ 199 h 504"/>
                <a:gd name="T2" fmla="*/ 199 w 398"/>
                <a:gd name="T3" fmla="*/ 0 h 504"/>
                <a:gd name="T4" fmla="*/ 0 w 398"/>
                <a:gd name="T5" fmla="*/ 199 h 504"/>
                <a:gd name="T6" fmla="*/ 60 w 398"/>
                <a:gd name="T7" fmla="*/ 341 h 504"/>
                <a:gd name="T8" fmla="*/ 60 w 398"/>
                <a:gd name="T9" fmla="*/ 341 h 504"/>
                <a:gd name="T10" fmla="*/ 122 w 398"/>
                <a:gd name="T11" fmla="*/ 468 h 504"/>
                <a:gd name="T12" fmla="*/ 195 w 398"/>
                <a:gd name="T13" fmla="*/ 500 h 504"/>
                <a:gd name="T14" fmla="*/ 196 w 398"/>
                <a:gd name="T15" fmla="*/ 504 h 504"/>
                <a:gd name="T16" fmla="*/ 199 w 398"/>
                <a:gd name="T17" fmla="*/ 502 h 504"/>
                <a:gd name="T18" fmla="*/ 202 w 398"/>
                <a:gd name="T19" fmla="*/ 504 h 504"/>
                <a:gd name="T20" fmla="*/ 203 w 398"/>
                <a:gd name="T21" fmla="*/ 500 h 504"/>
                <a:gd name="T22" fmla="*/ 276 w 398"/>
                <a:gd name="T23" fmla="*/ 468 h 504"/>
                <a:gd name="T24" fmla="*/ 336 w 398"/>
                <a:gd name="T25" fmla="*/ 344 h 504"/>
                <a:gd name="T26" fmla="*/ 398 w 398"/>
                <a:gd name="T27" fmla="*/ 19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8" h="504">
                  <a:moveTo>
                    <a:pt x="398" y="199"/>
                  </a:moveTo>
                  <a:cubicBezTo>
                    <a:pt x="398" y="89"/>
                    <a:pt x="309" y="0"/>
                    <a:pt x="199" y="0"/>
                  </a:cubicBezTo>
                  <a:cubicBezTo>
                    <a:pt x="89" y="0"/>
                    <a:pt x="0" y="89"/>
                    <a:pt x="0" y="199"/>
                  </a:cubicBezTo>
                  <a:cubicBezTo>
                    <a:pt x="0" y="255"/>
                    <a:pt x="23" y="305"/>
                    <a:pt x="60" y="341"/>
                  </a:cubicBezTo>
                  <a:cubicBezTo>
                    <a:pt x="60" y="341"/>
                    <a:pt x="60" y="341"/>
                    <a:pt x="60" y="341"/>
                  </a:cubicBezTo>
                  <a:cubicBezTo>
                    <a:pt x="120" y="402"/>
                    <a:pt x="122" y="468"/>
                    <a:pt x="122" y="468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6" y="504"/>
                    <a:pt x="196" y="504"/>
                    <a:pt x="196" y="504"/>
                  </a:cubicBezTo>
                  <a:cubicBezTo>
                    <a:pt x="199" y="502"/>
                    <a:pt x="199" y="502"/>
                    <a:pt x="199" y="502"/>
                  </a:cubicBezTo>
                  <a:cubicBezTo>
                    <a:pt x="202" y="504"/>
                    <a:pt x="202" y="504"/>
                    <a:pt x="202" y="504"/>
                  </a:cubicBezTo>
                  <a:cubicBezTo>
                    <a:pt x="203" y="500"/>
                    <a:pt x="203" y="500"/>
                    <a:pt x="203" y="500"/>
                  </a:cubicBezTo>
                  <a:cubicBezTo>
                    <a:pt x="276" y="468"/>
                    <a:pt x="276" y="468"/>
                    <a:pt x="276" y="468"/>
                  </a:cubicBezTo>
                  <a:cubicBezTo>
                    <a:pt x="276" y="468"/>
                    <a:pt x="278" y="403"/>
                    <a:pt x="336" y="344"/>
                  </a:cubicBezTo>
                  <a:cubicBezTo>
                    <a:pt x="374" y="307"/>
                    <a:pt x="398" y="256"/>
                    <a:pt x="398" y="1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913862" y="5913796"/>
              <a:ext cx="86255" cy="60886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949379" y="4236888"/>
              <a:ext cx="15222" cy="1689592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949379" y="4236888"/>
              <a:ext cx="15222" cy="168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1718519" y="3805611"/>
              <a:ext cx="367854" cy="317116"/>
            </a:xfrm>
            <a:custGeom>
              <a:avLst/>
              <a:gdLst>
                <a:gd name="T0" fmla="*/ 276 w 308"/>
                <a:gd name="T1" fmla="*/ 267 h 267"/>
                <a:gd name="T2" fmla="*/ 276 w 308"/>
                <a:gd name="T3" fmla="*/ 267 h 267"/>
                <a:gd name="T4" fmla="*/ 276 w 308"/>
                <a:gd name="T5" fmla="*/ 267 h 267"/>
                <a:gd name="T6" fmla="*/ 276 w 308"/>
                <a:gd name="T7" fmla="*/ 267 h 267"/>
                <a:gd name="T8" fmla="*/ 308 w 308"/>
                <a:gd name="T9" fmla="*/ 180 h 267"/>
                <a:gd name="T10" fmla="*/ 276 w 308"/>
                <a:gd name="T11" fmla="*/ 261 h 267"/>
                <a:gd name="T12" fmla="*/ 308 w 308"/>
                <a:gd name="T13" fmla="*/ 180 h 267"/>
                <a:gd name="T14" fmla="*/ 308 w 308"/>
                <a:gd name="T15" fmla="*/ 180 h 267"/>
                <a:gd name="T16" fmla="*/ 308 w 308"/>
                <a:gd name="T17" fmla="*/ 180 h 267"/>
                <a:gd name="T18" fmla="*/ 0 w 308"/>
                <a:gd name="T19" fmla="*/ 1 h 267"/>
                <a:gd name="T20" fmla="*/ 0 w 308"/>
                <a:gd name="T21" fmla="*/ 1 h 267"/>
                <a:gd name="T22" fmla="*/ 0 w 308"/>
                <a:gd name="T23" fmla="*/ 1 h 267"/>
                <a:gd name="T24" fmla="*/ 0 w 308"/>
                <a:gd name="T25" fmla="*/ 1 h 267"/>
                <a:gd name="T26" fmla="*/ 0 w 308"/>
                <a:gd name="T27" fmla="*/ 0 h 267"/>
                <a:gd name="T28" fmla="*/ 0 w 308"/>
                <a:gd name="T29" fmla="*/ 0 h 267"/>
                <a:gd name="T30" fmla="*/ 0 w 308"/>
                <a:gd name="T31" fmla="*/ 0 h 267"/>
                <a:gd name="T32" fmla="*/ 0 w 308"/>
                <a:gd name="T33" fmla="*/ 0 h 267"/>
                <a:gd name="T34" fmla="*/ 0 w 308"/>
                <a:gd name="T35" fmla="*/ 0 h 267"/>
                <a:gd name="T36" fmla="*/ 0 w 308"/>
                <a:gd name="T37" fmla="*/ 0 h 267"/>
                <a:gd name="T38" fmla="*/ 0 w 308"/>
                <a:gd name="T39" fmla="*/ 0 h 267"/>
                <a:gd name="T40" fmla="*/ 0 w 308"/>
                <a:gd name="T41" fmla="*/ 0 h 267"/>
                <a:gd name="T42" fmla="*/ 0 w 308"/>
                <a:gd name="T4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8" h="267">
                  <a:moveTo>
                    <a:pt x="276" y="267"/>
                  </a:moveTo>
                  <a:cubicBezTo>
                    <a:pt x="276" y="267"/>
                    <a:pt x="276" y="267"/>
                    <a:pt x="276" y="267"/>
                  </a:cubicBezTo>
                  <a:cubicBezTo>
                    <a:pt x="276" y="267"/>
                    <a:pt x="276" y="267"/>
                    <a:pt x="276" y="267"/>
                  </a:cubicBezTo>
                  <a:cubicBezTo>
                    <a:pt x="276" y="267"/>
                    <a:pt x="276" y="267"/>
                    <a:pt x="276" y="267"/>
                  </a:cubicBezTo>
                  <a:moveTo>
                    <a:pt x="308" y="180"/>
                  </a:moveTo>
                  <a:cubicBezTo>
                    <a:pt x="286" y="214"/>
                    <a:pt x="279" y="246"/>
                    <a:pt x="276" y="261"/>
                  </a:cubicBezTo>
                  <a:cubicBezTo>
                    <a:pt x="279" y="246"/>
                    <a:pt x="286" y="214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A8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718519" y="3686375"/>
              <a:ext cx="367854" cy="441425"/>
            </a:xfrm>
            <a:custGeom>
              <a:avLst/>
              <a:gdLst>
                <a:gd name="T0" fmla="*/ 28 w 308"/>
                <a:gd name="T1" fmla="*/ 0 h 370"/>
                <a:gd name="T2" fmla="*/ 0 w 308"/>
                <a:gd name="T3" fmla="*/ 100 h 370"/>
                <a:gd name="T4" fmla="*/ 0 w 308"/>
                <a:gd name="T5" fmla="*/ 100 h 370"/>
                <a:gd name="T6" fmla="*/ 0 w 308"/>
                <a:gd name="T7" fmla="*/ 100 h 370"/>
                <a:gd name="T8" fmla="*/ 0 w 308"/>
                <a:gd name="T9" fmla="*/ 100 h 370"/>
                <a:gd name="T10" fmla="*/ 0 w 308"/>
                <a:gd name="T11" fmla="*/ 100 h 370"/>
                <a:gd name="T12" fmla="*/ 0 w 308"/>
                <a:gd name="T13" fmla="*/ 100 h 370"/>
                <a:gd name="T14" fmla="*/ 0 w 308"/>
                <a:gd name="T15" fmla="*/ 101 h 370"/>
                <a:gd name="T16" fmla="*/ 0 w 308"/>
                <a:gd name="T17" fmla="*/ 101 h 370"/>
                <a:gd name="T18" fmla="*/ 60 w 308"/>
                <a:gd name="T19" fmla="*/ 243 h 370"/>
                <a:gd name="T20" fmla="*/ 60 w 308"/>
                <a:gd name="T21" fmla="*/ 243 h 370"/>
                <a:gd name="T22" fmla="*/ 60 w 308"/>
                <a:gd name="T23" fmla="*/ 243 h 370"/>
                <a:gd name="T24" fmla="*/ 60 w 308"/>
                <a:gd name="T25" fmla="*/ 243 h 370"/>
                <a:gd name="T26" fmla="*/ 122 w 308"/>
                <a:gd name="T27" fmla="*/ 370 h 370"/>
                <a:gd name="T28" fmla="*/ 276 w 308"/>
                <a:gd name="T29" fmla="*/ 367 h 370"/>
                <a:gd name="T30" fmla="*/ 276 w 308"/>
                <a:gd name="T31" fmla="*/ 367 h 370"/>
                <a:gd name="T32" fmla="*/ 276 w 308"/>
                <a:gd name="T33" fmla="*/ 367 h 370"/>
                <a:gd name="T34" fmla="*/ 276 w 308"/>
                <a:gd name="T35" fmla="*/ 361 h 370"/>
                <a:gd name="T36" fmla="*/ 308 w 308"/>
                <a:gd name="T37" fmla="*/ 280 h 370"/>
                <a:gd name="T38" fmla="*/ 28 w 308"/>
                <a:gd name="T3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8" h="370">
                  <a:moveTo>
                    <a:pt x="28" y="0"/>
                  </a:moveTo>
                  <a:cubicBezTo>
                    <a:pt x="10" y="29"/>
                    <a:pt x="0" y="6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57"/>
                    <a:pt x="23" y="207"/>
                    <a:pt x="60" y="243"/>
                  </a:cubicBezTo>
                  <a:cubicBezTo>
                    <a:pt x="60" y="243"/>
                    <a:pt x="60" y="243"/>
                    <a:pt x="60" y="243"/>
                  </a:cubicBezTo>
                  <a:cubicBezTo>
                    <a:pt x="60" y="243"/>
                    <a:pt x="60" y="243"/>
                    <a:pt x="60" y="243"/>
                  </a:cubicBezTo>
                  <a:cubicBezTo>
                    <a:pt x="60" y="243"/>
                    <a:pt x="60" y="243"/>
                    <a:pt x="60" y="243"/>
                  </a:cubicBezTo>
                  <a:cubicBezTo>
                    <a:pt x="120" y="304"/>
                    <a:pt x="122" y="370"/>
                    <a:pt x="122" y="370"/>
                  </a:cubicBezTo>
                  <a:cubicBezTo>
                    <a:pt x="276" y="367"/>
                    <a:pt x="276" y="367"/>
                    <a:pt x="276" y="367"/>
                  </a:cubicBezTo>
                  <a:cubicBezTo>
                    <a:pt x="276" y="367"/>
                    <a:pt x="276" y="367"/>
                    <a:pt x="276" y="367"/>
                  </a:cubicBezTo>
                  <a:cubicBezTo>
                    <a:pt x="276" y="367"/>
                    <a:pt x="276" y="367"/>
                    <a:pt x="276" y="367"/>
                  </a:cubicBezTo>
                  <a:cubicBezTo>
                    <a:pt x="276" y="366"/>
                    <a:pt x="276" y="364"/>
                    <a:pt x="276" y="361"/>
                  </a:cubicBezTo>
                  <a:cubicBezTo>
                    <a:pt x="279" y="346"/>
                    <a:pt x="286" y="314"/>
                    <a:pt x="308" y="28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865661" y="4122727"/>
              <a:ext cx="182659" cy="114162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708371" y="5637271"/>
              <a:ext cx="898072" cy="730635"/>
            </a:xfrm>
            <a:custGeom>
              <a:avLst/>
              <a:gdLst>
                <a:gd name="T0" fmla="*/ 129 w 752"/>
                <a:gd name="T1" fmla="*/ 552 h 614"/>
                <a:gd name="T2" fmla="*/ 1 w 752"/>
                <a:gd name="T3" fmla="*/ 312 h 614"/>
                <a:gd name="T4" fmla="*/ 98 w 752"/>
                <a:gd name="T5" fmla="*/ 121 h 614"/>
                <a:gd name="T6" fmla="*/ 195 w 752"/>
                <a:gd name="T7" fmla="*/ 133 h 614"/>
                <a:gd name="T8" fmla="*/ 171 w 752"/>
                <a:gd name="T9" fmla="*/ 209 h 614"/>
                <a:gd name="T10" fmla="*/ 133 w 752"/>
                <a:gd name="T11" fmla="*/ 285 h 614"/>
                <a:gd name="T12" fmla="*/ 229 w 752"/>
                <a:gd name="T13" fmla="*/ 354 h 614"/>
                <a:gd name="T14" fmla="*/ 319 w 752"/>
                <a:gd name="T15" fmla="*/ 243 h 614"/>
                <a:gd name="T16" fmla="*/ 269 w 752"/>
                <a:gd name="T17" fmla="*/ 174 h 614"/>
                <a:gd name="T18" fmla="*/ 210 w 752"/>
                <a:gd name="T19" fmla="*/ 114 h 614"/>
                <a:gd name="T20" fmla="*/ 330 w 752"/>
                <a:gd name="T21" fmla="*/ 56 h 614"/>
                <a:gd name="T22" fmla="*/ 425 w 752"/>
                <a:gd name="T23" fmla="*/ 270 h 614"/>
                <a:gd name="T24" fmla="*/ 566 w 752"/>
                <a:gd name="T25" fmla="*/ 22 h 614"/>
                <a:gd name="T26" fmla="*/ 501 w 752"/>
                <a:gd name="T27" fmla="*/ 298 h 614"/>
                <a:gd name="T28" fmla="*/ 662 w 752"/>
                <a:gd name="T29" fmla="*/ 192 h 614"/>
                <a:gd name="T30" fmla="*/ 413 w 752"/>
                <a:gd name="T31" fmla="*/ 552 h 614"/>
                <a:gd name="T32" fmla="*/ 278 w 752"/>
                <a:gd name="T33" fmla="*/ 614 h 614"/>
                <a:gd name="T34" fmla="*/ 129 w 752"/>
                <a:gd name="T35" fmla="*/ 552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2" h="614">
                  <a:moveTo>
                    <a:pt x="129" y="552"/>
                  </a:moveTo>
                  <a:cubicBezTo>
                    <a:pt x="129" y="552"/>
                    <a:pt x="1" y="412"/>
                    <a:pt x="1" y="312"/>
                  </a:cubicBezTo>
                  <a:cubicBezTo>
                    <a:pt x="1" y="312"/>
                    <a:pt x="0" y="198"/>
                    <a:pt x="98" y="121"/>
                  </a:cubicBezTo>
                  <a:cubicBezTo>
                    <a:pt x="98" y="121"/>
                    <a:pt x="157" y="76"/>
                    <a:pt x="195" y="133"/>
                  </a:cubicBezTo>
                  <a:cubicBezTo>
                    <a:pt x="195" y="133"/>
                    <a:pt x="223" y="166"/>
                    <a:pt x="171" y="209"/>
                  </a:cubicBezTo>
                  <a:cubicBezTo>
                    <a:pt x="171" y="209"/>
                    <a:pt x="133" y="237"/>
                    <a:pt x="133" y="285"/>
                  </a:cubicBezTo>
                  <a:cubicBezTo>
                    <a:pt x="133" y="285"/>
                    <a:pt x="133" y="361"/>
                    <a:pt x="229" y="354"/>
                  </a:cubicBezTo>
                  <a:cubicBezTo>
                    <a:pt x="229" y="354"/>
                    <a:pt x="327" y="353"/>
                    <a:pt x="319" y="243"/>
                  </a:cubicBezTo>
                  <a:cubicBezTo>
                    <a:pt x="319" y="243"/>
                    <a:pt x="320" y="192"/>
                    <a:pt x="269" y="174"/>
                  </a:cubicBezTo>
                  <a:cubicBezTo>
                    <a:pt x="269" y="174"/>
                    <a:pt x="210" y="167"/>
                    <a:pt x="210" y="114"/>
                  </a:cubicBezTo>
                  <a:cubicBezTo>
                    <a:pt x="210" y="114"/>
                    <a:pt x="206" y="49"/>
                    <a:pt x="330" y="56"/>
                  </a:cubicBezTo>
                  <a:cubicBezTo>
                    <a:pt x="330" y="56"/>
                    <a:pt x="450" y="56"/>
                    <a:pt x="425" y="270"/>
                  </a:cubicBezTo>
                  <a:cubicBezTo>
                    <a:pt x="425" y="270"/>
                    <a:pt x="482" y="0"/>
                    <a:pt x="566" y="22"/>
                  </a:cubicBezTo>
                  <a:cubicBezTo>
                    <a:pt x="566" y="22"/>
                    <a:pt x="639" y="43"/>
                    <a:pt x="501" y="298"/>
                  </a:cubicBezTo>
                  <a:cubicBezTo>
                    <a:pt x="501" y="298"/>
                    <a:pt x="617" y="133"/>
                    <a:pt x="662" y="192"/>
                  </a:cubicBezTo>
                  <a:cubicBezTo>
                    <a:pt x="662" y="192"/>
                    <a:pt x="752" y="281"/>
                    <a:pt x="413" y="552"/>
                  </a:cubicBezTo>
                  <a:cubicBezTo>
                    <a:pt x="278" y="614"/>
                    <a:pt x="278" y="614"/>
                    <a:pt x="278" y="614"/>
                  </a:cubicBezTo>
                  <a:cubicBezTo>
                    <a:pt x="129" y="552"/>
                    <a:pt x="129" y="552"/>
                    <a:pt x="129" y="552"/>
                  </a:cubicBezTo>
                </a:path>
              </a:pathLst>
            </a:custGeom>
            <a:solidFill>
              <a:srgbClr val="FFF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1708371" y="5761580"/>
              <a:ext cx="281599" cy="299357"/>
            </a:xfrm>
            <a:custGeom>
              <a:avLst/>
              <a:gdLst>
                <a:gd name="T0" fmla="*/ 216 w 236"/>
                <a:gd name="T1" fmla="*/ 251 h 251"/>
                <a:gd name="T2" fmla="*/ 216 w 236"/>
                <a:gd name="T3" fmla="*/ 251 h 251"/>
                <a:gd name="T4" fmla="*/ 216 w 236"/>
                <a:gd name="T5" fmla="*/ 251 h 251"/>
                <a:gd name="T6" fmla="*/ 216 w 236"/>
                <a:gd name="T7" fmla="*/ 251 h 251"/>
                <a:gd name="T8" fmla="*/ 227 w 236"/>
                <a:gd name="T9" fmla="*/ 250 h 251"/>
                <a:gd name="T10" fmla="*/ 216 w 236"/>
                <a:gd name="T11" fmla="*/ 251 h 251"/>
                <a:gd name="T12" fmla="*/ 227 w 236"/>
                <a:gd name="T13" fmla="*/ 250 h 251"/>
                <a:gd name="T14" fmla="*/ 236 w 236"/>
                <a:gd name="T15" fmla="*/ 249 h 251"/>
                <a:gd name="T16" fmla="*/ 228 w 236"/>
                <a:gd name="T17" fmla="*/ 250 h 251"/>
                <a:gd name="T18" fmla="*/ 228 w 236"/>
                <a:gd name="T19" fmla="*/ 250 h 251"/>
                <a:gd name="T20" fmla="*/ 228 w 236"/>
                <a:gd name="T21" fmla="*/ 250 h 251"/>
                <a:gd name="T22" fmla="*/ 236 w 236"/>
                <a:gd name="T23" fmla="*/ 249 h 251"/>
                <a:gd name="T24" fmla="*/ 236 w 236"/>
                <a:gd name="T25" fmla="*/ 249 h 251"/>
                <a:gd name="T26" fmla="*/ 194 w 236"/>
                <a:gd name="T27" fmla="*/ 29 h 251"/>
                <a:gd name="T28" fmla="*/ 194 w 236"/>
                <a:gd name="T29" fmla="*/ 29 h 251"/>
                <a:gd name="T30" fmla="*/ 202 w 236"/>
                <a:gd name="T31" fmla="*/ 53 h 251"/>
                <a:gd name="T32" fmla="*/ 194 w 236"/>
                <a:gd name="T33" fmla="*/ 29 h 251"/>
                <a:gd name="T34" fmla="*/ 194 w 236"/>
                <a:gd name="T35" fmla="*/ 29 h 251"/>
                <a:gd name="T36" fmla="*/ 145 w 236"/>
                <a:gd name="T37" fmla="*/ 0 h 251"/>
                <a:gd name="T38" fmla="*/ 97 w 236"/>
                <a:gd name="T39" fmla="*/ 17 h 251"/>
                <a:gd name="T40" fmla="*/ 0 w 236"/>
                <a:gd name="T41" fmla="*/ 208 h 251"/>
                <a:gd name="T42" fmla="*/ 97 w 236"/>
                <a:gd name="T43" fmla="*/ 17 h 251"/>
                <a:gd name="T44" fmla="*/ 145 w 236"/>
                <a:gd name="T45" fmla="*/ 0 h 251"/>
                <a:gd name="T46" fmla="*/ 145 w 236"/>
                <a:gd name="T47" fmla="*/ 0 h 251"/>
                <a:gd name="T48" fmla="*/ 145 w 236"/>
                <a:gd name="T49" fmla="*/ 0 h 251"/>
                <a:gd name="T50" fmla="*/ 145 w 236"/>
                <a:gd name="T51" fmla="*/ 0 h 251"/>
                <a:gd name="T52" fmla="*/ 145 w 236"/>
                <a:gd name="T5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251">
                  <a:moveTo>
                    <a:pt x="216" y="251"/>
                  </a:moveTo>
                  <a:cubicBezTo>
                    <a:pt x="216" y="251"/>
                    <a:pt x="216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moveTo>
                    <a:pt x="227" y="250"/>
                  </a:moveTo>
                  <a:cubicBezTo>
                    <a:pt x="223" y="250"/>
                    <a:pt x="219" y="251"/>
                    <a:pt x="216" y="251"/>
                  </a:cubicBezTo>
                  <a:cubicBezTo>
                    <a:pt x="219" y="251"/>
                    <a:pt x="223" y="250"/>
                    <a:pt x="227" y="250"/>
                  </a:cubicBezTo>
                  <a:moveTo>
                    <a:pt x="236" y="249"/>
                  </a:moveTo>
                  <a:cubicBezTo>
                    <a:pt x="231" y="250"/>
                    <a:pt x="228" y="250"/>
                    <a:pt x="228" y="250"/>
                  </a:cubicBezTo>
                  <a:cubicBezTo>
                    <a:pt x="228" y="250"/>
                    <a:pt x="228" y="250"/>
                    <a:pt x="228" y="250"/>
                  </a:cubicBezTo>
                  <a:cubicBezTo>
                    <a:pt x="228" y="250"/>
                    <a:pt x="228" y="250"/>
                    <a:pt x="228" y="250"/>
                  </a:cubicBezTo>
                  <a:cubicBezTo>
                    <a:pt x="228" y="250"/>
                    <a:pt x="231" y="250"/>
                    <a:pt x="236" y="249"/>
                  </a:cubicBezTo>
                  <a:cubicBezTo>
                    <a:pt x="236" y="249"/>
                    <a:pt x="236" y="249"/>
                    <a:pt x="236" y="249"/>
                  </a:cubicBezTo>
                  <a:moveTo>
                    <a:pt x="194" y="29"/>
                  </a:moveTo>
                  <a:cubicBezTo>
                    <a:pt x="194" y="29"/>
                    <a:pt x="194" y="29"/>
                    <a:pt x="194" y="29"/>
                  </a:cubicBezTo>
                  <a:cubicBezTo>
                    <a:pt x="194" y="29"/>
                    <a:pt x="202" y="38"/>
                    <a:pt x="202" y="53"/>
                  </a:cubicBezTo>
                  <a:cubicBezTo>
                    <a:pt x="202" y="38"/>
                    <a:pt x="194" y="29"/>
                    <a:pt x="194" y="29"/>
                  </a:cubicBezTo>
                  <a:cubicBezTo>
                    <a:pt x="194" y="29"/>
                    <a:pt x="194" y="29"/>
                    <a:pt x="194" y="29"/>
                  </a:cubicBezTo>
                  <a:moveTo>
                    <a:pt x="145" y="0"/>
                  </a:moveTo>
                  <a:cubicBezTo>
                    <a:pt x="119" y="0"/>
                    <a:pt x="97" y="17"/>
                    <a:pt x="97" y="17"/>
                  </a:cubicBezTo>
                  <a:cubicBezTo>
                    <a:pt x="1" y="92"/>
                    <a:pt x="0" y="202"/>
                    <a:pt x="0" y="208"/>
                  </a:cubicBezTo>
                  <a:cubicBezTo>
                    <a:pt x="0" y="202"/>
                    <a:pt x="1" y="92"/>
                    <a:pt x="97" y="17"/>
                  </a:cubicBezTo>
                  <a:cubicBezTo>
                    <a:pt x="97" y="17"/>
                    <a:pt x="119" y="0"/>
                    <a:pt x="145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</a:path>
              </a:pathLst>
            </a:custGeom>
            <a:solidFill>
              <a:srgbClr val="E00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708371" y="5761580"/>
              <a:ext cx="357706" cy="601251"/>
            </a:xfrm>
            <a:custGeom>
              <a:avLst/>
              <a:gdLst>
                <a:gd name="T0" fmla="*/ 145 w 300"/>
                <a:gd name="T1" fmla="*/ 0 h 504"/>
                <a:gd name="T2" fmla="*/ 145 w 300"/>
                <a:gd name="T3" fmla="*/ 0 h 504"/>
                <a:gd name="T4" fmla="*/ 97 w 300"/>
                <a:gd name="T5" fmla="*/ 17 h 504"/>
                <a:gd name="T6" fmla="*/ 0 w 300"/>
                <a:gd name="T7" fmla="*/ 208 h 504"/>
                <a:gd name="T8" fmla="*/ 0 w 300"/>
                <a:gd name="T9" fmla="*/ 208 h 504"/>
                <a:gd name="T10" fmla="*/ 128 w 300"/>
                <a:gd name="T11" fmla="*/ 448 h 504"/>
                <a:gd name="T12" fmla="*/ 197 w 300"/>
                <a:gd name="T13" fmla="*/ 477 h 504"/>
                <a:gd name="T14" fmla="*/ 265 w 300"/>
                <a:gd name="T15" fmla="*/ 504 h 504"/>
                <a:gd name="T16" fmla="*/ 299 w 300"/>
                <a:gd name="T17" fmla="*/ 450 h 504"/>
                <a:gd name="T18" fmla="*/ 299 w 300"/>
                <a:gd name="T19" fmla="*/ 449 h 504"/>
                <a:gd name="T20" fmla="*/ 299 w 300"/>
                <a:gd name="T21" fmla="*/ 449 h 504"/>
                <a:gd name="T22" fmla="*/ 299 w 300"/>
                <a:gd name="T23" fmla="*/ 449 h 504"/>
                <a:gd name="T24" fmla="*/ 299 w 300"/>
                <a:gd name="T25" fmla="*/ 448 h 504"/>
                <a:gd name="T26" fmla="*/ 237 w 300"/>
                <a:gd name="T27" fmla="*/ 260 h 504"/>
                <a:gd name="T28" fmla="*/ 236 w 300"/>
                <a:gd name="T29" fmla="*/ 249 h 504"/>
                <a:gd name="T30" fmla="*/ 228 w 300"/>
                <a:gd name="T31" fmla="*/ 250 h 504"/>
                <a:gd name="T32" fmla="*/ 228 w 300"/>
                <a:gd name="T33" fmla="*/ 250 h 504"/>
                <a:gd name="T34" fmla="*/ 227 w 300"/>
                <a:gd name="T35" fmla="*/ 250 h 504"/>
                <a:gd name="T36" fmla="*/ 216 w 300"/>
                <a:gd name="T37" fmla="*/ 251 h 504"/>
                <a:gd name="T38" fmla="*/ 216 w 300"/>
                <a:gd name="T39" fmla="*/ 251 h 504"/>
                <a:gd name="T40" fmla="*/ 216 w 300"/>
                <a:gd name="T41" fmla="*/ 251 h 504"/>
                <a:gd name="T42" fmla="*/ 216 w 300"/>
                <a:gd name="T43" fmla="*/ 251 h 504"/>
                <a:gd name="T44" fmla="*/ 216 w 300"/>
                <a:gd name="T45" fmla="*/ 251 h 504"/>
                <a:gd name="T46" fmla="*/ 132 w 300"/>
                <a:gd name="T47" fmla="*/ 181 h 504"/>
                <a:gd name="T48" fmla="*/ 132 w 300"/>
                <a:gd name="T49" fmla="*/ 181 h 504"/>
                <a:gd name="T50" fmla="*/ 132 w 300"/>
                <a:gd name="T51" fmla="*/ 181 h 504"/>
                <a:gd name="T52" fmla="*/ 132 w 300"/>
                <a:gd name="T53" fmla="*/ 181 h 504"/>
                <a:gd name="T54" fmla="*/ 170 w 300"/>
                <a:gd name="T55" fmla="*/ 105 h 504"/>
                <a:gd name="T56" fmla="*/ 202 w 300"/>
                <a:gd name="T57" fmla="*/ 53 h 504"/>
                <a:gd name="T58" fmla="*/ 194 w 300"/>
                <a:gd name="T59" fmla="*/ 29 h 504"/>
                <a:gd name="T60" fmla="*/ 194 w 300"/>
                <a:gd name="T61" fmla="*/ 29 h 504"/>
                <a:gd name="T62" fmla="*/ 145 w 300"/>
                <a:gd name="T63" fmla="*/ 0 h 504"/>
                <a:gd name="T64" fmla="*/ 145 w 300"/>
                <a:gd name="T65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0" h="504"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19" y="0"/>
                    <a:pt x="97" y="17"/>
                    <a:pt x="97" y="17"/>
                  </a:cubicBezTo>
                  <a:cubicBezTo>
                    <a:pt x="1" y="92"/>
                    <a:pt x="0" y="202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308"/>
                    <a:pt x="128" y="448"/>
                    <a:pt x="128" y="448"/>
                  </a:cubicBezTo>
                  <a:cubicBezTo>
                    <a:pt x="197" y="477"/>
                    <a:pt x="197" y="477"/>
                    <a:pt x="197" y="477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99" y="450"/>
                    <a:pt x="299" y="450"/>
                    <a:pt x="299" y="450"/>
                  </a:cubicBezTo>
                  <a:cubicBezTo>
                    <a:pt x="300" y="449"/>
                    <a:pt x="300" y="449"/>
                    <a:pt x="299" y="449"/>
                  </a:cubicBezTo>
                  <a:cubicBezTo>
                    <a:pt x="299" y="449"/>
                    <a:pt x="299" y="449"/>
                    <a:pt x="299" y="449"/>
                  </a:cubicBezTo>
                  <a:cubicBezTo>
                    <a:pt x="299" y="449"/>
                    <a:pt x="299" y="449"/>
                    <a:pt x="299" y="449"/>
                  </a:cubicBezTo>
                  <a:cubicBezTo>
                    <a:pt x="298" y="449"/>
                    <a:pt x="298" y="449"/>
                    <a:pt x="299" y="448"/>
                  </a:cubicBezTo>
                  <a:cubicBezTo>
                    <a:pt x="237" y="260"/>
                    <a:pt x="237" y="260"/>
                    <a:pt x="237" y="260"/>
                  </a:cubicBezTo>
                  <a:cubicBezTo>
                    <a:pt x="236" y="249"/>
                    <a:pt x="236" y="249"/>
                    <a:pt x="236" y="249"/>
                  </a:cubicBezTo>
                  <a:cubicBezTo>
                    <a:pt x="231" y="250"/>
                    <a:pt x="228" y="250"/>
                    <a:pt x="228" y="250"/>
                  </a:cubicBezTo>
                  <a:cubicBezTo>
                    <a:pt x="228" y="250"/>
                    <a:pt x="228" y="250"/>
                    <a:pt x="228" y="250"/>
                  </a:cubicBezTo>
                  <a:cubicBezTo>
                    <a:pt x="228" y="250"/>
                    <a:pt x="228" y="250"/>
                    <a:pt x="227" y="250"/>
                  </a:cubicBezTo>
                  <a:cubicBezTo>
                    <a:pt x="223" y="250"/>
                    <a:pt x="219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216" y="251"/>
                    <a:pt x="216" y="251"/>
                    <a:pt x="216" y="251"/>
                  </a:cubicBezTo>
                  <a:cubicBezTo>
                    <a:pt x="132" y="251"/>
                    <a:pt x="132" y="181"/>
                    <a:pt x="132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132" y="133"/>
                    <a:pt x="170" y="105"/>
                    <a:pt x="170" y="105"/>
                  </a:cubicBezTo>
                  <a:cubicBezTo>
                    <a:pt x="195" y="85"/>
                    <a:pt x="202" y="66"/>
                    <a:pt x="202" y="53"/>
                  </a:cubicBezTo>
                  <a:cubicBezTo>
                    <a:pt x="202" y="38"/>
                    <a:pt x="194" y="29"/>
                    <a:pt x="194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79" y="7"/>
                    <a:pt x="161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</a:path>
              </a:pathLst>
            </a:custGeom>
            <a:solidFill>
              <a:srgbClr val="F2EF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860587" y="6294335"/>
              <a:ext cx="339948" cy="334874"/>
            </a:xfrm>
            <a:prstGeom prst="rect">
              <a:avLst/>
            </a:prstGeom>
            <a:solidFill>
              <a:srgbClr val="EC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164702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983727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Your audience…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/>
          <a:p>
            <a:r>
              <a:rPr lang="en-GB" dirty="0"/>
              <a:t>The</a:t>
            </a:r>
            <a:r>
              <a:rPr lang="en-GB" dirty="0">
                <a:solidFill>
                  <a:srgbClr val="FFB900"/>
                </a:solidFill>
              </a:rPr>
              <a:t> audience </a:t>
            </a:r>
            <a:r>
              <a:rPr lang="en-GB" dirty="0"/>
              <a:t>you would like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4124206"/>
          </a:xfrm>
        </p:spPr>
        <p:txBody>
          <a:bodyPr/>
          <a:lstStyle/>
          <a:p>
            <a:r>
              <a:rPr lang="en-GB" dirty="0"/>
              <a:t>Have read all your earlier papers</a:t>
            </a:r>
          </a:p>
          <a:p>
            <a:r>
              <a:rPr lang="en-GB" dirty="0"/>
              <a:t>Thoroughly understand all the relevant theory of </a:t>
            </a:r>
            <a:r>
              <a:rPr lang="en-GB" dirty="0" err="1"/>
              <a:t>cartesian</a:t>
            </a:r>
            <a:r>
              <a:rPr lang="en-GB" dirty="0"/>
              <a:t> closed endomorphic </a:t>
            </a:r>
            <a:r>
              <a:rPr lang="en-GB" dirty="0" err="1"/>
              <a:t>bifunctors</a:t>
            </a:r>
            <a:endParaRPr lang="en-GB" dirty="0"/>
          </a:p>
          <a:p>
            <a:r>
              <a:rPr lang="en-GB" dirty="0"/>
              <a:t>Are all agog to hear about the latest developments in your work</a:t>
            </a:r>
          </a:p>
          <a:p>
            <a:r>
              <a:rPr lang="en-GB" dirty="0"/>
              <a:t>Are fresh, alert, and ready for action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1" y="3785075"/>
            <a:ext cx="3537099" cy="35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84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393223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1573" y="1062241"/>
            <a:ext cx="3456384" cy="1514261"/>
          </a:xfrm>
        </p:spPr>
        <p:txBody>
          <a:bodyPr/>
          <a:lstStyle/>
          <a:p>
            <a:r>
              <a:rPr lang="en-GB" dirty="0"/>
              <a:t>Your </a:t>
            </a:r>
            <a:r>
              <a:rPr lang="en-GB" dirty="0">
                <a:solidFill>
                  <a:srgbClr val="FFB900"/>
                </a:solidFill>
              </a:rPr>
              <a:t>actual</a:t>
            </a:r>
            <a:r>
              <a:rPr lang="en-GB" dirty="0"/>
              <a:t> audience…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05350" y="1079500"/>
            <a:ext cx="7273925" cy="627864"/>
          </a:xfrm>
        </p:spPr>
        <p:txBody>
          <a:bodyPr/>
          <a:lstStyle/>
          <a:p>
            <a:r>
              <a:rPr lang="en-GB" dirty="0"/>
              <a:t>The audience you get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05349" y="1722972"/>
            <a:ext cx="7273925" cy="3139321"/>
          </a:xfrm>
        </p:spPr>
        <p:txBody>
          <a:bodyPr/>
          <a:lstStyle/>
          <a:p>
            <a:r>
              <a:rPr lang="en-GB" dirty="0"/>
              <a:t>Have never heard of you</a:t>
            </a:r>
          </a:p>
          <a:p>
            <a:r>
              <a:rPr lang="en-GB" dirty="0"/>
              <a:t>Have heard of </a:t>
            </a:r>
            <a:r>
              <a:rPr lang="en-GB" dirty="0" err="1"/>
              <a:t>bifunctors</a:t>
            </a:r>
            <a:r>
              <a:rPr lang="en-GB" dirty="0"/>
              <a:t>, but wish they hadn’t</a:t>
            </a:r>
          </a:p>
          <a:p>
            <a:r>
              <a:rPr lang="en-GB" dirty="0"/>
              <a:t>Have just had lunch and are ready for a doze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52000" y="4867950"/>
            <a:ext cx="7227275" cy="12372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Your mission is to </a:t>
            </a:r>
            <a:r>
              <a:rPr lang="en-GB" sz="4400" dirty="0"/>
              <a:t>WAKE THEM UP </a:t>
            </a:r>
            <a:r>
              <a:rPr lang="en-GB" sz="2400" dirty="0"/>
              <a:t>and </a:t>
            </a:r>
            <a:r>
              <a:rPr lang="en-GB" dirty="0"/>
              <a:t>make them glad they did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1" y="3785075"/>
            <a:ext cx="3537099" cy="35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56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1181862"/>
          </a:xfrm>
        </p:spPr>
        <p:txBody>
          <a:bodyPr/>
          <a:lstStyle/>
          <a:p>
            <a:r>
              <a:rPr lang="en-GB" dirty="0"/>
              <a:t>What to put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729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HITE TEMPLATE">
  <a:themeElements>
    <a:clrScheme name="BT - Blue on white - 2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002050"/>
      </a:accent2>
      <a:accent3>
        <a:srgbClr val="B4009E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3" ma:contentTypeDescription="Create a new document." ma:contentTypeScope="" ma:versionID="f0876370c90de824ab54c09b0bd2a056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a2a3b5ed8b4accd7c8a398d0cb075271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C01790-DA4D-4818-AE1B-3BB087789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a2e83-186a-4a0f-ab27-bee8a8096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630a2e83-186a-4a0f-ab27-bee8a8096abc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Brand_template_16-9_Business_BLUE_2016_1</Template>
  <TotalTime>2057</TotalTime>
  <Words>1510</Words>
  <Application>Microsoft Office PowerPoint</Application>
  <PresentationFormat>Custom</PresentationFormat>
  <Paragraphs>245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Consolas</vt:lpstr>
      <vt:lpstr>Segoe UI</vt:lpstr>
      <vt:lpstr>Segoe UI Light</vt:lpstr>
      <vt:lpstr>Symbol</vt:lpstr>
      <vt:lpstr>Wingdings</vt:lpstr>
      <vt:lpstr>WHITE TEMPLATE</vt:lpstr>
      <vt:lpstr>How to give a great research talk</vt:lpstr>
      <vt:lpstr>PowerPoint Presentation</vt:lpstr>
      <vt:lpstr>Purpose</vt:lpstr>
      <vt:lpstr>PowerPoint Presentation</vt:lpstr>
      <vt:lpstr>PowerPoint Presentation</vt:lpstr>
      <vt:lpstr>Audience</vt:lpstr>
      <vt:lpstr>PowerPoint Presentation</vt:lpstr>
      <vt:lpstr>PowerPoint Presentation</vt:lpstr>
      <vt:lpstr>What to put in</vt:lpstr>
      <vt:lpstr>What to put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Exceptions in Haskell?</vt:lpstr>
      <vt:lpstr>What to leave out</vt:lpstr>
      <vt:lpstr>Outline of my talk</vt:lpstr>
      <vt:lpstr>PowerPoint Presentation</vt:lpstr>
      <vt:lpstr>Related work</vt:lpstr>
      <vt:lpstr>PowerPoint Presentation</vt:lpstr>
      <vt:lpstr>Technical detail</vt:lpstr>
      <vt:lpstr>PowerPoint Presentation</vt:lpstr>
      <vt:lpstr>Presenting your talk</vt:lpstr>
      <vt:lpstr>How to present your talk Your most potent weapon, by far, is your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your talk is for</vt:lpstr>
      <vt:lpstr>PowerPoint Presentation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great research talk</dc:title>
  <dc:subject>&lt;Speech title here&gt;</dc:subject>
  <dc:creator>Neeltje Berger (STR Limited)</dc:creator>
  <cp:keywords/>
  <dc:description>Template: Maryfj_x000d_
Formatting:_x000d_
Audience Type:</dc:description>
  <cp:lastModifiedBy>Neeltje Berger (STR Limited)</cp:lastModifiedBy>
  <cp:revision>57</cp:revision>
  <dcterms:created xsi:type="dcterms:W3CDTF">2016-06-16T09:25:34Z</dcterms:created>
  <dcterms:modified xsi:type="dcterms:W3CDTF">2016-07-06T09:19:27Z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/>
  </property>
  <property fmtid="{D5CDD505-2E9C-101B-9397-08002B2CF9AE}" pid="12" name="TaxCatchAll">
    <vt:lpwstr/>
  </property>
  <property fmtid="{D5CDD505-2E9C-101B-9397-08002B2CF9AE}" pid="13" name="TaxKeywordTaxHTField">
    <vt:lpwstr/>
  </property>
</Properties>
</file>