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82" r:id="rId4"/>
  </p:sldMasterIdLst>
  <p:notesMasterIdLst>
    <p:notesMasterId r:id="rId57"/>
  </p:notesMasterIdLst>
  <p:handoutMasterIdLst>
    <p:handoutMasterId r:id="rId58"/>
  </p:handoutMasterIdLst>
  <p:sldIdLst>
    <p:sldId id="1308" r:id="rId5"/>
    <p:sldId id="1249" r:id="rId6"/>
    <p:sldId id="1385" r:id="rId7"/>
    <p:sldId id="1309" r:id="rId8"/>
    <p:sldId id="1386" r:id="rId9"/>
    <p:sldId id="1424" r:id="rId10"/>
    <p:sldId id="1425" r:id="rId11"/>
    <p:sldId id="1314" r:id="rId12"/>
    <p:sldId id="1359" r:id="rId13"/>
    <p:sldId id="1388" r:id="rId14"/>
    <p:sldId id="1389" r:id="rId15"/>
    <p:sldId id="1390" r:id="rId16"/>
    <p:sldId id="1391" r:id="rId17"/>
    <p:sldId id="1392" r:id="rId18"/>
    <p:sldId id="1393" r:id="rId19"/>
    <p:sldId id="1394" r:id="rId20"/>
    <p:sldId id="1395" r:id="rId21"/>
    <p:sldId id="1396" r:id="rId22"/>
    <p:sldId id="1360" r:id="rId23"/>
    <p:sldId id="1397" r:id="rId24"/>
    <p:sldId id="1398" r:id="rId25"/>
    <p:sldId id="1399" r:id="rId26"/>
    <p:sldId id="1400" r:id="rId27"/>
    <p:sldId id="1401" r:id="rId28"/>
    <p:sldId id="1402" r:id="rId29"/>
    <p:sldId id="1403" r:id="rId30"/>
    <p:sldId id="1407" r:id="rId31"/>
    <p:sldId id="1406" r:id="rId32"/>
    <p:sldId id="1404" r:id="rId33"/>
    <p:sldId id="1405" r:id="rId34"/>
    <p:sldId id="1408" r:id="rId35"/>
    <p:sldId id="1409" r:id="rId36"/>
    <p:sldId id="1411" r:id="rId37"/>
    <p:sldId id="1412" r:id="rId38"/>
    <p:sldId id="1413" r:id="rId39"/>
    <p:sldId id="1414" r:id="rId40"/>
    <p:sldId id="1415" r:id="rId41"/>
    <p:sldId id="1416" r:id="rId42"/>
    <p:sldId id="1417" r:id="rId43"/>
    <p:sldId id="1418" r:id="rId44"/>
    <p:sldId id="1419" r:id="rId45"/>
    <p:sldId id="1420" r:id="rId46"/>
    <p:sldId id="1421" r:id="rId47"/>
    <p:sldId id="1422" r:id="rId48"/>
    <p:sldId id="1423" r:id="rId49"/>
    <p:sldId id="1426" r:id="rId50"/>
    <p:sldId id="1427" r:id="rId51"/>
    <p:sldId id="1428" r:id="rId52"/>
    <p:sldId id="1429" r:id="rId53"/>
    <p:sldId id="1430" r:id="rId54"/>
    <p:sldId id="1431" r:id="rId55"/>
    <p:sldId id="1248" r:id="rId56"/>
  </p:sldIdLst>
  <p:sldSz cx="12436475" cy="6994525"/>
  <p:notesSz cx="6858000" cy="9144000"/>
  <p:defaultTextStyle>
    <a:defPPr>
      <a:defRPr lang="en-US"/>
    </a:defPPr>
    <a:lvl1pPr marL="0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66371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32742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99113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65484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331856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98226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64597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730969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White Template" id="{5B0B8DFF-57E5-4D4B-BA72-542DF84B8E2F}">
          <p14:sldIdLst>
            <p14:sldId id="1308"/>
            <p14:sldId id="1249"/>
            <p14:sldId id="1385"/>
            <p14:sldId id="1309"/>
            <p14:sldId id="1386"/>
            <p14:sldId id="1424"/>
            <p14:sldId id="1425"/>
            <p14:sldId id="1314"/>
            <p14:sldId id="1359"/>
            <p14:sldId id="1388"/>
            <p14:sldId id="1389"/>
            <p14:sldId id="1390"/>
            <p14:sldId id="1391"/>
            <p14:sldId id="1392"/>
            <p14:sldId id="1393"/>
            <p14:sldId id="1394"/>
            <p14:sldId id="1395"/>
            <p14:sldId id="1396"/>
            <p14:sldId id="1360"/>
            <p14:sldId id="1397"/>
            <p14:sldId id="1398"/>
            <p14:sldId id="1399"/>
            <p14:sldId id="1400"/>
            <p14:sldId id="1401"/>
            <p14:sldId id="1402"/>
            <p14:sldId id="1403"/>
            <p14:sldId id="1407"/>
            <p14:sldId id="1406"/>
            <p14:sldId id="1404"/>
            <p14:sldId id="1405"/>
            <p14:sldId id="1408"/>
            <p14:sldId id="1409"/>
            <p14:sldId id="1411"/>
            <p14:sldId id="1412"/>
            <p14:sldId id="1413"/>
            <p14:sldId id="1414"/>
            <p14:sldId id="1415"/>
            <p14:sldId id="1416"/>
            <p14:sldId id="1417"/>
            <p14:sldId id="1418"/>
            <p14:sldId id="1419"/>
            <p14:sldId id="1420"/>
            <p14:sldId id="1421"/>
            <p14:sldId id="1422"/>
            <p14:sldId id="1423"/>
            <p14:sldId id="1426"/>
            <p14:sldId id="1427"/>
            <p14:sldId id="1428"/>
            <p14:sldId id="1429"/>
            <p14:sldId id="1430"/>
            <p14:sldId id="1431"/>
            <p14:sldId id="1248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aku Uchikawa" initials="SU" lastIdx="11" clrIdx="0"/>
  <p:cmAuthor id="1" name="Mary Feil-Jacobs" initials="MFJ" lastIdx="43" clrIdx="1"/>
  <p:cmAuthor id="2" name="Monica Lueder" initials="ML" lastIdx="22" clrIdx="2">
    <p:extLst>
      <p:ext uri="{19B8F6BF-5375-455C-9EA6-DF929625EA0E}">
        <p15:presenceInfo xmlns:p15="http://schemas.microsoft.com/office/powerpoint/2012/main" userId="S-1-5-21-2127521184-1604012920-1887927527-2598260" providerId="AD"/>
      </p:ext>
    </p:extLst>
  </p:cmAuthor>
  <p:cmAuthor id="3" name="Mary Feil-Jacobs" initials="MF" lastIdx="22" clrIdx="3">
    <p:extLst>
      <p:ext uri="{19B8F6BF-5375-455C-9EA6-DF929625EA0E}">
        <p15:presenceInfo xmlns:p15="http://schemas.microsoft.com/office/powerpoint/2012/main" userId="S-1-5-21-2127521184-1604012920-1887927527-6500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900"/>
    <a:srgbClr val="0078D7"/>
    <a:srgbClr val="6DC2E9"/>
    <a:srgbClr val="D83B01"/>
    <a:srgbClr val="A80000"/>
    <a:srgbClr val="7A5226"/>
    <a:srgbClr val="5B5B5B"/>
    <a:srgbClr val="00BCF2"/>
    <a:srgbClr val="D9D686"/>
    <a:srgbClr val="9A8D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86" autoAdjust="0"/>
    <p:restoredTop sz="96323" autoAdjust="0"/>
  </p:normalViewPr>
  <p:slideViewPr>
    <p:cSldViewPr>
      <p:cViewPr varScale="1">
        <p:scale>
          <a:sx n="110" d="100"/>
          <a:sy n="110" d="100"/>
        </p:scale>
        <p:origin x="126" y="43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7" d="100"/>
          <a:sy n="67" d="100"/>
        </p:scale>
        <p:origin x="3043" y="43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notesMaster" Target="notesMasters/notesMaster1.xml"/><Relationship Id="rId61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>
          <a:xfrm>
            <a:off x="0" y="-1157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Segoe UI" pitchFamily="34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ED9401-EE8D-4EE1-B291-5BF7DCDA3C5A}" type="datetime8">
              <a:rPr lang="en-US" smtClean="0">
                <a:latin typeface="Segoe UI" pitchFamily="34" charset="0"/>
              </a:rPr>
              <a:t>7/8/2016 9:41 AM</a:t>
            </a:fld>
            <a:endParaRPr lang="en-US" dirty="0">
              <a:latin typeface="Segoe UI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5795010" cy="3324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398463" defTabSz="914099" eaLnBrk="0" hangingPunct="0"/>
            <a:r>
              <a:rPr lang="en-US" sz="4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3"/>
          </p:nvPr>
        </p:nvSpPr>
        <p:spPr>
          <a:xfrm>
            <a:off x="5783579" y="8685213"/>
            <a:ext cx="1072833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C9E9D6-92A0-482B-A603-C9BA7FFB8190}" type="slidenum">
              <a:rPr lang="en-US" smtClean="0">
                <a:latin typeface="Segoe UI" pitchFamily="34" charset="0"/>
              </a:rPr>
              <a:t>‹#›</a:t>
            </a:fld>
            <a:endParaRPr lang="en-US" dirty="0">
              <a:latin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595630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eader Placeholder 7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Segoe U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Slide Image Placeholder 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4"/>
          </p:nvPr>
        </p:nvSpPr>
        <p:spPr>
          <a:xfrm>
            <a:off x="0" y="8686800"/>
            <a:ext cx="5920740" cy="3559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marL="571500" indent="0" algn="l">
              <a:defRPr sz="1200"/>
            </a:lvl1pPr>
          </a:lstStyle>
          <a:p>
            <a:pPr marL="398463" defTabSz="914099" eaLnBrk="0" hangingPunct="0"/>
            <a:r>
              <a:rPr lang="en-US" sz="4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Segoe UI" pitchFamily="34" charset="0"/>
              </a:defRPr>
            </a:lvl1pPr>
          </a:lstStyle>
          <a:p>
            <a:fld id="{61B0BD91-A332-4638-9D55-E1550E13BA63}" type="datetime8">
              <a:rPr lang="en-US" smtClean="0"/>
              <a:t>7/8/2016 9:41 AM</a:t>
            </a:fld>
            <a:endParaRPr lang="en-US" dirty="0"/>
          </a:p>
        </p:txBody>
      </p:sp>
      <p:sp>
        <p:nvSpPr>
          <p:cNvPr id="12" name="Notes Placeholder 11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5"/>
          </p:nvPr>
        </p:nvSpPr>
        <p:spPr>
          <a:xfrm>
            <a:off x="5909309" y="8685213"/>
            <a:ext cx="947103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Segoe UI" pitchFamily="34" charset="0"/>
              </a:defRPr>
            </a:lvl1pPr>
          </a:lstStyle>
          <a:p>
            <a:fld id="{B4008EB6-D09E-4580-8CD6-DDB1451194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648265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32742" rtl="0" eaLnBrk="1" latinLnBrk="0" hangingPunct="1">
      <a:lnSpc>
        <a:spcPct val="90000"/>
      </a:lnSpc>
      <a:spcAft>
        <a:spcPts val="340"/>
      </a:spcAft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1pPr>
    <a:lvl2pPr marL="217262" indent="-107956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2pPr>
    <a:lvl3pPr marL="334664" indent="-117403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3pPr>
    <a:lvl4pPr marL="492551" indent="-149789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4pPr>
    <a:lvl5pPr marL="627496" indent="-117403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5pPr>
    <a:lvl6pPr marL="2331856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98226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64597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730969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596B01FC-4093-47B5-A361-524E345F092E}" type="datetime8">
              <a:rPr lang="en-US" smtClean="0"/>
              <a:t>7/8/2016 9:41 AM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marL="398463" defTabSz="914099" eaLnBrk="0" hangingPunct="0"/>
            <a:r>
              <a:rPr lang="en-US" sz="40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</a:t>
            </a:r>
            <a:endParaRPr lang="en-US" sz="400" dirty="0">
              <a:gradFill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29315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A5DDFF7D-D314-4C7B-B851-8380DBD00D4D}" type="datetime8">
              <a:rPr lang="en-US" smtClean="0">
                <a:solidFill>
                  <a:prstClr val="black"/>
                </a:solidFill>
              </a:rPr>
              <a:t>7/8/2016 9:41 AM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C87E0CF-87F6-4B58-B8B8-DCAB2DAAF3CA}" type="slidenum">
              <a:rPr lang="en-US" smtClean="0">
                <a:solidFill>
                  <a:prstClr val="black"/>
                </a:solidFill>
              </a:rPr>
              <a:pPr/>
              <a:t>52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marL="398463" defTabSz="914099" eaLnBrk="0" hangingPunct="0"/>
            <a:r>
              <a:rPr lang="en-US" sz="40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</a:t>
            </a:r>
            <a:endParaRPr lang="en-US" sz="400" dirty="0">
              <a:gradFill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39993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90B56DB1-683C-4DCF-A45F-24D3E22FCAA8}" type="datetime8">
              <a:rPr lang="en-US" smtClean="0"/>
              <a:t>7/8/2016 9:41 AM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marL="398463" defTabSz="914099" eaLnBrk="0" hangingPunct="0"/>
            <a:r>
              <a:rPr lang="en-US" sz="40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</a:t>
            </a:r>
            <a:endParaRPr lang="en-US" sz="400" dirty="0">
              <a:gradFill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87539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90B56DB1-683C-4DCF-A45F-24D3E22FCAA8}" type="datetime8">
              <a:rPr lang="en-US" smtClean="0"/>
              <a:t>7/8/2016 9:41 AM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marL="398463" defTabSz="914099" eaLnBrk="0" hangingPunct="0"/>
            <a:r>
              <a:rPr lang="en-US" sz="40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</a:t>
            </a:r>
            <a:endParaRPr lang="en-US" sz="400" dirty="0">
              <a:gradFill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97212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90B56DB1-683C-4DCF-A45F-24D3E22FCAA8}" type="datetime8">
              <a:rPr lang="en-US" smtClean="0"/>
              <a:t>7/8/2016 9:41 AM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marL="398463" defTabSz="914099" eaLnBrk="0" hangingPunct="0"/>
            <a:r>
              <a:rPr lang="en-US" sz="40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</a:t>
            </a:r>
            <a:endParaRPr lang="en-US" sz="400" dirty="0">
              <a:gradFill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73844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90B56DB1-683C-4DCF-A45F-24D3E22FCAA8}" type="datetime8">
              <a:rPr lang="en-US" smtClean="0"/>
              <a:t>7/8/2016 9:41 AM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marL="398463" defTabSz="914099" eaLnBrk="0" hangingPunct="0"/>
            <a:r>
              <a:rPr lang="en-US" sz="40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</a:t>
            </a:r>
            <a:endParaRPr lang="en-US" sz="400" dirty="0">
              <a:gradFill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73732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90B56DB1-683C-4DCF-A45F-24D3E22FCAA8}" type="datetime8">
              <a:rPr lang="en-US" smtClean="0"/>
              <a:t>7/8/2016 9:41 AM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marL="398463" defTabSz="914099" eaLnBrk="0" hangingPunct="0"/>
            <a:r>
              <a:rPr lang="en-US" sz="40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</a:t>
            </a:r>
            <a:endParaRPr lang="en-US" sz="400" dirty="0">
              <a:gradFill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32053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90B56DB1-683C-4DCF-A45F-24D3E22FCAA8}" type="datetime8">
              <a:rPr lang="en-US" smtClean="0"/>
              <a:t>7/8/2016 9:41 AM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marL="398463" defTabSz="914099" eaLnBrk="0" hangingPunct="0"/>
            <a:r>
              <a:rPr lang="en-US" sz="40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</a:t>
            </a:r>
            <a:endParaRPr lang="en-US" sz="400" dirty="0">
              <a:gradFill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12645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90B56DB1-683C-4DCF-A45F-24D3E22FCAA8}" type="datetime8">
              <a:rPr lang="en-US" smtClean="0"/>
              <a:t>7/8/2016 9:41 AM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marL="398463" defTabSz="914099" eaLnBrk="0" hangingPunct="0"/>
            <a:r>
              <a:rPr lang="en-US" sz="40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</a:t>
            </a:r>
            <a:endParaRPr lang="en-US" sz="400" dirty="0">
              <a:gradFill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62517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90B56DB1-683C-4DCF-A45F-24D3E22FCAA8}" type="datetime8">
              <a:rPr lang="en-US" smtClean="0"/>
              <a:t>7/8/2016 9:41 AM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marL="398463" defTabSz="914099" eaLnBrk="0" hangingPunct="0"/>
            <a:r>
              <a:rPr lang="en-US" sz="40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</a:t>
            </a:r>
            <a:endParaRPr lang="en-US" sz="400" dirty="0">
              <a:gradFill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52319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Photo_O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l="2066" t="312" b="71"/>
          <a:stretch/>
        </p:blipFill>
        <p:spPr>
          <a:xfrm>
            <a:off x="1" y="1"/>
            <a:ext cx="12445852" cy="7025654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 bwMode="auto">
          <a:xfrm>
            <a:off x="272986" y="1759921"/>
            <a:ext cx="6402452" cy="3654405"/>
          </a:xfrm>
          <a:prstGeom prst="rect">
            <a:avLst/>
          </a:prstGeom>
          <a:solidFill>
            <a:srgbClr val="0078D7">
              <a:alpha val="90000"/>
            </a:srgb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274638" y="1759921"/>
            <a:ext cx="6402388" cy="1828800"/>
          </a:xfrm>
          <a:noFill/>
        </p:spPr>
        <p:txBody>
          <a:bodyPr lIns="146304" tIns="91440" rIns="146304" bIns="91440" anchor="t" anchorCtr="0"/>
          <a:lstStyle>
            <a:lvl1pPr>
              <a:defRPr sz="5400" spc="-100" baseline="0">
                <a:gradFill>
                  <a:gsLst>
                    <a:gs pos="76250">
                      <a:srgbClr val="FFFFFF"/>
                    </a:gs>
                    <a:gs pos="51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272986" y="3588721"/>
            <a:ext cx="6402388" cy="1828779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3200">
                <a:gradFill>
                  <a:gsLst>
                    <a:gs pos="76250">
                      <a:srgbClr val="FFFFFF"/>
                    </a:gs>
                    <a:gs pos="51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grpSp>
        <p:nvGrpSpPr>
          <p:cNvPr id="8" name="Group 7"/>
          <p:cNvGrpSpPr>
            <a:grpSpLocks noChangeAspect="1"/>
          </p:cNvGrpSpPr>
          <p:nvPr userDrawn="1"/>
        </p:nvGrpSpPr>
        <p:grpSpPr bwMode="gray">
          <a:xfrm>
            <a:off x="457518" y="6161741"/>
            <a:ext cx="1681413" cy="360979"/>
            <a:chOff x="457200" y="1643393"/>
            <a:chExt cx="4492753" cy="96454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 bwMode="gray">
            <a:xfrm>
              <a:off x="457200" y="1643393"/>
              <a:ext cx="964540" cy="964540"/>
            </a:xfrm>
            <a:prstGeom prst="rect">
              <a:avLst/>
            </a:prstGeom>
          </p:spPr>
        </p:pic>
        <p:sp>
          <p:nvSpPr>
            <p:cNvPr id="12" name="Freeform 12"/>
            <p:cNvSpPr>
              <a:spLocks noEditPoints="1"/>
            </p:cNvSpPr>
            <p:nvPr/>
          </p:nvSpPr>
          <p:spPr bwMode="gray">
            <a:xfrm>
              <a:off x="1703514" y="1792710"/>
              <a:ext cx="3246439" cy="635329"/>
            </a:xfrm>
            <a:custGeom>
              <a:avLst/>
              <a:gdLst>
                <a:gd name="T0" fmla="*/ 218 w 1139"/>
                <a:gd name="T1" fmla="*/ 217 h 220"/>
                <a:gd name="T2" fmla="*/ 185 w 1139"/>
                <a:gd name="T3" fmla="*/ 52 h 220"/>
                <a:gd name="T4" fmla="*/ 120 w 1139"/>
                <a:gd name="T5" fmla="*/ 217 h 220"/>
                <a:gd name="T6" fmla="*/ 32 w 1139"/>
                <a:gd name="T7" fmla="*/ 52 h 220"/>
                <a:gd name="T8" fmla="*/ 33 w 1139"/>
                <a:gd name="T9" fmla="*/ 93 h 220"/>
                <a:gd name="T10" fmla="*/ 0 w 1139"/>
                <a:gd name="T11" fmla="*/ 15 h 220"/>
                <a:gd name="T12" fmla="*/ 109 w 1139"/>
                <a:gd name="T13" fmla="*/ 168 h 220"/>
                <a:gd name="T14" fmla="*/ 171 w 1139"/>
                <a:gd name="T15" fmla="*/ 15 h 220"/>
                <a:gd name="T16" fmla="*/ 285 w 1139"/>
                <a:gd name="T17" fmla="*/ 72 h 220"/>
                <a:gd name="T18" fmla="*/ 269 w 1139"/>
                <a:gd name="T19" fmla="*/ 11 h 220"/>
                <a:gd name="T20" fmla="*/ 254 w 1139"/>
                <a:gd name="T21" fmla="*/ 45 h 220"/>
                <a:gd name="T22" fmla="*/ 289 w 1139"/>
                <a:gd name="T23" fmla="*/ 31 h 220"/>
                <a:gd name="T24" fmla="*/ 405 w 1139"/>
                <a:gd name="T25" fmla="*/ 71 h 220"/>
                <a:gd name="T26" fmla="*/ 318 w 1139"/>
                <a:gd name="T27" fmla="*/ 107 h 220"/>
                <a:gd name="T28" fmla="*/ 343 w 1139"/>
                <a:gd name="T29" fmla="*/ 211 h 220"/>
                <a:gd name="T30" fmla="*/ 422 w 1139"/>
                <a:gd name="T31" fmla="*/ 210 h 220"/>
                <a:gd name="T32" fmla="*/ 404 w 1139"/>
                <a:gd name="T33" fmla="*/ 189 h 220"/>
                <a:gd name="T34" fmla="*/ 344 w 1139"/>
                <a:gd name="T35" fmla="*/ 145 h 220"/>
                <a:gd name="T36" fmla="*/ 420 w 1139"/>
                <a:gd name="T37" fmla="*/ 108 h 220"/>
                <a:gd name="T38" fmla="*/ 421 w 1139"/>
                <a:gd name="T39" fmla="*/ 76 h 220"/>
                <a:gd name="T40" fmla="*/ 495 w 1139"/>
                <a:gd name="T41" fmla="*/ 78 h 220"/>
                <a:gd name="T42" fmla="*/ 481 w 1139"/>
                <a:gd name="T43" fmla="*/ 72 h 220"/>
                <a:gd name="T44" fmla="*/ 481 w 1139"/>
                <a:gd name="T45" fmla="*/ 217 h 220"/>
                <a:gd name="T46" fmla="*/ 512 w 1139"/>
                <a:gd name="T47" fmla="*/ 100 h 220"/>
                <a:gd name="T48" fmla="*/ 531 w 1139"/>
                <a:gd name="T49" fmla="*/ 106 h 220"/>
                <a:gd name="T50" fmla="*/ 517 w 1139"/>
                <a:gd name="T51" fmla="*/ 70 h 220"/>
                <a:gd name="T52" fmla="*/ 661 w 1139"/>
                <a:gd name="T53" fmla="*/ 199 h 220"/>
                <a:gd name="T54" fmla="*/ 533 w 1139"/>
                <a:gd name="T55" fmla="*/ 146 h 220"/>
                <a:gd name="T56" fmla="*/ 663 w 1139"/>
                <a:gd name="T57" fmla="*/ 89 h 220"/>
                <a:gd name="T58" fmla="*/ 608 w 1139"/>
                <a:gd name="T59" fmla="*/ 97 h 220"/>
                <a:gd name="T60" fmla="*/ 579 w 1139"/>
                <a:gd name="T61" fmla="*/ 180 h 220"/>
                <a:gd name="T62" fmla="*/ 646 w 1139"/>
                <a:gd name="T63" fmla="*/ 144 h 220"/>
                <a:gd name="T64" fmla="*/ 732 w 1139"/>
                <a:gd name="T65" fmla="*/ 110 h 220"/>
                <a:gd name="T66" fmla="*/ 770 w 1139"/>
                <a:gd name="T67" fmla="*/ 98 h 220"/>
                <a:gd name="T68" fmla="*/ 786 w 1139"/>
                <a:gd name="T69" fmla="*/ 75 h 220"/>
                <a:gd name="T70" fmla="*/ 753 w 1139"/>
                <a:gd name="T71" fmla="*/ 69 h 220"/>
                <a:gd name="T72" fmla="*/ 701 w 1139"/>
                <a:gd name="T73" fmla="*/ 131 h 220"/>
                <a:gd name="T74" fmla="*/ 750 w 1139"/>
                <a:gd name="T75" fmla="*/ 164 h 220"/>
                <a:gd name="T76" fmla="*/ 738 w 1139"/>
                <a:gd name="T77" fmla="*/ 193 h 220"/>
                <a:gd name="T78" fmla="*/ 698 w 1139"/>
                <a:gd name="T79" fmla="*/ 179 h 220"/>
                <a:gd name="T80" fmla="*/ 717 w 1139"/>
                <a:gd name="T81" fmla="*/ 218 h 220"/>
                <a:gd name="T82" fmla="*/ 794 w 1139"/>
                <a:gd name="T83" fmla="*/ 175 h 220"/>
                <a:gd name="T84" fmla="*/ 938 w 1139"/>
                <a:gd name="T85" fmla="*/ 89 h 220"/>
                <a:gd name="T86" fmla="*/ 882 w 1139"/>
                <a:gd name="T87" fmla="*/ 220 h 220"/>
                <a:gd name="T88" fmla="*/ 829 w 1139"/>
                <a:gd name="T89" fmla="*/ 89 h 220"/>
                <a:gd name="T90" fmla="*/ 922 w 1139"/>
                <a:gd name="T91" fmla="*/ 144 h 220"/>
                <a:gd name="T92" fmla="*/ 855 w 1139"/>
                <a:gd name="T93" fmla="*/ 109 h 220"/>
                <a:gd name="T94" fmla="*/ 884 w 1139"/>
                <a:gd name="T95" fmla="*/ 192 h 220"/>
                <a:gd name="T96" fmla="*/ 1139 w 1139"/>
                <a:gd name="T97" fmla="*/ 100 h 220"/>
                <a:gd name="T98" fmla="*/ 1104 w 1139"/>
                <a:gd name="T99" fmla="*/ 29 h 220"/>
                <a:gd name="T100" fmla="*/ 1070 w 1139"/>
                <a:gd name="T101" fmla="*/ 40 h 220"/>
                <a:gd name="T102" fmla="*/ 1019 w 1139"/>
                <a:gd name="T103" fmla="*/ 54 h 220"/>
                <a:gd name="T104" fmla="*/ 1055 w 1139"/>
                <a:gd name="T105" fmla="*/ 32 h 220"/>
                <a:gd name="T106" fmla="*/ 1056 w 1139"/>
                <a:gd name="T107" fmla="*/ 3 h 220"/>
                <a:gd name="T108" fmla="*/ 991 w 1139"/>
                <a:gd name="T109" fmla="*/ 25 h 220"/>
                <a:gd name="T110" fmla="*/ 961 w 1139"/>
                <a:gd name="T111" fmla="*/ 72 h 220"/>
                <a:gd name="T112" fmla="*/ 985 w 1139"/>
                <a:gd name="T113" fmla="*/ 217 h 220"/>
                <a:gd name="T114" fmla="*/ 1070 w 1139"/>
                <a:gd name="T115" fmla="*/ 100 h 220"/>
                <a:gd name="T116" fmla="*/ 1127 w 1139"/>
                <a:gd name="T117" fmla="*/ 219 h 220"/>
                <a:gd name="T118" fmla="*/ 1139 w 1139"/>
                <a:gd name="T119" fmla="*/ 187 h 220"/>
                <a:gd name="T120" fmla="*/ 1123 w 1139"/>
                <a:gd name="T121" fmla="*/ 192 h 220"/>
                <a:gd name="T122" fmla="*/ 1104 w 1139"/>
                <a:gd name="T123" fmla="*/ 10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39" h="220">
                  <a:moveTo>
                    <a:pt x="171" y="15"/>
                  </a:moveTo>
                  <a:cubicBezTo>
                    <a:pt x="218" y="15"/>
                    <a:pt x="218" y="15"/>
                    <a:pt x="218" y="15"/>
                  </a:cubicBezTo>
                  <a:cubicBezTo>
                    <a:pt x="218" y="217"/>
                    <a:pt x="218" y="217"/>
                    <a:pt x="218" y="217"/>
                  </a:cubicBezTo>
                  <a:cubicBezTo>
                    <a:pt x="184" y="217"/>
                    <a:pt x="184" y="217"/>
                    <a:pt x="184" y="217"/>
                  </a:cubicBezTo>
                  <a:cubicBezTo>
                    <a:pt x="184" y="89"/>
                    <a:pt x="184" y="89"/>
                    <a:pt x="184" y="89"/>
                  </a:cubicBezTo>
                  <a:cubicBezTo>
                    <a:pt x="184" y="80"/>
                    <a:pt x="184" y="67"/>
                    <a:pt x="185" y="52"/>
                  </a:cubicBezTo>
                  <a:cubicBezTo>
                    <a:pt x="185" y="52"/>
                    <a:pt x="185" y="52"/>
                    <a:pt x="185" y="52"/>
                  </a:cubicBezTo>
                  <a:cubicBezTo>
                    <a:pt x="183" y="58"/>
                    <a:pt x="182" y="65"/>
                    <a:pt x="180" y="68"/>
                  </a:cubicBezTo>
                  <a:cubicBezTo>
                    <a:pt x="120" y="217"/>
                    <a:pt x="120" y="217"/>
                    <a:pt x="120" y="217"/>
                  </a:cubicBezTo>
                  <a:cubicBezTo>
                    <a:pt x="97" y="217"/>
                    <a:pt x="97" y="217"/>
                    <a:pt x="97" y="217"/>
                  </a:cubicBezTo>
                  <a:cubicBezTo>
                    <a:pt x="37" y="70"/>
                    <a:pt x="37" y="70"/>
                    <a:pt x="37" y="70"/>
                  </a:cubicBezTo>
                  <a:cubicBezTo>
                    <a:pt x="36" y="66"/>
                    <a:pt x="34" y="60"/>
                    <a:pt x="32" y="52"/>
                  </a:cubicBezTo>
                  <a:cubicBezTo>
                    <a:pt x="31" y="52"/>
                    <a:pt x="31" y="52"/>
                    <a:pt x="31" y="52"/>
                  </a:cubicBezTo>
                  <a:cubicBezTo>
                    <a:pt x="32" y="56"/>
                    <a:pt x="32" y="60"/>
                    <a:pt x="32" y="65"/>
                  </a:cubicBezTo>
                  <a:cubicBezTo>
                    <a:pt x="33" y="76"/>
                    <a:pt x="33" y="85"/>
                    <a:pt x="33" y="93"/>
                  </a:cubicBezTo>
                  <a:cubicBezTo>
                    <a:pt x="33" y="217"/>
                    <a:pt x="33" y="217"/>
                    <a:pt x="33" y="217"/>
                  </a:cubicBezTo>
                  <a:cubicBezTo>
                    <a:pt x="0" y="217"/>
                    <a:pt x="0" y="217"/>
                    <a:pt x="0" y="217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100" y="142"/>
                    <a:pt x="100" y="142"/>
                    <a:pt x="100" y="142"/>
                  </a:cubicBezTo>
                  <a:cubicBezTo>
                    <a:pt x="105" y="153"/>
                    <a:pt x="108" y="162"/>
                    <a:pt x="109" y="168"/>
                  </a:cubicBezTo>
                  <a:cubicBezTo>
                    <a:pt x="110" y="168"/>
                    <a:pt x="110" y="168"/>
                    <a:pt x="110" y="168"/>
                  </a:cubicBezTo>
                  <a:cubicBezTo>
                    <a:pt x="119" y="142"/>
                    <a:pt x="119" y="142"/>
                    <a:pt x="119" y="142"/>
                  </a:cubicBezTo>
                  <a:lnTo>
                    <a:pt x="171" y="15"/>
                  </a:lnTo>
                  <a:close/>
                  <a:moveTo>
                    <a:pt x="251" y="217"/>
                  </a:moveTo>
                  <a:cubicBezTo>
                    <a:pt x="285" y="217"/>
                    <a:pt x="285" y="217"/>
                    <a:pt x="285" y="217"/>
                  </a:cubicBezTo>
                  <a:cubicBezTo>
                    <a:pt x="285" y="72"/>
                    <a:pt x="285" y="72"/>
                    <a:pt x="285" y="72"/>
                  </a:cubicBezTo>
                  <a:cubicBezTo>
                    <a:pt x="251" y="72"/>
                    <a:pt x="251" y="72"/>
                    <a:pt x="251" y="72"/>
                  </a:cubicBezTo>
                  <a:lnTo>
                    <a:pt x="251" y="217"/>
                  </a:lnTo>
                  <a:close/>
                  <a:moveTo>
                    <a:pt x="269" y="11"/>
                  </a:moveTo>
                  <a:cubicBezTo>
                    <a:pt x="263" y="11"/>
                    <a:pt x="258" y="13"/>
                    <a:pt x="254" y="17"/>
                  </a:cubicBezTo>
                  <a:cubicBezTo>
                    <a:pt x="250" y="20"/>
                    <a:pt x="248" y="25"/>
                    <a:pt x="248" y="31"/>
                  </a:cubicBezTo>
                  <a:cubicBezTo>
                    <a:pt x="248" y="36"/>
                    <a:pt x="250" y="41"/>
                    <a:pt x="254" y="45"/>
                  </a:cubicBezTo>
                  <a:cubicBezTo>
                    <a:pt x="258" y="48"/>
                    <a:pt x="263" y="50"/>
                    <a:pt x="269" y="50"/>
                  </a:cubicBezTo>
                  <a:cubicBezTo>
                    <a:pt x="274" y="50"/>
                    <a:pt x="279" y="48"/>
                    <a:pt x="283" y="45"/>
                  </a:cubicBezTo>
                  <a:cubicBezTo>
                    <a:pt x="287" y="41"/>
                    <a:pt x="289" y="36"/>
                    <a:pt x="289" y="31"/>
                  </a:cubicBezTo>
                  <a:cubicBezTo>
                    <a:pt x="289" y="25"/>
                    <a:pt x="287" y="21"/>
                    <a:pt x="283" y="17"/>
                  </a:cubicBezTo>
                  <a:cubicBezTo>
                    <a:pt x="279" y="13"/>
                    <a:pt x="274" y="11"/>
                    <a:pt x="269" y="11"/>
                  </a:cubicBezTo>
                  <a:close/>
                  <a:moveTo>
                    <a:pt x="405" y="71"/>
                  </a:moveTo>
                  <a:cubicBezTo>
                    <a:pt x="399" y="69"/>
                    <a:pt x="393" y="69"/>
                    <a:pt x="386" y="69"/>
                  </a:cubicBezTo>
                  <a:cubicBezTo>
                    <a:pt x="371" y="69"/>
                    <a:pt x="357" y="72"/>
                    <a:pt x="345" y="79"/>
                  </a:cubicBezTo>
                  <a:cubicBezTo>
                    <a:pt x="333" y="85"/>
                    <a:pt x="324" y="95"/>
                    <a:pt x="318" y="107"/>
                  </a:cubicBezTo>
                  <a:cubicBezTo>
                    <a:pt x="312" y="119"/>
                    <a:pt x="309" y="133"/>
                    <a:pt x="309" y="148"/>
                  </a:cubicBezTo>
                  <a:cubicBezTo>
                    <a:pt x="309" y="162"/>
                    <a:pt x="312" y="174"/>
                    <a:pt x="318" y="185"/>
                  </a:cubicBezTo>
                  <a:cubicBezTo>
                    <a:pt x="324" y="196"/>
                    <a:pt x="332" y="205"/>
                    <a:pt x="343" y="211"/>
                  </a:cubicBezTo>
                  <a:cubicBezTo>
                    <a:pt x="354" y="217"/>
                    <a:pt x="366" y="220"/>
                    <a:pt x="380" y="220"/>
                  </a:cubicBezTo>
                  <a:cubicBezTo>
                    <a:pt x="396" y="220"/>
                    <a:pt x="410" y="217"/>
                    <a:pt x="421" y="211"/>
                  </a:cubicBezTo>
                  <a:cubicBezTo>
                    <a:pt x="422" y="210"/>
                    <a:pt x="422" y="210"/>
                    <a:pt x="422" y="210"/>
                  </a:cubicBezTo>
                  <a:cubicBezTo>
                    <a:pt x="422" y="179"/>
                    <a:pt x="422" y="179"/>
                    <a:pt x="422" y="179"/>
                  </a:cubicBezTo>
                  <a:cubicBezTo>
                    <a:pt x="420" y="180"/>
                    <a:pt x="420" y="180"/>
                    <a:pt x="420" y="180"/>
                  </a:cubicBezTo>
                  <a:cubicBezTo>
                    <a:pt x="415" y="184"/>
                    <a:pt x="410" y="187"/>
                    <a:pt x="404" y="189"/>
                  </a:cubicBezTo>
                  <a:cubicBezTo>
                    <a:pt x="398" y="191"/>
                    <a:pt x="392" y="192"/>
                    <a:pt x="387" y="192"/>
                  </a:cubicBezTo>
                  <a:cubicBezTo>
                    <a:pt x="374" y="192"/>
                    <a:pt x="363" y="188"/>
                    <a:pt x="355" y="180"/>
                  </a:cubicBezTo>
                  <a:cubicBezTo>
                    <a:pt x="348" y="171"/>
                    <a:pt x="344" y="160"/>
                    <a:pt x="344" y="145"/>
                  </a:cubicBezTo>
                  <a:cubicBezTo>
                    <a:pt x="344" y="131"/>
                    <a:pt x="348" y="119"/>
                    <a:pt x="356" y="110"/>
                  </a:cubicBezTo>
                  <a:cubicBezTo>
                    <a:pt x="364" y="101"/>
                    <a:pt x="375" y="97"/>
                    <a:pt x="388" y="97"/>
                  </a:cubicBezTo>
                  <a:cubicBezTo>
                    <a:pt x="399" y="97"/>
                    <a:pt x="410" y="101"/>
                    <a:pt x="420" y="108"/>
                  </a:cubicBezTo>
                  <a:cubicBezTo>
                    <a:pt x="422" y="109"/>
                    <a:pt x="422" y="109"/>
                    <a:pt x="422" y="109"/>
                  </a:cubicBezTo>
                  <a:cubicBezTo>
                    <a:pt x="422" y="76"/>
                    <a:pt x="422" y="76"/>
                    <a:pt x="422" y="76"/>
                  </a:cubicBezTo>
                  <a:cubicBezTo>
                    <a:pt x="421" y="76"/>
                    <a:pt x="421" y="76"/>
                    <a:pt x="421" y="76"/>
                  </a:cubicBezTo>
                  <a:cubicBezTo>
                    <a:pt x="417" y="74"/>
                    <a:pt x="412" y="72"/>
                    <a:pt x="405" y="71"/>
                  </a:cubicBezTo>
                  <a:close/>
                  <a:moveTo>
                    <a:pt x="517" y="70"/>
                  </a:moveTo>
                  <a:cubicBezTo>
                    <a:pt x="509" y="70"/>
                    <a:pt x="501" y="72"/>
                    <a:pt x="495" y="78"/>
                  </a:cubicBezTo>
                  <a:cubicBezTo>
                    <a:pt x="489" y="83"/>
                    <a:pt x="485" y="89"/>
                    <a:pt x="482" y="97"/>
                  </a:cubicBezTo>
                  <a:cubicBezTo>
                    <a:pt x="481" y="97"/>
                    <a:pt x="481" y="97"/>
                    <a:pt x="481" y="97"/>
                  </a:cubicBezTo>
                  <a:cubicBezTo>
                    <a:pt x="481" y="72"/>
                    <a:pt x="481" y="72"/>
                    <a:pt x="481" y="72"/>
                  </a:cubicBezTo>
                  <a:cubicBezTo>
                    <a:pt x="447" y="72"/>
                    <a:pt x="447" y="72"/>
                    <a:pt x="447" y="72"/>
                  </a:cubicBezTo>
                  <a:cubicBezTo>
                    <a:pt x="447" y="217"/>
                    <a:pt x="447" y="217"/>
                    <a:pt x="447" y="217"/>
                  </a:cubicBezTo>
                  <a:cubicBezTo>
                    <a:pt x="481" y="217"/>
                    <a:pt x="481" y="217"/>
                    <a:pt x="481" y="217"/>
                  </a:cubicBezTo>
                  <a:cubicBezTo>
                    <a:pt x="481" y="143"/>
                    <a:pt x="481" y="143"/>
                    <a:pt x="481" y="143"/>
                  </a:cubicBezTo>
                  <a:cubicBezTo>
                    <a:pt x="481" y="130"/>
                    <a:pt x="484" y="120"/>
                    <a:pt x="490" y="112"/>
                  </a:cubicBezTo>
                  <a:cubicBezTo>
                    <a:pt x="495" y="104"/>
                    <a:pt x="503" y="100"/>
                    <a:pt x="512" y="100"/>
                  </a:cubicBezTo>
                  <a:cubicBezTo>
                    <a:pt x="515" y="100"/>
                    <a:pt x="518" y="101"/>
                    <a:pt x="522" y="102"/>
                  </a:cubicBezTo>
                  <a:cubicBezTo>
                    <a:pt x="526" y="103"/>
                    <a:pt x="528" y="104"/>
                    <a:pt x="530" y="105"/>
                  </a:cubicBezTo>
                  <a:cubicBezTo>
                    <a:pt x="531" y="106"/>
                    <a:pt x="531" y="106"/>
                    <a:pt x="531" y="106"/>
                  </a:cubicBezTo>
                  <a:cubicBezTo>
                    <a:pt x="531" y="72"/>
                    <a:pt x="531" y="72"/>
                    <a:pt x="531" y="72"/>
                  </a:cubicBezTo>
                  <a:cubicBezTo>
                    <a:pt x="531" y="72"/>
                    <a:pt x="531" y="72"/>
                    <a:pt x="531" y="72"/>
                  </a:cubicBezTo>
                  <a:cubicBezTo>
                    <a:pt x="528" y="70"/>
                    <a:pt x="523" y="70"/>
                    <a:pt x="517" y="70"/>
                  </a:cubicBezTo>
                  <a:close/>
                  <a:moveTo>
                    <a:pt x="663" y="89"/>
                  </a:moveTo>
                  <a:cubicBezTo>
                    <a:pt x="675" y="102"/>
                    <a:pt x="682" y="120"/>
                    <a:pt x="682" y="143"/>
                  </a:cubicBezTo>
                  <a:cubicBezTo>
                    <a:pt x="682" y="166"/>
                    <a:pt x="675" y="185"/>
                    <a:pt x="661" y="199"/>
                  </a:cubicBezTo>
                  <a:cubicBezTo>
                    <a:pt x="648" y="213"/>
                    <a:pt x="629" y="220"/>
                    <a:pt x="606" y="220"/>
                  </a:cubicBezTo>
                  <a:cubicBezTo>
                    <a:pt x="584" y="220"/>
                    <a:pt x="566" y="213"/>
                    <a:pt x="553" y="200"/>
                  </a:cubicBezTo>
                  <a:cubicBezTo>
                    <a:pt x="540" y="187"/>
                    <a:pt x="533" y="169"/>
                    <a:pt x="533" y="146"/>
                  </a:cubicBezTo>
                  <a:cubicBezTo>
                    <a:pt x="533" y="122"/>
                    <a:pt x="540" y="103"/>
                    <a:pt x="553" y="89"/>
                  </a:cubicBezTo>
                  <a:cubicBezTo>
                    <a:pt x="567" y="76"/>
                    <a:pt x="586" y="69"/>
                    <a:pt x="610" y="69"/>
                  </a:cubicBezTo>
                  <a:cubicBezTo>
                    <a:pt x="632" y="69"/>
                    <a:pt x="650" y="75"/>
                    <a:pt x="663" y="89"/>
                  </a:cubicBezTo>
                  <a:close/>
                  <a:moveTo>
                    <a:pt x="646" y="144"/>
                  </a:moveTo>
                  <a:cubicBezTo>
                    <a:pt x="646" y="129"/>
                    <a:pt x="643" y="117"/>
                    <a:pt x="636" y="109"/>
                  </a:cubicBezTo>
                  <a:cubicBezTo>
                    <a:pt x="629" y="101"/>
                    <a:pt x="620" y="97"/>
                    <a:pt x="608" y="97"/>
                  </a:cubicBezTo>
                  <a:cubicBezTo>
                    <a:pt x="596" y="97"/>
                    <a:pt x="586" y="101"/>
                    <a:pt x="579" y="109"/>
                  </a:cubicBezTo>
                  <a:cubicBezTo>
                    <a:pt x="572" y="118"/>
                    <a:pt x="568" y="130"/>
                    <a:pt x="568" y="145"/>
                  </a:cubicBezTo>
                  <a:cubicBezTo>
                    <a:pt x="568" y="160"/>
                    <a:pt x="572" y="172"/>
                    <a:pt x="579" y="180"/>
                  </a:cubicBezTo>
                  <a:cubicBezTo>
                    <a:pt x="586" y="188"/>
                    <a:pt x="596" y="192"/>
                    <a:pt x="608" y="192"/>
                  </a:cubicBezTo>
                  <a:cubicBezTo>
                    <a:pt x="621" y="192"/>
                    <a:pt x="630" y="188"/>
                    <a:pt x="637" y="180"/>
                  </a:cubicBezTo>
                  <a:cubicBezTo>
                    <a:pt x="643" y="172"/>
                    <a:pt x="646" y="160"/>
                    <a:pt x="646" y="144"/>
                  </a:cubicBezTo>
                  <a:close/>
                  <a:moveTo>
                    <a:pt x="757" y="132"/>
                  </a:moveTo>
                  <a:cubicBezTo>
                    <a:pt x="746" y="128"/>
                    <a:pt x="739" y="124"/>
                    <a:pt x="737" y="121"/>
                  </a:cubicBezTo>
                  <a:cubicBezTo>
                    <a:pt x="734" y="119"/>
                    <a:pt x="732" y="115"/>
                    <a:pt x="732" y="110"/>
                  </a:cubicBezTo>
                  <a:cubicBezTo>
                    <a:pt x="732" y="106"/>
                    <a:pt x="734" y="103"/>
                    <a:pt x="738" y="100"/>
                  </a:cubicBezTo>
                  <a:cubicBezTo>
                    <a:pt x="741" y="97"/>
                    <a:pt x="746" y="96"/>
                    <a:pt x="752" y="96"/>
                  </a:cubicBezTo>
                  <a:cubicBezTo>
                    <a:pt x="758" y="96"/>
                    <a:pt x="764" y="97"/>
                    <a:pt x="770" y="98"/>
                  </a:cubicBezTo>
                  <a:cubicBezTo>
                    <a:pt x="776" y="100"/>
                    <a:pt x="781" y="103"/>
                    <a:pt x="785" y="105"/>
                  </a:cubicBezTo>
                  <a:cubicBezTo>
                    <a:pt x="786" y="106"/>
                    <a:pt x="786" y="106"/>
                    <a:pt x="786" y="106"/>
                  </a:cubicBezTo>
                  <a:cubicBezTo>
                    <a:pt x="786" y="75"/>
                    <a:pt x="786" y="75"/>
                    <a:pt x="786" y="75"/>
                  </a:cubicBezTo>
                  <a:cubicBezTo>
                    <a:pt x="786" y="75"/>
                    <a:pt x="786" y="75"/>
                    <a:pt x="786" y="75"/>
                  </a:cubicBezTo>
                  <a:cubicBezTo>
                    <a:pt x="782" y="73"/>
                    <a:pt x="777" y="72"/>
                    <a:pt x="770" y="70"/>
                  </a:cubicBezTo>
                  <a:cubicBezTo>
                    <a:pt x="764" y="69"/>
                    <a:pt x="758" y="69"/>
                    <a:pt x="753" y="69"/>
                  </a:cubicBezTo>
                  <a:cubicBezTo>
                    <a:pt x="737" y="69"/>
                    <a:pt x="724" y="73"/>
                    <a:pt x="714" y="81"/>
                  </a:cubicBezTo>
                  <a:cubicBezTo>
                    <a:pt x="703" y="89"/>
                    <a:pt x="698" y="100"/>
                    <a:pt x="698" y="113"/>
                  </a:cubicBezTo>
                  <a:cubicBezTo>
                    <a:pt x="698" y="120"/>
                    <a:pt x="699" y="126"/>
                    <a:pt x="701" y="131"/>
                  </a:cubicBezTo>
                  <a:cubicBezTo>
                    <a:pt x="704" y="136"/>
                    <a:pt x="707" y="141"/>
                    <a:pt x="712" y="144"/>
                  </a:cubicBezTo>
                  <a:cubicBezTo>
                    <a:pt x="716" y="148"/>
                    <a:pt x="723" y="152"/>
                    <a:pt x="733" y="156"/>
                  </a:cubicBezTo>
                  <a:cubicBezTo>
                    <a:pt x="740" y="159"/>
                    <a:pt x="746" y="162"/>
                    <a:pt x="750" y="164"/>
                  </a:cubicBezTo>
                  <a:cubicBezTo>
                    <a:pt x="754" y="166"/>
                    <a:pt x="756" y="168"/>
                    <a:pt x="758" y="171"/>
                  </a:cubicBezTo>
                  <a:cubicBezTo>
                    <a:pt x="759" y="173"/>
                    <a:pt x="760" y="175"/>
                    <a:pt x="760" y="179"/>
                  </a:cubicBezTo>
                  <a:cubicBezTo>
                    <a:pt x="760" y="188"/>
                    <a:pt x="753" y="193"/>
                    <a:pt x="738" y="193"/>
                  </a:cubicBezTo>
                  <a:cubicBezTo>
                    <a:pt x="732" y="193"/>
                    <a:pt x="726" y="192"/>
                    <a:pt x="719" y="190"/>
                  </a:cubicBezTo>
                  <a:cubicBezTo>
                    <a:pt x="712" y="187"/>
                    <a:pt x="705" y="184"/>
                    <a:pt x="700" y="180"/>
                  </a:cubicBezTo>
                  <a:cubicBezTo>
                    <a:pt x="698" y="179"/>
                    <a:pt x="698" y="179"/>
                    <a:pt x="698" y="179"/>
                  </a:cubicBezTo>
                  <a:cubicBezTo>
                    <a:pt x="698" y="212"/>
                    <a:pt x="698" y="212"/>
                    <a:pt x="698" y="212"/>
                  </a:cubicBezTo>
                  <a:cubicBezTo>
                    <a:pt x="699" y="212"/>
                    <a:pt x="699" y="212"/>
                    <a:pt x="699" y="212"/>
                  </a:cubicBezTo>
                  <a:cubicBezTo>
                    <a:pt x="703" y="215"/>
                    <a:pt x="710" y="216"/>
                    <a:pt x="717" y="218"/>
                  </a:cubicBezTo>
                  <a:cubicBezTo>
                    <a:pt x="724" y="219"/>
                    <a:pt x="731" y="220"/>
                    <a:pt x="736" y="220"/>
                  </a:cubicBezTo>
                  <a:cubicBezTo>
                    <a:pt x="754" y="220"/>
                    <a:pt x="768" y="216"/>
                    <a:pt x="778" y="208"/>
                  </a:cubicBezTo>
                  <a:cubicBezTo>
                    <a:pt x="789" y="199"/>
                    <a:pt x="794" y="188"/>
                    <a:pt x="794" y="175"/>
                  </a:cubicBezTo>
                  <a:cubicBezTo>
                    <a:pt x="794" y="165"/>
                    <a:pt x="791" y="157"/>
                    <a:pt x="786" y="150"/>
                  </a:cubicBezTo>
                  <a:cubicBezTo>
                    <a:pt x="780" y="143"/>
                    <a:pt x="770" y="137"/>
                    <a:pt x="757" y="132"/>
                  </a:cubicBezTo>
                  <a:close/>
                  <a:moveTo>
                    <a:pt x="938" y="89"/>
                  </a:moveTo>
                  <a:cubicBezTo>
                    <a:pt x="951" y="102"/>
                    <a:pt x="957" y="120"/>
                    <a:pt x="957" y="143"/>
                  </a:cubicBezTo>
                  <a:cubicBezTo>
                    <a:pt x="957" y="166"/>
                    <a:pt x="951" y="185"/>
                    <a:pt x="937" y="199"/>
                  </a:cubicBezTo>
                  <a:cubicBezTo>
                    <a:pt x="924" y="213"/>
                    <a:pt x="905" y="220"/>
                    <a:pt x="882" y="220"/>
                  </a:cubicBezTo>
                  <a:cubicBezTo>
                    <a:pt x="860" y="220"/>
                    <a:pt x="842" y="213"/>
                    <a:pt x="829" y="200"/>
                  </a:cubicBezTo>
                  <a:cubicBezTo>
                    <a:pt x="816" y="187"/>
                    <a:pt x="809" y="169"/>
                    <a:pt x="809" y="146"/>
                  </a:cubicBezTo>
                  <a:cubicBezTo>
                    <a:pt x="809" y="122"/>
                    <a:pt x="816" y="103"/>
                    <a:pt x="829" y="89"/>
                  </a:cubicBezTo>
                  <a:cubicBezTo>
                    <a:pt x="843" y="76"/>
                    <a:pt x="862" y="69"/>
                    <a:pt x="885" y="69"/>
                  </a:cubicBezTo>
                  <a:cubicBezTo>
                    <a:pt x="908" y="69"/>
                    <a:pt x="926" y="75"/>
                    <a:pt x="938" y="89"/>
                  </a:cubicBezTo>
                  <a:close/>
                  <a:moveTo>
                    <a:pt x="922" y="144"/>
                  </a:moveTo>
                  <a:cubicBezTo>
                    <a:pt x="922" y="129"/>
                    <a:pt x="919" y="117"/>
                    <a:pt x="912" y="109"/>
                  </a:cubicBezTo>
                  <a:cubicBezTo>
                    <a:pt x="905" y="101"/>
                    <a:pt x="896" y="97"/>
                    <a:pt x="884" y="97"/>
                  </a:cubicBezTo>
                  <a:cubicBezTo>
                    <a:pt x="871" y="97"/>
                    <a:pt x="862" y="101"/>
                    <a:pt x="855" y="109"/>
                  </a:cubicBezTo>
                  <a:cubicBezTo>
                    <a:pt x="848" y="118"/>
                    <a:pt x="844" y="130"/>
                    <a:pt x="844" y="145"/>
                  </a:cubicBezTo>
                  <a:cubicBezTo>
                    <a:pt x="844" y="160"/>
                    <a:pt x="848" y="172"/>
                    <a:pt x="855" y="180"/>
                  </a:cubicBezTo>
                  <a:cubicBezTo>
                    <a:pt x="862" y="188"/>
                    <a:pt x="871" y="192"/>
                    <a:pt x="884" y="192"/>
                  </a:cubicBezTo>
                  <a:cubicBezTo>
                    <a:pt x="896" y="192"/>
                    <a:pt x="906" y="188"/>
                    <a:pt x="912" y="180"/>
                  </a:cubicBezTo>
                  <a:cubicBezTo>
                    <a:pt x="919" y="172"/>
                    <a:pt x="922" y="160"/>
                    <a:pt x="922" y="144"/>
                  </a:cubicBezTo>
                  <a:close/>
                  <a:moveTo>
                    <a:pt x="1139" y="100"/>
                  </a:moveTo>
                  <a:cubicBezTo>
                    <a:pt x="1139" y="72"/>
                    <a:pt x="1139" y="72"/>
                    <a:pt x="1139" y="72"/>
                  </a:cubicBezTo>
                  <a:cubicBezTo>
                    <a:pt x="1104" y="72"/>
                    <a:pt x="1104" y="72"/>
                    <a:pt x="1104" y="72"/>
                  </a:cubicBezTo>
                  <a:cubicBezTo>
                    <a:pt x="1104" y="29"/>
                    <a:pt x="1104" y="29"/>
                    <a:pt x="1104" y="29"/>
                  </a:cubicBezTo>
                  <a:cubicBezTo>
                    <a:pt x="1103" y="29"/>
                    <a:pt x="1103" y="29"/>
                    <a:pt x="1103" y="29"/>
                  </a:cubicBezTo>
                  <a:cubicBezTo>
                    <a:pt x="1071" y="39"/>
                    <a:pt x="1071" y="39"/>
                    <a:pt x="1071" y="39"/>
                  </a:cubicBezTo>
                  <a:cubicBezTo>
                    <a:pt x="1070" y="40"/>
                    <a:pt x="1070" y="40"/>
                    <a:pt x="1070" y="40"/>
                  </a:cubicBezTo>
                  <a:cubicBezTo>
                    <a:pt x="1070" y="72"/>
                    <a:pt x="1070" y="72"/>
                    <a:pt x="1070" y="72"/>
                  </a:cubicBezTo>
                  <a:cubicBezTo>
                    <a:pt x="1019" y="72"/>
                    <a:pt x="1019" y="72"/>
                    <a:pt x="1019" y="72"/>
                  </a:cubicBezTo>
                  <a:cubicBezTo>
                    <a:pt x="1019" y="54"/>
                    <a:pt x="1019" y="54"/>
                    <a:pt x="1019" y="54"/>
                  </a:cubicBezTo>
                  <a:cubicBezTo>
                    <a:pt x="1019" y="46"/>
                    <a:pt x="1021" y="39"/>
                    <a:pt x="1025" y="35"/>
                  </a:cubicBezTo>
                  <a:cubicBezTo>
                    <a:pt x="1028" y="30"/>
                    <a:pt x="1034" y="28"/>
                    <a:pt x="1040" y="28"/>
                  </a:cubicBezTo>
                  <a:cubicBezTo>
                    <a:pt x="1045" y="28"/>
                    <a:pt x="1050" y="29"/>
                    <a:pt x="1055" y="32"/>
                  </a:cubicBezTo>
                  <a:cubicBezTo>
                    <a:pt x="1057" y="32"/>
                    <a:pt x="1057" y="32"/>
                    <a:pt x="1057" y="32"/>
                  </a:cubicBezTo>
                  <a:cubicBezTo>
                    <a:pt x="1057" y="3"/>
                    <a:pt x="1057" y="3"/>
                    <a:pt x="1057" y="3"/>
                  </a:cubicBezTo>
                  <a:cubicBezTo>
                    <a:pt x="1056" y="3"/>
                    <a:pt x="1056" y="3"/>
                    <a:pt x="1056" y="3"/>
                  </a:cubicBezTo>
                  <a:cubicBezTo>
                    <a:pt x="1051" y="1"/>
                    <a:pt x="1045" y="0"/>
                    <a:pt x="1037" y="0"/>
                  </a:cubicBezTo>
                  <a:cubicBezTo>
                    <a:pt x="1027" y="0"/>
                    <a:pt x="1018" y="3"/>
                    <a:pt x="1010" y="7"/>
                  </a:cubicBezTo>
                  <a:cubicBezTo>
                    <a:pt x="1002" y="11"/>
                    <a:pt x="996" y="17"/>
                    <a:pt x="991" y="25"/>
                  </a:cubicBezTo>
                  <a:cubicBezTo>
                    <a:pt x="987" y="33"/>
                    <a:pt x="985" y="42"/>
                    <a:pt x="985" y="52"/>
                  </a:cubicBezTo>
                  <a:cubicBezTo>
                    <a:pt x="985" y="72"/>
                    <a:pt x="985" y="72"/>
                    <a:pt x="985" y="72"/>
                  </a:cubicBezTo>
                  <a:cubicBezTo>
                    <a:pt x="961" y="72"/>
                    <a:pt x="961" y="72"/>
                    <a:pt x="961" y="72"/>
                  </a:cubicBezTo>
                  <a:cubicBezTo>
                    <a:pt x="961" y="100"/>
                    <a:pt x="961" y="100"/>
                    <a:pt x="961" y="100"/>
                  </a:cubicBezTo>
                  <a:cubicBezTo>
                    <a:pt x="985" y="100"/>
                    <a:pt x="985" y="100"/>
                    <a:pt x="985" y="100"/>
                  </a:cubicBezTo>
                  <a:cubicBezTo>
                    <a:pt x="985" y="217"/>
                    <a:pt x="985" y="217"/>
                    <a:pt x="985" y="217"/>
                  </a:cubicBezTo>
                  <a:cubicBezTo>
                    <a:pt x="1019" y="217"/>
                    <a:pt x="1019" y="217"/>
                    <a:pt x="1019" y="217"/>
                  </a:cubicBezTo>
                  <a:cubicBezTo>
                    <a:pt x="1019" y="100"/>
                    <a:pt x="1019" y="100"/>
                    <a:pt x="1019" y="100"/>
                  </a:cubicBezTo>
                  <a:cubicBezTo>
                    <a:pt x="1070" y="100"/>
                    <a:pt x="1070" y="100"/>
                    <a:pt x="1070" y="100"/>
                  </a:cubicBezTo>
                  <a:cubicBezTo>
                    <a:pt x="1070" y="174"/>
                    <a:pt x="1070" y="174"/>
                    <a:pt x="1070" y="174"/>
                  </a:cubicBezTo>
                  <a:cubicBezTo>
                    <a:pt x="1070" y="205"/>
                    <a:pt x="1084" y="220"/>
                    <a:pt x="1113" y="220"/>
                  </a:cubicBezTo>
                  <a:cubicBezTo>
                    <a:pt x="1118" y="220"/>
                    <a:pt x="1122" y="220"/>
                    <a:pt x="1127" y="219"/>
                  </a:cubicBezTo>
                  <a:cubicBezTo>
                    <a:pt x="1133" y="217"/>
                    <a:pt x="1136" y="216"/>
                    <a:pt x="1138" y="215"/>
                  </a:cubicBezTo>
                  <a:cubicBezTo>
                    <a:pt x="1139" y="215"/>
                    <a:pt x="1139" y="215"/>
                    <a:pt x="1139" y="215"/>
                  </a:cubicBezTo>
                  <a:cubicBezTo>
                    <a:pt x="1139" y="187"/>
                    <a:pt x="1139" y="187"/>
                    <a:pt x="1139" y="187"/>
                  </a:cubicBezTo>
                  <a:cubicBezTo>
                    <a:pt x="1137" y="188"/>
                    <a:pt x="1137" y="188"/>
                    <a:pt x="1137" y="188"/>
                  </a:cubicBezTo>
                  <a:cubicBezTo>
                    <a:pt x="1135" y="189"/>
                    <a:pt x="1133" y="190"/>
                    <a:pt x="1130" y="191"/>
                  </a:cubicBezTo>
                  <a:cubicBezTo>
                    <a:pt x="1127" y="192"/>
                    <a:pt x="1125" y="192"/>
                    <a:pt x="1123" y="192"/>
                  </a:cubicBezTo>
                  <a:cubicBezTo>
                    <a:pt x="1117" y="192"/>
                    <a:pt x="1112" y="190"/>
                    <a:pt x="1109" y="187"/>
                  </a:cubicBezTo>
                  <a:cubicBezTo>
                    <a:pt x="1106" y="183"/>
                    <a:pt x="1104" y="177"/>
                    <a:pt x="1104" y="168"/>
                  </a:cubicBezTo>
                  <a:cubicBezTo>
                    <a:pt x="1104" y="100"/>
                    <a:pt x="1104" y="100"/>
                    <a:pt x="1104" y="100"/>
                  </a:cubicBezTo>
                  <a:lnTo>
                    <a:pt x="1139" y="1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94675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9526804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 userDrawn="1"/>
        </p:nvSpPr>
        <p:spPr bwMode="blackWhite">
          <a:xfrm>
            <a:off x="274638" y="6292888"/>
            <a:ext cx="11856403" cy="4031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82880" tIns="146304" rIns="182880" bIns="146304" numCol="1" anchor="t" anchorCtr="0" compatLnSpc="1">
            <a:prstTxWarp prst="textNoShape">
              <a:avLst/>
            </a:prstTxWarp>
            <a:spAutoFit/>
          </a:bodyPr>
          <a:lstStyle/>
          <a:p>
            <a:pPr defTabSz="932290" eaLnBrk="0" hangingPunct="0"/>
            <a:r>
              <a:rPr lang="en-US" sz="7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cs typeface="Segoe UI" pitchFamily="34" charset="0"/>
              </a:rPr>
              <a:t>©</a:t>
            </a:r>
            <a:r>
              <a:rPr lang="en-US" sz="700" baseline="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cs typeface="Segoe UI" pitchFamily="34" charset="0"/>
              </a:rPr>
              <a:t> Copyright</a:t>
            </a:r>
            <a:r>
              <a:rPr lang="en-US" sz="7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cs typeface="Segoe UI" pitchFamily="34" charset="0"/>
              </a:rPr>
              <a:t> Microsoft Corporation. All rights reserved.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459230" y="3145040"/>
            <a:ext cx="3288506" cy="704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358739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3932238" cy="6994525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GB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241573" y="1062241"/>
            <a:ext cx="3456384" cy="1514261"/>
          </a:xfrm>
        </p:spPr>
        <p:txBody>
          <a:bodyPr/>
          <a:lstStyle>
            <a:lvl1pPr marL="0" indent="0">
              <a:buNone/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705350" y="1079500"/>
            <a:ext cx="7273925" cy="1034129"/>
          </a:xfrm>
        </p:spPr>
        <p:txBody>
          <a:bodyPr/>
          <a:lstStyle>
            <a:lvl1pPr>
              <a:defRPr sz="3200">
                <a:solidFill>
                  <a:srgbClr val="0078D7"/>
                </a:solidFill>
              </a:defRPr>
            </a:lvl1pPr>
            <a:lvl2pPr>
              <a:defRPr>
                <a:latin typeface="+mj-lt"/>
              </a:defRPr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4816850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content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3932238" cy="6994525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GB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241573" y="1062241"/>
            <a:ext cx="3456384" cy="1514261"/>
          </a:xfrm>
        </p:spPr>
        <p:txBody>
          <a:bodyPr/>
          <a:lstStyle>
            <a:lvl1pPr marL="0" indent="0">
              <a:buNone/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94634774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content with 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3932238" cy="6994525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GB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705350" y="1079500"/>
            <a:ext cx="7273925" cy="1034129"/>
          </a:xfrm>
        </p:spPr>
        <p:txBody>
          <a:bodyPr/>
          <a:lstStyle>
            <a:lvl1pPr>
              <a:defRPr sz="3200">
                <a:solidFill>
                  <a:srgbClr val="0078D7"/>
                </a:solidFill>
              </a:defRPr>
            </a:lvl1pPr>
            <a:lvl2pPr>
              <a:defRPr>
                <a:latin typeface="+mj-lt"/>
              </a:defRPr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Edit master text styles</a:t>
            </a:r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4562053" y="5153446"/>
            <a:ext cx="7874422" cy="1476449"/>
          </a:xfrm>
          <a:prstGeom prst="rect">
            <a:avLst/>
          </a:prstGeom>
          <a:solidFill>
            <a:srgbClr val="00BCF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752000" y="5328000"/>
            <a:ext cx="7227275" cy="1121590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241573" y="1062241"/>
            <a:ext cx="3456384" cy="1514261"/>
          </a:xfrm>
        </p:spPr>
        <p:txBody>
          <a:bodyPr/>
          <a:lstStyle>
            <a:lvl1pPr marL="0" indent="0">
              <a:buNone/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32288755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content with large 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3932238" cy="6994525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GB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705350" y="1079500"/>
            <a:ext cx="7273925" cy="1034129"/>
          </a:xfrm>
        </p:spPr>
        <p:txBody>
          <a:bodyPr/>
          <a:lstStyle>
            <a:lvl1pPr>
              <a:defRPr sz="3200">
                <a:solidFill>
                  <a:srgbClr val="0078D7"/>
                </a:solidFill>
              </a:defRPr>
            </a:lvl1pPr>
            <a:lvl2pPr>
              <a:defRPr>
                <a:latin typeface="+mj-lt"/>
              </a:defRPr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Edit master text styles</a:t>
            </a:r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4562053" y="4649390"/>
            <a:ext cx="7874422" cy="1980505"/>
          </a:xfrm>
          <a:prstGeom prst="rect">
            <a:avLst/>
          </a:prstGeom>
          <a:solidFill>
            <a:srgbClr val="00BCF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752000" y="4867950"/>
            <a:ext cx="7227275" cy="627864"/>
          </a:xfrm>
        </p:spPr>
        <p:txBody>
          <a:bodyPr/>
          <a:lstStyle>
            <a:lvl1pPr marL="0" marR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241573" y="1062241"/>
            <a:ext cx="3456384" cy="1514261"/>
          </a:xfrm>
        </p:spPr>
        <p:txBody>
          <a:bodyPr/>
          <a:lstStyle>
            <a:lvl1pPr marL="0" indent="0">
              <a:buNone/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01524415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content with 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3932238" cy="6994525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GB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705350" y="1079500"/>
            <a:ext cx="7273925" cy="1034129"/>
          </a:xfrm>
        </p:spPr>
        <p:txBody>
          <a:bodyPr/>
          <a:lstStyle>
            <a:lvl1pPr>
              <a:defRPr sz="3200">
                <a:solidFill>
                  <a:srgbClr val="0078D7"/>
                </a:solidFill>
              </a:defRPr>
            </a:lvl1pPr>
            <a:lvl2pPr>
              <a:defRPr>
                <a:latin typeface="+mj-lt"/>
              </a:defRPr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06000" y="2941200"/>
            <a:ext cx="3319949" cy="1636182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241573" y="1062241"/>
            <a:ext cx="3456384" cy="1514261"/>
          </a:xfrm>
        </p:spPr>
        <p:txBody>
          <a:bodyPr/>
          <a:lstStyle>
            <a:lvl1pPr marL="0" indent="0">
              <a:buNone/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615469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content with note and 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3932238" cy="6994525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GB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705350" y="1079500"/>
            <a:ext cx="7273925" cy="1034129"/>
          </a:xfrm>
        </p:spPr>
        <p:txBody>
          <a:bodyPr/>
          <a:lstStyle>
            <a:lvl1pPr>
              <a:defRPr sz="3200">
                <a:solidFill>
                  <a:srgbClr val="0078D7"/>
                </a:solidFill>
              </a:defRPr>
            </a:lvl1pPr>
            <a:lvl2pPr>
              <a:defRPr>
                <a:latin typeface="+mj-lt"/>
              </a:defRPr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06000" y="2941200"/>
            <a:ext cx="3319949" cy="1636182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4562053" y="5153446"/>
            <a:ext cx="7874422" cy="1476449"/>
          </a:xfrm>
          <a:prstGeom prst="rect">
            <a:avLst/>
          </a:prstGeom>
          <a:solidFill>
            <a:srgbClr val="00BCF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752000" y="5328000"/>
            <a:ext cx="7227275" cy="1121590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241573" y="1062241"/>
            <a:ext cx="3456384" cy="1514261"/>
          </a:xfrm>
        </p:spPr>
        <p:txBody>
          <a:bodyPr/>
          <a:lstStyle>
            <a:lvl1pPr marL="0" indent="0">
              <a:buNone/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58784227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st level colo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25170"/>
          </a:xfrm>
        </p:spPr>
        <p:txBody>
          <a:bodyPr>
            <a:spAutoFit/>
          </a:bodyPr>
          <a:lstStyle>
            <a:lvl1pPr>
              <a:defRPr sz="36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29941979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40753572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4639" y="295274"/>
            <a:ext cx="11889564" cy="91757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74640" y="1212851"/>
            <a:ext cx="11887198" cy="2092881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270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0" r:id="rId1"/>
    <p:sldLayoutId id="2147484087" r:id="rId2"/>
    <p:sldLayoutId id="2147484272" r:id="rId3"/>
    <p:sldLayoutId id="2147484269" r:id="rId4"/>
    <p:sldLayoutId id="2147484271" r:id="rId5"/>
    <p:sldLayoutId id="2147484268" r:id="rId6"/>
    <p:sldLayoutId id="2147484270" r:id="rId7"/>
    <p:sldLayoutId id="2147484107" r:id="rId8"/>
    <p:sldLayoutId id="2147484130" r:id="rId9"/>
    <p:sldLayoutId id="2147484093" r:id="rId10"/>
    <p:sldLayoutId id="2147484195" r:id="rId11"/>
  </p:sldLayoutIdLst>
  <p:transition>
    <p:fade/>
  </p:transition>
  <p:txStyles>
    <p:titleStyle>
      <a:lvl1pPr algn="l" defTabSz="932742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02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342900" marR="0" indent="-3429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4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584200" marR="0" indent="-2413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4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8001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10287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2573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7">
          <p15:clr>
            <a:srgbClr val="5ACBF0"/>
          </p15:clr>
        </p15:guide>
        <p15:guide id="2" pos="173">
          <p15:clr>
            <a:srgbClr val="5ACBF0"/>
          </p15:clr>
        </p15:guide>
        <p15:guide id="3" pos="749">
          <p15:clr>
            <a:srgbClr val="5ACBF0"/>
          </p15:clr>
        </p15:guide>
        <p15:guide id="4" pos="1325">
          <p15:clr>
            <a:srgbClr val="5ACBF0"/>
          </p15:clr>
        </p15:guide>
        <p15:guide id="5" pos="1901">
          <p15:clr>
            <a:srgbClr val="5ACBF0"/>
          </p15:clr>
        </p15:guide>
        <p15:guide id="6" pos="2477">
          <p15:clr>
            <a:srgbClr val="5ACBF0"/>
          </p15:clr>
        </p15:guide>
        <p15:guide id="7" pos="3053">
          <p15:clr>
            <a:srgbClr val="5ACBF0"/>
          </p15:clr>
        </p15:guide>
        <p15:guide id="8" pos="3629">
          <p15:clr>
            <a:srgbClr val="5ACBF0"/>
          </p15:clr>
        </p15:guide>
        <p15:guide id="9" pos="4205">
          <p15:clr>
            <a:srgbClr val="5ACBF0"/>
          </p15:clr>
        </p15:guide>
        <p15:guide id="10" pos="4781">
          <p15:clr>
            <a:srgbClr val="5ACBF0"/>
          </p15:clr>
        </p15:guide>
        <p15:guide id="11" pos="5357">
          <p15:clr>
            <a:srgbClr val="5ACBF0"/>
          </p15:clr>
        </p15:guide>
        <p15:guide id="12" pos="5933">
          <p15:clr>
            <a:srgbClr val="5ACBF0"/>
          </p15:clr>
        </p15:guide>
        <p15:guide id="13" pos="6509">
          <p15:clr>
            <a:srgbClr val="5ACBF0"/>
          </p15:clr>
        </p15:guide>
        <p15:guide id="14" pos="7085">
          <p15:clr>
            <a:srgbClr val="5ACBF0"/>
          </p15:clr>
        </p15:guide>
        <p15:guide id="15" pos="7661">
          <p15:clr>
            <a:srgbClr val="5ACBF0"/>
          </p15:clr>
        </p15:guide>
        <p15:guide id="16" pos="288">
          <p15:clr>
            <a:srgbClr val="C35EA4"/>
          </p15:clr>
        </p15:guide>
        <p15:guide id="17" pos="7546">
          <p15:clr>
            <a:srgbClr val="C35EA4"/>
          </p15:clr>
        </p15:guide>
        <p15:guide id="18" orient="horz" pos="763">
          <p15:clr>
            <a:srgbClr val="5ACBF0"/>
          </p15:clr>
        </p15:guide>
        <p15:guide id="19" orient="horz" pos="1339">
          <p15:clr>
            <a:srgbClr val="5ACBF0"/>
          </p15:clr>
        </p15:guide>
        <p15:guide id="20" orient="horz" pos="1915">
          <p15:clr>
            <a:srgbClr val="5ACBF0"/>
          </p15:clr>
        </p15:guide>
        <p15:guide id="21" orient="horz" pos="2491">
          <p15:clr>
            <a:srgbClr val="5ACBF0"/>
          </p15:clr>
        </p15:guide>
        <p15:guide id="22" orient="horz" pos="3067">
          <p15:clr>
            <a:srgbClr val="5ACBF0"/>
          </p15:clr>
        </p15:guide>
        <p15:guide id="23" orient="horz" pos="3643">
          <p15:clr>
            <a:srgbClr val="5ACBF0"/>
          </p15:clr>
        </p15:guide>
        <p15:guide id="24" orient="horz" pos="4219">
          <p15:clr>
            <a:srgbClr val="5ACBF0"/>
          </p15:clr>
        </p15:guide>
        <p15:guide id="25" orient="horz" pos="302">
          <p15:clr>
            <a:srgbClr val="C35EA4"/>
          </p15:clr>
        </p15:guide>
        <p15:guide id="26" orient="horz" pos="4104">
          <p15:clr>
            <a:srgbClr val="C35E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write a great research paper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Simon Peyton Jones</a:t>
            </a:r>
          </a:p>
          <a:p>
            <a:r>
              <a:rPr lang="en-US" dirty="0"/>
              <a:t>Microsoft Research Cambridge</a:t>
            </a:r>
          </a:p>
        </p:txBody>
      </p:sp>
    </p:spTree>
    <p:extLst>
      <p:ext uri="{BB962C8B-B14F-4D97-AF65-F5344CB8AC3E}">
        <p14:creationId xmlns:p14="http://schemas.microsoft.com/office/powerpoint/2010/main" val="401032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0" y="0"/>
            <a:ext cx="3932238" cy="6994525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GB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705350" y="1079500"/>
            <a:ext cx="7273925" cy="2942344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rgbClr val="FFB900"/>
                </a:solidFill>
              </a:rPr>
              <a:t>Fallacy</a:t>
            </a:r>
            <a:r>
              <a:rPr lang="en-GB" dirty="0"/>
              <a:t>	</a:t>
            </a:r>
            <a:br>
              <a:rPr lang="en-GB" dirty="0"/>
            </a:br>
            <a:br>
              <a:rPr lang="en-GB" dirty="0"/>
            </a:br>
            <a:r>
              <a:rPr lang="en-GB" dirty="0"/>
              <a:t>You need to have a fantastic idea before you can write a paper.  (Everyone else seems to.)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752000" y="4867950"/>
            <a:ext cx="7227275" cy="2055947"/>
          </a:xfrm>
        </p:spPr>
        <p:txBody>
          <a:bodyPr/>
          <a:lstStyle/>
          <a:p>
            <a:r>
              <a:rPr lang="en-GB" dirty="0"/>
              <a:t>Write a paper, and give a talk, about </a:t>
            </a:r>
            <a:br>
              <a:rPr lang="en-GB" dirty="0"/>
            </a:br>
            <a:r>
              <a:rPr lang="en-GB" dirty="0">
                <a:solidFill>
                  <a:srgbClr val="FFB900"/>
                </a:solidFill>
              </a:rPr>
              <a:t>any idea</a:t>
            </a:r>
            <a:r>
              <a:rPr lang="en-GB" dirty="0"/>
              <a:t>, no matter how weedy and insignificant it may seem to you</a:t>
            </a:r>
          </a:p>
          <a:p>
            <a:endParaRPr lang="en-GB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241573" y="1062241"/>
            <a:ext cx="3456384" cy="1514261"/>
          </a:xfrm>
        </p:spPr>
        <p:txBody>
          <a:bodyPr/>
          <a:lstStyle/>
          <a:p>
            <a:r>
              <a:rPr lang="en-GB" dirty="0"/>
              <a:t>Do not be intimidated</a:t>
            </a:r>
          </a:p>
        </p:txBody>
      </p:sp>
    </p:spTree>
    <p:extLst>
      <p:ext uri="{BB962C8B-B14F-4D97-AF65-F5344CB8AC3E}">
        <p14:creationId xmlns:p14="http://schemas.microsoft.com/office/powerpoint/2010/main" val="2487741024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Writing the paper is how you develop the idea in the first place</a:t>
            </a:r>
          </a:p>
          <a:p>
            <a:r>
              <a:rPr lang="en-GB" dirty="0"/>
              <a:t>It usually turns out to be more interesting and challenging that it seemed at first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752000" y="4867950"/>
            <a:ext cx="7227275" cy="2055947"/>
          </a:xfrm>
        </p:spPr>
        <p:txBody>
          <a:bodyPr/>
          <a:lstStyle/>
          <a:p>
            <a:r>
              <a:rPr lang="en-GB" dirty="0"/>
              <a:t>Write a paper, and give a talk, about </a:t>
            </a:r>
            <a:br>
              <a:rPr lang="en-GB" dirty="0"/>
            </a:br>
            <a:r>
              <a:rPr lang="en-GB" dirty="0">
                <a:solidFill>
                  <a:srgbClr val="FFB900"/>
                </a:solidFill>
              </a:rPr>
              <a:t>any idea</a:t>
            </a:r>
            <a:r>
              <a:rPr lang="en-GB" dirty="0"/>
              <a:t>, no matter how weedy and insignificant it may seem to you</a:t>
            </a:r>
          </a:p>
          <a:p>
            <a:endParaRPr lang="en-GB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Do not be intimidated</a:t>
            </a:r>
          </a:p>
        </p:txBody>
      </p:sp>
    </p:spTree>
    <p:extLst>
      <p:ext uri="{BB962C8B-B14F-4D97-AF65-F5344CB8AC3E}">
        <p14:creationId xmlns:p14="http://schemas.microsoft.com/office/powerpoint/2010/main" val="1317671297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705350" y="1079500"/>
            <a:ext cx="7273925" cy="3484031"/>
          </a:xfrm>
        </p:spPr>
        <p:txBody>
          <a:bodyPr/>
          <a:lstStyle/>
          <a:p>
            <a:r>
              <a:rPr lang="en-GB" dirty="0"/>
              <a:t>Your paper should have just one “ping”: </a:t>
            </a:r>
            <a:r>
              <a:rPr lang="en-GB" dirty="0">
                <a:solidFill>
                  <a:srgbClr val="FFB900"/>
                </a:solidFill>
              </a:rPr>
              <a:t>one clear, sharp idea</a:t>
            </a:r>
          </a:p>
          <a:p>
            <a:r>
              <a:rPr lang="en-GB" dirty="0"/>
              <a:t>You may not know exactly what the ping is when you start writing; but you must know when you finish</a:t>
            </a:r>
          </a:p>
          <a:p>
            <a:r>
              <a:rPr lang="en-GB" dirty="0"/>
              <a:t>If you have lots of ideas, write lots of papers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06000" y="2941200"/>
            <a:ext cx="3319949" cy="1735860"/>
          </a:xfrm>
        </p:spPr>
        <p:txBody>
          <a:bodyPr/>
          <a:lstStyle/>
          <a:p>
            <a:r>
              <a:rPr lang="en-GB" dirty="0">
                <a:solidFill>
                  <a:srgbClr val="FFB900"/>
                </a:solidFill>
              </a:rPr>
              <a:t>Idea: </a:t>
            </a:r>
          </a:p>
          <a:p>
            <a:r>
              <a:rPr lang="en-GB" dirty="0"/>
              <a:t>A re-usable insight, </a:t>
            </a:r>
          </a:p>
          <a:p>
            <a:r>
              <a:rPr lang="en-GB" dirty="0"/>
              <a:t>useful to the reader</a:t>
            </a:r>
          </a:p>
          <a:p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41573" y="1062241"/>
            <a:ext cx="3456384" cy="849463"/>
          </a:xfrm>
        </p:spPr>
        <p:txBody>
          <a:bodyPr/>
          <a:lstStyle/>
          <a:p>
            <a:r>
              <a:rPr lang="en-GB" dirty="0"/>
              <a:t>The idea</a:t>
            </a:r>
          </a:p>
        </p:txBody>
      </p:sp>
    </p:spTree>
    <p:extLst>
      <p:ext uri="{BB962C8B-B14F-4D97-AF65-F5344CB8AC3E}">
        <p14:creationId xmlns:p14="http://schemas.microsoft.com/office/powerpoint/2010/main" val="1928206932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241573" y="1062241"/>
            <a:ext cx="3456384" cy="2179058"/>
          </a:xfrm>
        </p:spPr>
        <p:txBody>
          <a:bodyPr/>
          <a:lstStyle/>
          <a:p>
            <a:pPr defTabSz="914400"/>
            <a:r>
              <a:rPr lang="en-GB" dirty="0"/>
              <a:t>Can you hear the “ping”?</a:t>
            </a:r>
          </a:p>
        </p:txBody>
      </p:sp>
      <p:sp>
        <p:nvSpPr>
          <p:cNvPr id="164" name="Text Placeholder 163"/>
          <p:cNvSpPr>
            <a:spLocks noGrp="1"/>
          </p:cNvSpPr>
          <p:nvPr>
            <p:ph type="body" sz="quarter" idx="12"/>
          </p:nvPr>
        </p:nvSpPr>
        <p:spPr>
          <a:xfrm>
            <a:off x="4705350" y="1079500"/>
            <a:ext cx="7273925" cy="4185761"/>
          </a:xfrm>
        </p:spPr>
        <p:txBody>
          <a:bodyPr/>
          <a:lstStyle/>
          <a:p>
            <a:r>
              <a:rPr lang="en-GB" dirty="0"/>
              <a:t>Many papers contain good ideas, but do not distil what they are.</a:t>
            </a:r>
          </a:p>
          <a:p>
            <a:r>
              <a:rPr lang="en-GB" dirty="0"/>
              <a:t>Make certain that the reader is in no doubt what the idea is.  Be 100% explicit:</a:t>
            </a:r>
          </a:p>
          <a:p>
            <a:pPr lvl="1"/>
            <a:r>
              <a:rPr lang="en-GB" dirty="0"/>
              <a:t>“The main idea of this paper is....”</a:t>
            </a:r>
          </a:p>
          <a:p>
            <a:pPr lvl="1"/>
            <a:r>
              <a:rPr lang="en-GB" dirty="0"/>
              <a:t>“In this section we present the main contributions of the paper.”</a:t>
            </a:r>
          </a:p>
          <a:p>
            <a:endParaRPr lang="en-GB" dirty="0"/>
          </a:p>
        </p:txBody>
      </p:sp>
      <p:sp>
        <p:nvSpPr>
          <p:cNvPr id="6" name="TextBox 305155"/>
          <p:cNvSpPr txBox="1">
            <a:spLocks noChangeArrowheads="1"/>
          </p:cNvSpPr>
          <p:nvPr/>
        </p:nvSpPr>
        <p:spPr bwMode="auto">
          <a:xfrm>
            <a:off x="8378477" y="6268739"/>
            <a:ext cx="43592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dirty="0"/>
              <a:t>Thanks to Joe Touch for “one ping”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1104900" y="1625600"/>
            <a:ext cx="3870325" cy="501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" name="Rectangle 13"/>
          <p:cNvSpPr>
            <a:spLocks noChangeArrowheads="1"/>
          </p:cNvSpPr>
          <p:nvPr/>
        </p:nvSpPr>
        <p:spPr bwMode="auto">
          <a:xfrm>
            <a:off x="3165475" y="3563938"/>
            <a:ext cx="1400175" cy="94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2" name="Freeform 18"/>
          <p:cNvSpPr>
            <a:spLocks/>
          </p:cNvSpPr>
          <p:nvPr/>
        </p:nvSpPr>
        <p:spPr bwMode="auto">
          <a:xfrm>
            <a:off x="3603625" y="5124450"/>
            <a:ext cx="728663" cy="530225"/>
          </a:xfrm>
          <a:custGeom>
            <a:avLst/>
            <a:gdLst>
              <a:gd name="T0" fmla="*/ 76 w 459"/>
              <a:gd name="T1" fmla="*/ 0 h 334"/>
              <a:gd name="T2" fmla="*/ 76 w 459"/>
              <a:gd name="T3" fmla="*/ 0 h 334"/>
              <a:gd name="T4" fmla="*/ 459 w 459"/>
              <a:gd name="T5" fmla="*/ 0 h 334"/>
              <a:gd name="T6" fmla="*/ 459 w 459"/>
              <a:gd name="T7" fmla="*/ 75 h 334"/>
              <a:gd name="T8" fmla="*/ 76 w 459"/>
              <a:gd name="T9" fmla="*/ 75 h 334"/>
              <a:gd name="T10" fmla="*/ 76 w 459"/>
              <a:gd name="T11" fmla="*/ 334 h 334"/>
              <a:gd name="T12" fmla="*/ 0 w 459"/>
              <a:gd name="T13" fmla="*/ 334 h 334"/>
              <a:gd name="T14" fmla="*/ 0 w 459"/>
              <a:gd name="T15" fmla="*/ 0 h 334"/>
              <a:gd name="T16" fmla="*/ 76 w 459"/>
              <a:gd name="T17" fmla="*/ 0 h 3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59" h="334">
                <a:moveTo>
                  <a:pt x="76" y="0"/>
                </a:moveTo>
                <a:lnTo>
                  <a:pt x="76" y="0"/>
                </a:lnTo>
                <a:lnTo>
                  <a:pt x="459" y="0"/>
                </a:lnTo>
                <a:lnTo>
                  <a:pt x="459" y="75"/>
                </a:lnTo>
                <a:lnTo>
                  <a:pt x="76" y="75"/>
                </a:lnTo>
                <a:lnTo>
                  <a:pt x="76" y="334"/>
                </a:lnTo>
                <a:lnTo>
                  <a:pt x="0" y="334"/>
                </a:lnTo>
                <a:lnTo>
                  <a:pt x="0" y="0"/>
                </a:lnTo>
                <a:lnTo>
                  <a:pt x="76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" name="Rectangle 20"/>
          <p:cNvSpPr>
            <a:spLocks noChangeArrowheads="1"/>
          </p:cNvSpPr>
          <p:nvPr/>
        </p:nvSpPr>
        <p:spPr bwMode="auto">
          <a:xfrm>
            <a:off x="3776663" y="5133975"/>
            <a:ext cx="122238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8" name="Freeform 24"/>
          <p:cNvSpPr>
            <a:spLocks/>
          </p:cNvSpPr>
          <p:nvPr/>
        </p:nvSpPr>
        <p:spPr bwMode="auto">
          <a:xfrm>
            <a:off x="3681413" y="5654675"/>
            <a:ext cx="217488" cy="119063"/>
          </a:xfrm>
          <a:custGeom>
            <a:avLst/>
            <a:gdLst>
              <a:gd name="T0" fmla="*/ 0 w 137"/>
              <a:gd name="T1" fmla="*/ 58 h 75"/>
              <a:gd name="T2" fmla="*/ 59 w 137"/>
              <a:gd name="T3" fmla="*/ 0 h 75"/>
              <a:gd name="T4" fmla="*/ 137 w 137"/>
              <a:gd name="T5" fmla="*/ 0 h 75"/>
              <a:gd name="T6" fmla="*/ 137 w 137"/>
              <a:gd name="T7" fmla="*/ 75 h 75"/>
              <a:gd name="T8" fmla="*/ 0 w 137"/>
              <a:gd name="T9" fmla="*/ 75 h 75"/>
              <a:gd name="T10" fmla="*/ 0 w 137"/>
              <a:gd name="T11" fmla="*/ 58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7" h="75">
                <a:moveTo>
                  <a:pt x="0" y="58"/>
                </a:moveTo>
                <a:lnTo>
                  <a:pt x="59" y="0"/>
                </a:lnTo>
                <a:lnTo>
                  <a:pt x="137" y="0"/>
                </a:lnTo>
                <a:lnTo>
                  <a:pt x="137" y="75"/>
                </a:lnTo>
                <a:lnTo>
                  <a:pt x="0" y="75"/>
                </a:lnTo>
                <a:lnTo>
                  <a:pt x="0" y="5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6" name="Freeform 32"/>
          <p:cNvSpPr>
            <a:spLocks/>
          </p:cNvSpPr>
          <p:nvPr/>
        </p:nvSpPr>
        <p:spPr bwMode="auto">
          <a:xfrm>
            <a:off x="2511425" y="5643563"/>
            <a:ext cx="217488" cy="119063"/>
          </a:xfrm>
          <a:custGeom>
            <a:avLst/>
            <a:gdLst>
              <a:gd name="T0" fmla="*/ 137 w 137"/>
              <a:gd name="T1" fmla="*/ 59 h 75"/>
              <a:gd name="T2" fmla="*/ 78 w 137"/>
              <a:gd name="T3" fmla="*/ 0 h 75"/>
              <a:gd name="T4" fmla="*/ 0 w 137"/>
              <a:gd name="T5" fmla="*/ 0 h 75"/>
              <a:gd name="T6" fmla="*/ 0 w 137"/>
              <a:gd name="T7" fmla="*/ 75 h 75"/>
              <a:gd name="T8" fmla="*/ 137 w 137"/>
              <a:gd name="T9" fmla="*/ 75 h 75"/>
              <a:gd name="T10" fmla="*/ 137 w 137"/>
              <a:gd name="T11" fmla="*/ 59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7" h="75">
                <a:moveTo>
                  <a:pt x="137" y="59"/>
                </a:moveTo>
                <a:lnTo>
                  <a:pt x="78" y="0"/>
                </a:lnTo>
                <a:lnTo>
                  <a:pt x="0" y="0"/>
                </a:lnTo>
                <a:lnTo>
                  <a:pt x="0" y="75"/>
                </a:lnTo>
                <a:lnTo>
                  <a:pt x="137" y="75"/>
                </a:lnTo>
                <a:lnTo>
                  <a:pt x="137" y="5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8" name="Freeform 34"/>
          <p:cNvSpPr>
            <a:spLocks/>
          </p:cNvSpPr>
          <p:nvPr/>
        </p:nvSpPr>
        <p:spPr bwMode="auto">
          <a:xfrm>
            <a:off x="1906588" y="5114925"/>
            <a:ext cx="727075" cy="528638"/>
          </a:xfrm>
          <a:custGeom>
            <a:avLst/>
            <a:gdLst>
              <a:gd name="T0" fmla="*/ 0 w 458"/>
              <a:gd name="T1" fmla="*/ 0 h 333"/>
              <a:gd name="T2" fmla="*/ 0 w 458"/>
              <a:gd name="T3" fmla="*/ 73 h 333"/>
              <a:gd name="T4" fmla="*/ 381 w 458"/>
              <a:gd name="T5" fmla="*/ 73 h 333"/>
              <a:gd name="T6" fmla="*/ 381 w 458"/>
              <a:gd name="T7" fmla="*/ 333 h 333"/>
              <a:gd name="T8" fmla="*/ 458 w 458"/>
              <a:gd name="T9" fmla="*/ 333 h 333"/>
              <a:gd name="T10" fmla="*/ 458 w 458"/>
              <a:gd name="T11" fmla="*/ 0 h 333"/>
              <a:gd name="T12" fmla="*/ 0 w 458"/>
              <a:gd name="T13" fmla="*/ 0 h 3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58" h="333">
                <a:moveTo>
                  <a:pt x="0" y="0"/>
                </a:moveTo>
                <a:lnTo>
                  <a:pt x="0" y="73"/>
                </a:lnTo>
                <a:lnTo>
                  <a:pt x="381" y="73"/>
                </a:lnTo>
                <a:lnTo>
                  <a:pt x="381" y="333"/>
                </a:lnTo>
                <a:lnTo>
                  <a:pt x="458" y="333"/>
                </a:lnTo>
                <a:lnTo>
                  <a:pt x="458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6" name="Rectangle 52"/>
          <p:cNvSpPr>
            <a:spLocks noChangeArrowheads="1"/>
          </p:cNvSpPr>
          <p:nvPr/>
        </p:nvSpPr>
        <p:spPr bwMode="auto">
          <a:xfrm>
            <a:off x="3097213" y="4883150"/>
            <a:ext cx="120650" cy="78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8" name="Rectangle 54"/>
          <p:cNvSpPr>
            <a:spLocks noChangeArrowheads="1"/>
          </p:cNvSpPr>
          <p:nvPr/>
        </p:nvSpPr>
        <p:spPr bwMode="auto">
          <a:xfrm>
            <a:off x="2909888" y="4883150"/>
            <a:ext cx="120650" cy="78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4" name="Rectangle 80"/>
          <p:cNvSpPr>
            <a:spLocks noChangeArrowheads="1"/>
          </p:cNvSpPr>
          <p:nvPr/>
        </p:nvSpPr>
        <p:spPr bwMode="auto">
          <a:xfrm>
            <a:off x="4129088" y="4832350"/>
            <a:ext cx="87313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6" name="Rectangle 82"/>
          <p:cNvSpPr>
            <a:spLocks noChangeArrowheads="1"/>
          </p:cNvSpPr>
          <p:nvPr/>
        </p:nvSpPr>
        <p:spPr bwMode="auto">
          <a:xfrm>
            <a:off x="3695700" y="4832350"/>
            <a:ext cx="87313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8" name="Rectangle 84"/>
          <p:cNvSpPr>
            <a:spLocks noChangeArrowheads="1"/>
          </p:cNvSpPr>
          <p:nvPr/>
        </p:nvSpPr>
        <p:spPr bwMode="auto">
          <a:xfrm>
            <a:off x="2019300" y="4733925"/>
            <a:ext cx="2197100" cy="9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3" name="Rectangle 89"/>
          <p:cNvSpPr>
            <a:spLocks noChangeArrowheads="1"/>
          </p:cNvSpPr>
          <p:nvPr/>
        </p:nvSpPr>
        <p:spPr bwMode="auto">
          <a:xfrm>
            <a:off x="4171950" y="4832350"/>
            <a:ext cx="42863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5" name="Rectangle 91"/>
          <p:cNvSpPr>
            <a:spLocks noChangeArrowheads="1"/>
          </p:cNvSpPr>
          <p:nvPr/>
        </p:nvSpPr>
        <p:spPr bwMode="auto">
          <a:xfrm>
            <a:off x="3738563" y="4832350"/>
            <a:ext cx="42863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7" name="Freeform 93"/>
          <p:cNvSpPr>
            <a:spLocks/>
          </p:cNvSpPr>
          <p:nvPr/>
        </p:nvSpPr>
        <p:spPr bwMode="auto">
          <a:xfrm>
            <a:off x="2495550" y="4733925"/>
            <a:ext cx="1720850" cy="98425"/>
          </a:xfrm>
          <a:custGeom>
            <a:avLst/>
            <a:gdLst>
              <a:gd name="T0" fmla="*/ 1084 w 1084"/>
              <a:gd name="T1" fmla="*/ 0 h 62"/>
              <a:gd name="T2" fmla="*/ 712 w 1084"/>
              <a:gd name="T3" fmla="*/ 0 h 62"/>
              <a:gd name="T4" fmla="*/ 643 w 1084"/>
              <a:gd name="T5" fmla="*/ 0 h 62"/>
              <a:gd name="T6" fmla="*/ 486 w 1084"/>
              <a:gd name="T7" fmla="*/ 0 h 62"/>
              <a:gd name="T8" fmla="*/ 210 w 1084"/>
              <a:gd name="T9" fmla="*/ 0 h 62"/>
              <a:gd name="T10" fmla="*/ 204 w 1084"/>
              <a:gd name="T11" fmla="*/ 0 h 62"/>
              <a:gd name="T12" fmla="*/ 142 w 1084"/>
              <a:gd name="T13" fmla="*/ 0 h 62"/>
              <a:gd name="T14" fmla="*/ 0 w 1084"/>
              <a:gd name="T15" fmla="*/ 0 h 62"/>
              <a:gd name="T16" fmla="*/ 0 w 1084"/>
              <a:gd name="T17" fmla="*/ 62 h 62"/>
              <a:gd name="T18" fmla="*/ 1 w 1084"/>
              <a:gd name="T19" fmla="*/ 62 h 62"/>
              <a:gd name="T20" fmla="*/ 28 w 1084"/>
              <a:gd name="T21" fmla="*/ 62 h 62"/>
              <a:gd name="T22" fmla="*/ 783 w 1084"/>
              <a:gd name="T23" fmla="*/ 62 h 62"/>
              <a:gd name="T24" fmla="*/ 810 w 1084"/>
              <a:gd name="T25" fmla="*/ 62 h 62"/>
              <a:gd name="T26" fmla="*/ 1056 w 1084"/>
              <a:gd name="T27" fmla="*/ 62 h 62"/>
              <a:gd name="T28" fmla="*/ 1083 w 1084"/>
              <a:gd name="T29" fmla="*/ 62 h 62"/>
              <a:gd name="T30" fmla="*/ 1084 w 1084"/>
              <a:gd name="T31" fmla="*/ 62 h 62"/>
              <a:gd name="T32" fmla="*/ 1084 w 1084"/>
              <a:gd name="T33" fmla="*/ 37 h 62"/>
              <a:gd name="T34" fmla="*/ 1084 w 1084"/>
              <a:gd name="T35" fmla="*/ 0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084" h="62">
                <a:moveTo>
                  <a:pt x="1084" y="0"/>
                </a:moveTo>
                <a:lnTo>
                  <a:pt x="712" y="0"/>
                </a:lnTo>
                <a:lnTo>
                  <a:pt x="643" y="0"/>
                </a:lnTo>
                <a:lnTo>
                  <a:pt x="486" y="0"/>
                </a:lnTo>
                <a:lnTo>
                  <a:pt x="210" y="0"/>
                </a:lnTo>
                <a:lnTo>
                  <a:pt x="204" y="0"/>
                </a:lnTo>
                <a:lnTo>
                  <a:pt x="142" y="0"/>
                </a:lnTo>
                <a:lnTo>
                  <a:pt x="0" y="0"/>
                </a:lnTo>
                <a:lnTo>
                  <a:pt x="0" y="62"/>
                </a:lnTo>
                <a:lnTo>
                  <a:pt x="1" y="62"/>
                </a:lnTo>
                <a:lnTo>
                  <a:pt x="28" y="62"/>
                </a:lnTo>
                <a:lnTo>
                  <a:pt x="783" y="62"/>
                </a:lnTo>
                <a:lnTo>
                  <a:pt x="810" y="62"/>
                </a:lnTo>
                <a:lnTo>
                  <a:pt x="1056" y="62"/>
                </a:lnTo>
                <a:lnTo>
                  <a:pt x="1083" y="62"/>
                </a:lnTo>
                <a:lnTo>
                  <a:pt x="1084" y="62"/>
                </a:lnTo>
                <a:lnTo>
                  <a:pt x="1084" y="37"/>
                </a:lnTo>
                <a:lnTo>
                  <a:pt x="1084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2" name="Freeform 38"/>
          <p:cNvSpPr>
            <a:spLocks/>
          </p:cNvSpPr>
          <p:nvPr/>
        </p:nvSpPr>
        <p:spPr bwMode="auto">
          <a:xfrm>
            <a:off x="2116138" y="5730082"/>
            <a:ext cx="215900" cy="119063"/>
          </a:xfrm>
          <a:custGeom>
            <a:avLst/>
            <a:gdLst>
              <a:gd name="T0" fmla="*/ 136 w 136"/>
              <a:gd name="T1" fmla="*/ 59 h 75"/>
              <a:gd name="T2" fmla="*/ 78 w 136"/>
              <a:gd name="T3" fmla="*/ 0 h 75"/>
              <a:gd name="T4" fmla="*/ 0 w 136"/>
              <a:gd name="T5" fmla="*/ 0 h 75"/>
              <a:gd name="T6" fmla="*/ 0 w 136"/>
              <a:gd name="T7" fmla="*/ 75 h 75"/>
              <a:gd name="T8" fmla="*/ 136 w 136"/>
              <a:gd name="T9" fmla="*/ 75 h 75"/>
              <a:gd name="T10" fmla="*/ 136 w 136"/>
              <a:gd name="T11" fmla="*/ 59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6" h="75">
                <a:moveTo>
                  <a:pt x="136" y="59"/>
                </a:moveTo>
                <a:lnTo>
                  <a:pt x="78" y="0"/>
                </a:lnTo>
                <a:lnTo>
                  <a:pt x="0" y="0"/>
                </a:lnTo>
                <a:lnTo>
                  <a:pt x="0" y="75"/>
                </a:lnTo>
                <a:lnTo>
                  <a:pt x="136" y="75"/>
                </a:lnTo>
                <a:lnTo>
                  <a:pt x="136" y="5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0" name="Rectangle 76"/>
          <p:cNvSpPr>
            <a:spLocks noChangeArrowheads="1"/>
          </p:cNvSpPr>
          <p:nvPr/>
        </p:nvSpPr>
        <p:spPr bwMode="auto">
          <a:xfrm>
            <a:off x="1793875" y="4915694"/>
            <a:ext cx="857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2" name="Rectangle 78"/>
          <p:cNvSpPr>
            <a:spLocks noChangeArrowheads="1"/>
          </p:cNvSpPr>
          <p:nvPr/>
        </p:nvSpPr>
        <p:spPr bwMode="auto">
          <a:xfrm>
            <a:off x="2228850" y="4918869"/>
            <a:ext cx="85725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1" name="Freeform 87"/>
          <p:cNvSpPr>
            <a:spLocks/>
          </p:cNvSpPr>
          <p:nvPr/>
        </p:nvSpPr>
        <p:spPr bwMode="auto">
          <a:xfrm>
            <a:off x="2271713" y="4918869"/>
            <a:ext cx="42863" cy="958850"/>
          </a:xfrm>
          <a:custGeom>
            <a:avLst/>
            <a:gdLst>
              <a:gd name="T0" fmla="*/ 27 w 27"/>
              <a:gd name="T1" fmla="*/ 0 h 604"/>
              <a:gd name="T2" fmla="*/ 0 w 27"/>
              <a:gd name="T3" fmla="*/ 0 h 604"/>
              <a:gd name="T4" fmla="*/ 0 w 27"/>
              <a:gd name="T5" fmla="*/ 604 h 604"/>
              <a:gd name="T6" fmla="*/ 27 w 27"/>
              <a:gd name="T7" fmla="*/ 604 h 604"/>
              <a:gd name="T8" fmla="*/ 27 w 27"/>
              <a:gd name="T9" fmla="*/ 511 h 604"/>
              <a:gd name="T10" fmla="*/ 27 w 27"/>
              <a:gd name="T11" fmla="*/ 178 h 604"/>
              <a:gd name="T12" fmla="*/ 27 w 27"/>
              <a:gd name="T13" fmla="*/ 0 h 6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7" h="604">
                <a:moveTo>
                  <a:pt x="27" y="0"/>
                </a:moveTo>
                <a:lnTo>
                  <a:pt x="0" y="0"/>
                </a:lnTo>
                <a:lnTo>
                  <a:pt x="0" y="604"/>
                </a:lnTo>
                <a:lnTo>
                  <a:pt x="27" y="604"/>
                </a:lnTo>
                <a:lnTo>
                  <a:pt x="27" y="511"/>
                </a:lnTo>
                <a:lnTo>
                  <a:pt x="27" y="178"/>
                </a:lnTo>
                <a:lnTo>
                  <a:pt x="27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147" name="Group 146"/>
          <p:cNvGrpSpPr/>
          <p:nvPr/>
        </p:nvGrpSpPr>
        <p:grpSpPr>
          <a:xfrm>
            <a:off x="357662" y="3281238"/>
            <a:ext cx="2891232" cy="3739528"/>
            <a:chOff x="495721" y="2849190"/>
            <a:chExt cx="2922538" cy="3780019"/>
          </a:xfrm>
        </p:grpSpPr>
        <p:sp>
          <p:nvSpPr>
            <p:cNvPr id="148" name="AutoShape 3"/>
            <p:cNvSpPr>
              <a:spLocks noChangeAspect="1" noChangeArrowheads="1" noTextEdit="1"/>
            </p:cNvSpPr>
            <p:nvPr/>
          </p:nvSpPr>
          <p:spPr bwMode="auto">
            <a:xfrm>
              <a:off x="495721" y="2849190"/>
              <a:ext cx="2922538" cy="37800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9" name="Rectangle 6"/>
            <p:cNvSpPr>
              <a:spLocks noChangeArrowheads="1"/>
            </p:cNvSpPr>
            <p:nvPr/>
          </p:nvSpPr>
          <p:spPr bwMode="auto">
            <a:xfrm>
              <a:off x="495721" y="2849190"/>
              <a:ext cx="2922538" cy="37800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0" name="Freeform 7"/>
            <p:cNvSpPr>
              <a:spLocks/>
            </p:cNvSpPr>
            <p:nvPr/>
          </p:nvSpPr>
          <p:spPr bwMode="auto">
            <a:xfrm>
              <a:off x="2088910" y="5964535"/>
              <a:ext cx="482016" cy="360243"/>
            </a:xfrm>
            <a:custGeom>
              <a:avLst/>
              <a:gdLst>
                <a:gd name="T0" fmla="*/ 198 w 403"/>
                <a:gd name="T1" fmla="*/ 128 h 300"/>
                <a:gd name="T2" fmla="*/ 381 w 403"/>
                <a:gd name="T3" fmla="*/ 69 h 300"/>
                <a:gd name="T4" fmla="*/ 0 w 403"/>
                <a:gd name="T5" fmla="*/ 30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3" h="300">
                  <a:moveTo>
                    <a:pt x="198" y="128"/>
                  </a:moveTo>
                  <a:cubicBezTo>
                    <a:pt x="198" y="128"/>
                    <a:pt x="353" y="0"/>
                    <a:pt x="381" y="69"/>
                  </a:cubicBezTo>
                  <a:cubicBezTo>
                    <a:pt x="381" y="69"/>
                    <a:pt x="403" y="192"/>
                    <a:pt x="0" y="300"/>
                  </a:cubicBezTo>
                </a:path>
              </a:pathLst>
            </a:custGeom>
            <a:solidFill>
              <a:srgbClr val="FFFB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1" name="Freeform 8"/>
            <p:cNvSpPr>
              <a:spLocks/>
            </p:cNvSpPr>
            <p:nvPr/>
          </p:nvSpPr>
          <p:spPr bwMode="auto">
            <a:xfrm>
              <a:off x="1208597" y="3072439"/>
              <a:ext cx="1484101" cy="1484101"/>
            </a:xfrm>
            <a:custGeom>
              <a:avLst/>
              <a:gdLst>
                <a:gd name="T0" fmla="*/ 622 w 1244"/>
                <a:gd name="T1" fmla="*/ 0 h 1244"/>
                <a:gd name="T2" fmla="*/ 0 w 1244"/>
                <a:gd name="T3" fmla="*/ 622 h 1244"/>
                <a:gd name="T4" fmla="*/ 622 w 1244"/>
                <a:gd name="T5" fmla="*/ 1244 h 1244"/>
                <a:gd name="T6" fmla="*/ 622 w 1244"/>
                <a:gd name="T7" fmla="*/ 1244 h 1244"/>
                <a:gd name="T8" fmla="*/ 622 w 1244"/>
                <a:gd name="T9" fmla="*/ 1027 h 1244"/>
                <a:gd name="T10" fmla="*/ 622 w 1244"/>
                <a:gd name="T11" fmla="*/ 1027 h 1244"/>
                <a:gd name="T12" fmla="*/ 216 w 1244"/>
                <a:gd name="T13" fmla="*/ 622 h 1244"/>
                <a:gd name="T14" fmla="*/ 622 w 1244"/>
                <a:gd name="T15" fmla="*/ 216 h 1244"/>
                <a:gd name="T16" fmla="*/ 1028 w 1244"/>
                <a:gd name="T17" fmla="*/ 622 h 1244"/>
                <a:gd name="T18" fmla="*/ 634 w 1244"/>
                <a:gd name="T19" fmla="*/ 1027 h 1244"/>
                <a:gd name="T20" fmla="*/ 634 w 1244"/>
                <a:gd name="T21" fmla="*/ 1243 h 1244"/>
                <a:gd name="T22" fmla="*/ 1244 w 1244"/>
                <a:gd name="T23" fmla="*/ 622 h 1244"/>
                <a:gd name="T24" fmla="*/ 622 w 1244"/>
                <a:gd name="T25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4" h="1244">
                  <a:moveTo>
                    <a:pt x="622" y="0"/>
                  </a:moveTo>
                  <a:cubicBezTo>
                    <a:pt x="279" y="0"/>
                    <a:pt x="0" y="278"/>
                    <a:pt x="0" y="622"/>
                  </a:cubicBezTo>
                  <a:cubicBezTo>
                    <a:pt x="0" y="965"/>
                    <a:pt x="279" y="1244"/>
                    <a:pt x="622" y="1244"/>
                  </a:cubicBezTo>
                  <a:cubicBezTo>
                    <a:pt x="622" y="1244"/>
                    <a:pt x="622" y="1244"/>
                    <a:pt x="622" y="1244"/>
                  </a:cubicBezTo>
                  <a:cubicBezTo>
                    <a:pt x="622" y="1027"/>
                    <a:pt x="622" y="1027"/>
                    <a:pt x="622" y="1027"/>
                  </a:cubicBezTo>
                  <a:cubicBezTo>
                    <a:pt x="622" y="1027"/>
                    <a:pt x="622" y="1027"/>
                    <a:pt x="622" y="1027"/>
                  </a:cubicBezTo>
                  <a:cubicBezTo>
                    <a:pt x="398" y="1027"/>
                    <a:pt x="216" y="846"/>
                    <a:pt x="216" y="622"/>
                  </a:cubicBezTo>
                  <a:cubicBezTo>
                    <a:pt x="216" y="398"/>
                    <a:pt x="398" y="216"/>
                    <a:pt x="622" y="216"/>
                  </a:cubicBezTo>
                  <a:cubicBezTo>
                    <a:pt x="846" y="216"/>
                    <a:pt x="1028" y="398"/>
                    <a:pt x="1028" y="622"/>
                  </a:cubicBezTo>
                  <a:cubicBezTo>
                    <a:pt x="1028" y="842"/>
                    <a:pt x="853" y="1021"/>
                    <a:pt x="634" y="1027"/>
                  </a:cubicBezTo>
                  <a:cubicBezTo>
                    <a:pt x="634" y="1243"/>
                    <a:pt x="634" y="1243"/>
                    <a:pt x="634" y="1243"/>
                  </a:cubicBezTo>
                  <a:cubicBezTo>
                    <a:pt x="972" y="1237"/>
                    <a:pt x="1244" y="961"/>
                    <a:pt x="1244" y="622"/>
                  </a:cubicBezTo>
                  <a:cubicBezTo>
                    <a:pt x="1244" y="278"/>
                    <a:pt x="965" y="0"/>
                    <a:pt x="622" y="0"/>
                  </a:cubicBezTo>
                </a:path>
              </a:pathLst>
            </a:custGeom>
            <a:solidFill>
              <a:srgbClr val="FFFFFF">
                <a:alpha val="25098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2" name="Freeform 9"/>
            <p:cNvSpPr>
              <a:spLocks noEditPoints="1"/>
            </p:cNvSpPr>
            <p:nvPr/>
          </p:nvSpPr>
          <p:spPr bwMode="auto">
            <a:xfrm>
              <a:off x="1464826" y="3331206"/>
              <a:ext cx="969105" cy="966569"/>
            </a:xfrm>
            <a:custGeom>
              <a:avLst/>
              <a:gdLst>
                <a:gd name="T0" fmla="*/ 213 w 812"/>
                <a:gd name="T1" fmla="*/ 397 h 811"/>
                <a:gd name="T2" fmla="*/ 412 w 812"/>
                <a:gd name="T3" fmla="*/ 199 h 811"/>
                <a:gd name="T4" fmla="*/ 611 w 812"/>
                <a:gd name="T5" fmla="*/ 398 h 811"/>
                <a:gd name="T6" fmla="*/ 549 w 812"/>
                <a:gd name="T7" fmla="*/ 543 h 811"/>
                <a:gd name="T8" fmla="*/ 521 w 812"/>
                <a:gd name="T9" fmla="*/ 577 h 811"/>
                <a:gd name="T10" fmla="*/ 521 w 812"/>
                <a:gd name="T11" fmla="*/ 577 h 811"/>
                <a:gd name="T12" fmla="*/ 521 w 812"/>
                <a:gd name="T13" fmla="*/ 577 h 811"/>
                <a:gd name="T14" fmla="*/ 489 w 812"/>
                <a:gd name="T15" fmla="*/ 658 h 811"/>
                <a:gd name="T16" fmla="*/ 489 w 812"/>
                <a:gd name="T17" fmla="*/ 664 h 811"/>
                <a:gd name="T18" fmla="*/ 489 w 812"/>
                <a:gd name="T19" fmla="*/ 664 h 811"/>
                <a:gd name="T20" fmla="*/ 489 w 812"/>
                <a:gd name="T21" fmla="*/ 664 h 811"/>
                <a:gd name="T22" fmla="*/ 489 w 812"/>
                <a:gd name="T23" fmla="*/ 667 h 811"/>
                <a:gd name="T24" fmla="*/ 416 w 812"/>
                <a:gd name="T25" fmla="*/ 699 h 811"/>
                <a:gd name="T26" fmla="*/ 415 w 812"/>
                <a:gd name="T27" fmla="*/ 703 h 811"/>
                <a:gd name="T28" fmla="*/ 412 w 812"/>
                <a:gd name="T29" fmla="*/ 701 h 811"/>
                <a:gd name="T30" fmla="*/ 409 w 812"/>
                <a:gd name="T31" fmla="*/ 703 h 811"/>
                <a:gd name="T32" fmla="*/ 408 w 812"/>
                <a:gd name="T33" fmla="*/ 699 h 811"/>
                <a:gd name="T34" fmla="*/ 335 w 812"/>
                <a:gd name="T35" fmla="*/ 667 h 811"/>
                <a:gd name="T36" fmla="*/ 273 w 812"/>
                <a:gd name="T37" fmla="*/ 540 h 811"/>
                <a:gd name="T38" fmla="*/ 273 w 812"/>
                <a:gd name="T39" fmla="*/ 540 h 811"/>
                <a:gd name="T40" fmla="*/ 273 w 812"/>
                <a:gd name="T41" fmla="*/ 540 h 811"/>
                <a:gd name="T42" fmla="*/ 273 w 812"/>
                <a:gd name="T43" fmla="*/ 540 h 811"/>
                <a:gd name="T44" fmla="*/ 213 w 812"/>
                <a:gd name="T45" fmla="*/ 398 h 811"/>
                <a:gd name="T46" fmla="*/ 213 w 812"/>
                <a:gd name="T47" fmla="*/ 398 h 811"/>
                <a:gd name="T48" fmla="*/ 213 w 812"/>
                <a:gd name="T49" fmla="*/ 398 h 811"/>
                <a:gd name="T50" fmla="*/ 213 w 812"/>
                <a:gd name="T51" fmla="*/ 398 h 811"/>
                <a:gd name="T52" fmla="*/ 213 w 812"/>
                <a:gd name="T53" fmla="*/ 397 h 811"/>
                <a:gd name="T54" fmla="*/ 213 w 812"/>
                <a:gd name="T55" fmla="*/ 397 h 811"/>
                <a:gd name="T56" fmla="*/ 213 w 812"/>
                <a:gd name="T57" fmla="*/ 397 h 811"/>
                <a:gd name="T58" fmla="*/ 213 w 812"/>
                <a:gd name="T59" fmla="*/ 397 h 811"/>
                <a:gd name="T60" fmla="*/ 213 w 812"/>
                <a:gd name="T61" fmla="*/ 397 h 811"/>
                <a:gd name="T62" fmla="*/ 213 w 812"/>
                <a:gd name="T63" fmla="*/ 397 h 811"/>
                <a:gd name="T64" fmla="*/ 406 w 812"/>
                <a:gd name="T65" fmla="*/ 0 h 811"/>
                <a:gd name="T66" fmla="*/ 0 w 812"/>
                <a:gd name="T67" fmla="*/ 406 h 811"/>
                <a:gd name="T68" fmla="*/ 406 w 812"/>
                <a:gd name="T69" fmla="*/ 811 h 811"/>
                <a:gd name="T70" fmla="*/ 406 w 812"/>
                <a:gd name="T71" fmla="*/ 811 h 811"/>
                <a:gd name="T72" fmla="*/ 406 w 812"/>
                <a:gd name="T73" fmla="*/ 758 h 811"/>
                <a:gd name="T74" fmla="*/ 418 w 812"/>
                <a:gd name="T75" fmla="*/ 758 h 811"/>
                <a:gd name="T76" fmla="*/ 418 w 812"/>
                <a:gd name="T77" fmla="*/ 811 h 811"/>
                <a:gd name="T78" fmla="*/ 812 w 812"/>
                <a:gd name="T79" fmla="*/ 406 h 811"/>
                <a:gd name="T80" fmla="*/ 406 w 812"/>
                <a:gd name="T81" fmla="*/ 0 h 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12" h="811">
                  <a:moveTo>
                    <a:pt x="213" y="397"/>
                  </a:moveTo>
                  <a:cubicBezTo>
                    <a:pt x="214" y="287"/>
                    <a:pt x="303" y="199"/>
                    <a:pt x="412" y="199"/>
                  </a:cubicBezTo>
                  <a:cubicBezTo>
                    <a:pt x="522" y="199"/>
                    <a:pt x="611" y="288"/>
                    <a:pt x="611" y="398"/>
                  </a:cubicBezTo>
                  <a:cubicBezTo>
                    <a:pt x="611" y="455"/>
                    <a:pt x="587" y="506"/>
                    <a:pt x="549" y="543"/>
                  </a:cubicBezTo>
                  <a:cubicBezTo>
                    <a:pt x="538" y="554"/>
                    <a:pt x="529" y="566"/>
                    <a:pt x="521" y="577"/>
                  </a:cubicBezTo>
                  <a:cubicBezTo>
                    <a:pt x="521" y="577"/>
                    <a:pt x="521" y="577"/>
                    <a:pt x="521" y="577"/>
                  </a:cubicBezTo>
                  <a:cubicBezTo>
                    <a:pt x="521" y="577"/>
                    <a:pt x="521" y="577"/>
                    <a:pt x="521" y="577"/>
                  </a:cubicBezTo>
                  <a:cubicBezTo>
                    <a:pt x="499" y="611"/>
                    <a:pt x="492" y="643"/>
                    <a:pt x="489" y="658"/>
                  </a:cubicBezTo>
                  <a:cubicBezTo>
                    <a:pt x="489" y="661"/>
                    <a:pt x="489" y="663"/>
                    <a:pt x="489" y="664"/>
                  </a:cubicBezTo>
                  <a:cubicBezTo>
                    <a:pt x="489" y="664"/>
                    <a:pt x="489" y="664"/>
                    <a:pt x="489" y="664"/>
                  </a:cubicBezTo>
                  <a:cubicBezTo>
                    <a:pt x="489" y="664"/>
                    <a:pt x="489" y="664"/>
                    <a:pt x="489" y="664"/>
                  </a:cubicBezTo>
                  <a:cubicBezTo>
                    <a:pt x="489" y="666"/>
                    <a:pt x="489" y="667"/>
                    <a:pt x="489" y="667"/>
                  </a:cubicBezTo>
                  <a:cubicBezTo>
                    <a:pt x="416" y="699"/>
                    <a:pt x="416" y="699"/>
                    <a:pt x="416" y="699"/>
                  </a:cubicBezTo>
                  <a:cubicBezTo>
                    <a:pt x="415" y="703"/>
                    <a:pt x="415" y="703"/>
                    <a:pt x="415" y="703"/>
                  </a:cubicBezTo>
                  <a:cubicBezTo>
                    <a:pt x="412" y="701"/>
                    <a:pt x="412" y="701"/>
                    <a:pt x="412" y="701"/>
                  </a:cubicBezTo>
                  <a:cubicBezTo>
                    <a:pt x="409" y="703"/>
                    <a:pt x="409" y="703"/>
                    <a:pt x="409" y="703"/>
                  </a:cubicBezTo>
                  <a:cubicBezTo>
                    <a:pt x="408" y="699"/>
                    <a:pt x="408" y="699"/>
                    <a:pt x="408" y="699"/>
                  </a:cubicBezTo>
                  <a:cubicBezTo>
                    <a:pt x="335" y="667"/>
                    <a:pt x="335" y="667"/>
                    <a:pt x="335" y="667"/>
                  </a:cubicBezTo>
                  <a:cubicBezTo>
                    <a:pt x="335" y="667"/>
                    <a:pt x="333" y="601"/>
                    <a:pt x="273" y="540"/>
                  </a:cubicBezTo>
                  <a:cubicBezTo>
                    <a:pt x="273" y="540"/>
                    <a:pt x="273" y="540"/>
                    <a:pt x="273" y="540"/>
                  </a:cubicBezTo>
                  <a:cubicBezTo>
                    <a:pt x="273" y="540"/>
                    <a:pt x="273" y="540"/>
                    <a:pt x="273" y="540"/>
                  </a:cubicBezTo>
                  <a:cubicBezTo>
                    <a:pt x="273" y="540"/>
                    <a:pt x="273" y="540"/>
                    <a:pt x="273" y="540"/>
                  </a:cubicBezTo>
                  <a:cubicBezTo>
                    <a:pt x="236" y="504"/>
                    <a:pt x="213" y="454"/>
                    <a:pt x="213" y="398"/>
                  </a:cubicBezTo>
                  <a:cubicBezTo>
                    <a:pt x="213" y="398"/>
                    <a:pt x="213" y="398"/>
                    <a:pt x="213" y="398"/>
                  </a:cubicBezTo>
                  <a:cubicBezTo>
                    <a:pt x="213" y="398"/>
                    <a:pt x="213" y="398"/>
                    <a:pt x="213" y="398"/>
                  </a:cubicBezTo>
                  <a:cubicBezTo>
                    <a:pt x="213" y="398"/>
                    <a:pt x="213" y="398"/>
                    <a:pt x="213" y="398"/>
                  </a:cubicBezTo>
                  <a:cubicBezTo>
                    <a:pt x="213" y="398"/>
                    <a:pt x="213" y="398"/>
                    <a:pt x="213" y="397"/>
                  </a:cubicBezTo>
                  <a:cubicBezTo>
                    <a:pt x="213" y="397"/>
                    <a:pt x="213" y="397"/>
                    <a:pt x="213" y="397"/>
                  </a:cubicBezTo>
                  <a:cubicBezTo>
                    <a:pt x="213" y="397"/>
                    <a:pt x="213" y="397"/>
                    <a:pt x="213" y="397"/>
                  </a:cubicBezTo>
                  <a:cubicBezTo>
                    <a:pt x="213" y="397"/>
                    <a:pt x="213" y="397"/>
                    <a:pt x="213" y="397"/>
                  </a:cubicBezTo>
                  <a:cubicBezTo>
                    <a:pt x="213" y="397"/>
                    <a:pt x="213" y="397"/>
                    <a:pt x="213" y="397"/>
                  </a:cubicBezTo>
                  <a:cubicBezTo>
                    <a:pt x="213" y="397"/>
                    <a:pt x="213" y="397"/>
                    <a:pt x="213" y="397"/>
                  </a:cubicBezTo>
                  <a:moveTo>
                    <a:pt x="406" y="0"/>
                  </a:moveTo>
                  <a:cubicBezTo>
                    <a:pt x="182" y="0"/>
                    <a:pt x="0" y="182"/>
                    <a:pt x="0" y="406"/>
                  </a:cubicBezTo>
                  <a:cubicBezTo>
                    <a:pt x="0" y="630"/>
                    <a:pt x="182" y="811"/>
                    <a:pt x="406" y="811"/>
                  </a:cubicBezTo>
                  <a:cubicBezTo>
                    <a:pt x="406" y="811"/>
                    <a:pt x="406" y="811"/>
                    <a:pt x="406" y="811"/>
                  </a:cubicBezTo>
                  <a:cubicBezTo>
                    <a:pt x="406" y="758"/>
                    <a:pt x="406" y="758"/>
                    <a:pt x="406" y="758"/>
                  </a:cubicBezTo>
                  <a:cubicBezTo>
                    <a:pt x="418" y="758"/>
                    <a:pt x="418" y="758"/>
                    <a:pt x="418" y="758"/>
                  </a:cubicBezTo>
                  <a:cubicBezTo>
                    <a:pt x="418" y="811"/>
                    <a:pt x="418" y="811"/>
                    <a:pt x="418" y="811"/>
                  </a:cubicBezTo>
                  <a:cubicBezTo>
                    <a:pt x="637" y="805"/>
                    <a:pt x="812" y="626"/>
                    <a:pt x="812" y="406"/>
                  </a:cubicBezTo>
                  <a:cubicBezTo>
                    <a:pt x="812" y="182"/>
                    <a:pt x="630" y="0"/>
                    <a:pt x="406" y="0"/>
                  </a:cubicBezTo>
                </a:path>
              </a:pathLst>
            </a:custGeom>
            <a:solidFill>
              <a:srgbClr val="FFFFFF">
                <a:alpha val="50196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3" name="Freeform 10"/>
            <p:cNvSpPr>
              <a:spLocks/>
            </p:cNvSpPr>
            <p:nvPr/>
          </p:nvSpPr>
          <p:spPr bwMode="auto">
            <a:xfrm>
              <a:off x="1718519" y="3569677"/>
              <a:ext cx="476942" cy="601251"/>
            </a:xfrm>
            <a:custGeom>
              <a:avLst/>
              <a:gdLst>
                <a:gd name="T0" fmla="*/ 398 w 398"/>
                <a:gd name="T1" fmla="*/ 199 h 504"/>
                <a:gd name="T2" fmla="*/ 199 w 398"/>
                <a:gd name="T3" fmla="*/ 0 h 504"/>
                <a:gd name="T4" fmla="*/ 0 w 398"/>
                <a:gd name="T5" fmla="*/ 199 h 504"/>
                <a:gd name="T6" fmla="*/ 60 w 398"/>
                <a:gd name="T7" fmla="*/ 341 h 504"/>
                <a:gd name="T8" fmla="*/ 60 w 398"/>
                <a:gd name="T9" fmla="*/ 341 h 504"/>
                <a:gd name="T10" fmla="*/ 122 w 398"/>
                <a:gd name="T11" fmla="*/ 468 h 504"/>
                <a:gd name="T12" fmla="*/ 195 w 398"/>
                <a:gd name="T13" fmla="*/ 500 h 504"/>
                <a:gd name="T14" fmla="*/ 196 w 398"/>
                <a:gd name="T15" fmla="*/ 504 h 504"/>
                <a:gd name="T16" fmla="*/ 199 w 398"/>
                <a:gd name="T17" fmla="*/ 502 h 504"/>
                <a:gd name="T18" fmla="*/ 202 w 398"/>
                <a:gd name="T19" fmla="*/ 504 h 504"/>
                <a:gd name="T20" fmla="*/ 203 w 398"/>
                <a:gd name="T21" fmla="*/ 500 h 504"/>
                <a:gd name="T22" fmla="*/ 276 w 398"/>
                <a:gd name="T23" fmla="*/ 468 h 504"/>
                <a:gd name="T24" fmla="*/ 336 w 398"/>
                <a:gd name="T25" fmla="*/ 344 h 504"/>
                <a:gd name="T26" fmla="*/ 398 w 398"/>
                <a:gd name="T27" fmla="*/ 199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8" h="504">
                  <a:moveTo>
                    <a:pt x="398" y="199"/>
                  </a:moveTo>
                  <a:cubicBezTo>
                    <a:pt x="398" y="89"/>
                    <a:pt x="309" y="0"/>
                    <a:pt x="199" y="0"/>
                  </a:cubicBezTo>
                  <a:cubicBezTo>
                    <a:pt x="89" y="0"/>
                    <a:pt x="0" y="89"/>
                    <a:pt x="0" y="199"/>
                  </a:cubicBezTo>
                  <a:cubicBezTo>
                    <a:pt x="0" y="255"/>
                    <a:pt x="23" y="305"/>
                    <a:pt x="60" y="341"/>
                  </a:cubicBezTo>
                  <a:cubicBezTo>
                    <a:pt x="60" y="341"/>
                    <a:pt x="60" y="341"/>
                    <a:pt x="60" y="341"/>
                  </a:cubicBezTo>
                  <a:cubicBezTo>
                    <a:pt x="120" y="402"/>
                    <a:pt x="122" y="468"/>
                    <a:pt x="122" y="468"/>
                  </a:cubicBezTo>
                  <a:cubicBezTo>
                    <a:pt x="195" y="500"/>
                    <a:pt x="195" y="500"/>
                    <a:pt x="195" y="500"/>
                  </a:cubicBezTo>
                  <a:cubicBezTo>
                    <a:pt x="196" y="504"/>
                    <a:pt x="196" y="504"/>
                    <a:pt x="196" y="504"/>
                  </a:cubicBezTo>
                  <a:cubicBezTo>
                    <a:pt x="199" y="502"/>
                    <a:pt x="199" y="502"/>
                    <a:pt x="199" y="502"/>
                  </a:cubicBezTo>
                  <a:cubicBezTo>
                    <a:pt x="202" y="504"/>
                    <a:pt x="202" y="504"/>
                    <a:pt x="202" y="504"/>
                  </a:cubicBezTo>
                  <a:cubicBezTo>
                    <a:pt x="203" y="500"/>
                    <a:pt x="203" y="500"/>
                    <a:pt x="203" y="500"/>
                  </a:cubicBezTo>
                  <a:cubicBezTo>
                    <a:pt x="276" y="468"/>
                    <a:pt x="276" y="468"/>
                    <a:pt x="276" y="468"/>
                  </a:cubicBezTo>
                  <a:cubicBezTo>
                    <a:pt x="276" y="468"/>
                    <a:pt x="278" y="403"/>
                    <a:pt x="336" y="344"/>
                  </a:cubicBezTo>
                  <a:cubicBezTo>
                    <a:pt x="374" y="307"/>
                    <a:pt x="398" y="256"/>
                    <a:pt x="398" y="19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4" name="Rectangle 11"/>
            <p:cNvSpPr>
              <a:spLocks noChangeArrowheads="1"/>
            </p:cNvSpPr>
            <p:nvPr/>
          </p:nvSpPr>
          <p:spPr bwMode="auto">
            <a:xfrm>
              <a:off x="1913862" y="5913796"/>
              <a:ext cx="86255" cy="60886"/>
            </a:xfrm>
            <a:prstGeom prst="rect">
              <a:avLst/>
            </a:prstGeom>
            <a:solidFill>
              <a:srgbClr val="002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5" name="Rectangle 12"/>
            <p:cNvSpPr>
              <a:spLocks noChangeArrowheads="1"/>
            </p:cNvSpPr>
            <p:nvPr/>
          </p:nvSpPr>
          <p:spPr bwMode="auto">
            <a:xfrm>
              <a:off x="1949379" y="4236888"/>
              <a:ext cx="15222" cy="1689592"/>
            </a:xfrm>
            <a:prstGeom prst="rect">
              <a:avLst/>
            </a:prstGeom>
            <a:solidFill>
              <a:srgbClr val="002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6" name="Rectangle 13"/>
            <p:cNvSpPr>
              <a:spLocks noChangeArrowheads="1"/>
            </p:cNvSpPr>
            <p:nvPr/>
          </p:nvSpPr>
          <p:spPr bwMode="auto">
            <a:xfrm>
              <a:off x="1949379" y="4236888"/>
              <a:ext cx="15222" cy="1689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7" name="Freeform 14"/>
            <p:cNvSpPr>
              <a:spLocks noEditPoints="1"/>
            </p:cNvSpPr>
            <p:nvPr/>
          </p:nvSpPr>
          <p:spPr bwMode="auto">
            <a:xfrm>
              <a:off x="1718519" y="3805611"/>
              <a:ext cx="367854" cy="317116"/>
            </a:xfrm>
            <a:custGeom>
              <a:avLst/>
              <a:gdLst>
                <a:gd name="T0" fmla="*/ 276 w 308"/>
                <a:gd name="T1" fmla="*/ 267 h 267"/>
                <a:gd name="T2" fmla="*/ 276 w 308"/>
                <a:gd name="T3" fmla="*/ 267 h 267"/>
                <a:gd name="T4" fmla="*/ 276 w 308"/>
                <a:gd name="T5" fmla="*/ 267 h 267"/>
                <a:gd name="T6" fmla="*/ 276 w 308"/>
                <a:gd name="T7" fmla="*/ 267 h 267"/>
                <a:gd name="T8" fmla="*/ 308 w 308"/>
                <a:gd name="T9" fmla="*/ 180 h 267"/>
                <a:gd name="T10" fmla="*/ 276 w 308"/>
                <a:gd name="T11" fmla="*/ 261 h 267"/>
                <a:gd name="T12" fmla="*/ 308 w 308"/>
                <a:gd name="T13" fmla="*/ 180 h 267"/>
                <a:gd name="T14" fmla="*/ 308 w 308"/>
                <a:gd name="T15" fmla="*/ 180 h 267"/>
                <a:gd name="T16" fmla="*/ 308 w 308"/>
                <a:gd name="T17" fmla="*/ 180 h 267"/>
                <a:gd name="T18" fmla="*/ 0 w 308"/>
                <a:gd name="T19" fmla="*/ 1 h 267"/>
                <a:gd name="T20" fmla="*/ 0 w 308"/>
                <a:gd name="T21" fmla="*/ 1 h 267"/>
                <a:gd name="T22" fmla="*/ 0 w 308"/>
                <a:gd name="T23" fmla="*/ 1 h 267"/>
                <a:gd name="T24" fmla="*/ 0 w 308"/>
                <a:gd name="T25" fmla="*/ 1 h 267"/>
                <a:gd name="T26" fmla="*/ 0 w 308"/>
                <a:gd name="T27" fmla="*/ 0 h 267"/>
                <a:gd name="T28" fmla="*/ 0 w 308"/>
                <a:gd name="T29" fmla="*/ 0 h 267"/>
                <a:gd name="T30" fmla="*/ 0 w 308"/>
                <a:gd name="T31" fmla="*/ 0 h 267"/>
                <a:gd name="T32" fmla="*/ 0 w 308"/>
                <a:gd name="T33" fmla="*/ 0 h 267"/>
                <a:gd name="T34" fmla="*/ 0 w 308"/>
                <a:gd name="T35" fmla="*/ 0 h 267"/>
                <a:gd name="T36" fmla="*/ 0 w 308"/>
                <a:gd name="T37" fmla="*/ 0 h 267"/>
                <a:gd name="T38" fmla="*/ 0 w 308"/>
                <a:gd name="T39" fmla="*/ 0 h 267"/>
                <a:gd name="T40" fmla="*/ 0 w 308"/>
                <a:gd name="T41" fmla="*/ 0 h 267"/>
                <a:gd name="T42" fmla="*/ 0 w 308"/>
                <a:gd name="T43" fmla="*/ 0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8" h="267">
                  <a:moveTo>
                    <a:pt x="276" y="267"/>
                  </a:moveTo>
                  <a:cubicBezTo>
                    <a:pt x="276" y="267"/>
                    <a:pt x="276" y="267"/>
                    <a:pt x="276" y="267"/>
                  </a:cubicBezTo>
                  <a:cubicBezTo>
                    <a:pt x="276" y="267"/>
                    <a:pt x="276" y="267"/>
                    <a:pt x="276" y="267"/>
                  </a:cubicBezTo>
                  <a:cubicBezTo>
                    <a:pt x="276" y="267"/>
                    <a:pt x="276" y="267"/>
                    <a:pt x="276" y="267"/>
                  </a:cubicBezTo>
                  <a:moveTo>
                    <a:pt x="308" y="180"/>
                  </a:moveTo>
                  <a:cubicBezTo>
                    <a:pt x="286" y="214"/>
                    <a:pt x="279" y="246"/>
                    <a:pt x="276" y="261"/>
                  </a:cubicBezTo>
                  <a:cubicBezTo>
                    <a:pt x="279" y="246"/>
                    <a:pt x="286" y="214"/>
                    <a:pt x="308" y="180"/>
                  </a:cubicBezTo>
                  <a:cubicBezTo>
                    <a:pt x="308" y="180"/>
                    <a:pt x="308" y="180"/>
                    <a:pt x="308" y="180"/>
                  </a:cubicBezTo>
                  <a:cubicBezTo>
                    <a:pt x="308" y="180"/>
                    <a:pt x="308" y="180"/>
                    <a:pt x="308" y="180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A8C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8" name="Freeform 15"/>
            <p:cNvSpPr>
              <a:spLocks/>
            </p:cNvSpPr>
            <p:nvPr/>
          </p:nvSpPr>
          <p:spPr bwMode="auto">
            <a:xfrm>
              <a:off x="1718519" y="3686375"/>
              <a:ext cx="367854" cy="441425"/>
            </a:xfrm>
            <a:custGeom>
              <a:avLst/>
              <a:gdLst>
                <a:gd name="T0" fmla="*/ 28 w 308"/>
                <a:gd name="T1" fmla="*/ 0 h 370"/>
                <a:gd name="T2" fmla="*/ 0 w 308"/>
                <a:gd name="T3" fmla="*/ 100 h 370"/>
                <a:gd name="T4" fmla="*/ 0 w 308"/>
                <a:gd name="T5" fmla="*/ 100 h 370"/>
                <a:gd name="T6" fmla="*/ 0 w 308"/>
                <a:gd name="T7" fmla="*/ 100 h 370"/>
                <a:gd name="T8" fmla="*/ 0 w 308"/>
                <a:gd name="T9" fmla="*/ 100 h 370"/>
                <a:gd name="T10" fmla="*/ 0 w 308"/>
                <a:gd name="T11" fmla="*/ 100 h 370"/>
                <a:gd name="T12" fmla="*/ 0 w 308"/>
                <a:gd name="T13" fmla="*/ 100 h 370"/>
                <a:gd name="T14" fmla="*/ 0 w 308"/>
                <a:gd name="T15" fmla="*/ 101 h 370"/>
                <a:gd name="T16" fmla="*/ 0 w 308"/>
                <a:gd name="T17" fmla="*/ 101 h 370"/>
                <a:gd name="T18" fmla="*/ 60 w 308"/>
                <a:gd name="T19" fmla="*/ 243 h 370"/>
                <a:gd name="T20" fmla="*/ 60 w 308"/>
                <a:gd name="T21" fmla="*/ 243 h 370"/>
                <a:gd name="T22" fmla="*/ 60 w 308"/>
                <a:gd name="T23" fmla="*/ 243 h 370"/>
                <a:gd name="T24" fmla="*/ 60 w 308"/>
                <a:gd name="T25" fmla="*/ 243 h 370"/>
                <a:gd name="T26" fmla="*/ 122 w 308"/>
                <a:gd name="T27" fmla="*/ 370 h 370"/>
                <a:gd name="T28" fmla="*/ 276 w 308"/>
                <a:gd name="T29" fmla="*/ 367 h 370"/>
                <a:gd name="T30" fmla="*/ 276 w 308"/>
                <a:gd name="T31" fmla="*/ 367 h 370"/>
                <a:gd name="T32" fmla="*/ 276 w 308"/>
                <a:gd name="T33" fmla="*/ 367 h 370"/>
                <a:gd name="T34" fmla="*/ 276 w 308"/>
                <a:gd name="T35" fmla="*/ 361 h 370"/>
                <a:gd name="T36" fmla="*/ 308 w 308"/>
                <a:gd name="T37" fmla="*/ 280 h 370"/>
                <a:gd name="T38" fmla="*/ 28 w 308"/>
                <a:gd name="T39" fmla="*/ 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08" h="370">
                  <a:moveTo>
                    <a:pt x="28" y="0"/>
                  </a:moveTo>
                  <a:cubicBezTo>
                    <a:pt x="10" y="29"/>
                    <a:pt x="0" y="63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57"/>
                    <a:pt x="23" y="207"/>
                    <a:pt x="60" y="243"/>
                  </a:cubicBezTo>
                  <a:cubicBezTo>
                    <a:pt x="60" y="243"/>
                    <a:pt x="60" y="243"/>
                    <a:pt x="60" y="243"/>
                  </a:cubicBezTo>
                  <a:cubicBezTo>
                    <a:pt x="60" y="243"/>
                    <a:pt x="60" y="243"/>
                    <a:pt x="60" y="243"/>
                  </a:cubicBezTo>
                  <a:cubicBezTo>
                    <a:pt x="60" y="243"/>
                    <a:pt x="60" y="243"/>
                    <a:pt x="60" y="243"/>
                  </a:cubicBezTo>
                  <a:cubicBezTo>
                    <a:pt x="120" y="304"/>
                    <a:pt x="122" y="370"/>
                    <a:pt x="122" y="370"/>
                  </a:cubicBezTo>
                  <a:cubicBezTo>
                    <a:pt x="276" y="367"/>
                    <a:pt x="276" y="367"/>
                    <a:pt x="276" y="367"/>
                  </a:cubicBezTo>
                  <a:cubicBezTo>
                    <a:pt x="276" y="367"/>
                    <a:pt x="276" y="367"/>
                    <a:pt x="276" y="367"/>
                  </a:cubicBezTo>
                  <a:cubicBezTo>
                    <a:pt x="276" y="367"/>
                    <a:pt x="276" y="367"/>
                    <a:pt x="276" y="367"/>
                  </a:cubicBezTo>
                  <a:cubicBezTo>
                    <a:pt x="276" y="366"/>
                    <a:pt x="276" y="364"/>
                    <a:pt x="276" y="361"/>
                  </a:cubicBezTo>
                  <a:cubicBezTo>
                    <a:pt x="279" y="346"/>
                    <a:pt x="286" y="314"/>
                    <a:pt x="308" y="280"/>
                  </a:cubicBezTo>
                  <a:cubicBezTo>
                    <a:pt x="28" y="0"/>
                    <a:pt x="28" y="0"/>
                    <a:pt x="28" y="0"/>
                  </a:cubicBezTo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9" name="Rectangle 16"/>
            <p:cNvSpPr>
              <a:spLocks noChangeArrowheads="1"/>
            </p:cNvSpPr>
            <p:nvPr/>
          </p:nvSpPr>
          <p:spPr bwMode="auto">
            <a:xfrm>
              <a:off x="1865661" y="4122727"/>
              <a:ext cx="182659" cy="114162"/>
            </a:xfrm>
            <a:prstGeom prst="rect">
              <a:avLst/>
            </a:prstGeom>
            <a:solidFill>
              <a:srgbClr val="002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0" name="Freeform 17"/>
            <p:cNvSpPr>
              <a:spLocks/>
            </p:cNvSpPr>
            <p:nvPr/>
          </p:nvSpPr>
          <p:spPr bwMode="auto">
            <a:xfrm>
              <a:off x="1708371" y="5637271"/>
              <a:ext cx="898072" cy="730635"/>
            </a:xfrm>
            <a:custGeom>
              <a:avLst/>
              <a:gdLst>
                <a:gd name="T0" fmla="*/ 129 w 752"/>
                <a:gd name="T1" fmla="*/ 552 h 614"/>
                <a:gd name="T2" fmla="*/ 1 w 752"/>
                <a:gd name="T3" fmla="*/ 312 h 614"/>
                <a:gd name="T4" fmla="*/ 98 w 752"/>
                <a:gd name="T5" fmla="*/ 121 h 614"/>
                <a:gd name="T6" fmla="*/ 195 w 752"/>
                <a:gd name="T7" fmla="*/ 133 h 614"/>
                <a:gd name="T8" fmla="*/ 171 w 752"/>
                <a:gd name="T9" fmla="*/ 209 h 614"/>
                <a:gd name="T10" fmla="*/ 133 w 752"/>
                <a:gd name="T11" fmla="*/ 285 h 614"/>
                <a:gd name="T12" fmla="*/ 229 w 752"/>
                <a:gd name="T13" fmla="*/ 354 h 614"/>
                <a:gd name="T14" fmla="*/ 319 w 752"/>
                <a:gd name="T15" fmla="*/ 243 h 614"/>
                <a:gd name="T16" fmla="*/ 269 w 752"/>
                <a:gd name="T17" fmla="*/ 174 h 614"/>
                <a:gd name="T18" fmla="*/ 210 w 752"/>
                <a:gd name="T19" fmla="*/ 114 h 614"/>
                <a:gd name="T20" fmla="*/ 330 w 752"/>
                <a:gd name="T21" fmla="*/ 56 h 614"/>
                <a:gd name="T22" fmla="*/ 425 w 752"/>
                <a:gd name="T23" fmla="*/ 270 h 614"/>
                <a:gd name="T24" fmla="*/ 566 w 752"/>
                <a:gd name="T25" fmla="*/ 22 h 614"/>
                <a:gd name="T26" fmla="*/ 501 w 752"/>
                <a:gd name="T27" fmla="*/ 298 h 614"/>
                <a:gd name="T28" fmla="*/ 662 w 752"/>
                <a:gd name="T29" fmla="*/ 192 h 614"/>
                <a:gd name="T30" fmla="*/ 413 w 752"/>
                <a:gd name="T31" fmla="*/ 552 h 614"/>
                <a:gd name="T32" fmla="*/ 278 w 752"/>
                <a:gd name="T33" fmla="*/ 614 h 614"/>
                <a:gd name="T34" fmla="*/ 129 w 752"/>
                <a:gd name="T35" fmla="*/ 552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52" h="614">
                  <a:moveTo>
                    <a:pt x="129" y="552"/>
                  </a:moveTo>
                  <a:cubicBezTo>
                    <a:pt x="129" y="552"/>
                    <a:pt x="1" y="412"/>
                    <a:pt x="1" y="312"/>
                  </a:cubicBezTo>
                  <a:cubicBezTo>
                    <a:pt x="1" y="312"/>
                    <a:pt x="0" y="198"/>
                    <a:pt x="98" y="121"/>
                  </a:cubicBezTo>
                  <a:cubicBezTo>
                    <a:pt x="98" y="121"/>
                    <a:pt x="157" y="76"/>
                    <a:pt x="195" y="133"/>
                  </a:cubicBezTo>
                  <a:cubicBezTo>
                    <a:pt x="195" y="133"/>
                    <a:pt x="223" y="166"/>
                    <a:pt x="171" y="209"/>
                  </a:cubicBezTo>
                  <a:cubicBezTo>
                    <a:pt x="171" y="209"/>
                    <a:pt x="133" y="237"/>
                    <a:pt x="133" y="285"/>
                  </a:cubicBezTo>
                  <a:cubicBezTo>
                    <a:pt x="133" y="285"/>
                    <a:pt x="133" y="361"/>
                    <a:pt x="229" y="354"/>
                  </a:cubicBezTo>
                  <a:cubicBezTo>
                    <a:pt x="229" y="354"/>
                    <a:pt x="327" y="353"/>
                    <a:pt x="319" y="243"/>
                  </a:cubicBezTo>
                  <a:cubicBezTo>
                    <a:pt x="319" y="243"/>
                    <a:pt x="320" y="192"/>
                    <a:pt x="269" y="174"/>
                  </a:cubicBezTo>
                  <a:cubicBezTo>
                    <a:pt x="269" y="174"/>
                    <a:pt x="210" y="167"/>
                    <a:pt x="210" y="114"/>
                  </a:cubicBezTo>
                  <a:cubicBezTo>
                    <a:pt x="210" y="114"/>
                    <a:pt x="206" y="49"/>
                    <a:pt x="330" y="56"/>
                  </a:cubicBezTo>
                  <a:cubicBezTo>
                    <a:pt x="330" y="56"/>
                    <a:pt x="450" y="56"/>
                    <a:pt x="425" y="270"/>
                  </a:cubicBezTo>
                  <a:cubicBezTo>
                    <a:pt x="425" y="270"/>
                    <a:pt x="482" y="0"/>
                    <a:pt x="566" y="22"/>
                  </a:cubicBezTo>
                  <a:cubicBezTo>
                    <a:pt x="566" y="22"/>
                    <a:pt x="639" y="43"/>
                    <a:pt x="501" y="298"/>
                  </a:cubicBezTo>
                  <a:cubicBezTo>
                    <a:pt x="501" y="298"/>
                    <a:pt x="617" y="133"/>
                    <a:pt x="662" y="192"/>
                  </a:cubicBezTo>
                  <a:cubicBezTo>
                    <a:pt x="662" y="192"/>
                    <a:pt x="752" y="281"/>
                    <a:pt x="413" y="552"/>
                  </a:cubicBezTo>
                  <a:cubicBezTo>
                    <a:pt x="278" y="614"/>
                    <a:pt x="278" y="614"/>
                    <a:pt x="278" y="614"/>
                  </a:cubicBezTo>
                  <a:cubicBezTo>
                    <a:pt x="129" y="552"/>
                    <a:pt x="129" y="552"/>
                    <a:pt x="129" y="552"/>
                  </a:cubicBezTo>
                </a:path>
              </a:pathLst>
            </a:custGeom>
            <a:solidFill>
              <a:srgbClr val="FFFC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1" name="Freeform 18"/>
            <p:cNvSpPr>
              <a:spLocks noEditPoints="1"/>
            </p:cNvSpPr>
            <p:nvPr/>
          </p:nvSpPr>
          <p:spPr bwMode="auto">
            <a:xfrm>
              <a:off x="1708371" y="5761580"/>
              <a:ext cx="281599" cy="299357"/>
            </a:xfrm>
            <a:custGeom>
              <a:avLst/>
              <a:gdLst>
                <a:gd name="T0" fmla="*/ 216 w 236"/>
                <a:gd name="T1" fmla="*/ 251 h 251"/>
                <a:gd name="T2" fmla="*/ 216 w 236"/>
                <a:gd name="T3" fmla="*/ 251 h 251"/>
                <a:gd name="T4" fmla="*/ 216 w 236"/>
                <a:gd name="T5" fmla="*/ 251 h 251"/>
                <a:gd name="T6" fmla="*/ 216 w 236"/>
                <a:gd name="T7" fmla="*/ 251 h 251"/>
                <a:gd name="T8" fmla="*/ 227 w 236"/>
                <a:gd name="T9" fmla="*/ 250 h 251"/>
                <a:gd name="T10" fmla="*/ 216 w 236"/>
                <a:gd name="T11" fmla="*/ 251 h 251"/>
                <a:gd name="T12" fmla="*/ 227 w 236"/>
                <a:gd name="T13" fmla="*/ 250 h 251"/>
                <a:gd name="T14" fmla="*/ 236 w 236"/>
                <a:gd name="T15" fmla="*/ 249 h 251"/>
                <a:gd name="T16" fmla="*/ 228 w 236"/>
                <a:gd name="T17" fmla="*/ 250 h 251"/>
                <a:gd name="T18" fmla="*/ 228 w 236"/>
                <a:gd name="T19" fmla="*/ 250 h 251"/>
                <a:gd name="T20" fmla="*/ 228 w 236"/>
                <a:gd name="T21" fmla="*/ 250 h 251"/>
                <a:gd name="T22" fmla="*/ 236 w 236"/>
                <a:gd name="T23" fmla="*/ 249 h 251"/>
                <a:gd name="T24" fmla="*/ 236 w 236"/>
                <a:gd name="T25" fmla="*/ 249 h 251"/>
                <a:gd name="T26" fmla="*/ 194 w 236"/>
                <a:gd name="T27" fmla="*/ 29 h 251"/>
                <a:gd name="T28" fmla="*/ 194 w 236"/>
                <a:gd name="T29" fmla="*/ 29 h 251"/>
                <a:gd name="T30" fmla="*/ 202 w 236"/>
                <a:gd name="T31" fmla="*/ 53 h 251"/>
                <a:gd name="T32" fmla="*/ 194 w 236"/>
                <a:gd name="T33" fmla="*/ 29 h 251"/>
                <a:gd name="T34" fmla="*/ 194 w 236"/>
                <a:gd name="T35" fmla="*/ 29 h 251"/>
                <a:gd name="T36" fmla="*/ 145 w 236"/>
                <a:gd name="T37" fmla="*/ 0 h 251"/>
                <a:gd name="T38" fmla="*/ 97 w 236"/>
                <a:gd name="T39" fmla="*/ 17 h 251"/>
                <a:gd name="T40" fmla="*/ 0 w 236"/>
                <a:gd name="T41" fmla="*/ 208 h 251"/>
                <a:gd name="T42" fmla="*/ 97 w 236"/>
                <a:gd name="T43" fmla="*/ 17 h 251"/>
                <a:gd name="T44" fmla="*/ 145 w 236"/>
                <a:gd name="T45" fmla="*/ 0 h 251"/>
                <a:gd name="T46" fmla="*/ 145 w 236"/>
                <a:gd name="T47" fmla="*/ 0 h 251"/>
                <a:gd name="T48" fmla="*/ 145 w 236"/>
                <a:gd name="T49" fmla="*/ 0 h 251"/>
                <a:gd name="T50" fmla="*/ 145 w 236"/>
                <a:gd name="T51" fmla="*/ 0 h 251"/>
                <a:gd name="T52" fmla="*/ 145 w 236"/>
                <a:gd name="T53" fmla="*/ 0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36" h="251">
                  <a:moveTo>
                    <a:pt x="216" y="251"/>
                  </a:moveTo>
                  <a:cubicBezTo>
                    <a:pt x="216" y="251"/>
                    <a:pt x="216" y="251"/>
                    <a:pt x="216" y="251"/>
                  </a:cubicBezTo>
                  <a:cubicBezTo>
                    <a:pt x="216" y="251"/>
                    <a:pt x="216" y="251"/>
                    <a:pt x="216" y="251"/>
                  </a:cubicBezTo>
                  <a:cubicBezTo>
                    <a:pt x="216" y="251"/>
                    <a:pt x="216" y="251"/>
                    <a:pt x="216" y="251"/>
                  </a:cubicBezTo>
                  <a:moveTo>
                    <a:pt x="227" y="250"/>
                  </a:moveTo>
                  <a:cubicBezTo>
                    <a:pt x="223" y="250"/>
                    <a:pt x="219" y="251"/>
                    <a:pt x="216" y="251"/>
                  </a:cubicBezTo>
                  <a:cubicBezTo>
                    <a:pt x="219" y="251"/>
                    <a:pt x="223" y="250"/>
                    <a:pt x="227" y="250"/>
                  </a:cubicBezTo>
                  <a:moveTo>
                    <a:pt x="236" y="249"/>
                  </a:moveTo>
                  <a:cubicBezTo>
                    <a:pt x="231" y="250"/>
                    <a:pt x="228" y="250"/>
                    <a:pt x="228" y="250"/>
                  </a:cubicBezTo>
                  <a:cubicBezTo>
                    <a:pt x="228" y="250"/>
                    <a:pt x="228" y="250"/>
                    <a:pt x="228" y="250"/>
                  </a:cubicBezTo>
                  <a:cubicBezTo>
                    <a:pt x="228" y="250"/>
                    <a:pt x="228" y="250"/>
                    <a:pt x="228" y="250"/>
                  </a:cubicBezTo>
                  <a:cubicBezTo>
                    <a:pt x="228" y="250"/>
                    <a:pt x="231" y="250"/>
                    <a:pt x="236" y="249"/>
                  </a:cubicBezTo>
                  <a:cubicBezTo>
                    <a:pt x="236" y="249"/>
                    <a:pt x="236" y="249"/>
                    <a:pt x="236" y="249"/>
                  </a:cubicBezTo>
                  <a:moveTo>
                    <a:pt x="194" y="29"/>
                  </a:moveTo>
                  <a:cubicBezTo>
                    <a:pt x="194" y="29"/>
                    <a:pt x="194" y="29"/>
                    <a:pt x="194" y="29"/>
                  </a:cubicBezTo>
                  <a:cubicBezTo>
                    <a:pt x="194" y="29"/>
                    <a:pt x="202" y="38"/>
                    <a:pt x="202" y="53"/>
                  </a:cubicBezTo>
                  <a:cubicBezTo>
                    <a:pt x="202" y="38"/>
                    <a:pt x="194" y="29"/>
                    <a:pt x="194" y="29"/>
                  </a:cubicBezTo>
                  <a:cubicBezTo>
                    <a:pt x="194" y="29"/>
                    <a:pt x="194" y="29"/>
                    <a:pt x="194" y="29"/>
                  </a:cubicBezTo>
                  <a:moveTo>
                    <a:pt x="145" y="0"/>
                  </a:moveTo>
                  <a:cubicBezTo>
                    <a:pt x="119" y="0"/>
                    <a:pt x="97" y="17"/>
                    <a:pt x="97" y="17"/>
                  </a:cubicBezTo>
                  <a:cubicBezTo>
                    <a:pt x="1" y="92"/>
                    <a:pt x="0" y="202"/>
                    <a:pt x="0" y="208"/>
                  </a:cubicBezTo>
                  <a:cubicBezTo>
                    <a:pt x="0" y="202"/>
                    <a:pt x="1" y="92"/>
                    <a:pt x="97" y="17"/>
                  </a:cubicBezTo>
                  <a:cubicBezTo>
                    <a:pt x="97" y="17"/>
                    <a:pt x="119" y="0"/>
                    <a:pt x="145" y="0"/>
                  </a:cubicBezTo>
                  <a:moveTo>
                    <a:pt x="145" y="0"/>
                  </a:moveTo>
                  <a:cubicBezTo>
                    <a:pt x="145" y="0"/>
                    <a:pt x="145" y="0"/>
                    <a:pt x="145" y="0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145" y="0"/>
                    <a:pt x="145" y="0"/>
                    <a:pt x="145" y="0"/>
                  </a:cubicBezTo>
                </a:path>
              </a:pathLst>
            </a:custGeom>
            <a:solidFill>
              <a:srgbClr val="E000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2" name="Freeform 19"/>
            <p:cNvSpPr>
              <a:spLocks/>
            </p:cNvSpPr>
            <p:nvPr/>
          </p:nvSpPr>
          <p:spPr bwMode="auto">
            <a:xfrm>
              <a:off x="1708371" y="5761580"/>
              <a:ext cx="357706" cy="601251"/>
            </a:xfrm>
            <a:custGeom>
              <a:avLst/>
              <a:gdLst>
                <a:gd name="T0" fmla="*/ 145 w 300"/>
                <a:gd name="T1" fmla="*/ 0 h 504"/>
                <a:gd name="T2" fmla="*/ 145 w 300"/>
                <a:gd name="T3" fmla="*/ 0 h 504"/>
                <a:gd name="T4" fmla="*/ 97 w 300"/>
                <a:gd name="T5" fmla="*/ 17 h 504"/>
                <a:gd name="T6" fmla="*/ 0 w 300"/>
                <a:gd name="T7" fmla="*/ 208 h 504"/>
                <a:gd name="T8" fmla="*/ 0 w 300"/>
                <a:gd name="T9" fmla="*/ 208 h 504"/>
                <a:gd name="T10" fmla="*/ 128 w 300"/>
                <a:gd name="T11" fmla="*/ 448 h 504"/>
                <a:gd name="T12" fmla="*/ 197 w 300"/>
                <a:gd name="T13" fmla="*/ 477 h 504"/>
                <a:gd name="T14" fmla="*/ 265 w 300"/>
                <a:gd name="T15" fmla="*/ 504 h 504"/>
                <a:gd name="T16" fmla="*/ 299 w 300"/>
                <a:gd name="T17" fmla="*/ 450 h 504"/>
                <a:gd name="T18" fmla="*/ 299 w 300"/>
                <a:gd name="T19" fmla="*/ 449 h 504"/>
                <a:gd name="T20" fmla="*/ 299 w 300"/>
                <a:gd name="T21" fmla="*/ 449 h 504"/>
                <a:gd name="T22" fmla="*/ 299 w 300"/>
                <a:gd name="T23" fmla="*/ 449 h 504"/>
                <a:gd name="T24" fmla="*/ 299 w 300"/>
                <a:gd name="T25" fmla="*/ 448 h 504"/>
                <a:gd name="T26" fmla="*/ 237 w 300"/>
                <a:gd name="T27" fmla="*/ 260 h 504"/>
                <a:gd name="T28" fmla="*/ 236 w 300"/>
                <a:gd name="T29" fmla="*/ 249 h 504"/>
                <a:gd name="T30" fmla="*/ 228 w 300"/>
                <a:gd name="T31" fmla="*/ 250 h 504"/>
                <a:gd name="T32" fmla="*/ 228 w 300"/>
                <a:gd name="T33" fmla="*/ 250 h 504"/>
                <a:gd name="T34" fmla="*/ 227 w 300"/>
                <a:gd name="T35" fmla="*/ 250 h 504"/>
                <a:gd name="T36" fmla="*/ 216 w 300"/>
                <a:gd name="T37" fmla="*/ 251 h 504"/>
                <a:gd name="T38" fmla="*/ 216 w 300"/>
                <a:gd name="T39" fmla="*/ 251 h 504"/>
                <a:gd name="T40" fmla="*/ 216 w 300"/>
                <a:gd name="T41" fmla="*/ 251 h 504"/>
                <a:gd name="T42" fmla="*/ 216 w 300"/>
                <a:gd name="T43" fmla="*/ 251 h 504"/>
                <a:gd name="T44" fmla="*/ 216 w 300"/>
                <a:gd name="T45" fmla="*/ 251 h 504"/>
                <a:gd name="T46" fmla="*/ 132 w 300"/>
                <a:gd name="T47" fmla="*/ 181 h 504"/>
                <a:gd name="T48" fmla="*/ 132 w 300"/>
                <a:gd name="T49" fmla="*/ 181 h 504"/>
                <a:gd name="T50" fmla="*/ 132 w 300"/>
                <a:gd name="T51" fmla="*/ 181 h 504"/>
                <a:gd name="T52" fmla="*/ 132 w 300"/>
                <a:gd name="T53" fmla="*/ 181 h 504"/>
                <a:gd name="T54" fmla="*/ 170 w 300"/>
                <a:gd name="T55" fmla="*/ 105 h 504"/>
                <a:gd name="T56" fmla="*/ 202 w 300"/>
                <a:gd name="T57" fmla="*/ 53 h 504"/>
                <a:gd name="T58" fmla="*/ 194 w 300"/>
                <a:gd name="T59" fmla="*/ 29 h 504"/>
                <a:gd name="T60" fmla="*/ 194 w 300"/>
                <a:gd name="T61" fmla="*/ 29 h 504"/>
                <a:gd name="T62" fmla="*/ 145 w 300"/>
                <a:gd name="T63" fmla="*/ 0 h 504"/>
                <a:gd name="T64" fmla="*/ 145 w 300"/>
                <a:gd name="T65" fmla="*/ 0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00" h="504">
                  <a:moveTo>
                    <a:pt x="145" y="0"/>
                  </a:moveTo>
                  <a:cubicBezTo>
                    <a:pt x="145" y="0"/>
                    <a:pt x="145" y="0"/>
                    <a:pt x="145" y="0"/>
                  </a:cubicBezTo>
                  <a:cubicBezTo>
                    <a:pt x="119" y="0"/>
                    <a:pt x="97" y="17"/>
                    <a:pt x="97" y="17"/>
                  </a:cubicBezTo>
                  <a:cubicBezTo>
                    <a:pt x="1" y="92"/>
                    <a:pt x="0" y="202"/>
                    <a:pt x="0" y="208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0" y="308"/>
                    <a:pt x="128" y="448"/>
                    <a:pt x="128" y="448"/>
                  </a:cubicBezTo>
                  <a:cubicBezTo>
                    <a:pt x="197" y="477"/>
                    <a:pt x="197" y="477"/>
                    <a:pt x="197" y="477"/>
                  </a:cubicBezTo>
                  <a:cubicBezTo>
                    <a:pt x="265" y="504"/>
                    <a:pt x="265" y="504"/>
                    <a:pt x="265" y="504"/>
                  </a:cubicBezTo>
                  <a:cubicBezTo>
                    <a:pt x="299" y="450"/>
                    <a:pt x="299" y="450"/>
                    <a:pt x="299" y="450"/>
                  </a:cubicBezTo>
                  <a:cubicBezTo>
                    <a:pt x="300" y="449"/>
                    <a:pt x="300" y="449"/>
                    <a:pt x="299" y="449"/>
                  </a:cubicBezTo>
                  <a:cubicBezTo>
                    <a:pt x="299" y="449"/>
                    <a:pt x="299" y="449"/>
                    <a:pt x="299" y="449"/>
                  </a:cubicBezTo>
                  <a:cubicBezTo>
                    <a:pt x="299" y="449"/>
                    <a:pt x="299" y="449"/>
                    <a:pt x="299" y="449"/>
                  </a:cubicBezTo>
                  <a:cubicBezTo>
                    <a:pt x="298" y="449"/>
                    <a:pt x="298" y="449"/>
                    <a:pt x="299" y="448"/>
                  </a:cubicBezTo>
                  <a:cubicBezTo>
                    <a:pt x="237" y="260"/>
                    <a:pt x="237" y="260"/>
                    <a:pt x="237" y="260"/>
                  </a:cubicBezTo>
                  <a:cubicBezTo>
                    <a:pt x="236" y="249"/>
                    <a:pt x="236" y="249"/>
                    <a:pt x="236" y="249"/>
                  </a:cubicBezTo>
                  <a:cubicBezTo>
                    <a:pt x="231" y="250"/>
                    <a:pt x="228" y="250"/>
                    <a:pt x="228" y="250"/>
                  </a:cubicBezTo>
                  <a:cubicBezTo>
                    <a:pt x="228" y="250"/>
                    <a:pt x="228" y="250"/>
                    <a:pt x="228" y="250"/>
                  </a:cubicBezTo>
                  <a:cubicBezTo>
                    <a:pt x="228" y="250"/>
                    <a:pt x="228" y="250"/>
                    <a:pt x="227" y="250"/>
                  </a:cubicBezTo>
                  <a:cubicBezTo>
                    <a:pt x="223" y="250"/>
                    <a:pt x="219" y="251"/>
                    <a:pt x="216" y="251"/>
                  </a:cubicBezTo>
                  <a:cubicBezTo>
                    <a:pt x="216" y="251"/>
                    <a:pt x="216" y="251"/>
                    <a:pt x="216" y="251"/>
                  </a:cubicBezTo>
                  <a:cubicBezTo>
                    <a:pt x="216" y="251"/>
                    <a:pt x="216" y="251"/>
                    <a:pt x="216" y="251"/>
                  </a:cubicBezTo>
                  <a:cubicBezTo>
                    <a:pt x="216" y="251"/>
                    <a:pt x="216" y="251"/>
                    <a:pt x="216" y="251"/>
                  </a:cubicBezTo>
                  <a:cubicBezTo>
                    <a:pt x="216" y="251"/>
                    <a:pt x="216" y="251"/>
                    <a:pt x="216" y="251"/>
                  </a:cubicBezTo>
                  <a:cubicBezTo>
                    <a:pt x="132" y="251"/>
                    <a:pt x="132" y="181"/>
                    <a:pt x="132" y="181"/>
                  </a:cubicBezTo>
                  <a:cubicBezTo>
                    <a:pt x="132" y="181"/>
                    <a:pt x="132" y="181"/>
                    <a:pt x="132" y="181"/>
                  </a:cubicBezTo>
                  <a:cubicBezTo>
                    <a:pt x="132" y="181"/>
                    <a:pt x="132" y="181"/>
                    <a:pt x="132" y="181"/>
                  </a:cubicBezTo>
                  <a:cubicBezTo>
                    <a:pt x="132" y="181"/>
                    <a:pt x="132" y="181"/>
                    <a:pt x="132" y="181"/>
                  </a:cubicBezTo>
                  <a:cubicBezTo>
                    <a:pt x="132" y="133"/>
                    <a:pt x="170" y="105"/>
                    <a:pt x="170" y="105"/>
                  </a:cubicBezTo>
                  <a:cubicBezTo>
                    <a:pt x="195" y="85"/>
                    <a:pt x="202" y="66"/>
                    <a:pt x="202" y="53"/>
                  </a:cubicBezTo>
                  <a:cubicBezTo>
                    <a:pt x="202" y="38"/>
                    <a:pt x="194" y="29"/>
                    <a:pt x="194" y="29"/>
                  </a:cubicBezTo>
                  <a:cubicBezTo>
                    <a:pt x="194" y="29"/>
                    <a:pt x="194" y="29"/>
                    <a:pt x="194" y="29"/>
                  </a:cubicBezTo>
                  <a:cubicBezTo>
                    <a:pt x="179" y="7"/>
                    <a:pt x="161" y="0"/>
                    <a:pt x="145" y="0"/>
                  </a:cubicBezTo>
                  <a:cubicBezTo>
                    <a:pt x="145" y="0"/>
                    <a:pt x="145" y="0"/>
                    <a:pt x="145" y="0"/>
                  </a:cubicBezTo>
                </a:path>
              </a:pathLst>
            </a:custGeom>
            <a:solidFill>
              <a:srgbClr val="F2EF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3" name="Rectangle 20"/>
            <p:cNvSpPr>
              <a:spLocks noChangeArrowheads="1"/>
            </p:cNvSpPr>
            <p:nvPr/>
          </p:nvSpPr>
          <p:spPr bwMode="auto">
            <a:xfrm>
              <a:off x="1860587" y="6294335"/>
              <a:ext cx="339948" cy="334874"/>
            </a:xfrm>
            <a:prstGeom prst="rect">
              <a:avLst/>
            </a:prstGeom>
            <a:solidFill>
              <a:srgbClr val="EC00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530142729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 Tell a story</a:t>
            </a:r>
          </a:p>
        </p:txBody>
      </p:sp>
    </p:spTree>
    <p:extLst>
      <p:ext uri="{BB962C8B-B14F-4D97-AF65-F5344CB8AC3E}">
        <p14:creationId xmlns:p14="http://schemas.microsoft.com/office/powerpoint/2010/main" val="3169908046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0" y="0"/>
            <a:ext cx="3932238" cy="6994525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GB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241573" y="1062241"/>
            <a:ext cx="3456384" cy="2179058"/>
          </a:xfrm>
        </p:spPr>
        <p:txBody>
          <a:bodyPr/>
          <a:lstStyle/>
          <a:p>
            <a:pPr defTabSz="914400"/>
            <a:r>
              <a:rPr lang="en-GB" dirty="0"/>
              <a:t>Your narrative flow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346029" y="1079500"/>
            <a:ext cx="7848871" cy="530606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Imagine you are explaining at a whiteboard</a:t>
            </a:r>
          </a:p>
          <a:p>
            <a:r>
              <a:rPr lang="en-GB" dirty="0"/>
              <a:t>Here is a problem</a:t>
            </a:r>
          </a:p>
          <a:p>
            <a:r>
              <a:rPr lang="en-GB" dirty="0"/>
              <a:t>It’s an interesting problem</a:t>
            </a:r>
          </a:p>
          <a:p>
            <a:r>
              <a:rPr lang="en-GB" dirty="0"/>
              <a:t>It’s an unsolved problem</a:t>
            </a:r>
          </a:p>
          <a:p>
            <a:r>
              <a:rPr lang="en-GB" dirty="0">
                <a:solidFill>
                  <a:srgbClr val="FFB900"/>
                </a:solidFill>
              </a:rPr>
              <a:t>Here is my idea</a:t>
            </a:r>
          </a:p>
          <a:p>
            <a:r>
              <a:rPr lang="en-GB" dirty="0"/>
              <a:t>My idea works (details, data)</a:t>
            </a:r>
          </a:p>
          <a:p>
            <a:r>
              <a:rPr lang="en-GB" dirty="0"/>
              <a:t>Here’s how my idea compares to </a:t>
            </a:r>
            <a:br>
              <a:rPr lang="en-GB" dirty="0"/>
            </a:br>
            <a:r>
              <a:rPr lang="en-GB" dirty="0"/>
              <a:t>other people’s approaches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9258019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Title (1000 readers)</a:t>
            </a:r>
          </a:p>
          <a:p>
            <a:r>
              <a:rPr lang="en-GB" dirty="0"/>
              <a:t>Abstract (4 sentences, 100 readers)</a:t>
            </a:r>
          </a:p>
          <a:p>
            <a:r>
              <a:rPr lang="en-GB" dirty="0"/>
              <a:t>Introduction (1 page, 100 readers)</a:t>
            </a:r>
          </a:p>
          <a:p>
            <a:r>
              <a:rPr lang="en-GB" dirty="0"/>
              <a:t>The problem (1 page, 10 readers)</a:t>
            </a:r>
          </a:p>
          <a:p>
            <a:r>
              <a:rPr lang="en-GB" dirty="0"/>
              <a:t>My idea (2 pages, 10 readers)</a:t>
            </a:r>
          </a:p>
          <a:p>
            <a:r>
              <a:rPr lang="en-GB" dirty="0"/>
              <a:t>The details (5 pages, 3 readers)</a:t>
            </a:r>
          </a:p>
          <a:p>
            <a:r>
              <a:rPr lang="en-GB" dirty="0"/>
              <a:t>Related work (1-2 pages, 10 readers)</a:t>
            </a:r>
          </a:p>
          <a:p>
            <a:r>
              <a:rPr lang="en-GB" dirty="0"/>
              <a:t>Conclusions and further work (0.5 pages)</a:t>
            </a:r>
          </a:p>
          <a:p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241573" y="1062241"/>
            <a:ext cx="3456384" cy="2179058"/>
          </a:xfrm>
        </p:spPr>
        <p:txBody>
          <a:bodyPr/>
          <a:lstStyle/>
          <a:p>
            <a:r>
              <a:rPr lang="en-GB" dirty="0"/>
              <a:t>Structure (conference paper)</a:t>
            </a:r>
          </a:p>
        </p:txBody>
      </p:sp>
    </p:spTree>
    <p:extLst>
      <p:ext uri="{BB962C8B-B14F-4D97-AF65-F5344CB8AC3E}">
        <p14:creationId xmlns:p14="http://schemas.microsoft.com/office/powerpoint/2010/main" val="1390884948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638" y="2125662"/>
            <a:ext cx="11887200" cy="2179058"/>
          </a:xfrm>
        </p:spPr>
        <p:txBody>
          <a:bodyPr/>
          <a:lstStyle/>
          <a:p>
            <a:r>
              <a:rPr lang="en-US" dirty="0"/>
              <a:t>4. </a:t>
            </a:r>
            <a:r>
              <a:rPr lang="en-GB" dirty="0"/>
              <a:t>Nail your contributions </a:t>
            </a:r>
            <a:br>
              <a:rPr lang="en-GB" dirty="0"/>
            </a:br>
            <a:r>
              <a:rPr lang="en-GB" dirty="0"/>
              <a:t>	to the mast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959158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241573" y="1062241"/>
            <a:ext cx="3456384" cy="2179058"/>
          </a:xfrm>
        </p:spPr>
        <p:txBody>
          <a:bodyPr/>
          <a:lstStyle/>
          <a:p>
            <a:pPr defTabSz="914400"/>
            <a:r>
              <a:rPr lang="en-GB" dirty="0"/>
              <a:t>The introduction (1 page)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705350" y="1079500"/>
            <a:ext cx="7273925" cy="3607141"/>
          </a:xfrm>
        </p:spPr>
        <p:txBody>
          <a:bodyPr/>
          <a:lstStyle/>
          <a:p>
            <a:pPr>
              <a:buClr>
                <a:srgbClr val="0078D7"/>
              </a:buClr>
            </a:pPr>
            <a:r>
              <a:rPr lang="en-GB" dirty="0">
                <a:solidFill>
                  <a:srgbClr val="FFB900"/>
                </a:solidFill>
              </a:rPr>
              <a:t>Describe the problem</a:t>
            </a:r>
          </a:p>
          <a:p>
            <a:pPr>
              <a:buClr>
                <a:srgbClr val="0078D7"/>
              </a:buClr>
            </a:pPr>
            <a:r>
              <a:rPr lang="en-GB" dirty="0">
                <a:solidFill>
                  <a:srgbClr val="FFB900"/>
                </a:solidFill>
              </a:rPr>
              <a:t>State your contributions</a:t>
            </a:r>
          </a:p>
          <a:p>
            <a:pPr marL="0" indent="0">
              <a:buNone/>
            </a:pPr>
            <a:r>
              <a:rPr lang="en-GB" dirty="0"/>
              <a:t>...and that is all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sz="4800" dirty="0"/>
              <a:t>ONE PAGE!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8507457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0" y="0"/>
            <a:ext cx="3932238" cy="6994525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GB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Describe the problem</a:t>
            </a:r>
          </a:p>
        </p:txBody>
      </p:sp>
      <p:pic>
        <p:nvPicPr>
          <p:cNvPr id="9" name="Rectangle 1884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22801" y="1076925"/>
            <a:ext cx="5361273" cy="4076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 bwMode="auto">
          <a:xfrm>
            <a:off x="4846640" y="2766684"/>
            <a:ext cx="4827982" cy="697001"/>
          </a:xfrm>
          <a:prstGeom prst="rect">
            <a:avLst/>
          </a:prstGeom>
          <a:noFill/>
          <a:ln w="38100">
            <a:solidFill>
              <a:srgbClr val="00BCF2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GB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0049745" y="2057102"/>
            <a:ext cx="2131018" cy="2109765"/>
          </a:xfrm>
          <a:prstGeom prst="rect">
            <a:avLst/>
          </a:prstGeom>
          <a:solidFill>
            <a:srgbClr val="00BCF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spcBef>
                <a:spcPct val="0"/>
              </a:spcBef>
              <a:spcAft>
                <a:spcPct val="0"/>
              </a:spcAft>
            </a:pPr>
            <a:endParaRPr lang="en-US" sz="3000" kern="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125594" y="2079798"/>
            <a:ext cx="205516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+mj-lt"/>
              </a:rPr>
              <a:t>Use an example to introduce the problem</a:t>
            </a:r>
          </a:p>
        </p:txBody>
      </p:sp>
    </p:spTree>
    <p:extLst>
      <p:ext uri="{BB962C8B-B14F-4D97-AF65-F5344CB8AC3E}">
        <p14:creationId xmlns:p14="http://schemas.microsoft.com/office/powerpoint/2010/main" val="647613780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638" y="2125662"/>
            <a:ext cx="11887200" cy="3176254"/>
          </a:xfrm>
        </p:spPr>
        <p:txBody>
          <a:bodyPr/>
          <a:lstStyle/>
          <a:p>
            <a:r>
              <a:rPr lang="en-US" dirty="0"/>
              <a:t>Seven simple, actionable suggestions</a:t>
            </a:r>
            <a:br>
              <a:rPr lang="en-US" dirty="0"/>
            </a:br>
            <a:br>
              <a:rPr lang="en-US" sz="3600" dirty="0"/>
            </a:br>
            <a:r>
              <a:rPr lang="en-US" sz="3600" dirty="0"/>
              <a:t>that will make your papers better.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281667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7553" y="5441478"/>
            <a:ext cx="3838045" cy="159347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7885" y="6003069"/>
            <a:ext cx="2520000" cy="10462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 bwMode="auto">
          <a:xfrm>
            <a:off x="0" y="0"/>
            <a:ext cx="3932238" cy="6994525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GB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241573" y="1062241"/>
            <a:ext cx="3456384" cy="2179058"/>
          </a:xfrm>
        </p:spPr>
        <p:txBody>
          <a:bodyPr/>
          <a:lstStyle/>
          <a:p>
            <a:r>
              <a:rPr lang="en-GB" dirty="0"/>
              <a:t>Molehills not mountains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34061" y="976982"/>
            <a:ext cx="6400800" cy="4447371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3200" baseline="-25000" dirty="0">
                <a:solidFill>
                  <a:srgbClr val="5B5B5B"/>
                </a:solidFill>
              </a:rPr>
              <a:t>Example: </a:t>
            </a:r>
            <a:r>
              <a:rPr lang="en-GB" sz="3200" baseline="-25000" dirty="0">
                <a:solidFill>
                  <a:srgbClr val="5B5B5B"/>
                </a:solidFill>
                <a:latin typeface="+mj-lt"/>
              </a:rPr>
              <a:t>“Computer programs often have bugs.  It is very important to eliminate these bugs [1,2].  Many researchers have tried [3,4,5,6].  It really is very important.”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GB" sz="1200" baseline="-25000" dirty="0">
              <a:solidFill>
                <a:srgbClr val="5B5B5B"/>
              </a:solidFill>
              <a:latin typeface="+mj-lt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4800" baseline="-25000" dirty="0">
                <a:solidFill>
                  <a:srgbClr val="0078D7"/>
                </a:solidFill>
                <a:latin typeface="+mj-lt"/>
              </a:rPr>
              <a:t>Yawn!</a:t>
            </a:r>
            <a:br>
              <a:rPr lang="en-GB" sz="3200" baseline="-25000" dirty="0">
                <a:solidFill>
                  <a:srgbClr val="5B5B5B"/>
                </a:solidFill>
                <a:latin typeface="+mj-lt"/>
              </a:rPr>
            </a:br>
            <a:endParaRPr lang="en-GB" sz="3200" baseline="-25000" dirty="0">
              <a:solidFill>
                <a:srgbClr val="5B5B5B"/>
              </a:solidFill>
              <a:latin typeface="+mj-lt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3200" baseline="-25000" dirty="0">
                <a:solidFill>
                  <a:srgbClr val="5B5B5B"/>
                </a:solidFill>
              </a:rPr>
              <a:t>Example: </a:t>
            </a:r>
            <a:r>
              <a:rPr lang="en-GB" sz="3200" baseline="-25000" dirty="0">
                <a:solidFill>
                  <a:srgbClr val="5B5B5B"/>
                </a:solidFill>
                <a:latin typeface="+mj-lt"/>
              </a:rPr>
              <a:t>“Consider this program, which has an interesting bug.  &lt;brief description&gt;.  We will show an automatic technique for identifying and removing such bugs”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GB" sz="1200" baseline="-25000" dirty="0">
              <a:solidFill>
                <a:srgbClr val="5B5B5B"/>
              </a:solidFill>
              <a:latin typeface="+mj-lt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4800" baseline="-25000" dirty="0">
                <a:solidFill>
                  <a:srgbClr val="00BCF2"/>
                </a:solidFill>
                <a:latin typeface="+mj-lt"/>
              </a:rPr>
              <a:t>Cool!</a:t>
            </a:r>
          </a:p>
        </p:txBody>
      </p:sp>
    </p:spTree>
    <p:extLst>
      <p:ext uri="{BB962C8B-B14F-4D97-AF65-F5344CB8AC3E}">
        <p14:creationId xmlns:p14="http://schemas.microsoft.com/office/powerpoint/2010/main" val="3211091536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0" y="0"/>
            <a:ext cx="3932238" cy="6994525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GB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defTabSz="914400"/>
            <a:r>
              <a:rPr lang="en-GB" dirty="0"/>
              <a:t>State your </a:t>
            </a:r>
            <a:r>
              <a:rPr lang="en-GB" sz="4400" dirty="0"/>
              <a:t>contributions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705350" y="1079500"/>
            <a:ext cx="7273925" cy="4025717"/>
          </a:xfrm>
        </p:spPr>
        <p:txBody>
          <a:bodyPr/>
          <a:lstStyle/>
          <a:p>
            <a:r>
              <a:rPr lang="en-GB" dirty="0"/>
              <a:t>Write the list of contributions first</a:t>
            </a:r>
          </a:p>
          <a:p>
            <a:pPr>
              <a:buClr>
                <a:srgbClr val="0078D7"/>
              </a:buClr>
            </a:pPr>
            <a:r>
              <a:rPr lang="en-GB" dirty="0">
                <a:solidFill>
                  <a:srgbClr val="FFB900"/>
                </a:solidFill>
              </a:rPr>
              <a:t>The list of contributions drives the entire paper</a:t>
            </a:r>
            <a:r>
              <a:rPr lang="en-GB" dirty="0"/>
              <a:t>: the paper substantiates the claims you have made</a:t>
            </a:r>
          </a:p>
          <a:p>
            <a:r>
              <a:rPr lang="en-GB" dirty="0"/>
              <a:t>Reader thinks “gosh, if they can really deliver this, that’s be exciting; I’d better read on”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1762920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ctangle 1894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330" y="1108868"/>
            <a:ext cx="5256213" cy="477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06000" y="2941200"/>
            <a:ext cx="3319949" cy="1181862"/>
          </a:xfrm>
        </p:spPr>
        <p:txBody>
          <a:bodyPr/>
          <a:lstStyle/>
          <a:p>
            <a:r>
              <a:rPr lang="en-GB" dirty="0"/>
              <a:t>Do not leave the reader to guess what your contributions are!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41573" y="1062241"/>
            <a:ext cx="3456384" cy="2271391"/>
          </a:xfrm>
        </p:spPr>
        <p:txBody>
          <a:bodyPr/>
          <a:lstStyle/>
          <a:p>
            <a:r>
              <a:rPr lang="en-GB" dirty="0"/>
              <a:t>State your </a:t>
            </a:r>
            <a:r>
              <a:rPr lang="en-GB" sz="4400" dirty="0"/>
              <a:t>contributions</a:t>
            </a:r>
          </a:p>
          <a:p>
            <a:endParaRPr lang="en-GB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4922093" y="3040062"/>
            <a:ext cx="4896543" cy="2041375"/>
          </a:xfrm>
          <a:prstGeom prst="rect">
            <a:avLst/>
          </a:prstGeom>
          <a:noFill/>
          <a:ln w="38100">
            <a:solidFill>
              <a:srgbClr val="00BCF2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GB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0118825" y="3040063"/>
            <a:ext cx="2061938" cy="2041374"/>
          </a:xfrm>
          <a:prstGeom prst="rect">
            <a:avLst/>
          </a:prstGeom>
          <a:solidFill>
            <a:srgbClr val="00BCF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spcBef>
                <a:spcPct val="0"/>
              </a:spcBef>
              <a:spcAft>
                <a:spcPct val="0"/>
              </a:spcAft>
            </a:pPr>
            <a:endParaRPr lang="en-US" sz="3000" kern="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178306" y="3082925"/>
            <a:ext cx="20362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+mj-lt"/>
              </a:rPr>
              <a:t>Bulleted list </a:t>
            </a:r>
            <a:br>
              <a:rPr lang="en-GB" sz="2400" dirty="0">
                <a:solidFill>
                  <a:schemeClr val="bg1"/>
                </a:solidFill>
                <a:latin typeface="+mj-lt"/>
              </a:rPr>
            </a:br>
            <a:r>
              <a:rPr lang="en-GB" sz="2400" dirty="0">
                <a:solidFill>
                  <a:schemeClr val="bg1"/>
                </a:solidFill>
                <a:latin typeface="+mj-lt"/>
              </a:rPr>
              <a:t>of contributions</a:t>
            </a:r>
          </a:p>
        </p:txBody>
      </p:sp>
    </p:spTree>
    <p:extLst>
      <p:ext uri="{BB962C8B-B14F-4D97-AF65-F5344CB8AC3E}">
        <p14:creationId xmlns:p14="http://schemas.microsoft.com/office/powerpoint/2010/main" val="365271033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0" y="0"/>
            <a:ext cx="3932238" cy="6994525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GB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241573" y="1062241"/>
            <a:ext cx="3456384" cy="2123658"/>
          </a:xfrm>
        </p:spPr>
        <p:txBody>
          <a:bodyPr/>
          <a:lstStyle/>
          <a:p>
            <a:r>
              <a:rPr lang="en-GB" sz="4400" dirty="0"/>
              <a:t>Contributions</a:t>
            </a:r>
            <a:r>
              <a:rPr lang="en-GB" dirty="0"/>
              <a:t> should be refutable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4241630" y="850597"/>
            <a:ext cx="3970800" cy="1206505"/>
          </a:xfrm>
          <a:prstGeom prst="rect">
            <a:avLst/>
          </a:prstGeom>
          <a:solidFill>
            <a:srgbClr val="00BCF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6000" dirty="0">
                <a:solidFill>
                  <a:srgbClr val="FFFFFF"/>
                </a:solidFill>
                <a:latin typeface="+mj-lt"/>
                <a:cs typeface="Segoe UI Light"/>
              </a:rPr>
              <a:t>No!</a:t>
            </a:r>
            <a:endParaRPr lang="en-US" sz="4000" kern="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8191038" y="850598"/>
            <a:ext cx="3970800" cy="1206504"/>
          </a:xfrm>
          <a:prstGeom prst="rect">
            <a:avLst/>
          </a:prstGeom>
          <a:solidFill>
            <a:srgbClr val="FFB90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6000" dirty="0">
                <a:solidFill>
                  <a:srgbClr val="FFFFFF"/>
                </a:solidFill>
                <a:latin typeface="+mj-lt"/>
                <a:cs typeface="Segoe UI Light"/>
              </a:rPr>
              <a:t>Yes!</a:t>
            </a:r>
            <a:endParaRPr lang="en-US" sz="4000" dirty="0">
              <a:solidFill>
                <a:srgbClr val="FFFFFF"/>
              </a:solidFill>
              <a:latin typeface="+mj-lt"/>
              <a:ea typeface="Segoe UI" pitchFamily="34" charset="0"/>
              <a:cs typeface="Segoe UI Ligh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58026" y="2201118"/>
            <a:ext cx="3688216" cy="794064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dirty="0">
                <a:solidFill>
                  <a:srgbClr val="5B5B5B"/>
                </a:solidFill>
                <a:latin typeface="+mj-lt"/>
              </a:rPr>
              <a:t>We describe the </a:t>
            </a:r>
            <a:r>
              <a:rPr lang="en-GB" dirty="0" err="1">
                <a:solidFill>
                  <a:srgbClr val="5B5B5B"/>
                </a:solidFill>
                <a:latin typeface="+mj-lt"/>
              </a:rPr>
              <a:t>WizWoz</a:t>
            </a:r>
            <a:r>
              <a:rPr lang="en-GB" dirty="0">
                <a:solidFill>
                  <a:srgbClr val="5B5B5B"/>
                </a:solidFill>
                <a:latin typeface="+mj-lt"/>
              </a:rPr>
              <a:t> system.  It is really cool.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212430" y="2186485"/>
            <a:ext cx="3907028" cy="3893374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dirty="0">
                <a:solidFill>
                  <a:srgbClr val="5B5B5B"/>
                </a:solidFill>
                <a:latin typeface="+mj-lt"/>
              </a:rPr>
              <a:t>We give the syntax and semantics of a language that supports concurrent processes (Section 3).  Its innovative features are...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GB" sz="800" dirty="0">
              <a:solidFill>
                <a:srgbClr val="5B5B5B"/>
              </a:solidFill>
              <a:latin typeface="+mj-lt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dirty="0">
                <a:solidFill>
                  <a:srgbClr val="5B5B5B"/>
                </a:solidFill>
                <a:latin typeface="+mj-lt"/>
              </a:rPr>
              <a:t>We prove that the type system is sound, and that type checking is decidable (Section 4)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GB" sz="800" dirty="0">
              <a:solidFill>
                <a:srgbClr val="5B5B5B"/>
              </a:solidFill>
              <a:latin typeface="+mj-lt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dirty="0">
                <a:solidFill>
                  <a:srgbClr val="5B5B5B"/>
                </a:solidFill>
                <a:latin typeface="+mj-lt"/>
              </a:rPr>
              <a:t>We have built a GUI toolkit in </a:t>
            </a:r>
            <a:r>
              <a:rPr lang="en-GB" dirty="0" err="1">
                <a:solidFill>
                  <a:srgbClr val="5B5B5B"/>
                </a:solidFill>
                <a:latin typeface="+mj-lt"/>
              </a:rPr>
              <a:t>WizWoz</a:t>
            </a:r>
            <a:r>
              <a:rPr lang="en-GB" dirty="0">
                <a:solidFill>
                  <a:srgbClr val="5B5B5B"/>
                </a:solidFill>
                <a:latin typeface="+mj-lt"/>
              </a:rPr>
              <a:t>, and used it to implement a text editor (Section 5). The result is half the length of the Java version.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GB" dirty="0">
              <a:solidFill>
                <a:srgbClr val="5B5B5B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58026" y="3428082"/>
            <a:ext cx="3688216" cy="544765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dirty="0">
                <a:solidFill>
                  <a:srgbClr val="5B5B5B"/>
                </a:solidFill>
                <a:latin typeface="+mj-lt"/>
              </a:rPr>
              <a:t>We study its properties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248947" y="4405747"/>
            <a:ext cx="3688216" cy="544765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dirty="0">
                <a:solidFill>
                  <a:srgbClr val="5B5B5B"/>
                </a:solidFill>
                <a:latin typeface="+mj-lt"/>
              </a:rPr>
              <a:t>We have used </a:t>
            </a:r>
            <a:r>
              <a:rPr lang="en-GB" dirty="0" err="1">
                <a:solidFill>
                  <a:srgbClr val="5B5B5B"/>
                </a:solidFill>
                <a:latin typeface="+mj-lt"/>
              </a:rPr>
              <a:t>WizWoz</a:t>
            </a:r>
            <a:r>
              <a:rPr lang="en-GB" dirty="0">
                <a:solidFill>
                  <a:srgbClr val="5B5B5B"/>
                </a:solidFill>
                <a:latin typeface="+mj-lt"/>
              </a:rPr>
              <a:t> in practice</a:t>
            </a:r>
          </a:p>
        </p:txBody>
      </p:sp>
    </p:spTree>
    <p:extLst>
      <p:ext uri="{BB962C8B-B14F-4D97-AF65-F5344CB8AC3E}">
        <p14:creationId xmlns:p14="http://schemas.microsoft.com/office/powerpoint/2010/main" val="2845260046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241573" y="1062241"/>
            <a:ext cx="3272009" cy="849463"/>
          </a:xfrm>
        </p:spPr>
        <p:txBody>
          <a:bodyPr/>
          <a:lstStyle/>
          <a:p>
            <a:pPr defTabSz="914400"/>
            <a:r>
              <a:rPr lang="en-GB" dirty="0"/>
              <a:t>Evidence	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705350" y="1079500"/>
            <a:ext cx="7273925" cy="5010602"/>
          </a:xfrm>
        </p:spPr>
        <p:txBody>
          <a:bodyPr/>
          <a:lstStyle/>
          <a:p>
            <a:r>
              <a:rPr lang="en-GB" dirty="0"/>
              <a:t>Your introduction makes claims</a:t>
            </a:r>
          </a:p>
          <a:p>
            <a:r>
              <a:rPr lang="en-GB" dirty="0"/>
              <a:t>The body of the paper provides </a:t>
            </a:r>
            <a:r>
              <a:rPr lang="en-GB" dirty="0">
                <a:solidFill>
                  <a:srgbClr val="FFB900"/>
                </a:solidFill>
              </a:rPr>
              <a:t>evidence to support each claim</a:t>
            </a:r>
          </a:p>
          <a:p>
            <a:r>
              <a:rPr lang="en-GB" dirty="0"/>
              <a:t>Check each claim in the introduction, identify the evidence, and forward-reference it from the claim</a:t>
            </a:r>
          </a:p>
          <a:p>
            <a:r>
              <a:rPr lang="en-GB" dirty="0"/>
              <a:t>“Evidence” can be: analysis and comparison, theorems, measurements, case studies</a:t>
            </a:r>
          </a:p>
          <a:p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637" y="3785294"/>
            <a:ext cx="1730883" cy="2688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006821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0" y="0"/>
            <a:ext cx="3932238" cy="6994525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GB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241573" y="1062241"/>
            <a:ext cx="3272009" cy="2179058"/>
          </a:xfrm>
        </p:spPr>
        <p:txBody>
          <a:bodyPr/>
          <a:lstStyle/>
          <a:p>
            <a:pPr defTabSz="914400"/>
            <a:r>
              <a:rPr lang="en-GB" dirty="0"/>
              <a:t>No “rest of this paper is...”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562054" y="1079500"/>
            <a:ext cx="7632848" cy="4924425"/>
          </a:xfrm>
        </p:spPr>
        <p:txBody>
          <a:bodyPr/>
          <a:lstStyle/>
          <a:p>
            <a:r>
              <a:rPr lang="en-GB" dirty="0"/>
              <a:t>Not: </a:t>
            </a:r>
            <a:br>
              <a:rPr lang="en-GB" dirty="0"/>
            </a:br>
            <a:r>
              <a:rPr lang="en-GB" sz="2400" dirty="0">
                <a:solidFill>
                  <a:srgbClr val="5B5B5B"/>
                </a:solidFill>
              </a:rPr>
              <a:t>“The rest of this paper is structured as follows.  Section 2 introduces the problem.  Section 3 ...Finally, Section 8 concludes”.</a:t>
            </a:r>
            <a:endParaRPr lang="en-GB" dirty="0"/>
          </a:p>
          <a:p>
            <a:r>
              <a:rPr lang="en-GB" dirty="0"/>
              <a:t>Instead, </a:t>
            </a:r>
            <a:r>
              <a:rPr lang="en-GB" dirty="0">
                <a:solidFill>
                  <a:srgbClr val="FFB900"/>
                </a:solidFill>
              </a:rPr>
              <a:t>use forward references from the narrative in the introduction</a:t>
            </a:r>
            <a:r>
              <a:rPr lang="en-GB" dirty="0"/>
              <a:t>.  The introduction (including the contributions) should survey the whole paper, and therefore forward reference every important part.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788344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638" y="2125662"/>
            <a:ext cx="11887200" cy="1181862"/>
          </a:xfrm>
        </p:spPr>
        <p:txBody>
          <a:bodyPr/>
          <a:lstStyle/>
          <a:p>
            <a:r>
              <a:rPr lang="en-US" dirty="0"/>
              <a:t>5. </a:t>
            </a:r>
            <a:r>
              <a:rPr lang="en-GB" dirty="0"/>
              <a:t>Related work: later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842778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241573" y="1062241"/>
            <a:ext cx="3272009" cy="849463"/>
          </a:xfrm>
        </p:spPr>
        <p:txBody>
          <a:bodyPr/>
          <a:lstStyle/>
          <a:p>
            <a:pPr defTabSz="914400">
              <a:buClr>
                <a:srgbClr val="0078D7"/>
              </a:buClr>
            </a:pPr>
            <a:r>
              <a:rPr lang="en-GB" dirty="0"/>
              <a:t>Structure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4705350" y="1079500"/>
            <a:ext cx="7273925" cy="4321183"/>
          </a:xfrm>
        </p:spPr>
        <p:txBody>
          <a:bodyPr/>
          <a:lstStyle/>
          <a:p>
            <a:r>
              <a:rPr lang="en-GB" dirty="0"/>
              <a:t>Abstract (4 sentences)</a:t>
            </a:r>
          </a:p>
          <a:p>
            <a:r>
              <a:rPr lang="en-GB" dirty="0"/>
              <a:t>Introduction (1 page)</a:t>
            </a:r>
          </a:p>
          <a:p>
            <a:r>
              <a:rPr lang="en-GB" dirty="0">
                <a:solidFill>
                  <a:srgbClr val="FFB900"/>
                </a:solidFill>
              </a:rPr>
              <a:t>Related work </a:t>
            </a:r>
          </a:p>
          <a:p>
            <a:r>
              <a:rPr lang="en-GB" dirty="0"/>
              <a:t>The problem (1 page)</a:t>
            </a:r>
          </a:p>
          <a:p>
            <a:r>
              <a:rPr lang="en-GB" dirty="0"/>
              <a:t>My idea (2 pages)</a:t>
            </a:r>
          </a:p>
          <a:p>
            <a:r>
              <a:rPr lang="en-GB" dirty="0"/>
              <a:t>The details (5 pages)</a:t>
            </a:r>
          </a:p>
          <a:p>
            <a:r>
              <a:rPr lang="en-GB" dirty="0"/>
              <a:t>Conclusions and further </a:t>
            </a:r>
            <a:br>
              <a:rPr lang="en-GB" dirty="0"/>
            </a:br>
            <a:r>
              <a:rPr lang="en-GB" dirty="0"/>
              <a:t>work (0.5 pages)</a:t>
            </a:r>
          </a:p>
        </p:txBody>
      </p:sp>
      <p:sp>
        <p:nvSpPr>
          <p:cNvPr id="10" name="Right Arrow 9"/>
          <p:cNvSpPr/>
          <p:nvPr/>
        </p:nvSpPr>
        <p:spPr bwMode="auto">
          <a:xfrm flipH="1">
            <a:off x="8666509" y="1911704"/>
            <a:ext cx="1944216" cy="1161633"/>
          </a:xfrm>
          <a:prstGeom prst="rightArrow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t" compatLnSpc="1"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chemeClr val="hlink">
                  <a:alpha val="100000"/>
                </a:schemeClr>
              </a:buClr>
              <a:buFont typeface="Wingdings"/>
              <a:buNone/>
              <a:tabLst/>
            </a:pPr>
            <a:r>
              <a:rPr kumimoji="0" lang="en-GB" sz="3200" b="0" i="0" u="none" strike="noStrike" baseline="0" dirty="0">
                <a:solidFill>
                  <a:schemeClr val="bg1"/>
                </a:solidFill>
                <a:effectLst/>
              </a:rPr>
              <a:t>NO!</a:t>
            </a:r>
          </a:p>
        </p:txBody>
      </p:sp>
    </p:spTree>
    <p:extLst>
      <p:ext uri="{BB962C8B-B14F-4D97-AF65-F5344CB8AC3E}">
        <p14:creationId xmlns:p14="http://schemas.microsoft.com/office/powerpoint/2010/main" val="2908782062"/>
      </p:ext>
    </p:extLst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241573" y="1062241"/>
            <a:ext cx="3272009" cy="849463"/>
          </a:xfrm>
        </p:spPr>
        <p:txBody>
          <a:bodyPr/>
          <a:lstStyle/>
          <a:p>
            <a:r>
              <a:rPr lang="en-GB" dirty="0"/>
              <a:t>Structure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4705350" y="1079500"/>
            <a:ext cx="7273925" cy="4862870"/>
          </a:xfrm>
        </p:spPr>
        <p:txBody>
          <a:bodyPr/>
          <a:lstStyle/>
          <a:p>
            <a:r>
              <a:rPr lang="en-GB" dirty="0"/>
              <a:t>Abstract (4 sentences)</a:t>
            </a:r>
          </a:p>
          <a:p>
            <a:r>
              <a:rPr lang="en-GB" dirty="0"/>
              <a:t>Introduction (1 page)</a:t>
            </a:r>
          </a:p>
          <a:p>
            <a:r>
              <a:rPr lang="en-GB" dirty="0"/>
              <a:t>The problem (1 page)</a:t>
            </a:r>
          </a:p>
          <a:p>
            <a:r>
              <a:rPr lang="en-GB" dirty="0"/>
              <a:t>My idea (2 pages)</a:t>
            </a:r>
          </a:p>
          <a:p>
            <a:r>
              <a:rPr lang="en-GB" dirty="0"/>
              <a:t>The details (5 pages)</a:t>
            </a:r>
          </a:p>
          <a:p>
            <a:r>
              <a:rPr lang="en-GB" dirty="0">
                <a:solidFill>
                  <a:srgbClr val="FFB900"/>
                </a:solidFill>
              </a:rPr>
              <a:t>Related work (1-2 pages)</a:t>
            </a:r>
          </a:p>
          <a:p>
            <a:r>
              <a:rPr lang="en-GB" dirty="0"/>
              <a:t>Conclusions and further </a:t>
            </a:r>
            <a:br>
              <a:rPr lang="en-GB" dirty="0"/>
            </a:br>
            <a:r>
              <a:rPr lang="en-GB" dirty="0"/>
              <a:t>work (0.5 pages)</a:t>
            </a:r>
          </a:p>
          <a:p>
            <a:endParaRPr lang="en-GB" dirty="0"/>
          </a:p>
        </p:txBody>
      </p:sp>
      <p:sp>
        <p:nvSpPr>
          <p:cNvPr id="9" name="Right Arrow 8"/>
          <p:cNvSpPr/>
          <p:nvPr/>
        </p:nvSpPr>
        <p:spPr bwMode="auto">
          <a:xfrm flipH="1">
            <a:off x="9530605" y="3497262"/>
            <a:ext cx="2016622" cy="1161633"/>
          </a:xfrm>
          <a:prstGeom prst="rightArrow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t" compatLnSpc="1"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chemeClr val="hlink">
                  <a:alpha val="100000"/>
                </a:schemeClr>
              </a:buClr>
              <a:buFont typeface="Wingdings"/>
              <a:buNone/>
              <a:tabLst/>
            </a:pPr>
            <a:r>
              <a:rPr kumimoji="0" lang="en-GB" sz="3200" b="0" i="0" u="none" strike="noStrike" baseline="0" dirty="0">
                <a:solidFill>
                  <a:schemeClr val="bg1"/>
                </a:solidFill>
                <a:effectLst/>
              </a:rPr>
              <a:t>YES!</a:t>
            </a:r>
          </a:p>
        </p:txBody>
      </p:sp>
    </p:spTree>
    <p:extLst>
      <p:ext uri="{BB962C8B-B14F-4D97-AF65-F5344CB8AC3E}">
        <p14:creationId xmlns:p14="http://schemas.microsoft.com/office/powerpoint/2010/main" val="831274782"/>
      </p:ext>
    </p:extLst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Rectangle 140"/>
          <p:cNvSpPr/>
          <p:nvPr/>
        </p:nvSpPr>
        <p:spPr bwMode="auto">
          <a:xfrm>
            <a:off x="8121245" y="477811"/>
            <a:ext cx="457496" cy="3523507"/>
          </a:xfrm>
          <a:prstGeom prst="rect">
            <a:avLst/>
          </a:prstGeom>
          <a:solidFill>
            <a:srgbClr val="FFB90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GB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No related work yet!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34061" y="4145334"/>
            <a:ext cx="6984776" cy="2068259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3200" baseline="-25000" dirty="0">
                <a:solidFill>
                  <a:srgbClr val="5B5B5B"/>
                </a:solidFill>
                <a:latin typeface="+mj-lt"/>
              </a:rPr>
              <a:t>We adopt the notion of transaction from Brown [1], as modified for distributed systems by White [2], using the four-phase interpolation algorithm of Green [3].  Our work differs from White in our advanced revocation protocol, which deals with the case of priority inversion as described by Yellow [4].</a:t>
            </a:r>
          </a:p>
        </p:txBody>
      </p:sp>
      <p:sp>
        <p:nvSpPr>
          <p:cNvPr id="8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4939180" y="3269071"/>
            <a:ext cx="2292374" cy="627864"/>
          </a:xfrm>
        </p:spPr>
        <p:txBody>
          <a:bodyPr/>
          <a:lstStyle/>
          <a:p>
            <a:pPr marL="0" indent="0" algn="ctr">
              <a:buClr>
                <a:srgbClr val="0078D7"/>
              </a:buClr>
              <a:buNone/>
            </a:pPr>
            <a:r>
              <a:rPr lang="en-GB" dirty="0"/>
              <a:t>Your reader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9637792" y="939042"/>
            <a:ext cx="1355445" cy="2085104"/>
            <a:chOff x="10490957" y="760958"/>
            <a:chExt cx="849313" cy="1306513"/>
          </a:xfrm>
        </p:grpSpPr>
        <p:sp>
          <p:nvSpPr>
            <p:cNvPr id="27" name="Freeform 22"/>
            <p:cNvSpPr>
              <a:spLocks noEditPoints="1"/>
            </p:cNvSpPr>
            <p:nvPr/>
          </p:nvSpPr>
          <p:spPr bwMode="auto">
            <a:xfrm>
              <a:off x="10490957" y="760958"/>
              <a:ext cx="849313" cy="1122363"/>
            </a:xfrm>
            <a:custGeom>
              <a:avLst/>
              <a:gdLst>
                <a:gd name="T0" fmla="*/ 416 w 416"/>
                <a:gd name="T1" fmla="*/ 208 h 551"/>
                <a:gd name="T2" fmla="*/ 208 w 416"/>
                <a:gd name="T3" fmla="*/ 0 h 551"/>
                <a:gd name="T4" fmla="*/ 0 w 416"/>
                <a:gd name="T5" fmla="*/ 208 h 551"/>
                <a:gd name="T6" fmla="*/ 92 w 416"/>
                <a:gd name="T7" fmla="*/ 381 h 551"/>
                <a:gd name="T8" fmla="*/ 137 w 416"/>
                <a:gd name="T9" fmla="*/ 522 h 551"/>
                <a:gd name="T10" fmla="*/ 208 w 416"/>
                <a:gd name="T11" fmla="*/ 551 h 551"/>
                <a:gd name="T12" fmla="*/ 208 w 416"/>
                <a:gd name="T13" fmla="*/ 551 h 551"/>
                <a:gd name="T14" fmla="*/ 208 w 416"/>
                <a:gd name="T15" fmla="*/ 551 h 551"/>
                <a:gd name="T16" fmla="*/ 208 w 416"/>
                <a:gd name="T17" fmla="*/ 551 h 551"/>
                <a:gd name="T18" fmla="*/ 208 w 416"/>
                <a:gd name="T19" fmla="*/ 551 h 551"/>
                <a:gd name="T20" fmla="*/ 279 w 416"/>
                <a:gd name="T21" fmla="*/ 522 h 551"/>
                <a:gd name="T22" fmla="*/ 279 w 416"/>
                <a:gd name="T23" fmla="*/ 522 h 551"/>
                <a:gd name="T24" fmla="*/ 279 w 416"/>
                <a:gd name="T25" fmla="*/ 511 h 551"/>
                <a:gd name="T26" fmla="*/ 323 w 416"/>
                <a:gd name="T27" fmla="*/ 381 h 551"/>
                <a:gd name="T28" fmla="*/ 416 w 416"/>
                <a:gd name="T29" fmla="*/ 208 h 551"/>
                <a:gd name="T30" fmla="*/ 208 w 416"/>
                <a:gd name="T31" fmla="*/ 548 h 551"/>
                <a:gd name="T32" fmla="*/ 207 w 416"/>
                <a:gd name="T33" fmla="*/ 522 h 551"/>
                <a:gd name="T34" fmla="*/ 209 w 416"/>
                <a:gd name="T35" fmla="*/ 522 h 551"/>
                <a:gd name="T36" fmla="*/ 208 w 416"/>
                <a:gd name="T37" fmla="*/ 548 h 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16" h="551">
                  <a:moveTo>
                    <a:pt x="416" y="208"/>
                  </a:moveTo>
                  <a:cubicBezTo>
                    <a:pt x="416" y="93"/>
                    <a:pt x="323" y="0"/>
                    <a:pt x="208" y="0"/>
                  </a:cubicBezTo>
                  <a:cubicBezTo>
                    <a:pt x="93" y="0"/>
                    <a:pt x="0" y="93"/>
                    <a:pt x="0" y="208"/>
                  </a:cubicBezTo>
                  <a:cubicBezTo>
                    <a:pt x="0" y="280"/>
                    <a:pt x="36" y="344"/>
                    <a:pt x="92" y="381"/>
                  </a:cubicBezTo>
                  <a:cubicBezTo>
                    <a:pt x="92" y="381"/>
                    <a:pt x="137" y="416"/>
                    <a:pt x="137" y="522"/>
                  </a:cubicBezTo>
                  <a:cubicBezTo>
                    <a:pt x="208" y="551"/>
                    <a:pt x="208" y="551"/>
                    <a:pt x="208" y="551"/>
                  </a:cubicBezTo>
                  <a:cubicBezTo>
                    <a:pt x="208" y="551"/>
                    <a:pt x="208" y="551"/>
                    <a:pt x="208" y="551"/>
                  </a:cubicBezTo>
                  <a:cubicBezTo>
                    <a:pt x="208" y="551"/>
                    <a:pt x="208" y="551"/>
                    <a:pt x="208" y="551"/>
                  </a:cubicBezTo>
                  <a:cubicBezTo>
                    <a:pt x="208" y="551"/>
                    <a:pt x="208" y="551"/>
                    <a:pt x="208" y="551"/>
                  </a:cubicBezTo>
                  <a:cubicBezTo>
                    <a:pt x="208" y="551"/>
                    <a:pt x="208" y="551"/>
                    <a:pt x="208" y="551"/>
                  </a:cubicBezTo>
                  <a:cubicBezTo>
                    <a:pt x="279" y="522"/>
                    <a:pt x="279" y="522"/>
                    <a:pt x="279" y="522"/>
                  </a:cubicBezTo>
                  <a:cubicBezTo>
                    <a:pt x="279" y="522"/>
                    <a:pt x="279" y="522"/>
                    <a:pt x="279" y="522"/>
                  </a:cubicBezTo>
                  <a:cubicBezTo>
                    <a:pt x="279" y="511"/>
                    <a:pt x="279" y="511"/>
                    <a:pt x="279" y="511"/>
                  </a:cubicBezTo>
                  <a:cubicBezTo>
                    <a:pt x="282" y="420"/>
                    <a:pt x="319" y="385"/>
                    <a:pt x="323" y="381"/>
                  </a:cubicBezTo>
                  <a:cubicBezTo>
                    <a:pt x="379" y="344"/>
                    <a:pt x="416" y="280"/>
                    <a:pt x="416" y="208"/>
                  </a:cubicBezTo>
                  <a:moveTo>
                    <a:pt x="208" y="548"/>
                  </a:moveTo>
                  <a:cubicBezTo>
                    <a:pt x="207" y="522"/>
                    <a:pt x="207" y="522"/>
                    <a:pt x="207" y="522"/>
                  </a:cubicBezTo>
                  <a:cubicBezTo>
                    <a:pt x="209" y="522"/>
                    <a:pt x="209" y="522"/>
                    <a:pt x="209" y="522"/>
                  </a:cubicBezTo>
                  <a:lnTo>
                    <a:pt x="208" y="548"/>
                  </a:lnTo>
                  <a:close/>
                </a:path>
              </a:pathLst>
            </a:custGeom>
            <a:solidFill>
              <a:srgbClr val="FFFC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Rectangle 23"/>
            <p:cNvSpPr>
              <a:spLocks noChangeArrowheads="1"/>
            </p:cNvSpPr>
            <p:nvPr/>
          </p:nvSpPr>
          <p:spPr bwMode="auto">
            <a:xfrm>
              <a:off x="10770357" y="1824583"/>
              <a:ext cx="290513" cy="192088"/>
            </a:xfrm>
            <a:prstGeom prst="rect">
              <a:avLst/>
            </a:prstGeom>
            <a:solidFill>
              <a:srgbClr val="4A4D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Line 24"/>
            <p:cNvSpPr>
              <a:spLocks noChangeShapeType="1"/>
            </p:cNvSpPr>
            <p:nvPr/>
          </p:nvSpPr>
          <p:spPr bwMode="auto">
            <a:xfrm>
              <a:off x="10770357" y="1894433"/>
              <a:ext cx="290513" cy="0"/>
            </a:xfrm>
            <a:prstGeom prst="line">
              <a:avLst/>
            </a:prstGeom>
            <a:noFill/>
            <a:ln w="26988" cap="flat">
              <a:solidFill>
                <a:srgbClr val="96969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Line 25"/>
            <p:cNvSpPr>
              <a:spLocks noChangeShapeType="1"/>
            </p:cNvSpPr>
            <p:nvPr/>
          </p:nvSpPr>
          <p:spPr bwMode="auto">
            <a:xfrm>
              <a:off x="10770357" y="1954758"/>
              <a:ext cx="290513" cy="0"/>
            </a:xfrm>
            <a:prstGeom prst="line">
              <a:avLst/>
            </a:prstGeom>
            <a:noFill/>
            <a:ln w="26988" cap="flat">
              <a:solidFill>
                <a:srgbClr val="96969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26"/>
            <p:cNvSpPr>
              <a:spLocks/>
            </p:cNvSpPr>
            <p:nvPr/>
          </p:nvSpPr>
          <p:spPr bwMode="auto">
            <a:xfrm>
              <a:off x="10840207" y="2015083"/>
              <a:ext cx="150813" cy="52388"/>
            </a:xfrm>
            <a:custGeom>
              <a:avLst/>
              <a:gdLst>
                <a:gd name="T0" fmla="*/ 0 w 95"/>
                <a:gd name="T1" fmla="*/ 0 h 33"/>
                <a:gd name="T2" fmla="*/ 14 w 95"/>
                <a:gd name="T3" fmla="*/ 33 h 33"/>
                <a:gd name="T4" fmla="*/ 79 w 95"/>
                <a:gd name="T5" fmla="*/ 33 h 33"/>
                <a:gd name="T6" fmla="*/ 95 w 95"/>
                <a:gd name="T7" fmla="*/ 0 h 33"/>
                <a:gd name="T8" fmla="*/ 0 w 95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33">
                  <a:moveTo>
                    <a:pt x="0" y="0"/>
                  </a:moveTo>
                  <a:lnTo>
                    <a:pt x="14" y="33"/>
                  </a:lnTo>
                  <a:lnTo>
                    <a:pt x="79" y="33"/>
                  </a:lnTo>
                  <a:lnTo>
                    <a:pt x="9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1" name="Group 37"/>
          <p:cNvGrpSpPr>
            <a:grpSpLocks noChangeAspect="1"/>
          </p:cNvGrpSpPr>
          <p:nvPr/>
        </p:nvGrpSpPr>
        <p:grpSpPr bwMode="auto">
          <a:xfrm flipH="1">
            <a:off x="4439924" y="859232"/>
            <a:ext cx="3290887" cy="2184400"/>
            <a:chOff x="2919" y="751"/>
            <a:chExt cx="2073" cy="1376"/>
          </a:xfrm>
        </p:grpSpPr>
        <p:sp>
          <p:nvSpPr>
            <p:cNvPr id="42" name="AutoShape 36"/>
            <p:cNvSpPr>
              <a:spLocks noChangeAspect="1" noChangeArrowheads="1" noTextEdit="1"/>
            </p:cNvSpPr>
            <p:nvPr/>
          </p:nvSpPr>
          <p:spPr bwMode="auto">
            <a:xfrm>
              <a:off x="2919" y="751"/>
              <a:ext cx="2073" cy="1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Rectangle 39"/>
            <p:cNvSpPr>
              <a:spLocks noChangeArrowheads="1"/>
            </p:cNvSpPr>
            <p:nvPr/>
          </p:nvSpPr>
          <p:spPr bwMode="auto">
            <a:xfrm>
              <a:off x="4421" y="1683"/>
              <a:ext cx="46" cy="60"/>
            </a:xfrm>
            <a:prstGeom prst="rect">
              <a:avLst/>
            </a:prstGeom>
            <a:solidFill>
              <a:srgbClr val="A288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40"/>
            <p:cNvSpPr>
              <a:spLocks/>
            </p:cNvSpPr>
            <p:nvPr/>
          </p:nvSpPr>
          <p:spPr bwMode="auto">
            <a:xfrm>
              <a:off x="4205" y="1299"/>
              <a:ext cx="301" cy="386"/>
            </a:xfrm>
            <a:custGeom>
              <a:avLst/>
              <a:gdLst>
                <a:gd name="T0" fmla="*/ 0 w 203"/>
                <a:gd name="T1" fmla="*/ 29 h 260"/>
                <a:gd name="T2" fmla="*/ 29 w 203"/>
                <a:gd name="T3" fmla="*/ 0 h 260"/>
                <a:gd name="T4" fmla="*/ 174 w 203"/>
                <a:gd name="T5" fmla="*/ 0 h 260"/>
                <a:gd name="T6" fmla="*/ 203 w 203"/>
                <a:gd name="T7" fmla="*/ 29 h 260"/>
                <a:gd name="T8" fmla="*/ 203 w 203"/>
                <a:gd name="T9" fmla="*/ 231 h 260"/>
                <a:gd name="T10" fmla="*/ 174 w 203"/>
                <a:gd name="T11" fmla="*/ 260 h 260"/>
                <a:gd name="T12" fmla="*/ 29 w 203"/>
                <a:gd name="T13" fmla="*/ 260 h 260"/>
                <a:gd name="T14" fmla="*/ 0 w 203"/>
                <a:gd name="T15" fmla="*/ 231 h 260"/>
                <a:gd name="T16" fmla="*/ 0 w 203"/>
                <a:gd name="T17" fmla="*/ 29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3" h="260">
                  <a:moveTo>
                    <a:pt x="0" y="29"/>
                  </a:moveTo>
                  <a:cubicBezTo>
                    <a:pt x="0" y="13"/>
                    <a:pt x="13" y="0"/>
                    <a:pt x="29" y="0"/>
                  </a:cubicBezTo>
                  <a:cubicBezTo>
                    <a:pt x="174" y="0"/>
                    <a:pt x="174" y="0"/>
                    <a:pt x="174" y="0"/>
                  </a:cubicBezTo>
                  <a:cubicBezTo>
                    <a:pt x="190" y="0"/>
                    <a:pt x="203" y="13"/>
                    <a:pt x="203" y="29"/>
                  </a:cubicBezTo>
                  <a:cubicBezTo>
                    <a:pt x="203" y="231"/>
                    <a:pt x="203" y="231"/>
                    <a:pt x="203" y="231"/>
                  </a:cubicBezTo>
                  <a:cubicBezTo>
                    <a:pt x="203" y="247"/>
                    <a:pt x="190" y="260"/>
                    <a:pt x="174" y="260"/>
                  </a:cubicBezTo>
                  <a:cubicBezTo>
                    <a:pt x="29" y="260"/>
                    <a:pt x="29" y="260"/>
                    <a:pt x="29" y="260"/>
                  </a:cubicBezTo>
                  <a:cubicBezTo>
                    <a:pt x="13" y="260"/>
                    <a:pt x="0" y="247"/>
                    <a:pt x="0" y="231"/>
                  </a:cubicBezTo>
                  <a:lnTo>
                    <a:pt x="0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Rectangle 41"/>
            <p:cNvSpPr>
              <a:spLocks noChangeArrowheads="1"/>
            </p:cNvSpPr>
            <p:nvPr/>
          </p:nvSpPr>
          <p:spPr bwMode="auto">
            <a:xfrm>
              <a:off x="3278" y="1615"/>
              <a:ext cx="89" cy="506"/>
            </a:xfrm>
            <a:prstGeom prst="rect">
              <a:avLst/>
            </a:pr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Freeform 42"/>
            <p:cNvSpPr>
              <a:spLocks/>
            </p:cNvSpPr>
            <p:nvPr/>
          </p:nvSpPr>
          <p:spPr bwMode="auto">
            <a:xfrm>
              <a:off x="3278" y="1615"/>
              <a:ext cx="89" cy="68"/>
            </a:xfrm>
            <a:custGeom>
              <a:avLst/>
              <a:gdLst>
                <a:gd name="T0" fmla="*/ 89 w 89"/>
                <a:gd name="T1" fmla="*/ 68 h 68"/>
                <a:gd name="T2" fmla="*/ 0 w 89"/>
                <a:gd name="T3" fmla="*/ 0 h 68"/>
                <a:gd name="T4" fmla="*/ 89 w 89"/>
                <a:gd name="T5" fmla="*/ 0 h 68"/>
                <a:gd name="T6" fmla="*/ 89 w 89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9" h="68">
                  <a:moveTo>
                    <a:pt x="89" y="68"/>
                  </a:moveTo>
                  <a:lnTo>
                    <a:pt x="0" y="0"/>
                  </a:lnTo>
                  <a:lnTo>
                    <a:pt x="89" y="0"/>
                  </a:lnTo>
                  <a:lnTo>
                    <a:pt x="89" y="68"/>
                  </a:lnTo>
                  <a:close/>
                </a:path>
              </a:pathLst>
            </a:cu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Freeform 43"/>
            <p:cNvSpPr>
              <a:spLocks/>
            </p:cNvSpPr>
            <p:nvPr/>
          </p:nvSpPr>
          <p:spPr bwMode="auto">
            <a:xfrm>
              <a:off x="4245" y="1888"/>
              <a:ext cx="72" cy="137"/>
            </a:xfrm>
            <a:custGeom>
              <a:avLst/>
              <a:gdLst>
                <a:gd name="T0" fmla="*/ 72 w 72"/>
                <a:gd name="T1" fmla="*/ 137 h 137"/>
                <a:gd name="T2" fmla="*/ 0 w 72"/>
                <a:gd name="T3" fmla="*/ 137 h 137"/>
                <a:gd name="T4" fmla="*/ 9 w 72"/>
                <a:gd name="T5" fmla="*/ 0 h 137"/>
                <a:gd name="T6" fmla="*/ 63 w 72"/>
                <a:gd name="T7" fmla="*/ 0 h 137"/>
                <a:gd name="T8" fmla="*/ 72 w 72"/>
                <a:gd name="T9" fmla="*/ 137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37">
                  <a:moveTo>
                    <a:pt x="72" y="137"/>
                  </a:moveTo>
                  <a:lnTo>
                    <a:pt x="0" y="137"/>
                  </a:lnTo>
                  <a:lnTo>
                    <a:pt x="9" y="0"/>
                  </a:lnTo>
                  <a:lnTo>
                    <a:pt x="63" y="0"/>
                  </a:lnTo>
                  <a:lnTo>
                    <a:pt x="72" y="1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Freeform 44"/>
            <p:cNvSpPr>
              <a:spLocks/>
            </p:cNvSpPr>
            <p:nvPr/>
          </p:nvSpPr>
          <p:spPr bwMode="auto">
            <a:xfrm>
              <a:off x="4261" y="1830"/>
              <a:ext cx="39" cy="58"/>
            </a:xfrm>
            <a:custGeom>
              <a:avLst/>
              <a:gdLst>
                <a:gd name="T0" fmla="*/ 39 w 39"/>
                <a:gd name="T1" fmla="*/ 58 h 58"/>
                <a:gd name="T2" fmla="*/ 0 w 39"/>
                <a:gd name="T3" fmla="*/ 58 h 58"/>
                <a:gd name="T4" fmla="*/ 4 w 39"/>
                <a:gd name="T5" fmla="*/ 0 h 58"/>
                <a:gd name="T6" fmla="*/ 36 w 39"/>
                <a:gd name="T7" fmla="*/ 0 h 58"/>
                <a:gd name="T8" fmla="*/ 39 w 39"/>
                <a:gd name="T9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58">
                  <a:moveTo>
                    <a:pt x="39" y="58"/>
                  </a:moveTo>
                  <a:lnTo>
                    <a:pt x="0" y="58"/>
                  </a:lnTo>
                  <a:lnTo>
                    <a:pt x="4" y="0"/>
                  </a:lnTo>
                  <a:lnTo>
                    <a:pt x="36" y="0"/>
                  </a:lnTo>
                  <a:lnTo>
                    <a:pt x="39" y="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Oval 45"/>
            <p:cNvSpPr>
              <a:spLocks noChangeArrowheads="1"/>
            </p:cNvSpPr>
            <p:nvPr/>
          </p:nvSpPr>
          <p:spPr bwMode="auto">
            <a:xfrm>
              <a:off x="4050" y="2045"/>
              <a:ext cx="82" cy="82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Oval 46"/>
            <p:cNvSpPr>
              <a:spLocks noChangeArrowheads="1"/>
            </p:cNvSpPr>
            <p:nvPr/>
          </p:nvSpPr>
          <p:spPr bwMode="auto">
            <a:xfrm>
              <a:off x="4424" y="2044"/>
              <a:ext cx="82" cy="8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Freeform 47"/>
            <p:cNvSpPr>
              <a:spLocks/>
            </p:cNvSpPr>
            <p:nvPr/>
          </p:nvSpPr>
          <p:spPr bwMode="auto">
            <a:xfrm>
              <a:off x="4090" y="1980"/>
              <a:ext cx="374" cy="60"/>
            </a:xfrm>
            <a:custGeom>
              <a:avLst/>
              <a:gdLst>
                <a:gd name="T0" fmla="*/ 252 w 252"/>
                <a:gd name="T1" fmla="*/ 40 h 40"/>
                <a:gd name="T2" fmla="*/ 220 w 252"/>
                <a:gd name="T3" fmla="*/ 19 h 40"/>
                <a:gd name="T4" fmla="*/ 126 w 252"/>
                <a:gd name="T5" fmla="*/ 0 h 40"/>
                <a:gd name="T6" fmla="*/ 33 w 252"/>
                <a:gd name="T7" fmla="*/ 19 h 40"/>
                <a:gd name="T8" fmla="*/ 0 w 252"/>
                <a:gd name="T9" fmla="*/ 40 h 40"/>
                <a:gd name="T10" fmla="*/ 252 w 252"/>
                <a:gd name="T11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2" h="40">
                  <a:moveTo>
                    <a:pt x="252" y="40"/>
                  </a:moveTo>
                  <a:cubicBezTo>
                    <a:pt x="247" y="27"/>
                    <a:pt x="236" y="22"/>
                    <a:pt x="220" y="19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33" y="19"/>
                    <a:pt x="33" y="19"/>
                    <a:pt x="33" y="19"/>
                  </a:cubicBezTo>
                  <a:cubicBezTo>
                    <a:pt x="19" y="22"/>
                    <a:pt x="6" y="27"/>
                    <a:pt x="0" y="40"/>
                  </a:cubicBezTo>
                  <a:lnTo>
                    <a:pt x="252" y="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Rectangle 48"/>
            <p:cNvSpPr>
              <a:spLocks noChangeArrowheads="1"/>
            </p:cNvSpPr>
            <p:nvPr/>
          </p:nvSpPr>
          <p:spPr bwMode="auto">
            <a:xfrm>
              <a:off x="4090" y="2040"/>
              <a:ext cx="42" cy="4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Rectangle 49"/>
            <p:cNvSpPr>
              <a:spLocks noChangeArrowheads="1"/>
            </p:cNvSpPr>
            <p:nvPr/>
          </p:nvSpPr>
          <p:spPr bwMode="auto">
            <a:xfrm>
              <a:off x="4424" y="2040"/>
              <a:ext cx="40" cy="4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Freeform 50"/>
            <p:cNvSpPr>
              <a:spLocks/>
            </p:cNvSpPr>
            <p:nvPr/>
          </p:nvSpPr>
          <p:spPr bwMode="auto">
            <a:xfrm>
              <a:off x="4251" y="2045"/>
              <a:ext cx="19" cy="82"/>
            </a:xfrm>
            <a:custGeom>
              <a:avLst/>
              <a:gdLst>
                <a:gd name="T0" fmla="*/ 13 w 13"/>
                <a:gd name="T1" fmla="*/ 52 h 55"/>
                <a:gd name="T2" fmla="*/ 10 w 13"/>
                <a:gd name="T3" fmla="*/ 55 h 55"/>
                <a:gd name="T4" fmla="*/ 3 w 13"/>
                <a:gd name="T5" fmla="*/ 55 h 55"/>
                <a:gd name="T6" fmla="*/ 0 w 13"/>
                <a:gd name="T7" fmla="*/ 52 h 55"/>
                <a:gd name="T8" fmla="*/ 0 w 13"/>
                <a:gd name="T9" fmla="*/ 3 h 55"/>
                <a:gd name="T10" fmla="*/ 3 w 13"/>
                <a:gd name="T11" fmla="*/ 0 h 55"/>
                <a:gd name="T12" fmla="*/ 10 w 13"/>
                <a:gd name="T13" fmla="*/ 0 h 55"/>
                <a:gd name="T14" fmla="*/ 13 w 13"/>
                <a:gd name="T15" fmla="*/ 3 h 55"/>
                <a:gd name="T16" fmla="*/ 13 w 13"/>
                <a:gd name="T17" fmla="*/ 5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55">
                  <a:moveTo>
                    <a:pt x="13" y="52"/>
                  </a:moveTo>
                  <a:cubicBezTo>
                    <a:pt x="13" y="54"/>
                    <a:pt x="11" y="55"/>
                    <a:pt x="10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1" y="55"/>
                    <a:pt x="0" y="54"/>
                    <a:pt x="0" y="5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1" y="0"/>
                    <a:pt x="13" y="2"/>
                    <a:pt x="13" y="3"/>
                  </a:cubicBezTo>
                  <a:lnTo>
                    <a:pt x="13" y="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Freeform 51"/>
            <p:cNvSpPr>
              <a:spLocks/>
            </p:cNvSpPr>
            <p:nvPr/>
          </p:nvSpPr>
          <p:spPr bwMode="auto">
            <a:xfrm>
              <a:off x="4292" y="2045"/>
              <a:ext cx="19" cy="82"/>
            </a:xfrm>
            <a:custGeom>
              <a:avLst/>
              <a:gdLst>
                <a:gd name="T0" fmla="*/ 13 w 13"/>
                <a:gd name="T1" fmla="*/ 52 h 55"/>
                <a:gd name="T2" fmla="*/ 10 w 13"/>
                <a:gd name="T3" fmla="*/ 55 h 55"/>
                <a:gd name="T4" fmla="*/ 3 w 13"/>
                <a:gd name="T5" fmla="*/ 55 h 55"/>
                <a:gd name="T6" fmla="*/ 0 w 13"/>
                <a:gd name="T7" fmla="*/ 52 h 55"/>
                <a:gd name="T8" fmla="*/ 0 w 13"/>
                <a:gd name="T9" fmla="*/ 3 h 55"/>
                <a:gd name="T10" fmla="*/ 3 w 13"/>
                <a:gd name="T11" fmla="*/ 0 h 55"/>
                <a:gd name="T12" fmla="*/ 10 w 13"/>
                <a:gd name="T13" fmla="*/ 0 h 55"/>
                <a:gd name="T14" fmla="*/ 13 w 13"/>
                <a:gd name="T15" fmla="*/ 3 h 55"/>
                <a:gd name="T16" fmla="*/ 13 w 13"/>
                <a:gd name="T17" fmla="*/ 5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55">
                  <a:moveTo>
                    <a:pt x="13" y="52"/>
                  </a:moveTo>
                  <a:cubicBezTo>
                    <a:pt x="13" y="54"/>
                    <a:pt x="11" y="55"/>
                    <a:pt x="10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1" y="55"/>
                    <a:pt x="0" y="54"/>
                    <a:pt x="0" y="5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1" y="0"/>
                    <a:pt x="13" y="2"/>
                    <a:pt x="13" y="3"/>
                  </a:cubicBezTo>
                  <a:lnTo>
                    <a:pt x="13" y="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Rectangle 52"/>
            <p:cNvSpPr>
              <a:spLocks noChangeArrowheads="1"/>
            </p:cNvSpPr>
            <p:nvPr/>
          </p:nvSpPr>
          <p:spPr bwMode="auto">
            <a:xfrm>
              <a:off x="4259" y="1988"/>
              <a:ext cx="42" cy="11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" name="Freeform 53"/>
            <p:cNvSpPr>
              <a:spLocks/>
            </p:cNvSpPr>
            <p:nvPr/>
          </p:nvSpPr>
          <p:spPr bwMode="auto">
            <a:xfrm>
              <a:off x="4162" y="1803"/>
              <a:ext cx="238" cy="33"/>
            </a:xfrm>
            <a:custGeom>
              <a:avLst/>
              <a:gdLst>
                <a:gd name="T0" fmla="*/ 161 w 161"/>
                <a:gd name="T1" fmla="*/ 11 h 22"/>
                <a:gd name="T2" fmla="*/ 150 w 161"/>
                <a:gd name="T3" fmla="*/ 22 h 22"/>
                <a:gd name="T4" fmla="*/ 10 w 161"/>
                <a:gd name="T5" fmla="*/ 22 h 22"/>
                <a:gd name="T6" fmla="*/ 0 w 161"/>
                <a:gd name="T7" fmla="*/ 11 h 22"/>
                <a:gd name="T8" fmla="*/ 0 w 161"/>
                <a:gd name="T9" fmla="*/ 11 h 22"/>
                <a:gd name="T10" fmla="*/ 10 w 161"/>
                <a:gd name="T11" fmla="*/ 0 h 22"/>
                <a:gd name="T12" fmla="*/ 150 w 161"/>
                <a:gd name="T13" fmla="*/ 0 h 22"/>
                <a:gd name="T14" fmla="*/ 161 w 161"/>
                <a:gd name="T15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22">
                  <a:moveTo>
                    <a:pt x="161" y="11"/>
                  </a:moveTo>
                  <a:cubicBezTo>
                    <a:pt x="161" y="17"/>
                    <a:pt x="156" y="22"/>
                    <a:pt x="150" y="22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4" y="22"/>
                    <a:pt x="0" y="17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4" y="0"/>
                    <a:pt x="10" y="0"/>
                  </a:cubicBezTo>
                  <a:cubicBezTo>
                    <a:pt x="150" y="0"/>
                    <a:pt x="150" y="0"/>
                    <a:pt x="150" y="0"/>
                  </a:cubicBezTo>
                  <a:cubicBezTo>
                    <a:pt x="156" y="0"/>
                    <a:pt x="161" y="5"/>
                    <a:pt x="161" y="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" name="Freeform 54"/>
            <p:cNvSpPr>
              <a:spLocks/>
            </p:cNvSpPr>
            <p:nvPr/>
          </p:nvSpPr>
          <p:spPr bwMode="auto">
            <a:xfrm>
              <a:off x="4053" y="1787"/>
              <a:ext cx="456" cy="33"/>
            </a:xfrm>
            <a:custGeom>
              <a:avLst/>
              <a:gdLst>
                <a:gd name="T0" fmla="*/ 0 w 307"/>
                <a:gd name="T1" fmla="*/ 0 h 22"/>
                <a:gd name="T2" fmla="*/ 0 w 307"/>
                <a:gd name="T3" fmla="*/ 0 h 22"/>
                <a:gd name="T4" fmla="*/ 22 w 307"/>
                <a:gd name="T5" fmla="*/ 22 h 22"/>
                <a:gd name="T6" fmla="*/ 285 w 307"/>
                <a:gd name="T7" fmla="*/ 22 h 22"/>
                <a:gd name="T8" fmla="*/ 307 w 307"/>
                <a:gd name="T9" fmla="*/ 0 h 22"/>
                <a:gd name="T10" fmla="*/ 307 w 307"/>
                <a:gd name="T11" fmla="*/ 0 h 22"/>
                <a:gd name="T12" fmla="*/ 0 w 307"/>
                <a:gd name="T1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7" h="2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10" y="22"/>
                    <a:pt x="22" y="22"/>
                  </a:cubicBezTo>
                  <a:cubicBezTo>
                    <a:pt x="285" y="22"/>
                    <a:pt x="285" y="22"/>
                    <a:pt x="285" y="22"/>
                  </a:cubicBezTo>
                  <a:cubicBezTo>
                    <a:pt x="297" y="22"/>
                    <a:pt x="307" y="12"/>
                    <a:pt x="307" y="0"/>
                  </a:cubicBezTo>
                  <a:cubicBezTo>
                    <a:pt x="307" y="0"/>
                    <a:pt x="307" y="0"/>
                    <a:pt x="30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288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" name="Freeform 55"/>
            <p:cNvSpPr>
              <a:spLocks/>
            </p:cNvSpPr>
            <p:nvPr/>
          </p:nvSpPr>
          <p:spPr bwMode="auto">
            <a:xfrm>
              <a:off x="4053" y="1743"/>
              <a:ext cx="453" cy="44"/>
            </a:xfrm>
            <a:custGeom>
              <a:avLst/>
              <a:gdLst>
                <a:gd name="T0" fmla="*/ 305 w 305"/>
                <a:gd name="T1" fmla="*/ 15 h 30"/>
                <a:gd name="T2" fmla="*/ 290 w 305"/>
                <a:gd name="T3" fmla="*/ 0 h 30"/>
                <a:gd name="T4" fmla="*/ 14 w 305"/>
                <a:gd name="T5" fmla="*/ 0 h 30"/>
                <a:gd name="T6" fmla="*/ 0 w 305"/>
                <a:gd name="T7" fmla="*/ 15 h 30"/>
                <a:gd name="T8" fmla="*/ 0 w 305"/>
                <a:gd name="T9" fmla="*/ 15 h 30"/>
                <a:gd name="T10" fmla="*/ 14 w 305"/>
                <a:gd name="T11" fmla="*/ 30 h 30"/>
                <a:gd name="T12" fmla="*/ 290 w 305"/>
                <a:gd name="T13" fmla="*/ 30 h 30"/>
                <a:gd name="T14" fmla="*/ 305 w 305"/>
                <a:gd name="T15" fmla="*/ 1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5" h="30">
                  <a:moveTo>
                    <a:pt x="305" y="15"/>
                  </a:moveTo>
                  <a:cubicBezTo>
                    <a:pt x="305" y="7"/>
                    <a:pt x="298" y="0"/>
                    <a:pt x="290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23"/>
                    <a:pt x="6" y="30"/>
                    <a:pt x="14" y="30"/>
                  </a:cubicBezTo>
                  <a:cubicBezTo>
                    <a:pt x="290" y="30"/>
                    <a:pt x="290" y="30"/>
                    <a:pt x="290" y="30"/>
                  </a:cubicBezTo>
                  <a:cubicBezTo>
                    <a:pt x="298" y="30"/>
                    <a:pt x="305" y="23"/>
                    <a:pt x="305" y="1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" name="Freeform 56"/>
            <p:cNvSpPr>
              <a:spLocks/>
            </p:cNvSpPr>
            <p:nvPr/>
          </p:nvSpPr>
          <p:spPr bwMode="auto">
            <a:xfrm>
              <a:off x="3776" y="1493"/>
              <a:ext cx="409" cy="69"/>
            </a:xfrm>
            <a:custGeom>
              <a:avLst/>
              <a:gdLst>
                <a:gd name="T0" fmla="*/ 91 w 276"/>
                <a:gd name="T1" fmla="*/ 0 h 46"/>
                <a:gd name="T2" fmla="*/ 0 w 276"/>
                <a:gd name="T3" fmla="*/ 46 h 46"/>
                <a:gd name="T4" fmla="*/ 91 w 276"/>
                <a:gd name="T5" fmla="*/ 46 h 46"/>
                <a:gd name="T6" fmla="*/ 276 w 276"/>
                <a:gd name="T7" fmla="*/ 46 h 46"/>
                <a:gd name="T8" fmla="*/ 276 w 276"/>
                <a:gd name="T9" fmla="*/ 0 h 46"/>
                <a:gd name="T10" fmla="*/ 91 w 276"/>
                <a:gd name="T1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6" h="46">
                  <a:moveTo>
                    <a:pt x="91" y="0"/>
                  </a:moveTo>
                  <a:cubicBezTo>
                    <a:pt x="5" y="0"/>
                    <a:pt x="0" y="46"/>
                    <a:pt x="0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276" y="46"/>
                    <a:pt x="276" y="46"/>
                    <a:pt x="276" y="46"/>
                  </a:cubicBezTo>
                  <a:cubicBezTo>
                    <a:pt x="276" y="0"/>
                    <a:pt x="276" y="0"/>
                    <a:pt x="276" y="0"/>
                  </a:cubicBezTo>
                  <a:lnTo>
                    <a:pt x="91" y="0"/>
                  </a:lnTo>
                  <a:close/>
                </a:path>
              </a:pathLst>
            </a:custGeom>
            <a:solidFill>
              <a:srgbClr val="9274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" name="Freeform 57"/>
            <p:cNvSpPr>
              <a:spLocks/>
            </p:cNvSpPr>
            <p:nvPr/>
          </p:nvSpPr>
          <p:spPr bwMode="auto">
            <a:xfrm>
              <a:off x="4021" y="1423"/>
              <a:ext cx="135" cy="70"/>
            </a:xfrm>
            <a:custGeom>
              <a:avLst/>
              <a:gdLst>
                <a:gd name="T0" fmla="*/ 0 w 135"/>
                <a:gd name="T1" fmla="*/ 70 h 70"/>
                <a:gd name="T2" fmla="*/ 135 w 135"/>
                <a:gd name="T3" fmla="*/ 70 h 70"/>
                <a:gd name="T4" fmla="*/ 135 w 135"/>
                <a:gd name="T5" fmla="*/ 0 h 70"/>
                <a:gd name="T6" fmla="*/ 64 w 135"/>
                <a:gd name="T7" fmla="*/ 0 h 70"/>
                <a:gd name="T8" fmla="*/ 40 w 135"/>
                <a:gd name="T9" fmla="*/ 30 h 70"/>
                <a:gd name="T10" fmla="*/ 38 w 135"/>
                <a:gd name="T11" fmla="*/ 0 h 70"/>
                <a:gd name="T12" fmla="*/ 0 w 135"/>
                <a:gd name="T13" fmla="*/ 0 h 70"/>
                <a:gd name="T14" fmla="*/ 0 w 135"/>
                <a:gd name="T15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5" h="70">
                  <a:moveTo>
                    <a:pt x="0" y="70"/>
                  </a:moveTo>
                  <a:lnTo>
                    <a:pt x="135" y="70"/>
                  </a:lnTo>
                  <a:lnTo>
                    <a:pt x="135" y="0"/>
                  </a:lnTo>
                  <a:lnTo>
                    <a:pt x="64" y="0"/>
                  </a:lnTo>
                  <a:lnTo>
                    <a:pt x="40" y="30"/>
                  </a:lnTo>
                  <a:lnTo>
                    <a:pt x="38" y="0"/>
                  </a:lnTo>
                  <a:lnTo>
                    <a:pt x="0" y="0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6821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3" name="Rectangle 58"/>
            <p:cNvSpPr>
              <a:spLocks noChangeArrowheads="1"/>
            </p:cNvSpPr>
            <p:nvPr/>
          </p:nvSpPr>
          <p:spPr bwMode="auto">
            <a:xfrm>
              <a:off x="4176" y="1067"/>
              <a:ext cx="193" cy="13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4" name="Freeform 59"/>
            <p:cNvSpPr>
              <a:spLocks/>
            </p:cNvSpPr>
            <p:nvPr/>
          </p:nvSpPr>
          <p:spPr bwMode="auto">
            <a:xfrm>
              <a:off x="4171" y="1150"/>
              <a:ext cx="189" cy="222"/>
            </a:xfrm>
            <a:custGeom>
              <a:avLst/>
              <a:gdLst>
                <a:gd name="T0" fmla="*/ 189 w 189"/>
                <a:gd name="T1" fmla="*/ 222 h 222"/>
                <a:gd name="T2" fmla="*/ 0 w 189"/>
                <a:gd name="T3" fmla="*/ 222 h 222"/>
                <a:gd name="T4" fmla="*/ 5 w 189"/>
                <a:gd name="T5" fmla="*/ 0 h 222"/>
                <a:gd name="T6" fmla="*/ 189 w 189"/>
                <a:gd name="T7" fmla="*/ 0 h 222"/>
                <a:gd name="T8" fmla="*/ 189 w 189"/>
                <a:gd name="T9" fmla="*/ 222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222">
                  <a:moveTo>
                    <a:pt x="189" y="222"/>
                  </a:moveTo>
                  <a:lnTo>
                    <a:pt x="0" y="222"/>
                  </a:lnTo>
                  <a:lnTo>
                    <a:pt x="5" y="0"/>
                  </a:lnTo>
                  <a:lnTo>
                    <a:pt x="189" y="0"/>
                  </a:lnTo>
                  <a:lnTo>
                    <a:pt x="189" y="222"/>
                  </a:lnTo>
                  <a:close/>
                </a:path>
              </a:pathLst>
            </a:custGeom>
            <a:solidFill>
              <a:srgbClr val="B98F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5" name="Freeform 60"/>
            <p:cNvSpPr>
              <a:spLocks/>
            </p:cNvSpPr>
            <p:nvPr/>
          </p:nvSpPr>
          <p:spPr bwMode="auto">
            <a:xfrm>
              <a:off x="4182" y="1039"/>
              <a:ext cx="122" cy="157"/>
            </a:xfrm>
            <a:custGeom>
              <a:avLst/>
              <a:gdLst>
                <a:gd name="T0" fmla="*/ 0 w 122"/>
                <a:gd name="T1" fmla="*/ 157 h 157"/>
                <a:gd name="T2" fmla="*/ 27 w 122"/>
                <a:gd name="T3" fmla="*/ 77 h 157"/>
                <a:gd name="T4" fmla="*/ 27 w 122"/>
                <a:gd name="T5" fmla="*/ 0 h 157"/>
                <a:gd name="T6" fmla="*/ 122 w 122"/>
                <a:gd name="T7" fmla="*/ 0 h 157"/>
                <a:gd name="T8" fmla="*/ 122 w 122"/>
                <a:gd name="T9" fmla="*/ 157 h 157"/>
                <a:gd name="T10" fmla="*/ 0 w 122"/>
                <a:gd name="T11" fmla="*/ 157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2" h="157">
                  <a:moveTo>
                    <a:pt x="0" y="157"/>
                  </a:moveTo>
                  <a:lnTo>
                    <a:pt x="27" y="77"/>
                  </a:lnTo>
                  <a:lnTo>
                    <a:pt x="27" y="0"/>
                  </a:lnTo>
                  <a:lnTo>
                    <a:pt x="122" y="0"/>
                  </a:lnTo>
                  <a:lnTo>
                    <a:pt x="122" y="157"/>
                  </a:lnTo>
                  <a:lnTo>
                    <a:pt x="0" y="157"/>
                  </a:lnTo>
                  <a:close/>
                </a:path>
              </a:pathLst>
            </a:custGeom>
            <a:solidFill>
              <a:srgbClr val="B98F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6" name="Freeform 61"/>
            <p:cNvSpPr>
              <a:spLocks/>
            </p:cNvSpPr>
            <p:nvPr/>
          </p:nvSpPr>
          <p:spPr bwMode="auto">
            <a:xfrm>
              <a:off x="4209" y="1039"/>
              <a:ext cx="95" cy="83"/>
            </a:xfrm>
            <a:custGeom>
              <a:avLst/>
              <a:gdLst>
                <a:gd name="T0" fmla="*/ 0 w 64"/>
                <a:gd name="T1" fmla="*/ 52 h 56"/>
                <a:gd name="T2" fmla="*/ 32 w 64"/>
                <a:gd name="T3" fmla="*/ 56 h 56"/>
                <a:gd name="T4" fmla="*/ 64 w 64"/>
                <a:gd name="T5" fmla="*/ 52 h 56"/>
                <a:gd name="T6" fmla="*/ 64 w 64"/>
                <a:gd name="T7" fmla="*/ 0 h 56"/>
                <a:gd name="T8" fmla="*/ 0 w 64"/>
                <a:gd name="T9" fmla="*/ 0 h 56"/>
                <a:gd name="T10" fmla="*/ 0 w 64"/>
                <a:gd name="T11" fmla="*/ 5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56">
                  <a:moveTo>
                    <a:pt x="0" y="52"/>
                  </a:moveTo>
                  <a:cubicBezTo>
                    <a:pt x="10" y="54"/>
                    <a:pt x="21" y="56"/>
                    <a:pt x="32" y="56"/>
                  </a:cubicBezTo>
                  <a:cubicBezTo>
                    <a:pt x="43" y="56"/>
                    <a:pt x="54" y="54"/>
                    <a:pt x="64" y="52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52"/>
                  </a:lnTo>
                  <a:close/>
                </a:path>
              </a:pathLst>
            </a:custGeom>
            <a:solidFill>
              <a:srgbClr val="9274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7" name="Freeform 62"/>
            <p:cNvSpPr>
              <a:spLocks/>
            </p:cNvSpPr>
            <p:nvPr/>
          </p:nvSpPr>
          <p:spPr bwMode="auto">
            <a:xfrm>
              <a:off x="4145" y="892"/>
              <a:ext cx="224" cy="211"/>
            </a:xfrm>
            <a:custGeom>
              <a:avLst/>
              <a:gdLst>
                <a:gd name="T0" fmla="*/ 0 w 151"/>
                <a:gd name="T1" fmla="*/ 0 h 142"/>
                <a:gd name="T2" fmla="*/ 0 w 151"/>
                <a:gd name="T3" fmla="*/ 118 h 142"/>
                <a:gd name="T4" fmla="*/ 0 w 151"/>
                <a:gd name="T5" fmla="*/ 118 h 142"/>
                <a:gd name="T6" fmla="*/ 75 w 151"/>
                <a:gd name="T7" fmla="*/ 142 h 142"/>
                <a:gd name="T8" fmla="*/ 151 w 151"/>
                <a:gd name="T9" fmla="*/ 118 h 142"/>
                <a:gd name="T10" fmla="*/ 151 w 151"/>
                <a:gd name="T11" fmla="*/ 0 h 142"/>
                <a:gd name="T12" fmla="*/ 0 w 151"/>
                <a:gd name="T13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1" h="142">
                  <a:moveTo>
                    <a:pt x="0" y="0"/>
                  </a:moveTo>
                  <a:cubicBezTo>
                    <a:pt x="0" y="118"/>
                    <a:pt x="0" y="118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21" y="133"/>
                    <a:pt x="47" y="142"/>
                    <a:pt x="75" y="142"/>
                  </a:cubicBezTo>
                  <a:cubicBezTo>
                    <a:pt x="103" y="142"/>
                    <a:pt x="130" y="133"/>
                    <a:pt x="151" y="118"/>
                  </a:cubicBezTo>
                  <a:cubicBezTo>
                    <a:pt x="151" y="0"/>
                    <a:pt x="151" y="0"/>
                    <a:pt x="15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98F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8" name="Freeform 63"/>
            <p:cNvSpPr>
              <a:spLocks/>
            </p:cNvSpPr>
            <p:nvPr/>
          </p:nvSpPr>
          <p:spPr bwMode="auto">
            <a:xfrm>
              <a:off x="3855" y="2029"/>
              <a:ext cx="179" cy="92"/>
            </a:xfrm>
            <a:custGeom>
              <a:avLst/>
              <a:gdLst>
                <a:gd name="T0" fmla="*/ 68 w 121"/>
                <a:gd name="T1" fmla="*/ 0 h 62"/>
                <a:gd name="T2" fmla="*/ 0 w 121"/>
                <a:gd name="T3" fmla="*/ 62 h 62"/>
                <a:gd name="T4" fmla="*/ 68 w 121"/>
                <a:gd name="T5" fmla="*/ 62 h 62"/>
                <a:gd name="T6" fmla="*/ 121 w 121"/>
                <a:gd name="T7" fmla="*/ 62 h 62"/>
                <a:gd name="T8" fmla="*/ 121 w 121"/>
                <a:gd name="T9" fmla="*/ 0 h 62"/>
                <a:gd name="T10" fmla="*/ 68 w 121"/>
                <a:gd name="T11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1" h="62">
                  <a:moveTo>
                    <a:pt x="68" y="0"/>
                  </a:moveTo>
                  <a:cubicBezTo>
                    <a:pt x="32" y="0"/>
                    <a:pt x="3" y="27"/>
                    <a:pt x="0" y="62"/>
                  </a:cubicBezTo>
                  <a:cubicBezTo>
                    <a:pt x="68" y="62"/>
                    <a:pt x="68" y="62"/>
                    <a:pt x="68" y="62"/>
                  </a:cubicBezTo>
                  <a:cubicBezTo>
                    <a:pt x="121" y="62"/>
                    <a:pt x="121" y="62"/>
                    <a:pt x="121" y="62"/>
                  </a:cubicBezTo>
                  <a:cubicBezTo>
                    <a:pt x="121" y="0"/>
                    <a:pt x="121" y="0"/>
                    <a:pt x="121" y="0"/>
                  </a:cubicBezTo>
                  <a:lnTo>
                    <a:pt x="6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9" name="Freeform 64"/>
            <p:cNvSpPr>
              <a:spLocks/>
            </p:cNvSpPr>
            <p:nvPr/>
          </p:nvSpPr>
          <p:spPr bwMode="auto">
            <a:xfrm>
              <a:off x="3871" y="2029"/>
              <a:ext cx="162" cy="46"/>
            </a:xfrm>
            <a:custGeom>
              <a:avLst/>
              <a:gdLst>
                <a:gd name="T0" fmla="*/ 57 w 109"/>
                <a:gd name="T1" fmla="*/ 0 h 31"/>
                <a:gd name="T2" fmla="*/ 0 w 109"/>
                <a:gd name="T3" fmla="*/ 31 h 31"/>
                <a:gd name="T4" fmla="*/ 74 w 109"/>
                <a:gd name="T5" fmla="*/ 31 h 31"/>
                <a:gd name="T6" fmla="*/ 109 w 109"/>
                <a:gd name="T7" fmla="*/ 0 h 31"/>
                <a:gd name="T8" fmla="*/ 57 w 109"/>
                <a:gd name="T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" h="31">
                  <a:moveTo>
                    <a:pt x="57" y="0"/>
                  </a:moveTo>
                  <a:cubicBezTo>
                    <a:pt x="33" y="0"/>
                    <a:pt x="12" y="12"/>
                    <a:pt x="0" y="31"/>
                  </a:cubicBezTo>
                  <a:cubicBezTo>
                    <a:pt x="74" y="31"/>
                    <a:pt x="74" y="31"/>
                    <a:pt x="74" y="31"/>
                  </a:cubicBezTo>
                  <a:cubicBezTo>
                    <a:pt x="92" y="31"/>
                    <a:pt x="107" y="17"/>
                    <a:pt x="109" y="0"/>
                  </a:cubicBezTo>
                  <a:lnTo>
                    <a:pt x="57" y="0"/>
                  </a:lnTo>
                  <a:close/>
                </a:path>
              </a:pathLst>
            </a:custGeom>
            <a:solidFill>
              <a:srgbClr val="B98F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0" name="Freeform 65"/>
            <p:cNvSpPr>
              <a:spLocks/>
            </p:cNvSpPr>
            <p:nvPr/>
          </p:nvSpPr>
          <p:spPr bwMode="auto">
            <a:xfrm>
              <a:off x="3886" y="1726"/>
              <a:ext cx="148" cy="303"/>
            </a:xfrm>
            <a:custGeom>
              <a:avLst/>
              <a:gdLst>
                <a:gd name="T0" fmla="*/ 148 w 148"/>
                <a:gd name="T1" fmla="*/ 303 h 303"/>
                <a:gd name="T2" fmla="*/ 0 w 148"/>
                <a:gd name="T3" fmla="*/ 303 h 303"/>
                <a:gd name="T4" fmla="*/ 59 w 148"/>
                <a:gd name="T5" fmla="*/ 0 h 303"/>
                <a:gd name="T6" fmla="*/ 148 w 148"/>
                <a:gd name="T7" fmla="*/ 27 h 303"/>
                <a:gd name="T8" fmla="*/ 148 w 148"/>
                <a:gd name="T9" fmla="*/ 303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303">
                  <a:moveTo>
                    <a:pt x="148" y="303"/>
                  </a:moveTo>
                  <a:lnTo>
                    <a:pt x="0" y="303"/>
                  </a:lnTo>
                  <a:lnTo>
                    <a:pt x="59" y="0"/>
                  </a:lnTo>
                  <a:lnTo>
                    <a:pt x="148" y="27"/>
                  </a:lnTo>
                  <a:lnTo>
                    <a:pt x="148" y="303"/>
                  </a:lnTo>
                  <a:close/>
                </a:path>
              </a:pathLst>
            </a:custGeom>
            <a:solidFill>
              <a:srgbClr val="6821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1" name="Freeform 66"/>
            <p:cNvSpPr>
              <a:spLocks/>
            </p:cNvSpPr>
            <p:nvPr/>
          </p:nvSpPr>
          <p:spPr bwMode="auto">
            <a:xfrm>
              <a:off x="3944" y="1625"/>
              <a:ext cx="304" cy="361"/>
            </a:xfrm>
            <a:custGeom>
              <a:avLst/>
              <a:gdLst>
                <a:gd name="T0" fmla="*/ 60 w 205"/>
                <a:gd name="T1" fmla="*/ 243 h 243"/>
                <a:gd name="T2" fmla="*/ 0 w 205"/>
                <a:gd name="T3" fmla="*/ 243 h 243"/>
                <a:gd name="T4" fmla="*/ 0 w 205"/>
                <a:gd name="T5" fmla="*/ 81 h 243"/>
                <a:gd name="T6" fmla="*/ 81 w 205"/>
                <a:gd name="T7" fmla="*/ 0 h 243"/>
                <a:gd name="T8" fmla="*/ 205 w 205"/>
                <a:gd name="T9" fmla="*/ 0 h 243"/>
                <a:gd name="T10" fmla="*/ 205 w 205"/>
                <a:gd name="T11" fmla="*/ 83 h 243"/>
                <a:gd name="T12" fmla="*/ 81 w 205"/>
                <a:gd name="T13" fmla="*/ 83 h 243"/>
                <a:gd name="T14" fmla="*/ 60 w 205"/>
                <a:gd name="T15" fmla="*/ 104 h 243"/>
                <a:gd name="T16" fmla="*/ 60 w 205"/>
                <a:gd name="T17" fmla="*/ 24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5" h="243">
                  <a:moveTo>
                    <a:pt x="60" y="243"/>
                  </a:moveTo>
                  <a:cubicBezTo>
                    <a:pt x="0" y="243"/>
                    <a:pt x="0" y="243"/>
                    <a:pt x="0" y="243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36"/>
                    <a:pt x="37" y="0"/>
                    <a:pt x="81" y="0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205" y="83"/>
                    <a:pt x="205" y="83"/>
                    <a:pt x="205" y="83"/>
                  </a:cubicBezTo>
                  <a:cubicBezTo>
                    <a:pt x="81" y="83"/>
                    <a:pt x="81" y="83"/>
                    <a:pt x="81" y="83"/>
                  </a:cubicBezTo>
                  <a:cubicBezTo>
                    <a:pt x="70" y="83"/>
                    <a:pt x="60" y="92"/>
                    <a:pt x="60" y="104"/>
                  </a:cubicBezTo>
                  <a:lnTo>
                    <a:pt x="60" y="243"/>
                  </a:lnTo>
                  <a:close/>
                </a:path>
              </a:pathLst>
            </a:custGeom>
            <a:solidFill>
              <a:srgbClr val="6821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2" name="Freeform 67"/>
            <p:cNvSpPr>
              <a:spLocks/>
            </p:cNvSpPr>
            <p:nvPr/>
          </p:nvSpPr>
          <p:spPr bwMode="auto">
            <a:xfrm>
              <a:off x="4171" y="1625"/>
              <a:ext cx="200" cy="124"/>
            </a:xfrm>
            <a:custGeom>
              <a:avLst/>
              <a:gdLst>
                <a:gd name="T0" fmla="*/ 52 w 135"/>
                <a:gd name="T1" fmla="*/ 83 h 83"/>
                <a:gd name="T2" fmla="*/ 135 w 135"/>
                <a:gd name="T3" fmla="*/ 0 h 83"/>
                <a:gd name="T4" fmla="*/ 0 w 135"/>
                <a:gd name="T5" fmla="*/ 0 h 83"/>
                <a:gd name="T6" fmla="*/ 52 w 135"/>
                <a:gd name="T7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" h="83">
                  <a:moveTo>
                    <a:pt x="52" y="83"/>
                  </a:moveTo>
                  <a:cubicBezTo>
                    <a:pt x="98" y="83"/>
                    <a:pt x="135" y="46"/>
                    <a:pt x="13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"/>
                    <a:pt x="7" y="83"/>
                    <a:pt x="52" y="83"/>
                  </a:cubicBezTo>
                  <a:close/>
                </a:path>
              </a:pathLst>
            </a:custGeom>
            <a:solidFill>
              <a:srgbClr val="6821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3" name="Freeform 68"/>
            <p:cNvSpPr>
              <a:spLocks/>
            </p:cNvSpPr>
            <p:nvPr/>
          </p:nvSpPr>
          <p:spPr bwMode="auto">
            <a:xfrm>
              <a:off x="3665" y="2029"/>
              <a:ext cx="179" cy="92"/>
            </a:xfrm>
            <a:custGeom>
              <a:avLst/>
              <a:gdLst>
                <a:gd name="T0" fmla="*/ 69 w 121"/>
                <a:gd name="T1" fmla="*/ 0 h 62"/>
                <a:gd name="T2" fmla="*/ 0 w 121"/>
                <a:gd name="T3" fmla="*/ 62 h 62"/>
                <a:gd name="T4" fmla="*/ 69 w 121"/>
                <a:gd name="T5" fmla="*/ 62 h 62"/>
                <a:gd name="T6" fmla="*/ 121 w 121"/>
                <a:gd name="T7" fmla="*/ 62 h 62"/>
                <a:gd name="T8" fmla="*/ 121 w 121"/>
                <a:gd name="T9" fmla="*/ 0 h 62"/>
                <a:gd name="T10" fmla="*/ 69 w 121"/>
                <a:gd name="T11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1" h="62">
                  <a:moveTo>
                    <a:pt x="69" y="0"/>
                  </a:moveTo>
                  <a:cubicBezTo>
                    <a:pt x="33" y="0"/>
                    <a:pt x="3" y="27"/>
                    <a:pt x="0" y="62"/>
                  </a:cubicBezTo>
                  <a:cubicBezTo>
                    <a:pt x="69" y="62"/>
                    <a:pt x="69" y="62"/>
                    <a:pt x="69" y="62"/>
                  </a:cubicBezTo>
                  <a:cubicBezTo>
                    <a:pt x="121" y="62"/>
                    <a:pt x="121" y="62"/>
                    <a:pt x="121" y="62"/>
                  </a:cubicBezTo>
                  <a:cubicBezTo>
                    <a:pt x="121" y="0"/>
                    <a:pt x="121" y="0"/>
                    <a:pt x="121" y="0"/>
                  </a:cubicBezTo>
                  <a:lnTo>
                    <a:pt x="6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" name="Freeform 69"/>
            <p:cNvSpPr>
              <a:spLocks/>
            </p:cNvSpPr>
            <p:nvPr/>
          </p:nvSpPr>
          <p:spPr bwMode="auto">
            <a:xfrm>
              <a:off x="3681" y="2029"/>
              <a:ext cx="163" cy="46"/>
            </a:xfrm>
            <a:custGeom>
              <a:avLst/>
              <a:gdLst>
                <a:gd name="T0" fmla="*/ 58 w 110"/>
                <a:gd name="T1" fmla="*/ 0 h 31"/>
                <a:gd name="T2" fmla="*/ 0 w 110"/>
                <a:gd name="T3" fmla="*/ 31 h 31"/>
                <a:gd name="T4" fmla="*/ 74 w 110"/>
                <a:gd name="T5" fmla="*/ 31 h 31"/>
                <a:gd name="T6" fmla="*/ 110 w 110"/>
                <a:gd name="T7" fmla="*/ 0 h 31"/>
                <a:gd name="T8" fmla="*/ 58 w 110"/>
                <a:gd name="T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31">
                  <a:moveTo>
                    <a:pt x="58" y="0"/>
                  </a:moveTo>
                  <a:cubicBezTo>
                    <a:pt x="33" y="0"/>
                    <a:pt x="12" y="12"/>
                    <a:pt x="0" y="31"/>
                  </a:cubicBezTo>
                  <a:cubicBezTo>
                    <a:pt x="74" y="31"/>
                    <a:pt x="74" y="31"/>
                    <a:pt x="74" y="31"/>
                  </a:cubicBezTo>
                  <a:cubicBezTo>
                    <a:pt x="93" y="31"/>
                    <a:pt x="107" y="17"/>
                    <a:pt x="110" y="0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B98F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5" name="Freeform 70"/>
            <p:cNvSpPr>
              <a:spLocks/>
            </p:cNvSpPr>
            <p:nvPr/>
          </p:nvSpPr>
          <p:spPr bwMode="auto">
            <a:xfrm>
              <a:off x="3697" y="1726"/>
              <a:ext cx="147" cy="303"/>
            </a:xfrm>
            <a:custGeom>
              <a:avLst/>
              <a:gdLst>
                <a:gd name="T0" fmla="*/ 147 w 147"/>
                <a:gd name="T1" fmla="*/ 303 h 303"/>
                <a:gd name="T2" fmla="*/ 0 w 147"/>
                <a:gd name="T3" fmla="*/ 303 h 303"/>
                <a:gd name="T4" fmla="*/ 58 w 147"/>
                <a:gd name="T5" fmla="*/ 0 h 303"/>
                <a:gd name="T6" fmla="*/ 147 w 147"/>
                <a:gd name="T7" fmla="*/ 27 h 303"/>
                <a:gd name="T8" fmla="*/ 147 w 147"/>
                <a:gd name="T9" fmla="*/ 303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303">
                  <a:moveTo>
                    <a:pt x="147" y="303"/>
                  </a:moveTo>
                  <a:lnTo>
                    <a:pt x="0" y="303"/>
                  </a:lnTo>
                  <a:lnTo>
                    <a:pt x="58" y="0"/>
                  </a:lnTo>
                  <a:lnTo>
                    <a:pt x="147" y="27"/>
                  </a:lnTo>
                  <a:lnTo>
                    <a:pt x="147" y="303"/>
                  </a:lnTo>
                  <a:close/>
                </a:path>
              </a:pathLst>
            </a:custGeom>
            <a:solidFill>
              <a:srgbClr val="6821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6" name="Freeform 71"/>
            <p:cNvSpPr>
              <a:spLocks/>
            </p:cNvSpPr>
            <p:nvPr/>
          </p:nvSpPr>
          <p:spPr bwMode="auto">
            <a:xfrm>
              <a:off x="3754" y="1625"/>
              <a:ext cx="305" cy="361"/>
            </a:xfrm>
            <a:custGeom>
              <a:avLst/>
              <a:gdLst>
                <a:gd name="T0" fmla="*/ 61 w 206"/>
                <a:gd name="T1" fmla="*/ 243 h 243"/>
                <a:gd name="T2" fmla="*/ 0 w 206"/>
                <a:gd name="T3" fmla="*/ 243 h 243"/>
                <a:gd name="T4" fmla="*/ 0 w 206"/>
                <a:gd name="T5" fmla="*/ 81 h 243"/>
                <a:gd name="T6" fmla="*/ 82 w 206"/>
                <a:gd name="T7" fmla="*/ 0 h 243"/>
                <a:gd name="T8" fmla="*/ 206 w 206"/>
                <a:gd name="T9" fmla="*/ 0 h 243"/>
                <a:gd name="T10" fmla="*/ 206 w 206"/>
                <a:gd name="T11" fmla="*/ 83 h 243"/>
                <a:gd name="T12" fmla="*/ 82 w 206"/>
                <a:gd name="T13" fmla="*/ 83 h 243"/>
                <a:gd name="T14" fmla="*/ 61 w 206"/>
                <a:gd name="T15" fmla="*/ 104 h 243"/>
                <a:gd name="T16" fmla="*/ 61 w 206"/>
                <a:gd name="T17" fmla="*/ 24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6" h="243">
                  <a:moveTo>
                    <a:pt x="61" y="243"/>
                  </a:moveTo>
                  <a:cubicBezTo>
                    <a:pt x="0" y="243"/>
                    <a:pt x="0" y="243"/>
                    <a:pt x="0" y="243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36"/>
                    <a:pt x="37" y="0"/>
                    <a:pt x="82" y="0"/>
                  </a:cubicBezTo>
                  <a:cubicBezTo>
                    <a:pt x="206" y="0"/>
                    <a:pt x="206" y="0"/>
                    <a:pt x="206" y="0"/>
                  </a:cubicBezTo>
                  <a:cubicBezTo>
                    <a:pt x="206" y="83"/>
                    <a:pt x="206" y="83"/>
                    <a:pt x="206" y="83"/>
                  </a:cubicBezTo>
                  <a:cubicBezTo>
                    <a:pt x="82" y="83"/>
                    <a:pt x="82" y="83"/>
                    <a:pt x="82" y="83"/>
                  </a:cubicBezTo>
                  <a:cubicBezTo>
                    <a:pt x="70" y="83"/>
                    <a:pt x="61" y="92"/>
                    <a:pt x="61" y="104"/>
                  </a:cubicBezTo>
                  <a:lnTo>
                    <a:pt x="61" y="243"/>
                  </a:lnTo>
                  <a:close/>
                </a:path>
              </a:pathLst>
            </a:custGeom>
            <a:solidFill>
              <a:srgbClr val="6821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" name="Freeform 72"/>
            <p:cNvSpPr>
              <a:spLocks/>
            </p:cNvSpPr>
            <p:nvPr/>
          </p:nvSpPr>
          <p:spPr bwMode="auto">
            <a:xfrm>
              <a:off x="3981" y="1625"/>
              <a:ext cx="201" cy="124"/>
            </a:xfrm>
            <a:custGeom>
              <a:avLst/>
              <a:gdLst>
                <a:gd name="T0" fmla="*/ 53 w 136"/>
                <a:gd name="T1" fmla="*/ 83 h 83"/>
                <a:gd name="T2" fmla="*/ 136 w 136"/>
                <a:gd name="T3" fmla="*/ 0 h 83"/>
                <a:gd name="T4" fmla="*/ 0 w 136"/>
                <a:gd name="T5" fmla="*/ 0 h 83"/>
                <a:gd name="T6" fmla="*/ 53 w 136"/>
                <a:gd name="T7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" h="83">
                  <a:moveTo>
                    <a:pt x="53" y="83"/>
                  </a:moveTo>
                  <a:cubicBezTo>
                    <a:pt x="99" y="83"/>
                    <a:pt x="136" y="46"/>
                    <a:pt x="13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"/>
                    <a:pt x="7" y="83"/>
                    <a:pt x="53" y="83"/>
                  </a:cubicBezTo>
                  <a:close/>
                </a:path>
              </a:pathLst>
            </a:custGeom>
            <a:solidFill>
              <a:srgbClr val="6821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" name="Rectangle 73"/>
            <p:cNvSpPr>
              <a:spLocks noChangeArrowheads="1"/>
            </p:cNvSpPr>
            <p:nvPr/>
          </p:nvSpPr>
          <p:spPr bwMode="auto">
            <a:xfrm>
              <a:off x="4074" y="1590"/>
              <a:ext cx="297" cy="52"/>
            </a:xfrm>
            <a:prstGeom prst="rect">
              <a:avLst/>
            </a:prstGeom>
            <a:solidFill>
              <a:srgbClr val="6821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9" name="Freeform 74"/>
            <p:cNvSpPr>
              <a:spLocks/>
            </p:cNvSpPr>
            <p:nvPr/>
          </p:nvSpPr>
          <p:spPr bwMode="auto">
            <a:xfrm>
              <a:off x="4148" y="1615"/>
              <a:ext cx="223" cy="177"/>
            </a:xfrm>
            <a:custGeom>
              <a:avLst/>
              <a:gdLst>
                <a:gd name="T0" fmla="*/ 0 w 150"/>
                <a:gd name="T1" fmla="*/ 0 h 119"/>
                <a:gd name="T2" fmla="*/ 150 w 150"/>
                <a:gd name="T3" fmla="*/ 119 h 119"/>
                <a:gd name="T4" fmla="*/ 150 w 150"/>
                <a:gd name="T5" fmla="*/ 0 h 119"/>
                <a:gd name="T6" fmla="*/ 0 w 150"/>
                <a:gd name="T7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0" h="119">
                  <a:moveTo>
                    <a:pt x="0" y="0"/>
                  </a:moveTo>
                  <a:cubicBezTo>
                    <a:pt x="0" y="55"/>
                    <a:pt x="70" y="119"/>
                    <a:pt x="150" y="119"/>
                  </a:cubicBezTo>
                  <a:cubicBezTo>
                    <a:pt x="150" y="0"/>
                    <a:pt x="150" y="0"/>
                    <a:pt x="15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6DC2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0" name="Freeform 75"/>
            <p:cNvSpPr>
              <a:spLocks/>
            </p:cNvSpPr>
            <p:nvPr/>
          </p:nvSpPr>
          <p:spPr bwMode="auto">
            <a:xfrm>
              <a:off x="4074" y="1150"/>
              <a:ext cx="408" cy="435"/>
            </a:xfrm>
            <a:custGeom>
              <a:avLst/>
              <a:gdLst>
                <a:gd name="T0" fmla="*/ 201 w 275"/>
                <a:gd name="T1" fmla="*/ 0 h 293"/>
                <a:gd name="T2" fmla="*/ 159 w 275"/>
                <a:gd name="T3" fmla="*/ 0 h 293"/>
                <a:gd name="T4" fmla="*/ 66 w 275"/>
                <a:gd name="T5" fmla="*/ 112 h 293"/>
                <a:gd name="T6" fmla="*/ 69 w 275"/>
                <a:gd name="T7" fmla="*/ 0 h 293"/>
                <a:gd name="T8" fmla="*/ 69 w 275"/>
                <a:gd name="T9" fmla="*/ 0 h 293"/>
                <a:gd name="T10" fmla="*/ 0 w 275"/>
                <a:gd name="T11" fmla="*/ 133 h 293"/>
                <a:gd name="T12" fmla="*/ 0 w 275"/>
                <a:gd name="T13" fmla="*/ 293 h 293"/>
                <a:gd name="T14" fmla="*/ 200 w 275"/>
                <a:gd name="T15" fmla="*/ 293 h 293"/>
                <a:gd name="T16" fmla="*/ 201 w 275"/>
                <a:gd name="T17" fmla="*/ 137 h 293"/>
                <a:gd name="T18" fmla="*/ 211 w 275"/>
                <a:gd name="T19" fmla="*/ 137 h 293"/>
                <a:gd name="T20" fmla="*/ 211 w 275"/>
                <a:gd name="T21" fmla="*/ 223 h 293"/>
                <a:gd name="T22" fmla="*/ 275 w 275"/>
                <a:gd name="T23" fmla="*/ 223 h 293"/>
                <a:gd name="T24" fmla="*/ 275 w 275"/>
                <a:gd name="T25" fmla="*/ 75 h 293"/>
                <a:gd name="T26" fmla="*/ 201 w 275"/>
                <a:gd name="T27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5" h="293">
                  <a:moveTo>
                    <a:pt x="201" y="0"/>
                  </a:moveTo>
                  <a:cubicBezTo>
                    <a:pt x="159" y="0"/>
                    <a:pt x="159" y="0"/>
                    <a:pt x="159" y="0"/>
                  </a:cubicBezTo>
                  <a:cubicBezTo>
                    <a:pt x="66" y="112"/>
                    <a:pt x="66" y="112"/>
                    <a:pt x="66" y="112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69" y="0"/>
                    <a:pt x="0" y="16"/>
                    <a:pt x="0" y="133"/>
                  </a:cubicBezTo>
                  <a:cubicBezTo>
                    <a:pt x="0" y="249"/>
                    <a:pt x="0" y="293"/>
                    <a:pt x="0" y="293"/>
                  </a:cubicBezTo>
                  <a:cubicBezTo>
                    <a:pt x="200" y="293"/>
                    <a:pt x="200" y="293"/>
                    <a:pt x="200" y="293"/>
                  </a:cubicBezTo>
                  <a:cubicBezTo>
                    <a:pt x="201" y="137"/>
                    <a:pt x="201" y="137"/>
                    <a:pt x="201" y="137"/>
                  </a:cubicBezTo>
                  <a:cubicBezTo>
                    <a:pt x="211" y="137"/>
                    <a:pt x="211" y="137"/>
                    <a:pt x="211" y="137"/>
                  </a:cubicBezTo>
                  <a:cubicBezTo>
                    <a:pt x="211" y="223"/>
                    <a:pt x="211" y="223"/>
                    <a:pt x="211" y="223"/>
                  </a:cubicBezTo>
                  <a:cubicBezTo>
                    <a:pt x="275" y="223"/>
                    <a:pt x="275" y="223"/>
                    <a:pt x="275" y="223"/>
                  </a:cubicBezTo>
                  <a:cubicBezTo>
                    <a:pt x="275" y="75"/>
                    <a:pt x="275" y="75"/>
                    <a:pt x="275" y="75"/>
                  </a:cubicBezTo>
                  <a:cubicBezTo>
                    <a:pt x="275" y="34"/>
                    <a:pt x="242" y="0"/>
                    <a:pt x="201" y="0"/>
                  </a:cubicBezTo>
                  <a:close/>
                </a:path>
              </a:pathLst>
            </a:custGeom>
            <a:solidFill>
              <a:srgbClr val="6DC2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1" name="Freeform 76"/>
            <p:cNvSpPr>
              <a:spLocks/>
            </p:cNvSpPr>
            <p:nvPr/>
          </p:nvSpPr>
          <p:spPr bwMode="auto">
            <a:xfrm>
              <a:off x="4387" y="1423"/>
              <a:ext cx="135" cy="70"/>
            </a:xfrm>
            <a:custGeom>
              <a:avLst/>
              <a:gdLst>
                <a:gd name="T0" fmla="*/ 135 w 135"/>
                <a:gd name="T1" fmla="*/ 70 h 70"/>
                <a:gd name="T2" fmla="*/ 0 w 135"/>
                <a:gd name="T3" fmla="*/ 70 h 70"/>
                <a:gd name="T4" fmla="*/ 0 w 135"/>
                <a:gd name="T5" fmla="*/ 0 h 70"/>
                <a:gd name="T6" fmla="*/ 71 w 135"/>
                <a:gd name="T7" fmla="*/ 0 h 70"/>
                <a:gd name="T8" fmla="*/ 95 w 135"/>
                <a:gd name="T9" fmla="*/ 30 h 70"/>
                <a:gd name="T10" fmla="*/ 95 w 135"/>
                <a:gd name="T11" fmla="*/ 0 h 70"/>
                <a:gd name="T12" fmla="*/ 135 w 135"/>
                <a:gd name="T13" fmla="*/ 0 h 70"/>
                <a:gd name="T14" fmla="*/ 135 w 135"/>
                <a:gd name="T15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5" h="70">
                  <a:moveTo>
                    <a:pt x="135" y="70"/>
                  </a:moveTo>
                  <a:lnTo>
                    <a:pt x="0" y="70"/>
                  </a:lnTo>
                  <a:lnTo>
                    <a:pt x="0" y="0"/>
                  </a:lnTo>
                  <a:lnTo>
                    <a:pt x="71" y="0"/>
                  </a:lnTo>
                  <a:lnTo>
                    <a:pt x="95" y="30"/>
                  </a:lnTo>
                  <a:lnTo>
                    <a:pt x="95" y="0"/>
                  </a:lnTo>
                  <a:lnTo>
                    <a:pt x="135" y="0"/>
                  </a:lnTo>
                  <a:lnTo>
                    <a:pt x="135" y="70"/>
                  </a:lnTo>
                  <a:close/>
                </a:path>
              </a:pathLst>
            </a:custGeom>
            <a:solidFill>
              <a:srgbClr val="6821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" name="Freeform 77"/>
            <p:cNvSpPr>
              <a:spLocks/>
            </p:cNvSpPr>
            <p:nvPr/>
          </p:nvSpPr>
          <p:spPr bwMode="auto">
            <a:xfrm>
              <a:off x="4172" y="1116"/>
              <a:ext cx="215" cy="201"/>
            </a:xfrm>
            <a:custGeom>
              <a:avLst/>
              <a:gdLst>
                <a:gd name="T0" fmla="*/ 108 w 215"/>
                <a:gd name="T1" fmla="*/ 80 h 201"/>
                <a:gd name="T2" fmla="*/ 133 w 215"/>
                <a:gd name="T3" fmla="*/ 110 h 201"/>
                <a:gd name="T4" fmla="*/ 0 w 215"/>
                <a:gd name="T5" fmla="*/ 201 h 201"/>
                <a:gd name="T6" fmla="*/ 132 w 215"/>
                <a:gd name="T7" fmla="*/ 0 h 201"/>
                <a:gd name="T8" fmla="*/ 215 w 215"/>
                <a:gd name="T9" fmla="*/ 54 h 201"/>
                <a:gd name="T10" fmla="*/ 159 w 215"/>
                <a:gd name="T11" fmla="*/ 92 h 201"/>
                <a:gd name="T12" fmla="*/ 108 w 215"/>
                <a:gd name="T13" fmla="*/ 80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5" h="201">
                  <a:moveTo>
                    <a:pt x="108" y="80"/>
                  </a:moveTo>
                  <a:lnTo>
                    <a:pt x="133" y="110"/>
                  </a:lnTo>
                  <a:lnTo>
                    <a:pt x="0" y="201"/>
                  </a:lnTo>
                  <a:lnTo>
                    <a:pt x="132" y="0"/>
                  </a:lnTo>
                  <a:lnTo>
                    <a:pt x="215" y="54"/>
                  </a:lnTo>
                  <a:lnTo>
                    <a:pt x="159" y="92"/>
                  </a:lnTo>
                  <a:lnTo>
                    <a:pt x="108" y="80"/>
                  </a:lnTo>
                  <a:close/>
                </a:path>
              </a:pathLst>
            </a:custGeom>
            <a:solidFill>
              <a:srgbClr val="6821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3" name="Rectangle 78"/>
            <p:cNvSpPr>
              <a:spLocks noChangeArrowheads="1"/>
            </p:cNvSpPr>
            <p:nvPr/>
          </p:nvSpPr>
          <p:spPr bwMode="auto">
            <a:xfrm>
              <a:off x="4145" y="965"/>
              <a:ext cx="112" cy="138"/>
            </a:xfrm>
            <a:prstGeom prst="rect">
              <a:avLst/>
            </a:prstGeom>
            <a:solidFill>
              <a:srgbClr val="B98F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4" name="Freeform 79"/>
            <p:cNvSpPr>
              <a:spLocks/>
            </p:cNvSpPr>
            <p:nvPr/>
          </p:nvSpPr>
          <p:spPr bwMode="auto">
            <a:xfrm>
              <a:off x="4145" y="785"/>
              <a:ext cx="224" cy="232"/>
            </a:xfrm>
            <a:custGeom>
              <a:avLst/>
              <a:gdLst>
                <a:gd name="T0" fmla="*/ 151 w 151"/>
                <a:gd name="T1" fmla="*/ 156 h 156"/>
                <a:gd name="T2" fmla="*/ 151 w 151"/>
                <a:gd name="T3" fmla="*/ 76 h 156"/>
                <a:gd name="T4" fmla="*/ 75 w 151"/>
                <a:gd name="T5" fmla="*/ 0 h 156"/>
                <a:gd name="T6" fmla="*/ 0 w 151"/>
                <a:gd name="T7" fmla="*/ 76 h 156"/>
                <a:gd name="T8" fmla="*/ 0 w 151"/>
                <a:gd name="T9" fmla="*/ 156 h 156"/>
                <a:gd name="T10" fmla="*/ 151 w 151"/>
                <a:gd name="T11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1" h="156">
                  <a:moveTo>
                    <a:pt x="151" y="156"/>
                  </a:moveTo>
                  <a:cubicBezTo>
                    <a:pt x="151" y="76"/>
                    <a:pt x="151" y="76"/>
                    <a:pt x="151" y="76"/>
                  </a:cubicBezTo>
                  <a:cubicBezTo>
                    <a:pt x="151" y="34"/>
                    <a:pt x="117" y="0"/>
                    <a:pt x="75" y="0"/>
                  </a:cubicBezTo>
                  <a:cubicBezTo>
                    <a:pt x="34" y="0"/>
                    <a:pt x="0" y="34"/>
                    <a:pt x="0" y="76"/>
                  </a:cubicBezTo>
                  <a:cubicBezTo>
                    <a:pt x="0" y="156"/>
                    <a:pt x="0" y="156"/>
                    <a:pt x="0" y="156"/>
                  </a:cubicBezTo>
                  <a:lnTo>
                    <a:pt x="151" y="156"/>
                  </a:lnTo>
                  <a:close/>
                </a:path>
              </a:pathLst>
            </a:custGeom>
            <a:solidFill>
              <a:srgbClr val="B98F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5" name="Freeform 80"/>
            <p:cNvSpPr>
              <a:spLocks/>
            </p:cNvSpPr>
            <p:nvPr/>
          </p:nvSpPr>
          <p:spPr bwMode="auto">
            <a:xfrm>
              <a:off x="4194" y="751"/>
              <a:ext cx="230" cy="243"/>
            </a:xfrm>
            <a:custGeom>
              <a:avLst/>
              <a:gdLst>
                <a:gd name="T0" fmla="*/ 0 w 155"/>
                <a:gd name="T1" fmla="*/ 10 h 164"/>
                <a:gd name="T2" fmla="*/ 45 w 155"/>
                <a:gd name="T3" fmla="*/ 0 h 164"/>
                <a:gd name="T4" fmla="*/ 155 w 155"/>
                <a:gd name="T5" fmla="*/ 110 h 164"/>
                <a:gd name="T6" fmla="*/ 155 w 155"/>
                <a:gd name="T7" fmla="*/ 164 h 164"/>
                <a:gd name="T8" fmla="*/ 0 w 155"/>
                <a:gd name="T9" fmla="*/ 1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5" h="164">
                  <a:moveTo>
                    <a:pt x="0" y="10"/>
                  </a:moveTo>
                  <a:cubicBezTo>
                    <a:pt x="14" y="4"/>
                    <a:pt x="29" y="0"/>
                    <a:pt x="45" y="0"/>
                  </a:cubicBezTo>
                  <a:cubicBezTo>
                    <a:pt x="106" y="0"/>
                    <a:pt x="155" y="49"/>
                    <a:pt x="155" y="110"/>
                  </a:cubicBezTo>
                  <a:cubicBezTo>
                    <a:pt x="155" y="164"/>
                    <a:pt x="155" y="164"/>
                    <a:pt x="155" y="164"/>
                  </a:cubicBezTo>
                  <a:cubicBezTo>
                    <a:pt x="74" y="155"/>
                    <a:pt x="9" y="91"/>
                    <a:pt x="0" y="1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6" name="Freeform 81"/>
            <p:cNvSpPr>
              <a:spLocks/>
            </p:cNvSpPr>
            <p:nvPr/>
          </p:nvSpPr>
          <p:spPr bwMode="auto">
            <a:xfrm>
              <a:off x="4132" y="785"/>
              <a:ext cx="111" cy="119"/>
            </a:xfrm>
            <a:custGeom>
              <a:avLst/>
              <a:gdLst>
                <a:gd name="T0" fmla="*/ 75 w 75"/>
                <a:gd name="T1" fmla="*/ 5 h 80"/>
                <a:gd name="T2" fmla="*/ 53 w 75"/>
                <a:gd name="T3" fmla="*/ 0 h 80"/>
                <a:gd name="T4" fmla="*/ 0 w 75"/>
                <a:gd name="T5" fmla="*/ 54 h 80"/>
                <a:gd name="T6" fmla="*/ 0 w 75"/>
                <a:gd name="T7" fmla="*/ 80 h 80"/>
                <a:gd name="T8" fmla="*/ 75 w 75"/>
                <a:gd name="T9" fmla="*/ 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80">
                  <a:moveTo>
                    <a:pt x="75" y="5"/>
                  </a:moveTo>
                  <a:cubicBezTo>
                    <a:pt x="69" y="2"/>
                    <a:pt x="61" y="0"/>
                    <a:pt x="53" y="0"/>
                  </a:cubicBezTo>
                  <a:cubicBezTo>
                    <a:pt x="24" y="0"/>
                    <a:pt x="0" y="24"/>
                    <a:pt x="0" y="54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39" y="76"/>
                    <a:pt x="71" y="44"/>
                    <a:pt x="75" y="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7" name="Freeform 82"/>
            <p:cNvSpPr>
              <a:spLocks/>
            </p:cNvSpPr>
            <p:nvPr/>
          </p:nvSpPr>
          <p:spPr bwMode="auto">
            <a:xfrm>
              <a:off x="4314" y="940"/>
              <a:ext cx="30" cy="56"/>
            </a:xfrm>
            <a:custGeom>
              <a:avLst/>
              <a:gdLst>
                <a:gd name="T0" fmla="*/ 11 w 20"/>
                <a:gd name="T1" fmla="*/ 0 h 38"/>
                <a:gd name="T2" fmla="*/ 0 w 20"/>
                <a:gd name="T3" fmla="*/ 0 h 38"/>
                <a:gd name="T4" fmla="*/ 0 w 20"/>
                <a:gd name="T5" fmla="*/ 38 h 38"/>
                <a:gd name="T6" fmla="*/ 11 w 20"/>
                <a:gd name="T7" fmla="*/ 38 h 38"/>
                <a:gd name="T8" fmla="*/ 20 w 20"/>
                <a:gd name="T9" fmla="*/ 29 h 38"/>
                <a:gd name="T10" fmla="*/ 20 w 20"/>
                <a:gd name="T11" fmla="*/ 9 h 38"/>
                <a:gd name="T12" fmla="*/ 11 w 20"/>
                <a:gd name="T13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38">
                  <a:moveTo>
                    <a:pt x="1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6" y="38"/>
                    <a:pt x="20" y="34"/>
                    <a:pt x="20" y="2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4"/>
                    <a:pt x="16" y="0"/>
                    <a:pt x="11" y="0"/>
                  </a:cubicBezTo>
                  <a:close/>
                </a:path>
              </a:pathLst>
            </a:custGeom>
            <a:solidFill>
              <a:srgbClr val="9274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8" name="Oval 83"/>
            <p:cNvSpPr>
              <a:spLocks noChangeArrowheads="1"/>
            </p:cNvSpPr>
            <p:nvPr/>
          </p:nvSpPr>
          <p:spPr bwMode="auto">
            <a:xfrm>
              <a:off x="4322" y="992"/>
              <a:ext cx="15" cy="1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9" name="Freeform 84"/>
            <p:cNvSpPr>
              <a:spLocks/>
            </p:cNvSpPr>
            <p:nvPr/>
          </p:nvSpPr>
          <p:spPr bwMode="auto">
            <a:xfrm>
              <a:off x="4156" y="1118"/>
              <a:ext cx="53" cy="199"/>
            </a:xfrm>
            <a:custGeom>
              <a:avLst/>
              <a:gdLst>
                <a:gd name="T0" fmla="*/ 16 w 53"/>
                <a:gd name="T1" fmla="*/ 199 h 199"/>
                <a:gd name="T2" fmla="*/ 53 w 53"/>
                <a:gd name="T3" fmla="*/ 0 h 199"/>
                <a:gd name="T4" fmla="*/ 0 w 53"/>
                <a:gd name="T5" fmla="*/ 49 h 199"/>
                <a:gd name="T6" fmla="*/ 3 w 53"/>
                <a:gd name="T7" fmla="*/ 78 h 199"/>
                <a:gd name="T8" fmla="*/ 19 w 53"/>
                <a:gd name="T9" fmla="*/ 78 h 199"/>
                <a:gd name="T10" fmla="*/ 6 w 53"/>
                <a:gd name="T11" fmla="*/ 99 h 199"/>
                <a:gd name="T12" fmla="*/ 16 w 53"/>
                <a:gd name="T13" fmla="*/ 199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" h="199">
                  <a:moveTo>
                    <a:pt x="16" y="199"/>
                  </a:moveTo>
                  <a:lnTo>
                    <a:pt x="53" y="0"/>
                  </a:lnTo>
                  <a:lnTo>
                    <a:pt x="0" y="49"/>
                  </a:lnTo>
                  <a:lnTo>
                    <a:pt x="3" y="78"/>
                  </a:lnTo>
                  <a:lnTo>
                    <a:pt x="19" y="78"/>
                  </a:lnTo>
                  <a:lnTo>
                    <a:pt x="6" y="99"/>
                  </a:lnTo>
                  <a:lnTo>
                    <a:pt x="16" y="199"/>
                  </a:lnTo>
                  <a:close/>
                </a:path>
              </a:pathLst>
            </a:custGeom>
            <a:solidFill>
              <a:srgbClr val="6821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" name="Freeform 85"/>
            <p:cNvSpPr>
              <a:spLocks/>
            </p:cNvSpPr>
            <p:nvPr/>
          </p:nvSpPr>
          <p:spPr bwMode="auto">
            <a:xfrm>
              <a:off x="4415" y="1493"/>
              <a:ext cx="67" cy="69"/>
            </a:xfrm>
            <a:custGeom>
              <a:avLst/>
              <a:gdLst>
                <a:gd name="T0" fmla="*/ 45 w 45"/>
                <a:gd name="T1" fmla="*/ 0 h 46"/>
                <a:gd name="T2" fmla="*/ 0 w 45"/>
                <a:gd name="T3" fmla="*/ 46 h 46"/>
                <a:gd name="T4" fmla="*/ 0 w 45"/>
                <a:gd name="T5" fmla="*/ 0 h 46"/>
                <a:gd name="T6" fmla="*/ 45 w 45"/>
                <a:gd name="T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6">
                  <a:moveTo>
                    <a:pt x="45" y="0"/>
                  </a:moveTo>
                  <a:cubicBezTo>
                    <a:pt x="45" y="26"/>
                    <a:pt x="25" y="46"/>
                    <a:pt x="0" y="46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rgbClr val="B98F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" name="Freeform 86"/>
            <p:cNvSpPr>
              <a:spLocks/>
            </p:cNvSpPr>
            <p:nvPr/>
          </p:nvSpPr>
          <p:spPr bwMode="auto">
            <a:xfrm>
              <a:off x="4004" y="1493"/>
              <a:ext cx="411" cy="69"/>
            </a:xfrm>
            <a:custGeom>
              <a:avLst/>
              <a:gdLst>
                <a:gd name="T0" fmla="*/ 91 w 277"/>
                <a:gd name="T1" fmla="*/ 0 h 46"/>
                <a:gd name="T2" fmla="*/ 0 w 277"/>
                <a:gd name="T3" fmla="*/ 46 h 46"/>
                <a:gd name="T4" fmla="*/ 91 w 277"/>
                <a:gd name="T5" fmla="*/ 46 h 46"/>
                <a:gd name="T6" fmla="*/ 277 w 277"/>
                <a:gd name="T7" fmla="*/ 46 h 46"/>
                <a:gd name="T8" fmla="*/ 277 w 277"/>
                <a:gd name="T9" fmla="*/ 0 h 46"/>
                <a:gd name="T10" fmla="*/ 91 w 277"/>
                <a:gd name="T1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7" h="46">
                  <a:moveTo>
                    <a:pt x="91" y="0"/>
                  </a:moveTo>
                  <a:cubicBezTo>
                    <a:pt x="5" y="0"/>
                    <a:pt x="0" y="46"/>
                    <a:pt x="0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277" y="46"/>
                    <a:pt x="277" y="46"/>
                    <a:pt x="277" y="46"/>
                  </a:cubicBezTo>
                  <a:cubicBezTo>
                    <a:pt x="277" y="0"/>
                    <a:pt x="277" y="0"/>
                    <a:pt x="277" y="0"/>
                  </a:cubicBezTo>
                  <a:lnTo>
                    <a:pt x="91" y="0"/>
                  </a:lnTo>
                  <a:close/>
                </a:path>
              </a:pathLst>
            </a:custGeom>
            <a:solidFill>
              <a:srgbClr val="B98F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2" name="Freeform 87"/>
            <p:cNvSpPr>
              <a:spLocks/>
            </p:cNvSpPr>
            <p:nvPr/>
          </p:nvSpPr>
          <p:spPr bwMode="auto">
            <a:xfrm>
              <a:off x="4251" y="940"/>
              <a:ext cx="63" cy="22"/>
            </a:xfrm>
            <a:custGeom>
              <a:avLst/>
              <a:gdLst>
                <a:gd name="T0" fmla="*/ 11 w 63"/>
                <a:gd name="T1" fmla="*/ 22 h 22"/>
                <a:gd name="T2" fmla="*/ 63 w 63"/>
                <a:gd name="T3" fmla="*/ 16 h 22"/>
                <a:gd name="T4" fmla="*/ 63 w 63"/>
                <a:gd name="T5" fmla="*/ 0 h 22"/>
                <a:gd name="T6" fmla="*/ 0 w 63"/>
                <a:gd name="T7" fmla="*/ 0 h 22"/>
                <a:gd name="T8" fmla="*/ 11 w 63"/>
                <a:gd name="T9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22">
                  <a:moveTo>
                    <a:pt x="11" y="22"/>
                  </a:moveTo>
                  <a:lnTo>
                    <a:pt x="63" y="16"/>
                  </a:lnTo>
                  <a:lnTo>
                    <a:pt x="63" y="0"/>
                  </a:lnTo>
                  <a:lnTo>
                    <a:pt x="0" y="0"/>
                  </a:lnTo>
                  <a:lnTo>
                    <a:pt x="11" y="22"/>
                  </a:lnTo>
                  <a:close/>
                </a:path>
              </a:pathLst>
            </a:custGeom>
            <a:solidFill>
              <a:srgbClr val="D2D2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3" name="Freeform 88"/>
            <p:cNvSpPr>
              <a:spLocks noEditPoints="1"/>
            </p:cNvSpPr>
            <p:nvPr/>
          </p:nvSpPr>
          <p:spPr bwMode="auto">
            <a:xfrm>
              <a:off x="4119" y="940"/>
              <a:ext cx="143" cy="47"/>
            </a:xfrm>
            <a:custGeom>
              <a:avLst/>
              <a:gdLst>
                <a:gd name="T0" fmla="*/ 89 w 97"/>
                <a:gd name="T1" fmla="*/ 0 h 32"/>
                <a:gd name="T2" fmla="*/ 64 w 97"/>
                <a:gd name="T3" fmla="*/ 0 h 32"/>
                <a:gd name="T4" fmla="*/ 57 w 97"/>
                <a:gd name="T5" fmla="*/ 5 h 32"/>
                <a:gd name="T6" fmla="*/ 40 w 97"/>
                <a:gd name="T7" fmla="*/ 5 h 32"/>
                <a:gd name="T8" fmla="*/ 33 w 97"/>
                <a:gd name="T9" fmla="*/ 0 h 32"/>
                <a:gd name="T10" fmla="*/ 8 w 97"/>
                <a:gd name="T11" fmla="*/ 0 h 32"/>
                <a:gd name="T12" fmla="*/ 0 w 97"/>
                <a:gd name="T13" fmla="*/ 8 h 32"/>
                <a:gd name="T14" fmla="*/ 0 w 97"/>
                <a:gd name="T15" fmla="*/ 23 h 32"/>
                <a:gd name="T16" fmla="*/ 8 w 97"/>
                <a:gd name="T17" fmla="*/ 32 h 32"/>
                <a:gd name="T18" fmla="*/ 31 w 97"/>
                <a:gd name="T19" fmla="*/ 32 h 32"/>
                <a:gd name="T20" fmla="*/ 40 w 97"/>
                <a:gd name="T21" fmla="*/ 23 h 32"/>
                <a:gd name="T22" fmla="*/ 41 w 97"/>
                <a:gd name="T23" fmla="*/ 10 h 32"/>
                <a:gd name="T24" fmla="*/ 56 w 97"/>
                <a:gd name="T25" fmla="*/ 10 h 32"/>
                <a:gd name="T26" fmla="*/ 58 w 97"/>
                <a:gd name="T27" fmla="*/ 24 h 32"/>
                <a:gd name="T28" fmla="*/ 66 w 97"/>
                <a:gd name="T29" fmla="*/ 32 h 32"/>
                <a:gd name="T30" fmla="*/ 89 w 97"/>
                <a:gd name="T31" fmla="*/ 32 h 32"/>
                <a:gd name="T32" fmla="*/ 97 w 97"/>
                <a:gd name="T33" fmla="*/ 23 h 32"/>
                <a:gd name="T34" fmla="*/ 97 w 97"/>
                <a:gd name="T35" fmla="*/ 8 h 32"/>
                <a:gd name="T36" fmla="*/ 89 w 97"/>
                <a:gd name="T37" fmla="*/ 0 h 32"/>
                <a:gd name="T38" fmla="*/ 35 w 97"/>
                <a:gd name="T39" fmla="*/ 23 h 32"/>
                <a:gd name="T40" fmla="*/ 35 w 97"/>
                <a:gd name="T41" fmla="*/ 23 h 32"/>
                <a:gd name="T42" fmla="*/ 31 w 97"/>
                <a:gd name="T43" fmla="*/ 27 h 32"/>
                <a:gd name="T44" fmla="*/ 8 w 97"/>
                <a:gd name="T45" fmla="*/ 27 h 32"/>
                <a:gd name="T46" fmla="*/ 4 w 97"/>
                <a:gd name="T47" fmla="*/ 23 h 32"/>
                <a:gd name="T48" fmla="*/ 4 w 97"/>
                <a:gd name="T49" fmla="*/ 8 h 32"/>
                <a:gd name="T50" fmla="*/ 8 w 97"/>
                <a:gd name="T51" fmla="*/ 4 h 32"/>
                <a:gd name="T52" fmla="*/ 33 w 97"/>
                <a:gd name="T53" fmla="*/ 4 h 32"/>
                <a:gd name="T54" fmla="*/ 37 w 97"/>
                <a:gd name="T55" fmla="*/ 8 h 32"/>
                <a:gd name="T56" fmla="*/ 35 w 97"/>
                <a:gd name="T57" fmla="*/ 23 h 32"/>
                <a:gd name="T58" fmla="*/ 93 w 97"/>
                <a:gd name="T59" fmla="*/ 23 h 32"/>
                <a:gd name="T60" fmla="*/ 89 w 97"/>
                <a:gd name="T61" fmla="*/ 27 h 32"/>
                <a:gd name="T62" fmla="*/ 66 w 97"/>
                <a:gd name="T63" fmla="*/ 27 h 32"/>
                <a:gd name="T64" fmla="*/ 62 w 97"/>
                <a:gd name="T65" fmla="*/ 23 h 32"/>
                <a:gd name="T66" fmla="*/ 60 w 97"/>
                <a:gd name="T67" fmla="*/ 8 h 32"/>
                <a:gd name="T68" fmla="*/ 64 w 97"/>
                <a:gd name="T69" fmla="*/ 4 h 32"/>
                <a:gd name="T70" fmla="*/ 89 w 97"/>
                <a:gd name="T71" fmla="*/ 4 h 32"/>
                <a:gd name="T72" fmla="*/ 93 w 97"/>
                <a:gd name="T73" fmla="*/ 8 h 32"/>
                <a:gd name="T74" fmla="*/ 93 w 97"/>
                <a:gd name="T75" fmla="*/ 2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7" h="32">
                  <a:moveTo>
                    <a:pt x="89" y="0"/>
                  </a:moveTo>
                  <a:cubicBezTo>
                    <a:pt x="64" y="0"/>
                    <a:pt x="64" y="0"/>
                    <a:pt x="64" y="0"/>
                  </a:cubicBezTo>
                  <a:cubicBezTo>
                    <a:pt x="61" y="0"/>
                    <a:pt x="58" y="2"/>
                    <a:pt x="57" y="5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39" y="2"/>
                    <a:pt x="36" y="0"/>
                    <a:pt x="33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8"/>
                    <a:pt x="4" y="32"/>
                    <a:pt x="8" y="32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6" y="32"/>
                    <a:pt x="40" y="28"/>
                    <a:pt x="40" y="23"/>
                  </a:cubicBezTo>
                  <a:cubicBezTo>
                    <a:pt x="41" y="10"/>
                    <a:pt x="41" y="10"/>
                    <a:pt x="41" y="10"/>
                  </a:cubicBezTo>
                  <a:cubicBezTo>
                    <a:pt x="56" y="10"/>
                    <a:pt x="56" y="10"/>
                    <a:pt x="56" y="10"/>
                  </a:cubicBezTo>
                  <a:cubicBezTo>
                    <a:pt x="58" y="24"/>
                    <a:pt x="58" y="24"/>
                    <a:pt x="58" y="24"/>
                  </a:cubicBezTo>
                  <a:cubicBezTo>
                    <a:pt x="58" y="28"/>
                    <a:pt x="62" y="32"/>
                    <a:pt x="66" y="32"/>
                  </a:cubicBezTo>
                  <a:cubicBezTo>
                    <a:pt x="89" y="32"/>
                    <a:pt x="89" y="32"/>
                    <a:pt x="89" y="32"/>
                  </a:cubicBezTo>
                  <a:cubicBezTo>
                    <a:pt x="94" y="32"/>
                    <a:pt x="97" y="28"/>
                    <a:pt x="97" y="23"/>
                  </a:cubicBezTo>
                  <a:cubicBezTo>
                    <a:pt x="97" y="8"/>
                    <a:pt x="97" y="8"/>
                    <a:pt x="97" y="8"/>
                  </a:cubicBezTo>
                  <a:cubicBezTo>
                    <a:pt x="97" y="4"/>
                    <a:pt x="94" y="0"/>
                    <a:pt x="89" y="0"/>
                  </a:cubicBezTo>
                  <a:close/>
                  <a:moveTo>
                    <a:pt x="35" y="23"/>
                  </a:moveTo>
                  <a:cubicBezTo>
                    <a:pt x="35" y="23"/>
                    <a:pt x="35" y="23"/>
                    <a:pt x="35" y="23"/>
                  </a:cubicBezTo>
                  <a:cubicBezTo>
                    <a:pt x="35" y="26"/>
                    <a:pt x="34" y="27"/>
                    <a:pt x="31" y="2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6" y="27"/>
                    <a:pt x="4" y="26"/>
                    <a:pt x="4" y="23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6"/>
                    <a:pt x="6" y="4"/>
                    <a:pt x="8" y="4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5" y="4"/>
                    <a:pt x="37" y="6"/>
                    <a:pt x="37" y="8"/>
                  </a:cubicBezTo>
                  <a:lnTo>
                    <a:pt x="35" y="23"/>
                  </a:lnTo>
                  <a:close/>
                  <a:moveTo>
                    <a:pt x="93" y="23"/>
                  </a:moveTo>
                  <a:cubicBezTo>
                    <a:pt x="93" y="26"/>
                    <a:pt x="91" y="27"/>
                    <a:pt x="89" y="27"/>
                  </a:cubicBezTo>
                  <a:cubicBezTo>
                    <a:pt x="66" y="27"/>
                    <a:pt x="66" y="27"/>
                    <a:pt x="66" y="27"/>
                  </a:cubicBezTo>
                  <a:cubicBezTo>
                    <a:pt x="64" y="27"/>
                    <a:pt x="62" y="26"/>
                    <a:pt x="62" y="23"/>
                  </a:cubicBezTo>
                  <a:cubicBezTo>
                    <a:pt x="60" y="8"/>
                    <a:pt x="60" y="8"/>
                    <a:pt x="60" y="8"/>
                  </a:cubicBezTo>
                  <a:cubicBezTo>
                    <a:pt x="60" y="6"/>
                    <a:pt x="62" y="4"/>
                    <a:pt x="64" y="4"/>
                  </a:cubicBezTo>
                  <a:cubicBezTo>
                    <a:pt x="89" y="4"/>
                    <a:pt x="89" y="4"/>
                    <a:pt x="89" y="4"/>
                  </a:cubicBezTo>
                  <a:cubicBezTo>
                    <a:pt x="91" y="4"/>
                    <a:pt x="93" y="6"/>
                    <a:pt x="93" y="8"/>
                  </a:cubicBezTo>
                  <a:lnTo>
                    <a:pt x="93" y="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7" name="Rectangle 92"/>
            <p:cNvSpPr>
              <a:spLocks noChangeArrowheads="1"/>
            </p:cNvSpPr>
            <p:nvPr/>
          </p:nvSpPr>
          <p:spPr bwMode="auto">
            <a:xfrm>
              <a:off x="4525" y="1615"/>
              <a:ext cx="107" cy="512"/>
            </a:xfrm>
            <a:prstGeom prst="rect">
              <a:avLst/>
            </a:pr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8" name="Freeform 93"/>
            <p:cNvSpPr>
              <a:spLocks/>
            </p:cNvSpPr>
            <p:nvPr/>
          </p:nvSpPr>
          <p:spPr bwMode="auto">
            <a:xfrm>
              <a:off x="4525" y="1615"/>
              <a:ext cx="107" cy="82"/>
            </a:xfrm>
            <a:custGeom>
              <a:avLst/>
              <a:gdLst>
                <a:gd name="T0" fmla="*/ 107 w 107"/>
                <a:gd name="T1" fmla="*/ 82 h 82"/>
                <a:gd name="T2" fmla="*/ 0 w 107"/>
                <a:gd name="T3" fmla="*/ 0 h 82"/>
                <a:gd name="T4" fmla="*/ 107 w 107"/>
                <a:gd name="T5" fmla="*/ 0 h 82"/>
                <a:gd name="T6" fmla="*/ 107 w 107"/>
                <a:gd name="T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82">
                  <a:moveTo>
                    <a:pt x="107" y="82"/>
                  </a:moveTo>
                  <a:lnTo>
                    <a:pt x="0" y="0"/>
                  </a:lnTo>
                  <a:lnTo>
                    <a:pt x="107" y="0"/>
                  </a:lnTo>
                  <a:lnTo>
                    <a:pt x="107" y="82"/>
                  </a:lnTo>
                  <a:close/>
                </a:path>
              </a:pathLst>
            </a:cu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9" name="Rectangle 94"/>
            <p:cNvSpPr>
              <a:spLocks noChangeArrowheads="1"/>
            </p:cNvSpPr>
            <p:nvPr/>
          </p:nvSpPr>
          <p:spPr bwMode="auto">
            <a:xfrm>
              <a:off x="3191" y="1554"/>
              <a:ext cx="1497" cy="78"/>
            </a:xfrm>
            <a:prstGeom prst="rect">
              <a:avLst/>
            </a:prstGeom>
            <a:solidFill>
              <a:srgbClr val="737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1" name="Freeform 96"/>
            <p:cNvSpPr>
              <a:spLocks/>
            </p:cNvSpPr>
            <p:nvPr/>
          </p:nvSpPr>
          <p:spPr bwMode="auto">
            <a:xfrm>
              <a:off x="3239" y="1152"/>
              <a:ext cx="628" cy="340"/>
            </a:xfrm>
            <a:custGeom>
              <a:avLst/>
              <a:gdLst>
                <a:gd name="T0" fmla="*/ 543 w 628"/>
                <a:gd name="T1" fmla="*/ 0 h 340"/>
                <a:gd name="T2" fmla="*/ 0 w 628"/>
                <a:gd name="T3" fmla="*/ 0 h 340"/>
                <a:gd name="T4" fmla="*/ 85 w 628"/>
                <a:gd name="T5" fmla="*/ 340 h 340"/>
                <a:gd name="T6" fmla="*/ 628 w 628"/>
                <a:gd name="T7" fmla="*/ 340 h 340"/>
                <a:gd name="T8" fmla="*/ 543 w 628"/>
                <a:gd name="T9" fmla="*/ 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8" h="340">
                  <a:moveTo>
                    <a:pt x="543" y="0"/>
                  </a:moveTo>
                  <a:lnTo>
                    <a:pt x="0" y="0"/>
                  </a:lnTo>
                  <a:lnTo>
                    <a:pt x="85" y="340"/>
                  </a:lnTo>
                  <a:lnTo>
                    <a:pt x="628" y="340"/>
                  </a:lnTo>
                  <a:lnTo>
                    <a:pt x="54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" name="Rectangle 97"/>
            <p:cNvSpPr>
              <a:spLocks noChangeArrowheads="1"/>
            </p:cNvSpPr>
            <p:nvPr/>
          </p:nvSpPr>
          <p:spPr bwMode="auto">
            <a:xfrm>
              <a:off x="3324" y="1492"/>
              <a:ext cx="543" cy="62"/>
            </a:xfrm>
            <a:prstGeom prst="rect">
              <a:avLst/>
            </a:pr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" name="Freeform 98"/>
            <p:cNvSpPr>
              <a:spLocks/>
            </p:cNvSpPr>
            <p:nvPr/>
          </p:nvSpPr>
          <p:spPr bwMode="auto">
            <a:xfrm>
              <a:off x="3867" y="1492"/>
              <a:ext cx="158" cy="62"/>
            </a:xfrm>
            <a:custGeom>
              <a:avLst/>
              <a:gdLst>
                <a:gd name="T0" fmla="*/ 0 w 158"/>
                <a:gd name="T1" fmla="*/ 62 h 62"/>
                <a:gd name="T2" fmla="*/ 158 w 158"/>
                <a:gd name="T3" fmla="*/ 62 h 62"/>
                <a:gd name="T4" fmla="*/ 158 w 158"/>
                <a:gd name="T5" fmla="*/ 32 h 62"/>
                <a:gd name="T6" fmla="*/ 0 w 158"/>
                <a:gd name="T7" fmla="*/ 0 h 62"/>
                <a:gd name="T8" fmla="*/ 0 w 158"/>
                <a:gd name="T9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" h="62">
                  <a:moveTo>
                    <a:pt x="0" y="62"/>
                  </a:moveTo>
                  <a:lnTo>
                    <a:pt x="158" y="62"/>
                  </a:lnTo>
                  <a:lnTo>
                    <a:pt x="158" y="32"/>
                  </a:lnTo>
                  <a:lnTo>
                    <a:pt x="0" y="0"/>
                  </a:lnTo>
                  <a:lnTo>
                    <a:pt x="0" y="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" name="Freeform 99"/>
            <p:cNvSpPr>
              <a:spLocks/>
            </p:cNvSpPr>
            <p:nvPr/>
          </p:nvSpPr>
          <p:spPr bwMode="auto">
            <a:xfrm>
              <a:off x="4159" y="962"/>
              <a:ext cx="31" cy="65"/>
            </a:xfrm>
            <a:custGeom>
              <a:avLst/>
              <a:gdLst>
                <a:gd name="T0" fmla="*/ 31 w 31"/>
                <a:gd name="T1" fmla="*/ 65 h 65"/>
                <a:gd name="T2" fmla="*/ 0 w 31"/>
                <a:gd name="T3" fmla="*/ 65 h 65"/>
                <a:gd name="T4" fmla="*/ 31 w 31"/>
                <a:gd name="T5" fmla="*/ 0 h 65"/>
                <a:gd name="T6" fmla="*/ 31 w 31"/>
                <a:gd name="T7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65">
                  <a:moveTo>
                    <a:pt x="31" y="65"/>
                  </a:moveTo>
                  <a:lnTo>
                    <a:pt x="0" y="65"/>
                  </a:lnTo>
                  <a:lnTo>
                    <a:pt x="31" y="0"/>
                  </a:lnTo>
                  <a:lnTo>
                    <a:pt x="31" y="65"/>
                  </a:lnTo>
                  <a:close/>
                </a:path>
              </a:pathLst>
            </a:custGeom>
            <a:solidFill>
              <a:srgbClr val="9274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" name="Freeform 100"/>
            <p:cNvSpPr>
              <a:spLocks/>
            </p:cNvSpPr>
            <p:nvPr/>
          </p:nvSpPr>
          <p:spPr bwMode="auto">
            <a:xfrm>
              <a:off x="4166" y="1043"/>
              <a:ext cx="74" cy="27"/>
            </a:xfrm>
            <a:custGeom>
              <a:avLst/>
              <a:gdLst>
                <a:gd name="T0" fmla="*/ 0 w 50"/>
                <a:gd name="T1" fmla="*/ 0 h 18"/>
                <a:gd name="T2" fmla="*/ 25 w 50"/>
                <a:gd name="T3" fmla="*/ 18 h 18"/>
                <a:gd name="T4" fmla="*/ 50 w 50"/>
                <a:gd name="T5" fmla="*/ 0 h 18"/>
                <a:gd name="T6" fmla="*/ 0 w 50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8">
                  <a:moveTo>
                    <a:pt x="0" y="0"/>
                  </a:moveTo>
                  <a:cubicBezTo>
                    <a:pt x="4" y="11"/>
                    <a:pt x="14" y="18"/>
                    <a:pt x="25" y="18"/>
                  </a:cubicBezTo>
                  <a:cubicBezTo>
                    <a:pt x="37" y="18"/>
                    <a:pt x="46" y="11"/>
                    <a:pt x="5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" name="Oval 101"/>
            <p:cNvSpPr>
              <a:spLocks noChangeArrowheads="1"/>
            </p:cNvSpPr>
            <p:nvPr/>
          </p:nvSpPr>
          <p:spPr bwMode="auto">
            <a:xfrm>
              <a:off x="4156" y="959"/>
              <a:ext cx="15" cy="1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7" name="Oval 102"/>
            <p:cNvSpPr>
              <a:spLocks noChangeArrowheads="1"/>
            </p:cNvSpPr>
            <p:nvPr/>
          </p:nvSpPr>
          <p:spPr bwMode="auto">
            <a:xfrm>
              <a:off x="4233" y="959"/>
              <a:ext cx="15" cy="1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08" name="Text Placeholder 1"/>
          <p:cNvSpPr txBox="1">
            <a:spLocks/>
          </p:cNvSpPr>
          <p:nvPr/>
        </p:nvSpPr>
        <p:spPr>
          <a:xfrm>
            <a:off x="9122237" y="3269071"/>
            <a:ext cx="2292374" cy="627864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>
            <a:lvl1pPr marL="342900" marR="0" indent="-3429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3200" kern="1200" spc="0" baseline="0">
                <a:solidFill>
                  <a:srgbClr val="0078D7"/>
                </a:solidFill>
                <a:latin typeface="+mj-lt"/>
                <a:ea typeface="+mn-ea"/>
                <a:cs typeface="+mn-cs"/>
              </a:defRPr>
            </a:lvl1pPr>
            <a:lvl2pPr marL="584200" marR="0" indent="-2413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2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2pPr>
            <a:lvl3pPr marL="800100" marR="0" indent="-2286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1028700" marR="0" indent="-2286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1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1257300" marR="0" indent="-2286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1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0078D7"/>
              </a:buClr>
              <a:buFont typeface="Arial" pitchFamily="34" charset="0"/>
              <a:buNone/>
            </a:pPr>
            <a:r>
              <a:rPr lang="en-GB" dirty="0"/>
              <a:t>Your idea</a:t>
            </a:r>
          </a:p>
        </p:txBody>
      </p:sp>
      <p:sp>
        <p:nvSpPr>
          <p:cNvPr id="143" name="TextBox 142"/>
          <p:cNvSpPr txBox="1"/>
          <p:nvPr/>
        </p:nvSpPr>
        <p:spPr>
          <a:xfrm rot="16200000">
            <a:off x="6941018" y="1568035"/>
            <a:ext cx="2808312" cy="627864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2400" dirty="0">
                <a:solidFill>
                  <a:schemeClr val="bg1"/>
                </a:solidFill>
                <a:latin typeface="+mj-lt"/>
              </a:rPr>
              <a:t>Related work</a:t>
            </a:r>
          </a:p>
        </p:txBody>
      </p:sp>
    </p:spTree>
    <p:extLst>
      <p:ext uri="{BB962C8B-B14F-4D97-AF65-F5344CB8AC3E}">
        <p14:creationId xmlns:p14="http://schemas.microsoft.com/office/powerpoint/2010/main" val="3991447066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638" y="2125662"/>
            <a:ext cx="11887200" cy="1181862"/>
          </a:xfrm>
        </p:spPr>
        <p:txBody>
          <a:bodyPr/>
          <a:lstStyle/>
          <a:p>
            <a:r>
              <a:rPr lang="en-US" dirty="0"/>
              <a:t>1. </a:t>
            </a:r>
            <a:r>
              <a:rPr lang="en-GB" dirty="0"/>
              <a:t>Don’t wait: write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1577155"/>
      </p:ext>
    </p:extLst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241573" y="1062241"/>
            <a:ext cx="3272009" cy="1514261"/>
          </a:xfrm>
        </p:spPr>
        <p:txBody>
          <a:bodyPr/>
          <a:lstStyle/>
          <a:p>
            <a:pPr defTabSz="914400">
              <a:buClr>
                <a:srgbClr val="0078D7"/>
              </a:buClr>
            </a:pPr>
            <a:r>
              <a:rPr lang="en-GB" dirty="0"/>
              <a:t>No related work yet!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4705350" y="1079500"/>
            <a:ext cx="7273925" cy="4370427"/>
          </a:xfrm>
        </p:spPr>
        <p:txBody>
          <a:bodyPr/>
          <a:lstStyle/>
          <a:p>
            <a:pPr>
              <a:buClr>
                <a:srgbClr val="0078D7"/>
              </a:buClr>
            </a:pPr>
            <a:r>
              <a:rPr lang="en-GB" dirty="0">
                <a:solidFill>
                  <a:srgbClr val="FFB900"/>
                </a:solidFill>
              </a:rPr>
              <a:t>Problem 1</a:t>
            </a:r>
            <a:r>
              <a:rPr lang="en-GB" dirty="0"/>
              <a:t>: the reader knows nothing about the problem yet; so your (highly compressed) description of various technical </a:t>
            </a:r>
            <a:r>
              <a:rPr lang="en-GB" dirty="0" err="1"/>
              <a:t>tradeoffs</a:t>
            </a:r>
            <a:r>
              <a:rPr lang="en-GB" dirty="0"/>
              <a:t> is absolutely incomprehensible </a:t>
            </a:r>
          </a:p>
          <a:p>
            <a:pPr>
              <a:buClr>
                <a:srgbClr val="0078D7"/>
              </a:buClr>
            </a:pPr>
            <a:r>
              <a:rPr lang="en-GB" dirty="0">
                <a:solidFill>
                  <a:srgbClr val="FFB900"/>
                </a:solidFill>
              </a:rPr>
              <a:t>Problem 2</a:t>
            </a:r>
            <a:r>
              <a:rPr lang="en-GB" dirty="0"/>
              <a:t>: describing alternative approaches gets between the reader and your idea</a:t>
            </a:r>
          </a:p>
          <a:p>
            <a:endParaRPr lang="en-GB" dirty="0"/>
          </a:p>
        </p:txBody>
      </p:sp>
      <p:grpSp>
        <p:nvGrpSpPr>
          <p:cNvPr id="4" name="Group 37"/>
          <p:cNvGrpSpPr>
            <a:grpSpLocks noChangeAspect="1"/>
          </p:cNvGrpSpPr>
          <p:nvPr/>
        </p:nvGrpSpPr>
        <p:grpSpPr bwMode="auto">
          <a:xfrm flipH="1">
            <a:off x="45323" y="4505374"/>
            <a:ext cx="3290887" cy="2184400"/>
            <a:chOff x="2919" y="751"/>
            <a:chExt cx="2073" cy="1376"/>
          </a:xfrm>
        </p:grpSpPr>
        <p:sp>
          <p:nvSpPr>
            <p:cNvPr id="6" name="AutoShape 36"/>
            <p:cNvSpPr>
              <a:spLocks noChangeAspect="1" noChangeArrowheads="1" noTextEdit="1"/>
            </p:cNvSpPr>
            <p:nvPr/>
          </p:nvSpPr>
          <p:spPr bwMode="auto">
            <a:xfrm>
              <a:off x="2919" y="751"/>
              <a:ext cx="2073" cy="1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Rectangle 39"/>
            <p:cNvSpPr>
              <a:spLocks noChangeArrowheads="1"/>
            </p:cNvSpPr>
            <p:nvPr/>
          </p:nvSpPr>
          <p:spPr bwMode="auto">
            <a:xfrm>
              <a:off x="4421" y="1683"/>
              <a:ext cx="46" cy="60"/>
            </a:xfrm>
            <a:prstGeom prst="rect">
              <a:avLst/>
            </a:prstGeom>
            <a:solidFill>
              <a:srgbClr val="A288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Freeform 40"/>
            <p:cNvSpPr>
              <a:spLocks/>
            </p:cNvSpPr>
            <p:nvPr/>
          </p:nvSpPr>
          <p:spPr bwMode="auto">
            <a:xfrm>
              <a:off x="4205" y="1299"/>
              <a:ext cx="301" cy="386"/>
            </a:xfrm>
            <a:custGeom>
              <a:avLst/>
              <a:gdLst>
                <a:gd name="T0" fmla="*/ 0 w 203"/>
                <a:gd name="T1" fmla="*/ 29 h 260"/>
                <a:gd name="T2" fmla="*/ 29 w 203"/>
                <a:gd name="T3" fmla="*/ 0 h 260"/>
                <a:gd name="T4" fmla="*/ 174 w 203"/>
                <a:gd name="T5" fmla="*/ 0 h 260"/>
                <a:gd name="T6" fmla="*/ 203 w 203"/>
                <a:gd name="T7" fmla="*/ 29 h 260"/>
                <a:gd name="T8" fmla="*/ 203 w 203"/>
                <a:gd name="T9" fmla="*/ 231 h 260"/>
                <a:gd name="T10" fmla="*/ 174 w 203"/>
                <a:gd name="T11" fmla="*/ 260 h 260"/>
                <a:gd name="T12" fmla="*/ 29 w 203"/>
                <a:gd name="T13" fmla="*/ 260 h 260"/>
                <a:gd name="T14" fmla="*/ 0 w 203"/>
                <a:gd name="T15" fmla="*/ 231 h 260"/>
                <a:gd name="T16" fmla="*/ 0 w 203"/>
                <a:gd name="T17" fmla="*/ 29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3" h="260">
                  <a:moveTo>
                    <a:pt x="0" y="29"/>
                  </a:moveTo>
                  <a:cubicBezTo>
                    <a:pt x="0" y="13"/>
                    <a:pt x="13" y="0"/>
                    <a:pt x="29" y="0"/>
                  </a:cubicBezTo>
                  <a:cubicBezTo>
                    <a:pt x="174" y="0"/>
                    <a:pt x="174" y="0"/>
                    <a:pt x="174" y="0"/>
                  </a:cubicBezTo>
                  <a:cubicBezTo>
                    <a:pt x="190" y="0"/>
                    <a:pt x="203" y="13"/>
                    <a:pt x="203" y="29"/>
                  </a:cubicBezTo>
                  <a:cubicBezTo>
                    <a:pt x="203" y="231"/>
                    <a:pt x="203" y="231"/>
                    <a:pt x="203" y="231"/>
                  </a:cubicBezTo>
                  <a:cubicBezTo>
                    <a:pt x="203" y="247"/>
                    <a:pt x="190" y="260"/>
                    <a:pt x="174" y="260"/>
                  </a:cubicBezTo>
                  <a:cubicBezTo>
                    <a:pt x="29" y="260"/>
                    <a:pt x="29" y="260"/>
                    <a:pt x="29" y="260"/>
                  </a:cubicBezTo>
                  <a:cubicBezTo>
                    <a:pt x="13" y="260"/>
                    <a:pt x="0" y="247"/>
                    <a:pt x="0" y="231"/>
                  </a:cubicBezTo>
                  <a:lnTo>
                    <a:pt x="0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Rectangle 41"/>
            <p:cNvSpPr>
              <a:spLocks noChangeArrowheads="1"/>
            </p:cNvSpPr>
            <p:nvPr/>
          </p:nvSpPr>
          <p:spPr bwMode="auto">
            <a:xfrm>
              <a:off x="3278" y="1615"/>
              <a:ext cx="89" cy="506"/>
            </a:xfrm>
            <a:prstGeom prst="rect">
              <a:avLst/>
            </a:pr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42"/>
            <p:cNvSpPr>
              <a:spLocks/>
            </p:cNvSpPr>
            <p:nvPr/>
          </p:nvSpPr>
          <p:spPr bwMode="auto">
            <a:xfrm>
              <a:off x="3278" y="1615"/>
              <a:ext cx="89" cy="68"/>
            </a:xfrm>
            <a:custGeom>
              <a:avLst/>
              <a:gdLst>
                <a:gd name="T0" fmla="*/ 89 w 89"/>
                <a:gd name="T1" fmla="*/ 68 h 68"/>
                <a:gd name="T2" fmla="*/ 0 w 89"/>
                <a:gd name="T3" fmla="*/ 0 h 68"/>
                <a:gd name="T4" fmla="*/ 89 w 89"/>
                <a:gd name="T5" fmla="*/ 0 h 68"/>
                <a:gd name="T6" fmla="*/ 89 w 89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9" h="68">
                  <a:moveTo>
                    <a:pt x="89" y="68"/>
                  </a:moveTo>
                  <a:lnTo>
                    <a:pt x="0" y="0"/>
                  </a:lnTo>
                  <a:lnTo>
                    <a:pt x="89" y="0"/>
                  </a:lnTo>
                  <a:lnTo>
                    <a:pt x="89" y="68"/>
                  </a:lnTo>
                  <a:close/>
                </a:path>
              </a:pathLst>
            </a:cu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43"/>
            <p:cNvSpPr>
              <a:spLocks/>
            </p:cNvSpPr>
            <p:nvPr/>
          </p:nvSpPr>
          <p:spPr bwMode="auto">
            <a:xfrm>
              <a:off x="4245" y="1888"/>
              <a:ext cx="72" cy="137"/>
            </a:xfrm>
            <a:custGeom>
              <a:avLst/>
              <a:gdLst>
                <a:gd name="T0" fmla="*/ 72 w 72"/>
                <a:gd name="T1" fmla="*/ 137 h 137"/>
                <a:gd name="T2" fmla="*/ 0 w 72"/>
                <a:gd name="T3" fmla="*/ 137 h 137"/>
                <a:gd name="T4" fmla="*/ 9 w 72"/>
                <a:gd name="T5" fmla="*/ 0 h 137"/>
                <a:gd name="T6" fmla="*/ 63 w 72"/>
                <a:gd name="T7" fmla="*/ 0 h 137"/>
                <a:gd name="T8" fmla="*/ 72 w 72"/>
                <a:gd name="T9" fmla="*/ 137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37">
                  <a:moveTo>
                    <a:pt x="72" y="137"/>
                  </a:moveTo>
                  <a:lnTo>
                    <a:pt x="0" y="137"/>
                  </a:lnTo>
                  <a:lnTo>
                    <a:pt x="9" y="0"/>
                  </a:lnTo>
                  <a:lnTo>
                    <a:pt x="63" y="0"/>
                  </a:lnTo>
                  <a:lnTo>
                    <a:pt x="72" y="1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44"/>
            <p:cNvSpPr>
              <a:spLocks/>
            </p:cNvSpPr>
            <p:nvPr/>
          </p:nvSpPr>
          <p:spPr bwMode="auto">
            <a:xfrm>
              <a:off x="4261" y="1830"/>
              <a:ext cx="39" cy="58"/>
            </a:xfrm>
            <a:custGeom>
              <a:avLst/>
              <a:gdLst>
                <a:gd name="T0" fmla="*/ 39 w 39"/>
                <a:gd name="T1" fmla="*/ 58 h 58"/>
                <a:gd name="T2" fmla="*/ 0 w 39"/>
                <a:gd name="T3" fmla="*/ 58 h 58"/>
                <a:gd name="T4" fmla="*/ 4 w 39"/>
                <a:gd name="T5" fmla="*/ 0 h 58"/>
                <a:gd name="T6" fmla="*/ 36 w 39"/>
                <a:gd name="T7" fmla="*/ 0 h 58"/>
                <a:gd name="T8" fmla="*/ 39 w 39"/>
                <a:gd name="T9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58">
                  <a:moveTo>
                    <a:pt x="39" y="58"/>
                  </a:moveTo>
                  <a:lnTo>
                    <a:pt x="0" y="58"/>
                  </a:lnTo>
                  <a:lnTo>
                    <a:pt x="4" y="0"/>
                  </a:lnTo>
                  <a:lnTo>
                    <a:pt x="36" y="0"/>
                  </a:lnTo>
                  <a:lnTo>
                    <a:pt x="39" y="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Oval 45"/>
            <p:cNvSpPr>
              <a:spLocks noChangeArrowheads="1"/>
            </p:cNvSpPr>
            <p:nvPr/>
          </p:nvSpPr>
          <p:spPr bwMode="auto">
            <a:xfrm>
              <a:off x="4050" y="2045"/>
              <a:ext cx="82" cy="82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Oval 46"/>
            <p:cNvSpPr>
              <a:spLocks noChangeArrowheads="1"/>
            </p:cNvSpPr>
            <p:nvPr/>
          </p:nvSpPr>
          <p:spPr bwMode="auto">
            <a:xfrm>
              <a:off x="4424" y="2044"/>
              <a:ext cx="82" cy="8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47"/>
            <p:cNvSpPr>
              <a:spLocks/>
            </p:cNvSpPr>
            <p:nvPr/>
          </p:nvSpPr>
          <p:spPr bwMode="auto">
            <a:xfrm>
              <a:off x="4090" y="1980"/>
              <a:ext cx="374" cy="60"/>
            </a:xfrm>
            <a:custGeom>
              <a:avLst/>
              <a:gdLst>
                <a:gd name="T0" fmla="*/ 252 w 252"/>
                <a:gd name="T1" fmla="*/ 40 h 40"/>
                <a:gd name="T2" fmla="*/ 220 w 252"/>
                <a:gd name="T3" fmla="*/ 19 h 40"/>
                <a:gd name="T4" fmla="*/ 126 w 252"/>
                <a:gd name="T5" fmla="*/ 0 h 40"/>
                <a:gd name="T6" fmla="*/ 33 w 252"/>
                <a:gd name="T7" fmla="*/ 19 h 40"/>
                <a:gd name="T8" fmla="*/ 0 w 252"/>
                <a:gd name="T9" fmla="*/ 40 h 40"/>
                <a:gd name="T10" fmla="*/ 252 w 252"/>
                <a:gd name="T11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2" h="40">
                  <a:moveTo>
                    <a:pt x="252" y="40"/>
                  </a:moveTo>
                  <a:cubicBezTo>
                    <a:pt x="247" y="27"/>
                    <a:pt x="236" y="22"/>
                    <a:pt x="220" y="19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33" y="19"/>
                    <a:pt x="33" y="19"/>
                    <a:pt x="33" y="19"/>
                  </a:cubicBezTo>
                  <a:cubicBezTo>
                    <a:pt x="19" y="22"/>
                    <a:pt x="6" y="27"/>
                    <a:pt x="0" y="40"/>
                  </a:cubicBezTo>
                  <a:lnTo>
                    <a:pt x="252" y="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Rectangle 48"/>
            <p:cNvSpPr>
              <a:spLocks noChangeArrowheads="1"/>
            </p:cNvSpPr>
            <p:nvPr/>
          </p:nvSpPr>
          <p:spPr bwMode="auto">
            <a:xfrm>
              <a:off x="4090" y="2040"/>
              <a:ext cx="42" cy="4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Rectangle 49"/>
            <p:cNvSpPr>
              <a:spLocks noChangeArrowheads="1"/>
            </p:cNvSpPr>
            <p:nvPr/>
          </p:nvSpPr>
          <p:spPr bwMode="auto">
            <a:xfrm>
              <a:off x="4424" y="2040"/>
              <a:ext cx="40" cy="4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50"/>
            <p:cNvSpPr>
              <a:spLocks/>
            </p:cNvSpPr>
            <p:nvPr/>
          </p:nvSpPr>
          <p:spPr bwMode="auto">
            <a:xfrm>
              <a:off x="4251" y="2045"/>
              <a:ext cx="19" cy="82"/>
            </a:xfrm>
            <a:custGeom>
              <a:avLst/>
              <a:gdLst>
                <a:gd name="T0" fmla="*/ 13 w 13"/>
                <a:gd name="T1" fmla="*/ 52 h 55"/>
                <a:gd name="T2" fmla="*/ 10 w 13"/>
                <a:gd name="T3" fmla="*/ 55 h 55"/>
                <a:gd name="T4" fmla="*/ 3 w 13"/>
                <a:gd name="T5" fmla="*/ 55 h 55"/>
                <a:gd name="T6" fmla="*/ 0 w 13"/>
                <a:gd name="T7" fmla="*/ 52 h 55"/>
                <a:gd name="T8" fmla="*/ 0 w 13"/>
                <a:gd name="T9" fmla="*/ 3 h 55"/>
                <a:gd name="T10" fmla="*/ 3 w 13"/>
                <a:gd name="T11" fmla="*/ 0 h 55"/>
                <a:gd name="T12" fmla="*/ 10 w 13"/>
                <a:gd name="T13" fmla="*/ 0 h 55"/>
                <a:gd name="T14" fmla="*/ 13 w 13"/>
                <a:gd name="T15" fmla="*/ 3 h 55"/>
                <a:gd name="T16" fmla="*/ 13 w 13"/>
                <a:gd name="T17" fmla="*/ 5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55">
                  <a:moveTo>
                    <a:pt x="13" y="52"/>
                  </a:moveTo>
                  <a:cubicBezTo>
                    <a:pt x="13" y="54"/>
                    <a:pt x="11" y="55"/>
                    <a:pt x="10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1" y="55"/>
                    <a:pt x="0" y="54"/>
                    <a:pt x="0" y="5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1" y="0"/>
                    <a:pt x="13" y="2"/>
                    <a:pt x="13" y="3"/>
                  </a:cubicBezTo>
                  <a:lnTo>
                    <a:pt x="13" y="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51"/>
            <p:cNvSpPr>
              <a:spLocks/>
            </p:cNvSpPr>
            <p:nvPr/>
          </p:nvSpPr>
          <p:spPr bwMode="auto">
            <a:xfrm>
              <a:off x="4292" y="2045"/>
              <a:ext cx="19" cy="82"/>
            </a:xfrm>
            <a:custGeom>
              <a:avLst/>
              <a:gdLst>
                <a:gd name="T0" fmla="*/ 13 w 13"/>
                <a:gd name="T1" fmla="*/ 52 h 55"/>
                <a:gd name="T2" fmla="*/ 10 w 13"/>
                <a:gd name="T3" fmla="*/ 55 h 55"/>
                <a:gd name="T4" fmla="*/ 3 w 13"/>
                <a:gd name="T5" fmla="*/ 55 h 55"/>
                <a:gd name="T6" fmla="*/ 0 w 13"/>
                <a:gd name="T7" fmla="*/ 52 h 55"/>
                <a:gd name="T8" fmla="*/ 0 w 13"/>
                <a:gd name="T9" fmla="*/ 3 h 55"/>
                <a:gd name="T10" fmla="*/ 3 w 13"/>
                <a:gd name="T11" fmla="*/ 0 h 55"/>
                <a:gd name="T12" fmla="*/ 10 w 13"/>
                <a:gd name="T13" fmla="*/ 0 h 55"/>
                <a:gd name="T14" fmla="*/ 13 w 13"/>
                <a:gd name="T15" fmla="*/ 3 h 55"/>
                <a:gd name="T16" fmla="*/ 13 w 13"/>
                <a:gd name="T17" fmla="*/ 5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55">
                  <a:moveTo>
                    <a:pt x="13" y="52"/>
                  </a:moveTo>
                  <a:cubicBezTo>
                    <a:pt x="13" y="54"/>
                    <a:pt x="11" y="55"/>
                    <a:pt x="10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1" y="55"/>
                    <a:pt x="0" y="54"/>
                    <a:pt x="0" y="5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1" y="0"/>
                    <a:pt x="13" y="2"/>
                    <a:pt x="13" y="3"/>
                  </a:cubicBezTo>
                  <a:lnTo>
                    <a:pt x="13" y="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Rectangle 52"/>
            <p:cNvSpPr>
              <a:spLocks noChangeArrowheads="1"/>
            </p:cNvSpPr>
            <p:nvPr/>
          </p:nvSpPr>
          <p:spPr bwMode="auto">
            <a:xfrm>
              <a:off x="4259" y="1988"/>
              <a:ext cx="42" cy="11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53"/>
            <p:cNvSpPr>
              <a:spLocks/>
            </p:cNvSpPr>
            <p:nvPr/>
          </p:nvSpPr>
          <p:spPr bwMode="auto">
            <a:xfrm>
              <a:off x="4162" y="1803"/>
              <a:ext cx="238" cy="33"/>
            </a:xfrm>
            <a:custGeom>
              <a:avLst/>
              <a:gdLst>
                <a:gd name="T0" fmla="*/ 161 w 161"/>
                <a:gd name="T1" fmla="*/ 11 h 22"/>
                <a:gd name="T2" fmla="*/ 150 w 161"/>
                <a:gd name="T3" fmla="*/ 22 h 22"/>
                <a:gd name="T4" fmla="*/ 10 w 161"/>
                <a:gd name="T5" fmla="*/ 22 h 22"/>
                <a:gd name="T6" fmla="*/ 0 w 161"/>
                <a:gd name="T7" fmla="*/ 11 h 22"/>
                <a:gd name="T8" fmla="*/ 0 w 161"/>
                <a:gd name="T9" fmla="*/ 11 h 22"/>
                <a:gd name="T10" fmla="*/ 10 w 161"/>
                <a:gd name="T11" fmla="*/ 0 h 22"/>
                <a:gd name="T12" fmla="*/ 150 w 161"/>
                <a:gd name="T13" fmla="*/ 0 h 22"/>
                <a:gd name="T14" fmla="*/ 161 w 161"/>
                <a:gd name="T15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22">
                  <a:moveTo>
                    <a:pt x="161" y="11"/>
                  </a:moveTo>
                  <a:cubicBezTo>
                    <a:pt x="161" y="17"/>
                    <a:pt x="156" y="22"/>
                    <a:pt x="150" y="22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4" y="22"/>
                    <a:pt x="0" y="17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4" y="0"/>
                    <a:pt x="10" y="0"/>
                  </a:cubicBezTo>
                  <a:cubicBezTo>
                    <a:pt x="150" y="0"/>
                    <a:pt x="150" y="0"/>
                    <a:pt x="150" y="0"/>
                  </a:cubicBezTo>
                  <a:cubicBezTo>
                    <a:pt x="156" y="0"/>
                    <a:pt x="161" y="5"/>
                    <a:pt x="161" y="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54"/>
            <p:cNvSpPr>
              <a:spLocks/>
            </p:cNvSpPr>
            <p:nvPr/>
          </p:nvSpPr>
          <p:spPr bwMode="auto">
            <a:xfrm>
              <a:off x="4053" y="1787"/>
              <a:ext cx="456" cy="33"/>
            </a:xfrm>
            <a:custGeom>
              <a:avLst/>
              <a:gdLst>
                <a:gd name="T0" fmla="*/ 0 w 307"/>
                <a:gd name="T1" fmla="*/ 0 h 22"/>
                <a:gd name="T2" fmla="*/ 0 w 307"/>
                <a:gd name="T3" fmla="*/ 0 h 22"/>
                <a:gd name="T4" fmla="*/ 22 w 307"/>
                <a:gd name="T5" fmla="*/ 22 h 22"/>
                <a:gd name="T6" fmla="*/ 285 w 307"/>
                <a:gd name="T7" fmla="*/ 22 h 22"/>
                <a:gd name="T8" fmla="*/ 307 w 307"/>
                <a:gd name="T9" fmla="*/ 0 h 22"/>
                <a:gd name="T10" fmla="*/ 307 w 307"/>
                <a:gd name="T11" fmla="*/ 0 h 22"/>
                <a:gd name="T12" fmla="*/ 0 w 307"/>
                <a:gd name="T1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7" h="2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10" y="22"/>
                    <a:pt x="22" y="22"/>
                  </a:cubicBezTo>
                  <a:cubicBezTo>
                    <a:pt x="285" y="22"/>
                    <a:pt x="285" y="22"/>
                    <a:pt x="285" y="22"/>
                  </a:cubicBezTo>
                  <a:cubicBezTo>
                    <a:pt x="297" y="22"/>
                    <a:pt x="307" y="12"/>
                    <a:pt x="307" y="0"/>
                  </a:cubicBezTo>
                  <a:cubicBezTo>
                    <a:pt x="307" y="0"/>
                    <a:pt x="307" y="0"/>
                    <a:pt x="30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288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55"/>
            <p:cNvSpPr>
              <a:spLocks/>
            </p:cNvSpPr>
            <p:nvPr/>
          </p:nvSpPr>
          <p:spPr bwMode="auto">
            <a:xfrm>
              <a:off x="4053" y="1743"/>
              <a:ext cx="453" cy="44"/>
            </a:xfrm>
            <a:custGeom>
              <a:avLst/>
              <a:gdLst>
                <a:gd name="T0" fmla="*/ 305 w 305"/>
                <a:gd name="T1" fmla="*/ 15 h 30"/>
                <a:gd name="T2" fmla="*/ 290 w 305"/>
                <a:gd name="T3" fmla="*/ 0 h 30"/>
                <a:gd name="T4" fmla="*/ 14 w 305"/>
                <a:gd name="T5" fmla="*/ 0 h 30"/>
                <a:gd name="T6" fmla="*/ 0 w 305"/>
                <a:gd name="T7" fmla="*/ 15 h 30"/>
                <a:gd name="T8" fmla="*/ 0 w 305"/>
                <a:gd name="T9" fmla="*/ 15 h 30"/>
                <a:gd name="T10" fmla="*/ 14 w 305"/>
                <a:gd name="T11" fmla="*/ 30 h 30"/>
                <a:gd name="T12" fmla="*/ 290 w 305"/>
                <a:gd name="T13" fmla="*/ 30 h 30"/>
                <a:gd name="T14" fmla="*/ 305 w 305"/>
                <a:gd name="T15" fmla="*/ 1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5" h="30">
                  <a:moveTo>
                    <a:pt x="305" y="15"/>
                  </a:moveTo>
                  <a:cubicBezTo>
                    <a:pt x="305" y="7"/>
                    <a:pt x="298" y="0"/>
                    <a:pt x="290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23"/>
                    <a:pt x="6" y="30"/>
                    <a:pt x="14" y="30"/>
                  </a:cubicBezTo>
                  <a:cubicBezTo>
                    <a:pt x="290" y="30"/>
                    <a:pt x="290" y="30"/>
                    <a:pt x="290" y="30"/>
                  </a:cubicBezTo>
                  <a:cubicBezTo>
                    <a:pt x="298" y="30"/>
                    <a:pt x="305" y="23"/>
                    <a:pt x="305" y="1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56"/>
            <p:cNvSpPr>
              <a:spLocks/>
            </p:cNvSpPr>
            <p:nvPr/>
          </p:nvSpPr>
          <p:spPr bwMode="auto">
            <a:xfrm>
              <a:off x="3776" y="1493"/>
              <a:ext cx="409" cy="69"/>
            </a:xfrm>
            <a:custGeom>
              <a:avLst/>
              <a:gdLst>
                <a:gd name="T0" fmla="*/ 91 w 276"/>
                <a:gd name="T1" fmla="*/ 0 h 46"/>
                <a:gd name="T2" fmla="*/ 0 w 276"/>
                <a:gd name="T3" fmla="*/ 46 h 46"/>
                <a:gd name="T4" fmla="*/ 91 w 276"/>
                <a:gd name="T5" fmla="*/ 46 h 46"/>
                <a:gd name="T6" fmla="*/ 276 w 276"/>
                <a:gd name="T7" fmla="*/ 46 h 46"/>
                <a:gd name="T8" fmla="*/ 276 w 276"/>
                <a:gd name="T9" fmla="*/ 0 h 46"/>
                <a:gd name="T10" fmla="*/ 91 w 276"/>
                <a:gd name="T1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6" h="46">
                  <a:moveTo>
                    <a:pt x="91" y="0"/>
                  </a:moveTo>
                  <a:cubicBezTo>
                    <a:pt x="5" y="0"/>
                    <a:pt x="0" y="46"/>
                    <a:pt x="0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276" y="46"/>
                    <a:pt x="276" y="46"/>
                    <a:pt x="276" y="46"/>
                  </a:cubicBezTo>
                  <a:cubicBezTo>
                    <a:pt x="276" y="0"/>
                    <a:pt x="276" y="0"/>
                    <a:pt x="276" y="0"/>
                  </a:cubicBezTo>
                  <a:lnTo>
                    <a:pt x="91" y="0"/>
                  </a:lnTo>
                  <a:close/>
                </a:path>
              </a:pathLst>
            </a:custGeom>
            <a:solidFill>
              <a:srgbClr val="9274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57"/>
            <p:cNvSpPr>
              <a:spLocks/>
            </p:cNvSpPr>
            <p:nvPr/>
          </p:nvSpPr>
          <p:spPr bwMode="auto">
            <a:xfrm>
              <a:off x="4021" y="1423"/>
              <a:ext cx="135" cy="70"/>
            </a:xfrm>
            <a:custGeom>
              <a:avLst/>
              <a:gdLst>
                <a:gd name="T0" fmla="*/ 0 w 135"/>
                <a:gd name="T1" fmla="*/ 70 h 70"/>
                <a:gd name="T2" fmla="*/ 135 w 135"/>
                <a:gd name="T3" fmla="*/ 70 h 70"/>
                <a:gd name="T4" fmla="*/ 135 w 135"/>
                <a:gd name="T5" fmla="*/ 0 h 70"/>
                <a:gd name="T6" fmla="*/ 64 w 135"/>
                <a:gd name="T7" fmla="*/ 0 h 70"/>
                <a:gd name="T8" fmla="*/ 40 w 135"/>
                <a:gd name="T9" fmla="*/ 30 h 70"/>
                <a:gd name="T10" fmla="*/ 38 w 135"/>
                <a:gd name="T11" fmla="*/ 0 h 70"/>
                <a:gd name="T12" fmla="*/ 0 w 135"/>
                <a:gd name="T13" fmla="*/ 0 h 70"/>
                <a:gd name="T14" fmla="*/ 0 w 135"/>
                <a:gd name="T15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5" h="70">
                  <a:moveTo>
                    <a:pt x="0" y="70"/>
                  </a:moveTo>
                  <a:lnTo>
                    <a:pt x="135" y="70"/>
                  </a:lnTo>
                  <a:lnTo>
                    <a:pt x="135" y="0"/>
                  </a:lnTo>
                  <a:lnTo>
                    <a:pt x="64" y="0"/>
                  </a:lnTo>
                  <a:lnTo>
                    <a:pt x="40" y="30"/>
                  </a:lnTo>
                  <a:lnTo>
                    <a:pt x="38" y="0"/>
                  </a:lnTo>
                  <a:lnTo>
                    <a:pt x="0" y="0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6821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Rectangle 58"/>
            <p:cNvSpPr>
              <a:spLocks noChangeArrowheads="1"/>
            </p:cNvSpPr>
            <p:nvPr/>
          </p:nvSpPr>
          <p:spPr bwMode="auto">
            <a:xfrm>
              <a:off x="4176" y="1067"/>
              <a:ext cx="193" cy="13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59"/>
            <p:cNvSpPr>
              <a:spLocks/>
            </p:cNvSpPr>
            <p:nvPr/>
          </p:nvSpPr>
          <p:spPr bwMode="auto">
            <a:xfrm>
              <a:off x="4171" y="1150"/>
              <a:ext cx="189" cy="222"/>
            </a:xfrm>
            <a:custGeom>
              <a:avLst/>
              <a:gdLst>
                <a:gd name="T0" fmla="*/ 189 w 189"/>
                <a:gd name="T1" fmla="*/ 222 h 222"/>
                <a:gd name="T2" fmla="*/ 0 w 189"/>
                <a:gd name="T3" fmla="*/ 222 h 222"/>
                <a:gd name="T4" fmla="*/ 5 w 189"/>
                <a:gd name="T5" fmla="*/ 0 h 222"/>
                <a:gd name="T6" fmla="*/ 189 w 189"/>
                <a:gd name="T7" fmla="*/ 0 h 222"/>
                <a:gd name="T8" fmla="*/ 189 w 189"/>
                <a:gd name="T9" fmla="*/ 222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222">
                  <a:moveTo>
                    <a:pt x="189" y="222"/>
                  </a:moveTo>
                  <a:lnTo>
                    <a:pt x="0" y="222"/>
                  </a:lnTo>
                  <a:lnTo>
                    <a:pt x="5" y="0"/>
                  </a:lnTo>
                  <a:lnTo>
                    <a:pt x="189" y="0"/>
                  </a:lnTo>
                  <a:lnTo>
                    <a:pt x="189" y="222"/>
                  </a:lnTo>
                  <a:close/>
                </a:path>
              </a:pathLst>
            </a:custGeom>
            <a:solidFill>
              <a:srgbClr val="B98F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60"/>
            <p:cNvSpPr>
              <a:spLocks/>
            </p:cNvSpPr>
            <p:nvPr/>
          </p:nvSpPr>
          <p:spPr bwMode="auto">
            <a:xfrm>
              <a:off x="4182" y="1039"/>
              <a:ext cx="122" cy="157"/>
            </a:xfrm>
            <a:custGeom>
              <a:avLst/>
              <a:gdLst>
                <a:gd name="T0" fmla="*/ 0 w 122"/>
                <a:gd name="T1" fmla="*/ 157 h 157"/>
                <a:gd name="T2" fmla="*/ 27 w 122"/>
                <a:gd name="T3" fmla="*/ 77 h 157"/>
                <a:gd name="T4" fmla="*/ 27 w 122"/>
                <a:gd name="T5" fmla="*/ 0 h 157"/>
                <a:gd name="T6" fmla="*/ 122 w 122"/>
                <a:gd name="T7" fmla="*/ 0 h 157"/>
                <a:gd name="T8" fmla="*/ 122 w 122"/>
                <a:gd name="T9" fmla="*/ 157 h 157"/>
                <a:gd name="T10" fmla="*/ 0 w 122"/>
                <a:gd name="T11" fmla="*/ 157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2" h="157">
                  <a:moveTo>
                    <a:pt x="0" y="157"/>
                  </a:moveTo>
                  <a:lnTo>
                    <a:pt x="27" y="77"/>
                  </a:lnTo>
                  <a:lnTo>
                    <a:pt x="27" y="0"/>
                  </a:lnTo>
                  <a:lnTo>
                    <a:pt x="122" y="0"/>
                  </a:lnTo>
                  <a:lnTo>
                    <a:pt x="122" y="157"/>
                  </a:lnTo>
                  <a:lnTo>
                    <a:pt x="0" y="157"/>
                  </a:lnTo>
                  <a:close/>
                </a:path>
              </a:pathLst>
            </a:custGeom>
            <a:solidFill>
              <a:srgbClr val="B98F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61"/>
            <p:cNvSpPr>
              <a:spLocks/>
            </p:cNvSpPr>
            <p:nvPr/>
          </p:nvSpPr>
          <p:spPr bwMode="auto">
            <a:xfrm>
              <a:off x="4209" y="1039"/>
              <a:ext cx="95" cy="83"/>
            </a:xfrm>
            <a:custGeom>
              <a:avLst/>
              <a:gdLst>
                <a:gd name="T0" fmla="*/ 0 w 64"/>
                <a:gd name="T1" fmla="*/ 52 h 56"/>
                <a:gd name="T2" fmla="*/ 32 w 64"/>
                <a:gd name="T3" fmla="*/ 56 h 56"/>
                <a:gd name="T4" fmla="*/ 64 w 64"/>
                <a:gd name="T5" fmla="*/ 52 h 56"/>
                <a:gd name="T6" fmla="*/ 64 w 64"/>
                <a:gd name="T7" fmla="*/ 0 h 56"/>
                <a:gd name="T8" fmla="*/ 0 w 64"/>
                <a:gd name="T9" fmla="*/ 0 h 56"/>
                <a:gd name="T10" fmla="*/ 0 w 64"/>
                <a:gd name="T11" fmla="*/ 5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56">
                  <a:moveTo>
                    <a:pt x="0" y="52"/>
                  </a:moveTo>
                  <a:cubicBezTo>
                    <a:pt x="10" y="54"/>
                    <a:pt x="21" y="56"/>
                    <a:pt x="32" y="56"/>
                  </a:cubicBezTo>
                  <a:cubicBezTo>
                    <a:pt x="43" y="56"/>
                    <a:pt x="54" y="54"/>
                    <a:pt x="64" y="52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52"/>
                  </a:lnTo>
                  <a:close/>
                </a:path>
              </a:pathLst>
            </a:custGeom>
            <a:solidFill>
              <a:srgbClr val="9274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62"/>
            <p:cNvSpPr>
              <a:spLocks/>
            </p:cNvSpPr>
            <p:nvPr/>
          </p:nvSpPr>
          <p:spPr bwMode="auto">
            <a:xfrm>
              <a:off x="4145" y="892"/>
              <a:ext cx="224" cy="211"/>
            </a:xfrm>
            <a:custGeom>
              <a:avLst/>
              <a:gdLst>
                <a:gd name="T0" fmla="*/ 0 w 151"/>
                <a:gd name="T1" fmla="*/ 0 h 142"/>
                <a:gd name="T2" fmla="*/ 0 w 151"/>
                <a:gd name="T3" fmla="*/ 118 h 142"/>
                <a:gd name="T4" fmla="*/ 0 w 151"/>
                <a:gd name="T5" fmla="*/ 118 h 142"/>
                <a:gd name="T6" fmla="*/ 75 w 151"/>
                <a:gd name="T7" fmla="*/ 142 h 142"/>
                <a:gd name="T8" fmla="*/ 151 w 151"/>
                <a:gd name="T9" fmla="*/ 118 h 142"/>
                <a:gd name="T10" fmla="*/ 151 w 151"/>
                <a:gd name="T11" fmla="*/ 0 h 142"/>
                <a:gd name="T12" fmla="*/ 0 w 151"/>
                <a:gd name="T13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1" h="142">
                  <a:moveTo>
                    <a:pt x="0" y="0"/>
                  </a:moveTo>
                  <a:cubicBezTo>
                    <a:pt x="0" y="118"/>
                    <a:pt x="0" y="118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21" y="133"/>
                    <a:pt x="47" y="142"/>
                    <a:pt x="75" y="142"/>
                  </a:cubicBezTo>
                  <a:cubicBezTo>
                    <a:pt x="103" y="142"/>
                    <a:pt x="130" y="133"/>
                    <a:pt x="151" y="118"/>
                  </a:cubicBezTo>
                  <a:cubicBezTo>
                    <a:pt x="151" y="0"/>
                    <a:pt x="151" y="0"/>
                    <a:pt x="15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98F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63"/>
            <p:cNvSpPr>
              <a:spLocks/>
            </p:cNvSpPr>
            <p:nvPr/>
          </p:nvSpPr>
          <p:spPr bwMode="auto">
            <a:xfrm>
              <a:off x="3855" y="2029"/>
              <a:ext cx="179" cy="92"/>
            </a:xfrm>
            <a:custGeom>
              <a:avLst/>
              <a:gdLst>
                <a:gd name="T0" fmla="*/ 68 w 121"/>
                <a:gd name="T1" fmla="*/ 0 h 62"/>
                <a:gd name="T2" fmla="*/ 0 w 121"/>
                <a:gd name="T3" fmla="*/ 62 h 62"/>
                <a:gd name="T4" fmla="*/ 68 w 121"/>
                <a:gd name="T5" fmla="*/ 62 h 62"/>
                <a:gd name="T6" fmla="*/ 121 w 121"/>
                <a:gd name="T7" fmla="*/ 62 h 62"/>
                <a:gd name="T8" fmla="*/ 121 w 121"/>
                <a:gd name="T9" fmla="*/ 0 h 62"/>
                <a:gd name="T10" fmla="*/ 68 w 121"/>
                <a:gd name="T11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1" h="62">
                  <a:moveTo>
                    <a:pt x="68" y="0"/>
                  </a:moveTo>
                  <a:cubicBezTo>
                    <a:pt x="32" y="0"/>
                    <a:pt x="3" y="27"/>
                    <a:pt x="0" y="62"/>
                  </a:cubicBezTo>
                  <a:cubicBezTo>
                    <a:pt x="68" y="62"/>
                    <a:pt x="68" y="62"/>
                    <a:pt x="68" y="62"/>
                  </a:cubicBezTo>
                  <a:cubicBezTo>
                    <a:pt x="121" y="62"/>
                    <a:pt x="121" y="62"/>
                    <a:pt x="121" y="62"/>
                  </a:cubicBezTo>
                  <a:cubicBezTo>
                    <a:pt x="121" y="0"/>
                    <a:pt x="121" y="0"/>
                    <a:pt x="121" y="0"/>
                  </a:cubicBezTo>
                  <a:lnTo>
                    <a:pt x="6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64"/>
            <p:cNvSpPr>
              <a:spLocks/>
            </p:cNvSpPr>
            <p:nvPr/>
          </p:nvSpPr>
          <p:spPr bwMode="auto">
            <a:xfrm>
              <a:off x="3871" y="2029"/>
              <a:ext cx="162" cy="46"/>
            </a:xfrm>
            <a:custGeom>
              <a:avLst/>
              <a:gdLst>
                <a:gd name="T0" fmla="*/ 57 w 109"/>
                <a:gd name="T1" fmla="*/ 0 h 31"/>
                <a:gd name="T2" fmla="*/ 0 w 109"/>
                <a:gd name="T3" fmla="*/ 31 h 31"/>
                <a:gd name="T4" fmla="*/ 74 w 109"/>
                <a:gd name="T5" fmla="*/ 31 h 31"/>
                <a:gd name="T6" fmla="*/ 109 w 109"/>
                <a:gd name="T7" fmla="*/ 0 h 31"/>
                <a:gd name="T8" fmla="*/ 57 w 109"/>
                <a:gd name="T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" h="31">
                  <a:moveTo>
                    <a:pt x="57" y="0"/>
                  </a:moveTo>
                  <a:cubicBezTo>
                    <a:pt x="33" y="0"/>
                    <a:pt x="12" y="12"/>
                    <a:pt x="0" y="31"/>
                  </a:cubicBezTo>
                  <a:cubicBezTo>
                    <a:pt x="74" y="31"/>
                    <a:pt x="74" y="31"/>
                    <a:pt x="74" y="31"/>
                  </a:cubicBezTo>
                  <a:cubicBezTo>
                    <a:pt x="92" y="31"/>
                    <a:pt x="107" y="17"/>
                    <a:pt x="109" y="0"/>
                  </a:cubicBezTo>
                  <a:lnTo>
                    <a:pt x="57" y="0"/>
                  </a:lnTo>
                  <a:close/>
                </a:path>
              </a:pathLst>
            </a:custGeom>
            <a:solidFill>
              <a:srgbClr val="B98F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65"/>
            <p:cNvSpPr>
              <a:spLocks/>
            </p:cNvSpPr>
            <p:nvPr/>
          </p:nvSpPr>
          <p:spPr bwMode="auto">
            <a:xfrm>
              <a:off x="3886" y="1726"/>
              <a:ext cx="148" cy="303"/>
            </a:xfrm>
            <a:custGeom>
              <a:avLst/>
              <a:gdLst>
                <a:gd name="T0" fmla="*/ 148 w 148"/>
                <a:gd name="T1" fmla="*/ 303 h 303"/>
                <a:gd name="T2" fmla="*/ 0 w 148"/>
                <a:gd name="T3" fmla="*/ 303 h 303"/>
                <a:gd name="T4" fmla="*/ 59 w 148"/>
                <a:gd name="T5" fmla="*/ 0 h 303"/>
                <a:gd name="T6" fmla="*/ 148 w 148"/>
                <a:gd name="T7" fmla="*/ 27 h 303"/>
                <a:gd name="T8" fmla="*/ 148 w 148"/>
                <a:gd name="T9" fmla="*/ 303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303">
                  <a:moveTo>
                    <a:pt x="148" y="303"/>
                  </a:moveTo>
                  <a:lnTo>
                    <a:pt x="0" y="303"/>
                  </a:lnTo>
                  <a:lnTo>
                    <a:pt x="59" y="0"/>
                  </a:lnTo>
                  <a:lnTo>
                    <a:pt x="148" y="27"/>
                  </a:lnTo>
                  <a:lnTo>
                    <a:pt x="148" y="303"/>
                  </a:lnTo>
                  <a:close/>
                </a:path>
              </a:pathLst>
            </a:custGeom>
            <a:solidFill>
              <a:srgbClr val="6821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66"/>
            <p:cNvSpPr>
              <a:spLocks/>
            </p:cNvSpPr>
            <p:nvPr/>
          </p:nvSpPr>
          <p:spPr bwMode="auto">
            <a:xfrm>
              <a:off x="3944" y="1625"/>
              <a:ext cx="304" cy="361"/>
            </a:xfrm>
            <a:custGeom>
              <a:avLst/>
              <a:gdLst>
                <a:gd name="T0" fmla="*/ 60 w 205"/>
                <a:gd name="T1" fmla="*/ 243 h 243"/>
                <a:gd name="T2" fmla="*/ 0 w 205"/>
                <a:gd name="T3" fmla="*/ 243 h 243"/>
                <a:gd name="T4" fmla="*/ 0 w 205"/>
                <a:gd name="T5" fmla="*/ 81 h 243"/>
                <a:gd name="T6" fmla="*/ 81 w 205"/>
                <a:gd name="T7" fmla="*/ 0 h 243"/>
                <a:gd name="T8" fmla="*/ 205 w 205"/>
                <a:gd name="T9" fmla="*/ 0 h 243"/>
                <a:gd name="T10" fmla="*/ 205 w 205"/>
                <a:gd name="T11" fmla="*/ 83 h 243"/>
                <a:gd name="T12" fmla="*/ 81 w 205"/>
                <a:gd name="T13" fmla="*/ 83 h 243"/>
                <a:gd name="T14" fmla="*/ 60 w 205"/>
                <a:gd name="T15" fmla="*/ 104 h 243"/>
                <a:gd name="T16" fmla="*/ 60 w 205"/>
                <a:gd name="T17" fmla="*/ 24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5" h="243">
                  <a:moveTo>
                    <a:pt x="60" y="243"/>
                  </a:moveTo>
                  <a:cubicBezTo>
                    <a:pt x="0" y="243"/>
                    <a:pt x="0" y="243"/>
                    <a:pt x="0" y="243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36"/>
                    <a:pt x="37" y="0"/>
                    <a:pt x="81" y="0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205" y="83"/>
                    <a:pt x="205" y="83"/>
                    <a:pt x="205" y="83"/>
                  </a:cubicBezTo>
                  <a:cubicBezTo>
                    <a:pt x="81" y="83"/>
                    <a:pt x="81" y="83"/>
                    <a:pt x="81" y="83"/>
                  </a:cubicBezTo>
                  <a:cubicBezTo>
                    <a:pt x="70" y="83"/>
                    <a:pt x="60" y="92"/>
                    <a:pt x="60" y="104"/>
                  </a:cubicBezTo>
                  <a:lnTo>
                    <a:pt x="60" y="243"/>
                  </a:lnTo>
                  <a:close/>
                </a:path>
              </a:pathLst>
            </a:custGeom>
            <a:solidFill>
              <a:srgbClr val="6821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67"/>
            <p:cNvSpPr>
              <a:spLocks/>
            </p:cNvSpPr>
            <p:nvPr/>
          </p:nvSpPr>
          <p:spPr bwMode="auto">
            <a:xfrm>
              <a:off x="4171" y="1625"/>
              <a:ext cx="200" cy="124"/>
            </a:xfrm>
            <a:custGeom>
              <a:avLst/>
              <a:gdLst>
                <a:gd name="T0" fmla="*/ 52 w 135"/>
                <a:gd name="T1" fmla="*/ 83 h 83"/>
                <a:gd name="T2" fmla="*/ 135 w 135"/>
                <a:gd name="T3" fmla="*/ 0 h 83"/>
                <a:gd name="T4" fmla="*/ 0 w 135"/>
                <a:gd name="T5" fmla="*/ 0 h 83"/>
                <a:gd name="T6" fmla="*/ 52 w 135"/>
                <a:gd name="T7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" h="83">
                  <a:moveTo>
                    <a:pt x="52" y="83"/>
                  </a:moveTo>
                  <a:cubicBezTo>
                    <a:pt x="98" y="83"/>
                    <a:pt x="135" y="46"/>
                    <a:pt x="13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"/>
                    <a:pt x="7" y="83"/>
                    <a:pt x="52" y="83"/>
                  </a:cubicBezTo>
                  <a:close/>
                </a:path>
              </a:pathLst>
            </a:custGeom>
            <a:solidFill>
              <a:srgbClr val="6821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68"/>
            <p:cNvSpPr>
              <a:spLocks/>
            </p:cNvSpPr>
            <p:nvPr/>
          </p:nvSpPr>
          <p:spPr bwMode="auto">
            <a:xfrm>
              <a:off x="3665" y="2029"/>
              <a:ext cx="179" cy="92"/>
            </a:xfrm>
            <a:custGeom>
              <a:avLst/>
              <a:gdLst>
                <a:gd name="T0" fmla="*/ 69 w 121"/>
                <a:gd name="T1" fmla="*/ 0 h 62"/>
                <a:gd name="T2" fmla="*/ 0 w 121"/>
                <a:gd name="T3" fmla="*/ 62 h 62"/>
                <a:gd name="T4" fmla="*/ 69 w 121"/>
                <a:gd name="T5" fmla="*/ 62 h 62"/>
                <a:gd name="T6" fmla="*/ 121 w 121"/>
                <a:gd name="T7" fmla="*/ 62 h 62"/>
                <a:gd name="T8" fmla="*/ 121 w 121"/>
                <a:gd name="T9" fmla="*/ 0 h 62"/>
                <a:gd name="T10" fmla="*/ 69 w 121"/>
                <a:gd name="T11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1" h="62">
                  <a:moveTo>
                    <a:pt x="69" y="0"/>
                  </a:moveTo>
                  <a:cubicBezTo>
                    <a:pt x="33" y="0"/>
                    <a:pt x="3" y="27"/>
                    <a:pt x="0" y="62"/>
                  </a:cubicBezTo>
                  <a:cubicBezTo>
                    <a:pt x="69" y="62"/>
                    <a:pt x="69" y="62"/>
                    <a:pt x="69" y="62"/>
                  </a:cubicBezTo>
                  <a:cubicBezTo>
                    <a:pt x="121" y="62"/>
                    <a:pt x="121" y="62"/>
                    <a:pt x="121" y="62"/>
                  </a:cubicBezTo>
                  <a:cubicBezTo>
                    <a:pt x="121" y="0"/>
                    <a:pt x="121" y="0"/>
                    <a:pt x="121" y="0"/>
                  </a:cubicBezTo>
                  <a:lnTo>
                    <a:pt x="6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69"/>
            <p:cNvSpPr>
              <a:spLocks/>
            </p:cNvSpPr>
            <p:nvPr/>
          </p:nvSpPr>
          <p:spPr bwMode="auto">
            <a:xfrm>
              <a:off x="3681" y="2029"/>
              <a:ext cx="163" cy="46"/>
            </a:xfrm>
            <a:custGeom>
              <a:avLst/>
              <a:gdLst>
                <a:gd name="T0" fmla="*/ 58 w 110"/>
                <a:gd name="T1" fmla="*/ 0 h 31"/>
                <a:gd name="T2" fmla="*/ 0 w 110"/>
                <a:gd name="T3" fmla="*/ 31 h 31"/>
                <a:gd name="T4" fmla="*/ 74 w 110"/>
                <a:gd name="T5" fmla="*/ 31 h 31"/>
                <a:gd name="T6" fmla="*/ 110 w 110"/>
                <a:gd name="T7" fmla="*/ 0 h 31"/>
                <a:gd name="T8" fmla="*/ 58 w 110"/>
                <a:gd name="T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31">
                  <a:moveTo>
                    <a:pt x="58" y="0"/>
                  </a:moveTo>
                  <a:cubicBezTo>
                    <a:pt x="33" y="0"/>
                    <a:pt x="12" y="12"/>
                    <a:pt x="0" y="31"/>
                  </a:cubicBezTo>
                  <a:cubicBezTo>
                    <a:pt x="74" y="31"/>
                    <a:pt x="74" y="31"/>
                    <a:pt x="74" y="31"/>
                  </a:cubicBezTo>
                  <a:cubicBezTo>
                    <a:pt x="93" y="31"/>
                    <a:pt x="107" y="17"/>
                    <a:pt x="110" y="0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B98F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70"/>
            <p:cNvSpPr>
              <a:spLocks/>
            </p:cNvSpPr>
            <p:nvPr/>
          </p:nvSpPr>
          <p:spPr bwMode="auto">
            <a:xfrm>
              <a:off x="3697" y="1726"/>
              <a:ext cx="147" cy="303"/>
            </a:xfrm>
            <a:custGeom>
              <a:avLst/>
              <a:gdLst>
                <a:gd name="T0" fmla="*/ 147 w 147"/>
                <a:gd name="T1" fmla="*/ 303 h 303"/>
                <a:gd name="T2" fmla="*/ 0 w 147"/>
                <a:gd name="T3" fmla="*/ 303 h 303"/>
                <a:gd name="T4" fmla="*/ 58 w 147"/>
                <a:gd name="T5" fmla="*/ 0 h 303"/>
                <a:gd name="T6" fmla="*/ 147 w 147"/>
                <a:gd name="T7" fmla="*/ 27 h 303"/>
                <a:gd name="T8" fmla="*/ 147 w 147"/>
                <a:gd name="T9" fmla="*/ 303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303">
                  <a:moveTo>
                    <a:pt x="147" y="303"/>
                  </a:moveTo>
                  <a:lnTo>
                    <a:pt x="0" y="303"/>
                  </a:lnTo>
                  <a:lnTo>
                    <a:pt x="58" y="0"/>
                  </a:lnTo>
                  <a:lnTo>
                    <a:pt x="147" y="27"/>
                  </a:lnTo>
                  <a:lnTo>
                    <a:pt x="147" y="303"/>
                  </a:lnTo>
                  <a:close/>
                </a:path>
              </a:pathLst>
            </a:custGeom>
            <a:solidFill>
              <a:srgbClr val="6821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71"/>
            <p:cNvSpPr>
              <a:spLocks/>
            </p:cNvSpPr>
            <p:nvPr/>
          </p:nvSpPr>
          <p:spPr bwMode="auto">
            <a:xfrm>
              <a:off x="3754" y="1625"/>
              <a:ext cx="305" cy="361"/>
            </a:xfrm>
            <a:custGeom>
              <a:avLst/>
              <a:gdLst>
                <a:gd name="T0" fmla="*/ 61 w 206"/>
                <a:gd name="T1" fmla="*/ 243 h 243"/>
                <a:gd name="T2" fmla="*/ 0 w 206"/>
                <a:gd name="T3" fmla="*/ 243 h 243"/>
                <a:gd name="T4" fmla="*/ 0 w 206"/>
                <a:gd name="T5" fmla="*/ 81 h 243"/>
                <a:gd name="T6" fmla="*/ 82 w 206"/>
                <a:gd name="T7" fmla="*/ 0 h 243"/>
                <a:gd name="T8" fmla="*/ 206 w 206"/>
                <a:gd name="T9" fmla="*/ 0 h 243"/>
                <a:gd name="T10" fmla="*/ 206 w 206"/>
                <a:gd name="T11" fmla="*/ 83 h 243"/>
                <a:gd name="T12" fmla="*/ 82 w 206"/>
                <a:gd name="T13" fmla="*/ 83 h 243"/>
                <a:gd name="T14" fmla="*/ 61 w 206"/>
                <a:gd name="T15" fmla="*/ 104 h 243"/>
                <a:gd name="T16" fmla="*/ 61 w 206"/>
                <a:gd name="T17" fmla="*/ 24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6" h="243">
                  <a:moveTo>
                    <a:pt x="61" y="243"/>
                  </a:moveTo>
                  <a:cubicBezTo>
                    <a:pt x="0" y="243"/>
                    <a:pt x="0" y="243"/>
                    <a:pt x="0" y="243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36"/>
                    <a:pt x="37" y="0"/>
                    <a:pt x="82" y="0"/>
                  </a:cubicBezTo>
                  <a:cubicBezTo>
                    <a:pt x="206" y="0"/>
                    <a:pt x="206" y="0"/>
                    <a:pt x="206" y="0"/>
                  </a:cubicBezTo>
                  <a:cubicBezTo>
                    <a:pt x="206" y="83"/>
                    <a:pt x="206" y="83"/>
                    <a:pt x="206" y="83"/>
                  </a:cubicBezTo>
                  <a:cubicBezTo>
                    <a:pt x="82" y="83"/>
                    <a:pt x="82" y="83"/>
                    <a:pt x="82" y="83"/>
                  </a:cubicBezTo>
                  <a:cubicBezTo>
                    <a:pt x="70" y="83"/>
                    <a:pt x="61" y="92"/>
                    <a:pt x="61" y="104"/>
                  </a:cubicBezTo>
                  <a:lnTo>
                    <a:pt x="61" y="243"/>
                  </a:lnTo>
                  <a:close/>
                </a:path>
              </a:pathLst>
            </a:custGeom>
            <a:solidFill>
              <a:srgbClr val="6821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72"/>
            <p:cNvSpPr>
              <a:spLocks/>
            </p:cNvSpPr>
            <p:nvPr/>
          </p:nvSpPr>
          <p:spPr bwMode="auto">
            <a:xfrm>
              <a:off x="3981" y="1625"/>
              <a:ext cx="201" cy="124"/>
            </a:xfrm>
            <a:custGeom>
              <a:avLst/>
              <a:gdLst>
                <a:gd name="T0" fmla="*/ 53 w 136"/>
                <a:gd name="T1" fmla="*/ 83 h 83"/>
                <a:gd name="T2" fmla="*/ 136 w 136"/>
                <a:gd name="T3" fmla="*/ 0 h 83"/>
                <a:gd name="T4" fmla="*/ 0 w 136"/>
                <a:gd name="T5" fmla="*/ 0 h 83"/>
                <a:gd name="T6" fmla="*/ 53 w 136"/>
                <a:gd name="T7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" h="83">
                  <a:moveTo>
                    <a:pt x="53" y="83"/>
                  </a:moveTo>
                  <a:cubicBezTo>
                    <a:pt x="99" y="83"/>
                    <a:pt x="136" y="46"/>
                    <a:pt x="13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"/>
                    <a:pt x="7" y="83"/>
                    <a:pt x="53" y="83"/>
                  </a:cubicBezTo>
                  <a:close/>
                </a:path>
              </a:pathLst>
            </a:custGeom>
            <a:solidFill>
              <a:srgbClr val="6821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Rectangle 73"/>
            <p:cNvSpPr>
              <a:spLocks noChangeArrowheads="1"/>
            </p:cNvSpPr>
            <p:nvPr/>
          </p:nvSpPr>
          <p:spPr bwMode="auto">
            <a:xfrm>
              <a:off x="4074" y="1590"/>
              <a:ext cx="297" cy="52"/>
            </a:xfrm>
            <a:prstGeom prst="rect">
              <a:avLst/>
            </a:prstGeom>
            <a:solidFill>
              <a:srgbClr val="6821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74"/>
            <p:cNvSpPr>
              <a:spLocks/>
            </p:cNvSpPr>
            <p:nvPr/>
          </p:nvSpPr>
          <p:spPr bwMode="auto">
            <a:xfrm>
              <a:off x="4148" y="1615"/>
              <a:ext cx="223" cy="177"/>
            </a:xfrm>
            <a:custGeom>
              <a:avLst/>
              <a:gdLst>
                <a:gd name="T0" fmla="*/ 0 w 150"/>
                <a:gd name="T1" fmla="*/ 0 h 119"/>
                <a:gd name="T2" fmla="*/ 150 w 150"/>
                <a:gd name="T3" fmla="*/ 119 h 119"/>
                <a:gd name="T4" fmla="*/ 150 w 150"/>
                <a:gd name="T5" fmla="*/ 0 h 119"/>
                <a:gd name="T6" fmla="*/ 0 w 150"/>
                <a:gd name="T7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0" h="119">
                  <a:moveTo>
                    <a:pt x="0" y="0"/>
                  </a:moveTo>
                  <a:cubicBezTo>
                    <a:pt x="0" y="55"/>
                    <a:pt x="70" y="119"/>
                    <a:pt x="150" y="119"/>
                  </a:cubicBezTo>
                  <a:cubicBezTo>
                    <a:pt x="150" y="0"/>
                    <a:pt x="150" y="0"/>
                    <a:pt x="15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6DC2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75"/>
            <p:cNvSpPr>
              <a:spLocks/>
            </p:cNvSpPr>
            <p:nvPr/>
          </p:nvSpPr>
          <p:spPr bwMode="auto">
            <a:xfrm>
              <a:off x="4074" y="1150"/>
              <a:ext cx="408" cy="435"/>
            </a:xfrm>
            <a:custGeom>
              <a:avLst/>
              <a:gdLst>
                <a:gd name="T0" fmla="*/ 201 w 275"/>
                <a:gd name="T1" fmla="*/ 0 h 293"/>
                <a:gd name="T2" fmla="*/ 159 w 275"/>
                <a:gd name="T3" fmla="*/ 0 h 293"/>
                <a:gd name="T4" fmla="*/ 66 w 275"/>
                <a:gd name="T5" fmla="*/ 112 h 293"/>
                <a:gd name="T6" fmla="*/ 69 w 275"/>
                <a:gd name="T7" fmla="*/ 0 h 293"/>
                <a:gd name="T8" fmla="*/ 69 w 275"/>
                <a:gd name="T9" fmla="*/ 0 h 293"/>
                <a:gd name="T10" fmla="*/ 0 w 275"/>
                <a:gd name="T11" fmla="*/ 133 h 293"/>
                <a:gd name="T12" fmla="*/ 0 w 275"/>
                <a:gd name="T13" fmla="*/ 293 h 293"/>
                <a:gd name="T14" fmla="*/ 200 w 275"/>
                <a:gd name="T15" fmla="*/ 293 h 293"/>
                <a:gd name="T16" fmla="*/ 201 w 275"/>
                <a:gd name="T17" fmla="*/ 137 h 293"/>
                <a:gd name="T18" fmla="*/ 211 w 275"/>
                <a:gd name="T19" fmla="*/ 137 h 293"/>
                <a:gd name="T20" fmla="*/ 211 w 275"/>
                <a:gd name="T21" fmla="*/ 223 h 293"/>
                <a:gd name="T22" fmla="*/ 275 w 275"/>
                <a:gd name="T23" fmla="*/ 223 h 293"/>
                <a:gd name="T24" fmla="*/ 275 w 275"/>
                <a:gd name="T25" fmla="*/ 75 h 293"/>
                <a:gd name="T26" fmla="*/ 201 w 275"/>
                <a:gd name="T27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5" h="293">
                  <a:moveTo>
                    <a:pt x="201" y="0"/>
                  </a:moveTo>
                  <a:cubicBezTo>
                    <a:pt x="159" y="0"/>
                    <a:pt x="159" y="0"/>
                    <a:pt x="159" y="0"/>
                  </a:cubicBezTo>
                  <a:cubicBezTo>
                    <a:pt x="66" y="112"/>
                    <a:pt x="66" y="112"/>
                    <a:pt x="66" y="112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69" y="0"/>
                    <a:pt x="0" y="16"/>
                    <a:pt x="0" y="133"/>
                  </a:cubicBezTo>
                  <a:cubicBezTo>
                    <a:pt x="0" y="249"/>
                    <a:pt x="0" y="293"/>
                    <a:pt x="0" y="293"/>
                  </a:cubicBezTo>
                  <a:cubicBezTo>
                    <a:pt x="200" y="293"/>
                    <a:pt x="200" y="293"/>
                    <a:pt x="200" y="293"/>
                  </a:cubicBezTo>
                  <a:cubicBezTo>
                    <a:pt x="201" y="137"/>
                    <a:pt x="201" y="137"/>
                    <a:pt x="201" y="137"/>
                  </a:cubicBezTo>
                  <a:cubicBezTo>
                    <a:pt x="211" y="137"/>
                    <a:pt x="211" y="137"/>
                    <a:pt x="211" y="137"/>
                  </a:cubicBezTo>
                  <a:cubicBezTo>
                    <a:pt x="211" y="223"/>
                    <a:pt x="211" y="223"/>
                    <a:pt x="211" y="223"/>
                  </a:cubicBezTo>
                  <a:cubicBezTo>
                    <a:pt x="275" y="223"/>
                    <a:pt x="275" y="223"/>
                    <a:pt x="275" y="223"/>
                  </a:cubicBezTo>
                  <a:cubicBezTo>
                    <a:pt x="275" y="75"/>
                    <a:pt x="275" y="75"/>
                    <a:pt x="275" y="75"/>
                  </a:cubicBezTo>
                  <a:cubicBezTo>
                    <a:pt x="275" y="34"/>
                    <a:pt x="242" y="0"/>
                    <a:pt x="201" y="0"/>
                  </a:cubicBezTo>
                  <a:close/>
                </a:path>
              </a:pathLst>
            </a:custGeom>
            <a:solidFill>
              <a:srgbClr val="6DC2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76"/>
            <p:cNvSpPr>
              <a:spLocks/>
            </p:cNvSpPr>
            <p:nvPr/>
          </p:nvSpPr>
          <p:spPr bwMode="auto">
            <a:xfrm>
              <a:off x="4387" y="1423"/>
              <a:ext cx="135" cy="70"/>
            </a:xfrm>
            <a:custGeom>
              <a:avLst/>
              <a:gdLst>
                <a:gd name="T0" fmla="*/ 135 w 135"/>
                <a:gd name="T1" fmla="*/ 70 h 70"/>
                <a:gd name="T2" fmla="*/ 0 w 135"/>
                <a:gd name="T3" fmla="*/ 70 h 70"/>
                <a:gd name="T4" fmla="*/ 0 w 135"/>
                <a:gd name="T5" fmla="*/ 0 h 70"/>
                <a:gd name="T6" fmla="*/ 71 w 135"/>
                <a:gd name="T7" fmla="*/ 0 h 70"/>
                <a:gd name="T8" fmla="*/ 95 w 135"/>
                <a:gd name="T9" fmla="*/ 30 h 70"/>
                <a:gd name="T10" fmla="*/ 95 w 135"/>
                <a:gd name="T11" fmla="*/ 0 h 70"/>
                <a:gd name="T12" fmla="*/ 135 w 135"/>
                <a:gd name="T13" fmla="*/ 0 h 70"/>
                <a:gd name="T14" fmla="*/ 135 w 135"/>
                <a:gd name="T15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5" h="70">
                  <a:moveTo>
                    <a:pt x="135" y="70"/>
                  </a:moveTo>
                  <a:lnTo>
                    <a:pt x="0" y="70"/>
                  </a:lnTo>
                  <a:lnTo>
                    <a:pt x="0" y="0"/>
                  </a:lnTo>
                  <a:lnTo>
                    <a:pt x="71" y="0"/>
                  </a:lnTo>
                  <a:lnTo>
                    <a:pt x="95" y="30"/>
                  </a:lnTo>
                  <a:lnTo>
                    <a:pt x="95" y="0"/>
                  </a:lnTo>
                  <a:lnTo>
                    <a:pt x="135" y="0"/>
                  </a:lnTo>
                  <a:lnTo>
                    <a:pt x="135" y="70"/>
                  </a:lnTo>
                  <a:close/>
                </a:path>
              </a:pathLst>
            </a:custGeom>
            <a:solidFill>
              <a:srgbClr val="6821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77"/>
            <p:cNvSpPr>
              <a:spLocks/>
            </p:cNvSpPr>
            <p:nvPr/>
          </p:nvSpPr>
          <p:spPr bwMode="auto">
            <a:xfrm>
              <a:off x="4172" y="1116"/>
              <a:ext cx="215" cy="201"/>
            </a:xfrm>
            <a:custGeom>
              <a:avLst/>
              <a:gdLst>
                <a:gd name="T0" fmla="*/ 108 w 215"/>
                <a:gd name="T1" fmla="*/ 80 h 201"/>
                <a:gd name="T2" fmla="*/ 133 w 215"/>
                <a:gd name="T3" fmla="*/ 110 h 201"/>
                <a:gd name="T4" fmla="*/ 0 w 215"/>
                <a:gd name="T5" fmla="*/ 201 h 201"/>
                <a:gd name="T6" fmla="*/ 132 w 215"/>
                <a:gd name="T7" fmla="*/ 0 h 201"/>
                <a:gd name="T8" fmla="*/ 215 w 215"/>
                <a:gd name="T9" fmla="*/ 54 h 201"/>
                <a:gd name="T10" fmla="*/ 159 w 215"/>
                <a:gd name="T11" fmla="*/ 92 h 201"/>
                <a:gd name="T12" fmla="*/ 108 w 215"/>
                <a:gd name="T13" fmla="*/ 80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5" h="201">
                  <a:moveTo>
                    <a:pt x="108" y="80"/>
                  </a:moveTo>
                  <a:lnTo>
                    <a:pt x="133" y="110"/>
                  </a:lnTo>
                  <a:lnTo>
                    <a:pt x="0" y="201"/>
                  </a:lnTo>
                  <a:lnTo>
                    <a:pt x="132" y="0"/>
                  </a:lnTo>
                  <a:lnTo>
                    <a:pt x="215" y="54"/>
                  </a:lnTo>
                  <a:lnTo>
                    <a:pt x="159" y="92"/>
                  </a:lnTo>
                  <a:lnTo>
                    <a:pt x="108" y="80"/>
                  </a:lnTo>
                  <a:close/>
                </a:path>
              </a:pathLst>
            </a:custGeom>
            <a:solidFill>
              <a:srgbClr val="6821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Rectangle 78"/>
            <p:cNvSpPr>
              <a:spLocks noChangeArrowheads="1"/>
            </p:cNvSpPr>
            <p:nvPr/>
          </p:nvSpPr>
          <p:spPr bwMode="auto">
            <a:xfrm>
              <a:off x="4145" y="965"/>
              <a:ext cx="112" cy="138"/>
            </a:xfrm>
            <a:prstGeom prst="rect">
              <a:avLst/>
            </a:prstGeom>
            <a:solidFill>
              <a:srgbClr val="B98F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Freeform 79"/>
            <p:cNvSpPr>
              <a:spLocks/>
            </p:cNvSpPr>
            <p:nvPr/>
          </p:nvSpPr>
          <p:spPr bwMode="auto">
            <a:xfrm>
              <a:off x="4145" y="785"/>
              <a:ext cx="224" cy="232"/>
            </a:xfrm>
            <a:custGeom>
              <a:avLst/>
              <a:gdLst>
                <a:gd name="T0" fmla="*/ 151 w 151"/>
                <a:gd name="T1" fmla="*/ 156 h 156"/>
                <a:gd name="T2" fmla="*/ 151 w 151"/>
                <a:gd name="T3" fmla="*/ 76 h 156"/>
                <a:gd name="T4" fmla="*/ 75 w 151"/>
                <a:gd name="T5" fmla="*/ 0 h 156"/>
                <a:gd name="T6" fmla="*/ 0 w 151"/>
                <a:gd name="T7" fmla="*/ 76 h 156"/>
                <a:gd name="T8" fmla="*/ 0 w 151"/>
                <a:gd name="T9" fmla="*/ 156 h 156"/>
                <a:gd name="T10" fmla="*/ 151 w 151"/>
                <a:gd name="T11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1" h="156">
                  <a:moveTo>
                    <a:pt x="151" y="156"/>
                  </a:moveTo>
                  <a:cubicBezTo>
                    <a:pt x="151" y="76"/>
                    <a:pt x="151" y="76"/>
                    <a:pt x="151" y="76"/>
                  </a:cubicBezTo>
                  <a:cubicBezTo>
                    <a:pt x="151" y="34"/>
                    <a:pt x="117" y="0"/>
                    <a:pt x="75" y="0"/>
                  </a:cubicBezTo>
                  <a:cubicBezTo>
                    <a:pt x="34" y="0"/>
                    <a:pt x="0" y="34"/>
                    <a:pt x="0" y="76"/>
                  </a:cubicBezTo>
                  <a:cubicBezTo>
                    <a:pt x="0" y="156"/>
                    <a:pt x="0" y="156"/>
                    <a:pt x="0" y="156"/>
                  </a:cubicBezTo>
                  <a:lnTo>
                    <a:pt x="151" y="156"/>
                  </a:lnTo>
                  <a:close/>
                </a:path>
              </a:pathLst>
            </a:custGeom>
            <a:solidFill>
              <a:srgbClr val="B98F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Freeform 80"/>
            <p:cNvSpPr>
              <a:spLocks/>
            </p:cNvSpPr>
            <p:nvPr/>
          </p:nvSpPr>
          <p:spPr bwMode="auto">
            <a:xfrm>
              <a:off x="4194" y="751"/>
              <a:ext cx="230" cy="243"/>
            </a:xfrm>
            <a:custGeom>
              <a:avLst/>
              <a:gdLst>
                <a:gd name="T0" fmla="*/ 0 w 155"/>
                <a:gd name="T1" fmla="*/ 10 h 164"/>
                <a:gd name="T2" fmla="*/ 45 w 155"/>
                <a:gd name="T3" fmla="*/ 0 h 164"/>
                <a:gd name="T4" fmla="*/ 155 w 155"/>
                <a:gd name="T5" fmla="*/ 110 h 164"/>
                <a:gd name="T6" fmla="*/ 155 w 155"/>
                <a:gd name="T7" fmla="*/ 164 h 164"/>
                <a:gd name="T8" fmla="*/ 0 w 155"/>
                <a:gd name="T9" fmla="*/ 1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5" h="164">
                  <a:moveTo>
                    <a:pt x="0" y="10"/>
                  </a:moveTo>
                  <a:cubicBezTo>
                    <a:pt x="14" y="4"/>
                    <a:pt x="29" y="0"/>
                    <a:pt x="45" y="0"/>
                  </a:cubicBezTo>
                  <a:cubicBezTo>
                    <a:pt x="106" y="0"/>
                    <a:pt x="155" y="49"/>
                    <a:pt x="155" y="110"/>
                  </a:cubicBezTo>
                  <a:cubicBezTo>
                    <a:pt x="155" y="164"/>
                    <a:pt x="155" y="164"/>
                    <a:pt x="155" y="164"/>
                  </a:cubicBezTo>
                  <a:cubicBezTo>
                    <a:pt x="74" y="155"/>
                    <a:pt x="9" y="91"/>
                    <a:pt x="0" y="1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Freeform 81"/>
            <p:cNvSpPr>
              <a:spLocks/>
            </p:cNvSpPr>
            <p:nvPr/>
          </p:nvSpPr>
          <p:spPr bwMode="auto">
            <a:xfrm>
              <a:off x="4132" y="785"/>
              <a:ext cx="111" cy="119"/>
            </a:xfrm>
            <a:custGeom>
              <a:avLst/>
              <a:gdLst>
                <a:gd name="T0" fmla="*/ 75 w 75"/>
                <a:gd name="T1" fmla="*/ 5 h 80"/>
                <a:gd name="T2" fmla="*/ 53 w 75"/>
                <a:gd name="T3" fmla="*/ 0 h 80"/>
                <a:gd name="T4" fmla="*/ 0 w 75"/>
                <a:gd name="T5" fmla="*/ 54 h 80"/>
                <a:gd name="T6" fmla="*/ 0 w 75"/>
                <a:gd name="T7" fmla="*/ 80 h 80"/>
                <a:gd name="T8" fmla="*/ 75 w 75"/>
                <a:gd name="T9" fmla="*/ 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80">
                  <a:moveTo>
                    <a:pt x="75" y="5"/>
                  </a:moveTo>
                  <a:cubicBezTo>
                    <a:pt x="69" y="2"/>
                    <a:pt x="61" y="0"/>
                    <a:pt x="53" y="0"/>
                  </a:cubicBezTo>
                  <a:cubicBezTo>
                    <a:pt x="24" y="0"/>
                    <a:pt x="0" y="24"/>
                    <a:pt x="0" y="54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39" y="76"/>
                    <a:pt x="71" y="44"/>
                    <a:pt x="75" y="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Freeform 82"/>
            <p:cNvSpPr>
              <a:spLocks/>
            </p:cNvSpPr>
            <p:nvPr/>
          </p:nvSpPr>
          <p:spPr bwMode="auto">
            <a:xfrm>
              <a:off x="4314" y="940"/>
              <a:ext cx="30" cy="56"/>
            </a:xfrm>
            <a:custGeom>
              <a:avLst/>
              <a:gdLst>
                <a:gd name="T0" fmla="*/ 11 w 20"/>
                <a:gd name="T1" fmla="*/ 0 h 38"/>
                <a:gd name="T2" fmla="*/ 0 w 20"/>
                <a:gd name="T3" fmla="*/ 0 h 38"/>
                <a:gd name="T4" fmla="*/ 0 w 20"/>
                <a:gd name="T5" fmla="*/ 38 h 38"/>
                <a:gd name="T6" fmla="*/ 11 w 20"/>
                <a:gd name="T7" fmla="*/ 38 h 38"/>
                <a:gd name="T8" fmla="*/ 20 w 20"/>
                <a:gd name="T9" fmla="*/ 29 h 38"/>
                <a:gd name="T10" fmla="*/ 20 w 20"/>
                <a:gd name="T11" fmla="*/ 9 h 38"/>
                <a:gd name="T12" fmla="*/ 11 w 20"/>
                <a:gd name="T13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38">
                  <a:moveTo>
                    <a:pt x="1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6" y="38"/>
                    <a:pt x="20" y="34"/>
                    <a:pt x="20" y="2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4"/>
                    <a:pt x="16" y="0"/>
                    <a:pt x="11" y="0"/>
                  </a:cubicBezTo>
                  <a:close/>
                </a:path>
              </a:pathLst>
            </a:custGeom>
            <a:solidFill>
              <a:srgbClr val="9274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Oval 83"/>
            <p:cNvSpPr>
              <a:spLocks noChangeArrowheads="1"/>
            </p:cNvSpPr>
            <p:nvPr/>
          </p:nvSpPr>
          <p:spPr bwMode="auto">
            <a:xfrm>
              <a:off x="4322" y="992"/>
              <a:ext cx="15" cy="1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Freeform 84"/>
            <p:cNvSpPr>
              <a:spLocks/>
            </p:cNvSpPr>
            <p:nvPr/>
          </p:nvSpPr>
          <p:spPr bwMode="auto">
            <a:xfrm>
              <a:off x="4156" y="1118"/>
              <a:ext cx="53" cy="199"/>
            </a:xfrm>
            <a:custGeom>
              <a:avLst/>
              <a:gdLst>
                <a:gd name="T0" fmla="*/ 16 w 53"/>
                <a:gd name="T1" fmla="*/ 199 h 199"/>
                <a:gd name="T2" fmla="*/ 53 w 53"/>
                <a:gd name="T3" fmla="*/ 0 h 199"/>
                <a:gd name="T4" fmla="*/ 0 w 53"/>
                <a:gd name="T5" fmla="*/ 49 h 199"/>
                <a:gd name="T6" fmla="*/ 3 w 53"/>
                <a:gd name="T7" fmla="*/ 78 h 199"/>
                <a:gd name="T8" fmla="*/ 19 w 53"/>
                <a:gd name="T9" fmla="*/ 78 h 199"/>
                <a:gd name="T10" fmla="*/ 6 w 53"/>
                <a:gd name="T11" fmla="*/ 99 h 199"/>
                <a:gd name="T12" fmla="*/ 16 w 53"/>
                <a:gd name="T13" fmla="*/ 199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" h="199">
                  <a:moveTo>
                    <a:pt x="16" y="199"/>
                  </a:moveTo>
                  <a:lnTo>
                    <a:pt x="53" y="0"/>
                  </a:lnTo>
                  <a:lnTo>
                    <a:pt x="0" y="49"/>
                  </a:lnTo>
                  <a:lnTo>
                    <a:pt x="3" y="78"/>
                  </a:lnTo>
                  <a:lnTo>
                    <a:pt x="19" y="78"/>
                  </a:lnTo>
                  <a:lnTo>
                    <a:pt x="6" y="99"/>
                  </a:lnTo>
                  <a:lnTo>
                    <a:pt x="16" y="199"/>
                  </a:lnTo>
                  <a:close/>
                </a:path>
              </a:pathLst>
            </a:custGeom>
            <a:solidFill>
              <a:srgbClr val="6821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Freeform 85"/>
            <p:cNvSpPr>
              <a:spLocks/>
            </p:cNvSpPr>
            <p:nvPr/>
          </p:nvSpPr>
          <p:spPr bwMode="auto">
            <a:xfrm>
              <a:off x="4415" y="1493"/>
              <a:ext cx="67" cy="69"/>
            </a:xfrm>
            <a:custGeom>
              <a:avLst/>
              <a:gdLst>
                <a:gd name="T0" fmla="*/ 45 w 45"/>
                <a:gd name="T1" fmla="*/ 0 h 46"/>
                <a:gd name="T2" fmla="*/ 0 w 45"/>
                <a:gd name="T3" fmla="*/ 46 h 46"/>
                <a:gd name="T4" fmla="*/ 0 w 45"/>
                <a:gd name="T5" fmla="*/ 0 h 46"/>
                <a:gd name="T6" fmla="*/ 45 w 45"/>
                <a:gd name="T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6">
                  <a:moveTo>
                    <a:pt x="45" y="0"/>
                  </a:moveTo>
                  <a:cubicBezTo>
                    <a:pt x="45" y="26"/>
                    <a:pt x="25" y="46"/>
                    <a:pt x="0" y="46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rgbClr val="B98F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Freeform 86"/>
            <p:cNvSpPr>
              <a:spLocks/>
            </p:cNvSpPr>
            <p:nvPr/>
          </p:nvSpPr>
          <p:spPr bwMode="auto">
            <a:xfrm>
              <a:off x="4004" y="1493"/>
              <a:ext cx="411" cy="69"/>
            </a:xfrm>
            <a:custGeom>
              <a:avLst/>
              <a:gdLst>
                <a:gd name="T0" fmla="*/ 91 w 277"/>
                <a:gd name="T1" fmla="*/ 0 h 46"/>
                <a:gd name="T2" fmla="*/ 0 w 277"/>
                <a:gd name="T3" fmla="*/ 46 h 46"/>
                <a:gd name="T4" fmla="*/ 91 w 277"/>
                <a:gd name="T5" fmla="*/ 46 h 46"/>
                <a:gd name="T6" fmla="*/ 277 w 277"/>
                <a:gd name="T7" fmla="*/ 46 h 46"/>
                <a:gd name="T8" fmla="*/ 277 w 277"/>
                <a:gd name="T9" fmla="*/ 0 h 46"/>
                <a:gd name="T10" fmla="*/ 91 w 277"/>
                <a:gd name="T1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7" h="46">
                  <a:moveTo>
                    <a:pt x="91" y="0"/>
                  </a:moveTo>
                  <a:cubicBezTo>
                    <a:pt x="5" y="0"/>
                    <a:pt x="0" y="46"/>
                    <a:pt x="0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277" y="46"/>
                    <a:pt x="277" y="46"/>
                    <a:pt x="277" y="46"/>
                  </a:cubicBezTo>
                  <a:cubicBezTo>
                    <a:pt x="277" y="0"/>
                    <a:pt x="277" y="0"/>
                    <a:pt x="277" y="0"/>
                  </a:cubicBezTo>
                  <a:lnTo>
                    <a:pt x="91" y="0"/>
                  </a:lnTo>
                  <a:close/>
                </a:path>
              </a:pathLst>
            </a:custGeom>
            <a:solidFill>
              <a:srgbClr val="B98F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Freeform 87"/>
            <p:cNvSpPr>
              <a:spLocks/>
            </p:cNvSpPr>
            <p:nvPr/>
          </p:nvSpPr>
          <p:spPr bwMode="auto">
            <a:xfrm>
              <a:off x="4251" y="940"/>
              <a:ext cx="63" cy="22"/>
            </a:xfrm>
            <a:custGeom>
              <a:avLst/>
              <a:gdLst>
                <a:gd name="T0" fmla="*/ 11 w 63"/>
                <a:gd name="T1" fmla="*/ 22 h 22"/>
                <a:gd name="T2" fmla="*/ 63 w 63"/>
                <a:gd name="T3" fmla="*/ 16 h 22"/>
                <a:gd name="T4" fmla="*/ 63 w 63"/>
                <a:gd name="T5" fmla="*/ 0 h 22"/>
                <a:gd name="T6" fmla="*/ 0 w 63"/>
                <a:gd name="T7" fmla="*/ 0 h 22"/>
                <a:gd name="T8" fmla="*/ 11 w 63"/>
                <a:gd name="T9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22">
                  <a:moveTo>
                    <a:pt x="11" y="22"/>
                  </a:moveTo>
                  <a:lnTo>
                    <a:pt x="63" y="16"/>
                  </a:lnTo>
                  <a:lnTo>
                    <a:pt x="63" y="0"/>
                  </a:lnTo>
                  <a:lnTo>
                    <a:pt x="0" y="0"/>
                  </a:lnTo>
                  <a:lnTo>
                    <a:pt x="11" y="22"/>
                  </a:lnTo>
                  <a:close/>
                </a:path>
              </a:pathLst>
            </a:custGeom>
            <a:solidFill>
              <a:srgbClr val="D2D2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Freeform 88"/>
            <p:cNvSpPr>
              <a:spLocks noEditPoints="1"/>
            </p:cNvSpPr>
            <p:nvPr/>
          </p:nvSpPr>
          <p:spPr bwMode="auto">
            <a:xfrm>
              <a:off x="4119" y="940"/>
              <a:ext cx="143" cy="47"/>
            </a:xfrm>
            <a:custGeom>
              <a:avLst/>
              <a:gdLst>
                <a:gd name="T0" fmla="*/ 89 w 97"/>
                <a:gd name="T1" fmla="*/ 0 h 32"/>
                <a:gd name="T2" fmla="*/ 64 w 97"/>
                <a:gd name="T3" fmla="*/ 0 h 32"/>
                <a:gd name="T4" fmla="*/ 57 w 97"/>
                <a:gd name="T5" fmla="*/ 5 h 32"/>
                <a:gd name="T6" fmla="*/ 40 w 97"/>
                <a:gd name="T7" fmla="*/ 5 h 32"/>
                <a:gd name="T8" fmla="*/ 33 w 97"/>
                <a:gd name="T9" fmla="*/ 0 h 32"/>
                <a:gd name="T10" fmla="*/ 8 w 97"/>
                <a:gd name="T11" fmla="*/ 0 h 32"/>
                <a:gd name="T12" fmla="*/ 0 w 97"/>
                <a:gd name="T13" fmla="*/ 8 h 32"/>
                <a:gd name="T14" fmla="*/ 0 w 97"/>
                <a:gd name="T15" fmla="*/ 23 h 32"/>
                <a:gd name="T16" fmla="*/ 8 w 97"/>
                <a:gd name="T17" fmla="*/ 32 h 32"/>
                <a:gd name="T18" fmla="*/ 31 w 97"/>
                <a:gd name="T19" fmla="*/ 32 h 32"/>
                <a:gd name="T20" fmla="*/ 40 w 97"/>
                <a:gd name="T21" fmla="*/ 23 h 32"/>
                <a:gd name="T22" fmla="*/ 41 w 97"/>
                <a:gd name="T23" fmla="*/ 10 h 32"/>
                <a:gd name="T24" fmla="*/ 56 w 97"/>
                <a:gd name="T25" fmla="*/ 10 h 32"/>
                <a:gd name="T26" fmla="*/ 58 w 97"/>
                <a:gd name="T27" fmla="*/ 24 h 32"/>
                <a:gd name="T28" fmla="*/ 66 w 97"/>
                <a:gd name="T29" fmla="*/ 32 h 32"/>
                <a:gd name="T30" fmla="*/ 89 w 97"/>
                <a:gd name="T31" fmla="*/ 32 h 32"/>
                <a:gd name="T32" fmla="*/ 97 w 97"/>
                <a:gd name="T33" fmla="*/ 23 h 32"/>
                <a:gd name="T34" fmla="*/ 97 w 97"/>
                <a:gd name="T35" fmla="*/ 8 h 32"/>
                <a:gd name="T36" fmla="*/ 89 w 97"/>
                <a:gd name="T37" fmla="*/ 0 h 32"/>
                <a:gd name="T38" fmla="*/ 35 w 97"/>
                <a:gd name="T39" fmla="*/ 23 h 32"/>
                <a:gd name="T40" fmla="*/ 35 w 97"/>
                <a:gd name="T41" fmla="*/ 23 h 32"/>
                <a:gd name="T42" fmla="*/ 31 w 97"/>
                <a:gd name="T43" fmla="*/ 27 h 32"/>
                <a:gd name="T44" fmla="*/ 8 w 97"/>
                <a:gd name="T45" fmla="*/ 27 h 32"/>
                <a:gd name="T46" fmla="*/ 4 w 97"/>
                <a:gd name="T47" fmla="*/ 23 h 32"/>
                <a:gd name="T48" fmla="*/ 4 w 97"/>
                <a:gd name="T49" fmla="*/ 8 h 32"/>
                <a:gd name="T50" fmla="*/ 8 w 97"/>
                <a:gd name="T51" fmla="*/ 4 h 32"/>
                <a:gd name="T52" fmla="*/ 33 w 97"/>
                <a:gd name="T53" fmla="*/ 4 h 32"/>
                <a:gd name="T54" fmla="*/ 37 w 97"/>
                <a:gd name="T55" fmla="*/ 8 h 32"/>
                <a:gd name="T56" fmla="*/ 35 w 97"/>
                <a:gd name="T57" fmla="*/ 23 h 32"/>
                <a:gd name="T58" fmla="*/ 93 w 97"/>
                <a:gd name="T59" fmla="*/ 23 h 32"/>
                <a:gd name="T60" fmla="*/ 89 w 97"/>
                <a:gd name="T61" fmla="*/ 27 h 32"/>
                <a:gd name="T62" fmla="*/ 66 w 97"/>
                <a:gd name="T63" fmla="*/ 27 h 32"/>
                <a:gd name="T64" fmla="*/ 62 w 97"/>
                <a:gd name="T65" fmla="*/ 23 h 32"/>
                <a:gd name="T66" fmla="*/ 60 w 97"/>
                <a:gd name="T67" fmla="*/ 8 h 32"/>
                <a:gd name="T68" fmla="*/ 64 w 97"/>
                <a:gd name="T69" fmla="*/ 4 h 32"/>
                <a:gd name="T70" fmla="*/ 89 w 97"/>
                <a:gd name="T71" fmla="*/ 4 h 32"/>
                <a:gd name="T72" fmla="*/ 93 w 97"/>
                <a:gd name="T73" fmla="*/ 8 h 32"/>
                <a:gd name="T74" fmla="*/ 93 w 97"/>
                <a:gd name="T75" fmla="*/ 2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7" h="32">
                  <a:moveTo>
                    <a:pt x="89" y="0"/>
                  </a:moveTo>
                  <a:cubicBezTo>
                    <a:pt x="64" y="0"/>
                    <a:pt x="64" y="0"/>
                    <a:pt x="64" y="0"/>
                  </a:cubicBezTo>
                  <a:cubicBezTo>
                    <a:pt x="61" y="0"/>
                    <a:pt x="58" y="2"/>
                    <a:pt x="57" y="5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39" y="2"/>
                    <a:pt x="36" y="0"/>
                    <a:pt x="33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8"/>
                    <a:pt x="4" y="32"/>
                    <a:pt x="8" y="32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6" y="32"/>
                    <a:pt x="40" y="28"/>
                    <a:pt x="40" y="23"/>
                  </a:cubicBezTo>
                  <a:cubicBezTo>
                    <a:pt x="41" y="10"/>
                    <a:pt x="41" y="10"/>
                    <a:pt x="41" y="10"/>
                  </a:cubicBezTo>
                  <a:cubicBezTo>
                    <a:pt x="56" y="10"/>
                    <a:pt x="56" y="10"/>
                    <a:pt x="56" y="10"/>
                  </a:cubicBezTo>
                  <a:cubicBezTo>
                    <a:pt x="58" y="24"/>
                    <a:pt x="58" y="24"/>
                    <a:pt x="58" y="24"/>
                  </a:cubicBezTo>
                  <a:cubicBezTo>
                    <a:pt x="58" y="28"/>
                    <a:pt x="62" y="32"/>
                    <a:pt x="66" y="32"/>
                  </a:cubicBezTo>
                  <a:cubicBezTo>
                    <a:pt x="89" y="32"/>
                    <a:pt x="89" y="32"/>
                    <a:pt x="89" y="32"/>
                  </a:cubicBezTo>
                  <a:cubicBezTo>
                    <a:pt x="94" y="32"/>
                    <a:pt x="97" y="28"/>
                    <a:pt x="97" y="23"/>
                  </a:cubicBezTo>
                  <a:cubicBezTo>
                    <a:pt x="97" y="8"/>
                    <a:pt x="97" y="8"/>
                    <a:pt x="97" y="8"/>
                  </a:cubicBezTo>
                  <a:cubicBezTo>
                    <a:pt x="97" y="4"/>
                    <a:pt x="94" y="0"/>
                    <a:pt x="89" y="0"/>
                  </a:cubicBezTo>
                  <a:close/>
                  <a:moveTo>
                    <a:pt x="35" y="23"/>
                  </a:moveTo>
                  <a:cubicBezTo>
                    <a:pt x="35" y="23"/>
                    <a:pt x="35" y="23"/>
                    <a:pt x="35" y="23"/>
                  </a:cubicBezTo>
                  <a:cubicBezTo>
                    <a:pt x="35" y="26"/>
                    <a:pt x="34" y="27"/>
                    <a:pt x="31" y="2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6" y="27"/>
                    <a:pt x="4" y="26"/>
                    <a:pt x="4" y="23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6"/>
                    <a:pt x="6" y="4"/>
                    <a:pt x="8" y="4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5" y="4"/>
                    <a:pt x="37" y="6"/>
                    <a:pt x="37" y="8"/>
                  </a:cubicBezTo>
                  <a:lnTo>
                    <a:pt x="35" y="23"/>
                  </a:lnTo>
                  <a:close/>
                  <a:moveTo>
                    <a:pt x="93" y="23"/>
                  </a:moveTo>
                  <a:cubicBezTo>
                    <a:pt x="93" y="26"/>
                    <a:pt x="91" y="27"/>
                    <a:pt x="89" y="27"/>
                  </a:cubicBezTo>
                  <a:cubicBezTo>
                    <a:pt x="66" y="27"/>
                    <a:pt x="66" y="27"/>
                    <a:pt x="66" y="27"/>
                  </a:cubicBezTo>
                  <a:cubicBezTo>
                    <a:pt x="64" y="27"/>
                    <a:pt x="62" y="26"/>
                    <a:pt x="62" y="23"/>
                  </a:cubicBezTo>
                  <a:cubicBezTo>
                    <a:pt x="60" y="8"/>
                    <a:pt x="60" y="8"/>
                    <a:pt x="60" y="8"/>
                  </a:cubicBezTo>
                  <a:cubicBezTo>
                    <a:pt x="60" y="6"/>
                    <a:pt x="62" y="4"/>
                    <a:pt x="64" y="4"/>
                  </a:cubicBezTo>
                  <a:cubicBezTo>
                    <a:pt x="89" y="4"/>
                    <a:pt x="89" y="4"/>
                    <a:pt x="89" y="4"/>
                  </a:cubicBezTo>
                  <a:cubicBezTo>
                    <a:pt x="91" y="4"/>
                    <a:pt x="93" y="6"/>
                    <a:pt x="93" y="8"/>
                  </a:cubicBezTo>
                  <a:lnTo>
                    <a:pt x="93" y="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Rectangle 92"/>
            <p:cNvSpPr>
              <a:spLocks noChangeArrowheads="1"/>
            </p:cNvSpPr>
            <p:nvPr/>
          </p:nvSpPr>
          <p:spPr bwMode="auto">
            <a:xfrm>
              <a:off x="4525" y="1615"/>
              <a:ext cx="107" cy="512"/>
            </a:xfrm>
            <a:prstGeom prst="rect">
              <a:avLst/>
            </a:pr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" name="Freeform 93"/>
            <p:cNvSpPr>
              <a:spLocks/>
            </p:cNvSpPr>
            <p:nvPr/>
          </p:nvSpPr>
          <p:spPr bwMode="auto">
            <a:xfrm>
              <a:off x="4525" y="1615"/>
              <a:ext cx="107" cy="82"/>
            </a:xfrm>
            <a:custGeom>
              <a:avLst/>
              <a:gdLst>
                <a:gd name="T0" fmla="*/ 107 w 107"/>
                <a:gd name="T1" fmla="*/ 82 h 82"/>
                <a:gd name="T2" fmla="*/ 0 w 107"/>
                <a:gd name="T3" fmla="*/ 0 h 82"/>
                <a:gd name="T4" fmla="*/ 107 w 107"/>
                <a:gd name="T5" fmla="*/ 0 h 82"/>
                <a:gd name="T6" fmla="*/ 107 w 107"/>
                <a:gd name="T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82">
                  <a:moveTo>
                    <a:pt x="107" y="82"/>
                  </a:moveTo>
                  <a:lnTo>
                    <a:pt x="0" y="0"/>
                  </a:lnTo>
                  <a:lnTo>
                    <a:pt x="107" y="0"/>
                  </a:lnTo>
                  <a:lnTo>
                    <a:pt x="107" y="82"/>
                  </a:lnTo>
                  <a:close/>
                </a:path>
              </a:pathLst>
            </a:cu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" name="Rectangle 94"/>
            <p:cNvSpPr>
              <a:spLocks noChangeArrowheads="1"/>
            </p:cNvSpPr>
            <p:nvPr/>
          </p:nvSpPr>
          <p:spPr bwMode="auto">
            <a:xfrm>
              <a:off x="3191" y="1554"/>
              <a:ext cx="1497" cy="78"/>
            </a:xfrm>
            <a:prstGeom prst="rect">
              <a:avLst/>
            </a:prstGeom>
            <a:solidFill>
              <a:srgbClr val="737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" name="Freeform 96"/>
            <p:cNvSpPr>
              <a:spLocks/>
            </p:cNvSpPr>
            <p:nvPr/>
          </p:nvSpPr>
          <p:spPr bwMode="auto">
            <a:xfrm>
              <a:off x="3239" y="1152"/>
              <a:ext cx="628" cy="340"/>
            </a:xfrm>
            <a:custGeom>
              <a:avLst/>
              <a:gdLst>
                <a:gd name="T0" fmla="*/ 543 w 628"/>
                <a:gd name="T1" fmla="*/ 0 h 340"/>
                <a:gd name="T2" fmla="*/ 0 w 628"/>
                <a:gd name="T3" fmla="*/ 0 h 340"/>
                <a:gd name="T4" fmla="*/ 85 w 628"/>
                <a:gd name="T5" fmla="*/ 340 h 340"/>
                <a:gd name="T6" fmla="*/ 628 w 628"/>
                <a:gd name="T7" fmla="*/ 340 h 340"/>
                <a:gd name="T8" fmla="*/ 543 w 628"/>
                <a:gd name="T9" fmla="*/ 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8" h="340">
                  <a:moveTo>
                    <a:pt x="543" y="0"/>
                  </a:moveTo>
                  <a:lnTo>
                    <a:pt x="0" y="0"/>
                  </a:lnTo>
                  <a:lnTo>
                    <a:pt x="85" y="340"/>
                  </a:lnTo>
                  <a:lnTo>
                    <a:pt x="628" y="340"/>
                  </a:lnTo>
                  <a:lnTo>
                    <a:pt x="54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" name="Rectangle 97"/>
            <p:cNvSpPr>
              <a:spLocks noChangeArrowheads="1"/>
            </p:cNvSpPr>
            <p:nvPr/>
          </p:nvSpPr>
          <p:spPr bwMode="auto">
            <a:xfrm>
              <a:off x="3324" y="1492"/>
              <a:ext cx="543" cy="62"/>
            </a:xfrm>
            <a:prstGeom prst="rect">
              <a:avLst/>
            </a:pr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" name="Freeform 98"/>
            <p:cNvSpPr>
              <a:spLocks/>
            </p:cNvSpPr>
            <p:nvPr/>
          </p:nvSpPr>
          <p:spPr bwMode="auto">
            <a:xfrm>
              <a:off x="3867" y="1492"/>
              <a:ext cx="158" cy="62"/>
            </a:xfrm>
            <a:custGeom>
              <a:avLst/>
              <a:gdLst>
                <a:gd name="T0" fmla="*/ 0 w 158"/>
                <a:gd name="T1" fmla="*/ 62 h 62"/>
                <a:gd name="T2" fmla="*/ 158 w 158"/>
                <a:gd name="T3" fmla="*/ 62 h 62"/>
                <a:gd name="T4" fmla="*/ 158 w 158"/>
                <a:gd name="T5" fmla="*/ 32 h 62"/>
                <a:gd name="T6" fmla="*/ 0 w 158"/>
                <a:gd name="T7" fmla="*/ 0 h 62"/>
                <a:gd name="T8" fmla="*/ 0 w 158"/>
                <a:gd name="T9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" h="62">
                  <a:moveTo>
                    <a:pt x="0" y="62"/>
                  </a:moveTo>
                  <a:lnTo>
                    <a:pt x="158" y="62"/>
                  </a:lnTo>
                  <a:lnTo>
                    <a:pt x="158" y="32"/>
                  </a:lnTo>
                  <a:lnTo>
                    <a:pt x="0" y="0"/>
                  </a:lnTo>
                  <a:lnTo>
                    <a:pt x="0" y="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3" name="Freeform 99"/>
            <p:cNvSpPr>
              <a:spLocks/>
            </p:cNvSpPr>
            <p:nvPr/>
          </p:nvSpPr>
          <p:spPr bwMode="auto">
            <a:xfrm>
              <a:off x="4159" y="962"/>
              <a:ext cx="31" cy="65"/>
            </a:xfrm>
            <a:custGeom>
              <a:avLst/>
              <a:gdLst>
                <a:gd name="T0" fmla="*/ 31 w 31"/>
                <a:gd name="T1" fmla="*/ 65 h 65"/>
                <a:gd name="T2" fmla="*/ 0 w 31"/>
                <a:gd name="T3" fmla="*/ 65 h 65"/>
                <a:gd name="T4" fmla="*/ 31 w 31"/>
                <a:gd name="T5" fmla="*/ 0 h 65"/>
                <a:gd name="T6" fmla="*/ 31 w 31"/>
                <a:gd name="T7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65">
                  <a:moveTo>
                    <a:pt x="31" y="65"/>
                  </a:moveTo>
                  <a:lnTo>
                    <a:pt x="0" y="65"/>
                  </a:lnTo>
                  <a:lnTo>
                    <a:pt x="31" y="0"/>
                  </a:lnTo>
                  <a:lnTo>
                    <a:pt x="31" y="65"/>
                  </a:lnTo>
                  <a:close/>
                </a:path>
              </a:pathLst>
            </a:custGeom>
            <a:solidFill>
              <a:srgbClr val="9274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4" name="Freeform 100"/>
            <p:cNvSpPr>
              <a:spLocks/>
            </p:cNvSpPr>
            <p:nvPr/>
          </p:nvSpPr>
          <p:spPr bwMode="auto">
            <a:xfrm>
              <a:off x="4166" y="1043"/>
              <a:ext cx="74" cy="27"/>
            </a:xfrm>
            <a:custGeom>
              <a:avLst/>
              <a:gdLst>
                <a:gd name="T0" fmla="*/ 0 w 50"/>
                <a:gd name="T1" fmla="*/ 0 h 18"/>
                <a:gd name="T2" fmla="*/ 25 w 50"/>
                <a:gd name="T3" fmla="*/ 18 h 18"/>
                <a:gd name="T4" fmla="*/ 50 w 50"/>
                <a:gd name="T5" fmla="*/ 0 h 18"/>
                <a:gd name="T6" fmla="*/ 0 w 50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8">
                  <a:moveTo>
                    <a:pt x="0" y="0"/>
                  </a:moveTo>
                  <a:cubicBezTo>
                    <a:pt x="4" y="11"/>
                    <a:pt x="14" y="18"/>
                    <a:pt x="25" y="18"/>
                  </a:cubicBezTo>
                  <a:cubicBezTo>
                    <a:pt x="37" y="18"/>
                    <a:pt x="46" y="11"/>
                    <a:pt x="5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5" name="Oval 101"/>
            <p:cNvSpPr>
              <a:spLocks noChangeArrowheads="1"/>
            </p:cNvSpPr>
            <p:nvPr/>
          </p:nvSpPr>
          <p:spPr bwMode="auto">
            <a:xfrm>
              <a:off x="4156" y="959"/>
              <a:ext cx="15" cy="1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6" name="Oval 102"/>
            <p:cNvSpPr>
              <a:spLocks noChangeArrowheads="1"/>
            </p:cNvSpPr>
            <p:nvPr/>
          </p:nvSpPr>
          <p:spPr bwMode="auto">
            <a:xfrm>
              <a:off x="4233" y="959"/>
              <a:ext cx="15" cy="1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186939" y="4996465"/>
            <a:ext cx="304007" cy="544765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dirty="0">
                <a:solidFill>
                  <a:schemeClr val="bg1"/>
                </a:solidFill>
              </a:rPr>
              <a:t>z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1361082" y="4820253"/>
            <a:ext cx="304007" cy="572464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2000" dirty="0">
                <a:solidFill>
                  <a:schemeClr val="bg1"/>
                </a:solidFill>
              </a:rPr>
              <a:t>z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1562198" y="4657252"/>
            <a:ext cx="304007" cy="627864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2400" dirty="0">
                <a:solidFill>
                  <a:schemeClr val="bg1"/>
                </a:solidFill>
              </a:rPr>
              <a:t>z</a:t>
            </a:r>
            <a:endParaRPr lang="en-GB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533414"/>
      </p:ext>
    </p:extLst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241573" y="1062241"/>
            <a:ext cx="3272009" cy="849463"/>
          </a:xfrm>
        </p:spPr>
        <p:txBody>
          <a:bodyPr/>
          <a:lstStyle/>
          <a:p>
            <a:r>
              <a:rPr lang="en-GB" dirty="0"/>
              <a:t>Credit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4705350" y="1079500"/>
            <a:ext cx="7273925" cy="2499146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rgbClr val="FFB900"/>
                </a:solidFill>
              </a:rPr>
              <a:t>Fallacy</a:t>
            </a:r>
            <a:r>
              <a:rPr lang="en-GB" dirty="0"/>
              <a:t>	</a:t>
            </a:r>
            <a:br>
              <a:rPr lang="en-GB" dirty="0"/>
            </a:br>
            <a:br>
              <a:rPr lang="en-GB" dirty="0"/>
            </a:br>
            <a:r>
              <a:rPr lang="en-GB" dirty="0"/>
              <a:t>To make my work look good, I have to make other people’s work look bad.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9336763"/>
      </p:ext>
    </p:extLst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4705350" y="1079500"/>
            <a:ext cx="7273925" cy="3139321"/>
          </a:xfrm>
        </p:spPr>
        <p:txBody>
          <a:bodyPr/>
          <a:lstStyle/>
          <a:p>
            <a:r>
              <a:rPr lang="en-GB" dirty="0"/>
              <a:t>Warmly acknowledge people who have helped you</a:t>
            </a:r>
          </a:p>
          <a:p>
            <a:r>
              <a:rPr lang="en-GB" dirty="0"/>
              <a:t>Be generous to the competition. </a:t>
            </a:r>
          </a:p>
          <a:p>
            <a:endParaRPr lang="en-GB" dirty="0"/>
          </a:p>
          <a:p>
            <a:r>
              <a:rPr lang="en-GB" dirty="0"/>
              <a:t>Acknowledge weaknesses in your approach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4752000" y="5328000"/>
            <a:ext cx="7227275" cy="1071062"/>
          </a:xfrm>
        </p:spPr>
        <p:txBody>
          <a:bodyPr/>
          <a:lstStyle/>
          <a:p>
            <a:r>
              <a:rPr lang="en-GB" dirty="0"/>
              <a:t>Giving credit to others does not diminish the credit you get from your paper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241573" y="1062241"/>
            <a:ext cx="3456384" cy="2179058"/>
          </a:xfrm>
        </p:spPr>
        <p:txBody>
          <a:bodyPr/>
          <a:lstStyle/>
          <a:p>
            <a:r>
              <a:rPr lang="en-GB" dirty="0"/>
              <a:t>The truth: credit is not like money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66109" y="2354902"/>
            <a:ext cx="6400800" cy="886397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3200" baseline="-25000" dirty="0">
                <a:solidFill>
                  <a:srgbClr val="5B5B5B"/>
                </a:solidFill>
                <a:latin typeface="+mj-lt"/>
              </a:rPr>
              <a:t>“In his inspiring paper [Foo98] </a:t>
            </a:r>
            <a:r>
              <a:rPr lang="en-GB" sz="3200" baseline="-25000" dirty="0" err="1">
                <a:solidFill>
                  <a:srgbClr val="5B5B5B"/>
                </a:solidFill>
                <a:latin typeface="+mj-lt"/>
              </a:rPr>
              <a:t>Foogle</a:t>
            </a:r>
            <a:r>
              <a:rPr lang="en-GB" sz="3200" baseline="-25000" dirty="0">
                <a:solidFill>
                  <a:srgbClr val="5B5B5B"/>
                </a:solidFill>
                <a:latin typeface="+mj-lt"/>
              </a:rPr>
              <a:t> shows....  We develop his foundation in the following ways...”</a:t>
            </a:r>
          </a:p>
        </p:txBody>
      </p:sp>
    </p:spTree>
    <p:extLst>
      <p:ext uri="{BB962C8B-B14F-4D97-AF65-F5344CB8AC3E}">
        <p14:creationId xmlns:p14="http://schemas.microsoft.com/office/powerpoint/2010/main" val="237404550"/>
      </p:ext>
    </p:extLst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638" y="2125662"/>
            <a:ext cx="11887200" cy="1181862"/>
          </a:xfrm>
        </p:spPr>
        <p:txBody>
          <a:bodyPr/>
          <a:lstStyle/>
          <a:p>
            <a:r>
              <a:rPr lang="en-US" dirty="0"/>
              <a:t>6. </a:t>
            </a:r>
            <a:r>
              <a:rPr lang="en-GB" dirty="0"/>
              <a:t>Put your readers first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421085"/>
      </p:ext>
    </p:extLst>
  </p:cSld>
  <p:clrMapOvr>
    <a:masterClrMapping/>
  </p:clrMapOvr>
  <p:transition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241573" y="1062241"/>
            <a:ext cx="3272009" cy="849463"/>
          </a:xfrm>
        </p:spPr>
        <p:txBody>
          <a:bodyPr/>
          <a:lstStyle/>
          <a:p>
            <a:r>
              <a:rPr lang="en-GB" dirty="0"/>
              <a:t>Structure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705350" y="1079500"/>
            <a:ext cx="7273925" cy="4862870"/>
          </a:xfrm>
        </p:spPr>
        <p:txBody>
          <a:bodyPr/>
          <a:lstStyle/>
          <a:p>
            <a:r>
              <a:rPr lang="en-GB" dirty="0"/>
              <a:t>Abstract (4 sentences)</a:t>
            </a:r>
          </a:p>
          <a:p>
            <a:r>
              <a:rPr lang="en-GB" dirty="0"/>
              <a:t>Introduction (1 page)</a:t>
            </a:r>
          </a:p>
          <a:p>
            <a:r>
              <a:rPr lang="en-GB" dirty="0">
                <a:solidFill>
                  <a:srgbClr val="FFB900"/>
                </a:solidFill>
              </a:rPr>
              <a:t>The problem (1 page)</a:t>
            </a:r>
          </a:p>
          <a:p>
            <a:r>
              <a:rPr lang="en-GB" dirty="0">
                <a:solidFill>
                  <a:srgbClr val="FFB900"/>
                </a:solidFill>
              </a:rPr>
              <a:t>My idea (2 pages)</a:t>
            </a:r>
          </a:p>
          <a:p>
            <a:r>
              <a:rPr lang="en-GB" dirty="0">
                <a:solidFill>
                  <a:srgbClr val="FFB900"/>
                </a:solidFill>
              </a:rPr>
              <a:t>The details (5 pages)</a:t>
            </a:r>
          </a:p>
          <a:p>
            <a:r>
              <a:rPr lang="en-GB" dirty="0"/>
              <a:t>Related work (1-2 pages)</a:t>
            </a:r>
          </a:p>
          <a:p>
            <a:r>
              <a:rPr lang="en-GB" dirty="0"/>
              <a:t>Conclusions and further work (0.5 pages)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7768101"/>
      </p:ext>
    </p:extLst>
  </p:cSld>
  <p:clrMapOvr>
    <a:masterClrMapping/>
  </p:clrMapOvr>
  <p:transition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41573" y="1062241"/>
            <a:ext cx="3272009" cy="849463"/>
          </a:xfrm>
        </p:spPr>
        <p:txBody>
          <a:bodyPr/>
          <a:lstStyle/>
          <a:p>
            <a:r>
              <a:rPr lang="en-GB" dirty="0"/>
              <a:t>Structure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705350" y="2993206"/>
            <a:ext cx="7273925" cy="2154436"/>
          </a:xfrm>
        </p:spPr>
        <p:txBody>
          <a:bodyPr/>
          <a:lstStyle/>
          <a:p>
            <a:r>
              <a:rPr lang="en-GB" dirty="0"/>
              <a:t>Sounds impressive...but</a:t>
            </a:r>
          </a:p>
          <a:p>
            <a:r>
              <a:rPr lang="en-GB" dirty="0"/>
              <a:t>Sends readers to sleep, and/or makes them feel stupid</a:t>
            </a:r>
          </a:p>
          <a:p>
            <a:endParaRPr lang="en-GB" dirty="0"/>
          </a:p>
        </p:txBody>
      </p:sp>
      <p:grpSp>
        <p:nvGrpSpPr>
          <p:cNvPr id="6" name="Group 5"/>
          <p:cNvGrpSpPr/>
          <p:nvPr/>
        </p:nvGrpSpPr>
        <p:grpSpPr>
          <a:xfrm>
            <a:off x="4634061" y="945686"/>
            <a:ext cx="7416824" cy="1926681"/>
            <a:chOff x="4634061" y="945686"/>
            <a:chExt cx="7416824" cy="1926681"/>
          </a:xfrm>
        </p:grpSpPr>
        <p:sp>
          <p:nvSpPr>
            <p:cNvPr id="5" name="TextBox 4"/>
            <p:cNvSpPr txBox="1"/>
            <p:nvPr/>
          </p:nvSpPr>
          <p:spPr>
            <a:xfrm>
              <a:off x="4634061" y="945686"/>
              <a:ext cx="7416824" cy="1926681"/>
            </a:xfrm>
            <a:prstGeom prst="rect">
              <a:avLst/>
            </a:prstGeom>
            <a:noFill/>
          </p:spPr>
          <p:txBody>
            <a:bodyPr wrap="square" lIns="182880" tIns="146304" rIns="182880" bIns="146304" rtlCol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GB" sz="3200" baseline="-25000" dirty="0">
                  <a:solidFill>
                    <a:srgbClr val="5B5B5B"/>
                  </a:solidFill>
                  <a:latin typeface="+mj-lt"/>
                </a:rPr>
                <a:t>3. The idea</a:t>
              </a:r>
            </a:p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GB" sz="3200" baseline="-25000" dirty="0">
                  <a:solidFill>
                    <a:srgbClr val="5B5B5B"/>
                  </a:solidFill>
                  <a:latin typeface="+mj-lt"/>
                </a:rPr>
                <a:t>Consider a </a:t>
              </a:r>
              <a:r>
                <a:rPr lang="en-GB" sz="3200" baseline="-25000" dirty="0" err="1">
                  <a:solidFill>
                    <a:srgbClr val="5B5B5B"/>
                  </a:solidFill>
                  <a:latin typeface="+mj-lt"/>
                </a:rPr>
                <a:t>bifircuated</a:t>
              </a:r>
              <a:r>
                <a:rPr lang="en-GB" sz="3200" baseline="-25000" dirty="0">
                  <a:solidFill>
                    <a:srgbClr val="5B5B5B"/>
                  </a:solidFill>
                  <a:latin typeface="+mj-lt"/>
                </a:rPr>
                <a:t> semi-lattice D, over a hyper-modulated signature S.  Suppose pi  is an element of D.  Then we know for every such pi there is an epi-modulus j, such that p &lt; p .</a:t>
              </a:r>
            </a:p>
            <a:p>
              <a:pPr>
                <a:lnSpc>
                  <a:spcPct val="90000"/>
                </a:lnSpc>
                <a:spcAft>
                  <a:spcPts val="600"/>
                </a:spcAft>
              </a:pPr>
              <a:endParaRPr lang="en-GB" sz="3200" baseline="-25000" dirty="0">
                <a:solidFill>
                  <a:srgbClr val="5B5B5B"/>
                </a:solidFill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10898757" y="2121556"/>
              <a:ext cx="216024" cy="489365"/>
            </a:xfrm>
            <a:prstGeom prst="rect">
              <a:avLst/>
            </a:prstGeom>
            <a:noFill/>
          </p:spPr>
          <p:txBody>
            <a:bodyPr wrap="square" lIns="182880" tIns="146304" rIns="182880" bIns="146304" rtlCol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GB" sz="1400" dirty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  <a:latin typeface="+mj-lt"/>
                </a:rPr>
                <a:t>j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1366809" y="2121555"/>
              <a:ext cx="216024" cy="489365"/>
            </a:xfrm>
            <a:prstGeom prst="rect">
              <a:avLst/>
            </a:prstGeom>
            <a:noFill/>
          </p:spPr>
          <p:txBody>
            <a:bodyPr wrap="square" lIns="182880" tIns="146304" rIns="182880" bIns="146304" rtlCol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GB" sz="1400" dirty="0" err="1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  <a:latin typeface="+mj-lt"/>
                </a:rPr>
                <a:t>i</a:t>
              </a:r>
              <a:endParaRPr lang="en-GB" sz="1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80932332"/>
      </p:ext>
    </p:extLst>
  </p:cSld>
  <p:clrMapOvr>
    <a:masterClrMapping/>
  </p:clrMapOvr>
  <p:transition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Presenting the idea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705350" y="1079500"/>
            <a:ext cx="7273925" cy="5010602"/>
          </a:xfrm>
        </p:spPr>
        <p:txBody>
          <a:bodyPr/>
          <a:lstStyle/>
          <a:p>
            <a:r>
              <a:rPr lang="en-GB" dirty="0"/>
              <a:t>Explain it as if you were speaking to someone using a whiteboard</a:t>
            </a:r>
          </a:p>
          <a:p>
            <a:pPr>
              <a:buClr>
                <a:srgbClr val="0078D7"/>
              </a:buClr>
            </a:pPr>
            <a:r>
              <a:rPr lang="en-GB" dirty="0">
                <a:solidFill>
                  <a:srgbClr val="FFB900"/>
                </a:solidFill>
              </a:rPr>
              <a:t>Conveying the intuition is primary</a:t>
            </a:r>
            <a:r>
              <a:rPr lang="en-GB" dirty="0"/>
              <a:t>, not secondary</a:t>
            </a:r>
          </a:p>
          <a:p>
            <a:r>
              <a:rPr lang="en-GB" dirty="0"/>
              <a:t>Once your reader has the intuition, she can follow the details (but not vice versa)</a:t>
            </a:r>
          </a:p>
          <a:p>
            <a:r>
              <a:rPr lang="en-GB" dirty="0"/>
              <a:t>Even if she skips the details, she still takes away something valuable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8733035"/>
      </p:ext>
    </p:extLst>
  </p:cSld>
  <p:clrMapOvr>
    <a:masterClrMapping/>
  </p:clrMapOvr>
  <p:transition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241573" y="1062241"/>
            <a:ext cx="3456384" cy="2179058"/>
          </a:xfrm>
        </p:spPr>
        <p:txBody>
          <a:bodyPr/>
          <a:lstStyle/>
          <a:p>
            <a:r>
              <a:rPr lang="en-GB" dirty="0"/>
              <a:t>Conveying the intuition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4705350" y="3785294"/>
            <a:ext cx="7273925" cy="2055947"/>
          </a:xfrm>
        </p:spPr>
        <p:txBody>
          <a:bodyPr/>
          <a:lstStyle/>
          <a:p>
            <a:r>
              <a:rPr lang="en-GB" dirty="0"/>
              <a:t>Remember: explain it as if you were speaking to someone using a whiteboard</a:t>
            </a:r>
          </a:p>
          <a:p>
            <a:endParaRPr lang="en-GB" dirty="0"/>
          </a:p>
        </p:txBody>
      </p:sp>
      <p:sp>
        <p:nvSpPr>
          <p:cNvPr id="5" name="Rectangle 4"/>
          <p:cNvSpPr/>
          <p:nvPr/>
        </p:nvSpPr>
        <p:spPr bwMode="auto">
          <a:xfrm>
            <a:off x="4850085" y="1193006"/>
            <a:ext cx="7586390" cy="2304256"/>
          </a:xfrm>
          <a:prstGeom prst="rect">
            <a:avLst/>
          </a:prstGeom>
          <a:solidFill>
            <a:srgbClr val="00BCF2">
              <a:alpha val="90000"/>
            </a:srgb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66109" y="1265015"/>
            <a:ext cx="7200800" cy="1957459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3600" dirty="0">
                <a:solidFill>
                  <a:schemeClr val="bg1"/>
                </a:solidFill>
                <a:latin typeface="+mj-lt"/>
              </a:rPr>
              <a:t>Introduce the problem, and your idea, using </a:t>
            </a:r>
            <a:r>
              <a:rPr lang="en-GB" sz="3600" dirty="0">
                <a:solidFill>
                  <a:srgbClr val="FFB900"/>
                </a:solidFill>
              </a:rPr>
              <a:t>EXAMPLES</a:t>
            </a:r>
            <a:r>
              <a:rPr lang="en-GB" sz="3600" dirty="0">
                <a:solidFill>
                  <a:schemeClr val="bg1"/>
                </a:solidFill>
                <a:latin typeface="+mj-lt"/>
              </a:rPr>
              <a:t> and only then present the general case</a:t>
            </a:r>
          </a:p>
        </p:txBody>
      </p:sp>
    </p:spTree>
    <p:extLst>
      <p:ext uri="{BB962C8B-B14F-4D97-AF65-F5344CB8AC3E}">
        <p14:creationId xmlns:p14="http://schemas.microsoft.com/office/powerpoint/2010/main" val="3180317383"/>
      </p:ext>
    </p:extLst>
  </p:cSld>
  <p:clrMapOvr>
    <a:masterClrMapping/>
  </p:clrMapOvr>
  <p:transition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Rectangle 20275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1543" y="1062241"/>
            <a:ext cx="5268509" cy="3659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06000" y="2941200"/>
            <a:ext cx="3319949" cy="1994392"/>
          </a:xfrm>
        </p:spPr>
        <p:txBody>
          <a:bodyPr/>
          <a:lstStyle/>
          <a:p>
            <a:r>
              <a:rPr lang="en-GB" dirty="0"/>
              <a:t>The Simon PJ question: is there any typewriter font?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241573" y="1062241"/>
            <a:ext cx="3456384" cy="2326791"/>
          </a:xfrm>
        </p:spPr>
        <p:txBody>
          <a:bodyPr/>
          <a:lstStyle/>
          <a:p>
            <a:r>
              <a:rPr lang="en-GB" dirty="0"/>
              <a:t>Using examples</a:t>
            </a:r>
          </a:p>
          <a:p>
            <a:endParaRPr lang="en-GB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4922093" y="2777182"/>
            <a:ext cx="4896543" cy="468000"/>
          </a:xfrm>
          <a:prstGeom prst="rect">
            <a:avLst/>
          </a:prstGeom>
          <a:noFill/>
          <a:ln w="38100">
            <a:solidFill>
              <a:srgbClr val="00BCF2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GB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0118825" y="2129110"/>
            <a:ext cx="2061938" cy="2041374"/>
          </a:xfrm>
          <a:prstGeom prst="rect">
            <a:avLst/>
          </a:prstGeom>
          <a:solidFill>
            <a:srgbClr val="00BCF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spcBef>
                <a:spcPct val="0"/>
              </a:spcBef>
              <a:spcAft>
                <a:spcPct val="0"/>
              </a:spcAft>
            </a:pPr>
            <a:endParaRPr lang="en-US" sz="3000" kern="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178306" y="2171972"/>
            <a:ext cx="20362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+mj-lt"/>
              </a:rPr>
              <a:t>Example right away</a:t>
            </a:r>
          </a:p>
        </p:txBody>
      </p:sp>
    </p:spTree>
    <p:extLst>
      <p:ext uri="{BB962C8B-B14F-4D97-AF65-F5344CB8AC3E}">
        <p14:creationId xmlns:p14="http://schemas.microsoft.com/office/powerpoint/2010/main" val="1947499148"/>
      </p:ext>
    </p:extLst>
  </p:cSld>
  <p:clrMapOvr>
    <a:masterClrMapping/>
  </p:clrMapOvr>
  <p:transition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Putting the reader first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705350" y="1079500"/>
            <a:ext cx="7273925" cy="3927229"/>
          </a:xfrm>
        </p:spPr>
        <p:txBody>
          <a:bodyPr/>
          <a:lstStyle/>
          <a:p>
            <a:pPr>
              <a:buClr>
                <a:srgbClr val="0078D7"/>
              </a:buClr>
            </a:pPr>
            <a:r>
              <a:rPr lang="en-GB" dirty="0">
                <a:solidFill>
                  <a:srgbClr val="FFB900"/>
                </a:solidFill>
              </a:rPr>
              <a:t>Do not </a:t>
            </a:r>
            <a:r>
              <a:rPr lang="en-GB" dirty="0"/>
              <a:t>recapitulate your personal journey of discovery.  This route may be soaked with your blood, but that is not interesting to the reader.</a:t>
            </a:r>
            <a:br>
              <a:rPr lang="en-GB" dirty="0"/>
            </a:br>
            <a:endParaRPr lang="en-GB" dirty="0"/>
          </a:p>
          <a:p>
            <a:r>
              <a:rPr lang="en-GB" dirty="0"/>
              <a:t>Instead, choose the most direct route to the idea.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9139729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0" y="0"/>
            <a:ext cx="3932238" cy="6994525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GB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241573" y="1062241"/>
            <a:ext cx="3456384" cy="2179058"/>
          </a:xfrm>
        </p:spPr>
        <p:txBody>
          <a:bodyPr/>
          <a:lstStyle/>
          <a:p>
            <a:r>
              <a:rPr lang="en-GB" dirty="0"/>
              <a:t>Writing papers: model 1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4846638" y="1214346"/>
            <a:ext cx="1827669" cy="1809442"/>
          </a:xfrm>
          <a:prstGeom prst="rect">
            <a:avLst/>
          </a:prstGeom>
          <a:solidFill>
            <a:srgbClr val="FFB90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3000" dirty="0">
                <a:solidFill>
                  <a:srgbClr val="FFFFFF"/>
                </a:solidFill>
                <a:latin typeface="+mj-lt"/>
              </a:rPr>
              <a:t>Your idea</a:t>
            </a:r>
            <a:endParaRPr lang="en-US" sz="3000" dirty="0">
              <a:solidFill>
                <a:srgbClr val="FFFFFF"/>
              </a:solidFill>
              <a:latin typeface="Segoe UI Ligh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7190697" y="1211263"/>
            <a:ext cx="1827669" cy="1809442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3000" dirty="0">
                <a:solidFill>
                  <a:srgbClr val="FFFFFF"/>
                </a:solidFill>
                <a:latin typeface="+mj-lt"/>
                <a:cs typeface="Segoe UI Light"/>
              </a:rPr>
              <a:t>Do research</a:t>
            </a:r>
            <a:endParaRPr lang="en-US" sz="3000" kern="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9534756" y="1211263"/>
            <a:ext cx="1827669" cy="1809442"/>
          </a:xfrm>
          <a:prstGeom prst="rect">
            <a:avLst/>
          </a:prstGeom>
          <a:solidFill>
            <a:srgbClr val="00BCF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3000" dirty="0">
                <a:solidFill>
                  <a:srgbClr val="FFFFFF"/>
                </a:solidFill>
                <a:latin typeface="+mj-lt"/>
                <a:cs typeface="Segoe UI Light"/>
              </a:rPr>
              <a:t>Write paper</a:t>
            </a:r>
            <a:endParaRPr lang="en-US" sz="3000" dirty="0">
              <a:solidFill>
                <a:srgbClr val="FFFFFF"/>
              </a:solidFill>
              <a:latin typeface="+mj-lt"/>
              <a:ea typeface="Segoe UI" pitchFamily="34" charset="0"/>
              <a:cs typeface="Segoe UI Light"/>
            </a:endParaRPr>
          </a:p>
        </p:txBody>
      </p:sp>
      <p:sp>
        <p:nvSpPr>
          <p:cNvPr id="13" name="Freeform 99"/>
          <p:cNvSpPr>
            <a:spLocks/>
          </p:cNvSpPr>
          <p:nvPr/>
        </p:nvSpPr>
        <p:spPr bwMode="black">
          <a:xfrm>
            <a:off x="6518280" y="1888834"/>
            <a:ext cx="646348" cy="473658"/>
          </a:xfrm>
          <a:custGeom>
            <a:avLst/>
            <a:gdLst>
              <a:gd name="T0" fmla="*/ 86 w 131"/>
              <a:gd name="T1" fmla="*/ 35 h 96"/>
              <a:gd name="T2" fmla="*/ 48 w 131"/>
              <a:gd name="T3" fmla="*/ 0 h 96"/>
              <a:gd name="T4" fmla="*/ 79 w 131"/>
              <a:gd name="T5" fmla="*/ 0 h 96"/>
              <a:gd name="T6" fmla="*/ 131 w 131"/>
              <a:gd name="T7" fmla="*/ 48 h 96"/>
              <a:gd name="T8" fmla="*/ 79 w 131"/>
              <a:gd name="T9" fmla="*/ 96 h 96"/>
              <a:gd name="T10" fmla="*/ 48 w 131"/>
              <a:gd name="T11" fmla="*/ 96 h 96"/>
              <a:gd name="T12" fmla="*/ 86 w 131"/>
              <a:gd name="T13" fmla="*/ 60 h 96"/>
              <a:gd name="T14" fmla="*/ 0 w 131"/>
              <a:gd name="T15" fmla="*/ 60 h 96"/>
              <a:gd name="T16" fmla="*/ 0 w 131"/>
              <a:gd name="T17" fmla="*/ 35 h 96"/>
              <a:gd name="T18" fmla="*/ 86 w 131"/>
              <a:gd name="T19" fmla="*/ 35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31" h="96">
                <a:moveTo>
                  <a:pt x="86" y="35"/>
                </a:moveTo>
                <a:lnTo>
                  <a:pt x="48" y="0"/>
                </a:lnTo>
                <a:lnTo>
                  <a:pt x="79" y="0"/>
                </a:lnTo>
                <a:lnTo>
                  <a:pt x="131" y="48"/>
                </a:lnTo>
                <a:lnTo>
                  <a:pt x="79" y="96"/>
                </a:lnTo>
                <a:lnTo>
                  <a:pt x="48" y="96"/>
                </a:lnTo>
                <a:lnTo>
                  <a:pt x="86" y="60"/>
                </a:lnTo>
                <a:lnTo>
                  <a:pt x="0" y="60"/>
                </a:lnTo>
                <a:lnTo>
                  <a:pt x="0" y="35"/>
                </a:lnTo>
                <a:lnTo>
                  <a:pt x="86" y="35"/>
                </a:lnTo>
                <a:close/>
              </a:path>
            </a:pathLst>
          </a:custGeom>
          <a:solidFill>
            <a:srgbClr val="FFB900"/>
          </a:solidFill>
          <a:ln>
            <a:noFill/>
          </a:ln>
          <a:extLst/>
        </p:spPr>
        <p:txBody>
          <a:bodyPr vert="horz" wrap="square" lIns="93278" tIns="46639" rIns="93278" bIns="46639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4" name="Freeform 99"/>
          <p:cNvSpPr>
            <a:spLocks/>
          </p:cNvSpPr>
          <p:nvPr/>
        </p:nvSpPr>
        <p:spPr bwMode="black">
          <a:xfrm>
            <a:off x="8861595" y="1888834"/>
            <a:ext cx="646348" cy="473658"/>
          </a:xfrm>
          <a:custGeom>
            <a:avLst/>
            <a:gdLst>
              <a:gd name="T0" fmla="*/ 86 w 131"/>
              <a:gd name="T1" fmla="*/ 35 h 96"/>
              <a:gd name="T2" fmla="*/ 48 w 131"/>
              <a:gd name="T3" fmla="*/ 0 h 96"/>
              <a:gd name="T4" fmla="*/ 79 w 131"/>
              <a:gd name="T5" fmla="*/ 0 h 96"/>
              <a:gd name="T6" fmla="*/ 131 w 131"/>
              <a:gd name="T7" fmla="*/ 48 h 96"/>
              <a:gd name="T8" fmla="*/ 79 w 131"/>
              <a:gd name="T9" fmla="*/ 96 h 96"/>
              <a:gd name="T10" fmla="*/ 48 w 131"/>
              <a:gd name="T11" fmla="*/ 96 h 96"/>
              <a:gd name="T12" fmla="*/ 86 w 131"/>
              <a:gd name="T13" fmla="*/ 60 h 96"/>
              <a:gd name="T14" fmla="*/ 0 w 131"/>
              <a:gd name="T15" fmla="*/ 60 h 96"/>
              <a:gd name="T16" fmla="*/ 0 w 131"/>
              <a:gd name="T17" fmla="*/ 35 h 96"/>
              <a:gd name="T18" fmla="*/ 86 w 131"/>
              <a:gd name="T19" fmla="*/ 35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31" h="96">
                <a:moveTo>
                  <a:pt x="86" y="35"/>
                </a:moveTo>
                <a:lnTo>
                  <a:pt x="48" y="0"/>
                </a:lnTo>
                <a:lnTo>
                  <a:pt x="79" y="0"/>
                </a:lnTo>
                <a:lnTo>
                  <a:pt x="131" y="48"/>
                </a:lnTo>
                <a:lnTo>
                  <a:pt x="79" y="96"/>
                </a:lnTo>
                <a:lnTo>
                  <a:pt x="48" y="96"/>
                </a:lnTo>
                <a:lnTo>
                  <a:pt x="86" y="60"/>
                </a:lnTo>
                <a:lnTo>
                  <a:pt x="0" y="60"/>
                </a:lnTo>
                <a:lnTo>
                  <a:pt x="0" y="35"/>
                </a:lnTo>
                <a:lnTo>
                  <a:pt x="86" y="35"/>
                </a:lnTo>
                <a:close/>
              </a:path>
            </a:pathLst>
          </a:custGeom>
          <a:solidFill>
            <a:srgbClr val="0078D7"/>
          </a:solidFill>
          <a:ln>
            <a:noFill/>
          </a:ln>
          <a:extLst/>
        </p:spPr>
        <p:txBody>
          <a:bodyPr vert="horz" wrap="square" lIns="93278" tIns="46639" rIns="93278" bIns="46639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630819"/>
      </p:ext>
    </p:extLst>
  </p:cSld>
  <p:clrMapOvr>
    <a:masterClrMapping/>
  </p:clrMapOvr>
  <p:transition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638" y="2125662"/>
            <a:ext cx="11887200" cy="1181862"/>
          </a:xfrm>
        </p:spPr>
        <p:txBody>
          <a:bodyPr/>
          <a:lstStyle/>
          <a:p>
            <a:r>
              <a:rPr lang="en-US" dirty="0"/>
              <a:t>7. </a:t>
            </a:r>
            <a:r>
              <a:rPr lang="en-GB" dirty="0"/>
              <a:t>Listen to your readers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588756"/>
      </p:ext>
    </p:extLst>
  </p:cSld>
  <p:clrMapOvr>
    <a:masterClrMapping/>
  </p:clrMapOvr>
  <p:transition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Experts are good</a:t>
            </a:r>
          </a:p>
          <a:p>
            <a:r>
              <a:rPr lang="en-GB" dirty="0"/>
              <a:t>Non-experts are also very good</a:t>
            </a:r>
          </a:p>
          <a:p>
            <a:r>
              <a:rPr lang="en-GB" dirty="0"/>
              <a:t>Each reader can only read your paper for the first time once!  So use them carefully</a:t>
            </a:r>
          </a:p>
          <a:p>
            <a:r>
              <a:rPr lang="en-GB" dirty="0"/>
              <a:t>Explain carefully what you want (“I got lost here” is much more important than “</a:t>
            </a:r>
            <a:r>
              <a:rPr lang="en-GB" dirty="0" err="1"/>
              <a:t>Jarva</a:t>
            </a:r>
            <a:r>
              <a:rPr lang="en-GB" dirty="0"/>
              <a:t> is </a:t>
            </a:r>
            <a:r>
              <a:rPr lang="en-GB" dirty="0" err="1"/>
              <a:t>mis</a:t>
            </a:r>
            <a:r>
              <a:rPr lang="en-GB" dirty="0"/>
              <a:t>-spelt”.)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Get your paper read by as many friendly guinea pigs as possible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Getting help</a:t>
            </a:r>
          </a:p>
        </p:txBody>
      </p:sp>
    </p:spTree>
    <p:extLst>
      <p:ext uri="{BB962C8B-B14F-4D97-AF65-F5344CB8AC3E}">
        <p14:creationId xmlns:p14="http://schemas.microsoft.com/office/powerpoint/2010/main" val="1842366797"/>
      </p:ext>
    </p:extLst>
  </p:cSld>
  <p:clrMapOvr>
    <a:masterClrMapping/>
  </p:clrMapOvr>
  <p:transition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Getting expert help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A good plan: when you think you are done, send the draft to the competition saying “could you help me ensure that I describe your work fairly?”.  </a:t>
            </a:r>
          </a:p>
          <a:p>
            <a:r>
              <a:rPr lang="en-GB" dirty="0"/>
              <a:t>Often they will respond with helpful critique (they are interested in the area)</a:t>
            </a:r>
          </a:p>
          <a:p>
            <a:r>
              <a:rPr lang="en-GB" dirty="0"/>
              <a:t>They are likely to be your referees anyway, so getting their comments or criticism up front is Jolly Good.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4888625"/>
      </p:ext>
    </p:extLst>
  </p:cSld>
  <p:clrMapOvr>
    <a:masterClrMapping/>
  </p:clrMapOvr>
  <p:transition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241573" y="1062241"/>
            <a:ext cx="3456384" cy="2179058"/>
          </a:xfrm>
        </p:spPr>
        <p:txBody>
          <a:bodyPr/>
          <a:lstStyle/>
          <a:p>
            <a:r>
              <a:rPr lang="en-GB" dirty="0"/>
              <a:t>Listening </a:t>
            </a:r>
            <a:br>
              <a:rPr lang="en-GB" dirty="0"/>
            </a:br>
            <a:r>
              <a:rPr lang="en-GB" dirty="0"/>
              <a:t>to your reviewers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4705350" y="3785294"/>
            <a:ext cx="7273925" cy="2154436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This is </a:t>
            </a:r>
            <a:r>
              <a:rPr lang="en-GB" dirty="0">
                <a:solidFill>
                  <a:srgbClr val="FFB900"/>
                </a:solidFill>
              </a:rPr>
              <a:t>really, really, really </a:t>
            </a:r>
            <a:r>
              <a:rPr lang="en-GB" dirty="0"/>
              <a:t>hard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But it’s </a:t>
            </a:r>
            <a:r>
              <a:rPr lang="en-GB" dirty="0">
                <a:solidFill>
                  <a:srgbClr val="FFB900"/>
                </a:solidFill>
              </a:rPr>
              <a:t>really, really, really, really, really, really, really, really, really, really </a:t>
            </a:r>
            <a:r>
              <a:rPr lang="en-GB" dirty="0"/>
              <a:t>important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4850085" y="1193006"/>
            <a:ext cx="7586390" cy="2304256"/>
          </a:xfrm>
          <a:prstGeom prst="rect">
            <a:avLst/>
          </a:prstGeom>
          <a:solidFill>
            <a:srgbClr val="00BCF2">
              <a:alpha val="90000"/>
            </a:srgb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66109" y="1265015"/>
            <a:ext cx="7200800" cy="2034403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3600" dirty="0">
                <a:solidFill>
                  <a:srgbClr val="FFB900"/>
                </a:solidFill>
                <a:latin typeface="+mj-lt"/>
              </a:rPr>
              <a:t>Treat every review like gold dust</a:t>
            </a:r>
          </a:p>
          <a:p>
            <a:pPr>
              <a:spcAft>
                <a:spcPts val="600"/>
              </a:spcAft>
            </a:pPr>
            <a:r>
              <a:rPr lang="en-GB" sz="3600" dirty="0">
                <a:solidFill>
                  <a:schemeClr val="bg1"/>
                </a:solidFill>
                <a:latin typeface="+mj-lt"/>
              </a:rPr>
              <a:t>Be (truly) grateful for criticism as well as praise</a:t>
            </a:r>
          </a:p>
        </p:txBody>
      </p:sp>
    </p:spTree>
    <p:extLst>
      <p:ext uri="{BB962C8B-B14F-4D97-AF65-F5344CB8AC3E}">
        <p14:creationId xmlns:p14="http://schemas.microsoft.com/office/powerpoint/2010/main" val="2515922934"/>
      </p:ext>
    </p:extLst>
  </p:cSld>
  <p:clrMapOvr>
    <a:masterClrMapping/>
  </p:clrMapOvr>
  <p:transition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241573" y="1062241"/>
            <a:ext cx="3456384" cy="2179058"/>
          </a:xfrm>
        </p:spPr>
        <p:txBody>
          <a:bodyPr/>
          <a:lstStyle/>
          <a:p>
            <a:r>
              <a:rPr lang="en-GB" dirty="0"/>
              <a:t>Listening </a:t>
            </a:r>
            <a:br>
              <a:rPr lang="en-GB" dirty="0"/>
            </a:br>
            <a:r>
              <a:rPr lang="en-GB" dirty="0"/>
              <a:t>to your reviewers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705350" y="1079500"/>
            <a:ext cx="7273925" cy="5010602"/>
          </a:xfrm>
        </p:spPr>
        <p:txBody>
          <a:bodyPr/>
          <a:lstStyle/>
          <a:p>
            <a:r>
              <a:rPr lang="en-GB" dirty="0"/>
              <a:t>Read every criticism as a positive suggestion for something you could explain more clearly</a:t>
            </a:r>
          </a:p>
          <a:p>
            <a:r>
              <a:rPr lang="en-GB" dirty="0"/>
              <a:t>DO NOT respond “</a:t>
            </a:r>
            <a:r>
              <a:rPr lang="en-GB" dirty="0">
                <a:solidFill>
                  <a:srgbClr val="FFB900"/>
                </a:solidFill>
              </a:rPr>
              <a:t>you stupid person, I meant X</a:t>
            </a:r>
            <a:r>
              <a:rPr lang="en-GB" dirty="0"/>
              <a:t>”.  </a:t>
            </a:r>
          </a:p>
          <a:p>
            <a:r>
              <a:rPr lang="en-GB" dirty="0"/>
              <a:t>INSTEAD: fix the paper so that X is apparent even to the stupidest reader.</a:t>
            </a:r>
          </a:p>
          <a:p>
            <a:r>
              <a:rPr lang="en-GB" dirty="0"/>
              <a:t>Thank them warmly.  They have given up their time for you.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7947566"/>
      </p:ext>
    </p:extLst>
  </p:cSld>
  <p:clrMapOvr>
    <a:masterClrMapping/>
  </p:clrMapOvr>
  <p:transition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241573" y="1062241"/>
            <a:ext cx="3456384" cy="849463"/>
          </a:xfrm>
        </p:spPr>
        <p:txBody>
          <a:bodyPr/>
          <a:lstStyle/>
          <a:p>
            <a:r>
              <a:rPr lang="en-GB" dirty="0"/>
              <a:t>Summary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705350" y="1079500"/>
            <a:ext cx="7489551" cy="6241709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/>
              <a:t>Don’t wait: write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Identify your key idea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Tell a story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Nail your contributions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Related work: later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Put your readers first (examples)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Listen to your readers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sz="2400" dirty="0">
                <a:latin typeface="+mn-lt"/>
              </a:rPr>
              <a:t>More:  www.microsoft.com/research/people/simonpj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761197"/>
      </p:ext>
    </p:extLst>
  </p:cSld>
  <p:clrMapOvr>
    <a:masterClrMapping/>
  </p:clrMapOvr>
  <p:transition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Language and Style</a:t>
            </a:r>
          </a:p>
        </p:txBody>
      </p:sp>
    </p:spTree>
    <p:extLst>
      <p:ext uri="{BB962C8B-B14F-4D97-AF65-F5344CB8AC3E}">
        <p14:creationId xmlns:p14="http://schemas.microsoft.com/office/powerpoint/2010/main" val="2865664453"/>
      </p:ext>
    </p:extLst>
  </p:cSld>
  <p:clrMapOvr>
    <a:masterClrMapping/>
  </p:clrMapOvr>
  <p:transition>
    <p:fad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241573" y="1062241"/>
            <a:ext cx="3456384" cy="849463"/>
          </a:xfrm>
        </p:spPr>
        <p:txBody>
          <a:bodyPr/>
          <a:lstStyle/>
          <a:p>
            <a:r>
              <a:rPr lang="en-GB" dirty="0"/>
              <a:t>Basic stuff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705350" y="1079500"/>
            <a:ext cx="7273925" cy="4136517"/>
          </a:xfrm>
        </p:spPr>
        <p:txBody>
          <a:bodyPr/>
          <a:lstStyle/>
          <a:p>
            <a:r>
              <a:rPr lang="en-GB" dirty="0"/>
              <a:t>Submit by the deadline</a:t>
            </a:r>
          </a:p>
          <a:p>
            <a:r>
              <a:rPr lang="en-GB" dirty="0"/>
              <a:t>Keep to the length restrictions</a:t>
            </a:r>
          </a:p>
          <a:p>
            <a:pPr lvl="1"/>
            <a:r>
              <a:rPr lang="en-GB" dirty="0"/>
              <a:t>Do not narrow the margins</a:t>
            </a:r>
          </a:p>
          <a:p>
            <a:pPr lvl="1"/>
            <a:r>
              <a:rPr lang="en-GB" dirty="0"/>
              <a:t>Do not </a:t>
            </a:r>
            <a:r>
              <a:rPr lang="en-GB" sz="600" dirty="0"/>
              <a:t>use 6pt font</a:t>
            </a:r>
          </a:p>
          <a:p>
            <a:pPr lvl="1"/>
            <a:r>
              <a:rPr lang="en-GB" dirty="0"/>
              <a:t>On occasion, supply supporting evidence (e.g. experimental data, or a written-out proof) in an appendix</a:t>
            </a:r>
          </a:p>
          <a:p>
            <a:r>
              <a:rPr lang="en-GB" dirty="0"/>
              <a:t>Always use a spell checker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7045729"/>
      </p:ext>
    </p:extLst>
  </p:cSld>
  <p:clrMapOvr>
    <a:masterClrMapping/>
  </p:clrMapOvr>
  <p:transition>
    <p:fad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Visual structure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705350" y="1079500"/>
            <a:ext cx="7273925" cy="4222694"/>
          </a:xfrm>
        </p:spPr>
        <p:txBody>
          <a:bodyPr/>
          <a:lstStyle/>
          <a:p>
            <a:r>
              <a:rPr lang="en-GB" dirty="0"/>
              <a:t>Give strong visual structure to your paper using </a:t>
            </a:r>
          </a:p>
          <a:p>
            <a:pPr lvl="1"/>
            <a:r>
              <a:rPr lang="en-GB" dirty="0"/>
              <a:t>sections and sub-sections</a:t>
            </a:r>
          </a:p>
          <a:p>
            <a:pPr lvl="1"/>
            <a:r>
              <a:rPr lang="en-GB" dirty="0"/>
              <a:t>bullets</a:t>
            </a:r>
          </a:p>
          <a:p>
            <a:pPr lvl="1"/>
            <a:r>
              <a:rPr lang="en-GB" dirty="0"/>
              <a:t>italics</a:t>
            </a:r>
          </a:p>
          <a:p>
            <a:pPr lvl="1"/>
            <a:r>
              <a:rPr lang="en-GB" dirty="0"/>
              <a:t>laid-out code</a:t>
            </a:r>
          </a:p>
          <a:p>
            <a:r>
              <a:rPr lang="en-GB" dirty="0"/>
              <a:t>Find out how to draw pictures, and use them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2848759"/>
      </p:ext>
    </p:extLst>
  </p:cSld>
  <p:clrMapOvr>
    <a:masterClrMapping/>
  </p:clrMapOvr>
  <p:transition>
    <p:fad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ctangle 20787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05351" y="1120998"/>
            <a:ext cx="7419112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Visual structure</a:t>
            </a:r>
          </a:p>
        </p:txBody>
      </p:sp>
    </p:spTree>
    <p:extLst>
      <p:ext uri="{BB962C8B-B14F-4D97-AF65-F5344CB8AC3E}">
        <p14:creationId xmlns:p14="http://schemas.microsoft.com/office/powerpoint/2010/main" val="2665614782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0" y="0"/>
            <a:ext cx="3932238" cy="6994525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GB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241573" y="1062241"/>
            <a:ext cx="3456384" cy="2179058"/>
          </a:xfrm>
        </p:spPr>
        <p:txBody>
          <a:bodyPr/>
          <a:lstStyle/>
          <a:p>
            <a:r>
              <a:rPr lang="en-GB" dirty="0"/>
              <a:t>Writing papers: model 2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4846638" y="1214346"/>
            <a:ext cx="1827669" cy="1809442"/>
          </a:xfrm>
          <a:prstGeom prst="rect">
            <a:avLst/>
          </a:prstGeom>
          <a:solidFill>
            <a:srgbClr val="FFB90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3000" dirty="0">
                <a:solidFill>
                  <a:srgbClr val="FFFFFF"/>
                </a:solidFill>
                <a:latin typeface="+mj-lt"/>
              </a:rPr>
              <a:t>Your idea</a:t>
            </a:r>
            <a:endParaRPr lang="en-US" sz="3000" dirty="0">
              <a:solidFill>
                <a:srgbClr val="FFFFFF"/>
              </a:solidFill>
              <a:latin typeface="Segoe UI Ligh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7190697" y="1211263"/>
            <a:ext cx="1827669" cy="1809442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3000" dirty="0">
                <a:solidFill>
                  <a:srgbClr val="FFFFFF"/>
                </a:solidFill>
                <a:latin typeface="+mj-lt"/>
                <a:cs typeface="Segoe UI Light"/>
              </a:rPr>
              <a:t>Do research</a:t>
            </a:r>
            <a:endParaRPr lang="en-US" sz="3000" kern="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9534756" y="1211263"/>
            <a:ext cx="1827669" cy="1809442"/>
          </a:xfrm>
          <a:prstGeom prst="rect">
            <a:avLst/>
          </a:prstGeom>
          <a:solidFill>
            <a:srgbClr val="00BCF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3000" dirty="0">
                <a:solidFill>
                  <a:srgbClr val="FFFFFF"/>
                </a:solidFill>
                <a:latin typeface="+mj-lt"/>
                <a:cs typeface="Segoe UI Light"/>
              </a:rPr>
              <a:t>Write paper</a:t>
            </a:r>
            <a:endParaRPr lang="en-US" sz="3000" dirty="0">
              <a:solidFill>
                <a:srgbClr val="FFFFFF"/>
              </a:solidFill>
              <a:latin typeface="+mj-lt"/>
              <a:ea typeface="Segoe UI" pitchFamily="34" charset="0"/>
              <a:cs typeface="Segoe UI Light"/>
            </a:endParaRPr>
          </a:p>
        </p:txBody>
      </p:sp>
      <p:sp>
        <p:nvSpPr>
          <p:cNvPr id="13" name="Freeform 99"/>
          <p:cNvSpPr>
            <a:spLocks/>
          </p:cNvSpPr>
          <p:nvPr/>
        </p:nvSpPr>
        <p:spPr bwMode="black">
          <a:xfrm>
            <a:off x="6518280" y="1888834"/>
            <a:ext cx="646348" cy="473658"/>
          </a:xfrm>
          <a:custGeom>
            <a:avLst/>
            <a:gdLst>
              <a:gd name="T0" fmla="*/ 86 w 131"/>
              <a:gd name="T1" fmla="*/ 35 h 96"/>
              <a:gd name="T2" fmla="*/ 48 w 131"/>
              <a:gd name="T3" fmla="*/ 0 h 96"/>
              <a:gd name="T4" fmla="*/ 79 w 131"/>
              <a:gd name="T5" fmla="*/ 0 h 96"/>
              <a:gd name="T6" fmla="*/ 131 w 131"/>
              <a:gd name="T7" fmla="*/ 48 h 96"/>
              <a:gd name="T8" fmla="*/ 79 w 131"/>
              <a:gd name="T9" fmla="*/ 96 h 96"/>
              <a:gd name="T10" fmla="*/ 48 w 131"/>
              <a:gd name="T11" fmla="*/ 96 h 96"/>
              <a:gd name="T12" fmla="*/ 86 w 131"/>
              <a:gd name="T13" fmla="*/ 60 h 96"/>
              <a:gd name="T14" fmla="*/ 0 w 131"/>
              <a:gd name="T15" fmla="*/ 60 h 96"/>
              <a:gd name="T16" fmla="*/ 0 w 131"/>
              <a:gd name="T17" fmla="*/ 35 h 96"/>
              <a:gd name="T18" fmla="*/ 86 w 131"/>
              <a:gd name="T19" fmla="*/ 35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31" h="96">
                <a:moveTo>
                  <a:pt x="86" y="35"/>
                </a:moveTo>
                <a:lnTo>
                  <a:pt x="48" y="0"/>
                </a:lnTo>
                <a:lnTo>
                  <a:pt x="79" y="0"/>
                </a:lnTo>
                <a:lnTo>
                  <a:pt x="131" y="48"/>
                </a:lnTo>
                <a:lnTo>
                  <a:pt x="79" y="96"/>
                </a:lnTo>
                <a:lnTo>
                  <a:pt x="48" y="96"/>
                </a:lnTo>
                <a:lnTo>
                  <a:pt x="86" y="60"/>
                </a:lnTo>
                <a:lnTo>
                  <a:pt x="0" y="60"/>
                </a:lnTo>
                <a:lnTo>
                  <a:pt x="0" y="35"/>
                </a:lnTo>
                <a:lnTo>
                  <a:pt x="86" y="35"/>
                </a:lnTo>
                <a:close/>
              </a:path>
            </a:pathLst>
          </a:custGeom>
          <a:solidFill>
            <a:srgbClr val="FFB900"/>
          </a:solidFill>
          <a:ln>
            <a:noFill/>
          </a:ln>
          <a:extLst/>
        </p:spPr>
        <p:txBody>
          <a:bodyPr vert="horz" wrap="square" lIns="93278" tIns="46639" rIns="93278" bIns="46639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4" name="Freeform 99"/>
          <p:cNvSpPr>
            <a:spLocks/>
          </p:cNvSpPr>
          <p:nvPr/>
        </p:nvSpPr>
        <p:spPr bwMode="black">
          <a:xfrm>
            <a:off x="8861595" y="1888834"/>
            <a:ext cx="646348" cy="473658"/>
          </a:xfrm>
          <a:custGeom>
            <a:avLst/>
            <a:gdLst>
              <a:gd name="T0" fmla="*/ 86 w 131"/>
              <a:gd name="T1" fmla="*/ 35 h 96"/>
              <a:gd name="T2" fmla="*/ 48 w 131"/>
              <a:gd name="T3" fmla="*/ 0 h 96"/>
              <a:gd name="T4" fmla="*/ 79 w 131"/>
              <a:gd name="T5" fmla="*/ 0 h 96"/>
              <a:gd name="T6" fmla="*/ 131 w 131"/>
              <a:gd name="T7" fmla="*/ 48 h 96"/>
              <a:gd name="T8" fmla="*/ 79 w 131"/>
              <a:gd name="T9" fmla="*/ 96 h 96"/>
              <a:gd name="T10" fmla="*/ 48 w 131"/>
              <a:gd name="T11" fmla="*/ 96 h 96"/>
              <a:gd name="T12" fmla="*/ 86 w 131"/>
              <a:gd name="T13" fmla="*/ 60 h 96"/>
              <a:gd name="T14" fmla="*/ 0 w 131"/>
              <a:gd name="T15" fmla="*/ 60 h 96"/>
              <a:gd name="T16" fmla="*/ 0 w 131"/>
              <a:gd name="T17" fmla="*/ 35 h 96"/>
              <a:gd name="T18" fmla="*/ 86 w 131"/>
              <a:gd name="T19" fmla="*/ 35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31" h="96">
                <a:moveTo>
                  <a:pt x="86" y="35"/>
                </a:moveTo>
                <a:lnTo>
                  <a:pt x="48" y="0"/>
                </a:lnTo>
                <a:lnTo>
                  <a:pt x="79" y="0"/>
                </a:lnTo>
                <a:lnTo>
                  <a:pt x="131" y="48"/>
                </a:lnTo>
                <a:lnTo>
                  <a:pt x="79" y="96"/>
                </a:lnTo>
                <a:lnTo>
                  <a:pt x="48" y="96"/>
                </a:lnTo>
                <a:lnTo>
                  <a:pt x="86" y="60"/>
                </a:lnTo>
                <a:lnTo>
                  <a:pt x="0" y="60"/>
                </a:lnTo>
                <a:lnTo>
                  <a:pt x="0" y="35"/>
                </a:lnTo>
                <a:lnTo>
                  <a:pt x="86" y="35"/>
                </a:lnTo>
                <a:close/>
              </a:path>
            </a:pathLst>
          </a:custGeom>
          <a:solidFill>
            <a:srgbClr val="0078D7"/>
          </a:solidFill>
          <a:ln>
            <a:noFill/>
          </a:ln>
          <a:extLst/>
        </p:spPr>
        <p:txBody>
          <a:bodyPr vert="horz" wrap="square" lIns="93278" tIns="46639" rIns="93278" bIns="46639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4846638" y="3356329"/>
            <a:ext cx="1827669" cy="1809442"/>
          </a:xfrm>
          <a:prstGeom prst="rect">
            <a:avLst/>
          </a:prstGeom>
          <a:solidFill>
            <a:srgbClr val="FFB90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3000" dirty="0">
                <a:solidFill>
                  <a:srgbClr val="FFFFFF"/>
                </a:solidFill>
                <a:latin typeface="+mj-lt"/>
              </a:rPr>
              <a:t>Your idea</a:t>
            </a:r>
            <a:endParaRPr lang="en-US" sz="3000" dirty="0">
              <a:solidFill>
                <a:srgbClr val="FFFFFF"/>
              </a:solidFill>
              <a:latin typeface="Segoe UI Ligh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7190697" y="3353246"/>
            <a:ext cx="1827669" cy="1809442"/>
          </a:xfrm>
          <a:prstGeom prst="rect">
            <a:avLst/>
          </a:prstGeom>
          <a:solidFill>
            <a:srgbClr val="00BCF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3000" dirty="0">
                <a:solidFill>
                  <a:srgbClr val="FFFFFF"/>
                </a:solidFill>
                <a:latin typeface="+mj-lt"/>
                <a:cs typeface="Segoe UI Light"/>
              </a:rPr>
              <a:t>Write paper</a:t>
            </a:r>
            <a:endParaRPr lang="en-US" sz="3000" kern="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9534756" y="3353246"/>
            <a:ext cx="1827669" cy="1809442"/>
          </a:xfrm>
          <a:prstGeom prst="rect">
            <a:avLst/>
          </a:prstGeom>
          <a:solidFill>
            <a:srgbClr val="0078D7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3000" dirty="0">
                <a:solidFill>
                  <a:srgbClr val="FFFFFF"/>
                </a:solidFill>
                <a:latin typeface="+mj-lt"/>
                <a:cs typeface="Segoe UI Light"/>
              </a:rPr>
              <a:t>Do research</a:t>
            </a:r>
            <a:endParaRPr lang="en-US" sz="3000" dirty="0">
              <a:solidFill>
                <a:srgbClr val="FFFFFF"/>
              </a:solidFill>
              <a:latin typeface="+mj-lt"/>
              <a:ea typeface="Segoe UI" pitchFamily="34" charset="0"/>
              <a:cs typeface="Segoe UI Light"/>
            </a:endParaRPr>
          </a:p>
        </p:txBody>
      </p:sp>
      <p:sp>
        <p:nvSpPr>
          <p:cNvPr id="15" name="Freeform 99"/>
          <p:cNvSpPr>
            <a:spLocks/>
          </p:cNvSpPr>
          <p:nvPr/>
        </p:nvSpPr>
        <p:spPr bwMode="black">
          <a:xfrm>
            <a:off x="6518280" y="4030817"/>
            <a:ext cx="646348" cy="473658"/>
          </a:xfrm>
          <a:custGeom>
            <a:avLst/>
            <a:gdLst>
              <a:gd name="T0" fmla="*/ 86 w 131"/>
              <a:gd name="T1" fmla="*/ 35 h 96"/>
              <a:gd name="T2" fmla="*/ 48 w 131"/>
              <a:gd name="T3" fmla="*/ 0 h 96"/>
              <a:gd name="T4" fmla="*/ 79 w 131"/>
              <a:gd name="T5" fmla="*/ 0 h 96"/>
              <a:gd name="T6" fmla="*/ 131 w 131"/>
              <a:gd name="T7" fmla="*/ 48 h 96"/>
              <a:gd name="T8" fmla="*/ 79 w 131"/>
              <a:gd name="T9" fmla="*/ 96 h 96"/>
              <a:gd name="T10" fmla="*/ 48 w 131"/>
              <a:gd name="T11" fmla="*/ 96 h 96"/>
              <a:gd name="T12" fmla="*/ 86 w 131"/>
              <a:gd name="T13" fmla="*/ 60 h 96"/>
              <a:gd name="T14" fmla="*/ 0 w 131"/>
              <a:gd name="T15" fmla="*/ 60 h 96"/>
              <a:gd name="T16" fmla="*/ 0 w 131"/>
              <a:gd name="T17" fmla="*/ 35 h 96"/>
              <a:gd name="T18" fmla="*/ 86 w 131"/>
              <a:gd name="T19" fmla="*/ 35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31" h="96">
                <a:moveTo>
                  <a:pt x="86" y="35"/>
                </a:moveTo>
                <a:lnTo>
                  <a:pt x="48" y="0"/>
                </a:lnTo>
                <a:lnTo>
                  <a:pt x="79" y="0"/>
                </a:lnTo>
                <a:lnTo>
                  <a:pt x="131" y="48"/>
                </a:lnTo>
                <a:lnTo>
                  <a:pt x="79" y="96"/>
                </a:lnTo>
                <a:lnTo>
                  <a:pt x="48" y="96"/>
                </a:lnTo>
                <a:lnTo>
                  <a:pt x="86" y="60"/>
                </a:lnTo>
                <a:lnTo>
                  <a:pt x="0" y="60"/>
                </a:lnTo>
                <a:lnTo>
                  <a:pt x="0" y="35"/>
                </a:lnTo>
                <a:lnTo>
                  <a:pt x="86" y="35"/>
                </a:lnTo>
                <a:close/>
              </a:path>
            </a:pathLst>
          </a:custGeom>
          <a:solidFill>
            <a:srgbClr val="FFB900"/>
          </a:solidFill>
          <a:ln>
            <a:noFill/>
          </a:ln>
          <a:extLst/>
        </p:spPr>
        <p:txBody>
          <a:bodyPr vert="horz" wrap="square" lIns="93278" tIns="46639" rIns="93278" bIns="46639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Freeform 99"/>
          <p:cNvSpPr>
            <a:spLocks/>
          </p:cNvSpPr>
          <p:nvPr/>
        </p:nvSpPr>
        <p:spPr bwMode="black">
          <a:xfrm>
            <a:off x="8861595" y="4030817"/>
            <a:ext cx="646348" cy="473658"/>
          </a:xfrm>
          <a:custGeom>
            <a:avLst/>
            <a:gdLst>
              <a:gd name="T0" fmla="*/ 86 w 131"/>
              <a:gd name="T1" fmla="*/ 35 h 96"/>
              <a:gd name="T2" fmla="*/ 48 w 131"/>
              <a:gd name="T3" fmla="*/ 0 h 96"/>
              <a:gd name="T4" fmla="*/ 79 w 131"/>
              <a:gd name="T5" fmla="*/ 0 h 96"/>
              <a:gd name="T6" fmla="*/ 131 w 131"/>
              <a:gd name="T7" fmla="*/ 48 h 96"/>
              <a:gd name="T8" fmla="*/ 79 w 131"/>
              <a:gd name="T9" fmla="*/ 96 h 96"/>
              <a:gd name="T10" fmla="*/ 48 w 131"/>
              <a:gd name="T11" fmla="*/ 96 h 96"/>
              <a:gd name="T12" fmla="*/ 86 w 131"/>
              <a:gd name="T13" fmla="*/ 60 h 96"/>
              <a:gd name="T14" fmla="*/ 0 w 131"/>
              <a:gd name="T15" fmla="*/ 60 h 96"/>
              <a:gd name="T16" fmla="*/ 0 w 131"/>
              <a:gd name="T17" fmla="*/ 35 h 96"/>
              <a:gd name="T18" fmla="*/ 86 w 131"/>
              <a:gd name="T19" fmla="*/ 35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31" h="96">
                <a:moveTo>
                  <a:pt x="86" y="35"/>
                </a:moveTo>
                <a:lnTo>
                  <a:pt x="48" y="0"/>
                </a:lnTo>
                <a:lnTo>
                  <a:pt x="79" y="0"/>
                </a:lnTo>
                <a:lnTo>
                  <a:pt x="131" y="48"/>
                </a:lnTo>
                <a:lnTo>
                  <a:pt x="79" y="96"/>
                </a:lnTo>
                <a:lnTo>
                  <a:pt x="48" y="96"/>
                </a:lnTo>
                <a:lnTo>
                  <a:pt x="86" y="60"/>
                </a:lnTo>
                <a:lnTo>
                  <a:pt x="0" y="60"/>
                </a:lnTo>
                <a:lnTo>
                  <a:pt x="0" y="35"/>
                </a:lnTo>
                <a:lnTo>
                  <a:pt x="86" y="35"/>
                </a:lnTo>
                <a:close/>
              </a:path>
            </a:pathLst>
          </a:custGeom>
          <a:solidFill>
            <a:srgbClr val="00BCF2"/>
          </a:solidFill>
          <a:ln>
            <a:noFill/>
          </a:ln>
          <a:extLst/>
        </p:spPr>
        <p:txBody>
          <a:bodyPr vert="horz" wrap="square" lIns="93278" tIns="46639" rIns="93278" bIns="46639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418037" y="1120998"/>
            <a:ext cx="7272808" cy="2016224"/>
          </a:xfrm>
          <a:prstGeom prst="line">
            <a:avLst/>
          </a:prstGeom>
          <a:ln w="76200">
            <a:solidFill>
              <a:srgbClr val="E81123"/>
            </a:solidFill>
            <a:headEnd type="none"/>
            <a:tailEnd type="non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4490045" y="1120998"/>
            <a:ext cx="7272808" cy="2009330"/>
          </a:xfrm>
          <a:prstGeom prst="line">
            <a:avLst/>
          </a:prstGeom>
          <a:ln w="76200">
            <a:solidFill>
              <a:srgbClr val="E81123"/>
            </a:solidFill>
            <a:headEnd type="none"/>
            <a:tailEnd type="non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9040436"/>
      </p:ext>
    </p:extLst>
  </p:cSld>
  <p:clrMapOvr>
    <a:masterClrMapping/>
  </p:clrMapOvr>
  <p:transition>
    <p:fad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06000" y="2941200"/>
            <a:ext cx="3319949" cy="1514261"/>
          </a:xfrm>
        </p:spPr>
        <p:txBody>
          <a:bodyPr/>
          <a:lstStyle/>
          <a:p>
            <a:r>
              <a:rPr lang="en-GB" dirty="0"/>
              <a:t>The passive voice is “respectable” but it </a:t>
            </a:r>
            <a:r>
              <a:rPr lang="en-GB" dirty="0">
                <a:solidFill>
                  <a:srgbClr val="FFB900"/>
                </a:solidFill>
              </a:rPr>
              <a:t>deadens</a:t>
            </a:r>
            <a:r>
              <a:rPr lang="en-GB" dirty="0"/>
              <a:t> your paper.  Avoid it at all costs.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sz="4400" dirty="0"/>
              <a:t>Use the active voice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 bwMode="auto">
          <a:xfrm>
            <a:off x="4241630" y="1072331"/>
            <a:ext cx="3970800" cy="1206505"/>
          </a:xfrm>
          <a:prstGeom prst="rect">
            <a:avLst/>
          </a:prstGeom>
          <a:solidFill>
            <a:srgbClr val="00BCF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6000" dirty="0">
                <a:solidFill>
                  <a:srgbClr val="FFFFFF"/>
                </a:solidFill>
                <a:latin typeface="+mj-lt"/>
                <a:cs typeface="Segoe UI Light"/>
              </a:rPr>
              <a:t>No!</a:t>
            </a:r>
            <a:endParaRPr lang="en-US" sz="4000" kern="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8191038" y="1072332"/>
            <a:ext cx="3970800" cy="1206504"/>
          </a:xfrm>
          <a:prstGeom prst="rect">
            <a:avLst/>
          </a:prstGeom>
          <a:solidFill>
            <a:srgbClr val="FFB90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6000" dirty="0">
                <a:solidFill>
                  <a:srgbClr val="FFFFFF"/>
                </a:solidFill>
                <a:latin typeface="+mj-lt"/>
                <a:cs typeface="Segoe UI Light"/>
              </a:rPr>
              <a:t>Yes!</a:t>
            </a:r>
            <a:endParaRPr lang="en-US" sz="4000" dirty="0">
              <a:solidFill>
                <a:srgbClr val="FFFFFF"/>
              </a:solidFill>
              <a:latin typeface="+mj-lt"/>
              <a:ea typeface="Segoe UI" pitchFamily="34" charset="0"/>
              <a:cs typeface="Segoe UI Ligh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58026" y="2408219"/>
            <a:ext cx="3688216" cy="2788456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 fontAlgn="base"/>
            <a:r>
              <a:rPr lang="en-GB" dirty="0">
                <a:latin typeface="+mj-lt"/>
              </a:rPr>
              <a:t>It can be seen that...</a:t>
            </a:r>
          </a:p>
          <a:p>
            <a:pPr fontAlgn="base"/>
            <a:endParaRPr lang="en-GB" dirty="0">
              <a:latin typeface="+mj-lt"/>
            </a:endParaRPr>
          </a:p>
          <a:p>
            <a:pPr fontAlgn="base"/>
            <a:r>
              <a:rPr lang="en-GB" dirty="0">
                <a:latin typeface="+mj-lt"/>
              </a:rPr>
              <a:t>34 tests were run</a:t>
            </a:r>
          </a:p>
          <a:p>
            <a:pPr fontAlgn="base"/>
            <a:endParaRPr lang="en-GB" dirty="0">
              <a:latin typeface="+mj-lt"/>
            </a:endParaRPr>
          </a:p>
          <a:p>
            <a:pPr fontAlgn="base"/>
            <a:r>
              <a:rPr lang="en-GB" dirty="0">
                <a:latin typeface="+mj-lt"/>
              </a:rPr>
              <a:t>These properties were thought desirable</a:t>
            </a:r>
          </a:p>
          <a:p>
            <a:pPr fontAlgn="base"/>
            <a:endParaRPr lang="en-GB" dirty="0">
              <a:latin typeface="+mj-lt"/>
            </a:endParaRPr>
          </a:p>
          <a:p>
            <a:pPr fontAlgn="base"/>
            <a:r>
              <a:rPr lang="en-GB" dirty="0">
                <a:latin typeface="+mj-lt"/>
              </a:rPr>
              <a:t>It might be thought that this would be a type error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212430" y="2408219"/>
            <a:ext cx="3907028" cy="2788456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 fontAlgn="base"/>
            <a:r>
              <a:rPr lang="en-GB" dirty="0">
                <a:latin typeface="+mj-lt"/>
              </a:rPr>
              <a:t>We can see that...</a:t>
            </a:r>
          </a:p>
          <a:p>
            <a:pPr fontAlgn="base"/>
            <a:endParaRPr lang="en-GB" dirty="0">
              <a:latin typeface="+mj-lt"/>
            </a:endParaRPr>
          </a:p>
          <a:p>
            <a:pPr fontAlgn="base"/>
            <a:r>
              <a:rPr lang="en-GB" dirty="0">
                <a:latin typeface="+mj-lt"/>
              </a:rPr>
              <a:t>We ran 34 tests</a:t>
            </a:r>
          </a:p>
          <a:p>
            <a:pPr fontAlgn="base"/>
            <a:endParaRPr lang="en-GB" dirty="0">
              <a:latin typeface="+mj-lt"/>
            </a:endParaRPr>
          </a:p>
          <a:p>
            <a:pPr fontAlgn="base"/>
            <a:r>
              <a:rPr lang="en-GB" dirty="0">
                <a:latin typeface="+mj-lt"/>
              </a:rPr>
              <a:t>We wanted to retain these properties</a:t>
            </a:r>
          </a:p>
          <a:p>
            <a:pPr fontAlgn="base"/>
            <a:endParaRPr lang="en-GB" dirty="0">
              <a:latin typeface="+mj-lt"/>
            </a:endParaRPr>
          </a:p>
          <a:p>
            <a:pPr fontAlgn="base"/>
            <a:r>
              <a:rPr lang="en-GB" dirty="0">
                <a:latin typeface="+mj-lt"/>
              </a:rPr>
              <a:t>You might think this would be a type error</a:t>
            </a:r>
          </a:p>
        </p:txBody>
      </p:sp>
    </p:spTree>
    <p:extLst>
      <p:ext uri="{BB962C8B-B14F-4D97-AF65-F5344CB8AC3E}">
        <p14:creationId xmlns:p14="http://schemas.microsoft.com/office/powerpoint/2010/main" val="1601089068"/>
      </p:ext>
    </p:extLst>
  </p:cSld>
  <p:clrMapOvr>
    <a:masterClrMapping/>
  </p:clrMapOvr>
  <p:transition>
    <p:fade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sz="4400" dirty="0"/>
              <a:t>Use simple, direct language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Rectangle 5"/>
          <p:cNvSpPr/>
          <p:nvPr/>
        </p:nvSpPr>
        <p:spPr bwMode="auto">
          <a:xfrm>
            <a:off x="4241630" y="1072331"/>
            <a:ext cx="3970800" cy="1206505"/>
          </a:xfrm>
          <a:prstGeom prst="rect">
            <a:avLst/>
          </a:prstGeom>
          <a:solidFill>
            <a:srgbClr val="00BCF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6000" dirty="0">
                <a:solidFill>
                  <a:srgbClr val="FFFFFF"/>
                </a:solidFill>
                <a:latin typeface="+mj-lt"/>
                <a:cs typeface="Segoe UI Light"/>
              </a:rPr>
              <a:t>No!</a:t>
            </a:r>
            <a:endParaRPr lang="en-US" sz="4000" kern="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8191038" y="1072332"/>
            <a:ext cx="3970800" cy="1206504"/>
          </a:xfrm>
          <a:prstGeom prst="rect">
            <a:avLst/>
          </a:prstGeom>
          <a:solidFill>
            <a:srgbClr val="FFB90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6000" dirty="0">
                <a:solidFill>
                  <a:srgbClr val="FFFFFF"/>
                </a:solidFill>
                <a:latin typeface="+mj-lt"/>
                <a:cs typeface="Segoe UI Light"/>
              </a:rPr>
              <a:t>Yes!</a:t>
            </a:r>
            <a:endParaRPr lang="en-US" sz="4000" dirty="0">
              <a:solidFill>
                <a:srgbClr val="FFFFFF"/>
              </a:solidFill>
              <a:latin typeface="+mj-lt"/>
              <a:ea typeface="Segoe UI" pitchFamily="34" charset="0"/>
              <a:cs typeface="Segoe UI Ligh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58026" y="2408219"/>
            <a:ext cx="3688216" cy="3065455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 fontAlgn="base"/>
            <a:r>
              <a:rPr lang="en-GB" dirty="0">
                <a:latin typeface="+mj-lt"/>
              </a:rPr>
              <a:t>The object under study was displaced horizontally</a:t>
            </a:r>
          </a:p>
          <a:p>
            <a:pPr fontAlgn="base"/>
            <a:endParaRPr lang="en-GB" dirty="0">
              <a:latin typeface="+mj-lt"/>
            </a:endParaRPr>
          </a:p>
          <a:p>
            <a:pPr fontAlgn="base"/>
            <a:r>
              <a:rPr lang="en-GB" dirty="0">
                <a:latin typeface="+mj-lt"/>
              </a:rPr>
              <a:t>On an annual basis</a:t>
            </a:r>
          </a:p>
          <a:p>
            <a:pPr fontAlgn="base"/>
            <a:endParaRPr lang="en-GB" dirty="0">
              <a:latin typeface="+mj-lt"/>
            </a:endParaRPr>
          </a:p>
          <a:p>
            <a:pPr fontAlgn="base"/>
            <a:r>
              <a:rPr lang="en-GB" dirty="0">
                <a:latin typeface="+mj-lt"/>
              </a:rPr>
              <a:t>Endeavour to ascertain</a:t>
            </a:r>
          </a:p>
          <a:p>
            <a:pPr fontAlgn="base"/>
            <a:r>
              <a:rPr lang="en-GB" dirty="0">
                <a:latin typeface="+mj-lt"/>
              </a:rPr>
              <a:t> </a:t>
            </a:r>
          </a:p>
          <a:p>
            <a:pPr fontAlgn="base"/>
            <a:r>
              <a:rPr lang="en-GB" dirty="0">
                <a:latin typeface="+mj-lt"/>
              </a:rPr>
              <a:t>It could be considered that the speed of storage reclamation left something to be desired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212430" y="2408219"/>
            <a:ext cx="3907028" cy="2788456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 fontAlgn="base"/>
            <a:r>
              <a:rPr lang="en-GB" dirty="0">
                <a:latin typeface="+mj-lt"/>
              </a:rPr>
              <a:t>The ball moved sideways</a:t>
            </a:r>
          </a:p>
          <a:p>
            <a:pPr fontAlgn="base"/>
            <a:endParaRPr lang="en-GB" dirty="0">
              <a:latin typeface="+mj-lt"/>
            </a:endParaRPr>
          </a:p>
          <a:p>
            <a:pPr fontAlgn="base"/>
            <a:endParaRPr lang="en-GB" dirty="0">
              <a:latin typeface="+mj-lt"/>
            </a:endParaRPr>
          </a:p>
          <a:p>
            <a:pPr fontAlgn="base"/>
            <a:r>
              <a:rPr lang="en-GB" dirty="0">
                <a:latin typeface="+mj-lt"/>
              </a:rPr>
              <a:t>Yearly</a:t>
            </a:r>
          </a:p>
          <a:p>
            <a:pPr fontAlgn="base"/>
            <a:endParaRPr lang="en-GB" dirty="0">
              <a:latin typeface="+mj-lt"/>
            </a:endParaRPr>
          </a:p>
          <a:p>
            <a:pPr fontAlgn="base"/>
            <a:r>
              <a:rPr lang="en-GB" dirty="0">
                <a:latin typeface="+mj-lt"/>
              </a:rPr>
              <a:t>Find out</a:t>
            </a:r>
          </a:p>
          <a:p>
            <a:pPr fontAlgn="base"/>
            <a:endParaRPr lang="en-GB" dirty="0">
              <a:latin typeface="+mj-lt"/>
            </a:endParaRPr>
          </a:p>
          <a:p>
            <a:pPr fontAlgn="base"/>
            <a:r>
              <a:rPr lang="en-GB" dirty="0">
                <a:latin typeface="+mj-lt"/>
              </a:rPr>
              <a:t>The garbage collector was really slow</a:t>
            </a:r>
          </a:p>
        </p:txBody>
      </p:sp>
    </p:spTree>
    <p:extLst>
      <p:ext uri="{BB962C8B-B14F-4D97-AF65-F5344CB8AC3E}">
        <p14:creationId xmlns:p14="http://schemas.microsoft.com/office/powerpoint/2010/main" val="386489335"/>
      </p:ext>
    </p:extLst>
  </p:cSld>
  <p:clrMapOvr>
    <a:masterClrMapping/>
  </p:clrMapOvr>
  <p:transition>
    <p:fade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3352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auto">
          <a:xfrm>
            <a:off x="4846638" y="1214346"/>
            <a:ext cx="1827669" cy="1809442"/>
          </a:xfrm>
          <a:prstGeom prst="rect">
            <a:avLst/>
          </a:prstGeom>
          <a:solidFill>
            <a:srgbClr val="FFB90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3000" dirty="0">
                <a:solidFill>
                  <a:srgbClr val="FFFFFF"/>
                </a:solidFill>
                <a:latin typeface="+mj-lt"/>
              </a:rPr>
              <a:t>Your idea</a:t>
            </a:r>
            <a:endParaRPr lang="en-US" sz="3000" dirty="0">
              <a:solidFill>
                <a:srgbClr val="FFFFFF"/>
              </a:solidFill>
              <a:latin typeface="Segoe UI Ligh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7190697" y="1211263"/>
            <a:ext cx="1827669" cy="1809442"/>
          </a:xfrm>
          <a:prstGeom prst="rect">
            <a:avLst/>
          </a:prstGeom>
          <a:solidFill>
            <a:srgbClr val="00BCF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3000" dirty="0">
                <a:solidFill>
                  <a:srgbClr val="FFFFFF"/>
                </a:solidFill>
                <a:latin typeface="+mj-lt"/>
                <a:cs typeface="Segoe UI Light"/>
              </a:rPr>
              <a:t>Write paper</a:t>
            </a:r>
            <a:endParaRPr lang="en-US" sz="3000" kern="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9534756" y="1211263"/>
            <a:ext cx="1827669" cy="1809442"/>
          </a:xfrm>
          <a:prstGeom prst="rect">
            <a:avLst/>
          </a:prstGeom>
          <a:solidFill>
            <a:srgbClr val="0078D7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3000" dirty="0">
                <a:solidFill>
                  <a:srgbClr val="FFFFFF"/>
                </a:solidFill>
                <a:latin typeface="+mj-lt"/>
                <a:cs typeface="Segoe UI Light"/>
              </a:rPr>
              <a:t>Do research</a:t>
            </a:r>
            <a:endParaRPr lang="en-US" sz="3000" dirty="0">
              <a:solidFill>
                <a:srgbClr val="FFFFFF"/>
              </a:solidFill>
              <a:latin typeface="+mj-lt"/>
              <a:ea typeface="Segoe UI" pitchFamily="34" charset="0"/>
              <a:cs typeface="Segoe UI Light"/>
            </a:endParaRPr>
          </a:p>
        </p:txBody>
      </p:sp>
      <p:sp>
        <p:nvSpPr>
          <p:cNvPr id="15" name="Freeform 99"/>
          <p:cNvSpPr>
            <a:spLocks/>
          </p:cNvSpPr>
          <p:nvPr/>
        </p:nvSpPr>
        <p:spPr bwMode="black">
          <a:xfrm>
            <a:off x="6518280" y="1888834"/>
            <a:ext cx="646348" cy="473658"/>
          </a:xfrm>
          <a:custGeom>
            <a:avLst/>
            <a:gdLst>
              <a:gd name="T0" fmla="*/ 86 w 131"/>
              <a:gd name="T1" fmla="*/ 35 h 96"/>
              <a:gd name="T2" fmla="*/ 48 w 131"/>
              <a:gd name="T3" fmla="*/ 0 h 96"/>
              <a:gd name="T4" fmla="*/ 79 w 131"/>
              <a:gd name="T5" fmla="*/ 0 h 96"/>
              <a:gd name="T6" fmla="*/ 131 w 131"/>
              <a:gd name="T7" fmla="*/ 48 h 96"/>
              <a:gd name="T8" fmla="*/ 79 w 131"/>
              <a:gd name="T9" fmla="*/ 96 h 96"/>
              <a:gd name="T10" fmla="*/ 48 w 131"/>
              <a:gd name="T11" fmla="*/ 96 h 96"/>
              <a:gd name="T12" fmla="*/ 86 w 131"/>
              <a:gd name="T13" fmla="*/ 60 h 96"/>
              <a:gd name="T14" fmla="*/ 0 w 131"/>
              <a:gd name="T15" fmla="*/ 60 h 96"/>
              <a:gd name="T16" fmla="*/ 0 w 131"/>
              <a:gd name="T17" fmla="*/ 35 h 96"/>
              <a:gd name="T18" fmla="*/ 86 w 131"/>
              <a:gd name="T19" fmla="*/ 35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31" h="96">
                <a:moveTo>
                  <a:pt x="86" y="35"/>
                </a:moveTo>
                <a:lnTo>
                  <a:pt x="48" y="0"/>
                </a:lnTo>
                <a:lnTo>
                  <a:pt x="79" y="0"/>
                </a:lnTo>
                <a:lnTo>
                  <a:pt x="131" y="48"/>
                </a:lnTo>
                <a:lnTo>
                  <a:pt x="79" y="96"/>
                </a:lnTo>
                <a:lnTo>
                  <a:pt x="48" y="96"/>
                </a:lnTo>
                <a:lnTo>
                  <a:pt x="86" y="60"/>
                </a:lnTo>
                <a:lnTo>
                  <a:pt x="0" y="60"/>
                </a:lnTo>
                <a:lnTo>
                  <a:pt x="0" y="35"/>
                </a:lnTo>
                <a:lnTo>
                  <a:pt x="86" y="35"/>
                </a:lnTo>
                <a:close/>
              </a:path>
            </a:pathLst>
          </a:custGeom>
          <a:solidFill>
            <a:srgbClr val="FFB900"/>
          </a:solidFill>
          <a:ln>
            <a:noFill/>
          </a:ln>
          <a:extLst/>
        </p:spPr>
        <p:txBody>
          <a:bodyPr vert="horz" wrap="square" lIns="93278" tIns="46639" rIns="93278" bIns="46639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Freeform 99"/>
          <p:cNvSpPr>
            <a:spLocks/>
          </p:cNvSpPr>
          <p:nvPr/>
        </p:nvSpPr>
        <p:spPr bwMode="black">
          <a:xfrm>
            <a:off x="8861595" y="1888834"/>
            <a:ext cx="646348" cy="473658"/>
          </a:xfrm>
          <a:custGeom>
            <a:avLst/>
            <a:gdLst>
              <a:gd name="T0" fmla="*/ 86 w 131"/>
              <a:gd name="T1" fmla="*/ 35 h 96"/>
              <a:gd name="T2" fmla="*/ 48 w 131"/>
              <a:gd name="T3" fmla="*/ 0 h 96"/>
              <a:gd name="T4" fmla="*/ 79 w 131"/>
              <a:gd name="T5" fmla="*/ 0 h 96"/>
              <a:gd name="T6" fmla="*/ 131 w 131"/>
              <a:gd name="T7" fmla="*/ 48 h 96"/>
              <a:gd name="T8" fmla="*/ 79 w 131"/>
              <a:gd name="T9" fmla="*/ 96 h 96"/>
              <a:gd name="T10" fmla="*/ 48 w 131"/>
              <a:gd name="T11" fmla="*/ 96 h 96"/>
              <a:gd name="T12" fmla="*/ 86 w 131"/>
              <a:gd name="T13" fmla="*/ 60 h 96"/>
              <a:gd name="T14" fmla="*/ 0 w 131"/>
              <a:gd name="T15" fmla="*/ 60 h 96"/>
              <a:gd name="T16" fmla="*/ 0 w 131"/>
              <a:gd name="T17" fmla="*/ 35 h 96"/>
              <a:gd name="T18" fmla="*/ 86 w 131"/>
              <a:gd name="T19" fmla="*/ 35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31" h="96">
                <a:moveTo>
                  <a:pt x="86" y="35"/>
                </a:moveTo>
                <a:lnTo>
                  <a:pt x="48" y="0"/>
                </a:lnTo>
                <a:lnTo>
                  <a:pt x="79" y="0"/>
                </a:lnTo>
                <a:lnTo>
                  <a:pt x="131" y="48"/>
                </a:lnTo>
                <a:lnTo>
                  <a:pt x="79" y="96"/>
                </a:lnTo>
                <a:lnTo>
                  <a:pt x="48" y="96"/>
                </a:lnTo>
                <a:lnTo>
                  <a:pt x="86" y="60"/>
                </a:lnTo>
                <a:lnTo>
                  <a:pt x="0" y="60"/>
                </a:lnTo>
                <a:lnTo>
                  <a:pt x="0" y="35"/>
                </a:lnTo>
                <a:lnTo>
                  <a:pt x="86" y="35"/>
                </a:lnTo>
                <a:close/>
              </a:path>
            </a:pathLst>
          </a:custGeom>
          <a:solidFill>
            <a:srgbClr val="00BCF2"/>
          </a:solidFill>
          <a:ln>
            <a:noFill/>
          </a:ln>
          <a:extLst/>
        </p:spPr>
        <p:txBody>
          <a:bodyPr vert="horz" wrap="square" lIns="93278" tIns="46639" rIns="93278" bIns="46639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0" y="0"/>
            <a:ext cx="3932238" cy="6994525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GB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241573" y="1062241"/>
            <a:ext cx="3456384" cy="2179058"/>
          </a:xfrm>
        </p:spPr>
        <p:txBody>
          <a:bodyPr/>
          <a:lstStyle/>
          <a:p>
            <a:r>
              <a:rPr lang="en-GB" dirty="0"/>
              <a:t>Writing papers: model 2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4846638" y="1214346"/>
            <a:ext cx="1827669" cy="1809442"/>
          </a:xfrm>
          <a:prstGeom prst="rect">
            <a:avLst/>
          </a:prstGeom>
          <a:solidFill>
            <a:srgbClr val="FFB90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3000" dirty="0">
                <a:solidFill>
                  <a:srgbClr val="FFFFFF"/>
                </a:solidFill>
                <a:latin typeface="+mj-lt"/>
              </a:rPr>
              <a:t>Your idea</a:t>
            </a:r>
            <a:endParaRPr lang="en-US" sz="3000" dirty="0">
              <a:solidFill>
                <a:srgbClr val="FFFFFF"/>
              </a:solidFill>
              <a:latin typeface="Segoe UI Ligh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3" name="Freeform 99"/>
          <p:cNvSpPr>
            <a:spLocks/>
          </p:cNvSpPr>
          <p:nvPr/>
        </p:nvSpPr>
        <p:spPr bwMode="black">
          <a:xfrm>
            <a:off x="6518280" y="1888834"/>
            <a:ext cx="646348" cy="473658"/>
          </a:xfrm>
          <a:custGeom>
            <a:avLst/>
            <a:gdLst>
              <a:gd name="T0" fmla="*/ 86 w 131"/>
              <a:gd name="T1" fmla="*/ 35 h 96"/>
              <a:gd name="T2" fmla="*/ 48 w 131"/>
              <a:gd name="T3" fmla="*/ 0 h 96"/>
              <a:gd name="T4" fmla="*/ 79 w 131"/>
              <a:gd name="T5" fmla="*/ 0 h 96"/>
              <a:gd name="T6" fmla="*/ 131 w 131"/>
              <a:gd name="T7" fmla="*/ 48 h 96"/>
              <a:gd name="T8" fmla="*/ 79 w 131"/>
              <a:gd name="T9" fmla="*/ 96 h 96"/>
              <a:gd name="T10" fmla="*/ 48 w 131"/>
              <a:gd name="T11" fmla="*/ 96 h 96"/>
              <a:gd name="T12" fmla="*/ 86 w 131"/>
              <a:gd name="T13" fmla="*/ 60 h 96"/>
              <a:gd name="T14" fmla="*/ 0 w 131"/>
              <a:gd name="T15" fmla="*/ 60 h 96"/>
              <a:gd name="T16" fmla="*/ 0 w 131"/>
              <a:gd name="T17" fmla="*/ 35 h 96"/>
              <a:gd name="T18" fmla="*/ 86 w 131"/>
              <a:gd name="T19" fmla="*/ 35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31" h="96">
                <a:moveTo>
                  <a:pt x="86" y="35"/>
                </a:moveTo>
                <a:lnTo>
                  <a:pt x="48" y="0"/>
                </a:lnTo>
                <a:lnTo>
                  <a:pt x="79" y="0"/>
                </a:lnTo>
                <a:lnTo>
                  <a:pt x="131" y="48"/>
                </a:lnTo>
                <a:lnTo>
                  <a:pt x="79" y="96"/>
                </a:lnTo>
                <a:lnTo>
                  <a:pt x="48" y="96"/>
                </a:lnTo>
                <a:lnTo>
                  <a:pt x="86" y="60"/>
                </a:lnTo>
                <a:lnTo>
                  <a:pt x="0" y="60"/>
                </a:lnTo>
                <a:lnTo>
                  <a:pt x="0" y="35"/>
                </a:lnTo>
                <a:lnTo>
                  <a:pt x="86" y="35"/>
                </a:lnTo>
                <a:close/>
              </a:path>
            </a:pathLst>
          </a:custGeom>
          <a:solidFill>
            <a:srgbClr val="FFB900"/>
          </a:solidFill>
          <a:ln>
            <a:noFill/>
          </a:ln>
          <a:extLst/>
        </p:spPr>
        <p:txBody>
          <a:bodyPr vert="horz" wrap="square" lIns="93278" tIns="46639" rIns="93278" bIns="46639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8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4705350" y="3281238"/>
            <a:ext cx="7273925" cy="3139321"/>
          </a:xfrm>
        </p:spPr>
        <p:txBody>
          <a:bodyPr/>
          <a:lstStyle/>
          <a:p>
            <a:r>
              <a:rPr lang="en-GB" dirty="0"/>
              <a:t>Forces us to be clear, focused</a:t>
            </a:r>
          </a:p>
          <a:p>
            <a:r>
              <a:rPr lang="en-GB" dirty="0"/>
              <a:t>Crystallises what we don’t understand</a:t>
            </a:r>
          </a:p>
          <a:p>
            <a:r>
              <a:rPr lang="en-GB" dirty="0"/>
              <a:t>Opens the way to dialogue with others: reality check, critique, and collaboration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2878930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auto">
          <a:xfrm>
            <a:off x="4846638" y="1214346"/>
            <a:ext cx="1827669" cy="1809442"/>
          </a:xfrm>
          <a:prstGeom prst="rect">
            <a:avLst/>
          </a:prstGeom>
          <a:solidFill>
            <a:srgbClr val="FFB90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3000" dirty="0">
                <a:solidFill>
                  <a:srgbClr val="FFFFFF"/>
                </a:solidFill>
                <a:latin typeface="+mj-lt"/>
              </a:rPr>
              <a:t>Your idea</a:t>
            </a:r>
            <a:endParaRPr lang="en-US" sz="3000" dirty="0">
              <a:solidFill>
                <a:srgbClr val="FFFFFF"/>
              </a:solidFill>
              <a:latin typeface="Segoe UI Ligh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7190697" y="1211263"/>
            <a:ext cx="1827669" cy="1809442"/>
          </a:xfrm>
          <a:prstGeom prst="rect">
            <a:avLst/>
          </a:prstGeom>
          <a:solidFill>
            <a:srgbClr val="00BCF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3000" dirty="0">
                <a:solidFill>
                  <a:srgbClr val="FFFFFF"/>
                </a:solidFill>
                <a:latin typeface="+mj-lt"/>
                <a:cs typeface="Segoe UI Light"/>
              </a:rPr>
              <a:t>Write paper</a:t>
            </a:r>
            <a:endParaRPr lang="en-US" sz="3000" kern="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9534756" y="1211263"/>
            <a:ext cx="1827669" cy="1809442"/>
          </a:xfrm>
          <a:prstGeom prst="rect">
            <a:avLst/>
          </a:prstGeom>
          <a:solidFill>
            <a:srgbClr val="0078D7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3000" dirty="0">
                <a:solidFill>
                  <a:srgbClr val="FFFFFF"/>
                </a:solidFill>
                <a:latin typeface="+mj-lt"/>
                <a:cs typeface="Segoe UI Light"/>
              </a:rPr>
              <a:t>Do research</a:t>
            </a:r>
            <a:endParaRPr lang="en-US" sz="3000" dirty="0">
              <a:solidFill>
                <a:srgbClr val="FFFFFF"/>
              </a:solidFill>
              <a:latin typeface="+mj-lt"/>
              <a:ea typeface="Segoe UI" pitchFamily="34" charset="0"/>
              <a:cs typeface="Segoe UI Light"/>
            </a:endParaRPr>
          </a:p>
        </p:txBody>
      </p:sp>
      <p:sp>
        <p:nvSpPr>
          <p:cNvPr id="15" name="Freeform 99"/>
          <p:cNvSpPr>
            <a:spLocks/>
          </p:cNvSpPr>
          <p:nvPr/>
        </p:nvSpPr>
        <p:spPr bwMode="black">
          <a:xfrm>
            <a:off x="6518280" y="1888834"/>
            <a:ext cx="646348" cy="473658"/>
          </a:xfrm>
          <a:custGeom>
            <a:avLst/>
            <a:gdLst>
              <a:gd name="T0" fmla="*/ 86 w 131"/>
              <a:gd name="T1" fmla="*/ 35 h 96"/>
              <a:gd name="T2" fmla="*/ 48 w 131"/>
              <a:gd name="T3" fmla="*/ 0 h 96"/>
              <a:gd name="T4" fmla="*/ 79 w 131"/>
              <a:gd name="T5" fmla="*/ 0 h 96"/>
              <a:gd name="T6" fmla="*/ 131 w 131"/>
              <a:gd name="T7" fmla="*/ 48 h 96"/>
              <a:gd name="T8" fmla="*/ 79 w 131"/>
              <a:gd name="T9" fmla="*/ 96 h 96"/>
              <a:gd name="T10" fmla="*/ 48 w 131"/>
              <a:gd name="T11" fmla="*/ 96 h 96"/>
              <a:gd name="T12" fmla="*/ 86 w 131"/>
              <a:gd name="T13" fmla="*/ 60 h 96"/>
              <a:gd name="T14" fmla="*/ 0 w 131"/>
              <a:gd name="T15" fmla="*/ 60 h 96"/>
              <a:gd name="T16" fmla="*/ 0 w 131"/>
              <a:gd name="T17" fmla="*/ 35 h 96"/>
              <a:gd name="T18" fmla="*/ 86 w 131"/>
              <a:gd name="T19" fmla="*/ 35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31" h="96">
                <a:moveTo>
                  <a:pt x="86" y="35"/>
                </a:moveTo>
                <a:lnTo>
                  <a:pt x="48" y="0"/>
                </a:lnTo>
                <a:lnTo>
                  <a:pt x="79" y="0"/>
                </a:lnTo>
                <a:lnTo>
                  <a:pt x="131" y="48"/>
                </a:lnTo>
                <a:lnTo>
                  <a:pt x="79" y="96"/>
                </a:lnTo>
                <a:lnTo>
                  <a:pt x="48" y="96"/>
                </a:lnTo>
                <a:lnTo>
                  <a:pt x="86" y="60"/>
                </a:lnTo>
                <a:lnTo>
                  <a:pt x="0" y="60"/>
                </a:lnTo>
                <a:lnTo>
                  <a:pt x="0" y="35"/>
                </a:lnTo>
                <a:lnTo>
                  <a:pt x="86" y="35"/>
                </a:lnTo>
                <a:close/>
              </a:path>
            </a:pathLst>
          </a:custGeom>
          <a:solidFill>
            <a:srgbClr val="FFB900"/>
          </a:solidFill>
          <a:ln>
            <a:noFill/>
          </a:ln>
          <a:extLst/>
        </p:spPr>
        <p:txBody>
          <a:bodyPr vert="horz" wrap="square" lIns="93278" tIns="46639" rIns="93278" bIns="46639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Freeform 99"/>
          <p:cNvSpPr>
            <a:spLocks/>
          </p:cNvSpPr>
          <p:nvPr/>
        </p:nvSpPr>
        <p:spPr bwMode="black">
          <a:xfrm>
            <a:off x="8861595" y="1888834"/>
            <a:ext cx="646348" cy="473658"/>
          </a:xfrm>
          <a:custGeom>
            <a:avLst/>
            <a:gdLst>
              <a:gd name="T0" fmla="*/ 86 w 131"/>
              <a:gd name="T1" fmla="*/ 35 h 96"/>
              <a:gd name="T2" fmla="*/ 48 w 131"/>
              <a:gd name="T3" fmla="*/ 0 h 96"/>
              <a:gd name="T4" fmla="*/ 79 w 131"/>
              <a:gd name="T5" fmla="*/ 0 h 96"/>
              <a:gd name="T6" fmla="*/ 131 w 131"/>
              <a:gd name="T7" fmla="*/ 48 h 96"/>
              <a:gd name="T8" fmla="*/ 79 w 131"/>
              <a:gd name="T9" fmla="*/ 96 h 96"/>
              <a:gd name="T10" fmla="*/ 48 w 131"/>
              <a:gd name="T11" fmla="*/ 96 h 96"/>
              <a:gd name="T12" fmla="*/ 86 w 131"/>
              <a:gd name="T13" fmla="*/ 60 h 96"/>
              <a:gd name="T14" fmla="*/ 0 w 131"/>
              <a:gd name="T15" fmla="*/ 60 h 96"/>
              <a:gd name="T16" fmla="*/ 0 w 131"/>
              <a:gd name="T17" fmla="*/ 35 h 96"/>
              <a:gd name="T18" fmla="*/ 86 w 131"/>
              <a:gd name="T19" fmla="*/ 35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31" h="96">
                <a:moveTo>
                  <a:pt x="86" y="35"/>
                </a:moveTo>
                <a:lnTo>
                  <a:pt x="48" y="0"/>
                </a:lnTo>
                <a:lnTo>
                  <a:pt x="79" y="0"/>
                </a:lnTo>
                <a:lnTo>
                  <a:pt x="131" y="48"/>
                </a:lnTo>
                <a:lnTo>
                  <a:pt x="79" y="96"/>
                </a:lnTo>
                <a:lnTo>
                  <a:pt x="48" y="96"/>
                </a:lnTo>
                <a:lnTo>
                  <a:pt x="86" y="60"/>
                </a:lnTo>
                <a:lnTo>
                  <a:pt x="0" y="60"/>
                </a:lnTo>
                <a:lnTo>
                  <a:pt x="0" y="35"/>
                </a:lnTo>
                <a:lnTo>
                  <a:pt x="86" y="35"/>
                </a:lnTo>
                <a:close/>
              </a:path>
            </a:pathLst>
          </a:custGeom>
          <a:solidFill>
            <a:srgbClr val="00BCF2"/>
          </a:solidFill>
          <a:ln>
            <a:noFill/>
          </a:ln>
          <a:extLst/>
        </p:spPr>
        <p:txBody>
          <a:bodyPr vert="horz" wrap="square" lIns="93278" tIns="46639" rIns="93278" bIns="46639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0" y="0"/>
            <a:ext cx="3932238" cy="6994525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GB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799908" y="4937422"/>
            <a:ext cx="7633246" cy="1514261"/>
          </a:xfrm>
        </p:spPr>
        <p:txBody>
          <a:bodyPr/>
          <a:lstStyle/>
          <a:p>
            <a:r>
              <a:rPr lang="en-GB" dirty="0"/>
              <a:t>Writing papers is a primary mechanism for doing research (not just for reporting it)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Writing papers: model 2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4846638" y="1214346"/>
            <a:ext cx="1827669" cy="1809442"/>
          </a:xfrm>
          <a:prstGeom prst="rect">
            <a:avLst/>
          </a:prstGeom>
          <a:solidFill>
            <a:srgbClr val="FFB90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3000" dirty="0">
                <a:solidFill>
                  <a:srgbClr val="FFFFFF"/>
                </a:solidFill>
                <a:latin typeface="+mj-lt"/>
              </a:rPr>
              <a:t>Your idea</a:t>
            </a:r>
            <a:endParaRPr lang="en-US" sz="3000" dirty="0">
              <a:solidFill>
                <a:srgbClr val="FFFFFF"/>
              </a:solidFill>
              <a:latin typeface="Segoe UI Ligh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3" name="Freeform 99"/>
          <p:cNvSpPr>
            <a:spLocks/>
          </p:cNvSpPr>
          <p:nvPr/>
        </p:nvSpPr>
        <p:spPr bwMode="black">
          <a:xfrm>
            <a:off x="6518280" y="1888834"/>
            <a:ext cx="646348" cy="473658"/>
          </a:xfrm>
          <a:custGeom>
            <a:avLst/>
            <a:gdLst>
              <a:gd name="T0" fmla="*/ 86 w 131"/>
              <a:gd name="T1" fmla="*/ 35 h 96"/>
              <a:gd name="T2" fmla="*/ 48 w 131"/>
              <a:gd name="T3" fmla="*/ 0 h 96"/>
              <a:gd name="T4" fmla="*/ 79 w 131"/>
              <a:gd name="T5" fmla="*/ 0 h 96"/>
              <a:gd name="T6" fmla="*/ 131 w 131"/>
              <a:gd name="T7" fmla="*/ 48 h 96"/>
              <a:gd name="T8" fmla="*/ 79 w 131"/>
              <a:gd name="T9" fmla="*/ 96 h 96"/>
              <a:gd name="T10" fmla="*/ 48 w 131"/>
              <a:gd name="T11" fmla="*/ 96 h 96"/>
              <a:gd name="T12" fmla="*/ 86 w 131"/>
              <a:gd name="T13" fmla="*/ 60 h 96"/>
              <a:gd name="T14" fmla="*/ 0 w 131"/>
              <a:gd name="T15" fmla="*/ 60 h 96"/>
              <a:gd name="T16" fmla="*/ 0 w 131"/>
              <a:gd name="T17" fmla="*/ 35 h 96"/>
              <a:gd name="T18" fmla="*/ 86 w 131"/>
              <a:gd name="T19" fmla="*/ 35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31" h="96">
                <a:moveTo>
                  <a:pt x="86" y="35"/>
                </a:moveTo>
                <a:lnTo>
                  <a:pt x="48" y="0"/>
                </a:lnTo>
                <a:lnTo>
                  <a:pt x="79" y="0"/>
                </a:lnTo>
                <a:lnTo>
                  <a:pt x="131" y="48"/>
                </a:lnTo>
                <a:lnTo>
                  <a:pt x="79" y="96"/>
                </a:lnTo>
                <a:lnTo>
                  <a:pt x="48" y="96"/>
                </a:lnTo>
                <a:lnTo>
                  <a:pt x="86" y="60"/>
                </a:lnTo>
                <a:lnTo>
                  <a:pt x="0" y="60"/>
                </a:lnTo>
                <a:lnTo>
                  <a:pt x="0" y="35"/>
                </a:lnTo>
                <a:lnTo>
                  <a:pt x="86" y="35"/>
                </a:lnTo>
                <a:close/>
              </a:path>
            </a:pathLst>
          </a:custGeom>
          <a:solidFill>
            <a:srgbClr val="FFB900"/>
          </a:solidFill>
          <a:ln>
            <a:noFill/>
          </a:ln>
          <a:extLst/>
        </p:spPr>
        <p:txBody>
          <a:bodyPr vert="horz" wrap="square" lIns="93278" tIns="46639" rIns="93278" bIns="46639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854377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Identify your key idea</a:t>
            </a:r>
          </a:p>
        </p:txBody>
      </p:sp>
    </p:spTree>
    <p:extLst>
      <p:ext uri="{BB962C8B-B14F-4D97-AF65-F5344CB8AC3E}">
        <p14:creationId xmlns:p14="http://schemas.microsoft.com/office/powerpoint/2010/main" val="98372761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705350" y="1079500"/>
            <a:ext cx="7273925" cy="2597634"/>
          </a:xfrm>
        </p:spPr>
        <p:txBody>
          <a:bodyPr/>
          <a:lstStyle/>
          <a:p>
            <a:r>
              <a:rPr lang="en-GB" dirty="0"/>
              <a:t>You want to infect the mind of your reader with </a:t>
            </a:r>
            <a:r>
              <a:rPr lang="en-GB" dirty="0">
                <a:solidFill>
                  <a:srgbClr val="FFB900"/>
                </a:solidFill>
              </a:rPr>
              <a:t>your idea</a:t>
            </a:r>
            <a:r>
              <a:rPr lang="en-GB" dirty="0"/>
              <a:t>, like a virus</a:t>
            </a:r>
          </a:p>
          <a:p>
            <a:r>
              <a:rPr lang="en-GB" dirty="0"/>
              <a:t>Papers are far more durable than programs (think Mozart)</a:t>
            </a:r>
          </a:p>
          <a:p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752000" y="5328000"/>
            <a:ext cx="7227275" cy="1612749"/>
          </a:xfrm>
        </p:spPr>
        <p:txBody>
          <a:bodyPr/>
          <a:lstStyle/>
          <a:p>
            <a:r>
              <a:rPr lang="en-GB" dirty="0"/>
              <a:t>The greatest ideas are (literally) worthless if you keep them to yourself</a:t>
            </a:r>
          </a:p>
          <a:p>
            <a:endParaRPr lang="en-GB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Your goal: to convey a </a:t>
            </a:r>
            <a:r>
              <a:rPr lang="en-GB" dirty="0">
                <a:solidFill>
                  <a:srgbClr val="FFB900"/>
                </a:solidFill>
              </a:rPr>
              <a:t>useful</a:t>
            </a:r>
            <a:r>
              <a:rPr lang="en-GB" dirty="0"/>
              <a:t> and </a:t>
            </a:r>
            <a:r>
              <a:rPr lang="en-GB" dirty="0">
                <a:solidFill>
                  <a:srgbClr val="FFB900"/>
                </a:solidFill>
              </a:rPr>
              <a:t>re-usable idea</a:t>
            </a:r>
          </a:p>
        </p:txBody>
      </p:sp>
    </p:spTree>
    <p:extLst>
      <p:ext uri="{BB962C8B-B14F-4D97-AF65-F5344CB8AC3E}">
        <p14:creationId xmlns:p14="http://schemas.microsoft.com/office/powerpoint/2010/main" val="1790663277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WHITE TEMPLATE">
  <a:themeElements>
    <a:clrScheme name="BT - Blue on white - 2">
      <a:dk1>
        <a:srgbClr val="505050"/>
      </a:dk1>
      <a:lt1>
        <a:srgbClr val="FFFFFF"/>
      </a:lt1>
      <a:dk2>
        <a:srgbClr val="0078D7"/>
      </a:dk2>
      <a:lt2>
        <a:srgbClr val="00BCF2"/>
      </a:lt2>
      <a:accent1>
        <a:srgbClr val="0078D7"/>
      </a:accent1>
      <a:accent2>
        <a:srgbClr val="002050"/>
      </a:accent2>
      <a:accent3>
        <a:srgbClr val="B4009E"/>
      </a:accent3>
      <a:accent4>
        <a:srgbClr val="5C2D91"/>
      </a:accent4>
      <a:accent5>
        <a:srgbClr val="008272"/>
      </a:accent5>
      <a:accent6>
        <a:srgbClr val="D83B01"/>
      </a:accent6>
      <a:hlink>
        <a:srgbClr val="0078D7"/>
      </a:hlink>
      <a:folHlink>
        <a:srgbClr val="0078D7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defTabSz="932472" fontAlgn="base">
          <a:lnSpc>
            <a:spcPct val="90000"/>
          </a:lnSpc>
          <a:spcBef>
            <a:spcPct val="0"/>
          </a:spcBef>
          <a:spcAft>
            <a:spcPct val="0"/>
          </a:spcAft>
          <a:defRPr sz="240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rand_template_16-9_Business_BLUE_2015_1.potx" id="{CA9BE438-1B0F-41E9-BD34-9780A77D52B5}" vid="{6EB7C265-9C81-4626-BD14-B5A4426B07B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2B0BB5962AB3C45A9A1CE1EC4C4F647" ma:contentTypeVersion="3" ma:contentTypeDescription="Create a new document." ma:contentTypeScope="" ma:versionID="f0876370c90de824ab54c09b0bd2a056">
  <xsd:schema xmlns:xsd="http://www.w3.org/2001/XMLSchema" xmlns:xs="http://www.w3.org/2001/XMLSchema" xmlns:p="http://schemas.microsoft.com/office/2006/metadata/properties" xmlns:ns3="630a2e83-186a-4a0f-ab27-bee8a8096abc" targetNamespace="http://schemas.microsoft.com/office/2006/metadata/properties" ma:root="true" ma:fieldsID="a2a3b5ed8b4accd7c8a398d0cb075271" ns3:_="">
    <xsd:import namespace="630a2e83-186a-4a0f-ab27-bee8a8096abc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0a2e83-186a-4a0f-ab27-bee8a8096ab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6C01790-DA4D-4818-AE1B-3BB08778927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30a2e83-186a-4a0f-ab27-bee8a8096ab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990F116-B58F-4255-B05B-DA3808E0E5C6}">
  <ds:schemaRefs>
    <ds:schemaRef ds:uri="630a2e83-186a-4a0f-ab27-bee8a8096abc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  <ds:schemaRef ds:uri="http://purl.org/dc/terms/"/>
    <ds:schemaRef ds:uri="http://schemas.microsoft.com/office/infopath/2007/PartnerControl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758FDAC0-319D-4A54-8D8E-1D42CB1F800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Brand_template_16-9_Business_BLUE_2016_1</Template>
  <TotalTime>2188</TotalTime>
  <Words>1860</Words>
  <Application>Microsoft Office PowerPoint</Application>
  <PresentationFormat>Custom</PresentationFormat>
  <Paragraphs>298</Paragraphs>
  <Slides>52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7" baseType="lpstr">
      <vt:lpstr>Arial</vt:lpstr>
      <vt:lpstr>Segoe UI</vt:lpstr>
      <vt:lpstr>Segoe UI Light</vt:lpstr>
      <vt:lpstr>Wingdings</vt:lpstr>
      <vt:lpstr>WHITE TEMPLATE</vt:lpstr>
      <vt:lpstr>How to write a great research paper</vt:lpstr>
      <vt:lpstr>Seven simple, actionable suggestions  that will make your papers better.</vt:lpstr>
      <vt:lpstr>1. Don’t wait: write</vt:lpstr>
      <vt:lpstr>PowerPoint Presentation</vt:lpstr>
      <vt:lpstr>PowerPoint Presentation</vt:lpstr>
      <vt:lpstr>PowerPoint Presentation</vt:lpstr>
      <vt:lpstr>PowerPoint Presentation</vt:lpstr>
      <vt:lpstr>2. Identify your key idea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3.  Tell a story</vt:lpstr>
      <vt:lpstr>PowerPoint Presentation</vt:lpstr>
      <vt:lpstr>PowerPoint Presentation</vt:lpstr>
      <vt:lpstr>4. Nail your contributions   to the mast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5. Related work: later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6. Put your readers first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7. Listen to your readers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Language and Style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give a great research talk</dc:title>
  <dc:subject>&lt;Speech title here&gt;</dc:subject>
  <dc:creator>Neeltje Berger (STR Limited)</dc:creator>
  <cp:keywords/>
  <dc:description>Template: Maryfj_x000d_
Formatting:_x000d_
Audience Type:</dc:description>
  <cp:lastModifiedBy>Simon Peyton Jones</cp:lastModifiedBy>
  <cp:revision>85</cp:revision>
  <dcterms:created xsi:type="dcterms:W3CDTF">2016-06-16T09:25:34Z</dcterms:created>
  <dcterms:modified xsi:type="dcterms:W3CDTF">2016-07-08T08:53:20Z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0x010100A2B0BB5962AB3C45A9A1CE1EC4C4F647</vt:lpwstr>
  </property>
  <property fmtid="{D5CDD505-2E9C-101B-9397-08002B2CF9AE}" pid="3" name="Product">
    <vt:lpwstr/>
  </property>
  <property fmtid="{D5CDD505-2E9C-101B-9397-08002B2CF9AE}" pid="4" name="Event1">
    <vt:lpwstr>622;#Unassigned|2c8af875-f38a-40b8-a0a9-056aed3fc8c0</vt:lpwstr>
  </property>
  <property fmtid="{D5CDD505-2E9C-101B-9397-08002B2CF9AE}" pid="5" name="Audience">
    <vt:lpwstr/>
  </property>
  <property fmtid="{D5CDD505-2E9C-101B-9397-08002B2CF9AE}" pid="6" name="Event Venue">
    <vt:lpwstr/>
  </property>
  <property fmtid="{D5CDD505-2E9C-101B-9397-08002B2CF9AE}" pid="7" name="Track">
    <vt:lpwstr/>
  </property>
  <property fmtid="{D5CDD505-2E9C-101B-9397-08002B2CF9AE}" pid="8" name="Event Location">
    <vt:lpwstr/>
  </property>
  <property fmtid="{D5CDD505-2E9C-101B-9397-08002B2CF9AE}" pid="9" name="Campaign">
    <vt:lpwstr/>
  </property>
  <property fmtid="{D5CDD505-2E9C-101B-9397-08002B2CF9AE}" pid="10" name="IsMyDocuments">
    <vt:bool>true</vt:bool>
  </property>
  <property fmtid="{D5CDD505-2E9C-101B-9397-08002B2CF9AE}" pid="11" name="TaxKeyword">
    <vt:lpwstr/>
  </property>
  <property fmtid="{D5CDD505-2E9C-101B-9397-08002B2CF9AE}" pid="12" name="TaxCatchAll">
    <vt:lpwstr/>
  </property>
  <property fmtid="{D5CDD505-2E9C-101B-9397-08002B2CF9AE}" pid="13" name="TaxKeywordTaxHTField">
    <vt:lpwstr/>
  </property>
</Properties>
</file>