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10.xml" ContentType="application/inkml+xml"/>
  <Override PartName="/ppt/ink/ink11.xml" ContentType="application/inkml+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ink/ink12.xml" ContentType="application/inkml+xml"/>
  <Override PartName="/ppt/ink/ink13.xml" ContentType="application/inkml+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2"/>
  </p:notesMasterIdLst>
  <p:sldIdLst>
    <p:sldId id="424" r:id="rId2"/>
    <p:sldId id="380" r:id="rId3"/>
    <p:sldId id="301" r:id="rId4"/>
    <p:sldId id="425" r:id="rId5"/>
    <p:sldId id="481" r:id="rId6"/>
    <p:sldId id="475" r:id="rId7"/>
    <p:sldId id="479" r:id="rId8"/>
    <p:sldId id="416" r:id="rId9"/>
    <p:sldId id="482" r:id="rId10"/>
    <p:sldId id="562" r:id="rId11"/>
    <p:sldId id="1750" r:id="rId12"/>
    <p:sldId id="268" r:id="rId13"/>
    <p:sldId id="8495" r:id="rId14"/>
    <p:sldId id="294" r:id="rId15"/>
    <p:sldId id="302" r:id="rId16"/>
    <p:sldId id="305" r:id="rId17"/>
    <p:sldId id="1757" r:id="rId18"/>
    <p:sldId id="341" r:id="rId19"/>
    <p:sldId id="283" r:id="rId20"/>
    <p:sldId id="289" r:id="rId21"/>
    <p:sldId id="292" r:id="rId22"/>
    <p:sldId id="258" r:id="rId23"/>
    <p:sldId id="259" r:id="rId24"/>
    <p:sldId id="295" r:id="rId25"/>
    <p:sldId id="271" r:id="rId26"/>
    <p:sldId id="296" r:id="rId27"/>
    <p:sldId id="297" r:id="rId28"/>
    <p:sldId id="1749" r:id="rId29"/>
    <p:sldId id="556" r:id="rId30"/>
    <p:sldId id="563" r:id="rId31"/>
    <p:sldId id="327" r:id="rId32"/>
    <p:sldId id="367" r:id="rId33"/>
    <p:sldId id="1731" r:id="rId34"/>
    <p:sldId id="1746" r:id="rId35"/>
    <p:sldId id="483" r:id="rId36"/>
    <p:sldId id="325" r:id="rId37"/>
    <p:sldId id="358" r:id="rId38"/>
    <p:sldId id="541" r:id="rId39"/>
    <p:sldId id="559" r:id="rId40"/>
    <p:sldId id="473" r:id="rId41"/>
    <p:sldId id="1734" r:id="rId42"/>
    <p:sldId id="572" r:id="rId43"/>
    <p:sldId id="573" r:id="rId44"/>
    <p:sldId id="577" r:id="rId45"/>
    <p:sldId id="439" r:id="rId46"/>
    <p:sldId id="581" r:id="rId47"/>
    <p:sldId id="1743" r:id="rId48"/>
    <p:sldId id="1850" r:id="rId49"/>
    <p:sldId id="606" r:id="rId50"/>
    <p:sldId id="1758" r:id="rId51"/>
    <p:sldId id="8471" r:id="rId52"/>
    <p:sldId id="8472" r:id="rId53"/>
    <p:sldId id="8473" r:id="rId54"/>
    <p:sldId id="8474" r:id="rId55"/>
    <p:sldId id="8475" r:id="rId56"/>
    <p:sldId id="8448" r:id="rId57"/>
    <p:sldId id="8449" r:id="rId58"/>
    <p:sldId id="8476" r:id="rId59"/>
    <p:sldId id="8478" r:id="rId60"/>
    <p:sldId id="8479" r:id="rId61"/>
    <p:sldId id="8480" r:id="rId62"/>
    <p:sldId id="8485" r:id="rId63"/>
    <p:sldId id="8496" r:id="rId64"/>
    <p:sldId id="8481" r:id="rId65"/>
    <p:sldId id="8482" r:id="rId66"/>
    <p:sldId id="8483" r:id="rId67"/>
    <p:sldId id="8484" r:id="rId68"/>
    <p:sldId id="8486" r:id="rId69"/>
    <p:sldId id="8487" r:id="rId70"/>
    <p:sldId id="8489" r:id="rId71"/>
    <p:sldId id="8470" r:id="rId72"/>
    <p:sldId id="1824" r:id="rId73"/>
    <p:sldId id="1842" r:id="rId74"/>
    <p:sldId id="8490" r:id="rId75"/>
    <p:sldId id="8491" r:id="rId76"/>
    <p:sldId id="8466" r:id="rId77"/>
    <p:sldId id="8492" r:id="rId78"/>
    <p:sldId id="426" r:id="rId79"/>
    <p:sldId id="428" r:id="rId80"/>
    <p:sldId id="429" r:id="rId81"/>
    <p:sldId id="386" r:id="rId82"/>
    <p:sldId id="430" r:id="rId83"/>
    <p:sldId id="432" r:id="rId84"/>
    <p:sldId id="431" r:id="rId85"/>
    <p:sldId id="436" r:id="rId86"/>
    <p:sldId id="437" r:id="rId87"/>
    <p:sldId id="438" r:id="rId88"/>
    <p:sldId id="440" r:id="rId89"/>
    <p:sldId id="565" r:id="rId90"/>
    <p:sldId id="441" r:id="rId91"/>
    <p:sldId id="442" r:id="rId92"/>
    <p:sldId id="443" r:id="rId93"/>
    <p:sldId id="444" r:id="rId94"/>
    <p:sldId id="454" r:id="rId95"/>
    <p:sldId id="1747" r:id="rId96"/>
    <p:sldId id="455" r:id="rId97"/>
    <p:sldId id="433" r:id="rId98"/>
    <p:sldId id="434" r:id="rId99"/>
    <p:sldId id="609" r:id="rId100"/>
    <p:sldId id="602" r:id="rId101"/>
    <p:sldId id="457" r:id="rId102"/>
    <p:sldId id="608" r:id="rId103"/>
    <p:sldId id="399" r:id="rId104"/>
    <p:sldId id="493" r:id="rId105"/>
    <p:sldId id="8493" r:id="rId106"/>
    <p:sldId id="8494" r:id="rId107"/>
    <p:sldId id="458" r:id="rId108"/>
    <p:sldId id="566" r:id="rId109"/>
    <p:sldId id="567" r:id="rId110"/>
    <p:sldId id="1730" r:id="rId111"/>
    <p:sldId id="568" r:id="rId112"/>
    <p:sldId id="495" r:id="rId113"/>
    <p:sldId id="603" r:id="rId114"/>
    <p:sldId id="569" r:id="rId115"/>
    <p:sldId id="570" r:id="rId116"/>
    <p:sldId id="480" r:id="rId117"/>
    <p:sldId id="500" r:id="rId118"/>
    <p:sldId id="499" r:id="rId119"/>
    <p:sldId id="484" r:id="rId120"/>
    <p:sldId id="611" r:id="rId121"/>
    <p:sldId id="486" r:id="rId122"/>
    <p:sldId id="487" r:id="rId123"/>
    <p:sldId id="446" r:id="rId124"/>
    <p:sldId id="488" r:id="rId125"/>
    <p:sldId id="1742" r:id="rId126"/>
    <p:sldId id="448" r:id="rId127"/>
    <p:sldId id="450" r:id="rId128"/>
    <p:sldId id="452" r:id="rId129"/>
    <p:sldId id="451" r:id="rId130"/>
    <p:sldId id="604" r:id="rId131"/>
  </p:sldIdLst>
  <p:sldSz cx="12192000" cy="6858000"/>
  <p:notesSz cx="6858000" cy="1819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C55BF61-B7B0-485F-B5A6-B326B9C11EAA}">
          <p14:sldIdLst>
            <p14:sldId id="424"/>
            <p14:sldId id="380"/>
          </p14:sldIdLst>
        </p14:section>
        <p14:section name="part 1" id="{332A7BC8-CB87-4EDC-BDDE-249FA47E3893}">
          <p14:sldIdLst>
            <p14:sldId id="301"/>
            <p14:sldId id="425"/>
            <p14:sldId id="481"/>
            <p14:sldId id="475"/>
            <p14:sldId id="479"/>
            <p14:sldId id="416"/>
            <p14:sldId id="482"/>
            <p14:sldId id="562"/>
            <p14:sldId id="1750"/>
            <p14:sldId id="268"/>
            <p14:sldId id="8495"/>
            <p14:sldId id="294"/>
            <p14:sldId id="302"/>
            <p14:sldId id="305"/>
            <p14:sldId id="1757"/>
          </p14:sldIdLst>
        </p14:section>
        <p14:section name="part 2" id="{C197018D-AD16-4A6B-BA3D-6D433517A4BE}">
          <p14:sldIdLst>
            <p14:sldId id="341"/>
            <p14:sldId id="283"/>
            <p14:sldId id="289"/>
            <p14:sldId id="292"/>
            <p14:sldId id="258"/>
            <p14:sldId id="259"/>
            <p14:sldId id="295"/>
            <p14:sldId id="271"/>
            <p14:sldId id="296"/>
            <p14:sldId id="297"/>
            <p14:sldId id="1749"/>
            <p14:sldId id="556"/>
            <p14:sldId id="563"/>
            <p14:sldId id="327"/>
            <p14:sldId id="367"/>
            <p14:sldId id="1731"/>
            <p14:sldId id="1746"/>
            <p14:sldId id="483"/>
            <p14:sldId id="325"/>
            <p14:sldId id="358"/>
            <p14:sldId id="541"/>
            <p14:sldId id="559"/>
            <p14:sldId id="473"/>
          </p14:sldIdLst>
        </p14:section>
        <p14:section name="part 3" id="{870D263E-1331-45BC-AAAB-22FFB7E4683D}">
          <p14:sldIdLst>
            <p14:sldId id="1734"/>
            <p14:sldId id="572"/>
            <p14:sldId id="573"/>
            <p14:sldId id="577"/>
            <p14:sldId id="439"/>
            <p14:sldId id="581"/>
            <p14:sldId id="1743"/>
            <p14:sldId id="1850"/>
            <p14:sldId id="606"/>
            <p14:sldId id="1758"/>
            <p14:sldId id="8471"/>
            <p14:sldId id="8472"/>
            <p14:sldId id="8473"/>
            <p14:sldId id="8474"/>
            <p14:sldId id="8475"/>
            <p14:sldId id="8448"/>
            <p14:sldId id="8449"/>
            <p14:sldId id="8476"/>
            <p14:sldId id="8478"/>
            <p14:sldId id="8479"/>
            <p14:sldId id="8480"/>
            <p14:sldId id="8485"/>
            <p14:sldId id="8496"/>
            <p14:sldId id="8481"/>
            <p14:sldId id="8482"/>
            <p14:sldId id="8483"/>
            <p14:sldId id="8484"/>
            <p14:sldId id="8486"/>
            <p14:sldId id="8487"/>
            <p14:sldId id="8489"/>
            <p14:sldId id="8470"/>
            <p14:sldId id="1824"/>
            <p14:sldId id="1842"/>
            <p14:sldId id="8490"/>
            <p14:sldId id="8491"/>
            <p14:sldId id="8466"/>
          </p14:sldIdLst>
        </p14:section>
        <p14:section name="part 4" id="{9F21BB84-7D41-4720-813D-7A626F94D666}">
          <p14:sldIdLst>
            <p14:sldId id="8492"/>
            <p14:sldId id="426"/>
            <p14:sldId id="428"/>
            <p14:sldId id="429"/>
            <p14:sldId id="386"/>
            <p14:sldId id="430"/>
            <p14:sldId id="432"/>
            <p14:sldId id="431"/>
            <p14:sldId id="436"/>
            <p14:sldId id="437"/>
            <p14:sldId id="438"/>
            <p14:sldId id="440"/>
            <p14:sldId id="565"/>
            <p14:sldId id="441"/>
            <p14:sldId id="442"/>
            <p14:sldId id="443"/>
            <p14:sldId id="444"/>
            <p14:sldId id="454"/>
            <p14:sldId id="1747"/>
            <p14:sldId id="455"/>
            <p14:sldId id="433"/>
            <p14:sldId id="434"/>
            <p14:sldId id="609"/>
            <p14:sldId id="602"/>
            <p14:sldId id="457"/>
            <p14:sldId id="608"/>
            <p14:sldId id="399"/>
            <p14:sldId id="493"/>
            <p14:sldId id="8493"/>
            <p14:sldId id="8494"/>
            <p14:sldId id="458"/>
            <p14:sldId id="566"/>
            <p14:sldId id="567"/>
            <p14:sldId id="1730"/>
            <p14:sldId id="568"/>
            <p14:sldId id="495"/>
            <p14:sldId id="603"/>
            <p14:sldId id="569"/>
            <p14:sldId id="570"/>
            <p14:sldId id="480"/>
            <p14:sldId id="500"/>
            <p14:sldId id="499"/>
            <p14:sldId id="484"/>
            <p14:sldId id="611"/>
            <p14:sldId id="486"/>
            <p14:sldId id="487"/>
            <p14:sldId id="446"/>
            <p14:sldId id="488"/>
            <p14:sldId id="1742"/>
            <p14:sldId id="448"/>
            <p14:sldId id="450"/>
            <p14:sldId id="452"/>
            <p14:sldId id="451"/>
            <p14:sldId id="60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19" autoAdjust="0"/>
    <p:restoredTop sz="87185" autoAdjust="0"/>
  </p:normalViewPr>
  <p:slideViewPr>
    <p:cSldViewPr snapToGrid="0">
      <p:cViewPr varScale="1">
        <p:scale>
          <a:sx n="99" d="100"/>
          <a:sy n="99" d="100"/>
        </p:scale>
        <p:origin x="60"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925a7f7d873fb194/Documents/DeepCRM-Product/FY19/james%20reveiw%202018-09/lead%20scoring.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65977690288714"/>
          <c:y val="7.5249781277340333E-2"/>
          <c:w val="0.79905905511811026"/>
          <c:h val="0.7443245844269466"/>
        </c:manualLayout>
      </c:layout>
      <c:scatterChart>
        <c:scatterStyle val="smoothMarker"/>
        <c:varyColors val="0"/>
        <c:ser>
          <c:idx val="0"/>
          <c:order val="0"/>
          <c:spPr>
            <a:ln w="22225"/>
          </c:spPr>
          <c:marker>
            <c:symbol val="none"/>
          </c:marker>
          <c:xVal>
            <c:numRef>
              <c:f>Sheet1!$A$3:$A$2002</c:f>
              <c:numCache>
                <c:formatCode>General</c:formatCode>
                <c:ptCount val="2000"/>
                <c:pt idx="0">
                  <c:v>-1.998</c:v>
                </c:pt>
                <c:pt idx="1">
                  <c:v>-1.996</c:v>
                </c:pt>
                <c:pt idx="2">
                  <c:v>-1.994</c:v>
                </c:pt>
                <c:pt idx="3">
                  <c:v>-1.992</c:v>
                </c:pt>
                <c:pt idx="4">
                  <c:v>-1.99</c:v>
                </c:pt>
                <c:pt idx="5">
                  <c:v>-1.988</c:v>
                </c:pt>
                <c:pt idx="6">
                  <c:v>-1.986</c:v>
                </c:pt>
                <c:pt idx="7">
                  <c:v>-1.984</c:v>
                </c:pt>
                <c:pt idx="8">
                  <c:v>-1.982</c:v>
                </c:pt>
                <c:pt idx="9">
                  <c:v>-1.98</c:v>
                </c:pt>
                <c:pt idx="10">
                  <c:v>-1.978</c:v>
                </c:pt>
                <c:pt idx="11">
                  <c:v>-1.976</c:v>
                </c:pt>
                <c:pt idx="12">
                  <c:v>-1.974</c:v>
                </c:pt>
                <c:pt idx="13">
                  <c:v>-1.972</c:v>
                </c:pt>
                <c:pt idx="14">
                  <c:v>-1.97</c:v>
                </c:pt>
                <c:pt idx="15">
                  <c:v>-1.968</c:v>
                </c:pt>
                <c:pt idx="16">
                  <c:v>-1.966</c:v>
                </c:pt>
                <c:pt idx="17">
                  <c:v>-1.964</c:v>
                </c:pt>
                <c:pt idx="18">
                  <c:v>-1.962</c:v>
                </c:pt>
                <c:pt idx="19">
                  <c:v>-1.96</c:v>
                </c:pt>
                <c:pt idx="20">
                  <c:v>-1.958</c:v>
                </c:pt>
                <c:pt idx="21">
                  <c:v>-1.956</c:v>
                </c:pt>
                <c:pt idx="22">
                  <c:v>-1.954</c:v>
                </c:pt>
                <c:pt idx="23">
                  <c:v>-1.952</c:v>
                </c:pt>
                <c:pt idx="24">
                  <c:v>-1.95</c:v>
                </c:pt>
                <c:pt idx="25">
                  <c:v>-1.948</c:v>
                </c:pt>
                <c:pt idx="26">
                  <c:v>-1.946</c:v>
                </c:pt>
                <c:pt idx="27">
                  <c:v>-1.944</c:v>
                </c:pt>
                <c:pt idx="28">
                  <c:v>-1.9419999999999999</c:v>
                </c:pt>
                <c:pt idx="29">
                  <c:v>-1.94</c:v>
                </c:pt>
                <c:pt idx="30">
                  <c:v>-1.9379999999999999</c:v>
                </c:pt>
                <c:pt idx="31">
                  <c:v>-1.9359999999999999</c:v>
                </c:pt>
                <c:pt idx="32">
                  <c:v>-1.9339999999999999</c:v>
                </c:pt>
                <c:pt idx="33">
                  <c:v>-1.9319999999999999</c:v>
                </c:pt>
                <c:pt idx="34">
                  <c:v>-1.93</c:v>
                </c:pt>
                <c:pt idx="35">
                  <c:v>-1.9279999999999999</c:v>
                </c:pt>
                <c:pt idx="36">
                  <c:v>-1.9259999999999999</c:v>
                </c:pt>
                <c:pt idx="37">
                  <c:v>-1.9239999999999999</c:v>
                </c:pt>
                <c:pt idx="38">
                  <c:v>-1.9219999999999999</c:v>
                </c:pt>
                <c:pt idx="39">
                  <c:v>-1.92</c:v>
                </c:pt>
                <c:pt idx="40">
                  <c:v>-1.9179999999999999</c:v>
                </c:pt>
                <c:pt idx="41">
                  <c:v>-1.9159999999999999</c:v>
                </c:pt>
                <c:pt idx="42">
                  <c:v>-1.9139999999999999</c:v>
                </c:pt>
                <c:pt idx="43">
                  <c:v>-1.9119999999999999</c:v>
                </c:pt>
                <c:pt idx="44">
                  <c:v>-1.91</c:v>
                </c:pt>
                <c:pt idx="45">
                  <c:v>-1.9079999999999999</c:v>
                </c:pt>
                <c:pt idx="46">
                  <c:v>-1.9059999999999999</c:v>
                </c:pt>
                <c:pt idx="47">
                  <c:v>-1.9039999999999999</c:v>
                </c:pt>
                <c:pt idx="48">
                  <c:v>-1.9019999999999999</c:v>
                </c:pt>
                <c:pt idx="49">
                  <c:v>-1.9</c:v>
                </c:pt>
                <c:pt idx="50">
                  <c:v>-1.8979999999999999</c:v>
                </c:pt>
                <c:pt idx="51">
                  <c:v>-1.8959999999999999</c:v>
                </c:pt>
                <c:pt idx="52">
                  <c:v>-1.8939999999999999</c:v>
                </c:pt>
                <c:pt idx="53">
                  <c:v>-1.8919999999999999</c:v>
                </c:pt>
                <c:pt idx="54">
                  <c:v>-1.89</c:v>
                </c:pt>
                <c:pt idx="55">
                  <c:v>-1.8879999999999999</c:v>
                </c:pt>
                <c:pt idx="56">
                  <c:v>-1.8859999999999999</c:v>
                </c:pt>
                <c:pt idx="57">
                  <c:v>-1.8839999999999999</c:v>
                </c:pt>
                <c:pt idx="58">
                  <c:v>-1.8819999999999999</c:v>
                </c:pt>
                <c:pt idx="59">
                  <c:v>-1.88</c:v>
                </c:pt>
                <c:pt idx="60">
                  <c:v>-1.8779999999999999</c:v>
                </c:pt>
                <c:pt idx="61">
                  <c:v>-1.8759999999999999</c:v>
                </c:pt>
                <c:pt idx="62">
                  <c:v>-1.8740000000000001</c:v>
                </c:pt>
                <c:pt idx="63">
                  <c:v>-1.8720000000000001</c:v>
                </c:pt>
                <c:pt idx="64">
                  <c:v>-1.87</c:v>
                </c:pt>
                <c:pt idx="65">
                  <c:v>-1.8680000000000001</c:v>
                </c:pt>
                <c:pt idx="66">
                  <c:v>-1.8660000000000001</c:v>
                </c:pt>
                <c:pt idx="67">
                  <c:v>-1.8640000000000001</c:v>
                </c:pt>
                <c:pt idx="68">
                  <c:v>-1.8620000000000001</c:v>
                </c:pt>
                <c:pt idx="69">
                  <c:v>-1.86</c:v>
                </c:pt>
                <c:pt idx="70">
                  <c:v>-1.8580000000000001</c:v>
                </c:pt>
                <c:pt idx="71">
                  <c:v>-1.8560000000000001</c:v>
                </c:pt>
                <c:pt idx="72">
                  <c:v>-1.8540000000000001</c:v>
                </c:pt>
                <c:pt idx="73">
                  <c:v>-1.8520000000000001</c:v>
                </c:pt>
                <c:pt idx="74">
                  <c:v>-1.85</c:v>
                </c:pt>
                <c:pt idx="75">
                  <c:v>-1.8480000000000001</c:v>
                </c:pt>
                <c:pt idx="76">
                  <c:v>-1.8460000000000001</c:v>
                </c:pt>
                <c:pt idx="77">
                  <c:v>-1.8440000000000001</c:v>
                </c:pt>
                <c:pt idx="78">
                  <c:v>-1.8420000000000001</c:v>
                </c:pt>
                <c:pt idx="79">
                  <c:v>-1.84</c:v>
                </c:pt>
                <c:pt idx="80">
                  <c:v>-1.8380000000000001</c:v>
                </c:pt>
                <c:pt idx="81">
                  <c:v>-1.8360000000000001</c:v>
                </c:pt>
                <c:pt idx="82">
                  <c:v>-1.8340000000000001</c:v>
                </c:pt>
                <c:pt idx="83">
                  <c:v>-1.8320000000000001</c:v>
                </c:pt>
                <c:pt idx="84">
                  <c:v>-1.83</c:v>
                </c:pt>
                <c:pt idx="85">
                  <c:v>-1.8280000000000001</c:v>
                </c:pt>
                <c:pt idx="86">
                  <c:v>-1.8260000000000001</c:v>
                </c:pt>
                <c:pt idx="87">
                  <c:v>-1.8240000000000001</c:v>
                </c:pt>
                <c:pt idx="88">
                  <c:v>-1.8220000000000001</c:v>
                </c:pt>
                <c:pt idx="89">
                  <c:v>-1.82</c:v>
                </c:pt>
                <c:pt idx="90">
                  <c:v>-1.8180000000000001</c:v>
                </c:pt>
                <c:pt idx="91">
                  <c:v>-1.8160000000000001</c:v>
                </c:pt>
                <c:pt idx="92">
                  <c:v>-1.8140000000000001</c:v>
                </c:pt>
                <c:pt idx="93">
                  <c:v>-1.8120000000000001</c:v>
                </c:pt>
                <c:pt idx="94">
                  <c:v>-1.81</c:v>
                </c:pt>
                <c:pt idx="95">
                  <c:v>-1.8080000000000001</c:v>
                </c:pt>
                <c:pt idx="96">
                  <c:v>-1.806</c:v>
                </c:pt>
                <c:pt idx="97">
                  <c:v>-1.804</c:v>
                </c:pt>
                <c:pt idx="98">
                  <c:v>-1.802</c:v>
                </c:pt>
                <c:pt idx="99">
                  <c:v>-1.8</c:v>
                </c:pt>
                <c:pt idx="100">
                  <c:v>-1.798</c:v>
                </c:pt>
                <c:pt idx="101">
                  <c:v>-1.796</c:v>
                </c:pt>
                <c:pt idx="102">
                  <c:v>-1.794</c:v>
                </c:pt>
                <c:pt idx="103">
                  <c:v>-1.792</c:v>
                </c:pt>
                <c:pt idx="104">
                  <c:v>-1.79</c:v>
                </c:pt>
                <c:pt idx="105">
                  <c:v>-1.788</c:v>
                </c:pt>
                <c:pt idx="106">
                  <c:v>-1.786</c:v>
                </c:pt>
                <c:pt idx="107">
                  <c:v>-1.784</c:v>
                </c:pt>
                <c:pt idx="108">
                  <c:v>-1.782</c:v>
                </c:pt>
                <c:pt idx="109">
                  <c:v>-1.78</c:v>
                </c:pt>
                <c:pt idx="110">
                  <c:v>-1.778</c:v>
                </c:pt>
                <c:pt idx="111">
                  <c:v>-1.776</c:v>
                </c:pt>
                <c:pt idx="112">
                  <c:v>-1.774</c:v>
                </c:pt>
                <c:pt idx="113">
                  <c:v>-1.772</c:v>
                </c:pt>
                <c:pt idx="114">
                  <c:v>-1.77</c:v>
                </c:pt>
                <c:pt idx="115">
                  <c:v>-1.768</c:v>
                </c:pt>
                <c:pt idx="116">
                  <c:v>-1.766</c:v>
                </c:pt>
                <c:pt idx="117">
                  <c:v>-1.764</c:v>
                </c:pt>
                <c:pt idx="118">
                  <c:v>-1.762</c:v>
                </c:pt>
                <c:pt idx="119">
                  <c:v>-1.76</c:v>
                </c:pt>
                <c:pt idx="120">
                  <c:v>-1.758</c:v>
                </c:pt>
                <c:pt idx="121">
                  <c:v>-1.756</c:v>
                </c:pt>
                <c:pt idx="122">
                  <c:v>-1.754</c:v>
                </c:pt>
                <c:pt idx="123">
                  <c:v>-1.752</c:v>
                </c:pt>
                <c:pt idx="124">
                  <c:v>-1.75</c:v>
                </c:pt>
                <c:pt idx="125">
                  <c:v>-1.748</c:v>
                </c:pt>
                <c:pt idx="126">
                  <c:v>-1.746</c:v>
                </c:pt>
                <c:pt idx="127">
                  <c:v>-1.744</c:v>
                </c:pt>
                <c:pt idx="128">
                  <c:v>-1.742</c:v>
                </c:pt>
                <c:pt idx="129">
                  <c:v>-1.74</c:v>
                </c:pt>
                <c:pt idx="130">
                  <c:v>-1.738</c:v>
                </c:pt>
                <c:pt idx="131">
                  <c:v>-1.736</c:v>
                </c:pt>
                <c:pt idx="132">
                  <c:v>-1.734</c:v>
                </c:pt>
                <c:pt idx="133">
                  <c:v>-1.732</c:v>
                </c:pt>
                <c:pt idx="134">
                  <c:v>-1.73</c:v>
                </c:pt>
                <c:pt idx="135">
                  <c:v>-1.728</c:v>
                </c:pt>
                <c:pt idx="136">
                  <c:v>-1.726</c:v>
                </c:pt>
                <c:pt idx="137">
                  <c:v>-1.724</c:v>
                </c:pt>
                <c:pt idx="138">
                  <c:v>-1.722</c:v>
                </c:pt>
                <c:pt idx="139">
                  <c:v>-1.72</c:v>
                </c:pt>
                <c:pt idx="140">
                  <c:v>-1.718</c:v>
                </c:pt>
                <c:pt idx="141">
                  <c:v>-1.716</c:v>
                </c:pt>
                <c:pt idx="142">
                  <c:v>-1.714</c:v>
                </c:pt>
                <c:pt idx="143">
                  <c:v>-1.712</c:v>
                </c:pt>
                <c:pt idx="144">
                  <c:v>-1.71</c:v>
                </c:pt>
                <c:pt idx="145">
                  <c:v>-1.708</c:v>
                </c:pt>
                <c:pt idx="146">
                  <c:v>-1.706</c:v>
                </c:pt>
                <c:pt idx="147">
                  <c:v>-1.704</c:v>
                </c:pt>
                <c:pt idx="148">
                  <c:v>-1.702</c:v>
                </c:pt>
                <c:pt idx="149">
                  <c:v>-1.7</c:v>
                </c:pt>
                <c:pt idx="150">
                  <c:v>-1.698</c:v>
                </c:pt>
                <c:pt idx="151">
                  <c:v>-1.696</c:v>
                </c:pt>
                <c:pt idx="152">
                  <c:v>-1.694</c:v>
                </c:pt>
                <c:pt idx="153">
                  <c:v>-1.6919999999999999</c:v>
                </c:pt>
                <c:pt idx="154">
                  <c:v>-1.69</c:v>
                </c:pt>
                <c:pt idx="155">
                  <c:v>-1.6879999999999999</c:v>
                </c:pt>
                <c:pt idx="156">
                  <c:v>-1.6859999999999999</c:v>
                </c:pt>
                <c:pt idx="157">
                  <c:v>-1.6839999999999999</c:v>
                </c:pt>
                <c:pt idx="158">
                  <c:v>-1.6819999999999999</c:v>
                </c:pt>
                <c:pt idx="159">
                  <c:v>-1.68</c:v>
                </c:pt>
                <c:pt idx="160">
                  <c:v>-1.6779999999999999</c:v>
                </c:pt>
                <c:pt idx="161">
                  <c:v>-1.6759999999999999</c:v>
                </c:pt>
                <c:pt idx="162">
                  <c:v>-1.6739999999999999</c:v>
                </c:pt>
                <c:pt idx="163">
                  <c:v>-1.6719999999999999</c:v>
                </c:pt>
                <c:pt idx="164">
                  <c:v>-1.67</c:v>
                </c:pt>
                <c:pt idx="165">
                  <c:v>-1.6679999999999999</c:v>
                </c:pt>
                <c:pt idx="166">
                  <c:v>-1.6659999999999999</c:v>
                </c:pt>
                <c:pt idx="167">
                  <c:v>-1.6639999999999999</c:v>
                </c:pt>
                <c:pt idx="168">
                  <c:v>-1.6619999999999999</c:v>
                </c:pt>
                <c:pt idx="169">
                  <c:v>-1.66</c:v>
                </c:pt>
                <c:pt idx="170">
                  <c:v>-1.6579999999999999</c:v>
                </c:pt>
                <c:pt idx="171">
                  <c:v>-1.6559999999999999</c:v>
                </c:pt>
                <c:pt idx="172">
                  <c:v>-1.6539999999999999</c:v>
                </c:pt>
                <c:pt idx="173">
                  <c:v>-1.6519999999999999</c:v>
                </c:pt>
                <c:pt idx="174">
                  <c:v>-1.65</c:v>
                </c:pt>
                <c:pt idx="175">
                  <c:v>-1.6479999999999999</c:v>
                </c:pt>
                <c:pt idx="176">
                  <c:v>-1.6459999999999999</c:v>
                </c:pt>
                <c:pt idx="177">
                  <c:v>-1.6439999999999999</c:v>
                </c:pt>
                <c:pt idx="178">
                  <c:v>-1.6419999999999999</c:v>
                </c:pt>
                <c:pt idx="179">
                  <c:v>-1.64</c:v>
                </c:pt>
                <c:pt idx="180">
                  <c:v>-1.6379999999999999</c:v>
                </c:pt>
                <c:pt idx="181">
                  <c:v>-1.6359999999999999</c:v>
                </c:pt>
                <c:pt idx="182">
                  <c:v>-1.6339999999999999</c:v>
                </c:pt>
                <c:pt idx="183">
                  <c:v>-1.6319999999999999</c:v>
                </c:pt>
                <c:pt idx="184">
                  <c:v>-1.63</c:v>
                </c:pt>
                <c:pt idx="185">
                  <c:v>-1.6279999999999999</c:v>
                </c:pt>
                <c:pt idx="186">
                  <c:v>-1.6259999999999999</c:v>
                </c:pt>
                <c:pt idx="187">
                  <c:v>-1.6240000000000001</c:v>
                </c:pt>
                <c:pt idx="188">
                  <c:v>-1.6220000000000001</c:v>
                </c:pt>
                <c:pt idx="189">
                  <c:v>-1.62</c:v>
                </c:pt>
                <c:pt idx="190">
                  <c:v>-1.6180000000000001</c:v>
                </c:pt>
                <c:pt idx="191">
                  <c:v>-1.6160000000000001</c:v>
                </c:pt>
                <c:pt idx="192">
                  <c:v>-1.6140000000000001</c:v>
                </c:pt>
                <c:pt idx="193">
                  <c:v>-1.6120000000000001</c:v>
                </c:pt>
                <c:pt idx="194">
                  <c:v>-1.61</c:v>
                </c:pt>
                <c:pt idx="195">
                  <c:v>-1.6080000000000001</c:v>
                </c:pt>
                <c:pt idx="196">
                  <c:v>-1.6060000000000001</c:v>
                </c:pt>
                <c:pt idx="197">
                  <c:v>-1.6040000000000001</c:v>
                </c:pt>
                <c:pt idx="198">
                  <c:v>-1.6020000000000001</c:v>
                </c:pt>
                <c:pt idx="199">
                  <c:v>-1.6</c:v>
                </c:pt>
                <c:pt idx="200">
                  <c:v>-1.5980000000000001</c:v>
                </c:pt>
                <c:pt idx="201">
                  <c:v>-1.5960000000000001</c:v>
                </c:pt>
                <c:pt idx="202">
                  <c:v>-1.5940000000000001</c:v>
                </c:pt>
                <c:pt idx="203">
                  <c:v>-1.5920000000000001</c:v>
                </c:pt>
                <c:pt idx="204">
                  <c:v>-1.59</c:v>
                </c:pt>
                <c:pt idx="205">
                  <c:v>-1.5880000000000001</c:v>
                </c:pt>
                <c:pt idx="206">
                  <c:v>-1.5860000000000001</c:v>
                </c:pt>
                <c:pt idx="207">
                  <c:v>-1.5840000000000001</c:v>
                </c:pt>
                <c:pt idx="208">
                  <c:v>-1.5820000000000001</c:v>
                </c:pt>
                <c:pt idx="209">
                  <c:v>-1.58</c:v>
                </c:pt>
                <c:pt idx="210">
                  <c:v>-1.5780000000000001</c:v>
                </c:pt>
                <c:pt idx="211">
                  <c:v>-1.5760000000000001</c:v>
                </c:pt>
                <c:pt idx="212">
                  <c:v>-1.5740000000000001</c:v>
                </c:pt>
                <c:pt idx="213">
                  <c:v>-1.5720000000000001</c:v>
                </c:pt>
                <c:pt idx="214">
                  <c:v>-1.57</c:v>
                </c:pt>
                <c:pt idx="215">
                  <c:v>-1.5680000000000001</c:v>
                </c:pt>
                <c:pt idx="216">
                  <c:v>-1.5660000000000001</c:v>
                </c:pt>
                <c:pt idx="217">
                  <c:v>-1.5640000000000001</c:v>
                </c:pt>
                <c:pt idx="218">
                  <c:v>-1.5620000000000001</c:v>
                </c:pt>
                <c:pt idx="219">
                  <c:v>-1.56</c:v>
                </c:pt>
                <c:pt idx="220">
                  <c:v>-1.5580000000000001</c:v>
                </c:pt>
                <c:pt idx="221">
                  <c:v>-1.556</c:v>
                </c:pt>
                <c:pt idx="222">
                  <c:v>-1.554</c:v>
                </c:pt>
                <c:pt idx="223">
                  <c:v>-1.552</c:v>
                </c:pt>
                <c:pt idx="224">
                  <c:v>-1.55</c:v>
                </c:pt>
                <c:pt idx="225">
                  <c:v>-1.548</c:v>
                </c:pt>
                <c:pt idx="226">
                  <c:v>-1.546</c:v>
                </c:pt>
                <c:pt idx="227">
                  <c:v>-1.544</c:v>
                </c:pt>
                <c:pt idx="228">
                  <c:v>-1.542</c:v>
                </c:pt>
                <c:pt idx="229">
                  <c:v>-1.54</c:v>
                </c:pt>
                <c:pt idx="230">
                  <c:v>-1.538</c:v>
                </c:pt>
                <c:pt idx="231">
                  <c:v>-1.536</c:v>
                </c:pt>
                <c:pt idx="232">
                  <c:v>-1.534</c:v>
                </c:pt>
                <c:pt idx="233">
                  <c:v>-1.532</c:v>
                </c:pt>
                <c:pt idx="234">
                  <c:v>-1.53</c:v>
                </c:pt>
                <c:pt idx="235">
                  <c:v>-1.528</c:v>
                </c:pt>
                <c:pt idx="236">
                  <c:v>-1.526</c:v>
                </c:pt>
                <c:pt idx="237">
                  <c:v>-1.524</c:v>
                </c:pt>
                <c:pt idx="238">
                  <c:v>-1.522</c:v>
                </c:pt>
                <c:pt idx="239">
                  <c:v>-1.52</c:v>
                </c:pt>
                <c:pt idx="240">
                  <c:v>-1.518</c:v>
                </c:pt>
                <c:pt idx="241">
                  <c:v>-1.516</c:v>
                </c:pt>
                <c:pt idx="242">
                  <c:v>-1.514</c:v>
                </c:pt>
                <c:pt idx="243">
                  <c:v>-1.512</c:v>
                </c:pt>
                <c:pt idx="244">
                  <c:v>-1.51</c:v>
                </c:pt>
                <c:pt idx="245">
                  <c:v>-1.508</c:v>
                </c:pt>
                <c:pt idx="246">
                  <c:v>-1.506</c:v>
                </c:pt>
                <c:pt idx="247">
                  <c:v>-1.504</c:v>
                </c:pt>
                <c:pt idx="248">
                  <c:v>-1.502</c:v>
                </c:pt>
                <c:pt idx="249">
                  <c:v>-1.5</c:v>
                </c:pt>
                <c:pt idx="250">
                  <c:v>-1.498</c:v>
                </c:pt>
                <c:pt idx="251">
                  <c:v>-1.496</c:v>
                </c:pt>
                <c:pt idx="252">
                  <c:v>-1.494</c:v>
                </c:pt>
                <c:pt idx="253">
                  <c:v>-1.492</c:v>
                </c:pt>
                <c:pt idx="254">
                  <c:v>-1.49</c:v>
                </c:pt>
                <c:pt idx="255">
                  <c:v>-1.488</c:v>
                </c:pt>
                <c:pt idx="256">
                  <c:v>-1.486</c:v>
                </c:pt>
                <c:pt idx="257">
                  <c:v>-1.484</c:v>
                </c:pt>
                <c:pt idx="258">
                  <c:v>-1.482</c:v>
                </c:pt>
                <c:pt idx="259">
                  <c:v>-1.48</c:v>
                </c:pt>
                <c:pt idx="260">
                  <c:v>-1.478</c:v>
                </c:pt>
                <c:pt idx="261">
                  <c:v>-1.476</c:v>
                </c:pt>
                <c:pt idx="262">
                  <c:v>-1.474</c:v>
                </c:pt>
                <c:pt idx="263">
                  <c:v>-1.472</c:v>
                </c:pt>
                <c:pt idx="264">
                  <c:v>-1.47</c:v>
                </c:pt>
                <c:pt idx="265">
                  <c:v>-1.468</c:v>
                </c:pt>
                <c:pt idx="266">
                  <c:v>-1.466</c:v>
                </c:pt>
                <c:pt idx="267">
                  <c:v>-1.464</c:v>
                </c:pt>
                <c:pt idx="268">
                  <c:v>-1.462</c:v>
                </c:pt>
                <c:pt idx="269">
                  <c:v>-1.46</c:v>
                </c:pt>
                <c:pt idx="270">
                  <c:v>-1.458</c:v>
                </c:pt>
                <c:pt idx="271">
                  <c:v>-1.456</c:v>
                </c:pt>
                <c:pt idx="272">
                  <c:v>-1.454</c:v>
                </c:pt>
                <c:pt idx="273">
                  <c:v>-1.452</c:v>
                </c:pt>
                <c:pt idx="274">
                  <c:v>-1.45</c:v>
                </c:pt>
                <c:pt idx="275">
                  <c:v>-1.448</c:v>
                </c:pt>
                <c:pt idx="276">
                  <c:v>-1.446</c:v>
                </c:pt>
                <c:pt idx="277">
                  <c:v>-1.444</c:v>
                </c:pt>
                <c:pt idx="278">
                  <c:v>-1.4419999999999999</c:v>
                </c:pt>
                <c:pt idx="279">
                  <c:v>-1.44</c:v>
                </c:pt>
                <c:pt idx="280">
                  <c:v>-1.4379999999999999</c:v>
                </c:pt>
                <c:pt idx="281">
                  <c:v>-1.4359999999999999</c:v>
                </c:pt>
                <c:pt idx="282">
                  <c:v>-1.4339999999999999</c:v>
                </c:pt>
                <c:pt idx="283">
                  <c:v>-1.4319999999999999</c:v>
                </c:pt>
                <c:pt idx="284">
                  <c:v>-1.43</c:v>
                </c:pt>
                <c:pt idx="285">
                  <c:v>-1.4279999999999999</c:v>
                </c:pt>
                <c:pt idx="286">
                  <c:v>-1.4259999999999999</c:v>
                </c:pt>
                <c:pt idx="287">
                  <c:v>-1.4239999999999999</c:v>
                </c:pt>
                <c:pt idx="288">
                  <c:v>-1.4219999999999999</c:v>
                </c:pt>
                <c:pt idx="289">
                  <c:v>-1.42</c:v>
                </c:pt>
                <c:pt idx="290">
                  <c:v>-1.4179999999999999</c:v>
                </c:pt>
                <c:pt idx="291">
                  <c:v>-1.4159999999999999</c:v>
                </c:pt>
                <c:pt idx="292">
                  <c:v>-1.4139999999999999</c:v>
                </c:pt>
                <c:pt idx="293">
                  <c:v>-1.4119999999999999</c:v>
                </c:pt>
                <c:pt idx="294">
                  <c:v>-1.41</c:v>
                </c:pt>
                <c:pt idx="295">
                  <c:v>-1.4079999999999999</c:v>
                </c:pt>
                <c:pt idx="296">
                  <c:v>-1.4059999999999999</c:v>
                </c:pt>
                <c:pt idx="297">
                  <c:v>-1.4039999999999999</c:v>
                </c:pt>
                <c:pt idx="298">
                  <c:v>-1.4019999999999999</c:v>
                </c:pt>
                <c:pt idx="299">
                  <c:v>-1.4</c:v>
                </c:pt>
                <c:pt idx="300">
                  <c:v>-1.3979999999999999</c:v>
                </c:pt>
                <c:pt idx="301">
                  <c:v>-1.3959999999999999</c:v>
                </c:pt>
                <c:pt idx="302">
                  <c:v>-1.3939999999999999</c:v>
                </c:pt>
                <c:pt idx="303">
                  <c:v>-1.3919999999999999</c:v>
                </c:pt>
                <c:pt idx="304">
                  <c:v>-1.39</c:v>
                </c:pt>
                <c:pt idx="305">
                  <c:v>-1.3879999999999999</c:v>
                </c:pt>
                <c:pt idx="306">
                  <c:v>-1.3859999999999999</c:v>
                </c:pt>
                <c:pt idx="307">
                  <c:v>-1.3839999999999999</c:v>
                </c:pt>
                <c:pt idx="308">
                  <c:v>-1.3819999999999999</c:v>
                </c:pt>
                <c:pt idx="309">
                  <c:v>-1.38</c:v>
                </c:pt>
                <c:pt idx="310">
                  <c:v>-1.3779999999999999</c:v>
                </c:pt>
                <c:pt idx="311">
                  <c:v>-1.3759999999999999</c:v>
                </c:pt>
                <c:pt idx="312">
                  <c:v>-1.3740000000000001</c:v>
                </c:pt>
                <c:pt idx="313">
                  <c:v>-1.3720000000000001</c:v>
                </c:pt>
                <c:pt idx="314">
                  <c:v>-1.37</c:v>
                </c:pt>
                <c:pt idx="315">
                  <c:v>-1.3680000000000001</c:v>
                </c:pt>
                <c:pt idx="316">
                  <c:v>-1.3660000000000001</c:v>
                </c:pt>
                <c:pt idx="317">
                  <c:v>-1.3640000000000001</c:v>
                </c:pt>
                <c:pt idx="318">
                  <c:v>-1.3620000000000001</c:v>
                </c:pt>
                <c:pt idx="319">
                  <c:v>-1.36</c:v>
                </c:pt>
                <c:pt idx="320">
                  <c:v>-1.3580000000000001</c:v>
                </c:pt>
                <c:pt idx="321">
                  <c:v>-1.3560000000000001</c:v>
                </c:pt>
                <c:pt idx="322">
                  <c:v>-1.3540000000000001</c:v>
                </c:pt>
                <c:pt idx="323">
                  <c:v>-1.3520000000000001</c:v>
                </c:pt>
                <c:pt idx="324">
                  <c:v>-1.35</c:v>
                </c:pt>
                <c:pt idx="325">
                  <c:v>-1.3480000000000001</c:v>
                </c:pt>
                <c:pt idx="326">
                  <c:v>-1.3460000000000001</c:v>
                </c:pt>
                <c:pt idx="327">
                  <c:v>-1.3440000000000001</c:v>
                </c:pt>
                <c:pt idx="328">
                  <c:v>-1.3420000000000001</c:v>
                </c:pt>
                <c:pt idx="329">
                  <c:v>-1.34</c:v>
                </c:pt>
                <c:pt idx="330">
                  <c:v>-1.3380000000000001</c:v>
                </c:pt>
                <c:pt idx="331">
                  <c:v>-1.3360000000000001</c:v>
                </c:pt>
                <c:pt idx="332">
                  <c:v>-1.3340000000000001</c:v>
                </c:pt>
                <c:pt idx="333">
                  <c:v>-1.3320000000000001</c:v>
                </c:pt>
                <c:pt idx="334">
                  <c:v>-1.33</c:v>
                </c:pt>
                <c:pt idx="335">
                  <c:v>-1.3280000000000001</c:v>
                </c:pt>
                <c:pt idx="336">
                  <c:v>-1.3260000000000001</c:v>
                </c:pt>
                <c:pt idx="337">
                  <c:v>-1.3240000000000001</c:v>
                </c:pt>
                <c:pt idx="338">
                  <c:v>-1.3220000000000001</c:v>
                </c:pt>
                <c:pt idx="339">
                  <c:v>-1.32</c:v>
                </c:pt>
                <c:pt idx="340">
                  <c:v>-1.3180000000000001</c:v>
                </c:pt>
                <c:pt idx="341">
                  <c:v>-1.3160000000000001</c:v>
                </c:pt>
                <c:pt idx="342">
                  <c:v>-1.3140000000000001</c:v>
                </c:pt>
                <c:pt idx="343">
                  <c:v>-1.3120000000000001</c:v>
                </c:pt>
                <c:pt idx="344">
                  <c:v>-1.31</c:v>
                </c:pt>
                <c:pt idx="345">
                  <c:v>-1.3080000000000001</c:v>
                </c:pt>
                <c:pt idx="346">
                  <c:v>-1.306</c:v>
                </c:pt>
                <c:pt idx="347">
                  <c:v>-1.304</c:v>
                </c:pt>
                <c:pt idx="348">
                  <c:v>-1.302</c:v>
                </c:pt>
                <c:pt idx="349">
                  <c:v>-1.3</c:v>
                </c:pt>
                <c:pt idx="350">
                  <c:v>-1.298</c:v>
                </c:pt>
                <c:pt idx="351">
                  <c:v>-1.296</c:v>
                </c:pt>
                <c:pt idx="352">
                  <c:v>-1.294</c:v>
                </c:pt>
                <c:pt idx="353">
                  <c:v>-1.292</c:v>
                </c:pt>
                <c:pt idx="354">
                  <c:v>-1.29</c:v>
                </c:pt>
                <c:pt idx="355">
                  <c:v>-1.288</c:v>
                </c:pt>
                <c:pt idx="356">
                  <c:v>-1.286</c:v>
                </c:pt>
                <c:pt idx="357">
                  <c:v>-1.284</c:v>
                </c:pt>
                <c:pt idx="358">
                  <c:v>-1.282</c:v>
                </c:pt>
                <c:pt idx="359">
                  <c:v>-1.28</c:v>
                </c:pt>
                <c:pt idx="360">
                  <c:v>-1.278</c:v>
                </c:pt>
                <c:pt idx="361">
                  <c:v>-1.276</c:v>
                </c:pt>
                <c:pt idx="362">
                  <c:v>-1.274</c:v>
                </c:pt>
                <c:pt idx="363">
                  <c:v>-1.272</c:v>
                </c:pt>
                <c:pt idx="364">
                  <c:v>-1.27</c:v>
                </c:pt>
                <c:pt idx="365">
                  <c:v>-1.268</c:v>
                </c:pt>
                <c:pt idx="366">
                  <c:v>-1.266</c:v>
                </c:pt>
                <c:pt idx="367">
                  <c:v>-1.264</c:v>
                </c:pt>
                <c:pt idx="368">
                  <c:v>-1.262</c:v>
                </c:pt>
                <c:pt idx="369">
                  <c:v>-1.26</c:v>
                </c:pt>
                <c:pt idx="370">
                  <c:v>-1.258</c:v>
                </c:pt>
                <c:pt idx="371">
                  <c:v>-1.256</c:v>
                </c:pt>
                <c:pt idx="372">
                  <c:v>-1.254</c:v>
                </c:pt>
                <c:pt idx="373">
                  <c:v>-1.252</c:v>
                </c:pt>
                <c:pt idx="374">
                  <c:v>-1.25</c:v>
                </c:pt>
                <c:pt idx="375">
                  <c:v>-1.248</c:v>
                </c:pt>
                <c:pt idx="376">
                  <c:v>-1.246</c:v>
                </c:pt>
                <c:pt idx="377">
                  <c:v>-1.244</c:v>
                </c:pt>
                <c:pt idx="378">
                  <c:v>-1.242</c:v>
                </c:pt>
                <c:pt idx="379">
                  <c:v>-1.24</c:v>
                </c:pt>
                <c:pt idx="380">
                  <c:v>-1.238</c:v>
                </c:pt>
                <c:pt idx="381">
                  <c:v>-1.236</c:v>
                </c:pt>
                <c:pt idx="382">
                  <c:v>-1.234</c:v>
                </c:pt>
                <c:pt idx="383">
                  <c:v>-1.232</c:v>
                </c:pt>
                <c:pt idx="384">
                  <c:v>-1.23</c:v>
                </c:pt>
                <c:pt idx="385">
                  <c:v>-1.228</c:v>
                </c:pt>
                <c:pt idx="386">
                  <c:v>-1.226</c:v>
                </c:pt>
                <c:pt idx="387">
                  <c:v>-1.224</c:v>
                </c:pt>
                <c:pt idx="388">
                  <c:v>-1.222</c:v>
                </c:pt>
                <c:pt idx="389">
                  <c:v>-1.22</c:v>
                </c:pt>
                <c:pt idx="390">
                  <c:v>-1.218</c:v>
                </c:pt>
                <c:pt idx="391">
                  <c:v>-1.216</c:v>
                </c:pt>
                <c:pt idx="392">
                  <c:v>-1.214</c:v>
                </c:pt>
                <c:pt idx="393">
                  <c:v>-1.212</c:v>
                </c:pt>
                <c:pt idx="394">
                  <c:v>-1.21</c:v>
                </c:pt>
                <c:pt idx="395">
                  <c:v>-1.208</c:v>
                </c:pt>
                <c:pt idx="396">
                  <c:v>-1.206</c:v>
                </c:pt>
                <c:pt idx="397">
                  <c:v>-1.204</c:v>
                </c:pt>
                <c:pt idx="398">
                  <c:v>-1.202</c:v>
                </c:pt>
                <c:pt idx="399">
                  <c:v>-1.2</c:v>
                </c:pt>
                <c:pt idx="400">
                  <c:v>-1.198</c:v>
                </c:pt>
                <c:pt idx="401">
                  <c:v>-1.196</c:v>
                </c:pt>
                <c:pt idx="402">
                  <c:v>-1.194</c:v>
                </c:pt>
                <c:pt idx="403">
                  <c:v>-1.1919999999999999</c:v>
                </c:pt>
                <c:pt idx="404">
                  <c:v>-1.19</c:v>
                </c:pt>
                <c:pt idx="405">
                  <c:v>-1.1879999999999999</c:v>
                </c:pt>
                <c:pt idx="406">
                  <c:v>-1.1859999999999999</c:v>
                </c:pt>
                <c:pt idx="407">
                  <c:v>-1.1839999999999999</c:v>
                </c:pt>
                <c:pt idx="408">
                  <c:v>-1.1819999999999999</c:v>
                </c:pt>
                <c:pt idx="409">
                  <c:v>-1.18</c:v>
                </c:pt>
                <c:pt idx="410">
                  <c:v>-1.1779999999999999</c:v>
                </c:pt>
                <c:pt idx="411">
                  <c:v>-1.1759999999999999</c:v>
                </c:pt>
                <c:pt idx="412">
                  <c:v>-1.1739999999999999</c:v>
                </c:pt>
                <c:pt idx="413">
                  <c:v>-1.1719999999999999</c:v>
                </c:pt>
                <c:pt idx="414">
                  <c:v>-1.17</c:v>
                </c:pt>
                <c:pt idx="415">
                  <c:v>-1.1679999999999999</c:v>
                </c:pt>
                <c:pt idx="416">
                  <c:v>-1.1659999999999999</c:v>
                </c:pt>
                <c:pt idx="417">
                  <c:v>-1.1639999999999999</c:v>
                </c:pt>
                <c:pt idx="418">
                  <c:v>-1.1619999999999999</c:v>
                </c:pt>
                <c:pt idx="419">
                  <c:v>-1.1599999999999999</c:v>
                </c:pt>
                <c:pt idx="420">
                  <c:v>-1.1579999999999999</c:v>
                </c:pt>
                <c:pt idx="421">
                  <c:v>-1.1559999999999999</c:v>
                </c:pt>
                <c:pt idx="422">
                  <c:v>-1.1539999999999999</c:v>
                </c:pt>
                <c:pt idx="423">
                  <c:v>-1.1519999999999999</c:v>
                </c:pt>
                <c:pt idx="424">
                  <c:v>-1.1499999999999999</c:v>
                </c:pt>
                <c:pt idx="425">
                  <c:v>-1.1479999999999999</c:v>
                </c:pt>
                <c:pt idx="426">
                  <c:v>-1.1459999999999999</c:v>
                </c:pt>
                <c:pt idx="427">
                  <c:v>-1.1439999999999999</c:v>
                </c:pt>
                <c:pt idx="428">
                  <c:v>-1.1419999999999999</c:v>
                </c:pt>
                <c:pt idx="429">
                  <c:v>-1.1399999999999999</c:v>
                </c:pt>
                <c:pt idx="430">
                  <c:v>-1.1379999999999999</c:v>
                </c:pt>
                <c:pt idx="431">
                  <c:v>-1.1359999999999999</c:v>
                </c:pt>
                <c:pt idx="432">
                  <c:v>-1.1339999999999999</c:v>
                </c:pt>
                <c:pt idx="433">
                  <c:v>-1.1319999999999999</c:v>
                </c:pt>
                <c:pt idx="434">
                  <c:v>-1.1299999999999999</c:v>
                </c:pt>
                <c:pt idx="435">
                  <c:v>-1.1279999999999999</c:v>
                </c:pt>
                <c:pt idx="436">
                  <c:v>-1.1259999999999999</c:v>
                </c:pt>
                <c:pt idx="437">
                  <c:v>-1.1240000000000001</c:v>
                </c:pt>
                <c:pt idx="438">
                  <c:v>-1.1220000000000001</c:v>
                </c:pt>
                <c:pt idx="439">
                  <c:v>-1.1200000000000001</c:v>
                </c:pt>
                <c:pt idx="440">
                  <c:v>-1.1180000000000001</c:v>
                </c:pt>
                <c:pt idx="441">
                  <c:v>-1.1160000000000001</c:v>
                </c:pt>
                <c:pt idx="442">
                  <c:v>-1.1140000000000001</c:v>
                </c:pt>
                <c:pt idx="443">
                  <c:v>-1.1120000000000001</c:v>
                </c:pt>
                <c:pt idx="444">
                  <c:v>-1.1100000000000001</c:v>
                </c:pt>
                <c:pt idx="445">
                  <c:v>-1.1080000000000001</c:v>
                </c:pt>
                <c:pt idx="446">
                  <c:v>-1.1060000000000001</c:v>
                </c:pt>
                <c:pt idx="447">
                  <c:v>-1.1040000000000001</c:v>
                </c:pt>
                <c:pt idx="448">
                  <c:v>-1.1020000000000001</c:v>
                </c:pt>
                <c:pt idx="449">
                  <c:v>-1.1000000000000001</c:v>
                </c:pt>
                <c:pt idx="450">
                  <c:v>-1.0980000000000001</c:v>
                </c:pt>
                <c:pt idx="451">
                  <c:v>-1.0960000000000001</c:v>
                </c:pt>
                <c:pt idx="452">
                  <c:v>-1.0940000000000001</c:v>
                </c:pt>
                <c:pt idx="453">
                  <c:v>-1.0920000000000001</c:v>
                </c:pt>
                <c:pt idx="454">
                  <c:v>-1.0900000000000001</c:v>
                </c:pt>
                <c:pt idx="455">
                  <c:v>-1.0880000000000001</c:v>
                </c:pt>
                <c:pt idx="456">
                  <c:v>-1.0860000000000001</c:v>
                </c:pt>
                <c:pt idx="457">
                  <c:v>-1.0840000000000001</c:v>
                </c:pt>
                <c:pt idx="458">
                  <c:v>-1.0820000000000001</c:v>
                </c:pt>
                <c:pt idx="459">
                  <c:v>-1.08</c:v>
                </c:pt>
                <c:pt idx="460">
                  <c:v>-1.0780000000000001</c:v>
                </c:pt>
                <c:pt idx="461">
                  <c:v>-1.0760000000000001</c:v>
                </c:pt>
                <c:pt idx="462">
                  <c:v>-1.0740000000000001</c:v>
                </c:pt>
                <c:pt idx="463">
                  <c:v>-1.0720000000000001</c:v>
                </c:pt>
                <c:pt idx="464">
                  <c:v>-1.07</c:v>
                </c:pt>
                <c:pt idx="465">
                  <c:v>-1.0680000000000001</c:v>
                </c:pt>
                <c:pt idx="466">
                  <c:v>-1.0660000000000001</c:v>
                </c:pt>
                <c:pt idx="467">
                  <c:v>-1.0640000000000001</c:v>
                </c:pt>
                <c:pt idx="468">
                  <c:v>-1.0620000000000001</c:v>
                </c:pt>
                <c:pt idx="469">
                  <c:v>-1.06</c:v>
                </c:pt>
                <c:pt idx="470">
                  <c:v>-1.0580000000000001</c:v>
                </c:pt>
                <c:pt idx="471">
                  <c:v>-1.056</c:v>
                </c:pt>
                <c:pt idx="472">
                  <c:v>-1.054</c:v>
                </c:pt>
                <c:pt idx="473">
                  <c:v>-1.052</c:v>
                </c:pt>
                <c:pt idx="474">
                  <c:v>-1.05</c:v>
                </c:pt>
                <c:pt idx="475">
                  <c:v>-1.048</c:v>
                </c:pt>
                <c:pt idx="476">
                  <c:v>-1.046</c:v>
                </c:pt>
                <c:pt idx="477">
                  <c:v>-1.044</c:v>
                </c:pt>
                <c:pt idx="478">
                  <c:v>-1.042</c:v>
                </c:pt>
                <c:pt idx="479">
                  <c:v>-1.04</c:v>
                </c:pt>
                <c:pt idx="480">
                  <c:v>-1.038</c:v>
                </c:pt>
                <c:pt idx="481">
                  <c:v>-1.036</c:v>
                </c:pt>
                <c:pt idx="482">
                  <c:v>-1.034</c:v>
                </c:pt>
                <c:pt idx="483">
                  <c:v>-1.032</c:v>
                </c:pt>
                <c:pt idx="484">
                  <c:v>-1.03</c:v>
                </c:pt>
                <c:pt idx="485">
                  <c:v>-1.028</c:v>
                </c:pt>
                <c:pt idx="486">
                  <c:v>-1.026</c:v>
                </c:pt>
                <c:pt idx="487">
                  <c:v>-1.024</c:v>
                </c:pt>
                <c:pt idx="488">
                  <c:v>-1.022</c:v>
                </c:pt>
                <c:pt idx="489">
                  <c:v>-1.02</c:v>
                </c:pt>
                <c:pt idx="490">
                  <c:v>-1.018</c:v>
                </c:pt>
                <c:pt idx="491">
                  <c:v>-1.016</c:v>
                </c:pt>
                <c:pt idx="492">
                  <c:v>-1.014</c:v>
                </c:pt>
                <c:pt idx="493">
                  <c:v>-1.012</c:v>
                </c:pt>
                <c:pt idx="494">
                  <c:v>-1.01</c:v>
                </c:pt>
                <c:pt idx="495">
                  <c:v>-1.008</c:v>
                </c:pt>
                <c:pt idx="496">
                  <c:v>-1.006</c:v>
                </c:pt>
                <c:pt idx="497">
                  <c:v>-1.004</c:v>
                </c:pt>
                <c:pt idx="498">
                  <c:v>-1.002</c:v>
                </c:pt>
                <c:pt idx="499">
                  <c:v>-1</c:v>
                </c:pt>
                <c:pt idx="500">
                  <c:v>-0.998</c:v>
                </c:pt>
                <c:pt idx="501">
                  <c:v>-0.996</c:v>
                </c:pt>
                <c:pt idx="502">
                  <c:v>-0.99399999999999999</c:v>
                </c:pt>
                <c:pt idx="503">
                  <c:v>-0.99199999999999999</c:v>
                </c:pt>
                <c:pt idx="504">
                  <c:v>-0.99</c:v>
                </c:pt>
                <c:pt idx="505">
                  <c:v>-0.98799999999999999</c:v>
                </c:pt>
                <c:pt idx="506">
                  <c:v>-0.98599999999999999</c:v>
                </c:pt>
                <c:pt idx="507">
                  <c:v>-0.98399999999999999</c:v>
                </c:pt>
                <c:pt idx="508">
                  <c:v>-0.98199999999999998</c:v>
                </c:pt>
                <c:pt idx="509">
                  <c:v>-0.98</c:v>
                </c:pt>
                <c:pt idx="510">
                  <c:v>-0.97799999999999998</c:v>
                </c:pt>
                <c:pt idx="511">
                  <c:v>-0.97599999999999998</c:v>
                </c:pt>
                <c:pt idx="512">
                  <c:v>-0.97399999999999998</c:v>
                </c:pt>
                <c:pt idx="513">
                  <c:v>-0.97199999999999998</c:v>
                </c:pt>
                <c:pt idx="514">
                  <c:v>-0.97</c:v>
                </c:pt>
                <c:pt idx="515">
                  <c:v>-0.96799999999999997</c:v>
                </c:pt>
                <c:pt idx="516">
                  <c:v>-0.96599999999999997</c:v>
                </c:pt>
                <c:pt idx="517">
                  <c:v>-0.96399999999999997</c:v>
                </c:pt>
                <c:pt idx="518">
                  <c:v>-0.96199999999999997</c:v>
                </c:pt>
                <c:pt idx="519">
                  <c:v>-0.96</c:v>
                </c:pt>
                <c:pt idx="520">
                  <c:v>-0.95799999999999996</c:v>
                </c:pt>
                <c:pt idx="521">
                  <c:v>-0.95599999999999996</c:v>
                </c:pt>
                <c:pt idx="522">
                  <c:v>-0.95399999999999996</c:v>
                </c:pt>
                <c:pt idx="523">
                  <c:v>-0.95199999999999996</c:v>
                </c:pt>
                <c:pt idx="524">
                  <c:v>-0.95</c:v>
                </c:pt>
                <c:pt idx="525">
                  <c:v>-0.94799999999999995</c:v>
                </c:pt>
                <c:pt idx="526">
                  <c:v>-0.94599999999999995</c:v>
                </c:pt>
                <c:pt idx="527">
                  <c:v>-0.94399999999999995</c:v>
                </c:pt>
                <c:pt idx="528">
                  <c:v>-0.94199999999999995</c:v>
                </c:pt>
                <c:pt idx="529">
                  <c:v>-0.94</c:v>
                </c:pt>
                <c:pt idx="530">
                  <c:v>-0.93799999999999994</c:v>
                </c:pt>
                <c:pt idx="531">
                  <c:v>-0.93600000000000005</c:v>
                </c:pt>
                <c:pt idx="532">
                  <c:v>-0.93400000000000005</c:v>
                </c:pt>
                <c:pt idx="533">
                  <c:v>-0.93200000000000005</c:v>
                </c:pt>
                <c:pt idx="534">
                  <c:v>-0.93</c:v>
                </c:pt>
                <c:pt idx="535">
                  <c:v>-0.92800000000000005</c:v>
                </c:pt>
                <c:pt idx="536">
                  <c:v>-0.92600000000000005</c:v>
                </c:pt>
                <c:pt idx="537">
                  <c:v>-0.92400000000000004</c:v>
                </c:pt>
                <c:pt idx="538">
                  <c:v>-0.92200000000000004</c:v>
                </c:pt>
                <c:pt idx="539">
                  <c:v>-0.92</c:v>
                </c:pt>
                <c:pt idx="540">
                  <c:v>-0.91800000000000004</c:v>
                </c:pt>
                <c:pt idx="541">
                  <c:v>-0.91600000000000004</c:v>
                </c:pt>
                <c:pt idx="542">
                  <c:v>-0.91400000000000003</c:v>
                </c:pt>
                <c:pt idx="543">
                  <c:v>-0.91200000000000003</c:v>
                </c:pt>
                <c:pt idx="544">
                  <c:v>-0.91</c:v>
                </c:pt>
                <c:pt idx="545">
                  <c:v>-0.90800000000000003</c:v>
                </c:pt>
                <c:pt idx="546">
                  <c:v>-0.90600000000000003</c:v>
                </c:pt>
                <c:pt idx="547">
                  <c:v>-0.90400000000000003</c:v>
                </c:pt>
                <c:pt idx="548">
                  <c:v>-0.90200000000000002</c:v>
                </c:pt>
                <c:pt idx="549">
                  <c:v>-0.9</c:v>
                </c:pt>
                <c:pt idx="550">
                  <c:v>-0.89800000000000002</c:v>
                </c:pt>
                <c:pt idx="551">
                  <c:v>-0.89600000000000002</c:v>
                </c:pt>
                <c:pt idx="552">
                  <c:v>-0.89400000000000002</c:v>
                </c:pt>
                <c:pt idx="553">
                  <c:v>-0.89200000000000002</c:v>
                </c:pt>
                <c:pt idx="554">
                  <c:v>-0.89</c:v>
                </c:pt>
                <c:pt idx="555">
                  <c:v>-0.88800000000000001</c:v>
                </c:pt>
                <c:pt idx="556">
                  <c:v>-0.88600000000000001</c:v>
                </c:pt>
                <c:pt idx="557">
                  <c:v>-0.88400000000000001</c:v>
                </c:pt>
                <c:pt idx="558">
                  <c:v>-0.88200000000000001</c:v>
                </c:pt>
                <c:pt idx="559">
                  <c:v>-0.88</c:v>
                </c:pt>
                <c:pt idx="560">
                  <c:v>-0.878</c:v>
                </c:pt>
                <c:pt idx="561">
                  <c:v>-0.876</c:v>
                </c:pt>
                <c:pt idx="562">
                  <c:v>-0.874</c:v>
                </c:pt>
                <c:pt idx="563">
                  <c:v>-0.872</c:v>
                </c:pt>
                <c:pt idx="564">
                  <c:v>-0.87</c:v>
                </c:pt>
                <c:pt idx="565">
                  <c:v>-0.86799999999999999</c:v>
                </c:pt>
                <c:pt idx="566">
                  <c:v>-0.86599999999999999</c:v>
                </c:pt>
                <c:pt idx="567">
                  <c:v>-0.86399999999999999</c:v>
                </c:pt>
                <c:pt idx="568">
                  <c:v>-0.86199999999999999</c:v>
                </c:pt>
                <c:pt idx="569">
                  <c:v>-0.86</c:v>
                </c:pt>
                <c:pt idx="570">
                  <c:v>-0.85799999999999998</c:v>
                </c:pt>
                <c:pt idx="571">
                  <c:v>-0.85599999999999998</c:v>
                </c:pt>
                <c:pt idx="572">
                  <c:v>-0.85399999999999998</c:v>
                </c:pt>
                <c:pt idx="573">
                  <c:v>-0.85199999999999998</c:v>
                </c:pt>
                <c:pt idx="574">
                  <c:v>-0.85</c:v>
                </c:pt>
                <c:pt idx="575">
                  <c:v>-0.84799999999999998</c:v>
                </c:pt>
                <c:pt idx="576">
                  <c:v>-0.84599999999999997</c:v>
                </c:pt>
                <c:pt idx="577">
                  <c:v>-0.84399999999999997</c:v>
                </c:pt>
                <c:pt idx="578">
                  <c:v>-0.84199999999999997</c:v>
                </c:pt>
                <c:pt idx="579">
                  <c:v>-0.84</c:v>
                </c:pt>
                <c:pt idx="580">
                  <c:v>-0.83799999999999997</c:v>
                </c:pt>
                <c:pt idx="581">
                  <c:v>-0.83599999999999997</c:v>
                </c:pt>
                <c:pt idx="582">
                  <c:v>-0.83399999999999996</c:v>
                </c:pt>
                <c:pt idx="583">
                  <c:v>-0.83199999999999996</c:v>
                </c:pt>
                <c:pt idx="584">
                  <c:v>-0.83</c:v>
                </c:pt>
                <c:pt idx="585">
                  <c:v>-0.82799999999999996</c:v>
                </c:pt>
                <c:pt idx="586">
                  <c:v>-0.82599999999999996</c:v>
                </c:pt>
                <c:pt idx="587">
                  <c:v>-0.82399999999999995</c:v>
                </c:pt>
                <c:pt idx="588">
                  <c:v>-0.82199999999999995</c:v>
                </c:pt>
                <c:pt idx="589">
                  <c:v>-0.82</c:v>
                </c:pt>
                <c:pt idx="590">
                  <c:v>-0.81799999999999995</c:v>
                </c:pt>
                <c:pt idx="591">
                  <c:v>-0.81599999999999995</c:v>
                </c:pt>
                <c:pt idx="592">
                  <c:v>-0.81399999999999995</c:v>
                </c:pt>
                <c:pt idx="593">
                  <c:v>-0.81200000000000006</c:v>
                </c:pt>
                <c:pt idx="594">
                  <c:v>-0.81</c:v>
                </c:pt>
                <c:pt idx="595">
                  <c:v>-0.80800000000000005</c:v>
                </c:pt>
                <c:pt idx="596">
                  <c:v>-0.80600000000000005</c:v>
                </c:pt>
                <c:pt idx="597">
                  <c:v>-0.80400000000000005</c:v>
                </c:pt>
                <c:pt idx="598">
                  <c:v>-0.80200000000000005</c:v>
                </c:pt>
                <c:pt idx="599">
                  <c:v>-0.8</c:v>
                </c:pt>
                <c:pt idx="600">
                  <c:v>-0.79800000000000004</c:v>
                </c:pt>
                <c:pt idx="601">
                  <c:v>-0.79600000000000004</c:v>
                </c:pt>
                <c:pt idx="602">
                  <c:v>-0.79400000000000004</c:v>
                </c:pt>
                <c:pt idx="603">
                  <c:v>-0.79200000000000004</c:v>
                </c:pt>
                <c:pt idx="604">
                  <c:v>-0.79</c:v>
                </c:pt>
                <c:pt idx="605">
                  <c:v>-0.78800000000000003</c:v>
                </c:pt>
                <c:pt idx="606">
                  <c:v>-0.78600000000000003</c:v>
                </c:pt>
                <c:pt idx="607">
                  <c:v>-0.78400000000000003</c:v>
                </c:pt>
                <c:pt idx="608">
                  <c:v>-0.78200000000000003</c:v>
                </c:pt>
                <c:pt idx="609">
                  <c:v>-0.78</c:v>
                </c:pt>
                <c:pt idx="610">
                  <c:v>-0.77800000000000002</c:v>
                </c:pt>
                <c:pt idx="611">
                  <c:v>-0.77600000000000002</c:v>
                </c:pt>
                <c:pt idx="612">
                  <c:v>-0.77400000000000002</c:v>
                </c:pt>
                <c:pt idx="613">
                  <c:v>-0.77200000000000002</c:v>
                </c:pt>
                <c:pt idx="614">
                  <c:v>-0.77</c:v>
                </c:pt>
                <c:pt idx="615">
                  <c:v>-0.76800000000000002</c:v>
                </c:pt>
                <c:pt idx="616">
                  <c:v>-0.76600000000000001</c:v>
                </c:pt>
                <c:pt idx="617">
                  <c:v>-0.76400000000000001</c:v>
                </c:pt>
                <c:pt idx="618">
                  <c:v>-0.76200000000000001</c:v>
                </c:pt>
                <c:pt idx="619">
                  <c:v>-0.76</c:v>
                </c:pt>
                <c:pt idx="620">
                  <c:v>-0.75800000000000001</c:v>
                </c:pt>
                <c:pt idx="621">
                  <c:v>-0.75600000000000001</c:v>
                </c:pt>
                <c:pt idx="622">
                  <c:v>-0.754</c:v>
                </c:pt>
                <c:pt idx="623">
                  <c:v>-0.752</c:v>
                </c:pt>
                <c:pt idx="624">
                  <c:v>-0.75</c:v>
                </c:pt>
                <c:pt idx="625">
                  <c:v>-0.748</c:v>
                </c:pt>
                <c:pt idx="626">
                  <c:v>-0.746</c:v>
                </c:pt>
                <c:pt idx="627">
                  <c:v>-0.74399999999999999</c:v>
                </c:pt>
                <c:pt idx="628">
                  <c:v>-0.74199999999999999</c:v>
                </c:pt>
                <c:pt idx="629">
                  <c:v>-0.74</c:v>
                </c:pt>
                <c:pt idx="630">
                  <c:v>-0.73799999999999999</c:v>
                </c:pt>
                <c:pt idx="631">
                  <c:v>-0.73599999999999999</c:v>
                </c:pt>
                <c:pt idx="632">
                  <c:v>-0.73399999999999999</c:v>
                </c:pt>
                <c:pt idx="633">
                  <c:v>-0.73199999999999998</c:v>
                </c:pt>
                <c:pt idx="634">
                  <c:v>-0.73</c:v>
                </c:pt>
                <c:pt idx="635">
                  <c:v>-0.72799999999999998</c:v>
                </c:pt>
                <c:pt idx="636">
                  <c:v>-0.72599999999999998</c:v>
                </c:pt>
                <c:pt idx="637">
                  <c:v>-0.72399999999999998</c:v>
                </c:pt>
                <c:pt idx="638">
                  <c:v>-0.72199999999999998</c:v>
                </c:pt>
                <c:pt idx="639">
                  <c:v>-0.72</c:v>
                </c:pt>
                <c:pt idx="640">
                  <c:v>-0.71799999999999997</c:v>
                </c:pt>
                <c:pt idx="641">
                  <c:v>-0.71599999999999997</c:v>
                </c:pt>
                <c:pt idx="642">
                  <c:v>-0.71399999999999997</c:v>
                </c:pt>
                <c:pt idx="643">
                  <c:v>-0.71199999999999997</c:v>
                </c:pt>
                <c:pt idx="644">
                  <c:v>-0.71</c:v>
                </c:pt>
                <c:pt idx="645">
                  <c:v>-0.70799999999999996</c:v>
                </c:pt>
                <c:pt idx="646">
                  <c:v>-0.70599999999999996</c:v>
                </c:pt>
                <c:pt idx="647">
                  <c:v>-0.70399999999999996</c:v>
                </c:pt>
                <c:pt idx="648">
                  <c:v>-0.70199999999999996</c:v>
                </c:pt>
                <c:pt idx="649">
                  <c:v>-0.7</c:v>
                </c:pt>
                <c:pt idx="650">
                  <c:v>-0.69799999999999995</c:v>
                </c:pt>
                <c:pt idx="651">
                  <c:v>-0.69599999999999995</c:v>
                </c:pt>
                <c:pt idx="652">
                  <c:v>-0.69399999999999995</c:v>
                </c:pt>
                <c:pt idx="653">
                  <c:v>-0.69199999999999995</c:v>
                </c:pt>
                <c:pt idx="654">
                  <c:v>-0.69</c:v>
                </c:pt>
                <c:pt idx="655">
                  <c:v>-0.68799999999999994</c:v>
                </c:pt>
                <c:pt idx="656">
                  <c:v>-0.68600000000000005</c:v>
                </c:pt>
                <c:pt idx="657">
                  <c:v>-0.68400000000000005</c:v>
                </c:pt>
                <c:pt idx="658">
                  <c:v>-0.68200000000000005</c:v>
                </c:pt>
                <c:pt idx="659">
                  <c:v>-0.68</c:v>
                </c:pt>
                <c:pt idx="660">
                  <c:v>-0.67800000000000005</c:v>
                </c:pt>
                <c:pt idx="661">
                  <c:v>-0.67600000000000005</c:v>
                </c:pt>
                <c:pt idx="662">
                  <c:v>-0.67400000000000004</c:v>
                </c:pt>
                <c:pt idx="663">
                  <c:v>-0.67200000000000004</c:v>
                </c:pt>
                <c:pt idx="664">
                  <c:v>-0.67</c:v>
                </c:pt>
                <c:pt idx="665">
                  <c:v>-0.66800000000000004</c:v>
                </c:pt>
                <c:pt idx="666">
                  <c:v>-0.66600000000000004</c:v>
                </c:pt>
                <c:pt idx="667">
                  <c:v>-0.66400000000000003</c:v>
                </c:pt>
                <c:pt idx="668">
                  <c:v>-0.66200000000000003</c:v>
                </c:pt>
                <c:pt idx="669">
                  <c:v>-0.66</c:v>
                </c:pt>
                <c:pt idx="670">
                  <c:v>-0.65800000000000003</c:v>
                </c:pt>
                <c:pt idx="671">
                  <c:v>-0.65600000000000003</c:v>
                </c:pt>
                <c:pt idx="672">
                  <c:v>-0.65400000000000003</c:v>
                </c:pt>
                <c:pt idx="673">
                  <c:v>-0.65200000000000002</c:v>
                </c:pt>
                <c:pt idx="674">
                  <c:v>-0.65</c:v>
                </c:pt>
                <c:pt idx="675">
                  <c:v>-0.64800000000000002</c:v>
                </c:pt>
                <c:pt idx="676">
                  <c:v>-0.64600000000000002</c:v>
                </c:pt>
                <c:pt idx="677">
                  <c:v>-0.64400000000000002</c:v>
                </c:pt>
                <c:pt idx="678">
                  <c:v>-0.64200000000000002</c:v>
                </c:pt>
                <c:pt idx="679">
                  <c:v>-0.64</c:v>
                </c:pt>
                <c:pt idx="680">
                  <c:v>-0.63800000000000001</c:v>
                </c:pt>
                <c:pt idx="681">
                  <c:v>-0.63600000000000001</c:v>
                </c:pt>
                <c:pt idx="682">
                  <c:v>-0.63400000000000001</c:v>
                </c:pt>
                <c:pt idx="683">
                  <c:v>-0.63200000000000001</c:v>
                </c:pt>
                <c:pt idx="684">
                  <c:v>-0.63</c:v>
                </c:pt>
                <c:pt idx="685">
                  <c:v>-0.628</c:v>
                </c:pt>
                <c:pt idx="686">
                  <c:v>-0.626</c:v>
                </c:pt>
                <c:pt idx="687">
                  <c:v>-0.624</c:v>
                </c:pt>
                <c:pt idx="688">
                  <c:v>-0.622</c:v>
                </c:pt>
                <c:pt idx="689">
                  <c:v>-0.62</c:v>
                </c:pt>
                <c:pt idx="690">
                  <c:v>-0.61799999999999999</c:v>
                </c:pt>
                <c:pt idx="691">
                  <c:v>-0.61599999999999999</c:v>
                </c:pt>
                <c:pt idx="692">
                  <c:v>-0.61399999999999999</c:v>
                </c:pt>
                <c:pt idx="693">
                  <c:v>-0.61199999999999999</c:v>
                </c:pt>
                <c:pt idx="694">
                  <c:v>-0.61</c:v>
                </c:pt>
                <c:pt idx="695">
                  <c:v>-0.60799999999999998</c:v>
                </c:pt>
                <c:pt idx="696">
                  <c:v>-0.60599999999999998</c:v>
                </c:pt>
                <c:pt idx="697">
                  <c:v>-0.60399999999999998</c:v>
                </c:pt>
                <c:pt idx="698">
                  <c:v>-0.60199999999999998</c:v>
                </c:pt>
                <c:pt idx="699">
                  <c:v>-0.6</c:v>
                </c:pt>
                <c:pt idx="700">
                  <c:v>-0.59799999999999998</c:v>
                </c:pt>
                <c:pt idx="701">
                  <c:v>-0.59599999999999997</c:v>
                </c:pt>
                <c:pt idx="702">
                  <c:v>-0.59399999999999997</c:v>
                </c:pt>
                <c:pt idx="703">
                  <c:v>-0.59199999999999997</c:v>
                </c:pt>
                <c:pt idx="704">
                  <c:v>-0.59</c:v>
                </c:pt>
                <c:pt idx="705">
                  <c:v>-0.58799999999999997</c:v>
                </c:pt>
                <c:pt idx="706">
                  <c:v>-0.58599999999999997</c:v>
                </c:pt>
                <c:pt idx="707">
                  <c:v>-0.58399999999999996</c:v>
                </c:pt>
                <c:pt idx="708">
                  <c:v>-0.58199999999999996</c:v>
                </c:pt>
                <c:pt idx="709">
                  <c:v>-0.57999999999999996</c:v>
                </c:pt>
                <c:pt idx="710">
                  <c:v>-0.57799999999999996</c:v>
                </c:pt>
                <c:pt idx="711">
                  <c:v>-0.57599999999999996</c:v>
                </c:pt>
                <c:pt idx="712">
                  <c:v>-0.57399999999999995</c:v>
                </c:pt>
                <c:pt idx="713">
                  <c:v>-0.57199999999999995</c:v>
                </c:pt>
                <c:pt idx="714">
                  <c:v>-0.56999999999999995</c:v>
                </c:pt>
                <c:pt idx="715">
                  <c:v>-0.56799999999999995</c:v>
                </c:pt>
                <c:pt idx="716">
                  <c:v>-0.56599999999999995</c:v>
                </c:pt>
                <c:pt idx="717">
                  <c:v>-0.56399999999999995</c:v>
                </c:pt>
                <c:pt idx="718">
                  <c:v>-0.56200000000000006</c:v>
                </c:pt>
                <c:pt idx="719">
                  <c:v>-0.56000000000000005</c:v>
                </c:pt>
                <c:pt idx="720">
                  <c:v>-0.55800000000000005</c:v>
                </c:pt>
                <c:pt idx="721">
                  <c:v>-0.55600000000000005</c:v>
                </c:pt>
                <c:pt idx="722">
                  <c:v>-0.55400000000000005</c:v>
                </c:pt>
                <c:pt idx="723">
                  <c:v>-0.55200000000000005</c:v>
                </c:pt>
                <c:pt idx="724">
                  <c:v>-0.55000000000000004</c:v>
                </c:pt>
                <c:pt idx="725">
                  <c:v>-0.54800000000000004</c:v>
                </c:pt>
                <c:pt idx="726">
                  <c:v>-0.54600000000000004</c:v>
                </c:pt>
                <c:pt idx="727">
                  <c:v>-0.54400000000000004</c:v>
                </c:pt>
                <c:pt idx="728">
                  <c:v>-0.54200000000000004</c:v>
                </c:pt>
                <c:pt idx="729">
                  <c:v>-0.54</c:v>
                </c:pt>
                <c:pt idx="730">
                  <c:v>-0.53800000000000003</c:v>
                </c:pt>
                <c:pt idx="731">
                  <c:v>-0.53600000000000003</c:v>
                </c:pt>
                <c:pt idx="732">
                  <c:v>-0.53400000000000003</c:v>
                </c:pt>
                <c:pt idx="733">
                  <c:v>-0.53200000000000003</c:v>
                </c:pt>
                <c:pt idx="734">
                  <c:v>-0.53</c:v>
                </c:pt>
                <c:pt idx="735">
                  <c:v>-0.52800000000000002</c:v>
                </c:pt>
                <c:pt idx="736">
                  <c:v>-0.52600000000000002</c:v>
                </c:pt>
                <c:pt idx="737">
                  <c:v>-0.52400000000000002</c:v>
                </c:pt>
                <c:pt idx="738">
                  <c:v>-0.52200000000000002</c:v>
                </c:pt>
                <c:pt idx="739">
                  <c:v>-0.52</c:v>
                </c:pt>
                <c:pt idx="740">
                  <c:v>-0.51800000000000002</c:v>
                </c:pt>
                <c:pt idx="741">
                  <c:v>-0.51600000000000001</c:v>
                </c:pt>
                <c:pt idx="742">
                  <c:v>-0.51400000000000001</c:v>
                </c:pt>
                <c:pt idx="743">
                  <c:v>-0.51200000000000001</c:v>
                </c:pt>
                <c:pt idx="744">
                  <c:v>-0.51</c:v>
                </c:pt>
                <c:pt idx="745">
                  <c:v>-0.50800000000000001</c:v>
                </c:pt>
                <c:pt idx="746">
                  <c:v>-0.50600000000000001</c:v>
                </c:pt>
                <c:pt idx="747">
                  <c:v>-0.504</c:v>
                </c:pt>
                <c:pt idx="748">
                  <c:v>-0.502</c:v>
                </c:pt>
                <c:pt idx="749">
                  <c:v>-0.5</c:v>
                </c:pt>
                <c:pt idx="750">
                  <c:v>-0.498</c:v>
                </c:pt>
                <c:pt idx="751">
                  <c:v>-0.496</c:v>
                </c:pt>
                <c:pt idx="752">
                  <c:v>-0.49399999999999999</c:v>
                </c:pt>
                <c:pt idx="753">
                  <c:v>-0.49199999999999999</c:v>
                </c:pt>
                <c:pt idx="754">
                  <c:v>-0.49</c:v>
                </c:pt>
                <c:pt idx="755">
                  <c:v>-0.48799999999999999</c:v>
                </c:pt>
                <c:pt idx="756">
                  <c:v>-0.48599999999999999</c:v>
                </c:pt>
                <c:pt idx="757">
                  <c:v>-0.48399999999999999</c:v>
                </c:pt>
                <c:pt idx="758">
                  <c:v>-0.48199999999999998</c:v>
                </c:pt>
                <c:pt idx="759">
                  <c:v>-0.48</c:v>
                </c:pt>
                <c:pt idx="760">
                  <c:v>-0.47799999999999998</c:v>
                </c:pt>
                <c:pt idx="761">
                  <c:v>-0.47599999999999998</c:v>
                </c:pt>
                <c:pt idx="762">
                  <c:v>-0.47399999999999998</c:v>
                </c:pt>
                <c:pt idx="763">
                  <c:v>-0.47199999999999998</c:v>
                </c:pt>
                <c:pt idx="764">
                  <c:v>-0.47</c:v>
                </c:pt>
                <c:pt idx="765">
                  <c:v>-0.46800000000000003</c:v>
                </c:pt>
                <c:pt idx="766">
                  <c:v>-0.46600000000000003</c:v>
                </c:pt>
                <c:pt idx="767">
                  <c:v>-0.46400000000000002</c:v>
                </c:pt>
                <c:pt idx="768">
                  <c:v>-0.46200000000000002</c:v>
                </c:pt>
                <c:pt idx="769">
                  <c:v>-0.46</c:v>
                </c:pt>
                <c:pt idx="770">
                  <c:v>-0.45800000000000002</c:v>
                </c:pt>
                <c:pt idx="771">
                  <c:v>-0.45600000000000002</c:v>
                </c:pt>
                <c:pt idx="772">
                  <c:v>-0.45400000000000001</c:v>
                </c:pt>
                <c:pt idx="773">
                  <c:v>-0.45200000000000001</c:v>
                </c:pt>
                <c:pt idx="774">
                  <c:v>-0.45</c:v>
                </c:pt>
                <c:pt idx="775">
                  <c:v>-0.44800000000000001</c:v>
                </c:pt>
                <c:pt idx="776">
                  <c:v>-0.44600000000000001</c:v>
                </c:pt>
                <c:pt idx="777">
                  <c:v>-0.44400000000000001</c:v>
                </c:pt>
                <c:pt idx="778">
                  <c:v>-0.442</c:v>
                </c:pt>
                <c:pt idx="779">
                  <c:v>-0.44</c:v>
                </c:pt>
                <c:pt idx="780">
                  <c:v>-0.438</c:v>
                </c:pt>
                <c:pt idx="781">
                  <c:v>-0.436</c:v>
                </c:pt>
                <c:pt idx="782">
                  <c:v>-0.434</c:v>
                </c:pt>
                <c:pt idx="783">
                  <c:v>-0.432</c:v>
                </c:pt>
                <c:pt idx="784">
                  <c:v>-0.43</c:v>
                </c:pt>
                <c:pt idx="785">
                  <c:v>-0.42799999999999999</c:v>
                </c:pt>
                <c:pt idx="786">
                  <c:v>-0.42599999999999999</c:v>
                </c:pt>
                <c:pt idx="787">
                  <c:v>-0.42399999999999999</c:v>
                </c:pt>
                <c:pt idx="788">
                  <c:v>-0.42199999999999999</c:v>
                </c:pt>
                <c:pt idx="789">
                  <c:v>-0.42</c:v>
                </c:pt>
                <c:pt idx="790">
                  <c:v>-0.41799999999999998</c:v>
                </c:pt>
                <c:pt idx="791">
                  <c:v>-0.41599999999999998</c:v>
                </c:pt>
                <c:pt idx="792">
                  <c:v>-0.41399999999999998</c:v>
                </c:pt>
                <c:pt idx="793">
                  <c:v>-0.41199999999999998</c:v>
                </c:pt>
                <c:pt idx="794">
                  <c:v>-0.41</c:v>
                </c:pt>
                <c:pt idx="795">
                  <c:v>-0.40799999999999997</c:v>
                </c:pt>
                <c:pt idx="796">
                  <c:v>-0.40600000000000003</c:v>
                </c:pt>
                <c:pt idx="797">
                  <c:v>-0.40400000000000003</c:v>
                </c:pt>
                <c:pt idx="798">
                  <c:v>-0.40200000000000002</c:v>
                </c:pt>
                <c:pt idx="799">
                  <c:v>-0.4</c:v>
                </c:pt>
                <c:pt idx="800">
                  <c:v>-0.39800000000000002</c:v>
                </c:pt>
                <c:pt idx="801">
                  <c:v>-0.39600000000000002</c:v>
                </c:pt>
                <c:pt idx="802">
                  <c:v>-0.39400000000000002</c:v>
                </c:pt>
                <c:pt idx="803">
                  <c:v>-0.39200000000000002</c:v>
                </c:pt>
                <c:pt idx="804">
                  <c:v>-0.39</c:v>
                </c:pt>
                <c:pt idx="805">
                  <c:v>-0.38800000000000001</c:v>
                </c:pt>
                <c:pt idx="806">
                  <c:v>-0.38600000000000001</c:v>
                </c:pt>
                <c:pt idx="807">
                  <c:v>-0.38400000000000001</c:v>
                </c:pt>
                <c:pt idx="808">
                  <c:v>-0.38200000000000001</c:v>
                </c:pt>
                <c:pt idx="809">
                  <c:v>-0.38</c:v>
                </c:pt>
                <c:pt idx="810">
                  <c:v>-0.378</c:v>
                </c:pt>
                <c:pt idx="811">
                  <c:v>-0.376</c:v>
                </c:pt>
                <c:pt idx="812">
                  <c:v>-0.374</c:v>
                </c:pt>
                <c:pt idx="813">
                  <c:v>-0.372</c:v>
                </c:pt>
                <c:pt idx="814">
                  <c:v>-0.37</c:v>
                </c:pt>
                <c:pt idx="815">
                  <c:v>-0.36799999999999999</c:v>
                </c:pt>
                <c:pt idx="816">
                  <c:v>-0.36599999999999999</c:v>
                </c:pt>
                <c:pt idx="817">
                  <c:v>-0.36399999999999999</c:v>
                </c:pt>
                <c:pt idx="818">
                  <c:v>-0.36199999999999999</c:v>
                </c:pt>
                <c:pt idx="819">
                  <c:v>-0.36</c:v>
                </c:pt>
                <c:pt idx="820">
                  <c:v>-0.35799999999999998</c:v>
                </c:pt>
                <c:pt idx="821">
                  <c:v>-0.35599999999999998</c:v>
                </c:pt>
                <c:pt idx="822">
                  <c:v>-0.35399999999999998</c:v>
                </c:pt>
                <c:pt idx="823">
                  <c:v>-0.35199999999999998</c:v>
                </c:pt>
                <c:pt idx="824">
                  <c:v>-0.35</c:v>
                </c:pt>
                <c:pt idx="825">
                  <c:v>-0.34799999999999998</c:v>
                </c:pt>
                <c:pt idx="826">
                  <c:v>-0.34599999999999997</c:v>
                </c:pt>
                <c:pt idx="827">
                  <c:v>-0.34399999999999997</c:v>
                </c:pt>
                <c:pt idx="828">
                  <c:v>-0.34200000000000003</c:v>
                </c:pt>
                <c:pt idx="829">
                  <c:v>-0.34</c:v>
                </c:pt>
                <c:pt idx="830">
                  <c:v>-0.33800000000000002</c:v>
                </c:pt>
                <c:pt idx="831">
                  <c:v>-0.33600000000000002</c:v>
                </c:pt>
                <c:pt idx="832">
                  <c:v>-0.33400000000000002</c:v>
                </c:pt>
                <c:pt idx="833">
                  <c:v>-0.33200000000000002</c:v>
                </c:pt>
                <c:pt idx="834">
                  <c:v>-0.33</c:v>
                </c:pt>
                <c:pt idx="835">
                  <c:v>-0.32800000000000001</c:v>
                </c:pt>
                <c:pt idx="836">
                  <c:v>-0.32600000000000001</c:v>
                </c:pt>
                <c:pt idx="837">
                  <c:v>-0.32400000000000001</c:v>
                </c:pt>
                <c:pt idx="838">
                  <c:v>-0.32200000000000001</c:v>
                </c:pt>
                <c:pt idx="839">
                  <c:v>-0.32</c:v>
                </c:pt>
                <c:pt idx="840">
                  <c:v>-0.318</c:v>
                </c:pt>
                <c:pt idx="841">
                  <c:v>-0.316</c:v>
                </c:pt>
                <c:pt idx="842">
                  <c:v>-0.314</c:v>
                </c:pt>
                <c:pt idx="843">
                  <c:v>-0.312</c:v>
                </c:pt>
                <c:pt idx="844">
                  <c:v>-0.31</c:v>
                </c:pt>
                <c:pt idx="845">
                  <c:v>-0.308</c:v>
                </c:pt>
                <c:pt idx="846">
                  <c:v>-0.30599999999999999</c:v>
                </c:pt>
                <c:pt idx="847">
                  <c:v>-0.30399999999999999</c:v>
                </c:pt>
                <c:pt idx="848">
                  <c:v>-0.30199999999999999</c:v>
                </c:pt>
                <c:pt idx="849">
                  <c:v>-0.3</c:v>
                </c:pt>
                <c:pt idx="850">
                  <c:v>-0.29799999999999999</c:v>
                </c:pt>
                <c:pt idx="851">
                  <c:v>-0.29599999999999999</c:v>
                </c:pt>
                <c:pt idx="852">
                  <c:v>-0.29399999999999998</c:v>
                </c:pt>
                <c:pt idx="853">
                  <c:v>-0.29199999999999998</c:v>
                </c:pt>
                <c:pt idx="854">
                  <c:v>-0.28999999999999998</c:v>
                </c:pt>
                <c:pt idx="855">
                  <c:v>-0.28799999999999998</c:v>
                </c:pt>
                <c:pt idx="856">
                  <c:v>-0.28599999999999998</c:v>
                </c:pt>
                <c:pt idx="857">
                  <c:v>-0.28399999999999997</c:v>
                </c:pt>
                <c:pt idx="858">
                  <c:v>-0.28199999999999997</c:v>
                </c:pt>
                <c:pt idx="859">
                  <c:v>-0.28000000000000003</c:v>
                </c:pt>
                <c:pt idx="860">
                  <c:v>-0.27800000000000002</c:v>
                </c:pt>
                <c:pt idx="861">
                  <c:v>-0.27600000000000002</c:v>
                </c:pt>
                <c:pt idx="862">
                  <c:v>-0.27400000000000002</c:v>
                </c:pt>
                <c:pt idx="863">
                  <c:v>-0.27200000000000002</c:v>
                </c:pt>
                <c:pt idx="864">
                  <c:v>-0.27</c:v>
                </c:pt>
                <c:pt idx="865">
                  <c:v>-0.26800000000000002</c:v>
                </c:pt>
                <c:pt idx="866">
                  <c:v>-0.26600000000000001</c:v>
                </c:pt>
                <c:pt idx="867">
                  <c:v>-0.26400000000000001</c:v>
                </c:pt>
                <c:pt idx="868">
                  <c:v>-0.26200000000000001</c:v>
                </c:pt>
                <c:pt idx="869">
                  <c:v>-0.26</c:v>
                </c:pt>
                <c:pt idx="870">
                  <c:v>-0.25800000000000001</c:v>
                </c:pt>
                <c:pt idx="871">
                  <c:v>-0.25600000000000001</c:v>
                </c:pt>
                <c:pt idx="872">
                  <c:v>-0.254</c:v>
                </c:pt>
                <c:pt idx="873">
                  <c:v>-0.252</c:v>
                </c:pt>
                <c:pt idx="874">
                  <c:v>-0.25</c:v>
                </c:pt>
                <c:pt idx="875">
                  <c:v>-0.248</c:v>
                </c:pt>
                <c:pt idx="876">
                  <c:v>-0.246</c:v>
                </c:pt>
                <c:pt idx="877">
                  <c:v>-0.24399999999999999</c:v>
                </c:pt>
                <c:pt idx="878">
                  <c:v>-0.24199999999999999</c:v>
                </c:pt>
                <c:pt idx="879">
                  <c:v>-0.24</c:v>
                </c:pt>
                <c:pt idx="880">
                  <c:v>-0.23799999999999999</c:v>
                </c:pt>
                <c:pt idx="881">
                  <c:v>-0.23599999999999999</c:v>
                </c:pt>
                <c:pt idx="882">
                  <c:v>-0.23400000000000001</c:v>
                </c:pt>
                <c:pt idx="883">
                  <c:v>-0.23200000000000001</c:v>
                </c:pt>
                <c:pt idx="884">
                  <c:v>-0.23</c:v>
                </c:pt>
                <c:pt idx="885">
                  <c:v>-0.22800000000000001</c:v>
                </c:pt>
                <c:pt idx="886">
                  <c:v>-0.22600000000000001</c:v>
                </c:pt>
                <c:pt idx="887">
                  <c:v>-0.224</c:v>
                </c:pt>
                <c:pt idx="888">
                  <c:v>-0.222</c:v>
                </c:pt>
                <c:pt idx="889">
                  <c:v>-0.22</c:v>
                </c:pt>
                <c:pt idx="890">
                  <c:v>-0.218</c:v>
                </c:pt>
                <c:pt idx="891">
                  <c:v>-0.216</c:v>
                </c:pt>
                <c:pt idx="892">
                  <c:v>-0.214</c:v>
                </c:pt>
                <c:pt idx="893">
                  <c:v>-0.21199999999999999</c:v>
                </c:pt>
                <c:pt idx="894">
                  <c:v>-0.21</c:v>
                </c:pt>
                <c:pt idx="895">
                  <c:v>-0.20799999999999999</c:v>
                </c:pt>
                <c:pt idx="896">
                  <c:v>-0.20599999999999999</c:v>
                </c:pt>
                <c:pt idx="897">
                  <c:v>-0.20399999999999999</c:v>
                </c:pt>
                <c:pt idx="898">
                  <c:v>-0.20200000000000001</c:v>
                </c:pt>
                <c:pt idx="899">
                  <c:v>-0.2</c:v>
                </c:pt>
                <c:pt idx="900">
                  <c:v>-0.19800000000000001</c:v>
                </c:pt>
                <c:pt idx="901">
                  <c:v>-0.19600000000000001</c:v>
                </c:pt>
                <c:pt idx="902">
                  <c:v>-0.19400000000000001</c:v>
                </c:pt>
                <c:pt idx="903">
                  <c:v>-0.192</c:v>
                </c:pt>
                <c:pt idx="904">
                  <c:v>-0.19</c:v>
                </c:pt>
                <c:pt idx="905">
                  <c:v>-0.188</c:v>
                </c:pt>
                <c:pt idx="906">
                  <c:v>-0.186</c:v>
                </c:pt>
                <c:pt idx="907">
                  <c:v>-0.184</c:v>
                </c:pt>
                <c:pt idx="908">
                  <c:v>-0.182</c:v>
                </c:pt>
                <c:pt idx="909">
                  <c:v>-0.18</c:v>
                </c:pt>
                <c:pt idx="910">
                  <c:v>-0.17799999999999999</c:v>
                </c:pt>
                <c:pt idx="911">
                  <c:v>-0.17599999999999999</c:v>
                </c:pt>
                <c:pt idx="912">
                  <c:v>-0.17399999999999999</c:v>
                </c:pt>
                <c:pt idx="913">
                  <c:v>-0.17199999999999999</c:v>
                </c:pt>
                <c:pt idx="914">
                  <c:v>-0.17</c:v>
                </c:pt>
                <c:pt idx="915">
                  <c:v>-0.16800000000000001</c:v>
                </c:pt>
                <c:pt idx="916">
                  <c:v>-0.16600000000000001</c:v>
                </c:pt>
                <c:pt idx="917">
                  <c:v>-0.16400000000000001</c:v>
                </c:pt>
                <c:pt idx="918">
                  <c:v>-0.16200000000000001</c:v>
                </c:pt>
                <c:pt idx="919">
                  <c:v>-0.16</c:v>
                </c:pt>
                <c:pt idx="920">
                  <c:v>-0.158</c:v>
                </c:pt>
                <c:pt idx="921">
                  <c:v>-0.156</c:v>
                </c:pt>
                <c:pt idx="922">
                  <c:v>-0.154</c:v>
                </c:pt>
                <c:pt idx="923">
                  <c:v>-0.152</c:v>
                </c:pt>
                <c:pt idx="924">
                  <c:v>-0.15</c:v>
                </c:pt>
                <c:pt idx="925">
                  <c:v>-0.14799999999999999</c:v>
                </c:pt>
                <c:pt idx="926">
                  <c:v>-0.14599999999999999</c:v>
                </c:pt>
                <c:pt idx="927">
                  <c:v>-0.14399999999999999</c:v>
                </c:pt>
                <c:pt idx="928">
                  <c:v>-0.14199999999999999</c:v>
                </c:pt>
                <c:pt idx="929">
                  <c:v>-0.14000000000000001</c:v>
                </c:pt>
                <c:pt idx="930">
                  <c:v>-0.13800000000000001</c:v>
                </c:pt>
                <c:pt idx="931">
                  <c:v>-0.13600000000000001</c:v>
                </c:pt>
                <c:pt idx="932">
                  <c:v>-0.13400000000000001</c:v>
                </c:pt>
                <c:pt idx="933">
                  <c:v>-0.13200000000000001</c:v>
                </c:pt>
                <c:pt idx="934">
                  <c:v>-0.13</c:v>
                </c:pt>
                <c:pt idx="935">
                  <c:v>-0.128</c:v>
                </c:pt>
                <c:pt idx="936">
                  <c:v>-0.126</c:v>
                </c:pt>
                <c:pt idx="937">
                  <c:v>-0.124</c:v>
                </c:pt>
                <c:pt idx="938">
                  <c:v>-0.122</c:v>
                </c:pt>
                <c:pt idx="939">
                  <c:v>-0.12</c:v>
                </c:pt>
                <c:pt idx="940">
                  <c:v>-0.11799999999999999</c:v>
                </c:pt>
                <c:pt idx="941">
                  <c:v>-0.11600000000000001</c:v>
                </c:pt>
                <c:pt idx="942">
                  <c:v>-0.114</c:v>
                </c:pt>
                <c:pt idx="943">
                  <c:v>-0.112</c:v>
                </c:pt>
                <c:pt idx="944">
                  <c:v>-0.11</c:v>
                </c:pt>
                <c:pt idx="945">
                  <c:v>-0.108</c:v>
                </c:pt>
                <c:pt idx="946">
                  <c:v>-0.106</c:v>
                </c:pt>
                <c:pt idx="947">
                  <c:v>-0.104</c:v>
                </c:pt>
                <c:pt idx="948">
                  <c:v>-0.10199999999999999</c:v>
                </c:pt>
                <c:pt idx="949">
                  <c:v>-0.1</c:v>
                </c:pt>
                <c:pt idx="950">
                  <c:v>-9.8000000000000101E-2</c:v>
                </c:pt>
                <c:pt idx="951">
                  <c:v>-9.6000000000000099E-2</c:v>
                </c:pt>
                <c:pt idx="952">
                  <c:v>-9.4000000000000097E-2</c:v>
                </c:pt>
                <c:pt idx="953">
                  <c:v>-9.2000000000000096E-2</c:v>
                </c:pt>
                <c:pt idx="954">
                  <c:v>-9.0000000000000094E-2</c:v>
                </c:pt>
                <c:pt idx="955">
                  <c:v>-8.8000000000000106E-2</c:v>
                </c:pt>
                <c:pt idx="956">
                  <c:v>-8.6000000000000104E-2</c:v>
                </c:pt>
                <c:pt idx="957">
                  <c:v>-8.4000000000000102E-2</c:v>
                </c:pt>
                <c:pt idx="958">
                  <c:v>-8.2000000000000101E-2</c:v>
                </c:pt>
                <c:pt idx="959">
                  <c:v>-8.0000000000000099E-2</c:v>
                </c:pt>
                <c:pt idx="960">
                  <c:v>-7.8000000000000097E-2</c:v>
                </c:pt>
                <c:pt idx="961">
                  <c:v>-7.6000000000000095E-2</c:v>
                </c:pt>
                <c:pt idx="962">
                  <c:v>-7.4000000000000093E-2</c:v>
                </c:pt>
                <c:pt idx="963">
                  <c:v>-7.2000000000000106E-2</c:v>
                </c:pt>
                <c:pt idx="964">
                  <c:v>-7.0000000000000104E-2</c:v>
                </c:pt>
                <c:pt idx="965">
                  <c:v>-6.8000000000000102E-2</c:v>
                </c:pt>
                <c:pt idx="966">
                  <c:v>-6.60000000000001E-2</c:v>
                </c:pt>
                <c:pt idx="967">
                  <c:v>-6.4000000000000098E-2</c:v>
                </c:pt>
                <c:pt idx="968">
                  <c:v>-6.2000000000000097E-2</c:v>
                </c:pt>
                <c:pt idx="969">
                  <c:v>-6.0000000000000102E-2</c:v>
                </c:pt>
                <c:pt idx="970">
                  <c:v>-5.80000000000001E-2</c:v>
                </c:pt>
                <c:pt idx="971">
                  <c:v>-5.6000000000000001E-2</c:v>
                </c:pt>
                <c:pt idx="972">
                  <c:v>-5.3999999999999999E-2</c:v>
                </c:pt>
                <c:pt idx="973">
                  <c:v>-5.1999999999999998E-2</c:v>
                </c:pt>
                <c:pt idx="974">
                  <c:v>-0.05</c:v>
                </c:pt>
                <c:pt idx="975">
                  <c:v>-4.8000000000000001E-2</c:v>
                </c:pt>
                <c:pt idx="976">
                  <c:v>-4.5999999999999999E-2</c:v>
                </c:pt>
                <c:pt idx="977">
                  <c:v>-4.3999999999999997E-2</c:v>
                </c:pt>
                <c:pt idx="978">
                  <c:v>-4.2000000000000003E-2</c:v>
                </c:pt>
                <c:pt idx="979">
                  <c:v>-0.04</c:v>
                </c:pt>
                <c:pt idx="980">
                  <c:v>-3.7999999999999999E-2</c:v>
                </c:pt>
                <c:pt idx="981">
                  <c:v>-3.5999999999999997E-2</c:v>
                </c:pt>
                <c:pt idx="982">
                  <c:v>-3.4000000000000002E-2</c:v>
                </c:pt>
                <c:pt idx="983">
                  <c:v>-3.2000000000000001E-2</c:v>
                </c:pt>
                <c:pt idx="984">
                  <c:v>-0.03</c:v>
                </c:pt>
                <c:pt idx="985">
                  <c:v>-2.8000000000000001E-2</c:v>
                </c:pt>
                <c:pt idx="986">
                  <c:v>-2.5999999999999999E-2</c:v>
                </c:pt>
                <c:pt idx="987">
                  <c:v>-2.4E-2</c:v>
                </c:pt>
                <c:pt idx="988">
                  <c:v>-2.1999999999999999E-2</c:v>
                </c:pt>
                <c:pt idx="989">
                  <c:v>-0.02</c:v>
                </c:pt>
                <c:pt idx="990">
                  <c:v>-1.7999999999999999E-2</c:v>
                </c:pt>
                <c:pt idx="991">
                  <c:v>-1.6E-2</c:v>
                </c:pt>
                <c:pt idx="992">
                  <c:v>-1.4E-2</c:v>
                </c:pt>
                <c:pt idx="993">
                  <c:v>-1.2E-2</c:v>
                </c:pt>
                <c:pt idx="994">
                  <c:v>-0.01</c:v>
                </c:pt>
                <c:pt idx="995">
                  <c:v>-8.0000000000000106E-3</c:v>
                </c:pt>
                <c:pt idx="996">
                  <c:v>-6.0000000000000097E-3</c:v>
                </c:pt>
                <c:pt idx="997">
                  <c:v>-4.0000000000000001E-3</c:v>
                </c:pt>
                <c:pt idx="998">
                  <c:v>-2E-3</c:v>
                </c:pt>
                <c:pt idx="999">
                  <c:v>0</c:v>
                </c:pt>
                <c:pt idx="1000">
                  <c:v>1.9999999999997802E-3</c:v>
                </c:pt>
                <c:pt idx="1001">
                  <c:v>4.0000000000000001E-3</c:v>
                </c:pt>
                <c:pt idx="1002">
                  <c:v>5.9999999999997798E-3</c:v>
                </c:pt>
                <c:pt idx="1003">
                  <c:v>8.0000000000000106E-3</c:v>
                </c:pt>
                <c:pt idx="1004">
                  <c:v>9.9999999999997903E-3</c:v>
                </c:pt>
                <c:pt idx="1005">
                  <c:v>1.2E-2</c:v>
                </c:pt>
                <c:pt idx="1006">
                  <c:v>1.3999999999999801E-2</c:v>
                </c:pt>
                <c:pt idx="1007">
                  <c:v>1.6E-2</c:v>
                </c:pt>
                <c:pt idx="1008">
                  <c:v>1.7999999999999801E-2</c:v>
                </c:pt>
                <c:pt idx="1009">
                  <c:v>0.02</c:v>
                </c:pt>
                <c:pt idx="1010">
                  <c:v>2.1999999999999801E-2</c:v>
                </c:pt>
                <c:pt idx="1011">
                  <c:v>2.4E-2</c:v>
                </c:pt>
                <c:pt idx="1012">
                  <c:v>2.5999999999999801E-2</c:v>
                </c:pt>
                <c:pt idx="1013">
                  <c:v>2.8000000000000001E-2</c:v>
                </c:pt>
                <c:pt idx="1014">
                  <c:v>2.9999999999999801E-2</c:v>
                </c:pt>
                <c:pt idx="1015">
                  <c:v>3.2000000000000001E-2</c:v>
                </c:pt>
                <c:pt idx="1016">
                  <c:v>3.3999999999999801E-2</c:v>
                </c:pt>
                <c:pt idx="1017">
                  <c:v>3.5999999999999997E-2</c:v>
                </c:pt>
                <c:pt idx="1018">
                  <c:v>3.7999999999999798E-2</c:v>
                </c:pt>
                <c:pt idx="1019">
                  <c:v>0.04</c:v>
                </c:pt>
                <c:pt idx="1020">
                  <c:v>4.1999999999999801E-2</c:v>
                </c:pt>
                <c:pt idx="1021">
                  <c:v>4.3999999999999997E-2</c:v>
                </c:pt>
                <c:pt idx="1022">
                  <c:v>4.5999999999999798E-2</c:v>
                </c:pt>
                <c:pt idx="1023">
                  <c:v>4.8000000000000001E-2</c:v>
                </c:pt>
                <c:pt idx="1024">
                  <c:v>4.9999999999999802E-2</c:v>
                </c:pt>
                <c:pt idx="1025">
                  <c:v>5.1999999999999998E-2</c:v>
                </c:pt>
                <c:pt idx="1026">
                  <c:v>5.3999999999999798E-2</c:v>
                </c:pt>
                <c:pt idx="1027">
                  <c:v>5.6000000000000001E-2</c:v>
                </c:pt>
                <c:pt idx="1028">
                  <c:v>5.7999999999999802E-2</c:v>
                </c:pt>
                <c:pt idx="1029">
                  <c:v>6.0000000000000102E-2</c:v>
                </c:pt>
                <c:pt idx="1030">
                  <c:v>6.1999999999999798E-2</c:v>
                </c:pt>
                <c:pt idx="1031">
                  <c:v>6.4000000000000098E-2</c:v>
                </c:pt>
                <c:pt idx="1032">
                  <c:v>6.5999999999999795E-2</c:v>
                </c:pt>
                <c:pt idx="1033">
                  <c:v>6.8000000000000102E-2</c:v>
                </c:pt>
                <c:pt idx="1034">
                  <c:v>6.9999999999999798E-2</c:v>
                </c:pt>
                <c:pt idx="1035">
                  <c:v>7.2000000000000106E-2</c:v>
                </c:pt>
                <c:pt idx="1036">
                  <c:v>7.3999999999999802E-2</c:v>
                </c:pt>
                <c:pt idx="1037">
                  <c:v>7.6000000000000095E-2</c:v>
                </c:pt>
                <c:pt idx="1038">
                  <c:v>7.7999999999999806E-2</c:v>
                </c:pt>
                <c:pt idx="1039">
                  <c:v>8.0000000000000099E-2</c:v>
                </c:pt>
                <c:pt idx="1040">
                  <c:v>8.1999999999999906E-2</c:v>
                </c:pt>
                <c:pt idx="1041">
                  <c:v>8.4000000000000102E-2</c:v>
                </c:pt>
                <c:pt idx="1042">
                  <c:v>8.5999999999999896E-2</c:v>
                </c:pt>
                <c:pt idx="1043">
                  <c:v>8.8000000000000106E-2</c:v>
                </c:pt>
                <c:pt idx="1044">
                  <c:v>8.99999999999999E-2</c:v>
                </c:pt>
                <c:pt idx="1045">
                  <c:v>9.2000000000000096E-2</c:v>
                </c:pt>
                <c:pt idx="1046">
                  <c:v>9.3999999999999903E-2</c:v>
                </c:pt>
                <c:pt idx="1047">
                  <c:v>9.6000000000000099E-2</c:v>
                </c:pt>
                <c:pt idx="1048">
                  <c:v>9.7999999999999907E-2</c:v>
                </c:pt>
                <c:pt idx="1049">
                  <c:v>0.1</c:v>
                </c:pt>
                <c:pt idx="1050">
                  <c:v>0.10199999999999999</c:v>
                </c:pt>
                <c:pt idx="1051">
                  <c:v>0.104</c:v>
                </c:pt>
                <c:pt idx="1052">
                  <c:v>0.106</c:v>
                </c:pt>
                <c:pt idx="1053">
                  <c:v>0.108</c:v>
                </c:pt>
                <c:pt idx="1054">
                  <c:v>0.11</c:v>
                </c:pt>
                <c:pt idx="1055">
                  <c:v>0.112</c:v>
                </c:pt>
                <c:pt idx="1056">
                  <c:v>0.114</c:v>
                </c:pt>
                <c:pt idx="1057">
                  <c:v>0.11600000000000001</c:v>
                </c:pt>
                <c:pt idx="1058">
                  <c:v>0.11799999999999999</c:v>
                </c:pt>
                <c:pt idx="1059">
                  <c:v>0.12</c:v>
                </c:pt>
                <c:pt idx="1060">
                  <c:v>0.122</c:v>
                </c:pt>
                <c:pt idx="1061">
                  <c:v>0.124</c:v>
                </c:pt>
                <c:pt idx="1062">
                  <c:v>0.126</c:v>
                </c:pt>
                <c:pt idx="1063">
                  <c:v>0.128</c:v>
                </c:pt>
                <c:pt idx="1064">
                  <c:v>0.13</c:v>
                </c:pt>
                <c:pt idx="1065">
                  <c:v>0.13200000000000001</c:v>
                </c:pt>
                <c:pt idx="1066">
                  <c:v>0.13400000000000001</c:v>
                </c:pt>
                <c:pt idx="1067">
                  <c:v>0.13600000000000001</c:v>
                </c:pt>
                <c:pt idx="1068">
                  <c:v>0.13800000000000001</c:v>
                </c:pt>
                <c:pt idx="1069">
                  <c:v>0.14000000000000001</c:v>
                </c:pt>
                <c:pt idx="1070">
                  <c:v>0.14199999999999999</c:v>
                </c:pt>
                <c:pt idx="1071">
                  <c:v>0.14399999999999999</c:v>
                </c:pt>
                <c:pt idx="1072">
                  <c:v>0.14599999999999999</c:v>
                </c:pt>
                <c:pt idx="1073">
                  <c:v>0.14799999999999999</c:v>
                </c:pt>
                <c:pt idx="1074">
                  <c:v>0.15</c:v>
                </c:pt>
                <c:pt idx="1075">
                  <c:v>0.152</c:v>
                </c:pt>
                <c:pt idx="1076">
                  <c:v>0.154</c:v>
                </c:pt>
                <c:pt idx="1077">
                  <c:v>0.156</c:v>
                </c:pt>
                <c:pt idx="1078">
                  <c:v>0.158</c:v>
                </c:pt>
                <c:pt idx="1079">
                  <c:v>0.16</c:v>
                </c:pt>
                <c:pt idx="1080">
                  <c:v>0.16200000000000001</c:v>
                </c:pt>
                <c:pt idx="1081">
                  <c:v>0.16400000000000001</c:v>
                </c:pt>
                <c:pt idx="1082">
                  <c:v>0.16600000000000001</c:v>
                </c:pt>
                <c:pt idx="1083">
                  <c:v>0.16800000000000001</c:v>
                </c:pt>
                <c:pt idx="1084">
                  <c:v>0.17</c:v>
                </c:pt>
                <c:pt idx="1085">
                  <c:v>0.17199999999999999</c:v>
                </c:pt>
                <c:pt idx="1086">
                  <c:v>0.17399999999999999</c:v>
                </c:pt>
                <c:pt idx="1087">
                  <c:v>0.17599999999999999</c:v>
                </c:pt>
                <c:pt idx="1088">
                  <c:v>0.17799999999999999</c:v>
                </c:pt>
                <c:pt idx="1089">
                  <c:v>0.18</c:v>
                </c:pt>
                <c:pt idx="1090">
                  <c:v>0.182</c:v>
                </c:pt>
                <c:pt idx="1091">
                  <c:v>0.184</c:v>
                </c:pt>
                <c:pt idx="1092">
                  <c:v>0.186</c:v>
                </c:pt>
                <c:pt idx="1093">
                  <c:v>0.188</c:v>
                </c:pt>
                <c:pt idx="1094">
                  <c:v>0.19</c:v>
                </c:pt>
                <c:pt idx="1095">
                  <c:v>0.192</c:v>
                </c:pt>
                <c:pt idx="1096">
                  <c:v>0.19400000000000001</c:v>
                </c:pt>
                <c:pt idx="1097">
                  <c:v>0.19600000000000001</c:v>
                </c:pt>
                <c:pt idx="1098">
                  <c:v>0.19800000000000001</c:v>
                </c:pt>
                <c:pt idx="1099">
                  <c:v>0.2</c:v>
                </c:pt>
                <c:pt idx="1100">
                  <c:v>0.20200000000000001</c:v>
                </c:pt>
                <c:pt idx="1101">
                  <c:v>0.20399999999999999</c:v>
                </c:pt>
                <c:pt idx="1102">
                  <c:v>0.20599999999999999</c:v>
                </c:pt>
                <c:pt idx="1103">
                  <c:v>0.20799999999999999</c:v>
                </c:pt>
                <c:pt idx="1104">
                  <c:v>0.21</c:v>
                </c:pt>
                <c:pt idx="1105">
                  <c:v>0.21199999999999999</c:v>
                </c:pt>
                <c:pt idx="1106">
                  <c:v>0.214</c:v>
                </c:pt>
                <c:pt idx="1107">
                  <c:v>0.216</c:v>
                </c:pt>
                <c:pt idx="1108">
                  <c:v>0.218</c:v>
                </c:pt>
                <c:pt idx="1109">
                  <c:v>0.22</c:v>
                </c:pt>
                <c:pt idx="1110">
                  <c:v>0.222</c:v>
                </c:pt>
                <c:pt idx="1111">
                  <c:v>0.224</c:v>
                </c:pt>
                <c:pt idx="1112">
                  <c:v>0.22600000000000001</c:v>
                </c:pt>
                <c:pt idx="1113">
                  <c:v>0.22800000000000001</c:v>
                </c:pt>
                <c:pt idx="1114">
                  <c:v>0.23</c:v>
                </c:pt>
                <c:pt idx="1115">
                  <c:v>0.23200000000000001</c:v>
                </c:pt>
                <c:pt idx="1116">
                  <c:v>0.23400000000000001</c:v>
                </c:pt>
                <c:pt idx="1117">
                  <c:v>0.23599999999999999</c:v>
                </c:pt>
                <c:pt idx="1118">
                  <c:v>0.23799999999999999</c:v>
                </c:pt>
                <c:pt idx="1119">
                  <c:v>0.24</c:v>
                </c:pt>
                <c:pt idx="1120">
                  <c:v>0.24199999999999999</c:v>
                </c:pt>
                <c:pt idx="1121">
                  <c:v>0.24399999999999999</c:v>
                </c:pt>
                <c:pt idx="1122">
                  <c:v>0.246</c:v>
                </c:pt>
                <c:pt idx="1123">
                  <c:v>0.248</c:v>
                </c:pt>
                <c:pt idx="1124">
                  <c:v>0.25</c:v>
                </c:pt>
                <c:pt idx="1125">
                  <c:v>0.252</c:v>
                </c:pt>
                <c:pt idx="1126">
                  <c:v>0.254</c:v>
                </c:pt>
                <c:pt idx="1127">
                  <c:v>0.25600000000000001</c:v>
                </c:pt>
                <c:pt idx="1128">
                  <c:v>0.25800000000000001</c:v>
                </c:pt>
                <c:pt idx="1129">
                  <c:v>0.26</c:v>
                </c:pt>
                <c:pt idx="1130">
                  <c:v>0.26200000000000001</c:v>
                </c:pt>
                <c:pt idx="1131">
                  <c:v>0.26400000000000001</c:v>
                </c:pt>
                <c:pt idx="1132">
                  <c:v>0.26600000000000001</c:v>
                </c:pt>
                <c:pt idx="1133">
                  <c:v>0.26800000000000002</c:v>
                </c:pt>
                <c:pt idx="1134">
                  <c:v>0.27</c:v>
                </c:pt>
                <c:pt idx="1135">
                  <c:v>0.27200000000000002</c:v>
                </c:pt>
                <c:pt idx="1136">
                  <c:v>0.27400000000000002</c:v>
                </c:pt>
                <c:pt idx="1137">
                  <c:v>0.27600000000000002</c:v>
                </c:pt>
                <c:pt idx="1138">
                  <c:v>0.27800000000000002</c:v>
                </c:pt>
                <c:pt idx="1139">
                  <c:v>0.28000000000000003</c:v>
                </c:pt>
                <c:pt idx="1140">
                  <c:v>0.28199999999999997</c:v>
                </c:pt>
                <c:pt idx="1141">
                  <c:v>0.28399999999999997</c:v>
                </c:pt>
                <c:pt idx="1142">
                  <c:v>0.28599999999999998</c:v>
                </c:pt>
                <c:pt idx="1143">
                  <c:v>0.28799999999999998</c:v>
                </c:pt>
                <c:pt idx="1144">
                  <c:v>0.28999999999999998</c:v>
                </c:pt>
                <c:pt idx="1145">
                  <c:v>0.29199999999999998</c:v>
                </c:pt>
                <c:pt idx="1146">
                  <c:v>0.29399999999999998</c:v>
                </c:pt>
                <c:pt idx="1147">
                  <c:v>0.29599999999999999</c:v>
                </c:pt>
                <c:pt idx="1148">
                  <c:v>0.29799999999999999</c:v>
                </c:pt>
                <c:pt idx="1149">
                  <c:v>0.3</c:v>
                </c:pt>
                <c:pt idx="1150">
                  <c:v>0.30199999999999999</c:v>
                </c:pt>
                <c:pt idx="1151">
                  <c:v>0.30399999999999999</c:v>
                </c:pt>
                <c:pt idx="1152">
                  <c:v>0.30599999999999999</c:v>
                </c:pt>
                <c:pt idx="1153">
                  <c:v>0.308</c:v>
                </c:pt>
                <c:pt idx="1154">
                  <c:v>0.31</c:v>
                </c:pt>
                <c:pt idx="1155">
                  <c:v>0.312</c:v>
                </c:pt>
                <c:pt idx="1156">
                  <c:v>0.314</c:v>
                </c:pt>
                <c:pt idx="1157">
                  <c:v>0.316</c:v>
                </c:pt>
                <c:pt idx="1158">
                  <c:v>0.318</c:v>
                </c:pt>
                <c:pt idx="1159">
                  <c:v>0.32</c:v>
                </c:pt>
                <c:pt idx="1160">
                  <c:v>0.32200000000000001</c:v>
                </c:pt>
                <c:pt idx="1161">
                  <c:v>0.32400000000000001</c:v>
                </c:pt>
                <c:pt idx="1162">
                  <c:v>0.32600000000000001</c:v>
                </c:pt>
                <c:pt idx="1163">
                  <c:v>0.32800000000000001</c:v>
                </c:pt>
                <c:pt idx="1164">
                  <c:v>0.33</c:v>
                </c:pt>
                <c:pt idx="1165">
                  <c:v>0.33200000000000002</c:v>
                </c:pt>
                <c:pt idx="1166">
                  <c:v>0.33400000000000002</c:v>
                </c:pt>
                <c:pt idx="1167">
                  <c:v>0.33600000000000002</c:v>
                </c:pt>
                <c:pt idx="1168">
                  <c:v>0.33800000000000002</c:v>
                </c:pt>
                <c:pt idx="1169">
                  <c:v>0.34</c:v>
                </c:pt>
                <c:pt idx="1170">
                  <c:v>0.34200000000000003</c:v>
                </c:pt>
                <c:pt idx="1171">
                  <c:v>0.34399999999999997</c:v>
                </c:pt>
                <c:pt idx="1172">
                  <c:v>0.34599999999999997</c:v>
                </c:pt>
                <c:pt idx="1173">
                  <c:v>0.34799999999999998</c:v>
                </c:pt>
                <c:pt idx="1174">
                  <c:v>0.35</c:v>
                </c:pt>
                <c:pt idx="1175">
                  <c:v>0.35199999999999998</c:v>
                </c:pt>
                <c:pt idx="1176">
                  <c:v>0.35399999999999998</c:v>
                </c:pt>
                <c:pt idx="1177">
                  <c:v>0.35599999999999998</c:v>
                </c:pt>
                <c:pt idx="1178">
                  <c:v>0.35799999999999998</c:v>
                </c:pt>
                <c:pt idx="1179">
                  <c:v>0.36</c:v>
                </c:pt>
                <c:pt idx="1180">
                  <c:v>0.36199999999999999</c:v>
                </c:pt>
                <c:pt idx="1181">
                  <c:v>0.36399999999999999</c:v>
                </c:pt>
                <c:pt idx="1182">
                  <c:v>0.36599999999999999</c:v>
                </c:pt>
                <c:pt idx="1183">
                  <c:v>0.36799999999999999</c:v>
                </c:pt>
                <c:pt idx="1184">
                  <c:v>0.37</c:v>
                </c:pt>
                <c:pt idx="1185">
                  <c:v>0.372</c:v>
                </c:pt>
                <c:pt idx="1186">
                  <c:v>0.374</c:v>
                </c:pt>
                <c:pt idx="1187">
                  <c:v>0.376</c:v>
                </c:pt>
                <c:pt idx="1188">
                  <c:v>0.378</c:v>
                </c:pt>
                <c:pt idx="1189">
                  <c:v>0.38</c:v>
                </c:pt>
                <c:pt idx="1190">
                  <c:v>0.38200000000000001</c:v>
                </c:pt>
                <c:pt idx="1191">
                  <c:v>0.38400000000000001</c:v>
                </c:pt>
                <c:pt idx="1192">
                  <c:v>0.38600000000000001</c:v>
                </c:pt>
                <c:pt idx="1193">
                  <c:v>0.38800000000000001</c:v>
                </c:pt>
                <c:pt idx="1194">
                  <c:v>0.39</c:v>
                </c:pt>
                <c:pt idx="1195">
                  <c:v>0.39200000000000002</c:v>
                </c:pt>
                <c:pt idx="1196">
                  <c:v>0.39400000000000002</c:v>
                </c:pt>
                <c:pt idx="1197">
                  <c:v>0.39600000000000002</c:v>
                </c:pt>
                <c:pt idx="1198">
                  <c:v>0.39800000000000002</c:v>
                </c:pt>
                <c:pt idx="1199">
                  <c:v>0.4</c:v>
                </c:pt>
                <c:pt idx="1200">
                  <c:v>0.40200000000000002</c:v>
                </c:pt>
                <c:pt idx="1201">
                  <c:v>0.40400000000000003</c:v>
                </c:pt>
                <c:pt idx="1202">
                  <c:v>0.40600000000000003</c:v>
                </c:pt>
                <c:pt idx="1203">
                  <c:v>0.40799999999999997</c:v>
                </c:pt>
                <c:pt idx="1204">
                  <c:v>0.41</c:v>
                </c:pt>
                <c:pt idx="1205">
                  <c:v>0.41199999999999998</c:v>
                </c:pt>
                <c:pt idx="1206">
                  <c:v>0.41399999999999998</c:v>
                </c:pt>
                <c:pt idx="1207">
                  <c:v>0.41599999999999998</c:v>
                </c:pt>
                <c:pt idx="1208">
                  <c:v>0.41799999999999998</c:v>
                </c:pt>
                <c:pt idx="1209">
                  <c:v>0.42</c:v>
                </c:pt>
                <c:pt idx="1210">
                  <c:v>0.42199999999999999</c:v>
                </c:pt>
                <c:pt idx="1211">
                  <c:v>0.42399999999999999</c:v>
                </c:pt>
                <c:pt idx="1212">
                  <c:v>0.42599999999999999</c:v>
                </c:pt>
                <c:pt idx="1213">
                  <c:v>0.42799999999999999</c:v>
                </c:pt>
                <c:pt idx="1214">
                  <c:v>0.43</c:v>
                </c:pt>
                <c:pt idx="1215">
                  <c:v>0.432</c:v>
                </c:pt>
                <c:pt idx="1216">
                  <c:v>0.434</c:v>
                </c:pt>
                <c:pt idx="1217">
                  <c:v>0.436</c:v>
                </c:pt>
                <c:pt idx="1218">
                  <c:v>0.438</c:v>
                </c:pt>
                <c:pt idx="1219">
                  <c:v>0.44</c:v>
                </c:pt>
                <c:pt idx="1220">
                  <c:v>0.442</c:v>
                </c:pt>
                <c:pt idx="1221">
                  <c:v>0.44400000000000001</c:v>
                </c:pt>
                <c:pt idx="1222">
                  <c:v>0.44600000000000001</c:v>
                </c:pt>
                <c:pt idx="1223">
                  <c:v>0.44800000000000001</c:v>
                </c:pt>
                <c:pt idx="1224">
                  <c:v>0.45</c:v>
                </c:pt>
                <c:pt idx="1225">
                  <c:v>0.45200000000000001</c:v>
                </c:pt>
                <c:pt idx="1226">
                  <c:v>0.45400000000000001</c:v>
                </c:pt>
                <c:pt idx="1227">
                  <c:v>0.45600000000000002</c:v>
                </c:pt>
                <c:pt idx="1228">
                  <c:v>0.45800000000000002</c:v>
                </c:pt>
                <c:pt idx="1229">
                  <c:v>0.46</c:v>
                </c:pt>
                <c:pt idx="1230">
                  <c:v>0.46200000000000002</c:v>
                </c:pt>
                <c:pt idx="1231">
                  <c:v>0.46400000000000002</c:v>
                </c:pt>
                <c:pt idx="1232">
                  <c:v>0.46600000000000003</c:v>
                </c:pt>
                <c:pt idx="1233">
                  <c:v>0.46800000000000003</c:v>
                </c:pt>
                <c:pt idx="1234">
                  <c:v>0.47</c:v>
                </c:pt>
                <c:pt idx="1235">
                  <c:v>0.47199999999999998</c:v>
                </c:pt>
                <c:pt idx="1236">
                  <c:v>0.47399999999999998</c:v>
                </c:pt>
                <c:pt idx="1237">
                  <c:v>0.47599999999999998</c:v>
                </c:pt>
                <c:pt idx="1238">
                  <c:v>0.47799999999999998</c:v>
                </c:pt>
                <c:pt idx="1239">
                  <c:v>0.48</c:v>
                </c:pt>
                <c:pt idx="1240">
                  <c:v>0.48199999999999998</c:v>
                </c:pt>
                <c:pt idx="1241">
                  <c:v>0.48399999999999999</c:v>
                </c:pt>
                <c:pt idx="1242">
                  <c:v>0.48599999999999999</c:v>
                </c:pt>
                <c:pt idx="1243">
                  <c:v>0.48799999999999999</c:v>
                </c:pt>
                <c:pt idx="1244">
                  <c:v>0.49</c:v>
                </c:pt>
                <c:pt idx="1245">
                  <c:v>0.49199999999999999</c:v>
                </c:pt>
                <c:pt idx="1246">
                  <c:v>0.49399999999999999</c:v>
                </c:pt>
                <c:pt idx="1247">
                  <c:v>0.496</c:v>
                </c:pt>
                <c:pt idx="1248">
                  <c:v>0.498</c:v>
                </c:pt>
                <c:pt idx="1249">
                  <c:v>0.5</c:v>
                </c:pt>
                <c:pt idx="1250">
                  <c:v>0.502</c:v>
                </c:pt>
                <c:pt idx="1251">
                  <c:v>0.504</c:v>
                </c:pt>
                <c:pt idx="1252">
                  <c:v>0.50600000000000001</c:v>
                </c:pt>
                <c:pt idx="1253">
                  <c:v>0.50800000000000001</c:v>
                </c:pt>
                <c:pt idx="1254">
                  <c:v>0.51</c:v>
                </c:pt>
                <c:pt idx="1255">
                  <c:v>0.51200000000000001</c:v>
                </c:pt>
                <c:pt idx="1256">
                  <c:v>0.51400000000000001</c:v>
                </c:pt>
                <c:pt idx="1257">
                  <c:v>0.51600000000000001</c:v>
                </c:pt>
                <c:pt idx="1258">
                  <c:v>0.51800000000000002</c:v>
                </c:pt>
                <c:pt idx="1259">
                  <c:v>0.52</c:v>
                </c:pt>
                <c:pt idx="1260">
                  <c:v>0.52200000000000002</c:v>
                </c:pt>
                <c:pt idx="1261">
                  <c:v>0.52400000000000002</c:v>
                </c:pt>
                <c:pt idx="1262">
                  <c:v>0.52600000000000002</c:v>
                </c:pt>
                <c:pt idx="1263">
                  <c:v>0.52800000000000002</c:v>
                </c:pt>
                <c:pt idx="1264">
                  <c:v>0.53</c:v>
                </c:pt>
                <c:pt idx="1265">
                  <c:v>0.53200000000000003</c:v>
                </c:pt>
                <c:pt idx="1266">
                  <c:v>0.53400000000000003</c:v>
                </c:pt>
                <c:pt idx="1267">
                  <c:v>0.53600000000000003</c:v>
                </c:pt>
                <c:pt idx="1268">
                  <c:v>0.53800000000000003</c:v>
                </c:pt>
                <c:pt idx="1269">
                  <c:v>0.54</c:v>
                </c:pt>
                <c:pt idx="1270">
                  <c:v>0.54200000000000004</c:v>
                </c:pt>
                <c:pt idx="1271">
                  <c:v>0.54400000000000004</c:v>
                </c:pt>
                <c:pt idx="1272">
                  <c:v>0.54600000000000004</c:v>
                </c:pt>
                <c:pt idx="1273">
                  <c:v>0.54800000000000004</c:v>
                </c:pt>
                <c:pt idx="1274">
                  <c:v>0.55000000000000004</c:v>
                </c:pt>
                <c:pt idx="1275">
                  <c:v>0.55200000000000005</c:v>
                </c:pt>
                <c:pt idx="1276">
                  <c:v>0.55400000000000005</c:v>
                </c:pt>
                <c:pt idx="1277">
                  <c:v>0.55600000000000005</c:v>
                </c:pt>
                <c:pt idx="1278">
                  <c:v>0.55800000000000005</c:v>
                </c:pt>
                <c:pt idx="1279">
                  <c:v>0.56000000000000005</c:v>
                </c:pt>
                <c:pt idx="1280">
                  <c:v>0.56200000000000006</c:v>
                </c:pt>
                <c:pt idx="1281">
                  <c:v>0.56399999999999995</c:v>
                </c:pt>
                <c:pt idx="1282">
                  <c:v>0.56599999999999995</c:v>
                </c:pt>
                <c:pt idx="1283">
                  <c:v>0.56799999999999995</c:v>
                </c:pt>
                <c:pt idx="1284">
                  <c:v>0.56999999999999995</c:v>
                </c:pt>
                <c:pt idx="1285">
                  <c:v>0.57199999999999995</c:v>
                </c:pt>
                <c:pt idx="1286">
                  <c:v>0.57399999999999995</c:v>
                </c:pt>
                <c:pt idx="1287">
                  <c:v>0.57599999999999996</c:v>
                </c:pt>
                <c:pt idx="1288">
                  <c:v>0.57799999999999996</c:v>
                </c:pt>
                <c:pt idx="1289">
                  <c:v>0.57999999999999996</c:v>
                </c:pt>
                <c:pt idx="1290">
                  <c:v>0.58199999999999996</c:v>
                </c:pt>
                <c:pt idx="1291">
                  <c:v>0.58399999999999996</c:v>
                </c:pt>
                <c:pt idx="1292">
                  <c:v>0.58599999999999997</c:v>
                </c:pt>
                <c:pt idx="1293">
                  <c:v>0.58799999999999997</c:v>
                </c:pt>
                <c:pt idx="1294">
                  <c:v>0.59</c:v>
                </c:pt>
                <c:pt idx="1295">
                  <c:v>0.59199999999999997</c:v>
                </c:pt>
                <c:pt idx="1296">
                  <c:v>0.59399999999999997</c:v>
                </c:pt>
                <c:pt idx="1297">
                  <c:v>0.59599999999999997</c:v>
                </c:pt>
                <c:pt idx="1298">
                  <c:v>0.59799999999999998</c:v>
                </c:pt>
                <c:pt idx="1299">
                  <c:v>0.6</c:v>
                </c:pt>
                <c:pt idx="1300">
                  <c:v>0.60199999999999998</c:v>
                </c:pt>
                <c:pt idx="1301">
                  <c:v>0.60399999999999998</c:v>
                </c:pt>
                <c:pt idx="1302">
                  <c:v>0.60599999999999998</c:v>
                </c:pt>
                <c:pt idx="1303">
                  <c:v>0.60799999999999998</c:v>
                </c:pt>
                <c:pt idx="1304">
                  <c:v>0.61</c:v>
                </c:pt>
                <c:pt idx="1305">
                  <c:v>0.61199999999999999</c:v>
                </c:pt>
                <c:pt idx="1306">
                  <c:v>0.61399999999999999</c:v>
                </c:pt>
                <c:pt idx="1307">
                  <c:v>0.61599999999999999</c:v>
                </c:pt>
                <c:pt idx="1308">
                  <c:v>0.61799999999999999</c:v>
                </c:pt>
                <c:pt idx="1309">
                  <c:v>0.62</c:v>
                </c:pt>
                <c:pt idx="1310">
                  <c:v>0.622</c:v>
                </c:pt>
                <c:pt idx="1311">
                  <c:v>0.624</c:v>
                </c:pt>
                <c:pt idx="1312">
                  <c:v>0.626</c:v>
                </c:pt>
                <c:pt idx="1313">
                  <c:v>0.628</c:v>
                </c:pt>
                <c:pt idx="1314">
                  <c:v>0.63</c:v>
                </c:pt>
                <c:pt idx="1315">
                  <c:v>0.63200000000000001</c:v>
                </c:pt>
                <c:pt idx="1316">
                  <c:v>0.63400000000000001</c:v>
                </c:pt>
                <c:pt idx="1317">
                  <c:v>0.63600000000000001</c:v>
                </c:pt>
                <c:pt idx="1318">
                  <c:v>0.63800000000000001</c:v>
                </c:pt>
                <c:pt idx="1319">
                  <c:v>0.64</c:v>
                </c:pt>
                <c:pt idx="1320">
                  <c:v>0.64200000000000002</c:v>
                </c:pt>
                <c:pt idx="1321">
                  <c:v>0.64400000000000002</c:v>
                </c:pt>
                <c:pt idx="1322">
                  <c:v>0.64600000000000002</c:v>
                </c:pt>
                <c:pt idx="1323">
                  <c:v>0.64800000000000002</c:v>
                </c:pt>
                <c:pt idx="1324">
                  <c:v>0.65</c:v>
                </c:pt>
                <c:pt idx="1325">
                  <c:v>0.65200000000000002</c:v>
                </c:pt>
                <c:pt idx="1326">
                  <c:v>0.65400000000000003</c:v>
                </c:pt>
                <c:pt idx="1327">
                  <c:v>0.65600000000000003</c:v>
                </c:pt>
                <c:pt idx="1328">
                  <c:v>0.65800000000000003</c:v>
                </c:pt>
                <c:pt idx="1329">
                  <c:v>0.66</c:v>
                </c:pt>
                <c:pt idx="1330">
                  <c:v>0.66200000000000003</c:v>
                </c:pt>
                <c:pt idx="1331">
                  <c:v>0.66400000000000003</c:v>
                </c:pt>
                <c:pt idx="1332">
                  <c:v>0.66600000000000004</c:v>
                </c:pt>
                <c:pt idx="1333">
                  <c:v>0.66800000000000004</c:v>
                </c:pt>
                <c:pt idx="1334">
                  <c:v>0.67</c:v>
                </c:pt>
                <c:pt idx="1335">
                  <c:v>0.67200000000000004</c:v>
                </c:pt>
                <c:pt idx="1336">
                  <c:v>0.67400000000000004</c:v>
                </c:pt>
                <c:pt idx="1337">
                  <c:v>0.67600000000000005</c:v>
                </c:pt>
                <c:pt idx="1338">
                  <c:v>0.67800000000000005</c:v>
                </c:pt>
                <c:pt idx="1339">
                  <c:v>0.68</c:v>
                </c:pt>
                <c:pt idx="1340">
                  <c:v>0.68200000000000005</c:v>
                </c:pt>
                <c:pt idx="1341">
                  <c:v>0.68400000000000005</c:v>
                </c:pt>
                <c:pt idx="1342">
                  <c:v>0.68600000000000005</c:v>
                </c:pt>
                <c:pt idx="1343">
                  <c:v>0.68799999999999994</c:v>
                </c:pt>
                <c:pt idx="1344">
                  <c:v>0.69</c:v>
                </c:pt>
                <c:pt idx="1345">
                  <c:v>0.69199999999999995</c:v>
                </c:pt>
                <c:pt idx="1346">
                  <c:v>0.69399999999999995</c:v>
                </c:pt>
                <c:pt idx="1347">
                  <c:v>0.69599999999999995</c:v>
                </c:pt>
                <c:pt idx="1348">
                  <c:v>0.69799999999999995</c:v>
                </c:pt>
                <c:pt idx="1349">
                  <c:v>0.7</c:v>
                </c:pt>
                <c:pt idx="1350">
                  <c:v>0.70199999999999996</c:v>
                </c:pt>
                <c:pt idx="1351">
                  <c:v>0.70399999999999996</c:v>
                </c:pt>
                <c:pt idx="1352">
                  <c:v>0.70599999999999996</c:v>
                </c:pt>
                <c:pt idx="1353">
                  <c:v>0.70799999999999996</c:v>
                </c:pt>
                <c:pt idx="1354">
                  <c:v>0.71</c:v>
                </c:pt>
                <c:pt idx="1355">
                  <c:v>0.71199999999999997</c:v>
                </c:pt>
                <c:pt idx="1356">
                  <c:v>0.71399999999999997</c:v>
                </c:pt>
                <c:pt idx="1357">
                  <c:v>0.71599999999999997</c:v>
                </c:pt>
                <c:pt idx="1358">
                  <c:v>0.71799999999999997</c:v>
                </c:pt>
                <c:pt idx="1359">
                  <c:v>0.72</c:v>
                </c:pt>
                <c:pt idx="1360">
                  <c:v>0.72199999999999998</c:v>
                </c:pt>
                <c:pt idx="1361">
                  <c:v>0.72399999999999998</c:v>
                </c:pt>
                <c:pt idx="1362">
                  <c:v>0.72599999999999998</c:v>
                </c:pt>
                <c:pt idx="1363">
                  <c:v>0.72799999999999998</c:v>
                </c:pt>
                <c:pt idx="1364">
                  <c:v>0.73</c:v>
                </c:pt>
                <c:pt idx="1365">
                  <c:v>0.73199999999999998</c:v>
                </c:pt>
                <c:pt idx="1366">
                  <c:v>0.73399999999999999</c:v>
                </c:pt>
                <c:pt idx="1367">
                  <c:v>0.73599999999999999</c:v>
                </c:pt>
                <c:pt idx="1368">
                  <c:v>0.73799999999999999</c:v>
                </c:pt>
                <c:pt idx="1369">
                  <c:v>0.74</c:v>
                </c:pt>
                <c:pt idx="1370">
                  <c:v>0.74199999999999999</c:v>
                </c:pt>
                <c:pt idx="1371">
                  <c:v>0.74399999999999999</c:v>
                </c:pt>
                <c:pt idx="1372">
                  <c:v>0.746</c:v>
                </c:pt>
                <c:pt idx="1373">
                  <c:v>0.748</c:v>
                </c:pt>
                <c:pt idx="1374">
                  <c:v>0.75</c:v>
                </c:pt>
                <c:pt idx="1375">
                  <c:v>0.752</c:v>
                </c:pt>
                <c:pt idx="1376">
                  <c:v>0.754</c:v>
                </c:pt>
                <c:pt idx="1377">
                  <c:v>0.75600000000000001</c:v>
                </c:pt>
                <c:pt idx="1378">
                  <c:v>0.75800000000000001</c:v>
                </c:pt>
                <c:pt idx="1379">
                  <c:v>0.76</c:v>
                </c:pt>
                <c:pt idx="1380">
                  <c:v>0.76200000000000001</c:v>
                </c:pt>
                <c:pt idx="1381">
                  <c:v>0.76400000000000001</c:v>
                </c:pt>
                <c:pt idx="1382">
                  <c:v>0.76600000000000001</c:v>
                </c:pt>
                <c:pt idx="1383">
                  <c:v>0.76800000000000002</c:v>
                </c:pt>
                <c:pt idx="1384">
                  <c:v>0.77</c:v>
                </c:pt>
                <c:pt idx="1385">
                  <c:v>0.77200000000000002</c:v>
                </c:pt>
                <c:pt idx="1386">
                  <c:v>0.77400000000000002</c:v>
                </c:pt>
                <c:pt idx="1387">
                  <c:v>0.77600000000000002</c:v>
                </c:pt>
                <c:pt idx="1388">
                  <c:v>0.77800000000000002</c:v>
                </c:pt>
                <c:pt idx="1389">
                  <c:v>0.78</c:v>
                </c:pt>
                <c:pt idx="1390">
                  <c:v>0.78200000000000003</c:v>
                </c:pt>
                <c:pt idx="1391">
                  <c:v>0.78400000000000003</c:v>
                </c:pt>
                <c:pt idx="1392">
                  <c:v>0.78600000000000003</c:v>
                </c:pt>
                <c:pt idx="1393">
                  <c:v>0.78800000000000003</c:v>
                </c:pt>
                <c:pt idx="1394">
                  <c:v>0.79</c:v>
                </c:pt>
                <c:pt idx="1395">
                  <c:v>0.79200000000000004</c:v>
                </c:pt>
                <c:pt idx="1396">
                  <c:v>0.79400000000000004</c:v>
                </c:pt>
                <c:pt idx="1397">
                  <c:v>0.79600000000000004</c:v>
                </c:pt>
                <c:pt idx="1398">
                  <c:v>0.79800000000000004</c:v>
                </c:pt>
                <c:pt idx="1399">
                  <c:v>0.8</c:v>
                </c:pt>
                <c:pt idx="1400">
                  <c:v>0.80200000000000005</c:v>
                </c:pt>
                <c:pt idx="1401">
                  <c:v>0.80400000000000005</c:v>
                </c:pt>
                <c:pt idx="1402">
                  <c:v>0.80600000000000005</c:v>
                </c:pt>
                <c:pt idx="1403">
                  <c:v>0.80800000000000005</c:v>
                </c:pt>
                <c:pt idx="1404">
                  <c:v>0.81</c:v>
                </c:pt>
                <c:pt idx="1405">
                  <c:v>0.81200000000000006</c:v>
                </c:pt>
                <c:pt idx="1406">
                  <c:v>0.81399999999999995</c:v>
                </c:pt>
                <c:pt idx="1407">
                  <c:v>0.81599999999999995</c:v>
                </c:pt>
                <c:pt idx="1408">
                  <c:v>0.81799999999999995</c:v>
                </c:pt>
                <c:pt idx="1409">
                  <c:v>0.82</c:v>
                </c:pt>
                <c:pt idx="1410">
                  <c:v>0.82199999999999995</c:v>
                </c:pt>
                <c:pt idx="1411">
                  <c:v>0.82399999999999995</c:v>
                </c:pt>
                <c:pt idx="1412">
                  <c:v>0.82599999999999996</c:v>
                </c:pt>
                <c:pt idx="1413">
                  <c:v>0.82799999999999996</c:v>
                </c:pt>
                <c:pt idx="1414">
                  <c:v>0.83</c:v>
                </c:pt>
                <c:pt idx="1415">
                  <c:v>0.83199999999999996</c:v>
                </c:pt>
                <c:pt idx="1416">
                  <c:v>0.83399999999999996</c:v>
                </c:pt>
                <c:pt idx="1417">
                  <c:v>0.83599999999999997</c:v>
                </c:pt>
                <c:pt idx="1418">
                  <c:v>0.83799999999999997</c:v>
                </c:pt>
                <c:pt idx="1419">
                  <c:v>0.84</c:v>
                </c:pt>
                <c:pt idx="1420">
                  <c:v>0.84199999999999997</c:v>
                </c:pt>
                <c:pt idx="1421">
                  <c:v>0.84399999999999997</c:v>
                </c:pt>
                <c:pt idx="1422">
                  <c:v>0.84599999999999997</c:v>
                </c:pt>
                <c:pt idx="1423">
                  <c:v>0.84799999999999998</c:v>
                </c:pt>
                <c:pt idx="1424">
                  <c:v>0.85</c:v>
                </c:pt>
                <c:pt idx="1425">
                  <c:v>0.85199999999999998</c:v>
                </c:pt>
                <c:pt idx="1426">
                  <c:v>0.85399999999999998</c:v>
                </c:pt>
                <c:pt idx="1427">
                  <c:v>0.85599999999999998</c:v>
                </c:pt>
                <c:pt idx="1428">
                  <c:v>0.85799999999999998</c:v>
                </c:pt>
                <c:pt idx="1429">
                  <c:v>0.86</c:v>
                </c:pt>
                <c:pt idx="1430">
                  <c:v>0.86199999999999999</c:v>
                </c:pt>
                <c:pt idx="1431">
                  <c:v>0.86399999999999999</c:v>
                </c:pt>
                <c:pt idx="1432">
                  <c:v>0.86599999999999999</c:v>
                </c:pt>
                <c:pt idx="1433">
                  <c:v>0.86799999999999999</c:v>
                </c:pt>
                <c:pt idx="1434">
                  <c:v>0.87</c:v>
                </c:pt>
                <c:pt idx="1435">
                  <c:v>0.872</c:v>
                </c:pt>
                <c:pt idx="1436">
                  <c:v>0.874</c:v>
                </c:pt>
                <c:pt idx="1437">
                  <c:v>0.876</c:v>
                </c:pt>
                <c:pt idx="1438">
                  <c:v>0.878</c:v>
                </c:pt>
                <c:pt idx="1439">
                  <c:v>0.88</c:v>
                </c:pt>
                <c:pt idx="1440">
                  <c:v>0.88200000000000001</c:v>
                </c:pt>
                <c:pt idx="1441">
                  <c:v>0.88400000000000001</c:v>
                </c:pt>
                <c:pt idx="1442">
                  <c:v>0.88600000000000001</c:v>
                </c:pt>
                <c:pt idx="1443">
                  <c:v>0.88800000000000001</c:v>
                </c:pt>
                <c:pt idx="1444">
                  <c:v>0.89</c:v>
                </c:pt>
                <c:pt idx="1445">
                  <c:v>0.89200000000000002</c:v>
                </c:pt>
                <c:pt idx="1446">
                  <c:v>0.89400000000000002</c:v>
                </c:pt>
                <c:pt idx="1447">
                  <c:v>0.89600000000000002</c:v>
                </c:pt>
                <c:pt idx="1448">
                  <c:v>0.89800000000000002</c:v>
                </c:pt>
                <c:pt idx="1449">
                  <c:v>0.9</c:v>
                </c:pt>
                <c:pt idx="1450">
                  <c:v>0.90200000000000002</c:v>
                </c:pt>
                <c:pt idx="1451">
                  <c:v>0.90400000000000003</c:v>
                </c:pt>
                <c:pt idx="1452">
                  <c:v>0.90600000000000003</c:v>
                </c:pt>
                <c:pt idx="1453">
                  <c:v>0.90800000000000003</c:v>
                </c:pt>
                <c:pt idx="1454">
                  <c:v>0.91</c:v>
                </c:pt>
                <c:pt idx="1455">
                  <c:v>0.91200000000000003</c:v>
                </c:pt>
                <c:pt idx="1456">
                  <c:v>0.91400000000000003</c:v>
                </c:pt>
                <c:pt idx="1457">
                  <c:v>0.91600000000000004</c:v>
                </c:pt>
                <c:pt idx="1458">
                  <c:v>0.91800000000000004</c:v>
                </c:pt>
                <c:pt idx="1459">
                  <c:v>0.92</c:v>
                </c:pt>
                <c:pt idx="1460">
                  <c:v>0.92200000000000004</c:v>
                </c:pt>
                <c:pt idx="1461">
                  <c:v>0.92400000000000004</c:v>
                </c:pt>
                <c:pt idx="1462">
                  <c:v>0.92600000000000005</c:v>
                </c:pt>
                <c:pt idx="1463">
                  <c:v>0.92800000000000005</c:v>
                </c:pt>
                <c:pt idx="1464">
                  <c:v>0.93</c:v>
                </c:pt>
                <c:pt idx="1465">
                  <c:v>0.93200000000000005</c:v>
                </c:pt>
                <c:pt idx="1466">
                  <c:v>0.93400000000000005</c:v>
                </c:pt>
                <c:pt idx="1467">
                  <c:v>0.93600000000000005</c:v>
                </c:pt>
                <c:pt idx="1468">
                  <c:v>0.93799999999999994</c:v>
                </c:pt>
                <c:pt idx="1469">
                  <c:v>0.94</c:v>
                </c:pt>
                <c:pt idx="1470">
                  <c:v>0.94199999999999995</c:v>
                </c:pt>
                <c:pt idx="1471">
                  <c:v>0.94399999999999995</c:v>
                </c:pt>
                <c:pt idx="1472">
                  <c:v>0.94599999999999995</c:v>
                </c:pt>
                <c:pt idx="1473">
                  <c:v>0.94799999999999995</c:v>
                </c:pt>
                <c:pt idx="1474">
                  <c:v>0.95</c:v>
                </c:pt>
                <c:pt idx="1475">
                  <c:v>0.95199999999999996</c:v>
                </c:pt>
                <c:pt idx="1476">
                  <c:v>0.95399999999999996</c:v>
                </c:pt>
                <c:pt idx="1477">
                  <c:v>0.95599999999999996</c:v>
                </c:pt>
                <c:pt idx="1478">
                  <c:v>0.95799999999999996</c:v>
                </c:pt>
                <c:pt idx="1479">
                  <c:v>0.96</c:v>
                </c:pt>
                <c:pt idx="1480">
                  <c:v>0.96199999999999997</c:v>
                </c:pt>
                <c:pt idx="1481">
                  <c:v>0.96399999999999997</c:v>
                </c:pt>
                <c:pt idx="1482">
                  <c:v>0.96599999999999997</c:v>
                </c:pt>
                <c:pt idx="1483">
                  <c:v>0.96799999999999997</c:v>
                </c:pt>
                <c:pt idx="1484">
                  <c:v>0.97</c:v>
                </c:pt>
                <c:pt idx="1485">
                  <c:v>0.97199999999999998</c:v>
                </c:pt>
                <c:pt idx="1486">
                  <c:v>0.97399999999999998</c:v>
                </c:pt>
                <c:pt idx="1487">
                  <c:v>0.97599999999999998</c:v>
                </c:pt>
                <c:pt idx="1488">
                  <c:v>0.97799999999999998</c:v>
                </c:pt>
                <c:pt idx="1489">
                  <c:v>0.98</c:v>
                </c:pt>
                <c:pt idx="1490">
                  <c:v>0.98199999999999998</c:v>
                </c:pt>
                <c:pt idx="1491">
                  <c:v>0.98399999999999999</c:v>
                </c:pt>
                <c:pt idx="1492">
                  <c:v>0.98599999999999999</c:v>
                </c:pt>
                <c:pt idx="1493">
                  <c:v>0.98799999999999999</c:v>
                </c:pt>
                <c:pt idx="1494">
                  <c:v>0.99</c:v>
                </c:pt>
                <c:pt idx="1495">
                  <c:v>0.99199999999999999</c:v>
                </c:pt>
                <c:pt idx="1496">
                  <c:v>0.99399999999999999</c:v>
                </c:pt>
                <c:pt idx="1497">
                  <c:v>0.996</c:v>
                </c:pt>
                <c:pt idx="1498">
                  <c:v>0.998</c:v>
                </c:pt>
                <c:pt idx="1499">
                  <c:v>1</c:v>
                </c:pt>
                <c:pt idx="1500">
                  <c:v>1.002</c:v>
                </c:pt>
                <c:pt idx="1501">
                  <c:v>1.004</c:v>
                </c:pt>
                <c:pt idx="1502">
                  <c:v>1.006</c:v>
                </c:pt>
                <c:pt idx="1503">
                  <c:v>1.008</c:v>
                </c:pt>
                <c:pt idx="1504">
                  <c:v>1.01</c:v>
                </c:pt>
                <c:pt idx="1505">
                  <c:v>1.012</c:v>
                </c:pt>
                <c:pt idx="1506">
                  <c:v>1.014</c:v>
                </c:pt>
                <c:pt idx="1507">
                  <c:v>1.016</c:v>
                </c:pt>
                <c:pt idx="1508">
                  <c:v>1.018</c:v>
                </c:pt>
                <c:pt idx="1509">
                  <c:v>1.02</c:v>
                </c:pt>
                <c:pt idx="1510">
                  <c:v>1.022</c:v>
                </c:pt>
                <c:pt idx="1511">
                  <c:v>1.024</c:v>
                </c:pt>
                <c:pt idx="1512">
                  <c:v>1.026</c:v>
                </c:pt>
                <c:pt idx="1513">
                  <c:v>1.028</c:v>
                </c:pt>
                <c:pt idx="1514">
                  <c:v>1.03</c:v>
                </c:pt>
                <c:pt idx="1515">
                  <c:v>1.032</c:v>
                </c:pt>
                <c:pt idx="1516">
                  <c:v>1.034</c:v>
                </c:pt>
                <c:pt idx="1517">
                  <c:v>1.036</c:v>
                </c:pt>
                <c:pt idx="1518">
                  <c:v>1.038</c:v>
                </c:pt>
                <c:pt idx="1519">
                  <c:v>1.04</c:v>
                </c:pt>
                <c:pt idx="1520">
                  <c:v>1.042</c:v>
                </c:pt>
                <c:pt idx="1521">
                  <c:v>1.044</c:v>
                </c:pt>
                <c:pt idx="1522">
                  <c:v>1.046</c:v>
                </c:pt>
                <c:pt idx="1523">
                  <c:v>1.048</c:v>
                </c:pt>
                <c:pt idx="1524">
                  <c:v>1.05</c:v>
                </c:pt>
                <c:pt idx="1525">
                  <c:v>1.052</c:v>
                </c:pt>
                <c:pt idx="1526">
                  <c:v>1.054</c:v>
                </c:pt>
                <c:pt idx="1527">
                  <c:v>1.056</c:v>
                </c:pt>
                <c:pt idx="1528">
                  <c:v>1.0580000000000001</c:v>
                </c:pt>
                <c:pt idx="1529">
                  <c:v>1.06</c:v>
                </c:pt>
                <c:pt idx="1530">
                  <c:v>1.0620000000000001</c:v>
                </c:pt>
                <c:pt idx="1531">
                  <c:v>1.0640000000000001</c:v>
                </c:pt>
                <c:pt idx="1532">
                  <c:v>1.0660000000000001</c:v>
                </c:pt>
                <c:pt idx="1533">
                  <c:v>1.0680000000000001</c:v>
                </c:pt>
                <c:pt idx="1534">
                  <c:v>1.07</c:v>
                </c:pt>
                <c:pt idx="1535">
                  <c:v>1.0720000000000001</c:v>
                </c:pt>
                <c:pt idx="1536">
                  <c:v>1.0740000000000001</c:v>
                </c:pt>
                <c:pt idx="1537">
                  <c:v>1.0760000000000001</c:v>
                </c:pt>
                <c:pt idx="1538">
                  <c:v>1.0780000000000001</c:v>
                </c:pt>
                <c:pt idx="1539">
                  <c:v>1.08</c:v>
                </c:pt>
                <c:pt idx="1540">
                  <c:v>1.0820000000000001</c:v>
                </c:pt>
                <c:pt idx="1541">
                  <c:v>1.0840000000000001</c:v>
                </c:pt>
                <c:pt idx="1542">
                  <c:v>1.0860000000000001</c:v>
                </c:pt>
                <c:pt idx="1543">
                  <c:v>1.0880000000000001</c:v>
                </c:pt>
                <c:pt idx="1544">
                  <c:v>1.0900000000000001</c:v>
                </c:pt>
                <c:pt idx="1545">
                  <c:v>1.0920000000000001</c:v>
                </c:pt>
                <c:pt idx="1546">
                  <c:v>1.0940000000000001</c:v>
                </c:pt>
                <c:pt idx="1547">
                  <c:v>1.0960000000000001</c:v>
                </c:pt>
                <c:pt idx="1548">
                  <c:v>1.0980000000000001</c:v>
                </c:pt>
                <c:pt idx="1549">
                  <c:v>1.1000000000000001</c:v>
                </c:pt>
                <c:pt idx="1550">
                  <c:v>1.1020000000000001</c:v>
                </c:pt>
                <c:pt idx="1551">
                  <c:v>1.1040000000000001</c:v>
                </c:pt>
                <c:pt idx="1552">
                  <c:v>1.1060000000000001</c:v>
                </c:pt>
                <c:pt idx="1553">
                  <c:v>1.1080000000000001</c:v>
                </c:pt>
                <c:pt idx="1554">
                  <c:v>1.1100000000000001</c:v>
                </c:pt>
                <c:pt idx="1555">
                  <c:v>1.1120000000000001</c:v>
                </c:pt>
                <c:pt idx="1556">
                  <c:v>1.1140000000000001</c:v>
                </c:pt>
                <c:pt idx="1557">
                  <c:v>1.1160000000000001</c:v>
                </c:pt>
                <c:pt idx="1558">
                  <c:v>1.1180000000000001</c:v>
                </c:pt>
                <c:pt idx="1559">
                  <c:v>1.1200000000000001</c:v>
                </c:pt>
                <c:pt idx="1560">
                  <c:v>1.1220000000000001</c:v>
                </c:pt>
                <c:pt idx="1561">
                  <c:v>1.1240000000000001</c:v>
                </c:pt>
                <c:pt idx="1562">
                  <c:v>1.1259999999999999</c:v>
                </c:pt>
                <c:pt idx="1563">
                  <c:v>1.1279999999999999</c:v>
                </c:pt>
                <c:pt idx="1564">
                  <c:v>1.1299999999999999</c:v>
                </c:pt>
                <c:pt idx="1565">
                  <c:v>1.1319999999999999</c:v>
                </c:pt>
                <c:pt idx="1566">
                  <c:v>1.1339999999999999</c:v>
                </c:pt>
                <c:pt idx="1567">
                  <c:v>1.1359999999999999</c:v>
                </c:pt>
                <c:pt idx="1568">
                  <c:v>1.1379999999999999</c:v>
                </c:pt>
                <c:pt idx="1569">
                  <c:v>1.1399999999999999</c:v>
                </c:pt>
                <c:pt idx="1570">
                  <c:v>1.1419999999999999</c:v>
                </c:pt>
                <c:pt idx="1571">
                  <c:v>1.1439999999999999</c:v>
                </c:pt>
                <c:pt idx="1572">
                  <c:v>1.1459999999999999</c:v>
                </c:pt>
                <c:pt idx="1573">
                  <c:v>1.1479999999999999</c:v>
                </c:pt>
                <c:pt idx="1574">
                  <c:v>1.1499999999999999</c:v>
                </c:pt>
                <c:pt idx="1575">
                  <c:v>1.1519999999999999</c:v>
                </c:pt>
                <c:pt idx="1576">
                  <c:v>1.1539999999999999</c:v>
                </c:pt>
                <c:pt idx="1577">
                  <c:v>1.1559999999999999</c:v>
                </c:pt>
                <c:pt idx="1578">
                  <c:v>1.1579999999999999</c:v>
                </c:pt>
                <c:pt idx="1579">
                  <c:v>1.1599999999999999</c:v>
                </c:pt>
                <c:pt idx="1580">
                  <c:v>1.1619999999999999</c:v>
                </c:pt>
                <c:pt idx="1581">
                  <c:v>1.1639999999999999</c:v>
                </c:pt>
                <c:pt idx="1582">
                  <c:v>1.1659999999999999</c:v>
                </c:pt>
                <c:pt idx="1583">
                  <c:v>1.1679999999999999</c:v>
                </c:pt>
                <c:pt idx="1584">
                  <c:v>1.17</c:v>
                </c:pt>
                <c:pt idx="1585">
                  <c:v>1.1719999999999999</c:v>
                </c:pt>
                <c:pt idx="1586">
                  <c:v>1.1739999999999999</c:v>
                </c:pt>
                <c:pt idx="1587">
                  <c:v>1.1759999999999999</c:v>
                </c:pt>
                <c:pt idx="1588">
                  <c:v>1.1779999999999999</c:v>
                </c:pt>
                <c:pt idx="1589">
                  <c:v>1.18</c:v>
                </c:pt>
                <c:pt idx="1590">
                  <c:v>1.1819999999999999</c:v>
                </c:pt>
                <c:pt idx="1591">
                  <c:v>1.1839999999999999</c:v>
                </c:pt>
                <c:pt idx="1592">
                  <c:v>1.1859999999999999</c:v>
                </c:pt>
                <c:pt idx="1593">
                  <c:v>1.1879999999999999</c:v>
                </c:pt>
                <c:pt idx="1594">
                  <c:v>1.19</c:v>
                </c:pt>
                <c:pt idx="1595">
                  <c:v>1.1919999999999999</c:v>
                </c:pt>
                <c:pt idx="1596">
                  <c:v>1.194</c:v>
                </c:pt>
                <c:pt idx="1597">
                  <c:v>1.196</c:v>
                </c:pt>
                <c:pt idx="1598">
                  <c:v>1.198</c:v>
                </c:pt>
                <c:pt idx="1599">
                  <c:v>1.2</c:v>
                </c:pt>
                <c:pt idx="1600">
                  <c:v>1.202</c:v>
                </c:pt>
                <c:pt idx="1601">
                  <c:v>1.204</c:v>
                </c:pt>
                <c:pt idx="1602">
                  <c:v>1.206</c:v>
                </c:pt>
                <c:pt idx="1603">
                  <c:v>1.208</c:v>
                </c:pt>
                <c:pt idx="1604">
                  <c:v>1.21</c:v>
                </c:pt>
                <c:pt idx="1605">
                  <c:v>1.212</c:v>
                </c:pt>
                <c:pt idx="1606">
                  <c:v>1.214</c:v>
                </c:pt>
                <c:pt idx="1607">
                  <c:v>1.216</c:v>
                </c:pt>
                <c:pt idx="1608">
                  <c:v>1.218</c:v>
                </c:pt>
                <c:pt idx="1609">
                  <c:v>1.22</c:v>
                </c:pt>
                <c:pt idx="1610">
                  <c:v>1.222</c:v>
                </c:pt>
                <c:pt idx="1611">
                  <c:v>1.224</c:v>
                </c:pt>
                <c:pt idx="1612">
                  <c:v>1.226</c:v>
                </c:pt>
                <c:pt idx="1613">
                  <c:v>1.228</c:v>
                </c:pt>
                <c:pt idx="1614">
                  <c:v>1.23</c:v>
                </c:pt>
                <c:pt idx="1615">
                  <c:v>1.232</c:v>
                </c:pt>
                <c:pt idx="1616">
                  <c:v>1.234</c:v>
                </c:pt>
                <c:pt idx="1617">
                  <c:v>1.236</c:v>
                </c:pt>
                <c:pt idx="1618">
                  <c:v>1.238</c:v>
                </c:pt>
                <c:pt idx="1619">
                  <c:v>1.24</c:v>
                </c:pt>
                <c:pt idx="1620">
                  <c:v>1.242</c:v>
                </c:pt>
                <c:pt idx="1621">
                  <c:v>1.244</c:v>
                </c:pt>
                <c:pt idx="1622">
                  <c:v>1.246</c:v>
                </c:pt>
                <c:pt idx="1623">
                  <c:v>1.248</c:v>
                </c:pt>
                <c:pt idx="1624">
                  <c:v>1.25</c:v>
                </c:pt>
                <c:pt idx="1625">
                  <c:v>1.252</c:v>
                </c:pt>
                <c:pt idx="1626">
                  <c:v>1.254</c:v>
                </c:pt>
                <c:pt idx="1627">
                  <c:v>1.256</c:v>
                </c:pt>
                <c:pt idx="1628">
                  <c:v>1.258</c:v>
                </c:pt>
                <c:pt idx="1629">
                  <c:v>1.26</c:v>
                </c:pt>
                <c:pt idx="1630">
                  <c:v>1.262</c:v>
                </c:pt>
                <c:pt idx="1631">
                  <c:v>1.264</c:v>
                </c:pt>
                <c:pt idx="1632">
                  <c:v>1.266</c:v>
                </c:pt>
                <c:pt idx="1633">
                  <c:v>1.268</c:v>
                </c:pt>
                <c:pt idx="1634">
                  <c:v>1.27</c:v>
                </c:pt>
                <c:pt idx="1635">
                  <c:v>1.272</c:v>
                </c:pt>
                <c:pt idx="1636">
                  <c:v>1.274</c:v>
                </c:pt>
                <c:pt idx="1637">
                  <c:v>1.276</c:v>
                </c:pt>
                <c:pt idx="1638">
                  <c:v>1.278</c:v>
                </c:pt>
                <c:pt idx="1639">
                  <c:v>1.28</c:v>
                </c:pt>
                <c:pt idx="1640">
                  <c:v>1.282</c:v>
                </c:pt>
                <c:pt idx="1641">
                  <c:v>1.284</c:v>
                </c:pt>
                <c:pt idx="1642">
                  <c:v>1.286</c:v>
                </c:pt>
                <c:pt idx="1643">
                  <c:v>1.288</c:v>
                </c:pt>
                <c:pt idx="1644">
                  <c:v>1.29</c:v>
                </c:pt>
                <c:pt idx="1645">
                  <c:v>1.292</c:v>
                </c:pt>
                <c:pt idx="1646">
                  <c:v>1.294</c:v>
                </c:pt>
                <c:pt idx="1647">
                  <c:v>1.296</c:v>
                </c:pt>
                <c:pt idx="1648">
                  <c:v>1.298</c:v>
                </c:pt>
                <c:pt idx="1649">
                  <c:v>1.3</c:v>
                </c:pt>
                <c:pt idx="1650">
                  <c:v>1.302</c:v>
                </c:pt>
                <c:pt idx="1651">
                  <c:v>1.304</c:v>
                </c:pt>
                <c:pt idx="1652">
                  <c:v>1.306</c:v>
                </c:pt>
                <c:pt idx="1653">
                  <c:v>1.3080000000000001</c:v>
                </c:pt>
                <c:pt idx="1654">
                  <c:v>1.31</c:v>
                </c:pt>
                <c:pt idx="1655">
                  <c:v>1.3120000000000001</c:v>
                </c:pt>
                <c:pt idx="1656">
                  <c:v>1.3140000000000001</c:v>
                </c:pt>
                <c:pt idx="1657">
                  <c:v>1.3160000000000001</c:v>
                </c:pt>
                <c:pt idx="1658">
                  <c:v>1.3180000000000001</c:v>
                </c:pt>
                <c:pt idx="1659">
                  <c:v>1.32</c:v>
                </c:pt>
                <c:pt idx="1660">
                  <c:v>1.3220000000000001</c:v>
                </c:pt>
                <c:pt idx="1661">
                  <c:v>1.3240000000000001</c:v>
                </c:pt>
                <c:pt idx="1662">
                  <c:v>1.3260000000000001</c:v>
                </c:pt>
                <c:pt idx="1663">
                  <c:v>1.3280000000000001</c:v>
                </c:pt>
                <c:pt idx="1664">
                  <c:v>1.33</c:v>
                </c:pt>
                <c:pt idx="1665">
                  <c:v>1.3320000000000001</c:v>
                </c:pt>
                <c:pt idx="1666">
                  <c:v>1.3340000000000001</c:v>
                </c:pt>
                <c:pt idx="1667">
                  <c:v>1.3360000000000001</c:v>
                </c:pt>
                <c:pt idx="1668">
                  <c:v>1.3380000000000001</c:v>
                </c:pt>
                <c:pt idx="1669">
                  <c:v>1.34</c:v>
                </c:pt>
                <c:pt idx="1670">
                  <c:v>1.3420000000000001</c:v>
                </c:pt>
                <c:pt idx="1671">
                  <c:v>1.3440000000000001</c:v>
                </c:pt>
                <c:pt idx="1672">
                  <c:v>1.3460000000000001</c:v>
                </c:pt>
                <c:pt idx="1673">
                  <c:v>1.3480000000000001</c:v>
                </c:pt>
                <c:pt idx="1674">
                  <c:v>1.35</c:v>
                </c:pt>
                <c:pt idx="1675">
                  <c:v>1.3520000000000001</c:v>
                </c:pt>
                <c:pt idx="1676">
                  <c:v>1.3540000000000001</c:v>
                </c:pt>
                <c:pt idx="1677">
                  <c:v>1.3560000000000001</c:v>
                </c:pt>
                <c:pt idx="1678">
                  <c:v>1.3580000000000001</c:v>
                </c:pt>
                <c:pt idx="1679">
                  <c:v>1.36</c:v>
                </c:pt>
                <c:pt idx="1680">
                  <c:v>1.3620000000000001</c:v>
                </c:pt>
                <c:pt idx="1681">
                  <c:v>1.3640000000000001</c:v>
                </c:pt>
                <c:pt idx="1682">
                  <c:v>1.3660000000000001</c:v>
                </c:pt>
                <c:pt idx="1683">
                  <c:v>1.3680000000000001</c:v>
                </c:pt>
                <c:pt idx="1684">
                  <c:v>1.37</c:v>
                </c:pt>
                <c:pt idx="1685">
                  <c:v>1.3720000000000001</c:v>
                </c:pt>
                <c:pt idx="1686">
                  <c:v>1.3740000000000001</c:v>
                </c:pt>
                <c:pt idx="1687">
                  <c:v>1.3759999999999999</c:v>
                </c:pt>
                <c:pt idx="1688">
                  <c:v>1.3779999999999999</c:v>
                </c:pt>
                <c:pt idx="1689">
                  <c:v>1.38</c:v>
                </c:pt>
                <c:pt idx="1690">
                  <c:v>1.3819999999999999</c:v>
                </c:pt>
                <c:pt idx="1691">
                  <c:v>1.3839999999999999</c:v>
                </c:pt>
                <c:pt idx="1692">
                  <c:v>1.3859999999999999</c:v>
                </c:pt>
                <c:pt idx="1693">
                  <c:v>1.3879999999999999</c:v>
                </c:pt>
                <c:pt idx="1694">
                  <c:v>1.39</c:v>
                </c:pt>
                <c:pt idx="1695">
                  <c:v>1.3919999999999999</c:v>
                </c:pt>
                <c:pt idx="1696">
                  <c:v>1.3939999999999999</c:v>
                </c:pt>
                <c:pt idx="1697">
                  <c:v>1.3959999999999999</c:v>
                </c:pt>
                <c:pt idx="1698">
                  <c:v>1.3979999999999999</c:v>
                </c:pt>
                <c:pt idx="1699">
                  <c:v>1.4</c:v>
                </c:pt>
                <c:pt idx="1700">
                  <c:v>1.4019999999999999</c:v>
                </c:pt>
                <c:pt idx="1701">
                  <c:v>1.4039999999999999</c:v>
                </c:pt>
                <c:pt idx="1702">
                  <c:v>1.4059999999999999</c:v>
                </c:pt>
                <c:pt idx="1703">
                  <c:v>1.4079999999999999</c:v>
                </c:pt>
                <c:pt idx="1704">
                  <c:v>1.41</c:v>
                </c:pt>
                <c:pt idx="1705">
                  <c:v>1.4119999999999999</c:v>
                </c:pt>
                <c:pt idx="1706">
                  <c:v>1.4139999999999999</c:v>
                </c:pt>
                <c:pt idx="1707">
                  <c:v>1.4159999999999999</c:v>
                </c:pt>
                <c:pt idx="1708">
                  <c:v>1.4179999999999999</c:v>
                </c:pt>
                <c:pt idx="1709">
                  <c:v>1.42</c:v>
                </c:pt>
                <c:pt idx="1710">
                  <c:v>1.4219999999999999</c:v>
                </c:pt>
                <c:pt idx="1711">
                  <c:v>1.4239999999999999</c:v>
                </c:pt>
                <c:pt idx="1712">
                  <c:v>1.4259999999999999</c:v>
                </c:pt>
                <c:pt idx="1713">
                  <c:v>1.4279999999999999</c:v>
                </c:pt>
                <c:pt idx="1714">
                  <c:v>1.43</c:v>
                </c:pt>
                <c:pt idx="1715">
                  <c:v>1.4319999999999999</c:v>
                </c:pt>
                <c:pt idx="1716">
                  <c:v>1.4339999999999999</c:v>
                </c:pt>
                <c:pt idx="1717">
                  <c:v>1.4359999999999999</c:v>
                </c:pt>
                <c:pt idx="1718">
                  <c:v>1.4379999999999999</c:v>
                </c:pt>
                <c:pt idx="1719">
                  <c:v>1.44</c:v>
                </c:pt>
                <c:pt idx="1720">
                  <c:v>1.4419999999999999</c:v>
                </c:pt>
                <c:pt idx="1721">
                  <c:v>1.444</c:v>
                </c:pt>
                <c:pt idx="1722">
                  <c:v>1.446</c:v>
                </c:pt>
                <c:pt idx="1723">
                  <c:v>1.448</c:v>
                </c:pt>
                <c:pt idx="1724">
                  <c:v>1.45</c:v>
                </c:pt>
                <c:pt idx="1725">
                  <c:v>1.452</c:v>
                </c:pt>
                <c:pt idx="1726">
                  <c:v>1.454</c:v>
                </c:pt>
                <c:pt idx="1727">
                  <c:v>1.456</c:v>
                </c:pt>
                <c:pt idx="1728">
                  <c:v>1.458</c:v>
                </c:pt>
                <c:pt idx="1729">
                  <c:v>1.46</c:v>
                </c:pt>
                <c:pt idx="1730">
                  <c:v>1.462</c:v>
                </c:pt>
                <c:pt idx="1731">
                  <c:v>1.464</c:v>
                </c:pt>
                <c:pt idx="1732">
                  <c:v>1.466</c:v>
                </c:pt>
                <c:pt idx="1733">
                  <c:v>1.468</c:v>
                </c:pt>
                <c:pt idx="1734">
                  <c:v>1.47</c:v>
                </c:pt>
                <c:pt idx="1735">
                  <c:v>1.472</c:v>
                </c:pt>
                <c:pt idx="1736">
                  <c:v>1.474</c:v>
                </c:pt>
                <c:pt idx="1737">
                  <c:v>1.476</c:v>
                </c:pt>
                <c:pt idx="1738">
                  <c:v>1.478</c:v>
                </c:pt>
                <c:pt idx="1739">
                  <c:v>1.48</c:v>
                </c:pt>
                <c:pt idx="1740">
                  <c:v>1.482</c:v>
                </c:pt>
                <c:pt idx="1741">
                  <c:v>1.484</c:v>
                </c:pt>
                <c:pt idx="1742">
                  <c:v>1.486</c:v>
                </c:pt>
                <c:pt idx="1743">
                  <c:v>1.488</c:v>
                </c:pt>
                <c:pt idx="1744">
                  <c:v>1.49</c:v>
                </c:pt>
                <c:pt idx="1745">
                  <c:v>1.492</c:v>
                </c:pt>
                <c:pt idx="1746">
                  <c:v>1.494</c:v>
                </c:pt>
                <c:pt idx="1747">
                  <c:v>1.496</c:v>
                </c:pt>
                <c:pt idx="1748">
                  <c:v>1.498</c:v>
                </c:pt>
                <c:pt idx="1749">
                  <c:v>1.5</c:v>
                </c:pt>
                <c:pt idx="1750">
                  <c:v>1.502</c:v>
                </c:pt>
                <c:pt idx="1751">
                  <c:v>1.504</c:v>
                </c:pt>
                <c:pt idx="1752">
                  <c:v>1.506</c:v>
                </c:pt>
                <c:pt idx="1753">
                  <c:v>1.508</c:v>
                </c:pt>
                <c:pt idx="1754">
                  <c:v>1.51</c:v>
                </c:pt>
                <c:pt idx="1755">
                  <c:v>1.512</c:v>
                </c:pt>
                <c:pt idx="1756">
                  <c:v>1.514</c:v>
                </c:pt>
                <c:pt idx="1757">
                  <c:v>1.516</c:v>
                </c:pt>
                <c:pt idx="1758">
                  <c:v>1.518</c:v>
                </c:pt>
                <c:pt idx="1759">
                  <c:v>1.52</c:v>
                </c:pt>
                <c:pt idx="1760">
                  <c:v>1.522</c:v>
                </c:pt>
                <c:pt idx="1761">
                  <c:v>1.524</c:v>
                </c:pt>
                <c:pt idx="1762">
                  <c:v>1.526</c:v>
                </c:pt>
                <c:pt idx="1763">
                  <c:v>1.528</c:v>
                </c:pt>
                <c:pt idx="1764">
                  <c:v>1.53</c:v>
                </c:pt>
                <c:pt idx="1765">
                  <c:v>1.532</c:v>
                </c:pt>
                <c:pt idx="1766">
                  <c:v>1.534</c:v>
                </c:pt>
                <c:pt idx="1767">
                  <c:v>1.536</c:v>
                </c:pt>
                <c:pt idx="1768">
                  <c:v>1.538</c:v>
                </c:pt>
                <c:pt idx="1769">
                  <c:v>1.54</c:v>
                </c:pt>
                <c:pt idx="1770">
                  <c:v>1.542</c:v>
                </c:pt>
                <c:pt idx="1771">
                  <c:v>1.544</c:v>
                </c:pt>
                <c:pt idx="1772">
                  <c:v>1.546</c:v>
                </c:pt>
                <c:pt idx="1773">
                  <c:v>1.548</c:v>
                </c:pt>
                <c:pt idx="1774">
                  <c:v>1.55</c:v>
                </c:pt>
                <c:pt idx="1775">
                  <c:v>1.552</c:v>
                </c:pt>
                <c:pt idx="1776">
                  <c:v>1.554</c:v>
                </c:pt>
                <c:pt idx="1777">
                  <c:v>1.556</c:v>
                </c:pt>
                <c:pt idx="1778">
                  <c:v>1.5580000000000001</c:v>
                </c:pt>
                <c:pt idx="1779">
                  <c:v>1.56</c:v>
                </c:pt>
                <c:pt idx="1780">
                  <c:v>1.5620000000000001</c:v>
                </c:pt>
                <c:pt idx="1781">
                  <c:v>1.5640000000000001</c:v>
                </c:pt>
                <c:pt idx="1782">
                  <c:v>1.5660000000000001</c:v>
                </c:pt>
                <c:pt idx="1783">
                  <c:v>1.5680000000000001</c:v>
                </c:pt>
                <c:pt idx="1784">
                  <c:v>1.57</c:v>
                </c:pt>
                <c:pt idx="1785">
                  <c:v>1.5720000000000001</c:v>
                </c:pt>
                <c:pt idx="1786">
                  <c:v>1.5740000000000001</c:v>
                </c:pt>
                <c:pt idx="1787">
                  <c:v>1.5760000000000001</c:v>
                </c:pt>
                <c:pt idx="1788">
                  <c:v>1.5780000000000001</c:v>
                </c:pt>
                <c:pt idx="1789">
                  <c:v>1.58</c:v>
                </c:pt>
                <c:pt idx="1790">
                  <c:v>1.5820000000000001</c:v>
                </c:pt>
                <c:pt idx="1791">
                  <c:v>1.5840000000000001</c:v>
                </c:pt>
                <c:pt idx="1792">
                  <c:v>1.5860000000000001</c:v>
                </c:pt>
                <c:pt idx="1793">
                  <c:v>1.5880000000000001</c:v>
                </c:pt>
                <c:pt idx="1794">
                  <c:v>1.59</c:v>
                </c:pt>
                <c:pt idx="1795">
                  <c:v>1.5920000000000001</c:v>
                </c:pt>
                <c:pt idx="1796">
                  <c:v>1.5940000000000001</c:v>
                </c:pt>
                <c:pt idx="1797">
                  <c:v>1.5960000000000001</c:v>
                </c:pt>
                <c:pt idx="1798">
                  <c:v>1.5980000000000001</c:v>
                </c:pt>
                <c:pt idx="1799">
                  <c:v>1.6</c:v>
                </c:pt>
                <c:pt idx="1800">
                  <c:v>1.6020000000000001</c:v>
                </c:pt>
                <c:pt idx="1801">
                  <c:v>1.6040000000000001</c:v>
                </c:pt>
                <c:pt idx="1802">
                  <c:v>1.6060000000000001</c:v>
                </c:pt>
                <c:pt idx="1803">
                  <c:v>1.6080000000000001</c:v>
                </c:pt>
                <c:pt idx="1804">
                  <c:v>1.61</c:v>
                </c:pt>
                <c:pt idx="1805">
                  <c:v>1.6120000000000001</c:v>
                </c:pt>
                <c:pt idx="1806">
                  <c:v>1.6140000000000001</c:v>
                </c:pt>
                <c:pt idx="1807">
                  <c:v>1.6160000000000001</c:v>
                </c:pt>
                <c:pt idx="1808">
                  <c:v>1.6180000000000001</c:v>
                </c:pt>
                <c:pt idx="1809">
                  <c:v>1.62</c:v>
                </c:pt>
                <c:pt idx="1810">
                  <c:v>1.6220000000000001</c:v>
                </c:pt>
                <c:pt idx="1811">
                  <c:v>1.6240000000000001</c:v>
                </c:pt>
                <c:pt idx="1812">
                  <c:v>1.6259999999999999</c:v>
                </c:pt>
                <c:pt idx="1813">
                  <c:v>1.6279999999999999</c:v>
                </c:pt>
                <c:pt idx="1814">
                  <c:v>1.63</c:v>
                </c:pt>
                <c:pt idx="1815">
                  <c:v>1.6319999999999999</c:v>
                </c:pt>
                <c:pt idx="1816">
                  <c:v>1.6339999999999999</c:v>
                </c:pt>
                <c:pt idx="1817">
                  <c:v>1.6359999999999999</c:v>
                </c:pt>
                <c:pt idx="1818">
                  <c:v>1.6379999999999999</c:v>
                </c:pt>
                <c:pt idx="1819">
                  <c:v>1.64</c:v>
                </c:pt>
                <c:pt idx="1820">
                  <c:v>1.6419999999999999</c:v>
                </c:pt>
                <c:pt idx="1821">
                  <c:v>1.6439999999999999</c:v>
                </c:pt>
                <c:pt idx="1822">
                  <c:v>1.6459999999999999</c:v>
                </c:pt>
                <c:pt idx="1823">
                  <c:v>1.6479999999999999</c:v>
                </c:pt>
                <c:pt idx="1824">
                  <c:v>1.65</c:v>
                </c:pt>
                <c:pt idx="1825">
                  <c:v>1.6519999999999999</c:v>
                </c:pt>
                <c:pt idx="1826">
                  <c:v>1.6539999999999999</c:v>
                </c:pt>
                <c:pt idx="1827">
                  <c:v>1.6559999999999999</c:v>
                </c:pt>
                <c:pt idx="1828">
                  <c:v>1.6579999999999999</c:v>
                </c:pt>
                <c:pt idx="1829">
                  <c:v>1.66</c:v>
                </c:pt>
                <c:pt idx="1830">
                  <c:v>1.6619999999999999</c:v>
                </c:pt>
                <c:pt idx="1831">
                  <c:v>1.6639999999999999</c:v>
                </c:pt>
                <c:pt idx="1832">
                  <c:v>1.6659999999999999</c:v>
                </c:pt>
                <c:pt idx="1833">
                  <c:v>1.6679999999999999</c:v>
                </c:pt>
                <c:pt idx="1834">
                  <c:v>1.67</c:v>
                </c:pt>
                <c:pt idx="1835">
                  <c:v>1.6719999999999999</c:v>
                </c:pt>
                <c:pt idx="1836">
                  <c:v>1.6739999999999999</c:v>
                </c:pt>
                <c:pt idx="1837">
                  <c:v>1.6759999999999999</c:v>
                </c:pt>
                <c:pt idx="1838">
                  <c:v>1.6779999999999999</c:v>
                </c:pt>
                <c:pt idx="1839">
                  <c:v>1.68</c:v>
                </c:pt>
                <c:pt idx="1840">
                  <c:v>1.6819999999999999</c:v>
                </c:pt>
                <c:pt idx="1841">
                  <c:v>1.6839999999999999</c:v>
                </c:pt>
                <c:pt idx="1842">
                  <c:v>1.6859999999999999</c:v>
                </c:pt>
                <c:pt idx="1843">
                  <c:v>1.6879999999999999</c:v>
                </c:pt>
                <c:pt idx="1844">
                  <c:v>1.69</c:v>
                </c:pt>
                <c:pt idx="1845">
                  <c:v>1.6919999999999999</c:v>
                </c:pt>
                <c:pt idx="1846">
                  <c:v>1.694</c:v>
                </c:pt>
                <c:pt idx="1847">
                  <c:v>1.696</c:v>
                </c:pt>
                <c:pt idx="1848">
                  <c:v>1.698</c:v>
                </c:pt>
                <c:pt idx="1849">
                  <c:v>1.7</c:v>
                </c:pt>
                <c:pt idx="1850">
                  <c:v>1.702</c:v>
                </c:pt>
                <c:pt idx="1851">
                  <c:v>1.704</c:v>
                </c:pt>
                <c:pt idx="1852">
                  <c:v>1.706</c:v>
                </c:pt>
                <c:pt idx="1853">
                  <c:v>1.708</c:v>
                </c:pt>
                <c:pt idx="1854">
                  <c:v>1.71</c:v>
                </c:pt>
                <c:pt idx="1855">
                  <c:v>1.712</c:v>
                </c:pt>
                <c:pt idx="1856">
                  <c:v>1.714</c:v>
                </c:pt>
                <c:pt idx="1857">
                  <c:v>1.716</c:v>
                </c:pt>
                <c:pt idx="1858">
                  <c:v>1.718</c:v>
                </c:pt>
                <c:pt idx="1859">
                  <c:v>1.72</c:v>
                </c:pt>
                <c:pt idx="1860">
                  <c:v>1.722</c:v>
                </c:pt>
                <c:pt idx="1861">
                  <c:v>1.724</c:v>
                </c:pt>
                <c:pt idx="1862">
                  <c:v>1.726</c:v>
                </c:pt>
                <c:pt idx="1863">
                  <c:v>1.728</c:v>
                </c:pt>
                <c:pt idx="1864">
                  <c:v>1.73</c:v>
                </c:pt>
                <c:pt idx="1865">
                  <c:v>1.732</c:v>
                </c:pt>
                <c:pt idx="1866">
                  <c:v>1.734</c:v>
                </c:pt>
                <c:pt idx="1867">
                  <c:v>1.736</c:v>
                </c:pt>
                <c:pt idx="1868">
                  <c:v>1.738</c:v>
                </c:pt>
                <c:pt idx="1869">
                  <c:v>1.74</c:v>
                </c:pt>
                <c:pt idx="1870">
                  <c:v>1.742</c:v>
                </c:pt>
                <c:pt idx="1871">
                  <c:v>1.744</c:v>
                </c:pt>
                <c:pt idx="1872">
                  <c:v>1.746</c:v>
                </c:pt>
                <c:pt idx="1873">
                  <c:v>1.748</c:v>
                </c:pt>
                <c:pt idx="1874">
                  <c:v>1.75</c:v>
                </c:pt>
                <c:pt idx="1875">
                  <c:v>1.752</c:v>
                </c:pt>
                <c:pt idx="1876">
                  <c:v>1.754</c:v>
                </c:pt>
                <c:pt idx="1877">
                  <c:v>1.756</c:v>
                </c:pt>
                <c:pt idx="1878">
                  <c:v>1.758</c:v>
                </c:pt>
                <c:pt idx="1879">
                  <c:v>1.76</c:v>
                </c:pt>
                <c:pt idx="1880">
                  <c:v>1.762</c:v>
                </c:pt>
                <c:pt idx="1881">
                  <c:v>1.764</c:v>
                </c:pt>
                <c:pt idx="1882">
                  <c:v>1.766</c:v>
                </c:pt>
                <c:pt idx="1883">
                  <c:v>1.768</c:v>
                </c:pt>
                <c:pt idx="1884">
                  <c:v>1.77</c:v>
                </c:pt>
                <c:pt idx="1885">
                  <c:v>1.772</c:v>
                </c:pt>
                <c:pt idx="1886">
                  <c:v>1.774</c:v>
                </c:pt>
                <c:pt idx="1887">
                  <c:v>1.776</c:v>
                </c:pt>
                <c:pt idx="1888">
                  <c:v>1.778</c:v>
                </c:pt>
                <c:pt idx="1889">
                  <c:v>1.78</c:v>
                </c:pt>
                <c:pt idx="1890">
                  <c:v>1.782</c:v>
                </c:pt>
                <c:pt idx="1891">
                  <c:v>1.784</c:v>
                </c:pt>
                <c:pt idx="1892">
                  <c:v>1.786</c:v>
                </c:pt>
                <c:pt idx="1893">
                  <c:v>1.788</c:v>
                </c:pt>
                <c:pt idx="1894">
                  <c:v>1.79</c:v>
                </c:pt>
                <c:pt idx="1895">
                  <c:v>1.792</c:v>
                </c:pt>
                <c:pt idx="1896">
                  <c:v>1.794</c:v>
                </c:pt>
                <c:pt idx="1897">
                  <c:v>1.796</c:v>
                </c:pt>
                <c:pt idx="1898">
                  <c:v>1.798</c:v>
                </c:pt>
                <c:pt idx="1899">
                  <c:v>1.8</c:v>
                </c:pt>
                <c:pt idx="1900">
                  <c:v>1.802</c:v>
                </c:pt>
                <c:pt idx="1901">
                  <c:v>1.804</c:v>
                </c:pt>
                <c:pt idx="1902">
                  <c:v>1.806</c:v>
                </c:pt>
                <c:pt idx="1903">
                  <c:v>1.8080000000000001</c:v>
                </c:pt>
                <c:pt idx="1904">
                  <c:v>1.81</c:v>
                </c:pt>
                <c:pt idx="1905">
                  <c:v>1.8120000000000001</c:v>
                </c:pt>
                <c:pt idx="1906">
                  <c:v>1.8140000000000001</c:v>
                </c:pt>
                <c:pt idx="1907">
                  <c:v>1.8160000000000001</c:v>
                </c:pt>
                <c:pt idx="1908">
                  <c:v>1.8180000000000001</c:v>
                </c:pt>
                <c:pt idx="1909">
                  <c:v>1.82</c:v>
                </c:pt>
                <c:pt idx="1910">
                  <c:v>1.8220000000000001</c:v>
                </c:pt>
                <c:pt idx="1911">
                  <c:v>1.8240000000000001</c:v>
                </c:pt>
                <c:pt idx="1912">
                  <c:v>1.8260000000000001</c:v>
                </c:pt>
                <c:pt idx="1913">
                  <c:v>1.8280000000000001</c:v>
                </c:pt>
                <c:pt idx="1914">
                  <c:v>1.83</c:v>
                </c:pt>
                <c:pt idx="1915">
                  <c:v>1.8320000000000001</c:v>
                </c:pt>
                <c:pt idx="1916">
                  <c:v>1.8340000000000001</c:v>
                </c:pt>
                <c:pt idx="1917">
                  <c:v>1.8360000000000001</c:v>
                </c:pt>
                <c:pt idx="1918">
                  <c:v>1.8380000000000001</c:v>
                </c:pt>
                <c:pt idx="1919">
                  <c:v>1.84</c:v>
                </c:pt>
                <c:pt idx="1920">
                  <c:v>1.8420000000000001</c:v>
                </c:pt>
                <c:pt idx="1921">
                  <c:v>1.8440000000000001</c:v>
                </c:pt>
                <c:pt idx="1922">
                  <c:v>1.8460000000000001</c:v>
                </c:pt>
                <c:pt idx="1923">
                  <c:v>1.8480000000000001</c:v>
                </c:pt>
                <c:pt idx="1924">
                  <c:v>1.85</c:v>
                </c:pt>
                <c:pt idx="1925">
                  <c:v>1.8520000000000001</c:v>
                </c:pt>
                <c:pt idx="1926">
                  <c:v>1.8540000000000001</c:v>
                </c:pt>
                <c:pt idx="1927">
                  <c:v>1.8560000000000001</c:v>
                </c:pt>
                <c:pt idx="1928">
                  <c:v>1.8580000000000001</c:v>
                </c:pt>
                <c:pt idx="1929">
                  <c:v>1.86</c:v>
                </c:pt>
                <c:pt idx="1930">
                  <c:v>1.8620000000000001</c:v>
                </c:pt>
                <c:pt idx="1931">
                  <c:v>1.8640000000000001</c:v>
                </c:pt>
                <c:pt idx="1932">
                  <c:v>1.8660000000000001</c:v>
                </c:pt>
                <c:pt idx="1933">
                  <c:v>1.8680000000000001</c:v>
                </c:pt>
                <c:pt idx="1934">
                  <c:v>1.87</c:v>
                </c:pt>
                <c:pt idx="1935">
                  <c:v>1.8720000000000001</c:v>
                </c:pt>
                <c:pt idx="1936">
                  <c:v>1.8740000000000001</c:v>
                </c:pt>
                <c:pt idx="1937">
                  <c:v>1.8759999999999999</c:v>
                </c:pt>
                <c:pt idx="1938">
                  <c:v>1.8779999999999999</c:v>
                </c:pt>
                <c:pt idx="1939">
                  <c:v>1.88</c:v>
                </c:pt>
                <c:pt idx="1940">
                  <c:v>1.8819999999999999</c:v>
                </c:pt>
                <c:pt idx="1941">
                  <c:v>1.8839999999999999</c:v>
                </c:pt>
                <c:pt idx="1942">
                  <c:v>1.8859999999999999</c:v>
                </c:pt>
                <c:pt idx="1943">
                  <c:v>1.8879999999999999</c:v>
                </c:pt>
                <c:pt idx="1944">
                  <c:v>1.89</c:v>
                </c:pt>
                <c:pt idx="1945">
                  <c:v>1.8919999999999999</c:v>
                </c:pt>
                <c:pt idx="1946">
                  <c:v>1.8939999999999999</c:v>
                </c:pt>
                <c:pt idx="1947">
                  <c:v>1.8959999999999999</c:v>
                </c:pt>
                <c:pt idx="1948">
                  <c:v>1.8979999999999999</c:v>
                </c:pt>
                <c:pt idx="1949">
                  <c:v>1.9</c:v>
                </c:pt>
                <c:pt idx="1950">
                  <c:v>1.9019999999999999</c:v>
                </c:pt>
                <c:pt idx="1951">
                  <c:v>1.9039999999999999</c:v>
                </c:pt>
                <c:pt idx="1952">
                  <c:v>1.9059999999999999</c:v>
                </c:pt>
                <c:pt idx="1953">
                  <c:v>1.9079999999999999</c:v>
                </c:pt>
                <c:pt idx="1954">
                  <c:v>1.91</c:v>
                </c:pt>
                <c:pt idx="1955">
                  <c:v>1.9119999999999999</c:v>
                </c:pt>
                <c:pt idx="1956">
                  <c:v>1.9139999999999999</c:v>
                </c:pt>
                <c:pt idx="1957">
                  <c:v>1.9159999999999999</c:v>
                </c:pt>
                <c:pt idx="1958">
                  <c:v>1.9179999999999999</c:v>
                </c:pt>
                <c:pt idx="1959">
                  <c:v>1.92</c:v>
                </c:pt>
                <c:pt idx="1960">
                  <c:v>1.9219999999999999</c:v>
                </c:pt>
                <c:pt idx="1961">
                  <c:v>1.9239999999999999</c:v>
                </c:pt>
                <c:pt idx="1962">
                  <c:v>1.9259999999999999</c:v>
                </c:pt>
                <c:pt idx="1963">
                  <c:v>1.9279999999999999</c:v>
                </c:pt>
                <c:pt idx="1964">
                  <c:v>1.93</c:v>
                </c:pt>
                <c:pt idx="1965">
                  <c:v>1.9319999999999999</c:v>
                </c:pt>
                <c:pt idx="1966">
                  <c:v>1.9339999999999999</c:v>
                </c:pt>
                <c:pt idx="1967">
                  <c:v>1.9359999999999999</c:v>
                </c:pt>
                <c:pt idx="1968">
                  <c:v>1.9379999999999999</c:v>
                </c:pt>
                <c:pt idx="1969">
                  <c:v>1.94</c:v>
                </c:pt>
                <c:pt idx="1970">
                  <c:v>1.9419999999999999</c:v>
                </c:pt>
                <c:pt idx="1971">
                  <c:v>1.944</c:v>
                </c:pt>
                <c:pt idx="1972">
                  <c:v>1.946</c:v>
                </c:pt>
                <c:pt idx="1973">
                  <c:v>1.948</c:v>
                </c:pt>
                <c:pt idx="1974">
                  <c:v>1.95</c:v>
                </c:pt>
                <c:pt idx="1975">
                  <c:v>1.952</c:v>
                </c:pt>
                <c:pt idx="1976">
                  <c:v>1.954</c:v>
                </c:pt>
                <c:pt idx="1977">
                  <c:v>1.956</c:v>
                </c:pt>
                <c:pt idx="1978">
                  <c:v>1.958</c:v>
                </c:pt>
                <c:pt idx="1979">
                  <c:v>1.96</c:v>
                </c:pt>
                <c:pt idx="1980">
                  <c:v>1.962</c:v>
                </c:pt>
                <c:pt idx="1981">
                  <c:v>1.964</c:v>
                </c:pt>
                <c:pt idx="1982">
                  <c:v>1.966</c:v>
                </c:pt>
                <c:pt idx="1983">
                  <c:v>1.968</c:v>
                </c:pt>
                <c:pt idx="1984">
                  <c:v>1.97</c:v>
                </c:pt>
                <c:pt idx="1985">
                  <c:v>1.972</c:v>
                </c:pt>
                <c:pt idx="1986">
                  <c:v>1.974</c:v>
                </c:pt>
                <c:pt idx="1987">
                  <c:v>1.976</c:v>
                </c:pt>
                <c:pt idx="1988">
                  <c:v>1.978</c:v>
                </c:pt>
                <c:pt idx="1989">
                  <c:v>1.98</c:v>
                </c:pt>
                <c:pt idx="1990">
                  <c:v>1.982</c:v>
                </c:pt>
                <c:pt idx="1991">
                  <c:v>1.984</c:v>
                </c:pt>
                <c:pt idx="1992">
                  <c:v>1.986</c:v>
                </c:pt>
                <c:pt idx="1993">
                  <c:v>1.988</c:v>
                </c:pt>
                <c:pt idx="1994">
                  <c:v>1.99</c:v>
                </c:pt>
                <c:pt idx="1995">
                  <c:v>1.992</c:v>
                </c:pt>
                <c:pt idx="1996">
                  <c:v>1.994</c:v>
                </c:pt>
                <c:pt idx="1997">
                  <c:v>1.996</c:v>
                </c:pt>
                <c:pt idx="1998">
                  <c:v>1.998</c:v>
                </c:pt>
                <c:pt idx="1999">
                  <c:v>2</c:v>
                </c:pt>
              </c:numCache>
            </c:numRef>
          </c:xVal>
          <c:yVal>
            <c:numRef>
              <c:f>Sheet1!$B$3:$B$2002</c:f>
              <c:numCache>
                <c:formatCode>General</c:formatCode>
                <c:ptCount val="2000"/>
                <c:pt idx="0">
                  <c:v>19.980000002102791</c:v>
                </c:pt>
                <c:pt idx="1">
                  <c:v>19.960000002145271</c:v>
                </c:pt>
                <c:pt idx="2">
                  <c:v>19.940000002188608</c:v>
                </c:pt>
                <c:pt idx="3">
                  <c:v>19.920000002232822</c:v>
                </c:pt>
                <c:pt idx="4">
                  <c:v>19.900000002277924</c:v>
                </c:pt>
                <c:pt idx="5">
                  <c:v>19.880000002323943</c:v>
                </c:pt>
                <c:pt idx="6">
                  <c:v>19.860000002370892</c:v>
                </c:pt>
                <c:pt idx="7">
                  <c:v>19.840000002418787</c:v>
                </c:pt>
                <c:pt idx="8">
                  <c:v>19.820000002467648</c:v>
                </c:pt>
                <c:pt idx="9">
                  <c:v>19.8000000025175</c:v>
                </c:pt>
                <c:pt idx="10">
                  <c:v>19.780000002568357</c:v>
                </c:pt>
                <c:pt idx="11">
                  <c:v>19.760000002620238</c:v>
                </c:pt>
                <c:pt idx="12">
                  <c:v>19.74000000267317</c:v>
                </c:pt>
                <c:pt idx="13">
                  <c:v>19.720000002727172</c:v>
                </c:pt>
                <c:pt idx="14">
                  <c:v>19.700000002782264</c:v>
                </c:pt>
                <c:pt idx="15">
                  <c:v>19.680000002838472</c:v>
                </c:pt>
                <c:pt idx="16">
                  <c:v>19.660000002895814</c:v>
                </c:pt>
                <c:pt idx="17">
                  <c:v>19.640000002954313</c:v>
                </c:pt>
                <c:pt idx="18">
                  <c:v>19.620000003013995</c:v>
                </c:pt>
                <c:pt idx="19">
                  <c:v>19.600000003074882</c:v>
                </c:pt>
                <c:pt idx="20">
                  <c:v>19.580000003136995</c:v>
                </c:pt>
                <c:pt idx="21">
                  <c:v>19.560000003200368</c:v>
                </c:pt>
                <c:pt idx="22">
                  <c:v>19.540000003265018</c:v>
                </c:pt>
                <c:pt idx="23">
                  <c:v>19.520000003330978</c:v>
                </c:pt>
                <c:pt idx="24">
                  <c:v>19.500000003398267</c:v>
                </c:pt>
                <c:pt idx="25">
                  <c:v>19.480000003466916</c:v>
                </c:pt>
                <c:pt idx="26">
                  <c:v>19.460000003536955</c:v>
                </c:pt>
                <c:pt idx="27">
                  <c:v>19.440000003608404</c:v>
                </c:pt>
                <c:pt idx="28">
                  <c:v>19.420000003681299</c:v>
                </c:pt>
                <c:pt idx="29">
                  <c:v>19.400000003755665</c:v>
                </c:pt>
                <c:pt idx="30">
                  <c:v>19.380000003831537</c:v>
                </c:pt>
                <c:pt idx="31">
                  <c:v>19.360000003908937</c:v>
                </c:pt>
                <c:pt idx="32">
                  <c:v>19.340000003987903</c:v>
                </c:pt>
                <c:pt idx="33">
                  <c:v>19.320000004068465</c:v>
                </c:pt>
                <c:pt idx="34">
                  <c:v>19.300000004150654</c:v>
                </c:pt>
                <c:pt idx="35">
                  <c:v>19.280000004234502</c:v>
                </c:pt>
                <c:pt idx="36">
                  <c:v>19.260000004320045</c:v>
                </c:pt>
                <c:pt idx="37">
                  <c:v>19.240000004407314</c:v>
                </c:pt>
                <c:pt idx="38">
                  <c:v>19.220000004496349</c:v>
                </c:pt>
                <c:pt idx="39">
                  <c:v>19.200000004587181</c:v>
                </c:pt>
                <c:pt idx="40">
                  <c:v>19.180000004679847</c:v>
                </c:pt>
                <c:pt idx="41">
                  <c:v>19.160000004774389</c:v>
                </c:pt>
                <c:pt idx="42">
                  <c:v>19.140000004870839</c:v>
                </c:pt>
                <c:pt idx="43">
                  <c:v>19.120000004969231</c:v>
                </c:pt>
                <c:pt idx="44">
                  <c:v>19.100000005069617</c:v>
                </c:pt>
                <c:pt idx="45">
                  <c:v>19.080000005172032</c:v>
                </c:pt>
                <c:pt idx="46">
                  <c:v>19.060000005276514</c:v>
                </c:pt>
                <c:pt idx="47">
                  <c:v>19.040000005383106</c:v>
                </c:pt>
                <c:pt idx="48">
                  <c:v>19.020000005491852</c:v>
                </c:pt>
                <c:pt idx="49">
                  <c:v>19.000000005602796</c:v>
                </c:pt>
                <c:pt idx="50">
                  <c:v>18.980000005715979</c:v>
                </c:pt>
                <c:pt idx="51">
                  <c:v>18.960000005831454</c:v>
                </c:pt>
                <c:pt idx="52">
                  <c:v>18.940000005949251</c:v>
                </c:pt>
                <c:pt idx="53">
                  <c:v>18.920000006069436</c:v>
                </c:pt>
                <c:pt idx="54">
                  <c:v>18.900000006192045</c:v>
                </c:pt>
                <c:pt idx="55">
                  <c:v>18.880000006317136</c:v>
                </c:pt>
                <c:pt idx="56">
                  <c:v>18.86000000644475</c:v>
                </c:pt>
                <c:pt idx="57">
                  <c:v>18.840000006574943</c:v>
                </c:pt>
                <c:pt idx="58">
                  <c:v>18.820000006707765</c:v>
                </c:pt>
                <c:pt idx="59">
                  <c:v>18.80000000684327</c:v>
                </c:pt>
                <c:pt idx="60">
                  <c:v>18.780000006981513</c:v>
                </c:pt>
                <c:pt idx="61">
                  <c:v>18.760000007122549</c:v>
                </c:pt>
                <c:pt idx="62">
                  <c:v>18.740000007266438</c:v>
                </c:pt>
                <c:pt idx="63">
                  <c:v>18.72000000741323</c:v>
                </c:pt>
                <c:pt idx="64">
                  <c:v>18.700000007562988</c:v>
                </c:pt>
                <c:pt idx="65">
                  <c:v>18.680000007715766</c:v>
                </c:pt>
                <c:pt idx="66">
                  <c:v>18.660000007871634</c:v>
                </c:pt>
                <c:pt idx="67">
                  <c:v>18.640000008030654</c:v>
                </c:pt>
                <c:pt idx="68">
                  <c:v>18.620000008192886</c:v>
                </c:pt>
                <c:pt idx="69">
                  <c:v>18.600000008358393</c:v>
                </c:pt>
                <c:pt idx="70">
                  <c:v>18.580000008527243</c:v>
                </c:pt>
                <c:pt idx="71">
                  <c:v>18.560000008699504</c:v>
                </c:pt>
                <c:pt idx="72">
                  <c:v>18.540000008875243</c:v>
                </c:pt>
                <c:pt idx="73">
                  <c:v>18.520000009054534</c:v>
                </c:pt>
                <c:pt idx="74">
                  <c:v>18.50000000923745</c:v>
                </c:pt>
                <c:pt idx="75">
                  <c:v>18.48000000942406</c:v>
                </c:pt>
                <c:pt idx="76">
                  <c:v>18.460000009614436</c:v>
                </c:pt>
                <c:pt idx="77">
                  <c:v>18.440000009808664</c:v>
                </c:pt>
                <c:pt idx="78">
                  <c:v>18.420000010006813</c:v>
                </c:pt>
                <c:pt idx="79">
                  <c:v>18.400000010208963</c:v>
                </c:pt>
                <c:pt idx="80">
                  <c:v>18.380000010415198</c:v>
                </c:pt>
                <c:pt idx="81">
                  <c:v>18.360000010625594</c:v>
                </c:pt>
                <c:pt idx="82">
                  <c:v>18.340000010840246</c:v>
                </c:pt>
                <c:pt idx="83">
                  <c:v>18.320000011059236</c:v>
                </c:pt>
                <c:pt idx="84">
                  <c:v>18.300000011282648</c:v>
                </c:pt>
                <c:pt idx="85">
                  <c:v>18.280000011510573</c:v>
                </c:pt>
                <c:pt idx="86">
                  <c:v>18.260000011743102</c:v>
                </c:pt>
                <c:pt idx="87">
                  <c:v>18.240000011980328</c:v>
                </c:pt>
                <c:pt idx="88">
                  <c:v>18.220000012222343</c:v>
                </c:pt>
                <c:pt idx="89">
                  <c:v>18.200000012469253</c:v>
                </c:pt>
                <c:pt idx="90">
                  <c:v>18.180000012721148</c:v>
                </c:pt>
                <c:pt idx="91">
                  <c:v>18.160000012978134</c:v>
                </c:pt>
                <c:pt idx="92">
                  <c:v>18.140000013240307</c:v>
                </c:pt>
                <c:pt idx="93">
                  <c:v>18.120000013507781</c:v>
                </c:pt>
                <c:pt idx="94">
                  <c:v>18.100000013780658</c:v>
                </c:pt>
                <c:pt idx="95">
                  <c:v>18.080000014059046</c:v>
                </c:pt>
                <c:pt idx="96">
                  <c:v>18.060000014343057</c:v>
                </c:pt>
                <c:pt idx="97">
                  <c:v>18.040000014632803</c:v>
                </c:pt>
                <c:pt idx="98">
                  <c:v>18.020000014928407</c:v>
                </c:pt>
                <c:pt idx="99">
                  <c:v>18.000000015229979</c:v>
                </c:pt>
                <c:pt idx="100">
                  <c:v>17.980000015537644</c:v>
                </c:pt>
                <c:pt idx="101">
                  <c:v>17.960000015851527</c:v>
                </c:pt>
                <c:pt idx="102">
                  <c:v>17.940000016171751</c:v>
                </c:pt>
                <c:pt idx="103">
                  <c:v>17.920000016498442</c:v>
                </c:pt>
                <c:pt idx="104">
                  <c:v>17.900000016831729</c:v>
                </c:pt>
                <c:pt idx="105">
                  <c:v>17.880000017171753</c:v>
                </c:pt>
                <c:pt idx="106">
                  <c:v>17.860000017518647</c:v>
                </c:pt>
                <c:pt idx="107">
                  <c:v>17.840000017872548</c:v>
                </c:pt>
                <c:pt idx="108">
                  <c:v>17.820000018233596</c:v>
                </c:pt>
                <c:pt idx="109">
                  <c:v>17.800000018601938</c:v>
                </c:pt>
                <c:pt idx="110">
                  <c:v>17.780000018977724</c:v>
                </c:pt>
                <c:pt idx="111">
                  <c:v>17.760000019361101</c:v>
                </c:pt>
                <c:pt idx="112">
                  <c:v>17.74000001975222</c:v>
                </c:pt>
                <c:pt idx="113">
                  <c:v>17.72000002015124</c:v>
                </c:pt>
                <c:pt idx="114">
                  <c:v>17.700000020558321</c:v>
                </c:pt>
                <c:pt idx="115">
                  <c:v>17.680000020973626</c:v>
                </c:pt>
                <c:pt idx="116">
                  <c:v>17.660000021397323</c:v>
                </c:pt>
                <c:pt idx="117">
                  <c:v>17.640000021829579</c:v>
                </c:pt>
                <c:pt idx="118">
                  <c:v>17.620000022270567</c:v>
                </c:pt>
                <c:pt idx="119">
                  <c:v>17.600000022720462</c:v>
                </c:pt>
                <c:pt idx="120">
                  <c:v>17.580000023179441</c:v>
                </c:pt>
                <c:pt idx="121">
                  <c:v>17.560000023647699</c:v>
                </c:pt>
                <c:pt idx="122">
                  <c:v>17.540000024125412</c:v>
                </c:pt>
                <c:pt idx="123">
                  <c:v>17.520000024612781</c:v>
                </c:pt>
                <c:pt idx="124">
                  <c:v>17.500000025109991</c:v>
                </c:pt>
                <c:pt idx="125">
                  <c:v>17.480000025617247</c:v>
                </c:pt>
                <c:pt idx="126">
                  <c:v>17.46000002613475</c:v>
                </c:pt>
                <c:pt idx="127">
                  <c:v>17.440000026662709</c:v>
                </c:pt>
                <c:pt idx="128">
                  <c:v>17.420000027201329</c:v>
                </c:pt>
                <c:pt idx="129">
                  <c:v>17.400000027750831</c:v>
                </c:pt>
                <c:pt idx="130">
                  <c:v>17.380000028311436</c:v>
                </c:pt>
                <c:pt idx="131">
                  <c:v>17.360000028883363</c:v>
                </c:pt>
                <c:pt idx="132">
                  <c:v>17.340000029466847</c:v>
                </c:pt>
                <c:pt idx="133">
                  <c:v>17.320000030062118</c:v>
                </c:pt>
                <c:pt idx="134">
                  <c:v>17.300000030669413</c:v>
                </c:pt>
                <c:pt idx="135">
                  <c:v>17.280000031288978</c:v>
                </c:pt>
                <c:pt idx="136">
                  <c:v>17.260000031921052</c:v>
                </c:pt>
                <c:pt idx="137">
                  <c:v>17.240000032565902</c:v>
                </c:pt>
                <c:pt idx="138">
                  <c:v>17.220000033223776</c:v>
                </c:pt>
                <c:pt idx="139">
                  <c:v>17.200000033894941</c:v>
                </c:pt>
                <c:pt idx="140">
                  <c:v>17.180000034579667</c:v>
                </c:pt>
                <c:pt idx="141">
                  <c:v>17.160000035278223</c:v>
                </c:pt>
                <c:pt idx="142">
                  <c:v>17.140000035990891</c:v>
                </c:pt>
                <c:pt idx="143">
                  <c:v>17.120000036717954</c:v>
                </c:pt>
                <c:pt idx="144">
                  <c:v>17.100000037459708</c:v>
                </c:pt>
                <c:pt idx="145">
                  <c:v>17.08000003821644</c:v>
                </c:pt>
                <c:pt idx="146">
                  <c:v>17.060000038988463</c:v>
                </c:pt>
                <c:pt idx="147">
                  <c:v>17.040000039776082</c:v>
                </c:pt>
                <c:pt idx="148">
                  <c:v>17.020000040579614</c:v>
                </c:pt>
                <c:pt idx="149">
                  <c:v>17.000000041399375</c:v>
                </c:pt>
                <c:pt idx="150">
                  <c:v>16.980000042235698</c:v>
                </c:pt>
                <c:pt idx="151">
                  <c:v>16.960000043088918</c:v>
                </c:pt>
                <c:pt idx="152">
                  <c:v>16.940000043959369</c:v>
                </c:pt>
                <c:pt idx="153">
                  <c:v>16.920000044847406</c:v>
                </c:pt>
                <c:pt idx="154">
                  <c:v>16.900000045753384</c:v>
                </c:pt>
                <c:pt idx="155">
                  <c:v>16.880000046677665</c:v>
                </c:pt>
                <c:pt idx="156">
                  <c:v>16.860000047620616</c:v>
                </c:pt>
                <c:pt idx="157">
                  <c:v>16.840000048582617</c:v>
                </c:pt>
                <c:pt idx="158">
                  <c:v>16.820000049564051</c:v>
                </c:pt>
                <c:pt idx="159">
                  <c:v>16.800000050565313</c:v>
                </c:pt>
                <c:pt idx="160">
                  <c:v>16.7800000515868</c:v>
                </c:pt>
                <c:pt idx="161">
                  <c:v>16.760000052628921</c:v>
                </c:pt>
                <c:pt idx="162">
                  <c:v>16.740000053692096</c:v>
                </c:pt>
                <c:pt idx="163">
                  <c:v>16.720000054776747</c:v>
                </c:pt>
                <c:pt idx="164">
                  <c:v>16.700000055883311</c:v>
                </c:pt>
                <c:pt idx="165">
                  <c:v>16.680000057012229</c:v>
                </c:pt>
                <c:pt idx="166">
                  <c:v>16.660000058163952</c:v>
                </c:pt>
                <c:pt idx="167">
                  <c:v>16.640000059338945</c:v>
                </c:pt>
                <c:pt idx="168">
                  <c:v>16.620000060537667</c:v>
                </c:pt>
                <c:pt idx="169">
                  <c:v>16.60000006176061</c:v>
                </c:pt>
                <c:pt idx="170">
                  <c:v>16.580000063008256</c:v>
                </c:pt>
                <c:pt idx="171">
                  <c:v>16.560000064281109</c:v>
                </c:pt>
                <c:pt idx="172">
                  <c:v>16.540000065579672</c:v>
                </c:pt>
                <c:pt idx="173">
                  <c:v>16.520000066904473</c:v>
                </c:pt>
                <c:pt idx="174">
                  <c:v>16.500000068256032</c:v>
                </c:pt>
                <c:pt idx="175">
                  <c:v>16.480000069634894</c:v>
                </c:pt>
                <c:pt idx="176">
                  <c:v>16.460000071041613</c:v>
                </c:pt>
                <c:pt idx="177">
                  <c:v>16.440000072476746</c:v>
                </c:pt>
                <c:pt idx="178">
                  <c:v>16.420000073940873</c:v>
                </c:pt>
                <c:pt idx="179">
                  <c:v>16.40000007543458</c:v>
                </c:pt>
                <c:pt idx="180">
                  <c:v>16.38000007695846</c:v>
                </c:pt>
                <c:pt idx="181">
                  <c:v>16.360000078513124</c:v>
                </c:pt>
                <c:pt idx="182">
                  <c:v>16.340000080099195</c:v>
                </c:pt>
                <c:pt idx="183">
                  <c:v>16.320000081717307</c:v>
                </c:pt>
                <c:pt idx="184">
                  <c:v>16.300000083368101</c:v>
                </c:pt>
                <c:pt idx="185">
                  <c:v>16.280000085052251</c:v>
                </c:pt>
                <c:pt idx="186">
                  <c:v>16.260000086770418</c:v>
                </c:pt>
                <c:pt idx="187">
                  <c:v>16.240000088523303</c:v>
                </c:pt>
                <c:pt idx="188">
                  <c:v>16.22000009031159</c:v>
                </c:pt>
                <c:pt idx="189">
                  <c:v>16.200000092136008</c:v>
                </c:pt>
                <c:pt idx="190">
                  <c:v>16.180000093997275</c:v>
                </c:pt>
                <c:pt idx="191">
                  <c:v>16.160000095896145</c:v>
                </c:pt>
                <c:pt idx="192">
                  <c:v>16.140000097833376</c:v>
                </c:pt>
                <c:pt idx="193">
                  <c:v>16.120000099809744</c:v>
                </c:pt>
                <c:pt idx="194">
                  <c:v>16.100000101826033</c:v>
                </c:pt>
                <c:pt idx="195">
                  <c:v>16.080000103883055</c:v>
                </c:pt>
                <c:pt idx="196">
                  <c:v>16.060000105981633</c:v>
                </c:pt>
                <c:pt idx="197">
                  <c:v>16.040000108122602</c:v>
                </c:pt>
                <c:pt idx="198">
                  <c:v>16.020000110306821</c:v>
                </c:pt>
                <c:pt idx="199">
                  <c:v>16.000000112535169</c:v>
                </c:pt>
                <c:pt idx="200">
                  <c:v>15.980000114808529</c:v>
                </c:pt>
                <c:pt idx="201">
                  <c:v>15.960000117127816</c:v>
                </c:pt>
                <c:pt idx="202">
                  <c:v>15.940000119493956</c:v>
                </c:pt>
                <c:pt idx="203">
                  <c:v>15.920000121907893</c:v>
                </c:pt>
                <c:pt idx="204">
                  <c:v>15.900000124370594</c:v>
                </c:pt>
                <c:pt idx="205">
                  <c:v>15.880000126883047</c:v>
                </c:pt>
                <c:pt idx="206">
                  <c:v>15.860000129446256</c:v>
                </c:pt>
                <c:pt idx="207">
                  <c:v>15.840000132061242</c:v>
                </c:pt>
                <c:pt idx="208">
                  <c:v>15.820000134729057</c:v>
                </c:pt>
                <c:pt idx="209">
                  <c:v>15.800000137450764</c:v>
                </c:pt>
                <c:pt idx="210">
                  <c:v>15.780000140227454</c:v>
                </c:pt>
                <c:pt idx="211">
                  <c:v>15.760000143060237</c:v>
                </c:pt>
                <c:pt idx="212">
                  <c:v>15.740000145950244</c:v>
                </c:pt>
                <c:pt idx="213">
                  <c:v>15.720000148898635</c:v>
                </c:pt>
                <c:pt idx="214">
                  <c:v>15.700000151906586</c:v>
                </c:pt>
                <c:pt idx="215">
                  <c:v>15.680000154975302</c:v>
                </c:pt>
                <c:pt idx="216">
                  <c:v>15.66000015810601</c:v>
                </c:pt>
                <c:pt idx="217">
                  <c:v>15.640000161299964</c:v>
                </c:pt>
                <c:pt idx="218">
                  <c:v>15.620000164558439</c:v>
                </c:pt>
                <c:pt idx="219">
                  <c:v>15.60000016788274</c:v>
                </c:pt>
                <c:pt idx="220">
                  <c:v>15.580000171274195</c:v>
                </c:pt>
                <c:pt idx="221">
                  <c:v>15.560000174734164</c:v>
                </c:pt>
                <c:pt idx="222">
                  <c:v>15.540000178264028</c:v>
                </c:pt>
                <c:pt idx="223">
                  <c:v>15.520000181865198</c:v>
                </c:pt>
                <c:pt idx="224">
                  <c:v>15.500000185539118</c:v>
                </c:pt>
                <c:pt idx="225">
                  <c:v>15.480000189287258</c:v>
                </c:pt>
                <c:pt idx="226">
                  <c:v>15.460000193111114</c:v>
                </c:pt>
                <c:pt idx="227">
                  <c:v>15.440000197012218</c:v>
                </c:pt>
                <c:pt idx="228">
                  <c:v>15.420000200992126</c:v>
                </c:pt>
                <c:pt idx="229">
                  <c:v>15.400000205052438</c:v>
                </c:pt>
                <c:pt idx="230">
                  <c:v>15.380000209194771</c:v>
                </c:pt>
                <c:pt idx="231">
                  <c:v>15.360000213420784</c:v>
                </c:pt>
                <c:pt idx="232">
                  <c:v>15.34000021773217</c:v>
                </c:pt>
                <c:pt idx="233">
                  <c:v>15.320000222130652</c:v>
                </c:pt>
                <c:pt idx="234">
                  <c:v>15.300000226617987</c:v>
                </c:pt>
                <c:pt idx="235">
                  <c:v>15.280000231195976</c:v>
                </c:pt>
                <c:pt idx="236">
                  <c:v>15.260000235866441</c:v>
                </c:pt>
                <c:pt idx="237">
                  <c:v>15.240000240631259</c:v>
                </c:pt>
                <c:pt idx="238">
                  <c:v>15.220000245492333</c:v>
                </c:pt>
                <c:pt idx="239">
                  <c:v>15.200000250451605</c:v>
                </c:pt>
                <c:pt idx="240">
                  <c:v>15.180000255511063</c:v>
                </c:pt>
                <c:pt idx="241">
                  <c:v>15.160000260672728</c:v>
                </c:pt>
                <c:pt idx="242">
                  <c:v>15.140000265938667</c:v>
                </c:pt>
                <c:pt idx="243">
                  <c:v>15.120000271310984</c:v>
                </c:pt>
                <c:pt idx="244">
                  <c:v>15.100000276791826</c:v>
                </c:pt>
                <c:pt idx="245">
                  <c:v>15.080000282383393</c:v>
                </c:pt>
                <c:pt idx="246">
                  <c:v>15.060000288087915</c:v>
                </c:pt>
                <c:pt idx="247">
                  <c:v>15.040000293907674</c:v>
                </c:pt>
                <c:pt idx="248">
                  <c:v>15.020000299845004</c:v>
                </c:pt>
                <c:pt idx="249">
                  <c:v>15.000000305902274</c:v>
                </c:pt>
                <c:pt idx="250">
                  <c:v>14.980000312081909</c:v>
                </c:pt>
                <c:pt idx="251">
                  <c:v>14.960000318386381</c:v>
                </c:pt>
                <c:pt idx="252">
                  <c:v>14.940000324818211</c:v>
                </c:pt>
                <c:pt idx="253">
                  <c:v>14.920000331379972</c:v>
                </c:pt>
                <c:pt idx="254">
                  <c:v>14.900000338074292</c:v>
                </c:pt>
                <c:pt idx="255">
                  <c:v>14.880000344903843</c:v>
                </c:pt>
                <c:pt idx="256">
                  <c:v>14.860000351871362</c:v>
                </c:pt>
                <c:pt idx="257">
                  <c:v>14.840000358979633</c:v>
                </c:pt>
                <c:pt idx="258">
                  <c:v>14.820000366231502</c:v>
                </c:pt>
                <c:pt idx="259">
                  <c:v>14.800000373629869</c:v>
                </c:pt>
                <c:pt idx="260">
                  <c:v>14.78000038117769</c:v>
                </c:pt>
                <c:pt idx="261">
                  <c:v>14.760000388877989</c:v>
                </c:pt>
                <c:pt idx="262">
                  <c:v>14.740000396733844</c:v>
                </c:pt>
                <c:pt idx="263">
                  <c:v>14.720000404748397</c:v>
                </c:pt>
                <c:pt idx="264">
                  <c:v>14.700000412924856</c:v>
                </c:pt>
                <c:pt idx="265">
                  <c:v>14.68000042126649</c:v>
                </c:pt>
                <c:pt idx="266">
                  <c:v>14.660000429776636</c:v>
                </c:pt>
                <c:pt idx="267">
                  <c:v>14.640000438458697</c:v>
                </c:pt>
                <c:pt idx="268">
                  <c:v>14.620000447316148</c:v>
                </c:pt>
                <c:pt idx="269">
                  <c:v>14.600000456352532</c:v>
                </c:pt>
                <c:pt idx="270">
                  <c:v>14.580000465571462</c:v>
                </c:pt>
                <c:pt idx="271">
                  <c:v>14.560000474976627</c:v>
                </c:pt>
                <c:pt idx="272">
                  <c:v>14.54000048457179</c:v>
                </c:pt>
                <c:pt idx="273">
                  <c:v>14.520000494360787</c:v>
                </c:pt>
                <c:pt idx="274">
                  <c:v>14.500000504347536</c:v>
                </c:pt>
                <c:pt idx="275">
                  <c:v>14.480000514536028</c:v>
                </c:pt>
                <c:pt idx="276">
                  <c:v>14.460000524930342</c:v>
                </c:pt>
                <c:pt idx="277">
                  <c:v>14.440000535534637</c:v>
                </c:pt>
                <c:pt idx="278">
                  <c:v>14.420000546353151</c:v>
                </c:pt>
                <c:pt idx="279">
                  <c:v>14.400000557390213</c:v>
                </c:pt>
                <c:pt idx="280">
                  <c:v>14.380000568650239</c:v>
                </c:pt>
                <c:pt idx="281">
                  <c:v>14.360000580137733</c:v>
                </c:pt>
                <c:pt idx="282">
                  <c:v>14.34000059185729</c:v>
                </c:pt>
                <c:pt idx="283">
                  <c:v>14.320000603813597</c:v>
                </c:pt>
                <c:pt idx="284">
                  <c:v>14.300000616011435</c:v>
                </c:pt>
                <c:pt idx="285">
                  <c:v>14.280000628455689</c:v>
                </c:pt>
                <c:pt idx="286">
                  <c:v>14.260000641151331</c:v>
                </c:pt>
                <c:pt idx="287">
                  <c:v>14.240000654103442</c:v>
                </c:pt>
                <c:pt idx="288">
                  <c:v>14.220000667317205</c:v>
                </c:pt>
                <c:pt idx="289">
                  <c:v>14.200000680797903</c:v>
                </c:pt>
                <c:pt idx="290">
                  <c:v>14.180000694550927</c:v>
                </c:pt>
                <c:pt idx="291">
                  <c:v>14.160000708581782</c:v>
                </c:pt>
                <c:pt idx="292">
                  <c:v>14.140000722896078</c:v>
                </c:pt>
                <c:pt idx="293">
                  <c:v>14.120000737499542</c:v>
                </c:pt>
                <c:pt idx="294">
                  <c:v>14.100000752398016</c:v>
                </c:pt>
                <c:pt idx="295">
                  <c:v>14.080000767597456</c:v>
                </c:pt>
                <c:pt idx="296">
                  <c:v>14.060000783103948</c:v>
                </c:pt>
                <c:pt idx="297">
                  <c:v>14.040000798923691</c:v>
                </c:pt>
                <c:pt idx="298">
                  <c:v>14.020000815063014</c:v>
                </c:pt>
                <c:pt idx="299">
                  <c:v>14.000000831528373</c:v>
                </c:pt>
                <c:pt idx="300">
                  <c:v>13.980000848326352</c:v>
                </c:pt>
                <c:pt idx="301">
                  <c:v>13.960000865463675</c:v>
                </c:pt>
                <c:pt idx="302">
                  <c:v>13.940000882947194</c:v>
                </c:pt>
                <c:pt idx="303">
                  <c:v>13.920000900783901</c:v>
                </c:pt>
                <c:pt idx="304">
                  <c:v>13.900000918980934</c:v>
                </c:pt>
                <c:pt idx="305">
                  <c:v>13.880000937545573</c:v>
                </c:pt>
                <c:pt idx="306">
                  <c:v>13.860000956485241</c:v>
                </c:pt>
                <c:pt idx="307">
                  <c:v>13.840000975807515</c:v>
                </c:pt>
                <c:pt idx="308">
                  <c:v>13.820000995520124</c:v>
                </c:pt>
                <c:pt idx="309">
                  <c:v>13.800001015630954</c:v>
                </c:pt>
                <c:pt idx="310">
                  <c:v>13.78000103614805</c:v>
                </c:pt>
                <c:pt idx="311">
                  <c:v>13.760001057079617</c:v>
                </c:pt>
                <c:pt idx="312">
                  <c:v>13.740001078434034</c:v>
                </c:pt>
                <c:pt idx="313">
                  <c:v>13.720001100219834</c:v>
                </c:pt>
                <c:pt idx="314">
                  <c:v>13.700001122445736</c:v>
                </c:pt>
                <c:pt idx="315">
                  <c:v>13.680001145120631</c:v>
                </c:pt>
                <c:pt idx="316">
                  <c:v>13.660001168253588</c:v>
                </c:pt>
                <c:pt idx="317">
                  <c:v>13.640001191853862</c:v>
                </c:pt>
                <c:pt idx="318">
                  <c:v>13.620001215930893</c:v>
                </c:pt>
                <c:pt idx="319">
                  <c:v>13.600001240494311</c:v>
                </c:pt>
                <c:pt idx="320">
                  <c:v>13.580001265553944</c:v>
                </c:pt>
                <c:pt idx="321">
                  <c:v>13.560001291119811</c:v>
                </c:pt>
                <c:pt idx="322">
                  <c:v>13.540001317202146</c:v>
                </c:pt>
                <c:pt idx="323">
                  <c:v>13.520001343811376</c:v>
                </c:pt>
                <c:pt idx="324">
                  <c:v>13.500001370958147</c:v>
                </c:pt>
                <c:pt idx="325">
                  <c:v>13.48000139865332</c:v>
                </c:pt>
                <c:pt idx="326">
                  <c:v>13.46000142690797</c:v>
                </c:pt>
                <c:pt idx="327">
                  <c:v>13.440001455733404</c:v>
                </c:pt>
                <c:pt idx="328">
                  <c:v>13.420001485141148</c:v>
                </c:pt>
                <c:pt idx="329">
                  <c:v>13.400001515142964</c:v>
                </c:pt>
                <c:pt idx="330">
                  <c:v>13.38000154575086</c:v>
                </c:pt>
                <c:pt idx="331">
                  <c:v>13.360001576977075</c:v>
                </c:pt>
                <c:pt idx="332">
                  <c:v>13.340001608834097</c:v>
                </c:pt>
                <c:pt idx="333">
                  <c:v>13.320001641334676</c:v>
                </c:pt>
                <c:pt idx="334">
                  <c:v>13.300001674491808</c:v>
                </c:pt>
                <c:pt idx="335">
                  <c:v>13.280001708318759</c:v>
                </c:pt>
                <c:pt idx="336">
                  <c:v>13.260001742829056</c:v>
                </c:pt>
                <c:pt idx="337">
                  <c:v>13.240001778036506</c:v>
                </c:pt>
                <c:pt idx="338">
                  <c:v>13.220001813955195</c:v>
                </c:pt>
                <c:pt idx="339">
                  <c:v>13.200001850599486</c:v>
                </c:pt>
                <c:pt idx="340">
                  <c:v>13.180001887984039</c:v>
                </c:pt>
                <c:pt idx="341">
                  <c:v>13.16000192612381</c:v>
                </c:pt>
                <c:pt idx="342">
                  <c:v>13.140001965034054</c:v>
                </c:pt>
                <c:pt idx="343">
                  <c:v>13.120002004730337</c:v>
                </c:pt>
                <c:pt idx="344">
                  <c:v>13.100002045228534</c:v>
                </c:pt>
                <c:pt idx="345">
                  <c:v>13.080002086544846</c:v>
                </c:pt>
                <c:pt idx="346">
                  <c:v>13.060002128695805</c:v>
                </c:pt>
                <c:pt idx="347">
                  <c:v>13.040002171698266</c:v>
                </c:pt>
                <c:pt idx="348">
                  <c:v>13.020002215569431</c:v>
                </c:pt>
                <c:pt idx="349">
                  <c:v>13.000002260326852</c:v>
                </c:pt>
                <c:pt idx="350">
                  <c:v>12.980002305988432</c:v>
                </c:pt>
                <c:pt idx="351">
                  <c:v>12.960002352572433</c:v>
                </c:pt>
                <c:pt idx="352">
                  <c:v>12.940002400097493</c:v>
                </c:pt>
                <c:pt idx="353">
                  <c:v>12.920002448582617</c:v>
                </c:pt>
                <c:pt idx="354">
                  <c:v>12.900002498047206</c:v>
                </c:pt>
                <c:pt idx="355">
                  <c:v>12.880002548511044</c:v>
                </c:pt>
                <c:pt idx="356">
                  <c:v>12.860002599994313</c:v>
                </c:pt>
                <c:pt idx="357">
                  <c:v>12.840002652517613</c:v>
                </c:pt>
                <c:pt idx="358">
                  <c:v>12.820002706101951</c:v>
                </c:pt>
                <c:pt idx="359">
                  <c:v>12.800002760768761</c:v>
                </c:pt>
                <c:pt idx="360">
                  <c:v>12.780002816539913</c:v>
                </c:pt>
                <c:pt idx="361">
                  <c:v>12.76000287343771</c:v>
                </c:pt>
                <c:pt idx="362">
                  <c:v>12.740002931484916</c:v>
                </c:pt>
                <c:pt idx="363">
                  <c:v>12.720002990704753</c:v>
                </c:pt>
                <c:pt idx="364">
                  <c:v>12.700003051120902</c:v>
                </c:pt>
                <c:pt idx="365">
                  <c:v>12.680003112757538</c:v>
                </c:pt>
                <c:pt idx="366">
                  <c:v>12.660003175639313</c:v>
                </c:pt>
                <c:pt idx="367">
                  <c:v>12.640003239791378</c:v>
                </c:pt>
                <c:pt idx="368">
                  <c:v>12.620003305239397</c:v>
                </c:pt>
                <c:pt idx="369">
                  <c:v>12.600003372009548</c:v>
                </c:pt>
                <c:pt idx="370">
                  <c:v>12.580003440128543</c:v>
                </c:pt>
                <c:pt idx="371">
                  <c:v>12.560003509623629</c:v>
                </c:pt>
                <c:pt idx="372">
                  <c:v>12.540003580522599</c:v>
                </c:pt>
                <c:pt idx="373">
                  <c:v>12.520003652853823</c:v>
                </c:pt>
                <c:pt idx="374">
                  <c:v>12.500003726646229</c:v>
                </c:pt>
                <c:pt idx="375">
                  <c:v>12.480003801929334</c:v>
                </c:pt>
                <c:pt idx="376">
                  <c:v>12.460003878733252</c:v>
                </c:pt>
                <c:pt idx="377">
                  <c:v>12.440003957088704</c:v>
                </c:pt>
                <c:pt idx="378">
                  <c:v>12.420004037027038</c:v>
                </c:pt>
                <c:pt idx="379">
                  <c:v>12.400004118580227</c:v>
                </c:pt>
                <c:pt idx="380">
                  <c:v>12.38000420178089</c:v>
                </c:pt>
                <c:pt idx="381">
                  <c:v>12.360004286662313</c:v>
                </c:pt>
                <c:pt idx="382">
                  <c:v>12.340004373258447</c:v>
                </c:pt>
                <c:pt idx="383">
                  <c:v>12.320004461603931</c:v>
                </c:pt>
                <c:pt idx="384">
                  <c:v>12.300004551734105</c:v>
                </c:pt>
                <c:pt idx="385">
                  <c:v>12.280004643685018</c:v>
                </c:pt>
                <c:pt idx="386">
                  <c:v>12.260004737493457</c:v>
                </c:pt>
                <c:pt idx="387">
                  <c:v>12.240004833196942</c:v>
                </c:pt>
                <c:pt idx="388">
                  <c:v>12.220004930833754</c:v>
                </c:pt>
                <c:pt idx="389">
                  <c:v>12.200005030442954</c:v>
                </c:pt>
                <c:pt idx="390">
                  <c:v>12.180005132064382</c:v>
                </c:pt>
                <c:pt idx="391">
                  <c:v>12.160005235738689</c:v>
                </c:pt>
                <c:pt idx="392">
                  <c:v>12.140005341507344</c:v>
                </c:pt>
                <c:pt idx="393">
                  <c:v>12.120005449412655</c:v>
                </c:pt>
                <c:pt idx="394">
                  <c:v>12.100005559497788</c:v>
                </c:pt>
                <c:pt idx="395">
                  <c:v>12.080005671806774</c:v>
                </c:pt>
                <c:pt idx="396">
                  <c:v>12.060005786384538</c:v>
                </c:pt>
                <c:pt idx="397">
                  <c:v>12.040005903276915</c:v>
                </c:pt>
                <c:pt idx="398">
                  <c:v>12.02000602253066</c:v>
                </c:pt>
                <c:pt idx="399">
                  <c:v>12.000006144193478</c:v>
                </c:pt>
                <c:pt idx="400">
                  <c:v>11.98000626831403</c:v>
                </c:pt>
                <c:pt idx="401">
                  <c:v>11.960006394941967</c:v>
                </c:pt>
                <c:pt idx="402">
                  <c:v>11.940006524127943</c:v>
                </c:pt>
                <c:pt idx="403">
                  <c:v>11.920006655923633</c:v>
                </c:pt>
                <c:pt idx="404">
                  <c:v>11.900006790381751</c:v>
                </c:pt>
                <c:pt idx="405">
                  <c:v>11.880006927556087</c:v>
                </c:pt>
                <c:pt idx="406">
                  <c:v>11.86000706750151</c:v>
                </c:pt>
                <c:pt idx="407">
                  <c:v>11.840007210273995</c:v>
                </c:pt>
                <c:pt idx="408">
                  <c:v>11.820007355930658</c:v>
                </c:pt>
                <c:pt idx="409">
                  <c:v>11.800007504529756</c:v>
                </c:pt>
                <c:pt idx="410">
                  <c:v>11.780007656130733</c:v>
                </c:pt>
                <c:pt idx="411">
                  <c:v>11.76000781079423</c:v>
                </c:pt>
                <c:pt idx="412">
                  <c:v>11.740007968582109</c:v>
                </c:pt>
                <c:pt idx="413">
                  <c:v>11.720008129557492</c:v>
                </c:pt>
                <c:pt idx="414">
                  <c:v>11.700008293784766</c:v>
                </c:pt>
                <c:pt idx="415">
                  <c:v>11.680008461329624</c:v>
                </c:pt>
                <c:pt idx="416">
                  <c:v>11.660008632259084</c:v>
                </c:pt>
                <c:pt idx="417">
                  <c:v>11.640008806641516</c:v>
                </c:pt>
                <c:pt idx="418">
                  <c:v>11.620008984546676</c:v>
                </c:pt>
                <c:pt idx="419">
                  <c:v>11.600009166045728</c:v>
                </c:pt>
                <c:pt idx="420">
                  <c:v>11.580009351211267</c:v>
                </c:pt>
                <c:pt idx="421">
                  <c:v>11.560009540117365</c:v>
                </c:pt>
                <c:pt idx="422">
                  <c:v>11.540009732839582</c:v>
                </c:pt>
                <c:pt idx="423">
                  <c:v>11.520009929455009</c:v>
                </c:pt>
                <c:pt idx="424">
                  <c:v>11.500010130042289</c:v>
                </c:pt>
                <c:pt idx="425">
                  <c:v>11.48001033468166</c:v>
                </c:pt>
                <c:pt idx="426">
                  <c:v>11.460010543454977</c:v>
                </c:pt>
                <c:pt idx="427">
                  <c:v>11.440010756445751</c:v>
                </c:pt>
                <c:pt idx="428">
                  <c:v>11.420010973739176</c:v>
                </c:pt>
                <c:pt idx="429">
                  <c:v>11.400011195422172</c:v>
                </c:pt>
                <c:pt idx="430">
                  <c:v>11.380011421583411</c:v>
                </c:pt>
                <c:pt idx="431">
                  <c:v>11.360011652313357</c:v>
                </c:pt>
                <c:pt idx="432">
                  <c:v>11.340011887704303</c:v>
                </c:pt>
                <c:pt idx="433">
                  <c:v>11.320012127850402</c:v>
                </c:pt>
                <c:pt idx="434">
                  <c:v>11.300012372847716</c:v>
                </c:pt>
                <c:pt idx="435">
                  <c:v>11.280012622794244</c:v>
                </c:pt>
                <c:pt idx="436">
                  <c:v>11.26001287778996</c:v>
                </c:pt>
                <c:pt idx="437">
                  <c:v>11.240013137936868</c:v>
                </c:pt>
                <c:pt idx="438">
                  <c:v>11.220013403339017</c:v>
                </c:pt>
                <c:pt idx="439">
                  <c:v>11.200013674102577</c:v>
                </c:pt>
                <c:pt idx="440">
                  <c:v>11.180013950335844</c:v>
                </c:pt>
                <c:pt idx="441">
                  <c:v>11.160014232149317</c:v>
                </c:pt>
                <c:pt idx="442">
                  <c:v>11.140014519655717</c:v>
                </c:pt>
                <c:pt idx="443">
                  <c:v>11.120014812970048</c:v>
                </c:pt>
                <c:pt idx="444">
                  <c:v>11.100015112209631</c:v>
                </c:pt>
                <c:pt idx="445">
                  <c:v>11.080015417494163</c:v>
                </c:pt>
                <c:pt idx="446">
                  <c:v>11.060015728945755</c:v>
                </c:pt>
                <c:pt idx="447">
                  <c:v>11.040016046688987</c:v>
                </c:pt>
                <c:pt idx="448">
                  <c:v>11.020016370850955</c:v>
                </c:pt>
                <c:pt idx="449">
                  <c:v>11.000016701561318</c:v>
                </c:pt>
                <c:pt idx="450">
                  <c:v>10.980017038952363</c:v>
                </c:pt>
                <c:pt idx="451">
                  <c:v>10.960017383159043</c:v>
                </c:pt>
                <c:pt idx="452">
                  <c:v>10.940017734319035</c:v>
                </c:pt>
                <c:pt idx="453">
                  <c:v>10.920018092572805</c:v>
                </c:pt>
                <c:pt idx="454">
                  <c:v>10.900018458063645</c:v>
                </c:pt>
                <c:pt idx="455">
                  <c:v>10.880018830937754</c:v>
                </c:pt>
                <c:pt idx="456">
                  <c:v>10.860019211344277</c:v>
                </c:pt>
                <c:pt idx="457">
                  <c:v>10.840019599435371</c:v>
                </c:pt>
                <c:pt idx="458">
                  <c:v>10.820019995366271</c:v>
                </c:pt>
                <c:pt idx="459">
                  <c:v>10.800020399295345</c:v>
                </c:pt>
                <c:pt idx="460">
                  <c:v>10.780020811384158</c:v>
                </c:pt>
                <c:pt idx="461">
                  <c:v>10.760021231797543</c:v>
                </c:pt>
                <c:pt idx="462">
                  <c:v>10.740021660703659</c:v>
                </c:pt>
                <c:pt idx="463">
                  <c:v>10.720022098274065</c:v>
                </c:pt>
                <c:pt idx="464">
                  <c:v>10.700022544683781</c:v>
                </c:pt>
                <c:pt idx="465">
                  <c:v>10.680023000111365</c:v>
                </c:pt>
                <c:pt idx="466">
                  <c:v>10.660023464738984</c:v>
                </c:pt>
                <c:pt idx="467">
                  <c:v>10.640023938752483</c:v>
                </c:pt>
                <c:pt idx="468">
                  <c:v>10.620024422341457</c:v>
                </c:pt>
                <c:pt idx="469">
                  <c:v>10.600024915699334</c:v>
                </c:pt>
                <c:pt idx="470">
                  <c:v>10.58002541902345</c:v>
                </c:pt>
                <c:pt idx="471">
                  <c:v>10.560025932515128</c:v>
                </c:pt>
                <c:pt idx="472">
                  <c:v>10.540026456379755</c:v>
                </c:pt>
                <c:pt idx="473">
                  <c:v>10.520026990826864</c:v>
                </c:pt>
                <c:pt idx="474">
                  <c:v>10.500027536070229</c:v>
                </c:pt>
                <c:pt idx="475">
                  <c:v>10.480028092327933</c:v>
                </c:pt>
                <c:pt idx="476">
                  <c:v>10.46002865982247</c:v>
                </c:pt>
                <c:pt idx="477">
                  <c:v>10.440029238780825</c:v>
                </c:pt>
                <c:pt idx="478">
                  <c:v>10.420029829434569</c:v>
                </c:pt>
                <c:pt idx="479">
                  <c:v>10.40003043201995</c:v>
                </c:pt>
                <c:pt idx="480">
                  <c:v>10.38003104677799</c:v>
                </c:pt>
                <c:pt idx="481">
                  <c:v>10.360031673954575</c:v>
                </c:pt>
                <c:pt idx="482">
                  <c:v>10.340032313800563</c:v>
                </c:pt>
                <c:pt idx="483">
                  <c:v>10.320032966571878</c:v>
                </c:pt>
                <c:pt idx="484">
                  <c:v>10.300033632529606</c:v>
                </c:pt>
                <c:pt idx="485">
                  <c:v>10.280034311940117</c:v>
                </c:pt>
                <c:pt idx="486">
                  <c:v>10.260035005075153</c:v>
                </c:pt>
                <c:pt idx="487">
                  <c:v>10.240035712211954</c:v>
                </c:pt>
                <c:pt idx="488">
                  <c:v>10.220036433633348</c:v>
                </c:pt>
                <c:pt idx="489">
                  <c:v>10.200037169627883</c:v>
                </c:pt>
                <c:pt idx="490">
                  <c:v>10.180037920489939</c:v>
                </c:pt>
                <c:pt idx="491">
                  <c:v>10.160038686519833</c:v>
                </c:pt>
                <c:pt idx="492">
                  <c:v>10.140039468023954</c:v>
                </c:pt>
                <c:pt idx="493">
                  <c:v>10.120040265314874</c:v>
                </c:pt>
                <c:pt idx="494">
                  <c:v>10.100041078711483</c:v>
                </c:pt>
                <c:pt idx="495">
                  <c:v>10.080041908539114</c:v>
                </c:pt>
                <c:pt idx="496">
                  <c:v>10.060042755129665</c:v>
                </c:pt>
                <c:pt idx="497">
                  <c:v>10.040043618821738</c:v>
                </c:pt>
                <c:pt idx="498">
                  <c:v>10.020044499960783</c:v>
                </c:pt>
                <c:pt idx="499">
                  <c:v>10.000045398899218</c:v>
                </c:pt>
                <c:pt idx="500">
                  <c:v>9.980046315996578</c:v>
                </c:pt>
                <c:pt idx="501">
                  <c:v>9.9600472516196703</c:v>
                </c:pt>
                <c:pt idx="502">
                  <c:v>9.9400482061426967</c:v>
                </c:pt>
                <c:pt idx="503">
                  <c:v>9.9200491799474317</c:v>
                </c:pt>
                <c:pt idx="504">
                  <c:v>9.9000501734233488</c:v>
                </c:pt>
                <c:pt idx="505">
                  <c:v>9.8800511869677923</c:v>
                </c:pt>
                <c:pt idx="506">
                  <c:v>9.8600522209861357</c:v>
                </c:pt>
                <c:pt idx="507">
                  <c:v>9.8400532758919326</c:v>
                </c:pt>
                <c:pt idx="508">
                  <c:v>9.8200543521070944</c:v>
                </c:pt>
                <c:pt idx="509">
                  <c:v>9.8000554500620503</c:v>
                </c:pt>
                <c:pt idx="510">
                  <c:v>9.7800565701959226</c:v>
                </c:pt>
                <c:pt idx="511">
                  <c:v>9.7600577129567103</c:v>
                </c:pt>
                <c:pt idx="512">
                  <c:v>9.7400588788014506</c:v>
                </c:pt>
                <c:pt idx="513">
                  <c:v>9.7200600681964158</c:v>
                </c:pt>
                <c:pt idx="514">
                  <c:v>9.7000612816172964</c:v>
                </c:pt>
                <c:pt idx="515">
                  <c:v>9.6800625195493861</c:v>
                </c:pt>
                <c:pt idx="516">
                  <c:v>9.6600637824877857</c:v>
                </c:pt>
                <c:pt idx="517">
                  <c:v>9.6400650709375881</c:v>
                </c:pt>
                <c:pt idx="518">
                  <c:v>9.6200663854140913</c:v>
                </c:pt>
                <c:pt idx="519">
                  <c:v>9.6000677264430028</c:v>
                </c:pt>
                <c:pt idx="520">
                  <c:v>9.5800690945606419</c:v>
                </c:pt>
                <c:pt idx="521">
                  <c:v>9.5600704903141605</c:v>
                </c:pt>
                <c:pt idx="522">
                  <c:v>9.5400719142617643</c:v>
                </c:pt>
                <c:pt idx="523">
                  <c:v>9.5200733669729285</c:v>
                </c:pt>
                <c:pt idx="524">
                  <c:v>9.5000748490286302</c:v>
                </c:pt>
                <c:pt idx="525">
                  <c:v>9.4800763610215775</c:v>
                </c:pt>
                <c:pt idx="526">
                  <c:v>9.4600779035564528</c:v>
                </c:pt>
                <c:pt idx="527">
                  <c:v>9.4400794772501495</c:v>
                </c:pt>
                <c:pt idx="528">
                  <c:v>9.4200810827320147</c:v>
                </c:pt>
                <c:pt idx="529">
                  <c:v>9.4000827206441091</c:v>
                </c:pt>
                <c:pt idx="530">
                  <c:v>9.3800843916414571</c:v>
                </c:pt>
                <c:pt idx="531">
                  <c:v>9.3600860963923171</c:v>
                </c:pt>
                <c:pt idx="532">
                  <c:v>9.34008783557843</c:v>
                </c:pt>
                <c:pt idx="533">
                  <c:v>9.3200896098953159</c:v>
                </c:pt>
                <c:pt idx="534">
                  <c:v>9.3000914200525386</c:v>
                </c:pt>
                <c:pt idx="535">
                  <c:v>9.2800932667739851</c:v>
                </c:pt>
                <c:pt idx="536">
                  <c:v>9.260095150798163</c:v>
                </c:pt>
                <c:pt idx="537">
                  <c:v>9.2400970728784984</c:v>
                </c:pt>
                <c:pt idx="538">
                  <c:v>9.2200990337836259</c:v>
                </c:pt>
                <c:pt idx="539">
                  <c:v>9.2001010342977025</c:v>
                </c:pt>
                <c:pt idx="540">
                  <c:v>9.1801030752207158</c:v>
                </c:pt>
                <c:pt idx="541">
                  <c:v>9.1601051573688199</c:v>
                </c:pt>
                <c:pt idx="542">
                  <c:v>9.1401072815746378</c:v>
                </c:pt>
                <c:pt idx="543">
                  <c:v>9.1201094486876109</c:v>
                </c:pt>
                <c:pt idx="544">
                  <c:v>9.1001116595743277</c:v>
                </c:pt>
                <c:pt idx="545">
                  <c:v>9.0801139151188828</c:v>
                </c:pt>
                <c:pt idx="546">
                  <c:v>9.0601162162232196</c:v>
                </c:pt>
                <c:pt idx="547">
                  <c:v>9.0401185638074892</c:v>
                </c:pt>
                <c:pt idx="548">
                  <c:v>9.020120958810427</c:v>
                </c:pt>
                <c:pt idx="549">
                  <c:v>9.0001234021897236</c:v>
                </c:pt>
                <c:pt idx="550">
                  <c:v>8.9801258949224039</c:v>
                </c:pt>
                <c:pt idx="551">
                  <c:v>8.9601284380052206</c:v>
                </c:pt>
                <c:pt idx="552">
                  <c:v>8.9401310324550529</c:v>
                </c:pt>
                <c:pt idx="553">
                  <c:v>8.9201336793093144</c:v>
                </c:pt>
                <c:pt idx="554">
                  <c:v>8.9001363796263586</c:v>
                </c:pt>
                <c:pt idx="555">
                  <c:v>8.8801391344859102</c:v>
                </c:pt>
                <c:pt idx="556">
                  <c:v>8.8601419449894951</c:v>
                </c:pt>
                <c:pt idx="557">
                  <c:v>8.8401448122608812</c:v>
                </c:pt>
                <c:pt idx="558">
                  <c:v>8.8201477374465185</c:v>
                </c:pt>
                <c:pt idx="559">
                  <c:v>8.8001507217160082</c:v>
                </c:pt>
                <c:pt idx="560">
                  <c:v>8.7801537662625613</c:v>
                </c:pt>
                <c:pt idx="561">
                  <c:v>8.7601568723034831</c:v>
                </c:pt>
                <c:pt idx="562">
                  <c:v>8.740160041080653</c:v>
                </c:pt>
                <c:pt idx="563">
                  <c:v>8.7201632738610204</c:v>
                </c:pt>
                <c:pt idx="564">
                  <c:v>8.7001665719371122</c:v>
                </c:pt>
                <c:pt idx="565">
                  <c:v>8.6801699366275518</c:v>
                </c:pt>
                <c:pt idx="566">
                  <c:v>8.6601733692775813</c:v>
                </c:pt>
                <c:pt idx="567">
                  <c:v>8.6401768712595999</c:v>
                </c:pt>
                <c:pt idx="568">
                  <c:v>8.6201804439737071</c:v>
                </c:pt>
                <c:pt idx="569">
                  <c:v>8.600184088848275</c:v>
                </c:pt>
                <c:pt idx="570">
                  <c:v>8.5801878073405042</c:v>
                </c:pt>
                <c:pt idx="571">
                  <c:v>8.5601916009370083</c:v>
                </c:pt>
                <c:pt idx="572">
                  <c:v>8.5401954711544157</c:v>
                </c:pt>
                <c:pt idx="573">
                  <c:v>8.5201994195399653</c:v>
                </c:pt>
                <c:pt idx="574">
                  <c:v>8.5002034476721295</c:v>
                </c:pt>
                <c:pt idx="575">
                  <c:v>8.4802075571612399</c:v>
                </c:pt>
                <c:pt idx="576">
                  <c:v>8.4602117496501332</c:v>
                </c:pt>
                <c:pt idx="577">
                  <c:v>8.4402160268148076</c:v>
                </c:pt>
                <c:pt idx="578">
                  <c:v>8.4202203903650901</c:v>
                </c:pt>
                <c:pt idx="579">
                  <c:v>8.4002248420453114</c:v>
                </c:pt>
                <c:pt idx="580">
                  <c:v>8.380229383635017</c:v>
                </c:pt>
                <c:pt idx="581">
                  <c:v>8.3602340169496667</c:v>
                </c:pt>
                <c:pt idx="582">
                  <c:v>8.3402387438413577</c:v>
                </c:pt>
                <c:pt idx="583">
                  <c:v>8.3202435661995704</c:v>
                </c:pt>
                <c:pt idx="584">
                  <c:v>8.300248485951915</c:v>
                </c:pt>
                <c:pt idx="585">
                  <c:v>8.2802535050649091</c:v>
                </c:pt>
                <c:pt idx="586">
                  <c:v>8.2602586255447523</c:v>
                </c:pt>
                <c:pt idx="587">
                  <c:v>8.2402638494381311</c:v>
                </c:pt>
                <c:pt idx="588">
                  <c:v>8.220269178833032</c:v>
                </c:pt>
                <c:pt idx="589">
                  <c:v>8.2002746158595841</c:v>
                </c:pt>
                <c:pt idx="590">
                  <c:v>8.180280162690897</c:v>
                </c:pt>
                <c:pt idx="591">
                  <c:v>8.160285821543928</c:v>
                </c:pt>
                <c:pt idx="592">
                  <c:v>8.1402915946803738</c:v>
                </c:pt>
                <c:pt idx="593">
                  <c:v>8.1202974844075673</c:v>
                </c:pt>
                <c:pt idx="594">
                  <c:v>8.1003034930793962</c:v>
                </c:pt>
                <c:pt idx="595">
                  <c:v>8.0803096230972393</c:v>
                </c:pt>
                <c:pt idx="596">
                  <c:v>8.0603158769109378</c:v>
                </c:pt>
                <c:pt idx="597">
                  <c:v>8.0403222570197492</c:v>
                </c:pt>
                <c:pt idx="598">
                  <c:v>8.0203287659733586</c:v>
                </c:pt>
                <c:pt idx="599">
                  <c:v>8.000335406372896</c:v>
                </c:pt>
                <c:pt idx="600">
                  <c:v>7.980342180871963</c:v>
                </c:pt>
                <c:pt idx="601">
                  <c:v>7.9603490921776956</c:v>
                </c:pt>
                <c:pt idx="602">
                  <c:v>7.940356143051841</c:v>
                </c:pt>
                <c:pt idx="603">
                  <c:v>7.920363336311862</c:v>
                </c:pt>
                <c:pt idx="604">
                  <c:v>7.9003706748320548</c:v>
                </c:pt>
                <c:pt idx="605">
                  <c:v>7.8803781615446926</c:v>
                </c:pt>
                <c:pt idx="606">
                  <c:v>7.8603857994411968</c:v>
                </c:pt>
                <c:pt idx="607">
                  <c:v>7.8403935915733287</c:v>
                </c:pt>
                <c:pt idx="608">
                  <c:v>7.8204015410544025</c:v>
                </c:pt>
                <c:pt idx="609">
                  <c:v>7.8004096510605256</c:v>
                </c:pt>
                <c:pt idx="610">
                  <c:v>7.7804179248318617</c:v>
                </c:pt>
                <c:pt idx="611">
                  <c:v>7.7604263656739221</c:v>
                </c:pt>
                <c:pt idx="612">
                  <c:v>7.7404349769588832</c:v>
                </c:pt>
                <c:pt idx="613">
                  <c:v>7.7204437621269246</c:v>
                </c:pt>
                <c:pt idx="614">
                  <c:v>7.7004527246875991</c:v>
                </c:pt>
                <c:pt idx="615">
                  <c:v>7.6804618682212311</c:v>
                </c:pt>
                <c:pt idx="616">
                  <c:v>7.6604711963803434</c:v>
                </c:pt>
                <c:pt idx="617">
                  <c:v>7.640480712891101</c:v>
                </c:pt>
                <c:pt idx="618">
                  <c:v>7.6204904215548011</c:v>
                </c:pt>
                <c:pt idx="619">
                  <c:v>7.600500326249386</c:v>
                </c:pt>
                <c:pt idx="620">
                  <c:v>7.5805104309309792</c:v>
                </c:pt>
                <c:pt idx="621">
                  <c:v>7.5605207396354634</c:v>
                </c:pt>
                <c:pt idx="622">
                  <c:v>7.5405312564800813</c:v>
                </c:pt>
                <c:pt idx="623">
                  <c:v>7.5205419856650764</c:v>
                </c:pt>
                <c:pt idx="624">
                  <c:v>7.5005529314753607</c:v>
                </c:pt>
                <c:pt idx="625">
                  <c:v>7.4805640982822164</c:v>
                </c:pt>
                <c:pt idx="626">
                  <c:v>7.4605754905450326</c:v>
                </c:pt>
                <c:pt idx="627">
                  <c:v>7.4405871128130832</c:v>
                </c:pt>
                <c:pt idx="628">
                  <c:v>7.4205989697273269</c:v>
                </c:pt>
                <c:pt idx="629">
                  <c:v>7.400611066022253</c:v>
                </c:pt>
                <c:pt idx="630">
                  <c:v>7.3806234065277643</c:v>
                </c:pt>
                <c:pt idx="631">
                  <c:v>7.3606359961710908</c:v>
                </c:pt>
                <c:pt idx="632">
                  <c:v>7.3406488399787513</c:v>
                </c:pt>
                <c:pt idx="633">
                  <c:v>7.3206619430785445</c:v>
                </c:pt>
                <c:pt idx="634">
                  <c:v>7.3006753107015845</c:v>
                </c:pt>
                <c:pt idx="635">
                  <c:v>7.2806889481843804</c:v>
                </c:pt>
                <c:pt idx="636">
                  <c:v>7.2607028609709534</c:v>
                </c:pt>
                <c:pt idx="637">
                  <c:v>7.2407170546149899</c:v>
                </c:pt>
                <c:pt idx="638">
                  <c:v>7.220731534782054</c:v>
                </c:pt>
                <c:pt idx="639">
                  <c:v>7.2007463072518272</c:v>
                </c:pt>
                <c:pt idx="640">
                  <c:v>7.1807613779204065</c:v>
                </c:pt>
                <c:pt idx="641">
                  <c:v>7.1607767528026356</c:v>
                </c:pt>
                <c:pt idx="642">
                  <c:v>7.1407924380344943</c:v>
                </c:pt>
                <c:pt idx="643">
                  <c:v>7.1208084398755265</c:v>
                </c:pt>
                <c:pt idx="644">
                  <c:v>7.1008247647113256</c:v>
                </c:pt>
                <c:pt idx="645">
                  <c:v>7.0808414190560587</c:v>
                </c:pt>
                <c:pt idx="646">
                  <c:v>7.0608584095550473</c:v>
                </c:pt>
                <c:pt idx="647">
                  <c:v>7.0408757429874047</c:v>
                </c:pt>
                <c:pt idx="648">
                  <c:v>7.0208934262687164</c:v>
                </c:pt>
                <c:pt idx="649">
                  <c:v>7.0009114664537737</c:v>
                </c:pt>
                <c:pt idx="650">
                  <c:v>6.9809298707393737</c:v>
                </c:pt>
                <c:pt idx="651">
                  <c:v>6.9609486464671608</c:v>
                </c:pt>
                <c:pt idx="652">
                  <c:v>6.9409678011265337</c:v>
                </c:pt>
                <c:pt idx="653">
                  <c:v>6.9209873423576083</c:v>
                </c:pt>
                <c:pt idx="654">
                  <c:v>6.9010072779542346</c:v>
                </c:pt>
                <c:pt idx="655">
                  <c:v>6.8810276158670831</c:v>
                </c:pt>
                <c:pt idx="656">
                  <c:v>6.8610483642067859</c:v>
                </c:pt>
                <c:pt idx="657">
                  <c:v>6.8410695312471361</c:v>
                </c:pt>
                <c:pt idx="658">
                  <c:v>6.8210911254283628</c:v>
                </c:pt>
                <c:pt idx="659">
                  <c:v>6.8011131553604658</c:v>
                </c:pt>
                <c:pt idx="660">
                  <c:v>6.7811356298266041</c:v>
                </c:pt>
                <c:pt idx="661">
                  <c:v>6.7611585577865778</c:v>
                </c:pt>
                <c:pt idx="662">
                  <c:v>6.7411819483803503</c:v>
                </c:pt>
                <c:pt idx="663">
                  <c:v>6.7212058109316652</c:v>
                </c:pt>
                <c:pt idx="664">
                  <c:v>6.7012301549517144</c:v>
                </c:pt>
                <c:pt idx="665">
                  <c:v>6.6812549901428957</c:v>
                </c:pt>
                <c:pt idx="666">
                  <c:v>6.6612803264026308</c:v>
                </c:pt>
                <c:pt idx="667">
                  <c:v>6.6413061738272736</c:v>
                </c:pt>
                <c:pt idx="668">
                  <c:v>6.6213325427160772</c:v>
                </c:pt>
                <c:pt idx="669">
                  <c:v>6.6013594435752605</c:v>
                </c:pt>
                <c:pt idx="670">
                  <c:v>6.5813868871221342</c:v>
                </c:pt>
                <c:pt idx="671">
                  <c:v>6.561414884289329</c:v>
                </c:pt>
                <c:pt idx="672">
                  <c:v>6.5414434462290858</c:v>
                </c:pt>
                <c:pt idx="673">
                  <c:v>6.5214725843176549</c:v>
                </c:pt>
                <c:pt idx="674">
                  <c:v>6.5015023101597542</c:v>
                </c:pt>
                <c:pt idx="675">
                  <c:v>6.4815326355931449</c:v>
                </c:pt>
                <c:pt idx="676">
                  <c:v>6.4615635726932679</c:v>
                </c:pt>
                <c:pt idx="677">
                  <c:v>6.4415951337780015</c:v>
                </c:pt>
                <c:pt idx="678">
                  <c:v>6.4216273314124805</c:v>
                </c:pt>
                <c:pt idx="679">
                  <c:v>6.4016601784140459</c:v>
                </c:pt>
                <c:pt idx="680">
                  <c:v>6.381693687857255</c:v>
                </c:pt>
                <c:pt idx="681">
                  <c:v>6.3617278730790234</c:v>
                </c:pt>
                <c:pt idx="682">
                  <c:v>6.3417627476838412</c:v>
                </c:pt>
                <c:pt idx="683">
                  <c:v>6.321798325549115</c:v>
                </c:pt>
                <c:pt idx="684">
                  <c:v>6.3018346208305891</c:v>
                </c:pt>
                <c:pt idx="685">
                  <c:v>6.2818716479679022</c:v>
                </c:pt>
                <c:pt idx="686">
                  <c:v>6.261909421690226</c:v>
                </c:pt>
                <c:pt idx="687">
                  <c:v>6.2419479570220329</c:v>
                </c:pt>
                <c:pt idx="688">
                  <c:v>6.2219872692889675</c:v>
                </c:pt>
                <c:pt idx="689">
                  <c:v>6.2020273741238388</c:v>
                </c:pt>
                <c:pt idx="690">
                  <c:v>6.1820682874727177</c:v>
                </c:pt>
                <c:pt idx="691">
                  <c:v>6.1621100256011756</c:v>
                </c:pt>
                <c:pt idx="692">
                  <c:v>6.1421526051006188</c:v>
                </c:pt>
                <c:pt idx="693">
                  <c:v>6.1221960428947675</c:v>
                </c:pt>
                <c:pt idx="694">
                  <c:v>6.1022403562462486</c:v>
                </c:pt>
                <c:pt idx="695">
                  <c:v>6.0822855627633263</c:v>
                </c:pt>
                <c:pt idx="696">
                  <c:v>6.0623316804067491</c:v>
                </c:pt>
                <c:pt idx="697">
                  <c:v>6.0423787274967538</c:v>
                </c:pt>
                <c:pt idx="698">
                  <c:v>6.0224267227201764</c:v>
                </c:pt>
                <c:pt idx="699">
                  <c:v>6.0024756851377301</c:v>
                </c:pt>
                <c:pt idx="700">
                  <c:v>5.9825256341914006</c:v>
                </c:pt>
                <c:pt idx="701">
                  <c:v>5.9625765897120013</c:v>
                </c:pt>
                <c:pt idx="702">
                  <c:v>5.9426285719268632</c:v>
                </c:pt>
                <c:pt idx="703">
                  <c:v>5.9226816014676888</c:v>
                </c:pt>
                <c:pt idx="704">
                  <c:v>5.9027356993785354</c:v>
                </c:pt>
                <c:pt idx="705">
                  <c:v>5.8827908871239778</c:v>
                </c:pt>
                <c:pt idx="706">
                  <c:v>5.8628471865974063</c:v>
                </c:pt>
                <c:pt idx="707">
                  <c:v>5.842904620129505</c:v>
                </c:pt>
                <c:pt idx="708">
                  <c:v>5.822963210496872</c:v>
                </c:pt>
                <c:pt idx="709">
                  <c:v>5.8030229809308311</c:v>
                </c:pt>
                <c:pt idx="710">
                  <c:v>5.7830839551263846</c:v>
                </c:pt>
                <c:pt idx="711">
                  <c:v>5.7631461572513629</c:v>
                </c:pt>
                <c:pt idx="712">
                  <c:v>5.7432096119557334</c:v>
                </c:pt>
                <c:pt idx="713">
                  <c:v>5.7232743443810996</c:v>
                </c:pt>
                <c:pt idx="714">
                  <c:v>5.703340380170367</c:v>
                </c:pt>
                <c:pt idx="715">
                  <c:v>5.6834077454776146</c:v>
                </c:pt>
                <c:pt idx="716">
                  <c:v>5.6634764669781346</c:v>
                </c:pt>
                <c:pt idx="717">
                  <c:v>5.6435465718786801</c:v>
                </c:pt>
                <c:pt idx="718">
                  <c:v>5.6236180879278947</c:v>
                </c:pt>
                <c:pt idx="719">
                  <c:v>5.6036910434269469</c:v>
                </c:pt>
                <c:pt idx="720">
                  <c:v>5.583765467240374</c:v>
                </c:pt>
                <c:pt idx="721">
                  <c:v>5.5638413888071208</c:v>
                </c:pt>
                <c:pt idx="722">
                  <c:v>5.543918838151785</c:v>
                </c:pt>
                <c:pt idx="723">
                  <c:v>5.5239978458960914</c:v>
                </c:pt>
                <c:pt idx="724">
                  <c:v>5.5040784432705703</c:v>
                </c:pt>
                <c:pt idx="725">
                  <c:v>5.4841606621264631</c:v>
                </c:pt>
                <c:pt idx="726">
                  <c:v>5.4642445349478406</c:v>
                </c:pt>
                <c:pt idx="727">
                  <c:v>5.4443300948639672</c:v>
                </c:pt>
                <c:pt idx="728">
                  <c:v>5.4244173756618883</c:v>
                </c:pt>
                <c:pt idx="729">
                  <c:v>5.4045064117992494</c:v>
                </c:pt>
                <c:pt idx="730">
                  <c:v>5.3845972384173653</c:v>
                </c:pt>
                <c:pt idx="731">
                  <c:v>5.3646898913545247</c:v>
                </c:pt>
                <c:pt idx="732">
                  <c:v>5.3447844071595556</c:v>
                </c:pt>
                <c:pt idx="733">
                  <c:v>5.3248808231056284</c:v>
                </c:pt>
                <c:pt idx="734">
                  <c:v>5.304979177204328</c:v>
                </c:pt>
                <c:pt idx="735">
                  <c:v>5.2850795082199813</c:v>
                </c:pt>
                <c:pt idx="736">
                  <c:v>5.2651818556842551</c:v>
                </c:pt>
                <c:pt idx="737">
                  <c:v>5.2452862599110217</c:v>
                </c:pt>
                <c:pt idx="738">
                  <c:v>5.2253927620114959</c:v>
                </c:pt>
                <c:pt idx="739">
                  <c:v>5.2055014039096577</c:v>
                </c:pt>
                <c:pt idx="740">
                  <c:v>5.1856122283579573</c:v>
                </c:pt>
                <c:pt idx="741">
                  <c:v>5.1657252789533068</c:v>
                </c:pt>
                <c:pt idx="742">
                  <c:v>5.145840600153365</c:v>
                </c:pt>
                <c:pt idx="743">
                  <c:v>5.1259582372931192</c:v>
                </c:pt>
                <c:pt idx="744">
                  <c:v>5.1060782366017792</c:v>
                </c:pt>
                <c:pt idx="745">
                  <c:v>5.0862006452199644</c:v>
                </c:pt>
                <c:pt idx="746">
                  <c:v>5.0663255112172152</c:v>
                </c:pt>
                <c:pt idx="747">
                  <c:v>5.0464528836098141</c:v>
                </c:pt>
                <c:pt idx="748">
                  <c:v>5.0265828123789342</c:v>
                </c:pt>
                <c:pt idx="749">
                  <c:v>5.0067153484891183</c:v>
                </c:pt>
                <c:pt idx="750">
                  <c:v>4.9868505439070763</c:v>
                </c:pt>
                <c:pt idx="751">
                  <c:v>4.9669884516208374</c:v>
                </c:pt>
                <c:pt idx="752">
                  <c:v>4.9471291256592362</c:v>
                </c:pt>
                <c:pt idx="753">
                  <c:v>4.9272726211117517</c:v>
                </c:pt>
                <c:pt idx="754">
                  <c:v>4.9074189941486868</c:v>
                </c:pt>
                <c:pt idx="755">
                  <c:v>4.8875683020417258</c:v>
                </c:pt>
                <c:pt idx="756">
                  <c:v>4.8677206031848428</c:v>
                </c:pt>
                <c:pt idx="757">
                  <c:v>4.8478759571155825</c:v>
                </c:pt>
                <c:pt idx="758">
                  <c:v>4.8280344245367139</c:v>
                </c:pt>
                <c:pt idx="759">
                  <c:v>4.808196067338268</c:v>
                </c:pt>
                <c:pt idx="760">
                  <c:v>4.7883609486199594</c:v>
                </c:pt>
                <c:pt idx="761">
                  <c:v>4.768529132713998</c:v>
                </c:pt>
                <c:pt idx="762">
                  <c:v>4.748700685208294</c:v>
                </c:pt>
                <c:pt idx="763">
                  <c:v>4.7288756729700721</c:v>
                </c:pt>
                <c:pt idx="764">
                  <c:v>4.7090541641698866</c:v>
                </c:pt>
                <c:pt idx="765">
                  <c:v>4.689236228306056</c:v>
                </c:pt>
                <c:pt idx="766">
                  <c:v>4.6694219362295026</c:v>
                </c:pt>
                <c:pt idx="767">
                  <c:v>4.6496113601690352</c:v>
                </c:pt>
                <c:pt idx="768">
                  <c:v>4.6298045737570463</c:v>
                </c:pt>
                <c:pt idx="769">
                  <c:v>4.6100016520556526</c:v>
                </c:pt>
                <c:pt idx="770">
                  <c:v>4.5902026715832651</c:v>
                </c:pt>
                <c:pt idx="771">
                  <c:v>4.5704077103416241</c:v>
                </c:pt>
                <c:pt idx="772">
                  <c:v>4.5506168478432656</c:v>
                </c:pt>
                <c:pt idx="773">
                  <c:v>4.5308301651394576</c:v>
                </c:pt>
                <c:pt idx="774">
                  <c:v>4.5110477448485939</c:v>
                </c:pt>
                <c:pt idx="775">
                  <c:v>4.4912696711850577</c:v>
                </c:pt>
                <c:pt idx="776">
                  <c:v>4.4714960299885558</c:v>
                </c:pt>
                <c:pt idx="777">
                  <c:v>4.451726908753936</c:v>
                </c:pt>
                <c:pt idx="778">
                  <c:v>4.4319623966614792</c:v>
                </c:pt>
                <c:pt idx="779">
                  <c:v>4.4122025846076962</c:v>
                </c:pt>
                <c:pt idx="780">
                  <c:v>4.3924475652366004</c:v>
                </c:pt>
                <c:pt idx="781">
                  <c:v>4.3726974329714965</c:v>
                </c:pt>
                <c:pt idx="782">
                  <c:v>4.3529522840472579</c:v>
                </c:pt>
                <c:pt idx="783">
                  <c:v>4.3332122165431279</c:v>
                </c:pt>
                <c:pt idx="784">
                  <c:v>4.3134773304160259</c:v>
                </c:pt>
                <c:pt idx="785">
                  <c:v>4.2937477275343774</c:v>
                </c:pt>
                <c:pt idx="786">
                  <c:v>4.2740235117124596</c:v>
                </c:pt>
                <c:pt idx="787">
                  <c:v>4.2543047887452881</c:v>
                </c:pt>
                <c:pt idx="788">
                  <c:v>4.2345916664440217</c:v>
                </c:pt>
                <c:pt idx="789">
                  <c:v>4.2148842546719187</c:v>
                </c:pt>
                <c:pt idx="790">
                  <c:v>4.1951826653808153</c:v>
                </c:pt>
                <c:pt idx="791">
                  <c:v>4.1754870126481709</c:v>
                </c:pt>
                <c:pt idx="792">
                  <c:v>4.15579741271464</c:v>
                </c:pt>
                <c:pt idx="793">
                  <c:v>4.1361139840222156</c:v>
                </c:pt>
                <c:pt idx="794">
                  <c:v>4.1164368472529089</c:v>
                </c:pt>
                <c:pt idx="795">
                  <c:v>4.096766125368009</c:v>
                </c:pt>
                <c:pt idx="796">
                  <c:v>4.0771019436478797</c:v>
                </c:pt>
                <c:pt idx="797">
                  <c:v>4.0574444297323415</c:v>
                </c:pt>
                <c:pt idx="798">
                  <c:v>4.0377937136616122</c:v>
                </c:pt>
                <c:pt idx="799">
                  <c:v>4.0181499279178094</c:v>
                </c:pt>
                <c:pt idx="800">
                  <c:v>3.9985132074670404</c:v>
                </c:pt>
                <c:pt idx="801">
                  <c:v>3.9788836898020423</c:v>
                </c:pt>
                <c:pt idx="802">
                  <c:v>3.9592615149854198</c:v>
                </c:pt>
                <c:pt idx="803">
                  <c:v>3.9396468256934365</c:v>
                </c:pt>
                <c:pt idx="804">
                  <c:v>3.9200397672603979</c:v>
                </c:pt>
                <c:pt idx="805">
                  <c:v>3.9004404877235963</c:v>
                </c:pt>
                <c:pt idx="806">
                  <c:v>3.8808491378688434</c:v>
                </c:pt>
                <c:pt idx="807">
                  <c:v>3.8612658712765668</c:v>
                </c:pt>
                <c:pt idx="808">
                  <c:v>3.841690844368491</c:v>
                </c:pt>
                <c:pt idx="809">
                  <c:v>3.822124216454879</c:v>
                </c:pt>
                <c:pt idx="810">
                  <c:v>3.8025661497823577</c:v>
                </c:pt>
                <c:pt idx="811">
                  <c:v>3.7830168095822989</c:v>
                </c:pt>
                <c:pt idx="812">
                  <c:v>3.7634763641197773</c:v>
                </c:pt>
                <c:pt idx="813">
                  <c:v>3.7439449847430786</c:v>
                </c:pt>
                <c:pt idx="814">
                  <c:v>3.7244228459337791</c:v>
                </c:pt>
                <c:pt idx="815">
                  <c:v>3.7049101253573662</c:v>
                </c:pt>
                <c:pt idx="816">
                  <c:v>3.6854070039144156</c:v>
                </c:pt>
                <c:pt idx="817">
                  <c:v>3.6659136657923068</c:v>
                </c:pt>
                <c:pt idx="818">
                  <c:v>3.6464302985174788</c:v>
                </c:pt>
                <c:pt idx="819">
                  <c:v>3.6269570930082078</c:v>
                </c:pt>
                <c:pt idx="820">
                  <c:v>3.6074942436279156</c:v>
                </c:pt>
                <c:pt idx="821">
                  <c:v>3.5880419482389798</c:v>
                </c:pt>
                <c:pt idx="822">
                  <c:v>3.5686004082570584</c:v>
                </c:pt>
                <c:pt idx="823">
                  <c:v>3.5491698287058955</c:v>
                </c:pt>
                <c:pt idx="824">
                  <c:v>3.5297504182726205</c:v>
                </c:pt>
                <c:pt idx="825">
                  <c:v>3.5103423893635055</c:v>
                </c:pt>
                <c:pt idx="826">
                  <c:v>3.490945958160192</c:v>
                </c:pt>
                <c:pt idx="827">
                  <c:v>3.4715613446763478</c:v>
                </c:pt>
                <c:pt idx="828">
                  <c:v>3.4521887728147673</c:v>
                </c:pt>
                <c:pt idx="829">
                  <c:v>3.4328284704248659</c:v>
                </c:pt>
                <c:pt idx="830">
                  <c:v>3.4134806693605908</c:v>
                </c:pt>
                <c:pt idx="831">
                  <c:v>3.3941456055386952</c:v>
                </c:pt>
                <c:pt idx="832">
                  <c:v>3.3748235189973768</c:v>
                </c:pt>
                <c:pt idx="833">
                  <c:v>3.3555146539552534</c:v>
                </c:pt>
                <c:pt idx="834">
                  <c:v>3.3362192588706594</c:v>
                </c:pt>
                <c:pt idx="835">
                  <c:v>3.3169375865012332</c:v>
                </c:pt>
                <c:pt idx="836">
                  <c:v>3.2976698939637763</c:v>
                </c:pt>
                <c:pt idx="837">
                  <c:v>3.2784164427943612</c:v>
                </c:pt>
                <c:pt idx="838">
                  <c:v>3.2591774990086542</c:v>
                </c:pt>
                <c:pt idx="839">
                  <c:v>3.2399533331624304</c:v>
                </c:pt>
                <c:pt idx="840">
                  <c:v>3.2207442204122541</c:v>
                </c:pt>
                <c:pt idx="841">
                  <c:v>3.2015504405762831</c:v>
                </c:pt>
                <c:pt idx="842">
                  <c:v>3.1823722781951789</c:v>
                </c:pt>
                <c:pt idx="843">
                  <c:v>3.1632100225930739</c:v>
                </c:pt>
                <c:pt idx="844">
                  <c:v>3.1440639679385738</c:v>
                </c:pt>
                <c:pt idx="845">
                  <c:v>3.1249344133057471</c:v>
                </c:pt>
                <c:pt idx="846">
                  <c:v>3.1058216627350679</c:v>
                </c:pt>
                <c:pt idx="847">
                  <c:v>3.0867260252942716</c:v>
                </c:pt>
                <c:pt idx="848">
                  <c:v>3.067647815139078</c:v>
                </c:pt>
                <c:pt idx="849">
                  <c:v>3.0485873515737421</c:v>
                </c:pt>
                <c:pt idx="850">
                  <c:v>3.0295449591113783</c:v>
                </c:pt>
                <c:pt idx="851">
                  <c:v>3.0105209675340214</c:v>
                </c:pt>
                <c:pt idx="852">
                  <c:v>2.991515711952363</c:v>
                </c:pt>
                <c:pt idx="853">
                  <c:v>2.9725295328651171</c:v>
                </c:pt>
                <c:pt idx="854">
                  <c:v>2.953562776217963</c:v>
                </c:pt>
                <c:pt idx="855">
                  <c:v>2.9346157934620023</c:v>
                </c:pt>
                <c:pt idx="856">
                  <c:v>2.915688941611676</c:v>
                </c:pt>
                <c:pt idx="857">
                  <c:v>2.8967825833020826</c:v>
                </c:pt>
                <c:pt idx="858">
                  <c:v>2.8778970868456328</c:v>
                </c:pt>
                <c:pt idx="859">
                  <c:v>2.8590328262879718</c:v>
                </c:pt>
                <c:pt idx="860">
                  <c:v>2.8401901814631088</c:v>
                </c:pt>
                <c:pt idx="861">
                  <c:v>2.8213695380476844</c:v>
                </c:pt>
                <c:pt idx="862">
                  <c:v>2.8025712876142936</c:v>
                </c:pt>
                <c:pt idx="863">
                  <c:v>2.783795827683806</c:v>
                </c:pt>
                <c:pt idx="864">
                  <c:v>2.7650435617765909</c:v>
                </c:pt>
                <c:pt idx="865">
                  <c:v>2.7463148994625821</c:v>
                </c:pt>
                <c:pt idx="866">
                  <c:v>2.7276102564100926</c:v>
                </c:pt>
                <c:pt idx="867">
                  <c:v>2.7089300544332953</c:v>
                </c:pt>
                <c:pt idx="868">
                  <c:v>2.6902747215382923</c:v>
                </c:pt>
                <c:pt idx="869">
                  <c:v>2.67164469196767</c:v>
                </c:pt>
                <c:pt idx="870">
                  <c:v>2.6530404062434645</c:v>
                </c:pt>
                <c:pt idx="871">
                  <c:v>2.6344623112084302</c:v>
                </c:pt>
                <c:pt idx="872">
                  <c:v>2.6159108600655254</c:v>
                </c:pt>
                <c:pt idx="873">
                  <c:v>2.597386512415508</c:v>
                </c:pt>
                <c:pt idx="874">
                  <c:v>2.5788897342925496</c:v>
                </c:pt>
                <c:pt idx="875">
                  <c:v>2.5604209981977566</c:v>
                </c:pt>
                <c:pt idx="876">
                  <c:v>2.5419807831304961</c:v>
                </c:pt>
                <c:pt idx="877">
                  <c:v>2.5235695746174187</c:v>
                </c:pt>
                <c:pt idx="878">
                  <c:v>2.5051878647390655</c:v>
                </c:pt>
                <c:pt idx="879">
                  <c:v>2.4868361521539497</c:v>
                </c:pt>
                <c:pt idx="880">
                  <c:v>2.4685149421199939</c:v>
                </c:pt>
                <c:pt idx="881">
                  <c:v>2.450224746513209</c:v>
                </c:pt>
                <c:pt idx="882">
                  <c:v>2.4319660838434936</c:v>
                </c:pt>
                <c:pt idx="883">
                  <c:v>2.4137394792674307</c:v>
                </c:pt>
                <c:pt idx="884">
                  <c:v>2.395545464597963</c:v>
                </c:pt>
                <c:pt idx="885">
                  <c:v>2.3773845783108167</c:v>
                </c:pt>
                <c:pt idx="886">
                  <c:v>2.3592573655475455</c:v>
                </c:pt>
                <c:pt idx="887">
                  <c:v>2.3411643781150726</c:v>
                </c:pt>
                <c:pt idx="888">
                  <c:v>2.3231061744815906</c:v>
                </c:pt>
                <c:pt idx="889">
                  <c:v>2.3050833197686962</c:v>
                </c:pt>
                <c:pt idx="890">
                  <c:v>2.2870963857396154</c:v>
                </c:pt>
                <c:pt idx="891">
                  <c:v>2.2691459507833982</c:v>
                </c:pt>
                <c:pt idx="892">
                  <c:v>2.2512325998949305</c:v>
                </c:pt>
                <c:pt idx="893">
                  <c:v>2.2333569246506415</c:v>
                </c:pt>
                <c:pt idx="894">
                  <c:v>2.2155195231797551</c:v>
                </c:pt>
                <c:pt idx="895">
                  <c:v>2.1977210001309602</c:v>
                </c:pt>
                <c:pt idx="896">
                  <c:v>2.1799619666343482</c:v>
                </c:pt>
                <c:pt idx="897">
                  <c:v>2.1622430402584891</c:v>
                </c:pt>
                <c:pt idx="898">
                  <c:v>2.1445648449625003</c:v>
                </c:pt>
                <c:pt idx="899">
                  <c:v>2.1269280110429727</c:v>
                </c:pt>
                <c:pt idx="900">
                  <c:v>2.1093331750756126</c:v>
                </c:pt>
                <c:pt idx="901">
                  <c:v>2.0917809798514693</c:v>
                </c:pt>
                <c:pt idx="902">
                  <c:v>2.074272074307598</c:v>
                </c:pt>
                <c:pt idx="903">
                  <c:v>2.056807113452038</c:v>
                </c:pt>
                <c:pt idx="904">
                  <c:v>2.0393867582829603</c:v>
                </c:pt>
                <c:pt idx="905">
                  <c:v>2.0220116757018589</c:v>
                </c:pt>
                <c:pt idx="906">
                  <c:v>2.0046825384206519</c:v>
                </c:pt>
                <c:pt idx="907">
                  <c:v>1.9874000248625703</c:v>
                </c:pt>
                <c:pt idx="908">
                  <c:v>1.9701648190567016</c:v>
                </c:pt>
                <c:pt idx="909">
                  <c:v>1.9529776105260739</c:v>
                </c:pt>
                <c:pt idx="910">
                  <c:v>1.9358390941691577</c:v>
                </c:pt>
                <c:pt idx="911">
                  <c:v>1.9187499701346715</c:v>
                </c:pt>
                <c:pt idx="912">
                  <c:v>1.9017109436895856</c:v>
                </c:pt>
                <c:pt idx="913">
                  <c:v>1.8847227250802083</c:v>
                </c:pt>
                <c:pt idx="914">
                  <c:v>1.867786029386266</c:v>
                </c:pt>
                <c:pt idx="915">
                  <c:v>1.8509015763678707</c:v>
                </c:pt>
                <c:pt idx="916">
                  <c:v>1.8340700903052947</c:v>
                </c:pt>
                <c:pt idx="917">
                  <c:v>1.8172922998314605</c:v>
                </c:pt>
                <c:pt idx="918">
                  <c:v>1.8005689377570753</c:v>
                </c:pt>
                <c:pt idx="919">
                  <c:v>1.7839007408883389</c:v>
                </c:pt>
                <c:pt idx="920">
                  <c:v>1.7672884498371586</c:v>
                </c:pt>
                <c:pt idx="921">
                  <c:v>1.7507328088238219</c:v>
                </c:pt>
                <c:pt idx="922">
                  <c:v>1.7342345654720792</c:v>
                </c:pt>
                <c:pt idx="923">
                  <c:v>1.7177944705965964</c:v>
                </c:pt>
                <c:pt idx="924">
                  <c:v>1.7014132779827524</c:v>
                </c:pt>
                <c:pt idx="925">
                  <c:v>1.6850917441587614</c:v>
                </c:pt>
                <c:pt idx="926">
                  <c:v>1.6688306281601117</c:v>
                </c:pt>
                <c:pt idx="927">
                  <c:v>1.6526306912863233</c:v>
                </c:pt>
                <c:pt idx="928">
                  <c:v>1.6364926968500353</c:v>
                </c:pt>
                <c:pt idx="929">
                  <c:v>1.6204174099184512</c:v>
                </c:pt>
                <c:pt idx="930">
                  <c:v>1.6044055970471707</c:v>
                </c:pt>
                <c:pt idx="931">
                  <c:v>1.588458026006468</c:v>
                </c:pt>
                <c:pt idx="932">
                  <c:v>1.5725754655000626</c:v>
                </c:pt>
                <c:pt idx="933">
                  <c:v>1.5567586848764665</c:v>
                </c:pt>
                <c:pt idx="934">
                  <c:v>1.5410084538329922</c:v>
                </c:pt>
                <c:pt idx="935">
                  <c:v>1.5253255421125171</c:v>
                </c:pt>
                <c:pt idx="936">
                  <c:v>1.5097107191931249</c:v>
                </c:pt>
                <c:pt idx="937">
                  <c:v>1.4941647539707477</c:v>
                </c:pt>
                <c:pt idx="938">
                  <c:v>1.4786884144349526</c:v>
                </c:pt>
                <c:pt idx="939">
                  <c:v>1.4632824673380311</c:v>
                </c:pt>
                <c:pt idx="940">
                  <c:v>1.4479476778575628</c:v>
                </c:pt>
                <c:pt idx="941">
                  <c:v>1.4326848092526394</c:v>
                </c:pt>
                <c:pt idx="942">
                  <c:v>1.4174946225139549</c:v>
                </c:pt>
                <c:pt idx="943">
                  <c:v>1.4023778760079761</c:v>
                </c:pt>
                <c:pt idx="944">
                  <c:v>1.387335325115431</c:v>
                </c:pt>
                <c:pt idx="945">
                  <c:v>1.3723677218643584</c:v>
                </c:pt>
                <c:pt idx="946">
                  <c:v>1.3574758145579899</c:v>
                </c:pt>
                <c:pt idx="947">
                  <c:v>1.342660347397739</c:v>
                </c:pt>
                <c:pt idx="948">
                  <c:v>1.3279220601015926</c:v>
                </c:pt>
                <c:pt idx="949">
                  <c:v>1.3132616875182228</c:v>
                </c:pt>
                <c:pt idx="950">
                  <c:v>1.2986799592371334</c:v>
                </c:pt>
                <c:pt idx="951">
                  <c:v>1.2841775991951894</c:v>
                </c:pt>
                <c:pt idx="952">
                  <c:v>1.2697553252798883</c:v>
                </c:pt>
                <c:pt idx="953">
                  <c:v>1.2554138489297313</c:v>
                </c:pt>
                <c:pt idx="954">
                  <c:v>1.2411538747320885</c:v>
                </c:pt>
                <c:pt idx="955">
                  <c:v>1.2269761000189532</c:v>
                </c:pt>
                <c:pt idx="956">
                  <c:v>1.2128812144609926</c:v>
                </c:pt>
                <c:pt idx="957">
                  <c:v>1.198869899660324</c:v>
                </c:pt>
                <c:pt idx="958">
                  <c:v>1.1849428287424459</c:v>
                </c:pt>
                <c:pt idx="959">
                  <c:v>1.1711006659477783</c:v>
                </c:pt>
                <c:pt idx="960">
                  <c:v>1.1573440662232624</c:v>
                </c:pt>
                <c:pt idx="961">
                  <c:v>1.1436736748144947</c:v>
                </c:pt>
                <c:pt idx="962">
                  <c:v>1.130090126858871</c:v>
                </c:pt>
                <c:pt idx="963">
                  <c:v>1.1165940469802251</c:v>
                </c:pt>
                <c:pt idx="964">
                  <c:v>1.1031860488854586</c:v>
                </c:pt>
                <c:pt idx="965">
                  <c:v>1.0898667349636628</c:v>
                </c:pt>
                <c:pt idx="966">
                  <c:v>1.0766366958882398</c:v>
                </c:pt>
                <c:pt idx="967">
                  <c:v>1.0634965102225349</c:v>
                </c:pt>
                <c:pt idx="968">
                  <c:v>1.0504467440294967</c:v>
                </c:pt>
                <c:pt idx="969">
                  <c:v>1.0374879504858863</c:v>
                </c:pt>
                <c:pt idx="970">
                  <c:v>1.0246206695015536</c:v>
                </c:pt>
                <c:pt idx="971">
                  <c:v>1.0118454273443065</c:v>
                </c:pt>
                <c:pt idx="972">
                  <c:v>0.99916273627089369</c:v>
                </c:pt>
                <c:pt idx="973">
                  <c:v>0.98657309416461803</c:v>
                </c:pt>
                <c:pt idx="974">
                  <c:v>0.97407698418010669</c:v>
                </c:pt>
                <c:pt idx="975">
                  <c:v>0.9616748743957434</c:v>
                </c:pt>
                <c:pt idx="976">
                  <c:v>0.94936721747427721</c:v>
                </c:pt>
                <c:pt idx="977">
                  <c:v>0.93715445033210976</c:v>
                </c:pt>
                <c:pt idx="978">
                  <c:v>0.92503699381775373</c:v>
                </c:pt>
                <c:pt idx="979">
                  <c:v>0.91301525239995263</c:v>
                </c:pt>
                <c:pt idx="980">
                  <c:v>0.90108961386593744</c:v>
                </c:pt>
                <c:pt idx="981">
                  <c:v>0.88926044903028434</c:v>
                </c:pt>
                <c:pt idx="982">
                  <c:v>0.87752811145482867</c:v>
                </c:pt>
                <c:pt idx="983">
                  <c:v>0.86589293718007532</c:v>
                </c:pt>
                <c:pt idx="984">
                  <c:v>0.85435524446852718</c:v>
                </c:pt>
                <c:pt idx="985">
                  <c:v>0.84291533356034654</c:v>
                </c:pt>
                <c:pt idx="986">
                  <c:v>0.83157348644173756</c:v>
                </c:pt>
                <c:pt idx="987">
                  <c:v>0.82032996662642588</c:v>
                </c:pt>
                <c:pt idx="988">
                  <c:v>0.80918501895059192</c:v>
                </c:pt>
                <c:pt idx="989">
                  <c:v>0.79813886938159173</c:v>
                </c:pt>
                <c:pt idx="990">
                  <c:v>0.78719172484078193</c:v>
                </c:pt>
                <c:pt idx="991">
                  <c:v>0.77634377304073976</c:v>
                </c:pt>
                <c:pt idx="992">
                  <c:v>0.7655951823371514</c:v>
                </c:pt>
                <c:pt idx="993">
                  <c:v>0.75494610159561359</c:v>
                </c:pt>
                <c:pt idx="994">
                  <c:v>0.74439666007357097</c:v>
                </c:pt>
                <c:pt idx="995">
                  <c:v>0.7339469673175899</c:v>
                </c:pt>
                <c:pt idx="996">
                  <c:v>0.72359711307614094</c:v>
                </c:pt>
                <c:pt idx="997">
                  <c:v>0.71334716722803393</c:v>
                </c:pt>
                <c:pt idx="998">
                  <c:v>0.7031971797266342</c:v>
                </c:pt>
                <c:pt idx="999">
                  <c:v>0.69314718055994529</c:v>
                </c:pt>
                <c:pt idx="1000">
                  <c:v>0.6831971797266353</c:v>
                </c:pt>
                <c:pt idx="1001">
                  <c:v>0.673347167228034</c:v>
                </c:pt>
                <c:pt idx="1002">
                  <c:v>0.663597113076142</c:v>
                </c:pt>
                <c:pt idx="1003">
                  <c:v>0.65394696731758994</c:v>
                </c:pt>
                <c:pt idx="1004">
                  <c:v>0.64439666007357188</c:v>
                </c:pt>
                <c:pt idx="1005">
                  <c:v>0.63494610159561349</c:v>
                </c:pt>
                <c:pt idx="1006">
                  <c:v>0.62559518233715239</c:v>
                </c:pt>
                <c:pt idx="1007">
                  <c:v>0.61634377304073962</c:v>
                </c:pt>
                <c:pt idx="1008">
                  <c:v>0.60719172484078288</c:v>
                </c:pt>
                <c:pt idx="1009">
                  <c:v>0.59813886938159178</c:v>
                </c:pt>
                <c:pt idx="1010">
                  <c:v>0.58918501895059283</c:v>
                </c:pt>
                <c:pt idx="1011">
                  <c:v>0.58032996662642578</c:v>
                </c:pt>
                <c:pt idx="1012">
                  <c:v>0.57157348644173833</c:v>
                </c:pt>
                <c:pt idx="1013">
                  <c:v>0.5629153335603464</c:v>
                </c:pt>
                <c:pt idx="1014">
                  <c:v>0.55435524446852791</c:v>
                </c:pt>
                <c:pt idx="1015">
                  <c:v>0.54589293718007537</c:v>
                </c:pt>
                <c:pt idx="1016">
                  <c:v>0.53752811145482959</c:v>
                </c:pt>
                <c:pt idx="1017">
                  <c:v>0.52926044903028424</c:v>
                </c:pt>
                <c:pt idx="1018">
                  <c:v>0.52108961386593822</c:v>
                </c:pt>
                <c:pt idx="1019">
                  <c:v>0.5130152523999526</c:v>
                </c:pt>
                <c:pt idx="1020">
                  <c:v>0.50503699381775446</c:v>
                </c:pt>
                <c:pt idx="1021">
                  <c:v>0.49715445033210992</c:v>
                </c:pt>
                <c:pt idx="1022">
                  <c:v>0.48936721747427808</c:v>
                </c:pt>
                <c:pt idx="1023">
                  <c:v>0.48167487439574341</c:v>
                </c:pt>
                <c:pt idx="1024">
                  <c:v>0.47407698418010735</c:v>
                </c:pt>
                <c:pt idx="1025">
                  <c:v>0.46657309416461801</c:v>
                </c:pt>
                <c:pt idx="1026">
                  <c:v>0.45916273627089432</c:v>
                </c:pt>
                <c:pt idx="1027">
                  <c:v>0.45184542734430633</c:v>
                </c:pt>
                <c:pt idx="1028">
                  <c:v>0.44462066950155377</c:v>
                </c:pt>
                <c:pt idx="1029">
                  <c:v>0.4374879504858854</c:v>
                </c:pt>
                <c:pt idx="1030">
                  <c:v>0.43044674402949679</c:v>
                </c:pt>
                <c:pt idx="1031">
                  <c:v>0.42349651022253382</c:v>
                </c:pt>
                <c:pt idx="1032">
                  <c:v>0.41663669588823998</c:v>
                </c:pt>
                <c:pt idx="1033">
                  <c:v>0.40986673496366177</c:v>
                </c:pt>
                <c:pt idx="1034">
                  <c:v>0.40318604888545856</c:v>
                </c:pt>
                <c:pt idx="1035">
                  <c:v>0.39659404698022399</c:v>
                </c:pt>
                <c:pt idx="1036">
                  <c:v>0.3900901268588709</c:v>
                </c:pt>
                <c:pt idx="1037">
                  <c:v>0.38367367481449355</c:v>
                </c:pt>
                <c:pt idx="1038">
                  <c:v>0.37734406622326216</c:v>
                </c:pt>
                <c:pt idx="1039">
                  <c:v>0.37110066594777741</c:v>
                </c:pt>
                <c:pt idx="1040">
                  <c:v>0.36494282874244566</c:v>
                </c:pt>
                <c:pt idx="1041">
                  <c:v>0.3588698996603229</c:v>
                </c:pt>
                <c:pt idx="1042">
                  <c:v>0.3528812144609923</c:v>
                </c:pt>
                <c:pt idx="1043">
                  <c:v>0.34697610001895207</c:v>
                </c:pt>
                <c:pt idx="1044">
                  <c:v>0.34115387473208808</c:v>
                </c:pt>
                <c:pt idx="1045">
                  <c:v>0.33541384892973036</c:v>
                </c:pt>
                <c:pt idx="1046">
                  <c:v>0.32975532527988805</c:v>
                </c:pt>
                <c:pt idx="1047">
                  <c:v>0.32417759919518863</c:v>
                </c:pt>
                <c:pt idx="1048">
                  <c:v>0.31867995923713299</c:v>
                </c:pt>
                <c:pt idx="1049">
                  <c:v>0.31326168751822286</c:v>
                </c:pt>
                <c:pt idx="1050">
                  <c:v>0.30792206010159273</c:v>
                </c:pt>
                <c:pt idx="1051">
                  <c:v>0.30266034739773889</c:v>
                </c:pt>
                <c:pt idx="1052">
                  <c:v>0.29747581455798999</c:v>
                </c:pt>
                <c:pt idx="1053">
                  <c:v>0.29236772186435833</c:v>
                </c:pt>
                <c:pt idx="1054">
                  <c:v>0.28733532511543075</c:v>
                </c:pt>
                <c:pt idx="1055">
                  <c:v>0.28237787600797598</c:v>
                </c:pt>
                <c:pt idx="1056">
                  <c:v>0.27749462251395468</c:v>
                </c:pt>
                <c:pt idx="1057">
                  <c:v>0.27268480925263938</c:v>
                </c:pt>
                <c:pt idx="1058">
                  <c:v>0.2679476778575629</c:v>
                </c:pt>
                <c:pt idx="1059">
                  <c:v>0.26328246733803129</c:v>
                </c:pt>
                <c:pt idx="1060">
                  <c:v>0.25868841443495255</c:v>
                </c:pt>
                <c:pt idx="1061">
                  <c:v>0.25416475397074761</c:v>
                </c:pt>
                <c:pt idx="1062">
                  <c:v>0.24971071919312487</c:v>
                </c:pt>
                <c:pt idx="1063">
                  <c:v>0.24532554211251709</c:v>
                </c:pt>
                <c:pt idx="1064">
                  <c:v>0.24100845383299216</c:v>
                </c:pt>
                <c:pt idx="1065">
                  <c:v>0.23675868487646651</c:v>
                </c:pt>
                <c:pt idx="1066">
                  <c:v>0.23257546550006244</c:v>
                </c:pt>
                <c:pt idx="1067">
                  <c:v>0.22845802600646797</c:v>
                </c:pt>
                <c:pt idx="1068">
                  <c:v>0.22440559704717067</c:v>
                </c:pt>
                <c:pt idx="1069">
                  <c:v>0.22041740991845082</c:v>
                </c:pt>
                <c:pt idx="1070">
                  <c:v>0.21649269685003547</c:v>
                </c:pt>
                <c:pt idx="1071">
                  <c:v>0.21263069128632331</c:v>
                </c:pt>
                <c:pt idx="1072">
                  <c:v>0.2088306281601118</c:v>
                </c:pt>
                <c:pt idx="1073">
                  <c:v>0.20509174415876136</c:v>
                </c:pt>
                <c:pt idx="1074">
                  <c:v>0.20141327798275246</c:v>
                </c:pt>
                <c:pt idx="1075">
                  <c:v>0.19779447059659636</c:v>
                </c:pt>
                <c:pt idx="1076">
                  <c:v>0.19423456547207915</c:v>
                </c:pt>
                <c:pt idx="1077">
                  <c:v>0.19073280882382182</c:v>
                </c:pt>
                <c:pt idx="1078">
                  <c:v>0.18728844983715831</c:v>
                </c:pt>
                <c:pt idx="1079">
                  <c:v>0.18390074088833888</c:v>
                </c:pt>
                <c:pt idx="1080">
                  <c:v>0.18056893775707522</c:v>
                </c:pt>
                <c:pt idx="1081">
                  <c:v>0.17729229983146019</c:v>
                </c:pt>
                <c:pt idx="1082">
                  <c:v>0.17407009030529452</c:v>
                </c:pt>
                <c:pt idx="1083">
                  <c:v>0.17090157636787057</c:v>
                </c:pt>
                <c:pt idx="1084">
                  <c:v>0.16778602938626594</c:v>
                </c:pt>
                <c:pt idx="1085">
                  <c:v>0.16472272508020849</c:v>
                </c:pt>
                <c:pt idx="1086">
                  <c:v>0.16171094368958591</c:v>
                </c:pt>
                <c:pt idx="1087">
                  <c:v>0.15874997013467182</c:v>
                </c:pt>
                <c:pt idx="1088">
                  <c:v>0.15583909416915781</c:v>
                </c:pt>
                <c:pt idx="1089">
                  <c:v>0.15297761052607406</c:v>
                </c:pt>
                <c:pt idx="1090">
                  <c:v>0.1501648190567017</c:v>
                </c:pt>
                <c:pt idx="1091">
                  <c:v>0.14740002486257028</c:v>
                </c:pt>
                <c:pt idx="1092">
                  <c:v>0.14468253842065201</c:v>
                </c:pt>
                <c:pt idx="1093">
                  <c:v>0.14201167570185888</c:v>
                </c:pt>
                <c:pt idx="1094">
                  <c:v>0.13938675828296063</c:v>
                </c:pt>
                <c:pt idx="1095">
                  <c:v>0.13680711345203822</c:v>
                </c:pt>
                <c:pt idx="1096">
                  <c:v>0.1342720743075981</c:v>
                </c:pt>
                <c:pt idx="1097">
                  <c:v>0.13178097985146936</c:v>
                </c:pt>
                <c:pt idx="1098">
                  <c:v>0.12933317507561287</c:v>
                </c:pt>
                <c:pt idx="1099">
                  <c:v>0.1269280110429726</c:v>
                </c:pt>
                <c:pt idx="1100">
                  <c:v>0.12456484496250043</c:v>
                </c:pt>
                <c:pt idx="1101">
                  <c:v>0.12224304025848917</c:v>
                </c:pt>
                <c:pt idx="1102">
                  <c:v>0.11996196663434808</c:v>
                </c:pt>
                <c:pt idx="1103">
                  <c:v>0.11772100013096001</c:v>
                </c:pt>
                <c:pt idx="1104">
                  <c:v>0.11551952317975492</c:v>
                </c:pt>
                <c:pt idx="1105">
                  <c:v>0.11335692465064118</c:v>
                </c:pt>
                <c:pt idx="1106">
                  <c:v>0.11123259989493055</c:v>
                </c:pt>
                <c:pt idx="1107">
                  <c:v>0.10914595078339807</c:v>
                </c:pt>
                <c:pt idx="1108">
                  <c:v>0.10709638573961525</c:v>
                </c:pt>
                <c:pt idx="1109">
                  <c:v>0.10508331976869593</c:v>
                </c:pt>
                <c:pt idx="1110">
                  <c:v>0.10310617448159064</c:v>
                </c:pt>
                <c:pt idx="1111">
                  <c:v>0.10116437811507242</c:v>
                </c:pt>
                <c:pt idx="1112">
                  <c:v>9.9257365547545398E-2</c:v>
                </c:pt>
                <c:pt idx="1113">
                  <c:v>9.7384578310816469E-2</c:v>
                </c:pt>
                <c:pt idx="1114">
                  <c:v>9.5545464597963009E-2</c:v>
                </c:pt>
                <c:pt idx="1115">
                  <c:v>9.3739479267430328E-2</c:v>
                </c:pt>
                <c:pt idx="1116">
                  <c:v>9.196608384349321E-2</c:v>
                </c:pt>
                <c:pt idx="1117">
                  <c:v>9.02247465132089E-2</c:v>
                </c:pt>
                <c:pt idx="1118">
                  <c:v>8.8514942119993778E-2</c:v>
                </c:pt>
                <c:pt idx="1119">
                  <c:v>8.6836152153949631E-2</c:v>
                </c:pt>
                <c:pt idx="1120">
                  <c:v>8.5187864739065589E-2</c:v>
                </c:pt>
                <c:pt idx="1121">
                  <c:v>8.3569574617418818E-2</c:v>
                </c:pt>
                <c:pt idx="1122">
                  <c:v>8.198078313049624E-2</c:v>
                </c:pt>
                <c:pt idx="1123">
                  <c:v>8.0420998197756693E-2</c:v>
                </c:pt>
                <c:pt idx="1124">
                  <c:v>7.8889734292549557E-2</c:v>
                </c:pt>
                <c:pt idx="1125">
                  <c:v>7.7386512415507938E-2</c:v>
                </c:pt>
                <c:pt idx="1126">
                  <c:v>7.591086006552529E-2</c:v>
                </c:pt>
                <c:pt idx="1127">
                  <c:v>7.4462311208430443E-2</c:v>
                </c:pt>
                <c:pt idx="1128">
                  <c:v>7.3040406243464306E-2</c:v>
                </c:pt>
                <c:pt idx="1129">
                  <c:v>7.1644691967669719E-2</c:v>
                </c:pt>
                <c:pt idx="1130">
                  <c:v>7.0274721538291937E-2</c:v>
                </c:pt>
                <c:pt idx="1131">
                  <c:v>6.8930054433295349E-2</c:v>
                </c:pt>
                <c:pt idx="1132">
                  <c:v>6.7610256410092384E-2</c:v>
                </c:pt>
                <c:pt idx="1133">
                  <c:v>6.6314899462582039E-2</c:v>
                </c:pt>
                <c:pt idx="1134">
                  <c:v>6.5043561776590514E-2</c:v>
                </c:pt>
                <c:pt idx="1135">
                  <c:v>6.3795827683805567E-2</c:v>
                </c:pt>
                <c:pt idx="1136">
                  <c:v>6.2571287614293383E-2</c:v>
                </c:pt>
                <c:pt idx="1137">
                  <c:v>6.1369538047684018E-2</c:v>
                </c:pt>
                <c:pt idx="1138">
                  <c:v>6.0190181463108651E-2</c:v>
                </c:pt>
                <c:pt idx="1139">
                  <c:v>5.9032826287971366E-2</c:v>
                </c:pt>
                <c:pt idx="1140">
                  <c:v>5.7897086845632863E-2</c:v>
                </c:pt>
                <c:pt idx="1141">
                  <c:v>5.6782583302082891E-2</c:v>
                </c:pt>
                <c:pt idx="1142">
                  <c:v>5.5688941611675855E-2</c:v>
                </c:pt>
                <c:pt idx="1143">
                  <c:v>5.4615793462002286E-2</c:v>
                </c:pt>
                <c:pt idx="1144">
                  <c:v>5.3562776217963091E-2</c:v>
                </c:pt>
                <c:pt idx="1145">
                  <c:v>5.2529532865117079E-2</c:v>
                </c:pt>
                <c:pt idx="1146">
                  <c:v>5.1515711952362805E-2</c:v>
                </c:pt>
                <c:pt idx="1147">
                  <c:v>5.0520967534021702E-2</c:v>
                </c:pt>
                <c:pt idx="1148">
                  <c:v>4.9544959111378385E-2</c:v>
                </c:pt>
                <c:pt idx="1149">
                  <c:v>4.8587351573741958E-2</c:v>
                </c:pt>
                <c:pt idx="1150">
                  <c:v>4.764781513907819E-2</c:v>
                </c:pt>
                <c:pt idx="1151">
                  <c:v>4.6726025294271521E-2</c:v>
                </c:pt>
                <c:pt idx="1152">
                  <c:v>4.5821662735067964E-2</c:v>
                </c:pt>
                <c:pt idx="1153">
                  <c:v>4.493441330574701E-2</c:v>
                </c:pt>
                <c:pt idx="1154">
                  <c:v>4.406396793857386E-2</c:v>
                </c:pt>
                <c:pt idx="1155">
                  <c:v>4.3210022593073764E-2</c:v>
                </c:pt>
                <c:pt idx="1156">
                  <c:v>4.2372278195178588E-2</c:v>
                </c:pt>
                <c:pt idx="1157">
                  <c:v>4.1550440576283008E-2</c:v>
                </c:pt>
                <c:pt idx="1158">
                  <c:v>4.0744220412253743E-2</c:v>
                </c:pt>
                <c:pt idx="1159">
                  <c:v>3.9953333162430306E-2</c:v>
                </c:pt>
                <c:pt idx="1160">
                  <c:v>3.9177499008653811E-2</c:v>
                </c:pt>
                <c:pt idx="1161">
                  <c:v>3.8416442794361086E-2</c:v>
                </c:pt>
                <c:pt idx="1162">
                  <c:v>3.7669893963776228E-2</c:v>
                </c:pt>
                <c:pt idx="1163">
                  <c:v>3.6937586501232821E-2</c:v>
                </c:pt>
                <c:pt idx="1164">
                  <c:v>3.621925887065925E-2</c:v>
                </c:pt>
                <c:pt idx="1165">
                  <c:v>3.5514653955253266E-2</c:v>
                </c:pt>
                <c:pt idx="1166">
                  <c:v>3.4823518997376506E-2</c:v>
                </c:pt>
                <c:pt idx="1167">
                  <c:v>3.4145605538694994E-2</c:v>
                </c:pt>
                <c:pt idx="1168">
                  <c:v>3.3480669360590389E-2</c:v>
                </c:pt>
                <c:pt idx="1169">
                  <c:v>3.2828470424865232E-2</c:v>
                </c:pt>
                <c:pt idx="1170">
                  <c:v>3.2188772814766731E-2</c:v>
                </c:pt>
                <c:pt idx="1171">
                  <c:v>3.1561344676348559E-2</c:v>
                </c:pt>
                <c:pt idx="1172">
                  <c:v>3.0945958160192136E-2</c:v>
                </c:pt>
                <c:pt idx="1173">
                  <c:v>3.034238936350617E-2</c:v>
                </c:pt>
                <c:pt idx="1174">
                  <c:v>2.9750418272620652E-2</c:v>
                </c:pt>
                <c:pt idx="1175">
                  <c:v>2.9169828705895982E-2</c:v>
                </c:pt>
                <c:pt idx="1176">
                  <c:v>2.8600408257058351E-2</c:v>
                </c:pt>
                <c:pt idx="1177">
                  <c:v>2.8041948238979979E-2</c:v>
                </c:pt>
                <c:pt idx="1178">
                  <c:v>2.7494243627915454E-2</c:v>
                </c:pt>
                <c:pt idx="1179">
                  <c:v>2.695709300820814E-2</c:v>
                </c:pt>
                <c:pt idx="1180">
                  <c:v>2.6430298517478842E-2</c:v>
                </c:pt>
                <c:pt idx="1181">
                  <c:v>2.5913665792307073E-2</c:v>
                </c:pt>
                <c:pt idx="1182">
                  <c:v>2.540700391441553E-2</c:v>
                </c:pt>
                <c:pt idx="1183">
                  <c:v>2.4910125357366336E-2</c:v>
                </c:pt>
                <c:pt idx="1184">
                  <c:v>2.4422845933779143E-2</c:v>
                </c:pt>
                <c:pt idx="1185">
                  <c:v>2.3944984743078702E-2</c:v>
                </c:pt>
                <c:pt idx="1186">
                  <c:v>2.3476364119777115E-2</c:v>
                </c:pt>
                <c:pt idx="1187">
                  <c:v>2.3016809582299336E-2</c:v>
                </c:pt>
                <c:pt idx="1188">
                  <c:v>2.2566149782357773E-2</c:v>
                </c:pt>
                <c:pt idx="1189">
                  <c:v>2.2124216454879247E-2</c:v>
                </c:pt>
                <c:pt idx="1190">
                  <c:v>2.1690844368490732E-2</c:v>
                </c:pt>
                <c:pt idx="1191">
                  <c:v>2.1265871276566935E-2</c:v>
                </c:pt>
                <c:pt idx="1192">
                  <c:v>2.0849137868842973E-2</c:v>
                </c:pt>
                <c:pt idx="1193">
                  <c:v>2.0440487723596214E-2</c:v>
                </c:pt>
                <c:pt idx="1194">
                  <c:v>2.0039767260397558E-2</c:v>
                </c:pt>
                <c:pt idx="1195">
                  <c:v>1.9646825693436724E-2</c:v>
                </c:pt>
                <c:pt idx="1196">
                  <c:v>1.9261514985419538E-2</c:v>
                </c:pt>
                <c:pt idx="1197">
                  <c:v>1.8883689802042317E-2</c:v>
                </c:pt>
                <c:pt idx="1198">
                  <c:v>1.8513207467039994E-2</c:v>
                </c:pt>
                <c:pt idx="1199">
                  <c:v>1.8149927917809779E-2</c:v>
                </c:pt>
                <c:pt idx="1200">
                  <c:v>1.7793713661611574E-2</c:v>
                </c:pt>
                <c:pt idx="1201">
                  <c:v>1.7444429732341199E-2</c:v>
                </c:pt>
                <c:pt idx="1202">
                  <c:v>1.7101943647878901E-2</c:v>
                </c:pt>
                <c:pt idx="1203">
                  <c:v>1.6766125368008675E-2</c:v>
                </c:pt>
                <c:pt idx="1204">
                  <c:v>1.6436847252909493E-2</c:v>
                </c:pt>
                <c:pt idx="1205">
                  <c:v>1.6113984022215113E-2</c:v>
                </c:pt>
                <c:pt idx="1206">
                  <c:v>1.5797412714640146E-2</c:v>
                </c:pt>
                <c:pt idx="1207">
                  <c:v>1.5487012648170265E-2</c:v>
                </c:pt>
                <c:pt idx="1208">
                  <c:v>1.5182665380815278E-2</c:v>
                </c:pt>
                <c:pt idx="1209">
                  <c:v>1.4884254671918118E-2</c:v>
                </c:pt>
                <c:pt idx="1210">
                  <c:v>1.4591666444022053E-2</c:v>
                </c:pt>
                <c:pt idx="1211">
                  <c:v>1.4304788745287698E-2</c:v>
                </c:pt>
                <c:pt idx="1212">
                  <c:v>1.4023511712459632E-2</c:v>
                </c:pt>
                <c:pt idx="1213">
                  <c:v>1.3747727534377217E-2</c:v>
                </c:pt>
                <c:pt idx="1214">
                  <c:v>1.3477330416026367E-2</c:v>
                </c:pt>
                <c:pt idx="1215">
                  <c:v>1.3212216543127738E-2</c:v>
                </c:pt>
                <c:pt idx="1216">
                  <c:v>1.2952284047257505E-2</c:v>
                </c:pt>
                <c:pt idx="1217">
                  <c:v>1.2697432971496305E-2</c:v>
                </c:pt>
                <c:pt idx="1218">
                  <c:v>1.2447565236600872E-2</c:v>
                </c:pt>
                <c:pt idx="1219">
                  <c:v>1.2202584607696109E-2</c:v>
                </c:pt>
                <c:pt idx="1220">
                  <c:v>1.1962396661479236E-2</c:v>
                </c:pt>
                <c:pt idx="1221">
                  <c:v>1.1726908753935301E-2</c:v>
                </c:pt>
                <c:pt idx="1222">
                  <c:v>1.1496029988556197E-2</c:v>
                </c:pt>
                <c:pt idx="1223">
                  <c:v>1.1269671185057697E-2</c:v>
                </c:pt>
                <c:pt idx="1224">
                  <c:v>1.1047744848593777E-2</c:v>
                </c:pt>
                <c:pt idx="1225">
                  <c:v>1.0830165139457164E-2</c:v>
                </c:pt>
                <c:pt idx="1226">
                  <c:v>1.0616847843265314E-2</c:v>
                </c:pt>
                <c:pt idx="1227">
                  <c:v>1.0407710341623785E-2</c:v>
                </c:pt>
                <c:pt idx="1228">
                  <c:v>1.0202671583264879E-2</c:v>
                </c:pt>
                <c:pt idx="1229">
                  <c:v>1.000165205565178E-2</c:v>
                </c:pt>
                <c:pt idx="1230">
                  <c:v>9.8045737570465179E-3</c:v>
                </c:pt>
                <c:pt idx="1231">
                  <c:v>9.6113601690349156E-3</c:v>
                </c:pt>
                <c:pt idx="1232">
                  <c:v>9.421936229502062E-3</c:v>
                </c:pt>
                <c:pt idx="1233">
                  <c:v>9.2362283060555637E-3</c:v>
                </c:pt>
                <c:pt idx="1234">
                  <c:v>9.0541641698875554E-3</c:v>
                </c:pt>
                <c:pt idx="1235">
                  <c:v>8.8756729700722216E-3</c:v>
                </c:pt>
                <c:pt idx="1236">
                  <c:v>8.7006852082939356E-3</c:v>
                </c:pt>
                <c:pt idx="1237">
                  <c:v>8.5291327139978453E-3</c:v>
                </c:pt>
                <c:pt idx="1238">
                  <c:v>8.3609486199597884E-3</c:v>
                </c:pt>
                <c:pt idx="1239">
                  <c:v>8.1960673382677641E-3</c:v>
                </c:pt>
                <c:pt idx="1240">
                  <c:v>8.034424536713403E-3</c:v>
                </c:pt>
                <c:pt idx="1241">
                  <c:v>7.8759571155826037E-3</c:v>
                </c:pt>
                <c:pt idx="1242">
                  <c:v>7.7206031848433623E-3</c:v>
                </c:pt>
                <c:pt idx="1243">
                  <c:v>7.5683020417261944E-3</c:v>
                </c:pt>
                <c:pt idx="1244">
                  <c:v>7.4189941486866428E-3</c:v>
                </c:pt>
                <c:pt idx="1245">
                  <c:v>7.2726211117517415E-3</c:v>
                </c:pt>
                <c:pt idx="1246">
                  <c:v>7.1291256592371554E-3</c:v>
                </c:pt>
                <c:pt idx="1247">
                  <c:v>6.9884516208369744E-3</c:v>
                </c:pt>
                <c:pt idx="1248">
                  <c:v>6.8505439070756444E-3</c:v>
                </c:pt>
                <c:pt idx="1249">
                  <c:v>6.7153484891179669E-3</c:v>
                </c:pt>
                <c:pt idx="1250">
                  <c:v>6.582812378934948E-3</c:v>
                </c:pt>
                <c:pt idx="1251">
                  <c:v>6.452883609813876E-3</c:v>
                </c:pt>
                <c:pt idx="1252">
                  <c:v>6.3255112172151797E-3</c:v>
                </c:pt>
                <c:pt idx="1253">
                  <c:v>6.2006452199646431E-3</c:v>
                </c:pt>
                <c:pt idx="1254">
                  <c:v>6.0782366017792903E-3</c:v>
                </c:pt>
                <c:pt idx="1255">
                  <c:v>5.9582372931190029E-3</c:v>
                </c:pt>
                <c:pt idx="1256">
                  <c:v>5.8406001533641873E-3</c:v>
                </c:pt>
                <c:pt idx="1257">
                  <c:v>5.7252789533070959E-3</c:v>
                </c:pt>
                <c:pt idx="1258">
                  <c:v>5.6122283579575737E-3</c:v>
                </c:pt>
                <c:pt idx="1259">
                  <c:v>5.5014039096574737E-3</c:v>
                </c:pt>
                <c:pt idx="1260">
                  <c:v>5.3927620114952333E-3</c:v>
                </c:pt>
                <c:pt idx="1261">
                  <c:v>5.2862599110215227E-3</c:v>
                </c:pt>
                <c:pt idx="1262">
                  <c:v>5.181855684255267E-3</c:v>
                </c:pt>
                <c:pt idx="1263">
                  <c:v>5.0795082199807731E-3</c:v>
                </c:pt>
                <c:pt idx="1264">
                  <c:v>4.9791772043272986E-3</c:v>
                </c:pt>
                <c:pt idx="1265">
                  <c:v>4.8808231056280821E-3</c:v>
                </c:pt>
                <c:pt idx="1266">
                  <c:v>4.7844071595555373E-3</c:v>
                </c:pt>
                <c:pt idx="1267">
                  <c:v>4.6898913545248347E-3</c:v>
                </c:pt>
                <c:pt idx="1268">
                  <c:v>4.5972384173646238E-3</c:v>
                </c:pt>
                <c:pt idx="1269">
                  <c:v>4.5064117992494046E-3</c:v>
                </c:pt>
                <c:pt idx="1270">
                  <c:v>4.4173756618884211E-3</c:v>
                </c:pt>
                <c:pt idx="1271">
                  <c:v>4.3300948639671951E-3</c:v>
                </c:pt>
                <c:pt idx="1272">
                  <c:v>4.2445349478397662E-3</c:v>
                </c:pt>
                <c:pt idx="1273">
                  <c:v>4.1606621264625599E-3</c:v>
                </c:pt>
                <c:pt idx="1274">
                  <c:v>4.0784432705706858E-3</c:v>
                </c:pt>
                <c:pt idx="1275">
                  <c:v>3.9978458960905749E-3</c:v>
                </c:pt>
                <c:pt idx="1276">
                  <c:v>3.9188381517836759E-3</c:v>
                </c:pt>
                <c:pt idx="1277">
                  <c:v>3.8413888071198794E-3</c:v>
                </c:pt>
                <c:pt idx="1278">
                  <c:v>3.7654672403743981E-3</c:v>
                </c:pt>
                <c:pt idx="1279">
                  <c:v>3.6910434269464489E-3</c:v>
                </c:pt>
                <c:pt idx="1280">
                  <c:v>3.6180879278938233E-3</c:v>
                </c:pt>
                <c:pt idx="1281">
                  <c:v>3.5465718786807029E-3</c:v>
                </c:pt>
                <c:pt idx="1282">
                  <c:v>3.4764669781358181E-3</c:v>
                </c:pt>
                <c:pt idx="1283">
                  <c:v>3.4077454776149101E-3</c:v>
                </c:pt>
                <c:pt idx="1284">
                  <c:v>3.3403801703673821E-3</c:v>
                </c:pt>
                <c:pt idx="1285">
                  <c:v>3.2743443810994677E-3</c:v>
                </c:pt>
                <c:pt idx="1286">
                  <c:v>3.2096119557346254E-3</c:v>
                </c:pt>
                <c:pt idx="1287">
                  <c:v>3.1461572513634024E-3</c:v>
                </c:pt>
                <c:pt idx="1288">
                  <c:v>3.0839551263854032E-3</c:v>
                </c:pt>
                <c:pt idx="1289">
                  <c:v>3.0229809308315535E-3</c:v>
                </c:pt>
                <c:pt idx="1290">
                  <c:v>2.9632104968729937E-3</c:v>
                </c:pt>
                <c:pt idx="1291">
                  <c:v>2.9046201295047304E-3</c:v>
                </c:pt>
                <c:pt idx="1292">
                  <c:v>2.8471865974067766E-3</c:v>
                </c:pt>
                <c:pt idx="1293">
                  <c:v>2.7908871239777167E-3</c:v>
                </c:pt>
                <c:pt idx="1294">
                  <c:v>2.73569937853606E-3</c:v>
                </c:pt>
                <c:pt idx="1295">
                  <c:v>2.6816014676889263E-3</c:v>
                </c:pt>
                <c:pt idx="1296">
                  <c:v>2.6285719268640249E-3</c:v>
                </c:pt>
                <c:pt idx="1297">
                  <c:v>2.5765897120008882E-3</c:v>
                </c:pt>
                <c:pt idx="1298">
                  <c:v>2.5256341914008207E-3</c:v>
                </c:pt>
                <c:pt idx="1299">
                  <c:v>2.4756851377303571E-3</c:v>
                </c:pt>
                <c:pt idx="1300">
                  <c:v>2.4267227201769954E-3</c:v>
                </c:pt>
                <c:pt idx="1301">
                  <c:v>2.3787274967537238E-3</c:v>
                </c:pt>
                <c:pt idx="1302">
                  <c:v>2.3316804067499554E-3</c:v>
                </c:pt>
                <c:pt idx="1303">
                  <c:v>2.2855627633260227E-3</c:v>
                </c:pt>
                <c:pt idx="1304">
                  <c:v>2.2403562462494655E-3</c:v>
                </c:pt>
                <c:pt idx="1305">
                  <c:v>2.1960428947675734E-3</c:v>
                </c:pt>
                <c:pt idx="1306">
                  <c:v>2.1526051006188138E-3</c:v>
                </c:pt>
                <c:pt idx="1307">
                  <c:v>2.1100256011755743E-3</c:v>
                </c:pt>
                <c:pt idx="1308">
                  <c:v>2.068287472717944E-3</c:v>
                </c:pt>
                <c:pt idx="1309">
                  <c:v>2.0273741238382385E-3</c:v>
                </c:pt>
                <c:pt idx="1310">
                  <c:v>1.9872692889679904E-3</c:v>
                </c:pt>
                <c:pt idx="1311">
                  <c:v>1.9479570220328406E-3</c:v>
                </c:pt>
                <c:pt idx="1312">
                  <c:v>1.9094216902256936E-3</c:v>
                </c:pt>
                <c:pt idx="1313">
                  <c:v>1.8716479679019994E-3</c:v>
                </c:pt>
                <c:pt idx="1314">
                  <c:v>1.8346208305892689E-3</c:v>
                </c:pt>
                <c:pt idx="1315">
                  <c:v>1.7983255491144409E-3</c:v>
                </c:pt>
                <c:pt idx="1316">
                  <c:v>1.7627476838418458E-3</c:v>
                </c:pt>
                <c:pt idx="1317">
                  <c:v>1.7278730790231504E-3</c:v>
                </c:pt>
                <c:pt idx="1318">
                  <c:v>1.69368785725533E-3</c:v>
                </c:pt>
                <c:pt idx="1319">
                  <c:v>1.6601784140455901E-3</c:v>
                </c:pt>
                <c:pt idx="1320">
                  <c:v>1.6273314124810407E-3</c:v>
                </c:pt>
                <c:pt idx="1321">
                  <c:v>1.5951337780006952E-3</c:v>
                </c:pt>
                <c:pt idx="1322">
                  <c:v>1.563572693268243E-3</c:v>
                </c:pt>
                <c:pt idx="1323">
                  <c:v>1.5326355931442586E-3</c:v>
                </c:pt>
                <c:pt idx="1324">
                  <c:v>1.5023101597542851E-3</c:v>
                </c:pt>
                <c:pt idx="1325">
                  <c:v>1.4725843176540952E-3</c:v>
                </c:pt>
                <c:pt idx="1326">
                  <c:v>1.4434462290858969E-3</c:v>
                </c:pt>
                <c:pt idx="1327">
                  <c:v>1.414884289328097E-3</c:v>
                </c:pt>
                <c:pt idx="1328">
                  <c:v>1.3868871221341514E-3</c:v>
                </c:pt>
                <c:pt idx="1329">
                  <c:v>1.3594435752599973E-3</c:v>
                </c:pt>
                <c:pt idx="1330">
                  <c:v>1.3325427160775752E-3</c:v>
                </c:pt>
                <c:pt idx="1331">
                  <c:v>1.3061738272732621E-3</c:v>
                </c:pt>
                <c:pt idx="1332">
                  <c:v>1.2803264026307049E-3</c:v>
                </c:pt>
                <c:pt idx="1333">
                  <c:v>1.2549901428946441E-3</c:v>
                </c:pt>
                <c:pt idx="1334">
                  <c:v>1.2301549517136554E-3</c:v>
                </c:pt>
                <c:pt idx="1335">
                  <c:v>1.205810931664377E-3</c:v>
                </c:pt>
                <c:pt idx="1336">
                  <c:v>1.1819483803500335E-3</c:v>
                </c:pt>
                <c:pt idx="1337">
                  <c:v>1.158557786576929E-3</c:v>
                </c:pt>
                <c:pt idx="1338">
                  <c:v>1.1356298266037034E-3</c:v>
                </c:pt>
                <c:pt idx="1339">
                  <c:v>1.1131553604645742E-3</c:v>
                </c:pt>
                <c:pt idx="1340">
                  <c:v>1.0911254283629043E-3</c:v>
                </c:pt>
                <c:pt idx="1341">
                  <c:v>1.0695312471351985E-3</c:v>
                </c:pt>
                <c:pt idx="1342">
                  <c:v>1.0483642067851883E-3</c:v>
                </c:pt>
                <c:pt idx="1343">
                  <c:v>1.0276158670836635E-3</c:v>
                </c:pt>
                <c:pt idx="1344">
                  <c:v>1.007277954234809E-3</c:v>
                </c:pt>
                <c:pt idx="1345">
                  <c:v>9.8734235760847559E-4</c:v>
                </c:pt>
                <c:pt idx="1346">
                  <c:v>9.6780112653447052E-4</c:v>
                </c:pt>
                <c:pt idx="1347">
                  <c:v>9.4864646716139598E-4</c:v>
                </c:pt>
                <c:pt idx="1348">
                  <c:v>9.298707393741246E-4</c:v>
                </c:pt>
                <c:pt idx="1349">
                  <c:v>9.1146645377420147E-4</c:v>
                </c:pt>
                <c:pt idx="1350">
                  <c:v>8.9342626871659217E-4</c:v>
                </c:pt>
                <c:pt idx="1351">
                  <c:v>8.7574298740550924E-4</c:v>
                </c:pt>
                <c:pt idx="1352">
                  <c:v>8.5840955504738845E-4</c:v>
                </c:pt>
                <c:pt idx="1353">
                  <c:v>8.4141905605819491E-4</c:v>
                </c:pt>
                <c:pt idx="1354">
                  <c:v>8.2476471132623269E-4</c:v>
                </c:pt>
                <c:pt idx="1355">
                  <c:v>8.0843987552740924E-4</c:v>
                </c:pt>
                <c:pt idx="1356">
                  <c:v>7.9243803449456911E-4</c:v>
                </c:pt>
                <c:pt idx="1357">
                  <c:v>7.7675280263584604E-4</c:v>
                </c:pt>
                <c:pt idx="1358">
                  <c:v>7.6137792040674836E-4</c:v>
                </c:pt>
                <c:pt idx="1359">
                  <c:v>7.4630725182759684E-4</c:v>
                </c:pt>
                <c:pt idx="1360">
                  <c:v>7.3153478205390822E-4</c:v>
                </c:pt>
                <c:pt idx="1361">
                  <c:v>7.1705461499023122E-4</c:v>
                </c:pt>
                <c:pt idx="1362">
                  <c:v>7.0286097095369269E-4</c:v>
                </c:pt>
                <c:pt idx="1363">
                  <c:v>6.8894818438152913E-4</c:v>
                </c:pt>
                <c:pt idx="1364">
                  <c:v>6.7531070158464252E-4</c:v>
                </c:pt>
                <c:pt idx="1365">
                  <c:v>6.6194307854411394E-4</c:v>
                </c:pt>
                <c:pt idx="1366">
                  <c:v>6.488399787516017E-4</c:v>
                </c:pt>
                <c:pt idx="1367">
                  <c:v>6.3599617109099868E-4</c:v>
                </c:pt>
                <c:pt idx="1368">
                  <c:v>6.2340652776404705E-4</c:v>
                </c:pt>
                <c:pt idx="1369">
                  <c:v>6.110660222530661E-4</c:v>
                </c:pt>
                <c:pt idx="1370">
                  <c:v>5.9896972732703939E-4</c:v>
                </c:pt>
                <c:pt idx="1371">
                  <c:v>5.8711281308354872E-4</c:v>
                </c:pt>
                <c:pt idx="1372">
                  <c:v>5.7549054503301959E-4</c:v>
                </c:pt>
                <c:pt idx="1373">
                  <c:v>5.6409828221576711E-4</c:v>
                </c:pt>
                <c:pt idx="1374">
                  <c:v>5.5293147536074555E-4</c:v>
                </c:pt>
                <c:pt idx="1375">
                  <c:v>5.4198566507693063E-4</c:v>
                </c:pt>
                <c:pt idx="1376">
                  <c:v>5.3125648008135479E-4</c:v>
                </c:pt>
                <c:pt idx="1377">
                  <c:v>5.2073963546315648E-4</c:v>
                </c:pt>
                <c:pt idx="1378">
                  <c:v>5.1043093097944737E-4</c:v>
                </c:pt>
                <c:pt idx="1379">
                  <c:v>5.0032624938590943E-4</c:v>
                </c:pt>
                <c:pt idx="1380">
                  <c:v>4.9042155480103215E-4</c:v>
                </c:pt>
                <c:pt idx="1381">
                  <c:v>4.8071289110001675E-4</c:v>
                </c:pt>
                <c:pt idx="1382">
                  <c:v>4.7119638034302965E-4</c:v>
                </c:pt>
                <c:pt idx="1383">
                  <c:v>4.6186822123183086E-4</c:v>
                </c:pt>
                <c:pt idx="1384">
                  <c:v>4.527246875985708E-4</c:v>
                </c:pt>
                <c:pt idx="1385">
                  <c:v>4.4376212692388741E-4</c:v>
                </c:pt>
                <c:pt idx="1386">
                  <c:v>4.3497695888321193E-4</c:v>
                </c:pt>
                <c:pt idx="1387">
                  <c:v>4.2636567392240947E-4</c:v>
                </c:pt>
                <c:pt idx="1388">
                  <c:v>4.1792483186121714E-4</c:v>
                </c:pt>
                <c:pt idx="1389">
                  <c:v>4.0965106052538285E-4</c:v>
                </c:pt>
                <c:pt idx="1390">
                  <c:v>4.0154105440263729E-4</c:v>
                </c:pt>
                <c:pt idx="1391">
                  <c:v>3.9359157332872688E-4</c:v>
                </c:pt>
                <c:pt idx="1392">
                  <c:v>3.8579944119619848E-4</c:v>
                </c:pt>
                <c:pt idx="1393">
                  <c:v>3.7816154469149678E-4</c:v>
                </c:pt>
                <c:pt idx="1394">
                  <c:v>3.7067483205439493E-4</c:v>
                </c:pt>
                <c:pt idx="1395">
                  <c:v>3.6333631186243352E-4</c:v>
                </c:pt>
                <c:pt idx="1396">
                  <c:v>3.5614305184104611E-4</c:v>
                </c:pt>
                <c:pt idx="1397">
                  <c:v>3.4909217769449915E-4</c:v>
                </c:pt>
                <c:pt idx="1398">
                  <c:v>3.4218087196231836E-4</c:v>
                </c:pt>
                <c:pt idx="1399">
                  <c:v>3.3540637289566238E-4</c:v>
                </c:pt>
                <c:pt idx="1400">
                  <c:v>3.2876597335831622E-4</c:v>
                </c:pt>
                <c:pt idx="1401">
                  <c:v>3.222570197474295E-4</c:v>
                </c:pt>
                <c:pt idx="1402">
                  <c:v>3.1587691093667281E-4</c:v>
                </c:pt>
                <c:pt idx="1403">
                  <c:v>3.0962309724004563E-4</c:v>
                </c:pt>
                <c:pt idx="1404">
                  <c:v>3.0349307939479028E-4</c:v>
                </c:pt>
                <c:pt idx="1405">
                  <c:v>2.9748440756719309E-4</c:v>
                </c:pt>
                <c:pt idx="1406">
                  <c:v>2.9159468037417876E-4</c:v>
                </c:pt>
                <c:pt idx="1407">
                  <c:v>2.8582154392802904E-4</c:v>
                </c:pt>
                <c:pt idx="1408">
                  <c:v>2.8016269089668722E-4</c:v>
                </c:pt>
                <c:pt idx="1409">
                  <c:v>2.7461585958520399E-4</c:v>
                </c:pt>
                <c:pt idx="1410">
                  <c:v>2.6917883303278215E-4</c:v>
                </c:pt>
                <c:pt idx="1411">
                  <c:v>2.6384943813008823E-4</c:v>
                </c:pt>
                <c:pt idx="1412">
                  <c:v>2.5862554475261949E-4</c:v>
                </c:pt>
                <c:pt idx="1413">
                  <c:v>2.5350506491035439E-4</c:v>
                </c:pt>
                <c:pt idx="1414">
                  <c:v>2.4848595191657768E-4</c:v>
                </c:pt>
                <c:pt idx="1415">
                  <c:v>2.4356619957033638E-4</c:v>
                </c:pt>
                <c:pt idx="1416">
                  <c:v>2.3874384135785912E-4</c:v>
                </c:pt>
                <c:pt idx="1417">
                  <c:v>2.3401694966672908E-4</c:v>
                </c:pt>
                <c:pt idx="1418">
                  <c:v>2.2938363501769793E-4</c:v>
                </c:pt>
                <c:pt idx="1419">
                  <c:v>2.2484204531170485E-4</c:v>
                </c:pt>
                <c:pt idx="1420">
                  <c:v>2.203903650894402E-4</c:v>
                </c:pt>
                <c:pt idx="1421">
                  <c:v>2.1602681480878654E-4</c:v>
                </c:pt>
                <c:pt idx="1422">
                  <c:v>2.1174965013392525E-4</c:v>
                </c:pt>
                <c:pt idx="1423">
                  <c:v>2.0755716123988655E-4</c:v>
                </c:pt>
                <c:pt idx="1424">
                  <c:v>2.0344767212943871E-4</c:v>
                </c:pt>
                <c:pt idx="1425">
                  <c:v>1.9941953996587247E-4</c:v>
                </c:pt>
                <c:pt idx="1426">
                  <c:v>1.9547115441591171E-4</c:v>
                </c:pt>
                <c:pt idx="1427">
                  <c:v>1.9160093700852635E-4</c:v>
                </c:pt>
                <c:pt idx="1428">
                  <c:v>1.8780734050365613E-4</c:v>
                </c:pt>
                <c:pt idx="1429">
                  <c:v>1.8408884827573305E-4</c:v>
                </c:pt>
                <c:pt idx="1430">
                  <c:v>1.8044397370800888E-4</c:v>
                </c:pt>
                <c:pt idx="1431">
                  <c:v>1.7687125959902299E-4</c:v>
                </c:pt>
                <c:pt idx="1432">
                  <c:v>1.7336927758187932E-4</c:v>
                </c:pt>
                <c:pt idx="1433">
                  <c:v>1.6993662755233885E-4</c:v>
                </c:pt>
                <c:pt idx="1434">
                  <c:v>1.6657193711216856E-4</c:v>
                </c:pt>
                <c:pt idx="1435">
                  <c:v>1.6327386101953474E-4</c:v>
                </c:pt>
                <c:pt idx="1436">
                  <c:v>1.6004108065265985E-4</c:v>
                </c:pt>
                <c:pt idx="1437">
                  <c:v>1.5687230348319234E-4</c:v>
                </c:pt>
                <c:pt idx="1438">
                  <c:v>1.5376626256106827E-4</c:v>
                </c:pt>
                <c:pt idx="1439">
                  <c:v>1.5072171600687039E-4</c:v>
                </c:pt>
                <c:pt idx="1440">
                  <c:v>1.4773744651812504E-4</c:v>
                </c:pt>
                <c:pt idx="1441">
                  <c:v>1.4481226088110239E-4</c:v>
                </c:pt>
                <c:pt idx="1442">
                  <c:v>1.4194498949633643E-4</c:v>
                </c:pt>
                <c:pt idx="1443">
                  <c:v>1.3913448591031796E-4</c:v>
                </c:pt>
                <c:pt idx="1444">
                  <c:v>1.3637962635802459E-4</c:v>
                </c:pt>
                <c:pt idx="1445">
                  <c:v>1.3367930931429129E-4</c:v>
                </c:pt>
                <c:pt idx="1446">
                  <c:v>1.3103245505402319E-4</c:v>
                </c:pt>
                <c:pt idx="1447">
                  <c:v>1.2843800522058599E-4</c:v>
                </c:pt>
                <c:pt idx="1448">
                  <c:v>1.2589492240326345E-4</c:v>
                </c:pt>
                <c:pt idx="1449">
                  <c:v>1.2340218972333965E-4</c:v>
                </c:pt>
                <c:pt idx="1450">
                  <c:v>1.2095881042703072E-4</c:v>
                </c:pt>
                <c:pt idx="1451">
                  <c:v>1.1856380748837628E-4</c:v>
                </c:pt>
                <c:pt idx="1452">
                  <c:v>1.1621622321853881E-4</c:v>
                </c:pt>
                <c:pt idx="1453">
                  <c:v>1.1391511888328892E-4</c:v>
                </c:pt>
                <c:pt idx="1454">
                  <c:v>1.1165957432778922E-4</c:v>
                </c:pt>
                <c:pt idx="1455">
                  <c:v>1.0944868760956607E-4</c:v>
                </c:pt>
                <c:pt idx="1456">
                  <c:v>1.0728157463789432E-4</c:v>
                </c:pt>
                <c:pt idx="1457">
                  <c:v>1.0515736882003974E-4</c:v>
                </c:pt>
                <c:pt idx="1458">
                  <c:v>1.0307522071658064E-4</c:v>
                </c:pt>
                <c:pt idx="1459">
                  <c:v>1.01034297700481E-4</c:v>
                </c:pt>
                <c:pt idx="1460">
                  <c:v>9.9033783625466517E-5</c:v>
                </c:pt>
                <c:pt idx="1461">
                  <c:v>9.7072878499042116E-5</c:v>
                </c:pt>
                <c:pt idx="1462">
                  <c:v>9.5150798163925953E-5</c:v>
                </c:pt>
                <c:pt idx="1463">
                  <c:v>9.3266773984126516E-5</c:v>
                </c:pt>
                <c:pt idx="1464">
                  <c:v>9.1420052537883727E-5</c:v>
                </c:pt>
                <c:pt idx="1465">
                  <c:v>8.9609895316364722E-5</c:v>
                </c:pt>
                <c:pt idx="1466">
                  <c:v>8.7835578429447056E-5</c:v>
                </c:pt>
                <c:pt idx="1467">
                  <c:v>8.6096392315481896E-5</c:v>
                </c:pt>
                <c:pt idx="1468">
                  <c:v>8.4391641458590006E-5</c:v>
                </c:pt>
                <c:pt idx="1469">
                  <c:v>8.2720644109716919E-5</c:v>
                </c:pt>
                <c:pt idx="1470">
                  <c:v>8.1082732015666325E-5</c:v>
                </c:pt>
                <c:pt idx="1471">
                  <c:v>7.9477250150339582E-5</c:v>
                </c:pt>
                <c:pt idx="1472">
                  <c:v>7.7903556454176549E-5</c:v>
                </c:pt>
                <c:pt idx="1473">
                  <c:v>7.6361021577802055E-5</c:v>
                </c:pt>
                <c:pt idx="1474">
                  <c:v>7.4849028629212066E-5</c:v>
                </c:pt>
                <c:pt idx="1475">
                  <c:v>7.3366972928274907E-5</c:v>
                </c:pt>
                <c:pt idx="1476">
                  <c:v>7.1914261764773163E-5</c:v>
                </c:pt>
                <c:pt idx="1477">
                  <c:v>7.0490314161541302E-5</c:v>
                </c:pt>
                <c:pt idx="1478">
                  <c:v>6.9094560642255046E-5</c:v>
                </c:pt>
                <c:pt idx="1479">
                  <c:v>6.7726443003429169E-5</c:v>
                </c:pt>
                <c:pt idx="1480">
                  <c:v>6.6385414092622126E-5</c:v>
                </c:pt>
                <c:pt idx="1481">
                  <c:v>6.5070937588185515E-5</c:v>
                </c:pt>
                <c:pt idx="1482">
                  <c:v>6.3782487785443243E-5</c:v>
                </c:pt>
                <c:pt idx="1483">
                  <c:v>6.2519549387080508E-5</c:v>
                </c:pt>
                <c:pt idx="1484">
                  <c:v>6.1281617296632848E-5</c:v>
                </c:pt>
                <c:pt idx="1485">
                  <c:v>6.00681964166297E-5</c:v>
                </c:pt>
                <c:pt idx="1486">
                  <c:v>5.887880145072683E-5</c:v>
                </c:pt>
                <c:pt idx="1487">
                  <c:v>5.771295671049388E-5</c:v>
                </c:pt>
                <c:pt idx="1488">
                  <c:v>5.6570195923527018E-5</c:v>
                </c:pt>
                <c:pt idx="1489">
                  <c:v>5.5450062049103742E-5</c:v>
                </c:pt>
                <c:pt idx="1490">
                  <c:v>5.4352107093609043E-5</c:v>
                </c:pt>
                <c:pt idx="1491">
                  <c:v>5.3275891933060261E-5</c:v>
                </c:pt>
                <c:pt idx="1492">
                  <c:v>5.2220986136291933E-5</c:v>
                </c:pt>
                <c:pt idx="1493">
                  <c:v>5.1186967793907609E-5</c:v>
                </c:pt>
                <c:pt idx="1494">
                  <c:v>5.0173423349002334E-5</c:v>
                </c:pt>
                <c:pt idx="1495">
                  <c:v>4.9179947431654239E-5</c:v>
                </c:pt>
                <c:pt idx="1496">
                  <c:v>4.8206142697629584E-5</c:v>
                </c:pt>
                <c:pt idx="1497">
                  <c:v>4.7251619669081122E-5</c:v>
                </c:pt>
                <c:pt idx="1498">
                  <c:v>4.6315996578572154E-5</c:v>
                </c:pt>
                <c:pt idx="1499">
                  <c:v>4.5398899216870535E-5</c:v>
                </c:pt>
                <c:pt idx="1500">
                  <c:v>4.4499960783402702E-5</c:v>
                </c:pt>
                <c:pt idx="1501">
                  <c:v>4.3618821739367783E-5</c:v>
                </c:pt>
                <c:pt idx="1502">
                  <c:v>4.2755129663956214E-5</c:v>
                </c:pt>
                <c:pt idx="1503">
                  <c:v>4.1908539113450746E-5</c:v>
                </c:pt>
                <c:pt idx="1504">
                  <c:v>4.1078711483432278E-5</c:v>
                </c:pt>
                <c:pt idx="1505">
                  <c:v>4.0265314873202342E-5</c:v>
                </c:pt>
                <c:pt idx="1506">
                  <c:v>3.9468023952866555E-5</c:v>
                </c:pt>
                <c:pt idx="1507">
                  <c:v>3.8686519833523227E-5</c:v>
                </c:pt>
                <c:pt idx="1508">
                  <c:v>3.7920489939891123E-5</c:v>
                </c:pt>
                <c:pt idx="1509">
                  <c:v>3.7169627884932472E-5</c:v>
                </c:pt>
                <c:pt idx="1510">
                  <c:v>3.6433633347581501E-5</c:v>
                </c:pt>
                <c:pt idx="1511">
                  <c:v>3.571221195291251E-5</c:v>
                </c:pt>
                <c:pt idx="1512">
                  <c:v>3.5005075153859496E-5</c:v>
                </c:pt>
                <c:pt idx="1513">
                  <c:v>3.4311940116263636E-5</c:v>
                </c:pt>
                <c:pt idx="1514">
                  <c:v>3.3632529605916602E-5</c:v>
                </c:pt>
                <c:pt idx="1515">
                  <c:v>3.2966571876933669E-5</c:v>
                </c:pt>
                <c:pt idx="1516">
                  <c:v>3.2313800563899082E-5</c:v>
                </c:pt>
                <c:pt idx="1517">
                  <c:v>3.1673954575563505E-5</c:v>
                </c:pt>
                <c:pt idx="1518">
                  <c:v>3.1046777989205333E-5</c:v>
                </c:pt>
                <c:pt idx="1519">
                  <c:v>3.0432019949874844E-5</c:v>
                </c:pt>
                <c:pt idx="1520">
                  <c:v>2.982943456830408E-5</c:v>
                </c:pt>
                <c:pt idx="1521">
                  <c:v>2.9238780824365767E-5</c:v>
                </c:pt>
                <c:pt idx="1522">
                  <c:v>2.8659822469642266E-5</c:v>
                </c:pt>
                <c:pt idx="1523">
                  <c:v>2.8092327933101265E-5</c:v>
                </c:pt>
                <c:pt idx="1524">
                  <c:v>2.7536070228768146E-5</c:v>
                </c:pt>
                <c:pt idx="1525">
                  <c:v>2.6990826864506875E-5</c:v>
                </c:pt>
                <c:pt idx="1526">
                  <c:v>2.6456379753907901E-5</c:v>
                </c:pt>
                <c:pt idx="1527">
                  <c:v>2.5932515127952489E-5</c:v>
                </c:pt>
                <c:pt idx="1528">
                  <c:v>2.5419023450006187E-5</c:v>
                </c:pt>
                <c:pt idx="1529">
                  <c:v>2.4915699332809277E-5</c:v>
                </c:pt>
                <c:pt idx="1530">
                  <c:v>2.4422341455021773E-5</c:v>
                </c:pt>
                <c:pt idx="1531">
                  <c:v>2.3938752481541836E-5</c:v>
                </c:pt>
                <c:pt idx="1532">
                  <c:v>2.3464738984489051E-5</c:v>
                </c:pt>
                <c:pt idx="1533">
                  <c:v>2.3000111365296732E-5</c:v>
                </c:pt>
                <c:pt idx="1534">
                  <c:v>2.2544683779911629E-5</c:v>
                </c:pt>
                <c:pt idx="1535">
                  <c:v>2.2098274063548464E-5</c:v>
                </c:pt>
                <c:pt idx="1536">
                  <c:v>2.1660703658551981E-5</c:v>
                </c:pt>
                <c:pt idx="1537">
                  <c:v>2.1231797542257974E-5</c:v>
                </c:pt>
                <c:pt idx="1538">
                  <c:v>2.0811384157517833E-5</c:v>
                </c:pt>
                <c:pt idx="1539">
                  <c:v>2.0399295344110305E-5</c:v>
                </c:pt>
                <c:pt idx="1540">
                  <c:v>1.999536627104053E-5</c:v>
                </c:pt>
                <c:pt idx="1541">
                  <c:v>1.959943537128067E-5</c:v>
                </c:pt>
                <c:pt idx="1542">
                  <c:v>1.921134427628763E-5</c:v>
                </c:pt>
                <c:pt idx="1543">
                  <c:v>1.883093775385064E-5</c:v>
                </c:pt>
                <c:pt idx="1544">
                  <c:v>1.8458063644605802E-5</c:v>
                </c:pt>
                <c:pt idx="1545">
                  <c:v>1.8092572802768666E-5</c:v>
                </c:pt>
                <c:pt idx="1546">
                  <c:v>1.7734319034645727E-5</c:v>
                </c:pt>
                <c:pt idx="1547">
                  <c:v>1.7383159041808063E-5</c:v>
                </c:pt>
                <c:pt idx="1548">
                  <c:v>1.7038952363154154E-5</c:v>
                </c:pt>
                <c:pt idx="1549">
                  <c:v>1.6701561318304281E-5</c:v>
                </c:pt>
                <c:pt idx="1550">
                  <c:v>1.6370850953436822E-5</c:v>
                </c:pt>
                <c:pt idx="1551">
                  <c:v>1.60466889864578E-5</c:v>
                </c:pt>
                <c:pt idx="1552">
                  <c:v>1.5728945754168281E-5</c:v>
                </c:pt>
                <c:pt idx="1553">
                  <c:v>1.5417494161651637E-5</c:v>
                </c:pt>
                <c:pt idx="1554">
                  <c:v>1.5112209629883963E-5</c:v>
                </c:pt>
                <c:pt idx="1555">
                  <c:v>1.4812970046230557E-5</c:v>
                </c:pt>
                <c:pt idx="1556">
                  <c:v>1.4519655716496193E-5</c:v>
                </c:pt>
                <c:pt idx="1557">
                  <c:v>1.4232149316086791E-5</c:v>
                </c:pt>
                <c:pt idx="1558">
                  <c:v>1.3950335843613103E-5</c:v>
                </c:pt>
                <c:pt idx="1559">
                  <c:v>1.3674102574716018E-5</c:v>
                </c:pt>
                <c:pt idx="1560">
                  <c:v>1.3403339017001678E-5</c:v>
                </c:pt>
                <c:pt idx="1561">
                  <c:v>1.3137936865642329E-5</c:v>
                </c:pt>
                <c:pt idx="1562">
                  <c:v>1.2877789960753133E-5</c:v>
                </c:pt>
                <c:pt idx="1563">
                  <c:v>1.2622794244102501E-5</c:v>
                </c:pt>
                <c:pt idx="1564">
                  <c:v>1.2372847717820451E-5</c:v>
                </c:pt>
                <c:pt idx="1565">
                  <c:v>1.2127850403550739E-5</c:v>
                </c:pt>
                <c:pt idx="1566">
                  <c:v>1.1887704303156941E-5</c:v>
                </c:pt>
                <c:pt idx="1567">
                  <c:v>1.1652313358095998E-5</c:v>
                </c:pt>
                <c:pt idx="1568">
                  <c:v>1.1421583412122098E-5</c:v>
                </c:pt>
                <c:pt idx="1569">
                  <c:v>1.1195422173546175E-5</c:v>
                </c:pt>
                <c:pt idx="1570">
                  <c:v>1.0973739177939253E-5</c:v>
                </c:pt>
                <c:pt idx="1571">
                  <c:v>1.0756445752167751E-5</c:v>
                </c:pt>
                <c:pt idx="1572">
                  <c:v>1.0543454978650606E-5</c:v>
                </c:pt>
                <c:pt idx="1573">
                  <c:v>1.0334681660948397E-5</c:v>
                </c:pt>
                <c:pt idx="1574">
                  <c:v>1.0130042289574284E-5</c:v>
                </c:pt>
                <c:pt idx="1575">
                  <c:v>9.929455008692905E-6</c:v>
                </c:pt>
                <c:pt idx="1576">
                  <c:v>9.7328395830410814E-6</c:v>
                </c:pt>
                <c:pt idx="1577">
                  <c:v>9.540117365958559E-6</c:v>
                </c:pt>
                <c:pt idx="1578">
                  <c:v>9.3512112685287393E-6</c:v>
                </c:pt>
                <c:pt idx="1579">
                  <c:v>9.1660457278310778E-6</c:v>
                </c:pt>
                <c:pt idx="1580">
                  <c:v>8.9845466774137027E-6</c:v>
                </c:pt>
                <c:pt idx="1581">
                  <c:v>8.8066415166556644E-6</c:v>
                </c:pt>
                <c:pt idx="1582">
                  <c:v>8.6322590836816932E-6</c:v>
                </c:pt>
                <c:pt idx="1583">
                  <c:v>8.4613296245020734E-6</c:v>
                </c:pt>
                <c:pt idx="1584">
                  <c:v>8.2937847672593416E-6</c:v>
                </c:pt>
                <c:pt idx="1585">
                  <c:v>8.129557493144198E-6</c:v>
                </c:pt>
                <c:pt idx="1586">
                  <c:v>7.9685821106419247E-6</c:v>
                </c:pt>
                <c:pt idx="1587">
                  <c:v>7.8107942293345653E-6</c:v>
                </c:pt>
                <c:pt idx="1588">
                  <c:v>7.656130733036861E-6</c:v>
                </c:pt>
                <c:pt idx="1589">
                  <c:v>7.5045297560406532E-6</c:v>
                </c:pt>
                <c:pt idx="1590">
                  <c:v>7.3559306571387337E-6</c:v>
                </c:pt>
                <c:pt idx="1591">
                  <c:v>7.2102739963131002E-6</c:v>
                </c:pt>
                <c:pt idx="1592">
                  <c:v>7.0675015098687915E-6</c:v>
                </c:pt>
                <c:pt idx="1593">
                  <c:v>6.9275560882321424E-6</c:v>
                </c:pt>
                <c:pt idx="1594">
                  <c:v>6.7903817526387045E-6</c:v>
                </c:pt>
                <c:pt idx="1595">
                  <c:v>6.6559236327092582E-6</c:v>
                </c:pt>
                <c:pt idx="1596">
                  <c:v>6.5241279442477542E-6</c:v>
                </c:pt>
                <c:pt idx="1597">
                  <c:v>6.3949419685934823E-6</c:v>
                </c:pt>
                <c:pt idx="1598">
                  <c:v>6.2683140304188358E-6</c:v>
                </c:pt>
                <c:pt idx="1599">
                  <c:v>6.1441934777474324E-6</c:v>
                </c:pt>
                <c:pt idx="1600">
                  <c:v>6.02253066175011E-6</c:v>
                </c:pt>
                <c:pt idx="1601">
                  <c:v>5.9032769165408369E-6</c:v>
                </c:pt>
                <c:pt idx="1602">
                  <c:v>5.7863845400827717E-6</c:v>
                </c:pt>
                <c:pt idx="1603">
                  <c:v>5.6718067742060779E-6</c:v>
                </c:pt>
                <c:pt idx="1604">
                  <c:v>5.5594977875122224E-6</c:v>
                </c:pt>
                <c:pt idx="1605">
                  <c:v>5.4494126556137022E-6</c:v>
                </c:pt>
                <c:pt idx="1606">
                  <c:v>5.341507343594128E-6</c:v>
                </c:pt>
                <c:pt idx="1607">
                  <c:v>5.2357386884682536E-6</c:v>
                </c:pt>
                <c:pt idx="1608">
                  <c:v>5.1320643823080753E-6</c:v>
                </c:pt>
                <c:pt idx="1609">
                  <c:v>5.0304429544806979E-6</c:v>
                </c:pt>
                <c:pt idx="1610">
                  <c:v>4.9308337556624984E-6</c:v>
                </c:pt>
                <c:pt idx="1611">
                  <c:v>4.8331969416311924E-6</c:v>
                </c:pt>
                <c:pt idx="1612">
                  <c:v>4.7374934566137583E-6</c:v>
                </c:pt>
                <c:pt idx="1613">
                  <c:v>4.6436850188547593E-6</c:v>
                </c:pt>
                <c:pt idx="1614">
                  <c:v>4.5517341039641714E-6</c:v>
                </c:pt>
                <c:pt idx="1615">
                  <c:v>4.4616039309296977E-6</c:v>
                </c:pt>
                <c:pt idx="1616">
                  <c:v>4.3732584472408638E-6</c:v>
                </c:pt>
                <c:pt idx="1617">
                  <c:v>4.2866623135689825E-6</c:v>
                </c:pt>
                <c:pt idx="1618">
                  <c:v>4.2017808908895617E-6</c:v>
                </c:pt>
                <c:pt idx="1619">
                  <c:v>4.1185802262724116E-6</c:v>
                </c:pt>
                <c:pt idx="1620">
                  <c:v>4.0370270382276262E-6</c:v>
                </c:pt>
                <c:pt idx="1621">
                  <c:v>3.9570887051601432E-6</c:v>
                </c:pt>
                <c:pt idx="1622">
                  <c:v>3.8787332509377052E-6</c:v>
                </c:pt>
                <c:pt idx="1623">
                  <c:v>3.8019293326792167E-6</c:v>
                </c:pt>
                <c:pt idx="1624">
                  <c:v>3.7266462280989928E-6</c:v>
                </c:pt>
                <c:pt idx="1625">
                  <c:v>3.6528538235171019E-6</c:v>
                </c:pt>
                <c:pt idx="1626">
                  <c:v>3.5805226009815088E-6</c:v>
                </c:pt>
                <c:pt idx="1627">
                  <c:v>3.5096236276106266E-6</c:v>
                </c:pt>
                <c:pt idx="1628">
                  <c:v>3.4401285431594906E-6</c:v>
                </c:pt>
                <c:pt idx="1629">
                  <c:v>3.3720095489181727E-6</c:v>
                </c:pt>
                <c:pt idx="1630">
                  <c:v>3.3052393966101677E-6</c:v>
                </c:pt>
                <c:pt idx="1631">
                  <c:v>3.2397913775128021E-6</c:v>
                </c:pt>
                <c:pt idx="1632">
                  <c:v>3.1756393117996653E-6</c:v>
                </c:pt>
                <c:pt idx="1633">
                  <c:v>3.1127575383271025E-6</c:v>
                </c:pt>
                <c:pt idx="1634">
                  <c:v>3.0511209033104736E-6</c:v>
                </c:pt>
                <c:pt idx="1635">
                  <c:v>2.9907047518869561E-6</c:v>
                </c:pt>
                <c:pt idx="1636">
                  <c:v>2.9314849167917638E-6</c:v>
                </c:pt>
                <c:pt idx="1637">
                  <c:v>2.8734377096988693E-6</c:v>
                </c:pt>
                <c:pt idx="1638">
                  <c:v>2.8165399110074061E-6</c:v>
                </c:pt>
                <c:pt idx="1639">
                  <c:v>2.7607687611823556E-6</c:v>
                </c:pt>
                <c:pt idx="1640">
                  <c:v>2.7061019509850031E-6</c:v>
                </c:pt>
                <c:pt idx="1641">
                  <c:v>2.6525176132576821E-6</c:v>
                </c:pt>
                <c:pt idx="1642">
                  <c:v>2.5999943135982866E-6</c:v>
                </c:pt>
                <c:pt idx="1643">
                  <c:v>2.5485110423670302E-6</c:v>
                </c:pt>
                <c:pt idx="1644">
                  <c:v>2.4980472058050172E-6</c:v>
                </c:pt>
                <c:pt idx="1645">
                  <c:v>2.4485826175968877E-6</c:v>
                </c:pt>
                <c:pt idx="1646">
                  <c:v>2.4000974913216235E-6</c:v>
                </c:pt>
                <c:pt idx="1647">
                  <c:v>2.3525724326813034E-6</c:v>
                </c:pt>
                <c:pt idx="1648">
                  <c:v>2.3059884310637076E-6</c:v>
                </c:pt>
                <c:pt idx="1649">
                  <c:v>2.260326852437181E-6</c:v>
                </c:pt>
                <c:pt idx="1650">
                  <c:v>2.2155694315793487E-6</c:v>
                </c:pt>
                <c:pt idx="1651">
                  <c:v>2.1716982651939996E-6</c:v>
                </c:pt>
                <c:pt idx="1652">
                  <c:v>2.1286958041397847E-6</c:v>
                </c:pt>
                <c:pt idx="1653">
                  <c:v>2.0865448469911654E-6</c:v>
                </c:pt>
                <c:pt idx="1654">
                  <c:v>2.0452285329332271E-6</c:v>
                </c:pt>
                <c:pt idx="1655">
                  <c:v>2.0047303353226108E-6</c:v>
                </c:pt>
                <c:pt idx="1656">
                  <c:v>1.9650340539161712E-6</c:v>
                </c:pt>
                <c:pt idx="1657">
                  <c:v>1.9261238102082501E-6</c:v>
                </c:pt>
                <c:pt idx="1658">
                  <c:v>1.8879840394372721E-6</c:v>
                </c:pt>
                <c:pt idx="1659">
                  <c:v>1.8505994852568685E-6</c:v>
                </c:pt>
                <c:pt idx="1660">
                  <c:v>1.8139551935188133E-6</c:v>
                </c:pt>
                <c:pt idx="1661">
                  <c:v>1.7780365060559548E-6</c:v>
                </c:pt>
                <c:pt idx="1662">
                  <c:v>1.7428290549092272E-6</c:v>
                </c:pt>
                <c:pt idx="1663">
                  <c:v>1.7083187569987438E-6</c:v>
                </c:pt>
                <c:pt idx="1664">
                  <c:v>1.6744918074626209E-6</c:v>
                </c:pt>
                <c:pt idx="1665">
                  <c:v>1.6413346754382789E-6</c:v>
                </c:pt>
                <c:pt idx="1666">
                  <c:v>1.6088340974012544E-6</c:v>
                </c:pt>
                <c:pt idx="1667">
                  <c:v>1.57697707294649E-6</c:v>
                </c:pt>
                <c:pt idx="1668">
                  <c:v>1.5457508587932681E-6</c:v>
                </c:pt>
                <c:pt idx="1669">
                  <c:v>1.5151429643444463E-6</c:v>
                </c:pt>
                <c:pt idx="1670">
                  <c:v>1.4851411456913803E-6</c:v>
                </c:pt>
                <c:pt idx="1671">
                  <c:v>1.4557334020613281E-6</c:v>
                </c:pt>
                <c:pt idx="1672">
                  <c:v>1.4269079700444067E-6</c:v>
                </c:pt>
                <c:pt idx="1673">
                  <c:v>1.3986533189307659E-6</c:v>
                </c:pt>
                <c:pt idx="1674">
                  <c:v>1.3709581467138917E-6</c:v>
                </c:pt>
                <c:pt idx="1675">
                  <c:v>1.3438113747616384E-6</c:v>
                </c:pt>
                <c:pt idx="1676">
                  <c:v>1.3172021442636115E-6</c:v>
                </c:pt>
                <c:pt idx="1677">
                  <c:v>1.291119811124239E-6</c:v>
                </c:pt>
                <c:pt idx="1678">
                  <c:v>1.2655539419660564E-6</c:v>
                </c:pt>
                <c:pt idx="1679">
                  <c:v>1.2404943105770814E-6</c:v>
                </c:pt>
                <c:pt idx="1680">
                  <c:v>1.2159308923597831E-6</c:v>
                </c:pt>
                <c:pt idx="1681">
                  <c:v>1.1918538618886703E-6</c:v>
                </c:pt>
                <c:pt idx="1682">
                  <c:v>1.1682535880253884E-6</c:v>
                </c:pt>
                <c:pt idx="1683">
                  <c:v>1.1451206303660797E-6</c:v>
                </c:pt>
                <c:pt idx="1684">
                  <c:v>1.122445735244652E-6</c:v>
                </c:pt>
                <c:pt idx="1685">
                  <c:v>1.1002198328462662E-6</c:v>
                </c:pt>
                <c:pt idx="1686">
                  <c:v>1.0784340323224228E-6</c:v>
                </c:pt>
                <c:pt idx="1687">
                  <c:v>1.0570796189044438E-6</c:v>
                </c:pt>
                <c:pt idx="1688">
                  <c:v>1.036148050794909E-6</c:v>
                </c:pt>
                <c:pt idx="1689">
                  <c:v>1.0156309551709122E-6</c:v>
                </c:pt>
                <c:pt idx="1690">
                  <c:v>9.9552012485344793E-7</c:v>
                </c:pt>
                <c:pt idx="1691">
                  <c:v>9.7580751519884086E-7</c:v>
                </c:pt>
                <c:pt idx="1692">
                  <c:v>9.5648524121221733E-7</c:v>
                </c:pt>
                <c:pt idx="1693">
                  <c:v>9.3754557332870867E-7</c:v>
                </c:pt>
                <c:pt idx="1694">
                  <c:v>9.1898093563714103E-7</c:v>
                </c:pt>
                <c:pt idx="1695">
                  <c:v>9.0078390210532332E-7</c:v>
                </c:pt>
                <c:pt idx="1696">
                  <c:v>8.8294719369351197E-7</c:v>
                </c:pt>
                <c:pt idx="1697">
                  <c:v>8.6546367546787311E-7</c:v>
                </c:pt>
                <c:pt idx="1698">
                  <c:v>8.483263537139433E-7</c:v>
                </c:pt>
                <c:pt idx="1699">
                  <c:v>8.3152837349417819E-7</c:v>
                </c:pt>
                <c:pt idx="1700">
                  <c:v>8.1506301509527662E-7</c:v>
                </c:pt>
                <c:pt idx="1701">
                  <c:v>7.9892369247390388E-7</c:v>
                </c:pt>
                <c:pt idx="1702">
                  <c:v>7.8310394970401365E-7</c:v>
                </c:pt>
                <c:pt idx="1703">
                  <c:v>7.6759745853438997E-7</c:v>
                </c:pt>
                <c:pt idx="1704">
                  <c:v>7.5239801616823365E-7</c:v>
                </c:pt>
                <c:pt idx="1705">
                  <c:v>7.3749954282070204E-7</c:v>
                </c:pt>
                <c:pt idx="1706">
                  <c:v>7.2289607861031472E-7</c:v>
                </c:pt>
                <c:pt idx="1707">
                  <c:v>7.0858178222671331E-7</c:v>
                </c:pt>
                <c:pt idx="1708">
                  <c:v>6.9455092782206544E-7</c:v>
                </c:pt>
                <c:pt idx="1709">
                  <c:v>6.8079790256859969E-7</c:v>
                </c:pt>
                <c:pt idx="1710">
                  <c:v>6.6731720554840756E-7</c:v>
                </c:pt>
                <c:pt idx="1711">
                  <c:v>6.5410344375666576E-7</c:v>
                </c:pt>
                <c:pt idx="1712">
                  <c:v>6.411513318796137E-7</c:v>
                </c:pt>
                <c:pt idx="1713">
                  <c:v>6.2845568896390727E-7</c:v>
                </c:pt>
                <c:pt idx="1714">
                  <c:v>6.1601143641823945E-7</c:v>
                </c:pt>
                <c:pt idx="1715">
                  <c:v>6.0381359645904763E-7</c:v>
                </c:pt>
                <c:pt idx="1716">
                  <c:v>5.9185728966804363E-7</c:v>
                </c:pt>
                <c:pt idx="1717">
                  <c:v>5.801377334379202E-7</c:v>
                </c:pt>
                <c:pt idx="1718">
                  <c:v>5.6865023997396768E-7</c:v>
                </c:pt>
                <c:pt idx="1719">
                  <c:v>5.5739021385160144E-7</c:v>
                </c:pt>
                <c:pt idx="1720">
                  <c:v>5.4635315112819988E-7</c:v>
                </c:pt>
                <c:pt idx="1721">
                  <c:v>5.3553463690063008E-7</c:v>
                </c:pt>
                <c:pt idx="1722">
                  <c:v>5.2493034330686246E-7</c:v>
                </c:pt>
                <c:pt idx="1723">
                  <c:v>5.1453602885985125E-7</c:v>
                </c:pt>
                <c:pt idx="1724">
                  <c:v>5.0434753533892471E-7</c:v>
                </c:pt>
                <c:pt idx="1725">
                  <c:v>4.9436078756775457E-7</c:v>
                </c:pt>
                <c:pt idx="1726">
                  <c:v>4.8457179052778913E-7</c:v>
                </c:pt>
                <c:pt idx="1727">
                  <c:v>4.7497662847008781E-7</c:v>
                </c:pt>
                <c:pt idx="1728">
                  <c:v>4.6557146313897647E-7</c:v>
                </c:pt>
                <c:pt idx="1729">
                  <c:v>4.5635253266183608E-7</c:v>
                </c:pt>
                <c:pt idx="1730">
                  <c:v>4.4731614910662378E-7</c:v>
                </c:pt>
                <c:pt idx="1731">
                  <c:v>4.3845869781574959E-7</c:v>
                </c:pt>
                <c:pt idx="1732">
                  <c:v>4.2977663585177469E-7</c:v>
                </c:pt>
                <c:pt idx="1733">
                  <c:v>4.2126648999902018E-7</c:v>
                </c:pt>
                <c:pt idx="1734">
                  <c:v>4.1292485631948723E-7</c:v>
                </c:pt>
                <c:pt idx="1735">
                  <c:v>4.0474839793242062E-7</c:v>
                </c:pt>
                <c:pt idx="1736">
                  <c:v>3.9673384434818364E-7</c:v>
                </c:pt>
                <c:pt idx="1737">
                  <c:v>3.8887798946986531E-7</c:v>
                </c:pt>
                <c:pt idx="1738">
                  <c:v>3.8117769070511016E-7</c:v>
                </c:pt>
                <c:pt idx="1739">
                  <c:v>3.7362986807794751E-7</c:v>
                </c:pt>
                <c:pt idx="1740">
                  <c:v>3.6623150245244256E-7</c:v>
                </c:pt>
                <c:pt idx="1741">
                  <c:v>3.5897963420043584E-7</c:v>
                </c:pt>
                <c:pt idx="1742">
                  <c:v>3.5187136231337202E-7</c:v>
                </c:pt>
                <c:pt idx="1743">
                  <c:v>3.4490384373617236E-7</c:v>
                </c:pt>
                <c:pt idx="1744">
                  <c:v>3.3807429114679564E-7</c:v>
                </c:pt>
                <c:pt idx="1745">
                  <c:v>3.3137997295624403E-7</c:v>
                </c:pt>
                <c:pt idx="1746">
                  <c:v>3.2481821086607884E-7</c:v>
                </c:pt>
                <c:pt idx="1747">
                  <c:v>3.183863803125148E-7</c:v>
                </c:pt>
                <c:pt idx="1748">
                  <c:v>3.1208190869006928E-7</c:v>
                </c:pt>
                <c:pt idx="1749">
                  <c:v>3.0590227379725525E-7</c:v>
                </c:pt>
                <c:pt idx="1750">
                  <c:v>2.9984500383658623E-7</c:v>
                </c:pt>
                <c:pt idx="1751">
                  <c:v>2.939076758602689E-7</c:v>
                </c:pt>
                <c:pt idx="1752">
                  <c:v>2.8808791465998513E-7</c:v>
                </c:pt>
                <c:pt idx="1753">
                  <c:v>2.8238339254485144E-7</c:v>
                </c:pt>
                <c:pt idx="1754">
                  <c:v>2.7679182756506673E-7</c:v>
                </c:pt>
                <c:pt idx="1755">
                  <c:v>2.7131098284578275E-7</c:v>
                </c:pt>
                <c:pt idx="1756">
                  <c:v>2.6593866614301859E-7</c:v>
                </c:pt>
                <c:pt idx="1757">
                  <c:v>2.6067272851139706E-7</c:v>
                </c:pt>
                <c:pt idx="1758">
                  <c:v>2.5551106319392553E-7</c:v>
                </c:pt>
                <c:pt idx="1759">
                  <c:v>2.5045160584404374E-7</c:v>
                </c:pt>
                <c:pt idx="1760">
                  <c:v>2.4549233230518136E-7</c:v>
                </c:pt>
                <c:pt idx="1761">
                  <c:v>2.4063125905485048E-7</c:v>
                </c:pt>
                <c:pt idx="1762">
                  <c:v>2.3586644142829187E-7</c:v>
                </c:pt>
                <c:pt idx="1763">
                  <c:v>2.3119597361847806E-7</c:v>
                </c:pt>
                <c:pt idx="1764">
                  <c:v>2.26617987121804E-7</c:v>
                </c:pt>
                <c:pt idx="1765">
                  <c:v>2.2213065073808976E-7</c:v>
                </c:pt>
                <c:pt idx="1766">
                  <c:v>2.1773216968240485E-7</c:v>
                </c:pt>
                <c:pt idx="1767">
                  <c:v>2.1342078425280328E-7</c:v>
                </c:pt>
                <c:pt idx="1768">
                  <c:v>2.0919477005237049E-7</c:v>
                </c:pt>
                <c:pt idx="1769">
                  <c:v>2.0505243643491354E-7</c:v>
                </c:pt>
                <c:pt idx="1770">
                  <c:v>2.0099212672700797E-7</c:v>
                </c:pt>
                <c:pt idx="1771">
                  <c:v>1.9701221622959877E-7</c:v>
                </c:pt>
                <c:pt idx="1772">
                  <c:v>1.9311111332822516E-7</c:v>
                </c:pt>
                <c:pt idx="1773">
                  <c:v>1.8928725749462139E-7</c:v>
                </c:pt>
                <c:pt idx="1774">
                  <c:v>1.8553911906467413E-7</c:v>
                </c:pt>
                <c:pt idx="1775">
                  <c:v>1.8186519857229037E-7</c:v>
                </c:pt>
                <c:pt idx="1776">
                  <c:v>1.7826402674939933E-7</c:v>
                </c:pt>
                <c:pt idx="1777">
                  <c:v>1.7473416274959728E-7</c:v>
                </c:pt>
                <c:pt idx="1778">
                  <c:v>1.7127419481428304E-7</c:v>
                </c:pt>
                <c:pt idx="1779">
                  <c:v>1.6788273894039204E-7</c:v>
                </c:pt>
                <c:pt idx="1780">
                  <c:v>1.6455843821426388E-7</c:v>
                </c:pt>
                <c:pt idx="1781">
                  <c:v>1.6129996303368848E-7</c:v>
                </c:pt>
                <c:pt idx="1782">
                  <c:v>1.5810600999768449E-7</c:v>
                </c:pt>
                <c:pt idx="1783">
                  <c:v>1.5497530146241141E-7</c:v>
                </c:pt>
                <c:pt idx="1784">
                  <c:v>1.5190658531912627E-7</c:v>
                </c:pt>
                <c:pt idx="1785">
                  <c:v>1.4889863343987285E-7</c:v>
                </c:pt>
                <c:pt idx="1786">
                  <c:v>1.4595024323179463E-7</c:v>
                </c:pt>
                <c:pt idx="1787">
                  <c:v>1.4306023497260136E-7</c:v>
                </c:pt>
                <c:pt idx="1788">
                  <c:v>1.4022745269874797E-7</c:v>
                </c:pt>
                <c:pt idx="1789">
                  <c:v>1.3745076331725769E-7</c:v>
                </c:pt>
                <c:pt idx="1790">
                  <c:v>1.3472905616163351E-7</c:v>
                </c:pt>
                <c:pt idx="1791">
                  <c:v>1.3206124210368108E-7</c:v>
                </c:pt>
                <c:pt idx="1792">
                  <c:v>1.2944625444168774E-7</c:v>
                </c:pt>
                <c:pt idx="1793">
                  <c:v>1.2688304712406685E-7</c:v>
                </c:pt>
                <c:pt idx="1794">
                  <c:v>1.2437059452731396E-7</c:v>
                </c:pt>
                <c:pt idx="1795">
                  <c:v>1.2190789190009685E-7</c:v>
                </c:pt>
                <c:pt idx="1796">
                  <c:v>1.1949395425303335E-7</c:v>
                </c:pt>
                <c:pt idx="1797">
                  <c:v>1.1712781547051369E-7</c:v>
                </c:pt>
                <c:pt idx="1798">
                  <c:v>1.1480852942092424E-7</c:v>
                </c:pt>
                <c:pt idx="1799">
                  <c:v>1.1253516840233601E-7</c:v>
                </c:pt>
                <c:pt idx="1800">
                  <c:v>1.1030682292046078E-7</c:v>
                </c:pt>
                <c:pt idx="1801">
                  <c:v>1.0812260146660705E-7</c:v>
                </c:pt>
                <c:pt idx="1802">
                  <c:v>1.059816307397254E-7</c:v>
                </c:pt>
                <c:pt idx="1803">
                  <c:v>1.0388305387005218E-7</c:v>
                </c:pt>
                <c:pt idx="1804">
                  <c:v>1.0182603175137774E-7</c:v>
                </c:pt>
                <c:pt idx="1805">
                  <c:v>9.9809741264690231E-8</c:v>
                </c:pt>
                <c:pt idx="1806">
                  <c:v>9.78333761663544E-8</c:v>
                </c:pt>
                <c:pt idx="1807">
                  <c:v>9.5896145533800094E-8</c:v>
                </c:pt>
                <c:pt idx="1808">
                  <c:v>9.3997274653700992E-8</c:v>
                </c:pt>
                <c:pt idx="1809">
                  <c:v>9.2136004133796715E-8</c:v>
                </c:pt>
                <c:pt idx="1810">
                  <c:v>9.0311589014715E-8</c:v>
                </c:pt>
                <c:pt idx="1811">
                  <c:v>8.8523299880194926E-8</c:v>
                </c:pt>
                <c:pt idx="1812">
                  <c:v>8.6770421080730757E-8</c:v>
                </c:pt>
                <c:pt idx="1813">
                  <c:v>8.5052251843795147E-8</c:v>
                </c:pt>
                <c:pt idx="1814">
                  <c:v>8.3368104497482887E-8</c:v>
                </c:pt>
                <c:pt idx="1815">
                  <c:v>8.1717305358689586E-8</c:v>
                </c:pt>
                <c:pt idx="1816">
                  <c:v>8.0099194511067411E-8</c:v>
                </c:pt>
                <c:pt idx="1817">
                  <c:v>7.8513124250713331E-8</c:v>
                </c:pt>
                <c:pt idx="1818">
                  <c:v>7.6958460196392352E-8</c:v>
                </c:pt>
                <c:pt idx="1819">
                  <c:v>7.5434580623404058E-8</c:v>
                </c:pt>
                <c:pt idx="1820">
                  <c:v>7.3940876019493749E-8</c:v>
                </c:pt>
                <c:pt idx="1821">
                  <c:v>7.2476748640763491E-8</c:v>
                </c:pt>
                <c:pt idx="1822">
                  <c:v>7.1041612733717029E-8</c:v>
                </c:pt>
                <c:pt idx="1823">
                  <c:v>6.963489475730459E-8</c:v>
                </c:pt>
                <c:pt idx="1824">
                  <c:v>6.8256031384521862E-8</c:v>
                </c:pt>
                <c:pt idx="1825">
                  <c:v>6.6904471500811528E-8</c:v>
                </c:pt>
                <c:pt idx="1826">
                  <c:v>6.5579674205662145E-8</c:v>
                </c:pt>
                <c:pt idx="1827">
                  <c:v>6.4281109700786809E-8</c:v>
                </c:pt>
                <c:pt idx="1828">
                  <c:v>6.3008258623989506E-8</c:v>
                </c:pt>
                <c:pt idx="1829">
                  <c:v>6.1760611383031606E-8</c:v>
                </c:pt>
                <c:pt idx="1830">
                  <c:v>6.0537669487899553E-8</c:v>
                </c:pt>
                <c:pt idx="1831">
                  <c:v>5.9338943330359173E-8</c:v>
                </c:pt>
                <c:pt idx="1832">
                  <c:v>5.8163953516223421E-8</c:v>
                </c:pt>
                <c:pt idx="1833">
                  <c:v>5.7012230199218723E-8</c:v>
                </c:pt>
                <c:pt idx="1834">
                  <c:v>5.5883312414851404E-8</c:v>
                </c:pt>
                <c:pt idx="1835">
                  <c:v>5.4776748746541614E-8</c:v>
                </c:pt>
                <c:pt idx="1836">
                  <c:v>5.3692096437445116E-8</c:v>
                </c:pt>
                <c:pt idx="1837">
                  <c:v>5.262892161249802E-8</c:v>
                </c:pt>
                <c:pt idx="1838">
                  <c:v>5.1586799278416927E-8</c:v>
                </c:pt>
                <c:pt idx="1839">
                  <c:v>5.0565312213476096E-8</c:v>
                </c:pt>
                <c:pt idx="1840">
                  <c:v>4.9564051855685957E-8</c:v>
                </c:pt>
                <c:pt idx="1841">
                  <c:v>4.858261808074862E-8</c:v>
                </c:pt>
                <c:pt idx="1842">
                  <c:v>4.7620617647745875E-8</c:v>
                </c:pt>
                <c:pt idx="1843">
                  <c:v>4.6677666419585211E-8</c:v>
                </c:pt>
                <c:pt idx="1844">
                  <c:v>4.5753386698464814E-8</c:v>
                </c:pt>
                <c:pt idx="1845">
                  <c:v>4.4847409002230449E-8</c:v>
                </c:pt>
                <c:pt idx="1846">
                  <c:v>4.3959370732107943E-8</c:v>
                </c:pt>
                <c:pt idx="1847">
                  <c:v>4.3088916838837112E-8</c:v>
                </c:pt>
                <c:pt idx="1848">
                  <c:v>4.2235699156538063E-8</c:v>
                </c:pt>
                <c:pt idx="1849">
                  <c:v>4.1399376402711273E-8</c:v>
                </c:pt>
                <c:pt idx="1850">
                  <c:v>4.0579613734148492E-8</c:v>
                </c:pt>
                <c:pt idx="1851">
                  <c:v>3.9776083635111208E-8</c:v>
                </c:pt>
                <c:pt idx="1852">
                  <c:v>3.8988464363018562E-8</c:v>
                </c:pt>
                <c:pt idx="1853">
                  <c:v>3.8216441058670393E-8</c:v>
                </c:pt>
                <c:pt idx="1854">
                  <c:v>3.7459704858068944E-8</c:v>
                </c:pt>
                <c:pt idx="1855">
                  <c:v>3.6717953114463519E-8</c:v>
                </c:pt>
                <c:pt idx="1856">
                  <c:v>3.5990888954261368E-8</c:v>
                </c:pt>
                <c:pt idx="1857">
                  <c:v>3.527822149907233E-8</c:v>
                </c:pt>
                <c:pt idx="1858">
                  <c:v>3.4579665865708917E-8</c:v>
                </c:pt>
                <c:pt idx="1859">
                  <c:v>3.3894942722097177E-8</c:v>
                </c:pt>
                <c:pt idx="1860">
                  <c:v>3.3223777843187555E-8</c:v>
                </c:pt>
                <c:pt idx="1861">
                  <c:v>3.256590299913334E-8</c:v>
                </c:pt>
                <c:pt idx="1862">
                  <c:v>3.1921054845067714E-8</c:v>
                </c:pt>
                <c:pt idx="1863">
                  <c:v>3.1288975587237637E-8</c:v>
                </c:pt>
                <c:pt idx="1864">
                  <c:v>3.0669412538914668E-8</c:v>
                </c:pt>
                <c:pt idx="1865">
                  <c:v>3.0062117454261218E-8</c:v>
                </c:pt>
                <c:pt idx="1866">
                  <c:v>2.9466847638553611E-8</c:v>
                </c:pt>
                <c:pt idx="1867">
                  <c:v>2.8883365060003717E-8</c:v>
                </c:pt>
                <c:pt idx="1868">
                  <c:v>2.8311436127714401E-8</c:v>
                </c:pt>
                <c:pt idx="1869">
                  <c:v>2.7750832135768765E-8</c:v>
                </c:pt>
                <c:pt idx="1870">
                  <c:v>2.7201328819140975E-8</c:v>
                </c:pt>
                <c:pt idx="1871">
                  <c:v>2.666270635369632E-8</c:v>
                </c:pt>
                <c:pt idx="1872">
                  <c:v>2.6134749356191233E-8</c:v>
                </c:pt>
                <c:pt idx="1873">
                  <c:v>2.5617246662228728E-8</c:v>
                </c:pt>
                <c:pt idx="1874">
                  <c:v>2.5109991326258448E-8</c:v>
                </c:pt>
                <c:pt idx="1875">
                  <c:v>2.4612780177487482E-8</c:v>
                </c:pt>
                <c:pt idx="1876">
                  <c:v>2.4125414486014193E-8</c:v>
                </c:pt>
                <c:pt idx="1877">
                  <c:v>2.3647699296694463E-8</c:v>
                </c:pt>
                <c:pt idx="1878">
                  <c:v>2.3179443429141716E-8</c:v>
                </c:pt>
                <c:pt idx="1879">
                  <c:v>2.2720459699771543E-8</c:v>
                </c:pt>
                <c:pt idx="1880">
                  <c:v>2.2270564477712525E-8</c:v>
                </c:pt>
                <c:pt idx="1881">
                  <c:v>2.1829577684806264E-8</c:v>
                </c:pt>
                <c:pt idx="1882">
                  <c:v>2.1397323017652011E-8</c:v>
                </c:pt>
                <c:pt idx="1883">
                  <c:v>2.097362772556208E-8</c:v>
                </c:pt>
                <c:pt idx="1884">
                  <c:v>2.0558322166472674E-8</c:v>
                </c:pt>
                <c:pt idx="1885">
                  <c:v>2.0151240028988508E-8</c:v>
                </c:pt>
                <c:pt idx="1886">
                  <c:v>1.9752218776472033E-8</c:v>
                </c:pt>
                <c:pt idx="1887">
                  <c:v>1.9361098536820447E-8</c:v>
                </c:pt>
                <c:pt idx="1888">
                  <c:v>1.897772321268872E-8</c:v>
                </c:pt>
                <c:pt idx="1889">
                  <c:v>1.860193914922201E-8</c:v>
                </c:pt>
                <c:pt idx="1890">
                  <c:v>1.8233596022234082E-8</c:v>
                </c:pt>
                <c:pt idx="1891">
                  <c:v>1.7872546616162724E-8</c:v>
                </c:pt>
                <c:pt idx="1892">
                  <c:v>1.7518646602025163E-8</c:v>
                </c:pt>
                <c:pt idx="1893">
                  <c:v>1.7171754093328877E-8</c:v>
                </c:pt>
                <c:pt idx="1894">
                  <c:v>1.6831730534250022E-8</c:v>
                </c:pt>
                <c:pt idx="1895">
                  <c:v>1.6498440033499631E-8</c:v>
                </c:pt>
                <c:pt idx="1896">
                  <c:v>1.6171748920234431E-8</c:v>
                </c:pt>
                <c:pt idx="1897">
                  <c:v>1.5851526854279866E-8</c:v>
                </c:pt>
                <c:pt idx="1898">
                  <c:v>1.5537645715907101E-8</c:v>
                </c:pt>
                <c:pt idx="1899">
                  <c:v>1.5229979605833031E-8</c:v>
                </c:pt>
                <c:pt idx="1900">
                  <c:v>1.4928405733398703E-8</c:v>
                </c:pt>
                <c:pt idx="1901">
                  <c:v>1.4632803528390916E-8</c:v>
                </c:pt>
                <c:pt idx="1902">
                  <c:v>1.4343054641042241E-8</c:v>
                </c:pt>
                <c:pt idx="1903">
                  <c:v>1.4059043164075621E-8</c:v>
                </c:pt>
                <c:pt idx="1904">
                  <c:v>1.3780655410659794E-8</c:v>
                </c:pt>
                <c:pt idx="1905">
                  <c:v>1.350778013645389E-8</c:v>
                </c:pt>
                <c:pt idx="1906">
                  <c:v>1.3240308317562846E-8</c:v>
                </c:pt>
                <c:pt idx="1907">
                  <c:v>1.297813248440361E-8</c:v>
                </c:pt>
                <c:pt idx="1908">
                  <c:v>1.272114827601736E-8</c:v>
                </c:pt>
                <c:pt idx="1909">
                  <c:v>1.2469252663712698E-8</c:v>
                </c:pt>
                <c:pt idx="1910">
                  <c:v>1.2222345061288668E-8</c:v>
                </c:pt>
                <c:pt idx="1911">
                  <c:v>1.1980326214811751E-8</c:v>
                </c:pt>
                <c:pt idx="1912">
                  <c:v>1.1743099978972695E-8</c:v>
                </c:pt>
                <c:pt idx="1913">
                  <c:v>1.1510571096640494E-8</c:v>
                </c:pt>
                <c:pt idx="1914">
                  <c:v>1.128264653113001E-8</c:v>
                </c:pt>
                <c:pt idx="1915">
                  <c:v>1.1059235022112777E-8</c:v>
                </c:pt>
                <c:pt idx="1916">
                  <c:v>1.0840247529706209E-8</c:v>
                </c:pt>
                <c:pt idx="1917">
                  <c:v>1.0625596346295202E-8</c:v>
                </c:pt>
                <c:pt idx="1918">
                  <c:v>1.0415195318576732E-8</c:v>
                </c:pt>
                <c:pt idx="1919">
                  <c:v>1.0208960735738278E-8</c:v>
                </c:pt>
                <c:pt idx="1920">
                  <c:v>1.0006809775145615E-8</c:v>
                </c:pt>
                <c:pt idx="1921">
                  <c:v>9.8086616125658148E-9</c:v>
                </c:pt>
                <c:pt idx="1922">
                  <c:v>9.614436978078064E-9</c:v>
                </c:pt>
                <c:pt idx="1923">
                  <c:v>9.4240583781182564E-9</c:v>
                </c:pt>
                <c:pt idx="1924">
                  <c:v>9.2374496513898062E-9</c:v>
                </c:pt>
                <c:pt idx="1925">
                  <c:v>9.0545359688636396E-9</c:v>
                </c:pt>
                <c:pt idx="1926">
                  <c:v>8.8752440558228115E-9</c:v>
                </c:pt>
                <c:pt idx="1927">
                  <c:v>8.6995024139071051E-9</c:v>
                </c:pt>
                <c:pt idx="1928">
                  <c:v>8.5272406549792292E-9</c:v>
                </c:pt>
                <c:pt idx="1929">
                  <c:v>8.3583901672586377E-9</c:v>
                </c:pt>
                <c:pt idx="1930">
                  <c:v>8.1928827830539015E-9</c:v>
                </c:pt>
                <c:pt idx="1931">
                  <c:v>8.0306529992087549E-9</c:v>
                </c:pt>
                <c:pt idx="1932">
                  <c:v>7.8716353125668559E-9</c:v>
                </c:pt>
                <c:pt idx="1933">
                  <c:v>7.7157664404178226E-9</c:v>
                </c:pt>
                <c:pt idx="1934">
                  <c:v>7.5629839882296148E-9</c:v>
                </c:pt>
                <c:pt idx="1935">
                  <c:v>7.4132268937377435E-9</c:v>
                </c:pt>
                <c:pt idx="1936">
                  <c:v>7.2664352049006755E-9</c:v>
                </c:pt>
                <c:pt idx="1937">
                  <c:v>7.1225500798998312E-9</c:v>
                </c:pt>
                <c:pt idx="1938">
                  <c:v>6.9815142312287928E-9</c:v>
                </c:pt>
                <c:pt idx="1939">
                  <c:v>6.843271037514899E-9</c:v>
                </c:pt>
                <c:pt idx="1940">
                  <c:v>6.7077652096530522E-9</c:v>
                </c:pt>
                <c:pt idx="1941">
                  <c:v>6.5749425687611189E-9</c:v>
                </c:pt>
                <c:pt idx="1942">
                  <c:v>6.4447498241353308E-9</c:v>
                </c:pt>
                <c:pt idx="1943">
                  <c:v>6.3171352393840936E-9</c:v>
                </c:pt>
                <c:pt idx="1944">
                  <c:v>6.1920477442495773E-9</c:v>
                </c:pt>
                <c:pt idx="1945">
                  <c:v>6.0694369346077197E-9</c:v>
                </c:pt>
                <c:pt idx="1946">
                  <c:v>5.9492539606466383E-9</c:v>
                </c:pt>
                <c:pt idx="1947">
                  <c:v>5.831450860732824E-9</c:v>
                </c:pt>
                <c:pt idx="1948">
                  <c:v>5.7159803393665387E-9</c:v>
                </c:pt>
                <c:pt idx="1949">
                  <c:v>5.60279643331563E-9</c:v>
                </c:pt>
                <c:pt idx="1950">
                  <c:v>5.4918536234371131E-9</c:v>
                </c:pt>
                <c:pt idx="1951">
                  <c:v>5.3831077228555923E-9</c:v>
                </c:pt>
                <c:pt idx="1952">
                  <c:v>5.2765149887848453E-9</c:v>
                </c:pt>
                <c:pt idx="1953">
                  <c:v>5.1720330107062389E-9</c:v>
                </c:pt>
                <c:pt idx="1954">
                  <c:v>5.0696198221903165E-9</c:v>
                </c:pt>
                <c:pt idx="1955">
                  <c:v>4.9692345670306115E-9</c:v>
                </c:pt>
                <c:pt idx="1956">
                  <c:v>4.8708372771990415E-9</c:v>
                </c:pt>
                <c:pt idx="1957">
                  <c:v>4.7743882067121016E-9</c:v>
                </c:pt>
                <c:pt idx="1958">
                  <c:v>4.6798489418538842E-9</c:v>
                </c:pt>
                <c:pt idx="1959">
                  <c:v>4.5871817350422667E-9</c:v>
                </c:pt>
                <c:pt idx="1960">
                  <c:v>4.4963495048289124E-9</c:v>
                </c:pt>
                <c:pt idx="1961">
                  <c:v>4.4073158358992762E-9</c:v>
                </c:pt>
                <c:pt idx="1962">
                  <c:v>4.3200449790725979E-9</c:v>
                </c:pt>
                <c:pt idx="1963">
                  <c:v>4.2345025174357238E-9</c:v>
                </c:pt>
                <c:pt idx="1964">
                  <c:v>4.1506535899862663E-9</c:v>
                </c:pt>
                <c:pt idx="1965">
                  <c:v>4.0684653341232582E-9</c:v>
                </c:pt>
                <c:pt idx="1966">
                  <c:v>3.9879042211118983E-9</c:v>
                </c:pt>
                <c:pt idx="1967">
                  <c:v>3.9089384985741994E-9</c:v>
                </c:pt>
                <c:pt idx="1968">
                  <c:v>3.8315361920875528E-9</c:v>
                </c:pt>
                <c:pt idx="1969">
                  <c:v>3.7556666594969569E-9</c:v>
                </c:pt>
                <c:pt idx="1970">
                  <c:v>3.6812994806919989E-9</c:v>
                </c:pt>
                <c:pt idx="1971">
                  <c:v>3.6084049016960598E-9</c:v>
                </c:pt>
                <c:pt idx="1972">
                  <c:v>3.5369538346663208E-9</c:v>
                </c:pt>
                <c:pt idx="1973">
                  <c:v>3.4669174138045499E-9</c:v>
                </c:pt>
                <c:pt idx="1974">
                  <c:v>3.398267883535524E-9</c:v>
                </c:pt>
                <c:pt idx="1975">
                  <c:v>3.330977710328609E-9</c:v>
                </c:pt>
                <c:pt idx="1976">
                  <c:v>3.2650198047423674E-9</c:v>
                </c:pt>
                <c:pt idx="1977">
                  <c:v>3.2003681875583698E-9</c:v>
                </c:pt>
                <c:pt idx="1978">
                  <c:v>3.1369966575135702E-9</c:v>
                </c:pt>
                <c:pt idx="1979">
                  <c:v>3.0748799015233284E-9</c:v>
                </c:pt>
                <c:pt idx="1980">
                  <c:v>3.0139932726368059E-9</c:v>
                </c:pt>
                <c:pt idx="1981">
                  <c:v>2.9543121239031537E-9</c:v>
                </c:pt>
                <c:pt idx="1982">
                  <c:v>2.8958129185945336E-9</c:v>
                </c:pt>
                <c:pt idx="1983">
                  <c:v>2.8384718979384932E-9</c:v>
                </c:pt>
                <c:pt idx="1984">
                  <c:v>2.7822664133855928E-9</c:v>
                </c:pt>
                <c:pt idx="1985">
                  <c:v>2.7271738163863836E-9</c:v>
                </c:pt>
                <c:pt idx="1986">
                  <c:v>2.6731721245252199E-9</c:v>
                </c:pt>
                <c:pt idx="1987">
                  <c:v>2.6202397994756576E-9</c:v>
                </c:pt>
                <c:pt idx="1988">
                  <c:v>2.5683555249558486E-9</c:v>
                </c:pt>
                <c:pt idx="1989">
                  <c:v>2.51749865081775E-9</c:v>
                </c:pt>
                <c:pt idx="1990">
                  <c:v>2.4676489710025193E-9</c:v>
                </c:pt>
                <c:pt idx="1991">
                  <c:v>2.4187862794513092E-9</c:v>
                </c:pt>
                <c:pt idx="1992">
                  <c:v>2.3708910362390765E-9</c:v>
                </c:pt>
                <c:pt idx="1993">
                  <c:v>2.3239441455299811E-9</c:v>
                </c:pt>
                <c:pt idx="1994">
                  <c:v>2.2779269555773853E-9</c:v>
                </c:pt>
                <c:pt idx="1995">
                  <c:v>2.2328210366792502E-9</c:v>
                </c:pt>
                <c:pt idx="1996">
                  <c:v>2.1886081811781344E-9</c:v>
                </c:pt>
                <c:pt idx="1997">
                  <c:v>2.1452708475504058E-9</c:v>
                </c:pt>
                <c:pt idx="1998">
                  <c:v>2.1027917163170302E-9</c:v>
                </c:pt>
                <c:pt idx="1999">
                  <c:v>2.0611536900435727E-9</c:v>
                </c:pt>
              </c:numCache>
            </c:numRef>
          </c:yVal>
          <c:smooth val="1"/>
          <c:extLst>
            <c:ext xmlns:c15="http://schemas.microsoft.com/office/drawing/2012/chart" uri="{02D57815-91ED-43cb-92C2-25804820EDAC}">
              <c15:filteredSeriesTitle>
                <c15:tx>
                  <c:strRef>
                    <c:extLst>
                      <c:ext uri="{02D57815-91ED-43cb-92C2-25804820EDAC}">
                        <c15:formulaRef>
                          <c15:sqref>Sheet1!$B$2</c15:sqref>
                        </c15:formulaRef>
                      </c:ext>
                    </c:extLst>
                    <c:strCache>
                      <c:ptCount val="1"/>
                      <c:pt idx="0">
                        <c:v>20</c:v>
                      </c:pt>
                    </c:strCache>
                  </c:strRef>
                </c15:tx>
              </c15:filteredSeriesTitle>
            </c:ext>
            <c:ext xmlns:c16="http://schemas.microsoft.com/office/drawing/2014/chart" uri="{C3380CC4-5D6E-409C-BE32-E72D297353CC}">
              <c16:uniqueId val="{00000000-EC66-424F-988A-32B38A36E032}"/>
            </c:ext>
          </c:extLst>
        </c:ser>
        <c:dLbls>
          <c:showLegendKey val="0"/>
          <c:showVal val="0"/>
          <c:showCatName val="0"/>
          <c:showSerName val="0"/>
          <c:showPercent val="0"/>
          <c:showBubbleSize val="0"/>
        </c:dLbls>
        <c:axId val="211784168"/>
        <c:axId val="211784952"/>
      </c:scatterChart>
      <c:valAx>
        <c:axId val="211784168"/>
        <c:scaling>
          <c:orientation val="minMax"/>
          <c:max val="2"/>
          <c:min val="-2"/>
        </c:scaling>
        <c:delete val="0"/>
        <c:axPos val="b"/>
        <c:numFmt formatCode="General" sourceLinked="1"/>
        <c:majorTickMark val="out"/>
        <c:minorTickMark val="none"/>
        <c:tickLblPos val="nextTo"/>
        <c:txPr>
          <a:bodyPr/>
          <a:lstStyle/>
          <a:p>
            <a:pPr>
              <a:defRPr sz="1400" baseline="0"/>
            </a:pPr>
            <a:endParaRPr lang="en-US"/>
          </a:p>
        </c:txPr>
        <c:crossAx val="211784952"/>
        <c:crosses val="autoZero"/>
        <c:crossBetween val="midCat"/>
        <c:majorUnit val="1"/>
      </c:valAx>
      <c:valAx>
        <c:axId val="211784952"/>
        <c:scaling>
          <c:orientation val="minMax"/>
          <c:max val="20"/>
          <c:min val="0"/>
        </c:scaling>
        <c:delete val="0"/>
        <c:axPos val="l"/>
        <c:majorGridlines/>
        <c:numFmt formatCode="General" sourceLinked="1"/>
        <c:majorTickMark val="out"/>
        <c:minorTickMark val="none"/>
        <c:tickLblPos val="nextTo"/>
        <c:txPr>
          <a:bodyPr/>
          <a:lstStyle/>
          <a:p>
            <a:pPr>
              <a:defRPr sz="1400" baseline="0"/>
            </a:pPr>
            <a:endParaRPr lang="en-US"/>
          </a:p>
        </c:txPr>
        <c:crossAx val="211784168"/>
        <c:crossesAt val="-2"/>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Freq</c:v>
          </c:tx>
          <c:spPr>
            <a:ln w="28575" cap="rnd">
              <a:solidFill>
                <a:schemeClr val="accent1"/>
              </a:solidFill>
              <a:round/>
            </a:ln>
            <a:effectLst/>
          </c:spPr>
          <c:marker>
            <c:symbol val="none"/>
          </c:marker>
          <c:val>
            <c:numRef>
              <c:f>Sheet2!$E$5:$M$5</c:f>
              <c:numCache>
                <c:formatCode>General</c:formatCode>
                <c:ptCount val="9"/>
                <c:pt idx="0">
                  <c:v>0</c:v>
                </c:pt>
                <c:pt idx="1">
                  <c:v>0.33200000000000002</c:v>
                </c:pt>
                <c:pt idx="2">
                  <c:v>0.46800000000000003</c:v>
                </c:pt>
                <c:pt idx="3">
                  <c:v>0.48199999999999998</c:v>
                </c:pt>
                <c:pt idx="4">
                  <c:v>0.48199999999999998</c:v>
                </c:pt>
                <c:pt idx="5">
                  <c:v>0.53800000000000003</c:v>
                </c:pt>
                <c:pt idx="6">
                  <c:v>0.53800000000000003</c:v>
                </c:pt>
                <c:pt idx="7">
                  <c:v>0.61199999999999999</c:v>
                </c:pt>
                <c:pt idx="8">
                  <c:v>0.61199999999999999</c:v>
                </c:pt>
              </c:numCache>
            </c:numRef>
          </c:val>
          <c:smooth val="0"/>
          <c:extLst>
            <c:ext xmlns:c16="http://schemas.microsoft.com/office/drawing/2014/chart" uri="{C3380CC4-5D6E-409C-BE32-E72D297353CC}">
              <c16:uniqueId val="{00000000-9423-4BF7-9214-498CC19EA0BE}"/>
            </c:ext>
          </c:extLst>
        </c:ser>
        <c:ser>
          <c:idx val="1"/>
          <c:order val="1"/>
          <c:tx>
            <c:v>Entropy</c:v>
          </c:tx>
          <c:spPr>
            <a:ln w="28575" cap="rnd">
              <a:solidFill>
                <a:schemeClr val="accent2"/>
              </a:solidFill>
              <a:round/>
            </a:ln>
            <a:effectLst/>
          </c:spPr>
          <c:marker>
            <c:symbol val="none"/>
          </c:marker>
          <c:val>
            <c:numRef>
              <c:f>Sheet2!$E$6:$M$6</c:f>
              <c:numCache>
                <c:formatCode>General</c:formatCode>
                <c:ptCount val="9"/>
                <c:pt idx="0">
                  <c:v>0</c:v>
                </c:pt>
                <c:pt idx="1">
                  <c:v>0.33200000000000002</c:v>
                </c:pt>
                <c:pt idx="2">
                  <c:v>0.38600000000000001</c:v>
                </c:pt>
                <c:pt idx="3">
                  <c:v>0.52200000000000002</c:v>
                </c:pt>
                <c:pt idx="4">
                  <c:v>0.52800000000000002</c:v>
                </c:pt>
                <c:pt idx="5">
                  <c:v>0.54800000000000004</c:v>
                </c:pt>
                <c:pt idx="6">
                  <c:v>0.55000000000000004</c:v>
                </c:pt>
                <c:pt idx="7">
                  <c:v>0.61199999999999999</c:v>
                </c:pt>
                <c:pt idx="8">
                  <c:v>0.61199999999999999</c:v>
                </c:pt>
              </c:numCache>
            </c:numRef>
          </c:val>
          <c:smooth val="0"/>
          <c:extLst>
            <c:ext xmlns:c16="http://schemas.microsoft.com/office/drawing/2014/chart" uri="{C3380CC4-5D6E-409C-BE32-E72D297353CC}">
              <c16:uniqueId val="{00000001-9423-4BF7-9214-498CC19EA0BE}"/>
            </c:ext>
          </c:extLst>
        </c:ser>
        <c:ser>
          <c:idx val="2"/>
          <c:order val="2"/>
          <c:tx>
            <c:v>RL: Freq+Entropy</c:v>
          </c:tx>
          <c:spPr>
            <a:ln w="28575" cap="rnd">
              <a:solidFill>
                <a:schemeClr val="accent3"/>
              </a:solidFill>
              <a:round/>
            </a:ln>
            <a:effectLst/>
          </c:spPr>
          <c:marker>
            <c:symbol val="none"/>
          </c:marker>
          <c:val>
            <c:numRef>
              <c:f>Sheet2!$E$7:$M$7</c:f>
              <c:numCache>
                <c:formatCode>General</c:formatCode>
                <c:ptCount val="9"/>
                <c:pt idx="0">
                  <c:v>0</c:v>
                </c:pt>
                <c:pt idx="1">
                  <c:v>0.34200000000000003</c:v>
                </c:pt>
                <c:pt idx="2">
                  <c:v>0.47599999999999998</c:v>
                </c:pt>
                <c:pt idx="3">
                  <c:v>0.56000000000000005</c:v>
                </c:pt>
                <c:pt idx="4">
                  <c:v>0.59799999999999998</c:v>
                </c:pt>
                <c:pt idx="5">
                  <c:v>0.61599999999999999</c:v>
                </c:pt>
                <c:pt idx="6">
                  <c:v>0.61599999999999999</c:v>
                </c:pt>
                <c:pt idx="7">
                  <c:v>0.61599999999999999</c:v>
                </c:pt>
                <c:pt idx="8">
                  <c:v>0.61599999999999999</c:v>
                </c:pt>
              </c:numCache>
            </c:numRef>
          </c:val>
          <c:smooth val="0"/>
          <c:extLst>
            <c:ext xmlns:c16="http://schemas.microsoft.com/office/drawing/2014/chart" uri="{C3380CC4-5D6E-409C-BE32-E72D297353CC}">
              <c16:uniqueId val="{00000002-9423-4BF7-9214-498CC19EA0BE}"/>
            </c:ext>
          </c:extLst>
        </c:ser>
        <c:ser>
          <c:idx val="3"/>
          <c:order val="3"/>
          <c:tx>
            <c:v>random order</c:v>
          </c:tx>
          <c:spPr>
            <a:ln w="28575" cap="rnd">
              <a:solidFill>
                <a:schemeClr val="accent4"/>
              </a:solidFill>
              <a:round/>
            </a:ln>
            <a:effectLst/>
          </c:spPr>
          <c:marker>
            <c:symbol val="none"/>
          </c:marker>
          <c:val>
            <c:numRef>
              <c:f>Sheet2!$E$8:$M$8</c:f>
              <c:numCache>
                <c:formatCode>General</c:formatCode>
                <c:ptCount val="9"/>
                <c:pt idx="0">
                  <c:v>0</c:v>
                </c:pt>
                <c:pt idx="1">
                  <c:v>8.5999999999999993E-2</c:v>
                </c:pt>
                <c:pt idx="2">
                  <c:v>0.188</c:v>
                </c:pt>
                <c:pt idx="3">
                  <c:v>0.26600000000000001</c:v>
                </c:pt>
                <c:pt idx="4">
                  <c:v>0.34200000000000003</c:v>
                </c:pt>
                <c:pt idx="5">
                  <c:v>0.41599999999999998</c:v>
                </c:pt>
                <c:pt idx="6">
                  <c:v>0.47799999999999998</c:v>
                </c:pt>
                <c:pt idx="7">
                  <c:v>0.61199999999999999</c:v>
                </c:pt>
                <c:pt idx="8">
                  <c:v>0.61199999999999999</c:v>
                </c:pt>
              </c:numCache>
            </c:numRef>
          </c:val>
          <c:smooth val="0"/>
          <c:extLst>
            <c:ext xmlns:c16="http://schemas.microsoft.com/office/drawing/2014/chart" uri="{C3380CC4-5D6E-409C-BE32-E72D297353CC}">
              <c16:uniqueId val="{00000003-9423-4BF7-9214-498CC19EA0BE}"/>
            </c:ext>
          </c:extLst>
        </c:ser>
        <c:dLbls>
          <c:showLegendKey val="0"/>
          <c:showVal val="0"/>
          <c:showCatName val="0"/>
          <c:showSerName val="0"/>
          <c:showPercent val="0"/>
          <c:showBubbleSize val="0"/>
        </c:dLbls>
        <c:smooth val="0"/>
        <c:axId val="952736976"/>
        <c:axId val="952998392"/>
      </c:lineChart>
      <c:catAx>
        <c:axId val="95273697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a:t>
                </a:r>
                <a:r>
                  <a:rPr lang="en-US" sz="1400" baseline="0"/>
                  <a:t> of dialogue turns</a:t>
                </a:r>
                <a:endParaRPr lang="en-US" sz="1400"/>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2998392"/>
        <c:crosses val="autoZero"/>
        <c:auto val="1"/>
        <c:lblAlgn val="ctr"/>
        <c:lblOffset val="100"/>
        <c:noMultiLvlLbl val="0"/>
      </c:catAx>
      <c:valAx>
        <c:axId val="952998392"/>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Task Success Rate</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2736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Diversity</c:v>
                </c:pt>
              </c:strCache>
            </c:strRef>
          </c:tx>
          <c:spPr>
            <a:solidFill>
              <a:schemeClr val="accent1">
                <a:alpha val="85000"/>
              </a:schemeClr>
            </a:solidFill>
            <a:ln w="9525" cap="flat" cmpd="sng" algn="ctr">
              <a:solidFill>
                <a:schemeClr val="lt1">
                  <a:alpha val="50000"/>
                </a:schemeClr>
              </a:solidFill>
              <a:round/>
            </a:ln>
            <a:effectLst/>
          </c:spPr>
          <c:invertIfNegative val="0"/>
          <c:dPt>
            <c:idx val="0"/>
            <c:invertIfNegative val="0"/>
            <c:bubble3D val="0"/>
            <c:extLst>
              <c:ext xmlns:c16="http://schemas.microsoft.com/office/drawing/2014/chart" uri="{C3380CC4-5D6E-409C-BE32-E72D297353CC}">
                <c16:uniqueId val="{00000000-474A-4090-B15D-6BC8E2062F7D}"/>
              </c:ext>
            </c:extLst>
          </c:dPt>
          <c:dPt>
            <c:idx val="1"/>
            <c:invertIfNegative val="0"/>
            <c:bubble3D val="0"/>
            <c:extLst>
              <c:ext xmlns:c16="http://schemas.microsoft.com/office/drawing/2014/chart" uri="{C3380CC4-5D6E-409C-BE32-E72D297353CC}">
                <c16:uniqueId val="{00000001-474A-4090-B15D-6BC8E2062F7D}"/>
              </c:ext>
            </c:extLst>
          </c:dPt>
          <c:dPt>
            <c:idx val="2"/>
            <c:invertIfNegative val="0"/>
            <c:bubble3D val="0"/>
            <c:extLst>
              <c:ext xmlns:c16="http://schemas.microsoft.com/office/drawing/2014/chart" uri="{C3380CC4-5D6E-409C-BE32-E72D297353CC}">
                <c16:uniqueId val="{00000002-474A-4090-B15D-6BC8E2062F7D}"/>
              </c:ext>
            </c:extLst>
          </c:dPt>
          <c:dPt>
            <c:idx val="3"/>
            <c:invertIfNegative val="0"/>
            <c:bubble3D val="0"/>
            <c:extLst>
              <c:ext xmlns:c16="http://schemas.microsoft.com/office/drawing/2014/chart" uri="{C3380CC4-5D6E-409C-BE32-E72D297353CC}">
                <c16:uniqueId val="{00000003-474A-4090-B15D-6BC8E2062F7D}"/>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Human</c:v>
                </c:pt>
                <c:pt idx="1">
                  <c:v>MLE baseline</c:v>
                </c:pt>
                <c:pt idx="2">
                  <c:v>MMI</c:v>
                </c:pt>
              </c:strCache>
            </c:strRef>
          </c:cat>
          <c:val>
            <c:numRef>
              <c:f>Sheet1!$B$2:$B$4</c:f>
              <c:numCache>
                <c:formatCode>General</c:formatCode>
                <c:ptCount val="3"/>
                <c:pt idx="0">
                  <c:v>0.108</c:v>
                </c:pt>
                <c:pt idx="1">
                  <c:v>2.3E-2</c:v>
                </c:pt>
                <c:pt idx="2">
                  <c:v>5.2999999999999999E-2</c:v>
                </c:pt>
              </c:numCache>
            </c:numRef>
          </c:val>
          <c:extLst>
            <c:ext xmlns:c16="http://schemas.microsoft.com/office/drawing/2014/chart" uri="{C3380CC4-5D6E-409C-BE32-E72D297353CC}">
              <c16:uniqueId val="{00000004-474A-4090-B15D-6BC8E2062F7D}"/>
            </c:ext>
          </c:extLst>
        </c:ser>
        <c:dLbls>
          <c:dLblPos val="inEnd"/>
          <c:showLegendKey val="0"/>
          <c:showVal val="1"/>
          <c:showCatName val="0"/>
          <c:showSerName val="0"/>
          <c:showPercent val="0"/>
          <c:showBubbleSize val="0"/>
        </c:dLbls>
        <c:gapWidth val="65"/>
        <c:axId val="1969187920"/>
        <c:axId val="1969180016"/>
      </c:barChart>
      <c:catAx>
        <c:axId val="19691879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800" b="0" i="0" u="none" strike="noStrike" kern="1200" cap="all" baseline="0">
                <a:solidFill>
                  <a:schemeClr val="dk1">
                    <a:lumMod val="75000"/>
                    <a:lumOff val="25000"/>
                  </a:schemeClr>
                </a:solidFill>
                <a:latin typeface="+mn-lt"/>
                <a:ea typeface="+mn-ea"/>
                <a:cs typeface="+mn-cs"/>
              </a:defRPr>
            </a:pPr>
            <a:endParaRPr lang="en-US"/>
          </a:p>
        </c:txPr>
        <c:crossAx val="1969180016"/>
        <c:crosses val="autoZero"/>
        <c:auto val="1"/>
        <c:lblAlgn val="ctr"/>
        <c:lblOffset val="100"/>
        <c:noMultiLvlLbl val="0"/>
      </c:catAx>
      <c:valAx>
        <c:axId val="196918001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969187920"/>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Twitter</c:v>
                </c:pt>
              </c:strCache>
            </c:strRef>
          </c:tx>
          <c:spPr>
            <a:solidFill>
              <a:schemeClr val="accent1">
                <a:alpha val="85000"/>
              </a:schemeClr>
            </a:solidFill>
            <a:ln w="9525" cap="flat" cmpd="sng" algn="ctr">
              <a:solidFill>
                <a:schemeClr val="lt1">
                  <a:alpha val="50000"/>
                </a:schemeClr>
              </a:solidFill>
              <a:round/>
            </a:ln>
            <a:effectLst/>
          </c:spPr>
          <c:invertIfNegative val="0"/>
          <c:dPt>
            <c:idx val="0"/>
            <c:invertIfNegative val="0"/>
            <c:bubble3D val="0"/>
            <c:extLst>
              <c:ext xmlns:c16="http://schemas.microsoft.com/office/drawing/2014/chart" uri="{C3380CC4-5D6E-409C-BE32-E72D297353CC}">
                <c16:uniqueId val="{00000000-2761-4F28-B633-8AD519E45C70}"/>
              </c:ext>
            </c:extLst>
          </c:dPt>
          <c:dPt>
            <c:idx val="1"/>
            <c:invertIfNegative val="0"/>
            <c:bubble3D val="0"/>
            <c:extLst>
              <c:ext xmlns:c16="http://schemas.microsoft.com/office/drawing/2014/chart" uri="{C3380CC4-5D6E-409C-BE32-E72D297353CC}">
                <c16:uniqueId val="{00000001-2761-4F28-B633-8AD519E45C70}"/>
              </c:ext>
            </c:extLst>
          </c:dPt>
          <c:dPt>
            <c:idx val="3"/>
            <c:invertIfNegative val="0"/>
            <c:bubble3D val="0"/>
            <c:extLst>
              <c:ext xmlns:c16="http://schemas.microsoft.com/office/drawing/2014/chart" uri="{C3380CC4-5D6E-409C-BE32-E72D297353CC}">
                <c16:uniqueId val="{00000002-2761-4F28-B633-8AD519E45C70}"/>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2"/>
                <c:pt idx="0">
                  <c:v>MLE baseline</c:v>
                </c:pt>
                <c:pt idx="1">
                  <c:v>MMI</c:v>
                </c:pt>
              </c:strCache>
            </c:strRef>
          </c:cat>
          <c:val>
            <c:numRef>
              <c:f>Sheet1!$B$2:$B$3</c:f>
              <c:numCache>
                <c:formatCode>General</c:formatCode>
                <c:ptCount val="2"/>
                <c:pt idx="0">
                  <c:v>4.3099999999999996</c:v>
                </c:pt>
                <c:pt idx="1">
                  <c:v>5.22</c:v>
                </c:pt>
              </c:numCache>
            </c:numRef>
          </c:val>
          <c:extLst>
            <c:ext xmlns:c16="http://schemas.microsoft.com/office/drawing/2014/chart" uri="{C3380CC4-5D6E-409C-BE32-E72D297353CC}">
              <c16:uniqueId val="{00000003-2761-4F28-B633-8AD519E45C70}"/>
            </c:ext>
          </c:extLst>
        </c:ser>
        <c:dLbls>
          <c:dLblPos val="inEnd"/>
          <c:showLegendKey val="0"/>
          <c:showVal val="1"/>
          <c:showCatName val="0"/>
          <c:showSerName val="0"/>
          <c:showPercent val="0"/>
          <c:showBubbleSize val="0"/>
        </c:dLbls>
        <c:gapWidth val="65"/>
        <c:axId val="1969187920"/>
        <c:axId val="1969180016"/>
      </c:barChart>
      <c:catAx>
        <c:axId val="19691879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800" b="0" i="0" u="none" strike="noStrike" kern="1200" cap="all" baseline="0">
                <a:solidFill>
                  <a:schemeClr val="dk1">
                    <a:lumMod val="75000"/>
                    <a:lumOff val="25000"/>
                  </a:schemeClr>
                </a:solidFill>
                <a:latin typeface="+mn-lt"/>
                <a:ea typeface="+mn-ea"/>
                <a:cs typeface="+mn-cs"/>
              </a:defRPr>
            </a:pPr>
            <a:endParaRPr lang="en-US"/>
          </a:p>
        </c:txPr>
        <c:crossAx val="1969180016"/>
        <c:crosses val="autoZero"/>
        <c:auto val="1"/>
        <c:lblAlgn val="ctr"/>
        <c:lblOffset val="100"/>
        <c:noMultiLvlLbl val="0"/>
      </c:catAx>
      <c:valAx>
        <c:axId val="196918001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969187920"/>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BLEU</c:v>
                </c:pt>
              </c:strCache>
            </c:strRef>
          </c:tx>
          <c:spPr>
            <a:ln w="38100" cap="rnd">
              <a:solidFill>
                <a:schemeClr val="accent1"/>
              </a:solidFill>
              <a:round/>
            </a:ln>
            <a:effectLst/>
          </c:spPr>
          <c:marker>
            <c:symbol val="circle"/>
            <c:size val="5"/>
            <c:spPr>
              <a:solidFill>
                <a:schemeClr val="accent1"/>
              </a:solidFill>
              <a:ln w="50800">
                <a:solidFill>
                  <a:schemeClr val="accent1"/>
                </a:solidFill>
              </a:ln>
              <a:effectLst/>
            </c:spPr>
          </c:marker>
          <c:xVal>
            <c:numRef>
              <c:f>Sheet1!$A$2:$A$6</c:f>
              <c:numCache>
                <c:formatCode>General</c:formatCode>
                <c:ptCount val="5"/>
                <c:pt idx="0">
                  <c:v>1</c:v>
                </c:pt>
                <c:pt idx="1">
                  <c:v>10</c:v>
                </c:pt>
                <c:pt idx="2">
                  <c:v>20</c:v>
                </c:pt>
                <c:pt idx="3">
                  <c:v>50</c:v>
                </c:pt>
                <c:pt idx="4">
                  <c:v>100</c:v>
                </c:pt>
              </c:numCache>
            </c:numRef>
          </c:xVal>
          <c:yVal>
            <c:numRef>
              <c:f>Sheet1!$B$2:$B$6</c:f>
              <c:numCache>
                <c:formatCode>General</c:formatCode>
                <c:ptCount val="5"/>
                <c:pt idx="0">
                  <c:v>6.5000000000000002E-2</c:v>
                </c:pt>
                <c:pt idx="1">
                  <c:v>0.21000000000000002</c:v>
                </c:pt>
                <c:pt idx="2">
                  <c:v>0.28999999999999998</c:v>
                </c:pt>
                <c:pt idx="3">
                  <c:v>0.32000000000000006</c:v>
                </c:pt>
                <c:pt idx="4">
                  <c:v>0.34</c:v>
                </c:pt>
              </c:numCache>
            </c:numRef>
          </c:yVal>
          <c:smooth val="0"/>
          <c:extLst>
            <c:ext xmlns:c16="http://schemas.microsoft.com/office/drawing/2014/chart" uri="{C3380CC4-5D6E-409C-BE32-E72D297353CC}">
              <c16:uniqueId val="{00000000-1011-45CD-BC5C-C6D1261DA2C1}"/>
            </c:ext>
          </c:extLst>
        </c:ser>
        <c:ser>
          <c:idx val="1"/>
          <c:order val="1"/>
          <c:tx>
            <c:strRef>
              <c:f>Sheet1!$C$1</c:f>
              <c:strCache>
                <c:ptCount val="1"/>
                <c:pt idx="0">
                  <c:v>deltaBLEU</c:v>
                </c:pt>
              </c:strCache>
            </c:strRef>
          </c:tx>
          <c:spPr>
            <a:ln w="34925" cap="rnd">
              <a:solidFill>
                <a:srgbClr val="C00000"/>
              </a:solidFill>
              <a:round/>
            </a:ln>
            <a:effectLst/>
          </c:spPr>
          <c:marker>
            <c:symbol val="circle"/>
            <c:size val="5"/>
            <c:spPr>
              <a:solidFill>
                <a:schemeClr val="accent2"/>
              </a:solidFill>
              <a:ln w="50800">
                <a:solidFill>
                  <a:srgbClr val="C00000"/>
                </a:solidFill>
              </a:ln>
              <a:effectLst/>
            </c:spPr>
          </c:marker>
          <c:xVal>
            <c:numRef>
              <c:f>Sheet1!$A$2:$A$6</c:f>
              <c:numCache>
                <c:formatCode>General</c:formatCode>
                <c:ptCount val="5"/>
                <c:pt idx="0">
                  <c:v>1</c:v>
                </c:pt>
                <c:pt idx="1">
                  <c:v>10</c:v>
                </c:pt>
                <c:pt idx="2">
                  <c:v>20</c:v>
                </c:pt>
                <c:pt idx="3">
                  <c:v>50</c:v>
                </c:pt>
                <c:pt idx="4">
                  <c:v>100</c:v>
                </c:pt>
              </c:numCache>
            </c:numRef>
          </c:xVal>
          <c:yVal>
            <c:numRef>
              <c:f>Sheet1!$C$2:$C$6</c:f>
              <c:numCache>
                <c:formatCode>General</c:formatCode>
                <c:ptCount val="5"/>
                <c:pt idx="0">
                  <c:v>8.5000000000000006E-2</c:v>
                </c:pt>
                <c:pt idx="1">
                  <c:v>0.24</c:v>
                </c:pt>
                <c:pt idx="2">
                  <c:v>0.34</c:v>
                </c:pt>
                <c:pt idx="3">
                  <c:v>0.43</c:v>
                </c:pt>
                <c:pt idx="4">
                  <c:v>0.49000000000000005</c:v>
                </c:pt>
              </c:numCache>
            </c:numRef>
          </c:yVal>
          <c:smooth val="0"/>
          <c:extLst>
            <c:ext xmlns:c16="http://schemas.microsoft.com/office/drawing/2014/chart" uri="{C3380CC4-5D6E-409C-BE32-E72D297353CC}">
              <c16:uniqueId val="{00000001-1011-45CD-BC5C-C6D1261DA2C1}"/>
            </c:ext>
          </c:extLst>
        </c:ser>
        <c:dLbls>
          <c:showLegendKey val="0"/>
          <c:showVal val="0"/>
          <c:showCatName val="0"/>
          <c:showSerName val="0"/>
          <c:showPercent val="0"/>
          <c:showBubbleSize val="0"/>
        </c:dLbls>
        <c:axId val="1618999728"/>
        <c:axId val="1679486032"/>
      </c:scatterChart>
      <c:valAx>
        <c:axId val="1618999728"/>
        <c:scaling>
          <c:logBase val="10"/>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79486032"/>
        <c:crosses val="autoZero"/>
        <c:crossBetween val="midCat"/>
      </c:valAx>
      <c:valAx>
        <c:axId val="1679486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18999728"/>
        <c:crossesAt val="1"/>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0A1611-050F-4052-8861-60EB1A17C82F}" type="doc">
      <dgm:prSet loTypeId="urn:microsoft.com/office/officeart/2005/8/layout/hProcess9" loCatId="process" qsTypeId="urn:microsoft.com/office/officeart/2005/8/quickstyle/simple1" qsCatId="simple" csTypeId="urn:microsoft.com/office/officeart/2005/8/colors/colorful5" csCatId="colorful" phldr="1"/>
      <dgm:spPr/>
    </dgm:pt>
    <dgm:pt modelId="{4444263B-308A-4AD3-9AE3-76D40547BAE3}">
      <dgm:prSet/>
      <dgm:spPr/>
      <dgm:t>
        <a:bodyPr/>
        <a:lstStyle/>
        <a:p>
          <a:r>
            <a:rPr lang="en-US"/>
            <a:t>1. Domain Classification</a:t>
          </a:r>
        </a:p>
      </dgm:t>
    </dgm:pt>
    <dgm:pt modelId="{727D2CDB-EAE2-42DC-9E8C-0151FB686B9C}" type="parTrans" cxnId="{DA0B82D0-1EDC-486A-BCDB-5B59A3E37A08}">
      <dgm:prSet/>
      <dgm:spPr/>
      <dgm:t>
        <a:bodyPr/>
        <a:lstStyle/>
        <a:p>
          <a:endParaRPr lang="zh-TW" altLang="en-US"/>
        </a:p>
      </dgm:t>
    </dgm:pt>
    <dgm:pt modelId="{D894970B-7531-498A-904E-41E063C5D96F}" type="sibTrans" cxnId="{DA0B82D0-1EDC-486A-BCDB-5B59A3E37A08}">
      <dgm:prSet/>
      <dgm:spPr/>
      <dgm:t>
        <a:bodyPr/>
        <a:lstStyle/>
        <a:p>
          <a:endParaRPr lang="zh-TW" altLang="en-US"/>
        </a:p>
      </dgm:t>
    </dgm:pt>
    <dgm:pt modelId="{864D93CC-B365-4C43-ABC9-F4AD6EAA0199}">
      <dgm:prSet/>
      <dgm:spPr/>
      <dgm:t>
        <a:bodyPr/>
        <a:lstStyle/>
        <a:p>
          <a:r>
            <a:rPr lang="en-US"/>
            <a:t>2. Intent Classification</a:t>
          </a:r>
        </a:p>
      </dgm:t>
    </dgm:pt>
    <dgm:pt modelId="{B0F667E1-0391-4CBE-9A44-B94A22AAE7DC}" type="parTrans" cxnId="{0213E111-281C-4F0E-B2E7-F0DB69A284FF}">
      <dgm:prSet/>
      <dgm:spPr/>
      <dgm:t>
        <a:bodyPr/>
        <a:lstStyle/>
        <a:p>
          <a:endParaRPr lang="zh-TW" altLang="en-US"/>
        </a:p>
      </dgm:t>
    </dgm:pt>
    <dgm:pt modelId="{3EBCD252-8FE7-40B5-A0D1-358068AE09C9}" type="sibTrans" cxnId="{0213E111-281C-4F0E-B2E7-F0DB69A284FF}">
      <dgm:prSet/>
      <dgm:spPr/>
      <dgm:t>
        <a:bodyPr/>
        <a:lstStyle/>
        <a:p>
          <a:endParaRPr lang="zh-TW" altLang="en-US"/>
        </a:p>
      </dgm:t>
    </dgm:pt>
    <dgm:pt modelId="{D290F9A8-9835-4983-AD1F-A445A4692156}">
      <dgm:prSet/>
      <dgm:spPr/>
      <dgm:t>
        <a:bodyPr/>
        <a:lstStyle/>
        <a:p>
          <a:r>
            <a:rPr lang="en-US"/>
            <a:t>3. Slot Filling</a:t>
          </a:r>
        </a:p>
      </dgm:t>
    </dgm:pt>
    <dgm:pt modelId="{A83BC2CE-E02A-43AC-BB17-C65D09CBFAB0}" type="parTrans" cxnId="{863CB459-BE1F-4FB8-BEFD-26B58C6A48A7}">
      <dgm:prSet/>
      <dgm:spPr/>
      <dgm:t>
        <a:bodyPr/>
        <a:lstStyle/>
        <a:p>
          <a:endParaRPr lang="zh-TW" altLang="en-US"/>
        </a:p>
      </dgm:t>
    </dgm:pt>
    <dgm:pt modelId="{DDA9F80D-E864-4AF5-8A37-217300A051D1}" type="sibTrans" cxnId="{863CB459-BE1F-4FB8-BEFD-26B58C6A48A7}">
      <dgm:prSet/>
      <dgm:spPr/>
      <dgm:t>
        <a:bodyPr/>
        <a:lstStyle/>
        <a:p>
          <a:endParaRPr lang="zh-TW" altLang="en-US"/>
        </a:p>
      </dgm:t>
    </dgm:pt>
    <dgm:pt modelId="{2D0E6E3A-E632-440B-B2F3-EA29BFBE9E0E}" type="pres">
      <dgm:prSet presAssocID="{3E0A1611-050F-4052-8861-60EB1A17C82F}" presName="CompostProcess" presStyleCnt="0">
        <dgm:presLayoutVars>
          <dgm:dir/>
          <dgm:resizeHandles val="exact"/>
        </dgm:presLayoutVars>
      </dgm:prSet>
      <dgm:spPr/>
    </dgm:pt>
    <dgm:pt modelId="{C839534E-28B3-47B9-B520-35E168854605}" type="pres">
      <dgm:prSet presAssocID="{3E0A1611-050F-4052-8861-60EB1A17C82F}" presName="arrow" presStyleLbl="bgShp" presStyleIdx="0" presStyleCnt="1" custLinFactNeighborX="0" custLinFactNeighborY="-3961"/>
      <dgm:spPr/>
    </dgm:pt>
    <dgm:pt modelId="{AF91DCC3-8503-47AE-94F8-D277C697AEA9}" type="pres">
      <dgm:prSet presAssocID="{3E0A1611-050F-4052-8861-60EB1A17C82F}" presName="linearProcess" presStyleCnt="0"/>
      <dgm:spPr/>
    </dgm:pt>
    <dgm:pt modelId="{2A0C2728-428D-4E5F-A4C9-9058BC0E1E9C}" type="pres">
      <dgm:prSet presAssocID="{4444263B-308A-4AD3-9AE3-76D40547BAE3}" presName="textNode" presStyleLbl="node1" presStyleIdx="0" presStyleCnt="3">
        <dgm:presLayoutVars>
          <dgm:bulletEnabled val="1"/>
        </dgm:presLayoutVars>
      </dgm:prSet>
      <dgm:spPr/>
    </dgm:pt>
    <dgm:pt modelId="{FB0009D5-9690-4A9B-A896-939E1B7FF0DA}" type="pres">
      <dgm:prSet presAssocID="{D894970B-7531-498A-904E-41E063C5D96F}" presName="sibTrans" presStyleCnt="0"/>
      <dgm:spPr/>
    </dgm:pt>
    <dgm:pt modelId="{8FD97C21-CF07-488F-9330-A74703653267}" type="pres">
      <dgm:prSet presAssocID="{864D93CC-B365-4C43-ABC9-F4AD6EAA0199}" presName="textNode" presStyleLbl="node1" presStyleIdx="1" presStyleCnt="3">
        <dgm:presLayoutVars>
          <dgm:bulletEnabled val="1"/>
        </dgm:presLayoutVars>
      </dgm:prSet>
      <dgm:spPr/>
    </dgm:pt>
    <dgm:pt modelId="{C3656D29-50D3-4416-95D6-1A68A5F97CE7}" type="pres">
      <dgm:prSet presAssocID="{3EBCD252-8FE7-40B5-A0D1-358068AE09C9}" presName="sibTrans" presStyleCnt="0"/>
      <dgm:spPr/>
    </dgm:pt>
    <dgm:pt modelId="{89477857-C243-4962-9F08-4DAFC727A165}" type="pres">
      <dgm:prSet presAssocID="{D290F9A8-9835-4983-AD1F-A445A4692156}" presName="textNode" presStyleLbl="node1" presStyleIdx="2" presStyleCnt="3">
        <dgm:presLayoutVars>
          <dgm:bulletEnabled val="1"/>
        </dgm:presLayoutVars>
      </dgm:prSet>
      <dgm:spPr/>
    </dgm:pt>
  </dgm:ptLst>
  <dgm:cxnLst>
    <dgm:cxn modelId="{0213E111-281C-4F0E-B2E7-F0DB69A284FF}" srcId="{3E0A1611-050F-4052-8861-60EB1A17C82F}" destId="{864D93CC-B365-4C43-ABC9-F4AD6EAA0199}" srcOrd="1" destOrd="0" parTransId="{B0F667E1-0391-4CBE-9A44-B94A22AAE7DC}" sibTransId="{3EBCD252-8FE7-40B5-A0D1-358068AE09C9}"/>
    <dgm:cxn modelId="{F6FF1431-5F92-43FB-963E-364D7AEF7D9B}" type="presOf" srcId="{4444263B-308A-4AD3-9AE3-76D40547BAE3}" destId="{2A0C2728-428D-4E5F-A4C9-9058BC0E1E9C}" srcOrd="0" destOrd="0" presId="urn:microsoft.com/office/officeart/2005/8/layout/hProcess9"/>
    <dgm:cxn modelId="{23485437-B4B9-45C8-8AA3-6B5243948FF7}" type="presOf" srcId="{3E0A1611-050F-4052-8861-60EB1A17C82F}" destId="{2D0E6E3A-E632-440B-B2F3-EA29BFBE9E0E}" srcOrd="0" destOrd="0" presId="urn:microsoft.com/office/officeart/2005/8/layout/hProcess9"/>
    <dgm:cxn modelId="{863CB459-BE1F-4FB8-BEFD-26B58C6A48A7}" srcId="{3E0A1611-050F-4052-8861-60EB1A17C82F}" destId="{D290F9A8-9835-4983-AD1F-A445A4692156}" srcOrd="2" destOrd="0" parTransId="{A83BC2CE-E02A-43AC-BB17-C65D09CBFAB0}" sibTransId="{DDA9F80D-E864-4AF5-8A37-217300A051D1}"/>
    <dgm:cxn modelId="{937F2AA8-A65B-4C7D-B4E3-2C801A840E58}" type="presOf" srcId="{D290F9A8-9835-4983-AD1F-A445A4692156}" destId="{89477857-C243-4962-9F08-4DAFC727A165}" srcOrd="0" destOrd="0" presId="urn:microsoft.com/office/officeart/2005/8/layout/hProcess9"/>
    <dgm:cxn modelId="{DA0B82D0-1EDC-486A-BCDB-5B59A3E37A08}" srcId="{3E0A1611-050F-4052-8861-60EB1A17C82F}" destId="{4444263B-308A-4AD3-9AE3-76D40547BAE3}" srcOrd="0" destOrd="0" parTransId="{727D2CDB-EAE2-42DC-9E8C-0151FB686B9C}" sibTransId="{D894970B-7531-498A-904E-41E063C5D96F}"/>
    <dgm:cxn modelId="{906FA5EC-EA36-423C-8CDF-921856F182BC}" type="presOf" srcId="{864D93CC-B365-4C43-ABC9-F4AD6EAA0199}" destId="{8FD97C21-CF07-488F-9330-A74703653267}" srcOrd="0" destOrd="0" presId="urn:microsoft.com/office/officeart/2005/8/layout/hProcess9"/>
    <dgm:cxn modelId="{4A09A3D9-CC50-4161-BA29-A590CE379211}" type="presParOf" srcId="{2D0E6E3A-E632-440B-B2F3-EA29BFBE9E0E}" destId="{C839534E-28B3-47B9-B520-35E168854605}" srcOrd="0" destOrd="0" presId="urn:microsoft.com/office/officeart/2005/8/layout/hProcess9"/>
    <dgm:cxn modelId="{AD818044-772B-4737-9CA3-F9D4704FFA42}" type="presParOf" srcId="{2D0E6E3A-E632-440B-B2F3-EA29BFBE9E0E}" destId="{AF91DCC3-8503-47AE-94F8-D277C697AEA9}" srcOrd="1" destOrd="0" presId="urn:microsoft.com/office/officeart/2005/8/layout/hProcess9"/>
    <dgm:cxn modelId="{2250D86A-678C-478A-B3BA-93E14B9144D1}" type="presParOf" srcId="{AF91DCC3-8503-47AE-94F8-D277C697AEA9}" destId="{2A0C2728-428D-4E5F-A4C9-9058BC0E1E9C}" srcOrd="0" destOrd="0" presId="urn:microsoft.com/office/officeart/2005/8/layout/hProcess9"/>
    <dgm:cxn modelId="{7C08A328-2E9F-4B9C-8617-6B72E619A7F5}" type="presParOf" srcId="{AF91DCC3-8503-47AE-94F8-D277C697AEA9}" destId="{FB0009D5-9690-4A9B-A896-939E1B7FF0DA}" srcOrd="1" destOrd="0" presId="urn:microsoft.com/office/officeart/2005/8/layout/hProcess9"/>
    <dgm:cxn modelId="{07B6FD7A-895B-49CD-8AFB-B52255747976}" type="presParOf" srcId="{AF91DCC3-8503-47AE-94F8-D277C697AEA9}" destId="{8FD97C21-CF07-488F-9330-A74703653267}" srcOrd="2" destOrd="0" presId="urn:microsoft.com/office/officeart/2005/8/layout/hProcess9"/>
    <dgm:cxn modelId="{BE76034E-44A7-4C20-89A0-E89CB5252127}" type="presParOf" srcId="{AF91DCC3-8503-47AE-94F8-D277C697AEA9}" destId="{C3656D29-50D3-4416-95D6-1A68A5F97CE7}" srcOrd="3" destOrd="0" presId="urn:microsoft.com/office/officeart/2005/8/layout/hProcess9"/>
    <dgm:cxn modelId="{78A14F41-C405-4E93-ABA2-700B6E742246}" type="presParOf" srcId="{AF91DCC3-8503-47AE-94F8-D277C697AEA9}" destId="{89477857-C243-4962-9F08-4DAFC727A165}"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9534E-28B3-47B9-B520-35E168854605}">
      <dsp:nvSpPr>
        <dsp:cNvPr id="0" name=""/>
        <dsp:cNvSpPr/>
      </dsp:nvSpPr>
      <dsp:spPr>
        <a:xfrm>
          <a:off x="419414" y="0"/>
          <a:ext cx="4753369" cy="3390166"/>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0C2728-428D-4E5F-A4C9-9058BC0E1E9C}">
      <dsp:nvSpPr>
        <dsp:cNvPr id="0" name=""/>
        <dsp:cNvSpPr/>
      </dsp:nvSpPr>
      <dsp:spPr>
        <a:xfrm>
          <a:off x="6007" y="1017049"/>
          <a:ext cx="1799989" cy="135606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1. Domain Classification</a:t>
          </a:r>
        </a:p>
      </dsp:txBody>
      <dsp:txXfrm>
        <a:off x="72205" y="1083247"/>
        <a:ext cx="1667593" cy="1223670"/>
      </dsp:txXfrm>
    </dsp:sp>
    <dsp:sp modelId="{8FD97C21-CF07-488F-9330-A74703653267}">
      <dsp:nvSpPr>
        <dsp:cNvPr id="0" name=""/>
        <dsp:cNvSpPr/>
      </dsp:nvSpPr>
      <dsp:spPr>
        <a:xfrm>
          <a:off x="1896104" y="1017049"/>
          <a:ext cx="1799989" cy="1356066"/>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2. Intent Classification</a:t>
          </a:r>
        </a:p>
      </dsp:txBody>
      <dsp:txXfrm>
        <a:off x="1962302" y="1083247"/>
        <a:ext cx="1667593" cy="1223670"/>
      </dsp:txXfrm>
    </dsp:sp>
    <dsp:sp modelId="{89477857-C243-4962-9F08-4DAFC727A165}">
      <dsp:nvSpPr>
        <dsp:cNvPr id="0" name=""/>
        <dsp:cNvSpPr/>
      </dsp:nvSpPr>
      <dsp:spPr>
        <a:xfrm>
          <a:off x="3786202" y="1017049"/>
          <a:ext cx="1799989" cy="135606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3. Slot Filling</a:t>
          </a:r>
        </a:p>
      </dsp:txBody>
      <dsp:txXfrm>
        <a:off x="3852400" y="1083247"/>
        <a:ext cx="1667593" cy="122367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1.w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8T15:33:25.229"/>
    </inkml:context>
    <inkml:brush xml:id="br0">
      <inkml:brushProperty name="width" value="0.05" units="cm"/>
      <inkml:brushProperty name="height" value="0.05" units="cm"/>
      <inkml:brushProperty name="color" value="#E71224"/>
    </inkml:brush>
  </inkml:definitions>
  <inkml:trace contextRef="#ctx0" brushRef="#br0">20 0 13056,'-2'1'984,"-1"0"592,-1 0 59,2 0-600,0-1-239,1 1-82,-1 0-199,1-1-86,0 1-98,0 0-112,1-1 138,-1 1 761,1-1-673,0 0-51,0 0-66,0 0-53,0 0-40,0 0-31,0 0-47,0 0-67,0 0-88,0 0-101,0 0-92,0 0-74,0 0-60,1 0-2525,0 0 64,0 0 984,0 0 57,0 0 343,0 0 55,0 0 60,1 0 69,-1 0 260,0 0 55,0 0 60,-1 0 63,1 0 67,0 0 72,0 0 74,-1 0 79,1 0-96,0 0 69,0 0-37,1 0-202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8T13:57:32.808"/>
    </inkml:context>
    <inkml:brush xml:id="br0">
      <inkml:brushProperty name="width" value="0.05" units="cm"/>
      <inkml:brushProperty name="height" value="0.05" units="cm"/>
      <inkml:brushProperty name="color" value="#E71224"/>
    </inkml:brush>
  </inkml:definitions>
  <inkml:trace contextRef="#ctx0" brushRef="#br0">299 14 4992,'3'-2'1115,"-2"0"-481,-1 2-371,1-1-34,-1 1 346</inkml:trace>
  <inkml:trace contextRef="#ctx0" brushRef="#br0" timeOffset="1003.934">1 37 5376,'1'-1'1510,"-1"0"-84,1 1-82,0-1-80,0 1-77,-1-1-76,1 1-73,0 0-71,0-1-68,0 1-67,0 0-64,0-1-62,0 1-60,0 0-58,0 0-55,0 0-53,1-1 29,-1 1-70,1 0-65,-1 0-62,0 0-58,1 0-54,-1 0-50,1 0-47,0 0-35,0 0-54,0 0-49,-1 0-41,2 0-61,-1 0-39,5 0-467,-3 1 172,0-1 251,-2 0 129,1 0 110,-2 0 100,1 0 109,0 0 122,-1 0-124,0 0 36,35-4-245,14 0-101,3 2 84,-10 3 13,13 1-20,0-1 55,49 1 109,6 0 37,-63-2-77,-13-1 5,-1 1 42,-23-1-59,-5 0-65,0 0-48,-1 0-54,0-1-43,-1 1-57,1-1-67,-1 0-76,-1 1-13,1-1-65,-1 0-68,0 0-76,0 0-79,0 0-85,0 0-90,-1 0-96,-1 2 551,0-1 46,0 1-13,1 0-99</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8T13:58:13.509"/>
    </inkml:context>
    <inkml:brush xml:id="br0">
      <inkml:brushProperty name="width" value="0.05" units="cm"/>
      <inkml:brushProperty name="height" value="0.05" units="cm"/>
      <inkml:brushProperty name="color" value="#E71224"/>
    </inkml:brush>
  </inkml:definitions>
  <inkml:trace contextRef="#ctx0" brushRef="#br0">1 11 5248,'0'0'1170,"0"0"-820,0 0-36,0 0-9,0 0-46,0 0-42,0 1-40,0-1-35,0 0-33,0 0 22,0 0-94,0 1-66,0 0-243,0-1 218,0 1 73,0-1 43,0 0 50,0 0 61,0 1 74,0-1 80,1 0 89,-1 0 100,0 0 107,0 0 116,1 0 127,-1 1-383,0-1 35,8 0 1,1 0-63,-1 0-60,0 0-56,1 0-52,-1 0-48,1 0-44,-1 0-41,2 0-17,1 0-46,-1 0-40,0 0-33,9 0-47,25 0-153,-19 0 152,-13 0 73,1 0 54,9-1-135,2-1 51,23-3 119,-11 0 253,18 1-386,-16 6 101,-1 1-66,18-3-27,-21 0 13,17 2-21,-7 1 164,0-3-44,-16-1-33,1 2-1,-1 1 1,8 3-87,-25-4 1,1 1 33,12 0 119,-1-1 63,41-1 529,-36 0-477,-13-1-160,0 1-39,0 0-47,0 0-54,4 0-122,0 0 49,0 0 42,-1 0 35,19 0 49,49 0 164,-60 0-166,0 0-52,5 0-97,-15 0 17,0 0-36,-7 0 365,1 0-64,-1 1-52,0-1-40,3 1-28,15 0-16,17 4-16,-39-5-246,1 0 40,0 0 39,0 0 36,5 0-28,1 0 123,-5 0 67,0 0 35,7 0 158,3 0 176,-4 0-33,0 0 35,9 0 346,-7 0-278,-2 0-123,-1 0-63,-2 0-109,0 0-67,0 0-80,0 0-91,-2 0-66,0 0-77,0 0-84,0 0-90,-1 0-97,1 0-104,-1 0-109,0 0-116,-7 0 474,0 0 45,0 0-14,-1 0-102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8T14:15:05.942"/>
    </inkml:context>
    <inkml:brush xml:id="br0">
      <inkml:brushProperty name="width" value="0.05" units="cm"/>
      <inkml:brushProperty name="height" value="0.05" units="cm"/>
      <inkml:brushProperty name="color" value="#E71224"/>
    </inkml:brush>
  </inkml:definitions>
  <inkml:trace contextRef="#ctx0" brushRef="#br0">411 15 4864,'0'-2'-89,"0"0"89,0 0 83,0 0 74,0 1 5,0 0 35,0-1 287,0 0 100,0 1 74,0 4 2203,0 1-2017,0-2-477,0 1-46,0-1 202,0 1-42,1-1-41,-1 1-39,1-1-36,-1 0-34,2 3 236,-1 0-111,2-1-95,-1 1-77,0-1-60,2 1-15,4 7 199,-3-6-94,-1-2-6,0 0 105,-2 0-171,1-1-53,-1 3 18,0-1-62,2 5 61,0-4-27,9 13 156,16 26 645,-21-31-727,-2 2-66,5 14 254,0 1-34,0 0-38,-1 1-41,-2 0-46,-1 1-49,-2-1-54,-2 0-56,3 144 482,-7-58-285,-2-45-197,-3 0-85,-3 0-105,3-37-12,-1 0-34,-11 32 208,-37 84 282,38-109-327,1 2-71,3-11 35,-36 96 176,20-67-142,13-32-68,-3-2-41,11-16 21,-1-1 43,-1-1 40,0-2 39,8-8-53,-1 1 0,1-1 1,0 0-1,0 0 0,0 0 1,-1 0-1,1 0 0,-1 0 0,-1 0-29,2-1 35,0 0-1,-1 0 1,1 0-1,0 0 1,0 0-1,-1 0 1,1-1-1,0 1 1,0-1-1,-1 0 1,-1 0-35,-16-8 178,2 0-55,-1-4-30,13 8-68,1 0 0,-1-1 0,-3-5-25,-4-7 58,0 0 0,2-1 0,1-1 0,0 1 0,1-2 0,-5-17-58,-7-31 415,-4-35-415,13 40 165,3 0-73,3-28-48,5 26-40,3 0 0,5-18-4,4-38 68,4-39 68,-8 113-95,5-11-41,8-13 20,4 0-1,3 1 1,7-8-20,-20 45 29,-1 2 9,8-10-38,-16 31 0,1 1 1,1 0-1,0 1 1,0-1-1,8-6 0,-5 9-8,-8 6-3,0 0 0,0 0 1,0 0-1,1 1 0,-1-1 1,0 1-1,0 0 0,1-1 11,-2 1-3,1 0 0,-1 0 0,1 0-1,-1 0 1,1 1 0,-1-1-1,0 0 1,1 1 0,-1-1 0,1 1-1,-1-1 1,0 1 0,1 0 3,8 9 67,-4 2-168,0 0 91,0 0 57,7 17 122,-6-11-152,-3-7-82,1 0-78,-3-4 13,1-1-38,-1 1-43,1-1-46,0 1-49,-1-1-55,1 1-57,0-1-61,-2-2 175,1-1 39,0 2-15,2 1-98</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8T14:15:07.859"/>
    </inkml:context>
    <inkml:brush xml:id="br0">
      <inkml:brushProperty name="width" value="0.05" units="cm"/>
      <inkml:brushProperty name="height" value="0.05" units="cm"/>
      <inkml:brushProperty name="color" value="#E71224"/>
    </inkml:brush>
  </inkml:definitions>
  <inkml:trace contextRef="#ctx0" brushRef="#br0">356 112 6656,'1'-2'682,"0"-1"94,1-4 1769,-2 5-1751,0 1-74,1 1-106,-1 1-356,0-1-39,0 1 479,0-1-106,1 0-93,0 0-84,0 0-72,1 0-62,-1 0-49,1 0-40,3 1 470,-4-1-310,2 2 146,0 0-37,0 0-37,0 0-34,2 4 290,0-1-119,-1 2-108,-1 0-96,0 0-83,0 1-70,-1 1-36,0 0-61,3 21 72,-5-19-50,3 44-87,-1 1 53,-2 0 57,0-1 61,-1 1 66,0 0 70,-1-1 74,0 1 78,0-22-367,0 0-42,-2 17-15,0-1-49,-4 49-2,0-26-22,-14 57-4,5-44 42,13-68-24,-14 60 29,-6-1-63,14-48-57,-11 17 73,12-27-62,-2 0 1,-9 11 61,6-12-331,-4-2-101,16-14 355,0-1 0,-1 1 0,1-1 0,0 0-1,-1 0 1,1 0 0,-3 1 77,3-2-59,0 0-1,0 1 1,0-1-1,0 0 1,1 0-1,-1 0 0,0 0 1,0-1-1,0 1 1,0 0-1,-1-1 60,-15-8-192,3-4 60,2-3 49,2-2 38,3 1 34,1-2 0,0 1 0,0-7 11,4 17-11,-14-53-8,3 3-95,0-20 114,3-9-187,0-69 187,10 89-65,8-49 65,1 47 1,2-1-1,4 2 0,3 0 0,3 0 0,5-3 0,15-22 0,-9 24 0,1-8 9,-16 44 19,-2 5 29,1 2 41,1 1 54,1 1 64,-11 18-42,0 1 77,0 2 119,3 4 237,-5 1-320,0 2-33,0 2 0,-1 0-144,0 1-118,-2-2-139,0 0 46,1 0 39,-1 0 36,1 0 34,0 1 34,4 11 198,-1-4-53,-2-5-120,-1-1-73,0 1-76,0-3-57,0 1-77,-1 1-86,1-1-98,-1-1-15,0 0-81,0 0-87,-1 0-93,1 1-100,-1-1-106,0 0-111,1 1-118,-1-1 285,0 1-44,0 0-40,0-1-34,0 9-1426,0 6-1315,0-17 3216,0 0 35,0 3-342,0 1-34,0 3-269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8T15:33:25.517"/>
    </inkml:context>
    <inkml:brush xml:id="br0">
      <inkml:brushProperty name="width" value="0.05" units="cm"/>
      <inkml:brushProperty name="height" value="0.05" units="cm"/>
      <inkml:brushProperty name="color" value="#E71224"/>
    </inkml:brush>
  </inkml:definitions>
  <inkml:trace contextRef="#ctx0" brushRef="#br0">5 1 14720,'0'2'1232,"0"2"428,0 4 978,-2-2-11,0-5-987,6-1-1326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8T15:21:14.244"/>
    </inkml:context>
    <inkml:brush xml:id="br0">
      <inkml:brushProperty name="width" value="0.05" units="cm"/>
      <inkml:brushProperty name="height" value="0.05" units="cm"/>
      <inkml:brushProperty name="color" value="#E71224"/>
    </inkml:brush>
  </inkml:definitions>
  <inkml:trace contextRef="#ctx0" brushRef="#br0">25 412 6656,'-1'-1'491,"0"0"-59,1-1-55,-1 1-48,-1-1 85,0 0-79,0 0-61,1 1-44,-5-2 338,4 3-287,-1 0 113,2 1-153,0 0 38,1-1 254,0 1-33,-1 0 402,1 0-120,0 0-109,-1 0-101,1 1-91,0-1-80,0 1-70,0 0-14,0 0-70,1 1 57,-1 2 81,1-3-189,-1-1 65,0 0 91,3 12 219,0 1-75,-1 0-67,-1-1-63,2 8 83,-2 0-104,1 0-80,-1 0-60,6 59 433,-5-63-454,1 0 44,-2-9-151,5 24 292,-2-18-241,1 0-53,2-1-105,-5-12-106,0-5 55,2-5-44,12-78-665,-13 64 615,1-4 17,1 0 76,-1 0 102,-1 13 36,0 1 33,1-1-54,6-12 137,-4 15-129,3-1-71,-5 6-32,1 1-38,1 1-44,-1 0-51,1 1-56,0 1-63,-4 2 290,1 0-59,-1-1-57,0 2-53,0-1-51,0 0-47,0 1-45,0-1-41,0 1-39,0 0-37,2 1-545,0 0-110,-1 1-85,1 1-503,5 7-2380,-7-7 2683,0 0-5,-1-2 748,0 0 39,1 1-127,-1 1 93,0-1-38,1 3-240</inkml:trace>
  <inkml:trace contextRef="#ctx0" brushRef="#br0" timeOffset="449.83">193 590 9984,'0'2'1024,"0"1"-113,0-1-106,0 0-99,0 0-91,0 0-83,1 0-76,-1 0-69,0 0-68,0 0-50,0 0-46,0 0-37,1 2 130,0 3 76,-1-4-200,1 1 110,-1-1 9,1 0 92,-1 0 113,0-1-209,1-1 35,0 4 85,0-1-58,2 0-54,0-1-50,0 1-45,1-1-40,4 3 75,0-2-132,-1 0-51,16 5 15,-17-7-43,2 0-73,-1-1-55,-1-1-51,1-1-44,2-2-165,-1-2-74,0-2-56,-1-1-42,11-18-1001,-12 13 901,0 0 4,-3 7 347,0 0 34,1-4-71,2-5-177,-4 7 285,-1 1 43,1-4 31,0 1 112,-2 1 102,1 0 103,-1 1 117,0 3-109,0 1 33,-1-7 638,-2 5-48,-1 4-54,-1 2-59,-1 3-62,-1 1-68,0 2-72,0-1-77,2-1-150,1 0-54,-17 14 541,7-4-308,4-1-148,0 1-90,4-5-79,-16 27 301,16-17-292,6-18-149,0 1-1,-1 0 0,1-1 1,0 1-1,0 0 1,1-1-1,-1 1 0,0-1 1,1 2-8,0 1 176,1 1-54,0-2-53,0 1-53,0 0-52,1-1-51,0 0-50,0 0-49,0 0-48,1-1-47,-1 1-47,1-1-46,0 0-44,0 1-45,0-1-42,0-1-42,0 1-42,1 0-40,-1-1-40,1 1-38,-1-1-38,1 0-37,-1 0-35,1 0-36,-1 0-34,1 0-34,4 1-1016,-1-1-124,0 0-115,-5 0 1656,0-1 34,2 1-398,2-1-59,3 2-338,-9-2 1267</inkml:trace>
  <inkml:trace contextRef="#ctx0" brushRef="#br0" timeOffset="761.975">584 67 6528,'0'-4'629,"0"0"-90,1 0-81,-1 0-74,0 0-9,1 0-78,-1-2 32,1 0-96,0-5 146,0 6-173,-1 0 108,0 2-109,0 0 39,0 0 333,0 3 408,0 0 637,0 0-676,-1 2-356,-4 12 384,1 1-98,-1-1-93,1 1-86,1 0-80,0 0-73,0 0-67,0 1-60,0 9 141,-1-1-110,1 7-21,-1 14 87,-1 5 42,1-17-93,-4 42 95,5-37-335,0 0-52,1-7-75,-1 1-50,1-1-55,-2 0-62,4-22 99,-1-1-69,0-2-34,0 1-36,0 0-36,1-1-36,-1 1-34,0 0-34,1 6-350,0 0-126,1 0-122,1-1-115,1 0-109,-1-8 772,1 2-65</inkml:trace>
  <inkml:trace contextRef="#ctx0" brushRef="#br0" timeOffset="1363.97">613 602 9984,'0'3'804,"-1"0"-79,1-1-71,0 1-67,-1 1 188,0-1-107,0 1-85,0 0-60,-2 9 993,2-7-796,1-2-269,-1-1 48,1 0 59,0 1 69,1 1-42,0-1-85,1-1-79,0-1-71,1-1-66,0 0-58,1-1-52,-1-1-46,4-1 2,-1-1-72,9-8-34,-9 6 5,-1 0-44,0 0-39,0 0-37,2-1-75,-1 0-47,7-7-325,-8 8 215,0-1 0,0 0 0,-1 0 0,0 0 0,0 0-1,1-5 324,-3 6-115,1-1-65,-1 0-29,3-13-459,-3 10 406,-2 3 100,0 0 40,-1 0 51,0 1 62,-2 0 73,0 1 84,-2 1 94,-1 1 105,0 1 187,-1 3-69,0 1-59,1 1-49,-3 5 134,-1 4 136,-1 1-54,2 1-72,0 2-62,0 0-55,-1 4 18,2 0-50,2-2 98,0-1 1,0 8-451,5-21 197,0 0-43,1 0-43,0 0-39,0-1-39,0 0-37,1 0-34,0-1-34,2 4-163,1-1-112,0-1-99,1-1-82,3 1-198,0-2-76,2 0-157,17 0-1345,-17-3 1521,1 0 384,6 0-88</inkml:trace>
  <inkml:trace contextRef="#ctx0" brushRef="#br0" timeOffset="1877.61">1024 519 7040,'-1'0'482,"1"0"-55,-1 0-49,1 1-48,-1-1-43,1 0-40,0 0-37,0 1-34,1-1 46,-1 1-63,1-1-32,1 1-15,-1 0-22,0 0-3,0-1 23,0 0 49,-1 0 130,0 0-99,0 0 35,0-1 37,0 1 43,0 0 44,-1-1 49,-1-1-11,-1 1-85,-2 0-28,-2 0 25,-2 0 36,3 0-39,0-1 50,0 0-37,-7 0 211,-1 2-106,1 1-78,-24 7 429,23-3-404,2 0 420,0 2-51,2 0-49,0 2-46,2 0-45,0 1-42,0 0-39,2 1-36,-5 13 373,2 0-117,1 1-96,2 0-76,6-23-528,-3 15 207,1-5-117,2-4-77,1-1-35,0-1-44,2 0-50,3-3-577,-6-3 585,1 0 0,0 0 0,0 0 0,-1 0 0,1 0 0,0 0 0,-1 0 0,1 0 0,0-1-1,-1 1 1,1 0 0,0-1 0,-1 1 0,1 0 0,-1-1 0,1 1 0,0-1 0,-1 1 0,1-1 0,-1 1 0,1-1 79,3-4-562,0-1 52,0 1 72,-2 1 96,12-16-997,-2 8 493,-2 2 194,1 0 64,-3 2 177,0 1 58,-1-1 66,0 0 75,-1 1 152,-1 2 66,-1 1 67,0 0 91,-1 0 63,0 2 100,0 0 114,-2 1-173,0 1 35,2-1 370,-1 2-107,-2 1-93,0 1-76,-2 3 115,0 1 95,1-6-480,-2 5 264,1 0-47,-1-1-43,0 1-40,0 1 4,-1 0-42,-2 7 120,4-9-239,1 0-1,-1 0 1,1-1 0,0 1-1,0 0 1,0 0-1,0 5-103,1-8 146,1 1-45,-1-1-41,1 0-40,-1 1-38,1-2-35,1 3-152,0-2 24,-1-1-38,3 2-322,-1-2 61,0 0-52,5 1-635,3-2-544,-6 0 1009,1-1-21,0 0 88,-2 0 195,1 0 98,-1-1 114,-2 2 163,0-1 34,7-2-340,4-4-69,-11 6 382</inkml:trace>
  <inkml:trace contextRef="#ctx0" brushRef="#br0" timeOffset="2529.119">1233 474 10368,'3'-4'833,"-2"2"-74,1 0 82,-2 2-87,0 0-76,-1 0-62,-3 2 362,-6 1 362,8-3-871,0 1-36,-2 0 334,0 0-121,0 0-107,0 0-96,0 1-82,0-1-69,0 1-57,-3 0 108,-5 2 68,-3 1 42,0 0-102,-4 3-25,-7 7 69,25-14-389,0-1 0,0 1 0,0 0 0,1 0 0,-1-1 0,0 1 0,0 0 0,1 0 0,-1 0 0,1 0 0,-1 0 0,0 0 0,1 0 0,0 0-6,-1 0 15,1 1 0,0-1 0,-1 0 0,1 1-1,0-1 1,0 1 0,0-1 0,1 1 0,-1-1 0,0 0 0,0 1 0,1-1 0,-1 0 0,1 1 0,0 0-15,5 10 97,2 1-46,-2-6-57,0 1-41,0-1-66,-2 0-75,1 0 95,-1 1 33,2 7 31,-3 1 104,-2 0 87,-1-2 42,-3 0 43,2-9-137,-1-1 1,1 1-1,-1-1 0,0 1 0,-1-1 0,1 0 1,-1 0-1,0 0 0,0 0 0,0 0 1,0-1-1,-3 3-110,2-3 54,-14 12 190,12-10-198,-1 0-38,-1-1-70,-1 0-104,5-3 37,0 0-35,0-1-38,0-1-40,0 0-410,1 0-58,2 0 567,1 1 1,-1 0-1,1-1 1,-1 1-1,1 0 0,-1-1 1,1 1-1,0-1 0,-1 1 1,1-1-1,0 1 0,-1-1 1,1 1-1,0-1 1,0 1-1,0-1 0,-1 1 1,1-1-1,0 1 0,0-1 143,0-2-688,1-2-285,1 2 537,0 0 44,2-2-20,4-5-78</inkml:trace>
  <inkml:trace contextRef="#ctx0" brushRef="#br0" timeOffset="2805.721">1214 701 8064,'-1'3'1458,"0"-1"-98,0 0-93,1 0-91,0 0-88,0 0-83,1-1-81,0 0-77,0 1-74,1-1-70,-1 0-68,1 0-63,0-1-61,1 1-57,-1-1-54,0 1-50,2-1 114,1 0-107,-1 0-92,0 0-80,2-1-47,-2 0-71,7-3-48,2-5 105,-1-2-42,-1-2-42,0-2-41,-1 0-41,-1 0-40,-1 0-39,-2 2-39,1-2 57,-1-1-68,-2 5-75,-1-1 0,0 0-1,1-5 247,-2-5-255,-2 9 160,-1 0 61,0 7 54,-1 0 39,-3-1 153,1 3 27,-4 2 191,-2 5 114,3 2-217,2 0-106,0 1-65,-4 11 389,2 1-61,1 1-51,1 1-41,1 4 42,-1 31 520,4-41-815,1 20 269,1-21-303,1 2-53,-1-8-72,1 0-38,1 0-42,0 0-49,0-1-53,1-1-58,-2-2-129,0-1-78,1 0-68,0 0-61,0 0-188,1-1-60,1 1-227,2-1-603,1-1-5,-3-1 600,0 1 225,-1-1 59,-1 0 186,0 0 59,1 0 67,-1 0 76,1 0-108,0-1 34,6-3-384,-1 0 116,2 0 102,-1-1 91,1 0 72,0 0 60,2-1-28,8-3-161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8T15:21:12.577"/>
    </inkml:context>
    <inkml:brush xml:id="br0">
      <inkml:brushProperty name="width" value="0.05" units="cm"/>
      <inkml:brushProperty name="height" value="0.05" units="cm"/>
      <inkml:brushProperty name="color" value="#E71224"/>
    </inkml:brush>
  </inkml:definitions>
  <inkml:trace contextRef="#ctx0" brushRef="#br0">140 166 6912,'-1'-2'385,"-1"1"-48,-1-2 694,2 2-555,0 1-174,0 0 37,0 1 47,0-1 54,0 0-388,1 0 1,-1 0-1,1 0 1,-1 0-1,0 0 1,1-1-1,-1 1 1,1 0-1,-1 0 1,1-1-1,-1 1 0,1 0 1,-1-1-1,1 1 1,-1 0-1,1-1 1,-1 1-1,1-1 1,-1 1-1,1-1 1,0 1-1,-1-1 1,1 1-1,0-1 1,0 1-1,-1-1 1,1 0-1,0 1 1,0-1-1,0 1 1,0-1-1,-1 0-52,-4-13 798,1 0-80,1 7-196,3-1 111,1 7-252,2 3 88,-1 2-236,0-1 0,0 1 0,0 0 0,-1 0 0,0 0 0,0 0 0,0 0 0,0 0 0,0 0 0,-1 1 0,0 1-233,1 9 581,-1 0-65,-1-1-85,0-2-106,1-11-304,-1 19 393,-1 0-45,1 0-47,-1 1-47,-1 2-18,1 1-62,1-2-61,-1 0-63,2-11-116,-1 0 48,-2 22 129,2-17-96,0-1-80,0-5-54,1 1-72,-1-3-36,1 0-67,0 1-75,0-1-84,0 2-252,0 3-430</inkml:trace>
  <inkml:trace contextRef="#ctx0" brushRef="#br0" timeOffset="295.964">33 298 8960,'-6'2'1743,"3"0"-774,-1 0-36,1 0-42,0 0-44,-1-1-48,2 2-54,-1-1-57,1 0-61,1 0-65,0 1-69,0 0-73,1-1-78,1 1-82,1 1-85,1-1-90,1 1-94,6 4 15,0-1 56,-4-4 4,0 0 0,0 0 0,-1-1 1,1 0-1,4 1-66,7 1 70,-6-3-86,0 0-56,-1 0-72,1-1-81,0 0-95,0-1-108,0 0-119,-5 1 224,-1 0-34,-2-1 120,0 1-48,0-1-45,-1 1-43,1-1-41,0 0-38,-1 1-37,1-1-34,2-1-616,0-1-111,0 1-92,0 0-75,2-1-403,-1 0-55,-2 1 1087,0 1 95,0-1-45,3-1-264</inkml:trace>
  <inkml:trace contextRef="#ctx0" brushRef="#br0" timeOffset="915.409">369 12 7424,'-1'-3'949,"-1"1"-66,0 0-63,0 1-62,0 0-57,0 0-57,0 0-52,0 1-50,0 0-48,0 0-46,0 0-41,-1 1-40,1 0-37,0 0-35,-3 1 203,3 0-251,-1 0-34,-2 3 132,0 0-51,-5 10 295,7-10-318,-6 18-25,2 0 61,-2 14 241,1 0 70,-2 39 669,7-51-885,0 1-35,0-2-56,1 0-81,1-1-42,0 26 92,0-13-132,-2 18 30,2-45-194,1 13 136,1-11-121,-1-6-44,0 0-41,0 2-108,-1 0-107,1-8 166,0 0 38,1 0 6,0-1 47,1-1-2,-1 0-26,6-26-270,-3 13 102,0 0 0,1 0 0,3-4 240,2-2-239,1 1 100,-3 3 141,-3 9 47,-1 1 38,-1 2 20,-1 3-3,0 1 16,-1 0 40,0 2 267,-1 1 26,0 11-27,0 1-116,0-1-100,1 1-81,0-2-70,0 0-40,0-1-38,1-1 0,0 1 0,1-1 0,1 4 19,4 1 12,-6-11 17,1-1 1,-1 0 0,0 0 0,1 0 0,0 0 0,1 1-30,18 8 174,-15-9-155,0 0-35,9 2-85,-1-4-114,-2-2-98,0-3-83,-3 0 31,-1-2-35,0-3-115,4-6-300,1-7-170,-7 6 361,-1 3 144,-1 0 52,-2 3 120,0 0 53,0 0 62,-1 1 69,-2 6 133,3-8 30,-2 3 53,0 1 62,0 1 96,-1 1 50,-1 0 97,1 1 114,-1 2-209,0 1 33,0 0 21,0 1-38,-1 0 221,-1 2-116,1 2-95,0 0-120,0-1-39,-2 5 216,1 0-252,1-1 0,0 0 0,0 0 0,1 1 0,-1 1-133,0 12 253,2 3-48,1-12-144,0 0-34,2 3-50,1-1-73,2 0-81,0-2-92,2 0-101,2-2-113,1-2-121,-5-4 253,0 0-34,1-1 106,1-1 45,7-1-128,-5-3 146,5-4-48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8T15:21:07.590"/>
    </inkml:context>
    <inkml:brush xml:id="br0">
      <inkml:brushProperty name="width" value="0.05" units="cm"/>
      <inkml:brushProperty name="height" value="0.05" units="cm"/>
      <inkml:brushProperty name="color" value="#E71224"/>
    </inkml:brush>
  </inkml:definitions>
  <inkml:trace contextRef="#ctx0" brushRef="#br0">15 230 2688,'-1'-6'1107,"-3"-3"597,1 3-480,0-2-81,2 2-383,1 0-80,-1 0-68,1-1-55,-1-6 420,0-9 498,1 13-805,0 1 83,0-1 104,0 4-245,0 1 64,0 55-18,0 77 946,0-89-1140,0 1-33,0 17 130,0-57-558,1 28 553,1 18-556,5-10 203,-1-19-142,2-3-36,-1-5-51,-1-4-55,1-3-46,0-2-37,3-5-152,3-9-208,25-49-1273,-24 35 1061,0-3-17,0-1 100,-6 12 310,0 0 60,0 0 67,-1 0 75,0 0 84,1 0 91,-1 0 99,0-1 107,-6 18-190,1-4 130,1 3 96,-2 3 72,1 2 47,1 8 611,-2 0-417,0-5-388,-1 0-39,2 9 398,-2-2-110,0 1-91,-1 0-69,0 2-9,2 19 280,5-4-168,0 1-89,3 0-78,2-1-71,2-1-60,3-2-52,3-3-42,3-4-34,-9-11 35,-2-4-48,-1-4-43,-1-3-36,4-8-134,-11 8 180,0-1 0,0 1 0,0-1 0,0 0-1,0 1 1,-1-3 79,10-27-554,-4 5-128,-2 1 0,-1-2 682,-1 3-386,0 0 37,-2-4 19,0 2 78,-2-1 96,0 2 113,0 11-33,0 0 54,-2 0 70,0 0 86,-2 2 102,-2 0 118,3 8-128,-1 0 35,0 1 37,-1 0 40,4 4-123,1 1-40,0-1-40,0 0-38,0 0-35,0 1-36,-2-1-71,1 0-121,1 1-109,-1 0-97,0 0-85,1 0 37,1 0-39,-2 2-559,2 0 24,1 5-1408,1-4 1796,-1 0 99,0 1 83,1-1 67,2 3-110,4 3-100</inkml:trace>
  <inkml:trace contextRef="#ctx0" brushRef="#br0" timeOffset="2805.747">593 23 6272,'0'-1'-243,"0"1"71,0-1 65,0 0 63,0 0 59,-1 0 56,1 0 52,0 0 49,0 0 95,0 0 59,0 0 54,0 0 48,-1-1 140,1 1 50,0-1 381,-1 0 56,0-1 732,0 2-643,1 0-258,-1 1-92,1 0-357,-1 1-53,1-1-59,0 1-67,-1 0-74,1 0-79,-1 1-87,1 0-93,-2 10 505,-1 0-34,-1 12 300,1 0-114,-1 1-102,1 4-17,1 0-102,-1 7-28,-1 17 45,0 18 111,2-40-375,1 2-34,0 10-15,-5 19-14,3-26 19,-2 10 14,7-60-298,16-66-561,-13 63 648,0 1 38,4-7 16,0-1 44,6-20 24,-11 36-44,1 1 48,-1 3 46,1 2 42,0 2 40,0 3 36,5 11 260,-9-10-366,1-1 1,-1 1-1,-1 0 0,1 0 0,-1-1 1,1 1-1,-1 3-57,1 7 156,2 0-41,1 1-41,3 9-71,-4-14-42,0 0 0,2 1-1,-1-1 1,3 2 39,9 15-229,-6-10 5,-2-5 2,0 1-63,-7-12 260,0 0 1,0 0-1,-1 0 1,1 0-1,0 0 0,0 0 1,0 0-1,0 0 0,0 0 1,0-1-1,0 1 1,0 0-1,0-1 0,0 1 1,1-1-1,-1 1 1,0-1-1,0 1 0,1-1 1,-1 0-1,1 0 25,0 0-50,1 0 0,-1 0 1,1 0-1,-1-1 0,0 1 0,1-1 0,-1 0 1,1 1-1,-1-1 0,0 0 0,1-1 50,12-7-239,-2-2 47,-1 0 66,-3 0 84,20-31-92,-6-3 34,-3-2 42,-5-2 51,-13 42 8,0-1 0,-1 0 0,0 0 0,0-3-1,-1 0 34,-2 0 43,-2 2 57,-1 2 71,-1 4-22,-1 3-40,-8 6 58,-11 16 104,21-18-193,-15 17 412,2 3-71,4 2-63,2 1-56,2 2-49,4 0-41,4-14-47,0 0 0,1 14-197,3-15 18,4-4-124,4-4-117,5-5-106,-5-3-74,0-3-40,0-3-129,4-7-339,4-15-628,-8 9 594,-2 6 259,-4 6 361,3-5-217,-3 7 296,-1 1 33,2-3 10,-2 2 131,1-1 112,-1 2 96,-1 0 108,1 0 122,-2 3-133,0 0 34,-1 4 759,-1 1-123,1-1-115,0 2-107,-1-1-101,1 1-94,0 1-85,-1-1-79,1 1-86,-1 0-56,1 0-50,0 0-44,-1 3-26,0 1-79,-1 17-257,2-15 231,0-5 78,-1 0 51,1-1 60,0 0 72,1 3-185,-1 1 0,1-1 0,0 0-1,1 0 1,1 5-31,0-4-14,0 0-33,1 0-43,0-1-50,2 1-118,1-1-109,-4-4 138,1 0-33,0-1-35,0 0-38,0-1-39,1 0-41,0-1-44,-1 0-45,2-1-48,-1-1-49,0 0-52,1-1-53,1-1-610,-1 0 74,0-2 73,0 1 72,-1-1 70,0 0 70,0-1 69,0 0 66,-1 0 66,0 0 64,0 0 63,0-1 63,-1 1 60,0-1 60,1 1 58,-1 0 58,0-2 90,1 0 62,-1 1 60,1-1 57,-1 0 53,0 0 53,1-1 48,-1 1 47,1-5 151,1 1 90,-1-1 81,0 0 73,0 0 64,0 1 54,-1 0 47,1 0 37,0-4 346,-1 0 97,0-2 221,4-24 1965,-6 27-2207,1 3-169,0-15 538,-2 20-1094,-1 2 53,-1-1 68,-1 2 83,2 4-283,-1 1-56,0 0-49,1 2-45,-1 0-39,1 1-35,-2 4 50,1 0-90,-1 8 54,2-9 0,-1 18 138,2 1-36,-1 3-36,-1-2-93,-1-1-47,-1 46 235,4-41-213,0-3-74,1 0-88,-1-11-30,1 0-49,-1 1-57,0-1-62,0-12 316,0-1-60,0 1-58,0 0-55,0-1-28,0 0-39,0 1-35,0-1-34,0 3-352,0 1-109,0 1-263,1-1-100,-1 2-308,3 4-772,-3-9 1723,1 1-88</inkml:trace>
  <inkml:trace contextRef="#ctx0" brushRef="#br0" timeOffset="2992.886">976 314 9728,'0'0'456,"-1"0"-37,1 0-36,-1 0-33,0 0 259,0 1-108,1 0-18,-1 0-102,0 0-17,0 0 98,0 1-36,1-2-69,0 0 11,-1 0 83,3 0-9,0 0 369</inkml:trace>
  <inkml:trace contextRef="#ctx0" brushRef="#br0" timeOffset="3170.956">990 326 18975,'8'-2'610,"0"1"-116,1 1-109,-1 1-101,1 0-93,-1 1-88,1 0-80,0 0-71,-2-1-35,0 1-35,6 0-212,0 0-102,0-2-76,-2-1 238,-1-1 61,-3 1 96,21-2-213,-27 3 321</inkml:trace>
  <inkml:trace contextRef="#ctx0" brushRef="#br0" timeOffset="3452.471">1359 61 10240,'0'-2'1055,"0"1"-63,0 0-62,0 1-61,-1-1-58,1 1-57,-1 0-54,1 0-53,-1 0-51,0 1-48,1-1-48,-1 1-45,0 0-43,0 0-42,0 0-39,1 0-38,-2 1 103,1 0-85,0 0-75,-1 0-69,1 0-28,-1 1-110,1-1-85,1-1-59,-6 9 43,-4 14-4,7-16 6,0 0-34,1-1-55,0 0-70,-1 1-82,0 0-148,2-4 180,0 0-38,-1 0-38,1 0-42,-1 1-43,1-1-46,-1 0-49,1 0-50,-1 0-53,1 0-56,-1 0-57,0 1-60,0-1-62,0 0-64,-3 7-1254,1-4 813,1-2 500,1-1 187,0 1 47,0 1-256,-1 1 112,1 1-49,-2 4-296</inkml:trace>
  <inkml:trace contextRef="#ctx0" brushRef="#br0" timeOffset="4007.294">1377 367 6912,'-3'0'1659,"1"0"-67,1 0-664,0 0-41,1 0-49,-1 0-54,0 0-61,0 0-66,1 0-74,-1 0-79,1 1-85,-1-1-93,0 0-98,0 1-104,1-1-111,-1 1-116,0-1-124,0 1 65,0-1-33,-3 3 335,0-1 41,-5 2 273,5-2-152,1 0-1,-1 0 0,0 0 0,1 0 0,-3 2-301,0 3 413,4-3-251,0 0-37,1 2-80,2-2-34,3-1-54,-4-2 41,10 8-149,2-3 58,-1 0 56,0 2 35,5 6 2,30 25 0,-41-36 2,0 1-1,-1 0 0,1 0 0,-1 0 1,1 1-1,2 4-1,-6-8 8,0 1 0,0-1-1,0 1 1,-1-1 0,1 1 0,-1-1 0,1 1 0,-1-1-1,1 1 1,-1-1 0,0 1 0,0 0-8,-2 9 103,-5-1 50,2-5-79,-1 1 37,-18 8 342,13-10-301,4-2-98,0 0-36,0-1-45,0-1-52,0 0-61,1-1-68,-1-1-76,1-1-86,-2-2-1229,3-2 76,1-1 94,2-2 109,1 5 707,1 0 34,0 0 36,0 0 38,0 0 41,0 0 42,1 0 45,-1 1 46,0 3 319,0-5-328,1 0 35,2-14-484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8T15:21:22.511"/>
    </inkml:context>
    <inkml:brush xml:id="br0">
      <inkml:brushProperty name="width" value="0.05" units="cm"/>
      <inkml:brushProperty name="height" value="0.05" units="cm"/>
      <inkml:brushProperty name="color" value="#E71224"/>
    </inkml:brush>
  </inkml:definitions>
  <inkml:trace contextRef="#ctx0" brushRef="#br0">60 347 5504,'-4'-5'1018,"0"0"100,-1 0 323,-4-2 849,-3-3 937,8 6-2191,1 0-39,0 0-207,1 0-42,-1-1-52,1 0-58,0-2-70,0 0-35,0-8 432,0 1-125,2-1-116,1 0-108,1 0-97,2 1-88,0 0-79,0 3-121,1 0-40,6-11 90,6-1-75,-11 15-147,1 1 1,0 0-1,3-3-59,-6 8 5,8-10 28,2 1 0,-1 1 0,1 1 0,14-8-33,-24 15 5,1 0 0,0 0 0,-1 1-1,1-1 1,0 1 0,0 0 0,0 0 0,0 1 0,0-1-1,0 1 1,0 0 0,0 1 0,0-1 0,0 1-1,0 0 1,0 0 0,0 0 0,3 2-5,-5-1 3,1-1 0,-1 1 0,0 0 1,0 0-1,1 0 0,1 3-3,-2-3 11,-1 0-1,0 1 1,0-1 0,1 1 0,-2 0-1,3 2-10,-2 0 20,0-1 0,0 1 1,-1 0-1,1-1 0,-1 1 0,0 0 0,0 0 0,-1 0 0,0 0 0,0 1-20,0 4 43,-1 1 0,0 0-1,0 0 1,-2-1 0,-1 7-43,-3 5 30,-1-2-35,-4 10-10,-6 13 47,-6 13 24,8-18-60,15-36-200,1 0 35,-2 1-71,1 1 113,-1-1 96,1 1 75,0 0 55,-3 9 470,3-10-451,1 2-16,-1-2-101,1-1-41,0 1-71,0 0-78,0 0-91,0 1-100,0-1-111,1 0-123,-1-2 258,0 1-35,0-1-35,1 1-38,-1-1-38,1 1-41,-1-1-41,1 1-42,-1-1-45,1 1-45,-1-1-47,1 1-48,0-1-49,0 0-52,0 1-51,-1-1-54,1 1-55,0-1-56,0 1-58,0-1-58,0 1 797,0-1 53,0 1-28,1 1-155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8T15:21:22.883"/>
    </inkml:context>
    <inkml:brush xml:id="br0">
      <inkml:brushProperty name="width" value="0.05" units="cm"/>
      <inkml:brushProperty name="height" value="0.05" units="cm"/>
      <inkml:brushProperty name="color" value="#E71224"/>
    </inkml:brush>
  </inkml:definitions>
  <inkml:trace contextRef="#ctx0" brushRef="#br0">45 9 7808,'-2'0'369,"0"0"37,-1 0 232,0 0 52,-10 2 2769,13-1-3121,0-1 34,-1 0 854,2 0 355,-1 1-832,0-1-36,0 1-41,0-1-47,1 1-51,-1-1-58,1 1 73,-1-1-340,0 0-33,1 0-35,-1 0-35,1 0-39,-1 0-38,4-2 212,4-6 567,-6 6-633,0 0-62,-1 1-102,0 0-37,-1 1 488,0 0-118,-1 0-103,-1 1-87,1-1-78,0 1-50,-2 0-34,-2 2-55,3-1 37,1 0 47,-1 0 67,1 1-34,-1-1 69,-1 2 99,-2 1 207,0 0 58,2-1-239,1-1-122,0 0-91,1-1-84,0 1-52,1-1-56,0 0-62,0 0-67,0 1-74,1-1-79,0 0-85,0-1 72,-1-1 39,0 0 38,1-1 34,0 0-207,0-1 109,0 0 35,0-1 95,2-4-322,-1 0 277,1-5-52,-3 11 358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8T15:21:20.255"/>
    </inkml:context>
    <inkml:brush xml:id="br0">
      <inkml:brushProperty name="width" value="0.05" units="cm"/>
      <inkml:brushProperty name="height" value="0.05" units="cm"/>
      <inkml:brushProperty name="color" value="#E71224"/>
    </inkml:brush>
  </inkml:definitions>
  <inkml:trace contextRef="#ctx0" brushRef="#br0">3 118 7296,'-1'-1'932,"0"0"-57,1 0-56,-1 1-53,1-1-51,0 1-51,0-1-48,0 1-46,0 0-45,1 0-42,-1 0-42,1 0-39,-1 0-37,1 0-36,0 1 230,0-1-200,0 1-70,0 0-63,0 1-56,1 0-28,-1 0-57,0 1-40,-1 2-49,0 11 809,0 1-87,0 1-83,0 1-79,0 0-74,0 1-69,0-1-65,0 1-60,0 4-17,0-1-72,0 0-64,0-2-57,0 3-49,0-3-57,0 1-61,0 1-111,0-38-191,1 0 49,0 1 47,1-1 42,0 1 39,0-1 36,5-13-87,1 6 124,1 1 49,-5 12 64,1 1 0,0-1 1,1 1-1,0 0 0,6-6 28,19-17-113,-10 12 71,-2 4 52,-1 0 55,-8 9 20,-2 2 47,4 3 134,-2 4 54,-9-2-264,1 0 0,-1 1 0,0-1 1,1 0-1,-1 1 0,0-1 1,0 0-1,0 1 0,0 0 1,0-1-1,0 1 0,0 0-56,5 17 378,-2 3 26,-1 0-96,-1-2-86,4 11 60,7 20-7,-2-8-134,3-1-89,4-3-96,-14-33 8,1 1-1,0-1 0,-1 0 1,5 3 36,-4-6-106,0-3-48,1-1-42,0-2-36,6-6-321,-3-1-78,5-11-317,0 0-95,26-45-2292,-23 38 1966,-9 13 741,1 1 52,-6 10 310,-1-1 116,1 0 102,-1 1 94,0-1 81,-1 1 70,0 0 60,0 0 48,-1-3 285,0 5-442,0 1 1,-1-1 0,1 1 0,0 0-1,-1-1 1,1 1 0,-1 0-1,1-1 1,-1 1 0,0-1-149,-3-3 409,-1 1-56,3 1-174,-1 1-52,0-1-25,-1-1-12,-2-3 41,5 6-56,-3 4 502,0 4-75,-2 7 406,6-12-741,-4 9 496,1 1-85,1 0-77,0 0-72,1 0-67,1 1-60,0-1-55,0 1-49,2 9 54,2 1-106,2-2-73,-3-11-47,1 1 1,0-1-1,3 5-26,8 9 122,-8-15-151,0-3-51,0-2-50,-1-2-52,1-2-54,0-3-53,0-2-55,0-2-56,3-7-428,-1 0-51,-1 0-44,-1-1-40,2-2-235,-2-1-40,2-3-284,4-12-804,-10 23 1691,1 2 19,-1 2 244,-1 1 127,1 0 91,-2 2 118,1 0 48,-1 0 52,1 0 61,-1 0 64,1 1 71,-1-1 78,0 0 83,0 0 88,0 0 96,0 0 100,0 0 107,0 0 112,-1 0 120,0 0 123,0 1-534,0 1 32,0 1-172,0 0-90,0 1-81,-1 0-70,0 0-63,1 0-53,-1 0-44,0 0-34,-3 4 58,3-4-36,1 0 57,-3 9 270,1 1-59,1 1-54,1 1-52,1-1-45,0 1-43,0-2-38,1 0-34,-1-2-34,1 4 47,2 16 51,1 0-98,4-1-101,4-3-103,-8-20-113,0-1-69,1-3-53,-1-1-38,10-8-831,-9 4 757,-3 2 263,10-8-784,-2-1-108,3-3-325,4-9-820,-8 9 923,-4 5 480,4-8-494,-1 4 343,-5 6 563,0 0 38,-1 1 94,1 0 34,-1 1 35,1-1 39,-2 2 391,0-1 49,0 1 56,0-1 63,0 1 68,-1-1 76,1 0 80,-1 1 89,0 0 93,0 0 101,-1 0 107,1 0 112,-1 1 120,1 0 126,-1 2-605,0 0 33,0 0 35,0 0 35,0 10-351,0-1-40,0 0-38,0 0-35,-1 8 244,1 0-114,-1 3-29,0 0-104,-1 5-24,-2 11 91,4-32-447,0 0 34,-2 16 135,1-14-145,1 0-77,0-3-37,0 0-67,0-1-76,0-2-88,2-8-144,1 0 78,2-2-7,3-7-120,0 2 45,-3 5 138,-3 6 223,9-22-526,-6 14 419,2 0 39,0 0 104,-2 5 109,1 1 62,0 0 69,0 1 80,0 1 85,1 1 96,1 0 102,0 2 112,-5 2-226,0 0-56,-1 1-51,0 0-46,0 2-40,-1-1-34,2 4 71,0 12 175,-3-12-145,0 7-2,0 3 12,0 1-51,0 0-49,0 0-47,0 0-47,0 0-45,0-1-44,0 0-42,0-14-54,0-2-4,1-1-113,-1 0 72,1-1-37,27-59-2661,-16 40 1981,0 1 103,-1 3 235,-5 9 315,0 0 33,0 0 36,1 0 38,-1 1 42,1 0 43,-3 3 280,6-4 222,-7 6-243,1-1 113,-2 2-122,0 0 38,0-1 43,-1 1 47,1-1 52,0 1 57,-1 0-90,-1 1-57,1 0-54,0 0-47,0 1-41,0-1-38,0 2 38,1 0-84,0 4 25,-1-5-24,0 0 89,1 5-28,0 0-1,0 0 0,0 0 0,-1 0 1,1 5-141,0 11 313,-1 1-33,1 12 62,4-2-112,-6-31-288,1 1 40,0 2 48,2 8 130,-1-9-139,-1 0-35,1-2-35,-1 0-42,1-1-48,0 0-58,-1-1-63,1-1-72,1-1-79,-1-2-87,0 1 230,0 0-65,-1 0-57,1 0-52,0-1-150,0 0-55,2-2-406,-1 0-67,3-7-1163,-3 8 1333,1-1-47,-1 0 90,0 1 241,0 1 99,0-1 118,-2 3 274,1-1 36,1-1-139,-1 0 34,7-8-370</inkml:trace>
  <inkml:trace contextRef="#ctx0" brushRef="#br0" timeOffset="605.014">1227 6 7040,'0'-2'416,"0"0"60,0 1 1356,0 1-1109,1 0-377,0 0-51,0 0-62,0 0-74,-1 0 252,0 0 324,0 2-73,0 0-62,1-1-61,-1 1-55,0 0-54,0 0-50,0-1-47,0 1-45,0 0-40,0 0-39,1 1 108,-1 1-116,1 0-90,-1 1-63,2 6-66,-2-6 89,0-3 6,0 0 35,0 0 41,0 1 47,0 28 686,-1 1-98,1 0-96,-1 0-98,0 1-94,0-1-101,1 1-101,-1-1-103,2-1 6,-1-7-94,0 1-36,0-14-50,-1 1 1,-1-1-1,0 3-21,-1 2-12,2-9-18,0-1-33,0 0-48,-2-1-62,3-5-32,1-1 37,-1-1-79,0-2 73,-1-1 47,0 0 17,1 3-27,1-24-492,2 0 116,3-1 118,2 1 120,2 0 124,3 3 124,3 1 128,3 4 129,-16 15-148,0 1 1,0 0-1,0 0 1,0 1-1,1-1 0,-1 1 1,3-1-83,-1 0 90,0 1 1,0 0-1,1 0 0,-1 1 1,0-1-1,0 1 0,1 0 1,4 1-91,-7-1 49,0 1 0,0-1 0,0 1 1,0 0-1,0 0 0,-1 0 0,1 1 1,0-1-1,0 0 0,-1 1 0,1 0 1,-1 0-50,0-1 41,-1 0 0,0 0 0,1 1 0,-1-1 0,0 1 0,0-1 0,0 1 0,1 1-41,-2-1 41,1 0 0,0 0-1,-1 0 1,1 0 0,-1 0 0,0 0 0,1 0 0,-1 0 0,0 0-41,-2 9 136,-2-1-38,1-5-56,-1 1 1,0-1-1,0 0 1,-2 2-43,-12 15 145,-15 23 119,16-26-183,-3 0-67,9-11-50,1-1-36,7-5-3,1-1-60,-1-1-55,1 1-51,0-2-48,0 1-43,0-1-40,1 0-36,-2-2-309,1 0-65,0-2-220,0-3-573,0-3-310,1 4 706,1 1 285,0 0 110,0 1 235,0 1 112,0 2 265,0 0 35,0 0 35,0 1 39,1-5-305,0 1 44,0-1-22,0-3-125</inkml:trace>
  <inkml:trace contextRef="#ctx0" brushRef="#br0" timeOffset="879.78">1483 367 11008,'-2'3'914,"1"-1"-76,0 1-73,0-1-68,0 1-63,1 0-58,-1 0-55,1 0-49,-1 1 36,1 0-58,0-1-48,0 1-41,0 3 212,0 7 606,3 2 266</inkml:trace>
  <inkml:trace contextRef="#ctx0" brushRef="#br0" timeOffset="1130.09">1492 463 22431,'8'2'216,"-1"-2"-51,0 0-48,0-1-44,-1 0-42,0-1-40,0-1-36,0 0-33,5-5-168,-2-1-100,0-3-76,-1 0-56,-5 5 109,1-1 1,-1 1-1,0-1 0,0-1 369,0-5-457,-1 0 51,0 3 121,-2 0 60,0 0 73,0 2 84,-1 5-142,0 0 94,0 0 86,-1 0 79,1 1 34,0 0 36,-3-4 214,0 2 103,0-1 77,3 5-366,0 0-1,0 1 1,0-1 0,0 0-1,0 0 1,0 0-1,0 1 1,0-1-1,-1 1 1,1-1 0,-1 0-147,-5 1 661,3 1-327,0 0-34,1 2-43,-1 1-50,-3 4 242,1 0-76,-1 4 74,0 1-87,-7 11 230,7-10-244,-1-1 0,1 1 1,1 1-1,-2 5-346,3 1 295,2 1-55,2-1-75,5-1-90,0-8-15,2-1-96,3-1-109,1-1-121,-5-6 84,1 0-34,0 0-37,0-2-38,0 1-38,0-2-41,0 0-43,1-2-42,-2 1 132,-1-1-51,1 1-45,0-1-37,5-2-515,12-8-1409,-15 7 1703,-1 1 62,1-1 72,-1 0 107,-3 3 266,-1 0 34,1-1 39,0 1 40,6-9-363,5-4-71</inkml:trace>
  <inkml:trace contextRef="#ctx0" brushRef="#br0" timeOffset="1519.206">1745 272 10496,'0'-1'95,"-1"0"75,1 1 68,0-1 60,-1 1 51,1-1 90,0 0 39,-2 0 1200,1 0-984,1 1 44,-1-1-272,0 1-117,1 0-225,-1 0-40,1 0-41,0 0-47,-1 0 392,1 0 355,0 0-76,0 0 37,0 0 328,0 0-619,0 0 186,0 0-83,0 0-56,0 0-83,0 0-141,0 0-46,0 1-41,0 0-34,0 2 49,0 5 54,0-5-69,0 9 166,-1 0-86,0 0-73,0 0-58,0 7-30,0 8-59,1 10-41,0 45 40,0-56-47,0-1-47,2-21 108,0-8-5,0-4-40,16-57-98,4-7 99,-20 66 26,3-9-4,1 2 74,12-16 158,-12 21-195,1 0-40,-1 2-42,1 0-50,-1 0-59,1 1-68,-5 4 235,0 0-96,0 0-91,0 1-84,0-1-78,-1 1-73,1 0-66,0 0-60,0 0-129,0 0-60,0 1-51,0-1-43,2 2-878,3 4-2422,-4-4 2906,-1 0 63,-1 0 504,0-1 36,0 1 40,0 0 45,0-1 148,0 1 44,0 0-23,0 2-128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7-08T15:21:29.079"/>
    </inkml:context>
    <inkml:brush xml:id="br0">
      <inkml:brushProperty name="width" value="0.05" units="cm"/>
      <inkml:brushProperty name="height" value="0.05" units="cm"/>
      <inkml:brushProperty name="color" value="#E71224"/>
    </inkml:brush>
  </inkml:definitions>
  <inkml:trace contextRef="#ctx0" brushRef="#br0">3 739 7552,'1'1'528,"0"-1"-44,0 1-43,0 0-40,0 0-40,0 0-36,0 0-36,0-1-32,1 2 163,0-1-112,-1 0-95,1 1-83,0-1-62,0 1-64,4 3-177,-3-3 140,-2 0 54,1 0 36,0-1 43,-1 1 51,2 2-142,1-1 41,4 4 157,2-2 114,0 1 80,19 5 862,-18-7-792,-7-3-329,6 2 258,-1-2-91,0 0-82,-1-1-71,3-1-51,0-1-71,1 0-63,8-3-98,-2 0-3,-5 2 81,-3 1 53,1 1 56,11-1-130,0 2 41,49 0 53,-20 1-56,-38-1 33,0 1 1,0 1-1,-1 0 1,1 1-2,28 7 104,-16-3 29,0-2 72,2 1 29,0-2-52,0 1-52,0-2-52,0-1-51,0-2-53,1-1-52,0-2-53,81-10-296,-61 11 289,-22 2 107,1 1 45,-1 1 55,1 2 65,-2 0 6,0-1 48,18 3 209,57 4 644,-69-9-770,-1 0-57,-27-1-191,25 0 206,0-1-104,5 0-65,16-5-39,84-13-131,-44 8-54,-21 4-42,23 0-84,-46 6 191,0 2 33,0 2 37,-1 1 39,1 1 40,-1 2 44,8 0 244,-1-1-90,1-3-77,-1 0-66,31-1-43,42-2-117,-49-1-4,-59 1 136,1 0-33,15-2-43,8-2-120,18-2-208,0-1-36,-18 4 178,-8 1 106,1 1 97,-14 2-14,-1 0 54,11 5 124,-18-3-45,0 0-1,0 2 1,0-1-1,7 5-136,1 2 116,-1 1-62,15 9 109,-21-14-30,1 0 0,0-1 1,5 1-134,-9-4 79,-1-1 0,1 0 0,0 0 0,-1-1 0,9 1-79,-10-2 32,-1 0-1,0-1 0,1 1 0,-1-1 1,2-1-32,31-10 97,18-3-13,50-2-119,-22 8 150,86 1-115,-157 9-14,1 0 0,9 3 14,5 0-52,12-1 13,-11-2 46,4-1 24,15-9-58,-6 2 4,-13 5 42,10 2 84,1 2-34,2 0-56,1-2-81,-21 3 84,-19-2 4,0 0-1,1-1 1,-1 1 0,0-1 0,1 0 0,-1 0 0,2-1-20,-1 0 12,26-6 57,-10 0-57,-18 6-24,0-1 1,0 1 0,0-1-1,0 0 1,0 0 0,1-1 11,5-7-83,-3-2-40,1-6-13,1 2 67,1 1 68,5 1 68,-5 3 68,-4-3-38,-3-1-40,-2 0-45,2-9-84,4-1 10,-4 19 64,-1 0-1,1-1 1,-1 1 0,-1 0 0,1-6-2,-1-24 65,1-1-91,-1-85-304,-2 70 264,1 30 103,-1-1-62,-2-4-67,-3-15-120,-4 2-14,1 14 109,1 6 61,-2 1 53,-1 2-75,-26-17 36,18 18-35,-4-2 34,-17 1 48,10 4-23,10 2-43,15 7-25,-1 0-52,-21-4-459,15 7 385,0 2 97,7 0 112,0 1 44,-4 3 12,-1 1 83,-4-3 70,-12-2 16,1 2-110,5-1-79,-8-1-37,10 1-30,-1-1 0,1 2-1,0 1 1,-1 1 34,-37 6-65,19-8 53,-55-7 10,18 0 13,25 5 39,28-1-28,1-1-1,-11-1-21,-6-1 21,4 0-34,-15-5-72,20 3 55,-26-8-55,6 2 54,41 10 41,0 0 1,0 0-1,0 1 1,0 0-1,-2 0-10,-36 7 34,12-2-42,-5-2-39,-1-2-3,-22 5-112,26-2 59,-33 5 11,46-5 91,0-1 0,0-1 1,0 0-1,0-2 0,-2-1 1,-6-2 37,-39 1-55,49 2 47,-1 0 45,5 0 30,-1 0 49,4 0-39,0 0-42,-12 0-35,0 0-94,0 0-60,-34 2-220,27 1 214,-28 1 20,16-4 93,0 0 36,21 0-3,3-1 150,-11-4 166,6 1-99,9 2-160,-6 2 0,1 0-36,0 2-19,-20 3-25,-7-1-1,29-4-34,-2 0-58,1 1-87,-12 0-120,0 1 99,8-1 104,0 0 37,-25 0 20,-53 2 55,69-2 227,1 2-48,0-1-46,-1 1-43,1 0-42,0 0-39,0-1-37,0 0-34,-33-2-145,-1-4-113,0 0 210,-91 4 69,112 0-12,-1 1-48,20-1 49,-1 0 91,-5 1 101,-17-1 180,-1 1 11,17 0-177,6-1-100,0 0-88,-47-2 146,38 1-82,1 1-57,0-1-52,0 0 40,-18-1 41,33 1 5,0 2 1,0 0 0,0 2 0,0 0-1,-2 2-22,6-1 25,2-1-36,0 1-1,0 1 0,0 0 1,-4 3 11,1 3 32,2 2 54,3 3 72,2 5 89,0 10-101,5 2 45,3-15 49,2 0 0,0 14-240,4 20 1111,8 37-1111,-4-33 400,-2-3-78,-3-23-255,-1-5 57,0 0 49,1-2 160,1 0 1,2 5-334,7 14 392,0-15-183,1-5-87,2-1-62,-13-19-120,-1 0 90,5 6 154,-4-6-172,0 1-64,0-2-57,0 0-77,0 0-88,-1 0-103,1-2-253,-1 1 114,-2-1 307,0 1 34,0-1 38,-2-1 38,-2-1-53,-6-2-16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061938-08AC-4022-920F-2F8F1F4567C2}" type="datetimeFigureOut">
              <a:rPr lang="en-US" smtClean="0"/>
              <a:t>6/11/2019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E1A79C-6354-463F-9943-22313F2388DC}" type="slidenum">
              <a:rPr lang="en-US" smtClean="0"/>
              <a:t>‹#›</a:t>
            </a:fld>
            <a:endParaRPr lang="en-US"/>
          </a:p>
        </p:txBody>
      </p:sp>
    </p:spTree>
    <p:extLst>
      <p:ext uri="{BB962C8B-B14F-4D97-AF65-F5344CB8AC3E}">
        <p14:creationId xmlns:p14="http://schemas.microsoft.com/office/powerpoint/2010/main" val="2858430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6065D7-568A-403E-883C-4849D3C6A6EE}" type="slidenum">
              <a:rPr lang="en-US" smtClean="0"/>
              <a:t>1</a:t>
            </a:fld>
            <a:endParaRPr lang="en-US"/>
          </a:p>
        </p:txBody>
      </p:sp>
    </p:spTree>
    <p:extLst>
      <p:ext uri="{BB962C8B-B14F-4D97-AF65-F5344CB8AC3E}">
        <p14:creationId xmlns:p14="http://schemas.microsoft.com/office/powerpoint/2010/main" val="1706845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1A79C-6354-463F-9943-22313F2388DC}" type="slidenum">
              <a:rPr lang="en-US" smtClean="0"/>
              <a:t>10</a:t>
            </a:fld>
            <a:endParaRPr lang="en-US"/>
          </a:p>
        </p:txBody>
      </p:sp>
    </p:spTree>
    <p:extLst>
      <p:ext uri="{BB962C8B-B14F-4D97-AF65-F5344CB8AC3E}">
        <p14:creationId xmlns:p14="http://schemas.microsoft.com/office/powerpoint/2010/main" val="108979476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47173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35102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92874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a:p>
        </p:txBody>
      </p:sp>
      <p:sp>
        <p:nvSpPr>
          <p:cNvPr id="4" name="Slide Number Placeholder 3"/>
          <p:cNvSpPr>
            <a:spLocks noGrp="1"/>
          </p:cNvSpPr>
          <p:nvPr>
            <p:ph type="sldNum" sz="quarter" idx="10"/>
          </p:nvPr>
        </p:nvSpPr>
        <p:spPr/>
        <p:txBody>
          <a:bodyPr/>
          <a:lstStyle/>
          <a:p>
            <a:pPr marL="0" marR="0" lvl="0" indent="0" algn="r" defTabSz="1845351" rtl="0" eaLnBrk="1" fontAlgn="auto" latinLnBrk="0" hangingPunct="1">
              <a:lnSpc>
                <a:spcPct val="100000"/>
              </a:lnSpc>
              <a:spcBef>
                <a:spcPts val="0"/>
              </a:spcBef>
              <a:spcAft>
                <a:spcPts val="0"/>
              </a:spcAft>
              <a:buClrTx/>
              <a:buSzTx/>
              <a:buFontTx/>
              <a:buNone/>
              <a:tabLst/>
              <a:defRPr/>
            </a:pPr>
            <a:fld id="{2FF9BFDB-DC5F-4BB5-AB6E-3B4BC9DD94DE}"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45351" rtl="0" eaLnBrk="1" fontAlgn="auto" latinLnBrk="0" hangingPunct="1">
                <a:lnSpc>
                  <a:spcPct val="100000"/>
                </a:lnSpc>
                <a:spcBef>
                  <a:spcPts val="0"/>
                </a:spcBef>
                <a:spcAft>
                  <a:spcPts val="0"/>
                </a:spcAft>
                <a:buClrTx/>
                <a:buSzTx/>
                <a:buFontTx/>
                <a:buNone/>
                <a:tabLst/>
                <a:defRPr/>
              </a:pPr>
              <a:t>113</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87887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21621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346943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3502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18988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02523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45351"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45351" rtl="0" eaLnBrk="1" fontAlgn="auto" latinLnBrk="0" hangingPunct="1">
                <a:lnSpc>
                  <a:spcPct val="100000"/>
                </a:lnSpc>
                <a:spcBef>
                  <a:spcPts val="0"/>
                </a:spcBef>
                <a:spcAft>
                  <a:spcPts val="0"/>
                </a:spcAft>
                <a:buClrTx/>
                <a:buSzTx/>
                <a:buFontTx/>
                <a:buNone/>
                <a:tabLst/>
                <a:defRPr/>
              </a:pPr>
              <a:t>119</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968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B77E7-E37D-4527-8747-45F5588450D4}" type="slidenum">
              <a:rPr lang="en-US" smtClean="0"/>
              <a:t>11</a:t>
            </a:fld>
            <a:endParaRPr lang="en-US"/>
          </a:p>
        </p:txBody>
      </p:sp>
    </p:spTree>
    <p:extLst>
      <p:ext uri="{BB962C8B-B14F-4D97-AF65-F5344CB8AC3E}">
        <p14:creationId xmlns:p14="http://schemas.microsoft.com/office/powerpoint/2010/main" val="184735686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0945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45351"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45351" rtl="0" eaLnBrk="1" fontAlgn="auto" latinLnBrk="0" hangingPunct="1">
                <a:lnSpc>
                  <a:spcPct val="100000"/>
                </a:lnSpc>
                <a:spcBef>
                  <a:spcPts val="0"/>
                </a:spcBef>
                <a:spcAft>
                  <a:spcPts val="0"/>
                </a:spcAft>
                <a:buClrTx/>
                <a:buSzTx/>
                <a:buFontTx/>
                <a:buNone/>
                <a:tabLst/>
                <a:defRPr/>
              </a:pPr>
              <a:t>121</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22012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44904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92542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58063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31035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845351"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45351" rtl="0" eaLnBrk="1" fontAlgn="auto" latinLnBrk="0" hangingPunct="1">
                <a:lnSpc>
                  <a:spcPct val="100000"/>
                </a:lnSpc>
                <a:spcBef>
                  <a:spcPts val="0"/>
                </a:spcBef>
                <a:spcAft>
                  <a:spcPts val="0"/>
                </a:spcAft>
                <a:buClrTx/>
                <a:buSzTx/>
                <a:buFontTx/>
                <a:buNone/>
                <a:tabLst/>
                <a:defRPr/>
              </a:pPr>
              <a:t>126</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4969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3800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32722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249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B77E7-E37D-4527-8747-45F5588450D4}" type="slidenum">
              <a:rPr lang="en-US" smtClean="0"/>
              <a:t>12</a:t>
            </a:fld>
            <a:endParaRPr lang="en-US"/>
          </a:p>
        </p:txBody>
      </p:sp>
    </p:spTree>
    <p:extLst>
      <p:ext uri="{BB962C8B-B14F-4D97-AF65-F5344CB8AC3E}">
        <p14:creationId xmlns:p14="http://schemas.microsoft.com/office/powerpoint/2010/main" val="381687988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891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B77E7-E37D-4527-8747-45F5588450D4}" type="slidenum">
              <a:rPr lang="en-US" smtClean="0"/>
              <a:t>14</a:t>
            </a:fld>
            <a:endParaRPr lang="en-US"/>
          </a:p>
        </p:txBody>
      </p:sp>
    </p:spTree>
    <p:extLst>
      <p:ext uri="{BB962C8B-B14F-4D97-AF65-F5344CB8AC3E}">
        <p14:creationId xmlns:p14="http://schemas.microsoft.com/office/powerpoint/2010/main" val="1459771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F9BFDB-DC5F-4BB5-AB6E-3B4BC9DD94DE}" type="slidenum">
              <a:rPr lang="en-US" smtClean="0"/>
              <a:t>15</a:t>
            </a:fld>
            <a:endParaRPr lang="en-US"/>
          </a:p>
        </p:txBody>
      </p:sp>
    </p:spTree>
    <p:extLst>
      <p:ext uri="{BB962C8B-B14F-4D97-AF65-F5344CB8AC3E}">
        <p14:creationId xmlns:p14="http://schemas.microsoft.com/office/powerpoint/2010/main" val="3485149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FF9BFDB-DC5F-4BB5-AB6E-3B4BC9DD94DE}" type="slidenum">
              <a:rPr lang="en-US" smtClean="0"/>
              <a:t>16</a:t>
            </a:fld>
            <a:endParaRPr lang="en-US"/>
          </a:p>
        </p:txBody>
      </p:sp>
    </p:spTree>
    <p:extLst>
      <p:ext uri="{BB962C8B-B14F-4D97-AF65-F5344CB8AC3E}">
        <p14:creationId xmlns:p14="http://schemas.microsoft.com/office/powerpoint/2010/main" val="3878519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defTabSz="933237">
              <a:defRPr/>
            </a:pPr>
            <a:fld id="{D5AF47CF-4C1C-4443-B8E1-7F46CCF3C513}" type="slidenum">
              <a:rPr lang="en-US">
                <a:solidFill>
                  <a:prstClr val="black"/>
                </a:solidFill>
                <a:latin typeface="Calibri" panose="020F0502020204030204"/>
              </a:rPr>
              <a:pPr defTabSz="933237">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1544266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9BFDB-DC5F-4BB5-AB6E-3B4BC9DD94DE}" type="slidenum">
              <a:rPr lang="en-US" smtClean="0"/>
              <a:t>18</a:t>
            </a:fld>
            <a:endParaRPr lang="en-US"/>
          </a:p>
        </p:txBody>
      </p:sp>
    </p:spTree>
    <p:extLst>
      <p:ext uri="{BB962C8B-B14F-4D97-AF65-F5344CB8AC3E}">
        <p14:creationId xmlns:p14="http://schemas.microsoft.com/office/powerpoint/2010/main" val="2662652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39E89C-0FAF-44E2-BFF8-B751D5891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733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7E9C8-B38D-490B-BC0A-9D5C173E74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762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9BFDB-DC5F-4BB5-AB6E-3B4BC9DD94DE}" type="slidenum">
              <a:rPr lang="en-US" smtClean="0"/>
              <a:t>2</a:t>
            </a:fld>
            <a:endParaRPr lang="en-US"/>
          </a:p>
        </p:txBody>
      </p:sp>
    </p:spTree>
    <p:extLst>
      <p:ext uri="{BB962C8B-B14F-4D97-AF65-F5344CB8AC3E}">
        <p14:creationId xmlns:p14="http://schemas.microsoft.com/office/powerpoint/2010/main" val="3948829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39E89C-0FAF-44E2-BFF8-B751D5891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768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86AA1-048A-4308-903B-42E159D566F8}" type="slidenum">
              <a:rPr lang="en-US" smtClean="0"/>
              <a:t>22</a:t>
            </a:fld>
            <a:endParaRPr lang="en-US"/>
          </a:p>
        </p:txBody>
      </p:sp>
    </p:spTree>
    <p:extLst>
      <p:ext uri="{BB962C8B-B14F-4D97-AF65-F5344CB8AC3E}">
        <p14:creationId xmlns:p14="http://schemas.microsoft.com/office/powerpoint/2010/main" val="2316485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86AA1-048A-4308-903B-42E159D566F8}" type="slidenum">
              <a:rPr lang="en-US" smtClean="0"/>
              <a:t>23</a:t>
            </a:fld>
            <a:endParaRPr lang="en-US"/>
          </a:p>
        </p:txBody>
      </p:sp>
    </p:spTree>
    <p:extLst>
      <p:ext uri="{BB962C8B-B14F-4D97-AF65-F5344CB8AC3E}">
        <p14:creationId xmlns:p14="http://schemas.microsoft.com/office/powerpoint/2010/main" val="1408744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9BFDB-DC5F-4BB5-AB6E-3B4BC9DD9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163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86AA1-048A-4308-903B-42E159D566F8}" type="slidenum">
              <a:rPr lang="en-US" smtClean="0"/>
              <a:t>25</a:t>
            </a:fld>
            <a:endParaRPr lang="en-US"/>
          </a:p>
        </p:txBody>
      </p:sp>
    </p:spTree>
    <p:extLst>
      <p:ext uri="{BB962C8B-B14F-4D97-AF65-F5344CB8AC3E}">
        <p14:creationId xmlns:p14="http://schemas.microsoft.com/office/powerpoint/2010/main" val="3002790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330">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1731BC-A0AE-468A-B5D0-3FDC704D8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863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330">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1731BC-A0AE-468A-B5D0-3FDC704D8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477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85423B7-FECA-420F-9B74-5876F1517FEB}" type="slidenum">
              <a:rPr lang="en-US" smtClean="0"/>
              <a:t>28</a:t>
            </a:fld>
            <a:endParaRPr lang="en-US"/>
          </a:p>
        </p:txBody>
      </p:sp>
    </p:spTree>
    <p:extLst>
      <p:ext uri="{BB962C8B-B14F-4D97-AF65-F5344CB8AC3E}">
        <p14:creationId xmlns:p14="http://schemas.microsoft.com/office/powerpoint/2010/main" val="17576639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F47CF-4C1C-4443-B8E1-7F46CCF3C5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08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FD04251-918A-48D2-8940-389DF6D9D4F9}" type="slidenum">
              <a:rPr lang="en-US" smtClean="0"/>
              <a:t>30</a:t>
            </a:fld>
            <a:endParaRPr lang="en-US"/>
          </a:p>
        </p:txBody>
      </p:sp>
    </p:spTree>
    <p:extLst>
      <p:ext uri="{BB962C8B-B14F-4D97-AF65-F5344CB8AC3E}">
        <p14:creationId xmlns:p14="http://schemas.microsoft.com/office/powerpoint/2010/main" val="4257855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9BFDB-DC5F-4BB5-AB6E-3B4BC9DD94DE}" type="slidenum">
              <a:rPr lang="en-US" smtClean="0"/>
              <a:t>3</a:t>
            </a:fld>
            <a:endParaRPr lang="en-US"/>
          </a:p>
        </p:txBody>
      </p:sp>
    </p:spTree>
    <p:extLst>
      <p:ext uri="{BB962C8B-B14F-4D97-AF65-F5344CB8AC3E}">
        <p14:creationId xmlns:p14="http://schemas.microsoft.com/office/powerpoint/2010/main" val="1601389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D04251-918A-48D2-8940-389DF6D9D4F9}" type="slidenum">
              <a:rPr lang="en-US" smtClean="0"/>
              <a:t>31</a:t>
            </a:fld>
            <a:endParaRPr lang="en-US"/>
          </a:p>
        </p:txBody>
      </p:sp>
    </p:spTree>
    <p:extLst>
      <p:ext uri="{BB962C8B-B14F-4D97-AF65-F5344CB8AC3E}">
        <p14:creationId xmlns:p14="http://schemas.microsoft.com/office/powerpoint/2010/main" val="23992847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3FF4E11-E219-41EC-853E-A307BFB70294}" type="slidenum">
              <a:rPr lang="en-US" smtClean="0"/>
              <a:t>32</a:t>
            </a:fld>
            <a:endParaRPr lang="en-US"/>
          </a:p>
        </p:txBody>
      </p:sp>
    </p:spTree>
    <p:extLst>
      <p:ext uri="{BB962C8B-B14F-4D97-AF65-F5344CB8AC3E}">
        <p14:creationId xmlns:p14="http://schemas.microsoft.com/office/powerpoint/2010/main" val="30565177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E1A79C-6354-463F-9943-22313F2388DC}" type="slidenum">
              <a:rPr lang="en-US" smtClean="0"/>
              <a:t>33</a:t>
            </a:fld>
            <a:endParaRPr lang="en-US"/>
          </a:p>
        </p:txBody>
      </p:sp>
    </p:spTree>
    <p:extLst>
      <p:ext uri="{BB962C8B-B14F-4D97-AF65-F5344CB8AC3E}">
        <p14:creationId xmlns:p14="http://schemas.microsoft.com/office/powerpoint/2010/main" val="23056120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4657E1FA-A623-43A6-BEF3-0487A3BC7D01}" type="slidenum">
              <a:rPr lang="en-US" smtClean="0"/>
              <a:t>35</a:t>
            </a:fld>
            <a:endParaRPr lang="en-US"/>
          </a:p>
        </p:txBody>
      </p:sp>
    </p:spTree>
    <p:extLst>
      <p:ext uri="{BB962C8B-B14F-4D97-AF65-F5344CB8AC3E}">
        <p14:creationId xmlns:p14="http://schemas.microsoft.com/office/powerpoint/2010/main" val="2456171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F47CF-4C1C-4443-B8E1-7F46CCF3C5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5019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F47CF-4C1C-4443-B8E1-7F46CCF3C5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762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77BFA-DD16-4799-8ECE-B43B8D41A5C9}" type="slidenum">
              <a:rPr lang="en-US" smtClean="0"/>
              <a:t>38</a:t>
            </a:fld>
            <a:endParaRPr lang="en-US"/>
          </a:p>
        </p:txBody>
      </p:sp>
    </p:spTree>
    <p:extLst>
      <p:ext uri="{BB962C8B-B14F-4D97-AF65-F5344CB8AC3E}">
        <p14:creationId xmlns:p14="http://schemas.microsoft.com/office/powerpoint/2010/main" val="632230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E1A79C-6354-463F-9943-22313F2388DC}" type="slidenum">
              <a:rPr lang="en-US" smtClean="0"/>
              <a:t>39</a:t>
            </a:fld>
            <a:endParaRPr lang="en-US"/>
          </a:p>
        </p:txBody>
      </p:sp>
    </p:spTree>
    <p:extLst>
      <p:ext uri="{BB962C8B-B14F-4D97-AF65-F5344CB8AC3E}">
        <p14:creationId xmlns:p14="http://schemas.microsoft.com/office/powerpoint/2010/main" val="19646958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F9BFDB-DC5F-4BB5-AB6E-3B4BC9DD94DE}" type="slidenum">
              <a:rPr lang="en-US" smtClean="0"/>
              <a:t>40</a:t>
            </a:fld>
            <a:endParaRPr lang="en-US"/>
          </a:p>
        </p:txBody>
      </p:sp>
    </p:spTree>
    <p:extLst>
      <p:ext uri="{BB962C8B-B14F-4D97-AF65-F5344CB8AC3E}">
        <p14:creationId xmlns:p14="http://schemas.microsoft.com/office/powerpoint/2010/main" val="28588069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9BFDB-DC5F-4BB5-AB6E-3B4BC9DD9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85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E1A79C-6354-463F-9943-22313F2388DC}" type="slidenum">
              <a:rPr lang="en-US" smtClean="0"/>
              <a:t>4</a:t>
            </a:fld>
            <a:endParaRPr lang="en-US"/>
          </a:p>
        </p:txBody>
      </p:sp>
    </p:spTree>
    <p:extLst>
      <p:ext uri="{BB962C8B-B14F-4D97-AF65-F5344CB8AC3E}">
        <p14:creationId xmlns:p14="http://schemas.microsoft.com/office/powerpoint/2010/main" val="20217565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E1A79C-6354-463F-9943-22313F2388DC}" type="slidenum">
              <a:rPr lang="en-US" smtClean="0"/>
              <a:t>42</a:t>
            </a:fld>
            <a:endParaRPr lang="en-US"/>
          </a:p>
        </p:txBody>
      </p:sp>
    </p:spTree>
    <p:extLst>
      <p:ext uri="{BB962C8B-B14F-4D97-AF65-F5344CB8AC3E}">
        <p14:creationId xmlns:p14="http://schemas.microsoft.com/office/powerpoint/2010/main" val="41204731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53E1A79C-6354-463F-9943-22313F2388DC}" type="slidenum">
              <a:rPr lang="en-US" smtClean="0"/>
              <a:t>43</a:t>
            </a:fld>
            <a:endParaRPr lang="en-US"/>
          </a:p>
        </p:txBody>
      </p:sp>
    </p:spTree>
    <p:extLst>
      <p:ext uri="{BB962C8B-B14F-4D97-AF65-F5344CB8AC3E}">
        <p14:creationId xmlns:p14="http://schemas.microsoft.com/office/powerpoint/2010/main" val="19622129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E1A79C-6354-463F-9943-22313F2388DC}" type="slidenum">
              <a:rPr lang="en-US" smtClean="0"/>
              <a:t>44</a:t>
            </a:fld>
            <a:endParaRPr lang="en-US"/>
          </a:p>
        </p:txBody>
      </p:sp>
    </p:spTree>
    <p:extLst>
      <p:ext uri="{BB962C8B-B14F-4D97-AF65-F5344CB8AC3E}">
        <p14:creationId xmlns:p14="http://schemas.microsoft.com/office/powerpoint/2010/main" val="40461730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E1A79C-6354-463F-9943-22313F2388DC}" type="slidenum">
              <a:rPr lang="en-US" smtClean="0"/>
              <a:t>45</a:t>
            </a:fld>
            <a:endParaRPr lang="en-US"/>
          </a:p>
        </p:txBody>
      </p:sp>
    </p:spTree>
    <p:extLst>
      <p:ext uri="{BB962C8B-B14F-4D97-AF65-F5344CB8AC3E}">
        <p14:creationId xmlns:p14="http://schemas.microsoft.com/office/powerpoint/2010/main" val="16697290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3E1A79C-6354-463F-9943-22313F2388DC}" type="slidenum">
              <a:rPr lang="en-US" smtClean="0"/>
              <a:t>46</a:t>
            </a:fld>
            <a:endParaRPr lang="en-US"/>
          </a:p>
        </p:txBody>
      </p:sp>
    </p:spTree>
    <p:extLst>
      <p:ext uri="{BB962C8B-B14F-4D97-AF65-F5344CB8AC3E}">
        <p14:creationId xmlns:p14="http://schemas.microsoft.com/office/powerpoint/2010/main" val="16996820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E1A79C-6354-463F-9943-22313F2388DC}" type="slidenum">
              <a:rPr lang="en-US" smtClean="0"/>
              <a:t>47</a:t>
            </a:fld>
            <a:endParaRPr lang="en-US"/>
          </a:p>
        </p:txBody>
      </p:sp>
    </p:spTree>
    <p:extLst>
      <p:ext uri="{BB962C8B-B14F-4D97-AF65-F5344CB8AC3E}">
        <p14:creationId xmlns:p14="http://schemas.microsoft.com/office/powerpoint/2010/main" val="31165806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F99242-D82F-4A13-984E-904CAF1AF209}" type="slidenum">
              <a:rPr lang="en-US" smtClean="0"/>
              <a:t>48</a:t>
            </a:fld>
            <a:endParaRPr lang="en-US"/>
          </a:p>
        </p:txBody>
      </p:sp>
    </p:spTree>
    <p:extLst>
      <p:ext uri="{BB962C8B-B14F-4D97-AF65-F5344CB8AC3E}">
        <p14:creationId xmlns:p14="http://schemas.microsoft.com/office/powerpoint/2010/main" val="34202107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02C3BA-AF27-4954-85C5-44D2ACD82323}" type="slidenum">
              <a:rPr lang="en-US" smtClean="0"/>
              <a:t>49</a:t>
            </a:fld>
            <a:endParaRPr lang="en-US"/>
          </a:p>
        </p:txBody>
      </p:sp>
    </p:spTree>
    <p:extLst>
      <p:ext uri="{BB962C8B-B14F-4D97-AF65-F5344CB8AC3E}">
        <p14:creationId xmlns:p14="http://schemas.microsoft.com/office/powerpoint/2010/main" val="30513716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02C3BA-AF27-4954-85C5-44D2ACD82323}" type="slidenum">
              <a:rPr lang="en-US" smtClean="0"/>
              <a:t>50</a:t>
            </a:fld>
            <a:endParaRPr lang="en-US"/>
          </a:p>
        </p:txBody>
      </p:sp>
    </p:spTree>
    <p:extLst>
      <p:ext uri="{BB962C8B-B14F-4D97-AF65-F5344CB8AC3E}">
        <p14:creationId xmlns:p14="http://schemas.microsoft.com/office/powerpoint/2010/main" val="8036198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E1A79C-6354-463F-9943-22313F2388DC}" type="slidenum">
              <a:rPr lang="en-US" smtClean="0"/>
              <a:t>51</a:t>
            </a:fld>
            <a:endParaRPr lang="en-US"/>
          </a:p>
        </p:txBody>
      </p:sp>
    </p:spTree>
    <p:extLst>
      <p:ext uri="{BB962C8B-B14F-4D97-AF65-F5344CB8AC3E}">
        <p14:creationId xmlns:p14="http://schemas.microsoft.com/office/powerpoint/2010/main" val="1597494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E8F855-9F95-4B5F-B073-273888D3F45F}" type="slidenum">
              <a:rPr lang="en-US" smtClean="0"/>
              <a:t>5</a:t>
            </a:fld>
            <a:endParaRPr lang="en-US"/>
          </a:p>
        </p:txBody>
      </p:sp>
    </p:spTree>
    <p:extLst>
      <p:ext uri="{BB962C8B-B14F-4D97-AF65-F5344CB8AC3E}">
        <p14:creationId xmlns:p14="http://schemas.microsoft.com/office/powerpoint/2010/main" val="24519238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E1A79C-6354-463F-9943-22313F2388DC}" type="slidenum">
              <a:rPr lang="en-US" smtClean="0"/>
              <a:t>52</a:t>
            </a:fld>
            <a:endParaRPr lang="en-US"/>
          </a:p>
        </p:txBody>
      </p:sp>
    </p:spTree>
    <p:extLst>
      <p:ext uri="{BB962C8B-B14F-4D97-AF65-F5344CB8AC3E}">
        <p14:creationId xmlns:p14="http://schemas.microsoft.com/office/powerpoint/2010/main" val="10452140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Tree>
    <p:extLst>
      <p:ext uri="{BB962C8B-B14F-4D97-AF65-F5344CB8AC3E}">
        <p14:creationId xmlns:p14="http://schemas.microsoft.com/office/powerpoint/2010/main" val="39744388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Tree>
    <p:extLst>
      <p:ext uri="{BB962C8B-B14F-4D97-AF65-F5344CB8AC3E}">
        <p14:creationId xmlns:p14="http://schemas.microsoft.com/office/powerpoint/2010/main" val="37626480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E1A79C-6354-463F-9943-22313F2388DC}" type="slidenum">
              <a:rPr lang="en-US" smtClean="0"/>
              <a:t>55</a:t>
            </a:fld>
            <a:endParaRPr lang="en-US"/>
          </a:p>
        </p:txBody>
      </p:sp>
    </p:spTree>
    <p:extLst>
      <p:ext uri="{BB962C8B-B14F-4D97-AF65-F5344CB8AC3E}">
        <p14:creationId xmlns:p14="http://schemas.microsoft.com/office/powerpoint/2010/main" val="316071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E1A79C-6354-463F-9943-22313F2388DC}" type="slidenum">
              <a:rPr lang="en-US" smtClean="0"/>
              <a:t>56</a:t>
            </a:fld>
            <a:endParaRPr lang="en-US"/>
          </a:p>
        </p:txBody>
      </p:sp>
    </p:spTree>
    <p:extLst>
      <p:ext uri="{BB962C8B-B14F-4D97-AF65-F5344CB8AC3E}">
        <p14:creationId xmlns:p14="http://schemas.microsoft.com/office/powerpoint/2010/main" val="34185144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E1A79C-6354-463F-9943-22313F2388DC}" type="slidenum">
              <a:rPr lang="en-US" smtClean="0"/>
              <a:t>57</a:t>
            </a:fld>
            <a:endParaRPr lang="en-US"/>
          </a:p>
        </p:txBody>
      </p:sp>
    </p:spTree>
    <p:extLst>
      <p:ext uri="{BB962C8B-B14F-4D97-AF65-F5344CB8AC3E}">
        <p14:creationId xmlns:p14="http://schemas.microsoft.com/office/powerpoint/2010/main" val="3552037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87C23-AE37-4D64-A0E4-948DCB704C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3608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E1A79C-6354-463F-9943-22313F2388DC}" type="slidenum">
              <a:rPr lang="en-US" smtClean="0"/>
              <a:t>59</a:t>
            </a:fld>
            <a:endParaRPr lang="en-US"/>
          </a:p>
        </p:txBody>
      </p:sp>
    </p:spTree>
    <p:extLst>
      <p:ext uri="{BB962C8B-B14F-4D97-AF65-F5344CB8AC3E}">
        <p14:creationId xmlns:p14="http://schemas.microsoft.com/office/powerpoint/2010/main" val="21301412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1A79C-6354-463F-9943-22313F2388DC}" type="slidenum">
              <a:rPr lang="en-US" smtClean="0"/>
              <a:t>60</a:t>
            </a:fld>
            <a:endParaRPr lang="en-US"/>
          </a:p>
        </p:txBody>
      </p:sp>
    </p:spTree>
    <p:extLst>
      <p:ext uri="{BB962C8B-B14F-4D97-AF65-F5344CB8AC3E}">
        <p14:creationId xmlns:p14="http://schemas.microsoft.com/office/powerpoint/2010/main" val="4334481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260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8C1C81-86C6-4FB0-8F64-81047300ED88}" type="slidenum">
              <a:rPr lang="zh-CN" altLang="en-US" smtClean="0"/>
              <a:pPr/>
              <a:t>6</a:t>
            </a:fld>
            <a:endParaRPr lang="en-US" altLang="zh-CN"/>
          </a:p>
        </p:txBody>
      </p:sp>
    </p:spTree>
    <p:extLst>
      <p:ext uri="{BB962C8B-B14F-4D97-AF65-F5344CB8AC3E}">
        <p14:creationId xmlns:p14="http://schemas.microsoft.com/office/powerpoint/2010/main" val="5787099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1A79C-6354-463F-9943-22313F2388DC}" type="slidenum">
              <a:rPr lang="en-US" smtClean="0"/>
              <a:t>62</a:t>
            </a:fld>
            <a:endParaRPr lang="en-US"/>
          </a:p>
        </p:txBody>
      </p:sp>
    </p:spTree>
    <p:extLst>
      <p:ext uri="{BB962C8B-B14F-4D97-AF65-F5344CB8AC3E}">
        <p14:creationId xmlns:p14="http://schemas.microsoft.com/office/powerpoint/2010/main" val="23651742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E1A79C-6354-463F-9943-22313F2388DC}" type="slidenum">
              <a:rPr lang="en-US" smtClean="0"/>
              <a:t>63</a:t>
            </a:fld>
            <a:endParaRPr lang="en-US"/>
          </a:p>
        </p:txBody>
      </p:sp>
    </p:spTree>
    <p:extLst>
      <p:ext uri="{BB962C8B-B14F-4D97-AF65-F5344CB8AC3E}">
        <p14:creationId xmlns:p14="http://schemas.microsoft.com/office/powerpoint/2010/main" val="28362394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C6D51-5C11-4773-A151-1BA072BB4E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8740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C6D51-5C11-4773-A151-1BA072BB4E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117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E1A79C-6354-463F-9943-22313F2388DC}" type="slidenum">
              <a:rPr lang="en-US" smtClean="0"/>
              <a:t>71</a:t>
            </a:fld>
            <a:endParaRPr lang="en-US"/>
          </a:p>
        </p:txBody>
      </p:sp>
    </p:spTree>
    <p:extLst>
      <p:ext uri="{BB962C8B-B14F-4D97-AF65-F5344CB8AC3E}">
        <p14:creationId xmlns:p14="http://schemas.microsoft.com/office/powerpoint/2010/main" val="26670937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E1A79C-6354-463F-9943-22313F2388DC}" type="slidenum">
              <a:rPr lang="en-US" smtClean="0"/>
              <a:t>74</a:t>
            </a:fld>
            <a:endParaRPr lang="en-US"/>
          </a:p>
        </p:txBody>
      </p:sp>
    </p:spTree>
    <p:extLst>
      <p:ext uri="{BB962C8B-B14F-4D97-AF65-F5344CB8AC3E}">
        <p14:creationId xmlns:p14="http://schemas.microsoft.com/office/powerpoint/2010/main" val="25844737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6B5AB7-3C93-4F65-B1FA-14AFD04BBA37}" type="slidenum">
              <a:rPr lang="en-US" smtClean="0"/>
              <a:t>76</a:t>
            </a:fld>
            <a:endParaRPr lang="en-US"/>
          </a:p>
        </p:txBody>
      </p:sp>
    </p:spTree>
    <p:extLst>
      <p:ext uri="{BB962C8B-B14F-4D97-AF65-F5344CB8AC3E}">
        <p14:creationId xmlns:p14="http://schemas.microsoft.com/office/powerpoint/2010/main" val="19230091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10"/>
          </p:nvPr>
        </p:nvSpPr>
        <p:spPr/>
        <p:txBody>
          <a:bodyPr/>
          <a:lstStyle/>
          <a:p>
            <a:pPr marL="0" marR="0" lvl="0" indent="0" algn="r" defTabSz="1845351" rtl="0" eaLnBrk="1" fontAlgn="auto" latinLnBrk="0" hangingPunct="1">
              <a:lnSpc>
                <a:spcPct val="100000"/>
              </a:lnSpc>
              <a:spcBef>
                <a:spcPts val="0"/>
              </a:spcBef>
              <a:spcAft>
                <a:spcPts val="0"/>
              </a:spcAft>
              <a:buClrTx/>
              <a:buSzTx/>
              <a:buFontTx/>
              <a:buNone/>
              <a:tabLst/>
              <a:defRPr/>
            </a:pPr>
            <a:fld id="{2FF9BFDB-DC5F-4BB5-AB6E-3B4BC9DD94DE}"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45351" rtl="0" eaLnBrk="1" fontAlgn="auto" latinLnBrk="0" hangingPunct="1">
                <a:lnSpc>
                  <a:spcPct val="100000"/>
                </a:lnSpc>
                <a:spcBef>
                  <a:spcPts val="0"/>
                </a:spcBef>
                <a:spcAft>
                  <a:spcPts val="0"/>
                </a:spcAft>
                <a:buClrTx/>
                <a:buSzTx/>
                <a:buFontTx/>
                <a:buNone/>
                <a:tabLst/>
                <a:defRPr/>
              </a:pPr>
              <a:t>77</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2780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845351"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45351" rtl="0" eaLnBrk="1" fontAlgn="auto" latinLnBrk="0" hangingPunct="1">
                <a:lnSpc>
                  <a:spcPct val="100000"/>
                </a:lnSpc>
                <a:spcBef>
                  <a:spcPts val="0"/>
                </a:spcBef>
                <a:spcAft>
                  <a:spcPts val="0"/>
                </a:spcAft>
                <a:buClrTx/>
                <a:buSzTx/>
                <a:buFontTx/>
                <a:buNone/>
                <a:tabLst/>
                <a:defRPr/>
              </a:pPr>
              <a:t>78</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9400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014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8C1C81-86C6-4FB0-8F64-81047300ED88}" type="slidenum">
              <a:rPr lang="zh-CN" altLang="en-US" smtClean="0"/>
              <a:pPr/>
              <a:t>7</a:t>
            </a:fld>
            <a:endParaRPr lang="en-US" altLang="zh-CN"/>
          </a:p>
        </p:txBody>
      </p:sp>
    </p:spTree>
    <p:extLst>
      <p:ext uri="{BB962C8B-B14F-4D97-AF65-F5344CB8AC3E}">
        <p14:creationId xmlns:p14="http://schemas.microsoft.com/office/powerpoint/2010/main" val="4256491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845351"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45351" rtl="0" eaLnBrk="1" fontAlgn="auto" latinLnBrk="0" hangingPunct="1">
                <a:lnSpc>
                  <a:spcPct val="100000"/>
                </a:lnSpc>
                <a:spcBef>
                  <a:spcPts val="0"/>
                </a:spcBef>
                <a:spcAft>
                  <a:spcPts val="0"/>
                </a:spcAft>
                <a:buClrTx/>
                <a:buSzTx/>
                <a:buFontTx/>
                <a:buNone/>
                <a:tabLst/>
                <a:defRPr/>
              </a:pPr>
              <a:t>80</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2967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675">
              <a:defRPr/>
            </a:pPr>
            <a:endParaRPr lang="en-US" noProof="0" dirty="0"/>
          </a:p>
        </p:txBody>
      </p:sp>
      <p:sp>
        <p:nvSpPr>
          <p:cNvPr id="4" name="Header Placeholder 3"/>
          <p:cNvSpPr>
            <a:spLocks noGrp="1"/>
          </p:cNvSpPr>
          <p:nvPr>
            <p:ph type="hdr" sz="quarter" idx="10"/>
          </p:nvPr>
        </p:nvSpPr>
        <p:spPr/>
        <p:txBody>
          <a:bodyPr/>
          <a:lstStyle/>
          <a:p>
            <a:pPr marL="0" marR="0" lvl="0" indent="0" algn="l" defTabSz="184535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MS Research Faculty Summit 2013</a:t>
            </a:r>
          </a:p>
        </p:txBody>
      </p:sp>
      <p:sp>
        <p:nvSpPr>
          <p:cNvPr id="5" name="Footer Placeholder 4"/>
          <p:cNvSpPr>
            <a:spLocks noGrp="1"/>
          </p:cNvSpPr>
          <p:nvPr>
            <p:ph type="ftr" sz="quarter" idx="11"/>
          </p:nvPr>
        </p:nvSpPr>
        <p:spPr/>
        <p:txBody>
          <a:bodyPr/>
          <a:lstStyle/>
          <a:p>
            <a:pPr marL="0" marR="0" lvl="0" indent="0" algn="l" defTabSz="1844743" rtl="0" eaLnBrk="0"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1845351" rtl="0" eaLnBrk="1" fontAlgn="auto" latinLnBrk="0" hangingPunct="1">
              <a:lnSpc>
                <a:spcPct val="100000"/>
              </a:lnSpc>
              <a:spcBef>
                <a:spcPts val="0"/>
              </a:spcBef>
              <a:spcAft>
                <a:spcPts val="0"/>
              </a:spcAft>
              <a:buClrTx/>
              <a:buSzTx/>
              <a:buFontTx/>
              <a:buNone/>
              <a:tabLst/>
              <a:defRPr/>
            </a:pPr>
            <a:fld id="{C9657DB9-6410-41AB-A5CD-16EA70D458BC}" type="datetime8">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45351" rtl="0" eaLnBrk="1" fontAlgn="auto" latinLnBrk="0" hangingPunct="1">
                <a:lnSpc>
                  <a:spcPct val="100000"/>
                </a:lnSpc>
                <a:spcBef>
                  <a:spcPts val="0"/>
                </a:spcBef>
                <a:spcAft>
                  <a:spcPts val="0"/>
                </a:spcAft>
                <a:buClrTx/>
                <a:buSzTx/>
                <a:buFontTx/>
                <a:buNone/>
                <a:tabLst/>
                <a:defRPr/>
              </a:pPr>
              <a:t>6/11/2019 5:54 PM</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184535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45351" rtl="0" eaLnBrk="1" fontAlgn="auto" latinLnBrk="0" hangingPunct="1">
                <a:lnSpc>
                  <a:spcPct val="100000"/>
                </a:lnSpc>
                <a:spcBef>
                  <a:spcPts val="0"/>
                </a:spcBef>
                <a:spcAft>
                  <a:spcPts val="0"/>
                </a:spcAft>
                <a:buClrTx/>
                <a:buSzTx/>
                <a:buFontTx/>
                <a:buNone/>
                <a:tabLst/>
                <a:defRPr/>
              </a:pPr>
              <a:t>81</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2627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45351"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45351" rtl="0" eaLnBrk="1" fontAlgn="auto" latinLnBrk="0" hangingPunct="1">
                <a:lnSpc>
                  <a:spcPct val="100000"/>
                </a:lnSpc>
                <a:spcBef>
                  <a:spcPts val="0"/>
                </a:spcBef>
                <a:spcAft>
                  <a:spcPts val="0"/>
                </a:spcAft>
                <a:buClrTx/>
                <a:buSzTx/>
                <a:buFontTx/>
                <a:buNone/>
                <a:tabLst/>
                <a:defRPr/>
              </a:pPr>
              <a:t>82</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1145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845351" rtl="0" eaLnBrk="1" fontAlgn="auto" latinLnBrk="0" hangingPunct="1">
              <a:lnSpc>
                <a:spcPct val="100000"/>
              </a:lnSpc>
              <a:spcBef>
                <a:spcPts val="0"/>
              </a:spcBef>
              <a:spcAft>
                <a:spcPts val="0"/>
              </a:spcAft>
              <a:buClrTx/>
              <a:buSzTx/>
              <a:buFontTx/>
              <a:buNone/>
              <a:tabLst/>
              <a:defRPr/>
            </a:pPr>
            <a:fld id="{2FF9BFDB-DC5F-4BB5-AB6E-3B4BC9DD94DE}"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45351" rtl="0" eaLnBrk="1" fontAlgn="auto" latinLnBrk="0" hangingPunct="1">
                <a:lnSpc>
                  <a:spcPct val="100000"/>
                </a:lnSpc>
                <a:spcBef>
                  <a:spcPts val="0"/>
                </a:spcBef>
                <a:spcAft>
                  <a:spcPts val="0"/>
                </a:spcAft>
                <a:buClrTx/>
                <a:buSzTx/>
                <a:buFontTx/>
                <a:buNone/>
                <a:tabLst/>
                <a:defRPr/>
              </a:pPr>
              <a:t>83</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0812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4355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184535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MS Research Faculty Summit 2013</a:t>
            </a:r>
          </a:p>
        </p:txBody>
      </p:sp>
      <p:sp>
        <p:nvSpPr>
          <p:cNvPr id="5" name="Footer Placeholder 4"/>
          <p:cNvSpPr>
            <a:spLocks noGrp="1"/>
          </p:cNvSpPr>
          <p:nvPr>
            <p:ph type="ftr" sz="quarter" idx="11"/>
          </p:nvPr>
        </p:nvSpPr>
        <p:spPr/>
        <p:txBody>
          <a:bodyPr/>
          <a:lstStyle/>
          <a:p>
            <a:pPr marL="0" marR="0" lvl="0" indent="0" algn="l" defTabSz="1844743" rtl="0" eaLnBrk="0"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1845351" rtl="0" eaLnBrk="1" fontAlgn="auto" latinLnBrk="0" hangingPunct="1">
              <a:lnSpc>
                <a:spcPct val="100000"/>
              </a:lnSpc>
              <a:spcBef>
                <a:spcPts val="0"/>
              </a:spcBef>
              <a:spcAft>
                <a:spcPts val="0"/>
              </a:spcAft>
              <a:buClrTx/>
              <a:buSzTx/>
              <a:buFontTx/>
              <a:buNone/>
              <a:tabLst/>
              <a:defRPr/>
            </a:pPr>
            <a:fld id="{434BC793-36D8-4D27-BA93-386E2582C840}" type="datetime8">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45351" rtl="0" eaLnBrk="1" fontAlgn="auto" latinLnBrk="0" hangingPunct="1">
                <a:lnSpc>
                  <a:spcPct val="100000"/>
                </a:lnSpc>
                <a:spcBef>
                  <a:spcPts val="0"/>
                </a:spcBef>
                <a:spcAft>
                  <a:spcPts val="0"/>
                </a:spcAft>
                <a:buClrTx/>
                <a:buSzTx/>
                <a:buFontTx/>
                <a:buNone/>
                <a:tabLst/>
                <a:defRPr/>
              </a:pPr>
              <a:t>6/11/2019 5:54 PM</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184535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45351" rtl="0" eaLnBrk="1" fontAlgn="auto" latinLnBrk="0" hangingPunct="1">
                <a:lnSpc>
                  <a:spcPct val="100000"/>
                </a:lnSpc>
                <a:spcBef>
                  <a:spcPts val="0"/>
                </a:spcBef>
                <a:spcAft>
                  <a:spcPts val="0"/>
                </a:spcAft>
                <a:buClrTx/>
                <a:buSzTx/>
                <a:buFontTx/>
                <a:buNone/>
                <a:tabLst/>
                <a:defRPr/>
              </a:pPr>
              <a:t>85</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3682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Header Placeholder 3"/>
          <p:cNvSpPr>
            <a:spLocks noGrp="1"/>
          </p:cNvSpPr>
          <p:nvPr>
            <p:ph type="hdr" sz="quarter" idx="10"/>
          </p:nvPr>
        </p:nvSpPr>
        <p:spPr/>
        <p:txBody>
          <a:bodyPr/>
          <a:lstStyle/>
          <a:p>
            <a:pPr marL="0" marR="0" lvl="0" indent="0" algn="l" defTabSz="184535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MS Research Faculty Summit 2013</a:t>
            </a:r>
          </a:p>
        </p:txBody>
      </p:sp>
      <p:sp>
        <p:nvSpPr>
          <p:cNvPr id="5" name="Footer Placeholder 4"/>
          <p:cNvSpPr>
            <a:spLocks noGrp="1"/>
          </p:cNvSpPr>
          <p:nvPr>
            <p:ph type="ftr" sz="quarter" idx="11"/>
          </p:nvPr>
        </p:nvSpPr>
        <p:spPr/>
        <p:txBody>
          <a:bodyPr/>
          <a:lstStyle/>
          <a:p>
            <a:pPr marL="0" marR="0" lvl="0" indent="0" algn="l" defTabSz="1844743" rtl="0" eaLnBrk="0"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1845351" rtl="0" eaLnBrk="1" fontAlgn="auto" latinLnBrk="0" hangingPunct="1">
              <a:lnSpc>
                <a:spcPct val="100000"/>
              </a:lnSpc>
              <a:spcBef>
                <a:spcPts val="0"/>
              </a:spcBef>
              <a:spcAft>
                <a:spcPts val="0"/>
              </a:spcAft>
              <a:buClrTx/>
              <a:buSzTx/>
              <a:buFontTx/>
              <a:buNone/>
              <a:tabLst/>
              <a:defRPr/>
            </a:pPr>
            <a:fld id="{7FCC3825-5488-4D95-8B1D-C5C22F0A0AEC}" type="datetime8">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45351" rtl="0" eaLnBrk="1" fontAlgn="auto" latinLnBrk="0" hangingPunct="1">
                <a:lnSpc>
                  <a:spcPct val="100000"/>
                </a:lnSpc>
                <a:spcBef>
                  <a:spcPts val="0"/>
                </a:spcBef>
                <a:spcAft>
                  <a:spcPts val="0"/>
                </a:spcAft>
                <a:buClrTx/>
                <a:buSzTx/>
                <a:buFontTx/>
                <a:buNone/>
                <a:tabLst/>
                <a:defRPr/>
              </a:pPr>
              <a:t>6/11/2019 5:54 PM</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184535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45351" rtl="0" eaLnBrk="1" fontAlgn="auto" latinLnBrk="0" hangingPunct="1">
                <a:lnSpc>
                  <a:spcPct val="100000"/>
                </a:lnSpc>
                <a:spcBef>
                  <a:spcPts val="0"/>
                </a:spcBef>
                <a:spcAft>
                  <a:spcPts val="0"/>
                </a:spcAft>
                <a:buClrTx/>
                <a:buSzTx/>
                <a:buFontTx/>
                <a:buNone/>
                <a:tabLst/>
                <a:defRPr/>
              </a:pPr>
              <a:t>86</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337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82367">
              <a:lnSpc>
                <a:spcPct val="90000"/>
              </a:lnSpc>
              <a:spcAft>
                <a:spcPts val="686"/>
              </a:spcAft>
              <a:defRPr/>
            </a:pPr>
            <a:endParaRPr lang="en-US" dirty="0"/>
          </a:p>
        </p:txBody>
      </p:sp>
      <p:sp>
        <p:nvSpPr>
          <p:cNvPr id="4" name="Header Placeholder 3"/>
          <p:cNvSpPr>
            <a:spLocks noGrp="1"/>
          </p:cNvSpPr>
          <p:nvPr>
            <p:ph type="hdr" sz="quarter" idx="10"/>
          </p:nvPr>
        </p:nvSpPr>
        <p:spPr/>
        <p:txBody>
          <a:bodyPr/>
          <a:lstStyle/>
          <a:p>
            <a:pPr marL="0" marR="0" lvl="0" indent="0" algn="l" defTabSz="184535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MS Research Faculty Summit 2013</a:t>
            </a:r>
          </a:p>
        </p:txBody>
      </p:sp>
      <p:sp>
        <p:nvSpPr>
          <p:cNvPr id="5" name="Footer Placeholder 4"/>
          <p:cNvSpPr>
            <a:spLocks noGrp="1"/>
          </p:cNvSpPr>
          <p:nvPr>
            <p:ph type="ftr" sz="quarter" idx="11"/>
          </p:nvPr>
        </p:nvSpPr>
        <p:spPr/>
        <p:txBody>
          <a:bodyPr/>
          <a:lstStyle/>
          <a:p>
            <a:pPr marL="0" marR="0" lvl="0" indent="0" algn="l" defTabSz="1844743" rtl="0" eaLnBrk="0"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1845351" rtl="0" eaLnBrk="1" fontAlgn="auto" latinLnBrk="0" hangingPunct="1">
              <a:lnSpc>
                <a:spcPct val="100000"/>
              </a:lnSpc>
              <a:spcBef>
                <a:spcPts val="0"/>
              </a:spcBef>
              <a:spcAft>
                <a:spcPts val="0"/>
              </a:spcAft>
              <a:buClrTx/>
              <a:buSzTx/>
              <a:buFontTx/>
              <a:buNone/>
              <a:tabLst/>
              <a:defRPr/>
            </a:pPr>
            <a:fld id="{F3B79244-DC09-4614-8589-03685E932807}" type="datetime8">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45351" rtl="0" eaLnBrk="1" fontAlgn="auto" latinLnBrk="0" hangingPunct="1">
                <a:lnSpc>
                  <a:spcPct val="100000"/>
                </a:lnSpc>
                <a:spcBef>
                  <a:spcPts val="0"/>
                </a:spcBef>
                <a:spcAft>
                  <a:spcPts val="0"/>
                </a:spcAft>
                <a:buClrTx/>
                <a:buSzTx/>
                <a:buFontTx/>
                <a:buNone/>
                <a:tabLst/>
                <a:defRPr/>
              </a:pPr>
              <a:t>6/11/2019 5:54 PM</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184535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45351" rtl="0" eaLnBrk="1" fontAlgn="auto" latinLnBrk="0" hangingPunct="1">
                <a:lnSpc>
                  <a:spcPct val="100000"/>
                </a:lnSpc>
                <a:spcBef>
                  <a:spcPts val="0"/>
                </a:spcBef>
                <a:spcAft>
                  <a:spcPts val="0"/>
                </a:spcAft>
                <a:buClrTx/>
                <a:buSzTx/>
                <a:buFontTx/>
                <a:buNone/>
                <a:tabLst/>
                <a:defRPr/>
              </a:pPr>
              <a:t>87</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155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Header Placeholder 3"/>
          <p:cNvSpPr>
            <a:spLocks noGrp="1"/>
          </p:cNvSpPr>
          <p:nvPr>
            <p:ph type="hdr" sz="quarter" idx="10"/>
          </p:nvPr>
        </p:nvSpPr>
        <p:spPr/>
        <p:txBody>
          <a:bodyPr/>
          <a:lstStyle/>
          <a:p>
            <a:pPr marL="0" marR="0" lvl="0" indent="0" algn="l" defTabSz="184535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MS Research Faculty Summit 2013</a:t>
            </a:r>
          </a:p>
        </p:txBody>
      </p:sp>
      <p:sp>
        <p:nvSpPr>
          <p:cNvPr id="5" name="Footer Placeholder 4"/>
          <p:cNvSpPr>
            <a:spLocks noGrp="1"/>
          </p:cNvSpPr>
          <p:nvPr>
            <p:ph type="ftr" sz="quarter" idx="11"/>
          </p:nvPr>
        </p:nvSpPr>
        <p:spPr/>
        <p:txBody>
          <a:bodyPr/>
          <a:lstStyle/>
          <a:p>
            <a:pPr marL="0" marR="0" lvl="0" indent="0" algn="l" defTabSz="1844743" rtl="0" eaLnBrk="0"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1845351" rtl="0" eaLnBrk="1" fontAlgn="auto" latinLnBrk="0" hangingPunct="1">
              <a:lnSpc>
                <a:spcPct val="100000"/>
              </a:lnSpc>
              <a:spcBef>
                <a:spcPts val="0"/>
              </a:spcBef>
              <a:spcAft>
                <a:spcPts val="0"/>
              </a:spcAft>
              <a:buClrTx/>
              <a:buSzTx/>
              <a:buFontTx/>
              <a:buNone/>
              <a:tabLst/>
              <a:defRPr/>
            </a:pPr>
            <a:fld id="{F906E753-92BC-4AA3-B524-D2EEE6275524}" type="datetime8">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45351" rtl="0" eaLnBrk="1" fontAlgn="auto" latinLnBrk="0" hangingPunct="1">
                <a:lnSpc>
                  <a:spcPct val="100000"/>
                </a:lnSpc>
                <a:spcBef>
                  <a:spcPts val="0"/>
                </a:spcBef>
                <a:spcAft>
                  <a:spcPts val="0"/>
                </a:spcAft>
                <a:buClrTx/>
                <a:buSzTx/>
                <a:buFontTx/>
                <a:buNone/>
                <a:tabLst/>
                <a:defRPr/>
              </a:pPr>
              <a:t>6/11/2019 5:54 PM</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184535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45351" rtl="0" eaLnBrk="1" fontAlgn="auto" latinLnBrk="0" hangingPunct="1">
                <a:lnSpc>
                  <a:spcPct val="100000"/>
                </a:lnSpc>
                <a:spcBef>
                  <a:spcPts val="0"/>
                </a:spcBef>
                <a:spcAft>
                  <a:spcPts val="0"/>
                </a:spcAft>
                <a:buClrTx/>
                <a:buSzTx/>
                <a:buFontTx/>
                <a:buNone/>
                <a:tabLst/>
                <a:defRPr/>
              </a:pPr>
              <a:t>88</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8475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845351"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45351" rtl="0" eaLnBrk="1" fontAlgn="auto" latinLnBrk="0" hangingPunct="1">
                <a:lnSpc>
                  <a:spcPct val="100000"/>
                </a:lnSpc>
                <a:spcBef>
                  <a:spcPts val="0"/>
                </a:spcBef>
                <a:spcAft>
                  <a:spcPts val="0"/>
                </a:spcAft>
                <a:buClrTx/>
                <a:buSzTx/>
                <a:buFontTx/>
                <a:buNone/>
                <a:tabLst/>
                <a:defRPr/>
              </a:pPr>
              <a:t>89</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741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MS Research Faculty Summit 2013</a:t>
            </a: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F3B79244-DC09-4614-8589-03685E932807}" type="datetime8">
              <a:rPr lang="en-US" smtClean="0"/>
              <a:t>6/11/2019 5:54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30949605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3084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845351"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45351" rtl="0" eaLnBrk="1" fontAlgn="auto" latinLnBrk="0" hangingPunct="1">
                <a:lnSpc>
                  <a:spcPct val="100000"/>
                </a:lnSpc>
                <a:spcBef>
                  <a:spcPts val="0"/>
                </a:spcBef>
                <a:spcAft>
                  <a:spcPts val="0"/>
                </a:spcAft>
                <a:buClrTx/>
                <a:buSzTx/>
                <a:buFontTx/>
                <a:buNone/>
                <a:tabLst/>
                <a:defRPr/>
              </a:pPr>
              <a:t>91</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6060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845351"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45351" rtl="0" eaLnBrk="1" fontAlgn="auto" latinLnBrk="0" hangingPunct="1">
                <a:lnSpc>
                  <a:spcPct val="100000"/>
                </a:lnSpc>
                <a:spcBef>
                  <a:spcPts val="0"/>
                </a:spcBef>
                <a:spcAft>
                  <a:spcPts val="0"/>
                </a:spcAft>
                <a:buClrTx/>
                <a:buSzTx/>
                <a:buFontTx/>
                <a:buNone/>
                <a:tabLst/>
                <a:defRPr/>
              </a:pPr>
              <a:t>92</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5086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3296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0292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3548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845351"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45351" rtl="0" eaLnBrk="1" fontAlgn="auto" latinLnBrk="0" hangingPunct="1">
                <a:lnSpc>
                  <a:spcPct val="100000"/>
                </a:lnSpc>
                <a:spcBef>
                  <a:spcPts val="0"/>
                </a:spcBef>
                <a:spcAft>
                  <a:spcPts val="0"/>
                </a:spcAft>
                <a:buClrTx/>
                <a:buSzTx/>
                <a:buFontTx/>
                <a:buNone/>
                <a:tabLst/>
                <a:defRPr/>
              </a:pPr>
              <a:t>96</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69974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7539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45351"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45351" rtl="0" eaLnBrk="1" fontAlgn="auto" latinLnBrk="0" hangingPunct="1">
                <a:lnSpc>
                  <a:spcPct val="100000"/>
                </a:lnSpc>
                <a:spcBef>
                  <a:spcPts val="0"/>
                </a:spcBef>
                <a:spcAft>
                  <a:spcPts val="0"/>
                </a:spcAft>
                <a:buClrTx/>
                <a:buSzTx/>
                <a:buFontTx/>
                <a:buNone/>
                <a:tabLst/>
                <a:defRPr/>
              </a:pPr>
              <a:t>98</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5403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672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5AF47CF-4C1C-4443-B8E1-7F46CCF3C513}" type="slidenum">
              <a:rPr lang="en-US" smtClean="0"/>
              <a:t>9</a:t>
            </a:fld>
            <a:endParaRPr lang="en-US"/>
          </a:p>
        </p:txBody>
      </p:sp>
    </p:spTree>
    <p:extLst>
      <p:ext uri="{BB962C8B-B14F-4D97-AF65-F5344CB8AC3E}">
        <p14:creationId xmlns:p14="http://schemas.microsoft.com/office/powerpoint/2010/main" val="14148317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a:p>
        </p:txBody>
      </p:sp>
      <p:sp>
        <p:nvSpPr>
          <p:cNvPr id="4" name="Slide Number Placeholder 3"/>
          <p:cNvSpPr>
            <a:spLocks noGrp="1"/>
          </p:cNvSpPr>
          <p:nvPr>
            <p:ph type="sldNum" sz="quarter" idx="10"/>
          </p:nvPr>
        </p:nvSpPr>
        <p:spPr/>
        <p:txBody>
          <a:bodyPr/>
          <a:lstStyle/>
          <a:p>
            <a:pPr marL="0" marR="0" lvl="0" indent="0" algn="r" defTabSz="1845351" rtl="0" eaLnBrk="1" fontAlgn="auto" latinLnBrk="0" hangingPunct="1">
              <a:lnSpc>
                <a:spcPct val="100000"/>
              </a:lnSpc>
              <a:spcBef>
                <a:spcPts val="0"/>
              </a:spcBef>
              <a:spcAft>
                <a:spcPts val="0"/>
              </a:spcAft>
              <a:buClrTx/>
              <a:buSzTx/>
              <a:buFontTx/>
              <a:buNone/>
              <a:tabLst/>
              <a:defRPr/>
            </a:pPr>
            <a:fld id="{2FF9BFDB-DC5F-4BB5-AB6E-3B4BC9DD94DE}"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45351" rtl="0" eaLnBrk="1" fontAlgn="auto" latinLnBrk="0" hangingPunct="1">
                <a:lnSpc>
                  <a:spcPct val="100000"/>
                </a:lnSpc>
                <a:spcBef>
                  <a:spcPts val="0"/>
                </a:spcBef>
                <a:spcAft>
                  <a:spcPts val="0"/>
                </a:spcAft>
                <a:buClrTx/>
                <a:buSzTx/>
                <a:buFontTx/>
                <a:buNone/>
                <a:tabLst/>
                <a:defRPr/>
              </a:pPr>
              <a:t>100</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5939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61104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9170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1845351" rtl="0" eaLnBrk="1" fontAlgn="auto" latinLnBrk="0" hangingPunct="1">
              <a:lnSpc>
                <a:spcPct val="100000"/>
              </a:lnSpc>
              <a:spcBef>
                <a:spcPts val="0"/>
              </a:spcBef>
              <a:spcAft>
                <a:spcPts val="0"/>
              </a:spcAft>
              <a:buClrTx/>
              <a:buSzTx/>
              <a:buFontTx/>
              <a:buNone/>
              <a:tabLst/>
              <a:defRPr/>
            </a:pPr>
            <a:fld id="{2FF9BFDB-DC5F-4BB5-AB6E-3B4BC9DD94DE}"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45351" rtl="0" eaLnBrk="1" fontAlgn="auto" latinLnBrk="0" hangingPunct="1">
                <a:lnSpc>
                  <a:spcPct val="100000"/>
                </a:lnSpc>
                <a:spcBef>
                  <a:spcPts val="0"/>
                </a:spcBef>
                <a:spcAft>
                  <a:spcPts val="0"/>
                </a:spcAft>
                <a:buClrTx/>
                <a:buSzTx/>
                <a:buFontTx/>
                <a:buNone/>
                <a:tabLst/>
                <a:defRPr/>
              </a:pPr>
              <a:t>103</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6893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184535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MS Research Faculty Summit 2013</a:t>
            </a:r>
          </a:p>
        </p:txBody>
      </p:sp>
      <p:sp>
        <p:nvSpPr>
          <p:cNvPr id="5" name="Footer Placeholder 4"/>
          <p:cNvSpPr>
            <a:spLocks noGrp="1"/>
          </p:cNvSpPr>
          <p:nvPr>
            <p:ph type="ftr" sz="quarter" idx="11"/>
          </p:nvPr>
        </p:nvSpPr>
        <p:spPr/>
        <p:txBody>
          <a:bodyPr/>
          <a:lstStyle/>
          <a:p>
            <a:pPr marL="0" marR="0" lvl="0" indent="0" algn="l" defTabSz="1844743" rtl="0" eaLnBrk="0"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1845351" rtl="0" eaLnBrk="1" fontAlgn="auto" latinLnBrk="0" hangingPunct="1">
              <a:lnSpc>
                <a:spcPct val="100000"/>
              </a:lnSpc>
              <a:spcBef>
                <a:spcPts val="0"/>
              </a:spcBef>
              <a:spcAft>
                <a:spcPts val="0"/>
              </a:spcAft>
              <a:buClrTx/>
              <a:buSzTx/>
              <a:buFontTx/>
              <a:buNone/>
              <a:tabLst/>
              <a:defRPr/>
            </a:pPr>
            <a:fld id="{F3B79244-DC09-4614-8589-03685E932807}" type="datetime8">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45351" rtl="0" eaLnBrk="1" fontAlgn="auto" latinLnBrk="0" hangingPunct="1">
                <a:lnSpc>
                  <a:spcPct val="100000"/>
                </a:lnSpc>
                <a:spcBef>
                  <a:spcPts val="0"/>
                </a:spcBef>
                <a:spcAft>
                  <a:spcPts val="0"/>
                </a:spcAft>
                <a:buClrTx/>
                <a:buSzTx/>
                <a:buFontTx/>
                <a:buNone/>
                <a:tabLst/>
                <a:defRPr/>
              </a:pPr>
              <a:t>6/11/2019 5:54 PM</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184535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45351" rtl="0" eaLnBrk="1" fontAlgn="auto" latinLnBrk="0" hangingPunct="1">
                <a:lnSpc>
                  <a:spcPct val="100000"/>
                </a:lnSpc>
                <a:spcBef>
                  <a:spcPts val="0"/>
                </a:spcBef>
                <a:spcAft>
                  <a:spcPts val="0"/>
                </a:spcAft>
                <a:buClrTx/>
                <a:buSzTx/>
                <a:buFontTx/>
                <a:buNone/>
                <a:tabLst/>
                <a:defRPr/>
              </a:pPr>
              <a:t>104</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04202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8356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56302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3621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60990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1A79C-6354-463F-9943-22313F2388DC}"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989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A2C6AF9-3899-46EF-AD07-8F57B9DE08BE}"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54056-B847-46F3-8FD0-4DBB10FED605}" type="slidenum">
              <a:rPr lang="en-US" smtClean="0"/>
              <a:t>‹#›</a:t>
            </a:fld>
            <a:endParaRPr lang="en-US"/>
          </a:p>
        </p:txBody>
      </p:sp>
    </p:spTree>
    <p:extLst>
      <p:ext uri="{BB962C8B-B14F-4D97-AF65-F5344CB8AC3E}">
        <p14:creationId xmlns:p14="http://schemas.microsoft.com/office/powerpoint/2010/main" val="1365432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2C6AF9-3899-46EF-AD07-8F57B9DE08BE}"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54056-B847-46F3-8FD0-4DBB10FED605}" type="slidenum">
              <a:rPr lang="en-US" smtClean="0"/>
              <a:t>‹#›</a:t>
            </a:fld>
            <a:endParaRPr lang="en-US"/>
          </a:p>
        </p:txBody>
      </p:sp>
    </p:spTree>
    <p:extLst>
      <p:ext uri="{BB962C8B-B14F-4D97-AF65-F5344CB8AC3E}">
        <p14:creationId xmlns:p14="http://schemas.microsoft.com/office/powerpoint/2010/main" val="925596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2C6AF9-3899-46EF-AD07-8F57B9DE08BE}"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54056-B847-46F3-8FD0-4DBB10FED605}" type="slidenum">
              <a:rPr lang="en-US" smtClean="0"/>
              <a:t>‹#›</a:t>
            </a:fld>
            <a:endParaRPr lang="en-US"/>
          </a:p>
        </p:txBody>
      </p:sp>
    </p:spTree>
    <p:extLst>
      <p:ext uri="{BB962C8B-B14F-4D97-AF65-F5344CB8AC3E}">
        <p14:creationId xmlns:p14="http://schemas.microsoft.com/office/powerpoint/2010/main" val="2521691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1"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1BB923AB-BC8F-4DF8-B646-69472863CE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1260" y="6400800"/>
            <a:ext cx="1242920" cy="457200"/>
          </a:xfrm>
          <a:prstGeom prst="rect">
            <a:avLst/>
          </a:prstGeom>
        </p:spPr>
      </p:pic>
    </p:spTree>
    <p:extLst>
      <p:ext uri="{BB962C8B-B14F-4D97-AF65-F5344CB8AC3E}">
        <p14:creationId xmlns:p14="http://schemas.microsoft.com/office/powerpoint/2010/main" val="135877338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2C6AF9-3899-46EF-AD07-8F57B9DE08BE}"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54056-B847-46F3-8FD0-4DBB10FED605}" type="slidenum">
              <a:rPr lang="en-US" smtClean="0"/>
              <a:t>‹#›</a:t>
            </a:fld>
            <a:endParaRPr lang="en-US"/>
          </a:p>
        </p:txBody>
      </p:sp>
    </p:spTree>
    <p:extLst>
      <p:ext uri="{BB962C8B-B14F-4D97-AF65-F5344CB8AC3E}">
        <p14:creationId xmlns:p14="http://schemas.microsoft.com/office/powerpoint/2010/main" val="2716661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2C6AF9-3899-46EF-AD07-8F57B9DE08BE}"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54056-B847-46F3-8FD0-4DBB10FED605}" type="slidenum">
              <a:rPr lang="en-US" smtClean="0"/>
              <a:t>‹#›</a:t>
            </a:fld>
            <a:endParaRPr lang="en-US"/>
          </a:p>
        </p:txBody>
      </p:sp>
    </p:spTree>
    <p:extLst>
      <p:ext uri="{BB962C8B-B14F-4D97-AF65-F5344CB8AC3E}">
        <p14:creationId xmlns:p14="http://schemas.microsoft.com/office/powerpoint/2010/main" val="196781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2C6AF9-3899-46EF-AD07-8F57B9DE08BE}"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54056-B847-46F3-8FD0-4DBB10FED605}" type="slidenum">
              <a:rPr lang="en-US" smtClean="0"/>
              <a:t>‹#›</a:t>
            </a:fld>
            <a:endParaRPr lang="en-US"/>
          </a:p>
        </p:txBody>
      </p:sp>
    </p:spTree>
    <p:extLst>
      <p:ext uri="{BB962C8B-B14F-4D97-AF65-F5344CB8AC3E}">
        <p14:creationId xmlns:p14="http://schemas.microsoft.com/office/powerpoint/2010/main" val="3904306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2C6AF9-3899-46EF-AD07-8F57B9DE08BE}" type="datetimeFigureOut">
              <a:rPr lang="en-US" smtClean="0"/>
              <a:t>6/11/2019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D54056-B847-46F3-8FD0-4DBB10FED605}" type="slidenum">
              <a:rPr lang="en-US" smtClean="0"/>
              <a:t>‹#›</a:t>
            </a:fld>
            <a:endParaRPr lang="en-US"/>
          </a:p>
        </p:txBody>
      </p:sp>
    </p:spTree>
    <p:extLst>
      <p:ext uri="{BB962C8B-B14F-4D97-AF65-F5344CB8AC3E}">
        <p14:creationId xmlns:p14="http://schemas.microsoft.com/office/powerpoint/2010/main" val="1756790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2C6AF9-3899-46EF-AD07-8F57B9DE08BE}" type="datetimeFigureOut">
              <a:rPr lang="en-US" smtClean="0"/>
              <a:t>6/11/2019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D54056-B847-46F3-8FD0-4DBB10FED605}" type="slidenum">
              <a:rPr lang="en-US" smtClean="0"/>
              <a:t>‹#›</a:t>
            </a:fld>
            <a:endParaRPr lang="en-US"/>
          </a:p>
        </p:txBody>
      </p:sp>
    </p:spTree>
    <p:extLst>
      <p:ext uri="{BB962C8B-B14F-4D97-AF65-F5344CB8AC3E}">
        <p14:creationId xmlns:p14="http://schemas.microsoft.com/office/powerpoint/2010/main" val="2821681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2C6AF9-3899-46EF-AD07-8F57B9DE08BE}" type="datetimeFigureOut">
              <a:rPr lang="en-US" smtClean="0"/>
              <a:t>6/11/2019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D54056-B847-46F3-8FD0-4DBB10FED605}" type="slidenum">
              <a:rPr lang="en-US" smtClean="0"/>
              <a:t>‹#›</a:t>
            </a:fld>
            <a:endParaRPr lang="en-US"/>
          </a:p>
        </p:txBody>
      </p:sp>
    </p:spTree>
    <p:extLst>
      <p:ext uri="{BB962C8B-B14F-4D97-AF65-F5344CB8AC3E}">
        <p14:creationId xmlns:p14="http://schemas.microsoft.com/office/powerpoint/2010/main" val="3796187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2C6AF9-3899-46EF-AD07-8F57B9DE08BE}"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54056-B847-46F3-8FD0-4DBB10FED605}" type="slidenum">
              <a:rPr lang="en-US" smtClean="0"/>
              <a:t>‹#›</a:t>
            </a:fld>
            <a:endParaRPr lang="en-US"/>
          </a:p>
        </p:txBody>
      </p:sp>
    </p:spTree>
    <p:extLst>
      <p:ext uri="{BB962C8B-B14F-4D97-AF65-F5344CB8AC3E}">
        <p14:creationId xmlns:p14="http://schemas.microsoft.com/office/powerpoint/2010/main" val="1868666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2C6AF9-3899-46EF-AD07-8F57B9DE08BE}"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54056-B847-46F3-8FD0-4DBB10FED605}" type="slidenum">
              <a:rPr lang="en-US" smtClean="0"/>
              <a:t>‹#›</a:t>
            </a:fld>
            <a:endParaRPr lang="en-US"/>
          </a:p>
        </p:txBody>
      </p:sp>
    </p:spTree>
    <p:extLst>
      <p:ext uri="{BB962C8B-B14F-4D97-AF65-F5344CB8AC3E}">
        <p14:creationId xmlns:p14="http://schemas.microsoft.com/office/powerpoint/2010/main" val="2669996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2C6AF9-3899-46EF-AD07-8F57B9DE08BE}" type="datetimeFigureOut">
              <a:rPr lang="en-US" smtClean="0"/>
              <a:t>6/11/2019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D54056-B847-46F3-8FD0-4DBB10FED605}" type="slidenum">
              <a:rPr lang="en-US" smtClean="0"/>
              <a:t>‹#›</a:t>
            </a:fld>
            <a:endParaRPr lang="en-US"/>
          </a:p>
        </p:txBody>
      </p:sp>
    </p:spTree>
    <p:extLst>
      <p:ext uri="{BB962C8B-B14F-4D97-AF65-F5344CB8AC3E}">
        <p14:creationId xmlns:p14="http://schemas.microsoft.com/office/powerpoint/2010/main" val="2693313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1.gif"/><Relationship Id="rId7" Type="http://schemas.openxmlformats.org/officeDocument/2006/relationships/image" Target="../media/image164.png"/><Relationship Id="rId12" Type="http://schemas.openxmlformats.org/officeDocument/2006/relationships/image" Target="../media/image168.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163.jpeg"/><Relationship Id="rId11" Type="http://schemas.microsoft.com/office/2007/relationships/hdphoto" Target="../media/hdphoto2.wdp"/><Relationship Id="rId5" Type="http://schemas.openxmlformats.org/officeDocument/2006/relationships/image" Target="../media/image10.png"/><Relationship Id="rId10" Type="http://schemas.openxmlformats.org/officeDocument/2006/relationships/image" Target="../media/image167.png"/><Relationship Id="rId4" Type="http://schemas.openxmlformats.org/officeDocument/2006/relationships/image" Target="../media/image162.jpeg"/><Relationship Id="rId9" Type="http://schemas.openxmlformats.org/officeDocument/2006/relationships/image" Target="../media/image166.gif"/></Relationships>
</file>

<file path=ppt/slides/_rels/slide10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8.png"/><Relationship Id="rId7" Type="http://schemas.openxmlformats.org/officeDocument/2006/relationships/image" Target="../media/image12.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171.png"/><Relationship Id="rId11" Type="http://schemas.openxmlformats.org/officeDocument/2006/relationships/image" Target="../media/image173.jpeg"/><Relationship Id="rId5" Type="http://schemas.openxmlformats.org/officeDocument/2006/relationships/image" Target="../media/image170.png"/><Relationship Id="rId10" Type="http://schemas.openxmlformats.org/officeDocument/2006/relationships/image" Target="../media/image63.png"/><Relationship Id="rId4" Type="http://schemas.openxmlformats.org/officeDocument/2006/relationships/image" Target="../media/image169.png"/><Relationship Id="rId9" Type="http://schemas.openxmlformats.org/officeDocument/2006/relationships/image" Target="../media/image172.jpg"/></Relationships>
</file>

<file path=ppt/slides/_rels/slide103.xml.rels><?xml version="1.0" encoding="UTF-8" standalone="yes"?>
<Relationships xmlns="http://schemas.openxmlformats.org/package/2006/relationships"><Relationship Id="rId3" Type="http://schemas.openxmlformats.org/officeDocument/2006/relationships/hyperlink" Target="https://arxiv.org/abs/1702.01932" TargetMode="External"/><Relationship Id="rId7" Type="http://schemas.openxmlformats.org/officeDocument/2006/relationships/hyperlink" Target="https://arxiv.org/pdf/1503.08895.pdf"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hyperlink" Target="https://www.aclweb.org/anthology/P18-1138" TargetMode="External"/><Relationship Id="rId4" Type="http://schemas.openxmlformats.org/officeDocument/2006/relationships/hyperlink" Target="https://aclweb.org/anthology/W18-5709"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hyperlink" Target="https://128.84.21.199/abs/1906.02738" TargetMode="External"/><Relationship Id="rId4" Type="http://schemas.openxmlformats.org/officeDocument/2006/relationships/hyperlink" Target="https://arxiv.org/abs/1811.01241" TargetMode="External"/></Relationships>
</file>

<file path=ppt/slides/_rels/slide107.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hyperlink" Target="https://arxiv.org/abs/1611.08669" TargetMode="External"/><Relationship Id="rId7" Type="http://schemas.openxmlformats.org/officeDocument/2006/relationships/image" Target="../media/image179.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178.png"/><Relationship Id="rId11" Type="http://schemas.openxmlformats.org/officeDocument/2006/relationships/image" Target="../media/image183.png"/><Relationship Id="rId5" Type="http://schemas.openxmlformats.org/officeDocument/2006/relationships/hyperlink" Target="https://www.microsoft.com/en-us/research/uploads/prod/2018/04/huber2018chi.small_.pdf" TargetMode="External"/><Relationship Id="rId10" Type="http://schemas.openxmlformats.org/officeDocument/2006/relationships/image" Target="../media/image182.png"/><Relationship Id="rId4" Type="http://schemas.openxmlformats.org/officeDocument/2006/relationships/hyperlink" Target="https://arxiv.org/abs/1701.08251" TargetMode="External"/><Relationship Id="rId9" Type="http://schemas.openxmlformats.org/officeDocument/2006/relationships/image" Target="../media/image181.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hyperlink" Target="https://arxiv.org/abs/1606.01541" TargetMode="External"/><Relationship Id="rId7" Type="http://schemas.openxmlformats.org/officeDocument/2006/relationships/image" Target="../media/image187.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 Id="rId9" Type="http://schemas.openxmlformats.org/officeDocument/2006/relationships/image" Target="../media/image189.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hyperlink" Target="https://arxiv.org/abs/1812.08989"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s://arxiv.org/abs/1512.05742"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194.png"/><Relationship Id="rId4" Type="http://schemas.openxmlformats.org/officeDocument/2006/relationships/image" Target="../media/image193.png"/></Relationships>
</file>

<file path=ppt/slides/_rels/slide116.xml.rels><?xml version="1.0" encoding="UTF-8" standalone="yes"?>
<Relationships xmlns="http://schemas.openxmlformats.org/package/2006/relationships"><Relationship Id="rId3" Type="http://schemas.openxmlformats.org/officeDocument/2006/relationships/hyperlink" Target="https://www.aclweb.org/anthology/P02-1040.pdf" TargetMode="External"/><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hyperlink" Target="http://www.mt-archive.info/HLT-2002-Doddington.pdf" TargetMode="Externa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198.png"/><Relationship Id="rId5" Type="http://schemas.openxmlformats.org/officeDocument/2006/relationships/hyperlink" Target="http://www.aclweb.org/anthology/N15-1124" TargetMode="External"/><Relationship Id="rId4" Type="http://schemas.openxmlformats.org/officeDocument/2006/relationships/hyperlink" Target="https://aclweb.org/anthology/D16-1230" TargetMode="External"/></Relationships>
</file>

<file path=ppt/slides/_rels/slide119.xml.rels><?xml version="1.0" encoding="UTF-8" standalone="yes"?>
<Relationships xmlns="http://schemas.openxmlformats.org/package/2006/relationships"><Relationship Id="rId3" Type="http://schemas.openxmlformats.org/officeDocument/2006/relationships/hyperlink" Target="https://www.aclweb.org/anthology/P02-1040.pdf" TargetMode="External"/><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hyperlink" Target="http://www.ultracad.com/sampling_distribution.htm" TargetMode="External"/><Relationship Id="rId5" Type="http://schemas.openxmlformats.org/officeDocument/2006/relationships/image" Target="../media/image199.jpg"/><Relationship Id="rId4" Type="http://schemas.openxmlformats.org/officeDocument/2006/relationships/hyperlink" Target="http://homepages.inf.ed.ac.uk/pkoehn/publications/bootstrap2004.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hyperlink" Target="https://ws680.nist.gov/publication/get_pdf.cfm?pub_id=903840" TargetMode="External"/><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hyperlink" Target="https://arxiv.org/abs/1506.06863"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s://arxiv.org/pdf/1708.07149.pdf"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s>
</file>

<file path=ppt/slides/_rels/slide122.xml.rels><?xml version="1.0" encoding="UTF-8" standalone="yes"?>
<Relationships xmlns="http://schemas.openxmlformats.org/package/2006/relationships"><Relationship Id="rId8" Type="http://schemas.openxmlformats.org/officeDocument/2006/relationships/hyperlink" Target="https://www.nytimes.com/interactive/2015/07/27/science/chatting-with-xiaoice.html" TargetMode="External"/><Relationship Id="rId3" Type="http://schemas.openxmlformats.org/officeDocument/2006/relationships/hyperlink" Target="https://arxiv.org/abs/1812.08989" TargetMode="External"/><Relationship Id="rId7" Type="http://schemas.openxmlformats.org/officeDocument/2006/relationships/image" Target="../media/image204.pn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203.png"/><Relationship Id="rId5" Type="http://schemas.openxmlformats.org/officeDocument/2006/relationships/hyperlink" Target="https://arxiv.org/abs/1603.06155" TargetMode="External"/><Relationship Id="rId4" Type="http://schemas.openxmlformats.org/officeDocument/2006/relationships/hyperlink" Target="https://github.com/lukalabs/replika-research/blob/master/scai2017/replika_ai.pdf"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hyperlink" Target="https://labs.cognitive.microsoft.com/en-us/project-personality-chat" TargetMode="External"/><Relationship Id="rId4" Type="http://schemas.openxmlformats.org/officeDocument/2006/relationships/image" Target="../media/image206.png"/></Relationships>
</file>

<file path=ppt/slides/_rels/slide124.xml.rels><?xml version="1.0" encoding="UTF-8" standalone="yes"?>
<Relationships xmlns="http://schemas.openxmlformats.org/package/2006/relationships"><Relationship Id="rId3" Type="http://schemas.openxmlformats.org/officeDocument/2006/relationships/hyperlink" Target="https://developer.amazon.com/alexaprize/challenges/past-challenges/2017" TargetMode="External"/><Relationship Id="rId7" Type="http://schemas.openxmlformats.org/officeDocument/2006/relationships/hyperlink" Target="https://github.com/DSTC-MSR-NLP/DSTC7-End-to-End-Conversation-Modeling" TargetMode="External"/><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hyperlink" Target="https://github.com/hudaAlamri/DSTC7-Audio-Visual-Scene-Aware-Dialog-AVSD-Challenge" TargetMode="External"/><Relationship Id="rId5" Type="http://schemas.openxmlformats.org/officeDocument/2006/relationships/hyperlink" Target="http://workshop.colips.org/dstc7" TargetMode="External"/><Relationship Id="rId4" Type="http://schemas.openxmlformats.org/officeDocument/2006/relationships/hyperlink" Target="https://developer.amazon.com/alexaprize/challenges/past-challenges/2018/"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209.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8" Type="http://schemas.openxmlformats.org/officeDocument/2006/relationships/image" Target="../media/image216.png"/><Relationship Id="rId13" Type="http://schemas.openxmlformats.org/officeDocument/2006/relationships/image" Target="../media/image219.png"/><Relationship Id="rId3" Type="http://schemas.openxmlformats.org/officeDocument/2006/relationships/notesSlide" Target="../notesSlides/notesSlide119.xml"/><Relationship Id="rId7" Type="http://schemas.openxmlformats.org/officeDocument/2006/relationships/image" Target="../media/image215.jpeg"/><Relationship Id="rId12" Type="http://schemas.openxmlformats.org/officeDocument/2006/relationships/image" Target="../media/image211.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14.jpeg"/><Relationship Id="rId11" Type="http://schemas.openxmlformats.org/officeDocument/2006/relationships/oleObject" Target="../embeddings/oleObject2.bin"/><Relationship Id="rId5" Type="http://schemas.openxmlformats.org/officeDocument/2006/relationships/image" Target="../media/image213.png"/><Relationship Id="rId15" Type="http://schemas.openxmlformats.org/officeDocument/2006/relationships/image" Target="../media/image221.png"/><Relationship Id="rId10" Type="http://schemas.openxmlformats.org/officeDocument/2006/relationships/image" Target="../media/image218.jpeg"/><Relationship Id="rId4" Type="http://schemas.openxmlformats.org/officeDocument/2006/relationships/image" Target="../media/image212.png"/><Relationship Id="rId9" Type="http://schemas.openxmlformats.org/officeDocument/2006/relationships/image" Target="../media/image217.png"/><Relationship Id="rId14" Type="http://schemas.openxmlformats.org/officeDocument/2006/relationships/image" Target="../media/image22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arxiv.org/abs/1812.08989"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openxmlformats.org/officeDocument/2006/relationships/image" Target="../media/image222.jpg"/><Relationship Id="rId3" Type="http://schemas.openxmlformats.org/officeDocument/2006/relationships/hyperlink" Target="http://research.microsoft.com/~jfgao" TargetMode="External"/><Relationship Id="rId7" Type="http://schemas.openxmlformats.org/officeDocument/2006/relationships/hyperlink" Target="https://arxiv.org/abs/1809.08267" TargetMode="External"/><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hyperlink" Target="https://www.nowpublishers.com/article/Details/INR-074" TargetMode="External"/><Relationship Id="rId5" Type="http://schemas.openxmlformats.org/officeDocument/2006/relationships/hyperlink" Target="https://icml.cc/Conferences/2019/Schedule" TargetMode="External"/><Relationship Id="rId10" Type="http://schemas.openxmlformats.org/officeDocument/2006/relationships/image" Target="../media/image5.png"/><Relationship Id="rId4" Type="http://schemas.openxmlformats.org/officeDocument/2006/relationships/hyperlink" Target="http://research.microsoft.com/~mgalley" TargetMode="External"/><Relationship Id="rId9" Type="http://schemas.openxmlformats.org/officeDocument/2006/relationships/image" Target="../media/image223.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cs.colorado.edu/~martin/slp.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hyperlink" Target="https://arxiv.org/pdf/1809.08267.pdf" TargetMode="Externa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arxiv.org/abs/1611.09268"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nowpublishers.com/article/Details/INR-074" TargetMode="External"/><Relationship Id="rId7" Type="http://schemas.openxmlformats.org/officeDocument/2006/relationships/hyperlink" Target="http://microsoft.com/en-us/research/publication/neural-approaches-to-conversational-ai/"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research.microsoft.com/~mgalley" TargetMode="External"/><Relationship Id="rId5" Type="http://schemas.openxmlformats.org/officeDocument/2006/relationships/hyperlink" Target="http://research.microsoft.com/~jfgao" TargetMode="External"/><Relationship Id="rId4" Type="http://schemas.openxmlformats.org/officeDocument/2006/relationships/hyperlink" Target="https://arxiv.org/abs/1809.08267" TargetMode="Externa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www.aclweb.org/anthology/P/P17/P17-1018.pdf" TargetMode="External"/><Relationship Id="rId3" Type="http://schemas.openxmlformats.org/officeDocument/2006/relationships/hyperlink" Target="https://nlp.stanford.edu/pubs/glove.pdf" TargetMode="External"/><Relationship Id="rId7" Type="http://schemas.openxmlformats.org/officeDocument/2006/relationships/hyperlink" Target="https://arxiv.org/abs/1711.07341"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arxiv.org/pdf/1810.04805.pdf" TargetMode="External"/><Relationship Id="rId11" Type="http://schemas.openxmlformats.org/officeDocument/2006/relationships/hyperlink" Target="https://arxiv.org/abs/1608.07905" TargetMode="External"/><Relationship Id="rId5" Type="http://schemas.openxmlformats.org/officeDocument/2006/relationships/hyperlink" Target="https://arxiv.org/abs/1802.05365" TargetMode="External"/><Relationship Id="rId10" Type="http://schemas.openxmlformats.org/officeDocument/2006/relationships/hyperlink" Target="https://arxiv.org/pdf/1611.01603.pdf" TargetMode="External"/><Relationship Id="rId4" Type="http://schemas.openxmlformats.org/officeDocument/2006/relationships/hyperlink" Target="http://aclweb.org/anthology/K16-1006" TargetMode="External"/><Relationship Id="rId9" Type="http://schemas.openxmlformats.org/officeDocument/2006/relationships/hyperlink" Target="https://arxiv.org/abs/1705.0279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nlp.stanford.edu/pubs/glove.pdf" TargetMode="External"/><Relationship Id="rId4" Type="http://schemas.openxmlformats.org/officeDocument/2006/relationships/hyperlink" Target="https://papers.nips.cc/paper/5021-distributed-representations-of-words-and-phrases-and-their-compositionality.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hyperlink" Target="http://aclweb.org/anthology/K16-1006" TargetMode="External"/><Relationship Id="rId3" Type="http://schemas.openxmlformats.org/officeDocument/2006/relationships/image" Target="../media/image47.png"/><Relationship Id="rId7" Type="http://schemas.openxmlformats.org/officeDocument/2006/relationships/image" Target="../media/image49.png"/><Relationship Id="rId12" Type="http://schemas.openxmlformats.org/officeDocument/2006/relationships/hyperlink" Target="https://arxiv.org/abs/1708.00107"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hyperlink" Target="https://arxiv.org/abs/1802.05365" TargetMode="External"/><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hyperlink" Target="https://arxiv.org/pdf/1810.04805.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6.W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9.wmf"/><Relationship Id="rId5" Type="http://schemas.openxmlformats.org/officeDocument/2006/relationships/oleObject" Target="../embeddings/oleObject1.bin"/><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hyperlink" Target="https://www.microsoft.com/en-us/research/wp-content/uploads/2016/02/COLING-98-richardson-dolan-vanderwende.pdf" TargetMode="External"/><Relationship Id="rId7" Type="http://schemas.openxmlformats.org/officeDocument/2006/relationships/hyperlink" Target="http://aclweb.org/anthology/P15-1128"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www.aclweb.org/anthology/P14-1091" TargetMode="External"/><Relationship Id="rId5" Type="http://schemas.openxmlformats.org/officeDocument/2006/relationships/hyperlink" Target="https://arxiv.org/pdf/1510.08565.pdf" TargetMode="External"/><Relationship Id="rId4" Type="http://schemas.openxmlformats.org/officeDocument/2006/relationships/hyperlink" Target="http://www.aclweb.org/anthology/D13-1160"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arxiv.org/pdf/1609.05284.pdf" TargetMode="External"/><Relationship Id="rId5" Type="http://schemas.openxmlformats.org/officeDocument/2006/relationships/hyperlink" Target="https://arxiv.org/abs/1611.04642" TargetMode="Externa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8" Type="http://schemas.openxmlformats.org/officeDocument/2006/relationships/hyperlink" Target="https://arxiv.org/abs/1707.06690" TargetMode="External"/><Relationship Id="rId3" Type="http://schemas.openxmlformats.org/officeDocument/2006/relationships/hyperlink" Target="http://www.cs.cmu.edu/~tom/pubs/lao-emnlp11.pdf" TargetMode="External"/><Relationship Id="rId7" Type="http://schemas.openxmlformats.org/officeDocument/2006/relationships/hyperlink" Target="https://arxiv.org/pdf/1802.04394.pdf"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arxiv.org/abs/1412.6575" TargetMode="External"/><Relationship Id="rId11" Type="http://schemas.openxmlformats.org/officeDocument/2006/relationships/image" Target="../media/image65.png"/><Relationship Id="rId5" Type="http://schemas.openxmlformats.org/officeDocument/2006/relationships/hyperlink" Target="https://arxiv.org/abs/1611.04642" TargetMode="External"/><Relationship Id="rId10" Type="http://schemas.openxmlformats.org/officeDocument/2006/relationships/image" Target="../media/image76.png"/><Relationship Id="rId4" Type="http://schemas.openxmlformats.org/officeDocument/2006/relationships/hyperlink" Target="https://www.microsoft.com/en-us/research/wp-content/uploads/2016/02/COLING-98-richardson-dolan-vanderwende.pdf" TargetMode="External"/><Relationship Id="rId9" Type="http://schemas.openxmlformats.org/officeDocument/2006/relationships/hyperlink" Target="https://arxiv.org/abs/1711.05851"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79.emf"/><Relationship Id="rId13" Type="http://schemas.openxmlformats.org/officeDocument/2006/relationships/customXml" Target="../ink/ink6.xml"/><Relationship Id="rId18" Type="http://schemas.openxmlformats.org/officeDocument/2006/relationships/image" Target="../media/image84.emf"/><Relationship Id="rId3" Type="http://schemas.openxmlformats.org/officeDocument/2006/relationships/hyperlink" Target="https://arxiv.org/pdf/1504.07182.pdf" TargetMode="External"/><Relationship Id="rId7" Type="http://schemas.openxmlformats.org/officeDocument/2006/relationships/customXml" Target="../ink/ink3.xml"/><Relationship Id="rId12" Type="http://schemas.openxmlformats.org/officeDocument/2006/relationships/image" Target="../media/image81.emf"/><Relationship Id="rId17" Type="http://schemas.openxmlformats.org/officeDocument/2006/relationships/customXml" Target="../ink/ink8.xml"/><Relationship Id="rId2" Type="http://schemas.openxmlformats.org/officeDocument/2006/relationships/notesSlide" Target="../notesSlides/notesSlide37.xml"/><Relationship Id="rId16" Type="http://schemas.openxmlformats.org/officeDocument/2006/relationships/image" Target="../media/image83.emf"/><Relationship Id="rId20" Type="http://schemas.openxmlformats.org/officeDocument/2006/relationships/image" Target="../media/image85.emf"/><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customXml" Target="../ink/ink5.xml"/><Relationship Id="rId5" Type="http://schemas.openxmlformats.org/officeDocument/2006/relationships/hyperlink" Target="https://arxiv.org/abs/1609.00777" TargetMode="External"/><Relationship Id="rId15" Type="http://schemas.openxmlformats.org/officeDocument/2006/relationships/customXml" Target="../ink/ink7.xml"/><Relationship Id="rId10" Type="http://schemas.openxmlformats.org/officeDocument/2006/relationships/image" Target="../media/image80.emf"/><Relationship Id="rId19" Type="http://schemas.openxmlformats.org/officeDocument/2006/relationships/customXml" Target="../ink/ink9.xml"/><Relationship Id="rId4" Type="http://schemas.openxmlformats.org/officeDocument/2006/relationships/hyperlink" Target="https://arxiv.org/abs/1604.04562" TargetMode="External"/><Relationship Id="rId9" Type="http://schemas.openxmlformats.org/officeDocument/2006/relationships/customXml" Target="../ink/ink4.xml"/><Relationship Id="rId14" Type="http://schemas.openxmlformats.org/officeDocument/2006/relationships/image" Target="../media/image82.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github/com/MiuLab/TC-Bot"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8" Type="http://schemas.openxmlformats.org/officeDocument/2006/relationships/image" Target="../media/image91.emf"/><Relationship Id="rId3" Type="http://schemas.openxmlformats.org/officeDocument/2006/relationships/hyperlink" Target="https://ieeexplore.ieee.org/document/4806280/" TargetMode="External"/><Relationship Id="rId7" Type="http://schemas.openxmlformats.org/officeDocument/2006/relationships/customXml" Target="../ink/ink10.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92.emf"/><Relationship Id="rId4" Type="http://schemas.openxmlformats.org/officeDocument/2006/relationships/hyperlink" Target="http://tc-bot/" TargetMode="External"/><Relationship Id="rId9" Type="http://schemas.openxmlformats.org/officeDocument/2006/relationships/customXml" Target="../ink/ink11.xml"/></Relationships>
</file>

<file path=ppt/slides/_rels/slide47.xml.rels><?xml version="1.0" encoding="UTF-8" standalone="yes"?>
<Relationships xmlns="http://schemas.openxmlformats.org/package/2006/relationships"><Relationship Id="rId3" Type="http://schemas.openxmlformats.org/officeDocument/2006/relationships/hyperlink" Target="https://arxiv.org/pdf/1703.01008.pdf"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hyperlink" Target="https://www.microsoft.com/en-us/research/project/multi-domain-task-completion-dialog-challenge/"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competitions.codalab.org/competitions/23263?secret_key=5ef230cb-8895-485b-96d8-04f94536fc17"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s://www.csie.ntu.edu.tw/~yvchen/doc/OpenDialogue_Tutorial_IJCNLP.pdf" TargetMode="External"/><Relationship Id="rId4" Type="http://schemas.openxmlformats.org/officeDocument/2006/relationships/hyperlink" Target="https://www.csie.ntu.edu.tw/~yvchen/doc/IS16_MultiJoint.pdf"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98.em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customXml" Target="../ink/ink13.xml"/><Relationship Id="rId5" Type="http://schemas.openxmlformats.org/officeDocument/2006/relationships/image" Target="../media/image97.emf"/><Relationship Id="rId4" Type="http://schemas.openxmlformats.org/officeDocument/2006/relationships/customXml" Target="../ink/ink12.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arxiv.org/abs/1609.00777"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85.jpg"/><Relationship Id="rId13" Type="http://schemas.openxmlformats.org/officeDocument/2006/relationships/image" Target="../media/image90.png"/><Relationship Id="rId3" Type="http://schemas.openxmlformats.org/officeDocument/2006/relationships/image" Target="../media/image103.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83.jpg"/><Relationship Id="rId11" Type="http://schemas.openxmlformats.org/officeDocument/2006/relationships/image" Target="../media/image88.png"/><Relationship Id="rId5" Type="http://schemas.openxmlformats.org/officeDocument/2006/relationships/image" Target="../media/image82.jpg"/><Relationship Id="rId15" Type="http://schemas.openxmlformats.org/officeDocument/2006/relationships/image" Target="../media/image115.png"/><Relationship Id="rId10" Type="http://schemas.openxmlformats.org/officeDocument/2006/relationships/image" Target="../media/image87.png"/><Relationship Id="rId4" Type="http://schemas.openxmlformats.org/officeDocument/2006/relationships/image" Target="../media/image104.png"/><Relationship Id="rId9" Type="http://schemas.openxmlformats.org/officeDocument/2006/relationships/image" Target="../media/image86.png"/><Relationship Id="rId14" Type="http://schemas.openxmlformats.org/officeDocument/2006/relationships/image" Target="../media/image91.png"/></Relationships>
</file>

<file path=ppt/slides/_rels/slide59.xml.rels><?xml version="1.0" encoding="UTF-8" standalone="yes"?>
<Relationships xmlns="http://schemas.openxmlformats.org/package/2006/relationships"><Relationship Id="rId8" Type="http://schemas.openxmlformats.org/officeDocument/2006/relationships/hyperlink" Target="http://svr-www.eng.cam.ac.uk/~sjy/papers/wiyo07-j.pdf" TargetMode="External"/><Relationship Id="rId3" Type="http://schemas.openxmlformats.org/officeDocument/2006/relationships/image" Target="../media/image92.png"/><Relationship Id="rId7" Type="http://schemas.openxmlformats.org/officeDocument/2006/relationships/hyperlink" Target="https://www.google.com/url?sa=t&amp;rct=j&amp;q=&amp;esrc=s&amp;source=web&amp;cd=1&amp;ved=0ahUKEwjqp6P6-ojcAhVkGTQIHRZLA0sQFggoMAA&amp;url=http://www.i6doc.com/en/resources/download.cfm?GCOI%3D28001100696760%26thefile%3D70221_fpms_frameworkv2_1002221.pdf&amp;usg=AOvVaw0H74e3nVBG62oeUXXJeubo"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ttps://web.eecs.umich.edu/~baveja/Papers/RLDSjair.pdf" TargetMode="External"/><Relationship Id="rId5" Type="http://schemas.openxmlformats.org/officeDocument/2006/relationships/hyperlink" Target="http://www.thepieraccinis.com/publications/2000/IEEE_TSAP_00.pdf" TargetMode="External"/><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hyperlink" Target="https://arxiv.org/pdf/1606.02560.pdf"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119.png"/><Relationship Id="rId4" Type="http://schemas.openxmlformats.org/officeDocument/2006/relationships/hyperlink" Target="https://www.nature.com/articles/nature14236"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hyperlink" Target="http://www.aclweb.org/anthology/P/P16/P16-1230.pdf"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122.png"/><Relationship Id="rId4" Type="http://schemas.openxmlformats.org/officeDocument/2006/relationships/hyperlink" Target="https://doi.org/10.1007/BF00992696"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5.png"/><Relationship Id="rId7" Type="http://schemas.openxmlformats.org/officeDocument/2006/relationships/image" Target="../media/image127.png"/><Relationship Id="rId2" Type="http://schemas.openxmlformats.org/officeDocument/2006/relationships/hyperlink" Target="https://arxiv.org/pdf/1608.05081.pdf" TargetMode="Externa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9.png"/><Relationship Id="rId4" Type="http://schemas.openxmlformats.org/officeDocument/2006/relationships/image" Target="../media/image94.png"/><Relationship Id="rId9" Type="http://schemas.openxmlformats.org/officeDocument/2006/relationships/image" Target="../media/image10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papers.nips.cc/paper/1384-reinforcement-learning-with-hierarchies-of-machines.pdf" TargetMode="External"/><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hyperlink" Target="https://arxiv.org/abs/1704.03084" TargetMode="External"/><Relationship Id="rId4" Type="http://schemas.openxmlformats.org/officeDocument/2006/relationships/image" Target="../media/image102.jpeg"/></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arxiv.org/abs/1801.06176" TargetMode="External"/><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s://arxiv.org/abs/1801.06176" TargetMode="External"/><Relationship Id="rId5" Type="http://schemas.openxmlformats.org/officeDocument/2006/relationships/image" Target="../media/image107.png"/><Relationship Id="rId4" Type="http://schemas.openxmlformats.org/officeDocument/2006/relationships/image" Target="../media/image10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https://arxiv.org/abs/1811.07550" TargetMode="External"/><Relationship Id="rId3" Type="http://schemas.openxmlformats.org/officeDocument/2006/relationships/image" Target="../media/image107.png"/><Relationship Id="rId7" Type="http://schemas.openxmlformats.org/officeDocument/2006/relationships/hyperlink" Target="https://aclweb.org/anthology/D18-1416" TargetMode="External"/><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hyperlink" Target="https://arxiv.org/abs/1801.06176" TargetMode="External"/><Relationship Id="rId5" Type="http://schemas.openxmlformats.org/officeDocument/2006/relationships/image" Target="../media/image108.png"/><Relationship Id="rId10" Type="http://schemas.openxmlformats.org/officeDocument/2006/relationships/image" Target="../media/image15.png"/><Relationship Id="rId4" Type="http://schemas.openxmlformats.org/officeDocument/2006/relationships/image" Target="../media/image105.png"/><Relationship Id="rId9" Type="http://schemas.openxmlformats.org/officeDocument/2006/relationships/hyperlink" Target="https://arxiv.org/abs/1906.00499"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hyperlink" Target="https://openclipart.org/detail/128839/balance--scale-by-lmproulx" TargetMode="External"/><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hyperlink" Target="https://nam06.safelinks.protection.outlook.com/?url=https%3A%2F%2Fblismedia.blob.core.windows.net%2Fasset-55bfb040-7dbb-4d0f-b79f-ac3c7448a03a%2FTutorial_v3_IntroTraining.mp4%3Fsv%3D2017-04-17%26sr%3Dc%26si%3D51ec1eb5-3e36-423d-a2f1-f29e626d01c6%26sig%3DbPYrCTfzt2Jkpx5EC2OCYeIN7vzAPNFSpxqKeB%252Bqs58%253D%26st%3D2018-12-18T20%253A56%253A23Z%26se%3D2118-12-18T20%253A56%253A23Z&amp;data=04%7C01%7Cjfgao%40microsoft.com%7C1e69660523034fe1f2e708d6e86ac45b%7C72f988bf86f141af91ab2d7cd011db47%7C1%7C0%7C636951942711559732%7CUnknown%7CTWFpbGZsb3d8eyJWIjoiMC4wLjAwMDAiLCJQIjoiV2luMzIiLCJBTiI6Ik1haWwiLCJXVCI6Mn0%3D%7C-1&amp;sdata=YiVTuJWFeQeq2gp7zLGiKAN9a8gOaLQiWpLtrjzPGIc%3D&amp;reserved=0"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hyperlink" Target="https://nam06.safelinks.protection.outlook.com/?url=https%3A%2F%2Fgithub.com%2FMicrosoft%2FConversationLearner-samples&amp;data=04%7C01%7Cjfgao%40microsoft.com%7Ce7096a6a245a400d62dc08d6e9ed7e92%7C72f988bf86f141af91ab2d7cd011db47%7C1%7C0%7C636953603740232458%7CUnknown%7CTWFpbGZsb3d8eyJWIjoiMC4wLjAwMDAiLCJQIjoiV2luMzIiLCJBTiI6Ik1haWwiLCJXVCI6Mn0%3D%7C-1&amp;sdata=eWUB0pxOaqsoYGNB7zZJmxjMCLcAaYpODCxkxyRKzlg%3D&amp;reserved=0"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4.svg"/><Relationship Id="rId3" Type="http://schemas.openxmlformats.org/officeDocument/2006/relationships/image" Target="../media/image112.emf"/><Relationship Id="rId7" Type="http://schemas.openxmlformats.org/officeDocument/2006/relationships/image" Target="../media/image117.svg"/><Relationship Id="rId12" Type="http://schemas.openxmlformats.org/officeDocument/2006/relationships/image" Target="../media/image123.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121.svg"/><Relationship Id="rId5" Type="http://schemas.openxmlformats.org/officeDocument/2006/relationships/image" Target="../media/image114.svg"/><Relationship Id="rId10" Type="http://schemas.openxmlformats.org/officeDocument/2006/relationships/image" Target="../media/image120.png"/><Relationship Id="rId4" Type="http://schemas.openxmlformats.org/officeDocument/2006/relationships/image" Target="../media/image113.png"/><Relationship Id="rId9" Type="http://schemas.openxmlformats.org/officeDocument/2006/relationships/image" Target="../media/image119.svg"/><Relationship Id="rId14" Type="http://schemas.openxmlformats.org/officeDocument/2006/relationships/hyperlink" Target="http://puhttps/arxiv.org/abs/1904.08637"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http://www.aclweb.org/anthology/D11-1054" TargetMode="External"/><Relationship Id="rId18" Type="http://schemas.openxmlformats.org/officeDocument/2006/relationships/customXml" Target="../ink/ink1.xml"/><Relationship Id="rId3" Type="http://schemas.openxmlformats.org/officeDocument/2006/relationships/image" Target="../media/image8.jpg"/><Relationship Id="rId21" Type="http://schemas.openxmlformats.org/officeDocument/2006/relationships/image" Target="../media/image19.emf"/><Relationship Id="rId7" Type="http://schemas.openxmlformats.org/officeDocument/2006/relationships/image" Target="../media/image12.png"/><Relationship Id="rId12" Type="http://schemas.openxmlformats.org/officeDocument/2006/relationships/hyperlink" Target="https://www.wiley.com/en-us/Spoken+Language+Understanding:+Systems+for+Extracting+Semantic+Information+from+Speech-p-9780470688243" TargetMode="External"/><Relationship Id="rId17" Type="http://schemas.openxmlformats.org/officeDocument/2006/relationships/image" Target="../media/image16.jpg"/><Relationship Id="rId2" Type="http://schemas.openxmlformats.org/officeDocument/2006/relationships/notesSlide" Target="../notesSlides/notesSlide8.xml"/><Relationship Id="rId16" Type="http://schemas.openxmlformats.org/officeDocument/2006/relationships/hyperlink" Target="https://www.aclweb.org/anthology/P15-1152" TargetMode="External"/><Relationship Id="rId20" Type="http://schemas.openxmlformats.org/officeDocument/2006/relationships/customXml" Target="../ink/ink2.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hyperlink" Target="https://ieeexplore.ieee.org/document/6407655/" TargetMode="External"/><Relationship Id="rId5" Type="http://schemas.openxmlformats.org/officeDocument/2006/relationships/image" Target="../media/image10.png"/><Relationship Id="rId15" Type="http://schemas.openxmlformats.org/officeDocument/2006/relationships/hyperlink" Target="https://arxiv.org/pdf/1506.05869.pdf" TargetMode="External"/><Relationship Id="rId10" Type="http://schemas.openxmlformats.org/officeDocument/2006/relationships/image" Target="../media/image15.png"/><Relationship Id="rId19" Type="http://schemas.openxmlformats.org/officeDocument/2006/relationships/image" Target="../media/image18.emf"/><Relationship Id="rId4" Type="http://schemas.openxmlformats.org/officeDocument/2006/relationships/image" Target="../media/image9.png"/><Relationship Id="rId9" Type="http://schemas.openxmlformats.org/officeDocument/2006/relationships/image" Target="../media/image14.jpg"/><Relationship Id="rId14" Type="http://schemas.openxmlformats.org/officeDocument/2006/relationships/hyperlink" Target="https://www.aclweb.org/anthology/N/N15/N15-1020.pdf"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aritter.github.io/chat.pdf" TargetMode="External"/><Relationship Id="rId7" Type="http://schemas.openxmlformats.org/officeDocument/2006/relationships/hyperlink" Target="https://www.aclweb.org/anthology/P15-1152"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hyperlink" Target="https://arxiv.org/pdf/1506.05869.pdf" TargetMode="External"/><Relationship Id="rId5" Type="http://schemas.openxmlformats.org/officeDocument/2006/relationships/hyperlink" Target="https://www.aclweb.org/anthology/N/N15/N15-1020.pdf" TargetMode="External"/><Relationship Id="rId4" Type="http://schemas.openxmlformats.org/officeDocument/2006/relationships/hyperlink" Target="http://www.aclweb.org/anthology/D11-1054"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www.aclweb.org/anthology/N/N15/N15-1020.pdf"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hyperlink" Target="https://www.aclweb.org/anthology/P15-1152" TargetMode="External"/><Relationship Id="rId4" Type="http://schemas.openxmlformats.org/officeDocument/2006/relationships/hyperlink" Target="https://arxiv.org/abs/1506.05869"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83.xml.rels><?xml version="1.0" encoding="UTF-8" standalone="yes"?>
<Relationships xmlns="http://schemas.openxmlformats.org/package/2006/relationships"><Relationship Id="rId3" Type="http://schemas.openxmlformats.org/officeDocument/2006/relationships/hyperlink" Target="http://research.microsoft.com/apps/pubs/?id=241719"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hyperlink" Target="http://arxiv.org/abs/1510.03055"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86.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hyperlink" Target="https://arxiv.org/abs/1510.03055"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35.jpg"/><Relationship Id="rId5" Type="http://schemas.openxmlformats.org/officeDocument/2006/relationships/image" Target="../media/image134.jpg"/><Relationship Id="rId4" Type="http://schemas.openxmlformats.org/officeDocument/2006/relationships/image" Target="../media/image133.png"/></Relationships>
</file>

<file path=ppt/slides/_rels/slide87.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33.png"/><Relationship Id="rId3" Type="http://schemas.openxmlformats.org/officeDocument/2006/relationships/tags" Target="../tags/tag3.xml"/><Relationship Id="rId7" Type="http://schemas.openxmlformats.org/officeDocument/2006/relationships/notesSlide" Target="../notesSlides/notesSlide77.xml"/><Relationship Id="rId12" Type="http://schemas.openxmlformats.org/officeDocument/2006/relationships/image" Target="../media/image14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xml"/><Relationship Id="rId11" Type="http://schemas.openxmlformats.org/officeDocument/2006/relationships/image" Target="../media/image139.png"/><Relationship Id="rId5" Type="http://schemas.openxmlformats.org/officeDocument/2006/relationships/tags" Target="../tags/tag5.xml"/><Relationship Id="rId15" Type="http://schemas.openxmlformats.org/officeDocument/2006/relationships/hyperlink" Target="https://arxiv.org/abs/1510.03055" TargetMode="External"/><Relationship Id="rId10" Type="http://schemas.openxmlformats.org/officeDocument/2006/relationships/image" Target="../media/image138.png"/><Relationship Id="rId4" Type="http://schemas.openxmlformats.org/officeDocument/2006/relationships/tags" Target="../tags/tag4.xml"/><Relationship Id="rId9" Type="http://schemas.openxmlformats.org/officeDocument/2006/relationships/image" Target="../media/image137.png"/><Relationship Id="rId14" Type="http://schemas.openxmlformats.org/officeDocument/2006/relationships/image" Target="../media/image132.png"/></Relationships>
</file>

<file path=ppt/slides/_rels/slide8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8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s://arxiv.org/abs/1510.03055" TargetMode="External"/><Relationship Id="rId5" Type="http://schemas.openxmlformats.org/officeDocument/2006/relationships/image" Target="../media/image141.png"/><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3.jpeg"/><Relationship Id="rId7" Type="http://schemas.openxmlformats.org/officeDocument/2006/relationships/image" Target="../media/image146.gif"/><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hyperlink" Target="https://arxiv.org/abs/1603.06155" TargetMode="External"/><Relationship Id="rId4" Type="http://schemas.openxmlformats.org/officeDocument/2006/relationships/image" Target="../media/image144.jpeg"/><Relationship Id="rId9" Type="http://schemas.openxmlformats.org/officeDocument/2006/relationships/image" Target="../media/image148.png"/></Relationships>
</file>

<file path=ppt/slides/_rels/slide9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hyperlink" Target="https://arxiv.org/pdf/1603.06155.pdf" TargetMode="External"/><Relationship Id="rId4" Type="http://schemas.openxmlformats.org/officeDocument/2006/relationships/image" Target="../media/image149.png"/></Relationships>
</file>

<file path=ppt/slides/_rels/slide9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hyperlink" Target="https://arxiv.org/abs/1710.07388" TargetMode="External"/><Relationship Id="rId5" Type="http://schemas.openxmlformats.org/officeDocument/2006/relationships/image" Target="../media/image152.png"/><Relationship Id="rId4" Type="http://schemas.openxmlformats.org/officeDocument/2006/relationships/image" Target="../media/image151.png"/></Relationships>
</file>

<file path=ppt/slides/_rels/slide95.xml.rels><?xml version="1.0" encoding="UTF-8" standalone="yes"?>
<Relationships xmlns="http://schemas.openxmlformats.org/package/2006/relationships"><Relationship Id="rId3" Type="http://schemas.openxmlformats.org/officeDocument/2006/relationships/hyperlink" Target="https://arxiv.org/abs/1902.11205" TargetMode="External"/><Relationship Id="rId7" Type="http://schemas.openxmlformats.org/officeDocument/2006/relationships/image" Target="../media/image156.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96.xml.rels><?xml version="1.0" encoding="UTF-8" standalone="yes"?>
<Relationships xmlns="http://schemas.openxmlformats.org/package/2006/relationships"><Relationship Id="rId3" Type="http://schemas.openxmlformats.org/officeDocument/2006/relationships/hyperlink" Target="https://arxiv.org/pdf/1606.00372.pdf"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97.xml.rels><?xml version="1.0" encoding="UTF-8" standalone="yes"?>
<Relationships xmlns="http://schemas.openxmlformats.org/package/2006/relationships"><Relationship Id="rId3" Type="http://schemas.openxmlformats.org/officeDocument/2006/relationships/hyperlink" Target="https://arxiv.org/abs/1805.04623"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hyperlink" Target="https://www.aaai.org/ocs/index.php/AAAI/AAAI16/paper/download/11957/12160"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www.cs.toronto.edu/~lcharlin/papers/vhred_aaai17.pdf"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9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hyperlink" Target="http://www.cs.toronto.edu/~lcharlin/papers/vhred_aaai17.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4605" y="2014857"/>
            <a:ext cx="11323593" cy="1673479"/>
          </a:xfrm>
        </p:spPr>
        <p:txBody>
          <a:bodyPr>
            <a:normAutofit/>
          </a:bodyPr>
          <a:lstStyle/>
          <a:p>
            <a:r>
              <a:rPr lang="en-US" sz="4800" b="1">
                <a:solidFill>
                  <a:schemeClr val="accent1"/>
                </a:solidFill>
              </a:rPr>
              <a:t>Neural Approaches to Conversational AI</a:t>
            </a:r>
            <a:endParaRPr lang="en-US" sz="4800" b="1">
              <a:solidFill>
                <a:schemeClr val="accent1">
                  <a:lumMod val="60000"/>
                  <a:lumOff val="40000"/>
                </a:schemeClr>
              </a:solidFill>
            </a:endParaRPr>
          </a:p>
        </p:txBody>
      </p:sp>
      <p:sp>
        <p:nvSpPr>
          <p:cNvPr id="3" name="Subtitle 2"/>
          <p:cNvSpPr>
            <a:spLocks noGrp="1"/>
          </p:cNvSpPr>
          <p:nvPr>
            <p:ph type="subTitle" idx="1"/>
          </p:nvPr>
        </p:nvSpPr>
        <p:spPr>
          <a:xfrm>
            <a:off x="372717" y="4072538"/>
            <a:ext cx="11434970" cy="2142192"/>
          </a:xfrm>
        </p:spPr>
        <p:txBody>
          <a:bodyPr vert="horz" lIns="91440" tIns="45720" rIns="91440" bIns="45720" rtlCol="0" anchor="t">
            <a:noAutofit/>
          </a:bodyPr>
          <a:lstStyle/>
          <a:p>
            <a:r>
              <a:rPr lang="en-US" b="1">
                <a:solidFill>
                  <a:schemeClr val="accent1"/>
                </a:solidFill>
              </a:rPr>
              <a:t>Jianfeng Gao,  Michel Galley</a:t>
            </a:r>
          </a:p>
          <a:p>
            <a:endParaRPr lang="en-US" sz="2000"/>
          </a:p>
          <a:p>
            <a:r>
              <a:rPr lang="en-US" sz="2000"/>
              <a:t>Microsoft Research</a:t>
            </a:r>
            <a:endParaRPr lang="en-US" sz="2000">
              <a:cs typeface="Calibri"/>
            </a:endParaRPr>
          </a:p>
          <a:p>
            <a:r>
              <a:rPr lang="en-US" sz="2000"/>
              <a:t>ICML 2019</a:t>
            </a:r>
          </a:p>
          <a:p>
            <a:r>
              <a:rPr lang="en-US" sz="2000"/>
              <a:t>Long Beach, June 10, 2019</a:t>
            </a:r>
          </a:p>
        </p:txBody>
      </p:sp>
      <p:sp>
        <p:nvSpPr>
          <p:cNvPr id="4" name="Slide Number Placeholder 3">
            <a:extLst>
              <a:ext uri="{FF2B5EF4-FFF2-40B4-BE49-F238E27FC236}">
                <a16:creationId xmlns:a16="http://schemas.microsoft.com/office/drawing/2014/main" id="{E2CDB37D-FF3B-4FB3-8CBE-C2D27939ECC9}"/>
              </a:ext>
            </a:extLst>
          </p:cNvPr>
          <p:cNvSpPr>
            <a:spLocks noGrp="1"/>
          </p:cNvSpPr>
          <p:nvPr>
            <p:ph type="sldNum" sz="quarter" idx="12"/>
          </p:nvPr>
        </p:nvSpPr>
        <p:spPr/>
        <p:txBody>
          <a:bodyPr/>
          <a:lstStyle/>
          <a:p>
            <a:fld id="{0DD54056-B847-46F3-8FD0-4DBB10FED605}" type="slidenum">
              <a:rPr lang="en-US" smtClean="0"/>
              <a:t>1</a:t>
            </a:fld>
            <a:endParaRPr lang="en-US"/>
          </a:p>
        </p:txBody>
      </p:sp>
      <p:pic>
        <p:nvPicPr>
          <p:cNvPr id="6" name="Picture 5">
            <a:extLst>
              <a:ext uri="{FF2B5EF4-FFF2-40B4-BE49-F238E27FC236}">
                <a16:creationId xmlns:a16="http://schemas.microsoft.com/office/drawing/2014/main" id="{89D73B70-3468-4E06-8874-D49F79B753A5}"/>
              </a:ext>
            </a:extLst>
          </p:cNvPr>
          <p:cNvPicPr>
            <a:picLocks noChangeAspect="1"/>
          </p:cNvPicPr>
          <p:nvPr/>
        </p:nvPicPr>
        <p:blipFill>
          <a:blip r:embed="rId3"/>
          <a:stretch>
            <a:fillRect/>
          </a:stretch>
        </p:blipFill>
        <p:spPr>
          <a:xfrm>
            <a:off x="175771" y="235671"/>
            <a:ext cx="4388545" cy="1352284"/>
          </a:xfrm>
          <a:prstGeom prst="rect">
            <a:avLst/>
          </a:prstGeom>
        </p:spPr>
      </p:pic>
      <p:pic>
        <p:nvPicPr>
          <p:cNvPr id="7" name="Picture 6">
            <a:extLst>
              <a:ext uri="{FF2B5EF4-FFF2-40B4-BE49-F238E27FC236}">
                <a16:creationId xmlns:a16="http://schemas.microsoft.com/office/drawing/2014/main" id="{46127B81-440E-48C7-AEA6-416B87CB8940}"/>
              </a:ext>
            </a:extLst>
          </p:cNvPr>
          <p:cNvPicPr>
            <a:picLocks noChangeAspect="1"/>
          </p:cNvPicPr>
          <p:nvPr/>
        </p:nvPicPr>
        <p:blipFill>
          <a:blip r:embed="rId4"/>
          <a:stretch>
            <a:fillRect/>
          </a:stretch>
        </p:blipFill>
        <p:spPr>
          <a:xfrm>
            <a:off x="9626232" y="59685"/>
            <a:ext cx="2438391" cy="1955172"/>
          </a:xfrm>
          <a:prstGeom prst="rect">
            <a:avLst/>
          </a:prstGeom>
        </p:spPr>
      </p:pic>
    </p:spTree>
    <p:extLst>
      <p:ext uri="{BB962C8B-B14F-4D97-AF65-F5344CB8AC3E}">
        <p14:creationId xmlns:p14="http://schemas.microsoft.com/office/powerpoint/2010/main" val="2148557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4AFA25-94ED-484D-A257-37A1EEE92CAE}"/>
              </a:ext>
            </a:extLst>
          </p:cNvPr>
          <p:cNvSpPr>
            <a:spLocks noGrp="1"/>
          </p:cNvSpPr>
          <p:nvPr>
            <p:ph idx="1"/>
          </p:nvPr>
        </p:nvSpPr>
        <p:spPr/>
        <p:txBody>
          <a:bodyPr/>
          <a:lstStyle/>
          <a:p>
            <a:endParaRPr lang="en-US"/>
          </a:p>
        </p:txBody>
      </p:sp>
      <p:sp>
        <p:nvSpPr>
          <p:cNvPr id="4" name="Title 2">
            <a:extLst>
              <a:ext uri="{FF2B5EF4-FFF2-40B4-BE49-F238E27FC236}">
                <a16:creationId xmlns:a16="http://schemas.microsoft.com/office/drawing/2014/main" id="{FFA746F4-7936-45CF-9E6A-AB7D8467E046}"/>
              </a:ext>
            </a:extLst>
          </p:cNvPr>
          <p:cNvSpPr>
            <a:spLocks noGrp="1"/>
          </p:cNvSpPr>
          <p:nvPr>
            <p:ph type="title"/>
          </p:nvPr>
        </p:nvSpPr>
        <p:spPr>
          <a:xfrm>
            <a:off x="63062" y="365125"/>
            <a:ext cx="11290738" cy="1325563"/>
          </a:xfrm>
        </p:spPr>
        <p:txBody>
          <a:bodyPr/>
          <a:lstStyle/>
          <a:p>
            <a:r>
              <a:rPr lang="en-US"/>
              <a:t>Personal assistants today</a:t>
            </a:r>
          </a:p>
        </p:txBody>
      </p:sp>
      <p:pic>
        <p:nvPicPr>
          <p:cNvPr id="5" name="Picture 4">
            <a:extLst>
              <a:ext uri="{FF2B5EF4-FFF2-40B4-BE49-F238E27FC236}">
                <a16:creationId xmlns:a16="http://schemas.microsoft.com/office/drawing/2014/main" id="{4DF0BFC7-F054-4024-AC66-4290C6E05F42}"/>
              </a:ext>
            </a:extLst>
          </p:cNvPr>
          <p:cNvPicPr>
            <a:picLocks noChangeAspect="1"/>
          </p:cNvPicPr>
          <p:nvPr/>
        </p:nvPicPr>
        <p:blipFill>
          <a:blip r:embed="rId3"/>
          <a:stretch>
            <a:fillRect/>
          </a:stretch>
        </p:blipFill>
        <p:spPr>
          <a:xfrm>
            <a:off x="5722443" y="414175"/>
            <a:ext cx="4062680" cy="1221747"/>
          </a:xfrm>
          <a:prstGeom prst="rect">
            <a:avLst/>
          </a:prstGeom>
        </p:spPr>
      </p:pic>
      <p:pic>
        <p:nvPicPr>
          <p:cNvPr id="6" name="Picture 5">
            <a:extLst>
              <a:ext uri="{FF2B5EF4-FFF2-40B4-BE49-F238E27FC236}">
                <a16:creationId xmlns:a16="http://schemas.microsoft.com/office/drawing/2014/main" id="{BFD84C18-D808-4C45-8082-30BFB4EED718}"/>
              </a:ext>
            </a:extLst>
          </p:cNvPr>
          <p:cNvPicPr>
            <a:picLocks noChangeAspect="1"/>
          </p:cNvPicPr>
          <p:nvPr/>
        </p:nvPicPr>
        <p:blipFill>
          <a:blip r:embed="rId4"/>
          <a:stretch>
            <a:fillRect/>
          </a:stretch>
        </p:blipFill>
        <p:spPr>
          <a:xfrm>
            <a:off x="10235576" y="1399905"/>
            <a:ext cx="1494975" cy="332866"/>
          </a:xfrm>
          <a:prstGeom prst="rect">
            <a:avLst/>
          </a:prstGeom>
        </p:spPr>
      </p:pic>
      <p:pic>
        <p:nvPicPr>
          <p:cNvPr id="7" name="Picture 6">
            <a:extLst>
              <a:ext uri="{FF2B5EF4-FFF2-40B4-BE49-F238E27FC236}">
                <a16:creationId xmlns:a16="http://schemas.microsoft.com/office/drawing/2014/main" id="{66552EA7-68D8-40AB-A14A-F7D0970A07FE}"/>
              </a:ext>
            </a:extLst>
          </p:cNvPr>
          <p:cNvPicPr>
            <a:picLocks noChangeAspect="1"/>
          </p:cNvPicPr>
          <p:nvPr/>
        </p:nvPicPr>
        <p:blipFill>
          <a:blip r:embed="rId5"/>
          <a:stretch>
            <a:fillRect/>
          </a:stretch>
        </p:blipFill>
        <p:spPr>
          <a:xfrm>
            <a:off x="10163467" y="181158"/>
            <a:ext cx="1108793" cy="1255237"/>
          </a:xfrm>
          <a:prstGeom prst="rect">
            <a:avLst/>
          </a:prstGeom>
        </p:spPr>
      </p:pic>
      <p:pic>
        <p:nvPicPr>
          <p:cNvPr id="8" name="Picture 7">
            <a:extLst>
              <a:ext uri="{FF2B5EF4-FFF2-40B4-BE49-F238E27FC236}">
                <a16:creationId xmlns:a16="http://schemas.microsoft.com/office/drawing/2014/main" id="{389A0568-1174-4703-BD75-DDE12FBAC947}"/>
              </a:ext>
            </a:extLst>
          </p:cNvPr>
          <p:cNvPicPr>
            <a:picLocks noChangeAspect="1"/>
          </p:cNvPicPr>
          <p:nvPr/>
        </p:nvPicPr>
        <p:blipFill>
          <a:blip r:embed="rId6"/>
          <a:stretch>
            <a:fillRect/>
          </a:stretch>
        </p:blipFill>
        <p:spPr>
          <a:xfrm>
            <a:off x="343207" y="2077439"/>
            <a:ext cx="1974795" cy="2966828"/>
          </a:xfrm>
          <a:prstGeom prst="rect">
            <a:avLst/>
          </a:prstGeom>
        </p:spPr>
      </p:pic>
      <p:pic>
        <p:nvPicPr>
          <p:cNvPr id="9" name="Picture 8">
            <a:extLst>
              <a:ext uri="{FF2B5EF4-FFF2-40B4-BE49-F238E27FC236}">
                <a16:creationId xmlns:a16="http://schemas.microsoft.com/office/drawing/2014/main" id="{2714046D-FC5A-4CEF-A0ED-23EC27D875E7}"/>
              </a:ext>
            </a:extLst>
          </p:cNvPr>
          <p:cNvPicPr>
            <a:picLocks noChangeAspect="1"/>
          </p:cNvPicPr>
          <p:nvPr/>
        </p:nvPicPr>
        <p:blipFill>
          <a:blip r:embed="rId7"/>
          <a:stretch>
            <a:fillRect/>
          </a:stretch>
        </p:blipFill>
        <p:spPr>
          <a:xfrm>
            <a:off x="9614162" y="2077439"/>
            <a:ext cx="1778673" cy="2966828"/>
          </a:xfrm>
          <a:prstGeom prst="rect">
            <a:avLst/>
          </a:prstGeom>
        </p:spPr>
      </p:pic>
      <p:pic>
        <p:nvPicPr>
          <p:cNvPr id="10" name="Picture 9">
            <a:extLst>
              <a:ext uri="{FF2B5EF4-FFF2-40B4-BE49-F238E27FC236}">
                <a16:creationId xmlns:a16="http://schemas.microsoft.com/office/drawing/2014/main" id="{BE084739-D2A1-47CE-8909-74C49143E7AA}"/>
              </a:ext>
            </a:extLst>
          </p:cNvPr>
          <p:cNvPicPr>
            <a:picLocks noChangeAspect="1"/>
          </p:cNvPicPr>
          <p:nvPr/>
        </p:nvPicPr>
        <p:blipFill>
          <a:blip r:embed="rId8"/>
          <a:stretch>
            <a:fillRect/>
          </a:stretch>
        </p:blipFill>
        <p:spPr>
          <a:xfrm>
            <a:off x="2864278" y="2077440"/>
            <a:ext cx="2484416" cy="2966827"/>
          </a:xfrm>
          <a:prstGeom prst="rect">
            <a:avLst/>
          </a:prstGeom>
        </p:spPr>
      </p:pic>
      <p:pic>
        <p:nvPicPr>
          <p:cNvPr id="11" name="Picture 10">
            <a:extLst>
              <a:ext uri="{FF2B5EF4-FFF2-40B4-BE49-F238E27FC236}">
                <a16:creationId xmlns:a16="http://schemas.microsoft.com/office/drawing/2014/main" id="{5FCD4605-D629-4AA5-88C7-A119E3C30D14}"/>
              </a:ext>
            </a:extLst>
          </p:cNvPr>
          <p:cNvPicPr>
            <a:picLocks noChangeAspect="1"/>
          </p:cNvPicPr>
          <p:nvPr/>
        </p:nvPicPr>
        <p:blipFill>
          <a:blip r:embed="rId9"/>
          <a:stretch>
            <a:fillRect/>
          </a:stretch>
        </p:blipFill>
        <p:spPr>
          <a:xfrm>
            <a:off x="5586616" y="2148472"/>
            <a:ext cx="3666032" cy="2924183"/>
          </a:xfrm>
          <a:prstGeom prst="rect">
            <a:avLst/>
          </a:prstGeom>
        </p:spPr>
      </p:pic>
      <p:sp>
        <p:nvSpPr>
          <p:cNvPr id="12" name="Line Callout 1 19">
            <a:extLst>
              <a:ext uri="{FF2B5EF4-FFF2-40B4-BE49-F238E27FC236}">
                <a16:creationId xmlns:a16="http://schemas.microsoft.com/office/drawing/2014/main" id="{C24A5C71-7D9F-451D-93C6-17215148D4A4}"/>
              </a:ext>
            </a:extLst>
          </p:cNvPr>
          <p:cNvSpPr/>
          <p:nvPr/>
        </p:nvSpPr>
        <p:spPr>
          <a:xfrm>
            <a:off x="2584555" y="5732047"/>
            <a:ext cx="2988464" cy="673269"/>
          </a:xfrm>
          <a:prstGeom prst="borderCallout1">
            <a:avLst>
              <a:gd name="adj1" fmla="val -115"/>
              <a:gd name="adj2" fmla="val 50007"/>
              <a:gd name="adj3" fmla="val -103986"/>
              <a:gd name="adj4" fmla="val 46488"/>
            </a:avLst>
          </a:prstGeom>
          <a:solidFill>
            <a:srgbClr val="C00000"/>
          </a:solidFill>
          <a:ln w="25400">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61">
                <a:latin typeface="+mj-lt"/>
              </a:rPr>
              <a:t>goal oriented</a:t>
            </a:r>
          </a:p>
        </p:txBody>
      </p:sp>
      <p:sp>
        <p:nvSpPr>
          <p:cNvPr id="13" name="Line Callout 1 20">
            <a:extLst>
              <a:ext uri="{FF2B5EF4-FFF2-40B4-BE49-F238E27FC236}">
                <a16:creationId xmlns:a16="http://schemas.microsoft.com/office/drawing/2014/main" id="{69BD2BDF-774B-4AC7-8C97-BC1D8AF250F3}"/>
              </a:ext>
            </a:extLst>
          </p:cNvPr>
          <p:cNvSpPr/>
          <p:nvPr/>
        </p:nvSpPr>
        <p:spPr>
          <a:xfrm>
            <a:off x="8762185" y="5685311"/>
            <a:ext cx="2352129" cy="625210"/>
          </a:xfrm>
          <a:prstGeom prst="borderCallout1">
            <a:avLst>
              <a:gd name="adj1" fmla="val 755"/>
              <a:gd name="adj2" fmla="val 56085"/>
              <a:gd name="adj3" fmla="val -103175"/>
              <a:gd name="adj4" fmla="val 71162"/>
            </a:avLst>
          </a:prstGeom>
          <a:solidFill>
            <a:srgbClr val="C00000"/>
          </a:solidFill>
          <a:ln w="25400">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961">
                <a:latin typeface="+mj-lt"/>
              </a:rPr>
              <a:t>Engaging (social bots)</a:t>
            </a:r>
          </a:p>
        </p:txBody>
      </p:sp>
      <p:cxnSp>
        <p:nvCxnSpPr>
          <p:cNvPr id="14" name="Straight Connector 13">
            <a:extLst>
              <a:ext uri="{FF2B5EF4-FFF2-40B4-BE49-F238E27FC236}">
                <a16:creationId xmlns:a16="http://schemas.microsoft.com/office/drawing/2014/main" id="{D7AEE860-A3D6-4726-A263-24B3F1BB1B98}"/>
              </a:ext>
            </a:extLst>
          </p:cNvPr>
          <p:cNvCxnSpPr/>
          <p:nvPr/>
        </p:nvCxnSpPr>
        <p:spPr>
          <a:xfrm flipH="1" flipV="1">
            <a:off x="1330605" y="5044267"/>
            <a:ext cx="2748182" cy="687780"/>
          </a:xfrm>
          <a:prstGeom prst="line">
            <a:avLst/>
          </a:prstGeom>
          <a:ln w="254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1BE7BA-DB43-4AF8-AB20-1DC3B78247F4}"/>
              </a:ext>
            </a:extLst>
          </p:cNvPr>
          <p:cNvCxnSpPr/>
          <p:nvPr/>
        </p:nvCxnSpPr>
        <p:spPr>
          <a:xfrm flipV="1">
            <a:off x="4078787" y="5072655"/>
            <a:ext cx="3340845" cy="659392"/>
          </a:xfrm>
          <a:prstGeom prst="line">
            <a:avLst/>
          </a:prstGeom>
          <a:ln w="254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9D990E50-0742-40AE-A83D-1253D8CAB572}"/>
              </a:ext>
            </a:extLst>
          </p:cNvPr>
          <p:cNvSpPr>
            <a:spLocks noGrp="1"/>
          </p:cNvSpPr>
          <p:nvPr>
            <p:ph type="sldNum" sz="quarter" idx="12"/>
          </p:nvPr>
        </p:nvSpPr>
        <p:spPr/>
        <p:txBody>
          <a:bodyPr/>
          <a:lstStyle/>
          <a:p>
            <a:fld id="{0DD54056-B847-46F3-8FD0-4DBB10FED605}" type="slidenum">
              <a:rPr lang="en-US" smtClean="0"/>
              <a:t>10</a:t>
            </a:fld>
            <a:endParaRPr lang="en-US"/>
          </a:p>
        </p:txBody>
      </p:sp>
    </p:spTree>
    <p:extLst>
      <p:ext uri="{BB962C8B-B14F-4D97-AF65-F5344CB8AC3E}">
        <p14:creationId xmlns:p14="http://schemas.microsoft.com/office/powerpoint/2010/main" val="134386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p>
        </p:txBody>
      </p:sp>
      <p:sp>
        <p:nvSpPr>
          <p:cNvPr id="3" name="Content Placeholder 2"/>
          <p:cNvSpPr>
            <a:spLocks noGrp="1"/>
          </p:cNvSpPr>
          <p:nvPr>
            <p:ph idx="1"/>
          </p:nvPr>
        </p:nvSpPr>
        <p:spPr>
          <a:xfrm>
            <a:off x="838200" y="1825624"/>
            <a:ext cx="10515600" cy="4530725"/>
          </a:xfrm>
        </p:spPr>
        <p:txBody>
          <a:bodyPr>
            <a:normAutofit lnSpcReduction="10000"/>
          </a:bodyPr>
          <a:lstStyle/>
          <a:p>
            <a:r>
              <a:rPr lang="en-US">
                <a:solidFill>
                  <a:schemeClr val="bg2">
                    <a:lumMod val="75000"/>
                  </a:schemeClr>
                </a:solidFill>
              </a:rPr>
              <a:t>Part 1: Introduction</a:t>
            </a:r>
          </a:p>
          <a:p>
            <a:r>
              <a:rPr lang="en-US">
                <a:solidFill>
                  <a:schemeClr val="bg1">
                    <a:lumMod val="75000"/>
                  </a:schemeClr>
                </a:solidFill>
              </a:rPr>
              <a:t>Part 2: Question answering and machine reading comprehension</a:t>
            </a:r>
          </a:p>
          <a:p>
            <a:r>
              <a:rPr lang="en-US">
                <a:solidFill>
                  <a:schemeClr val="bg1">
                    <a:lumMod val="75000"/>
                  </a:schemeClr>
                </a:solidFill>
              </a:rPr>
              <a:t>Part 3: Task-oriented dialogue</a:t>
            </a:r>
          </a:p>
          <a:p>
            <a:r>
              <a:rPr lang="en-US" b="1">
                <a:solidFill>
                  <a:schemeClr val="accent1"/>
                </a:solidFill>
              </a:rPr>
              <a:t>Part 4: Fully data-driven conversation models and chatbots</a:t>
            </a:r>
          </a:p>
          <a:p>
            <a:pPr lvl="1"/>
            <a:r>
              <a:rPr lang="en-US" b="1"/>
              <a:t>E2E neural conversation models</a:t>
            </a:r>
          </a:p>
          <a:p>
            <a:pPr lvl="1"/>
            <a:r>
              <a:rPr lang="en-US" b="1"/>
              <a:t>Challenges and remedies</a:t>
            </a:r>
          </a:p>
          <a:p>
            <a:pPr lvl="1"/>
            <a:r>
              <a:rPr lang="en-US" b="1">
                <a:solidFill>
                  <a:schemeClr val="accent1"/>
                </a:solidFill>
              </a:rPr>
              <a:t>Grounded conversation models</a:t>
            </a:r>
          </a:p>
          <a:p>
            <a:pPr lvl="1"/>
            <a:r>
              <a:rPr lang="en-US" b="1">
                <a:solidFill>
                  <a:schemeClr val="accent1"/>
                </a:solidFill>
              </a:rPr>
              <a:t>Beyond supervised learning</a:t>
            </a:r>
          </a:p>
          <a:p>
            <a:pPr lvl="1"/>
            <a:r>
              <a:rPr lang="en-US" b="1"/>
              <a:t>Data and evaluation</a:t>
            </a:r>
          </a:p>
          <a:p>
            <a:pPr lvl="1"/>
            <a:r>
              <a:rPr lang="en-US" b="1"/>
              <a:t>Chatbots in public</a:t>
            </a:r>
          </a:p>
          <a:p>
            <a:pPr lvl="1"/>
            <a:r>
              <a:rPr lang="en-US" b="1"/>
              <a:t>Future work</a:t>
            </a:r>
          </a:p>
        </p:txBody>
      </p:sp>
      <p:sp>
        <p:nvSpPr>
          <p:cNvPr id="4" name="Slide Number Placeholder 3"/>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53912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B7589-145B-4513-8CCF-E56DF113F354}"/>
              </a:ext>
            </a:extLst>
          </p:cNvPr>
          <p:cNvSpPr>
            <a:spLocks noGrp="1"/>
          </p:cNvSpPr>
          <p:nvPr>
            <p:ph type="title"/>
          </p:nvPr>
        </p:nvSpPr>
        <p:spPr>
          <a:xfrm>
            <a:off x="838200" y="146583"/>
            <a:ext cx="10515600" cy="1039601"/>
          </a:xfrm>
        </p:spPr>
        <p:txBody>
          <a:bodyPr/>
          <a:lstStyle/>
          <a:p>
            <a:r>
              <a:rPr lang="en-US"/>
              <a:t>Towards Grounded E2E Conversation Models</a:t>
            </a:r>
          </a:p>
        </p:txBody>
      </p:sp>
      <p:sp>
        <p:nvSpPr>
          <p:cNvPr id="8" name="Rectangle: Rounded Corners 7">
            <a:extLst>
              <a:ext uri="{FF2B5EF4-FFF2-40B4-BE49-F238E27FC236}">
                <a16:creationId xmlns:a16="http://schemas.microsoft.com/office/drawing/2014/main" id="{2B1DB489-BF7F-40F1-A4A5-2B6F055683A0}"/>
              </a:ext>
            </a:extLst>
          </p:cNvPr>
          <p:cNvSpPr/>
          <p:nvPr/>
        </p:nvSpPr>
        <p:spPr>
          <a:xfrm>
            <a:off x="3032744" y="4373934"/>
            <a:ext cx="4575409" cy="2300999"/>
          </a:xfrm>
          <a:prstGeom prst="roundRect">
            <a:avLst/>
          </a:prstGeom>
          <a:solidFill>
            <a:srgbClr val="0073AD"/>
          </a:solidFill>
          <a:ln w="10795" cap="flat" cmpd="sng" algn="ctr">
            <a:solidFill>
              <a:srgbClr val="0073A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C65D962D-C950-460D-A0DB-5366A10A2004}"/>
              </a:ext>
            </a:extLst>
          </p:cNvPr>
          <p:cNvSpPr/>
          <p:nvPr/>
        </p:nvSpPr>
        <p:spPr>
          <a:xfrm>
            <a:off x="3379261" y="1870020"/>
            <a:ext cx="1752600" cy="914400"/>
          </a:xfrm>
          <a:prstGeom prst="roundRect">
            <a:avLst/>
          </a:prstGeom>
          <a:solidFill>
            <a:srgbClr val="0073AD"/>
          </a:solidFill>
          <a:ln w="10795" cap="flat" cmpd="sng" algn="ctr">
            <a:solidFill>
              <a:srgbClr val="0073A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Light" panose="020F0302020204030204"/>
                <a:ea typeface="+mn-ea"/>
                <a:cs typeface="Times New Roman" panose="02020603050405020304" pitchFamily="18" charset="0"/>
              </a:rPr>
              <a:t>Understanding</a:t>
            </a:r>
            <a:br>
              <a:rPr kumimoji="0" lang="en-US" sz="1600" b="0" i="0" u="none" strike="noStrike" kern="0" cap="none" spc="0" normalizeH="0" baseline="0" noProof="0">
                <a:ln>
                  <a:noFill/>
                </a:ln>
                <a:solidFill>
                  <a:prstClr val="white"/>
                </a:solidFill>
                <a:effectLst/>
                <a:uLnTx/>
                <a:uFillTx/>
                <a:latin typeface="Calibri Light" panose="020F0302020204030204"/>
                <a:ea typeface="+mn-ea"/>
                <a:cs typeface="Times New Roman" panose="02020603050405020304" pitchFamily="18" charset="0"/>
              </a:rPr>
            </a:br>
            <a:r>
              <a:rPr kumimoji="0" lang="en-US" sz="1600" b="0" i="0" u="none" strike="noStrike" kern="0" cap="none" spc="0" normalizeH="0" baseline="0" noProof="0">
                <a:ln>
                  <a:noFill/>
                </a:ln>
                <a:solidFill>
                  <a:prstClr val="white"/>
                </a:solidFill>
                <a:effectLst/>
                <a:uLnTx/>
                <a:uFillTx/>
                <a:latin typeface="Calibri Light" panose="020F0302020204030204"/>
                <a:ea typeface="+mn-ea"/>
                <a:cs typeface="Times New Roman" panose="02020603050405020304" pitchFamily="18" charset="0"/>
              </a:rPr>
              <a:t>(NLU)</a:t>
            </a:r>
          </a:p>
        </p:txBody>
      </p:sp>
      <p:sp>
        <p:nvSpPr>
          <p:cNvPr id="10" name="Rectangle: Rounded Corners 9">
            <a:extLst>
              <a:ext uri="{FF2B5EF4-FFF2-40B4-BE49-F238E27FC236}">
                <a16:creationId xmlns:a16="http://schemas.microsoft.com/office/drawing/2014/main" id="{98F7CEB0-5645-4052-930F-37F53A53BDBE}"/>
              </a:ext>
            </a:extLst>
          </p:cNvPr>
          <p:cNvSpPr/>
          <p:nvPr/>
        </p:nvSpPr>
        <p:spPr>
          <a:xfrm>
            <a:off x="5589061" y="1870020"/>
            <a:ext cx="1752600" cy="914400"/>
          </a:xfrm>
          <a:prstGeom prst="roundRect">
            <a:avLst/>
          </a:prstGeom>
          <a:solidFill>
            <a:srgbClr val="0073AD"/>
          </a:solidFill>
          <a:ln w="10795" cap="flat" cmpd="sng" algn="ctr">
            <a:solidFill>
              <a:srgbClr val="0073A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Light" panose="020F0302020204030204"/>
                <a:ea typeface="+mn-ea"/>
                <a:cs typeface="Times New Roman" panose="02020603050405020304" pitchFamily="18" charset="0"/>
              </a:rPr>
              <a:t>State tracker</a:t>
            </a:r>
          </a:p>
        </p:txBody>
      </p:sp>
      <p:cxnSp>
        <p:nvCxnSpPr>
          <p:cNvPr id="11" name="Straight Connector 10">
            <a:extLst>
              <a:ext uri="{FF2B5EF4-FFF2-40B4-BE49-F238E27FC236}">
                <a16:creationId xmlns:a16="http://schemas.microsoft.com/office/drawing/2014/main" id="{AE24CA72-C29D-4154-86A2-61E0E8A1A637}"/>
              </a:ext>
            </a:extLst>
          </p:cNvPr>
          <p:cNvCxnSpPr>
            <a:stCxn id="9" idx="3"/>
            <a:endCxn id="10" idx="1"/>
          </p:cNvCxnSpPr>
          <p:nvPr/>
        </p:nvCxnSpPr>
        <p:spPr>
          <a:xfrm>
            <a:off x="5131861" y="2327220"/>
            <a:ext cx="457200" cy="0"/>
          </a:xfrm>
          <a:prstGeom prst="line">
            <a:avLst/>
          </a:prstGeom>
          <a:noFill/>
          <a:ln w="44450" cap="flat" cmpd="sng" algn="ctr">
            <a:solidFill>
              <a:srgbClr val="505050"/>
            </a:solidFill>
            <a:prstDash val="solid"/>
            <a:headEnd w="lg" len="med"/>
            <a:tailEnd type="triangle" w="lg" len="med"/>
          </a:ln>
          <a:effectLst/>
        </p:spPr>
      </p:cxnSp>
      <p:sp>
        <p:nvSpPr>
          <p:cNvPr id="12" name="Rectangle: Rounded Corners 11">
            <a:extLst>
              <a:ext uri="{FF2B5EF4-FFF2-40B4-BE49-F238E27FC236}">
                <a16:creationId xmlns:a16="http://schemas.microsoft.com/office/drawing/2014/main" id="{7748D9FD-85E5-4C76-ACD6-33400F1C99A5}"/>
              </a:ext>
            </a:extLst>
          </p:cNvPr>
          <p:cNvSpPr/>
          <p:nvPr/>
        </p:nvSpPr>
        <p:spPr>
          <a:xfrm>
            <a:off x="3379261" y="3013020"/>
            <a:ext cx="1752600" cy="914400"/>
          </a:xfrm>
          <a:prstGeom prst="roundRect">
            <a:avLst/>
          </a:prstGeom>
          <a:solidFill>
            <a:srgbClr val="0073AD"/>
          </a:solidFill>
          <a:ln w="10795" cap="flat" cmpd="sng" algn="ctr">
            <a:solidFill>
              <a:srgbClr val="0073A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Light" panose="020F0302020204030204"/>
                <a:ea typeface="+mn-ea"/>
                <a:cs typeface="Times New Roman" panose="02020603050405020304" pitchFamily="18" charset="0"/>
              </a:rPr>
              <a:t>Generation</a:t>
            </a:r>
            <a:br>
              <a:rPr kumimoji="0" lang="en-US" sz="1600" b="0" i="0" u="none" strike="noStrike" kern="0" cap="none" spc="0" normalizeH="0" baseline="0" noProof="0">
                <a:ln>
                  <a:noFill/>
                </a:ln>
                <a:solidFill>
                  <a:prstClr val="white"/>
                </a:solidFill>
                <a:effectLst/>
                <a:uLnTx/>
                <a:uFillTx/>
                <a:latin typeface="Calibri Light" panose="020F0302020204030204"/>
                <a:ea typeface="+mn-ea"/>
                <a:cs typeface="Times New Roman" panose="02020603050405020304" pitchFamily="18" charset="0"/>
              </a:rPr>
            </a:br>
            <a:r>
              <a:rPr kumimoji="0" lang="en-US" sz="1600" b="0" i="0" u="none" strike="noStrike" kern="0" cap="none" spc="0" normalizeH="0" baseline="0" noProof="0">
                <a:ln>
                  <a:noFill/>
                </a:ln>
                <a:solidFill>
                  <a:prstClr val="white"/>
                </a:solidFill>
                <a:effectLst/>
                <a:uLnTx/>
                <a:uFillTx/>
                <a:latin typeface="Calibri Light" panose="020F0302020204030204"/>
                <a:ea typeface="+mn-ea"/>
                <a:cs typeface="Times New Roman" panose="02020603050405020304" pitchFamily="18" charset="0"/>
              </a:rPr>
              <a:t>(NLG)</a:t>
            </a:r>
          </a:p>
        </p:txBody>
      </p:sp>
      <p:sp>
        <p:nvSpPr>
          <p:cNvPr id="13" name="Rectangle: Rounded Corners 12">
            <a:extLst>
              <a:ext uri="{FF2B5EF4-FFF2-40B4-BE49-F238E27FC236}">
                <a16:creationId xmlns:a16="http://schemas.microsoft.com/office/drawing/2014/main" id="{27DEB7F4-F771-4788-ACEB-E23195023093}"/>
              </a:ext>
            </a:extLst>
          </p:cNvPr>
          <p:cNvSpPr/>
          <p:nvPr/>
        </p:nvSpPr>
        <p:spPr>
          <a:xfrm>
            <a:off x="5589061" y="3013020"/>
            <a:ext cx="1752600" cy="914400"/>
          </a:xfrm>
          <a:prstGeom prst="roundRect">
            <a:avLst/>
          </a:prstGeom>
          <a:solidFill>
            <a:srgbClr val="0073AD"/>
          </a:solidFill>
          <a:ln w="10795" cap="flat" cmpd="sng" algn="ctr">
            <a:solidFill>
              <a:srgbClr val="0073A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Light" panose="020F0302020204030204"/>
                <a:ea typeface="+mn-ea"/>
                <a:cs typeface="Times New Roman" panose="02020603050405020304" pitchFamily="18" charset="0"/>
              </a:rPr>
              <a:t>Dialog policy</a:t>
            </a:r>
          </a:p>
        </p:txBody>
      </p:sp>
      <p:cxnSp>
        <p:nvCxnSpPr>
          <p:cNvPr id="14" name="Straight Connector 13">
            <a:extLst>
              <a:ext uri="{FF2B5EF4-FFF2-40B4-BE49-F238E27FC236}">
                <a16:creationId xmlns:a16="http://schemas.microsoft.com/office/drawing/2014/main" id="{0E5C0544-4AB9-49EC-9F22-10ADE2BA69E1}"/>
              </a:ext>
            </a:extLst>
          </p:cNvPr>
          <p:cNvCxnSpPr>
            <a:stCxn id="10" idx="2"/>
            <a:endCxn id="13" idx="0"/>
          </p:cNvCxnSpPr>
          <p:nvPr/>
        </p:nvCxnSpPr>
        <p:spPr>
          <a:xfrm>
            <a:off x="6465361" y="2784420"/>
            <a:ext cx="0" cy="228600"/>
          </a:xfrm>
          <a:prstGeom prst="line">
            <a:avLst/>
          </a:prstGeom>
          <a:noFill/>
          <a:ln w="44450" cap="flat" cmpd="sng" algn="ctr">
            <a:solidFill>
              <a:srgbClr val="505050"/>
            </a:solidFill>
            <a:prstDash val="solid"/>
            <a:headEnd w="lg" len="med"/>
            <a:tailEnd type="triangle" w="lg" len="med"/>
          </a:ln>
          <a:effectLst/>
        </p:spPr>
      </p:cxnSp>
      <p:cxnSp>
        <p:nvCxnSpPr>
          <p:cNvPr id="15" name="Straight Connector 14">
            <a:extLst>
              <a:ext uri="{FF2B5EF4-FFF2-40B4-BE49-F238E27FC236}">
                <a16:creationId xmlns:a16="http://schemas.microsoft.com/office/drawing/2014/main" id="{E2E8CD72-1F4E-44B9-AEA3-9B111AD953B9}"/>
              </a:ext>
            </a:extLst>
          </p:cNvPr>
          <p:cNvCxnSpPr>
            <a:stCxn id="13" idx="1"/>
            <a:endCxn id="12" idx="3"/>
          </p:cNvCxnSpPr>
          <p:nvPr/>
        </p:nvCxnSpPr>
        <p:spPr>
          <a:xfrm flipH="1">
            <a:off x="5131861" y="3470220"/>
            <a:ext cx="457200" cy="0"/>
          </a:xfrm>
          <a:prstGeom prst="line">
            <a:avLst/>
          </a:prstGeom>
          <a:noFill/>
          <a:ln w="44450" cap="flat" cmpd="sng" algn="ctr">
            <a:solidFill>
              <a:srgbClr val="505050"/>
            </a:solidFill>
            <a:prstDash val="solid"/>
            <a:headEnd w="lg" len="med"/>
            <a:tailEnd type="triangle" w="lg" len="med"/>
          </a:ln>
          <a:effectLst/>
        </p:spPr>
      </p:cxnSp>
      <p:sp>
        <p:nvSpPr>
          <p:cNvPr id="16" name="Rectangle 15">
            <a:extLst>
              <a:ext uri="{FF2B5EF4-FFF2-40B4-BE49-F238E27FC236}">
                <a16:creationId xmlns:a16="http://schemas.microsoft.com/office/drawing/2014/main" id="{8AEC83AE-6691-48B5-A10E-7DF783F946F8}"/>
              </a:ext>
            </a:extLst>
          </p:cNvPr>
          <p:cNvSpPr/>
          <p:nvPr/>
        </p:nvSpPr>
        <p:spPr bwMode="auto">
          <a:xfrm>
            <a:off x="3036154" y="1717620"/>
            <a:ext cx="4572000" cy="2514600"/>
          </a:xfrm>
          <a:prstGeom prst="rect">
            <a:avLst/>
          </a:prstGeom>
          <a:noFill/>
          <a:ln w="25400" cap="flat" cmpd="sng" algn="ctr">
            <a:solidFill>
              <a:srgbClr val="0000FF"/>
            </a:solidFill>
            <a:prstDash val="dash"/>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Calibri Light" panose="020F0302020204030204"/>
              <a:ea typeface="+mn-ea"/>
              <a:cs typeface="+mn-cs"/>
            </a:endParaRPr>
          </a:p>
        </p:txBody>
      </p:sp>
      <p:cxnSp>
        <p:nvCxnSpPr>
          <p:cNvPr id="18" name="Straight Connector 17">
            <a:extLst>
              <a:ext uri="{FF2B5EF4-FFF2-40B4-BE49-F238E27FC236}">
                <a16:creationId xmlns:a16="http://schemas.microsoft.com/office/drawing/2014/main" id="{676A9853-99F0-45F3-B192-C69AE305A6C1}"/>
              </a:ext>
            </a:extLst>
          </p:cNvPr>
          <p:cNvCxnSpPr>
            <a:cxnSpLocks/>
          </p:cNvCxnSpPr>
          <p:nvPr/>
        </p:nvCxnSpPr>
        <p:spPr>
          <a:xfrm>
            <a:off x="2645960" y="2327220"/>
            <a:ext cx="733301" cy="0"/>
          </a:xfrm>
          <a:prstGeom prst="line">
            <a:avLst/>
          </a:prstGeom>
          <a:noFill/>
          <a:ln w="44450" cap="flat" cmpd="sng" algn="ctr">
            <a:solidFill>
              <a:srgbClr val="505050"/>
            </a:solidFill>
            <a:prstDash val="solid"/>
            <a:headEnd w="lg" len="med"/>
            <a:tailEnd type="triangle" w="lg" len="med"/>
          </a:ln>
          <a:effectLst/>
        </p:spPr>
      </p:cxnSp>
      <p:cxnSp>
        <p:nvCxnSpPr>
          <p:cNvPr id="19" name="Straight Connector 18">
            <a:extLst>
              <a:ext uri="{FF2B5EF4-FFF2-40B4-BE49-F238E27FC236}">
                <a16:creationId xmlns:a16="http://schemas.microsoft.com/office/drawing/2014/main" id="{18EDEBF2-1B7A-4924-A2CB-8138572B3214}"/>
              </a:ext>
            </a:extLst>
          </p:cNvPr>
          <p:cNvCxnSpPr>
            <a:cxnSpLocks/>
          </p:cNvCxnSpPr>
          <p:nvPr/>
        </p:nvCxnSpPr>
        <p:spPr>
          <a:xfrm flipH="1">
            <a:off x="2575545" y="3448722"/>
            <a:ext cx="807126" cy="0"/>
          </a:xfrm>
          <a:prstGeom prst="line">
            <a:avLst/>
          </a:prstGeom>
          <a:noFill/>
          <a:ln w="44450" cap="flat" cmpd="sng" algn="ctr">
            <a:solidFill>
              <a:srgbClr val="505050"/>
            </a:solidFill>
            <a:prstDash val="solid"/>
            <a:headEnd w="lg" len="med"/>
            <a:tailEnd type="triangle" w="lg" len="med"/>
          </a:ln>
          <a:effectLst/>
        </p:spPr>
      </p:cxnSp>
      <p:sp>
        <p:nvSpPr>
          <p:cNvPr id="20" name="Rectangle 19">
            <a:extLst>
              <a:ext uri="{FF2B5EF4-FFF2-40B4-BE49-F238E27FC236}">
                <a16:creationId xmlns:a16="http://schemas.microsoft.com/office/drawing/2014/main" id="{689EAD03-29D8-43E8-9BBD-0FB423CE352A}"/>
              </a:ext>
            </a:extLst>
          </p:cNvPr>
          <p:cNvSpPr/>
          <p:nvPr/>
        </p:nvSpPr>
        <p:spPr>
          <a:xfrm>
            <a:off x="1571525" y="2122524"/>
            <a:ext cx="90441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Light" panose="020F0302020204030204"/>
                <a:ea typeface="+mn-ea"/>
                <a:cs typeface="Times New Roman" panose="02020603050405020304" pitchFamily="18" charset="0"/>
              </a:rPr>
              <a:t>input </a:t>
            </a:r>
            <a:r>
              <a:rPr kumimoji="0" lang="en-US" sz="1800" b="1" i="0" u="none" strike="noStrike" kern="0" cap="none" spc="0" normalizeH="0" baseline="0" noProof="0">
                <a:ln>
                  <a:noFill/>
                </a:ln>
                <a:solidFill>
                  <a:srgbClr val="000000"/>
                </a:solidFill>
                <a:effectLst/>
                <a:uLnTx/>
                <a:uFillTx/>
                <a:latin typeface="Calibri Light" panose="020F0302020204030204"/>
                <a:ea typeface="+mn-ea"/>
                <a:cs typeface="Times New Roman" panose="02020603050405020304" pitchFamily="18" charset="0"/>
              </a:rPr>
              <a:t>x</a:t>
            </a:r>
            <a:endParaRPr kumimoji="0" lang="en-US" sz="1800" b="1" i="0" u="none" strike="noStrike" kern="0" cap="none" spc="0" normalizeH="0" baseline="0" noProof="0">
              <a:ln>
                <a:noFill/>
              </a:ln>
              <a:solidFill>
                <a:srgbClr val="505050"/>
              </a:solidFill>
              <a:effectLst/>
              <a:uLnTx/>
              <a:uFillTx/>
              <a:latin typeface="Calibri Light" panose="020F0302020204030204"/>
              <a:ea typeface="+mn-ea"/>
              <a:cs typeface="+mn-cs"/>
            </a:endParaRPr>
          </a:p>
        </p:txBody>
      </p:sp>
      <p:sp>
        <p:nvSpPr>
          <p:cNvPr id="21" name="Rectangle 20">
            <a:extLst>
              <a:ext uri="{FF2B5EF4-FFF2-40B4-BE49-F238E27FC236}">
                <a16:creationId xmlns:a16="http://schemas.microsoft.com/office/drawing/2014/main" id="{069F05CC-5AE8-4446-B2AE-EC1AD5E17FF1}"/>
              </a:ext>
            </a:extLst>
          </p:cNvPr>
          <p:cNvSpPr/>
          <p:nvPr/>
        </p:nvSpPr>
        <p:spPr>
          <a:xfrm>
            <a:off x="1417637" y="3241620"/>
            <a:ext cx="9685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Light" panose="020F0302020204030204"/>
                <a:ea typeface="+mn-ea"/>
                <a:cs typeface="Times New Roman" panose="02020603050405020304" pitchFamily="18" charset="0"/>
              </a:rPr>
              <a:t>output </a:t>
            </a:r>
            <a:r>
              <a:rPr kumimoji="0" lang="en-US" sz="1800" b="1" i="0" u="none" strike="noStrike" kern="0" cap="none" spc="0" normalizeH="0" baseline="0" noProof="0">
                <a:ln>
                  <a:noFill/>
                </a:ln>
                <a:solidFill>
                  <a:srgbClr val="000000"/>
                </a:solidFill>
                <a:effectLst/>
                <a:uLnTx/>
                <a:uFillTx/>
                <a:latin typeface="Calibri Light" panose="020F0302020204030204"/>
                <a:ea typeface="+mn-ea"/>
                <a:cs typeface="Times New Roman" panose="02020603050405020304" pitchFamily="18" charset="0"/>
              </a:rPr>
              <a:t>y</a:t>
            </a:r>
            <a:endParaRPr kumimoji="0" lang="en-US" sz="1800" b="1" i="0" u="none" strike="noStrike" kern="0" cap="none" spc="0" normalizeH="0" baseline="0" noProof="0">
              <a:ln>
                <a:noFill/>
              </a:ln>
              <a:solidFill>
                <a:srgbClr val="505050"/>
              </a:solidFill>
              <a:effectLst/>
              <a:uLnTx/>
              <a:uFillTx/>
              <a:latin typeface="Calibri Light" panose="020F0302020204030204"/>
              <a:ea typeface="+mn-ea"/>
              <a:cs typeface="+mn-cs"/>
            </a:endParaRPr>
          </a:p>
        </p:txBody>
      </p:sp>
      <p:sp>
        <p:nvSpPr>
          <p:cNvPr id="22" name="Rectangle 21">
            <a:extLst>
              <a:ext uri="{FF2B5EF4-FFF2-40B4-BE49-F238E27FC236}">
                <a16:creationId xmlns:a16="http://schemas.microsoft.com/office/drawing/2014/main" id="{11209C92-147A-4C38-B7FE-0CF061051A7E}"/>
              </a:ext>
            </a:extLst>
          </p:cNvPr>
          <p:cNvSpPr/>
          <p:nvPr/>
        </p:nvSpPr>
        <p:spPr>
          <a:xfrm rot="16200000">
            <a:off x="255638" y="2662716"/>
            <a:ext cx="127631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505050"/>
                </a:solidFill>
                <a:effectLst/>
                <a:uLnTx/>
                <a:uFillTx/>
                <a:latin typeface="Calibri Light" panose="020F0302020204030204"/>
                <a:ea typeface="+mn-ea"/>
                <a:cs typeface="+mn-cs"/>
              </a:rPr>
              <a:t>Traditional</a:t>
            </a:r>
          </a:p>
        </p:txBody>
      </p:sp>
      <p:grpSp>
        <p:nvGrpSpPr>
          <p:cNvPr id="34" name="Group 33">
            <a:extLst>
              <a:ext uri="{FF2B5EF4-FFF2-40B4-BE49-F238E27FC236}">
                <a16:creationId xmlns:a16="http://schemas.microsoft.com/office/drawing/2014/main" id="{95889CCC-A839-4145-9A3A-D591F1816D2E}"/>
              </a:ext>
            </a:extLst>
          </p:cNvPr>
          <p:cNvGrpSpPr/>
          <p:nvPr/>
        </p:nvGrpSpPr>
        <p:grpSpPr>
          <a:xfrm>
            <a:off x="693737" y="4431111"/>
            <a:ext cx="5841751" cy="2182760"/>
            <a:chOff x="693737" y="3816243"/>
            <a:chExt cx="5841751" cy="2182760"/>
          </a:xfrm>
        </p:grpSpPr>
        <p:cxnSp>
          <p:nvCxnSpPr>
            <p:cNvPr id="35" name="Straight Connector 34">
              <a:extLst>
                <a:ext uri="{FF2B5EF4-FFF2-40B4-BE49-F238E27FC236}">
                  <a16:creationId xmlns:a16="http://schemas.microsoft.com/office/drawing/2014/main" id="{C315F84C-91D1-4E7D-91EE-A047F53970D8}"/>
                </a:ext>
              </a:extLst>
            </p:cNvPr>
            <p:cNvCxnSpPr/>
            <p:nvPr/>
          </p:nvCxnSpPr>
          <p:spPr>
            <a:xfrm>
              <a:off x="2575545" y="4335462"/>
              <a:ext cx="457200" cy="0"/>
            </a:xfrm>
            <a:prstGeom prst="line">
              <a:avLst/>
            </a:prstGeom>
            <a:noFill/>
            <a:ln w="44450" cap="flat" cmpd="sng" algn="ctr">
              <a:solidFill>
                <a:srgbClr val="505050"/>
              </a:solidFill>
              <a:prstDash val="solid"/>
              <a:headEnd w="lg" len="med"/>
              <a:tailEnd type="triangle" w="lg" len="med"/>
            </a:ln>
            <a:effectLst/>
          </p:spPr>
        </p:cxnSp>
        <p:cxnSp>
          <p:nvCxnSpPr>
            <p:cNvPr id="36" name="Straight Connector 35">
              <a:extLst>
                <a:ext uri="{FF2B5EF4-FFF2-40B4-BE49-F238E27FC236}">
                  <a16:creationId xmlns:a16="http://schemas.microsoft.com/office/drawing/2014/main" id="{36127BDD-548B-4A22-83AB-DC496CCE7BEB}"/>
                </a:ext>
              </a:extLst>
            </p:cNvPr>
            <p:cNvCxnSpPr/>
            <p:nvPr/>
          </p:nvCxnSpPr>
          <p:spPr>
            <a:xfrm flipH="1">
              <a:off x="2578954" y="5456964"/>
              <a:ext cx="457200" cy="0"/>
            </a:xfrm>
            <a:prstGeom prst="line">
              <a:avLst/>
            </a:prstGeom>
            <a:noFill/>
            <a:ln w="44450" cap="flat" cmpd="sng" algn="ctr">
              <a:solidFill>
                <a:srgbClr val="505050"/>
              </a:solidFill>
              <a:prstDash val="solid"/>
              <a:headEnd w="lg" len="med"/>
              <a:tailEnd type="triangle" w="lg" len="med"/>
            </a:ln>
            <a:effectLst/>
          </p:spPr>
        </p:cxnSp>
        <p:sp>
          <p:nvSpPr>
            <p:cNvPr id="37" name="Rectangle 36">
              <a:extLst>
                <a:ext uri="{FF2B5EF4-FFF2-40B4-BE49-F238E27FC236}">
                  <a16:creationId xmlns:a16="http://schemas.microsoft.com/office/drawing/2014/main" id="{CF2C5209-AE7E-43AD-896A-1F99EF93C067}"/>
                </a:ext>
              </a:extLst>
            </p:cNvPr>
            <p:cNvSpPr/>
            <p:nvPr/>
          </p:nvSpPr>
          <p:spPr>
            <a:xfrm>
              <a:off x="1571525" y="4130766"/>
              <a:ext cx="81945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Light" panose="020F0302020204030204"/>
                  <a:ea typeface="+mn-ea"/>
                  <a:cs typeface="Times New Roman" panose="02020603050405020304" pitchFamily="18" charset="0"/>
                </a:rPr>
                <a:t>input </a:t>
              </a:r>
              <a:r>
                <a:rPr kumimoji="0" lang="en-US" sz="1800" b="1" i="0" u="none" strike="noStrike" kern="0" cap="none" spc="0" normalizeH="0" baseline="0" noProof="0">
                  <a:ln>
                    <a:noFill/>
                  </a:ln>
                  <a:solidFill>
                    <a:srgbClr val="000000"/>
                  </a:solidFill>
                  <a:effectLst/>
                  <a:uLnTx/>
                  <a:uFillTx/>
                  <a:latin typeface="Calibri Light" panose="020F0302020204030204"/>
                  <a:ea typeface="+mn-ea"/>
                  <a:cs typeface="Times New Roman" panose="02020603050405020304" pitchFamily="18" charset="0"/>
                </a:rPr>
                <a:t>x</a:t>
              </a:r>
              <a:endParaRPr kumimoji="0" lang="en-US" sz="1800" b="1" i="0" u="none" strike="noStrike" kern="0" cap="none" spc="0" normalizeH="0" baseline="0" noProof="0">
                <a:ln>
                  <a:noFill/>
                </a:ln>
                <a:solidFill>
                  <a:srgbClr val="505050"/>
                </a:solidFill>
                <a:effectLst/>
                <a:uLnTx/>
                <a:uFillTx/>
                <a:latin typeface="Calibri Light" panose="020F0302020204030204"/>
                <a:ea typeface="+mn-ea"/>
                <a:cs typeface="+mn-cs"/>
              </a:endParaRPr>
            </a:p>
          </p:txBody>
        </p:sp>
        <p:sp>
          <p:nvSpPr>
            <p:cNvPr id="38" name="Rectangle 37">
              <a:extLst>
                <a:ext uri="{FF2B5EF4-FFF2-40B4-BE49-F238E27FC236}">
                  <a16:creationId xmlns:a16="http://schemas.microsoft.com/office/drawing/2014/main" id="{8E3C1CD0-3742-4BD1-8580-0E0B914BF26E}"/>
                </a:ext>
              </a:extLst>
            </p:cNvPr>
            <p:cNvSpPr/>
            <p:nvPr/>
          </p:nvSpPr>
          <p:spPr>
            <a:xfrm>
              <a:off x="1417637" y="5249862"/>
              <a:ext cx="9685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Light" panose="020F0302020204030204"/>
                  <a:ea typeface="+mn-ea"/>
                  <a:cs typeface="Times New Roman" panose="02020603050405020304" pitchFamily="18" charset="0"/>
                </a:rPr>
                <a:t>output </a:t>
              </a:r>
              <a:r>
                <a:rPr kumimoji="0" lang="en-US" sz="1800" b="1" i="0" u="none" strike="noStrike" kern="0" cap="none" spc="0" normalizeH="0" baseline="0" noProof="0">
                  <a:ln>
                    <a:noFill/>
                  </a:ln>
                  <a:solidFill>
                    <a:srgbClr val="000000"/>
                  </a:solidFill>
                  <a:effectLst/>
                  <a:uLnTx/>
                  <a:uFillTx/>
                  <a:latin typeface="Calibri Light" panose="020F0302020204030204"/>
                  <a:ea typeface="+mn-ea"/>
                  <a:cs typeface="Times New Roman" panose="02020603050405020304" pitchFamily="18" charset="0"/>
                </a:rPr>
                <a:t>y</a:t>
              </a:r>
              <a:endParaRPr kumimoji="0" lang="en-US" sz="1800" b="1" i="0" u="none" strike="noStrike" kern="0" cap="none" spc="0" normalizeH="0" baseline="0" noProof="0">
                <a:ln>
                  <a:noFill/>
                </a:ln>
                <a:solidFill>
                  <a:srgbClr val="505050"/>
                </a:solidFill>
                <a:effectLst/>
                <a:uLnTx/>
                <a:uFillTx/>
                <a:latin typeface="Calibri Light" panose="020F0302020204030204"/>
                <a:ea typeface="+mn-ea"/>
                <a:cs typeface="+mn-cs"/>
              </a:endParaRPr>
            </a:p>
          </p:txBody>
        </p:sp>
        <p:sp>
          <p:nvSpPr>
            <p:cNvPr id="39" name="Rectangle 38">
              <a:extLst>
                <a:ext uri="{FF2B5EF4-FFF2-40B4-BE49-F238E27FC236}">
                  <a16:creationId xmlns:a16="http://schemas.microsoft.com/office/drawing/2014/main" id="{A5DB4185-B2BB-4B5D-9B80-BDB1B49877B0}"/>
                </a:ext>
              </a:extLst>
            </p:cNvPr>
            <p:cNvSpPr/>
            <p:nvPr/>
          </p:nvSpPr>
          <p:spPr>
            <a:xfrm rot="16200000">
              <a:off x="-76186" y="4592607"/>
              <a:ext cx="193995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505050"/>
                  </a:solidFill>
                  <a:effectLst/>
                  <a:uLnTx/>
                  <a:uFillTx/>
                  <a:latin typeface="Calibri Light" panose="020F0302020204030204"/>
                  <a:ea typeface="+mn-ea"/>
                  <a:cs typeface="+mn-cs"/>
                </a:rPr>
                <a:t>Fully data-driven </a:t>
              </a:r>
            </a:p>
          </p:txBody>
        </p:sp>
        <p:pic>
          <p:nvPicPr>
            <p:cNvPr id="40" name="Picture 39">
              <a:extLst>
                <a:ext uri="{FF2B5EF4-FFF2-40B4-BE49-F238E27FC236}">
                  <a16:creationId xmlns:a16="http://schemas.microsoft.com/office/drawing/2014/main" id="{2D8216DB-3E04-4389-B339-445AC793D4CA}"/>
                </a:ext>
              </a:extLst>
            </p:cNvPr>
            <p:cNvPicPr>
              <a:picLocks noChangeAspect="1"/>
            </p:cNvPicPr>
            <p:nvPr/>
          </p:nvPicPr>
          <p:blipFill>
            <a:blip r:embed="rId3"/>
            <a:stretch>
              <a:fillRect/>
            </a:stretch>
          </p:blipFill>
          <p:spPr>
            <a:xfrm>
              <a:off x="4160837" y="3816243"/>
              <a:ext cx="2374651" cy="2182760"/>
            </a:xfrm>
            <a:prstGeom prst="rect">
              <a:avLst/>
            </a:prstGeom>
          </p:spPr>
        </p:pic>
      </p:grpSp>
      <p:grpSp>
        <p:nvGrpSpPr>
          <p:cNvPr id="3" name="Group 2">
            <a:extLst>
              <a:ext uri="{FF2B5EF4-FFF2-40B4-BE49-F238E27FC236}">
                <a16:creationId xmlns:a16="http://schemas.microsoft.com/office/drawing/2014/main" id="{DB6AFE36-33D9-43A9-AC01-344AC31F7CEE}"/>
              </a:ext>
            </a:extLst>
          </p:cNvPr>
          <p:cNvGrpSpPr/>
          <p:nvPr/>
        </p:nvGrpSpPr>
        <p:grpSpPr>
          <a:xfrm>
            <a:off x="7341661" y="1183695"/>
            <a:ext cx="4170406" cy="5491239"/>
            <a:chOff x="7341661" y="1183695"/>
            <a:chExt cx="4170406" cy="5491239"/>
          </a:xfrm>
        </p:grpSpPr>
        <p:pic>
          <p:nvPicPr>
            <p:cNvPr id="45" name="Picture 44">
              <a:extLst>
                <a:ext uri="{FF2B5EF4-FFF2-40B4-BE49-F238E27FC236}">
                  <a16:creationId xmlns:a16="http://schemas.microsoft.com/office/drawing/2014/main" id="{D401095B-B832-4AA4-ACC0-E1FC4DFF60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64830" y="2738059"/>
              <a:ext cx="1414601" cy="943068"/>
            </a:xfrm>
            <a:prstGeom prst="rect">
              <a:avLst/>
            </a:prstGeom>
          </p:spPr>
        </p:pic>
        <p:pic>
          <p:nvPicPr>
            <p:cNvPr id="46" name="Picture 45">
              <a:extLst>
                <a:ext uri="{FF2B5EF4-FFF2-40B4-BE49-F238E27FC236}">
                  <a16:creationId xmlns:a16="http://schemas.microsoft.com/office/drawing/2014/main" id="{C740DD26-8CEF-421E-8966-CF7C5B842B4F}"/>
                </a:ext>
              </a:extLst>
            </p:cNvPr>
            <p:cNvPicPr>
              <a:picLocks noChangeAspect="1"/>
            </p:cNvPicPr>
            <p:nvPr/>
          </p:nvPicPr>
          <p:blipFill>
            <a:blip r:embed="rId5"/>
            <a:stretch>
              <a:fillRect/>
            </a:stretch>
          </p:blipFill>
          <p:spPr>
            <a:xfrm>
              <a:off x="8217960" y="1349018"/>
              <a:ext cx="941566" cy="875597"/>
            </a:xfrm>
            <a:prstGeom prst="rect">
              <a:avLst/>
            </a:prstGeom>
          </p:spPr>
        </p:pic>
        <p:pic>
          <p:nvPicPr>
            <p:cNvPr id="47" name="Picture 46">
              <a:extLst>
                <a:ext uri="{FF2B5EF4-FFF2-40B4-BE49-F238E27FC236}">
                  <a16:creationId xmlns:a16="http://schemas.microsoft.com/office/drawing/2014/main" id="{69852EC5-8276-4323-AB46-29167830A62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37022" y="2748849"/>
              <a:ext cx="875045" cy="553103"/>
            </a:xfrm>
            <a:prstGeom prst="rect">
              <a:avLst/>
            </a:prstGeom>
          </p:spPr>
        </p:pic>
        <p:pic>
          <p:nvPicPr>
            <p:cNvPr id="48" name="Picture 47">
              <a:extLst>
                <a:ext uri="{FF2B5EF4-FFF2-40B4-BE49-F238E27FC236}">
                  <a16:creationId xmlns:a16="http://schemas.microsoft.com/office/drawing/2014/main" id="{FE3C1CE3-4094-4E60-82E0-9C62ADB04752}"/>
                </a:ext>
              </a:extLst>
            </p:cNvPr>
            <p:cNvPicPr>
              <a:picLocks noChangeAspect="1"/>
            </p:cNvPicPr>
            <p:nvPr/>
          </p:nvPicPr>
          <p:blipFill>
            <a:blip r:embed="rId7"/>
            <a:stretch>
              <a:fillRect/>
            </a:stretch>
          </p:blipFill>
          <p:spPr>
            <a:xfrm>
              <a:off x="10668145" y="2152405"/>
              <a:ext cx="830037" cy="447862"/>
            </a:xfrm>
            <a:prstGeom prst="rect">
              <a:avLst/>
            </a:prstGeom>
          </p:spPr>
        </p:pic>
        <p:pic>
          <p:nvPicPr>
            <p:cNvPr id="49" name="Picture 48">
              <a:extLst>
                <a:ext uri="{FF2B5EF4-FFF2-40B4-BE49-F238E27FC236}">
                  <a16:creationId xmlns:a16="http://schemas.microsoft.com/office/drawing/2014/main" id="{40BCE88B-EFD7-45F1-8209-1EB44B8A79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66330" y="1183695"/>
              <a:ext cx="2000250" cy="655254"/>
            </a:xfrm>
            <a:prstGeom prst="rect">
              <a:avLst/>
            </a:prstGeom>
          </p:spPr>
        </p:pic>
        <p:grpSp>
          <p:nvGrpSpPr>
            <p:cNvPr id="4" name="Group 3">
              <a:extLst>
                <a:ext uri="{FF2B5EF4-FFF2-40B4-BE49-F238E27FC236}">
                  <a16:creationId xmlns:a16="http://schemas.microsoft.com/office/drawing/2014/main" id="{0BFD4E9F-2C21-4BDC-AB8E-4CB4A5100B06}"/>
                </a:ext>
              </a:extLst>
            </p:cNvPr>
            <p:cNvGrpSpPr/>
            <p:nvPr/>
          </p:nvGrpSpPr>
          <p:grpSpPr>
            <a:xfrm>
              <a:off x="7419180" y="4655102"/>
              <a:ext cx="3290056" cy="2019832"/>
              <a:chOff x="7419180" y="4040234"/>
              <a:chExt cx="3290056" cy="2019832"/>
            </a:xfrm>
          </p:grpSpPr>
          <p:pic>
            <p:nvPicPr>
              <p:cNvPr id="5" name="Picture 4">
                <a:extLst>
                  <a:ext uri="{FF2B5EF4-FFF2-40B4-BE49-F238E27FC236}">
                    <a16:creationId xmlns:a16="http://schemas.microsoft.com/office/drawing/2014/main" id="{A801F905-4B64-4902-AD7F-8ED933DC02C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19180" y="4500098"/>
                <a:ext cx="1777843" cy="785732"/>
              </a:xfrm>
              <a:prstGeom prst="rect">
                <a:avLst/>
              </a:prstGeom>
            </p:spPr>
          </p:pic>
          <p:pic>
            <p:nvPicPr>
              <p:cNvPr id="6" name="Picture 5">
                <a:extLst>
                  <a:ext uri="{FF2B5EF4-FFF2-40B4-BE49-F238E27FC236}">
                    <a16:creationId xmlns:a16="http://schemas.microsoft.com/office/drawing/2014/main" id="{495F6E57-F3A5-4F20-AB4D-D9A720B738A7}"/>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Marker/>
                        </a14:imgEffect>
                      </a14:imgLayer>
                    </a14:imgProps>
                  </a:ext>
                </a:extLst>
              </a:blip>
              <a:stretch>
                <a:fillRect/>
              </a:stretch>
            </p:blipFill>
            <p:spPr>
              <a:xfrm>
                <a:off x="8966208" y="4040234"/>
                <a:ext cx="1743028" cy="1743028"/>
              </a:xfrm>
              <a:prstGeom prst="rect">
                <a:avLst/>
              </a:prstGeom>
            </p:spPr>
          </p:pic>
          <p:sp>
            <p:nvSpPr>
              <p:cNvPr id="7" name="Rectangle 6">
                <a:extLst>
                  <a:ext uri="{FF2B5EF4-FFF2-40B4-BE49-F238E27FC236}">
                    <a16:creationId xmlns:a16="http://schemas.microsoft.com/office/drawing/2014/main" id="{D3BE0AA5-94FB-4137-84FF-146CAB04EA7D}"/>
                  </a:ext>
                </a:extLst>
              </p:cNvPr>
              <p:cNvSpPr/>
              <p:nvPr/>
            </p:nvSpPr>
            <p:spPr>
              <a:xfrm>
                <a:off x="8809113" y="5659956"/>
                <a:ext cx="167706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505050"/>
                    </a:solidFill>
                    <a:effectLst/>
                    <a:uLnTx/>
                    <a:uFillTx/>
                    <a:latin typeface="Calibri Light" panose="020F0302020204030204"/>
                    <a:ea typeface="+mn-ea"/>
                    <a:cs typeface="+mn-cs"/>
                  </a:rPr>
                  <a:t>NOT grounded</a:t>
                </a:r>
              </a:p>
            </p:txBody>
          </p:sp>
        </p:grpSp>
        <p:cxnSp>
          <p:nvCxnSpPr>
            <p:cNvPr id="17" name="Straight Connector 16">
              <a:extLst>
                <a:ext uri="{FF2B5EF4-FFF2-40B4-BE49-F238E27FC236}">
                  <a16:creationId xmlns:a16="http://schemas.microsoft.com/office/drawing/2014/main" id="{81D28FF6-2193-44BD-B2C4-FCE50FFBBAD7}"/>
                </a:ext>
              </a:extLst>
            </p:cNvPr>
            <p:cNvCxnSpPr>
              <a:cxnSpLocks/>
              <a:stCxn id="10" idx="3"/>
            </p:cNvCxnSpPr>
            <p:nvPr/>
          </p:nvCxnSpPr>
          <p:spPr>
            <a:xfrm>
              <a:off x="7341661" y="2327220"/>
              <a:ext cx="1583032" cy="450985"/>
            </a:xfrm>
            <a:prstGeom prst="line">
              <a:avLst/>
            </a:prstGeom>
            <a:noFill/>
            <a:ln w="44450" cap="flat" cmpd="sng" algn="ctr">
              <a:solidFill>
                <a:srgbClr val="505050"/>
              </a:solidFill>
              <a:prstDash val="solid"/>
              <a:headEnd type="none" w="lg" len="med"/>
              <a:tailEnd type="triangle" w="lg" len="med"/>
            </a:ln>
            <a:effectLst/>
          </p:spPr>
        </p:cxnSp>
        <p:cxnSp>
          <p:nvCxnSpPr>
            <p:cNvPr id="41" name="Straight Connector 40">
              <a:extLst>
                <a:ext uri="{FF2B5EF4-FFF2-40B4-BE49-F238E27FC236}">
                  <a16:creationId xmlns:a16="http://schemas.microsoft.com/office/drawing/2014/main" id="{1C0271BF-DE9A-406C-BAA4-7BB6EDA94EA3}"/>
                </a:ext>
              </a:extLst>
            </p:cNvPr>
            <p:cNvCxnSpPr>
              <a:cxnSpLocks/>
              <a:stCxn id="42" idx="1"/>
              <a:endCxn id="13" idx="3"/>
            </p:cNvCxnSpPr>
            <p:nvPr/>
          </p:nvCxnSpPr>
          <p:spPr>
            <a:xfrm flipH="1">
              <a:off x="7341661" y="2850044"/>
              <a:ext cx="1589961" cy="620176"/>
            </a:xfrm>
            <a:prstGeom prst="line">
              <a:avLst/>
            </a:prstGeom>
            <a:noFill/>
            <a:ln w="44450" cap="flat" cmpd="sng" algn="ctr">
              <a:solidFill>
                <a:srgbClr val="505050"/>
              </a:solidFill>
              <a:prstDash val="solid"/>
              <a:headEnd type="none" w="lg" len="med"/>
              <a:tailEnd type="triangle" w="lg" len="med"/>
            </a:ln>
            <a:effectLst/>
          </p:spPr>
        </p:cxnSp>
        <p:pic>
          <p:nvPicPr>
            <p:cNvPr id="42" name="Picture 41">
              <a:extLst>
                <a:ext uri="{FF2B5EF4-FFF2-40B4-BE49-F238E27FC236}">
                  <a16:creationId xmlns:a16="http://schemas.microsoft.com/office/drawing/2014/main" id="{ED9F6CE5-1ED0-434C-ACFD-05222F5EA2B8}"/>
                </a:ext>
              </a:extLst>
            </p:cNvPr>
            <p:cNvPicPr>
              <a:picLocks noChangeAspect="1"/>
            </p:cNvPicPr>
            <p:nvPr/>
          </p:nvPicPr>
          <p:blipFill>
            <a:blip r:embed="rId12"/>
            <a:stretch>
              <a:fillRect/>
            </a:stretch>
          </p:blipFill>
          <p:spPr>
            <a:xfrm>
              <a:off x="8931622" y="1978530"/>
              <a:ext cx="1743028" cy="1743028"/>
            </a:xfrm>
            <a:prstGeom prst="rect">
              <a:avLst/>
            </a:prstGeom>
          </p:spPr>
        </p:pic>
        <p:sp>
          <p:nvSpPr>
            <p:cNvPr id="43" name="Rectangle 42">
              <a:extLst>
                <a:ext uri="{FF2B5EF4-FFF2-40B4-BE49-F238E27FC236}">
                  <a16:creationId xmlns:a16="http://schemas.microsoft.com/office/drawing/2014/main" id="{8ABE7A33-D66C-4A72-BAB2-F693A1942F50}"/>
                </a:ext>
              </a:extLst>
            </p:cNvPr>
            <p:cNvSpPr/>
            <p:nvPr/>
          </p:nvSpPr>
          <p:spPr>
            <a:xfrm>
              <a:off x="7716700" y="2110447"/>
              <a:ext cx="122661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505050"/>
                  </a:solidFill>
                  <a:effectLst/>
                  <a:uLnTx/>
                  <a:uFillTx/>
                  <a:latin typeface="Calibri Light" panose="020F0302020204030204"/>
                  <a:ea typeface="+mn-ea"/>
                  <a:cs typeface="+mn-cs"/>
                </a:rPr>
                <a:t>Environment</a:t>
              </a:r>
            </a:p>
          </p:txBody>
        </p:sp>
      </p:grpSp>
      <p:sp>
        <p:nvSpPr>
          <p:cNvPr id="44" name="Slide Number Placeholder 3">
            <a:extLst>
              <a:ext uri="{FF2B5EF4-FFF2-40B4-BE49-F238E27FC236}">
                <a16:creationId xmlns:a16="http://schemas.microsoft.com/office/drawing/2014/main" id="{FF28455F-B3F3-4BB3-97D4-CCED43555F16}"/>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64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E42BC-165A-4458-B525-A43DCC5ECCF1}"/>
              </a:ext>
            </a:extLst>
          </p:cNvPr>
          <p:cNvSpPr>
            <a:spLocks noGrp="1"/>
          </p:cNvSpPr>
          <p:nvPr>
            <p:ph type="title"/>
          </p:nvPr>
        </p:nvSpPr>
        <p:spPr>
          <a:xfrm>
            <a:off x="838200" y="-120299"/>
            <a:ext cx="10515600" cy="1325563"/>
          </a:xfrm>
        </p:spPr>
        <p:txBody>
          <a:bodyPr/>
          <a:lstStyle/>
          <a:p>
            <a:r>
              <a:rPr lang="en-US"/>
              <a:t>E2E Conversation Models in the real world</a:t>
            </a:r>
          </a:p>
        </p:txBody>
      </p:sp>
      <p:pic>
        <p:nvPicPr>
          <p:cNvPr id="4" name="Picture 3">
            <a:extLst>
              <a:ext uri="{FF2B5EF4-FFF2-40B4-BE49-F238E27FC236}">
                <a16:creationId xmlns:a16="http://schemas.microsoft.com/office/drawing/2014/main" id="{09082AC4-936A-43B0-8886-FD093B5844D7}"/>
              </a:ext>
            </a:extLst>
          </p:cNvPr>
          <p:cNvPicPr>
            <a:picLocks noChangeAspect="1"/>
          </p:cNvPicPr>
          <p:nvPr/>
        </p:nvPicPr>
        <p:blipFill>
          <a:blip r:embed="rId3"/>
          <a:stretch>
            <a:fillRect/>
          </a:stretch>
        </p:blipFill>
        <p:spPr>
          <a:xfrm>
            <a:off x="-486994" y="1741970"/>
            <a:ext cx="1743028" cy="1743028"/>
          </a:xfrm>
          <a:prstGeom prst="rect">
            <a:avLst/>
          </a:prstGeom>
        </p:spPr>
      </p:pic>
      <p:pic>
        <p:nvPicPr>
          <p:cNvPr id="5" name="Picture 4">
            <a:extLst>
              <a:ext uri="{FF2B5EF4-FFF2-40B4-BE49-F238E27FC236}">
                <a16:creationId xmlns:a16="http://schemas.microsoft.com/office/drawing/2014/main" id="{01AB9498-DE73-4D61-8998-7704DC71A8E0}"/>
              </a:ext>
            </a:extLst>
          </p:cNvPr>
          <p:cNvPicPr>
            <a:picLocks noChangeAspect="1"/>
          </p:cNvPicPr>
          <p:nvPr/>
        </p:nvPicPr>
        <p:blipFill>
          <a:blip r:embed="rId4"/>
          <a:stretch>
            <a:fillRect/>
          </a:stretch>
        </p:blipFill>
        <p:spPr>
          <a:xfrm>
            <a:off x="3683881" y="3900518"/>
            <a:ext cx="8695140" cy="2957482"/>
          </a:xfrm>
          <a:prstGeom prst="rect">
            <a:avLst/>
          </a:prstGeom>
        </p:spPr>
      </p:pic>
      <p:grpSp>
        <p:nvGrpSpPr>
          <p:cNvPr id="7" name="Group 6">
            <a:extLst>
              <a:ext uri="{FF2B5EF4-FFF2-40B4-BE49-F238E27FC236}">
                <a16:creationId xmlns:a16="http://schemas.microsoft.com/office/drawing/2014/main" id="{FCC4F577-8B8C-4F26-AC1F-30D2C47BDE6E}"/>
              </a:ext>
            </a:extLst>
          </p:cNvPr>
          <p:cNvGrpSpPr/>
          <p:nvPr/>
        </p:nvGrpSpPr>
        <p:grpSpPr>
          <a:xfrm>
            <a:off x="4963228" y="1921076"/>
            <a:ext cx="2759254" cy="3478782"/>
            <a:chOff x="5263931" y="1650738"/>
            <a:chExt cx="3978129" cy="4072084"/>
          </a:xfrm>
        </p:grpSpPr>
        <p:grpSp>
          <p:nvGrpSpPr>
            <p:cNvPr id="8" name="Group 7">
              <a:extLst>
                <a:ext uri="{FF2B5EF4-FFF2-40B4-BE49-F238E27FC236}">
                  <a16:creationId xmlns:a16="http://schemas.microsoft.com/office/drawing/2014/main" id="{27A27235-5670-4704-A73E-313F492A24B4}"/>
                </a:ext>
              </a:extLst>
            </p:cNvPr>
            <p:cNvGrpSpPr/>
            <p:nvPr/>
          </p:nvGrpSpPr>
          <p:grpSpPr>
            <a:xfrm rot="1879772" flipV="1">
              <a:off x="5263931" y="1650738"/>
              <a:ext cx="1031328" cy="2842871"/>
              <a:chOff x="142139" y="3650707"/>
              <a:chExt cx="984243" cy="2206128"/>
            </a:xfrm>
          </p:grpSpPr>
          <p:sp>
            <p:nvSpPr>
              <p:cNvPr id="11" name="Trapèze 87">
                <a:extLst>
                  <a:ext uri="{FF2B5EF4-FFF2-40B4-BE49-F238E27FC236}">
                    <a16:creationId xmlns:a16="http://schemas.microsoft.com/office/drawing/2014/main" id="{AB8E0396-9064-4089-8BF7-DA6D3139CE72}"/>
                  </a:ext>
                </a:extLst>
              </p:cNvPr>
              <p:cNvSpPr/>
              <p:nvPr/>
            </p:nvSpPr>
            <p:spPr>
              <a:xfrm rot="5390740">
                <a:off x="-817808" y="4610654"/>
                <a:ext cx="2206128" cy="286233"/>
              </a:xfrm>
              <a:prstGeom prst="trapezoid">
                <a:avLst>
                  <a:gd name="adj" fmla="val 71775"/>
                </a:avLst>
              </a:prstGeom>
              <a:solidFill>
                <a:srgbClr val="0072C6"/>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Light"/>
                  <a:ea typeface="+mn-ea"/>
                  <a:cs typeface="+mn-cs"/>
                </a:endParaRPr>
              </a:p>
            </p:txBody>
          </p:sp>
          <p:sp>
            <p:nvSpPr>
              <p:cNvPr id="12" name="Trapèze 87">
                <a:extLst>
                  <a:ext uri="{FF2B5EF4-FFF2-40B4-BE49-F238E27FC236}">
                    <a16:creationId xmlns:a16="http://schemas.microsoft.com/office/drawing/2014/main" id="{07A00944-13C9-4FB6-B63F-6480B7D58D05}"/>
                  </a:ext>
                </a:extLst>
              </p:cNvPr>
              <p:cNvSpPr/>
              <p:nvPr/>
            </p:nvSpPr>
            <p:spPr>
              <a:xfrm rot="5390740">
                <a:off x="-116582" y="4606072"/>
                <a:ext cx="1502822" cy="273794"/>
              </a:xfrm>
              <a:prstGeom prst="trapezoid">
                <a:avLst>
                  <a:gd name="adj" fmla="val 71775"/>
                </a:avLst>
              </a:prstGeom>
              <a:solidFill>
                <a:srgbClr val="0072C6"/>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Light"/>
                  <a:ea typeface="+mn-ea"/>
                  <a:cs typeface="+mn-cs"/>
                </a:endParaRPr>
              </a:p>
            </p:txBody>
          </p:sp>
          <p:sp>
            <p:nvSpPr>
              <p:cNvPr id="13" name="Trapèze 87">
                <a:extLst>
                  <a:ext uri="{FF2B5EF4-FFF2-40B4-BE49-F238E27FC236}">
                    <a16:creationId xmlns:a16="http://schemas.microsoft.com/office/drawing/2014/main" id="{57DAEE80-ECBC-4011-8B13-D65FBFDF300B}"/>
                  </a:ext>
                </a:extLst>
              </p:cNvPr>
              <p:cNvSpPr/>
              <p:nvPr/>
            </p:nvSpPr>
            <p:spPr>
              <a:xfrm rot="5390740">
                <a:off x="617122" y="4590845"/>
                <a:ext cx="744726" cy="273794"/>
              </a:xfrm>
              <a:prstGeom prst="trapezoid">
                <a:avLst>
                  <a:gd name="adj" fmla="val 71775"/>
                </a:avLst>
              </a:prstGeom>
              <a:solidFill>
                <a:srgbClr val="0072C6"/>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Light"/>
                  <a:ea typeface="+mn-ea"/>
                  <a:cs typeface="+mn-cs"/>
                </a:endParaRPr>
              </a:p>
            </p:txBody>
          </p:sp>
        </p:grpSp>
        <p:sp>
          <p:nvSpPr>
            <p:cNvPr id="9" name="Rectangle 8">
              <a:extLst>
                <a:ext uri="{FF2B5EF4-FFF2-40B4-BE49-F238E27FC236}">
                  <a16:creationId xmlns:a16="http://schemas.microsoft.com/office/drawing/2014/main" id="{049915E0-B4D4-42C0-BDBE-49A39A253318}"/>
                </a:ext>
              </a:extLst>
            </p:cNvPr>
            <p:cNvSpPr/>
            <p:nvPr/>
          </p:nvSpPr>
          <p:spPr>
            <a:xfrm rot="10800000" flipV="1">
              <a:off x="6336376" y="1761538"/>
              <a:ext cx="1441576" cy="9523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solidFill>
                      <a:srgbClr val="505050"/>
                    </a:solidFill>
                  </a:ln>
                  <a:solidFill>
                    <a:srgbClr val="505050"/>
                  </a:solidFill>
                  <a:effectLst/>
                  <a:uLnTx/>
                  <a:uFillTx/>
                  <a:latin typeface="Segoe UI Light"/>
                  <a:ea typeface="+mn-ea"/>
                  <a:cs typeface="+mn-cs"/>
                </a:rPr>
                <a:t>Context </a:t>
              </a:r>
              <a:br>
                <a:rPr kumimoji="0" lang="en-US" sz="2800" b="0" i="0" u="none" strike="noStrike" kern="0" cap="none" spc="0" normalizeH="0" baseline="0" noProof="0">
                  <a:ln>
                    <a:solidFill>
                      <a:srgbClr val="505050"/>
                    </a:solidFill>
                  </a:ln>
                  <a:solidFill>
                    <a:srgbClr val="505050"/>
                  </a:solidFill>
                  <a:effectLst/>
                  <a:uLnTx/>
                  <a:uFillTx/>
                  <a:latin typeface="Segoe UI Light"/>
                  <a:ea typeface="+mn-ea"/>
                  <a:cs typeface="+mn-cs"/>
                </a:rPr>
              </a:br>
              <a:r>
                <a:rPr kumimoji="0" lang="en-US" sz="2800" b="0" i="0" u="none" strike="noStrike" kern="0" cap="none" spc="0" normalizeH="0" baseline="0" noProof="0">
                  <a:ln>
                    <a:solidFill>
                      <a:srgbClr val="505050"/>
                    </a:solidFill>
                  </a:ln>
                  <a:solidFill>
                    <a:srgbClr val="505050"/>
                  </a:solidFill>
                  <a:effectLst/>
                  <a:uLnTx/>
                  <a:uFillTx/>
                  <a:latin typeface="Segoe UI Light"/>
                  <a:ea typeface="+mn-ea"/>
                  <a:cs typeface="+mn-cs"/>
                </a:rPr>
                <a:t>encoder</a:t>
              </a:r>
              <a:endParaRPr kumimoji="0" lang="en-US" sz="2800" b="0" i="0" u="none" strike="noStrike" kern="0" cap="none" spc="0" normalizeH="0" baseline="0" noProof="0">
                <a:ln>
                  <a:noFill/>
                </a:ln>
                <a:solidFill>
                  <a:srgbClr val="505050"/>
                </a:solidFill>
                <a:effectLst/>
                <a:uLnTx/>
                <a:uFillTx/>
                <a:latin typeface="Segoe UI Light"/>
                <a:ea typeface="+mn-ea"/>
                <a:cs typeface="+mn-cs"/>
              </a:endParaRPr>
            </a:p>
          </p:txBody>
        </p:sp>
        <p:cxnSp>
          <p:nvCxnSpPr>
            <p:cNvPr id="10" name="Curved Connector 116">
              <a:extLst>
                <a:ext uri="{FF2B5EF4-FFF2-40B4-BE49-F238E27FC236}">
                  <a16:creationId xmlns:a16="http://schemas.microsoft.com/office/drawing/2014/main" id="{C5B908F0-9791-4462-8079-63E747FBA34F}"/>
                </a:ext>
              </a:extLst>
            </p:cNvPr>
            <p:cNvCxnSpPr>
              <a:cxnSpLocks/>
              <a:stCxn id="13" idx="0"/>
            </p:cNvCxnSpPr>
            <p:nvPr/>
          </p:nvCxnSpPr>
          <p:spPr>
            <a:xfrm>
              <a:off x="6198388" y="3318782"/>
              <a:ext cx="3043672" cy="2404040"/>
            </a:xfrm>
            <a:prstGeom prst="curvedConnector3">
              <a:avLst>
                <a:gd name="adj1" fmla="val 50000"/>
              </a:avLst>
            </a:prstGeom>
            <a:noFill/>
            <a:ln w="69850" cap="flat" cmpd="sng" algn="ctr">
              <a:solidFill>
                <a:srgbClr val="00188F"/>
              </a:solidFill>
              <a:prstDash val="solid"/>
              <a:tailEnd type="stealth" w="lg" len="lg"/>
            </a:ln>
            <a:effectLst/>
          </p:spPr>
        </p:cxnSp>
      </p:grpSp>
      <p:sp>
        <p:nvSpPr>
          <p:cNvPr id="14" name="Rectangle 13">
            <a:extLst>
              <a:ext uri="{FF2B5EF4-FFF2-40B4-BE49-F238E27FC236}">
                <a16:creationId xmlns:a16="http://schemas.microsoft.com/office/drawing/2014/main" id="{F860297A-C8A7-4EFF-9C61-7BFFF80E7817}"/>
              </a:ext>
            </a:extLst>
          </p:cNvPr>
          <p:cNvSpPr/>
          <p:nvPr/>
        </p:nvSpPr>
        <p:spPr>
          <a:xfrm>
            <a:off x="864481" y="1666058"/>
            <a:ext cx="5009776" cy="3608167"/>
          </a:xfrm>
          <a:prstGeom prst="rect">
            <a:avLst/>
          </a:prstGeom>
        </p:spPr>
        <p:txBody>
          <a:bodyPr wrap="square">
            <a:spAutoFit/>
          </a:bodyPr>
          <a:lstStyle/>
          <a:p>
            <a:pPr marL="466299" marR="0" lvl="1" indent="0" algn="l" defTabSz="914400" rtl="0" eaLnBrk="1" fontAlgn="auto" latinLnBrk="0" hangingPunct="1">
              <a:lnSpc>
                <a:spcPct val="100000"/>
              </a:lnSpc>
              <a:spcBef>
                <a:spcPts val="0"/>
              </a:spcBef>
              <a:spcAft>
                <a:spcPts val="0"/>
              </a:spcAft>
              <a:buClrTx/>
              <a:buSzTx/>
              <a:buFontTx/>
              <a:buNone/>
              <a:tabLst/>
              <a:defRPr/>
            </a:pPr>
            <a:endParaRPr kumimoji="0" lang="en-US" sz="2856" b="0" i="0" u="none" strike="noStrike" kern="1200" cap="none" spc="0" normalizeH="0" baseline="0" noProof="0">
              <a:ln>
                <a:noFill/>
              </a:ln>
              <a:solidFill>
                <a:srgbClr val="505050"/>
              </a:solidFill>
              <a:effectLst/>
              <a:uLnTx/>
              <a:uFillTx/>
              <a:latin typeface="Segoe UI Light"/>
              <a:ea typeface="+mn-ea"/>
              <a:cs typeface="+mn-cs"/>
            </a:endParaRPr>
          </a:p>
          <a:p>
            <a:pPr marL="466299" marR="0" lvl="1" indent="0" algn="l" defTabSz="914400" rtl="0" eaLnBrk="1" fontAlgn="auto" latinLnBrk="0" hangingPunct="1">
              <a:lnSpc>
                <a:spcPct val="100000"/>
              </a:lnSpc>
              <a:spcBef>
                <a:spcPts val="0"/>
              </a:spcBef>
              <a:spcAft>
                <a:spcPts val="0"/>
              </a:spcAft>
              <a:buClrTx/>
              <a:buSzTx/>
              <a:buFontTx/>
              <a:buNone/>
              <a:tabLst/>
              <a:defRPr/>
            </a:pPr>
            <a:r>
              <a:rPr kumimoji="0" lang="en-US" sz="2856" b="1" i="0" u="none" strike="noStrike" kern="1200" cap="none" spc="0" normalizeH="0" baseline="0" noProof="0">
                <a:ln>
                  <a:noFill/>
                </a:ln>
                <a:solidFill>
                  <a:srgbClr val="505050"/>
                </a:solidFill>
                <a:effectLst/>
                <a:uLnTx/>
                <a:uFillTx/>
                <a:latin typeface="Segoe UI Light"/>
                <a:ea typeface="+mn-ea"/>
                <a:cs typeface="+mn-cs"/>
              </a:rPr>
              <a:t>Personalization data </a:t>
            </a:r>
            <a:br>
              <a:rPr kumimoji="0" lang="en-US" sz="2856" b="0" i="0" u="none" strike="noStrike" kern="1200" cap="none" spc="0" normalizeH="0" baseline="0" noProof="0">
                <a:ln>
                  <a:noFill/>
                </a:ln>
                <a:solidFill>
                  <a:srgbClr val="505050"/>
                </a:solidFill>
                <a:effectLst/>
                <a:uLnTx/>
                <a:uFillTx/>
                <a:latin typeface="Segoe UI Light"/>
                <a:ea typeface="+mn-ea"/>
                <a:cs typeface="+mn-cs"/>
              </a:rPr>
            </a:br>
            <a:r>
              <a:rPr kumimoji="0" lang="en-US" sz="2856" b="0" i="0" u="none" strike="noStrike" kern="1200" cap="none" spc="0" normalizeH="0" baseline="0" noProof="0">
                <a:ln>
                  <a:noFill/>
                </a:ln>
                <a:solidFill>
                  <a:srgbClr val="505050"/>
                </a:solidFill>
                <a:effectLst/>
                <a:uLnTx/>
                <a:uFillTx/>
                <a:latin typeface="Segoe UI Light"/>
                <a:ea typeface="+mn-ea"/>
                <a:cs typeface="+mn-cs"/>
              </a:rPr>
              <a:t>(ID, social graph, ...)</a:t>
            </a:r>
          </a:p>
          <a:p>
            <a:pPr marL="466299" marR="0" lvl="1" indent="0" algn="l" defTabSz="914400" rtl="0" eaLnBrk="1" fontAlgn="auto" latinLnBrk="0" hangingPunct="1">
              <a:lnSpc>
                <a:spcPct val="100000"/>
              </a:lnSpc>
              <a:spcBef>
                <a:spcPts val="0"/>
              </a:spcBef>
              <a:spcAft>
                <a:spcPts val="0"/>
              </a:spcAft>
              <a:buClrTx/>
              <a:buSzTx/>
              <a:buFontTx/>
              <a:buNone/>
              <a:tabLst/>
              <a:defRPr/>
            </a:pPr>
            <a:r>
              <a:rPr kumimoji="0" lang="en-US" sz="2856" b="1" i="0" u="none" strike="noStrike" kern="1200" cap="none" spc="0" normalizeH="0" baseline="0" noProof="0">
                <a:ln>
                  <a:noFill/>
                </a:ln>
                <a:solidFill>
                  <a:srgbClr val="505050"/>
                </a:solidFill>
                <a:effectLst/>
                <a:uLnTx/>
                <a:uFillTx/>
                <a:latin typeface="Segoe UI Light"/>
                <a:ea typeface="+mn-ea"/>
                <a:cs typeface="+mn-cs"/>
              </a:rPr>
              <a:t>Device sensors</a:t>
            </a:r>
            <a:br>
              <a:rPr kumimoji="0" lang="en-US" sz="2856" b="0" i="0" u="none" strike="noStrike" kern="1200" cap="none" spc="0" normalizeH="0" baseline="0" noProof="0">
                <a:ln>
                  <a:noFill/>
                </a:ln>
                <a:solidFill>
                  <a:srgbClr val="505050"/>
                </a:solidFill>
                <a:effectLst/>
                <a:uLnTx/>
                <a:uFillTx/>
                <a:latin typeface="Segoe UI Light"/>
                <a:ea typeface="+mn-ea"/>
                <a:cs typeface="+mn-cs"/>
              </a:rPr>
            </a:br>
            <a:r>
              <a:rPr kumimoji="0" lang="en-US" sz="2856" b="0" i="0" u="none" strike="noStrike" kern="1200" cap="none" spc="0" normalizeH="0" baseline="0" noProof="0">
                <a:ln>
                  <a:noFill/>
                </a:ln>
                <a:solidFill>
                  <a:srgbClr val="505050"/>
                </a:solidFill>
                <a:effectLst/>
                <a:uLnTx/>
                <a:uFillTx/>
                <a:latin typeface="Segoe UI Light"/>
                <a:ea typeface="+mn-ea"/>
                <a:cs typeface="+mn-cs"/>
              </a:rPr>
              <a:t>(GPS, vision, ...)</a:t>
            </a:r>
            <a:br>
              <a:rPr kumimoji="0" lang="en-US" sz="2856" b="0" i="0" u="none" strike="noStrike" kern="1200" cap="none" spc="0" normalizeH="0" baseline="0" noProof="0">
                <a:ln>
                  <a:noFill/>
                </a:ln>
                <a:solidFill>
                  <a:srgbClr val="505050"/>
                </a:solidFill>
                <a:effectLst/>
                <a:uLnTx/>
                <a:uFillTx/>
                <a:latin typeface="Segoe UI Light"/>
                <a:ea typeface="+mn-ea"/>
                <a:cs typeface="+mn-cs"/>
              </a:rPr>
            </a:br>
            <a:r>
              <a:rPr kumimoji="0" lang="en-US" sz="2856" b="1" i="0" u="none" strike="noStrike" kern="1200" cap="none" spc="0" normalizeH="0" baseline="0" noProof="0">
                <a:ln>
                  <a:noFill/>
                </a:ln>
                <a:solidFill>
                  <a:srgbClr val="505050"/>
                </a:solidFill>
                <a:effectLst/>
                <a:uLnTx/>
                <a:uFillTx/>
                <a:latin typeface="Segoe UI Light"/>
                <a:ea typeface="+mn-ea"/>
                <a:cs typeface="+mn-cs"/>
              </a:rPr>
              <a:t>External </a:t>
            </a:r>
            <a:br>
              <a:rPr kumimoji="0" lang="en-US" sz="2856" b="1" i="0" u="none" strike="noStrike" kern="1200" cap="none" spc="0" normalizeH="0" baseline="0" noProof="0">
                <a:ln>
                  <a:noFill/>
                </a:ln>
                <a:solidFill>
                  <a:srgbClr val="505050"/>
                </a:solidFill>
                <a:effectLst/>
                <a:uLnTx/>
                <a:uFillTx/>
                <a:latin typeface="Segoe UI Light"/>
                <a:ea typeface="+mn-ea"/>
                <a:cs typeface="+mn-cs"/>
              </a:rPr>
            </a:br>
            <a:r>
              <a:rPr kumimoji="0" lang="en-US" sz="2856" b="1" i="0" u="none" strike="noStrike" kern="1200" cap="none" spc="0" normalizeH="0" baseline="0" noProof="0">
                <a:ln>
                  <a:noFill/>
                </a:ln>
                <a:solidFill>
                  <a:srgbClr val="505050"/>
                </a:solidFill>
                <a:effectLst/>
                <a:uLnTx/>
                <a:uFillTx/>
                <a:latin typeface="Segoe UI Light"/>
                <a:ea typeface="+mn-ea"/>
                <a:cs typeface="+mn-cs"/>
              </a:rPr>
              <a:t>“knowledge”</a:t>
            </a:r>
          </a:p>
          <a:p>
            <a:pPr marL="466299" marR="0" lvl="1" indent="0" algn="l" defTabSz="914400" rtl="0" eaLnBrk="1" fontAlgn="auto" latinLnBrk="0" hangingPunct="1">
              <a:lnSpc>
                <a:spcPct val="100000"/>
              </a:lnSpc>
              <a:spcBef>
                <a:spcPts val="0"/>
              </a:spcBef>
              <a:spcAft>
                <a:spcPts val="0"/>
              </a:spcAft>
              <a:buClrTx/>
              <a:buSzTx/>
              <a:buFontTx/>
              <a:buNone/>
              <a:tabLst/>
              <a:defRPr/>
            </a:pPr>
            <a:r>
              <a:rPr kumimoji="0" lang="en-US" sz="2856" b="0" i="0" u="none" strike="noStrike" kern="1200" cap="none" spc="0" normalizeH="0" baseline="0" noProof="0">
                <a:ln>
                  <a:noFill/>
                </a:ln>
                <a:solidFill>
                  <a:srgbClr val="505050"/>
                </a:solidFill>
                <a:effectLst/>
                <a:uLnTx/>
                <a:uFillTx/>
                <a:latin typeface="Segoe UI Light"/>
                <a:ea typeface="+mn-ea"/>
                <a:cs typeface="+mn-cs"/>
              </a:rPr>
              <a:t>				</a:t>
            </a:r>
          </a:p>
        </p:txBody>
      </p:sp>
      <p:pic>
        <p:nvPicPr>
          <p:cNvPr id="15" name="Picture 14">
            <a:extLst>
              <a:ext uri="{FF2B5EF4-FFF2-40B4-BE49-F238E27FC236}">
                <a16:creationId xmlns:a16="http://schemas.microsoft.com/office/drawing/2014/main" id="{0295223B-9E57-482A-AD9E-D984BCBAA9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838040">
            <a:off x="167252" y="2483110"/>
            <a:ext cx="1049556" cy="1866110"/>
          </a:xfrm>
          <a:prstGeom prst="rect">
            <a:avLst/>
          </a:prstGeom>
        </p:spPr>
      </p:pic>
      <p:pic>
        <p:nvPicPr>
          <p:cNvPr id="16" name="Picture 15">
            <a:extLst>
              <a:ext uri="{FF2B5EF4-FFF2-40B4-BE49-F238E27FC236}">
                <a16:creationId xmlns:a16="http://schemas.microsoft.com/office/drawing/2014/main" id="{F6697244-8CB0-4D53-B990-81A85F177B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41" y="3525445"/>
            <a:ext cx="1371600" cy="999681"/>
          </a:xfrm>
          <a:prstGeom prst="rect">
            <a:avLst/>
          </a:prstGeom>
        </p:spPr>
      </p:pic>
      <p:grpSp>
        <p:nvGrpSpPr>
          <p:cNvPr id="26" name="Group 25">
            <a:extLst>
              <a:ext uri="{FF2B5EF4-FFF2-40B4-BE49-F238E27FC236}">
                <a16:creationId xmlns:a16="http://schemas.microsoft.com/office/drawing/2014/main" id="{6B0938E3-277C-4514-9E24-B1C756A4CF97}"/>
              </a:ext>
            </a:extLst>
          </p:cNvPr>
          <p:cNvGrpSpPr/>
          <p:nvPr/>
        </p:nvGrpSpPr>
        <p:grpSpPr>
          <a:xfrm>
            <a:off x="8186390" y="1010203"/>
            <a:ext cx="3870715" cy="2711585"/>
            <a:chOff x="8186390" y="1010203"/>
            <a:chExt cx="3870715" cy="2711585"/>
          </a:xfrm>
        </p:grpSpPr>
        <p:pic>
          <p:nvPicPr>
            <p:cNvPr id="19" name="Picture 18">
              <a:extLst>
                <a:ext uri="{FF2B5EF4-FFF2-40B4-BE49-F238E27FC236}">
                  <a16:creationId xmlns:a16="http://schemas.microsoft.com/office/drawing/2014/main" id="{281CF149-C517-4BF7-981F-7DBCC6546583}"/>
                </a:ext>
              </a:extLst>
            </p:cNvPr>
            <p:cNvPicPr>
              <a:picLocks noChangeAspect="1"/>
            </p:cNvPicPr>
            <p:nvPr/>
          </p:nvPicPr>
          <p:blipFill>
            <a:blip r:embed="rId7"/>
            <a:stretch>
              <a:fillRect/>
            </a:stretch>
          </p:blipFill>
          <p:spPr>
            <a:xfrm>
              <a:off x="10513257" y="1010203"/>
              <a:ext cx="1543848" cy="1543848"/>
            </a:xfrm>
            <a:prstGeom prst="rect">
              <a:avLst/>
            </a:prstGeom>
          </p:spPr>
        </p:pic>
        <p:pic>
          <p:nvPicPr>
            <p:cNvPr id="20" name="Picture 19">
              <a:extLst>
                <a:ext uri="{FF2B5EF4-FFF2-40B4-BE49-F238E27FC236}">
                  <a16:creationId xmlns:a16="http://schemas.microsoft.com/office/drawing/2014/main" id="{331E73C5-A901-4FAE-A371-CC2CCA423D4C}"/>
                </a:ext>
              </a:extLst>
            </p:cNvPr>
            <p:cNvPicPr>
              <a:picLocks noChangeAspect="1"/>
            </p:cNvPicPr>
            <p:nvPr/>
          </p:nvPicPr>
          <p:blipFill>
            <a:blip r:embed="rId8"/>
            <a:stretch>
              <a:fillRect/>
            </a:stretch>
          </p:blipFill>
          <p:spPr>
            <a:xfrm>
              <a:off x="8566274" y="2491802"/>
              <a:ext cx="1762429" cy="830545"/>
            </a:xfrm>
            <a:prstGeom prst="rect">
              <a:avLst/>
            </a:prstGeom>
          </p:spPr>
        </p:pic>
        <p:pic>
          <p:nvPicPr>
            <p:cNvPr id="21" name="Picture 20">
              <a:extLst>
                <a:ext uri="{FF2B5EF4-FFF2-40B4-BE49-F238E27FC236}">
                  <a16:creationId xmlns:a16="http://schemas.microsoft.com/office/drawing/2014/main" id="{B34EADD4-3D48-4BFC-AC41-7F220A98E9B6}"/>
                </a:ext>
              </a:extLst>
            </p:cNvPr>
            <p:cNvPicPr>
              <a:picLocks noChangeAspect="1"/>
            </p:cNvPicPr>
            <p:nvPr/>
          </p:nvPicPr>
          <p:blipFill>
            <a:blip r:embed="rId9"/>
            <a:stretch>
              <a:fillRect/>
            </a:stretch>
          </p:blipFill>
          <p:spPr>
            <a:xfrm>
              <a:off x="10414499" y="2678135"/>
              <a:ext cx="1526295" cy="1017530"/>
            </a:xfrm>
            <a:prstGeom prst="rect">
              <a:avLst/>
            </a:prstGeom>
          </p:spPr>
        </p:pic>
        <p:pic>
          <p:nvPicPr>
            <p:cNvPr id="22" name="Picture 21">
              <a:extLst>
                <a:ext uri="{FF2B5EF4-FFF2-40B4-BE49-F238E27FC236}">
                  <a16:creationId xmlns:a16="http://schemas.microsoft.com/office/drawing/2014/main" id="{F8405A87-1518-44B1-835B-A1FC0657DEF4}"/>
                </a:ext>
              </a:extLst>
            </p:cNvPr>
            <p:cNvPicPr>
              <a:picLocks noChangeAspect="1"/>
            </p:cNvPicPr>
            <p:nvPr/>
          </p:nvPicPr>
          <p:blipFill>
            <a:blip r:embed="rId10"/>
            <a:stretch>
              <a:fillRect/>
            </a:stretch>
          </p:blipFill>
          <p:spPr>
            <a:xfrm>
              <a:off x="8186390" y="3352421"/>
              <a:ext cx="2185782" cy="369367"/>
            </a:xfrm>
            <a:prstGeom prst="rect">
              <a:avLst/>
            </a:prstGeom>
          </p:spPr>
        </p:pic>
        <p:pic>
          <p:nvPicPr>
            <p:cNvPr id="25" name="Picture 24">
              <a:extLst>
                <a:ext uri="{FF2B5EF4-FFF2-40B4-BE49-F238E27FC236}">
                  <a16:creationId xmlns:a16="http://schemas.microsoft.com/office/drawing/2014/main" id="{01D3C5D9-DC37-42BB-A48D-163D16C7F8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32024" y="1112047"/>
              <a:ext cx="1341418" cy="1227397"/>
            </a:xfrm>
            <a:prstGeom prst="rect">
              <a:avLst/>
            </a:prstGeom>
          </p:spPr>
        </p:pic>
      </p:grpSp>
    </p:spTree>
    <p:extLst>
      <p:ext uri="{BB962C8B-B14F-4D97-AF65-F5344CB8AC3E}">
        <p14:creationId xmlns:p14="http://schemas.microsoft.com/office/powerpoint/2010/main" val="189031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Oval 48"/>
          <p:cNvSpPr/>
          <p:nvPr/>
        </p:nvSpPr>
        <p:spPr>
          <a:xfrm>
            <a:off x="5998883" y="1509260"/>
            <a:ext cx="537924" cy="535032"/>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err="1">
                <a:ln>
                  <a:noFill/>
                </a:ln>
                <a:solidFill>
                  <a:prstClr val="black"/>
                </a:solidFill>
                <a:effectLst/>
                <a:uLnTx/>
                <a:uFillTx/>
                <a:latin typeface="Calibri" panose="020F0502020204030204"/>
                <a:ea typeface="+mn-ea"/>
                <a:cs typeface="Times New Roman" panose="02020603050405020304" pitchFamily="18" charset="0"/>
              </a:rPr>
              <a:t>h</a:t>
            </a:r>
            <a:r>
              <a:rPr kumimoji="0" lang="en-US" sz="1961" b="0" i="0" u="none" strike="noStrike" kern="1200" cap="none" spc="0" normalizeH="0" baseline="-25000" noProof="0" err="1">
                <a:ln>
                  <a:noFill/>
                </a:ln>
                <a:solidFill>
                  <a:prstClr val="black"/>
                </a:solidFill>
                <a:effectLst/>
                <a:uLnTx/>
                <a:uFillTx/>
                <a:latin typeface="Calibri" panose="020F0502020204030204"/>
                <a:ea typeface="+mn-ea"/>
                <a:cs typeface="Times New Roman" panose="02020603050405020304" pitchFamily="18" charset="0"/>
              </a:rPr>
              <a:t>t</a:t>
            </a:r>
            <a:endParaRPr kumimoji="0" lang="en-US" sz="1961"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p:sp>
        <p:nvSpPr>
          <p:cNvPr id="3" name="Title 2"/>
          <p:cNvSpPr>
            <a:spLocks noGrp="1"/>
          </p:cNvSpPr>
          <p:nvPr>
            <p:ph type="title"/>
          </p:nvPr>
        </p:nvSpPr>
        <p:spPr>
          <a:xfrm>
            <a:off x="240295" y="23902"/>
            <a:ext cx="11211339" cy="1325563"/>
          </a:xfrm>
        </p:spPr>
        <p:txBody>
          <a:bodyPr/>
          <a:lstStyle/>
          <a:p>
            <a:r>
              <a:rPr lang="en-US" sz="3922"/>
              <a:t>Knowledge-Grounded Neural Conversation Model </a:t>
            </a:r>
            <a:r>
              <a:rPr lang="en-US" sz="2800"/>
              <a:t>[</a:t>
            </a:r>
            <a:r>
              <a:rPr lang="en-US" sz="2800" err="1">
                <a:hlinkClick r:id="rId3"/>
              </a:rPr>
              <a:t>Ghazvininejad</a:t>
            </a:r>
            <a:r>
              <a:rPr lang="en-US" sz="2800">
                <a:hlinkClick r:id="rId3"/>
              </a:rPr>
              <a:t>+ 17</a:t>
            </a:r>
            <a:r>
              <a:rPr lang="en-US" sz="2800"/>
              <a:t>; </a:t>
            </a:r>
            <a:r>
              <a:rPr lang="en-US" sz="2800">
                <a:hlinkClick r:id="rId4"/>
              </a:rPr>
              <a:t>Agarwal+ 18</a:t>
            </a:r>
            <a:r>
              <a:rPr lang="en-US" sz="2800"/>
              <a:t>; </a:t>
            </a:r>
            <a:r>
              <a:rPr lang="en-US" sz="2800">
                <a:hlinkClick r:id="rId5"/>
              </a:rPr>
              <a:t>Liu+ 18</a:t>
            </a:r>
            <a:r>
              <a:rPr lang="en-US" sz="2800"/>
              <a:t>]</a:t>
            </a:r>
            <a:endParaRPr lang="en-US" sz="3922"/>
          </a:p>
        </p:txBody>
      </p:sp>
      <p:sp>
        <p:nvSpPr>
          <p:cNvPr id="27" name="Bulle rectangulaire 18 1"/>
          <p:cNvSpPr/>
          <p:nvPr/>
        </p:nvSpPr>
        <p:spPr>
          <a:xfrm flipH="1">
            <a:off x="240295" y="1243180"/>
            <a:ext cx="3576223" cy="1066500"/>
          </a:xfrm>
          <a:prstGeom prst="wedgeRectCallout">
            <a:avLst>
              <a:gd name="adj1" fmla="val 55429"/>
              <a:gd name="adj2" fmla="val 28036"/>
            </a:avLst>
          </a:prstGeom>
          <a:solidFill>
            <a:srgbClr val="C00000">
              <a:alpha val="54000"/>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1" i="1"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rPr>
              <a:t>Going to </a:t>
            </a:r>
            <a:br>
              <a:rPr kumimoji="0" lang="en-US" sz="2353" b="1" i="1"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rPr>
            </a:br>
            <a:r>
              <a:rPr kumimoji="0" lang="en-US" sz="2353" b="1" i="1"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rPr>
              <a:t>Kusakabe tonight</a:t>
            </a:r>
          </a:p>
        </p:txBody>
      </p:sp>
      <p:sp>
        <p:nvSpPr>
          <p:cNvPr id="30" name="Rectangle 29"/>
          <p:cNvSpPr/>
          <p:nvPr/>
        </p:nvSpPr>
        <p:spPr>
          <a:xfrm>
            <a:off x="39566" y="2366420"/>
            <a:ext cx="2791983" cy="394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61"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CONVERSATION HISTORY</a:t>
            </a:r>
            <a:endParaRPr kumimoji="0" lang="en-US" sz="196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Bulle rectangulaire 18 1"/>
          <p:cNvSpPr/>
          <p:nvPr/>
        </p:nvSpPr>
        <p:spPr>
          <a:xfrm flipH="1">
            <a:off x="8728102" y="1248396"/>
            <a:ext cx="2989168" cy="1056068"/>
          </a:xfrm>
          <a:prstGeom prst="wedgeRectCallout">
            <a:avLst>
              <a:gd name="adj1" fmla="val -56706"/>
              <a:gd name="adj2" fmla="val 29024"/>
            </a:avLst>
          </a:prstGeom>
          <a:solidFill>
            <a:srgbClr val="C00000">
              <a:alpha val="54000"/>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1" i="1"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rPr>
              <a:t>Try </a:t>
            </a:r>
            <a:r>
              <a:rPr kumimoji="0" lang="en-US" sz="2353" b="1" i="1" u="none" strike="noStrike" kern="1200" cap="none" spc="0" normalizeH="0" baseline="0" noProof="0" err="1">
                <a:ln>
                  <a:noFill/>
                </a:ln>
                <a:solidFill>
                  <a:prstClr val="white"/>
                </a:solidFill>
                <a:effectLst/>
                <a:uLnTx/>
                <a:uFillTx/>
                <a:latin typeface="Calibri" panose="020F0502020204030204"/>
                <a:ea typeface="+mn-ea"/>
                <a:cs typeface="Times New Roman" panose="02020603050405020304" pitchFamily="18" charset="0"/>
              </a:rPr>
              <a:t>omakase</a:t>
            </a:r>
            <a:r>
              <a:rPr kumimoji="0" lang="en-US" sz="2353" b="1" i="1"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rPr>
              <a:t>, the best in town</a:t>
            </a:r>
          </a:p>
        </p:txBody>
      </p:sp>
      <p:sp>
        <p:nvSpPr>
          <p:cNvPr id="34" name="Rectangle 33"/>
          <p:cNvSpPr/>
          <p:nvPr/>
        </p:nvSpPr>
        <p:spPr>
          <a:xfrm>
            <a:off x="10653409" y="2366420"/>
            <a:ext cx="1275477" cy="394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61"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RESPONSE</a:t>
            </a:r>
            <a:endParaRPr kumimoji="0" lang="en-US" sz="1961"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5" name="Straight Connector 34"/>
          <p:cNvCxnSpPr>
            <a:stCxn id="36" idx="6"/>
            <a:endCxn id="33" idx="3"/>
          </p:cNvCxnSpPr>
          <p:nvPr/>
        </p:nvCxnSpPr>
        <p:spPr>
          <a:xfrm flipV="1">
            <a:off x="6536806" y="1776431"/>
            <a:ext cx="2191295" cy="346"/>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5998883" y="1509260"/>
            <a:ext cx="537924" cy="535032"/>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err="1">
                <a:ln>
                  <a:noFill/>
                </a:ln>
                <a:solidFill>
                  <a:prstClr val="black"/>
                </a:solidFill>
                <a:effectLst/>
                <a:uLnTx/>
                <a:uFillTx/>
                <a:latin typeface="Calibri" panose="020F0502020204030204"/>
                <a:ea typeface="+mn-ea"/>
                <a:cs typeface="Times New Roman" panose="02020603050405020304" pitchFamily="18" charset="0"/>
              </a:rPr>
              <a:t>h</a:t>
            </a:r>
            <a:r>
              <a:rPr kumimoji="0" lang="en-US" sz="1961" b="0" i="0" u="none" strike="noStrike" kern="1200" cap="none" spc="0" normalizeH="0" baseline="-25000" noProof="0" err="1">
                <a:ln>
                  <a:noFill/>
                </a:ln>
                <a:solidFill>
                  <a:prstClr val="black"/>
                </a:solidFill>
                <a:effectLst/>
                <a:uLnTx/>
                <a:uFillTx/>
                <a:latin typeface="Calibri" panose="020F0502020204030204"/>
                <a:ea typeface="+mn-ea"/>
                <a:cs typeface="Times New Roman" panose="02020603050405020304" pitchFamily="18" charset="0"/>
              </a:rPr>
              <a:t>t</a:t>
            </a:r>
            <a:endParaRPr kumimoji="0" lang="en-US" sz="1961"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p:sp>
        <p:nvSpPr>
          <p:cNvPr id="37" name="Rectangle 36"/>
          <p:cNvSpPr/>
          <p:nvPr/>
        </p:nvSpPr>
        <p:spPr>
          <a:xfrm>
            <a:off x="6876972" y="1591299"/>
            <a:ext cx="1085362" cy="363946"/>
          </a:xfrm>
          <a:prstGeom prst="rect">
            <a:avLst/>
          </a:prstGeom>
          <a:solidFill>
            <a:schemeClr val="bg1">
              <a:lumMod val="85000"/>
            </a:schemeClr>
          </a:solidFill>
          <a:ln>
            <a:solidFill>
              <a:schemeClr val="tx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DECODER</a:t>
            </a:r>
            <a:endParaRPr kumimoji="0" lang="en-US" sz="1961"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8" name="Straight Connector 37"/>
          <p:cNvCxnSpPr>
            <a:stCxn id="27" idx="1"/>
            <a:endCxn id="36" idx="2"/>
          </p:cNvCxnSpPr>
          <p:nvPr/>
        </p:nvCxnSpPr>
        <p:spPr>
          <a:xfrm>
            <a:off x="3816518" y="1776431"/>
            <a:ext cx="2182365" cy="346"/>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4310770" y="1448102"/>
            <a:ext cx="1095108" cy="635559"/>
          </a:xfrm>
          <a:prstGeom prst="rect">
            <a:avLst/>
          </a:prstGeom>
          <a:solidFill>
            <a:schemeClr val="bg1">
              <a:lumMod val="85000"/>
            </a:schemeClr>
          </a:solidFill>
          <a:ln>
            <a:solidFill>
              <a:schemeClr val="tx1"/>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DIALOG</a:t>
            </a:r>
            <a:br>
              <a:rPr kumimoji="0" lang="en-US" sz="1765"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br>
            <a:r>
              <a:rPr kumimoji="0" lang="en-US" sz="1765"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ENCODER</a:t>
            </a:r>
            <a:endParaRPr kumimoji="0" lang="en-US" sz="1961"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oup 44"/>
          <p:cNvGrpSpPr/>
          <p:nvPr/>
        </p:nvGrpSpPr>
        <p:grpSpPr>
          <a:xfrm>
            <a:off x="622596" y="2304464"/>
            <a:ext cx="4029605" cy="4243118"/>
            <a:chOff x="635000" y="2350323"/>
            <a:chExt cx="4109882" cy="4327649"/>
          </a:xfrm>
        </p:grpSpPr>
        <p:sp>
          <p:nvSpPr>
            <p:cNvPr id="4" name="Rectangle: Rounded Corners 3"/>
            <p:cNvSpPr/>
            <p:nvPr/>
          </p:nvSpPr>
          <p:spPr>
            <a:xfrm>
              <a:off x="635000" y="3328902"/>
              <a:ext cx="2032000" cy="3329993"/>
            </a:xfrm>
            <a:prstGeom prst="roundRect">
              <a:avLst/>
            </a:prstGeom>
            <a:solidFill>
              <a:schemeClr val="tx1">
                <a:alpha val="8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69"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endParaRPr>
            </a:p>
          </p:txBody>
        </p:sp>
        <p:grpSp>
          <p:nvGrpSpPr>
            <p:cNvPr id="5" name="Group 4"/>
            <p:cNvGrpSpPr/>
            <p:nvPr/>
          </p:nvGrpSpPr>
          <p:grpSpPr>
            <a:xfrm>
              <a:off x="967769" y="3552565"/>
              <a:ext cx="1366463" cy="2285432"/>
              <a:chOff x="1348087" y="2734567"/>
              <a:chExt cx="1366463" cy="2285432"/>
            </a:xfrm>
            <a:effectLst>
              <a:outerShdw blurRad="50800" dist="38100" dir="2700000" algn="tl" rotWithShape="0">
                <a:prstClr val="black">
                  <a:alpha val="40000"/>
                </a:prstClr>
              </a:outerShdw>
            </a:effectLst>
          </p:grpSpPr>
          <p:sp>
            <p:nvSpPr>
              <p:cNvPr id="6" name="Rectangle 5"/>
              <p:cNvSpPr/>
              <p:nvPr/>
            </p:nvSpPr>
            <p:spPr>
              <a:xfrm>
                <a:off x="1348087" y="2734567"/>
                <a:ext cx="1366463" cy="118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69"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endParaRPr>
              </a:p>
            </p:txBody>
          </p:sp>
          <p:sp>
            <p:nvSpPr>
              <p:cNvPr id="7" name="Rectangle 6"/>
              <p:cNvSpPr/>
              <p:nvPr/>
            </p:nvSpPr>
            <p:spPr>
              <a:xfrm>
                <a:off x="1348087" y="2928064"/>
                <a:ext cx="1366463" cy="118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69"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endParaRPr>
              </a:p>
            </p:txBody>
          </p:sp>
          <p:sp>
            <p:nvSpPr>
              <p:cNvPr id="8" name="Rectangle 7"/>
              <p:cNvSpPr/>
              <p:nvPr/>
            </p:nvSpPr>
            <p:spPr>
              <a:xfrm>
                <a:off x="1348087" y="3121561"/>
                <a:ext cx="1366463" cy="118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69"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endParaRPr>
              </a:p>
            </p:txBody>
          </p:sp>
          <p:sp>
            <p:nvSpPr>
              <p:cNvPr id="9" name="Rectangle 8"/>
              <p:cNvSpPr/>
              <p:nvPr/>
            </p:nvSpPr>
            <p:spPr>
              <a:xfrm>
                <a:off x="1348087" y="3315058"/>
                <a:ext cx="1366463" cy="118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69"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endParaRPr>
              </a:p>
            </p:txBody>
          </p:sp>
          <p:sp>
            <p:nvSpPr>
              <p:cNvPr id="10" name="Rectangle 9"/>
              <p:cNvSpPr/>
              <p:nvPr/>
            </p:nvSpPr>
            <p:spPr>
              <a:xfrm>
                <a:off x="1348087" y="3508555"/>
                <a:ext cx="1366463" cy="118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69"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endParaRPr>
              </a:p>
            </p:txBody>
          </p:sp>
          <p:sp>
            <p:nvSpPr>
              <p:cNvPr id="11" name="Rectangle 10"/>
              <p:cNvSpPr/>
              <p:nvPr/>
            </p:nvSpPr>
            <p:spPr>
              <a:xfrm>
                <a:off x="1348087" y="3702052"/>
                <a:ext cx="1366463" cy="118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69"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endParaRPr>
              </a:p>
            </p:txBody>
          </p:sp>
          <p:sp>
            <p:nvSpPr>
              <p:cNvPr id="12" name="Rectangle 11"/>
              <p:cNvSpPr/>
              <p:nvPr/>
            </p:nvSpPr>
            <p:spPr>
              <a:xfrm>
                <a:off x="1348087" y="3895549"/>
                <a:ext cx="1366463" cy="118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69"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endParaRPr>
              </a:p>
            </p:txBody>
          </p:sp>
          <p:sp>
            <p:nvSpPr>
              <p:cNvPr id="13" name="Rectangle 12"/>
              <p:cNvSpPr/>
              <p:nvPr/>
            </p:nvSpPr>
            <p:spPr>
              <a:xfrm>
                <a:off x="1348087" y="4089046"/>
                <a:ext cx="1366463" cy="118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69"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endParaRPr>
              </a:p>
            </p:txBody>
          </p:sp>
          <p:sp>
            <p:nvSpPr>
              <p:cNvPr id="14" name="TextBox 13"/>
              <p:cNvSpPr txBox="1"/>
              <p:nvPr/>
            </p:nvSpPr>
            <p:spPr>
              <a:xfrm>
                <a:off x="1867651" y="3898900"/>
                <a:ext cx="317506" cy="7097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22"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a:t>
                </a:r>
              </a:p>
            </p:txBody>
          </p:sp>
          <p:sp>
            <p:nvSpPr>
              <p:cNvPr id="15" name="TextBox 14"/>
              <p:cNvSpPr txBox="1"/>
              <p:nvPr/>
            </p:nvSpPr>
            <p:spPr>
              <a:xfrm>
                <a:off x="1867651" y="4019550"/>
                <a:ext cx="317506" cy="7097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22"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a:t>
                </a:r>
              </a:p>
            </p:txBody>
          </p:sp>
          <p:sp>
            <p:nvSpPr>
              <p:cNvPr id="16" name="TextBox 15"/>
              <p:cNvSpPr txBox="1"/>
              <p:nvPr/>
            </p:nvSpPr>
            <p:spPr>
              <a:xfrm>
                <a:off x="1867651" y="4146550"/>
                <a:ext cx="317506" cy="7097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22"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a:t>
                </a:r>
              </a:p>
            </p:txBody>
          </p:sp>
          <p:sp>
            <p:nvSpPr>
              <p:cNvPr id="17" name="Rectangle 16"/>
              <p:cNvSpPr/>
              <p:nvPr/>
            </p:nvSpPr>
            <p:spPr>
              <a:xfrm>
                <a:off x="1348087" y="4901846"/>
                <a:ext cx="1366463" cy="118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69"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endParaRPr>
              </a:p>
            </p:txBody>
          </p:sp>
        </p:grpSp>
        <p:sp>
          <p:nvSpPr>
            <p:cNvPr id="18" name="TextBox 17"/>
            <p:cNvSpPr txBox="1"/>
            <p:nvPr/>
          </p:nvSpPr>
          <p:spPr>
            <a:xfrm>
              <a:off x="1040774" y="5845200"/>
              <a:ext cx="1220450" cy="83277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WORLD</a:t>
              </a:r>
              <a:br>
                <a:rPr kumimoji="0" lang="en-US" sz="2353"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br>
              <a:r>
                <a:rPr kumimoji="0" lang="en-US" sz="2353"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“FACTS”</a:t>
              </a:r>
            </a:p>
          </p:txBody>
        </p:sp>
        <p:sp>
          <p:nvSpPr>
            <p:cNvPr id="29" name="Oval 28"/>
            <p:cNvSpPr/>
            <p:nvPr/>
          </p:nvSpPr>
          <p:spPr>
            <a:xfrm>
              <a:off x="3491113" y="4713547"/>
              <a:ext cx="548640" cy="545691"/>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A</a:t>
              </a:r>
            </a:p>
          </p:txBody>
        </p:sp>
        <p:cxnSp>
          <p:nvCxnSpPr>
            <p:cNvPr id="31" name="Straight Connector 30"/>
            <p:cNvCxnSpPr>
              <a:stCxn id="4" idx="3"/>
              <a:endCxn id="29" idx="2"/>
            </p:cNvCxnSpPr>
            <p:nvPr/>
          </p:nvCxnSpPr>
          <p:spPr>
            <a:xfrm flipV="1">
              <a:off x="2667000" y="4986393"/>
              <a:ext cx="824113" cy="7506"/>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29" idx="6"/>
              <a:endCxn id="19" idx="1"/>
            </p:cNvCxnSpPr>
            <p:nvPr/>
          </p:nvCxnSpPr>
          <p:spPr>
            <a:xfrm>
              <a:off x="4039753" y="4986393"/>
              <a:ext cx="705129" cy="7506"/>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endCxn id="29" idx="0"/>
            </p:cNvCxnSpPr>
            <p:nvPr/>
          </p:nvCxnSpPr>
          <p:spPr>
            <a:xfrm>
              <a:off x="3757820" y="2350323"/>
              <a:ext cx="7613" cy="2363224"/>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a:off x="4652202" y="2044292"/>
            <a:ext cx="5116340" cy="4486326"/>
            <a:chOff x="4744882" y="2084968"/>
            <a:chExt cx="5218267" cy="4575702"/>
          </a:xfrm>
        </p:grpSpPr>
        <p:sp>
          <p:nvSpPr>
            <p:cNvPr id="19" name="Rectangle: Rounded Corners 18"/>
            <p:cNvSpPr/>
            <p:nvPr/>
          </p:nvSpPr>
          <p:spPr>
            <a:xfrm>
              <a:off x="4744882" y="3328902"/>
              <a:ext cx="5218267" cy="3329993"/>
            </a:xfrm>
            <a:prstGeom prst="roundRect">
              <a:avLst>
                <a:gd name="adj" fmla="val 7405"/>
              </a:avLst>
            </a:prstGeom>
            <a:solidFill>
              <a:schemeClr val="tx1">
                <a:alpha val="8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69"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endParaRPr>
            </a:p>
          </p:txBody>
        </p:sp>
        <p:sp>
          <p:nvSpPr>
            <p:cNvPr id="20" name="Rectangle 19"/>
            <p:cNvSpPr/>
            <p:nvPr/>
          </p:nvSpPr>
          <p:spPr>
            <a:xfrm>
              <a:off x="4955111" y="3479554"/>
              <a:ext cx="4834932" cy="498796"/>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rPr>
                <a:t>Consistently the best </a:t>
              </a:r>
              <a:r>
                <a:rPr kumimoji="0" lang="en-US" sz="2353" b="1" i="0" u="none" strike="noStrike" kern="1200" cap="none" spc="0" normalizeH="0" baseline="0" noProof="0" err="1">
                  <a:ln>
                    <a:noFill/>
                  </a:ln>
                  <a:solidFill>
                    <a:prstClr val="white"/>
                  </a:solidFill>
                  <a:effectLst/>
                  <a:uLnTx/>
                  <a:uFillTx/>
                  <a:latin typeface="Calibri" panose="020F0502020204030204"/>
                  <a:ea typeface="+mn-ea"/>
                  <a:cs typeface="Times New Roman" panose="02020603050405020304" pitchFamily="18" charset="0"/>
                </a:rPr>
                <a:t>omakase</a:t>
              </a:r>
              <a:endParaRPr kumimoji="0" lang="en-US" sz="2353"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endParaRPr>
            </a:p>
          </p:txBody>
        </p:sp>
        <p:sp>
          <p:nvSpPr>
            <p:cNvPr id="21" name="TextBox 20"/>
            <p:cNvSpPr txBox="1"/>
            <p:nvPr/>
          </p:nvSpPr>
          <p:spPr>
            <a:xfrm>
              <a:off x="7183998" y="4916936"/>
              <a:ext cx="317506" cy="709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22"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a:t>
              </a:r>
            </a:p>
          </p:txBody>
        </p:sp>
        <p:sp>
          <p:nvSpPr>
            <p:cNvPr id="22" name="TextBox 21"/>
            <p:cNvSpPr txBox="1"/>
            <p:nvPr/>
          </p:nvSpPr>
          <p:spPr>
            <a:xfrm>
              <a:off x="7183998" y="5037585"/>
              <a:ext cx="317506" cy="709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22"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a:t>
              </a:r>
            </a:p>
          </p:txBody>
        </p:sp>
        <p:sp>
          <p:nvSpPr>
            <p:cNvPr id="23" name="TextBox 22"/>
            <p:cNvSpPr txBox="1"/>
            <p:nvPr/>
          </p:nvSpPr>
          <p:spPr>
            <a:xfrm>
              <a:off x="7183998" y="5164586"/>
              <a:ext cx="317506" cy="709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22"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a:t>
              </a:r>
            </a:p>
          </p:txBody>
        </p:sp>
        <p:sp>
          <p:nvSpPr>
            <p:cNvPr id="24" name="TextBox 23"/>
            <p:cNvSpPr txBox="1"/>
            <p:nvPr/>
          </p:nvSpPr>
          <p:spPr>
            <a:xfrm>
              <a:off x="5565388" y="5827898"/>
              <a:ext cx="3564558" cy="83277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CONTEXTUALLY-RELEVANT</a:t>
              </a:r>
              <a:br>
                <a:rPr kumimoji="0" lang="en-US" sz="2353"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br>
              <a:r>
                <a:rPr kumimoji="0" lang="en-US" sz="2353"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“FACTS”</a:t>
              </a:r>
            </a:p>
          </p:txBody>
        </p:sp>
        <p:sp>
          <p:nvSpPr>
            <p:cNvPr id="25" name="Rectangle 24"/>
            <p:cNvSpPr/>
            <p:nvPr/>
          </p:nvSpPr>
          <p:spPr>
            <a:xfrm>
              <a:off x="4955111" y="4124431"/>
              <a:ext cx="4834932" cy="502920"/>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rPr>
                <a:t>Amazing sushi tasting </a:t>
              </a:r>
              <a:r>
                <a:rPr kumimoji="0" lang="en-US" sz="2353"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rPr>
                <a:t>[…] </a:t>
              </a:r>
            </a:p>
          </p:txBody>
        </p:sp>
        <p:sp>
          <p:nvSpPr>
            <p:cNvPr id="26" name="Rectangle 25"/>
            <p:cNvSpPr/>
            <p:nvPr/>
          </p:nvSpPr>
          <p:spPr>
            <a:xfrm>
              <a:off x="4955111" y="4773432"/>
              <a:ext cx="4834932" cy="502920"/>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rPr>
                <a:t>They were out of </a:t>
              </a:r>
              <a:r>
                <a:rPr kumimoji="0" lang="en-US" sz="2353" b="1" i="0" u="none" strike="noStrike" kern="1200" cap="none" spc="0" normalizeH="0" baseline="0" noProof="0" err="1">
                  <a:ln>
                    <a:noFill/>
                  </a:ln>
                  <a:solidFill>
                    <a:prstClr val="white"/>
                  </a:solidFill>
                  <a:effectLst/>
                  <a:uLnTx/>
                  <a:uFillTx/>
                  <a:latin typeface="Calibri" panose="020F0502020204030204"/>
                  <a:ea typeface="+mn-ea"/>
                  <a:cs typeface="Times New Roman" panose="02020603050405020304" pitchFamily="18" charset="0"/>
                </a:rPr>
                <a:t>kaisui</a:t>
              </a:r>
              <a:r>
                <a:rPr kumimoji="0" lang="en-US" sz="2353"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rPr>
                <a:t> </a:t>
              </a:r>
              <a:r>
                <a:rPr kumimoji="0" lang="en-US" sz="2353"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rPr>
                <a:t>[…]</a:t>
              </a:r>
              <a:r>
                <a:rPr kumimoji="0" lang="en-US" sz="2353" b="1"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rPr>
                <a:t> </a:t>
              </a:r>
            </a:p>
          </p:txBody>
        </p:sp>
        <p:cxnSp>
          <p:nvCxnSpPr>
            <p:cNvPr id="39" name="Straight Connector 38"/>
            <p:cNvCxnSpPr>
              <a:endCxn id="36" idx="4"/>
            </p:cNvCxnSpPr>
            <p:nvPr/>
          </p:nvCxnSpPr>
          <p:spPr>
            <a:xfrm flipH="1" flipV="1">
              <a:off x="6392712" y="2084968"/>
              <a:ext cx="34982" cy="1236457"/>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5838292" y="2499009"/>
              <a:ext cx="1116925" cy="648221"/>
            </a:xfrm>
            <a:prstGeom prst="rect">
              <a:avLst/>
            </a:prstGeom>
            <a:solidFill>
              <a:schemeClr val="bg1">
                <a:lumMod val="85000"/>
              </a:schemeClr>
            </a:solidFill>
            <a:ln>
              <a:solidFill>
                <a:schemeClr val="tx1"/>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FACTS</a:t>
              </a:r>
              <a:br>
                <a:rPr kumimoji="0" lang="en-US" sz="1765"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br>
              <a:r>
                <a:rPr kumimoji="0" lang="en-US" sz="1765" b="1"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ENCODER</a:t>
              </a:r>
              <a:endParaRPr kumimoji="0" lang="en-US" sz="1961"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2" name="Straight Connector 41"/>
            <p:cNvCxnSpPr>
              <a:stCxn id="40" idx="2"/>
              <a:endCxn id="41" idx="1"/>
            </p:cNvCxnSpPr>
            <p:nvPr/>
          </p:nvCxnSpPr>
          <p:spPr>
            <a:xfrm>
              <a:off x="4955110" y="2125121"/>
              <a:ext cx="883182" cy="697999"/>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grpSp>
      <p:sp>
        <p:nvSpPr>
          <p:cNvPr id="46" name="Slide Number Placeholder 3">
            <a:extLst>
              <a:ext uri="{FF2B5EF4-FFF2-40B4-BE49-F238E27FC236}">
                <a16:creationId xmlns:a16="http://schemas.microsoft.com/office/drawing/2014/main" id="{7717A0E3-55BD-4456-B79C-F442C7131CE4}"/>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43" name="Group 42">
            <a:extLst>
              <a:ext uri="{FF2B5EF4-FFF2-40B4-BE49-F238E27FC236}">
                <a16:creationId xmlns:a16="http://schemas.microsoft.com/office/drawing/2014/main" id="{81799BC7-BE19-463C-9EB5-8E3A841FF9DA}"/>
              </a:ext>
            </a:extLst>
          </p:cNvPr>
          <p:cNvGrpSpPr/>
          <p:nvPr/>
        </p:nvGrpSpPr>
        <p:grpSpPr>
          <a:xfrm>
            <a:off x="4023718" y="2360880"/>
            <a:ext cx="8097466" cy="4360595"/>
            <a:chOff x="4023718" y="2360880"/>
            <a:chExt cx="8097466" cy="4360595"/>
          </a:xfrm>
        </p:grpSpPr>
        <p:pic>
          <p:nvPicPr>
            <p:cNvPr id="47" name="Picture 46">
              <a:extLst>
                <a:ext uri="{FF2B5EF4-FFF2-40B4-BE49-F238E27FC236}">
                  <a16:creationId xmlns:a16="http://schemas.microsoft.com/office/drawing/2014/main" id="{47C47693-C62E-4865-BE19-F550332C4AFF}"/>
                </a:ext>
              </a:extLst>
            </p:cNvPr>
            <p:cNvPicPr>
              <a:picLocks noChangeAspect="1"/>
            </p:cNvPicPr>
            <p:nvPr/>
          </p:nvPicPr>
          <p:blipFill>
            <a:blip r:embed="rId6"/>
            <a:stretch>
              <a:fillRect/>
            </a:stretch>
          </p:blipFill>
          <p:spPr>
            <a:xfrm>
              <a:off x="4023718" y="2360880"/>
              <a:ext cx="8097466" cy="4360595"/>
            </a:xfrm>
            <a:prstGeom prst="rect">
              <a:avLst/>
            </a:prstGeom>
            <a:ln>
              <a:solidFill>
                <a:schemeClr val="tx1"/>
              </a:solidFill>
            </a:ln>
          </p:spPr>
        </p:pic>
        <p:sp>
          <p:nvSpPr>
            <p:cNvPr id="2" name="Rectangle 1">
              <a:extLst>
                <a:ext uri="{FF2B5EF4-FFF2-40B4-BE49-F238E27FC236}">
                  <a16:creationId xmlns:a16="http://schemas.microsoft.com/office/drawing/2014/main" id="{34E413B4-21F7-470E-BF0F-C8EA333C4BE6}"/>
                </a:ext>
              </a:extLst>
            </p:cNvPr>
            <p:cNvSpPr/>
            <p:nvPr/>
          </p:nvSpPr>
          <p:spPr>
            <a:xfrm>
              <a:off x="10280744" y="6299934"/>
              <a:ext cx="18404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7"/>
                </a:rPr>
                <a:t>Sukhbaatar+ 15</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grpSp>
    </p:spTree>
    <p:extLst>
      <p:ext uri="{BB962C8B-B14F-4D97-AF65-F5344CB8AC3E}">
        <p14:creationId xmlns:p14="http://schemas.microsoft.com/office/powerpoint/2010/main" val="163638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7891" y="298934"/>
            <a:ext cx="10515600" cy="794618"/>
          </a:xfrm>
        </p:spPr>
        <p:txBody>
          <a:bodyPr>
            <a:normAutofit/>
          </a:bodyPr>
          <a:lstStyle/>
          <a:p>
            <a:r>
              <a:rPr lang="en-US"/>
              <a:t>Sample knowledge-grounded responses</a:t>
            </a:r>
          </a:p>
        </p:txBody>
      </p:sp>
      <p:sp>
        <p:nvSpPr>
          <p:cNvPr id="5" name="Rectangle 4"/>
          <p:cNvSpPr/>
          <p:nvPr/>
        </p:nvSpPr>
        <p:spPr>
          <a:xfrm>
            <a:off x="91859" y="6288628"/>
            <a:ext cx="11362149" cy="394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61" b="0" i="0" u="sng" strike="noStrike" kern="1200" cap="none" spc="0" normalizeH="0" baseline="0" noProof="0">
                <a:ln>
                  <a:noFill/>
                </a:ln>
                <a:solidFill>
                  <a:prstClr val="black"/>
                </a:solidFill>
                <a:effectLst/>
                <a:uLnTx/>
                <a:uFillTx/>
                <a:latin typeface="Calibri" panose="020F0502020204030204"/>
                <a:ea typeface="+mn-ea"/>
                <a:cs typeface="+mn-cs"/>
              </a:rPr>
              <a:t>Experimental results (23M conversations):</a:t>
            </a:r>
            <a:r>
              <a:rPr kumimoji="0" lang="en-US" sz="1961" b="0" i="0" u="none" strike="noStrike" kern="1200" cap="none" spc="0" normalizeH="0" baseline="0" noProof="0">
                <a:ln>
                  <a:noFill/>
                </a:ln>
                <a:solidFill>
                  <a:prstClr val="black"/>
                </a:solidFill>
                <a:effectLst/>
                <a:uLnTx/>
                <a:uFillTx/>
                <a:latin typeface="Calibri" panose="020F0502020204030204"/>
                <a:ea typeface="+mn-ea"/>
                <a:cs typeface="+mn-cs"/>
              </a:rPr>
              <a:t> outperforms competitive neural baseline (human + automatic </a:t>
            </a:r>
            <a:r>
              <a:rPr kumimoji="0" lang="en-US" sz="1961" b="0" i="0" u="none" strike="noStrike" kern="1200" cap="none" spc="0" normalizeH="0" baseline="0" noProof="0" err="1">
                <a:ln>
                  <a:noFill/>
                </a:ln>
                <a:solidFill>
                  <a:prstClr val="black"/>
                </a:solidFill>
                <a:effectLst/>
                <a:uLnTx/>
                <a:uFillTx/>
                <a:latin typeface="Calibri" panose="020F0502020204030204"/>
                <a:ea typeface="+mn-ea"/>
                <a:cs typeface="+mn-cs"/>
              </a:rPr>
              <a:t>eval</a:t>
            </a:r>
            <a:r>
              <a:rPr kumimoji="0" lang="en-US" sz="1961"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11" name="Slide Number Placeholder 3">
            <a:extLst>
              <a:ext uri="{FF2B5EF4-FFF2-40B4-BE49-F238E27FC236}">
                <a16:creationId xmlns:a16="http://schemas.microsoft.com/office/drawing/2014/main" id="{17A5488D-D27B-406A-8C27-F9FE01A50CC7}"/>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Bulle rectangulaire 21">
            <a:extLst>
              <a:ext uri="{FF2B5EF4-FFF2-40B4-BE49-F238E27FC236}">
                <a16:creationId xmlns:a16="http://schemas.microsoft.com/office/drawing/2014/main" id="{6D86CEC9-397E-45ED-8A32-872E371712DE}"/>
              </a:ext>
            </a:extLst>
          </p:cNvPr>
          <p:cNvSpPr/>
          <p:nvPr/>
        </p:nvSpPr>
        <p:spPr>
          <a:xfrm flipH="1">
            <a:off x="523830" y="2939766"/>
            <a:ext cx="10439400" cy="618070"/>
          </a:xfrm>
          <a:prstGeom prst="wedgeRectCallout">
            <a:avLst>
              <a:gd name="adj1" fmla="val 53340"/>
              <a:gd name="adj2" fmla="val 29584"/>
            </a:avLst>
          </a:prstGeom>
          <a:solidFill>
            <a:srgbClr val="0072C6">
              <a:lumMod val="20000"/>
              <a:lumOff val="80000"/>
            </a:srgbClr>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28291E"/>
                </a:solidFill>
                <a:effectLst/>
                <a:uLnTx/>
                <a:uFillTx/>
                <a:latin typeface="Calibri Light" panose="020F0302020204030204"/>
                <a:ea typeface="+mn-ea"/>
                <a:cs typeface="+mn-cs"/>
              </a:rPr>
              <a:t>Obsessed with [</a:t>
            </a:r>
            <a:r>
              <a:rPr kumimoji="0" lang="en-US" sz="2400" b="0" i="1" u="none" strike="noStrike" kern="0" cap="none" spc="0" normalizeH="0" baseline="0" noProof="0">
                <a:ln>
                  <a:noFill/>
                </a:ln>
                <a:solidFill>
                  <a:srgbClr val="28291E"/>
                </a:solidFill>
                <a:effectLst/>
                <a:uLnTx/>
                <a:uFillTx/>
                <a:latin typeface="Calibri Light" panose="020F0302020204030204"/>
                <a:ea typeface="+mn-ea"/>
                <a:cs typeface="+mn-cs"/>
              </a:rPr>
              <a:t>jewelry company</a:t>
            </a:r>
            <a:r>
              <a:rPr kumimoji="0" lang="en-US" sz="2400" b="0" i="0" u="none" strike="noStrike" kern="0" cap="none" spc="0" normalizeH="0" baseline="0" noProof="0">
                <a:ln>
                  <a:noFill/>
                </a:ln>
                <a:solidFill>
                  <a:srgbClr val="28291E"/>
                </a:solidFill>
                <a:effectLst/>
                <a:uLnTx/>
                <a:uFillTx/>
                <a:latin typeface="Calibri Light" panose="020F0302020204030204"/>
                <a:ea typeface="+mn-ea"/>
                <a:cs typeface="+mn-cs"/>
              </a:rPr>
              <a:t>] :-*</a:t>
            </a:r>
          </a:p>
        </p:txBody>
      </p:sp>
      <p:sp>
        <p:nvSpPr>
          <p:cNvPr id="13" name="Bulle rectangulaire 22">
            <a:extLst>
              <a:ext uri="{FF2B5EF4-FFF2-40B4-BE49-F238E27FC236}">
                <a16:creationId xmlns:a16="http://schemas.microsoft.com/office/drawing/2014/main" id="{F1CE83CD-78B6-412A-BB4B-BF475E3FEF22}"/>
              </a:ext>
            </a:extLst>
          </p:cNvPr>
          <p:cNvSpPr/>
          <p:nvPr/>
        </p:nvSpPr>
        <p:spPr>
          <a:xfrm flipH="1">
            <a:off x="828629" y="3635772"/>
            <a:ext cx="10515600" cy="645858"/>
          </a:xfrm>
          <a:prstGeom prst="wedgeRectCallout">
            <a:avLst>
              <a:gd name="adj1" fmla="val -52926"/>
              <a:gd name="adj2" fmla="val 31744"/>
            </a:avLst>
          </a:prstGeom>
          <a:solidFill>
            <a:srgbClr val="FFFF00"/>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28291E"/>
                </a:solidFill>
                <a:effectLst/>
                <a:uLnTx/>
                <a:uFillTx/>
                <a:latin typeface="Calibri Light" panose="020F0302020204030204"/>
                <a:ea typeface="+mn-ea"/>
                <a:cs typeface="+mn-cs"/>
              </a:rPr>
              <a:t>oh my gosh obsessed with their bracelets and the meaning behind them!</a:t>
            </a:r>
          </a:p>
        </p:txBody>
      </p:sp>
      <p:sp>
        <p:nvSpPr>
          <p:cNvPr id="14" name="Bulle rectangulaire 21">
            <a:extLst>
              <a:ext uri="{FF2B5EF4-FFF2-40B4-BE49-F238E27FC236}">
                <a16:creationId xmlns:a16="http://schemas.microsoft.com/office/drawing/2014/main" id="{F577170C-8CEB-4DC7-BC77-B62376F8BD3A}"/>
              </a:ext>
            </a:extLst>
          </p:cNvPr>
          <p:cNvSpPr/>
          <p:nvPr/>
        </p:nvSpPr>
        <p:spPr>
          <a:xfrm flipH="1">
            <a:off x="523830" y="1081230"/>
            <a:ext cx="10439400" cy="618070"/>
          </a:xfrm>
          <a:prstGeom prst="wedgeRectCallout">
            <a:avLst>
              <a:gd name="adj1" fmla="val 53340"/>
              <a:gd name="adj2" fmla="val 29584"/>
            </a:avLst>
          </a:prstGeom>
          <a:solidFill>
            <a:srgbClr val="0072C6">
              <a:lumMod val="20000"/>
              <a:lumOff val="80000"/>
            </a:srgbClr>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28291E"/>
                </a:solidFill>
                <a:effectLst/>
                <a:uLnTx/>
                <a:uFillTx/>
                <a:latin typeface="Calibri Light" panose="020F0302020204030204"/>
                <a:ea typeface="+mn-ea"/>
                <a:cs typeface="+mn-cs"/>
              </a:rPr>
              <a:t>I would give ALMOST anything for some [</a:t>
            </a:r>
            <a:r>
              <a:rPr kumimoji="0" lang="en-US" sz="2400" b="0" i="1" u="none" strike="noStrike" kern="0" cap="none" spc="0" normalizeH="0" baseline="0" noProof="0">
                <a:ln>
                  <a:noFill/>
                </a:ln>
                <a:solidFill>
                  <a:srgbClr val="28291E"/>
                </a:solidFill>
                <a:effectLst/>
                <a:uLnTx/>
                <a:uFillTx/>
                <a:latin typeface="Calibri Light" panose="020F0302020204030204"/>
                <a:ea typeface="+mn-ea"/>
                <a:cs typeface="+mn-cs"/>
              </a:rPr>
              <a:t>Mexican restaurant</a:t>
            </a:r>
            <a:r>
              <a:rPr kumimoji="0" lang="en-US" sz="2400" b="0" i="0" u="none" strike="noStrike" kern="0" cap="none" spc="0" normalizeH="0" baseline="0" noProof="0">
                <a:ln>
                  <a:noFill/>
                </a:ln>
                <a:solidFill>
                  <a:srgbClr val="28291E"/>
                </a:solidFill>
                <a:effectLst/>
                <a:uLnTx/>
                <a:uFillTx/>
                <a:latin typeface="Calibri Light" panose="020F0302020204030204"/>
                <a:ea typeface="+mn-ea"/>
                <a:cs typeface="+mn-cs"/>
              </a:rPr>
              <a:t>] right now.</a:t>
            </a:r>
          </a:p>
        </p:txBody>
      </p:sp>
      <p:sp>
        <p:nvSpPr>
          <p:cNvPr id="15" name="Bulle rectangulaire 22">
            <a:extLst>
              <a:ext uri="{FF2B5EF4-FFF2-40B4-BE49-F238E27FC236}">
                <a16:creationId xmlns:a16="http://schemas.microsoft.com/office/drawing/2014/main" id="{8BCE34F8-3496-41A3-9A1D-2ACA4679CEE1}"/>
              </a:ext>
            </a:extLst>
          </p:cNvPr>
          <p:cNvSpPr/>
          <p:nvPr/>
        </p:nvSpPr>
        <p:spPr>
          <a:xfrm flipH="1">
            <a:off x="828629" y="1777236"/>
            <a:ext cx="10515600" cy="645858"/>
          </a:xfrm>
          <a:prstGeom prst="wedgeRectCallout">
            <a:avLst>
              <a:gd name="adj1" fmla="val -52926"/>
              <a:gd name="adj2" fmla="val 31744"/>
            </a:avLst>
          </a:prstGeom>
          <a:solidFill>
            <a:srgbClr val="FFFF00"/>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28291E"/>
                </a:solidFill>
                <a:effectLst/>
                <a:uLnTx/>
                <a:uFillTx/>
                <a:latin typeface="Calibri Light" panose="020F0302020204030204"/>
                <a:ea typeface="+mn-ea"/>
                <a:cs typeface="+mn-cs"/>
              </a:rPr>
              <a:t>Me too. Jalapeno sauce is really good.</a:t>
            </a:r>
          </a:p>
        </p:txBody>
      </p:sp>
      <p:sp>
        <p:nvSpPr>
          <p:cNvPr id="16" name="Bulle rectangulaire 21">
            <a:extLst>
              <a:ext uri="{FF2B5EF4-FFF2-40B4-BE49-F238E27FC236}">
                <a16:creationId xmlns:a16="http://schemas.microsoft.com/office/drawing/2014/main" id="{2C5143E2-4B2A-42C1-9DA8-1E7DE0503314}"/>
              </a:ext>
            </a:extLst>
          </p:cNvPr>
          <p:cNvSpPr/>
          <p:nvPr/>
        </p:nvSpPr>
        <p:spPr>
          <a:xfrm flipH="1">
            <a:off x="523830" y="4768566"/>
            <a:ext cx="10439400" cy="618070"/>
          </a:xfrm>
          <a:prstGeom prst="wedgeRectCallout">
            <a:avLst>
              <a:gd name="adj1" fmla="val 53340"/>
              <a:gd name="adj2" fmla="val 29584"/>
            </a:avLst>
          </a:prstGeom>
          <a:solidFill>
            <a:srgbClr val="0072C6">
              <a:lumMod val="20000"/>
              <a:lumOff val="80000"/>
            </a:srgbClr>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28291E"/>
                </a:solidFill>
                <a:effectLst/>
                <a:uLnTx/>
                <a:uFillTx/>
                <a:latin typeface="Calibri Light" panose="020F0302020204030204"/>
                <a:ea typeface="+mn-ea"/>
                <a:cs typeface="+mn-cs"/>
              </a:rPr>
              <a:t>Visiting the celebs at Los Angeles airport - [...] w/ 70 others</a:t>
            </a:r>
          </a:p>
        </p:txBody>
      </p:sp>
      <p:sp>
        <p:nvSpPr>
          <p:cNvPr id="17" name="Bulle rectangulaire 22">
            <a:extLst>
              <a:ext uri="{FF2B5EF4-FFF2-40B4-BE49-F238E27FC236}">
                <a16:creationId xmlns:a16="http://schemas.microsoft.com/office/drawing/2014/main" id="{D9A161A7-CBAE-4425-AD9F-CBB471167C81}"/>
              </a:ext>
            </a:extLst>
          </p:cNvPr>
          <p:cNvSpPr/>
          <p:nvPr/>
        </p:nvSpPr>
        <p:spPr>
          <a:xfrm flipH="1">
            <a:off x="828629" y="5464572"/>
            <a:ext cx="10515600" cy="645858"/>
          </a:xfrm>
          <a:prstGeom prst="wedgeRectCallout">
            <a:avLst>
              <a:gd name="adj1" fmla="val -52926"/>
              <a:gd name="adj2" fmla="val 31744"/>
            </a:avLst>
          </a:prstGeom>
          <a:solidFill>
            <a:srgbClr val="FFFF00"/>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28291E"/>
                </a:solidFill>
                <a:effectLst/>
                <a:uLnTx/>
                <a:uFillTx/>
                <a:latin typeface="Calibri Light" panose="020F0302020204030204"/>
                <a:ea typeface="+mn-ea"/>
                <a:cs typeface="+mn-cs"/>
              </a:rPr>
              <a:t>Nice airport terminal. Have a safe flight.</a:t>
            </a:r>
          </a:p>
        </p:txBody>
      </p:sp>
      <p:grpSp>
        <p:nvGrpSpPr>
          <p:cNvPr id="18" name="Group 17">
            <a:extLst>
              <a:ext uri="{FF2B5EF4-FFF2-40B4-BE49-F238E27FC236}">
                <a16:creationId xmlns:a16="http://schemas.microsoft.com/office/drawing/2014/main" id="{5A429AAE-D1BA-4F28-9020-945624B4F9B8}"/>
              </a:ext>
            </a:extLst>
          </p:cNvPr>
          <p:cNvGrpSpPr/>
          <p:nvPr/>
        </p:nvGrpSpPr>
        <p:grpSpPr>
          <a:xfrm>
            <a:off x="3078573" y="1899210"/>
            <a:ext cx="7848600" cy="4122580"/>
            <a:chOff x="3362780" y="2105442"/>
            <a:chExt cx="7848600" cy="4122580"/>
          </a:xfrm>
        </p:grpSpPr>
        <p:sp>
          <p:nvSpPr>
            <p:cNvPr id="19" name="Rectangle 18">
              <a:extLst>
                <a:ext uri="{FF2B5EF4-FFF2-40B4-BE49-F238E27FC236}">
                  <a16:creationId xmlns:a16="http://schemas.microsoft.com/office/drawing/2014/main" id="{256542B6-4D0F-42AA-80C1-5D1E490F35F4}"/>
                </a:ext>
              </a:extLst>
            </p:cNvPr>
            <p:cNvSpPr/>
            <p:nvPr/>
          </p:nvSpPr>
          <p:spPr>
            <a:xfrm>
              <a:off x="5038895" y="2105442"/>
              <a:ext cx="3978987" cy="435572"/>
            </a:xfrm>
            <a:prstGeom prst="rect">
              <a:avLst/>
            </a:prstGeom>
            <a:noFill/>
            <a:ln w="4445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0" name="Rectangle 19">
              <a:extLst>
                <a:ext uri="{FF2B5EF4-FFF2-40B4-BE49-F238E27FC236}">
                  <a16:creationId xmlns:a16="http://schemas.microsoft.com/office/drawing/2014/main" id="{F0F4C0ED-6B80-499D-B23C-B4EB7ADC5D64}"/>
                </a:ext>
              </a:extLst>
            </p:cNvPr>
            <p:cNvSpPr/>
            <p:nvPr/>
          </p:nvSpPr>
          <p:spPr>
            <a:xfrm>
              <a:off x="3362780" y="3963650"/>
              <a:ext cx="7848600" cy="435572"/>
            </a:xfrm>
            <a:prstGeom prst="rect">
              <a:avLst/>
            </a:prstGeom>
            <a:noFill/>
            <a:ln w="4445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1" name="Rectangle 20">
              <a:extLst>
                <a:ext uri="{FF2B5EF4-FFF2-40B4-BE49-F238E27FC236}">
                  <a16:creationId xmlns:a16="http://schemas.microsoft.com/office/drawing/2014/main" id="{6DD23570-10CA-4C3B-8EC9-D889C0B43239}"/>
                </a:ext>
              </a:extLst>
            </p:cNvPr>
            <p:cNvSpPr/>
            <p:nvPr/>
          </p:nvSpPr>
          <p:spPr>
            <a:xfrm>
              <a:off x="3804717" y="5792450"/>
              <a:ext cx="2743200" cy="435572"/>
            </a:xfrm>
            <a:prstGeom prst="rect">
              <a:avLst/>
            </a:prstGeom>
            <a:noFill/>
            <a:ln w="4445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grpSp>
      <p:grpSp>
        <p:nvGrpSpPr>
          <p:cNvPr id="22" name="Group 21">
            <a:extLst>
              <a:ext uri="{FF2B5EF4-FFF2-40B4-BE49-F238E27FC236}">
                <a16:creationId xmlns:a16="http://schemas.microsoft.com/office/drawing/2014/main" id="{025DC574-468E-4C81-AAAE-54A24C4F91F8}"/>
              </a:ext>
            </a:extLst>
          </p:cNvPr>
          <p:cNvGrpSpPr/>
          <p:nvPr/>
        </p:nvGrpSpPr>
        <p:grpSpPr>
          <a:xfrm>
            <a:off x="1095330" y="1174141"/>
            <a:ext cx="7581900" cy="4847649"/>
            <a:chOff x="1379537" y="1380373"/>
            <a:chExt cx="7581900" cy="4847649"/>
          </a:xfrm>
        </p:grpSpPr>
        <p:sp>
          <p:nvSpPr>
            <p:cNvPr id="23" name="Rectangle 22">
              <a:extLst>
                <a:ext uri="{FF2B5EF4-FFF2-40B4-BE49-F238E27FC236}">
                  <a16:creationId xmlns:a16="http://schemas.microsoft.com/office/drawing/2014/main" id="{026A94B3-3507-41EF-AD87-A9CD5E6BB119}"/>
                </a:ext>
              </a:extLst>
            </p:cNvPr>
            <p:cNvSpPr/>
            <p:nvPr/>
          </p:nvSpPr>
          <p:spPr>
            <a:xfrm>
              <a:off x="3941510" y="2105443"/>
              <a:ext cx="1066800" cy="435571"/>
            </a:xfrm>
            <a:prstGeom prst="rect">
              <a:avLst/>
            </a:prstGeom>
            <a:noFill/>
            <a:ln w="44450" cap="flat" cmpd="sng" algn="ctr">
              <a:solidFill>
                <a:srgbClr val="0000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4" name="Rectangle 23">
              <a:extLst>
                <a:ext uri="{FF2B5EF4-FFF2-40B4-BE49-F238E27FC236}">
                  <a16:creationId xmlns:a16="http://schemas.microsoft.com/office/drawing/2014/main" id="{D2CE4282-C997-4C1C-ABB1-DCC1A53F1166}"/>
                </a:ext>
              </a:extLst>
            </p:cNvPr>
            <p:cNvSpPr/>
            <p:nvPr/>
          </p:nvSpPr>
          <p:spPr>
            <a:xfrm>
              <a:off x="1730329" y="3963651"/>
              <a:ext cx="1612640" cy="435571"/>
            </a:xfrm>
            <a:prstGeom prst="rect">
              <a:avLst/>
            </a:prstGeom>
            <a:noFill/>
            <a:ln w="44450" cap="flat" cmpd="sng" algn="ctr">
              <a:solidFill>
                <a:srgbClr val="0000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5" name="Rectangle 24">
              <a:extLst>
                <a:ext uri="{FF2B5EF4-FFF2-40B4-BE49-F238E27FC236}">
                  <a16:creationId xmlns:a16="http://schemas.microsoft.com/office/drawing/2014/main" id="{22A93727-95A5-4A53-8D3C-17E9E0AB3D5C}"/>
                </a:ext>
              </a:extLst>
            </p:cNvPr>
            <p:cNvSpPr/>
            <p:nvPr/>
          </p:nvSpPr>
          <p:spPr>
            <a:xfrm>
              <a:off x="6599237" y="5792451"/>
              <a:ext cx="2362200" cy="435571"/>
            </a:xfrm>
            <a:prstGeom prst="rect">
              <a:avLst/>
            </a:prstGeom>
            <a:noFill/>
            <a:ln w="44450" cap="flat" cmpd="sng" algn="ctr">
              <a:solidFill>
                <a:srgbClr val="0000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6" name="Rectangle 25">
              <a:extLst>
                <a:ext uri="{FF2B5EF4-FFF2-40B4-BE49-F238E27FC236}">
                  <a16:creationId xmlns:a16="http://schemas.microsoft.com/office/drawing/2014/main" id="{D1986B60-B137-4513-A74B-86BA8906C546}"/>
                </a:ext>
              </a:extLst>
            </p:cNvPr>
            <p:cNvSpPr/>
            <p:nvPr/>
          </p:nvSpPr>
          <p:spPr>
            <a:xfrm>
              <a:off x="1379537" y="1380373"/>
              <a:ext cx="5219700" cy="435571"/>
            </a:xfrm>
            <a:prstGeom prst="rect">
              <a:avLst/>
            </a:prstGeom>
            <a:noFill/>
            <a:ln w="44450" cap="flat" cmpd="sng" algn="ctr">
              <a:solidFill>
                <a:srgbClr val="0000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7" name="Rectangle 26">
              <a:extLst>
                <a:ext uri="{FF2B5EF4-FFF2-40B4-BE49-F238E27FC236}">
                  <a16:creationId xmlns:a16="http://schemas.microsoft.com/office/drawing/2014/main" id="{4C2A9971-A551-4117-B44A-F5F00C13176C}"/>
                </a:ext>
              </a:extLst>
            </p:cNvPr>
            <p:cNvSpPr/>
            <p:nvPr/>
          </p:nvSpPr>
          <p:spPr>
            <a:xfrm>
              <a:off x="3703637" y="3254848"/>
              <a:ext cx="1905000" cy="435571"/>
            </a:xfrm>
            <a:prstGeom prst="rect">
              <a:avLst/>
            </a:prstGeom>
            <a:noFill/>
            <a:ln w="44450" cap="flat" cmpd="sng" algn="ctr">
              <a:solidFill>
                <a:srgbClr val="0000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8" name="Rectangle 27">
              <a:extLst>
                <a:ext uri="{FF2B5EF4-FFF2-40B4-BE49-F238E27FC236}">
                  <a16:creationId xmlns:a16="http://schemas.microsoft.com/office/drawing/2014/main" id="{44AD9099-BA3E-49B7-A516-76B98660C9F5}"/>
                </a:ext>
              </a:extLst>
            </p:cNvPr>
            <p:cNvSpPr/>
            <p:nvPr/>
          </p:nvSpPr>
          <p:spPr>
            <a:xfrm>
              <a:off x="4606535" y="5078271"/>
              <a:ext cx="2895278" cy="435571"/>
            </a:xfrm>
            <a:prstGeom prst="rect">
              <a:avLst/>
            </a:prstGeom>
            <a:noFill/>
            <a:ln w="44450" cap="flat" cmpd="sng" algn="ctr">
              <a:solidFill>
                <a:srgbClr val="0000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grpSp>
      <p:pic>
        <p:nvPicPr>
          <p:cNvPr id="29" name="Picture 28">
            <a:extLst>
              <a:ext uri="{FF2B5EF4-FFF2-40B4-BE49-F238E27FC236}">
                <a16:creationId xmlns:a16="http://schemas.microsoft.com/office/drawing/2014/main" id="{4CC7B74A-2481-4DC8-87D6-528EF438CA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29830" y="103445"/>
            <a:ext cx="1624183" cy="912249"/>
          </a:xfrm>
          <a:prstGeom prst="rect">
            <a:avLst/>
          </a:prstGeom>
        </p:spPr>
      </p:pic>
    </p:spTree>
    <p:extLst>
      <p:ext uri="{BB962C8B-B14F-4D97-AF65-F5344CB8AC3E}">
        <p14:creationId xmlns:p14="http://schemas.microsoft.com/office/powerpoint/2010/main" val="15069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C3426-1CAD-40BD-B53C-065BC0790B65}"/>
              </a:ext>
            </a:extLst>
          </p:cNvPr>
          <p:cNvSpPr>
            <a:spLocks noGrp="1"/>
          </p:cNvSpPr>
          <p:nvPr>
            <p:ph type="title"/>
          </p:nvPr>
        </p:nvSpPr>
        <p:spPr>
          <a:xfrm>
            <a:off x="497711" y="365125"/>
            <a:ext cx="11516811" cy="1325563"/>
          </a:xfrm>
        </p:spPr>
        <p:txBody>
          <a:bodyPr/>
          <a:lstStyle/>
          <a:p>
            <a:r>
              <a:rPr lang="en-US"/>
              <a:t>Conversations grounded in </a:t>
            </a:r>
            <a:r>
              <a:rPr lang="en-US" i="1"/>
              <a:t>Full-Length </a:t>
            </a:r>
            <a:r>
              <a:rPr lang="en-US"/>
              <a:t>Documents</a:t>
            </a:r>
          </a:p>
        </p:txBody>
      </p:sp>
      <p:sp>
        <p:nvSpPr>
          <p:cNvPr id="12" name="Rectangle 11">
            <a:extLst>
              <a:ext uri="{FF2B5EF4-FFF2-40B4-BE49-F238E27FC236}">
                <a16:creationId xmlns:a16="http://schemas.microsoft.com/office/drawing/2014/main" id="{D80486CE-9838-4692-89C3-168768EF8BC0}"/>
              </a:ext>
            </a:extLst>
          </p:cNvPr>
          <p:cNvSpPr/>
          <p:nvPr/>
        </p:nvSpPr>
        <p:spPr bwMode="auto">
          <a:xfrm>
            <a:off x="6158758" y="1410345"/>
            <a:ext cx="2420033" cy="1315533"/>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Right Arrow 17">
            <a:extLst>
              <a:ext uri="{FF2B5EF4-FFF2-40B4-BE49-F238E27FC236}">
                <a16:creationId xmlns:a16="http://schemas.microsoft.com/office/drawing/2014/main" id="{71B0F1C8-748C-46BE-B92A-BB9A7826EE0C}"/>
              </a:ext>
            </a:extLst>
          </p:cNvPr>
          <p:cNvSpPr/>
          <p:nvPr/>
        </p:nvSpPr>
        <p:spPr bwMode="auto">
          <a:xfrm>
            <a:off x="6223820" y="3472536"/>
            <a:ext cx="791978" cy="705956"/>
          </a:xfrm>
          <a:prstGeom prst="rightArrow">
            <a:avLst/>
          </a:prstGeom>
          <a:solidFill>
            <a:srgbClr val="00188F"/>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4" name="Bulle rectangulaire 18 1">
            <a:extLst>
              <a:ext uri="{FF2B5EF4-FFF2-40B4-BE49-F238E27FC236}">
                <a16:creationId xmlns:a16="http://schemas.microsoft.com/office/drawing/2014/main" id="{72C508D9-DA83-443A-941A-C163561D83E5}"/>
              </a:ext>
            </a:extLst>
          </p:cNvPr>
          <p:cNvSpPr/>
          <p:nvPr/>
        </p:nvSpPr>
        <p:spPr>
          <a:xfrm flipH="1">
            <a:off x="7577586" y="2651997"/>
            <a:ext cx="3841820" cy="981182"/>
          </a:xfrm>
          <a:prstGeom prst="wedgeRectCallout">
            <a:avLst>
              <a:gd name="adj1" fmla="val -61554"/>
              <a:gd name="adj2" fmla="val 30318"/>
            </a:avLst>
          </a:prstGeom>
          <a:solidFill>
            <a:srgbClr val="FFFFFF">
              <a:alpha val="54000"/>
            </a:srgbClr>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sz="1961" b="0" i="1" u="none" strike="noStrike" kern="0" cap="none" spc="0" normalizeH="0" baseline="0" noProof="0">
                <a:ln>
                  <a:noFill/>
                </a:ln>
                <a:solidFill>
                  <a:srgbClr val="505050"/>
                </a:solidFill>
                <a:effectLst/>
                <a:uLnTx/>
                <a:uFillTx/>
                <a:latin typeface="Segoe UI"/>
                <a:ea typeface="+mn-ea"/>
                <a:cs typeface="Times New Roman" panose="02020603050405020304" pitchFamily="18" charset="0"/>
              </a:rPr>
              <a:t>The page states that a </a:t>
            </a:r>
            <a:r>
              <a:rPr kumimoji="0" lang="en-US" sz="1961" b="0" i="1" u="none" strike="noStrike" kern="0" cap="none" spc="0" normalizeH="0" baseline="0" noProof="0">
                <a:ln>
                  <a:noFill/>
                </a:ln>
                <a:solidFill>
                  <a:srgbClr val="5C2D91">
                    <a:lumMod val="60000"/>
                    <a:lumOff val="40000"/>
                  </a:srgbClr>
                </a:solidFill>
                <a:effectLst/>
                <a:uLnTx/>
                <a:uFillTx/>
                <a:latin typeface="Segoe UI"/>
                <a:ea typeface="+mn-ea"/>
                <a:cs typeface="Times New Roman" panose="02020603050405020304" pitchFamily="18" charset="0"/>
              </a:rPr>
              <a:t>2009 report </a:t>
            </a:r>
            <a:r>
              <a:rPr kumimoji="0" lang="en-US" sz="1961" b="0" i="1" u="none" strike="noStrike" kern="0" cap="none" spc="0" normalizeH="0" baseline="0" noProof="0">
                <a:ln>
                  <a:noFill/>
                </a:ln>
                <a:solidFill>
                  <a:srgbClr val="505050"/>
                </a:solidFill>
                <a:effectLst/>
                <a:uLnTx/>
                <a:uFillTx/>
                <a:latin typeface="Segoe UI"/>
                <a:ea typeface="+mn-ea"/>
                <a:cs typeface="Times New Roman" panose="02020603050405020304" pitchFamily="18" charset="0"/>
              </a:rPr>
              <a:t>found the plane only fell </a:t>
            </a:r>
            <a:r>
              <a:rPr kumimoji="0" lang="en-US" sz="1961" b="0" i="1" u="none" strike="noStrike" kern="0" cap="none" spc="0" normalizeH="0" baseline="0" noProof="0">
                <a:ln>
                  <a:noFill/>
                </a:ln>
                <a:solidFill>
                  <a:srgbClr val="C00000"/>
                </a:solidFill>
                <a:effectLst/>
                <a:uLnTx/>
                <a:uFillTx/>
                <a:latin typeface="Segoe UI"/>
                <a:ea typeface="+mn-ea"/>
                <a:cs typeface="Times New Roman" panose="02020603050405020304" pitchFamily="18" charset="0"/>
              </a:rPr>
              <a:t>several hundred meters</a:t>
            </a:r>
            <a:r>
              <a:rPr kumimoji="0" lang="en-US" sz="1961" b="0" i="1" u="none" strike="noStrike" kern="0" cap="none" spc="0" normalizeH="0" baseline="0" noProof="0">
                <a:ln>
                  <a:noFill/>
                </a:ln>
                <a:solidFill>
                  <a:srgbClr val="505050"/>
                </a:solidFill>
                <a:effectLst/>
                <a:uLnTx/>
                <a:uFillTx/>
                <a:latin typeface="Segoe UI"/>
                <a:ea typeface="+mn-ea"/>
                <a:cs typeface="Times New Roman" panose="02020603050405020304" pitchFamily="18" charset="0"/>
              </a:rPr>
              <a:t>.</a:t>
            </a:r>
            <a:endParaRPr kumimoji="0" lang="en-US" sz="1961" b="0" i="1" u="none" strike="noStrike" kern="0" cap="none" spc="0" normalizeH="0" baseline="0" noProof="0">
              <a:ln>
                <a:noFill/>
              </a:ln>
              <a:solidFill>
                <a:srgbClr val="00B050"/>
              </a:solidFill>
              <a:effectLst/>
              <a:uLnTx/>
              <a:uFillTx/>
              <a:latin typeface="Segoe UI"/>
              <a:ea typeface="+mn-ea"/>
              <a:cs typeface="Times New Roman" panose="02020603050405020304" pitchFamily="18" charset="0"/>
            </a:endParaRPr>
          </a:p>
        </p:txBody>
      </p:sp>
      <p:sp>
        <p:nvSpPr>
          <p:cNvPr id="15" name="Bulle rectangulaire 18 1">
            <a:extLst>
              <a:ext uri="{FF2B5EF4-FFF2-40B4-BE49-F238E27FC236}">
                <a16:creationId xmlns:a16="http://schemas.microsoft.com/office/drawing/2014/main" id="{12055DED-7DA4-482D-BF19-0AA8281786C0}"/>
              </a:ext>
            </a:extLst>
          </p:cNvPr>
          <p:cNvSpPr/>
          <p:nvPr/>
        </p:nvSpPr>
        <p:spPr>
          <a:xfrm flipH="1">
            <a:off x="7253949" y="1555274"/>
            <a:ext cx="3575766" cy="899537"/>
          </a:xfrm>
          <a:prstGeom prst="wedgeRectCallout">
            <a:avLst>
              <a:gd name="adj1" fmla="val 59336"/>
              <a:gd name="adj2" fmla="val 30625"/>
            </a:avLst>
          </a:prstGeom>
          <a:solidFill>
            <a:srgbClr val="FFFFFF">
              <a:alpha val="54000"/>
            </a:srgbClr>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sz="1961" b="0" i="1" u="none" strike="noStrike" kern="0" cap="none" spc="0" normalizeH="0" baseline="0" noProof="0">
                <a:ln>
                  <a:noFill/>
                </a:ln>
                <a:solidFill>
                  <a:srgbClr val="505050"/>
                </a:solidFill>
                <a:effectLst/>
                <a:uLnTx/>
                <a:uFillTx/>
                <a:latin typeface="Segoe UI"/>
                <a:ea typeface="+mn-ea"/>
                <a:cs typeface="Times New Roman" panose="02020603050405020304" pitchFamily="18" charset="0"/>
              </a:rPr>
              <a:t>A woman fell </a:t>
            </a:r>
            <a:r>
              <a:rPr kumimoji="0" lang="en-US" sz="1961" b="0" i="1" u="none" strike="noStrike" kern="0" cap="none" spc="0" normalizeH="0" baseline="0" noProof="0">
                <a:ln>
                  <a:noFill/>
                </a:ln>
                <a:solidFill>
                  <a:srgbClr val="FF9966"/>
                </a:solidFill>
                <a:effectLst/>
                <a:uLnTx/>
                <a:uFillTx/>
                <a:latin typeface="Segoe UI"/>
                <a:ea typeface="+mn-ea"/>
                <a:cs typeface="Times New Roman" panose="02020603050405020304" pitchFamily="18" charset="0"/>
              </a:rPr>
              <a:t>30,000 feet </a:t>
            </a:r>
            <a:r>
              <a:rPr kumimoji="0" lang="en-US" sz="1961" b="0" i="1" u="none" strike="noStrike" kern="0" cap="none" spc="0" normalizeH="0" baseline="0" noProof="0">
                <a:ln>
                  <a:noFill/>
                </a:ln>
                <a:solidFill>
                  <a:srgbClr val="505050"/>
                </a:solidFill>
                <a:effectLst/>
                <a:uLnTx/>
                <a:uFillTx/>
                <a:latin typeface="Segoe UI"/>
                <a:ea typeface="+mn-ea"/>
                <a:cs typeface="Times New Roman" panose="02020603050405020304" pitchFamily="18" charset="0"/>
              </a:rPr>
              <a:t>from</a:t>
            </a:r>
          </a:p>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sz="1961" b="0" i="1" u="none" strike="noStrike" kern="0" cap="none" spc="0" normalizeH="0" baseline="0" noProof="0">
                <a:ln>
                  <a:noFill/>
                </a:ln>
                <a:solidFill>
                  <a:srgbClr val="505050"/>
                </a:solidFill>
                <a:effectLst/>
                <a:uLnTx/>
                <a:uFillTx/>
                <a:latin typeface="Segoe UI"/>
                <a:ea typeface="+mn-ea"/>
                <a:cs typeface="Times New Roman" panose="02020603050405020304" pitchFamily="18" charset="0"/>
              </a:rPr>
              <a:t>an airplane and survived.</a:t>
            </a:r>
          </a:p>
        </p:txBody>
      </p:sp>
      <p:sp>
        <p:nvSpPr>
          <p:cNvPr id="16" name="Bulle rectangulaire 18 1">
            <a:extLst>
              <a:ext uri="{FF2B5EF4-FFF2-40B4-BE49-F238E27FC236}">
                <a16:creationId xmlns:a16="http://schemas.microsoft.com/office/drawing/2014/main" id="{FF27E203-E84B-4BC0-BFF6-F7767E04A943}"/>
              </a:ext>
            </a:extLst>
          </p:cNvPr>
          <p:cNvSpPr/>
          <p:nvPr/>
        </p:nvSpPr>
        <p:spPr>
          <a:xfrm flipH="1">
            <a:off x="7253949" y="3830365"/>
            <a:ext cx="3575766" cy="981182"/>
          </a:xfrm>
          <a:prstGeom prst="wedgeRectCallout">
            <a:avLst>
              <a:gd name="adj1" fmla="val 59336"/>
              <a:gd name="adj2" fmla="val 30625"/>
            </a:avLst>
          </a:prstGeom>
          <a:solidFill>
            <a:srgbClr val="FFFFFF">
              <a:alpha val="54000"/>
            </a:srgbClr>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sz="1961" b="0" i="1" u="none" strike="noStrike" kern="0" cap="none" spc="0" normalizeH="0" baseline="0" noProof="0">
                <a:ln>
                  <a:noFill/>
                </a:ln>
                <a:solidFill>
                  <a:srgbClr val="505050"/>
                </a:solidFill>
                <a:effectLst/>
                <a:uLnTx/>
                <a:uFillTx/>
                <a:latin typeface="Segoe UI"/>
                <a:ea typeface="+mn-ea"/>
                <a:cs typeface="Times New Roman" panose="02020603050405020304" pitchFamily="18" charset="0"/>
              </a:rPr>
              <a:t>Well if she only fell </a:t>
            </a:r>
            <a:r>
              <a:rPr kumimoji="0" lang="en-US" sz="1961" b="0" i="1" u="none" strike="noStrike" kern="0" cap="none" spc="0" normalizeH="0" baseline="0" noProof="0">
                <a:ln>
                  <a:noFill/>
                </a:ln>
                <a:solidFill>
                  <a:srgbClr val="C00000"/>
                </a:solidFill>
                <a:effectLst/>
                <a:uLnTx/>
                <a:uFillTx/>
                <a:latin typeface="Segoe UI"/>
                <a:ea typeface="+mn-ea"/>
                <a:cs typeface="Times New Roman" panose="02020603050405020304" pitchFamily="18" charset="0"/>
              </a:rPr>
              <a:t>a few hundred meters </a:t>
            </a:r>
            <a:r>
              <a:rPr kumimoji="0" lang="en-US" sz="1961" b="0" i="1" u="none" strike="noStrike" kern="0" cap="none" spc="0" normalizeH="0" baseline="0" noProof="0">
                <a:ln>
                  <a:noFill/>
                </a:ln>
                <a:solidFill>
                  <a:srgbClr val="505050"/>
                </a:solidFill>
                <a:effectLst/>
                <a:uLnTx/>
                <a:uFillTx/>
                <a:latin typeface="Segoe UI"/>
                <a:ea typeface="+mn-ea"/>
                <a:cs typeface="Times New Roman" panose="02020603050405020304" pitchFamily="18" charset="0"/>
              </a:rPr>
              <a:t>and survived then I 'm not impressed at all.</a:t>
            </a:r>
          </a:p>
        </p:txBody>
      </p:sp>
      <p:sp>
        <p:nvSpPr>
          <p:cNvPr id="17" name="Bulle rectangulaire 18 1">
            <a:extLst>
              <a:ext uri="{FF2B5EF4-FFF2-40B4-BE49-F238E27FC236}">
                <a16:creationId xmlns:a16="http://schemas.microsoft.com/office/drawing/2014/main" id="{18B9A1DC-328A-403A-B2E3-8C1ED1BD101A}"/>
              </a:ext>
            </a:extLst>
          </p:cNvPr>
          <p:cNvSpPr/>
          <p:nvPr/>
        </p:nvSpPr>
        <p:spPr>
          <a:xfrm flipH="1">
            <a:off x="7577584" y="5008733"/>
            <a:ext cx="3841820" cy="1041456"/>
          </a:xfrm>
          <a:prstGeom prst="wedgeRectCallout">
            <a:avLst>
              <a:gd name="adj1" fmla="val -61554"/>
              <a:gd name="adj2" fmla="val 30318"/>
            </a:avLst>
          </a:prstGeom>
          <a:solidFill>
            <a:srgbClr val="FFFF00">
              <a:alpha val="54000"/>
            </a:srgbClr>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sz="1961" b="0" i="1" u="none" strike="noStrike" kern="0" cap="none" spc="0" normalizeH="0" baseline="0" noProof="0">
                <a:ln>
                  <a:noFill/>
                </a:ln>
                <a:solidFill>
                  <a:srgbClr val="C00000"/>
                </a:solidFill>
                <a:effectLst/>
                <a:uLnTx/>
                <a:uFillTx/>
                <a:latin typeface="Segoe UI"/>
                <a:ea typeface="+mn-ea"/>
                <a:cs typeface="Times New Roman" panose="02020603050405020304" pitchFamily="18" charset="0"/>
              </a:rPr>
              <a:t>Few hundred meters </a:t>
            </a:r>
            <a:r>
              <a:rPr kumimoji="0" lang="en-US" sz="1961" b="0" i="1" u="none" strike="noStrike" kern="0" cap="none" spc="0" normalizeH="0" baseline="0" noProof="0">
                <a:ln>
                  <a:noFill/>
                </a:ln>
                <a:solidFill>
                  <a:srgbClr val="505050"/>
                </a:solidFill>
                <a:effectLst/>
                <a:uLnTx/>
                <a:uFillTx/>
                <a:latin typeface="Segoe UI"/>
                <a:ea typeface="+mn-ea"/>
                <a:cs typeface="Times New Roman" panose="02020603050405020304" pitchFamily="18" charset="0"/>
              </a:rPr>
              <a:t>is still pretty incredible , but quite a bit different than </a:t>
            </a:r>
            <a:r>
              <a:rPr kumimoji="0" lang="en-US" sz="1961" b="0" i="1" u="none" strike="noStrike" kern="0" cap="none" spc="0" normalizeH="0" baseline="0" noProof="0">
                <a:ln>
                  <a:noFill/>
                </a:ln>
                <a:solidFill>
                  <a:srgbClr val="107C10"/>
                </a:solidFill>
                <a:effectLst/>
                <a:uLnTx/>
                <a:uFillTx/>
                <a:latin typeface="Segoe UI"/>
                <a:ea typeface="+mn-ea"/>
                <a:cs typeface="Times New Roman" panose="02020603050405020304" pitchFamily="18" charset="0"/>
              </a:rPr>
              <a:t>10,000 meters</a:t>
            </a:r>
            <a:r>
              <a:rPr kumimoji="0" lang="en-US" sz="1961" b="0" i="1" u="none" strike="noStrike" kern="0" cap="none" spc="0" normalizeH="0" baseline="0" noProof="0">
                <a:ln>
                  <a:noFill/>
                </a:ln>
                <a:solidFill>
                  <a:srgbClr val="505050"/>
                </a:solidFill>
                <a:effectLst/>
                <a:uLnTx/>
                <a:uFillTx/>
                <a:latin typeface="Segoe UI"/>
                <a:ea typeface="+mn-ea"/>
                <a:cs typeface="Times New Roman" panose="02020603050405020304" pitchFamily="18" charset="0"/>
              </a:rPr>
              <a:t>.</a:t>
            </a:r>
            <a:endParaRPr kumimoji="0" lang="en-US" sz="1961" b="0" i="1" u="none" strike="noStrike" kern="0" cap="none" spc="0" normalizeH="0" baseline="0" noProof="0">
              <a:ln>
                <a:noFill/>
              </a:ln>
              <a:solidFill>
                <a:srgbClr val="00B050"/>
              </a:solidFill>
              <a:effectLst/>
              <a:uLnTx/>
              <a:uFillTx/>
              <a:latin typeface="Segoe UI"/>
              <a:ea typeface="+mn-ea"/>
              <a:cs typeface="Times New Roman" panose="02020603050405020304" pitchFamily="18" charset="0"/>
            </a:endParaRPr>
          </a:p>
        </p:txBody>
      </p:sp>
      <p:sp>
        <p:nvSpPr>
          <p:cNvPr id="18" name="Rectangle 17">
            <a:extLst>
              <a:ext uri="{FF2B5EF4-FFF2-40B4-BE49-F238E27FC236}">
                <a16:creationId xmlns:a16="http://schemas.microsoft.com/office/drawing/2014/main" id="{416419BA-404D-4CE4-8990-E0086E0EA08E}"/>
              </a:ext>
            </a:extLst>
          </p:cNvPr>
          <p:cNvSpPr/>
          <p:nvPr/>
        </p:nvSpPr>
        <p:spPr>
          <a:xfrm>
            <a:off x="1478651" y="6041494"/>
            <a:ext cx="10832569" cy="816506"/>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100" normalizeH="0" baseline="0" noProof="0">
                <a:ln w="3175">
                  <a:noFill/>
                </a:ln>
                <a:solidFill>
                  <a:srgbClr val="505050"/>
                </a:solidFill>
                <a:effectLst/>
                <a:uLnTx/>
                <a:uFillTx/>
                <a:latin typeface="Calibri Light" panose="020F0302020204030204"/>
                <a:ea typeface="+mn-ea"/>
                <a:cs typeface="Segoe UI" pitchFamily="34" charset="0"/>
              </a:rPr>
              <a:t>Task: Generate a </a:t>
            </a:r>
            <a:r>
              <a:rPr kumimoji="0" lang="en-US" sz="2353" b="1" i="0" u="none" strike="noStrike" kern="1200" cap="none" spc="-100" normalizeH="0" baseline="0" noProof="0">
                <a:ln w="3175">
                  <a:noFill/>
                </a:ln>
                <a:solidFill>
                  <a:srgbClr val="505050"/>
                </a:solidFill>
                <a:effectLst/>
                <a:uLnTx/>
                <a:uFillTx/>
                <a:latin typeface="Calibri Light" panose="020F0302020204030204"/>
                <a:ea typeface="+mn-ea"/>
                <a:cs typeface="Segoe UI" pitchFamily="34" charset="0"/>
              </a:rPr>
              <a:t>human-like response </a:t>
            </a:r>
            <a:r>
              <a:rPr kumimoji="0" lang="en-US" sz="2353" b="0" i="0" u="none" strike="noStrike" kern="1200" cap="none" spc="-100" normalizeH="0" baseline="0" noProof="0">
                <a:ln w="3175">
                  <a:noFill/>
                </a:ln>
                <a:solidFill>
                  <a:srgbClr val="505050"/>
                </a:solidFill>
                <a:effectLst/>
                <a:uLnTx/>
                <a:uFillTx/>
                <a:latin typeface="Calibri Light" panose="020F0302020204030204"/>
                <a:ea typeface="+mn-ea"/>
                <a:cs typeface="Segoe UI" pitchFamily="34" charset="0"/>
              </a:rPr>
              <a:t>that is not only conversationally appropriate,  </a:t>
            </a:r>
            <a:br>
              <a:rPr kumimoji="0" lang="en-US" sz="2353" b="0" i="0" u="none" strike="noStrike" kern="1200" cap="none" spc="-100" normalizeH="0" baseline="0" noProof="0">
                <a:ln w="3175">
                  <a:noFill/>
                </a:ln>
                <a:solidFill>
                  <a:srgbClr val="505050"/>
                </a:solidFill>
                <a:effectLst/>
                <a:uLnTx/>
                <a:uFillTx/>
                <a:latin typeface="Calibri Light" panose="020F0302020204030204"/>
                <a:ea typeface="+mn-ea"/>
                <a:cs typeface="Segoe UI" pitchFamily="34" charset="0"/>
              </a:rPr>
            </a:br>
            <a:r>
              <a:rPr kumimoji="0" lang="en-US" sz="2353" b="0" i="0" u="none" strike="noStrike" kern="1200" cap="none" spc="-100" normalizeH="0" baseline="0" noProof="0">
                <a:ln w="3175">
                  <a:noFill/>
                </a:ln>
                <a:solidFill>
                  <a:srgbClr val="505050"/>
                </a:solidFill>
                <a:effectLst/>
                <a:uLnTx/>
                <a:uFillTx/>
                <a:latin typeface="Calibri Light" panose="020F0302020204030204"/>
                <a:ea typeface="+mn-ea"/>
                <a:cs typeface="Segoe UI" pitchFamily="34" charset="0"/>
              </a:rPr>
              <a:t>but also </a:t>
            </a:r>
            <a:r>
              <a:rPr kumimoji="0" lang="en-US" sz="2353" b="1" i="0" u="none" strike="noStrike" kern="1200" cap="none" spc="-100" normalizeH="0" baseline="0" noProof="0">
                <a:ln w="3175">
                  <a:noFill/>
                </a:ln>
                <a:solidFill>
                  <a:srgbClr val="505050"/>
                </a:solidFill>
                <a:effectLst/>
                <a:uLnTx/>
                <a:uFillTx/>
                <a:latin typeface="Calibri Light" panose="020F0302020204030204"/>
                <a:ea typeface="+mn-ea"/>
                <a:cs typeface="Segoe UI" pitchFamily="34" charset="0"/>
              </a:rPr>
              <a:t>informative</a:t>
            </a:r>
            <a:r>
              <a:rPr kumimoji="0" lang="en-US" sz="2353" b="0" i="0" u="none" strike="noStrike" kern="1200" cap="none" spc="-100" normalizeH="0" baseline="0" noProof="0">
                <a:ln w="3175">
                  <a:noFill/>
                </a:ln>
                <a:solidFill>
                  <a:srgbClr val="505050"/>
                </a:solidFill>
                <a:effectLst/>
                <a:uLnTx/>
                <a:uFillTx/>
                <a:latin typeface="Calibri Light" panose="020F0302020204030204"/>
                <a:ea typeface="+mn-ea"/>
                <a:cs typeface="Segoe UI" pitchFamily="34" charset="0"/>
              </a:rPr>
              <a:t> (</a:t>
            </a:r>
            <a:r>
              <a:rPr kumimoji="0" lang="en-US" sz="2353" b="0" i="0" u="none" strike="noStrike" kern="1200" cap="none" spc="-100" normalizeH="0" baseline="0" noProof="0">
                <a:ln w="3175">
                  <a:noFill/>
                </a:ln>
                <a:solidFill>
                  <a:srgbClr val="505050"/>
                </a:solidFill>
                <a:effectLst/>
                <a:uLnTx/>
                <a:uFillTx/>
                <a:latin typeface="Calibri Light" panose="020F0302020204030204"/>
                <a:ea typeface="+mn-ea"/>
                <a:cs typeface="Segoe UI" pitchFamily="34" charset="0"/>
                <a:sym typeface="Wingdings" panose="05000000000000000000" pitchFamily="2" charset="2"/>
              </a:rPr>
              <a:t> useful task) </a:t>
            </a:r>
            <a:r>
              <a:rPr kumimoji="0" lang="en-US" sz="2353" b="0" i="0" u="none" strike="noStrike" kern="1200" cap="none" spc="-100" normalizeH="0" baseline="0" noProof="0">
                <a:ln w="3175">
                  <a:noFill/>
                </a:ln>
                <a:solidFill>
                  <a:srgbClr val="505050"/>
                </a:solidFill>
                <a:effectLst/>
                <a:uLnTx/>
                <a:uFillTx/>
                <a:latin typeface="Calibri Light" panose="020F0302020204030204"/>
                <a:ea typeface="+mn-ea"/>
                <a:cs typeface="Segoe UI" pitchFamily="34" charset="0"/>
              </a:rPr>
              <a:t>and </a:t>
            </a:r>
            <a:r>
              <a:rPr kumimoji="0" lang="en-US" sz="2353" b="1" i="0" u="none" strike="noStrike" kern="1200" cap="none" spc="-100" normalizeH="0" baseline="0" noProof="0">
                <a:ln w="3175">
                  <a:noFill/>
                </a:ln>
                <a:solidFill>
                  <a:srgbClr val="505050"/>
                </a:solidFill>
                <a:effectLst/>
                <a:uLnTx/>
                <a:uFillTx/>
                <a:latin typeface="Calibri Light" panose="020F0302020204030204"/>
                <a:ea typeface="+mn-ea"/>
                <a:cs typeface="Segoe UI" pitchFamily="34" charset="0"/>
              </a:rPr>
              <a:t>grounded </a:t>
            </a:r>
            <a:r>
              <a:rPr kumimoji="0" lang="en-US" sz="2353" b="0" i="0" u="none" strike="noStrike" kern="1200" cap="none" spc="-100" normalizeH="0" baseline="0" noProof="0">
                <a:ln w="3175">
                  <a:noFill/>
                </a:ln>
                <a:solidFill>
                  <a:srgbClr val="505050"/>
                </a:solidFill>
                <a:effectLst/>
                <a:uLnTx/>
                <a:uFillTx/>
                <a:latin typeface="Calibri Light" panose="020F0302020204030204"/>
                <a:ea typeface="+mn-ea"/>
                <a:cs typeface="Segoe UI" pitchFamily="34" charset="0"/>
              </a:rPr>
              <a:t>(-&gt; evaluation closer to MRC).</a:t>
            </a:r>
            <a:endParaRPr kumimoji="0" lang="en-US" sz="980" b="0" i="0" u="none" strike="noStrike" kern="1200" cap="none" spc="0" normalizeH="0" baseline="0" noProof="0">
              <a:ln>
                <a:noFill/>
              </a:ln>
              <a:solidFill>
                <a:srgbClr val="FFFFFF"/>
              </a:solidFill>
              <a:effectLst/>
              <a:uLnTx/>
              <a:uFillTx/>
              <a:latin typeface="Calibri Light" panose="020F0302020204030204"/>
              <a:ea typeface="+mn-ea"/>
              <a:cs typeface="+mn-cs"/>
            </a:endParaRPr>
          </a:p>
        </p:txBody>
      </p:sp>
      <p:pic>
        <p:nvPicPr>
          <p:cNvPr id="19" name="Picture 18">
            <a:extLst>
              <a:ext uri="{FF2B5EF4-FFF2-40B4-BE49-F238E27FC236}">
                <a16:creationId xmlns:a16="http://schemas.microsoft.com/office/drawing/2014/main" id="{BDE31F9C-FA65-45E7-9449-3D2104E50E3A}"/>
              </a:ext>
            </a:extLst>
          </p:cNvPr>
          <p:cNvPicPr>
            <a:picLocks noChangeAspect="1"/>
          </p:cNvPicPr>
          <p:nvPr/>
        </p:nvPicPr>
        <p:blipFill>
          <a:blip r:embed="rId3"/>
          <a:stretch>
            <a:fillRect/>
          </a:stretch>
        </p:blipFill>
        <p:spPr>
          <a:xfrm>
            <a:off x="732341" y="1630241"/>
            <a:ext cx="5183236" cy="4282371"/>
          </a:xfrm>
          <a:prstGeom prst="rect">
            <a:avLst/>
          </a:prstGeom>
          <a:ln w="25400">
            <a:solidFill>
              <a:srgbClr val="505050"/>
            </a:solidFill>
          </a:ln>
        </p:spPr>
      </p:pic>
    </p:spTree>
    <p:extLst>
      <p:ext uri="{BB962C8B-B14F-4D97-AF65-F5344CB8AC3E}">
        <p14:creationId xmlns:p14="http://schemas.microsoft.com/office/powerpoint/2010/main" val="27713933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33ADF-8A0D-4F52-B446-9E5819093C48}"/>
              </a:ext>
            </a:extLst>
          </p:cNvPr>
          <p:cNvSpPr>
            <a:spLocks noGrp="1"/>
          </p:cNvSpPr>
          <p:nvPr>
            <p:ph type="title"/>
          </p:nvPr>
        </p:nvSpPr>
        <p:spPr>
          <a:xfrm>
            <a:off x="838200" y="92539"/>
            <a:ext cx="10515600" cy="1325563"/>
          </a:xfrm>
        </p:spPr>
        <p:txBody>
          <a:bodyPr>
            <a:normAutofit/>
          </a:bodyPr>
          <a:lstStyle/>
          <a:p>
            <a:r>
              <a:rPr lang="en-US" sz="4000" dirty="0"/>
              <a:t>Models with Document-Level Grounding</a:t>
            </a:r>
            <a:endParaRPr lang="en-US" sz="2800" dirty="0">
              <a:cs typeface="Calibri Light"/>
            </a:endParaRPr>
          </a:p>
        </p:txBody>
      </p:sp>
      <p:pic>
        <p:nvPicPr>
          <p:cNvPr id="4" name="Picture 3">
            <a:extLst>
              <a:ext uri="{FF2B5EF4-FFF2-40B4-BE49-F238E27FC236}">
                <a16:creationId xmlns:a16="http://schemas.microsoft.com/office/drawing/2014/main" id="{5520E813-5CF7-4BEE-921F-E8FFB85D12ED}"/>
              </a:ext>
            </a:extLst>
          </p:cNvPr>
          <p:cNvPicPr>
            <a:picLocks noChangeAspect="1"/>
          </p:cNvPicPr>
          <p:nvPr/>
        </p:nvPicPr>
        <p:blipFill>
          <a:blip r:embed="rId3"/>
          <a:stretch>
            <a:fillRect/>
          </a:stretch>
        </p:blipFill>
        <p:spPr>
          <a:xfrm>
            <a:off x="1185100" y="1753006"/>
            <a:ext cx="8957372" cy="4966621"/>
          </a:xfrm>
          <a:prstGeom prst="rect">
            <a:avLst/>
          </a:prstGeom>
        </p:spPr>
      </p:pic>
      <p:sp>
        <p:nvSpPr>
          <p:cNvPr id="5" name="Line Callout 1 235">
            <a:extLst>
              <a:ext uri="{FF2B5EF4-FFF2-40B4-BE49-F238E27FC236}">
                <a16:creationId xmlns:a16="http://schemas.microsoft.com/office/drawing/2014/main" id="{4FED7CEA-DBB4-439B-A0CD-46E3CCEC68CC}"/>
              </a:ext>
            </a:extLst>
          </p:cNvPr>
          <p:cNvSpPr/>
          <p:nvPr/>
        </p:nvSpPr>
        <p:spPr>
          <a:xfrm>
            <a:off x="8778782" y="2604228"/>
            <a:ext cx="2557343" cy="1552574"/>
          </a:xfrm>
          <a:prstGeom prst="borderCallout1">
            <a:avLst>
              <a:gd name="adj1" fmla="val 7526"/>
              <a:gd name="adj2" fmla="val 8627"/>
              <a:gd name="adj3" fmla="val 151685"/>
              <a:gd name="adj4" fmla="val 34872"/>
            </a:avLst>
          </a:prstGeom>
          <a:solidFill>
            <a:srgbClr val="C00000"/>
          </a:solidFill>
          <a:ln w="25400">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Segoe UI"/>
                <a:ea typeface="+mn-ea"/>
                <a:cs typeface="+mn-cs"/>
              </a:rPr>
              <a:t>Main difference with MRC: </a:t>
            </a:r>
            <a:br>
              <a:rPr kumimoji="0" lang="en-US" sz="1600" b="0" i="1" u="none" strike="noStrike" kern="1200" cap="none" spc="0" normalizeH="0" baseline="0" noProof="0">
                <a:ln>
                  <a:noFill/>
                </a:ln>
                <a:solidFill>
                  <a:srgbClr val="FFFFFF"/>
                </a:solidFill>
                <a:effectLst/>
                <a:uLnTx/>
                <a:uFillTx/>
                <a:latin typeface="Segoe UI"/>
                <a:ea typeface="+mn-ea"/>
                <a:cs typeface="+mn-cs"/>
              </a:rPr>
            </a:br>
            <a:br>
              <a:rPr kumimoji="0" lang="en-US" sz="1600" b="0" i="1" u="none" strike="noStrike" kern="1200" cap="none" spc="0" normalizeH="0" baseline="0" noProof="0">
                <a:ln>
                  <a:noFill/>
                </a:ln>
                <a:solidFill>
                  <a:srgbClr val="FFFFFF"/>
                </a:solidFill>
                <a:effectLst/>
                <a:uLnTx/>
                <a:uFillTx/>
                <a:latin typeface="Segoe UI"/>
                <a:ea typeface="+mn-ea"/>
                <a:cs typeface="+mn-cs"/>
              </a:rPr>
            </a:br>
            <a:r>
              <a:rPr kumimoji="0" lang="en-US" sz="1600" b="0" i="0" u="none" strike="noStrike" kern="1200" cap="none" spc="0" normalizeH="0" baseline="0" noProof="0">
                <a:ln>
                  <a:noFill/>
                </a:ln>
                <a:solidFill>
                  <a:srgbClr val="FFFFFF"/>
                </a:solidFill>
                <a:effectLst/>
                <a:uLnTx/>
                <a:uFillTx/>
                <a:latin typeface="Segoe UI Light"/>
                <a:ea typeface="+mn-ea"/>
                <a:cs typeface="+mn-cs"/>
              </a:rPr>
              <a:t>Replaced span prediction with attention recurrent generator [Luong et al., 2015]</a:t>
            </a:r>
          </a:p>
        </p:txBody>
      </p:sp>
      <p:sp>
        <p:nvSpPr>
          <p:cNvPr id="3" name="TextBox 2">
            <a:extLst>
              <a:ext uri="{FF2B5EF4-FFF2-40B4-BE49-F238E27FC236}">
                <a16:creationId xmlns:a16="http://schemas.microsoft.com/office/drawing/2014/main" id="{7B87D540-E818-4D07-B885-2DF1C5F88C04}"/>
              </a:ext>
            </a:extLst>
          </p:cNvPr>
          <p:cNvSpPr txBox="1"/>
          <p:nvPr/>
        </p:nvSpPr>
        <p:spPr>
          <a:xfrm>
            <a:off x="9023815" y="53278"/>
            <a:ext cx="318924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Light"/>
                <a:ea typeface="+mn-ea"/>
                <a:cs typeface="+mn-cs"/>
              </a:rPr>
              <a:t>[</a:t>
            </a:r>
            <a:r>
              <a:rPr kumimoji="0" lang="en-US" sz="2800" b="0" i="0" u="sng" strike="noStrike" kern="1200" cap="none" spc="0" normalizeH="0" baseline="0" noProof="0">
                <a:ln>
                  <a:noFill/>
                </a:ln>
                <a:solidFill>
                  <a:srgbClr val="0563C1"/>
                </a:solidFill>
                <a:effectLst/>
                <a:uLnTx/>
                <a:uFillTx/>
                <a:latin typeface="Calibri Light"/>
                <a:ea typeface="+mn-ea"/>
                <a:cs typeface="+mn-cs"/>
                <a:hlinkClick r:id="rId4"/>
              </a:rPr>
              <a:t>Dinan+ 19</a:t>
            </a:r>
            <a:r>
              <a:rPr kumimoji="0" lang="en-US" sz="2800" b="0" i="0" u="none" strike="noStrike" kern="1200" cap="none" spc="0" normalizeH="0" baseline="0" noProof="0">
                <a:ln>
                  <a:noFill/>
                </a:ln>
                <a:solidFill>
                  <a:prstClr val="black"/>
                </a:solidFill>
                <a:effectLst/>
                <a:uLnTx/>
                <a:uFillTx/>
                <a:latin typeface="Calibri Light"/>
                <a:ea typeface="+mn-ea"/>
                <a:cs typeface="+mn-cs"/>
              </a:rPr>
              <a:t>; </a:t>
            </a:r>
            <a:r>
              <a:rPr kumimoji="0" lang="en-US" sz="2800" b="0" i="0" u="sng" strike="noStrike" kern="1200" cap="none" spc="0" normalizeH="0" baseline="0" noProof="0">
                <a:ln>
                  <a:noFill/>
                </a:ln>
                <a:solidFill>
                  <a:srgbClr val="0563C1"/>
                </a:solidFill>
                <a:effectLst/>
                <a:uLnTx/>
                <a:uFillTx/>
                <a:latin typeface="Calibri Light"/>
                <a:ea typeface="+mn-ea"/>
                <a:cs typeface="+mn-cs"/>
                <a:hlinkClick r:id="rId5"/>
              </a:rPr>
              <a:t>Qin+ 19</a:t>
            </a:r>
            <a:r>
              <a:rPr kumimoji="0" lang="en-US" sz="2800" b="0" i="0" u="none" strike="noStrike" kern="1200" cap="none" spc="0" normalizeH="0" baseline="0" noProof="0">
                <a:ln>
                  <a:noFill/>
                </a:ln>
                <a:solidFill>
                  <a:prstClr val="black"/>
                </a:solidFill>
                <a:effectLst/>
                <a:uLnTx/>
                <a:uFillTx/>
                <a:latin typeface="Calibri Light"/>
                <a:ea typeface="+mn-ea"/>
                <a:cs typeface="+mn-cs"/>
              </a:rPr>
              <a:t>]​</a:t>
            </a:r>
          </a:p>
        </p:txBody>
      </p:sp>
      <p:sp>
        <p:nvSpPr>
          <p:cNvPr id="6" name="TextBox 5">
            <a:extLst>
              <a:ext uri="{FF2B5EF4-FFF2-40B4-BE49-F238E27FC236}">
                <a16:creationId xmlns:a16="http://schemas.microsoft.com/office/drawing/2014/main" id="{25023A19-5152-437D-A91A-24629149B226}"/>
              </a:ext>
            </a:extLst>
          </p:cNvPr>
          <p:cNvSpPr txBox="1"/>
          <p:nvPr/>
        </p:nvSpPr>
        <p:spPr>
          <a:xfrm>
            <a:off x="840059" y="1304693"/>
            <a:ext cx="753822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Calibri Light"/>
              </a:rPr>
              <a:t>Machine Reading Comprehension-based Model [Qin+ 19]:</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27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3">
            <a:extLst>
              <a:ext uri="{FF2B5EF4-FFF2-40B4-BE49-F238E27FC236}">
                <a16:creationId xmlns:a16="http://schemas.microsoft.com/office/drawing/2014/main" id="{52739DED-8CC6-430A-B49E-6A8F76CBF4CB}"/>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FA75DC-2A2F-42B7-9C0E-4A9B01395DC0}"/>
              </a:ext>
            </a:extLst>
          </p:cNvPr>
          <p:cNvSpPr>
            <a:spLocks noGrp="1"/>
          </p:cNvSpPr>
          <p:nvPr>
            <p:ph type="title"/>
          </p:nvPr>
        </p:nvSpPr>
        <p:spPr/>
        <p:txBody>
          <a:bodyPr/>
          <a:lstStyle/>
          <a:p>
            <a:r>
              <a:rPr lang="en-US"/>
              <a:t>Grounded E2E Dialogue Systems</a:t>
            </a:r>
          </a:p>
        </p:txBody>
      </p:sp>
      <p:sp>
        <p:nvSpPr>
          <p:cNvPr id="3" name="Content Placeholder 2">
            <a:extLst>
              <a:ext uri="{FF2B5EF4-FFF2-40B4-BE49-F238E27FC236}">
                <a16:creationId xmlns:a16="http://schemas.microsoft.com/office/drawing/2014/main" id="{B3AD31FF-9CB2-42DA-9D02-2F0A745FBB3C}"/>
              </a:ext>
            </a:extLst>
          </p:cNvPr>
          <p:cNvSpPr>
            <a:spLocks noGrp="1"/>
          </p:cNvSpPr>
          <p:nvPr>
            <p:ph idx="1"/>
          </p:nvPr>
        </p:nvSpPr>
        <p:spPr/>
        <p:txBody>
          <a:bodyPr/>
          <a:lstStyle/>
          <a:p>
            <a:r>
              <a:rPr lang="en-US" b="1"/>
              <a:t>Grounding: images </a:t>
            </a:r>
            <a:br>
              <a:rPr lang="en-US"/>
            </a:br>
            <a:br>
              <a:rPr lang="en-US"/>
            </a:br>
            <a:r>
              <a:rPr lang="en-US"/>
              <a:t>  Conversations around images e.g., </a:t>
            </a:r>
            <a:br>
              <a:rPr lang="en-US"/>
            </a:br>
            <a:r>
              <a:rPr lang="en-US"/>
              <a:t>  Q-As [</a:t>
            </a:r>
            <a:r>
              <a:rPr lang="en-US">
                <a:hlinkClick r:id="rId3"/>
              </a:rPr>
              <a:t>Das+ 16</a:t>
            </a:r>
            <a:r>
              <a:rPr lang="en-US"/>
              <a:t>] or chat [</a:t>
            </a:r>
            <a:r>
              <a:rPr lang="en-US">
                <a:hlinkClick r:id="rId4"/>
              </a:rPr>
              <a:t>Mostafazadeh+ 17</a:t>
            </a:r>
            <a:r>
              <a:rPr lang="en-US"/>
              <a:t>]</a:t>
            </a:r>
          </a:p>
          <a:p>
            <a:pPr marL="0" indent="0">
              <a:buNone/>
            </a:pPr>
            <a:endParaRPr lang="en-US" b="1"/>
          </a:p>
          <a:p>
            <a:r>
              <a:rPr lang="en-US" b="1"/>
              <a:t>Grounding: affect </a:t>
            </a:r>
            <a:r>
              <a:rPr lang="en-US"/>
              <a:t>[</a:t>
            </a:r>
            <a:r>
              <a:rPr lang="en-US">
                <a:hlinkClick r:id="rId5"/>
              </a:rPr>
              <a:t>Huber+ 18</a:t>
            </a:r>
            <a:r>
              <a:rPr lang="en-US"/>
              <a:t>]</a:t>
            </a:r>
            <a:br>
              <a:rPr lang="en-US"/>
            </a:br>
            <a:br>
              <a:rPr lang="en-US"/>
            </a:br>
            <a:r>
              <a:rPr lang="en-US"/>
              <a:t>  facial actions influence response</a:t>
            </a:r>
          </a:p>
        </p:txBody>
      </p:sp>
      <p:pic>
        <p:nvPicPr>
          <p:cNvPr id="11" name="Picture 10">
            <a:extLst>
              <a:ext uri="{FF2B5EF4-FFF2-40B4-BE49-F238E27FC236}">
                <a16:creationId xmlns:a16="http://schemas.microsoft.com/office/drawing/2014/main" id="{2C0643E5-A170-4E1A-A36A-57138DD34836}"/>
              </a:ext>
            </a:extLst>
          </p:cNvPr>
          <p:cNvPicPr>
            <a:picLocks noChangeAspect="1"/>
          </p:cNvPicPr>
          <p:nvPr/>
        </p:nvPicPr>
        <p:blipFill>
          <a:blip r:embed="rId6"/>
          <a:stretch>
            <a:fillRect/>
          </a:stretch>
        </p:blipFill>
        <p:spPr>
          <a:xfrm>
            <a:off x="8651762" y="1303662"/>
            <a:ext cx="3321135" cy="2618920"/>
          </a:xfrm>
          <a:prstGeom prst="rect">
            <a:avLst/>
          </a:prstGeom>
          <a:ln w="25400">
            <a:solidFill>
              <a:schemeClr val="accent1"/>
            </a:solidFill>
          </a:ln>
        </p:spPr>
      </p:pic>
      <p:pic>
        <p:nvPicPr>
          <p:cNvPr id="14" name="Picture 13">
            <a:extLst>
              <a:ext uri="{FF2B5EF4-FFF2-40B4-BE49-F238E27FC236}">
                <a16:creationId xmlns:a16="http://schemas.microsoft.com/office/drawing/2014/main" id="{42EC55ED-541A-4568-9A51-B94E61FC8E26}"/>
              </a:ext>
            </a:extLst>
          </p:cNvPr>
          <p:cNvPicPr>
            <a:picLocks noChangeAspect="1"/>
          </p:cNvPicPr>
          <p:nvPr/>
        </p:nvPicPr>
        <p:blipFill>
          <a:blip r:embed="rId7"/>
          <a:stretch>
            <a:fillRect/>
          </a:stretch>
        </p:blipFill>
        <p:spPr>
          <a:xfrm>
            <a:off x="1543716" y="5278550"/>
            <a:ext cx="3535025" cy="1120862"/>
          </a:xfrm>
          <a:prstGeom prst="rect">
            <a:avLst/>
          </a:prstGeom>
        </p:spPr>
      </p:pic>
      <p:grpSp>
        <p:nvGrpSpPr>
          <p:cNvPr id="19" name="Group 18">
            <a:extLst>
              <a:ext uri="{FF2B5EF4-FFF2-40B4-BE49-F238E27FC236}">
                <a16:creationId xmlns:a16="http://schemas.microsoft.com/office/drawing/2014/main" id="{94178391-3C31-490F-9655-113BC237CF84}"/>
              </a:ext>
            </a:extLst>
          </p:cNvPr>
          <p:cNvGrpSpPr/>
          <p:nvPr/>
        </p:nvGrpSpPr>
        <p:grpSpPr>
          <a:xfrm>
            <a:off x="6181697" y="4102389"/>
            <a:ext cx="5791200" cy="2672427"/>
            <a:chOff x="6096000" y="4185573"/>
            <a:chExt cx="5791200" cy="2672427"/>
          </a:xfrm>
        </p:grpSpPr>
        <p:pic>
          <p:nvPicPr>
            <p:cNvPr id="12" name="Picture 11">
              <a:extLst>
                <a:ext uri="{FF2B5EF4-FFF2-40B4-BE49-F238E27FC236}">
                  <a16:creationId xmlns:a16="http://schemas.microsoft.com/office/drawing/2014/main" id="{47552A4A-BCCC-42C0-8EC7-C2723B29A3B4}"/>
                </a:ext>
              </a:extLst>
            </p:cNvPr>
            <p:cNvPicPr>
              <a:picLocks noChangeAspect="1"/>
            </p:cNvPicPr>
            <p:nvPr/>
          </p:nvPicPr>
          <p:blipFill>
            <a:blip r:embed="rId8"/>
            <a:stretch>
              <a:fillRect/>
            </a:stretch>
          </p:blipFill>
          <p:spPr>
            <a:xfrm>
              <a:off x="9722227" y="4359666"/>
              <a:ext cx="2014984" cy="1952234"/>
            </a:xfrm>
            <a:prstGeom prst="rect">
              <a:avLst/>
            </a:prstGeom>
          </p:spPr>
        </p:pic>
        <p:pic>
          <p:nvPicPr>
            <p:cNvPr id="13" name="Picture 12">
              <a:extLst>
                <a:ext uri="{FF2B5EF4-FFF2-40B4-BE49-F238E27FC236}">
                  <a16:creationId xmlns:a16="http://schemas.microsoft.com/office/drawing/2014/main" id="{C3935050-33A3-4F9D-9A41-554FC0EAAA2C}"/>
                </a:ext>
              </a:extLst>
            </p:cNvPr>
            <p:cNvPicPr>
              <a:picLocks noChangeAspect="1"/>
            </p:cNvPicPr>
            <p:nvPr/>
          </p:nvPicPr>
          <p:blipFill>
            <a:blip r:embed="rId9"/>
            <a:stretch>
              <a:fillRect/>
            </a:stretch>
          </p:blipFill>
          <p:spPr>
            <a:xfrm rot="5400000">
              <a:off x="9245095" y="4858812"/>
              <a:ext cx="590632" cy="664200"/>
            </a:xfrm>
            <a:prstGeom prst="rect">
              <a:avLst/>
            </a:prstGeom>
          </p:spPr>
        </p:pic>
        <p:pic>
          <p:nvPicPr>
            <p:cNvPr id="10" name="Picture 9">
              <a:extLst>
                <a:ext uri="{FF2B5EF4-FFF2-40B4-BE49-F238E27FC236}">
                  <a16:creationId xmlns:a16="http://schemas.microsoft.com/office/drawing/2014/main" id="{65CB4565-C550-46E2-9E8B-3E64131BD016}"/>
                </a:ext>
              </a:extLst>
            </p:cNvPr>
            <p:cNvPicPr>
              <a:picLocks noChangeAspect="1"/>
            </p:cNvPicPr>
            <p:nvPr/>
          </p:nvPicPr>
          <p:blipFill>
            <a:blip r:embed="rId10"/>
            <a:stretch>
              <a:fillRect/>
            </a:stretch>
          </p:blipFill>
          <p:spPr>
            <a:xfrm>
              <a:off x="6305441" y="4469675"/>
              <a:ext cx="3197156" cy="2033104"/>
            </a:xfrm>
            <a:prstGeom prst="rect">
              <a:avLst/>
            </a:prstGeom>
            <a:ln>
              <a:solidFill>
                <a:schemeClr val="tx1"/>
              </a:solidFill>
            </a:ln>
          </p:spPr>
        </p:pic>
        <p:pic>
          <p:nvPicPr>
            <p:cNvPr id="16" name="Picture 15">
              <a:extLst>
                <a:ext uri="{FF2B5EF4-FFF2-40B4-BE49-F238E27FC236}">
                  <a16:creationId xmlns:a16="http://schemas.microsoft.com/office/drawing/2014/main" id="{04084608-3D24-4DEA-A1D9-B957AFA3A736}"/>
                </a:ext>
              </a:extLst>
            </p:cNvPr>
            <p:cNvPicPr>
              <a:picLocks noChangeAspect="1"/>
            </p:cNvPicPr>
            <p:nvPr/>
          </p:nvPicPr>
          <p:blipFill>
            <a:blip r:embed="rId11"/>
            <a:stretch>
              <a:fillRect/>
            </a:stretch>
          </p:blipFill>
          <p:spPr>
            <a:xfrm>
              <a:off x="9851491" y="6194572"/>
              <a:ext cx="313656" cy="328245"/>
            </a:xfrm>
            <a:prstGeom prst="rect">
              <a:avLst/>
            </a:prstGeom>
          </p:spPr>
        </p:pic>
        <p:sp>
          <p:nvSpPr>
            <p:cNvPr id="17" name="Rectangle 16">
              <a:extLst>
                <a:ext uri="{FF2B5EF4-FFF2-40B4-BE49-F238E27FC236}">
                  <a16:creationId xmlns:a16="http://schemas.microsoft.com/office/drawing/2014/main" id="{4566B4B7-0E20-4C1B-AEE3-E07DC56CD9B8}"/>
                </a:ext>
              </a:extLst>
            </p:cNvPr>
            <p:cNvSpPr/>
            <p:nvPr/>
          </p:nvSpPr>
          <p:spPr>
            <a:xfrm>
              <a:off x="9642096" y="6436458"/>
              <a:ext cx="7536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convo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70F42C0-D4C6-4BCE-ABB0-14802D287D4E}"/>
                </a:ext>
              </a:extLst>
            </p:cNvPr>
            <p:cNvSpPr/>
            <p:nvPr/>
          </p:nvSpPr>
          <p:spPr>
            <a:xfrm>
              <a:off x="6096000" y="4185573"/>
              <a:ext cx="5791200" cy="2672427"/>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822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55907-91CC-4C00-ABFE-37ACC17E86F5}"/>
              </a:ext>
            </a:extLst>
          </p:cNvPr>
          <p:cNvSpPr>
            <a:spLocks noGrp="1"/>
          </p:cNvSpPr>
          <p:nvPr>
            <p:ph type="title"/>
          </p:nvPr>
        </p:nvSpPr>
        <p:spPr/>
        <p:txBody>
          <a:bodyPr>
            <a:normAutofit/>
          </a:bodyPr>
          <a:lstStyle/>
          <a:p>
            <a:r>
              <a:rPr lang="en-US"/>
              <a:t>Beyond supervised learning</a:t>
            </a:r>
          </a:p>
        </p:txBody>
      </p:sp>
      <p:sp>
        <p:nvSpPr>
          <p:cNvPr id="3" name="Content Placeholder 2">
            <a:extLst>
              <a:ext uri="{FF2B5EF4-FFF2-40B4-BE49-F238E27FC236}">
                <a16:creationId xmlns:a16="http://schemas.microsoft.com/office/drawing/2014/main" id="{491B8725-D3AE-4AAF-8BCE-6E54E11814CF}"/>
              </a:ext>
            </a:extLst>
          </p:cNvPr>
          <p:cNvSpPr>
            <a:spLocks noGrp="1"/>
          </p:cNvSpPr>
          <p:nvPr>
            <p:ph idx="1"/>
          </p:nvPr>
        </p:nvSpPr>
        <p:spPr>
          <a:xfrm>
            <a:off x="838200" y="1825625"/>
            <a:ext cx="10844048" cy="4351338"/>
          </a:xfrm>
        </p:spPr>
        <p:txBody>
          <a:bodyPr>
            <a:normAutofit/>
          </a:bodyPr>
          <a:lstStyle/>
          <a:p>
            <a:r>
              <a:rPr lang="en-US" sz="3200" b="1"/>
              <a:t>Limitations of SL for E2E dialogue:</a:t>
            </a:r>
          </a:p>
          <a:p>
            <a:pPr lvl="1"/>
            <a:r>
              <a:rPr lang="en-US" sz="2800"/>
              <a:t>Train on </a:t>
            </a:r>
            <a:r>
              <a:rPr lang="en-US" sz="2800">
                <a:solidFill>
                  <a:srgbClr val="C00000"/>
                </a:solidFill>
              </a:rPr>
              <a:t>human-human</a:t>
            </a:r>
            <a:r>
              <a:rPr lang="en-US" sz="2800"/>
              <a:t> data, test with </a:t>
            </a:r>
            <a:r>
              <a:rPr lang="en-US" sz="2800">
                <a:solidFill>
                  <a:srgbClr val="0070C0"/>
                </a:solidFill>
              </a:rPr>
              <a:t>human-machine</a:t>
            </a:r>
            <a:br>
              <a:rPr lang="en-US" sz="2800">
                <a:solidFill>
                  <a:srgbClr val="C00000"/>
                </a:solidFill>
              </a:rPr>
            </a:br>
            <a:r>
              <a:rPr lang="en-US" sz="2800"/>
              <a:t>(Twitter-ese often not what we want at test time.)</a:t>
            </a:r>
          </a:p>
          <a:p>
            <a:pPr lvl="1"/>
            <a:r>
              <a:rPr lang="en-US" sz="2800"/>
              <a:t>Optimizes for </a:t>
            </a:r>
            <a:r>
              <a:rPr lang="en-US" sz="2800">
                <a:solidFill>
                  <a:srgbClr val="C00000"/>
                </a:solidFill>
              </a:rPr>
              <a:t>immediate reward </a:t>
            </a:r>
            <a:r>
              <a:rPr lang="en-US" sz="2800"/>
              <a:t>p(T</a:t>
            </a:r>
            <a:r>
              <a:rPr lang="en-US" sz="2800" baseline="-25000"/>
              <a:t>N</a:t>
            </a:r>
            <a:r>
              <a:rPr lang="en-US" sz="2800"/>
              <a:t> | … T</a:t>
            </a:r>
            <a:r>
              <a:rPr lang="en-US" sz="2800" baseline="-25000"/>
              <a:t>N-1</a:t>
            </a:r>
            <a:r>
              <a:rPr lang="en-US" sz="2800"/>
              <a:t>), not </a:t>
            </a:r>
            <a:r>
              <a:rPr lang="en-US" sz="2800">
                <a:solidFill>
                  <a:srgbClr val="0070C0"/>
                </a:solidFill>
              </a:rPr>
              <a:t>long-term reward</a:t>
            </a:r>
          </a:p>
          <a:p>
            <a:pPr lvl="1"/>
            <a:r>
              <a:rPr lang="en-US" sz="2800"/>
              <a:t>No</a:t>
            </a:r>
            <a:r>
              <a:rPr lang="en-US" sz="2800">
                <a:solidFill>
                  <a:srgbClr val="C00000"/>
                </a:solidFill>
              </a:rPr>
              <a:t> user feedback loop</a:t>
            </a:r>
          </a:p>
          <a:p>
            <a:pPr marL="457200" lvl="1" indent="0">
              <a:buNone/>
            </a:pPr>
            <a:endParaRPr lang="en-US" sz="2800">
              <a:solidFill>
                <a:srgbClr val="0070C0"/>
              </a:solidFill>
            </a:endParaRPr>
          </a:p>
          <a:p>
            <a:r>
              <a:rPr lang="en-US" sz="3200" b="1"/>
              <a:t>Emergence of reinforcement learning (RL) for E2E dialogue</a:t>
            </a:r>
          </a:p>
          <a:p>
            <a:pPr lvl="1"/>
            <a:r>
              <a:rPr lang="en-US" sz="2800"/>
              <a:t>Tries to promote long-term dialogue success</a:t>
            </a:r>
          </a:p>
        </p:txBody>
      </p:sp>
      <p:sp>
        <p:nvSpPr>
          <p:cNvPr id="4" name="Slide Number Placeholder 3">
            <a:extLst>
              <a:ext uri="{FF2B5EF4-FFF2-40B4-BE49-F238E27FC236}">
                <a16:creationId xmlns:a16="http://schemas.microsoft.com/office/drawing/2014/main" id="{39409711-64EF-4186-8A1F-728B16487E34}"/>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3518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6E70D-FC92-4FC0-A064-B32A28FFB798}"/>
              </a:ext>
            </a:extLst>
          </p:cNvPr>
          <p:cNvSpPr>
            <a:spLocks noGrp="1"/>
          </p:cNvSpPr>
          <p:nvPr>
            <p:ph type="title"/>
          </p:nvPr>
        </p:nvSpPr>
        <p:spPr/>
        <p:txBody>
          <a:bodyPr>
            <a:normAutofit/>
          </a:bodyPr>
          <a:lstStyle/>
          <a:p>
            <a:r>
              <a:rPr lang="en-US" b="1"/>
              <a:t>Deep Reinforcement Learning for E2E Dialogue</a:t>
            </a:r>
            <a:br>
              <a:rPr lang="en-US" b="1"/>
            </a:br>
            <a:r>
              <a:rPr lang="en-US" sz="3200" b="1"/>
              <a:t>[</a:t>
            </a:r>
            <a:r>
              <a:rPr lang="en-US" sz="3200" b="1">
                <a:hlinkClick r:id="rId3"/>
              </a:rPr>
              <a:t>Li+ 16c</a:t>
            </a:r>
            <a:r>
              <a:rPr lang="en-US" sz="3200" b="1"/>
              <a:t>]</a:t>
            </a:r>
            <a:endParaRPr lang="en-US"/>
          </a:p>
        </p:txBody>
      </p:sp>
      <p:sp>
        <p:nvSpPr>
          <p:cNvPr id="3" name="Content Placeholder 2">
            <a:extLst>
              <a:ext uri="{FF2B5EF4-FFF2-40B4-BE49-F238E27FC236}">
                <a16:creationId xmlns:a16="http://schemas.microsoft.com/office/drawing/2014/main" id="{8FA74703-B2CE-4F76-BDCB-C5C29EF34B51}"/>
              </a:ext>
            </a:extLst>
          </p:cNvPr>
          <p:cNvSpPr>
            <a:spLocks noGrp="1"/>
          </p:cNvSpPr>
          <p:nvPr>
            <p:ph idx="1"/>
          </p:nvPr>
        </p:nvSpPr>
        <p:spPr>
          <a:xfrm>
            <a:off x="838200" y="1825625"/>
            <a:ext cx="10515600" cy="5536872"/>
          </a:xfrm>
        </p:spPr>
        <p:txBody>
          <a:bodyPr>
            <a:normAutofit/>
          </a:bodyPr>
          <a:lstStyle/>
          <a:p>
            <a:r>
              <a:rPr lang="en-US"/>
              <a:t>REINFORCE algorithm [Williams+ 92]</a:t>
            </a:r>
          </a:p>
          <a:p>
            <a:endParaRPr lang="en-US"/>
          </a:p>
          <a:p>
            <a:pPr marL="0" indent="0">
              <a:buNone/>
            </a:pPr>
            <a:endParaRPr lang="en-US"/>
          </a:p>
          <a:p>
            <a:endParaRPr lang="en-US"/>
          </a:p>
          <a:p>
            <a:pPr marL="0" indent="0">
              <a:buNone/>
            </a:pPr>
            <a:endParaRPr lang="en-US"/>
          </a:p>
          <a:p>
            <a:endParaRPr lang="en-US"/>
          </a:p>
          <a:p>
            <a:r>
              <a:rPr lang="en-US"/>
              <a:t>Reward functions:</a:t>
            </a:r>
          </a:p>
          <a:p>
            <a:pPr marL="914400" lvl="1" indent="-457200">
              <a:buFont typeface="+mj-lt"/>
              <a:buAutoNum type="arabicPeriod"/>
            </a:pPr>
            <a:r>
              <a:rPr lang="en-US"/>
              <a:t>Ease of answering:</a:t>
            </a:r>
          </a:p>
          <a:p>
            <a:pPr marL="914400" lvl="1" indent="-457200">
              <a:buFont typeface="+mj-lt"/>
              <a:buAutoNum type="arabicPeriod"/>
            </a:pPr>
            <a:r>
              <a:rPr lang="en-US"/>
              <a:t>Information flow:</a:t>
            </a:r>
          </a:p>
          <a:p>
            <a:pPr marL="914400" lvl="1" indent="-457200">
              <a:buFont typeface="+mj-lt"/>
              <a:buAutoNum type="arabicPeriod"/>
            </a:pPr>
            <a:r>
              <a:rPr lang="en-US"/>
              <a:t>Meaningfulness:</a:t>
            </a:r>
          </a:p>
        </p:txBody>
      </p:sp>
      <p:pic>
        <p:nvPicPr>
          <p:cNvPr id="10" name="Picture 9">
            <a:extLst>
              <a:ext uri="{FF2B5EF4-FFF2-40B4-BE49-F238E27FC236}">
                <a16:creationId xmlns:a16="http://schemas.microsoft.com/office/drawing/2014/main" id="{2E8ABD76-3328-40FF-A2F2-93F45E0A5AF2}"/>
              </a:ext>
            </a:extLst>
          </p:cNvPr>
          <p:cNvPicPr>
            <a:picLocks noChangeAspect="1"/>
          </p:cNvPicPr>
          <p:nvPr/>
        </p:nvPicPr>
        <p:blipFill>
          <a:blip r:embed="rId4"/>
          <a:stretch>
            <a:fillRect/>
          </a:stretch>
        </p:blipFill>
        <p:spPr>
          <a:xfrm>
            <a:off x="4067917" y="2332819"/>
            <a:ext cx="4490430" cy="683877"/>
          </a:xfrm>
          <a:prstGeom prst="rect">
            <a:avLst/>
          </a:prstGeom>
        </p:spPr>
      </p:pic>
      <p:grpSp>
        <p:nvGrpSpPr>
          <p:cNvPr id="5" name="Group 4">
            <a:extLst>
              <a:ext uri="{FF2B5EF4-FFF2-40B4-BE49-F238E27FC236}">
                <a16:creationId xmlns:a16="http://schemas.microsoft.com/office/drawing/2014/main" id="{4E44FA44-41B6-4AB5-9F00-E5F03AEFA890}"/>
              </a:ext>
            </a:extLst>
          </p:cNvPr>
          <p:cNvGrpSpPr/>
          <p:nvPr/>
        </p:nvGrpSpPr>
        <p:grpSpPr>
          <a:xfrm>
            <a:off x="2655532" y="3823356"/>
            <a:ext cx="7315200" cy="1325449"/>
            <a:chOff x="2696899" y="3823356"/>
            <a:chExt cx="7315200" cy="1325449"/>
          </a:xfrm>
        </p:grpSpPr>
        <p:pic>
          <p:nvPicPr>
            <p:cNvPr id="11" name="Picture 10">
              <a:extLst>
                <a:ext uri="{FF2B5EF4-FFF2-40B4-BE49-F238E27FC236}">
                  <a16:creationId xmlns:a16="http://schemas.microsoft.com/office/drawing/2014/main" id="{BD74F573-349D-485C-BDA3-8E9F1BF12650}"/>
                </a:ext>
              </a:extLst>
            </p:cNvPr>
            <p:cNvPicPr>
              <a:picLocks noChangeAspect="1"/>
            </p:cNvPicPr>
            <p:nvPr/>
          </p:nvPicPr>
          <p:blipFill>
            <a:blip r:embed="rId5"/>
            <a:stretch>
              <a:fillRect/>
            </a:stretch>
          </p:blipFill>
          <p:spPr>
            <a:xfrm>
              <a:off x="2696899" y="3823356"/>
              <a:ext cx="7315200" cy="1000249"/>
            </a:xfrm>
            <a:prstGeom prst="rect">
              <a:avLst/>
            </a:prstGeom>
          </p:spPr>
        </p:pic>
        <p:sp>
          <p:nvSpPr>
            <p:cNvPr id="12" name="Rectangle 11">
              <a:extLst>
                <a:ext uri="{FF2B5EF4-FFF2-40B4-BE49-F238E27FC236}">
                  <a16:creationId xmlns:a16="http://schemas.microsoft.com/office/drawing/2014/main" id="{99A47B2D-F2CB-499F-9094-A394B1B28908}"/>
                </a:ext>
              </a:extLst>
            </p:cNvPr>
            <p:cNvSpPr/>
            <p:nvPr/>
          </p:nvSpPr>
          <p:spPr>
            <a:xfrm>
              <a:off x="5785336" y="3983265"/>
              <a:ext cx="1592926" cy="537498"/>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BCD4E62B-3129-42D5-8539-4E0737A21721}"/>
                </a:ext>
              </a:extLst>
            </p:cNvPr>
            <p:cNvSpPr txBox="1"/>
            <p:nvPr/>
          </p:nvSpPr>
          <p:spPr>
            <a:xfrm>
              <a:off x="5707120" y="4502474"/>
              <a:ext cx="16553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Calibri" panose="020F0502020204030204"/>
                  <a:ea typeface="+mn-ea"/>
                  <a:cs typeface="+mn-cs"/>
                </a:rPr>
                <a:t>what we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Calibri" panose="020F0502020204030204"/>
                  <a:ea typeface="+mn-ea"/>
                  <a:cs typeface="+mn-cs"/>
                </a:rPr>
                <a:t>want to learn</a:t>
              </a:r>
            </a:p>
          </p:txBody>
        </p:sp>
      </p:grpSp>
      <p:grpSp>
        <p:nvGrpSpPr>
          <p:cNvPr id="6" name="Group 5">
            <a:extLst>
              <a:ext uri="{FF2B5EF4-FFF2-40B4-BE49-F238E27FC236}">
                <a16:creationId xmlns:a16="http://schemas.microsoft.com/office/drawing/2014/main" id="{985347BD-2566-46AE-B045-9C463226951B}"/>
              </a:ext>
            </a:extLst>
          </p:cNvPr>
          <p:cNvGrpSpPr/>
          <p:nvPr/>
        </p:nvGrpSpPr>
        <p:grpSpPr>
          <a:xfrm>
            <a:off x="4503953" y="5288306"/>
            <a:ext cx="4232185" cy="1257543"/>
            <a:chOff x="4503953" y="5288306"/>
            <a:chExt cx="4232185" cy="1257543"/>
          </a:xfrm>
        </p:grpSpPr>
        <p:pic>
          <p:nvPicPr>
            <p:cNvPr id="16" name="Picture 15">
              <a:extLst>
                <a:ext uri="{FF2B5EF4-FFF2-40B4-BE49-F238E27FC236}">
                  <a16:creationId xmlns:a16="http://schemas.microsoft.com/office/drawing/2014/main" id="{A970B633-7297-453D-9CB0-7FF9999D6E38}"/>
                </a:ext>
              </a:extLst>
            </p:cNvPr>
            <p:cNvPicPr>
              <a:picLocks noChangeAspect="1"/>
            </p:cNvPicPr>
            <p:nvPr/>
          </p:nvPicPr>
          <p:blipFill>
            <a:blip r:embed="rId6"/>
            <a:stretch>
              <a:fillRect/>
            </a:stretch>
          </p:blipFill>
          <p:spPr>
            <a:xfrm>
              <a:off x="4503953" y="6102836"/>
              <a:ext cx="4232185" cy="443013"/>
            </a:xfrm>
            <a:prstGeom prst="rect">
              <a:avLst/>
            </a:prstGeom>
          </p:spPr>
        </p:pic>
        <p:pic>
          <p:nvPicPr>
            <p:cNvPr id="17" name="Picture 16">
              <a:extLst>
                <a:ext uri="{FF2B5EF4-FFF2-40B4-BE49-F238E27FC236}">
                  <a16:creationId xmlns:a16="http://schemas.microsoft.com/office/drawing/2014/main" id="{7C9DF560-A598-4AEF-86AF-EE9A2C1CC2AF}"/>
                </a:ext>
              </a:extLst>
            </p:cNvPr>
            <p:cNvPicPr>
              <a:picLocks noChangeAspect="1"/>
            </p:cNvPicPr>
            <p:nvPr/>
          </p:nvPicPr>
          <p:blipFill>
            <a:blip r:embed="rId7"/>
            <a:stretch>
              <a:fillRect/>
            </a:stretch>
          </p:blipFill>
          <p:spPr>
            <a:xfrm>
              <a:off x="4519719" y="5767636"/>
              <a:ext cx="2729029" cy="315029"/>
            </a:xfrm>
            <a:prstGeom prst="rect">
              <a:avLst/>
            </a:prstGeom>
          </p:spPr>
        </p:pic>
        <p:pic>
          <p:nvPicPr>
            <p:cNvPr id="18" name="Picture 17">
              <a:extLst>
                <a:ext uri="{FF2B5EF4-FFF2-40B4-BE49-F238E27FC236}">
                  <a16:creationId xmlns:a16="http://schemas.microsoft.com/office/drawing/2014/main" id="{436B4DA3-854C-4E8E-8120-0C552DCE3532}"/>
                </a:ext>
              </a:extLst>
            </p:cNvPr>
            <p:cNvPicPr>
              <a:picLocks noChangeAspect="1"/>
            </p:cNvPicPr>
            <p:nvPr/>
          </p:nvPicPr>
          <p:blipFill>
            <a:blip r:embed="rId8"/>
            <a:stretch>
              <a:fillRect/>
            </a:stretch>
          </p:blipFill>
          <p:spPr>
            <a:xfrm>
              <a:off x="4503953" y="5288306"/>
              <a:ext cx="2874301" cy="449756"/>
            </a:xfrm>
            <a:prstGeom prst="rect">
              <a:avLst/>
            </a:prstGeom>
          </p:spPr>
        </p:pic>
      </p:grpSp>
      <p:sp>
        <p:nvSpPr>
          <p:cNvPr id="19" name="Slide Number Placeholder 3">
            <a:extLst>
              <a:ext uri="{FF2B5EF4-FFF2-40B4-BE49-F238E27FC236}">
                <a16:creationId xmlns:a16="http://schemas.microsoft.com/office/drawing/2014/main" id="{299A78CC-3763-48CF-907B-751E4521EE5D}"/>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E90DB5C-1910-44E4-9070-88AFE1F6A00C}"/>
              </a:ext>
            </a:extLst>
          </p:cNvPr>
          <p:cNvPicPr>
            <a:picLocks noChangeAspect="1"/>
          </p:cNvPicPr>
          <p:nvPr/>
        </p:nvPicPr>
        <p:blipFill>
          <a:blip r:embed="rId9"/>
          <a:stretch>
            <a:fillRect/>
          </a:stretch>
        </p:blipFill>
        <p:spPr>
          <a:xfrm>
            <a:off x="2569899" y="3083739"/>
            <a:ext cx="7486467" cy="659662"/>
          </a:xfrm>
          <a:prstGeom prst="rect">
            <a:avLst/>
          </a:prstGeom>
        </p:spPr>
      </p:pic>
      <p:grpSp>
        <p:nvGrpSpPr>
          <p:cNvPr id="7" name="Group 6">
            <a:extLst>
              <a:ext uri="{FF2B5EF4-FFF2-40B4-BE49-F238E27FC236}">
                <a16:creationId xmlns:a16="http://schemas.microsoft.com/office/drawing/2014/main" id="{49E365A2-90D5-4966-A736-07672FF23308}"/>
              </a:ext>
            </a:extLst>
          </p:cNvPr>
          <p:cNvGrpSpPr/>
          <p:nvPr/>
        </p:nvGrpSpPr>
        <p:grpSpPr>
          <a:xfrm>
            <a:off x="7442136" y="3133407"/>
            <a:ext cx="4462958" cy="537498"/>
            <a:chOff x="7442136" y="3133407"/>
            <a:chExt cx="4462958" cy="537498"/>
          </a:xfrm>
        </p:grpSpPr>
        <p:sp>
          <p:nvSpPr>
            <p:cNvPr id="20" name="Rectangle 19">
              <a:extLst>
                <a:ext uri="{FF2B5EF4-FFF2-40B4-BE49-F238E27FC236}">
                  <a16:creationId xmlns:a16="http://schemas.microsoft.com/office/drawing/2014/main" id="{AC5501F2-E9F5-4738-ACE6-EA9078CA1D63}"/>
                </a:ext>
              </a:extLst>
            </p:cNvPr>
            <p:cNvSpPr/>
            <p:nvPr/>
          </p:nvSpPr>
          <p:spPr>
            <a:xfrm>
              <a:off x="7442136" y="3133407"/>
              <a:ext cx="2588003" cy="537498"/>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46168113-B79E-4E66-B809-2CBB4C54D39D}"/>
                </a:ext>
              </a:extLst>
            </p:cNvPr>
            <p:cNvSpPr txBox="1"/>
            <p:nvPr/>
          </p:nvSpPr>
          <p:spPr>
            <a:xfrm>
              <a:off x="9918263" y="3207365"/>
              <a:ext cx="198683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C0"/>
                  </a:solidFill>
                  <a:effectLst/>
                  <a:uLnTx/>
                  <a:uFillTx/>
                  <a:latin typeface="Calibri" panose="020F0502020204030204"/>
                  <a:ea typeface="+mn-ea"/>
                  <a:cs typeface="+mn-cs"/>
                </a:rPr>
                <a:t>reward function</a:t>
              </a:r>
            </a:p>
          </p:txBody>
        </p:sp>
      </p:grpSp>
    </p:spTree>
    <p:extLst>
      <p:ext uri="{BB962C8B-B14F-4D97-AF65-F5344CB8AC3E}">
        <p14:creationId xmlns:p14="http://schemas.microsoft.com/office/powerpoint/2010/main" val="332727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85A351B1-84B2-478B-BBEB-C3307B4A6170}"/>
              </a:ext>
            </a:extLst>
          </p:cNvPr>
          <p:cNvSpPr/>
          <p:nvPr/>
        </p:nvSpPr>
        <p:spPr>
          <a:xfrm>
            <a:off x="4085068" y="4351948"/>
            <a:ext cx="4149669" cy="904689"/>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r>
              <a:rPr lang="en-US" sz="1100" b="1">
                <a:solidFill>
                  <a:schemeClr val="accent1">
                    <a:lumMod val="50000"/>
                  </a:schemeClr>
                </a:solidFill>
              </a:rPr>
              <a:t>Dialogue Manager</a:t>
            </a: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p:txBody>
      </p:sp>
      <p:sp>
        <p:nvSpPr>
          <p:cNvPr id="39" name="Arrow: Left-Right 38">
            <a:extLst>
              <a:ext uri="{FF2B5EF4-FFF2-40B4-BE49-F238E27FC236}">
                <a16:creationId xmlns:a16="http://schemas.microsoft.com/office/drawing/2014/main" id="{12EB782E-FDF5-44E7-B6A3-B4C3C3EA6F9E}"/>
              </a:ext>
            </a:extLst>
          </p:cNvPr>
          <p:cNvSpPr/>
          <p:nvPr/>
        </p:nvSpPr>
        <p:spPr>
          <a:xfrm>
            <a:off x="8297787" y="3648980"/>
            <a:ext cx="408182" cy="364781"/>
          </a:xfrm>
          <a:prstGeom prst="leftRightArrow">
            <a:avLst>
              <a:gd name="adj1" fmla="val 52785"/>
              <a:gd name="adj2" fmla="val 30504"/>
            </a:avLst>
          </a:prstGeom>
          <a:solidFill>
            <a:schemeClr val="bg1"/>
          </a:solidFill>
          <a:ln>
            <a:solidFill>
              <a:schemeClr val="tx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A28C209-7EB1-404F-9928-B74146BADDC0}"/>
              </a:ext>
            </a:extLst>
          </p:cNvPr>
          <p:cNvSpPr/>
          <p:nvPr/>
        </p:nvSpPr>
        <p:spPr>
          <a:xfrm>
            <a:off x="4173652" y="3654522"/>
            <a:ext cx="3986773" cy="60887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a:solidFill>
                <a:schemeClr val="accent1">
                  <a:lumMod val="50000"/>
                </a:schemeClr>
              </a:solidFill>
            </a:endParaRPr>
          </a:p>
        </p:txBody>
      </p:sp>
      <p:sp>
        <p:nvSpPr>
          <p:cNvPr id="13" name="Rectangle 12">
            <a:extLst>
              <a:ext uri="{FF2B5EF4-FFF2-40B4-BE49-F238E27FC236}">
                <a16:creationId xmlns:a16="http://schemas.microsoft.com/office/drawing/2014/main" id="{D180068F-88F5-4D9F-9FE3-77EB099E4A77}"/>
              </a:ext>
            </a:extLst>
          </p:cNvPr>
          <p:cNvSpPr/>
          <p:nvPr/>
        </p:nvSpPr>
        <p:spPr>
          <a:xfrm>
            <a:off x="4173652" y="2507089"/>
            <a:ext cx="844625" cy="9917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accent1">
                    <a:lumMod val="50000"/>
                  </a:schemeClr>
                </a:solidFill>
              </a:rPr>
              <a:t>General Chat </a:t>
            </a:r>
          </a:p>
        </p:txBody>
      </p:sp>
      <p:sp>
        <p:nvSpPr>
          <p:cNvPr id="16" name="Rectangle 15">
            <a:extLst>
              <a:ext uri="{FF2B5EF4-FFF2-40B4-BE49-F238E27FC236}">
                <a16:creationId xmlns:a16="http://schemas.microsoft.com/office/drawing/2014/main" id="{E8C28B07-3B7F-4064-AAD4-2DF2BEF08030}"/>
              </a:ext>
            </a:extLst>
          </p:cNvPr>
          <p:cNvSpPr/>
          <p:nvPr/>
        </p:nvSpPr>
        <p:spPr>
          <a:xfrm>
            <a:off x="4185231" y="4428086"/>
            <a:ext cx="1007634" cy="51377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1">
                    <a:lumMod val="50000"/>
                  </a:schemeClr>
                </a:solidFill>
              </a:rPr>
              <a:t>Global </a:t>
            </a:r>
          </a:p>
          <a:p>
            <a:pPr algn="ctr"/>
            <a:r>
              <a:rPr lang="en-US" sz="1200" b="1">
                <a:solidFill>
                  <a:schemeClr val="accent1">
                    <a:lumMod val="50000"/>
                  </a:schemeClr>
                </a:solidFill>
              </a:rPr>
              <a:t>State Tracker</a:t>
            </a:r>
          </a:p>
        </p:txBody>
      </p:sp>
      <p:sp>
        <p:nvSpPr>
          <p:cNvPr id="17" name="Rectangle 16">
            <a:extLst>
              <a:ext uri="{FF2B5EF4-FFF2-40B4-BE49-F238E27FC236}">
                <a16:creationId xmlns:a16="http://schemas.microsoft.com/office/drawing/2014/main" id="{0697C91A-A7A5-4CD8-A51F-6D399326A4F2}"/>
              </a:ext>
            </a:extLst>
          </p:cNvPr>
          <p:cNvSpPr/>
          <p:nvPr/>
        </p:nvSpPr>
        <p:spPr>
          <a:xfrm>
            <a:off x="5302842" y="4433270"/>
            <a:ext cx="2856745" cy="51377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a:solidFill>
                  <a:schemeClr val="accent1">
                    <a:lumMod val="50000"/>
                  </a:schemeClr>
                </a:solidFill>
              </a:rPr>
              <a:t>Dialogue </a:t>
            </a:r>
          </a:p>
          <a:p>
            <a:pPr marL="115888" indent="-115888"/>
            <a:r>
              <a:rPr lang="en-US" sz="1200" b="1">
                <a:solidFill>
                  <a:schemeClr val="accent1">
                    <a:lumMod val="50000"/>
                  </a:schemeClr>
                </a:solidFill>
              </a:rPr>
              <a:t>Policy</a:t>
            </a:r>
          </a:p>
        </p:txBody>
      </p:sp>
      <p:sp>
        <p:nvSpPr>
          <p:cNvPr id="23" name="Rectangle 22">
            <a:extLst>
              <a:ext uri="{FF2B5EF4-FFF2-40B4-BE49-F238E27FC236}">
                <a16:creationId xmlns:a16="http://schemas.microsoft.com/office/drawing/2014/main" id="{A7256B51-6A25-4BEA-AF1D-F7EA2C920C04}"/>
              </a:ext>
            </a:extLst>
          </p:cNvPr>
          <p:cNvSpPr/>
          <p:nvPr/>
        </p:nvSpPr>
        <p:spPr>
          <a:xfrm>
            <a:off x="2307889" y="2962507"/>
            <a:ext cx="1164323" cy="820446"/>
          </a:xfrm>
          <a:prstGeom prst="rect">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1">
                    <a:lumMod val="50000"/>
                  </a:schemeClr>
                </a:solidFill>
              </a:rPr>
              <a:t>Full Duplex </a:t>
            </a:r>
            <a:r>
              <a:rPr lang="en-US" sz="1050" b="1">
                <a:solidFill>
                  <a:schemeClr val="accent1">
                    <a:lumMod val="50000"/>
                  </a:schemeClr>
                </a:solidFill>
              </a:rPr>
              <a:t>steam-based conversations</a:t>
            </a:r>
          </a:p>
          <a:p>
            <a:pPr algn="ctr"/>
            <a:r>
              <a:rPr lang="en-US" sz="1050">
                <a:solidFill>
                  <a:schemeClr val="accent1">
                    <a:lumMod val="50000"/>
                  </a:schemeClr>
                </a:solidFill>
              </a:rPr>
              <a:t>(voice)</a:t>
            </a:r>
          </a:p>
        </p:txBody>
      </p:sp>
      <p:sp>
        <p:nvSpPr>
          <p:cNvPr id="24" name="Rectangle 23">
            <a:extLst>
              <a:ext uri="{FF2B5EF4-FFF2-40B4-BE49-F238E27FC236}">
                <a16:creationId xmlns:a16="http://schemas.microsoft.com/office/drawing/2014/main" id="{71DFF8F4-715B-430F-BCF2-2178A77F0307}"/>
              </a:ext>
            </a:extLst>
          </p:cNvPr>
          <p:cNvSpPr/>
          <p:nvPr/>
        </p:nvSpPr>
        <p:spPr>
          <a:xfrm>
            <a:off x="2317336" y="3965118"/>
            <a:ext cx="1154876" cy="829524"/>
          </a:xfrm>
          <a:prstGeom prst="rect">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accent1">
                    <a:lumMod val="50000"/>
                  </a:schemeClr>
                </a:solidFill>
              </a:rPr>
              <a:t>Message-based conversations </a:t>
            </a:r>
          </a:p>
          <a:p>
            <a:pPr algn="ctr"/>
            <a:r>
              <a:rPr lang="en-US" sz="1050">
                <a:solidFill>
                  <a:schemeClr val="accent1">
                    <a:lumMod val="50000"/>
                  </a:schemeClr>
                </a:solidFill>
              </a:rPr>
              <a:t>(text, image, voice, video clips)</a:t>
            </a:r>
          </a:p>
        </p:txBody>
      </p:sp>
      <p:pic>
        <p:nvPicPr>
          <p:cNvPr id="33" name="Picture 32">
            <a:extLst>
              <a:ext uri="{FF2B5EF4-FFF2-40B4-BE49-F238E27FC236}">
                <a16:creationId xmlns:a16="http://schemas.microsoft.com/office/drawing/2014/main" id="{D6EDB6CE-4786-4710-B601-BD5CCA85564C}"/>
              </a:ext>
            </a:extLst>
          </p:cNvPr>
          <p:cNvPicPr>
            <a:picLocks noChangeAspect="1"/>
          </p:cNvPicPr>
          <p:nvPr/>
        </p:nvPicPr>
        <p:blipFill>
          <a:blip r:embed="rId3"/>
          <a:stretch>
            <a:fillRect/>
          </a:stretch>
        </p:blipFill>
        <p:spPr>
          <a:xfrm>
            <a:off x="1603861" y="3008436"/>
            <a:ext cx="488296" cy="445440"/>
          </a:xfrm>
          <a:prstGeom prst="rect">
            <a:avLst/>
          </a:prstGeom>
        </p:spPr>
      </p:pic>
      <p:pic>
        <p:nvPicPr>
          <p:cNvPr id="34" name="Picture 33">
            <a:extLst>
              <a:ext uri="{FF2B5EF4-FFF2-40B4-BE49-F238E27FC236}">
                <a16:creationId xmlns:a16="http://schemas.microsoft.com/office/drawing/2014/main" id="{CD98E3D2-E69E-4D19-8E40-FA0789C47BD1}"/>
              </a:ext>
            </a:extLst>
          </p:cNvPr>
          <p:cNvPicPr>
            <a:picLocks noChangeAspect="1"/>
          </p:cNvPicPr>
          <p:nvPr/>
        </p:nvPicPr>
        <p:blipFill>
          <a:blip r:embed="rId4"/>
          <a:stretch>
            <a:fillRect/>
          </a:stretch>
        </p:blipFill>
        <p:spPr>
          <a:xfrm>
            <a:off x="1547316" y="2413815"/>
            <a:ext cx="601794" cy="540953"/>
          </a:xfrm>
          <a:prstGeom prst="rect">
            <a:avLst/>
          </a:prstGeom>
        </p:spPr>
      </p:pic>
      <p:pic>
        <p:nvPicPr>
          <p:cNvPr id="35" name="Picture 34">
            <a:extLst>
              <a:ext uri="{FF2B5EF4-FFF2-40B4-BE49-F238E27FC236}">
                <a16:creationId xmlns:a16="http://schemas.microsoft.com/office/drawing/2014/main" id="{9BDC590D-98DC-4FA8-9B1B-892EFDD3E38E}"/>
              </a:ext>
            </a:extLst>
          </p:cNvPr>
          <p:cNvPicPr>
            <a:picLocks noChangeAspect="1"/>
          </p:cNvPicPr>
          <p:nvPr/>
        </p:nvPicPr>
        <p:blipFill>
          <a:blip r:embed="rId5"/>
          <a:stretch>
            <a:fillRect/>
          </a:stretch>
        </p:blipFill>
        <p:spPr>
          <a:xfrm>
            <a:off x="1547316" y="3519677"/>
            <a:ext cx="601794" cy="445440"/>
          </a:xfrm>
          <a:prstGeom prst="rect">
            <a:avLst/>
          </a:prstGeom>
        </p:spPr>
      </p:pic>
      <p:pic>
        <p:nvPicPr>
          <p:cNvPr id="36" name="Picture 35">
            <a:extLst>
              <a:ext uri="{FF2B5EF4-FFF2-40B4-BE49-F238E27FC236}">
                <a16:creationId xmlns:a16="http://schemas.microsoft.com/office/drawing/2014/main" id="{95BAF023-4F18-421D-AA20-6E7674C99F2C}"/>
              </a:ext>
            </a:extLst>
          </p:cNvPr>
          <p:cNvPicPr>
            <a:picLocks noChangeAspect="1"/>
          </p:cNvPicPr>
          <p:nvPr/>
        </p:nvPicPr>
        <p:blipFill>
          <a:blip r:embed="rId6"/>
          <a:stretch>
            <a:fillRect/>
          </a:stretch>
        </p:blipFill>
        <p:spPr>
          <a:xfrm>
            <a:off x="1598453" y="4037277"/>
            <a:ext cx="597876" cy="341875"/>
          </a:xfrm>
          <a:prstGeom prst="rect">
            <a:avLst/>
          </a:prstGeom>
        </p:spPr>
      </p:pic>
      <p:pic>
        <p:nvPicPr>
          <p:cNvPr id="37" name="Picture 36">
            <a:extLst>
              <a:ext uri="{FF2B5EF4-FFF2-40B4-BE49-F238E27FC236}">
                <a16:creationId xmlns:a16="http://schemas.microsoft.com/office/drawing/2014/main" id="{37E3570E-AEE7-44D2-8247-E38DDD2F002E}"/>
              </a:ext>
            </a:extLst>
          </p:cNvPr>
          <p:cNvPicPr>
            <a:picLocks noChangeAspect="1"/>
          </p:cNvPicPr>
          <p:nvPr/>
        </p:nvPicPr>
        <p:blipFill>
          <a:blip r:embed="rId7"/>
          <a:stretch>
            <a:fillRect/>
          </a:stretch>
        </p:blipFill>
        <p:spPr>
          <a:xfrm>
            <a:off x="1479150" y="4880875"/>
            <a:ext cx="836481" cy="467888"/>
          </a:xfrm>
          <a:prstGeom prst="rect">
            <a:avLst/>
          </a:prstGeom>
        </p:spPr>
      </p:pic>
      <p:pic>
        <p:nvPicPr>
          <p:cNvPr id="38" name="Picture 37">
            <a:extLst>
              <a:ext uri="{FF2B5EF4-FFF2-40B4-BE49-F238E27FC236}">
                <a16:creationId xmlns:a16="http://schemas.microsoft.com/office/drawing/2014/main" id="{829DEADA-BD10-4A5B-806E-672092EA2465}"/>
              </a:ext>
            </a:extLst>
          </p:cNvPr>
          <p:cNvPicPr>
            <a:picLocks noChangeAspect="1"/>
          </p:cNvPicPr>
          <p:nvPr/>
        </p:nvPicPr>
        <p:blipFill>
          <a:blip r:embed="rId8"/>
          <a:stretch>
            <a:fillRect/>
          </a:stretch>
        </p:blipFill>
        <p:spPr>
          <a:xfrm>
            <a:off x="1674619" y="4419338"/>
            <a:ext cx="417538" cy="421351"/>
          </a:xfrm>
          <a:prstGeom prst="rect">
            <a:avLst/>
          </a:prstGeom>
        </p:spPr>
      </p:pic>
      <p:sp>
        <p:nvSpPr>
          <p:cNvPr id="42" name="Arrow: Left-Right 41">
            <a:extLst>
              <a:ext uri="{FF2B5EF4-FFF2-40B4-BE49-F238E27FC236}">
                <a16:creationId xmlns:a16="http://schemas.microsoft.com/office/drawing/2014/main" id="{3A581275-5526-44DE-B53C-B9051AB026E8}"/>
              </a:ext>
            </a:extLst>
          </p:cNvPr>
          <p:cNvSpPr/>
          <p:nvPr/>
        </p:nvSpPr>
        <p:spPr>
          <a:xfrm>
            <a:off x="3520339" y="3696182"/>
            <a:ext cx="408182" cy="364781"/>
          </a:xfrm>
          <a:prstGeom prst="leftRightArrow">
            <a:avLst>
              <a:gd name="adj1" fmla="val 52785"/>
              <a:gd name="adj2" fmla="val 30504"/>
            </a:avLst>
          </a:prstGeom>
          <a:solidFill>
            <a:schemeClr val="bg1"/>
          </a:solidFill>
          <a:ln>
            <a:solidFill>
              <a:schemeClr val="tx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24E74EA-FBEC-415F-A8E1-707D36D49AFC}"/>
              </a:ext>
            </a:extLst>
          </p:cNvPr>
          <p:cNvSpPr/>
          <p:nvPr/>
        </p:nvSpPr>
        <p:spPr>
          <a:xfrm>
            <a:off x="8781319" y="2902938"/>
            <a:ext cx="856195" cy="503735"/>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lumMod val="50000"/>
                  </a:schemeClr>
                </a:solidFill>
              </a:rPr>
              <a:t>XiaoIce Profile</a:t>
            </a:r>
          </a:p>
        </p:txBody>
      </p:sp>
      <p:sp>
        <p:nvSpPr>
          <p:cNvPr id="44" name="Rectangle 43">
            <a:extLst>
              <a:ext uri="{FF2B5EF4-FFF2-40B4-BE49-F238E27FC236}">
                <a16:creationId xmlns:a16="http://schemas.microsoft.com/office/drawing/2014/main" id="{8CAF8B1B-30E6-42CF-9E59-DC0D6A9E4A25}"/>
              </a:ext>
            </a:extLst>
          </p:cNvPr>
          <p:cNvSpPr/>
          <p:nvPr/>
        </p:nvSpPr>
        <p:spPr>
          <a:xfrm>
            <a:off x="9757252" y="2902938"/>
            <a:ext cx="856195" cy="503735"/>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lumMod val="50000"/>
                  </a:schemeClr>
                </a:solidFill>
              </a:rPr>
              <a:t>User Profiles</a:t>
            </a:r>
          </a:p>
        </p:txBody>
      </p:sp>
      <p:sp>
        <p:nvSpPr>
          <p:cNvPr id="45" name="Rectangle 44">
            <a:extLst>
              <a:ext uri="{FF2B5EF4-FFF2-40B4-BE49-F238E27FC236}">
                <a16:creationId xmlns:a16="http://schemas.microsoft.com/office/drawing/2014/main" id="{B620EA22-34A2-4832-8DE6-1F441E70D339}"/>
              </a:ext>
            </a:extLst>
          </p:cNvPr>
          <p:cNvSpPr/>
          <p:nvPr/>
        </p:nvSpPr>
        <p:spPr>
          <a:xfrm>
            <a:off x="8791079" y="3512702"/>
            <a:ext cx="856195" cy="666064"/>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lumMod val="50000"/>
                  </a:schemeClr>
                </a:solidFill>
              </a:rPr>
              <a:t>Paired Datasets </a:t>
            </a:r>
            <a:r>
              <a:rPr lang="en-US" sz="1000">
                <a:solidFill>
                  <a:schemeClr val="accent1">
                    <a:lumMod val="50000"/>
                  </a:schemeClr>
                </a:solidFill>
              </a:rPr>
              <a:t>(text, image)</a:t>
            </a:r>
            <a:endParaRPr lang="en-US" sz="1100">
              <a:solidFill>
                <a:schemeClr val="accent1">
                  <a:lumMod val="50000"/>
                </a:schemeClr>
              </a:solidFill>
            </a:endParaRPr>
          </a:p>
        </p:txBody>
      </p:sp>
      <p:sp>
        <p:nvSpPr>
          <p:cNvPr id="46" name="Rectangle 45">
            <a:extLst>
              <a:ext uri="{FF2B5EF4-FFF2-40B4-BE49-F238E27FC236}">
                <a16:creationId xmlns:a16="http://schemas.microsoft.com/office/drawing/2014/main" id="{FAAA1819-35E4-4A1E-816F-7F6CC04F9391}"/>
              </a:ext>
            </a:extLst>
          </p:cNvPr>
          <p:cNvSpPr/>
          <p:nvPr/>
        </p:nvSpPr>
        <p:spPr>
          <a:xfrm>
            <a:off x="9757252" y="3508215"/>
            <a:ext cx="856195" cy="666064"/>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lumMod val="50000"/>
                  </a:schemeClr>
                </a:solidFill>
              </a:rPr>
              <a:t>Unpaired Datasets </a:t>
            </a:r>
            <a:r>
              <a:rPr lang="en-US" sz="1000">
                <a:solidFill>
                  <a:schemeClr val="accent1">
                    <a:lumMod val="50000"/>
                  </a:schemeClr>
                </a:solidFill>
              </a:rPr>
              <a:t>(text)</a:t>
            </a:r>
            <a:endParaRPr lang="en-US" sz="1200">
              <a:solidFill>
                <a:schemeClr val="accent1">
                  <a:lumMod val="50000"/>
                </a:schemeClr>
              </a:solidFill>
            </a:endParaRPr>
          </a:p>
        </p:txBody>
      </p:sp>
      <p:sp>
        <p:nvSpPr>
          <p:cNvPr id="47" name="Rectangle 46">
            <a:extLst>
              <a:ext uri="{FF2B5EF4-FFF2-40B4-BE49-F238E27FC236}">
                <a16:creationId xmlns:a16="http://schemas.microsoft.com/office/drawing/2014/main" id="{CFF60CED-2253-405C-8C8A-B87C37505C96}"/>
              </a:ext>
            </a:extLst>
          </p:cNvPr>
          <p:cNvSpPr/>
          <p:nvPr/>
        </p:nvSpPr>
        <p:spPr>
          <a:xfrm>
            <a:off x="9757251" y="4273529"/>
            <a:ext cx="856195" cy="519957"/>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accent1">
                    <a:lumMod val="50000"/>
                  </a:schemeClr>
                </a:solidFill>
              </a:rPr>
              <a:t>Knowledge Graphs</a:t>
            </a:r>
          </a:p>
        </p:txBody>
      </p:sp>
      <p:sp>
        <p:nvSpPr>
          <p:cNvPr id="48" name="Rectangle 47">
            <a:extLst>
              <a:ext uri="{FF2B5EF4-FFF2-40B4-BE49-F238E27FC236}">
                <a16:creationId xmlns:a16="http://schemas.microsoft.com/office/drawing/2014/main" id="{9997FEDA-6072-4B0B-B7AD-490B07628775}"/>
              </a:ext>
            </a:extLst>
          </p:cNvPr>
          <p:cNvSpPr/>
          <p:nvPr/>
        </p:nvSpPr>
        <p:spPr>
          <a:xfrm>
            <a:off x="8791079" y="4274637"/>
            <a:ext cx="856195" cy="503735"/>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lumMod val="50000"/>
                  </a:schemeClr>
                </a:solidFill>
              </a:rPr>
              <a:t>Topic Index</a:t>
            </a:r>
          </a:p>
        </p:txBody>
      </p:sp>
      <p:sp>
        <p:nvSpPr>
          <p:cNvPr id="68" name="TextBox 67">
            <a:extLst>
              <a:ext uri="{FF2B5EF4-FFF2-40B4-BE49-F238E27FC236}">
                <a16:creationId xmlns:a16="http://schemas.microsoft.com/office/drawing/2014/main" id="{31D6BFD2-812A-4570-B2B2-22AFF255ACF8}"/>
              </a:ext>
            </a:extLst>
          </p:cNvPr>
          <p:cNvSpPr txBox="1"/>
          <p:nvPr/>
        </p:nvSpPr>
        <p:spPr>
          <a:xfrm>
            <a:off x="1532232" y="1815561"/>
            <a:ext cx="2041188" cy="307777"/>
          </a:xfrm>
          <a:prstGeom prst="rect">
            <a:avLst/>
          </a:prstGeom>
          <a:noFill/>
        </p:spPr>
        <p:txBody>
          <a:bodyPr wrap="square" rtlCol="0">
            <a:spAutoFit/>
          </a:bodyPr>
          <a:lstStyle/>
          <a:p>
            <a:pPr algn="ctr"/>
            <a:r>
              <a:rPr lang="en-US" sz="1400"/>
              <a:t>User Experience Layer </a:t>
            </a:r>
          </a:p>
        </p:txBody>
      </p:sp>
      <p:sp>
        <p:nvSpPr>
          <p:cNvPr id="69" name="TextBox 68">
            <a:extLst>
              <a:ext uri="{FF2B5EF4-FFF2-40B4-BE49-F238E27FC236}">
                <a16:creationId xmlns:a16="http://schemas.microsoft.com/office/drawing/2014/main" id="{8677C459-C387-4DD4-B41D-00ADCC4BC362}"/>
              </a:ext>
            </a:extLst>
          </p:cNvPr>
          <p:cNvSpPr txBox="1"/>
          <p:nvPr/>
        </p:nvSpPr>
        <p:spPr>
          <a:xfrm>
            <a:off x="5018277" y="1804385"/>
            <a:ext cx="2123181" cy="307777"/>
          </a:xfrm>
          <a:prstGeom prst="rect">
            <a:avLst/>
          </a:prstGeom>
          <a:noFill/>
        </p:spPr>
        <p:txBody>
          <a:bodyPr wrap="square" rtlCol="0">
            <a:spAutoFit/>
          </a:bodyPr>
          <a:lstStyle/>
          <a:p>
            <a:pPr algn="ctr"/>
            <a:r>
              <a:rPr lang="en-US" sz="1400"/>
              <a:t>Conversation Engine Layer </a:t>
            </a:r>
          </a:p>
        </p:txBody>
      </p:sp>
      <p:sp>
        <p:nvSpPr>
          <p:cNvPr id="70" name="TextBox 69">
            <a:extLst>
              <a:ext uri="{FF2B5EF4-FFF2-40B4-BE49-F238E27FC236}">
                <a16:creationId xmlns:a16="http://schemas.microsoft.com/office/drawing/2014/main" id="{ED902289-D2B3-4CB9-8783-17D083350521}"/>
              </a:ext>
            </a:extLst>
          </p:cNvPr>
          <p:cNvSpPr txBox="1"/>
          <p:nvPr/>
        </p:nvSpPr>
        <p:spPr>
          <a:xfrm>
            <a:off x="8499542" y="1821715"/>
            <a:ext cx="2123181" cy="307777"/>
          </a:xfrm>
          <a:prstGeom prst="rect">
            <a:avLst/>
          </a:prstGeom>
          <a:noFill/>
        </p:spPr>
        <p:txBody>
          <a:bodyPr wrap="square" rtlCol="0">
            <a:spAutoFit/>
          </a:bodyPr>
          <a:lstStyle/>
          <a:p>
            <a:pPr algn="ctr"/>
            <a:r>
              <a:rPr lang="en-US" sz="1400"/>
              <a:t>Data Layer </a:t>
            </a:r>
          </a:p>
        </p:txBody>
      </p:sp>
      <p:sp>
        <p:nvSpPr>
          <p:cNvPr id="55" name="Rectangle 54">
            <a:extLst>
              <a:ext uri="{FF2B5EF4-FFF2-40B4-BE49-F238E27FC236}">
                <a16:creationId xmlns:a16="http://schemas.microsoft.com/office/drawing/2014/main" id="{D009F3EA-6D9B-4839-91CC-95DD1C193319}"/>
              </a:ext>
            </a:extLst>
          </p:cNvPr>
          <p:cNvSpPr/>
          <p:nvPr/>
        </p:nvSpPr>
        <p:spPr>
          <a:xfrm>
            <a:off x="6111575" y="2253421"/>
            <a:ext cx="2123163" cy="1308672"/>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r>
              <a:rPr lang="en-US" sz="1100" b="1">
                <a:solidFill>
                  <a:schemeClr val="accent1">
                    <a:lumMod val="50000"/>
                  </a:schemeClr>
                </a:solidFill>
              </a:rPr>
              <a:t>Skills</a:t>
            </a: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p:txBody>
      </p:sp>
      <p:sp>
        <p:nvSpPr>
          <p:cNvPr id="49" name="Rectangle 48">
            <a:extLst>
              <a:ext uri="{FF2B5EF4-FFF2-40B4-BE49-F238E27FC236}">
                <a16:creationId xmlns:a16="http://schemas.microsoft.com/office/drawing/2014/main" id="{08AD8976-6EB3-4586-8B93-78B6B439F9C1}"/>
              </a:ext>
            </a:extLst>
          </p:cNvPr>
          <p:cNvSpPr/>
          <p:nvPr/>
        </p:nvSpPr>
        <p:spPr>
          <a:xfrm>
            <a:off x="4076824" y="2255339"/>
            <a:ext cx="1913354" cy="1306756"/>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r>
              <a:rPr lang="en-US" sz="1100" b="1">
                <a:solidFill>
                  <a:schemeClr val="accent1">
                    <a:lumMod val="50000"/>
                  </a:schemeClr>
                </a:solidFill>
              </a:rPr>
              <a:t>Core Chat</a:t>
            </a: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a:p>
            <a:pPr algn="ctr"/>
            <a:endParaRPr lang="en-US" sz="1100" b="1">
              <a:solidFill>
                <a:schemeClr val="accent1">
                  <a:lumMod val="50000"/>
                </a:schemeClr>
              </a:solidFill>
            </a:endParaRPr>
          </a:p>
        </p:txBody>
      </p:sp>
      <p:sp>
        <p:nvSpPr>
          <p:cNvPr id="2" name="TextBox 1">
            <a:extLst>
              <a:ext uri="{FF2B5EF4-FFF2-40B4-BE49-F238E27FC236}">
                <a16:creationId xmlns:a16="http://schemas.microsoft.com/office/drawing/2014/main" id="{0722B077-4016-4D01-81ED-4743A7D52CAB}"/>
              </a:ext>
            </a:extLst>
          </p:cNvPr>
          <p:cNvSpPr txBox="1"/>
          <p:nvPr/>
        </p:nvSpPr>
        <p:spPr>
          <a:xfrm>
            <a:off x="5370183" y="3666320"/>
            <a:ext cx="3055487" cy="769441"/>
          </a:xfrm>
          <a:prstGeom prst="rect">
            <a:avLst/>
          </a:prstGeom>
          <a:noFill/>
        </p:spPr>
        <p:txBody>
          <a:bodyPr wrap="square" rtlCol="0">
            <a:spAutoFit/>
          </a:bodyPr>
          <a:lstStyle/>
          <a:p>
            <a:pPr marL="171450" indent="-171450">
              <a:buFont typeface="Arial" panose="020B0604020202020204" pitchFamily="34" charset="0"/>
              <a:buChar char="•"/>
            </a:pPr>
            <a:r>
              <a:rPr lang="en-US" sz="1100" b="1">
                <a:solidFill>
                  <a:schemeClr val="accent1">
                    <a:lumMod val="50000"/>
                  </a:schemeClr>
                </a:solidFill>
              </a:rPr>
              <a:t>User Understanding</a:t>
            </a:r>
          </a:p>
          <a:p>
            <a:pPr marL="171450" indent="-171450">
              <a:buFont typeface="Arial" panose="020B0604020202020204" pitchFamily="34" charset="0"/>
              <a:buChar char="•"/>
            </a:pPr>
            <a:r>
              <a:rPr lang="en-US" sz="1100" b="1">
                <a:solidFill>
                  <a:schemeClr val="accent1">
                    <a:lumMod val="50000"/>
                  </a:schemeClr>
                </a:solidFill>
              </a:rPr>
              <a:t>Social skills</a:t>
            </a:r>
          </a:p>
          <a:p>
            <a:pPr marL="171450" indent="-171450">
              <a:buFont typeface="Arial" panose="020B0604020202020204" pitchFamily="34" charset="0"/>
              <a:buChar char="•"/>
            </a:pPr>
            <a:r>
              <a:rPr lang="en-US" sz="1100" b="1">
                <a:solidFill>
                  <a:schemeClr val="accent1">
                    <a:lumMod val="50000"/>
                  </a:schemeClr>
                </a:solidFill>
              </a:rPr>
              <a:t>XiaoIce personality</a:t>
            </a:r>
          </a:p>
          <a:p>
            <a:pPr marL="171450" indent="-171450">
              <a:buFont typeface="Arial" panose="020B0604020202020204" pitchFamily="34" charset="0"/>
              <a:buChar char="•"/>
            </a:pPr>
            <a:endParaRPr lang="en-US" sz="1100"/>
          </a:p>
        </p:txBody>
      </p:sp>
      <p:sp>
        <p:nvSpPr>
          <p:cNvPr id="57" name="Rectangle 56">
            <a:extLst>
              <a:ext uri="{FF2B5EF4-FFF2-40B4-BE49-F238E27FC236}">
                <a16:creationId xmlns:a16="http://schemas.microsoft.com/office/drawing/2014/main" id="{7B8B728A-C070-4713-B1B4-7351228692E5}"/>
              </a:ext>
            </a:extLst>
          </p:cNvPr>
          <p:cNvSpPr/>
          <p:nvPr/>
        </p:nvSpPr>
        <p:spPr>
          <a:xfrm>
            <a:off x="5096081" y="2507089"/>
            <a:ext cx="811113" cy="9917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accent1">
                    <a:lumMod val="50000"/>
                  </a:schemeClr>
                </a:solidFill>
              </a:rPr>
              <a:t>Domain Chat </a:t>
            </a:r>
          </a:p>
        </p:txBody>
      </p:sp>
      <p:sp>
        <p:nvSpPr>
          <p:cNvPr id="58" name="Rectangle 57">
            <a:extLst>
              <a:ext uri="{FF2B5EF4-FFF2-40B4-BE49-F238E27FC236}">
                <a16:creationId xmlns:a16="http://schemas.microsoft.com/office/drawing/2014/main" id="{8C5F264F-30E4-41BF-B95D-5612D900A6ED}"/>
              </a:ext>
            </a:extLst>
          </p:cNvPr>
          <p:cNvSpPr/>
          <p:nvPr/>
        </p:nvSpPr>
        <p:spPr>
          <a:xfrm>
            <a:off x="6187572" y="2507941"/>
            <a:ext cx="953016" cy="45037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accent1">
                    <a:lumMod val="50000"/>
                  </a:schemeClr>
                </a:solidFill>
              </a:rPr>
              <a:t>Task Completion</a:t>
            </a:r>
          </a:p>
        </p:txBody>
      </p:sp>
      <p:sp>
        <p:nvSpPr>
          <p:cNvPr id="59" name="Rectangle 58">
            <a:extLst>
              <a:ext uri="{FF2B5EF4-FFF2-40B4-BE49-F238E27FC236}">
                <a16:creationId xmlns:a16="http://schemas.microsoft.com/office/drawing/2014/main" id="{C4445567-BC9E-4C5B-BD69-CCAE8F28E5EF}"/>
              </a:ext>
            </a:extLst>
          </p:cNvPr>
          <p:cNvSpPr/>
          <p:nvPr/>
        </p:nvSpPr>
        <p:spPr>
          <a:xfrm>
            <a:off x="6185029" y="3041357"/>
            <a:ext cx="955559" cy="4503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accent1">
                    <a:lumMod val="50000"/>
                  </a:schemeClr>
                </a:solidFill>
              </a:rPr>
              <a:t>Image Commenting</a:t>
            </a:r>
          </a:p>
        </p:txBody>
      </p:sp>
      <p:sp>
        <p:nvSpPr>
          <p:cNvPr id="60" name="Rectangle 59">
            <a:extLst>
              <a:ext uri="{FF2B5EF4-FFF2-40B4-BE49-F238E27FC236}">
                <a16:creationId xmlns:a16="http://schemas.microsoft.com/office/drawing/2014/main" id="{D2A308A5-5773-4A97-8DCF-DECF0282D511}"/>
              </a:ext>
            </a:extLst>
          </p:cNvPr>
          <p:cNvSpPr/>
          <p:nvPr/>
        </p:nvSpPr>
        <p:spPr>
          <a:xfrm>
            <a:off x="7206571" y="2507093"/>
            <a:ext cx="953016" cy="45037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accent1">
                    <a:lumMod val="50000"/>
                  </a:schemeClr>
                </a:solidFill>
              </a:rPr>
              <a:t>Deep Engagement</a:t>
            </a:r>
          </a:p>
        </p:txBody>
      </p:sp>
      <p:sp>
        <p:nvSpPr>
          <p:cNvPr id="61" name="Rectangle 60">
            <a:extLst>
              <a:ext uri="{FF2B5EF4-FFF2-40B4-BE49-F238E27FC236}">
                <a16:creationId xmlns:a16="http://schemas.microsoft.com/office/drawing/2014/main" id="{5B14F23E-D040-4022-A455-2191D3E86DC2}"/>
              </a:ext>
            </a:extLst>
          </p:cNvPr>
          <p:cNvSpPr/>
          <p:nvPr/>
        </p:nvSpPr>
        <p:spPr>
          <a:xfrm>
            <a:off x="7212728" y="3041357"/>
            <a:ext cx="953016" cy="4503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accent1">
                    <a:lumMod val="50000"/>
                  </a:schemeClr>
                </a:solidFill>
              </a:rPr>
              <a:t>Content Creation</a:t>
            </a:r>
          </a:p>
        </p:txBody>
      </p:sp>
      <p:sp>
        <p:nvSpPr>
          <p:cNvPr id="6" name="TextBox 5">
            <a:extLst>
              <a:ext uri="{FF2B5EF4-FFF2-40B4-BE49-F238E27FC236}">
                <a16:creationId xmlns:a16="http://schemas.microsoft.com/office/drawing/2014/main" id="{BAD5731F-401E-4F33-AC38-EBA4630E66EE}"/>
              </a:ext>
            </a:extLst>
          </p:cNvPr>
          <p:cNvSpPr txBox="1"/>
          <p:nvPr/>
        </p:nvSpPr>
        <p:spPr>
          <a:xfrm>
            <a:off x="4317466" y="3727015"/>
            <a:ext cx="1047061" cy="461665"/>
          </a:xfrm>
          <a:prstGeom prst="rect">
            <a:avLst/>
          </a:prstGeom>
          <a:noFill/>
        </p:spPr>
        <p:txBody>
          <a:bodyPr wrap="square" rtlCol="0">
            <a:spAutoFit/>
          </a:bodyPr>
          <a:lstStyle/>
          <a:p>
            <a:r>
              <a:rPr lang="en-US" sz="1200" b="1">
                <a:solidFill>
                  <a:schemeClr val="accent1">
                    <a:lumMod val="50000"/>
                  </a:schemeClr>
                </a:solidFill>
              </a:rPr>
              <a:t>Empathetic </a:t>
            </a:r>
          </a:p>
          <a:p>
            <a:r>
              <a:rPr lang="en-US" sz="1200" b="1">
                <a:solidFill>
                  <a:schemeClr val="accent1">
                    <a:lumMod val="50000"/>
                  </a:schemeClr>
                </a:solidFill>
              </a:rPr>
              <a:t>Computing</a:t>
            </a:r>
          </a:p>
        </p:txBody>
      </p:sp>
      <p:cxnSp>
        <p:nvCxnSpPr>
          <p:cNvPr id="72" name="Straight Connector 71">
            <a:extLst>
              <a:ext uri="{FF2B5EF4-FFF2-40B4-BE49-F238E27FC236}">
                <a16:creationId xmlns:a16="http://schemas.microsoft.com/office/drawing/2014/main" id="{E32AD5EE-7D66-4575-BDE8-D8D4057C5A4C}"/>
              </a:ext>
            </a:extLst>
          </p:cNvPr>
          <p:cNvCxnSpPr>
            <a:cxnSpLocks/>
          </p:cNvCxnSpPr>
          <p:nvPr/>
        </p:nvCxnSpPr>
        <p:spPr>
          <a:xfrm>
            <a:off x="8487606" y="1672957"/>
            <a:ext cx="10204" cy="36838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059FC93-1C0B-4B54-A466-5086AD4CC94F}"/>
              </a:ext>
            </a:extLst>
          </p:cNvPr>
          <p:cNvCxnSpPr>
            <a:cxnSpLocks/>
          </p:cNvCxnSpPr>
          <p:nvPr/>
        </p:nvCxnSpPr>
        <p:spPr>
          <a:xfrm>
            <a:off x="3720874" y="1664875"/>
            <a:ext cx="10204" cy="36838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6115112-E9ED-4395-BD86-A6AD44B346B0}"/>
              </a:ext>
            </a:extLst>
          </p:cNvPr>
          <p:cNvSpPr txBox="1"/>
          <p:nvPr/>
        </p:nvSpPr>
        <p:spPr>
          <a:xfrm>
            <a:off x="5948010" y="4469530"/>
            <a:ext cx="2314584" cy="430887"/>
          </a:xfrm>
          <a:prstGeom prst="rect">
            <a:avLst/>
          </a:prstGeom>
          <a:noFill/>
        </p:spPr>
        <p:txBody>
          <a:bodyPr wrap="square" rtlCol="0">
            <a:spAutoFit/>
          </a:bodyPr>
          <a:lstStyle/>
          <a:p>
            <a:pPr marL="115888" indent="-115888">
              <a:buFont typeface="Arial" panose="020B0604020202020204" pitchFamily="34" charset="0"/>
              <a:buChar char="•"/>
            </a:pPr>
            <a:r>
              <a:rPr lang="en-US" sz="1100" b="1">
                <a:solidFill>
                  <a:schemeClr val="accent1">
                    <a:lumMod val="50000"/>
                  </a:schemeClr>
                </a:solidFill>
              </a:rPr>
              <a:t>Top level policy for skill selection</a:t>
            </a:r>
          </a:p>
          <a:p>
            <a:pPr marL="115888" indent="-115888">
              <a:buFont typeface="Arial" panose="020B0604020202020204" pitchFamily="34" charset="0"/>
              <a:buChar char="•"/>
            </a:pPr>
            <a:r>
              <a:rPr lang="en-US" sz="1100" b="1">
                <a:solidFill>
                  <a:schemeClr val="accent1">
                    <a:lumMod val="50000"/>
                  </a:schemeClr>
                </a:solidFill>
              </a:rPr>
              <a:t>Topic manager for Core Chat</a:t>
            </a:r>
          </a:p>
        </p:txBody>
      </p:sp>
      <p:sp>
        <p:nvSpPr>
          <p:cNvPr id="41" name="Title 1">
            <a:extLst>
              <a:ext uri="{FF2B5EF4-FFF2-40B4-BE49-F238E27FC236}">
                <a16:creationId xmlns:a16="http://schemas.microsoft.com/office/drawing/2014/main" id="{17034D17-3390-4D10-A4B3-7FB62681D4E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accent1"/>
                </a:solidFill>
              </a:rPr>
              <a:t>XiaoIce System Architecture</a:t>
            </a:r>
          </a:p>
        </p:txBody>
      </p:sp>
      <p:sp>
        <p:nvSpPr>
          <p:cNvPr id="50" name="Rectangle 49">
            <a:extLst>
              <a:ext uri="{FF2B5EF4-FFF2-40B4-BE49-F238E27FC236}">
                <a16:creationId xmlns:a16="http://schemas.microsoft.com/office/drawing/2014/main" id="{A43B14DD-D7AE-4493-815F-107CAA87A48D}"/>
              </a:ext>
            </a:extLst>
          </p:cNvPr>
          <p:cNvSpPr/>
          <p:nvPr/>
        </p:nvSpPr>
        <p:spPr>
          <a:xfrm>
            <a:off x="0" y="6451244"/>
            <a:ext cx="12181795" cy="338554"/>
          </a:xfrm>
          <a:prstGeom prst="rect">
            <a:avLst/>
          </a:prstGeom>
        </p:spPr>
        <p:txBody>
          <a:bodyPr wrap="square">
            <a:spAutoFit/>
          </a:bodyPr>
          <a:lstStyle/>
          <a:p>
            <a:pPr algn="ctr"/>
            <a:r>
              <a:rPr lang="en-US" sz="1600">
                <a:solidFill>
                  <a:schemeClr val="tx2"/>
                </a:solidFill>
              </a:rPr>
              <a:t>[</a:t>
            </a:r>
            <a:r>
              <a:rPr lang="en-US" sz="1600">
                <a:hlinkClick r:id="rId9"/>
              </a:rPr>
              <a:t>Design and Implementation of XiaoIce, an empathetic social chatbot</a:t>
            </a:r>
            <a:r>
              <a:rPr lang="en-US" sz="1600">
                <a:solidFill>
                  <a:schemeClr val="tx2"/>
                </a:solidFill>
              </a:rPr>
              <a:t>]</a:t>
            </a:r>
          </a:p>
        </p:txBody>
      </p:sp>
    </p:spTree>
    <p:extLst>
      <p:ext uri="{BB962C8B-B14F-4D97-AF65-F5344CB8AC3E}">
        <p14:creationId xmlns:p14="http://schemas.microsoft.com/office/powerpoint/2010/main" val="93256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703CC82-0C00-4DAA-A63E-1824D0D2B9FE}"/>
              </a:ext>
            </a:extLst>
          </p:cNvPr>
          <p:cNvSpPr>
            <a:spLocks noGrp="1"/>
          </p:cNvSpPr>
          <p:nvPr>
            <p:ph type="title"/>
          </p:nvPr>
        </p:nvSpPr>
        <p:spPr>
          <a:xfrm>
            <a:off x="838200" y="365125"/>
            <a:ext cx="10515600" cy="1325563"/>
          </a:xfrm>
        </p:spPr>
        <p:txBody>
          <a:bodyPr/>
          <a:lstStyle/>
          <a:p>
            <a:r>
              <a:rPr lang="en-US"/>
              <a:t>Simulation (without RL)</a:t>
            </a:r>
          </a:p>
        </p:txBody>
      </p:sp>
      <p:sp>
        <p:nvSpPr>
          <p:cNvPr id="5" name="Bulle rectangulaire 18">
            <a:extLst>
              <a:ext uri="{FF2B5EF4-FFF2-40B4-BE49-F238E27FC236}">
                <a16:creationId xmlns:a16="http://schemas.microsoft.com/office/drawing/2014/main" id="{1FB76927-3876-4F0B-A603-EBDD22A3AF0F}"/>
              </a:ext>
            </a:extLst>
          </p:cNvPr>
          <p:cNvSpPr/>
          <p:nvPr/>
        </p:nvSpPr>
        <p:spPr>
          <a:xfrm flipH="1">
            <a:off x="1899493" y="1606820"/>
            <a:ext cx="4205411" cy="684866"/>
          </a:xfrm>
          <a:prstGeom prst="wedgeRectCallout">
            <a:avLst>
              <a:gd name="adj1" fmla="val 56885"/>
              <a:gd name="adj2" fmla="val 17086"/>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See you later!</a:t>
            </a:r>
          </a:p>
        </p:txBody>
      </p:sp>
      <p:sp>
        <p:nvSpPr>
          <p:cNvPr id="6" name="Bulle rectangulaire 18">
            <a:extLst>
              <a:ext uri="{FF2B5EF4-FFF2-40B4-BE49-F238E27FC236}">
                <a16:creationId xmlns:a16="http://schemas.microsoft.com/office/drawing/2014/main" id="{8D301356-4A13-4E9A-8F01-0D108CEDCA2F}"/>
              </a:ext>
            </a:extLst>
          </p:cNvPr>
          <p:cNvSpPr/>
          <p:nvPr/>
        </p:nvSpPr>
        <p:spPr>
          <a:xfrm flipH="1">
            <a:off x="1899493" y="3049867"/>
            <a:ext cx="4205411" cy="684866"/>
          </a:xfrm>
          <a:prstGeom prst="wedgeRectCallout">
            <a:avLst>
              <a:gd name="adj1" fmla="val 56885"/>
              <a:gd name="adj2" fmla="val 17086"/>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See you later!</a:t>
            </a: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p:txBody>
      </p:sp>
      <p:sp>
        <p:nvSpPr>
          <p:cNvPr id="8" name="Bulle rectangulaire 17">
            <a:extLst>
              <a:ext uri="{FF2B5EF4-FFF2-40B4-BE49-F238E27FC236}">
                <a16:creationId xmlns:a16="http://schemas.microsoft.com/office/drawing/2014/main" id="{4F52C142-184F-48E0-A036-8EA8290A8CFB}"/>
              </a:ext>
            </a:extLst>
          </p:cNvPr>
          <p:cNvSpPr/>
          <p:nvPr/>
        </p:nvSpPr>
        <p:spPr>
          <a:xfrm flipH="1">
            <a:off x="6346039" y="4791432"/>
            <a:ext cx="4194477" cy="666427"/>
          </a:xfrm>
          <a:prstGeom prst="wedgeRectCallout">
            <a:avLst>
              <a:gd name="adj1" fmla="val -56782"/>
              <a:gd name="adj2" fmla="val 26534"/>
            </a:avLst>
          </a:prstGeom>
          <a:solidFill>
            <a:srgbClr val="FFFF00"/>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See you later!</a:t>
            </a: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p:txBody>
      </p:sp>
      <p:sp>
        <p:nvSpPr>
          <p:cNvPr id="9" name="Bulle rectangulaire 18">
            <a:extLst>
              <a:ext uri="{FF2B5EF4-FFF2-40B4-BE49-F238E27FC236}">
                <a16:creationId xmlns:a16="http://schemas.microsoft.com/office/drawing/2014/main" id="{8AE8CE43-A4DB-47E3-BE08-0D992B30B0C8}"/>
              </a:ext>
            </a:extLst>
          </p:cNvPr>
          <p:cNvSpPr/>
          <p:nvPr/>
        </p:nvSpPr>
        <p:spPr>
          <a:xfrm flipH="1">
            <a:off x="2462013" y="4492914"/>
            <a:ext cx="3642891" cy="597036"/>
          </a:xfrm>
          <a:prstGeom prst="wedgeRectCallout">
            <a:avLst>
              <a:gd name="adj1" fmla="val 56885"/>
              <a:gd name="adj2" fmla="val 17086"/>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See you later!</a:t>
            </a: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p:txBody>
      </p:sp>
      <p:sp>
        <p:nvSpPr>
          <p:cNvPr id="10" name="Bulle rectangulaire 18">
            <a:extLst>
              <a:ext uri="{FF2B5EF4-FFF2-40B4-BE49-F238E27FC236}">
                <a16:creationId xmlns:a16="http://schemas.microsoft.com/office/drawing/2014/main" id="{43A34B13-A73D-4719-BFBA-C711653C0C7B}"/>
              </a:ext>
            </a:extLst>
          </p:cNvPr>
          <p:cNvSpPr/>
          <p:nvPr/>
        </p:nvSpPr>
        <p:spPr>
          <a:xfrm flipH="1">
            <a:off x="2462013" y="5549613"/>
            <a:ext cx="3642891" cy="597036"/>
          </a:xfrm>
          <a:prstGeom prst="wedgeRectCallout">
            <a:avLst>
              <a:gd name="adj1" fmla="val 56885"/>
              <a:gd name="adj2" fmla="val 17086"/>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See you later!</a:t>
            </a: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p:txBody>
      </p:sp>
      <p:pic>
        <p:nvPicPr>
          <p:cNvPr id="12" name="Picture 11">
            <a:extLst>
              <a:ext uri="{FF2B5EF4-FFF2-40B4-BE49-F238E27FC236}">
                <a16:creationId xmlns:a16="http://schemas.microsoft.com/office/drawing/2014/main" id="{EFA72A74-EE70-4E00-BDD6-A3EDDC825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08" y="1606820"/>
            <a:ext cx="1258984" cy="2159044"/>
          </a:xfrm>
          <a:prstGeom prst="rect">
            <a:avLst/>
          </a:prstGeom>
        </p:spPr>
      </p:pic>
      <p:pic>
        <p:nvPicPr>
          <p:cNvPr id="14" name="Picture 13">
            <a:extLst>
              <a:ext uri="{FF2B5EF4-FFF2-40B4-BE49-F238E27FC236}">
                <a16:creationId xmlns:a16="http://schemas.microsoft.com/office/drawing/2014/main" id="{ACDCDEDF-6516-4DA5-8C7C-A9690A129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394846" y="5079698"/>
            <a:ext cx="1258984" cy="2159044"/>
          </a:xfrm>
          <a:prstGeom prst="rect">
            <a:avLst/>
          </a:prstGeom>
        </p:spPr>
      </p:pic>
      <p:pic>
        <p:nvPicPr>
          <p:cNvPr id="15" name="Picture 14">
            <a:extLst>
              <a:ext uri="{FF2B5EF4-FFF2-40B4-BE49-F238E27FC236}">
                <a16:creationId xmlns:a16="http://schemas.microsoft.com/office/drawing/2014/main" id="{9CE6AAAD-5776-49F9-891A-CB4895102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62593" y="4914229"/>
            <a:ext cx="1089155" cy="1867803"/>
          </a:xfrm>
          <a:prstGeom prst="rect">
            <a:avLst/>
          </a:prstGeom>
        </p:spPr>
      </p:pic>
      <p:sp>
        <p:nvSpPr>
          <p:cNvPr id="16" name="Slide Number Placeholder 3">
            <a:extLst>
              <a:ext uri="{FF2B5EF4-FFF2-40B4-BE49-F238E27FC236}">
                <a16:creationId xmlns:a16="http://schemas.microsoft.com/office/drawing/2014/main" id="{4356E445-F3A5-4267-A69C-804D9003FE23}"/>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 name="Slide Number Placeholder 3">
            <a:extLst>
              <a:ext uri="{FF2B5EF4-FFF2-40B4-BE49-F238E27FC236}">
                <a16:creationId xmlns:a16="http://schemas.microsoft.com/office/drawing/2014/main" id="{A387A784-8BFC-4067-BAC7-79EEE6B84610}"/>
              </a:ext>
            </a:extLst>
          </p:cNvPr>
          <p:cNvSpPr txBox="1">
            <a:spLocks/>
          </p:cNvSpPr>
          <p:nvPr/>
        </p:nvSpPr>
        <p:spPr>
          <a:xfrm>
            <a:off x="9292394"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496FB099-5BB7-41BC-AF5F-37619248B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394846" y="1970345"/>
            <a:ext cx="1258984" cy="2159044"/>
          </a:xfrm>
          <a:prstGeom prst="rect">
            <a:avLst/>
          </a:prstGeom>
        </p:spPr>
      </p:pic>
      <p:sp>
        <p:nvSpPr>
          <p:cNvPr id="7" name="Bulle rectangulaire 17">
            <a:extLst>
              <a:ext uri="{FF2B5EF4-FFF2-40B4-BE49-F238E27FC236}">
                <a16:creationId xmlns:a16="http://schemas.microsoft.com/office/drawing/2014/main" id="{DDBC98E6-8FC4-40C5-9553-6CC08B0E6815}"/>
              </a:ext>
            </a:extLst>
          </p:cNvPr>
          <p:cNvSpPr/>
          <p:nvPr/>
        </p:nvSpPr>
        <p:spPr>
          <a:xfrm flipH="1">
            <a:off x="6346039" y="3424767"/>
            <a:ext cx="4291412" cy="676132"/>
          </a:xfrm>
          <a:prstGeom prst="wedgeRectCallout">
            <a:avLst>
              <a:gd name="adj1" fmla="val -56782"/>
              <a:gd name="adj2" fmla="val 26534"/>
            </a:avLst>
          </a:prstGeom>
          <a:solidFill>
            <a:srgbClr val="FFFF00"/>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See you later!</a:t>
            </a: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p:txBody>
      </p:sp>
      <p:sp>
        <p:nvSpPr>
          <p:cNvPr id="11" name="Bulle rectangulaire 17">
            <a:extLst>
              <a:ext uri="{FF2B5EF4-FFF2-40B4-BE49-F238E27FC236}">
                <a16:creationId xmlns:a16="http://schemas.microsoft.com/office/drawing/2014/main" id="{F08E5909-9D97-484C-A89B-82DE55501F4F}"/>
              </a:ext>
            </a:extLst>
          </p:cNvPr>
          <p:cNvSpPr/>
          <p:nvPr/>
        </p:nvSpPr>
        <p:spPr>
          <a:xfrm flipH="1">
            <a:off x="6346039" y="2187287"/>
            <a:ext cx="4291412" cy="649947"/>
          </a:xfrm>
          <a:prstGeom prst="wedgeRectCallout">
            <a:avLst>
              <a:gd name="adj1" fmla="val -56782"/>
              <a:gd name="adj2" fmla="val 26534"/>
            </a:avLst>
          </a:prstGeom>
          <a:solidFill>
            <a:srgbClr val="FFFF00"/>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See you later!</a:t>
            </a: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p:txBody>
      </p:sp>
    </p:spTree>
    <p:extLst>
      <p:ext uri="{BB962C8B-B14F-4D97-AF65-F5344CB8AC3E}">
        <p14:creationId xmlns:p14="http://schemas.microsoft.com/office/powerpoint/2010/main" val="362518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6" grpId="0"/>
      <p:bldP spid="17" grpId="0"/>
      <p:bldP spid="7" grpId="0" animBg="1"/>
      <p:bldP spid="11"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DB7EC-767A-4F45-92BD-3A495C00B91D}"/>
              </a:ext>
            </a:extLst>
          </p:cNvPr>
          <p:cNvSpPr>
            <a:spLocks noGrp="1"/>
          </p:cNvSpPr>
          <p:nvPr>
            <p:ph type="title"/>
          </p:nvPr>
        </p:nvSpPr>
        <p:spPr/>
        <p:txBody>
          <a:bodyPr/>
          <a:lstStyle/>
          <a:p>
            <a:r>
              <a:rPr lang="en-US"/>
              <a:t>Simulation (with RL)</a:t>
            </a:r>
          </a:p>
        </p:txBody>
      </p:sp>
      <p:sp>
        <p:nvSpPr>
          <p:cNvPr id="4" name="Bulle rectangulaire 18">
            <a:extLst>
              <a:ext uri="{FF2B5EF4-FFF2-40B4-BE49-F238E27FC236}">
                <a16:creationId xmlns:a16="http://schemas.microsoft.com/office/drawing/2014/main" id="{9D875F50-181A-4388-BCAC-682009C8306F}"/>
              </a:ext>
            </a:extLst>
          </p:cNvPr>
          <p:cNvSpPr/>
          <p:nvPr/>
        </p:nvSpPr>
        <p:spPr>
          <a:xfrm flipH="1">
            <a:off x="1899493" y="1606820"/>
            <a:ext cx="4205411" cy="684866"/>
          </a:xfrm>
          <a:prstGeom prst="wedgeRectCallout">
            <a:avLst>
              <a:gd name="adj1" fmla="val 56885"/>
              <a:gd name="adj2" fmla="val 17086"/>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How old are you ?</a:t>
            </a:r>
          </a:p>
        </p:txBody>
      </p:sp>
      <p:sp>
        <p:nvSpPr>
          <p:cNvPr id="5" name="Bulle rectangulaire 18">
            <a:extLst>
              <a:ext uri="{FF2B5EF4-FFF2-40B4-BE49-F238E27FC236}">
                <a16:creationId xmlns:a16="http://schemas.microsoft.com/office/drawing/2014/main" id="{44BD366C-BBA3-44B0-BDD6-8D3F0B76A6AA}"/>
              </a:ext>
            </a:extLst>
          </p:cNvPr>
          <p:cNvSpPr/>
          <p:nvPr/>
        </p:nvSpPr>
        <p:spPr>
          <a:xfrm flipH="1">
            <a:off x="1899493" y="3049867"/>
            <a:ext cx="4205411" cy="684866"/>
          </a:xfrm>
          <a:prstGeom prst="wedgeRectCallout">
            <a:avLst>
              <a:gd name="adj1" fmla="val 56885"/>
              <a:gd name="adj2" fmla="val 17086"/>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I thought you were 12 .</a:t>
            </a:r>
          </a:p>
        </p:txBody>
      </p:sp>
      <p:sp>
        <p:nvSpPr>
          <p:cNvPr id="6" name="Bulle rectangulaire 17">
            <a:extLst>
              <a:ext uri="{FF2B5EF4-FFF2-40B4-BE49-F238E27FC236}">
                <a16:creationId xmlns:a16="http://schemas.microsoft.com/office/drawing/2014/main" id="{A1A11DAA-E59E-4BB9-AC13-CAD906FD39DD}"/>
              </a:ext>
            </a:extLst>
          </p:cNvPr>
          <p:cNvSpPr/>
          <p:nvPr/>
        </p:nvSpPr>
        <p:spPr>
          <a:xfrm flipH="1">
            <a:off x="6346039" y="3424767"/>
            <a:ext cx="4291412" cy="676132"/>
          </a:xfrm>
          <a:prstGeom prst="wedgeRectCallout">
            <a:avLst>
              <a:gd name="adj1" fmla="val -56782"/>
              <a:gd name="adj2" fmla="val 26534"/>
            </a:avLst>
          </a:prstGeom>
          <a:solidFill>
            <a:srgbClr val="FFFF00"/>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What made you think so ?</a:t>
            </a: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p:txBody>
      </p:sp>
      <p:sp>
        <p:nvSpPr>
          <p:cNvPr id="7" name="Bulle rectangulaire 17">
            <a:extLst>
              <a:ext uri="{FF2B5EF4-FFF2-40B4-BE49-F238E27FC236}">
                <a16:creationId xmlns:a16="http://schemas.microsoft.com/office/drawing/2014/main" id="{ED3B48C7-43DB-4683-B1A5-07ECD21476AE}"/>
              </a:ext>
            </a:extLst>
          </p:cNvPr>
          <p:cNvSpPr/>
          <p:nvPr/>
        </p:nvSpPr>
        <p:spPr>
          <a:xfrm flipH="1">
            <a:off x="6346039" y="4791432"/>
            <a:ext cx="4194477" cy="666427"/>
          </a:xfrm>
          <a:prstGeom prst="wedgeRectCallout">
            <a:avLst>
              <a:gd name="adj1" fmla="val -56782"/>
              <a:gd name="adj2" fmla="val 26534"/>
            </a:avLst>
          </a:prstGeom>
          <a:solidFill>
            <a:srgbClr val="FFFF00"/>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You don’t know what you are saying. </a:t>
            </a: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p:txBody>
      </p:sp>
      <p:sp>
        <p:nvSpPr>
          <p:cNvPr id="8" name="Bulle rectangulaire 18">
            <a:extLst>
              <a:ext uri="{FF2B5EF4-FFF2-40B4-BE49-F238E27FC236}">
                <a16:creationId xmlns:a16="http://schemas.microsoft.com/office/drawing/2014/main" id="{FEF0EED2-FA67-4497-9175-EFD166A766F7}"/>
              </a:ext>
            </a:extLst>
          </p:cNvPr>
          <p:cNvSpPr/>
          <p:nvPr/>
        </p:nvSpPr>
        <p:spPr>
          <a:xfrm flipH="1">
            <a:off x="2462013" y="4492914"/>
            <a:ext cx="3642891" cy="597036"/>
          </a:xfrm>
          <a:prstGeom prst="wedgeRectCallout">
            <a:avLst>
              <a:gd name="adj1" fmla="val 56885"/>
              <a:gd name="adj2" fmla="val 17086"/>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 don’t know what you are talking about .</a:t>
            </a: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p:txBody>
      </p:sp>
      <p:sp>
        <p:nvSpPr>
          <p:cNvPr id="9" name="Bulle rectangulaire 18">
            <a:extLst>
              <a:ext uri="{FF2B5EF4-FFF2-40B4-BE49-F238E27FC236}">
                <a16:creationId xmlns:a16="http://schemas.microsoft.com/office/drawing/2014/main" id="{2C999D93-7F4C-4834-B369-812C9C25D9E1}"/>
              </a:ext>
            </a:extLst>
          </p:cNvPr>
          <p:cNvSpPr/>
          <p:nvPr/>
        </p:nvSpPr>
        <p:spPr>
          <a:xfrm flipH="1">
            <a:off x="2462013" y="5549613"/>
            <a:ext cx="3642891" cy="597036"/>
          </a:xfrm>
          <a:prstGeom prst="wedgeRectCallout">
            <a:avLst>
              <a:gd name="adj1" fmla="val 56885"/>
              <a:gd name="adj2" fmla="val 17086"/>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 don’t know what you are talking about .</a:t>
            </a: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p:txBody>
      </p:sp>
      <p:sp>
        <p:nvSpPr>
          <p:cNvPr id="10" name="Bulle rectangulaire 17">
            <a:extLst>
              <a:ext uri="{FF2B5EF4-FFF2-40B4-BE49-F238E27FC236}">
                <a16:creationId xmlns:a16="http://schemas.microsoft.com/office/drawing/2014/main" id="{31E7AE71-2134-4F06-8320-EFC1E769D6BB}"/>
              </a:ext>
            </a:extLst>
          </p:cNvPr>
          <p:cNvSpPr/>
          <p:nvPr/>
        </p:nvSpPr>
        <p:spPr>
          <a:xfrm flipH="1">
            <a:off x="6346039" y="2187287"/>
            <a:ext cx="1793602" cy="649947"/>
          </a:xfrm>
          <a:prstGeom prst="wedgeRectCallout">
            <a:avLst>
              <a:gd name="adj1" fmla="val -56782"/>
              <a:gd name="adj2" fmla="val 26534"/>
            </a:avLst>
          </a:prstGeom>
          <a:solidFill>
            <a:srgbClr val="FFFF00"/>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i</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'm 4, why are you asking ?</a:t>
            </a: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p:txBody>
      </p:sp>
      <p:pic>
        <p:nvPicPr>
          <p:cNvPr id="11" name="Picture 10">
            <a:extLst>
              <a:ext uri="{FF2B5EF4-FFF2-40B4-BE49-F238E27FC236}">
                <a16:creationId xmlns:a16="http://schemas.microsoft.com/office/drawing/2014/main" id="{85665BB6-70DE-45B8-B564-8ECFF2BAF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08" y="1606820"/>
            <a:ext cx="1258984" cy="2159044"/>
          </a:xfrm>
          <a:prstGeom prst="rect">
            <a:avLst/>
          </a:prstGeom>
        </p:spPr>
      </p:pic>
      <p:pic>
        <p:nvPicPr>
          <p:cNvPr id="12" name="Picture 11">
            <a:extLst>
              <a:ext uri="{FF2B5EF4-FFF2-40B4-BE49-F238E27FC236}">
                <a16:creationId xmlns:a16="http://schemas.microsoft.com/office/drawing/2014/main" id="{3F0DF362-7E62-4273-BED6-814DC5956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4876" y="1690688"/>
            <a:ext cx="1258984" cy="2159044"/>
          </a:xfrm>
          <a:prstGeom prst="rect">
            <a:avLst/>
          </a:prstGeom>
        </p:spPr>
      </p:pic>
      <p:pic>
        <p:nvPicPr>
          <p:cNvPr id="13" name="Picture 12">
            <a:extLst>
              <a:ext uri="{FF2B5EF4-FFF2-40B4-BE49-F238E27FC236}">
                <a16:creationId xmlns:a16="http://schemas.microsoft.com/office/drawing/2014/main" id="{33F8103C-F3EB-4466-978A-59BDD9BE2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394846" y="5079698"/>
            <a:ext cx="1258984" cy="2159044"/>
          </a:xfrm>
          <a:prstGeom prst="rect">
            <a:avLst/>
          </a:prstGeom>
        </p:spPr>
      </p:pic>
      <p:pic>
        <p:nvPicPr>
          <p:cNvPr id="14" name="Picture 13">
            <a:extLst>
              <a:ext uri="{FF2B5EF4-FFF2-40B4-BE49-F238E27FC236}">
                <a16:creationId xmlns:a16="http://schemas.microsoft.com/office/drawing/2014/main" id="{27AF9EA1-5DD2-45B7-A495-46A3C37A8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62593" y="4914229"/>
            <a:ext cx="1089155" cy="1867803"/>
          </a:xfrm>
          <a:prstGeom prst="rect">
            <a:avLst/>
          </a:prstGeom>
        </p:spPr>
      </p:pic>
      <p:sp>
        <p:nvSpPr>
          <p:cNvPr id="16" name="Slide Number Placeholder 3">
            <a:extLst>
              <a:ext uri="{FF2B5EF4-FFF2-40B4-BE49-F238E27FC236}">
                <a16:creationId xmlns:a16="http://schemas.microsoft.com/office/drawing/2014/main" id="{7B032D7A-1AAE-4E4A-8DCC-C8753B6C043E}"/>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04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F5430-F8CB-449D-8EB2-74CCD1B3F8F1}"/>
              </a:ext>
            </a:extLst>
          </p:cNvPr>
          <p:cNvSpPr>
            <a:spLocks noGrp="1"/>
          </p:cNvSpPr>
          <p:nvPr>
            <p:ph type="title"/>
          </p:nvPr>
        </p:nvSpPr>
        <p:spPr/>
        <p:txBody>
          <a:bodyPr/>
          <a:lstStyle/>
          <a:p>
            <a:r>
              <a:rPr lang="en-US"/>
              <a:t>Deep RL: Evaluation</a:t>
            </a:r>
          </a:p>
        </p:txBody>
      </p:sp>
      <p:sp>
        <p:nvSpPr>
          <p:cNvPr id="3" name="Content Placeholder 2">
            <a:extLst>
              <a:ext uri="{FF2B5EF4-FFF2-40B4-BE49-F238E27FC236}">
                <a16:creationId xmlns:a16="http://schemas.microsoft.com/office/drawing/2014/main" id="{67AABDDF-E0D1-49BE-9890-64726D8C7C77}"/>
              </a:ext>
            </a:extLst>
          </p:cNvPr>
          <p:cNvSpPr>
            <a:spLocks noGrp="1"/>
          </p:cNvSpPr>
          <p:nvPr>
            <p:ph idx="1"/>
          </p:nvPr>
        </p:nvSpPr>
        <p:spPr/>
        <p:txBody>
          <a:bodyPr/>
          <a:lstStyle/>
          <a:p>
            <a:r>
              <a:rPr lang="en-US" err="1"/>
              <a:t>MTurk</a:t>
            </a:r>
            <a:r>
              <a:rPr lang="en-US"/>
              <a:t> evaluation (500 responses)</a:t>
            </a:r>
          </a:p>
        </p:txBody>
      </p:sp>
      <p:pic>
        <p:nvPicPr>
          <p:cNvPr id="4" name="Picture 3">
            <a:extLst>
              <a:ext uri="{FF2B5EF4-FFF2-40B4-BE49-F238E27FC236}">
                <a16:creationId xmlns:a16="http://schemas.microsoft.com/office/drawing/2014/main" id="{AAB4DBE9-2D34-4619-BDD2-15511CC1D590}"/>
              </a:ext>
            </a:extLst>
          </p:cNvPr>
          <p:cNvPicPr>
            <a:picLocks noChangeAspect="1"/>
          </p:cNvPicPr>
          <p:nvPr/>
        </p:nvPicPr>
        <p:blipFill>
          <a:blip r:embed="rId3"/>
          <a:stretch>
            <a:fillRect/>
          </a:stretch>
        </p:blipFill>
        <p:spPr>
          <a:xfrm>
            <a:off x="1493949" y="2409759"/>
            <a:ext cx="9010918" cy="2036037"/>
          </a:xfrm>
          <a:prstGeom prst="rect">
            <a:avLst/>
          </a:prstGeom>
        </p:spPr>
      </p:pic>
      <p:sp>
        <p:nvSpPr>
          <p:cNvPr id="5" name="Rectangle 4">
            <a:extLst>
              <a:ext uri="{FF2B5EF4-FFF2-40B4-BE49-F238E27FC236}">
                <a16:creationId xmlns:a16="http://schemas.microsoft.com/office/drawing/2014/main" id="{7B361E06-9596-4402-BDA0-C0A4F75312F9}"/>
              </a:ext>
            </a:extLst>
          </p:cNvPr>
          <p:cNvSpPr/>
          <p:nvPr/>
        </p:nvSpPr>
        <p:spPr>
          <a:xfrm>
            <a:off x="6411310" y="3888828"/>
            <a:ext cx="3825766" cy="388882"/>
          </a:xfrm>
          <a:prstGeom prst="rect">
            <a:avLst/>
          </a:prstGeom>
          <a:noFill/>
          <a:ln w="444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3">
            <a:extLst>
              <a:ext uri="{FF2B5EF4-FFF2-40B4-BE49-F238E27FC236}">
                <a16:creationId xmlns:a16="http://schemas.microsoft.com/office/drawing/2014/main" id="{2CC087F1-BBA7-4278-8FA8-4866DAA44D4E}"/>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265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p>
        </p:txBody>
      </p:sp>
      <p:sp>
        <p:nvSpPr>
          <p:cNvPr id="3" name="Content Placeholder 2"/>
          <p:cNvSpPr>
            <a:spLocks noGrp="1"/>
          </p:cNvSpPr>
          <p:nvPr>
            <p:ph idx="1"/>
          </p:nvPr>
        </p:nvSpPr>
        <p:spPr>
          <a:xfrm>
            <a:off x="838200" y="1825624"/>
            <a:ext cx="10515600" cy="4530725"/>
          </a:xfrm>
        </p:spPr>
        <p:txBody>
          <a:bodyPr>
            <a:normAutofit lnSpcReduction="10000"/>
          </a:bodyPr>
          <a:lstStyle/>
          <a:p>
            <a:r>
              <a:rPr lang="en-US">
                <a:solidFill>
                  <a:schemeClr val="bg2">
                    <a:lumMod val="75000"/>
                  </a:schemeClr>
                </a:solidFill>
              </a:rPr>
              <a:t>Part 1: Introduction</a:t>
            </a:r>
          </a:p>
          <a:p>
            <a:r>
              <a:rPr lang="en-US">
                <a:solidFill>
                  <a:schemeClr val="bg1">
                    <a:lumMod val="75000"/>
                  </a:schemeClr>
                </a:solidFill>
              </a:rPr>
              <a:t>Part 2: Question answering and machine reading comprehension</a:t>
            </a:r>
          </a:p>
          <a:p>
            <a:r>
              <a:rPr lang="en-US">
                <a:solidFill>
                  <a:schemeClr val="bg1">
                    <a:lumMod val="75000"/>
                  </a:schemeClr>
                </a:solidFill>
              </a:rPr>
              <a:t>Part 3: Task-oriented dialogue</a:t>
            </a:r>
          </a:p>
          <a:p>
            <a:r>
              <a:rPr lang="en-US" b="1">
                <a:solidFill>
                  <a:schemeClr val="accent1"/>
                </a:solidFill>
              </a:rPr>
              <a:t>Part 4: Fully data-driven conversation models and chatbots</a:t>
            </a:r>
          </a:p>
          <a:p>
            <a:pPr lvl="1"/>
            <a:r>
              <a:rPr lang="en-US" b="1"/>
              <a:t>E2E neural conversation models</a:t>
            </a:r>
          </a:p>
          <a:p>
            <a:pPr lvl="1"/>
            <a:r>
              <a:rPr lang="en-US" b="1"/>
              <a:t>Challenges and remedies</a:t>
            </a:r>
          </a:p>
          <a:p>
            <a:pPr lvl="1"/>
            <a:r>
              <a:rPr lang="en-US" b="1"/>
              <a:t>Grounded conversation models</a:t>
            </a:r>
          </a:p>
          <a:p>
            <a:pPr lvl="1"/>
            <a:r>
              <a:rPr lang="en-US" b="1"/>
              <a:t>Beyond supervised learning</a:t>
            </a:r>
          </a:p>
          <a:p>
            <a:pPr lvl="1"/>
            <a:r>
              <a:rPr lang="en-US" b="1">
                <a:solidFill>
                  <a:schemeClr val="accent1"/>
                </a:solidFill>
              </a:rPr>
              <a:t>Data and evaluation</a:t>
            </a:r>
          </a:p>
          <a:p>
            <a:pPr lvl="1"/>
            <a:r>
              <a:rPr lang="en-US" b="1">
                <a:solidFill>
                  <a:schemeClr val="accent1"/>
                </a:solidFill>
              </a:rPr>
              <a:t>Chatbots in public</a:t>
            </a:r>
          </a:p>
          <a:p>
            <a:pPr lvl="1"/>
            <a:r>
              <a:rPr lang="en-US" b="1">
                <a:solidFill>
                  <a:schemeClr val="accent1"/>
                </a:solidFill>
              </a:rPr>
              <a:t>Future work</a:t>
            </a:r>
          </a:p>
        </p:txBody>
      </p:sp>
      <p:sp>
        <p:nvSpPr>
          <p:cNvPr id="4" name="Slide Number Placeholder 3"/>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8527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03B45-5E21-46A7-B125-676390AA93B7}"/>
              </a:ext>
            </a:extLst>
          </p:cNvPr>
          <p:cNvSpPr>
            <a:spLocks noGrp="1"/>
          </p:cNvSpPr>
          <p:nvPr>
            <p:ph type="title"/>
          </p:nvPr>
        </p:nvSpPr>
        <p:spPr/>
        <p:txBody>
          <a:bodyPr/>
          <a:lstStyle/>
          <a:p>
            <a:r>
              <a:rPr lang="en-US"/>
              <a:t>Conversational datasets </a:t>
            </a:r>
            <a:br>
              <a:rPr lang="en-US"/>
            </a:br>
            <a:r>
              <a:rPr lang="en-US" sz="3600"/>
              <a:t>(for social bots, E2E dialogue research)</a:t>
            </a:r>
            <a:endParaRPr lang="en-US"/>
          </a:p>
        </p:txBody>
      </p:sp>
      <p:sp>
        <p:nvSpPr>
          <p:cNvPr id="3" name="Content Placeholder 2">
            <a:extLst>
              <a:ext uri="{FF2B5EF4-FFF2-40B4-BE49-F238E27FC236}">
                <a16:creationId xmlns:a16="http://schemas.microsoft.com/office/drawing/2014/main" id="{98C5BED8-DB12-4E97-88C8-2A7D58D11995}"/>
              </a:ext>
            </a:extLst>
          </p:cNvPr>
          <p:cNvSpPr>
            <a:spLocks noGrp="1"/>
          </p:cNvSpPr>
          <p:nvPr>
            <p:ph idx="1"/>
          </p:nvPr>
        </p:nvSpPr>
        <p:spPr/>
        <p:txBody>
          <a:bodyPr/>
          <a:lstStyle/>
          <a:p>
            <a:r>
              <a:rPr lang="en-US"/>
              <a:t>Survey on dialogue datasets [</a:t>
            </a:r>
            <a:r>
              <a:rPr lang="en-US">
                <a:hlinkClick r:id="rId3"/>
              </a:rPr>
              <a:t>Serban+ 15</a:t>
            </a:r>
            <a:r>
              <a:rPr lang="en-US"/>
              <a:t>]</a:t>
            </a:r>
          </a:p>
        </p:txBody>
      </p:sp>
      <p:sp>
        <p:nvSpPr>
          <p:cNvPr id="4" name="Slide Number Placeholder 3">
            <a:extLst>
              <a:ext uri="{FF2B5EF4-FFF2-40B4-BE49-F238E27FC236}">
                <a16:creationId xmlns:a16="http://schemas.microsoft.com/office/drawing/2014/main" id="{FEA1B363-233F-47B5-AC62-7C4134378209}"/>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6ED09AF6-3F9D-40E1-BC88-04DBB96221A1}"/>
              </a:ext>
            </a:extLst>
          </p:cNvPr>
          <p:cNvGraphicFramePr>
            <a:graphicFrameLocks noGrp="1"/>
          </p:cNvGraphicFramePr>
          <p:nvPr/>
        </p:nvGraphicFramePr>
        <p:xfrm>
          <a:off x="1088080" y="2929097"/>
          <a:ext cx="10015839" cy="2595879"/>
        </p:xfrm>
        <a:graphic>
          <a:graphicData uri="http://schemas.openxmlformats.org/drawingml/2006/table">
            <a:tbl>
              <a:tblPr firstRow="1" bandRow="1">
                <a:tableStyleId>{5C22544A-7EE6-4342-B048-85BDC9FD1C3A}</a:tableStyleId>
              </a:tblPr>
              <a:tblGrid>
                <a:gridCol w="3338613">
                  <a:extLst>
                    <a:ext uri="{9D8B030D-6E8A-4147-A177-3AD203B41FA5}">
                      <a16:colId xmlns:a16="http://schemas.microsoft.com/office/drawing/2014/main" val="4228281067"/>
                    </a:ext>
                  </a:extLst>
                </a:gridCol>
                <a:gridCol w="3338613">
                  <a:extLst>
                    <a:ext uri="{9D8B030D-6E8A-4147-A177-3AD203B41FA5}">
                      <a16:colId xmlns:a16="http://schemas.microsoft.com/office/drawing/2014/main" val="4161999273"/>
                    </a:ext>
                  </a:extLst>
                </a:gridCol>
                <a:gridCol w="3338613">
                  <a:extLst>
                    <a:ext uri="{9D8B030D-6E8A-4147-A177-3AD203B41FA5}">
                      <a16:colId xmlns:a16="http://schemas.microsoft.com/office/drawing/2014/main" val="4057713191"/>
                    </a:ext>
                  </a:extLst>
                </a:gridCol>
              </a:tblGrid>
              <a:tr h="370840">
                <a:tc>
                  <a:txBody>
                    <a:bodyPr/>
                    <a:lstStyle/>
                    <a:p>
                      <a:r>
                        <a:rPr lang="en-US"/>
                        <a:t>Name</a:t>
                      </a:r>
                    </a:p>
                  </a:txBody>
                  <a:tcPr/>
                </a:tc>
                <a:tc>
                  <a:txBody>
                    <a:bodyPr/>
                    <a:lstStyle/>
                    <a:p>
                      <a:r>
                        <a:rPr lang="en-US"/>
                        <a:t>Type / Topics</a:t>
                      </a:r>
                    </a:p>
                  </a:txBody>
                  <a:tcPr/>
                </a:tc>
                <a:tc>
                  <a:txBody>
                    <a:bodyPr/>
                    <a:lstStyle/>
                    <a:p>
                      <a:r>
                        <a:rPr lang="en-US"/>
                        <a:t>Size</a:t>
                      </a:r>
                    </a:p>
                  </a:txBody>
                  <a:tcPr/>
                </a:tc>
                <a:extLst>
                  <a:ext uri="{0D108BD9-81ED-4DB2-BD59-A6C34878D82A}">
                    <a16:rowId xmlns:a16="http://schemas.microsoft.com/office/drawing/2014/main" val="939162597"/>
                  </a:ext>
                </a:extLst>
              </a:tr>
              <a:tr h="370840">
                <a:tc>
                  <a:txBody>
                    <a:bodyPr/>
                    <a:lstStyle/>
                    <a:p>
                      <a:r>
                        <a:rPr lang="en-US" b="0"/>
                        <a:t>Reddit</a:t>
                      </a:r>
                    </a:p>
                  </a:txBody>
                  <a:tcPr/>
                </a:tc>
                <a:tc>
                  <a:txBody>
                    <a:bodyPr/>
                    <a:lstStyle/>
                    <a:p>
                      <a:r>
                        <a:rPr lang="en-US" b="0"/>
                        <a:t>Unrestricted</a:t>
                      </a:r>
                    </a:p>
                  </a:txBody>
                  <a:tcPr/>
                </a:tc>
                <a:tc>
                  <a:txBody>
                    <a:bodyPr/>
                    <a:lstStyle/>
                    <a:p>
                      <a:r>
                        <a:rPr lang="en-US" b="0"/>
                        <a:t>3.2B dialog turns (growing)</a:t>
                      </a:r>
                    </a:p>
                  </a:txBody>
                  <a:tcPr/>
                </a:tc>
                <a:extLst>
                  <a:ext uri="{0D108BD9-81ED-4DB2-BD59-A6C34878D82A}">
                    <a16:rowId xmlns:a16="http://schemas.microsoft.com/office/drawing/2014/main" val="4172417088"/>
                  </a:ext>
                </a:extLst>
              </a:tr>
              <a:tr h="370840">
                <a:tc>
                  <a:txBody>
                    <a:bodyPr/>
                    <a:lstStyle/>
                    <a:p>
                      <a:r>
                        <a:rPr lang="en-US" b="0"/>
                        <a:t>Twitter</a:t>
                      </a:r>
                    </a:p>
                  </a:txBody>
                  <a:tcPr/>
                </a:tc>
                <a:tc>
                  <a:txBody>
                    <a:bodyPr/>
                    <a:lstStyle/>
                    <a:p>
                      <a:r>
                        <a:rPr lang="en-US" b="0"/>
                        <a:t>Unrestricted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N/A (growing)</a:t>
                      </a:r>
                    </a:p>
                  </a:txBody>
                  <a:tcPr/>
                </a:tc>
                <a:extLst>
                  <a:ext uri="{0D108BD9-81ED-4DB2-BD59-A6C34878D82A}">
                    <a16:rowId xmlns:a16="http://schemas.microsoft.com/office/drawing/2014/main" val="3657329544"/>
                  </a:ext>
                </a:extLst>
              </a:tr>
              <a:tr h="370840">
                <a:tc>
                  <a:txBody>
                    <a:bodyPr/>
                    <a:lstStyle/>
                    <a:p>
                      <a:r>
                        <a:rPr lang="en-US" b="0" err="1"/>
                        <a:t>OpenSubtitles</a:t>
                      </a:r>
                    </a:p>
                  </a:txBody>
                  <a:tcPr/>
                </a:tc>
                <a:tc>
                  <a:txBody>
                    <a:bodyPr/>
                    <a:lstStyle/>
                    <a:p>
                      <a:r>
                        <a:rPr lang="en-US" b="0"/>
                        <a:t>Movie subtitles</a:t>
                      </a:r>
                    </a:p>
                  </a:txBody>
                  <a:tcPr/>
                </a:tc>
                <a:tc>
                  <a:txBody>
                    <a:bodyPr/>
                    <a:lstStyle/>
                    <a:p>
                      <a:r>
                        <a:rPr lang="en-US" b="0"/>
                        <a:t>1B words</a:t>
                      </a:r>
                    </a:p>
                  </a:txBody>
                  <a:tcPr/>
                </a:tc>
                <a:extLst>
                  <a:ext uri="{0D108BD9-81ED-4DB2-BD59-A6C34878D82A}">
                    <a16:rowId xmlns:a16="http://schemas.microsoft.com/office/drawing/2014/main" val="1595532696"/>
                  </a:ext>
                </a:extLst>
              </a:tr>
              <a:tr h="370840">
                <a:tc>
                  <a:txBody>
                    <a:bodyPr/>
                    <a:lstStyle/>
                    <a:p>
                      <a:r>
                        <a:rPr lang="en-US"/>
                        <a:t>Ubuntu Dialogue Corpus</a:t>
                      </a:r>
                    </a:p>
                  </a:txBody>
                  <a:tcPr/>
                </a:tc>
                <a:tc>
                  <a:txBody>
                    <a:bodyPr/>
                    <a:lstStyle/>
                    <a:p>
                      <a:r>
                        <a:rPr lang="en-US"/>
                        <a:t>Chat on Ubuntu OS</a:t>
                      </a:r>
                    </a:p>
                  </a:txBody>
                  <a:tcPr/>
                </a:tc>
                <a:tc>
                  <a:txBody>
                    <a:bodyPr/>
                    <a:lstStyle/>
                    <a:p>
                      <a:r>
                        <a:rPr lang="en-US"/>
                        <a:t>100M words</a:t>
                      </a:r>
                    </a:p>
                  </a:txBody>
                  <a:tcPr/>
                </a:tc>
                <a:extLst>
                  <a:ext uri="{0D108BD9-81ED-4DB2-BD59-A6C34878D82A}">
                    <a16:rowId xmlns:a16="http://schemas.microsoft.com/office/drawing/2014/main" val="3403154279"/>
                  </a:ext>
                </a:extLst>
              </a:tr>
              <a:tr h="370840">
                <a:tc>
                  <a:txBody>
                    <a:bodyPr/>
                    <a:lstStyle/>
                    <a:p>
                      <a:r>
                        <a:rPr lang="en-US"/>
                        <a:t>Ubuntu Chat Corpus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Chat on Ubuntu OS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2B words</a:t>
                      </a:r>
                    </a:p>
                  </a:txBody>
                  <a:tcPr/>
                </a:tc>
                <a:extLst>
                  <a:ext uri="{0D108BD9-81ED-4DB2-BD59-A6C34878D82A}">
                    <a16:rowId xmlns:a16="http://schemas.microsoft.com/office/drawing/2014/main" val="573470666"/>
                  </a:ext>
                </a:extLst>
              </a:tr>
              <a:tr h="370839">
                <a:tc>
                  <a:txBody>
                    <a:bodyPr/>
                    <a:lstStyle/>
                    <a:p>
                      <a:pPr lvl="0">
                        <a:buNone/>
                      </a:pPr>
                      <a:r>
                        <a:rPr lang="en-US"/>
                        <a:t>Persona-Chat Corpus</a:t>
                      </a:r>
                    </a:p>
                  </a:txBody>
                  <a:tcPr/>
                </a:tc>
                <a:tc>
                  <a:txBody>
                    <a:bodyPr/>
                    <a:lstStyle/>
                    <a:p>
                      <a:pPr marL="0" lvl="0" indent="0" algn="l">
                        <a:lnSpc>
                          <a:spcPct val="100000"/>
                        </a:lnSpc>
                        <a:spcBef>
                          <a:spcPts val="0"/>
                        </a:spcBef>
                        <a:spcAft>
                          <a:spcPts val="0"/>
                        </a:spcAft>
                        <a:buNone/>
                      </a:pPr>
                      <a:r>
                        <a:rPr lang="en-US"/>
                        <a:t>Crowdsourced / personalized</a:t>
                      </a:r>
                    </a:p>
                  </a:txBody>
                  <a:tcPr/>
                </a:tc>
                <a:tc>
                  <a:txBody>
                    <a:bodyPr/>
                    <a:lstStyle/>
                    <a:p>
                      <a:pPr marL="0" lvl="0" indent="0" algn="l">
                        <a:lnSpc>
                          <a:spcPct val="100000"/>
                        </a:lnSpc>
                        <a:spcBef>
                          <a:spcPts val="0"/>
                        </a:spcBef>
                        <a:spcAft>
                          <a:spcPts val="0"/>
                        </a:spcAft>
                        <a:buNone/>
                      </a:pPr>
                      <a:r>
                        <a:rPr lang="en-US"/>
                        <a:t>164k dialog turns</a:t>
                      </a:r>
                    </a:p>
                  </a:txBody>
                  <a:tcPr/>
                </a:tc>
                <a:extLst>
                  <a:ext uri="{0D108BD9-81ED-4DB2-BD59-A6C34878D82A}">
                    <a16:rowId xmlns:a16="http://schemas.microsoft.com/office/drawing/2014/main" val="1942054131"/>
                  </a:ext>
                </a:extLst>
              </a:tr>
            </a:tbl>
          </a:graphicData>
        </a:graphic>
      </p:graphicFrame>
    </p:spTree>
    <p:extLst>
      <p:ext uri="{BB962C8B-B14F-4D97-AF65-F5344CB8AC3E}">
        <p14:creationId xmlns:p14="http://schemas.microsoft.com/office/powerpoint/2010/main" val="39357585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48033-B057-44C0-8AEE-E72B9A5C3271}"/>
              </a:ext>
            </a:extLst>
          </p:cNvPr>
          <p:cNvSpPr>
            <a:spLocks noGrp="1"/>
          </p:cNvSpPr>
          <p:nvPr>
            <p:ph type="title"/>
          </p:nvPr>
        </p:nvSpPr>
        <p:spPr/>
        <p:txBody>
          <a:bodyPr/>
          <a:lstStyle/>
          <a:p>
            <a:r>
              <a:rPr lang="en-US"/>
              <a:t>Evaluating E2E Dialogue Systems</a:t>
            </a:r>
          </a:p>
        </p:txBody>
      </p:sp>
      <p:sp>
        <p:nvSpPr>
          <p:cNvPr id="3" name="Content Placeholder 2">
            <a:extLst>
              <a:ext uri="{FF2B5EF4-FFF2-40B4-BE49-F238E27FC236}">
                <a16:creationId xmlns:a16="http://schemas.microsoft.com/office/drawing/2014/main" id="{CCEEF232-521C-493B-9E5E-83FE68B6CCA7}"/>
              </a:ext>
            </a:extLst>
          </p:cNvPr>
          <p:cNvSpPr>
            <a:spLocks noGrp="1"/>
          </p:cNvSpPr>
          <p:nvPr>
            <p:ph idx="1"/>
          </p:nvPr>
        </p:nvSpPr>
        <p:spPr>
          <a:xfrm>
            <a:off x="838200" y="1825624"/>
            <a:ext cx="10515600" cy="5032375"/>
          </a:xfrm>
        </p:spPr>
        <p:txBody>
          <a:bodyPr>
            <a:normAutofit/>
          </a:bodyPr>
          <a:lstStyle/>
          <a:p>
            <a:r>
              <a:rPr lang="en-US" b="1"/>
              <a:t>Human evaluation (crowdsourcing):</a:t>
            </a:r>
          </a:p>
          <a:p>
            <a:pPr lvl="1"/>
            <a:endParaRPr lang="en-US"/>
          </a:p>
          <a:p>
            <a:pPr lvl="1"/>
            <a:endParaRPr lang="en-US"/>
          </a:p>
          <a:p>
            <a:pPr lvl="1"/>
            <a:endParaRPr lang="en-US"/>
          </a:p>
          <a:p>
            <a:endParaRPr lang="en-US"/>
          </a:p>
          <a:p>
            <a:endParaRPr lang="en-US"/>
          </a:p>
          <a:p>
            <a:endParaRPr lang="en-US"/>
          </a:p>
          <a:p>
            <a:endParaRPr lang="en-US" b="1"/>
          </a:p>
          <a:p>
            <a:r>
              <a:rPr lang="en-US" b="1"/>
              <a:t>Automatic evaluation:</a:t>
            </a:r>
            <a:br>
              <a:rPr lang="en-US"/>
            </a:br>
            <a:r>
              <a:rPr lang="en-US"/>
              <a:t>Less expensive, but is it reliable?</a:t>
            </a:r>
          </a:p>
        </p:txBody>
      </p:sp>
      <p:sp>
        <p:nvSpPr>
          <p:cNvPr id="4" name="Slide Number Placeholder 3">
            <a:extLst>
              <a:ext uri="{FF2B5EF4-FFF2-40B4-BE49-F238E27FC236}">
                <a16:creationId xmlns:a16="http://schemas.microsoft.com/office/drawing/2014/main" id="{91BE4DA6-9F59-43D2-93E3-26AC0E89562C}"/>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Flowchart: Process 11">
            <a:extLst>
              <a:ext uri="{FF2B5EF4-FFF2-40B4-BE49-F238E27FC236}">
                <a16:creationId xmlns:a16="http://schemas.microsoft.com/office/drawing/2014/main" id="{BEBE9187-C143-4BD2-A70E-88A4F2065BC8}"/>
              </a:ext>
            </a:extLst>
          </p:cNvPr>
          <p:cNvSpPr/>
          <p:nvPr/>
        </p:nvSpPr>
        <p:spPr>
          <a:xfrm>
            <a:off x="1166468" y="2399223"/>
            <a:ext cx="9391136" cy="2767914"/>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C8962448-0BF2-4228-9FB1-194532FE41DA}"/>
              </a:ext>
            </a:extLst>
          </p:cNvPr>
          <p:cNvPicPr>
            <a:picLocks noChangeAspect="1"/>
          </p:cNvPicPr>
          <p:nvPr/>
        </p:nvPicPr>
        <p:blipFill>
          <a:blip r:embed="rId3"/>
          <a:stretch>
            <a:fillRect/>
          </a:stretch>
        </p:blipFill>
        <p:spPr>
          <a:xfrm>
            <a:off x="8731677" y="4697834"/>
            <a:ext cx="335212" cy="329530"/>
          </a:xfrm>
          <a:prstGeom prst="rect">
            <a:avLst/>
          </a:prstGeom>
        </p:spPr>
      </p:pic>
      <p:pic>
        <p:nvPicPr>
          <p:cNvPr id="14" name="Picture 13">
            <a:extLst>
              <a:ext uri="{FF2B5EF4-FFF2-40B4-BE49-F238E27FC236}">
                <a16:creationId xmlns:a16="http://schemas.microsoft.com/office/drawing/2014/main" id="{5F3B5D88-F84B-4561-831A-F7F2805064DC}"/>
              </a:ext>
            </a:extLst>
          </p:cNvPr>
          <p:cNvPicPr>
            <a:picLocks noChangeAspect="1"/>
          </p:cNvPicPr>
          <p:nvPr/>
        </p:nvPicPr>
        <p:blipFill>
          <a:blip r:embed="rId4"/>
          <a:stretch>
            <a:fillRect/>
          </a:stretch>
        </p:blipFill>
        <p:spPr>
          <a:xfrm>
            <a:off x="9661534" y="4684142"/>
            <a:ext cx="357938" cy="335212"/>
          </a:xfrm>
          <a:prstGeom prst="rect">
            <a:avLst/>
          </a:prstGeom>
        </p:spPr>
      </p:pic>
      <p:pic>
        <p:nvPicPr>
          <p:cNvPr id="15" name="Picture 14">
            <a:extLst>
              <a:ext uri="{FF2B5EF4-FFF2-40B4-BE49-F238E27FC236}">
                <a16:creationId xmlns:a16="http://schemas.microsoft.com/office/drawing/2014/main" id="{892C8CD9-4971-4ECE-B107-AF4409FEB857}"/>
              </a:ext>
            </a:extLst>
          </p:cNvPr>
          <p:cNvPicPr>
            <a:picLocks noChangeAspect="1"/>
          </p:cNvPicPr>
          <p:nvPr/>
        </p:nvPicPr>
        <p:blipFill>
          <a:blip r:embed="rId4"/>
          <a:stretch>
            <a:fillRect/>
          </a:stretch>
        </p:blipFill>
        <p:spPr>
          <a:xfrm>
            <a:off x="7763723" y="4684142"/>
            <a:ext cx="357938" cy="335212"/>
          </a:xfrm>
          <a:prstGeom prst="rect">
            <a:avLst/>
          </a:prstGeom>
        </p:spPr>
      </p:pic>
      <p:pic>
        <p:nvPicPr>
          <p:cNvPr id="16" name="Picture 15">
            <a:extLst>
              <a:ext uri="{FF2B5EF4-FFF2-40B4-BE49-F238E27FC236}">
                <a16:creationId xmlns:a16="http://schemas.microsoft.com/office/drawing/2014/main" id="{70ED1B52-F69B-4714-A862-6841426BB618}"/>
              </a:ext>
            </a:extLst>
          </p:cNvPr>
          <p:cNvPicPr>
            <a:picLocks noChangeAspect="1"/>
          </p:cNvPicPr>
          <p:nvPr/>
        </p:nvPicPr>
        <p:blipFill>
          <a:blip r:embed="rId4"/>
          <a:stretch>
            <a:fillRect/>
          </a:stretch>
        </p:blipFill>
        <p:spPr>
          <a:xfrm>
            <a:off x="6795770" y="4684142"/>
            <a:ext cx="357938" cy="335212"/>
          </a:xfrm>
          <a:prstGeom prst="rect">
            <a:avLst/>
          </a:prstGeom>
        </p:spPr>
      </p:pic>
      <p:pic>
        <p:nvPicPr>
          <p:cNvPr id="17" name="Picture 16">
            <a:extLst>
              <a:ext uri="{FF2B5EF4-FFF2-40B4-BE49-F238E27FC236}">
                <a16:creationId xmlns:a16="http://schemas.microsoft.com/office/drawing/2014/main" id="{2928DCE4-EB05-48B8-9213-F5C38D3963D4}"/>
              </a:ext>
            </a:extLst>
          </p:cNvPr>
          <p:cNvPicPr>
            <a:picLocks noChangeAspect="1"/>
          </p:cNvPicPr>
          <p:nvPr/>
        </p:nvPicPr>
        <p:blipFill>
          <a:blip r:embed="rId4"/>
          <a:stretch>
            <a:fillRect/>
          </a:stretch>
        </p:blipFill>
        <p:spPr>
          <a:xfrm>
            <a:off x="5711794" y="4697834"/>
            <a:ext cx="357938" cy="335212"/>
          </a:xfrm>
          <a:prstGeom prst="rect">
            <a:avLst/>
          </a:prstGeom>
        </p:spPr>
      </p:pic>
      <p:sp>
        <p:nvSpPr>
          <p:cNvPr id="18" name="Rectangle 17">
            <a:extLst>
              <a:ext uri="{FF2B5EF4-FFF2-40B4-BE49-F238E27FC236}">
                <a16:creationId xmlns:a16="http://schemas.microsoft.com/office/drawing/2014/main" id="{39D8051F-F704-4ECC-8FA9-DEFAC01A4A4D}"/>
              </a:ext>
            </a:extLst>
          </p:cNvPr>
          <p:cNvSpPr/>
          <p:nvPr/>
        </p:nvSpPr>
        <p:spPr>
          <a:xfrm>
            <a:off x="1461602" y="2597948"/>
            <a:ext cx="5709063" cy="255454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Context: 	… </a:t>
            </a:r>
            <a:r>
              <a:rPr kumimoji="0" lang="en-US" sz="2800" b="0" i="1" u="none" strike="noStrike" kern="1200" cap="none" spc="0" normalizeH="0" baseline="0" noProof="0">
                <a:ln>
                  <a:noFill/>
                </a:ln>
                <a:solidFill>
                  <a:prstClr val="black"/>
                </a:solidFill>
                <a:effectLst/>
                <a:uLnTx/>
                <a:uFillTx/>
                <a:latin typeface="Calibri" panose="020F0502020204030204"/>
                <a:ea typeface="+mn-ea"/>
                <a:cs typeface="+mn-cs"/>
              </a:rPr>
              <a:t>Because of your game?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Input:</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800" b="0" i="1" u="none" strike="noStrike" kern="1200" cap="none" spc="0" normalizeH="0" baseline="0" noProof="0">
                <a:ln>
                  <a:noFill/>
                </a:ln>
                <a:solidFill>
                  <a:prstClr val="black"/>
                </a:solidFill>
                <a:effectLst/>
                <a:uLnTx/>
                <a:uFillTx/>
                <a:latin typeface="Calibri" panose="020F0502020204030204"/>
                <a:ea typeface="+mn-ea"/>
                <a:cs typeface="+mn-cs"/>
              </a:rPr>
              <a:t>Yeah, I’m on my way now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Response:	</a:t>
            </a:r>
            <a:r>
              <a:rPr kumimoji="0" lang="en-US" sz="2800" b="1" i="0" u="none" strike="noStrike" kern="1200" cap="none" spc="0" normalizeH="0" baseline="0" noProof="0">
                <a:ln>
                  <a:noFill/>
                </a:ln>
                <a:solidFill>
                  <a:srgbClr val="0070C0"/>
                </a:solidFill>
                <a:effectLst/>
                <a:uLnTx/>
                <a:uFillTx/>
                <a:latin typeface="Calibri" panose="020F0502020204030204"/>
                <a:ea typeface="+mn-ea"/>
                <a:cs typeface="+mn-cs"/>
              </a:rPr>
              <a:t>Ok good luck!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Is </a:t>
            </a:r>
            <a:r>
              <a:rPr kumimoji="0" lang="en-US" sz="2800" b="1" i="0" u="none" strike="noStrike" kern="1200" cap="none" spc="0" normalizeH="0" baseline="0" noProof="0">
                <a:ln>
                  <a:noFill/>
                </a:ln>
                <a:solidFill>
                  <a:srgbClr val="0070C0"/>
                </a:solidFill>
                <a:effectLst/>
                <a:uLnTx/>
                <a:uFillTx/>
                <a:latin typeface="Calibri" panose="020F0502020204030204"/>
                <a:ea typeface="+mn-ea"/>
                <a:cs typeface="+mn-cs"/>
              </a:rPr>
              <a:t>this</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 good</a:t>
            </a:r>
            <a:r>
              <a:rPr kumimoji="0" lang="en-US" sz="2800" b="0" i="0" u="none" strike="noStrike" kern="1200" cap="none" spc="0" normalizeH="0" baseline="30000" noProof="0">
                <a:ln>
                  <a:noFill/>
                </a:ln>
                <a:solidFill>
                  <a:srgbClr val="C00000"/>
                </a:solidFill>
                <a:effectLst/>
                <a:uLnTx/>
                <a:uFillTx/>
                <a:latin typeface="Calibri" panose="020F0502020204030204"/>
                <a:ea typeface="+mn-ea"/>
                <a:cs typeface="+mn-cs"/>
              </a:rPr>
              <a:t>1</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response?</a:t>
            </a:r>
          </a:p>
        </p:txBody>
      </p:sp>
      <p:sp>
        <p:nvSpPr>
          <p:cNvPr id="19" name="Rectangle 18">
            <a:extLst>
              <a:ext uri="{FF2B5EF4-FFF2-40B4-BE49-F238E27FC236}">
                <a16:creationId xmlns:a16="http://schemas.microsoft.com/office/drawing/2014/main" id="{4663154F-46C8-45DE-9D23-CA07954CDF50}"/>
              </a:ext>
            </a:extLst>
          </p:cNvPr>
          <p:cNvSpPr/>
          <p:nvPr/>
        </p:nvSpPr>
        <p:spPr>
          <a:xfrm>
            <a:off x="5338153" y="4046232"/>
            <a:ext cx="114236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Strongly Disagree</a:t>
            </a:r>
          </a:p>
        </p:txBody>
      </p:sp>
      <p:sp>
        <p:nvSpPr>
          <p:cNvPr id="20" name="Rectangle 19">
            <a:extLst>
              <a:ext uri="{FF2B5EF4-FFF2-40B4-BE49-F238E27FC236}">
                <a16:creationId xmlns:a16="http://schemas.microsoft.com/office/drawing/2014/main" id="{80748E12-71A2-4CBE-824C-C0F5BE6EDA26}"/>
              </a:ext>
            </a:extLst>
          </p:cNvPr>
          <p:cNvSpPr/>
          <p:nvPr/>
        </p:nvSpPr>
        <p:spPr>
          <a:xfrm>
            <a:off x="6404960" y="4323231"/>
            <a:ext cx="1142361"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Disagree</a:t>
            </a:r>
          </a:p>
        </p:txBody>
      </p:sp>
      <p:sp>
        <p:nvSpPr>
          <p:cNvPr id="21" name="Rectangle 20">
            <a:extLst>
              <a:ext uri="{FF2B5EF4-FFF2-40B4-BE49-F238E27FC236}">
                <a16:creationId xmlns:a16="http://schemas.microsoft.com/office/drawing/2014/main" id="{D38755CB-176F-4516-B43D-38FC8602C570}"/>
              </a:ext>
            </a:extLst>
          </p:cNvPr>
          <p:cNvSpPr/>
          <p:nvPr/>
        </p:nvSpPr>
        <p:spPr>
          <a:xfrm>
            <a:off x="8332068" y="4323231"/>
            <a:ext cx="1142361"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Agree</a:t>
            </a:r>
          </a:p>
        </p:txBody>
      </p:sp>
      <p:sp>
        <p:nvSpPr>
          <p:cNvPr id="22" name="Rectangle 21">
            <a:extLst>
              <a:ext uri="{FF2B5EF4-FFF2-40B4-BE49-F238E27FC236}">
                <a16:creationId xmlns:a16="http://schemas.microsoft.com/office/drawing/2014/main" id="{02016A03-530F-463B-92CD-8E16B6E1BFDE}"/>
              </a:ext>
            </a:extLst>
          </p:cNvPr>
          <p:cNvSpPr/>
          <p:nvPr/>
        </p:nvSpPr>
        <p:spPr>
          <a:xfrm>
            <a:off x="9256982" y="4046232"/>
            <a:ext cx="114236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Strongly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Agree</a:t>
            </a:r>
          </a:p>
        </p:txBody>
      </p:sp>
      <p:sp>
        <p:nvSpPr>
          <p:cNvPr id="23" name="Rectangle 22">
            <a:extLst>
              <a:ext uri="{FF2B5EF4-FFF2-40B4-BE49-F238E27FC236}">
                <a16:creationId xmlns:a16="http://schemas.microsoft.com/office/drawing/2014/main" id="{2768FEF9-4377-43BB-A84A-59BF5D46C841}"/>
              </a:ext>
            </a:extLst>
          </p:cNvPr>
          <p:cNvSpPr/>
          <p:nvPr/>
        </p:nvSpPr>
        <p:spPr>
          <a:xfrm>
            <a:off x="7289956" y="4323231"/>
            <a:ext cx="129264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Unsure</a:t>
            </a:r>
          </a:p>
        </p:txBody>
      </p:sp>
      <p:pic>
        <p:nvPicPr>
          <p:cNvPr id="24" name="Picture 23">
            <a:extLst>
              <a:ext uri="{FF2B5EF4-FFF2-40B4-BE49-F238E27FC236}">
                <a16:creationId xmlns:a16="http://schemas.microsoft.com/office/drawing/2014/main" id="{C93FF92D-8511-43B9-A041-80C2BEDD03D6}"/>
              </a:ext>
            </a:extLst>
          </p:cNvPr>
          <p:cNvPicPr>
            <a:picLocks noChangeAspect="1"/>
          </p:cNvPicPr>
          <p:nvPr/>
        </p:nvPicPr>
        <p:blipFill>
          <a:blip r:embed="rId5"/>
          <a:stretch>
            <a:fillRect/>
          </a:stretch>
        </p:blipFill>
        <p:spPr>
          <a:xfrm>
            <a:off x="9051123" y="-4365"/>
            <a:ext cx="3172268" cy="2372056"/>
          </a:xfrm>
          <a:prstGeom prst="rect">
            <a:avLst/>
          </a:prstGeom>
        </p:spPr>
      </p:pic>
      <p:sp>
        <p:nvSpPr>
          <p:cNvPr id="26" name="Rectangle 25">
            <a:extLst>
              <a:ext uri="{FF2B5EF4-FFF2-40B4-BE49-F238E27FC236}">
                <a16:creationId xmlns:a16="http://schemas.microsoft.com/office/drawing/2014/main" id="{759E323B-B4C2-4483-8C30-51FE4E0D1B98}"/>
              </a:ext>
            </a:extLst>
          </p:cNvPr>
          <p:cNvSpPr/>
          <p:nvPr/>
        </p:nvSpPr>
        <p:spPr>
          <a:xfrm>
            <a:off x="5324366" y="5189849"/>
            <a:ext cx="548105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30000" noProof="0">
                <a:ln>
                  <a:noFill/>
                </a:ln>
                <a:solidFill>
                  <a:srgbClr val="C00000"/>
                </a:solidFill>
                <a:effectLst/>
                <a:uLnTx/>
                <a:uFillTx/>
                <a:latin typeface="Calibri" panose="020F0502020204030204"/>
                <a:ea typeface="+mn-ea"/>
                <a:cs typeface="+mn-cs"/>
              </a:rPr>
              <a:t>1</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replaced as appropriate (relevant, interesting,…) </a:t>
            </a:r>
          </a:p>
        </p:txBody>
      </p:sp>
    </p:spTree>
    <p:extLst>
      <p:ext uri="{BB962C8B-B14F-4D97-AF65-F5344CB8AC3E}">
        <p14:creationId xmlns:p14="http://schemas.microsoft.com/office/powerpoint/2010/main" val="72716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19" grpId="0"/>
      <p:bldP spid="20" grpId="0"/>
      <p:bldP spid="21" grpId="0"/>
      <p:bldP spid="22" grpId="0"/>
      <p:bldP spid="23" grpId="0"/>
      <p:bldP spid="2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6A34B-FDCF-4BDD-A09B-C7A4A6A27F60}"/>
              </a:ext>
            </a:extLst>
          </p:cNvPr>
          <p:cNvSpPr>
            <a:spLocks noGrp="1"/>
          </p:cNvSpPr>
          <p:nvPr>
            <p:ph type="title"/>
          </p:nvPr>
        </p:nvSpPr>
        <p:spPr/>
        <p:txBody>
          <a:bodyPr/>
          <a:lstStyle/>
          <a:p>
            <a:r>
              <a:rPr lang="en-US"/>
              <a:t>Machine-Translation-Based Metrics</a:t>
            </a:r>
          </a:p>
        </p:txBody>
      </p:sp>
      <p:sp>
        <p:nvSpPr>
          <p:cNvPr id="3" name="Content Placeholder 2">
            <a:extLst>
              <a:ext uri="{FF2B5EF4-FFF2-40B4-BE49-F238E27FC236}">
                <a16:creationId xmlns:a16="http://schemas.microsoft.com/office/drawing/2014/main" id="{6C7625B3-CDA9-45F0-963C-42AAEE990081}"/>
              </a:ext>
            </a:extLst>
          </p:cNvPr>
          <p:cNvSpPr>
            <a:spLocks noGrp="1"/>
          </p:cNvSpPr>
          <p:nvPr>
            <p:ph idx="1"/>
          </p:nvPr>
        </p:nvSpPr>
        <p:spPr>
          <a:xfrm>
            <a:off x="707571" y="1825624"/>
            <a:ext cx="10853058" cy="4895851"/>
          </a:xfrm>
        </p:spPr>
        <p:txBody>
          <a:bodyPr>
            <a:normAutofit/>
          </a:bodyPr>
          <a:lstStyle/>
          <a:p>
            <a:r>
              <a:rPr lang="en-US" b="1"/>
              <a:t>BLEU </a:t>
            </a:r>
            <a:r>
              <a:rPr lang="en-US"/>
              <a:t>[</a:t>
            </a:r>
            <a:r>
              <a:rPr lang="en-US">
                <a:hlinkClick r:id="rId3"/>
              </a:rPr>
              <a:t>Papineni+ 02</a:t>
            </a:r>
            <a:r>
              <a:rPr lang="en-US"/>
              <a:t>]: </a:t>
            </a:r>
            <a:r>
              <a:rPr lang="en-US" err="1"/>
              <a:t>ngram</a:t>
            </a:r>
            <a:r>
              <a:rPr lang="en-US"/>
              <a:t> overlap metric</a:t>
            </a:r>
            <a:endParaRPr lang="en-US" b="1"/>
          </a:p>
          <a:p>
            <a:endParaRPr lang="en-US"/>
          </a:p>
          <a:p>
            <a:endParaRPr lang="en-US"/>
          </a:p>
          <a:p>
            <a:endParaRPr lang="en-US"/>
          </a:p>
          <a:p>
            <a:pPr marL="0" indent="0">
              <a:buNone/>
            </a:pPr>
            <a:endParaRPr lang="en-US"/>
          </a:p>
          <a:p>
            <a:r>
              <a:rPr lang="en-US" b="1"/>
              <a:t>NIST</a:t>
            </a:r>
            <a:r>
              <a:rPr lang="en-US"/>
              <a:t> [</a:t>
            </a:r>
            <a:r>
              <a:rPr lang="en-US">
                <a:hlinkClick r:id="rId4"/>
              </a:rPr>
              <a:t>Doddington+ 02</a:t>
            </a:r>
            <a:r>
              <a:rPr lang="en-US"/>
              <a:t>]</a:t>
            </a:r>
            <a:endParaRPr lang="en-US" b="1"/>
          </a:p>
          <a:p>
            <a:pPr lvl="1"/>
            <a:r>
              <a:rPr lang="en-US"/>
              <a:t>Seldom used in dialogue, but copes with </a:t>
            </a:r>
            <a:r>
              <a:rPr lang="en-US" b="1">
                <a:solidFill>
                  <a:srgbClr val="0070C0"/>
                </a:solidFill>
              </a:rPr>
              <a:t>blandness issue</a:t>
            </a:r>
          </a:p>
          <a:p>
            <a:pPr lvl="1"/>
            <a:r>
              <a:rPr lang="en-US"/>
              <a:t>Considers info gain of each </a:t>
            </a:r>
            <a:r>
              <a:rPr lang="en-US" err="1"/>
              <a:t>ngram</a:t>
            </a:r>
            <a:r>
              <a:rPr lang="en-US"/>
              <a:t>: score(</a:t>
            </a:r>
            <a:r>
              <a:rPr lang="en-US" i="1"/>
              <a:t>interesting calculation</a:t>
            </a:r>
            <a:r>
              <a:rPr lang="en-US"/>
              <a:t>) &gt;&gt; score(</a:t>
            </a:r>
            <a:r>
              <a:rPr lang="en-US" i="1"/>
              <a:t>of the</a:t>
            </a:r>
            <a:r>
              <a:rPr lang="en-US"/>
              <a:t>) </a:t>
            </a:r>
          </a:p>
          <a:p>
            <a:r>
              <a:rPr lang="en-US" b="1"/>
              <a:t>METEOR</a:t>
            </a:r>
          </a:p>
          <a:p>
            <a:pPr lvl="1"/>
            <a:r>
              <a:rPr lang="en-US"/>
              <a:t>Accounts for synonyms, paraphrases, etc.</a:t>
            </a:r>
          </a:p>
          <a:p>
            <a:endParaRPr lang="en-US" b="1"/>
          </a:p>
        </p:txBody>
      </p:sp>
      <p:sp>
        <p:nvSpPr>
          <p:cNvPr id="4" name="Slide Number Placeholder 3">
            <a:extLst>
              <a:ext uri="{FF2B5EF4-FFF2-40B4-BE49-F238E27FC236}">
                <a16:creationId xmlns:a16="http://schemas.microsoft.com/office/drawing/2014/main" id="{841EF681-5A98-4782-90BB-BAD696D99392}"/>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35167C1-9871-4568-9171-8F5AB6E677EF}"/>
              </a:ext>
            </a:extLst>
          </p:cNvPr>
          <p:cNvPicPr>
            <a:picLocks noChangeAspect="1"/>
          </p:cNvPicPr>
          <p:nvPr/>
        </p:nvPicPr>
        <p:blipFill>
          <a:blip r:embed="rId5"/>
          <a:stretch>
            <a:fillRect/>
          </a:stretch>
        </p:blipFill>
        <p:spPr>
          <a:xfrm>
            <a:off x="7748621" y="1681564"/>
            <a:ext cx="4258269" cy="924054"/>
          </a:xfrm>
          <a:prstGeom prst="rect">
            <a:avLst/>
          </a:prstGeom>
        </p:spPr>
      </p:pic>
      <p:pic>
        <p:nvPicPr>
          <p:cNvPr id="6" name="Picture 5">
            <a:extLst>
              <a:ext uri="{FF2B5EF4-FFF2-40B4-BE49-F238E27FC236}">
                <a16:creationId xmlns:a16="http://schemas.microsoft.com/office/drawing/2014/main" id="{9A747E12-8D61-4AF2-816C-2352A2C234AF}"/>
              </a:ext>
            </a:extLst>
          </p:cNvPr>
          <p:cNvPicPr>
            <a:picLocks noChangeAspect="1"/>
          </p:cNvPicPr>
          <p:nvPr/>
        </p:nvPicPr>
        <p:blipFill>
          <a:blip r:embed="rId6"/>
          <a:stretch>
            <a:fillRect/>
          </a:stretch>
        </p:blipFill>
        <p:spPr>
          <a:xfrm>
            <a:off x="7612623" y="2605618"/>
            <a:ext cx="4539869" cy="856980"/>
          </a:xfrm>
          <a:prstGeom prst="rect">
            <a:avLst/>
          </a:prstGeom>
        </p:spPr>
      </p:pic>
      <p:grpSp>
        <p:nvGrpSpPr>
          <p:cNvPr id="16" name="Group 15">
            <a:extLst>
              <a:ext uri="{FF2B5EF4-FFF2-40B4-BE49-F238E27FC236}">
                <a16:creationId xmlns:a16="http://schemas.microsoft.com/office/drawing/2014/main" id="{CA4F73C1-8E93-4E99-AC30-17B4E5336B26}"/>
              </a:ext>
            </a:extLst>
          </p:cNvPr>
          <p:cNvGrpSpPr/>
          <p:nvPr/>
        </p:nvGrpSpPr>
        <p:grpSpPr>
          <a:xfrm>
            <a:off x="1035923" y="2311884"/>
            <a:ext cx="6400290" cy="1613726"/>
            <a:chOff x="1035923" y="2311884"/>
            <a:chExt cx="6400290" cy="1613726"/>
          </a:xfrm>
        </p:grpSpPr>
        <p:sp>
          <p:nvSpPr>
            <p:cNvPr id="7" name="Flowchart: Process 6">
              <a:extLst>
                <a:ext uri="{FF2B5EF4-FFF2-40B4-BE49-F238E27FC236}">
                  <a16:creationId xmlns:a16="http://schemas.microsoft.com/office/drawing/2014/main" id="{0F0A6A40-C707-4157-87E8-61F5B82FFCAE}"/>
                </a:ext>
              </a:extLst>
            </p:cNvPr>
            <p:cNvSpPr/>
            <p:nvPr/>
          </p:nvSpPr>
          <p:spPr>
            <a:xfrm>
              <a:off x="1035923" y="2311884"/>
              <a:ext cx="6400289" cy="1613726"/>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53B989F-0F97-4A1E-B411-A6EDDA3F5FBF}"/>
                </a:ext>
              </a:extLst>
            </p:cNvPr>
            <p:cNvSpPr/>
            <p:nvPr/>
          </p:nvSpPr>
          <p:spPr>
            <a:xfrm>
              <a:off x="3094703" y="2485887"/>
              <a:ext cx="911839" cy="483408"/>
            </a:xfrm>
            <a:prstGeom prst="rect">
              <a:avLst/>
            </a:prstGeom>
            <a:solidFill>
              <a:srgbClr val="FFFF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90F65DD-C2C3-4190-BD83-2136EF4B8864}"/>
                </a:ext>
              </a:extLst>
            </p:cNvPr>
            <p:cNvSpPr/>
            <p:nvPr/>
          </p:nvSpPr>
          <p:spPr>
            <a:xfrm>
              <a:off x="5724988" y="2485886"/>
              <a:ext cx="1482230" cy="537498"/>
            </a:xfrm>
            <a:prstGeom prst="rect">
              <a:avLst/>
            </a:prstGeom>
            <a:solidFill>
              <a:schemeClr val="accent5">
                <a:lumMod val="40000"/>
                <a:lumOff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5905AEB-2019-40EA-9214-CE807AED3E41}"/>
                </a:ext>
              </a:extLst>
            </p:cNvPr>
            <p:cNvSpPr/>
            <p:nvPr/>
          </p:nvSpPr>
          <p:spPr>
            <a:xfrm>
              <a:off x="3094704" y="2485960"/>
              <a:ext cx="4341509"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John    resigned    yesterday .</a:t>
              </a:r>
            </a:p>
          </p:txBody>
        </p:sp>
        <p:sp>
          <p:nvSpPr>
            <p:cNvPr id="11" name="Rectangle 10">
              <a:extLst>
                <a:ext uri="{FF2B5EF4-FFF2-40B4-BE49-F238E27FC236}">
                  <a16:creationId xmlns:a16="http://schemas.microsoft.com/office/drawing/2014/main" id="{28B093CB-5D32-445D-A333-8434DD33D191}"/>
                </a:ext>
              </a:extLst>
            </p:cNvPr>
            <p:cNvSpPr/>
            <p:nvPr/>
          </p:nvSpPr>
          <p:spPr>
            <a:xfrm>
              <a:off x="4997551" y="3267049"/>
              <a:ext cx="715422" cy="539113"/>
            </a:xfrm>
            <a:prstGeom prst="rect">
              <a:avLst/>
            </a:prstGeom>
            <a:solidFill>
              <a:srgbClr val="FFFF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A669802-C245-4141-A54C-1725403FB695}"/>
                </a:ext>
              </a:extLst>
            </p:cNvPr>
            <p:cNvSpPr/>
            <p:nvPr/>
          </p:nvSpPr>
          <p:spPr>
            <a:xfrm>
              <a:off x="3118871" y="3268664"/>
              <a:ext cx="1545185" cy="537498"/>
            </a:xfrm>
            <a:prstGeom prst="rect">
              <a:avLst/>
            </a:prstGeom>
            <a:solidFill>
              <a:schemeClr val="accent5">
                <a:lumMod val="40000"/>
                <a:lumOff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6FF4A61-DB59-4D75-863B-C3305A8D9009}"/>
                </a:ext>
              </a:extLst>
            </p:cNvPr>
            <p:cNvSpPr/>
            <p:nvPr/>
          </p:nvSpPr>
          <p:spPr>
            <a:xfrm>
              <a:off x="3118872" y="3252845"/>
              <a:ext cx="3757374"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Yesterday ,   John    quit .</a:t>
              </a:r>
            </a:p>
          </p:txBody>
        </p:sp>
        <p:sp>
          <p:nvSpPr>
            <p:cNvPr id="14" name="Rectangle 13">
              <a:extLst>
                <a:ext uri="{FF2B5EF4-FFF2-40B4-BE49-F238E27FC236}">
                  <a16:creationId xmlns:a16="http://schemas.microsoft.com/office/drawing/2014/main" id="{88F6DF2F-2CEF-405D-8A8B-80A97CFC9155}"/>
                </a:ext>
              </a:extLst>
            </p:cNvPr>
            <p:cNvSpPr/>
            <p:nvPr/>
          </p:nvSpPr>
          <p:spPr>
            <a:xfrm>
              <a:off x="1122793" y="2485886"/>
              <a:ext cx="1777474" cy="523220"/>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Reference:</a:t>
              </a:r>
            </a:p>
          </p:txBody>
        </p:sp>
        <p:sp>
          <p:nvSpPr>
            <p:cNvPr id="15" name="Rectangle 14">
              <a:extLst>
                <a:ext uri="{FF2B5EF4-FFF2-40B4-BE49-F238E27FC236}">
                  <a16:creationId xmlns:a16="http://schemas.microsoft.com/office/drawing/2014/main" id="{C3796DD0-C0B6-43FE-A34F-6C3F1D3327D6}"/>
                </a:ext>
              </a:extLst>
            </p:cNvPr>
            <p:cNvSpPr/>
            <p:nvPr/>
          </p:nvSpPr>
          <p:spPr>
            <a:xfrm>
              <a:off x="1551563" y="3255117"/>
              <a:ext cx="1348704" cy="523220"/>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System:</a:t>
              </a:r>
            </a:p>
          </p:txBody>
        </p:sp>
      </p:grpSp>
    </p:spTree>
    <p:extLst>
      <p:ext uri="{BB962C8B-B14F-4D97-AF65-F5344CB8AC3E}">
        <p14:creationId xmlns:p14="http://schemas.microsoft.com/office/powerpoint/2010/main" val="262732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7578C-39A4-4EE7-B77D-F8D801C8D23E}"/>
              </a:ext>
            </a:extLst>
          </p:cNvPr>
          <p:cNvSpPr>
            <a:spLocks noGrp="1"/>
          </p:cNvSpPr>
          <p:nvPr>
            <p:ph type="title"/>
          </p:nvPr>
        </p:nvSpPr>
        <p:spPr/>
        <p:txBody>
          <a:bodyPr/>
          <a:lstStyle/>
          <a:p>
            <a:r>
              <a:rPr lang="en-US"/>
              <a:t>The challenge with MT-based metrics</a:t>
            </a:r>
          </a:p>
        </p:txBody>
      </p:sp>
      <p:sp>
        <p:nvSpPr>
          <p:cNvPr id="6" name="Slide Number Placeholder 3">
            <a:extLst>
              <a:ext uri="{FF2B5EF4-FFF2-40B4-BE49-F238E27FC236}">
                <a16:creationId xmlns:a16="http://schemas.microsoft.com/office/drawing/2014/main" id="{3038C9CC-5E55-4515-9F6B-8C2E908390BF}"/>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196FA800-D881-4FFD-8747-132A1A665B0B}"/>
              </a:ext>
            </a:extLst>
          </p:cNvPr>
          <p:cNvGrpSpPr/>
          <p:nvPr/>
        </p:nvGrpSpPr>
        <p:grpSpPr>
          <a:xfrm>
            <a:off x="491458" y="1521958"/>
            <a:ext cx="11161699" cy="1166812"/>
            <a:chOff x="981330" y="1696131"/>
            <a:chExt cx="7221056" cy="1166812"/>
          </a:xfrm>
        </p:grpSpPr>
        <p:sp>
          <p:nvSpPr>
            <p:cNvPr id="8" name="Flowchart: Process 7">
              <a:extLst>
                <a:ext uri="{FF2B5EF4-FFF2-40B4-BE49-F238E27FC236}">
                  <a16:creationId xmlns:a16="http://schemas.microsoft.com/office/drawing/2014/main" id="{E0458133-1B3E-4910-94F3-FF1EA4714E17}"/>
                </a:ext>
              </a:extLst>
            </p:cNvPr>
            <p:cNvSpPr/>
            <p:nvPr/>
          </p:nvSpPr>
          <p:spPr>
            <a:xfrm>
              <a:off x="981330" y="1696131"/>
              <a:ext cx="7221056" cy="1166812"/>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AACD393-3EF8-4603-B33D-A3F35E261308}"/>
                </a:ext>
              </a:extLst>
            </p:cNvPr>
            <p:cNvSpPr/>
            <p:nvPr/>
          </p:nvSpPr>
          <p:spPr>
            <a:xfrm>
              <a:off x="1137554" y="1799550"/>
              <a:ext cx="678341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Input:</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800" b="0" i="1" u="none" strike="noStrike" kern="1200" cap="none" spc="0" normalizeH="0" baseline="0" noProof="0">
                  <a:ln>
                    <a:noFill/>
                  </a:ln>
                  <a:solidFill>
                    <a:prstClr val="black"/>
                  </a:solidFill>
                  <a:effectLst/>
                  <a:uLnTx/>
                  <a:uFillTx/>
                  <a:latin typeface="Calibri" panose="020F0502020204030204"/>
                  <a:ea typeface="+mn-ea"/>
                  <a:cs typeface="+mn-cs"/>
                </a:rPr>
                <a:t>		How are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Response (gold):	</a:t>
              </a:r>
              <a:r>
                <a:rPr kumimoji="0" lang="en-US" sz="2800" b="1" i="0" u="none" strike="noStrike" kern="1200" cap="none" spc="0" normalizeH="0" baseline="0" noProof="0">
                  <a:ln>
                    <a:noFill/>
                  </a:ln>
                  <a:solidFill>
                    <a:srgbClr val="0070C0"/>
                  </a:solidFill>
                  <a:effectLst/>
                  <a:uLnTx/>
                  <a:uFillTx/>
                  <a:latin typeface="Calibri" panose="020F0502020204030204"/>
                  <a:ea typeface="+mn-ea"/>
                  <a:cs typeface="+mn-cs"/>
                </a:rPr>
                <a:t>I ’m good , thanks .</a:t>
              </a:r>
            </a:p>
          </p:txBody>
        </p:sp>
      </p:grpSp>
      <p:grpSp>
        <p:nvGrpSpPr>
          <p:cNvPr id="15" name="Group 14">
            <a:extLst>
              <a:ext uri="{FF2B5EF4-FFF2-40B4-BE49-F238E27FC236}">
                <a16:creationId xmlns:a16="http://schemas.microsoft.com/office/drawing/2014/main" id="{1A02DE00-1017-4CC8-ABAD-1BA7868FEFD2}"/>
              </a:ext>
            </a:extLst>
          </p:cNvPr>
          <p:cNvGrpSpPr/>
          <p:nvPr/>
        </p:nvGrpSpPr>
        <p:grpSpPr>
          <a:xfrm>
            <a:off x="491457" y="2758775"/>
            <a:ext cx="11193191" cy="1384995"/>
            <a:chOff x="491457" y="2758775"/>
            <a:chExt cx="11193191" cy="1384995"/>
          </a:xfrm>
        </p:grpSpPr>
        <p:sp>
          <p:nvSpPr>
            <p:cNvPr id="5" name="Flowchart: Process 4">
              <a:extLst>
                <a:ext uri="{FF2B5EF4-FFF2-40B4-BE49-F238E27FC236}">
                  <a16:creationId xmlns:a16="http://schemas.microsoft.com/office/drawing/2014/main" id="{9D3FAA6A-E944-442D-AB77-65C838A418A8}"/>
                </a:ext>
              </a:extLst>
            </p:cNvPr>
            <p:cNvSpPr/>
            <p:nvPr/>
          </p:nvSpPr>
          <p:spPr>
            <a:xfrm>
              <a:off x="491457" y="2792188"/>
              <a:ext cx="11161699" cy="1311725"/>
            </a:xfrm>
            <a:prstGeom prst="flowChartProcess">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6CBFE31-5D90-4989-9D3E-F26F94E9544E}"/>
                </a:ext>
              </a:extLst>
            </p:cNvPr>
            <p:cNvSpPr/>
            <p:nvPr/>
          </p:nvSpPr>
          <p:spPr>
            <a:xfrm>
              <a:off x="7557749" y="3035452"/>
              <a:ext cx="4126899"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panose="020F0502020204030204"/>
                  <a:ea typeface="+mn-ea"/>
                  <a:cs typeface="+mn-cs"/>
                </a:rPr>
                <a:t>Semantically</a:t>
              </a:r>
              <a:r>
                <a:rPr kumimoji="0" lang="en-US" sz="2800" b="0" i="1" u="none" strike="noStrike" kern="1200" cap="none" spc="0" normalizeH="0" baseline="0" noProof="0">
                  <a:ln>
                    <a:noFill/>
                  </a:ln>
                  <a:solidFill>
                    <a:prstClr val="black"/>
                  </a:solidFill>
                  <a:effectLst/>
                  <a:uLnTx/>
                  <a:uFillTx/>
                  <a:latin typeface="Calibri" panose="020F0502020204030204"/>
                  <a:ea typeface="+mn-ea"/>
                  <a:cs typeface="+mn-cs"/>
                </a:rPr>
                <a:t> equivalent</a:t>
              </a:r>
              <a:br>
                <a:rPr kumimoji="0" lang="en-US" sz="2800" b="0" i="1"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800" b="0" i="1" u="none" strike="noStrike" kern="1200" cap="none" spc="0" normalizeH="0" baseline="0" noProof="0">
                  <a:ln>
                    <a:noFill/>
                  </a:ln>
                  <a:solidFill>
                    <a:prstClr val="black"/>
                  </a:solidFill>
                  <a:effectLst/>
                  <a:uLnTx/>
                  <a:uFillTx/>
                  <a:latin typeface="Calibri" panose="020F0502020204030204"/>
                  <a:ea typeface="+mn-ea"/>
                  <a:cs typeface="+mn-cs"/>
                </a:rPr>
                <a:t>(as in Machine Translation)</a:t>
              </a:r>
            </a:p>
          </p:txBody>
        </p:sp>
        <p:sp>
          <p:nvSpPr>
            <p:cNvPr id="3" name="Rectangle 2">
              <a:extLst>
                <a:ext uri="{FF2B5EF4-FFF2-40B4-BE49-F238E27FC236}">
                  <a16:creationId xmlns:a16="http://schemas.microsoft.com/office/drawing/2014/main" id="{B94DA3E4-870D-4114-ADB9-249594BAF63D}"/>
                </a:ext>
              </a:extLst>
            </p:cNvPr>
            <p:cNvSpPr/>
            <p:nvPr/>
          </p:nvSpPr>
          <p:spPr>
            <a:xfrm>
              <a:off x="641350" y="2758775"/>
              <a:ext cx="9785350"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Response A:		</a:t>
              </a:r>
              <a:r>
                <a:rPr kumimoji="0" lang="en-US" sz="2800" b="1" i="0" u="none" strike="noStrike" kern="1200" cap="none" spc="0" normalizeH="0" baseline="0" noProof="0">
                  <a:ln>
                    <a:noFill/>
                  </a:ln>
                  <a:solidFill>
                    <a:srgbClr val="0070C0"/>
                  </a:solidFill>
                  <a:effectLst/>
                  <a:uLnTx/>
                  <a:uFillTx/>
                  <a:latin typeface="Calibri" panose="020F0502020204030204"/>
                  <a:ea typeface="+mn-ea"/>
                  <a:cs typeface="+mn-cs"/>
                </a:rPr>
                <a:t>Good</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a:ln>
                    <a:noFill/>
                  </a:ln>
                  <a:solidFill>
                    <a:srgbClr val="0070C0"/>
                  </a:solidFill>
                  <a:effectLst/>
                  <a:uLnTx/>
                  <a:uFillTx/>
                  <a:latin typeface="Calibri" panose="020F0502020204030204"/>
                  <a:ea typeface="+mn-ea"/>
                  <a:cs typeface="+mn-cs"/>
                </a:rPr>
                <a:t>thanks</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Response B:		Doing pretty </a:t>
              </a:r>
              <a:r>
                <a:rPr kumimoji="0" lang="en-US" sz="2800" b="1" i="0" u="none" strike="noStrike" kern="1200" cap="none" spc="0" normalizeH="0" baseline="0" noProof="0">
                  <a:ln>
                    <a:noFill/>
                  </a:ln>
                  <a:solidFill>
                    <a:srgbClr val="0070C0"/>
                  </a:solidFill>
                  <a:effectLst/>
                  <a:uLnTx/>
                  <a:uFillTx/>
                  <a:latin typeface="Calibri" panose="020F0502020204030204"/>
                  <a:ea typeface="+mn-ea"/>
                  <a:cs typeface="+mn-cs"/>
                </a:rPr>
                <a:t>good thanks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Response C:		Doing well thank you !</a:t>
              </a:r>
            </a:p>
          </p:txBody>
        </p:sp>
      </p:grpSp>
      <p:grpSp>
        <p:nvGrpSpPr>
          <p:cNvPr id="17" name="Group 16">
            <a:extLst>
              <a:ext uri="{FF2B5EF4-FFF2-40B4-BE49-F238E27FC236}">
                <a16:creationId xmlns:a16="http://schemas.microsoft.com/office/drawing/2014/main" id="{0A9A9EB2-B7D1-4D5A-9995-19B8B11D19EC}"/>
              </a:ext>
            </a:extLst>
          </p:cNvPr>
          <p:cNvGrpSpPr/>
          <p:nvPr/>
        </p:nvGrpSpPr>
        <p:grpSpPr>
          <a:xfrm>
            <a:off x="491457" y="4046534"/>
            <a:ext cx="11161699" cy="2669794"/>
            <a:chOff x="491457" y="4046534"/>
            <a:chExt cx="11161699" cy="2669794"/>
          </a:xfrm>
        </p:grpSpPr>
        <p:sp>
          <p:nvSpPr>
            <p:cNvPr id="13" name="Rectangle 12">
              <a:extLst>
                <a:ext uri="{FF2B5EF4-FFF2-40B4-BE49-F238E27FC236}">
                  <a16:creationId xmlns:a16="http://schemas.microsoft.com/office/drawing/2014/main" id="{D77971C9-A61E-438A-94D6-D4DC90DB6AD5}"/>
                </a:ext>
              </a:extLst>
            </p:cNvPr>
            <p:cNvSpPr/>
            <p:nvPr/>
          </p:nvSpPr>
          <p:spPr>
            <a:xfrm>
              <a:off x="4728850" y="6254663"/>
              <a:ext cx="277261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Many false negative!</a:t>
              </a:r>
            </a:p>
          </p:txBody>
        </p:sp>
        <p:grpSp>
          <p:nvGrpSpPr>
            <p:cNvPr id="16" name="Group 15">
              <a:extLst>
                <a:ext uri="{FF2B5EF4-FFF2-40B4-BE49-F238E27FC236}">
                  <a16:creationId xmlns:a16="http://schemas.microsoft.com/office/drawing/2014/main" id="{4816066E-8E1A-4A90-A4F1-60F1DD233CA8}"/>
                </a:ext>
              </a:extLst>
            </p:cNvPr>
            <p:cNvGrpSpPr/>
            <p:nvPr/>
          </p:nvGrpSpPr>
          <p:grpSpPr>
            <a:xfrm>
              <a:off x="491457" y="4046534"/>
              <a:ext cx="11161699" cy="2246769"/>
              <a:chOff x="491457" y="4046534"/>
              <a:chExt cx="11161699" cy="2246769"/>
            </a:xfrm>
          </p:grpSpPr>
          <p:sp>
            <p:nvSpPr>
              <p:cNvPr id="4" name="Flowchart: Process 3">
                <a:extLst>
                  <a:ext uri="{FF2B5EF4-FFF2-40B4-BE49-F238E27FC236}">
                    <a16:creationId xmlns:a16="http://schemas.microsoft.com/office/drawing/2014/main" id="{F1E5D90E-FADB-4066-BE0F-19A24C6D46F1}"/>
                  </a:ext>
                </a:extLst>
              </p:cNvPr>
              <p:cNvSpPr/>
              <p:nvPr/>
            </p:nvSpPr>
            <p:spPr>
              <a:xfrm>
                <a:off x="491457" y="4137326"/>
                <a:ext cx="11161699" cy="2067531"/>
              </a:xfrm>
              <a:prstGeom prst="flowChartProcess">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ED6EC6-BAA2-485F-933B-E48E1FCC4607}"/>
                  </a:ext>
                </a:extLst>
              </p:cNvPr>
              <p:cNvSpPr/>
              <p:nvPr/>
            </p:nvSpPr>
            <p:spPr>
              <a:xfrm>
                <a:off x="7590932" y="4962224"/>
                <a:ext cx="405405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panose="020F0502020204030204"/>
                    <a:ea typeface="+mn-ea"/>
                    <a:cs typeface="+mn-cs"/>
                  </a:rPr>
                  <a:t>Pragmatically</a:t>
                </a:r>
                <a:r>
                  <a:rPr kumimoji="0" lang="en-US" sz="2800" b="0" i="1" u="none" strike="noStrike" kern="1200" cap="none" spc="0" normalizeH="0" baseline="0" noProof="0">
                    <a:ln>
                      <a:noFill/>
                    </a:ln>
                    <a:solidFill>
                      <a:prstClr val="black"/>
                    </a:solidFill>
                    <a:effectLst/>
                    <a:uLnTx/>
                    <a:uFillTx/>
                    <a:latin typeface="Calibri" panose="020F0502020204030204"/>
                    <a:ea typeface="+mn-ea"/>
                    <a:cs typeface="+mn-cs"/>
                  </a:rPr>
                  <a:t> appropriate</a:t>
                </a:r>
              </a:p>
            </p:txBody>
          </p:sp>
          <p:sp>
            <p:nvSpPr>
              <p:cNvPr id="14" name="Rectangle 13">
                <a:extLst>
                  <a:ext uri="{FF2B5EF4-FFF2-40B4-BE49-F238E27FC236}">
                    <a16:creationId xmlns:a16="http://schemas.microsoft.com/office/drawing/2014/main" id="{B0E317A0-F172-46FC-9210-2982CE15370B}"/>
                  </a:ext>
                </a:extLst>
              </p:cNvPr>
              <p:cNvSpPr/>
              <p:nvPr/>
            </p:nvSpPr>
            <p:spPr>
              <a:xfrm>
                <a:off x="647700" y="4046534"/>
                <a:ext cx="10795000"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Response D:		Fantastic </a:t>
                </a:r>
                <a:r>
                  <a:rPr kumimoji="0" lang="en-US" sz="2800" b="1" i="0" u="none" strike="noStrike" kern="1200" cap="none" spc="0" normalizeH="0" baseline="0" noProof="0">
                    <a:ln>
                      <a:noFill/>
                    </a:ln>
                    <a:solidFill>
                      <a:srgbClr val="0070C0"/>
                    </a:solidFill>
                    <a:effectLst/>
                    <a:uLnTx/>
                    <a:uFillTx/>
                    <a:latin typeface="Calibri" panose="020F0502020204030204"/>
                    <a:ea typeface="+mn-ea"/>
                    <a:cs typeface="+mn-cs"/>
                  </a:rPr>
                  <a:t>.</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How are you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Response E:		</a:t>
                </a:r>
                <a:r>
                  <a:rPr kumimoji="0" lang="en-US" sz="2800" b="1" i="0" u="none" strike="noStrike" kern="1200" cap="none" spc="0" normalizeH="0" baseline="0" noProof="0">
                    <a:ln>
                      <a:noFill/>
                    </a:ln>
                    <a:solidFill>
                      <a:srgbClr val="0070C0"/>
                    </a:solidFill>
                    <a:effectLst/>
                    <a:uLnTx/>
                    <a:uFillTx/>
                    <a:latin typeface="Calibri" panose="020F0502020204030204"/>
                    <a:ea typeface="+mn-ea"/>
                    <a:cs typeface="+mn-cs"/>
                  </a:rPr>
                  <a:t>I 'm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getting sick again </a:t>
                </a:r>
                <a:r>
                  <a:rPr kumimoji="0" lang="en-US" sz="2800" b="1" i="0" u="none" strike="noStrike" kern="1200" cap="none" spc="0" normalizeH="0" baseline="0" noProof="0">
                    <a:ln>
                      <a:noFill/>
                    </a:ln>
                    <a:solidFill>
                      <a:srgbClr val="0070C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Response F:		Bored</a:t>
                </a:r>
                <a:r>
                  <a:rPr kumimoji="0" lang="en-US" sz="2800" b="1" i="0" u="none" strike="noStrike" kern="1200" cap="none" spc="0" normalizeH="0" baseline="0" noProof="0">
                    <a:ln>
                      <a:noFill/>
                    </a:ln>
                    <a:solidFill>
                      <a:srgbClr val="0070C0"/>
                    </a:solidFill>
                    <a:effectLst/>
                    <a:uLnTx/>
                    <a:uFillTx/>
                    <a:latin typeface="Calibri" panose="020F0502020204030204"/>
                    <a:ea typeface="+mn-ea"/>
                    <a:cs typeface="+mn-cs"/>
                  </a:rPr>
                  <a:t> .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you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Response G:		Sleepy </a:t>
                </a:r>
                <a:r>
                  <a:rPr kumimoji="0" lang="en-US" sz="2800" b="1" i="0" u="none" strike="noStrike" kern="1200" cap="none" spc="0" normalizeH="0" baseline="0" noProof="0">
                    <a:ln>
                      <a:noFill/>
                    </a:ln>
                    <a:solidFill>
                      <a:srgbClr val="0070C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Response H:		Terrible </a:t>
                </a:r>
                <a:r>
                  <a:rPr kumimoji="0" lang="en-US" sz="2800" b="0" i="0" u="none" strike="noStrike" kern="1200" cap="none" spc="0" normalizeH="0" baseline="0" noProof="0" err="1">
                    <a:ln>
                      <a:noFill/>
                    </a:ln>
                    <a:solidFill>
                      <a:prstClr val="black"/>
                    </a:solidFill>
                    <a:effectLst/>
                    <a:uLnTx/>
                    <a:uFillTx/>
                    <a:latin typeface="Calibri" panose="020F0502020204030204"/>
                    <a:ea typeface="+mn-ea"/>
                    <a:cs typeface="+mn-cs"/>
                  </a:rPr>
                  <a:t>tbh</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56626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8351-D91D-4ACA-AACC-8B383CF95787}"/>
              </a:ext>
            </a:extLst>
          </p:cNvPr>
          <p:cNvSpPr>
            <a:spLocks noGrp="1"/>
          </p:cNvSpPr>
          <p:nvPr>
            <p:ph type="title"/>
          </p:nvPr>
        </p:nvSpPr>
        <p:spPr/>
        <p:txBody>
          <a:bodyPr/>
          <a:lstStyle/>
          <a:p>
            <a:r>
              <a:rPr lang="en-US"/>
              <a:t>Sentence-level correlation of MT metrics</a:t>
            </a:r>
          </a:p>
        </p:txBody>
      </p:sp>
      <p:sp>
        <p:nvSpPr>
          <p:cNvPr id="3" name="Content Placeholder 2">
            <a:extLst>
              <a:ext uri="{FF2B5EF4-FFF2-40B4-BE49-F238E27FC236}">
                <a16:creationId xmlns:a16="http://schemas.microsoft.com/office/drawing/2014/main" id="{3B2AB431-42BC-47CA-BC46-4289C095DE1C}"/>
              </a:ext>
            </a:extLst>
          </p:cNvPr>
          <p:cNvSpPr>
            <a:spLocks noGrp="1"/>
          </p:cNvSpPr>
          <p:nvPr>
            <p:ph idx="1"/>
          </p:nvPr>
        </p:nvSpPr>
        <p:spPr>
          <a:xfrm>
            <a:off x="838200" y="1603199"/>
            <a:ext cx="10515600" cy="843434"/>
          </a:xfrm>
        </p:spPr>
        <p:txBody>
          <a:bodyPr/>
          <a:lstStyle/>
          <a:p>
            <a:r>
              <a:rPr lang="en-US"/>
              <a:t>Poor correlation with human judgments:</a:t>
            </a:r>
          </a:p>
        </p:txBody>
      </p:sp>
      <p:pic>
        <p:nvPicPr>
          <p:cNvPr id="4" name="Picture 3">
            <a:extLst>
              <a:ext uri="{FF2B5EF4-FFF2-40B4-BE49-F238E27FC236}">
                <a16:creationId xmlns:a16="http://schemas.microsoft.com/office/drawing/2014/main" id="{8F6701FF-1F73-4D01-9D60-91E456670DB8}"/>
              </a:ext>
            </a:extLst>
          </p:cNvPr>
          <p:cNvPicPr>
            <a:picLocks noChangeAspect="1"/>
          </p:cNvPicPr>
          <p:nvPr/>
        </p:nvPicPr>
        <p:blipFill>
          <a:blip r:embed="rId3"/>
          <a:stretch>
            <a:fillRect/>
          </a:stretch>
        </p:blipFill>
        <p:spPr>
          <a:xfrm>
            <a:off x="361127" y="2098467"/>
            <a:ext cx="4956468" cy="3635075"/>
          </a:xfrm>
          <a:prstGeom prst="rect">
            <a:avLst/>
          </a:prstGeom>
        </p:spPr>
      </p:pic>
      <p:sp>
        <p:nvSpPr>
          <p:cNvPr id="5" name="Rectangle 4">
            <a:extLst>
              <a:ext uri="{FF2B5EF4-FFF2-40B4-BE49-F238E27FC236}">
                <a16:creationId xmlns:a16="http://schemas.microsoft.com/office/drawing/2014/main" id="{5BFBBC11-CEB0-4257-B48E-1D186E8ACD9C}"/>
              </a:ext>
            </a:extLst>
          </p:cNvPr>
          <p:cNvSpPr/>
          <p:nvPr/>
        </p:nvSpPr>
        <p:spPr>
          <a:xfrm>
            <a:off x="957943" y="5913800"/>
            <a:ext cx="41148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Dialogue task</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“How NOT to evaluate dialogue systems”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Liu+ 16</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6" name="Rectangle 5">
            <a:extLst>
              <a:ext uri="{FF2B5EF4-FFF2-40B4-BE49-F238E27FC236}">
                <a16:creationId xmlns:a16="http://schemas.microsoft.com/office/drawing/2014/main" id="{107371A9-D1BA-4437-8D6B-1FF5489A4FB0}"/>
              </a:ext>
            </a:extLst>
          </p:cNvPr>
          <p:cNvSpPr/>
          <p:nvPr/>
        </p:nvSpPr>
        <p:spPr>
          <a:xfrm>
            <a:off x="7445829" y="5883022"/>
            <a:ext cx="2721428" cy="9848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But same problem even for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Translation task</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5"/>
              </a:rPr>
              <a:t>Graham +15</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pic>
        <p:nvPicPr>
          <p:cNvPr id="7" name="Picture 6">
            <a:extLst>
              <a:ext uri="{FF2B5EF4-FFF2-40B4-BE49-F238E27FC236}">
                <a16:creationId xmlns:a16="http://schemas.microsoft.com/office/drawing/2014/main" id="{AA71ACD5-9FAF-4A45-8C90-EA500BB4EF9F}"/>
              </a:ext>
            </a:extLst>
          </p:cNvPr>
          <p:cNvPicPr>
            <a:picLocks noChangeAspect="1"/>
          </p:cNvPicPr>
          <p:nvPr/>
        </p:nvPicPr>
        <p:blipFill>
          <a:blip r:embed="rId6"/>
          <a:stretch>
            <a:fillRect/>
          </a:stretch>
        </p:blipFill>
        <p:spPr>
          <a:xfrm>
            <a:off x="5370256" y="2679695"/>
            <a:ext cx="6707243" cy="2010023"/>
          </a:xfrm>
          <a:prstGeom prst="rect">
            <a:avLst/>
          </a:prstGeom>
        </p:spPr>
      </p:pic>
    </p:spTree>
    <p:extLst>
      <p:ext uri="{BB962C8B-B14F-4D97-AF65-F5344CB8AC3E}">
        <p14:creationId xmlns:p14="http://schemas.microsoft.com/office/powerpoint/2010/main" val="130470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9352A-0997-468B-877D-8327F363CA9E}"/>
              </a:ext>
            </a:extLst>
          </p:cNvPr>
          <p:cNvSpPr>
            <a:spLocks noGrp="1"/>
          </p:cNvSpPr>
          <p:nvPr>
            <p:ph type="title"/>
          </p:nvPr>
        </p:nvSpPr>
        <p:spPr/>
        <p:txBody>
          <a:bodyPr/>
          <a:lstStyle/>
          <a:p>
            <a:r>
              <a:rPr lang="en-US"/>
              <a:t>The importance of sample size</a:t>
            </a:r>
          </a:p>
        </p:txBody>
      </p:sp>
      <p:sp>
        <p:nvSpPr>
          <p:cNvPr id="3" name="Content Placeholder 2">
            <a:extLst>
              <a:ext uri="{FF2B5EF4-FFF2-40B4-BE49-F238E27FC236}">
                <a16:creationId xmlns:a16="http://schemas.microsoft.com/office/drawing/2014/main" id="{91300F7C-4D13-4400-B946-03ABFD177097}"/>
              </a:ext>
            </a:extLst>
          </p:cNvPr>
          <p:cNvSpPr>
            <a:spLocks noGrp="1"/>
          </p:cNvSpPr>
          <p:nvPr>
            <p:ph idx="1"/>
          </p:nvPr>
        </p:nvSpPr>
        <p:spPr/>
        <p:txBody>
          <a:bodyPr/>
          <a:lstStyle/>
          <a:p>
            <a:r>
              <a:rPr lang="en-US" b="1"/>
              <a:t>MT metrics were NOT designed to operate at the sentence level:</a:t>
            </a:r>
          </a:p>
          <a:p>
            <a:pPr lvl="1"/>
            <a:r>
              <a:rPr lang="en-US"/>
              <a:t>BLEU</a:t>
            </a:r>
            <a:r>
              <a:rPr lang="en-US" b="1"/>
              <a:t> </a:t>
            </a:r>
            <a:r>
              <a:rPr lang="en-US"/>
              <a:t>[</a:t>
            </a:r>
            <a:r>
              <a:rPr lang="en-US">
                <a:hlinkClick r:id="rId3"/>
              </a:rPr>
              <a:t>Papineni+ 02</a:t>
            </a:r>
            <a:r>
              <a:rPr lang="en-US"/>
              <a:t>] == “corpus-level BLEU”</a:t>
            </a:r>
          </a:p>
          <a:p>
            <a:pPr lvl="1"/>
            <a:r>
              <a:rPr lang="en-US"/>
              <a:t>Statistical Significant Tests for MT [</a:t>
            </a:r>
            <a:r>
              <a:rPr lang="en-US">
                <a:hlinkClick r:id="rId4"/>
              </a:rPr>
              <a:t>Koehn 06</a:t>
            </a:r>
            <a:r>
              <a:rPr lang="en-US"/>
              <a:t>; etc.]: </a:t>
            </a:r>
            <a:br>
              <a:rPr lang="en-US"/>
            </a:br>
            <a:r>
              <a:rPr lang="en-US"/>
              <a:t>BLEU not reliable with sample size &lt; 600, </a:t>
            </a:r>
            <a:br>
              <a:rPr lang="en-US"/>
            </a:br>
            <a:r>
              <a:rPr lang="en-US" i="1"/>
              <a:t>even</a:t>
            </a:r>
            <a:r>
              <a:rPr lang="en-US"/>
              <a:t> for Machine Translation (easier task)</a:t>
            </a:r>
          </a:p>
          <a:p>
            <a:r>
              <a:rPr lang="en-US" b="1"/>
              <a:t>Central Limit Theorem (CLT) argument:</a:t>
            </a:r>
          </a:p>
          <a:p>
            <a:pPr lvl="1"/>
            <a:r>
              <a:rPr lang="en-US"/>
              <a:t>Matching against reference (e.g., n-grams)</a:t>
            </a:r>
            <a:br>
              <a:rPr lang="en-US"/>
            </a:br>
            <a:r>
              <a:rPr lang="en-US"/>
              <a:t>is brittle </a:t>
            </a:r>
            <a:r>
              <a:rPr lang="en-US">
                <a:sym typeface="Wingdings" panose="05000000000000000000" pitchFamily="2" charset="2"/>
              </a:rPr>
              <a:t> greater variance</a:t>
            </a:r>
            <a:endParaRPr lang="en-US"/>
          </a:p>
          <a:p>
            <a:pPr lvl="1"/>
            <a:r>
              <a:rPr lang="en-US"/>
              <a:t>Remedy: reduce variance by </a:t>
            </a:r>
            <a:br>
              <a:rPr lang="en-US"/>
            </a:br>
            <a:r>
              <a:rPr lang="en-US"/>
              <a:t>increasing sample size (CLT), </a:t>
            </a:r>
            <a:br>
              <a:rPr lang="en-US"/>
            </a:br>
            <a:r>
              <a:rPr lang="en-US"/>
              <a:t>i.e., </a:t>
            </a:r>
            <a:r>
              <a:rPr lang="en-US" b="1">
                <a:solidFill>
                  <a:srgbClr val="0070C0"/>
                </a:solidFill>
              </a:rPr>
              <a:t>corpus-level BLEU</a:t>
            </a:r>
          </a:p>
          <a:p>
            <a:endParaRPr lang="en-US"/>
          </a:p>
        </p:txBody>
      </p:sp>
      <p:sp>
        <p:nvSpPr>
          <p:cNvPr id="4" name="Slide Number Placeholder 3">
            <a:extLst>
              <a:ext uri="{FF2B5EF4-FFF2-40B4-BE49-F238E27FC236}">
                <a16:creationId xmlns:a16="http://schemas.microsoft.com/office/drawing/2014/main" id="{FBCF3E9F-8684-4AE7-A001-04553AC223CC}"/>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F785ACD-6C0B-4766-A8D6-475615A6C8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7640" y="3429000"/>
            <a:ext cx="4058285" cy="2975391"/>
          </a:xfrm>
          <a:prstGeom prst="rect">
            <a:avLst/>
          </a:prstGeom>
        </p:spPr>
      </p:pic>
      <p:sp>
        <p:nvSpPr>
          <p:cNvPr id="7" name="Rectangle 6">
            <a:extLst>
              <a:ext uri="{FF2B5EF4-FFF2-40B4-BE49-F238E27FC236}">
                <a16:creationId xmlns:a16="http://schemas.microsoft.com/office/drawing/2014/main" id="{74F8406A-4D34-4434-8D00-7DA35F89966B}"/>
              </a:ext>
            </a:extLst>
          </p:cNvPr>
          <p:cNvSpPr/>
          <p:nvPr/>
        </p:nvSpPr>
        <p:spPr>
          <a:xfrm>
            <a:off x="8454467" y="6404555"/>
            <a:ext cx="26471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(Figure from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6"/>
              </a:rPr>
              <a:t>Brooks+ 12</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24424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eft Brace 4">
            <a:extLst>
              <a:ext uri="{FF2B5EF4-FFF2-40B4-BE49-F238E27FC236}">
                <a16:creationId xmlns:a16="http://schemas.microsoft.com/office/drawing/2014/main" id="{10063835-406F-42DE-9E2F-B934950DB113}"/>
              </a:ext>
            </a:extLst>
          </p:cNvPr>
          <p:cNvSpPr/>
          <p:nvPr/>
        </p:nvSpPr>
        <p:spPr>
          <a:xfrm>
            <a:off x="2724539" y="149290"/>
            <a:ext cx="294886" cy="83042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Left Brace 5">
            <a:extLst>
              <a:ext uri="{FF2B5EF4-FFF2-40B4-BE49-F238E27FC236}">
                <a16:creationId xmlns:a16="http://schemas.microsoft.com/office/drawing/2014/main" id="{13C07C08-89DA-44A9-B799-DFC5F7E5B11B}"/>
              </a:ext>
            </a:extLst>
          </p:cNvPr>
          <p:cNvSpPr/>
          <p:nvPr/>
        </p:nvSpPr>
        <p:spPr>
          <a:xfrm>
            <a:off x="2724539" y="1119479"/>
            <a:ext cx="294886" cy="404035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Left Brace 6">
            <a:extLst>
              <a:ext uri="{FF2B5EF4-FFF2-40B4-BE49-F238E27FC236}">
                <a16:creationId xmlns:a16="http://schemas.microsoft.com/office/drawing/2014/main" id="{C88BADB0-CEE1-41D9-AE5E-7426BC2BFCA9}"/>
              </a:ext>
            </a:extLst>
          </p:cNvPr>
          <p:cNvSpPr/>
          <p:nvPr/>
        </p:nvSpPr>
        <p:spPr>
          <a:xfrm>
            <a:off x="2724539" y="5323309"/>
            <a:ext cx="294886" cy="58296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a:extLst>
              <a:ext uri="{FF2B5EF4-FFF2-40B4-BE49-F238E27FC236}">
                <a16:creationId xmlns:a16="http://schemas.microsoft.com/office/drawing/2014/main" id="{E11D00A1-4116-4D93-99D9-BE7FD85F1DD6}"/>
              </a:ext>
            </a:extLst>
          </p:cNvPr>
          <p:cNvSpPr/>
          <p:nvPr/>
        </p:nvSpPr>
        <p:spPr>
          <a:xfrm>
            <a:off x="2724539" y="6055762"/>
            <a:ext cx="294886" cy="58296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A5FD0C26-9740-48FB-8934-0B35EB1FD2D7}"/>
              </a:ext>
            </a:extLst>
          </p:cNvPr>
          <p:cNvSpPr txBox="1"/>
          <p:nvPr/>
        </p:nvSpPr>
        <p:spPr>
          <a:xfrm>
            <a:off x="727787" y="373224"/>
            <a:ext cx="1838131" cy="369332"/>
          </a:xfrm>
          <a:prstGeom prst="rect">
            <a:avLst/>
          </a:prstGeom>
          <a:noFill/>
        </p:spPr>
        <p:txBody>
          <a:bodyPr wrap="square" rtlCol="0">
            <a:spAutoFit/>
          </a:bodyPr>
          <a:lstStyle/>
          <a:p>
            <a:pPr algn="r"/>
            <a:r>
              <a:rPr lang="en-US"/>
              <a:t>General Chat Skill</a:t>
            </a:r>
          </a:p>
        </p:txBody>
      </p:sp>
      <p:sp>
        <p:nvSpPr>
          <p:cNvPr id="10" name="TextBox 9">
            <a:extLst>
              <a:ext uri="{FF2B5EF4-FFF2-40B4-BE49-F238E27FC236}">
                <a16:creationId xmlns:a16="http://schemas.microsoft.com/office/drawing/2014/main" id="{AE402178-C798-4159-830A-CD9E3FCA146C}"/>
              </a:ext>
            </a:extLst>
          </p:cNvPr>
          <p:cNvSpPr txBox="1"/>
          <p:nvPr/>
        </p:nvSpPr>
        <p:spPr>
          <a:xfrm>
            <a:off x="727787" y="2954988"/>
            <a:ext cx="1838131" cy="369332"/>
          </a:xfrm>
          <a:prstGeom prst="rect">
            <a:avLst/>
          </a:prstGeom>
          <a:noFill/>
        </p:spPr>
        <p:txBody>
          <a:bodyPr wrap="square" rtlCol="0">
            <a:spAutoFit/>
          </a:bodyPr>
          <a:lstStyle/>
          <a:p>
            <a:pPr algn="r"/>
            <a:r>
              <a:rPr lang="en-US"/>
              <a:t>Music Chat Skill</a:t>
            </a:r>
          </a:p>
        </p:txBody>
      </p:sp>
      <p:sp>
        <p:nvSpPr>
          <p:cNvPr id="11" name="TextBox 10">
            <a:extLst>
              <a:ext uri="{FF2B5EF4-FFF2-40B4-BE49-F238E27FC236}">
                <a16:creationId xmlns:a16="http://schemas.microsoft.com/office/drawing/2014/main" id="{E8302263-FA62-4492-B11F-8CB338957165}"/>
              </a:ext>
            </a:extLst>
          </p:cNvPr>
          <p:cNvSpPr txBox="1"/>
          <p:nvPr/>
        </p:nvSpPr>
        <p:spPr>
          <a:xfrm>
            <a:off x="223935" y="5427022"/>
            <a:ext cx="2267338" cy="369332"/>
          </a:xfrm>
          <a:prstGeom prst="rect">
            <a:avLst/>
          </a:prstGeom>
          <a:noFill/>
        </p:spPr>
        <p:txBody>
          <a:bodyPr wrap="square" rtlCol="0">
            <a:spAutoFit/>
          </a:bodyPr>
          <a:lstStyle/>
          <a:p>
            <a:pPr algn="r"/>
            <a:r>
              <a:rPr lang="en-US"/>
              <a:t>Song-On-Demand Skill</a:t>
            </a:r>
          </a:p>
        </p:txBody>
      </p:sp>
      <p:sp>
        <p:nvSpPr>
          <p:cNvPr id="12" name="TextBox 11">
            <a:extLst>
              <a:ext uri="{FF2B5EF4-FFF2-40B4-BE49-F238E27FC236}">
                <a16:creationId xmlns:a16="http://schemas.microsoft.com/office/drawing/2014/main" id="{75DAF983-66A5-4A59-B294-44F012C437CB}"/>
              </a:ext>
            </a:extLst>
          </p:cNvPr>
          <p:cNvSpPr txBox="1"/>
          <p:nvPr/>
        </p:nvSpPr>
        <p:spPr>
          <a:xfrm>
            <a:off x="457201" y="6162580"/>
            <a:ext cx="2108717" cy="369332"/>
          </a:xfrm>
          <a:prstGeom prst="rect">
            <a:avLst/>
          </a:prstGeom>
          <a:noFill/>
        </p:spPr>
        <p:txBody>
          <a:bodyPr wrap="square" rtlCol="0">
            <a:spAutoFit/>
          </a:bodyPr>
          <a:lstStyle/>
          <a:p>
            <a:pPr algn="r"/>
            <a:r>
              <a:rPr lang="en-US"/>
              <a:t>Ticket-Booking Skill</a:t>
            </a:r>
          </a:p>
        </p:txBody>
      </p:sp>
      <p:sp>
        <p:nvSpPr>
          <p:cNvPr id="13" name="TextBox 12">
            <a:extLst>
              <a:ext uri="{FF2B5EF4-FFF2-40B4-BE49-F238E27FC236}">
                <a16:creationId xmlns:a16="http://schemas.microsoft.com/office/drawing/2014/main" id="{4A0B3600-846C-40A9-BA35-C042F20C1486}"/>
              </a:ext>
            </a:extLst>
          </p:cNvPr>
          <p:cNvSpPr txBox="1"/>
          <p:nvPr/>
        </p:nvSpPr>
        <p:spPr>
          <a:xfrm>
            <a:off x="377890" y="4261469"/>
            <a:ext cx="2267338" cy="369332"/>
          </a:xfrm>
          <a:prstGeom prst="rect">
            <a:avLst/>
          </a:prstGeom>
          <a:solidFill>
            <a:schemeClr val="accent1">
              <a:lumMod val="20000"/>
              <a:lumOff val="80000"/>
            </a:schemeClr>
          </a:solidFill>
          <a:ln w="6350">
            <a:solidFill>
              <a:schemeClr val="tx1"/>
            </a:solidFill>
          </a:ln>
        </p:spPr>
        <p:txBody>
          <a:bodyPr wrap="square" rtlCol="0">
            <a:spAutoFit/>
          </a:bodyPr>
          <a:lstStyle/>
          <a:p>
            <a:pPr algn="r"/>
            <a:r>
              <a:rPr lang="en-US"/>
              <a:t>Switch to a new topic</a:t>
            </a:r>
          </a:p>
        </p:txBody>
      </p:sp>
      <p:pic>
        <p:nvPicPr>
          <p:cNvPr id="3" name="Picture 2">
            <a:extLst>
              <a:ext uri="{FF2B5EF4-FFF2-40B4-BE49-F238E27FC236}">
                <a16:creationId xmlns:a16="http://schemas.microsoft.com/office/drawing/2014/main" id="{04EE7920-0FA8-40F0-A4ED-4FBBABD3C7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3503" y="0"/>
            <a:ext cx="8789831" cy="6858000"/>
          </a:xfrm>
          <a:prstGeom prst="rect">
            <a:avLst/>
          </a:prstGeom>
        </p:spPr>
      </p:pic>
    </p:spTree>
    <p:extLst>
      <p:ext uri="{BB962C8B-B14F-4D97-AF65-F5344CB8AC3E}">
        <p14:creationId xmlns:p14="http://schemas.microsoft.com/office/powerpoint/2010/main" val="218547600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5B6C6-582C-4B35-BC50-4C3EC3EF36E3}"/>
              </a:ext>
            </a:extLst>
          </p:cNvPr>
          <p:cNvSpPr>
            <a:spLocks noGrp="1"/>
          </p:cNvSpPr>
          <p:nvPr>
            <p:ph type="title"/>
          </p:nvPr>
        </p:nvSpPr>
        <p:spPr/>
        <p:txBody>
          <a:bodyPr/>
          <a:lstStyle/>
          <a:p>
            <a:r>
              <a:rPr lang="en-US"/>
              <a:t>Corpus-level Correlation </a:t>
            </a:r>
          </a:p>
        </p:txBody>
      </p:sp>
      <p:sp>
        <p:nvSpPr>
          <p:cNvPr id="3" name="Content Placeholder 2">
            <a:extLst>
              <a:ext uri="{FF2B5EF4-FFF2-40B4-BE49-F238E27FC236}">
                <a16:creationId xmlns:a16="http://schemas.microsoft.com/office/drawing/2014/main" id="{D24FE679-2F19-4F4E-B47F-C708C29AEBE9}"/>
              </a:ext>
            </a:extLst>
          </p:cNvPr>
          <p:cNvSpPr>
            <a:spLocks noGrp="1"/>
          </p:cNvSpPr>
          <p:nvPr>
            <p:ph idx="1"/>
          </p:nvPr>
        </p:nvSpPr>
        <p:spPr>
          <a:xfrm>
            <a:off x="838200" y="1825625"/>
            <a:ext cx="10847614" cy="2447018"/>
          </a:xfrm>
        </p:spPr>
        <p:txBody>
          <a:bodyPr>
            <a:normAutofit/>
          </a:bodyPr>
          <a:lstStyle/>
          <a:p>
            <a:r>
              <a:rPr lang="en-US"/>
              <a:t>Generally good for </a:t>
            </a:r>
            <a:r>
              <a:rPr lang="en-US" b="1">
                <a:solidFill>
                  <a:srgbClr val="0070C0"/>
                </a:solidFill>
              </a:rPr>
              <a:t>Machine Translation</a:t>
            </a:r>
            <a:r>
              <a:rPr lang="en-US"/>
              <a:t> (MT):</a:t>
            </a:r>
          </a:p>
          <a:p>
            <a:pPr lvl="1"/>
            <a:r>
              <a:rPr lang="en-US"/>
              <a:t>Spearman’s rho of 0.8 to 0.9 for BLEU, METEOR [</a:t>
            </a:r>
            <a:r>
              <a:rPr lang="en-US">
                <a:hlinkClick r:id="rId3"/>
              </a:rPr>
              <a:t>Przybocki+ 08</a:t>
            </a:r>
            <a:r>
              <a:rPr lang="en-US"/>
              <a:t>]</a:t>
            </a:r>
          </a:p>
          <a:p>
            <a:r>
              <a:rPr lang="en-US"/>
              <a:t>Can it work for </a:t>
            </a:r>
            <a:r>
              <a:rPr lang="en-US" b="1">
                <a:solidFill>
                  <a:srgbClr val="0070C0"/>
                </a:solidFill>
              </a:rPr>
              <a:t>Dialogue</a:t>
            </a:r>
            <a:r>
              <a:rPr lang="en-US"/>
              <a:t>?</a:t>
            </a:r>
          </a:p>
          <a:p>
            <a:pPr lvl="1"/>
            <a:r>
              <a:rPr lang="en-US"/>
              <a:t>Currently no definite answer, as corpus-level human judgments very expensive.</a:t>
            </a:r>
          </a:p>
          <a:p>
            <a:pPr lvl="1"/>
            <a:r>
              <a:rPr lang="en-US"/>
              <a:t>Experiments with smaller N [</a:t>
            </a:r>
            <a:r>
              <a:rPr lang="en-US">
                <a:hlinkClick r:id="rId4"/>
              </a:rPr>
              <a:t>Galley+ 15</a:t>
            </a:r>
            <a:r>
              <a:rPr lang="en-US"/>
              <a:t>]:</a:t>
            </a:r>
          </a:p>
          <a:p>
            <a:endParaRPr lang="en-US"/>
          </a:p>
        </p:txBody>
      </p:sp>
      <p:sp>
        <p:nvSpPr>
          <p:cNvPr id="14" name="Slide Number Placeholder 3">
            <a:extLst>
              <a:ext uri="{FF2B5EF4-FFF2-40B4-BE49-F238E27FC236}">
                <a16:creationId xmlns:a16="http://schemas.microsoft.com/office/drawing/2014/main" id="{61FDCD6B-653D-4FFE-9BBC-75B78287C320}"/>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BE10340D-FD05-4D5C-93C5-6DF4F582CE97}"/>
              </a:ext>
            </a:extLst>
          </p:cNvPr>
          <p:cNvGrpSpPr/>
          <p:nvPr/>
        </p:nvGrpSpPr>
        <p:grpSpPr>
          <a:xfrm>
            <a:off x="1217013" y="3955906"/>
            <a:ext cx="8744839" cy="2902094"/>
            <a:chOff x="1217013" y="3955906"/>
            <a:chExt cx="8744839" cy="2902094"/>
          </a:xfrm>
        </p:grpSpPr>
        <p:graphicFrame>
          <p:nvGraphicFramePr>
            <p:cNvPr id="12" name="Chart 11">
              <a:extLst>
                <a:ext uri="{FF2B5EF4-FFF2-40B4-BE49-F238E27FC236}">
                  <a16:creationId xmlns:a16="http://schemas.microsoft.com/office/drawing/2014/main" id="{30E682F1-1C65-47C5-B337-30E3EB337C2B}"/>
                </a:ext>
              </a:extLst>
            </p:cNvPr>
            <p:cNvGraphicFramePr>
              <a:graphicFrameLocks/>
            </p:cNvGraphicFramePr>
            <p:nvPr/>
          </p:nvGraphicFramePr>
          <p:xfrm>
            <a:off x="1579418" y="3955906"/>
            <a:ext cx="4384964" cy="2902094"/>
          </p:xfrm>
          <a:graphic>
            <a:graphicData uri="http://schemas.openxmlformats.org/drawingml/2006/chart">
              <c:chart xmlns:c="http://schemas.openxmlformats.org/drawingml/2006/chart" xmlns:r="http://schemas.openxmlformats.org/officeDocument/2006/relationships" r:id="rId5"/>
            </a:graphicData>
          </a:graphic>
        </p:graphicFrame>
        <p:sp>
          <p:nvSpPr>
            <p:cNvPr id="6" name="Rectangle 5">
              <a:extLst>
                <a:ext uri="{FF2B5EF4-FFF2-40B4-BE49-F238E27FC236}">
                  <a16:creationId xmlns:a16="http://schemas.microsoft.com/office/drawing/2014/main" id="{F5B0718A-3557-4C7E-B4F0-62683FF1A86A}"/>
                </a:ext>
              </a:extLst>
            </p:cNvPr>
            <p:cNvSpPr/>
            <p:nvPr/>
          </p:nvSpPr>
          <p:spPr>
            <a:xfrm rot="16200000">
              <a:off x="552568" y="4855459"/>
              <a:ext cx="169822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Spearman’s rho </a:t>
              </a:r>
            </a:p>
          </p:txBody>
        </p:sp>
        <p:sp>
          <p:nvSpPr>
            <p:cNvPr id="13" name="Rectangle 12">
              <a:extLst>
                <a:ext uri="{FF2B5EF4-FFF2-40B4-BE49-F238E27FC236}">
                  <a16:creationId xmlns:a16="http://schemas.microsoft.com/office/drawing/2014/main" id="{48D3BF7E-9CE4-4623-97A7-DFF84F11DC92}"/>
                </a:ext>
              </a:extLst>
            </p:cNvPr>
            <p:cNvSpPr/>
            <p:nvPr/>
          </p:nvSpPr>
          <p:spPr>
            <a:xfrm>
              <a:off x="1568505" y="6013927"/>
              <a:ext cx="44916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a:t>
              </a:r>
            </a:p>
          </p:txBody>
        </p:sp>
        <p:sp>
          <p:nvSpPr>
            <p:cNvPr id="15" name="Rectangle 14">
              <a:extLst>
                <a:ext uri="{FF2B5EF4-FFF2-40B4-BE49-F238E27FC236}">
                  <a16:creationId xmlns:a16="http://schemas.microsoft.com/office/drawing/2014/main" id="{D2462095-E85C-46DE-8B5A-A10ACA96CD80}"/>
                </a:ext>
              </a:extLst>
            </p:cNvPr>
            <p:cNvSpPr/>
            <p:nvPr/>
          </p:nvSpPr>
          <p:spPr>
            <a:xfrm>
              <a:off x="6398376" y="4870054"/>
              <a:ext cx="356347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deltaBLEU</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human-rating weighted</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version of BLEU [Galley+ 15]</a:t>
              </a:r>
            </a:p>
          </p:txBody>
        </p:sp>
      </p:grpSp>
    </p:spTree>
    <p:extLst>
      <p:ext uri="{BB962C8B-B14F-4D97-AF65-F5344CB8AC3E}">
        <p14:creationId xmlns:p14="http://schemas.microsoft.com/office/powerpoint/2010/main" val="260387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6D864-FB9B-42F8-85CB-99B125888788}"/>
              </a:ext>
            </a:extLst>
          </p:cNvPr>
          <p:cNvSpPr>
            <a:spLocks noGrp="1"/>
          </p:cNvSpPr>
          <p:nvPr>
            <p:ph type="title"/>
          </p:nvPr>
        </p:nvSpPr>
        <p:spPr/>
        <p:txBody>
          <a:bodyPr/>
          <a:lstStyle/>
          <a:p>
            <a:r>
              <a:rPr lang="en-US"/>
              <a:t>Trainable Metric</a:t>
            </a:r>
          </a:p>
        </p:txBody>
      </p:sp>
      <p:sp>
        <p:nvSpPr>
          <p:cNvPr id="3" name="Content Placeholder 2">
            <a:extLst>
              <a:ext uri="{FF2B5EF4-FFF2-40B4-BE49-F238E27FC236}">
                <a16:creationId xmlns:a16="http://schemas.microsoft.com/office/drawing/2014/main" id="{C46165B6-E061-489C-B829-6CADAD11351B}"/>
              </a:ext>
            </a:extLst>
          </p:cNvPr>
          <p:cNvSpPr>
            <a:spLocks noGrp="1"/>
          </p:cNvSpPr>
          <p:nvPr>
            <p:ph idx="1"/>
          </p:nvPr>
        </p:nvSpPr>
        <p:spPr>
          <a:xfrm>
            <a:off x="838200" y="1825625"/>
            <a:ext cx="10629900" cy="1325563"/>
          </a:xfrm>
        </p:spPr>
        <p:txBody>
          <a:bodyPr/>
          <a:lstStyle/>
          <a:p>
            <a:r>
              <a:rPr lang="en-US" sz="2400" b="1"/>
              <a:t>Towards an automatic turning test </a:t>
            </a:r>
            <a:r>
              <a:rPr lang="en-US" sz="2400"/>
              <a:t>[</a:t>
            </a:r>
            <a:r>
              <a:rPr lang="en-US" sz="2400">
                <a:hlinkClick r:id="rId3"/>
              </a:rPr>
              <a:t>Lowe+ 17</a:t>
            </a:r>
            <a:r>
              <a:rPr lang="en-US" sz="2400"/>
              <a:t>]:</a:t>
            </a:r>
            <a:br>
              <a:rPr lang="en-US" sz="2400"/>
            </a:br>
            <a:r>
              <a:rPr lang="en-US" sz="2400"/>
              <a:t>ADEM: Metric based on hierarchical RNN (VHRED)</a:t>
            </a:r>
            <a:br>
              <a:rPr lang="en-US"/>
            </a:br>
            <a:endParaRPr lang="en-US"/>
          </a:p>
        </p:txBody>
      </p:sp>
      <p:sp>
        <p:nvSpPr>
          <p:cNvPr id="4" name="Slide Number Placeholder 3">
            <a:extLst>
              <a:ext uri="{FF2B5EF4-FFF2-40B4-BE49-F238E27FC236}">
                <a16:creationId xmlns:a16="http://schemas.microsoft.com/office/drawing/2014/main" id="{B4702A23-43FC-446C-9C16-37BAC43293E3}"/>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0EAEAD4E-0B8B-448D-9F71-938603B6FC4B}"/>
              </a:ext>
            </a:extLst>
          </p:cNvPr>
          <p:cNvGrpSpPr/>
          <p:nvPr/>
        </p:nvGrpSpPr>
        <p:grpSpPr>
          <a:xfrm>
            <a:off x="989215" y="2728344"/>
            <a:ext cx="5449737" cy="3183911"/>
            <a:chOff x="3226333" y="2417793"/>
            <a:chExt cx="5449737" cy="3183911"/>
          </a:xfrm>
        </p:grpSpPr>
        <p:pic>
          <p:nvPicPr>
            <p:cNvPr id="6" name="Picture 5">
              <a:extLst>
                <a:ext uri="{FF2B5EF4-FFF2-40B4-BE49-F238E27FC236}">
                  <a16:creationId xmlns:a16="http://schemas.microsoft.com/office/drawing/2014/main" id="{4EF4A7CC-2F0B-4150-B235-BEDB02DD8BD8}"/>
                </a:ext>
              </a:extLst>
            </p:cNvPr>
            <p:cNvPicPr>
              <a:picLocks noChangeAspect="1"/>
            </p:cNvPicPr>
            <p:nvPr/>
          </p:nvPicPr>
          <p:blipFill>
            <a:blip r:embed="rId4"/>
            <a:stretch>
              <a:fillRect/>
            </a:stretch>
          </p:blipFill>
          <p:spPr>
            <a:xfrm>
              <a:off x="3446805" y="2417793"/>
              <a:ext cx="5229265" cy="3183911"/>
            </a:xfrm>
            <a:prstGeom prst="rect">
              <a:avLst/>
            </a:prstGeom>
          </p:spPr>
        </p:pic>
        <p:sp>
          <p:nvSpPr>
            <p:cNvPr id="7" name="Rectangle 6">
              <a:extLst>
                <a:ext uri="{FF2B5EF4-FFF2-40B4-BE49-F238E27FC236}">
                  <a16:creationId xmlns:a16="http://schemas.microsoft.com/office/drawing/2014/main" id="{0EDA23C3-FF93-46A5-8C79-F52725879520}"/>
                </a:ext>
              </a:extLst>
            </p:cNvPr>
            <p:cNvSpPr/>
            <p:nvPr/>
          </p:nvSpPr>
          <p:spPr>
            <a:xfrm>
              <a:off x="3226333" y="4058770"/>
              <a:ext cx="370114"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022CB08-EB3E-464B-AFD0-C19248308DF3}"/>
                </a:ext>
              </a:extLst>
            </p:cNvPr>
            <p:cNvSpPr/>
            <p:nvPr/>
          </p:nvSpPr>
          <p:spPr>
            <a:xfrm>
              <a:off x="3293302" y="3082967"/>
              <a:ext cx="1063753" cy="369332"/>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context </a:t>
              </a: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c</a:t>
              </a:r>
            </a:p>
          </p:txBody>
        </p:sp>
      </p:grpSp>
      <p:grpSp>
        <p:nvGrpSpPr>
          <p:cNvPr id="18" name="Group 17">
            <a:extLst>
              <a:ext uri="{FF2B5EF4-FFF2-40B4-BE49-F238E27FC236}">
                <a16:creationId xmlns:a16="http://schemas.microsoft.com/office/drawing/2014/main" id="{5B5AEFC6-A687-4A1D-A2FD-AE3C4A41CDAB}"/>
              </a:ext>
            </a:extLst>
          </p:cNvPr>
          <p:cNvGrpSpPr/>
          <p:nvPr/>
        </p:nvGrpSpPr>
        <p:grpSpPr>
          <a:xfrm>
            <a:off x="7695747" y="388129"/>
            <a:ext cx="3382623" cy="6191040"/>
            <a:chOff x="7695747" y="388129"/>
            <a:chExt cx="3382623" cy="6191040"/>
          </a:xfrm>
        </p:grpSpPr>
        <p:grpSp>
          <p:nvGrpSpPr>
            <p:cNvPr id="14" name="Group 13">
              <a:extLst>
                <a:ext uri="{FF2B5EF4-FFF2-40B4-BE49-F238E27FC236}">
                  <a16:creationId xmlns:a16="http://schemas.microsoft.com/office/drawing/2014/main" id="{84A95462-098A-4C64-849C-A7386AC590BC}"/>
                </a:ext>
              </a:extLst>
            </p:cNvPr>
            <p:cNvGrpSpPr/>
            <p:nvPr/>
          </p:nvGrpSpPr>
          <p:grpSpPr>
            <a:xfrm>
              <a:off x="7695747" y="388129"/>
              <a:ext cx="3382623" cy="6191040"/>
              <a:chOff x="7695747" y="388129"/>
              <a:chExt cx="3382623" cy="6191040"/>
            </a:xfrm>
          </p:grpSpPr>
          <p:pic>
            <p:nvPicPr>
              <p:cNvPr id="10" name="Picture 9">
                <a:extLst>
                  <a:ext uri="{FF2B5EF4-FFF2-40B4-BE49-F238E27FC236}">
                    <a16:creationId xmlns:a16="http://schemas.microsoft.com/office/drawing/2014/main" id="{82C6B72A-59B6-4B42-82C0-BBD40FF181E4}"/>
                  </a:ext>
                </a:extLst>
              </p:cNvPr>
              <p:cNvPicPr>
                <a:picLocks noChangeAspect="1"/>
              </p:cNvPicPr>
              <p:nvPr/>
            </p:nvPicPr>
            <p:blipFill>
              <a:blip r:embed="rId5"/>
              <a:stretch>
                <a:fillRect/>
              </a:stretch>
            </p:blipFill>
            <p:spPr>
              <a:xfrm>
                <a:off x="7695747" y="727522"/>
                <a:ext cx="3382623" cy="2579271"/>
              </a:xfrm>
              <a:prstGeom prst="rect">
                <a:avLst/>
              </a:prstGeom>
            </p:spPr>
          </p:pic>
          <p:pic>
            <p:nvPicPr>
              <p:cNvPr id="11" name="Picture 10">
                <a:extLst>
                  <a:ext uri="{FF2B5EF4-FFF2-40B4-BE49-F238E27FC236}">
                    <a16:creationId xmlns:a16="http://schemas.microsoft.com/office/drawing/2014/main" id="{441BE1FE-76DA-4BC6-9FEE-451C2AF6B437}"/>
                  </a:ext>
                </a:extLst>
              </p:cNvPr>
              <p:cNvPicPr>
                <a:picLocks noChangeAspect="1"/>
              </p:cNvPicPr>
              <p:nvPr/>
            </p:nvPicPr>
            <p:blipFill>
              <a:blip r:embed="rId6"/>
              <a:stretch>
                <a:fillRect/>
              </a:stretch>
            </p:blipFill>
            <p:spPr>
              <a:xfrm>
                <a:off x="7742567" y="3953890"/>
                <a:ext cx="3288983" cy="2625279"/>
              </a:xfrm>
              <a:prstGeom prst="rect">
                <a:avLst/>
              </a:prstGeom>
            </p:spPr>
          </p:pic>
          <p:sp>
            <p:nvSpPr>
              <p:cNvPr id="12" name="Rectangle 11">
                <a:extLst>
                  <a:ext uri="{FF2B5EF4-FFF2-40B4-BE49-F238E27FC236}">
                    <a16:creationId xmlns:a16="http://schemas.microsoft.com/office/drawing/2014/main" id="{49D723B4-AC16-4064-833B-A24B4F7251C8}"/>
                  </a:ext>
                </a:extLst>
              </p:cNvPr>
              <p:cNvSpPr/>
              <p:nvPr/>
            </p:nvSpPr>
            <p:spPr>
              <a:xfrm>
                <a:off x="9064292" y="388129"/>
                <a:ext cx="930063"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BLEU-2</a:t>
                </a:r>
              </a:p>
            </p:txBody>
          </p:sp>
          <p:sp>
            <p:nvSpPr>
              <p:cNvPr id="13" name="Rectangle 12">
                <a:extLst>
                  <a:ext uri="{FF2B5EF4-FFF2-40B4-BE49-F238E27FC236}">
                    <a16:creationId xmlns:a16="http://schemas.microsoft.com/office/drawing/2014/main" id="{842EF49A-D751-455A-858F-5F075ACCF5CB}"/>
                  </a:ext>
                </a:extLst>
              </p:cNvPr>
              <p:cNvSpPr/>
              <p:nvPr/>
            </p:nvSpPr>
            <p:spPr>
              <a:xfrm>
                <a:off x="9103566" y="3553780"/>
                <a:ext cx="85151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ADEM</a:t>
                </a:r>
              </a:p>
            </p:txBody>
          </p:sp>
        </p:grpSp>
        <p:sp>
          <p:nvSpPr>
            <p:cNvPr id="5" name="Rectangle 4">
              <a:extLst>
                <a:ext uri="{FF2B5EF4-FFF2-40B4-BE49-F238E27FC236}">
                  <a16:creationId xmlns:a16="http://schemas.microsoft.com/office/drawing/2014/main" id="{78C6A9AB-B8A8-4BD7-8727-FAB642B1A0BC}"/>
                </a:ext>
              </a:extLst>
            </p:cNvPr>
            <p:cNvSpPr/>
            <p:nvPr/>
          </p:nvSpPr>
          <p:spPr>
            <a:xfrm>
              <a:off x="8050094" y="4042469"/>
              <a:ext cx="133696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rho=</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0.428</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ectangle 14">
              <a:extLst>
                <a:ext uri="{FF2B5EF4-FFF2-40B4-BE49-F238E27FC236}">
                  <a16:creationId xmlns:a16="http://schemas.microsoft.com/office/drawing/2014/main" id="{1C0685FC-C42B-4B94-97DE-F2C1FF59FF7F}"/>
                </a:ext>
              </a:extLst>
            </p:cNvPr>
            <p:cNvSpPr/>
            <p:nvPr/>
          </p:nvSpPr>
          <p:spPr>
            <a:xfrm>
              <a:off x="10003465" y="412628"/>
              <a:ext cx="70724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(N=1)</a:t>
              </a:r>
            </a:p>
          </p:txBody>
        </p:sp>
        <p:sp>
          <p:nvSpPr>
            <p:cNvPr id="16" name="Rectangle 15">
              <a:extLst>
                <a:ext uri="{FF2B5EF4-FFF2-40B4-BE49-F238E27FC236}">
                  <a16:creationId xmlns:a16="http://schemas.microsoft.com/office/drawing/2014/main" id="{3724DBEC-8283-4376-9201-8D3CF76E9B36}"/>
                </a:ext>
              </a:extLst>
            </p:cNvPr>
            <p:cNvSpPr/>
            <p:nvPr/>
          </p:nvSpPr>
          <p:spPr>
            <a:xfrm>
              <a:off x="10003465" y="3567694"/>
              <a:ext cx="70724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(N=1)</a:t>
              </a:r>
            </a:p>
          </p:txBody>
        </p:sp>
        <p:sp>
          <p:nvSpPr>
            <p:cNvPr id="17" name="Rectangle 16">
              <a:extLst>
                <a:ext uri="{FF2B5EF4-FFF2-40B4-BE49-F238E27FC236}">
                  <a16:creationId xmlns:a16="http://schemas.microsoft.com/office/drawing/2014/main" id="{D2382F68-18AC-4C67-AF9D-1A1F22CE74B8}"/>
                </a:ext>
              </a:extLst>
            </p:cNvPr>
            <p:cNvSpPr/>
            <p:nvPr/>
          </p:nvSpPr>
          <p:spPr>
            <a:xfrm>
              <a:off x="8050094" y="807408"/>
              <a:ext cx="133696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rho=</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0.051</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285353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7F336-BC2D-4023-BBBC-1D0DF7648615}"/>
              </a:ext>
            </a:extLst>
          </p:cNvPr>
          <p:cNvSpPr>
            <a:spLocks noGrp="1"/>
          </p:cNvSpPr>
          <p:nvPr>
            <p:ph type="title"/>
          </p:nvPr>
        </p:nvSpPr>
        <p:spPr/>
        <p:txBody>
          <a:bodyPr/>
          <a:lstStyle/>
          <a:p>
            <a:r>
              <a:rPr lang="en-US"/>
              <a:t>Social Bots: commercial systems</a:t>
            </a:r>
          </a:p>
        </p:txBody>
      </p:sp>
      <p:sp>
        <p:nvSpPr>
          <p:cNvPr id="3" name="Content Placeholder 2">
            <a:extLst>
              <a:ext uri="{FF2B5EF4-FFF2-40B4-BE49-F238E27FC236}">
                <a16:creationId xmlns:a16="http://schemas.microsoft.com/office/drawing/2014/main" id="{C91C374D-D60C-464B-AA66-18C6E804108B}"/>
              </a:ext>
            </a:extLst>
          </p:cNvPr>
          <p:cNvSpPr>
            <a:spLocks noGrp="1"/>
          </p:cNvSpPr>
          <p:nvPr>
            <p:ph idx="1"/>
          </p:nvPr>
        </p:nvSpPr>
        <p:spPr>
          <a:xfrm>
            <a:off x="838200" y="1825625"/>
            <a:ext cx="10515600" cy="4895850"/>
          </a:xfrm>
        </p:spPr>
        <p:txBody>
          <a:bodyPr>
            <a:normAutofit/>
          </a:bodyPr>
          <a:lstStyle/>
          <a:p>
            <a:r>
              <a:rPr lang="en-US" b="1"/>
              <a:t>For end users:</a:t>
            </a:r>
          </a:p>
          <a:p>
            <a:pPr lvl="1"/>
            <a:r>
              <a:rPr lang="en-US"/>
              <a:t>Amazon Alexa </a:t>
            </a:r>
            <a:br>
              <a:rPr lang="en-US"/>
            </a:br>
            <a:r>
              <a:rPr lang="en-US"/>
              <a:t>(trigger: say “Alexa, let’s chat”)</a:t>
            </a:r>
          </a:p>
          <a:p>
            <a:pPr lvl="1"/>
            <a:r>
              <a:rPr lang="en-US"/>
              <a:t>Microsoft XiaoIce [</a:t>
            </a:r>
            <a:r>
              <a:rPr lang="en-US">
                <a:hlinkClick r:id="rId3"/>
              </a:rPr>
              <a:t>Zhou+ 2018</a:t>
            </a:r>
            <a:r>
              <a:rPr lang="en-US"/>
              <a:t>]</a:t>
            </a:r>
          </a:p>
          <a:p>
            <a:pPr lvl="1"/>
            <a:r>
              <a:rPr lang="en-US"/>
              <a:t>Microsoft Zo (on Kik)</a:t>
            </a:r>
          </a:p>
          <a:p>
            <a:pPr lvl="1"/>
            <a:r>
              <a:rPr lang="en-US"/>
              <a:t>Replika.ai [</a:t>
            </a:r>
            <a:r>
              <a:rPr lang="en-US">
                <a:hlinkClick r:id="rId4"/>
              </a:rPr>
              <a:t>system description</a:t>
            </a:r>
            <a:r>
              <a:rPr lang="en-US"/>
              <a:t>]</a:t>
            </a:r>
          </a:p>
          <a:p>
            <a:pPr marL="457200" lvl="1" indent="0">
              <a:buNone/>
            </a:pPr>
            <a:endParaRPr lang="en-US"/>
          </a:p>
          <a:p>
            <a:endParaRPr lang="en-US" b="1"/>
          </a:p>
          <a:p>
            <a:endParaRPr lang="en-US" b="1"/>
          </a:p>
          <a:p>
            <a:pPr marL="0" indent="0">
              <a:buNone/>
            </a:pPr>
            <a:r>
              <a:rPr lang="en-US" b="1"/>
              <a:t>For bot developers:</a:t>
            </a:r>
          </a:p>
          <a:p>
            <a:pPr lvl="1"/>
            <a:r>
              <a:rPr lang="en-US"/>
              <a:t>Microsoft Personality Chat (includes </a:t>
            </a:r>
            <a:r>
              <a:rPr lang="en-US">
                <a:hlinkClick r:id="rId5"/>
              </a:rPr>
              <a:t>speaker embedding LSTM</a:t>
            </a:r>
            <a:r>
              <a:rPr lang="en-US"/>
              <a:t>)</a:t>
            </a:r>
          </a:p>
        </p:txBody>
      </p:sp>
      <p:sp>
        <p:nvSpPr>
          <p:cNvPr id="4" name="Slide Number Placeholder 3">
            <a:extLst>
              <a:ext uri="{FF2B5EF4-FFF2-40B4-BE49-F238E27FC236}">
                <a16:creationId xmlns:a16="http://schemas.microsoft.com/office/drawing/2014/main" id="{E25D3F79-8CAD-4FD7-9E26-A644E7E9E544}"/>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F46544D-A904-4654-8217-A74B1AA1F7C9}"/>
              </a:ext>
            </a:extLst>
          </p:cNvPr>
          <p:cNvPicPr>
            <a:picLocks noChangeAspect="1"/>
          </p:cNvPicPr>
          <p:nvPr/>
        </p:nvPicPr>
        <p:blipFill>
          <a:blip r:embed="rId6"/>
          <a:stretch>
            <a:fillRect/>
          </a:stretch>
        </p:blipFill>
        <p:spPr>
          <a:xfrm>
            <a:off x="9729764" y="1398861"/>
            <a:ext cx="2227401" cy="3643312"/>
          </a:xfrm>
          <a:prstGeom prst="rect">
            <a:avLst/>
          </a:prstGeom>
        </p:spPr>
      </p:pic>
      <p:pic>
        <p:nvPicPr>
          <p:cNvPr id="6" name="Picture 5">
            <a:extLst>
              <a:ext uri="{FF2B5EF4-FFF2-40B4-BE49-F238E27FC236}">
                <a16:creationId xmlns:a16="http://schemas.microsoft.com/office/drawing/2014/main" id="{B421662F-17F9-4C00-A418-A76A9D68E1B6}"/>
              </a:ext>
            </a:extLst>
          </p:cNvPr>
          <p:cNvPicPr>
            <a:picLocks noChangeAspect="1"/>
          </p:cNvPicPr>
          <p:nvPr/>
        </p:nvPicPr>
        <p:blipFill>
          <a:blip r:embed="rId7"/>
          <a:stretch>
            <a:fillRect/>
          </a:stretch>
        </p:blipFill>
        <p:spPr>
          <a:xfrm>
            <a:off x="6583924" y="1843376"/>
            <a:ext cx="2908772" cy="3198797"/>
          </a:xfrm>
          <a:prstGeom prst="rect">
            <a:avLst/>
          </a:prstGeom>
        </p:spPr>
      </p:pic>
      <p:sp>
        <p:nvSpPr>
          <p:cNvPr id="7" name="Rectangle 6">
            <a:extLst>
              <a:ext uri="{FF2B5EF4-FFF2-40B4-BE49-F238E27FC236}">
                <a16:creationId xmlns:a16="http://schemas.microsoft.com/office/drawing/2014/main" id="{B9DFECFD-8686-4953-9106-9E6A3F07DD52}"/>
              </a:ext>
            </a:extLst>
          </p:cNvPr>
          <p:cNvSpPr/>
          <p:nvPr/>
        </p:nvSpPr>
        <p:spPr>
          <a:xfrm>
            <a:off x="6730901" y="5059924"/>
            <a:ext cx="261481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XiaoIce</a:t>
            </a:r>
            <a:b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8"/>
              </a:rPr>
              <a:t>translated from Chinese</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0CBC93E-67C0-42AA-9A88-B6B8E07844A2}"/>
              </a:ext>
            </a:extLst>
          </p:cNvPr>
          <p:cNvSpPr/>
          <p:nvPr/>
        </p:nvSpPr>
        <p:spPr>
          <a:xfrm>
            <a:off x="10286164" y="5059924"/>
            <a:ext cx="111460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Replika.ai</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4332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10741D-EC90-4E9B-9D17-0469E3A3F26B}"/>
              </a:ext>
            </a:extLst>
          </p:cNvPr>
          <p:cNvPicPr>
            <a:picLocks noChangeAspect="1"/>
          </p:cNvPicPr>
          <p:nvPr/>
        </p:nvPicPr>
        <p:blipFill>
          <a:blip r:embed="rId3"/>
          <a:stretch>
            <a:fillRect/>
          </a:stretch>
        </p:blipFill>
        <p:spPr>
          <a:xfrm>
            <a:off x="1" y="117119"/>
            <a:ext cx="12192000" cy="6340538"/>
          </a:xfrm>
          <a:prstGeom prst="rect">
            <a:avLst/>
          </a:prstGeom>
        </p:spPr>
      </p:pic>
      <p:grpSp>
        <p:nvGrpSpPr>
          <p:cNvPr id="10" name="Group 9">
            <a:extLst>
              <a:ext uri="{FF2B5EF4-FFF2-40B4-BE49-F238E27FC236}">
                <a16:creationId xmlns:a16="http://schemas.microsoft.com/office/drawing/2014/main" id="{FEC7EDC3-D3B3-4EF4-89F0-244C0D92CB3A}"/>
              </a:ext>
            </a:extLst>
          </p:cNvPr>
          <p:cNvGrpSpPr/>
          <p:nvPr/>
        </p:nvGrpSpPr>
        <p:grpSpPr>
          <a:xfrm>
            <a:off x="11505" y="1832799"/>
            <a:ext cx="12167616" cy="4597044"/>
            <a:chOff x="267428" y="1285915"/>
            <a:chExt cx="12271022" cy="4854222"/>
          </a:xfrm>
        </p:grpSpPr>
        <p:sp>
          <p:nvSpPr>
            <p:cNvPr id="11" name="Rectangle 10">
              <a:extLst>
                <a:ext uri="{FF2B5EF4-FFF2-40B4-BE49-F238E27FC236}">
                  <a16:creationId xmlns:a16="http://schemas.microsoft.com/office/drawing/2014/main" id="{750F0C40-BCB2-4F2E-AE7F-2FF91C09B61E}"/>
                </a:ext>
              </a:extLst>
            </p:cNvPr>
            <p:cNvSpPr/>
            <p:nvPr/>
          </p:nvSpPr>
          <p:spPr bwMode="auto">
            <a:xfrm>
              <a:off x="267428" y="1285915"/>
              <a:ext cx="12271022" cy="485422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2" name="Picture 11">
              <a:extLst>
                <a:ext uri="{FF2B5EF4-FFF2-40B4-BE49-F238E27FC236}">
                  <a16:creationId xmlns:a16="http://schemas.microsoft.com/office/drawing/2014/main" id="{F7CB250B-E35C-4BF4-9AA7-14F4ED6160C1}"/>
                </a:ext>
              </a:extLst>
            </p:cNvPr>
            <p:cNvPicPr>
              <a:picLocks noChangeAspect="1"/>
            </p:cNvPicPr>
            <p:nvPr/>
          </p:nvPicPr>
          <p:blipFill>
            <a:blip r:embed="rId4"/>
            <a:stretch>
              <a:fillRect/>
            </a:stretch>
          </p:blipFill>
          <p:spPr>
            <a:xfrm>
              <a:off x="500743" y="1620218"/>
              <a:ext cx="11891403" cy="4357967"/>
            </a:xfrm>
            <a:prstGeom prst="rect">
              <a:avLst/>
            </a:prstGeom>
            <a:ln>
              <a:solidFill>
                <a:srgbClr val="107C10"/>
              </a:solidFill>
            </a:ln>
          </p:spPr>
        </p:pic>
      </p:grpSp>
      <p:sp>
        <p:nvSpPr>
          <p:cNvPr id="14" name="Slide Number Placeholder 3">
            <a:extLst>
              <a:ext uri="{FF2B5EF4-FFF2-40B4-BE49-F238E27FC236}">
                <a16:creationId xmlns:a16="http://schemas.microsoft.com/office/drawing/2014/main" id="{E6E8A995-0E9D-4A09-8CAC-0F4285B739D2}"/>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11F3FBD-3DCD-472E-B4EC-0D2E024F609F}"/>
              </a:ext>
            </a:extLst>
          </p:cNvPr>
          <p:cNvSpPr/>
          <p:nvPr/>
        </p:nvSpPr>
        <p:spPr>
          <a:xfrm>
            <a:off x="317678" y="6397439"/>
            <a:ext cx="1055209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hlinkClick r:id="rId5"/>
              </a:rPr>
              <a:t>https://labs.cognitive.microsoft.com/en-us/project-personality-chat</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45146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5F6F1-E6B9-4A1A-9113-B297EB402DCD}"/>
              </a:ext>
            </a:extLst>
          </p:cNvPr>
          <p:cNvSpPr>
            <a:spLocks noGrp="1"/>
          </p:cNvSpPr>
          <p:nvPr>
            <p:ph type="title"/>
          </p:nvPr>
        </p:nvSpPr>
        <p:spPr/>
        <p:txBody>
          <a:bodyPr/>
          <a:lstStyle/>
          <a:p>
            <a:r>
              <a:rPr lang="en-US"/>
              <a:t>Open Benchmarks</a:t>
            </a:r>
          </a:p>
        </p:txBody>
      </p:sp>
      <p:sp>
        <p:nvSpPr>
          <p:cNvPr id="3" name="Content Placeholder 2">
            <a:extLst>
              <a:ext uri="{FF2B5EF4-FFF2-40B4-BE49-F238E27FC236}">
                <a16:creationId xmlns:a16="http://schemas.microsoft.com/office/drawing/2014/main" id="{70C786C3-63E1-454B-B3CB-A80D5611A7E0}"/>
              </a:ext>
            </a:extLst>
          </p:cNvPr>
          <p:cNvSpPr>
            <a:spLocks noGrp="1"/>
          </p:cNvSpPr>
          <p:nvPr>
            <p:ph idx="1"/>
          </p:nvPr>
        </p:nvSpPr>
        <p:spPr/>
        <p:txBody>
          <a:bodyPr vert="horz" lIns="91440" tIns="45720" rIns="91440" bIns="45720" rtlCol="0" anchor="t">
            <a:normAutofit fontScale="92500" lnSpcReduction="10000"/>
          </a:bodyPr>
          <a:lstStyle/>
          <a:p>
            <a:r>
              <a:rPr lang="en-US" b="1"/>
              <a:t>Alexa Challenge </a:t>
            </a:r>
            <a:r>
              <a:rPr lang="en-US"/>
              <a:t>(2017-)</a:t>
            </a:r>
            <a:br>
              <a:rPr lang="en-US"/>
            </a:br>
            <a:r>
              <a:rPr lang="en-US"/>
              <a:t>- Academic competition, 15 sponsored teams in 2017, 8 in 2018 </a:t>
            </a:r>
            <a:br>
              <a:rPr lang="en-US"/>
            </a:br>
            <a:r>
              <a:rPr lang="en-US"/>
              <a:t>- $250,000 research grant (2018)</a:t>
            </a:r>
            <a:br>
              <a:rPr lang="en-US"/>
            </a:br>
            <a:r>
              <a:rPr lang="en-US"/>
              <a:t>- Proceedings [</a:t>
            </a:r>
            <a:r>
              <a:rPr lang="en-US">
                <a:hlinkClick r:id="rId3"/>
              </a:rPr>
              <a:t>2017</a:t>
            </a:r>
            <a:r>
              <a:rPr lang="en-US"/>
              <a:t>, </a:t>
            </a:r>
            <a:r>
              <a:rPr lang="en-US">
                <a:hlinkClick r:id="rId4"/>
              </a:rPr>
              <a:t>2018</a:t>
            </a:r>
            <a:r>
              <a:rPr lang="en-US"/>
              <a:t>]</a:t>
            </a:r>
          </a:p>
          <a:p>
            <a:endParaRPr lang="en-US"/>
          </a:p>
          <a:p>
            <a:r>
              <a:rPr lang="en-US" b="1"/>
              <a:t>Dialogue System Technology Challenge (</a:t>
            </a:r>
            <a:r>
              <a:rPr lang="en-US" b="1">
                <a:hlinkClick r:id="rId5"/>
              </a:rPr>
              <a:t>DSTC</a:t>
            </a:r>
            <a:r>
              <a:rPr lang="en-US" b="1"/>
              <a:t>) </a:t>
            </a:r>
            <a:r>
              <a:rPr lang="en-US"/>
              <a:t>(2013-) </a:t>
            </a:r>
            <a:br>
              <a:rPr lang="en-US"/>
            </a:br>
            <a:r>
              <a:rPr lang="en-US"/>
              <a:t>(formerly Dialogue State Tracking Challenge)</a:t>
            </a:r>
            <a:br>
              <a:rPr lang="en-US"/>
            </a:br>
            <a:r>
              <a:rPr lang="en-US"/>
              <a:t>Focused this year on </a:t>
            </a:r>
            <a:r>
              <a:rPr lang="en-US" b="1">
                <a:solidFill>
                  <a:srgbClr val="0070C0"/>
                </a:solidFill>
              </a:rPr>
              <a:t>grounded conversation</a:t>
            </a:r>
            <a:r>
              <a:rPr lang="en-US"/>
              <a:t>:</a:t>
            </a:r>
            <a:br>
              <a:rPr lang="en-US"/>
            </a:br>
            <a:r>
              <a:rPr lang="en-US"/>
              <a:t>Visual-Scene [</a:t>
            </a:r>
            <a:r>
              <a:rPr lang="en-US">
                <a:hlinkClick r:id="rId6"/>
              </a:rPr>
              <a:t>Hori +18</a:t>
            </a:r>
            <a:r>
              <a:rPr lang="en-US"/>
              <a:t>], knowledge grounding [</a:t>
            </a:r>
            <a:r>
              <a:rPr lang="en-US">
                <a:hlinkClick r:id="rId7"/>
              </a:rPr>
              <a:t>Galley +18</a:t>
            </a:r>
            <a:r>
              <a:rPr lang="en-US"/>
              <a:t>]</a:t>
            </a:r>
            <a:br>
              <a:rPr lang="en-US"/>
            </a:br>
            <a:endParaRPr lang="en-US"/>
          </a:p>
          <a:p>
            <a:r>
              <a:rPr lang="en-US" b="1"/>
              <a:t>Conversational Intelligence Challenge (</a:t>
            </a:r>
            <a:r>
              <a:rPr lang="en-US" b="1" err="1"/>
              <a:t>ConvAI</a:t>
            </a:r>
            <a:r>
              <a:rPr lang="en-US" b="1"/>
              <a:t>)</a:t>
            </a:r>
            <a:r>
              <a:rPr lang="en-US"/>
              <a:t> (2017-)</a:t>
            </a:r>
            <a:br>
              <a:rPr lang="en-US"/>
            </a:br>
            <a:r>
              <a:rPr lang="en-US"/>
              <a:t>Last occurrence focused on </a:t>
            </a:r>
            <a:r>
              <a:rPr lang="en-US" b="1">
                <a:solidFill>
                  <a:srgbClr val="0070C0"/>
                </a:solidFill>
              </a:rPr>
              <a:t>personalized chat </a:t>
            </a:r>
            <a:r>
              <a:rPr lang="en-US"/>
              <a:t>(Persona-Chat dataset)</a:t>
            </a:r>
            <a:endParaRPr lang="en-US">
              <a:cs typeface="Calibri"/>
            </a:endParaRPr>
          </a:p>
          <a:p>
            <a:pPr marL="0" indent="0">
              <a:buNone/>
            </a:pPr>
            <a:endParaRPr lang="en-US"/>
          </a:p>
        </p:txBody>
      </p:sp>
      <p:sp>
        <p:nvSpPr>
          <p:cNvPr id="4" name="Slide Number Placeholder 3">
            <a:extLst>
              <a:ext uri="{FF2B5EF4-FFF2-40B4-BE49-F238E27FC236}">
                <a16:creationId xmlns:a16="http://schemas.microsoft.com/office/drawing/2014/main" id="{F54D937A-B6D0-4E9D-A108-CCE8F2BF711D}"/>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8136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1C7B9-659E-4C13-9F3F-FB30F0A07F7F}"/>
              </a:ext>
            </a:extLst>
          </p:cNvPr>
          <p:cNvSpPr>
            <a:spLocks noGrp="1"/>
          </p:cNvSpPr>
          <p:nvPr>
            <p:ph type="title"/>
          </p:nvPr>
        </p:nvSpPr>
        <p:spPr/>
        <p:txBody>
          <a:bodyPr/>
          <a:lstStyle/>
          <a:p>
            <a:r>
              <a:rPr lang="en-US"/>
              <a:t>Conclusions</a:t>
            </a:r>
          </a:p>
        </p:txBody>
      </p:sp>
      <p:sp>
        <p:nvSpPr>
          <p:cNvPr id="3" name="Content Placeholder 2">
            <a:extLst>
              <a:ext uri="{FF2B5EF4-FFF2-40B4-BE49-F238E27FC236}">
                <a16:creationId xmlns:a16="http://schemas.microsoft.com/office/drawing/2014/main" id="{E85E717B-1730-4783-8140-A350A17756B8}"/>
              </a:ext>
            </a:extLst>
          </p:cNvPr>
          <p:cNvSpPr>
            <a:spLocks noGrp="1"/>
          </p:cNvSpPr>
          <p:nvPr>
            <p:ph idx="1"/>
          </p:nvPr>
        </p:nvSpPr>
        <p:spPr/>
        <p:txBody>
          <a:bodyPr/>
          <a:lstStyle/>
          <a:p>
            <a:r>
              <a:rPr lang="en-US" b="1">
                <a:gradFill>
                  <a:gsLst>
                    <a:gs pos="1250">
                      <a:srgbClr val="505050"/>
                    </a:gs>
                    <a:gs pos="100000">
                      <a:srgbClr val="505050"/>
                    </a:gs>
                  </a:gsLst>
                  <a:lin ang="5400000" scaled="0"/>
                </a:gradFill>
                <a:latin typeface="Calibri Light" panose="020F0302020204030204"/>
              </a:rPr>
              <a:t>E2E Neural Conversation Models</a:t>
            </a:r>
          </a:p>
          <a:p>
            <a:pPr lvl="1"/>
            <a:r>
              <a:rPr lang="en-US">
                <a:gradFill>
                  <a:gsLst>
                    <a:gs pos="1250">
                      <a:srgbClr val="505050"/>
                    </a:gs>
                    <a:gs pos="100000">
                      <a:srgbClr val="505050"/>
                    </a:gs>
                  </a:gsLst>
                  <a:lin ang="5400000" scaled="0"/>
                </a:gradFill>
                <a:latin typeface="Calibri Light" panose="020F0302020204030204"/>
              </a:rPr>
              <a:t>Learn the </a:t>
            </a:r>
            <a:r>
              <a:rPr lang="en-US" b="1">
                <a:solidFill>
                  <a:srgbClr val="0070C0"/>
                </a:solidFill>
                <a:latin typeface="Calibri Light" panose="020F0302020204030204"/>
              </a:rPr>
              <a:t>backbone</a:t>
            </a:r>
            <a:r>
              <a:rPr lang="en-US">
                <a:gradFill>
                  <a:gsLst>
                    <a:gs pos="1250">
                      <a:srgbClr val="505050"/>
                    </a:gs>
                    <a:gs pos="100000">
                      <a:srgbClr val="505050"/>
                    </a:gs>
                  </a:gsLst>
                  <a:lin ang="5400000" scaled="0"/>
                </a:gradFill>
                <a:latin typeface="Calibri Light" panose="020F0302020204030204"/>
              </a:rPr>
              <a:t> or </a:t>
            </a:r>
            <a:r>
              <a:rPr lang="en-US" b="1">
                <a:solidFill>
                  <a:srgbClr val="0070C0"/>
                </a:solidFill>
                <a:latin typeface="Calibri Light" panose="020F0302020204030204"/>
              </a:rPr>
              <a:t>shell</a:t>
            </a:r>
            <a:r>
              <a:rPr lang="en-US">
                <a:gradFill>
                  <a:gsLst>
                    <a:gs pos="1250">
                      <a:srgbClr val="505050"/>
                    </a:gs>
                    <a:gs pos="100000">
                      <a:srgbClr val="505050"/>
                    </a:gs>
                  </a:gsLst>
                  <a:lin ang="5400000" scaled="0"/>
                </a:gradFill>
                <a:latin typeface="Calibri Light" panose="020F0302020204030204"/>
              </a:rPr>
              <a:t> of open-domain natural conversation</a:t>
            </a:r>
          </a:p>
          <a:p>
            <a:pPr lvl="1"/>
            <a:r>
              <a:rPr lang="en-US">
                <a:gradFill>
                  <a:gsLst>
                    <a:gs pos="1250">
                      <a:srgbClr val="505050"/>
                    </a:gs>
                    <a:gs pos="100000">
                      <a:srgbClr val="505050"/>
                    </a:gs>
                  </a:gsLst>
                  <a:lin ang="5400000" scaled="0"/>
                </a:gradFill>
                <a:latin typeface="Calibri Light" panose="020F0302020204030204"/>
              </a:rPr>
              <a:t>Face significant challenges (</a:t>
            </a:r>
            <a:r>
              <a:rPr lang="en-US" b="1">
                <a:solidFill>
                  <a:srgbClr val="C00000"/>
                </a:solidFill>
                <a:latin typeface="Calibri Light" panose="020F0302020204030204"/>
              </a:rPr>
              <a:t>blandness</a:t>
            </a:r>
            <a:r>
              <a:rPr lang="en-US">
                <a:gradFill>
                  <a:gsLst>
                    <a:gs pos="1250">
                      <a:srgbClr val="505050"/>
                    </a:gs>
                    <a:gs pos="100000">
                      <a:srgbClr val="505050"/>
                    </a:gs>
                  </a:gsLst>
                  <a:lin ang="5400000" scaled="0"/>
                </a:gradFill>
                <a:latin typeface="Calibri Light" panose="020F0302020204030204"/>
              </a:rPr>
              <a:t>, </a:t>
            </a:r>
            <a:r>
              <a:rPr lang="en-US" b="1">
                <a:solidFill>
                  <a:srgbClr val="C00000"/>
                </a:solidFill>
                <a:latin typeface="Calibri Light" panose="020F0302020204030204"/>
              </a:rPr>
              <a:t>consistency</a:t>
            </a:r>
            <a:r>
              <a:rPr lang="en-US">
                <a:gradFill>
                  <a:gsLst>
                    <a:gs pos="1250">
                      <a:srgbClr val="505050"/>
                    </a:gs>
                    <a:gs pos="100000">
                      <a:srgbClr val="505050"/>
                    </a:gs>
                  </a:gsLst>
                  <a:lin ang="5400000" scaled="0"/>
                </a:gradFill>
                <a:latin typeface="Calibri Light" panose="020F0302020204030204"/>
              </a:rPr>
              <a:t>, </a:t>
            </a:r>
            <a:r>
              <a:rPr lang="en-US" b="1">
                <a:solidFill>
                  <a:srgbClr val="C00000"/>
                </a:solidFill>
                <a:latin typeface="Calibri Light" panose="020F0302020204030204"/>
              </a:rPr>
              <a:t>long context</a:t>
            </a:r>
            <a:r>
              <a:rPr lang="en-US">
                <a:gradFill>
                  <a:gsLst>
                    <a:gs pos="1250">
                      <a:srgbClr val="505050"/>
                    </a:gs>
                    <a:gs pos="100000">
                      <a:srgbClr val="505050"/>
                    </a:gs>
                  </a:gsLst>
                  <a:lin ang="5400000" scaled="0"/>
                </a:gradFill>
                <a:latin typeface="Calibri Light" panose="020F0302020204030204"/>
              </a:rPr>
              <a:t>), but</a:t>
            </a:r>
            <a:br>
              <a:rPr lang="en-US">
                <a:gradFill>
                  <a:gsLst>
                    <a:gs pos="1250">
                      <a:srgbClr val="505050"/>
                    </a:gs>
                    <a:gs pos="100000">
                      <a:srgbClr val="505050"/>
                    </a:gs>
                  </a:gsLst>
                  <a:lin ang="5400000" scaled="0"/>
                </a:gradFill>
                <a:latin typeface="Calibri Light" panose="020F0302020204030204"/>
              </a:rPr>
            </a:br>
            <a:r>
              <a:rPr lang="en-US">
                <a:gradFill>
                  <a:gsLst>
                    <a:gs pos="1250">
                      <a:srgbClr val="505050"/>
                    </a:gs>
                    <a:gs pos="100000">
                      <a:srgbClr val="505050"/>
                    </a:gs>
                  </a:gsLst>
                  <a:lin ang="5400000" scaled="0"/>
                </a:gradFill>
                <a:latin typeface="Calibri Light" panose="020F0302020204030204"/>
              </a:rPr>
              <a:t>alleviated using better models and objectives (e.g., MMI and HRED) </a:t>
            </a:r>
          </a:p>
          <a:p>
            <a:pPr marL="457200" lvl="1" indent="0">
              <a:buNone/>
            </a:pPr>
            <a:r>
              <a:rPr lang="en-US">
                <a:gradFill>
                  <a:gsLst>
                    <a:gs pos="1250">
                      <a:srgbClr val="505050"/>
                    </a:gs>
                    <a:gs pos="100000">
                      <a:srgbClr val="505050"/>
                    </a:gs>
                  </a:gsLst>
                  <a:lin ang="5400000" scaled="0"/>
                </a:gradFill>
                <a:latin typeface="Calibri Light" panose="020F0302020204030204"/>
              </a:rPr>
              <a:t> </a:t>
            </a:r>
          </a:p>
          <a:p>
            <a:r>
              <a:rPr lang="en-US" b="1">
                <a:gradFill>
                  <a:gsLst>
                    <a:gs pos="1250">
                      <a:srgbClr val="505050"/>
                    </a:gs>
                    <a:gs pos="100000">
                      <a:srgbClr val="505050"/>
                    </a:gs>
                  </a:gsLst>
                  <a:lin ang="5400000" scaled="0"/>
                </a:gradFill>
                <a:latin typeface="Calibri Light" panose="020F0302020204030204"/>
              </a:rPr>
              <a:t>Grounded conversational AI models</a:t>
            </a:r>
          </a:p>
          <a:p>
            <a:pPr lvl="1"/>
            <a:r>
              <a:rPr lang="en-US">
                <a:gradFill>
                  <a:gsLst>
                    <a:gs pos="1250">
                      <a:srgbClr val="505050"/>
                    </a:gs>
                    <a:gs pos="100000">
                      <a:srgbClr val="505050"/>
                    </a:gs>
                  </a:gsLst>
                  <a:lin ang="5400000" scaled="0"/>
                </a:gradFill>
                <a:latin typeface="Calibri Light" panose="020F0302020204030204"/>
              </a:rPr>
              <a:t>Exploit external textual knowledge, device sensors </a:t>
            </a:r>
            <a:br>
              <a:rPr lang="en-US">
                <a:gradFill>
                  <a:gsLst>
                    <a:gs pos="1250">
                      <a:srgbClr val="505050"/>
                    </a:gs>
                    <a:gs pos="100000">
                      <a:srgbClr val="505050"/>
                    </a:gs>
                  </a:gsLst>
                  <a:lin ang="5400000" scaled="0"/>
                </a:gradFill>
                <a:latin typeface="Calibri Light" panose="020F0302020204030204"/>
              </a:rPr>
            </a:br>
            <a:r>
              <a:rPr lang="en-US">
                <a:gradFill>
                  <a:gsLst>
                    <a:gs pos="1250">
                      <a:srgbClr val="505050"/>
                    </a:gs>
                    <a:gs pos="100000">
                      <a:srgbClr val="505050"/>
                    </a:gs>
                  </a:gsLst>
                  <a:lin ang="5400000" scaled="0"/>
                </a:gradFill>
                <a:latin typeface="Calibri Light" panose="020F0302020204030204"/>
              </a:rPr>
              <a:t>(e.g., images), personal information</a:t>
            </a:r>
          </a:p>
          <a:p>
            <a:pPr lvl="1"/>
            <a:r>
              <a:rPr lang="en-US">
                <a:solidFill>
                  <a:srgbClr val="505050"/>
                </a:solidFill>
                <a:latin typeface="Calibri Light" panose="020F0302020204030204"/>
              </a:rPr>
              <a:t>Produce more informational and “</a:t>
            </a:r>
            <a:r>
              <a:rPr lang="en-US" b="1">
                <a:solidFill>
                  <a:srgbClr val="505050"/>
                </a:solidFill>
                <a:latin typeface="Calibri Light" panose="020F0302020204030204"/>
              </a:rPr>
              <a:t>useful</a:t>
            </a:r>
            <a:r>
              <a:rPr lang="en-US">
                <a:solidFill>
                  <a:srgbClr val="505050"/>
                </a:solidFill>
                <a:latin typeface="Calibri Light" panose="020F0302020204030204"/>
              </a:rPr>
              <a:t>” dialogues</a:t>
            </a:r>
            <a:endParaRPr lang="en-US" b="1">
              <a:gradFill>
                <a:gsLst>
                  <a:gs pos="1250">
                    <a:srgbClr val="505050"/>
                  </a:gs>
                  <a:gs pos="100000">
                    <a:srgbClr val="505050"/>
                  </a:gs>
                </a:gsLst>
                <a:lin ang="5400000" scaled="0"/>
              </a:gradFill>
              <a:latin typeface="Calibri Light" panose="020F0302020204030204"/>
            </a:endParaRPr>
          </a:p>
        </p:txBody>
      </p:sp>
      <p:sp>
        <p:nvSpPr>
          <p:cNvPr id="5" name="Slide Number Placeholder 3">
            <a:extLst>
              <a:ext uri="{FF2B5EF4-FFF2-40B4-BE49-F238E27FC236}">
                <a16:creationId xmlns:a16="http://schemas.microsoft.com/office/drawing/2014/main" id="{3B5AE0D1-08B4-49F9-9895-1AA40CF320FB}"/>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8A40CBB-5A5A-4D17-9573-47353EF273CE}"/>
              </a:ext>
            </a:extLst>
          </p:cNvPr>
          <p:cNvPicPr>
            <a:picLocks noChangeAspect="1"/>
          </p:cNvPicPr>
          <p:nvPr/>
        </p:nvPicPr>
        <p:blipFill>
          <a:blip r:embed="rId3"/>
          <a:stretch>
            <a:fillRect/>
          </a:stretch>
        </p:blipFill>
        <p:spPr>
          <a:xfrm>
            <a:off x="8335014" y="3812323"/>
            <a:ext cx="3548180" cy="2499577"/>
          </a:xfrm>
          <a:prstGeom prst="rect">
            <a:avLst/>
          </a:prstGeom>
        </p:spPr>
      </p:pic>
    </p:spTree>
    <p:extLst>
      <p:ext uri="{BB962C8B-B14F-4D97-AF65-F5344CB8AC3E}">
        <p14:creationId xmlns:p14="http://schemas.microsoft.com/office/powerpoint/2010/main" val="341333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BF3E9-2397-479A-966D-E7DE4AEC1D10}"/>
              </a:ext>
            </a:extLst>
          </p:cNvPr>
          <p:cNvSpPr>
            <a:spLocks noGrp="1"/>
          </p:cNvSpPr>
          <p:nvPr>
            <p:ph type="title"/>
          </p:nvPr>
        </p:nvSpPr>
        <p:spPr/>
        <p:txBody>
          <a:bodyPr/>
          <a:lstStyle/>
          <a:p>
            <a:r>
              <a:rPr lang="en-US"/>
              <a:t>Moving beyond chitchat</a:t>
            </a:r>
          </a:p>
        </p:txBody>
      </p:sp>
      <p:sp>
        <p:nvSpPr>
          <p:cNvPr id="21" name="Slide Number Placeholder 3">
            <a:extLst>
              <a:ext uri="{FF2B5EF4-FFF2-40B4-BE49-F238E27FC236}">
                <a16:creationId xmlns:a16="http://schemas.microsoft.com/office/drawing/2014/main" id="{FE3B7EC7-818B-4189-84CB-1B54B795CB73}"/>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2F862BC3-1AAF-421B-BB52-49CD8C68CFDB}"/>
              </a:ext>
            </a:extLst>
          </p:cNvPr>
          <p:cNvCxnSpPr/>
          <p:nvPr/>
        </p:nvCxnSpPr>
        <p:spPr>
          <a:xfrm flipV="1">
            <a:off x="884340" y="1582547"/>
            <a:ext cx="0" cy="4498848"/>
          </a:xfrm>
          <a:prstGeom prst="straightConnector1">
            <a:avLst/>
          </a:prstGeom>
          <a:noFill/>
          <a:ln w="57150" cap="flat" cmpd="sng" algn="ctr">
            <a:solidFill>
              <a:srgbClr val="002050"/>
            </a:solidFill>
            <a:prstDash val="solid"/>
            <a:headEnd type="none"/>
            <a:tailEnd type="triangle"/>
          </a:ln>
          <a:effectLst/>
        </p:spPr>
      </p:cxnSp>
      <p:cxnSp>
        <p:nvCxnSpPr>
          <p:cNvPr id="13" name="Straight Arrow Connector 12">
            <a:extLst>
              <a:ext uri="{FF2B5EF4-FFF2-40B4-BE49-F238E27FC236}">
                <a16:creationId xmlns:a16="http://schemas.microsoft.com/office/drawing/2014/main" id="{83C65EF2-23C7-4663-A3ED-B96A61067C7E}"/>
              </a:ext>
            </a:extLst>
          </p:cNvPr>
          <p:cNvCxnSpPr>
            <a:cxnSpLocks/>
          </p:cNvCxnSpPr>
          <p:nvPr/>
        </p:nvCxnSpPr>
        <p:spPr>
          <a:xfrm>
            <a:off x="861190" y="6081395"/>
            <a:ext cx="10568921" cy="0"/>
          </a:xfrm>
          <a:prstGeom prst="straightConnector1">
            <a:avLst/>
          </a:prstGeom>
          <a:noFill/>
          <a:ln w="57150" cap="flat" cmpd="sng" algn="ctr">
            <a:solidFill>
              <a:srgbClr val="002050"/>
            </a:solidFill>
            <a:prstDash val="solid"/>
            <a:headEnd type="none"/>
            <a:tailEnd type="triangle"/>
          </a:ln>
          <a:effectLst/>
        </p:spPr>
      </p:cxnSp>
      <p:sp>
        <p:nvSpPr>
          <p:cNvPr id="14" name="Rectangle 13">
            <a:extLst>
              <a:ext uri="{FF2B5EF4-FFF2-40B4-BE49-F238E27FC236}">
                <a16:creationId xmlns:a16="http://schemas.microsoft.com/office/drawing/2014/main" id="{3338B760-26E7-4BBB-9057-FECCACFA434A}"/>
              </a:ext>
            </a:extLst>
          </p:cNvPr>
          <p:cNvSpPr/>
          <p:nvPr/>
        </p:nvSpPr>
        <p:spPr>
          <a:xfrm>
            <a:off x="4053316" y="6013589"/>
            <a:ext cx="420781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Segoe UI"/>
                <a:ea typeface="+mn-ea"/>
                <a:cs typeface="+mn-cs"/>
              </a:rPr>
              <a:t>Fully end-to-end</a:t>
            </a:r>
            <a:endParaRPr kumimoji="0" lang="en-US" sz="4000" b="0" i="0" u="none" strike="noStrike" kern="1200" cap="none" spc="0" normalizeH="0" baseline="0" noProof="0">
              <a:ln>
                <a:noFill/>
              </a:ln>
              <a:solidFill>
                <a:srgbClr val="FFFFFF"/>
              </a:solidFill>
              <a:effectLst/>
              <a:uLnTx/>
              <a:uFillTx/>
              <a:latin typeface="Segoe UI"/>
              <a:ea typeface="+mn-ea"/>
              <a:cs typeface="+mn-cs"/>
            </a:endParaRPr>
          </a:p>
        </p:txBody>
      </p:sp>
      <p:sp>
        <p:nvSpPr>
          <p:cNvPr id="16" name="Rectangle 15">
            <a:extLst>
              <a:ext uri="{FF2B5EF4-FFF2-40B4-BE49-F238E27FC236}">
                <a16:creationId xmlns:a16="http://schemas.microsoft.com/office/drawing/2014/main" id="{07D69476-BD07-4963-8C07-E8D8FA40D349}"/>
              </a:ext>
            </a:extLst>
          </p:cNvPr>
          <p:cNvSpPr/>
          <p:nvPr/>
        </p:nvSpPr>
        <p:spPr>
          <a:xfrm rot="16200000">
            <a:off x="-1178314" y="3341059"/>
            <a:ext cx="325922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Segoe UI"/>
                <a:ea typeface="+mn-ea"/>
                <a:cs typeface="+mn-cs"/>
              </a:rPr>
              <a:t>“Usefulness”</a:t>
            </a:r>
            <a:endParaRPr kumimoji="0" lang="en-US" sz="40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7" name="Group 16">
            <a:extLst>
              <a:ext uri="{FF2B5EF4-FFF2-40B4-BE49-F238E27FC236}">
                <a16:creationId xmlns:a16="http://schemas.microsoft.com/office/drawing/2014/main" id="{4C464187-ED72-49D1-922A-2218BED97342}"/>
              </a:ext>
            </a:extLst>
          </p:cNvPr>
          <p:cNvGrpSpPr/>
          <p:nvPr/>
        </p:nvGrpSpPr>
        <p:grpSpPr>
          <a:xfrm>
            <a:off x="9443331" y="4947689"/>
            <a:ext cx="2686954" cy="970718"/>
            <a:chOff x="9460582" y="5084214"/>
            <a:chExt cx="2686954" cy="970718"/>
          </a:xfrm>
        </p:grpSpPr>
        <p:sp>
          <p:nvSpPr>
            <p:cNvPr id="22" name="Rectangle 21">
              <a:extLst>
                <a:ext uri="{FF2B5EF4-FFF2-40B4-BE49-F238E27FC236}">
                  <a16:creationId xmlns:a16="http://schemas.microsoft.com/office/drawing/2014/main" id="{AA6F7FB4-DFA3-4197-839D-595108F2460F}"/>
                </a:ext>
              </a:extLst>
            </p:cNvPr>
            <p:cNvSpPr/>
            <p:nvPr/>
          </p:nvSpPr>
          <p:spPr>
            <a:xfrm>
              <a:off x="9460582" y="5084214"/>
              <a:ext cx="2686954"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Segoe UI Light"/>
                  <a:ea typeface="+mn-ea"/>
                  <a:cs typeface="+mn-cs"/>
                </a:rPr>
                <a:t>E2E Systems (Chatbots)</a:t>
              </a:r>
              <a:endParaRPr kumimoji="0" lang="en-US" sz="2000" b="0" i="0" u="none" strike="noStrike" kern="1200" cap="none" spc="0" normalizeH="0" baseline="0" noProof="0">
                <a:ln>
                  <a:noFill/>
                </a:ln>
                <a:solidFill>
                  <a:srgbClr val="002060"/>
                </a:solidFill>
                <a:effectLst/>
                <a:uLnTx/>
                <a:uFillTx/>
                <a:latin typeface="Segoe UI"/>
                <a:ea typeface="+mn-ea"/>
                <a:cs typeface="+mn-cs"/>
              </a:endParaRPr>
            </a:p>
          </p:txBody>
        </p:sp>
        <p:pic>
          <p:nvPicPr>
            <p:cNvPr id="23" name="Picture 22">
              <a:extLst>
                <a:ext uri="{FF2B5EF4-FFF2-40B4-BE49-F238E27FC236}">
                  <a16:creationId xmlns:a16="http://schemas.microsoft.com/office/drawing/2014/main" id="{ACBE59F8-AC9D-4C0D-B9EC-C4A6D28011AC}"/>
                </a:ext>
              </a:extLst>
            </p:cNvPr>
            <p:cNvPicPr>
              <a:picLocks noChangeAspect="1"/>
            </p:cNvPicPr>
            <p:nvPr/>
          </p:nvPicPr>
          <p:blipFill>
            <a:blip r:embed="rId3"/>
            <a:stretch>
              <a:fillRect/>
            </a:stretch>
          </p:blipFill>
          <p:spPr>
            <a:xfrm>
              <a:off x="10338830" y="5577841"/>
              <a:ext cx="946487" cy="477091"/>
            </a:xfrm>
            <a:prstGeom prst="rect">
              <a:avLst/>
            </a:prstGeom>
          </p:spPr>
        </p:pic>
      </p:grpSp>
      <p:grpSp>
        <p:nvGrpSpPr>
          <p:cNvPr id="24" name="Group 23">
            <a:extLst>
              <a:ext uri="{FF2B5EF4-FFF2-40B4-BE49-F238E27FC236}">
                <a16:creationId xmlns:a16="http://schemas.microsoft.com/office/drawing/2014/main" id="{168AA3D7-5284-42F1-92DC-7476BFB12A51}"/>
              </a:ext>
            </a:extLst>
          </p:cNvPr>
          <p:cNvGrpSpPr/>
          <p:nvPr/>
        </p:nvGrpSpPr>
        <p:grpSpPr>
          <a:xfrm>
            <a:off x="1109299" y="1582547"/>
            <a:ext cx="2140331" cy="1256290"/>
            <a:chOff x="1126550" y="1719072"/>
            <a:chExt cx="2140331" cy="1256290"/>
          </a:xfrm>
        </p:grpSpPr>
        <p:sp>
          <p:nvSpPr>
            <p:cNvPr id="25" name="Rectangle 24">
              <a:extLst>
                <a:ext uri="{FF2B5EF4-FFF2-40B4-BE49-F238E27FC236}">
                  <a16:creationId xmlns:a16="http://schemas.microsoft.com/office/drawing/2014/main" id="{2669A0FC-E434-47FD-91AA-127DC9CEF560}"/>
                </a:ext>
              </a:extLst>
            </p:cNvPr>
            <p:cNvSpPr/>
            <p:nvPr/>
          </p:nvSpPr>
          <p:spPr>
            <a:xfrm>
              <a:off x="1126550" y="1719072"/>
              <a:ext cx="214033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Segoe UI Light"/>
                  <a:ea typeface="+mn-ea"/>
                  <a:cs typeface="+mn-cs"/>
                </a:rPr>
                <a:t>Traditional</a:t>
              </a:r>
              <a:br>
                <a:rPr kumimoji="0" lang="en-US" sz="2000" b="1" i="0" u="none" strike="noStrike" kern="1200" cap="none" spc="0" normalizeH="0" baseline="0" noProof="0">
                  <a:ln>
                    <a:noFill/>
                  </a:ln>
                  <a:solidFill>
                    <a:prstClr val="black"/>
                  </a:solidFill>
                  <a:effectLst/>
                  <a:uLnTx/>
                  <a:uFillTx/>
                  <a:latin typeface="Segoe UI Light"/>
                  <a:ea typeface="+mn-ea"/>
                  <a:cs typeface="+mn-cs"/>
                </a:rPr>
              </a:br>
              <a:r>
                <a:rPr kumimoji="0" lang="en-US" sz="2000" b="1" i="0" u="none" strike="noStrike" kern="1200" cap="none" spc="0" normalizeH="0" baseline="0" noProof="0">
                  <a:ln>
                    <a:noFill/>
                  </a:ln>
                  <a:solidFill>
                    <a:prstClr val="black"/>
                  </a:solidFill>
                  <a:effectLst/>
                  <a:uLnTx/>
                  <a:uFillTx/>
                  <a:latin typeface="Segoe UI Light"/>
                  <a:ea typeface="+mn-ea"/>
                  <a:cs typeface="+mn-cs"/>
                </a:rPr>
                <a:t>task-oriented bots</a:t>
              </a:r>
              <a:endParaRPr kumimoji="0" lang="en-US" sz="2000" b="0" i="0" u="none" strike="noStrike" kern="1200" cap="none" spc="0" normalizeH="0" baseline="0" noProof="0">
                <a:ln>
                  <a:noFill/>
                </a:ln>
                <a:solidFill>
                  <a:prstClr val="black"/>
                </a:solidFill>
                <a:effectLst/>
                <a:uLnTx/>
                <a:uFillTx/>
                <a:latin typeface="Segoe UI"/>
                <a:ea typeface="+mn-ea"/>
                <a:cs typeface="+mn-cs"/>
              </a:endParaRPr>
            </a:p>
          </p:txBody>
        </p:sp>
        <p:pic>
          <p:nvPicPr>
            <p:cNvPr id="26" name="Picture 25">
              <a:extLst>
                <a:ext uri="{FF2B5EF4-FFF2-40B4-BE49-F238E27FC236}">
                  <a16:creationId xmlns:a16="http://schemas.microsoft.com/office/drawing/2014/main" id="{76C36C3E-2729-4FD8-ADFD-86AB589FA499}"/>
                </a:ext>
              </a:extLst>
            </p:cNvPr>
            <p:cNvPicPr>
              <a:picLocks noChangeAspect="1"/>
            </p:cNvPicPr>
            <p:nvPr/>
          </p:nvPicPr>
          <p:blipFill>
            <a:blip r:embed="rId4"/>
            <a:stretch>
              <a:fillRect/>
            </a:stretch>
          </p:blipFill>
          <p:spPr>
            <a:xfrm>
              <a:off x="1684193" y="2433209"/>
              <a:ext cx="983317" cy="542153"/>
            </a:xfrm>
            <a:prstGeom prst="rect">
              <a:avLst/>
            </a:prstGeom>
          </p:spPr>
        </p:pic>
      </p:grpSp>
      <p:grpSp>
        <p:nvGrpSpPr>
          <p:cNvPr id="27" name="Group 26">
            <a:extLst>
              <a:ext uri="{FF2B5EF4-FFF2-40B4-BE49-F238E27FC236}">
                <a16:creationId xmlns:a16="http://schemas.microsoft.com/office/drawing/2014/main" id="{65CD680E-7F58-4392-BDF9-0E2799FD6708}"/>
              </a:ext>
            </a:extLst>
          </p:cNvPr>
          <p:cNvGrpSpPr/>
          <p:nvPr/>
        </p:nvGrpSpPr>
        <p:grpSpPr>
          <a:xfrm>
            <a:off x="3953949" y="1564458"/>
            <a:ext cx="2954798" cy="707886"/>
            <a:chOff x="3971200" y="1700983"/>
            <a:chExt cx="2954798" cy="707886"/>
          </a:xfrm>
        </p:grpSpPr>
        <p:sp>
          <p:nvSpPr>
            <p:cNvPr id="28" name="Rectangle 27">
              <a:extLst>
                <a:ext uri="{FF2B5EF4-FFF2-40B4-BE49-F238E27FC236}">
                  <a16:creationId xmlns:a16="http://schemas.microsoft.com/office/drawing/2014/main" id="{C54AF6BE-713F-4E62-9E5B-170120103A6E}"/>
                </a:ext>
              </a:extLst>
            </p:cNvPr>
            <p:cNvSpPr/>
            <p:nvPr/>
          </p:nvSpPr>
          <p:spPr>
            <a:xfrm>
              <a:off x="4785667" y="1700983"/>
              <a:ext cx="214033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Segoe UI Light"/>
                  <a:ea typeface="+mn-ea"/>
                  <a:cs typeface="+mn-cs"/>
                </a:rPr>
                <a:t>Modern</a:t>
              </a:r>
              <a:br>
                <a:rPr kumimoji="0" lang="en-US" sz="2000" b="1" i="0" u="none" strike="noStrike" kern="0" cap="none" spc="0" normalizeH="0" baseline="0" noProof="0">
                  <a:ln>
                    <a:noFill/>
                  </a:ln>
                  <a:solidFill>
                    <a:prstClr val="black"/>
                  </a:solidFill>
                  <a:effectLst/>
                  <a:uLnTx/>
                  <a:uFillTx/>
                  <a:latin typeface="Segoe UI Light"/>
                  <a:ea typeface="+mn-ea"/>
                  <a:cs typeface="+mn-cs"/>
                </a:rPr>
              </a:br>
              <a:r>
                <a:rPr kumimoji="0" lang="en-US" sz="2000" b="1" i="0" u="none" strike="noStrike" kern="0" cap="none" spc="0" normalizeH="0" baseline="0" noProof="0">
                  <a:ln>
                    <a:noFill/>
                  </a:ln>
                  <a:solidFill>
                    <a:prstClr val="black"/>
                  </a:solidFill>
                  <a:effectLst/>
                  <a:uLnTx/>
                  <a:uFillTx/>
                  <a:latin typeface="Segoe UI Light"/>
                  <a:ea typeface="+mn-ea"/>
                  <a:cs typeface="+mn-cs"/>
                </a:rPr>
                <a:t>task-oriented bots</a:t>
              </a:r>
              <a:endParaRPr kumimoji="0" lang="en-US" sz="2000" b="0" i="0" u="none" strike="noStrike" kern="0" cap="none" spc="0" normalizeH="0" baseline="0" noProof="0">
                <a:ln>
                  <a:noFill/>
                </a:ln>
                <a:solidFill>
                  <a:prstClr val="black"/>
                </a:solidFill>
                <a:effectLst/>
                <a:uLnTx/>
                <a:uFillTx/>
                <a:latin typeface="Segoe UI"/>
                <a:ea typeface="+mn-ea"/>
                <a:cs typeface="+mn-cs"/>
              </a:endParaRPr>
            </a:p>
          </p:txBody>
        </p:sp>
        <p:sp>
          <p:nvSpPr>
            <p:cNvPr id="29" name="Arrow: Right 28">
              <a:extLst>
                <a:ext uri="{FF2B5EF4-FFF2-40B4-BE49-F238E27FC236}">
                  <a16:creationId xmlns:a16="http://schemas.microsoft.com/office/drawing/2014/main" id="{82EC596E-4409-4EDF-8879-3B745C156BDD}"/>
                </a:ext>
              </a:extLst>
            </p:cNvPr>
            <p:cNvSpPr/>
            <p:nvPr/>
          </p:nvSpPr>
          <p:spPr bwMode="auto">
            <a:xfrm>
              <a:off x="3971200" y="1833445"/>
              <a:ext cx="735776" cy="340891"/>
            </a:xfrm>
            <a:prstGeom prst="rightArrow">
              <a:avLst/>
            </a:prstGeom>
            <a:solidFill>
              <a:srgbClr val="505050">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30" name="Group 29">
            <a:extLst>
              <a:ext uri="{FF2B5EF4-FFF2-40B4-BE49-F238E27FC236}">
                <a16:creationId xmlns:a16="http://schemas.microsoft.com/office/drawing/2014/main" id="{9EF1D7FB-DCFA-4F2E-AE0D-400F216FD9ED}"/>
              </a:ext>
            </a:extLst>
          </p:cNvPr>
          <p:cNvGrpSpPr/>
          <p:nvPr/>
        </p:nvGrpSpPr>
        <p:grpSpPr>
          <a:xfrm>
            <a:off x="9469336" y="3319442"/>
            <a:ext cx="2672527" cy="1447274"/>
            <a:chOff x="9475810" y="3211687"/>
            <a:chExt cx="2672527" cy="1447274"/>
          </a:xfrm>
        </p:grpSpPr>
        <p:sp>
          <p:nvSpPr>
            <p:cNvPr id="31" name="Rectangle 30">
              <a:extLst>
                <a:ext uri="{FF2B5EF4-FFF2-40B4-BE49-F238E27FC236}">
                  <a16:creationId xmlns:a16="http://schemas.microsoft.com/office/drawing/2014/main" id="{24874DCC-D615-438F-B8DD-EACEA1187E13}"/>
                </a:ext>
              </a:extLst>
            </p:cNvPr>
            <p:cNvSpPr/>
            <p:nvPr/>
          </p:nvSpPr>
          <p:spPr>
            <a:xfrm>
              <a:off x="9475810" y="3211687"/>
              <a:ext cx="267252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Segoe UI Light"/>
                  <a:ea typeface="+mn-ea"/>
                  <a:cs typeface="+mn-cs"/>
                </a:rPr>
                <a:t>Grounded E2E Systems</a:t>
              </a:r>
              <a:endParaRPr kumimoji="0" lang="en-US" sz="2000" b="0" i="0" u="none" strike="noStrike" kern="0" cap="none" spc="0" normalizeH="0" baseline="0" noProof="0">
                <a:ln>
                  <a:noFill/>
                </a:ln>
                <a:solidFill>
                  <a:srgbClr val="002060"/>
                </a:solidFill>
                <a:effectLst/>
                <a:uLnTx/>
                <a:uFillTx/>
                <a:latin typeface="Segoe UI"/>
                <a:ea typeface="+mn-ea"/>
                <a:cs typeface="+mn-cs"/>
              </a:endParaRPr>
            </a:p>
          </p:txBody>
        </p:sp>
        <p:sp>
          <p:nvSpPr>
            <p:cNvPr id="32" name="Arrow: Right 31">
              <a:extLst>
                <a:ext uri="{FF2B5EF4-FFF2-40B4-BE49-F238E27FC236}">
                  <a16:creationId xmlns:a16="http://schemas.microsoft.com/office/drawing/2014/main" id="{34337C77-68B8-47BF-90E9-2837CB0469B3}"/>
                </a:ext>
              </a:extLst>
            </p:cNvPr>
            <p:cNvSpPr/>
            <p:nvPr/>
          </p:nvSpPr>
          <p:spPr bwMode="auto">
            <a:xfrm rot="16200000">
              <a:off x="10547904" y="4184557"/>
              <a:ext cx="528339" cy="420470"/>
            </a:xfrm>
            <a:prstGeom prst="rightArrow">
              <a:avLst/>
            </a:prstGeom>
            <a:solidFill>
              <a:srgbClr val="505050">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33" name="Group 32">
            <a:extLst>
              <a:ext uri="{FF2B5EF4-FFF2-40B4-BE49-F238E27FC236}">
                <a16:creationId xmlns:a16="http://schemas.microsoft.com/office/drawing/2014/main" id="{9B58A517-0AED-4EEB-ACA4-D137F339FCB2}"/>
              </a:ext>
            </a:extLst>
          </p:cNvPr>
          <p:cNvGrpSpPr/>
          <p:nvPr/>
        </p:nvGrpSpPr>
        <p:grpSpPr>
          <a:xfrm>
            <a:off x="7268687" y="1164461"/>
            <a:ext cx="4110680" cy="1829206"/>
            <a:chOff x="7285938" y="1300986"/>
            <a:chExt cx="4110680" cy="1829206"/>
          </a:xfrm>
        </p:grpSpPr>
        <p:sp>
          <p:nvSpPr>
            <p:cNvPr id="34" name="Arrow: Right 33">
              <a:extLst>
                <a:ext uri="{FF2B5EF4-FFF2-40B4-BE49-F238E27FC236}">
                  <a16:creationId xmlns:a16="http://schemas.microsoft.com/office/drawing/2014/main" id="{C4B6F9D4-53CB-44CE-87B6-ABDA5F5F7EF4}"/>
                </a:ext>
              </a:extLst>
            </p:cNvPr>
            <p:cNvSpPr/>
            <p:nvPr/>
          </p:nvSpPr>
          <p:spPr bwMode="auto">
            <a:xfrm>
              <a:off x="7285938" y="1829255"/>
              <a:ext cx="735776" cy="340891"/>
            </a:xfrm>
            <a:prstGeom prst="rightArrow">
              <a:avLst/>
            </a:prstGeom>
            <a:solidFill>
              <a:srgbClr val="505050">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Arrow: Right 34">
              <a:extLst>
                <a:ext uri="{FF2B5EF4-FFF2-40B4-BE49-F238E27FC236}">
                  <a16:creationId xmlns:a16="http://schemas.microsoft.com/office/drawing/2014/main" id="{9CB88A21-3FC9-4DB3-967F-7071B703AADD}"/>
                </a:ext>
              </a:extLst>
            </p:cNvPr>
            <p:cNvSpPr/>
            <p:nvPr/>
          </p:nvSpPr>
          <p:spPr bwMode="auto">
            <a:xfrm rot="16200000">
              <a:off x="10547905" y="2655788"/>
              <a:ext cx="528339" cy="420470"/>
            </a:xfrm>
            <a:prstGeom prst="rightArrow">
              <a:avLst/>
            </a:prstGeom>
            <a:solidFill>
              <a:srgbClr val="505050">
                <a:lumMod val="60000"/>
                <a:lumOff val="4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6" name="Picture 35">
              <a:extLst>
                <a:ext uri="{FF2B5EF4-FFF2-40B4-BE49-F238E27FC236}">
                  <a16:creationId xmlns:a16="http://schemas.microsoft.com/office/drawing/2014/main" id="{DD02C1F5-4E81-498C-861E-617AE2FDC5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6836" y="1300986"/>
              <a:ext cx="1059782" cy="1059782"/>
            </a:xfrm>
            <a:prstGeom prst="rect">
              <a:avLst/>
            </a:prstGeom>
          </p:spPr>
        </p:pic>
      </p:grpSp>
    </p:spTree>
    <p:extLst>
      <p:ext uri="{BB962C8B-B14F-4D97-AF65-F5344CB8AC3E}">
        <p14:creationId xmlns:p14="http://schemas.microsoft.com/office/powerpoint/2010/main" val="59480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E008E-58BD-448B-8F16-022749AADB33}"/>
              </a:ext>
            </a:extLst>
          </p:cNvPr>
          <p:cNvSpPr>
            <a:spLocks noGrp="1"/>
          </p:cNvSpPr>
          <p:nvPr>
            <p:ph type="title"/>
          </p:nvPr>
        </p:nvSpPr>
        <p:spPr>
          <a:xfrm>
            <a:off x="838200" y="2811767"/>
            <a:ext cx="10515600" cy="1325563"/>
          </a:xfrm>
        </p:spPr>
        <p:txBody>
          <a:bodyPr>
            <a:noAutofit/>
          </a:bodyPr>
          <a:lstStyle/>
          <a:p>
            <a:pPr algn="ctr"/>
            <a:r>
              <a:rPr lang="en-US" sz="4800"/>
              <a:t>Fully Data-driven Response Generation:</a:t>
            </a:r>
            <a:br>
              <a:rPr lang="en-US" sz="4800"/>
            </a:br>
            <a:br>
              <a:rPr lang="en-US" sz="4800"/>
            </a:br>
            <a:r>
              <a:rPr lang="en-US" sz="4800"/>
              <a:t>Challenges and future work</a:t>
            </a:r>
          </a:p>
        </p:txBody>
      </p:sp>
      <p:sp>
        <p:nvSpPr>
          <p:cNvPr id="4" name="Slide Number Placeholder 3">
            <a:extLst>
              <a:ext uri="{FF2B5EF4-FFF2-40B4-BE49-F238E27FC236}">
                <a16:creationId xmlns:a16="http://schemas.microsoft.com/office/drawing/2014/main" id="{8488ABFC-31FF-45C8-9834-E7188A026D48}"/>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99843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5AFE6-4D83-41B3-A264-A438E92F5B3D}"/>
              </a:ext>
            </a:extLst>
          </p:cNvPr>
          <p:cNvSpPr>
            <a:spLocks noGrp="1"/>
          </p:cNvSpPr>
          <p:nvPr>
            <p:ph type="title"/>
          </p:nvPr>
        </p:nvSpPr>
        <p:spPr/>
        <p:txBody>
          <a:bodyPr>
            <a:normAutofit/>
          </a:bodyPr>
          <a:lstStyle/>
          <a:p>
            <a:r>
              <a:rPr lang="en-US" sz="4000"/>
              <a:t>Better objective functions and evaluation metrics</a:t>
            </a:r>
          </a:p>
        </p:txBody>
      </p:sp>
      <p:sp>
        <p:nvSpPr>
          <p:cNvPr id="3" name="Content Placeholder 2">
            <a:extLst>
              <a:ext uri="{FF2B5EF4-FFF2-40B4-BE49-F238E27FC236}">
                <a16:creationId xmlns:a16="http://schemas.microsoft.com/office/drawing/2014/main" id="{079ADC55-EBD4-45EB-BCBA-10B242D7560E}"/>
              </a:ext>
            </a:extLst>
          </p:cNvPr>
          <p:cNvSpPr>
            <a:spLocks noGrp="1"/>
          </p:cNvSpPr>
          <p:nvPr>
            <p:ph idx="1"/>
          </p:nvPr>
        </p:nvSpPr>
        <p:spPr>
          <a:xfrm>
            <a:off x="838200" y="1825625"/>
            <a:ext cx="10868696" cy="4351338"/>
          </a:xfrm>
        </p:spPr>
        <p:txBody>
          <a:bodyPr/>
          <a:lstStyle/>
          <a:p>
            <a:r>
              <a:rPr lang="en-US" b="1">
                <a:solidFill>
                  <a:srgbClr val="002060"/>
                </a:solidFill>
              </a:rPr>
              <a:t>Lack of good objective or reward functions is a challenge for SL and RL:</a:t>
            </a:r>
          </a:p>
          <a:p>
            <a:pPr lvl="1"/>
            <a:r>
              <a:rPr lang="en-US" b="1"/>
              <a:t>MLE </a:t>
            </a:r>
            <a:r>
              <a:rPr lang="en-US"/>
              <a:t>causes blandness (mitigated by MMI)</a:t>
            </a:r>
          </a:p>
          <a:p>
            <a:pPr lvl="1"/>
            <a:r>
              <a:rPr lang="en-US" b="1"/>
              <a:t>Evaluation metrics </a:t>
            </a:r>
            <a:r>
              <a:rPr lang="en-US"/>
              <a:t>(BLEU, METEOR, etc.) reliable only on large datasets</a:t>
            </a:r>
            <a:br>
              <a:rPr lang="en-US"/>
            </a:br>
            <a:r>
              <a:rPr lang="en-US">
                <a:sym typeface="Wingdings" panose="05000000000000000000" pitchFamily="2" charset="2"/>
              </a:rPr>
              <a:t> </a:t>
            </a:r>
            <a:r>
              <a:rPr lang="en-US" b="1">
                <a:sym typeface="Wingdings" panose="05000000000000000000" pitchFamily="2" charset="2"/>
              </a:rPr>
              <a:t>expensive for optimization </a:t>
            </a:r>
            <a:r>
              <a:rPr lang="en-US">
                <a:sym typeface="Wingdings" panose="05000000000000000000" pitchFamily="2" charset="2"/>
              </a:rPr>
              <a:t>(e.g., sequence-level training [</a:t>
            </a:r>
            <a:r>
              <a:rPr lang="en-US" err="1">
                <a:sym typeface="Wingdings" panose="05000000000000000000" pitchFamily="2" charset="2"/>
              </a:rPr>
              <a:t>Ranzato</a:t>
            </a:r>
            <a:r>
              <a:rPr lang="en-US">
                <a:sym typeface="Wingdings" panose="05000000000000000000" pitchFamily="2" charset="2"/>
              </a:rPr>
              <a:t>+ 15])</a:t>
            </a:r>
            <a:endParaRPr lang="en-US"/>
          </a:p>
          <a:p>
            <a:pPr lvl="1"/>
            <a:r>
              <a:rPr lang="en-US" b="1"/>
              <a:t>RL reward </a:t>
            </a:r>
            <a:r>
              <a:rPr lang="en-US"/>
              <a:t>functions currently too </a:t>
            </a:r>
            <a:r>
              <a:rPr lang="en-US" b="1"/>
              <a:t>ad-hoc</a:t>
            </a:r>
            <a:r>
              <a:rPr lang="en-US"/>
              <a:t> </a:t>
            </a:r>
          </a:p>
          <a:p>
            <a:pPr lvl="1"/>
            <a:endParaRPr lang="en-US"/>
          </a:p>
          <a:p>
            <a:r>
              <a:rPr lang="en-US" b="1">
                <a:solidFill>
                  <a:srgbClr val="002060"/>
                </a:solidFill>
              </a:rPr>
              <a:t>Final system evaluation:</a:t>
            </a:r>
          </a:p>
          <a:p>
            <a:pPr lvl="1"/>
            <a:r>
              <a:rPr lang="en-US"/>
              <a:t>Still need human evaluation</a:t>
            </a:r>
          </a:p>
          <a:p>
            <a:pPr lvl="1"/>
            <a:r>
              <a:rPr lang="en-US"/>
              <a:t>Corpus-level metrics (BLEU, METEOR, etc.): How effective are they really?</a:t>
            </a:r>
          </a:p>
        </p:txBody>
      </p:sp>
      <p:sp>
        <p:nvSpPr>
          <p:cNvPr id="4" name="Slide Number Placeholder 3">
            <a:extLst>
              <a:ext uri="{FF2B5EF4-FFF2-40B4-BE49-F238E27FC236}">
                <a16:creationId xmlns:a16="http://schemas.microsoft.com/office/drawing/2014/main" id="{4792142E-B84F-424F-BA64-468949F19047}"/>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22543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49842-50E0-4531-B433-FD7A951A39EB}"/>
              </a:ext>
            </a:extLst>
          </p:cNvPr>
          <p:cNvSpPr>
            <a:spLocks noGrp="1"/>
          </p:cNvSpPr>
          <p:nvPr>
            <p:ph type="title"/>
          </p:nvPr>
        </p:nvSpPr>
        <p:spPr>
          <a:xfrm>
            <a:off x="191810" y="191699"/>
            <a:ext cx="10515600" cy="1325563"/>
          </a:xfrm>
        </p:spPr>
        <p:txBody>
          <a:bodyPr/>
          <a:lstStyle/>
          <a:p>
            <a:r>
              <a:rPr lang="en-US"/>
              <a:t>Better leverage </a:t>
            </a:r>
            <a:r>
              <a:rPr lang="en-US" b="1"/>
              <a:t>heterogeneous</a:t>
            </a:r>
            <a:r>
              <a:rPr lang="en-US"/>
              <a:t> data</a:t>
            </a:r>
          </a:p>
        </p:txBody>
      </p:sp>
      <p:grpSp>
        <p:nvGrpSpPr>
          <p:cNvPr id="4" name="Group 3">
            <a:extLst>
              <a:ext uri="{FF2B5EF4-FFF2-40B4-BE49-F238E27FC236}">
                <a16:creationId xmlns:a16="http://schemas.microsoft.com/office/drawing/2014/main" id="{09D2C38E-21DD-4084-98F8-7C1A655AC9FE}"/>
              </a:ext>
            </a:extLst>
          </p:cNvPr>
          <p:cNvGrpSpPr/>
          <p:nvPr/>
        </p:nvGrpSpPr>
        <p:grpSpPr>
          <a:xfrm>
            <a:off x="193177" y="2130007"/>
            <a:ext cx="4361983" cy="4567655"/>
            <a:chOff x="518650" y="2130007"/>
            <a:chExt cx="4361983" cy="4567655"/>
          </a:xfrm>
        </p:grpSpPr>
        <p:sp>
          <p:nvSpPr>
            <p:cNvPr id="5" name="Rectangle 4">
              <a:extLst>
                <a:ext uri="{FF2B5EF4-FFF2-40B4-BE49-F238E27FC236}">
                  <a16:creationId xmlns:a16="http://schemas.microsoft.com/office/drawing/2014/main" id="{592F9B85-75AD-4BFD-B77B-5F35D9DFD020}"/>
                </a:ext>
              </a:extLst>
            </p:cNvPr>
            <p:cNvSpPr/>
            <p:nvPr/>
          </p:nvSpPr>
          <p:spPr>
            <a:xfrm>
              <a:off x="518650" y="2130007"/>
              <a:ext cx="4361983" cy="2554545"/>
            </a:xfrm>
            <a:prstGeom prst="rect">
              <a:avLst/>
            </a:prstGeom>
            <a:solidFill>
              <a:srgbClr val="FFFFFF">
                <a:lumMod val="85000"/>
              </a:srgbClr>
            </a:solid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p:txBody>
        </p:sp>
        <p:grpSp>
          <p:nvGrpSpPr>
            <p:cNvPr id="6" name="Group 5">
              <a:extLst>
                <a:ext uri="{FF2B5EF4-FFF2-40B4-BE49-F238E27FC236}">
                  <a16:creationId xmlns:a16="http://schemas.microsoft.com/office/drawing/2014/main" id="{F897CAB5-2CD6-4963-8E6C-48FCCC08BE64}"/>
                </a:ext>
              </a:extLst>
            </p:cNvPr>
            <p:cNvGrpSpPr/>
            <p:nvPr/>
          </p:nvGrpSpPr>
          <p:grpSpPr>
            <a:xfrm>
              <a:off x="884237" y="2730620"/>
              <a:ext cx="3758059" cy="3967042"/>
              <a:chOff x="884237" y="2730620"/>
              <a:chExt cx="3758059" cy="3967042"/>
            </a:xfrm>
          </p:grpSpPr>
          <p:sp>
            <p:nvSpPr>
              <p:cNvPr id="7" name="TextBox 6">
                <a:extLst>
                  <a:ext uri="{FF2B5EF4-FFF2-40B4-BE49-F238E27FC236}">
                    <a16:creationId xmlns:a16="http://schemas.microsoft.com/office/drawing/2014/main" id="{3979F17F-C123-40FB-9767-DCDBF650BC3A}"/>
                  </a:ext>
                </a:extLst>
              </p:cNvPr>
              <p:cNvSpPr txBox="1"/>
              <p:nvPr/>
            </p:nvSpPr>
            <p:spPr>
              <a:xfrm>
                <a:off x="1112419" y="5660455"/>
                <a:ext cx="3529877" cy="1037207"/>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1" u="none" strike="noStrike" kern="0" cap="none" spc="0" normalizeH="0" baseline="0" noProof="0">
                    <a:ln>
                      <a:noFill/>
                    </a:ln>
                    <a:solidFill>
                      <a:srgbClr val="002050"/>
                    </a:solidFill>
                    <a:effectLst/>
                    <a:uLnTx/>
                    <a:uFillTx/>
                    <a:latin typeface="Segoe UI"/>
                    <a:ea typeface="+mn-ea"/>
                    <a:cs typeface="+mn-cs"/>
                  </a:rPr>
                  <a:t>most NLP / AI problems</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1" u="none" strike="noStrike" kern="0" cap="none" spc="0" normalizeH="0" baseline="0" noProof="0">
                    <a:ln>
                      <a:noFill/>
                    </a:ln>
                    <a:solidFill>
                      <a:srgbClr val="002050"/>
                    </a:solidFill>
                    <a:effectLst/>
                    <a:uLnTx/>
                    <a:uFillTx/>
                    <a:latin typeface="Segoe UI"/>
                    <a:ea typeface="+mn-ea"/>
                    <a:cs typeface="+mn-cs"/>
                  </a:rPr>
                  <a:t>(homogeneous data)</a:t>
                </a:r>
              </a:p>
            </p:txBody>
          </p:sp>
          <p:grpSp>
            <p:nvGrpSpPr>
              <p:cNvPr id="8" name="Group 7">
                <a:extLst>
                  <a:ext uri="{FF2B5EF4-FFF2-40B4-BE49-F238E27FC236}">
                    <a16:creationId xmlns:a16="http://schemas.microsoft.com/office/drawing/2014/main" id="{995BE66A-8B84-4103-ACB1-EBF276B53AEE}"/>
                  </a:ext>
                </a:extLst>
              </p:cNvPr>
              <p:cNvGrpSpPr/>
              <p:nvPr/>
            </p:nvGrpSpPr>
            <p:grpSpPr>
              <a:xfrm>
                <a:off x="884237" y="2730620"/>
                <a:ext cx="3557341" cy="1376242"/>
                <a:chOff x="1209905" y="2582862"/>
                <a:chExt cx="3557341" cy="1376242"/>
              </a:xfrm>
            </p:grpSpPr>
            <p:sp>
              <p:nvSpPr>
                <p:cNvPr id="9" name="TextBox 8">
                  <a:extLst>
                    <a:ext uri="{FF2B5EF4-FFF2-40B4-BE49-F238E27FC236}">
                      <a16:creationId xmlns:a16="http://schemas.microsoft.com/office/drawing/2014/main" id="{0C07E7A4-20EB-442E-A8EC-6E6FC628FBA3}"/>
                    </a:ext>
                  </a:extLst>
                </p:cNvPr>
                <p:cNvSpPr txBox="1"/>
                <p:nvPr/>
              </p:nvSpPr>
              <p:spPr>
                <a:xfrm>
                  <a:off x="1209905" y="2582862"/>
                  <a:ext cx="1556067" cy="286232"/>
                </a:xfrm>
                <a:prstGeom prst="rect">
                  <a:avLst/>
                </a:prstGeom>
                <a:solidFill>
                  <a:srgbClr val="002050"/>
                </a:solidFill>
              </p:spPr>
              <p:txBody>
                <a:bodyPr wrap="none" lIns="45720" tIns="45720" rIns="45720" bIns="45720"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a:ea typeface="+mn-ea"/>
                      <a:cs typeface="+mn-cs"/>
                    </a:rPr>
                    <a:t>English sentence 1</a:t>
                  </a:r>
                </a:p>
              </p:txBody>
            </p:sp>
            <p:sp>
              <p:nvSpPr>
                <p:cNvPr id="10" name="TextBox 9">
                  <a:extLst>
                    <a:ext uri="{FF2B5EF4-FFF2-40B4-BE49-F238E27FC236}">
                      <a16:creationId xmlns:a16="http://schemas.microsoft.com/office/drawing/2014/main" id="{C41EC31F-5065-4D95-BA81-87B060EC8FEC}"/>
                    </a:ext>
                  </a:extLst>
                </p:cNvPr>
                <p:cNvSpPr txBox="1"/>
                <p:nvPr/>
              </p:nvSpPr>
              <p:spPr>
                <a:xfrm>
                  <a:off x="3207139" y="2582862"/>
                  <a:ext cx="1521635" cy="286232"/>
                </a:xfrm>
                <a:prstGeom prst="rect">
                  <a:avLst/>
                </a:prstGeom>
                <a:solidFill>
                  <a:srgbClr val="C00000"/>
                </a:solidFill>
              </p:spPr>
              <p:txBody>
                <a:bodyPr wrap="none" lIns="45720" tIns="45720" rIns="45720" bIns="45720"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a:ea typeface="+mn-ea"/>
                      <a:cs typeface="+mn-cs"/>
                    </a:rPr>
                    <a:t>French sentence 1</a:t>
                  </a:r>
                </a:p>
              </p:txBody>
            </p:sp>
            <p:cxnSp>
              <p:nvCxnSpPr>
                <p:cNvPr id="11" name="Straight Arrow Connector 10">
                  <a:extLst>
                    <a:ext uri="{FF2B5EF4-FFF2-40B4-BE49-F238E27FC236}">
                      <a16:creationId xmlns:a16="http://schemas.microsoft.com/office/drawing/2014/main" id="{86589FDE-BFBD-4C94-B7ED-A9FE87295A73}"/>
                    </a:ext>
                  </a:extLst>
                </p:cNvPr>
                <p:cNvCxnSpPr>
                  <a:stCxn id="9" idx="3"/>
                  <a:endCxn id="10" idx="1"/>
                </p:cNvCxnSpPr>
                <p:nvPr/>
              </p:nvCxnSpPr>
              <p:spPr>
                <a:xfrm>
                  <a:off x="2765972" y="2725978"/>
                  <a:ext cx="441167" cy="0"/>
                </a:xfrm>
                <a:prstGeom prst="straightConnector1">
                  <a:avLst/>
                </a:prstGeom>
                <a:noFill/>
                <a:ln w="9525" cap="flat" cmpd="sng" algn="ctr">
                  <a:solidFill>
                    <a:srgbClr val="FFFFFF"/>
                  </a:solidFill>
                  <a:prstDash val="solid"/>
                  <a:headEnd type="none"/>
                  <a:tailEnd type="triangle"/>
                </a:ln>
                <a:effectLst/>
              </p:spPr>
            </p:cxnSp>
            <p:cxnSp>
              <p:nvCxnSpPr>
                <p:cNvPr id="12" name="Straight Arrow Connector 11">
                  <a:extLst>
                    <a:ext uri="{FF2B5EF4-FFF2-40B4-BE49-F238E27FC236}">
                      <a16:creationId xmlns:a16="http://schemas.microsoft.com/office/drawing/2014/main" id="{83866046-85DD-4F36-A42E-68CC9D1B97FB}"/>
                    </a:ext>
                  </a:extLst>
                </p:cNvPr>
                <p:cNvCxnSpPr>
                  <a:cxnSpLocks/>
                  <a:stCxn id="9" idx="3"/>
                  <a:endCxn id="10" idx="1"/>
                </p:cNvCxnSpPr>
                <p:nvPr/>
              </p:nvCxnSpPr>
              <p:spPr>
                <a:xfrm>
                  <a:off x="2765972" y="2725978"/>
                  <a:ext cx="441167" cy="0"/>
                </a:xfrm>
                <a:prstGeom prst="straightConnector1">
                  <a:avLst/>
                </a:prstGeom>
                <a:noFill/>
                <a:ln w="19050" cap="flat" cmpd="sng" algn="ctr">
                  <a:solidFill>
                    <a:srgbClr val="505050">
                      <a:lumMod val="50000"/>
                    </a:srgbClr>
                  </a:solidFill>
                  <a:prstDash val="solid"/>
                  <a:headEnd type="none"/>
                  <a:tailEnd type="triangle"/>
                </a:ln>
                <a:effectLst/>
              </p:spPr>
            </p:cxnSp>
            <p:sp>
              <p:nvSpPr>
                <p:cNvPr id="13" name="TextBox 12">
                  <a:extLst>
                    <a:ext uri="{FF2B5EF4-FFF2-40B4-BE49-F238E27FC236}">
                      <a16:creationId xmlns:a16="http://schemas.microsoft.com/office/drawing/2014/main" id="{1F6FEE9F-C099-4865-BFA4-91F7CC14A9CB}"/>
                    </a:ext>
                  </a:extLst>
                </p:cNvPr>
                <p:cNvSpPr txBox="1"/>
                <p:nvPr/>
              </p:nvSpPr>
              <p:spPr>
                <a:xfrm>
                  <a:off x="1209905" y="3672872"/>
                  <a:ext cx="1594539" cy="286232"/>
                </a:xfrm>
                <a:prstGeom prst="rect">
                  <a:avLst/>
                </a:prstGeom>
                <a:solidFill>
                  <a:srgbClr val="002050"/>
                </a:solidFill>
              </p:spPr>
              <p:txBody>
                <a:bodyPr wrap="none" lIns="45720" tIns="45720" rIns="45720" bIns="45720"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a:ea typeface="+mn-ea"/>
                      <a:cs typeface="+mn-cs"/>
                    </a:rPr>
                    <a:t>English sentence N</a:t>
                  </a:r>
                </a:p>
              </p:txBody>
            </p:sp>
            <p:sp>
              <p:nvSpPr>
                <p:cNvPr id="14" name="TextBox 13">
                  <a:extLst>
                    <a:ext uri="{FF2B5EF4-FFF2-40B4-BE49-F238E27FC236}">
                      <a16:creationId xmlns:a16="http://schemas.microsoft.com/office/drawing/2014/main" id="{6221A092-D4D8-42DB-AF6A-A70D36765433}"/>
                    </a:ext>
                  </a:extLst>
                </p:cNvPr>
                <p:cNvSpPr txBox="1"/>
                <p:nvPr/>
              </p:nvSpPr>
              <p:spPr>
                <a:xfrm>
                  <a:off x="3207139" y="3672872"/>
                  <a:ext cx="1560107" cy="286232"/>
                </a:xfrm>
                <a:prstGeom prst="rect">
                  <a:avLst/>
                </a:prstGeom>
                <a:solidFill>
                  <a:srgbClr val="C00000"/>
                </a:solidFill>
              </p:spPr>
              <p:txBody>
                <a:bodyPr wrap="none" lIns="45720" tIns="45720" rIns="45720" bIns="45720"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a:ea typeface="+mn-ea"/>
                      <a:cs typeface="+mn-cs"/>
                    </a:rPr>
                    <a:t>French sentence N</a:t>
                  </a:r>
                </a:p>
              </p:txBody>
            </p:sp>
            <p:cxnSp>
              <p:nvCxnSpPr>
                <p:cNvPr id="15" name="Straight Arrow Connector 14">
                  <a:extLst>
                    <a:ext uri="{FF2B5EF4-FFF2-40B4-BE49-F238E27FC236}">
                      <a16:creationId xmlns:a16="http://schemas.microsoft.com/office/drawing/2014/main" id="{673E779F-4644-47E0-BBE1-B0D3654C87BC}"/>
                    </a:ext>
                  </a:extLst>
                </p:cNvPr>
                <p:cNvCxnSpPr>
                  <a:stCxn id="13" idx="3"/>
                  <a:endCxn id="14" idx="1"/>
                </p:cNvCxnSpPr>
                <p:nvPr/>
              </p:nvCxnSpPr>
              <p:spPr>
                <a:xfrm>
                  <a:off x="2804444" y="3815988"/>
                  <a:ext cx="402695" cy="0"/>
                </a:xfrm>
                <a:prstGeom prst="straightConnector1">
                  <a:avLst/>
                </a:prstGeom>
                <a:noFill/>
                <a:ln w="9525" cap="flat" cmpd="sng" algn="ctr">
                  <a:solidFill>
                    <a:srgbClr val="FFFFFF"/>
                  </a:solidFill>
                  <a:prstDash val="solid"/>
                  <a:headEnd type="none"/>
                  <a:tailEnd type="triangle"/>
                </a:ln>
                <a:effectLst/>
              </p:spPr>
            </p:cxnSp>
            <p:cxnSp>
              <p:nvCxnSpPr>
                <p:cNvPr id="16" name="Straight Arrow Connector 15">
                  <a:extLst>
                    <a:ext uri="{FF2B5EF4-FFF2-40B4-BE49-F238E27FC236}">
                      <a16:creationId xmlns:a16="http://schemas.microsoft.com/office/drawing/2014/main" id="{450343F3-895E-4AAA-9129-D1A552DA61E1}"/>
                    </a:ext>
                  </a:extLst>
                </p:cNvPr>
                <p:cNvCxnSpPr>
                  <a:cxnSpLocks/>
                  <a:stCxn id="13" idx="3"/>
                  <a:endCxn id="14" idx="1"/>
                </p:cNvCxnSpPr>
                <p:nvPr/>
              </p:nvCxnSpPr>
              <p:spPr>
                <a:xfrm>
                  <a:off x="2804444" y="3815988"/>
                  <a:ext cx="402695" cy="0"/>
                </a:xfrm>
                <a:prstGeom prst="straightConnector1">
                  <a:avLst/>
                </a:prstGeom>
                <a:noFill/>
                <a:ln w="19050" cap="flat" cmpd="sng" algn="ctr">
                  <a:solidFill>
                    <a:srgbClr val="505050">
                      <a:lumMod val="50000"/>
                    </a:srgbClr>
                  </a:solidFill>
                  <a:prstDash val="solid"/>
                  <a:headEnd type="none"/>
                  <a:tailEnd type="triangle"/>
                </a:ln>
                <a:effectLst/>
              </p:spPr>
            </p:cxnSp>
            <p:grpSp>
              <p:nvGrpSpPr>
                <p:cNvPr id="17" name="Group 16">
                  <a:extLst>
                    <a:ext uri="{FF2B5EF4-FFF2-40B4-BE49-F238E27FC236}">
                      <a16:creationId xmlns:a16="http://schemas.microsoft.com/office/drawing/2014/main" id="{20FC9368-5152-4ED4-A5FC-730D3734DCF3}"/>
                    </a:ext>
                  </a:extLst>
                </p:cNvPr>
                <p:cNvGrpSpPr/>
                <p:nvPr/>
              </p:nvGrpSpPr>
              <p:grpSpPr>
                <a:xfrm>
                  <a:off x="1873313" y="2621816"/>
                  <a:ext cx="296798" cy="1039569"/>
                  <a:chOff x="1873313" y="2621816"/>
                  <a:chExt cx="296798" cy="1039569"/>
                </a:xfrm>
              </p:grpSpPr>
              <p:sp>
                <p:nvSpPr>
                  <p:cNvPr id="23" name="Rectangle 22">
                    <a:extLst>
                      <a:ext uri="{FF2B5EF4-FFF2-40B4-BE49-F238E27FC236}">
                        <a16:creationId xmlns:a16="http://schemas.microsoft.com/office/drawing/2014/main" id="{E1D3DE90-4AD3-468E-8B69-CD9335D39D3B}"/>
                      </a:ext>
                    </a:extLst>
                  </p:cNvPr>
                  <p:cNvSpPr/>
                  <p:nvPr/>
                </p:nvSpPr>
                <p:spPr>
                  <a:xfrm>
                    <a:off x="1873313" y="2621816"/>
                    <a:ext cx="295274"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2050"/>
                        </a:solidFill>
                        <a:effectLst/>
                        <a:uLnTx/>
                        <a:uFillTx/>
                        <a:latin typeface="Segoe UI"/>
                        <a:ea typeface="+mn-ea"/>
                        <a:cs typeface="+mn-cs"/>
                      </a:rPr>
                      <a:t>.</a:t>
                    </a:r>
                  </a:p>
                </p:txBody>
              </p:sp>
              <p:sp>
                <p:nvSpPr>
                  <p:cNvPr id="24" name="Rectangle 23">
                    <a:extLst>
                      <a:ext uri="{FF2B5EF4-FFF2-40B4-BE49-F238E27FC236}">
                        <a16:creationId xmlns:a16="http://schemas.microsoft.com/office/drawing/2014/main" id="{164809E4-0216-45E1-8B9F-290F00862E24}"/>
                      </a:ext>
                    </a:extLst>
                  </p:cNvPr>
                  <p:cNvSpPr/>
                  <p:nvPr/>
                </p:nvSpPr>
                <p:spPr>
                  <a:xfrm>
                    <a:off x="1874837" y="2774216"/>
                    <a:ext cx="295274"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2050"/>
                        </a:solidFill>
                        <a:effectLst/>
                        <a:uLnTx/>
                        <a:uFillTx/>
                        <a:latin typeface="Segoe UI"/>
                        <a:ea typeface="+mn-ea"/>
                        <a:cs typeface="+mn-cs"/>
                      </a:rPr>
                      <a:t>.</a:t>
                    </a:r>
                  </a:p>
                </p:txBody>
              </p:sp>
              <p:sp>
                <p:nvSpPr>
                  <p:cNvPr id="25" name="Rectangle 24">
                    <a:extLst>
                      <a:ext uri="{FF2B5EF4-FFF2-40B4-BE49-F238E27FC236}">
                        <a16:creationId xmlns:a16="http://schemas.microsoft.com/office/drawing/2014/main" id="{8AF480B9-CB79-49AC-8546-F9B59EE0AA6D}"/>
                      </a:ext>
                    </a:extLst>
                  </p:cNvPr>
                  <p:cNvSpPr/>
                  <p:nvPr/>
                </p:nvSpPr>
                <p:spPr>
                  <a:xfrm>
                    <a:off x="1874837" y="2926616"/>
                    <a:ext cx="295274"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2050"/>
                        </a:solidFill>
                        <a:effectLst/>
                        <a:uLnTx/>
                        <a:uFillTx/>
                        <a:latin typeface="Segoe UI"/>
                        <a:ea typeface="+mn-ea"/>
                        <a:cs typeface="+mn-cs"/>
                      </a:rPr>
                      <a:t>.</a:t>
                    </a:r>
                  </a:p>
                </p:txBody>
              </p:sp>
              <p:sp>
                <p:nvSpPr>
                  <p:cNvPr id="26" name="Rectangle 25">
                    <a:extLst>
                      <a:ext uri="{FF2B5EF4-FFF2-40B4-BE49-F238E27FC236}">
                        <a16:creationId xmlns:a16="http://schemas.microsoft.com/office/drawing/2014/main" id="{8BD8D0CA-8A92-443D-8E8F-909122E43ADC}"/>
                      </a:ext>
                    </a:extLst>
                  </p:cNvPr>
                  <p:cNvSpPr/>
                  <p:nvPr/>
                </p:nvSpPr>
                <p:spPr>
                  <a:xfrm>
                    <a:off x="1874837" y="3076610"/>
                    <a:ext cx="295274"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2050"/>
                        </a:solidFill>
                        <a:effectLst/>
                        <a:uLnTx/>
                        <a:uFillTx/>
                        <a:latin typeface="Segoe UI"/>
                        <a:ea typeface="+mn-ea"/>
                        <a:cs typeface="+mn-cs"/>
                      </a:rPr>
                      <a:t>.</a:t>
                    </a:r>
                  </a:p>
                </p:txBody>
              </p:sp>
            </p:grpSp>
            <p:grpSp>
              <p:nvGrpSpPr>
                <p:cNvPr id="18" name="Group 17">
                  <a:extLst>
                    <a:ext uri="{FF2B5EF4-FFF2-40B4-BE49-F238E27FC236}">
                      <a16:creationId xmlns:a16="http://schemas.microsoft.com/office/drawing/2014/main" id="{169491CB-1308-4844-992E-8B509DF0C4BB}"/>
                    </a:ext>
                  </a:extLst>
                </p:cNvPr>
                <p:cNvGrpSpPr/>
                <p:nvPr/>
              </p:nvGrpSpPr>
              <p:grpSpPr>
                <a:xfrm>
                  <a:off x="3804524" y="2633303"/>
                  <a:ext cx="296798" cy="1039569"/>
                  <a:chOff x="1873313" y="2621816"/>
                  <a:chExt cx="296798" cy="1039569"/>
                </a:xfrm>
              </p:grpSpPr>
              <p:sp>
                <p:nvSpPr>
                  <p:cNvPr id="19" name="Rectangle 18">
                    <a:extLst>
                      <a:ext uri="{FF2B5EF4-FFF2-40B4-BE49-F238E27FC236}">
                        <a16:creationId xmlns:a16="http://schemas.microsoft.com/office/drawing/2014/main" id="{D61C47BC-95FD-4B42-A58A-09FC419A64C4}"/>
                      </a:ext>
                    </a:extLst>
                  </p:cNvPr>
                  <p:cNvSpPr/>
                  <p:nvPr/>
                </p:nvSpPr>
                <p:spPr>
                  <a:xfrm>
                    <a:off x="1873313" y="2621816"/>
                    <a:ext cx="295274"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2050"/>
                        </a:solidFill>
                        <a:effectLst/>
                        <a:uLnTx/>
                        <a:uFillTx/>
                        <a:latin typeface="Segoe UI"/>
                        <a:ea typeface="+mn-ea"/>
                        <a:cs typeface="+mn-cs"/>
                      </a:rPr>
                      <a:t>.</a:t>
                    </a:r>
                  </a:p>
                </p:txBody>
              </p:sp>
              <p:sp>
                <p:nvSpPr>
                  <p:cNvPr id="20" name="Rectangle 19">
                    <a:extLst>
                      <a:ext uri="{FF2B5EF4-FFF2-40B4-BE49-F238E27FC236}">
                        <a16:creationId xmlns:a16="http://schemas.microsoft.com/office/drawing/2014/main" id="{A8F9E32C-7172-4769-A60D-2F1D67CBFFF3}"/>
                      </a:ext>
                    </a:extLst>
                  </p:cNvPr>
                  <p:cNvSpPr/>
                  <p:nvPr/>
                </p:nvSpPr>
                <p:spPr>
                  <a:xfrm>
                    <a:off x="1874837" y="2774216"/>
                    <a:ext cx="295274"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2050"/>
                        </a:solidFill>
                        <a:effectLst/>
                        <a:uLnTx/>
                        <a:uFillTx/>
                        <a:latin typeface="Segoe UI"/>
                        <a:ea typeface="+mn-ea"/>
                        <a:cs typeface="+mn-cs"/>
                      </a:rPr>
                      <a:t>.</a:t>
                    </a:r>
                  </a:p>
                </p:txBody>
              </p:sp>
              <p:sp>
                <p:nvSpPr>
                  <p:cNvPr id="21" name="Rectangle 20">
                    <a:extLst>
                      <a:ext uri="{FF2B5EF4-FFF2-40B4-BE49-F238E27FC236}">
                        <a16:creationId xmlns:a16="http://schemas.microsoft.com/office/drawing/2014/main" id="{9091030E-1F0B-4737-AEE7-374B6FAB0EEF}"/>
                      </a:ext>
                    </a:extLst>
                  </p:cNvPr>
                  <p:cNvSpPr/>
                  <p:nvPr/>
                </p:nvSpPr>
                <p:spPr>
                  <a:xfrm>
                    <a:off x="1874837" y="2926616"/>
                    <a:ext cx="295274"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2050"/>
                        </a:solidFill>
                        <a:effectLst/>
                        <a:uLnTx/>
                        <a:uFillTx/>
                        <a:latin typeface="Segoe UI"/>
                        <a:ea typeface="+mn-ea"/>
                        <a:cs typeface="+mn-cs"/>
                      </a:rPr>
                      <a:t>.</a:t>
                    </a:r>
                  </a:p>
                </p:txBody>
              </p:sp>
              <p:sp>
                <p:nvSpPr>
                  <p:cNvPr id="22" name="Rectangle 21">
                    <a:extLst>
                      <a:ext uri="{FF2B5EF4-FFF2-40B4-BE49-F238E27FC236}">
                        <a16:creationId xmlns:a16="http://schemas.microsoft.com/office/drawing/2014/main" id="{11CFB27E-F481-4894-918C-5861A98EEA3B}"/>
                      </a:ext>
                    </a:extLst>
                  </p:cNvPr>
                  <p:cNvSpPr/>
                  <p:nvPr/>
                </p:nvSpPr>
                <p:spPr>
                  <a:xfrm>
                    <a:off x="1874837" y="3076610"/>
                    <a:ext cx="295274"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2050"/>
                        </a:solidFill>
                        <a:effectLst/>
                        <a:uLnTx/>
                        <a:uFillTx/>
                        <a:latin typeface="Segoe UI"/>
                        <a:ea typeface="+mn-ea"/>
                        <a:cs typeface="+mn-cs"/>
                      </a:rPr>
                      <a:t>.</a:t>
                    </a:r>
                  </a:p>
                </p:txBody>
              </p:sp>
            </p:grpSp>
          </p:grpSp>
        </p:grpSp>
      </p:grpSp>
      <p:sp>
        <p:nvSpPr>
          <p:cNvPr id="27" name="TextBox 26">
            <a:extLst>
              <a:ext uri="{FF2B5EF4-FFF2-40B4-BE49-F238E27FC236}">
                <a16:creationId xmlns:a16="http://schemas.microsoft.com/office/drawing/2014/main" id="{568AFECC-8BAC-476F-B00B-9CA870872E68}"/>
              </a:ext>
            </a:extLst>
          </p:cNvPr>
          <p:cNvSpPr txBox="1"/>
          <p:nvPr/>
        </p:nvSpPr>
        <p:spPr>
          <a:xfrm>
            <a:off x="7538962" y="5660455"/>
            <a:ext cx="3177665" cy="1037207"/>
          </a:xfrm>
          <a:prstGeom prst="rect">
            <a:avLst/>
          </a:prstGeom>
          <a:noFill/>
        </p:spPr>
        <p:txBody>
          <a:bodyPr wrap="none" lIns="182880" tIns="146304" rIns="182880" bIns="146304"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2400" b="0" i="1" u="none" strike="noStrike" kern="1200" cap="none" spc="0" normalizeH="0" baseline="0" noProof="0">
                <a:ln>
                  <a:noFill/>
                </a:ln>
                <a:solidFill>
                  <a:srgbClr val="002050"/>
                </a:solidFill>
                <a:effectLst/>
                <a:uLnTx/>
                <a:uFillTx/>
                <a:latin typeface="Segoe UI"/>
                <a:ea typeface="+mn-ea"/>
                <a:cs typeface="+mn-cs"/>
              </a:rPr>
              <a:t>conversational AI</a:t>
            </a:r>
          </a:p>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2400" b="0" i="1" u="none" strike="noStrike" kern="1200" cap="none" spc="0" normalizeH="0" baseline="0" noProof="0">
                <a:ln>
                  <a:noFill/>
                </a:ln>
                <a:solidFill>
                  <a:srgbClr val="002050"/>
                </a:solidFill>
                <a:effectLst/>
                <a:uLnTx/>
                <a:uFillTx/>
                <a:latin typeface="Segoe UI"/>
                <a:ea typeface="+mn-ea"/>
                <a:cs typeface="+mn-cs"/>
              </a:rPr>
              <a:t>(heterogeneous data)</a:t>
            </a:r>
          </a:p>
        </p:txBody>
      </p:sp>
      <p:grpSp>
        <p:nvGrpSpPr>
          <p:cNvPr id="28" name="Group 27">
            <a:extLst>
              <a:ext uri="{FF2B5EF4-FFF2-40B4-BE49-F238E27FC236}">
                <a16:creationId xmlns:a16="http://schemas.microsoft.com/office/drawing/2014/main" id="{FE6E2E5E-B921-4E48-898E-E8B1DFD7E602}"/>
              </a:ext>
            </a:extLst>
          </p:cNvPr>
          <p:cNvGrpSpPr/>
          <p:nvPr/>
        </p:nvGrpSpPr>
        <p:grpSpPr>
          <a:xfrm>
            <a:off x="5680526" y="1421190"/>
            <a:ext cx="2894652" cy="2554545"/>
            <a:chOff x="5533386" y="1421190"/>
            <a:chExt cx="2894652" cy="2554545"/>
          </a:xfrm>
        </p:grpSpPr>
        <p:sp>
          <p:nvSpPr>
            <p:cNvPr id="29" name="Rectangle 28">
              <a:extLst>
                <a:ext uri="{FF2B5EF4-FFF2-40B4-BE49-F238E27FC236}">
                  <a16:creationId xmlns:a16="http://schemas.microsoft.com/office/drawing/2014/main" id="{A936D517-910D-451E-BA74-E59FCB4F8B81}"/>
                </a:ext>
              </a:extLst>
            </p:cNvPr>
            <p:cNvSpPr/>
            <p:nvPr/>
          </p:nvSpPr>
          <p:spPr>
            <a:xfrm>
              <a:off x="5533386" y="1421190"/>
              <a:ext cx="2894652" cy="2554545"/>
            </a:xfrm>
            <a:prstGeom prst="rect">
              <a:avLst/>
            </a:prstGeom>
            <a:solidFill>
              <a:srgbClr val="FFFFFF">
                <a:lumMod val="85000"/>
              </a:srgbClr>
            </a:solid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p:txBody>
        </p:sp>
        <p:pic>
          <p:nvPicPr>
            <p:cNvPr id="30" name="Picture 29">
              <a:extLst>
                <a:ext uri="{FF2B5EF4-FFF2-40B4-BE49-F238E27FC236}">
                  <a16:creationId xmlns:a16="http://schemas.microsoft.com/office/drawing/2014/main" id="{ACCF1C2C-1CA2-4A31-9278-F5B90BF5B5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8910" y="1466965"/>
              <a:ext cx="656164" cy="656164"/>
            </a:xfrm>
            <a:prstGeom prst="rect">
              <a:avLst/>
            </a:prstGeom>
          </p:spPr>
        </p:pic>
        <p:sp>
          <p:nvSpPr>
            <p:cNvPr id="31" name="Rectangle 30">
              <a:extLst>
                <a:ext uri="{FF2B5EF4-FFF2-40B4-BE49-F238E27FC236}">
                  <a16:creationId xmlns:a16="http://schemas.microsoft.com/office/drawing/2014/main" id="{C586F493-BCDB-40EC-87DB-C07BA1F41E8B}"/>
                </a:ext>
              </a:extLst>
            </p:cNvPr>
            <p:cNvSpPr/>
            <p:nvPr/>
          </p:nvSpPr>
          <p:spPr>
            <a:xfrm>
              <a:off x="5802608" y="3499820"/>
              <a:ext cx="2468946" cy="341632"/>
            </a:xfrm>
            <a:prstGeom prst="rect">
              <a:avLst/>
            </a:prstGeom>
          </p:spPr>
          <p:txBody>
            <a:bodyPr wrap="none">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1" u="none" strike="noStrike" kern="0" cap="none" spc="0" normalizeH="0" baseline="0" noProof="0">
                  <a:ln>
                    <a:noFill/>
                  </a:ln>
                  <a:solidFill>
                    <a:srgbClr val="002050"/>
                  </a:solidFill>
                  <a:effectLst/>
                  <a:uLnTx/>
                  <a:uFillTx/>
                  <a:latin typeface="Segoe UI"/>
                  <a:ea typeface="+mn-ea"/>
                  <a:cs typeface="+mn-cs"/>
                </a:rPr>
                <a:t>general domain dialog</a:t>
              </a:r>
            </a:p>
          </p:txBody>
        </p:sp>
        <p:grpSp>
          <p:nvGrpSpPr>
            <p:cNvPr id="32" name="Group 31">
              <a:extLst>
                <a:ext uri="{FF2B5EF4-FFF2-40B4-BE49-F238E27FC236}">
                  <a16:creationId xmlns:a16="http://schemas.microsoft.com/office/drawing/2014/main" id="{841F4F6C-F45C-4E33-968F-F2D3A1799288}"/>
                </a:ext>
              </a:extLst>
            </p:cNvPr>
            <p:cNvGrpSpPr/>
            <p:nvPr/>
          </p:nvGrpSpPr>
          <p:grpSpPr>
            <a:xfrm>
              <a:off x="5930681" y="2275529"/>
              <a:ext cx="2085405" cy="1090307"/>
              <a:chOff x="7563683" y="1931187"/>
              <a:chExt cx="2085405" cy="1090307"/>
            </a:xfrm>
          </p:grpSpPr>
          <p:sp>
            <p:nvSpPr>
              <p:cNvPr id="34" name="TextBox 33">
                <a:extLst>
                  <a:ext uri="{FF2B5EF4-FFF2-40B4-BE49-F238E27FC236}">
                    <a16:creationId xmlns:a16="http://schemas.microsoft.com/office/drawing/2014/main" id="{6F28F070-04F7-42D3-8666-6817220A7EDE}"/>
                  </a:ext>
                </a:extLst>
              </p:cNvPr>
              <p:cNvSpPr txBox="1"/>
              <p:nvPr/>
            </p:nvSpPr>
            <p:spPr>
              <a:xfrm>
                <a:off x="7563683" y="1991830"/>
                <a:ext cx="695832" cy="286232"/>
              </a:xfrm>
              <a:prstGeom prst="rect">
                <a:avLst/>
              </a:prstGeom>
              <a:solidFill>
                <a:srgbClr val="002050"/>
              </a:solidFill>
            </p:spPr>
            <p:txBody>
              <a:bodyPr wrap="none" lIns="45720" tIns="45720" rIns="45720" bIns="45720"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a:ea typeface="+mn-ea"/>
                    <a:cs typeface="+mn-cs"/>
                  </a:rPr>
                  <a:t>query 1</a:t>
                </a:r>
              </a:p>
            </p:txBody>
          </p:sp>
          <p:sp>
            <p:nvSpPr>
              <p:cNvPr id="35" name="TextBox 34">
                <a:extLst>
                  <a:ext uri="{FF2B5EF4-FFF2-40B4-BE49-F238E27FC236}">
                    <a16:creationId xmlns:a16="http://schemas.microsoft.com/office/drawing/2014/main" id="{10CB7715-2EB9-4126-A626-4BB52D8DAD4F}"/>
                  </a:ext>
                </a:extLst>
              </p:cNvPr>
              <p:cNvSpPr txBox="1"/>
              <p:nvPr/>
            </p:nvSpPr>
            <p:spPr>
              <a:xfrm>
                <a:off x="8656637" y="1991830"/>
                <a:ext cx="953979" cy="286232"/>
              </a:xfrm>
              <a:prstGeom prst="rect">
                <a:avLst/>
              </a:prstGeom>
              <a:solidFill>
                <a:srgbClr val="C00000"/>
              </a:solidFill>
            </p:spPr>
            <p:txBody>
              <a:bodyPr wrap="none" lIns="45720" tIns="45720" rIns="45720" bIns="45720"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a:ea typeface="+mn-ea"/>
                    <a:cs typeface="+mn-cs"/>
                  </a:rPr>
                  <a:t>response 1</a:t>
                </a:r>
              </a:p>
            </p:txBody>
          </p:sp>
          <p:cxnSp>
            <p:nvCxnSpPr>
              <p:cNvPr id="36" name="Straight Arrow Connector 35">
                <a:extLst>
                  <a:ext uri="{FF2B5EF4-FFF2-40B4-BE49-F238E27FC236}">
                    <a16:creationId xmlns:a16="http://schemas.microsoft.com/office/drawing/2014/main" id="{1B89AB1A-38F9-409F-9296-0211EFA77B0A}"/>
                  </a:ext>
                </a:extLst>
              </p:cNvPr>
              <p:cNvCxnSpPr>
                <a:stCxn id="34" idx="3"/>
                <a:endCxn id="35" idx="1"/>
              </p:cNvCxnSpPr>
              <p:nvPr/>
            </p:nvCxnSpPr>
            <p:spPr>
              <a:xfrm>
                <a:off x="8259515" y="2134946"/>
                <a:ext cx="397122" cy="0"/>
              </a:xfrm>
              <a:prstGeom prst="straightConnector1">
                <a:avLst/>
              </a:prstGeom>
              <a:noFill/>
              <a:ln w="9525" cap="flat" cmpd="sng" algn="ctr">
                <a:solidFill>
                  <a:srgbClr val="FFFFFF"/>
                </a:solidFill>
                <a:prstDash val="solid"/>
                <a:headEnd type="none"/>
                <a:tailEnd type="triangle"/>
              </a:ln>
              <a:effectLst/>
            </p:spPr>
          </p:cxnSp>
          <p:cxnSp>
            <p:nvCxnSpPr>
              <p:cNvPr id="37" name="Straight Arrow Connector 36">
                <a:extLst>
                  <a:ext uri="{FF2B5EF4-FFF2-40B4-BE49-F238E27FC236}">
                    <a16:creationId xmlns:a16="http://schemas.microsoft.com/office/drawing/2014/main" id="{87B87D89-D30D-4D33-8CF0-B01A0A758798}"/>
                  </a:ext>
                </a:extLst>
              </p:cNvPr>
              <p:cNvCxnSpPr>
                <a:cxnSpLocks/>
                <a:stCxn id="34" idx="3"/>
                <a:endCxn id="35" idx="1"/>
              </p:cNvCxnSpPr>
              <p:nvPr/>
            </p:nvCxnSpPr>
            <p:spPr>
              <a:xfrm>
                <a:off x="8259515" y="2134946"/>
                <a:ext cx="397122" cy="0"/>
              </a:xfrm>
              <a:prstGeom prst="straightConnector1">
                <a:avLst/>
              </a:prstGeom>
              <a:noFill/>
              <a:ln w="19050" cap="flat" cmpd="sng" algn="ctr">
                <a:solidFill>
                  <a:srgbClr val="505050">
                    <a:lumMod val="50000"/>
                  </a:srgbClr>
                </a:solidFill>
                <a:prstDash val="solid"/>
                <a:headEnd type="none"/>
                <a:tailEnd type="triangle"/>
              </a:ln>
              <a:effectLst/>
            </p:spPr>
          </p:cxnSp>
          <p:sp>
            <p:nvSpPr>
              <p:cNvPr id="38" name="TextBox 37">
                <a:extLst>
                  <a:ext uri="{FF2B5EF4-FFF2-40B4-BE49-F238E27FC236}">
                    <a16:creationId xmlns:a16="http://schemas.microsoft.com/office/drawing/2014/main" id="{EA881FC1-1D7D-435D-87E0-89C6B6C62818}"/>
                  </a:ext>
                </a:extLst>
              </p:cNvPr>
              <p:cNvSpPr txBox="1"/>
              <p:nvPr/>
            </p:nvSpPr>
            <p:spPr>
              <a:xfrm>
                <a:off x="7563683" y="2735262"/>
                <a:ext cx="734304" cy="286232"/>
              </a:xfrm>
              <a:prstGeom prst="rect">
                <a:avLst/>
              </a:prstGeom>
              <a:solidFill>
                <a:srgbClr val="002050"/>
              </a:solidFill>
            </p:spPr>
            <p:txBody>
              <a:bodyPr wrap="none" lIns="45720" tIns="45720" rIns="45720" bIns="45720"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a:ea typeface="+mn-ea"/>
                    <a:cs typeface="+mn-cs"/>
                  </a:rPr>
                  <a:t>query N</a:t>
                </a:r>
              </a:p>
            </p:txBody>
          </p:sp>
          <p:sp>
            <p:nvSpPr>
              <p:cNvPr id="39" name="TextBox 38">
                <a:extLst>
                  <a:ext uri="{FF2B5EF4-FFF2-40B4-BE49-F238E27FC236}">
                    <a16:creationId xmlns:a16="http://schemas.microsoft.com/office/drawing/2014/main" id="{B8DFD772-3B1C-46D6-9B04-32BCE8572BEF}"/>
                  </a:ext>
                </a:extLst>
              </p:cNvPr>
              <p:cNvSpPr txBox="1"/>
              <p:nvPr/>
            </p:nvSpPr>
            <p:spPr>
              <a:xfrm>
                <a:off x="8656637" y="2735262"/>
                <a:ext cx="992451" cy="286232"/>
              </a:xfrm>
              <a:prstGeom prst="rect">
                <a:avLst/>
              </a:prstGeom>
              <a:solidFill>
                <a:srgbClr val="C00000"/>
              </a:solidFill>
            </p:spPr>
            <p:txBody>
              <a:bodyPr wrap="none" lIns="45720" tIns="45720" rIns="45720" bIns="45720"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a:ea typeface="+mn-ea"/>
                    <a:cs typeface="+mn-cs"/>
                  </a:rPr>
                  <a:t>response N</a:t>
                </a:r>
              </a:p>
            </p:txBody>
          </p:sp>
          <p:cxnSp>
            <p:nvCxnSpPr>
              <p:cNvPr id="40" name="Straight Arrow Connector 39">
                <a:extLst>
                  <a:ext uri="{FF2B5EF4-FFF2-40B4-BE49-F238E27FC236}">
                    <a16:creationId xmlns:a16="http://schemas.microsoft.com/office/drawing/2014/main" id="{C992BFC8-3D9A-4BC4-A1AA-5E4194CDC289}"/>
                  </a:ext>
                </a:extLst>
              </p:cNvPr>
              <p:cNvCxnSpPr>
                <a:stCxn id="38" idx="3"/>
                <a:endCxn id="39" idx="1"/>
              </p:cNvCxnSpPr>
              <p:nvPr/>
            </p:nvCxnSpPr>
            <p:spPr>
              <a:xfrm>
                <a:off x="8297987" y="2878378"/>
                <a:ext cx="358650" cy="0"/>
              </a:xfrm>
              <a:prstGeom prst="straightConnector1">
                <a:avLst/>
              </a:prstGeom>
              <a:noFill/>
              <a:ln w="9525" cap="flat" cmpd="sng" algn="ctr">
                <a:solidFill>
                  <a:srgbClr val="FFFFFF"/>
                </a:solidFill>
                <a:prstDash val="solid"/>
                <a:headEnd type="none"/>
                <a:tailEnd type="triangle"/>
              </a:ln>
              <a:effectLst/>
            </p:spPr>
          </p:cxnSp>
          <p:cxnSp>
            <p:nvCxnSpPr>
              <p:cNvPr id="41" name="Straight Arrow Connector 40">
                <a:extLst>
                  <a:ext uri="{FF2B5EF4-FFF2-40B4-BE49-F238E27FC236}">
                    <a16:creationId xmlns:a16="http://schemas.microsoft.com/office/drawing/2014/main" id="{7DD16935-63FE-4479-9957-483E57AB231B}"/>
                  </a:ext>
                </a:extLst>
              </p:cNvPr>
              <p:cNvCxnSpPr>
                <a:cxnSpLocks/>
                <a:stCxn id="38" idx="3"/>
                <a:endCxn id="39" idx="1"/>
              </p:cNvCxnSpPr>
              <p:nvPr/>
            </p:nvCxnSpPr>
            <p:spPr>
              <a:xfrm>
                <a:off x="8297987" y="2878378"/>
                <a:ext cx="358650" cy="0"/>
              </a:xfrm>
              <a:prstGeom prst="straightConnector1">
                <a:avLst/>
              </a:prstGeom>
              <a:noFill/>
              <a:ln w="19050" cap="flat" cmpd="sng" algn="ctr">
                <a:solidFill>
                  <a:srgbClr val="505050">
                    <a:lumMod val="50000"/>
                  </a:srgbClr>
                </a:solidFill>
                <a:prstDash val="solid"/>
                <a:headEnd type="none"/>
                <a:tailEnd type="triangle"/>
              </a:ln>
              <a:effectLst/>
            </p:spPr>
          </p:cxnSp>
          <p:sp>
            <p:nvSpPr>
              <p:cNvPr id="42" name="Rectangle 41">
                <a:extLst>
                  <a:ext uri="{FF2B5EF4-FFF2-40B4-BE49-F238E27FC236}">
                    <a16:creationId xmlns:a16="http://schemas.microsoft.com/office/drawing/2014/main" id="{07593900-1D86-4C0D-A22D-AE10922740D3}"/>
                  </a:ext>
                </a:extLst>
              </p:cNvPr>
              <p:cNvSpPr/>
              <p:nvPr/>
            </p:nvSpPr>
            <p:spPr>
              <a:xfrm>
                <a:off x="7777406" y="1931187"/>
                <a:ext cx="295274"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2050"/>
                    </a:solidFill>
                    <a:effectLst/>
                    <a:uLnTx/>
                    <a:uFillTx/>
                    <a:latin typeface="Segoe UI"/>
                    <a:ea typeface="+mn-ea"/>
                    <a:cs typeface="+mn-cs"/>
                  </a:rPr>
                  <a:t>.</a:t>
                </a:r>
              </a:p>
            </p:txBody>
          </p:sp>
          <p:sp>
            <p:nvSpPr>
              <p:cNvPr id="43" name="Rectangle 42">
                <a:extLst>
                  <a:ext uri="{FF2B5EF4-FFF2-40B4-BE49-F238E27FC236}">
                    <a16:creationId xmlns:a16="http://schemas.microsoft.com/office/drawing/2014/main" id="{8B6C4FD5-6F13-418D-842E-EB89622AE8AF}"/>
                  </a:ext>
                </a:extLst>
              </p:cNvPr>
              <p:cNvSpPr/>
              <p:nvPr/>
            </p:nvSpPr>
            <p:spPr>
              <a:xfrm>
                <a:off x="7778930" y="2083587"/>
                <a:ext cx="295274"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2050"/>
                    </a:solidFill>
                    <a:effectLst/>
                    <a:uLnTx/>
                    <a:uFillTx/>
                    <a:latin typeface="Segoe UI"/>
                    <a:ea typeface="+mn-ea"/>
                    <a:cs typeface="+mn-cs"/>
                  </a:rPr>
                  <a:t>.</a:t>
                </a:r>
              </a:p>
            </p:txBody>
          </p:sp>
          <p:sp>
            <p:nvSpPr>
              <p:cNvPr id="44" name="Rectangle 43">
                <a:extLst>
                  <a:ext uri="{FF2B5EF4-FFF2-40B4-BE49-F238E27FC236}">
                    <a16:creationId xmlns:a16="http://schemas.microsoft.com/office/drawing/2014/main" id="{A7CA2768-BB3A-4746-AEE1-9F51E05553B3}"/>
                  </a:ext>
                </a:extLst>
              </p:cNvPr>
              <p:cNvSpPr/>
              <p:nvPr/>
            </p:nvSpPr>
            <p:spPr>
              <a:xfrm>
                <a:off x="7778930" y="2235987"/>
                <a:ext cx="295274"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2050"/>
                    </a:solidFill>
                    <a:effectLst/>
                    <a:uLnTx/>
                    <a:uFillTx/>
                    <a:latin typeface="Segoe UI"/>
                    <a:ea typeface="+mn-ea"/>
                    <a:cs typeface="+mn-cs"/>
                  </a:rPr>
                  <a:t>.</a:t>
                </a:r>
              </a:p>
            </p:txBody>
          </p:sp>
          <p:sp>
            <p:nvSpPr>
              <p:cNvPr id="45" name="Rectangle 44">
                <a:extLst>
                  <a:ext uri="{FF2B5EF4-FFF2-40B4-BE49-F238E27FC236}">
                    <a16:creationId xmlns:a16="http://schemas.microsoft.com/office/drawing/2014/main" id="{3DD4744D-ADFE-4A58-BA8A-83DC3BEED64A}"/>
                  </a:ext>
                </a:extLst>
              </p:cNvPr>
              <p:cNvSpPr/>
              <p:nvPr/>
            </p:nvSpPr>
            <p:spPr>
              <a:xfrm>
                <a:off x="9006726" y="1942674"/>
                <a:ext cx="295274"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2050"/>
                    </a:solidFill>
                    <a:effectLst/>
                    <a:uLnTx/>
                    <a:uFillTx/>
                    <a:latin typeface="Segoe UI"/>
                    <a:ea typeface="+mn-ea"/>
                    <a:cs typeface="+mn-cs"/>
                  </a:rPr>
                  <a:t>.</a:t>
                </a:r>
              </a:p>
            </p:txBody>
          </p:sp>
          <p:sp>
            <p:nvSpPr>
              <p:cNvPr id="46" name="Rectangle 45">
                <a:extLst>
                  <a:ext uri="{FF2B5EF4-FFF2-40B4-BE49-F238E27FC236}">
                    <a16:creationId xmlns:a16="http://schemas.microsoft.com/office/drawing/2014/main" id="{6FAD1F42-3483-4C72-82BF-EA513B2FA306}"/>
                  </a:ext>
                </a:extLst>
              </p:cNvPr>
              <p:cNvSpPr/>
              <p:nvPr/>
            </p:nvSpPr>
            <p:spPr>
              <a:xfrm>
                <a:off x="9008250" y="2095074"/>
                <a:ext cx="295274"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2050"/>
                    </a:solidFill>
                    <a:effectLst/>
                    <a:uLnTx/>
                    <a:uFillTx/>
                    <a:latin typeface="Segoe UI"/>
                    <a:ea typeface="+mn-ea"/>
                    <a:cs typeface="+mn-cs"/>
                  </a:rPr>
                  <a:t>.</a:t>
                </a:r>
              </a:p>
            </p:txBody>
          </p:sp>
          <p:sp>
            <p:nvSpPr>
              <p:cNvPr id="47" name="Rectangle 46">
                <a:extLst>
                  <a:ext uri="{FF2B5EF4-FFF2-40B4-BE49-F238E27FC236}">
                    <a16:creationId xmlns:a16="http://schemas.microsoft.com/office/drawing/2014/main" id="{75F0AC61-CEC9-4E24-8E09-11AC328F24E0}"/>
                  </a:ext>
                </a:extLst>
              </p:cNvPr>
              <p:cNvSpPr/>
              <p:nvPr/>
            </p:nvSpPr>
            <p:spPr>
              <a:xfrm>
                <a:off x="9008250" y="2247474"/>
                <a:ext cx="295274"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2050"/>
                    </a:solidFill>
                    <a:effectLst/>
                    <a:uLnTx/>
                    <a:uFillTx/>
                    <a:latin typeface="Segoe UI"/>
                    <a:ea typeface="+mn-ea"/>
                    <a:cs typeface="+mn-cs"/>
                  </a:rPr>
                  <a:t>.</a:t>
                </a:r>
              </a:p>
            </p:txBody>
          </p:sp>
        </p:grpSp>
        <p:pic>
          <p:nvPicPr>
            <p:cNvPr id="33" name="Picture 32">
              <a:extLst>
                <a:ext uri="{FF2B5EF4-FFF2-40B4-BE49-F238E27FC236}">
                  <a16:creationId xmlns:a16="http://schemas.microsoft.com/office/drawing/2014/main" id="{783FA666-3A69-4822-ADCA-F61D4135C4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7536" y="1592741"/>
              <a:ext cx="1044408" cy="348136"/>
            </a:xfrm>
            <a:prstGeom prst="rect">
              <a:avLst/>
            </a:prstGeom>
          </p:spPr>
        </p:pic>
      </p:grpSp>
      <p:grpSp>
        <p:nvGrpSpPr>
          <p:cNvPr id="48" name="Group 47">
            <a:extLst>
              <a:ext uri="{FF2B5EF4-FFF2-40B4-BE49-F238E27FC236}">
                <a16:creationId xmlns:a16="http://schemas.microsoft.com/office/drawing/2014/main" id="{83EF4308-4BE3-4971-A057-DF4CFB7937B9}"/>
              </a:ext>
            </a:extLst>
          </p:cNvPr>
          <p:cNvGrpSpPr/>
          <p:nvPr/>
        </p:nvGrpSpPr>
        <p:grpSpPr>
          <a:xfrm>
            <a:off x="9091137" y="1421190"/>
            <a:ext cx="2901369" cy="2554545"/>
            <a:chOff x="8943997" y="1421190"/>
            <a:chExt cx="2901369" cy="2554545"/>
          </a:xfrm>
        </p:grpSpPr>
        <p:sp>
          <p:nvSpPr>
            <p:cNvPr id="49" name="Rectangle 48">
              <a:extLst>
                <a:ext uri="{FF2B5EF4-FFF2-40B4-BE49-F238E27FC236}">
                  <a16:creationId xmlns:a16="http://schemas.microsoft.com/office/drawing/2014/main" id="{8037634D-229A-4282-BD40-9AEFF03E1390}"/>
                </a:ext>
              </a:extLst>
            </p:cNvPr>
            <p:cNvSpPr/>
            <p:nvPr/>
          </p:nvSpPr>
          <p:spPr>
            <a:xfrm>
              <a:off x="8950714" y="1421190"/>
              <a:ext cx="2894652" cy="2554545"/>
            </a:xfrm>
            <a:prstGeom prst="rect">
              <a:avLst/>
            </a:prstGeom>
            <a:solidFill>
              <a:srgbClr val="FFFFFF">
                <a:lumMod val="85000"/>
              </a:srgbClr>
            </a:solid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p:txBody>
        </p:sp>
        <p:pic>
          <p:nvPicPr>
            <p:cNvPr id="50" name="Picture 49">
              <a:extLst>
                <a:ext uri="{FF2B5EF4-FFF2-40B4-BE49-F238E27FC236}">
                  <a16:creationId xmlns:a16="http://schemas.microsoft.com/office/drawing/2014/main" id="{479AE426-3125-44BA-A437-BCC7404FD70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97445" y="2354262"/>
              <a:ext cx="923393" cy="518639"/>
            </a:xfrm>
            <a:prstGeom prst="rect">
              <a:avLst/>
            </a:prstGeom>
          </p:spPr>
        </p:pic>
        <p:pic>
          <p:nvPicPr>
            <p:cNvPr id="51" name="Picture 50">
              <a:extLst>
                <a:ext uri="{FF2B5EF4-FFF2-40B4-BE49-F238E27FC236}">
                  <a16:creationId xmlns:a16="http://schemas.microsoft.com/office/drawing/2014/main" id="{C1209EB9-38EC-4F04-AC5F-5FC839DBB57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04635" y="1512834"/>
              <a:ext cx="762695" cy="762695"/>
            </a:xfrm>
            <a:prstGeom prst="rect">
              <a:avLst/>
            </a:prstGeom>
          </p:spPr>
        </p:pic>
        <p:sp>
          <p:nvSpPr>
            <p:cNvPr id="52" name="Rectangle 51">
              <a:extLst>
                <a:ext uri="{FF2B5EF4-FFF2-40B4-BE49-F238E27FC236}">
                  <a16:creationId xmlns:a16="http://schemas.microsoft.com/office/drawing/2014/main" id="{1ED22F97-8A17-461F-9EA5-C13F06A65FF1}"/>
                </a:ext>
              </a:extLst>
            </p:cNvPr>
            <p:cNvSpPr/>
            <p:nvPr/>
          </p:nvSpPr>
          <p:spPr>
            <a:xfrm>
              <a:off x="8943997" y="3040062"/>
              <a:ext cx="2890600" cy="917174"/>
            </a:xfrm>
            <a:prstGeom prst="rect">
              <a:avLst/>
            </a:prstGeom>
          </p:spPr>
          <p:txBody>
            <a:bodyPr wrap="none">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1" u="none" strike="noStrike" kern="0" cap="none" spc="0" normalizeH="0" baseline="0" noProof="0">
                  <a:ln>
                    <a:noFill/>
                  </a:ln>
                  <a:solidFill>
                    <a:srgbClr val="002050"/>
                  </a:solidFill>
                  <a:effectLst/>
                  <a:uLnTx/>
                  <a:uFillTx/>
                  <a:latin typeface="Segoe UI"/>
                  <a:ea typeface="+mn-ea"/>
                  <a:cs typeface="+mn-cs"/>
                </a:rPr>
                <a:t>much of world knowledge</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1" u="none" strike="noStrike" kern="0" cap="none" spc="0" normalizeH="0" baseline="0" noProof="0">
                  <a:ln>
                    <a:noFill/>
                  </a:ln>
                  <a:solidFill>
                    <a:srgbClr val="002050"/>
                  </a:solidFill>
                  <a:effectLst/>
                  <a:uLnTx/>
                  <a:uFillTx/>
                  <a:latin typeface="Segoe UI"/>
                  <a:ea typeface="+mn-ea"/>
                  <a:cs typeface="+mn-cs"/>
                </a:rPr>
                <a:t>in non-conversational form</a:t>
              </a:r>
              <a:br>
                <a:rPr kumimoji="0" lang="en-US" sz="1800" b="0" i="1" u="none" strike="noStrike" kern="0" cap="none" spc="0" normalizeH="0" baseline="0" noProof="0">
                  <a:ln>
                    <a:noFill/>
                  </a:ln>
                  <a:solidFill>
                    <a:srgbClr val="002050"/>
                  </a:solidFill>
                  <a:effectLst/>
                  <a:uLnTx/>
                  <a:uFillTx/>
                  <a:latin typeface="Segoe UI"/>
                  <a:ea typeface="+mn-ea"/>
                  <a:cs typeface="+mn-cs"/>
                </a:rPr>
              </a:br>
              <a:r>
                <a:rPr kumimoji="0" lang="en-US" sz="1800" b="0" i="1" u="none" strike="noStrike" kern="0" cap="none" spc="0" normalizeH="0" baseline="0" noProof="0">
                  <a:ln>
                    <a:noFill/>
                  </a:ln>
                  <a:solidFill>
                    <a:srgbClr val="002050"/>
                  </a:solidFill>
                  <a:effectLst/>
                  <a:uLnTx/>
                  <a:uFillTx/>
                  <a:latin typeface="Segoe UI"/>
                  <a:ea typeface="+mn-ea"/>
                  <a:cs typeface="+mn-cs"/>
                </a:rPr>
                <a:t>(often unstructured)</a:t>
              </a:r>
            </a:p>
          </p:txBody>
        </p:sp>
        <p:pic>
          <p:nvPicPr>
            <p:cNvPr id="53" name="Picture 52">
              <a:extLst>
                <a:ext uri="{FF2B5EF4-FFF2-40B4-BE49-F238E27FC236}">
                  <a16:creationId xmlns:a16="http://schemas.microsoft.com/office/drawing/2014/main" id="{0587BECA-9402-4EC7-8752-A48E10EF74C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25971" y="2369800"/>
              <a:ext cx="997532" cy="470087"/>
            </a:xfrm>
            <a:prstGeom prst="rect">
              <a:avLst/>
            </a:prstGeom>
          </p:spPr>
        </p:pic>
        <p:pic>
          <p:nvPicPr>
            <p:cNvPr id="54" name="Picture 53">
              <a:extLst>
                <a:ext uri="{FF2B5EF4-FFF2-40B4-BE49-F238E27FC236}">
                  <a16:creationId xmlns:a16="http://schemas.microsoft.com/office/drawing/2014/main" id="{1D513D5D-68D0-48D8-A20D-EEB7DBA2956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366264" y="1531429"/>
              <a:ext cx="1116947" cy="695962"/>
            </a:xfrm>
            <a:prstGeom prst="rect">
              <a:avLst/>
            </a:prstGeom>
          </p:spPr>
        </p:pic>
      </p:grpSp>
      <p:grpSp>
        <p:nvGrpSpPr>
          <p:cNvPr id="55" name="Group 54">
            <a:extLst>
              <a:ext uri="{FF2B5EF4-FFF2-40B4-BE49-F238E27FC236}">
                <a16:creationId xmlns:a16="http://schemas.microsoft.com/office/drawing/2014/main" id="{9AE1723D-31D4-4D0E-B1F9-B15D2823F740}"/>
              </a:ext>
            </a:extLst>
          </p:cNvPr>
          <p:cNvGrpSpPr/>
          <p:nvPr/>
        </p:nvGrpSpPr>
        <p:grpSpPr>
          <a:xfrm>
            <a:off x="5680526" y="4345460"/>
            <a:ext cx="6323651" cy="1361602"/>
            <a:chOff x="5533386" y="4345460"/>
            <a:chExt cx="6323651" cy="1361602"/>
          </a:xfrm>
        </p:grpSpPr>
        <p:grpSp>
          <p:nvGrpSpPr>
            <p:cNvPr id="56" name="Group 55">
              <a:extLst>
                <a:ext uri="{FF2B5EF4-FFF2-40B4-BE49-F238E27FC236}">
                  <a16:creationId xmlns:a16="http://schemas.microsoft.com/office/drawing/2014/main" id="{F35C5F3C-EFBB-41B3-9FC8-ED30E3679F13}"/>
                </a:ext>
              </a:extLst>
            </p:cNvPr>
            <p:cNvGrpSpPr/>
            <p:nvPr/>
          </p:nvGrpSpPr>
          <p:grpSpPr>
            <a:xfrm>
              <a:off x="5533386" y="4345460"/>
              <a:ext cx="6323651" cy="1361602"/>
              <a:chOff x="5533386" y="4345460"/>
              <a:chExt cx="6323651" cy="1361602"/>
            </a:xfrm>
          </p:grpSpPr>
          <p:grpSp>
            <p:nvGrpSpPr>
              <p:cNvPr id="58" name="Group 57">
                <a:extLst>
                  <a:ext uri="{FF2B5EF4-FFF2-40B4-BE49-F238E27FC236}">
                    <a16:creationId xmlns:a16="http://schemas.microsoft.com/office/drawing/2014/main" id="{AB3229F1-F02F-4CC1-9795-D285E2852CB2}"/>
                  </a:ext>
                </a:extLst>
              </p:cNvPr>
              <p:cNvGrpSpPr/>
              <p:nvPr/>
            </p:nvGrpSpPr>
            <p:grpSpPr>
              <a:xfrm>
                <a:off x="5533386" y="4363959"/>
                <a:ext cx="6323651" cy="1343103"/>
                <a:chOff x="5533386" y="4363959"/>
                <a:chExt cx="6323651" cy="1343103"/>
              </a:xfrm>
            </p:grpSpPr>
            <p:sp>
              <p:nvSpPr>
                <p:cNvPr id="60" name="Rectangle 59">
                  <a:extLst>
                    <a:ext uri="{FF2B5EF4-FFF2-40B4-BE49-F238E27FC236}">
                      <a16:creationId xmlns:a16="http://schemas.microsoft.com/office/drawing/2014/main" id="{09960770-DC38-4E0E-B985-A602007C9BBF}"/>
                    </a:ext>
                  </a:extLst>
                </p:cNvPr>
                <p:cNvSpPr/>
                <p:nvPr/>
              </p:nvSpPr>
              <p:spPr>
                <a:xfrm>
                  <a:off x="5533386" y="4363959"/>
                  <a:ext cx="6311980" cy="1343103"/>
                </a:xfrm>
                <a:prstGeom prst="rect">
                  <a:avLst/>
                </a:prstGeom>
                <a:solidFill>
                  <a:srgbClr val="FFFFFF">
                    <a:lumMod val="85000"/>
                  </a:srgbClr>
                </a:solid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05050"/>
                    </a:solidFill>
                    <a:effectLst/>
                    <a:uLnTx/>
                    <a:uFillTx/>
                    <a:latin typeface="Segoe UI Light"/>
                    <a:ea typeface="+mn-ea"/>
                    <a:cs typeface="+mn-cs"/>
                  </a:endParaRPr>
                </a:p>
              </p:txBody>
            </p:sp>
            <p:sp>
              <p:nvSpPr>
                <p:cNvPr id="61" name="Rectangle 60">
                  <a:extLst>
                    <a:ext uri="{FF2B5EF4-FFF2-40B4-BE49-F238E27FC236}">
                      <a16:creationId xmlns:a16="http://schemas.microsoft.com/office/drawing/2014/main" id="{B0889FA1-A786-46D4-B70D-D4B5D08A5E27}"/>
                    </a:ext>
                  </a:extLst>
                </p:cNvPr>
                <p:cNvSpPr/>
                <p:nvPr/>
              </p:nvSpPr>
              <p:spPr>
                <a:xfrm>
                  <a:off x="6411507" y="5329207"/>
                  <a:ext cx="5445530" cy="341632"/>
                </a:xfrm>
                <a:prstGeom prst="rect">
                  <a:avLst/>
                </a:prstGeom>
              </p:spPr>
              <p:txBody>
                <a:bodyPr wrap="none">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1" u="none" strike="noStrike" kern="0" cap="none" spc="0" normalizeH="0" baseline="0" noProof="0">
                      <a:ln>
                        <a:noFill/>
                      </a:ln>
                      <a:solidFill>
                        <a:srgbClr val="002050"/>
                      </a:solidFill>
                      <a:effectLst/>
                      <a:uLnTx/>
                      <a:uFillTx/>
                      <a:latin typeface="Segoe UI"/>
                      <a:ea typeface="+mn-ea"/>
                      <a:cs typeface="+mn-cs"/>
                    </a:rPr>
                    <a:t>in-domain data (e.g., decision making, task-oriented)</a:t>
                  </a:r>
                </a:p>
              </p:txBody>
            </p:sp>
            <p:pic>
              <p:nvPicPr>
                <p:cNvPr id="62" name="Picture 61">
                  <a:extLst>
                    <a:ext uri="{FF2B5EF4-FFF2-40B4-BE49-F238E27FC236}">
                      <a16:creationId xmlns:a16="http://schemas.microsoft.com/office/drawing/2014/main" id="{2E73642D-8239-469A-AC7A-F5BD9864370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888586" y="4446645"/>
                  <a:ext cx="816051" cy="828478"/>
                </a:xfrm>
                <a:prstGeom prst="rect">
                  <a:avLst/>
                </a:prstGeom>
              </p:spPr>
            </p:pic>
            <p:graphicFrame>
              <p:nvGraphicFramePr>
                <p:cNvPr id="63" name="Object 62">
                  <a:extLst>
                    <a:ext uri="{FF2B5EF4-FFF2-40B4-BE49-F238E27FC236}">
                      <a16:creationId xmlns:a16="http://schemas.microsoft.com/office/drawing/2014/main" id="{08662DA6-FE36-4E8E-A3F7-AC824DC9FB91}"/>
                    </a:ext>
                  </a:extLst>
                </p:cNvPr>
                <p:cNvGraphicFramePr>
                  <a:graphicFrameLocks noChangeAspect="1"/>
                </p:cNvGraphicFramePr>
                <p:nvPr/>
              </p:nvGraphicFramePr>
              <p:xfrm>
                <a:off x="6639785" y="4657922"/>
                <a:ext cx="2000502" cy="465590"/>
              </p:xfrm>
              <a:graphic>
                <a:graphicData uri="http://schemas.openxmlformats.org/presentationml/2006/ole">
                  <mc:AlternateContent xmlns:mc="http://schemas.openxmlformats.org/markup-compatibility/2006">
                    <mc:Choice xmlns:v="urn:schemas-microsoft-com:vml" Requires="v">
                      <p:oleObj spid="_x0000_s2052" name="Bitmap Image" r:id="rId11" imgW="3724200" imgH="866880" progId="Paint.Picture">
                        <p:embed/>
                      </p:oleObj>
                    </mc:Choice>
                    <mc:Fallback>
                      <p:oleObj name="Bitmap Image" r:id="rId11" imgW="3724200" imgH="866880" progId="Paint.Picture">
                        <p:embed/>
                        <p:pic>
                          <p:nvPicPr>
                            <p:cNvPr id="63" name="Object 62">
                              <a:extLst>
                                <a:ext uri="{FF2B5EF4-FFF2-40B4-BE49-F238E27FC236}">
                                  <a16:creationId xmlns:a16="http://schemas.microsoft.com/office/drawing/2014/main" id="{08662DA6-FE36-4E8E-A3F7-AC824DC9FB91}"/>
                                </a:ext>
                              </a:extLst>
                            </p:cNvPr>
                            <p:cNvPicPr/>
                            <p:nvPr/>
                          </p:nvPicPr>
                          <p:blipFill>
                            <a:blip r:embed="rId12"/>
                            <a:stretch>
                              <a:fillRect/>
                            </a:stretch>
                          </p:blipFill>
                          <p:spPr>
                            <a:xfrm>
                              <a:off x="6639785" y="4657922"/>
                              <a:ext cx="2000502" cy="465590"/>
                            </a:xfrm>
                            <a:prstGeom prst="rect">
                              <a:avLst/>
                            </a:prstGeom>
                          </p:spPr>
                        </p:pic>
                      </p:oleObj>
                    </mc:Fallback>
                  </mc:AlternateContent>
                </a:graphicData>
              </a:graphic>
            </p:graphicFrame>
            <p:pic>
              <p:nvPicPr>
                <p:cNvPr id="64" name="Picture 63">
                  <a:extLst>
                    <a:ext uri="{FF2B5EF4-FFF2-40B4-BE49-F238E27FC236}">
                      <a16:creationId xmlns:a16="http://schemas.microsoft.com/office/drawing/2014/main" id="{8FA7CF19-59B3-4D79-BA5C-73C48522F3CF}"/>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27521" t="34030" r="27730" b="35838"/>
                <a:stretch/>
              </p:blipFill>
              <p:spPr>
                <a:xfrm>
                  <a:off x="8715904" y="4697364"/>
                  <a:ext cx="1108954" cy="352664"/>
                </a:xfrm>
                <a:prstGeom prst="rect">
                  <a:avLst/>
                </a:prstGeom>
              </p:spPr>
            </p:pic>
          </p:grpSp>
          <p:pic>
            <p:nvPicPr>
              <p:cNvPr id="59" name="Picture 58">
                <a:extLst>
                  <a:ext uri="{FF2B5EF4-FFF2-40B4-BE49-F238E27FC236}">
                    <a16:creationId xmlns:a16="http://schemas.microsoft.com/office/drawing/2014/main" id="{0EFCBAF1-07DD-4D63-9BF7-7271FFC90E8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835926" y="4345460"/>
                <a:ext cx="1023672" cy="1011388"/>
              </a:xfrm>
              <a:prstGeom prst="rect">
                <a:avLst/>
              </a:prstGeom>
            </p:spPr>
          </p:pic>
        </p:grpSp>
        <p:pic>
          <p:nvPicPr>
            <p:cNvPr id="57" name="Picture 56">
              <a:extLst>
                <a:ext uri="{FF2B5EF4-FFF2-40B4-BE49-F238E27FC236}">
                  <a16:creationId xmlns:a16="http://schemas.microsoft.com/office/drawing/2014/main" id="{E725C098-9CEA-4243-A95C-AC77D348C00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561948" y="4446645"/>
              <a:ext cx="1048849" cy="1073586"/>
            </a:xfrm>
            <a:prstGeom prst="rect">
              <a:avLst/>
            </a:prstGeom>
          </p:spPr>
        </p:pic>
      </p:grpSp>
      <p:sp>
        <p:nvSpPr>
          <p:cNvPr id="65" name="Slide Number Placeholder 3">
            <a:extLst>
              <a:ext uri="{FF2B5EF4-FFF2-40B4-BE49-F238E27FC236}">
                <a16:creationId xmlns:a16="http://schemas.microsoft.com/office/drawing/2014/main" id="{F8A82540-7903-469E-AC7F-222B0B2E412E}"/>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59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D78F0-D54A-4164-A2E0-DFA9A8CFB28F}"/>
              </a:ext>
            </a:extLst>
          </p:cNvPr>
          <p:cNvSpPr>
            <a:spLocks noGrp="1"/>
          </p:cNvSpPr>
          <p:nvPr>
            <p:ph type="title"/>
          </p:nvPr>
        </p:nvSpPr>
        <p:spPr>
          <a:xfrm>
            <a:off x="290945" y="365125"/>
            <a:ext cx="11764205" cy="909493"/>
          </a:xfrm>
        </p:spPr>
        <p:txBody>
          <a:bodyPr>
            <a:normAutofit fontScale="90000"/>
          </a:bodyPr>
          <a:lstStyle/>
          <a:p>
            <a:r>
              <a:rPr lang="en-US" sz="4000">
                <a:solidFill>
                  <a:schemeClr val="accent1"/>
                </a:solidFill>
              </a:rPr>
              <a:t>XiaoIce: the Most Popular Social Chatbot in the World </a:t>
            </a:r>
            <a:r>
              <a:rPr lang="en-US" sz="3100">
                <a:solidFill>
                  <a:schemeClr val="accent1"/>
                </a:solidFill>
              </a:rPr>
              <a:t>[</a:t>
            </a:r>
            <a:r>
              <a:rPr lang="en-US" sz="3100">
                <a:solidFill>
                  <a:schemeClr val="accent1"/>
                </a:solidFill>
                <a:hlinkClick r:id="rId2"/>
              </a:rPr>
              <a:t>Zhou+ 18</a:t>
            </a:r>
            <a:r>
              <a:rPr lang="en-US" sz="3100">
                <a:solidFill>
                  <a:schemeClr val="accent1"/>
                </a:solidFill>
              </a:rPr>
              <a:t>]</a:t>
            </a:r>
            <a:endParaRPr lang="en-US" sz="4000">
              <a:solidFill>
                <a:schemeClr val="accent1"/>
              </a:solidFill>
            </a:endParaRPr>
          </a:p>
        </p:txBody>
      </p:sp>
      <p:sp>
        <p:nvSpPr>
          <p:cNvPr id="3" name="Content Placeholder 2">
            <a:extLst>
              <a:ext uri="{FF2B5EF4-FFF2-40B4-BE49-F238E27FC236}">
                <a16:creationId xmlns:a16="http://schemas.microsoft.com/office/drawing/2014/main" id="{8CB91B0C-01E5-4B58-9D00-9B279B822178}"/>
              </a:ext>
            </a:extLst>
          </p:cNvPr>
          <p:cNvSpPr>
            <a:spLocks noGrp="1"/>
          </p:cNvSpPr>
          <p:nvPr>
            <p:ph idx="1"/>
          </p:nvPr>
        </p:nvSpPr>
        <p:spPr>
          <a:xfrm>
            <a:off x="838199" y="1609603"/>
            <a:ext cx="10515600" cy="1946130"/>
          </a:xfrm>
        </p:spPr>
        <p:txBody>
          <a:bodyPr>
            <a:normAutofit lnSpcReduction="10000"/>
          </a:bodyPr>
          <a:lstStyle/>
          <a:p>
            <a:r>
              <a:rPr lang="en-US" dirty="0"/>
              <a:t>660 million users worldwide </a:t>
            </a:r>
          </a:p>
          <a:p>
            <a:r>
              <a:rPr lang="en-US" dirty="0"/>
              <a:t>5 countries: China, Japan, USA, India, Indonesia</a:t>
            </a:r>
          </a:p>
          <a:p>
            <a:r>
              <a:rPr lang="en-US" dirty="0"/>
              <a:t>40 platforms, e.g., WeChat, QQ, Weibo, FB Messenger, LINE</a:t>
            </a:r>
          </a:p>
          <a:p>
            <a:r>
              <a:rPr lang="en-US" dirty="0"/>
              <a:t>Average CPS of 23 (better than human conversations)</a:t>
            </a:r>
          </a:p>
        </p:txBody>
      </p:sp>
      <p:pic>
        <p:nvPicPr>
          <p:cNvPr id="15" name="Picture 14">
            <a:extLst>
              <a:ext uri="{FF2B5EF4-FFF2-40B4-BE49-F238E27FC236}">
                <a16:creationId xmlns:a16="http://schemas.microsoft.com/office/drawing/2014/main" id="{F8D48549-E8EE-4FE5-8E00-F670960D1FCD}"/>
              </a:ext>
            </a:extLst>
          </p:cNvPr>
          <p:cNvPicPr>
            <a:picLocks noChangeAspect="1"/>
          </p:cNvPicPr>
          <p:nvPr/>
        </p:nvPicPr>
        <p:blipFill>
          <a:blip r:embed="rId3"/>
          <a:stretch>
            <a:fillRect/>
          </a:stretch>
        </p:blipFill>
        <p:spPr>
          <a:xfrm>
            <a:off x="2445328" y="3972958"/>
            <a:ext cx="6761018" cy="25508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750332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D35898-57B6-4E1F-851D-8D8A086E0648}"/>
              </a:ext>
            </a:extLst>
          </p:cNvPr>
          <p:cNvSpPr>
            <a:spLocks noGrp="1"/>
          </p:cNvSpPr>
          <p:nvPr>
            <p:ph idx="1"/>
          </p:nvPr>
        </p:nvSpPr>
        <p:spPr>
          <a:xfrm>
            <a:off x="1317171" y="592482"/>
            <a:ext cx="4778829" cy="1302039"/>
          </a:xfrm>
        </p:spPr>
        <p:txBody>
          <a:bodyPr>
            <a:normAutofit/>
          </a:bodyPr>
          <a:lstStyle/>
          <a:p>
            <a:pPr marL="0" indent="0" algn="ctr">
              <a:buNone/>
            </a:pPr>
            <a:r>
              <a:rPr lang="en-US" sz="5400"/>
              <a:t>Thank you</a:t>
            </a:r>
          </a:p>
          <a:p>
            <a:pPr marL="0" indent="0" algn="ctr">
              <a:buNone/>
            </a:pPr>
            <a:endParaRPr lang="en-US" sz="5400"/>
          </a:p>
          <a:p>
            <a:pPr marL="0" indent="0" algn="ctr">
              <a:buNone/>
            </a:pPr>
            <a:endParaRPr lang="en-US" sz="5400"/>
          </a:p>
        </p:txBody>
      </p:sp>
      <p:sp>
        <p:nvSpPr>
          <p:cNvPr id="4" name="Content Placeholder 2">
            <a:extLst>
              <a:ext uri="{FF2B5EF4-FFF2-40B4-BE49-F238E27FC236}">
                <a16:creationId xmlns:a16="http://schemas.microsoft.com/office/drawing/2014/main" id="{6367C767-9EE2-4537-8187-54CEB1ABB697}"/>
              </a:ext>
            </a:extLst>
          </p:cNvPr>
          <p:cNvSpPr txBox="1">
            <a:spLocks/>
          </p:cNvSpPr>
          <p:nvPr/>
        </p:nvSpPr>
        <p:spPr>
          <a:xfrm>
            <a:off x="365942" y="1894521"/>
            <a:ext cx="8288289" cy="46096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Contact Information: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Jianfeng Gao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http://research.microsoft.com/~jfgao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Michel Galley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http://research.microsoft.com/~mgalley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Calibri"/>
              </a:rPr>
              <a:t>Slides:</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br>
            <a:r>
              <a:rPr kumimoji="0" lang="en-US"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hlinkClick r:id="rId5"/>
              </a:rPr>
              <a:t>https://icml.cc/Conferences/2019/Schedule</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Calibri"/>
              </a:rPr>
              <a:t>Journal paper version of this tutorial:</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hlinkClick r:id="rId6"/>
              </a:rPr>
              <a:t>https://www.nowpublishers.com/article/Details/INR-074</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 (final)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hlinkClick r:id="rId7"/>
              </a:rPr>
              <a:t>https://arxiv.org/abs/1809.08267</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 (preprint)</a:t>
            </a:r>
          </a:p>
        </p:txBody>
      </p:sp>
      <p:pic>
        <p:nvPicPr>
          <p:cNvPr id="6" name="Picture 5" descr="A screenshot of a cell phone&#10;&#10;Description automatically generated">
            <a:extLst>
              <a:ext uri="{FF2B5EF4-FFF2-40B4-BE49-F238E27FC236}">
                <a16:creationId xmlns:a16="http://schemas.microsoft.com/office/drawing/2014/main" id="{F5891F73-D845-474D-B394-D64938CB7A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1395" y="92790"/>
            <a:ext cx="3171825" cy="4752975"/>
          </a:xfrm>
          <a:prstGeom prst="rect">
            <a:avLst/>
          </a:prstGeom>
        </p:spPr>
      </p:pic>
      <p:pic>
        <p:nvPicPr>
          <p:cNvPr id="2" name="Picture 4" descr="A close up of a logo&#10;&#10;Description generated with very high confidence">
            <a:extLst>
              <a:ext uri="{FF2B5EF4-FFF2-40B4-BE49-F238E27FC236}">
                <a16:creationId xmlns:a16="http://schemas.microsoft.com/office/drawing/2014/main" id="{6A3DF439-48A7-4B23-8C81-EB02F0DB8B71}"/>
              </a:ext>
            </a:extLst>
          </p:cNvPr>
          <p:cNvPicPr>
            <a:picLocks noChangeAspect="1"/>
          </p:cNvPicPr>
          <p:nvPr/>
        </p:nvPicPr>
        <p:blipFill>
          <a:blip r:embed="rId9"/>
          <a:stretch>
            <a:fillRect/>
          </a:stretch>
        </p:blipFill>
        <p:spPr>
          <a:xfrm>
            <a:off x="10492764" y="5236918"/>
            <a:ext cx="1464164" cy="1464164"/>
          </a:xfrm>
          <a:prstGeom prst="rect">
            <a:avLst/>
          </a:prstGeom>
        </p:spPr>
      </p:pic>
      <p:pic>
        <p:nvPicPr>
          <p:cNvPr id="5" name="Picture 4">
            <a:extLst>
              <a:ext uri="{FF2B5EF4-FFF2-40B4-BE49-F238E27FC236}">
                <a16:creationId xmlns:a16="http://schemas.microsoft.com/office/drawing/2014/main" id="{A690BC10-E4B5-4401-980C-80D035F934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27919" y="4845765"/>
            <a:ext cx="1955301" cy="1955301"/>
          </a:xfrm>
          <a:prstGeom prst="rect">
            <a:avLst/>
          </a:prstGeom>
        </p:spPr>
      </p:pic>
    </p:spTree>
    <p:extLst>
      <p:ext uri="{BB962C8B-B14F-4D97-AF65-F5344CB8AC3E}">
        <p14:creationId xmlns:p14="http://schemas.microsoft.com/office/powerpoint/2010/main" val="3301850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25B95D2-0B2A-4204-85C6-029FAA2F7C6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6927" y="169964"/>
            <a:ext cx="10718145" cy="11572820"/>
          </a:xfrm>
        </p:spPr>
      </p:pic>
    </p:spTree>
    <p:extLst>
      <p:ext uri="{BB962C8B-B14F-4D97-AF65-F5344CB8AC3E}">
        <p14:creationId xmlns:p14="http://schemas.microsoft.com/office/powerpoint/2010/main" val="39723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1.48148E-6 L 0 -0.70996 " pathEditMode="relative" rAng="0" ptsTypes="AA">
                                      <p:cBhvr>
                                        <p:cTn id="6" dur="2000" fill="hold"/>
                                        <p:tgtEl>
                                          <p:spTgt spid="5"/>
                                        </p:tgtEl>
                                        <p:attrNameLst>
                                          <p:attrName>ppt_x</p:attrName>
                                          <p:attrName>ppt_y</p:attrName>
                                        </p:attrNameLst>
                                      </p:cBhvr>
                                      <p:rCtr x="0" y="-35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i="1"/>
              <a:t>Traditional</a:t>
            </a:r>
            <a:r>
              <a:rPr lang="en-US" sz="4000"/>
              <a:t> definition of NLP: the branch of AI</a:t>
            </a:r>
          </a:p>
        </p:txBody>
      </p:sp>
      <p:sp>
        <p:nvSpPr>
          <p:cNvPr id="5" name="Content Placeholder 4"/>
          <p:cNvSpPr>
            <a:spLocks noGrp="1"/>
          </p:cNvSpPr>
          <p:nvPr>
            <p:ph idx="1"/>
          </p:nvPr>
        </p:nvSpPr>
        <p:spPr/>
        <p:txBody>
          <a:bodyPr/>
          <a:lstStyle/>
          <a:p>
            <a:r>
              <a:rPr lang="en-US"/>
              <a:t>Understanding and generating the languages that humans use naturally (natural language) </a:t>
            </a:r>
          </a:p>
          <a:p>
            <a:r>
              <a:rPr lang="en-US"/>
              <a:t>Study </a:t>
            </a:r>
            <a:r>
              <a:rPr lang="en-US" i="1"/>
              <a:t>knowledge of language</a:t>
            </a:r>
            <a:r>
              <a:rPr lang="en-US"/>
              <a:t> at different levels</a:t>
            </a:r>
          </a:p>
          <a:p>
            <a:pPr lvl="1"/>
            <a:r>
              <a:rPr lang="en-US"/>
              <a:t>Phonetics and Phonology – the study of linguistic sounds</a:t>
            </a:r>
          </a:p>
          <a:p>
            <a:pPr lvl="1"/>
            <a:r>
              <a:rPr lang="en-US"/>
              <a:t>Morphology – the study of the meaning of components of words</a:t>
            </a:r>
          </a:p>
          <a:p>
            <a:pPr lvl="1"/>
            <a:r>
              <a:rPr lang="en-US"/>
              <a:t>Syntax – the study of the structural relationships between words</a:t>
            </a:r>
          </a:p>
          <a:p>
            <a:pPr lvl="1"/>
            <a:r>
              <a:rPr lang="en-US"/>
              <a:t>Semantics – the study of meaning</a:t>
            </a:r>
          </a:p>
          <a:p>
            <a:pPr lvl="1"/>
            <a:r>
              <a:rPr lang="en-US"/>
              <a:t>Discourse – they study of linguistic units larger than a single utterance </a:t>
            </a:r>
          </a:p>
        </p:txBody>
      </p:sp>
      <p:sp>
        <p:nvSpPr>
          <p:cNvPr id="6" name="Rectangle 5"/>
          <p:cNvSpPr/>
          <p:nvPr/>
        </p:nvSpPr>
        <p:spPr>
          <a:xfrm>
            <a:off x="20706" y="6451391"/>
            <a:ext cx="12150587" cy="338554"/>
          </a:xfrm>
          <a:prstGeom prst="rect">
            <a:avLst/>
          </a:prstGeom>
        </p:spPr>
        <p:txBody>
          <a:bodyPr wrap="square">
            <a:spAutoFit/>
          </a:bodyPr>
          <a:lstStyle/>
          <a:p>
            <a:pPr algn="ctr"/>
            <a:r>
              <a:rPr lang="en-US" sz="1600"/>
              <a:t>[</a:t>
            </a:r>
            <a:r>
              <a:rPr lang="en-US" sz="1600">
                <a:hlinkClick r:id="rId3"/>
              </a:rPr>
              <a:t>Jurafsky &amp; Martin 09</a:t>
            </a:r>
            <a:r>
              <a:rPr lang="en-US" sz="1600"/>
              <a:t>]</a:t>
            </a:r>
          </a:p>
        </p:txBody>
      </p:sp>
      <p:sp>
        <p:nvSpPr>
          <p:cNvPr id="2" name="Slide Number Placeholder 1">
            <a:extLst>
              <a:ext uri="{FF2B5EF4-FFF2-40B4-BE49-F238E27FC236}">
                <a16:creationId xmlns:a16="http://schemas.microsoft.com/office/drawing/2014/main" id="{34BDB607-4540-4E6E-A18A-454C895D1E35}"/>
              </a:ext>
            </a:extLst>
          </p:cNvPr>
          <p:cNvSpPr>
            <a:spLocks noGrp="1"/>
          </p:cNvSpPr>
          <p:nvPr>
            <p:ph type="sldNum" sz="quarter" idx="12"/>
          </p:nvPr>
        </p:nvSpPr>
        <p:spPr/>
        <p:txBody>
          <a:bodyPr/>
          <a:lstStyle/>
          <a:p>
            <a:fld id="{0DD54056-B847-46F3-8FD0-4DBB10FED605}" type="slidenum">
              <a:rPr lang="en-US" smtClean="0"/>
              <a:t>15</a:t>
            </a:fld>
            <a:endParaRPr lang="en-US"/>
          </a:p>
        </p:txBody>
      </p:sp>
    </p:spTree>
    <p:extLst>
      <p:ext uri="{BB962C8B-B14F-4D97-AF65-F5344CB8AC3E}">
        <p14:creationId xmlns:p14="http://schemas.microsoft.com/office/powerpoint/2010/main" val="3323494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Traditional NLP component stack</a:t>
            </a:r>
          </a:p>
        </p:txBody>
      </p:sp>
      <p:pic>
        <p:nvPicPr>
          <p:cNvPr id="4" name="picture"/>
          <p:cNvPicPr/>
          <p:nvPr/>
        </p:nvPicPr>
        <p:blipFill>
          <a:blip r:embed="rId3">
            <a:extLst>
              <a:ext uri="{28A0092B-C50C-407E-A947-70E740481C1C}">
                <a14:useLocalDpi xmlns:a14="http://schemas.microsoft.com/office/drawing/2010/main" val="0"/>
              </a:ext>
            </a:extLst>
          </a:blip>
          <a:stretch>
            <a:fillRect/>
          </a:stretch>
        </p:blipFill>
        <p:spPr>
          <a:xfrm>
            <a:off x="708096" y="1775861"/>
            <a:ext cx="5891487" cy="3134070"/>
          </a:xfrm>
          <a:prstGeom prst="rect">
            <a:avLst/>
          </a:prstGeom>
        </p:spPr>
      </p:pic>
      <p:sp>
        <p:nvSpPr>
          <p:cNvPr id="52" name="TextBox 51"/>
          <p:cNvSpPr txBox="1"/>
          <p:nvPr/>
        </p:nvSpPr>
        <p:spPr>
          <a:xfrm>
            <a:off x="7060386" y="1820587"/>
            <a:ext cx="4454097" cy="2031325"/>
          </a:xfrm>
          <a:prstGeom prst="rect">
            <a:avLst/>
          </a:prstGeom>
          <a:noFill/>
        </p:spPr>
        <p:txBody>
          <a:bodyPr wrap="square" rtlCol="0">
            <a:spAutoFit/>
          </a:bodyPr>
          <a:lstStyle/>
          <a:p>
            <a:pPr marL="342900" indent="-342900">
              <a:buAutoNum type="arabicPeriod"/>
            </a:pPr>
            <a:r>
              <a:rPr lang="en-US" b="1"/>
              <a:t>Natural language understand (NLU): </a:t>
            </a:r>
            <a:r>
              <a:rPr lang="en-US"/>
              <a:t>parsing (speech) input to semantic meaning and update the system state</a:t>
            </a:r>
          </a:p>
          <a:p>
            <a:pPr marL="342900" indent="-342900">
              <a:buAutoNum type="arabicPeriod"/>
            </a:pPr>
            <a:r>
              <a:rPr lang="en-US" b="1"/>
              <a:t>Application reasoning and execution:</a:t>
            </a:r>
            <a:r>
              <a:rPr lang="en-US"/>
              <a:t> take the next action based on state</a:t>
            </a:r>
          </a:p>
          <a:p>
            <a:pPr marL="342900" indent="-342900">
              <a:buAutoNum type="arabicPeriod"/>
            </a:pPr>
            <a:r>
              <a:rPr lang="en-US" b="1"/>
              <a:t>Natural language generation (NLG):</a:t>
            </a:r>
            <a:r>
              <a:rPr lang="en-US"/>
              <a:t> generating (speech) response from action</a:t>
            </a:r>
          </a:p>
        </p:txBody>
      </p:sp>
      <p:sp>
        <p:nvSpPr>
          <p:cNvPr id="9" name="Rectangle 8"/>
          <p:cNvSpPr/>
          <p:nvPr/>
        </p:nvSpPr>
        <p:spPr>
          <a:xfrm>
            <a:off x="20706" y="6491744"/>
            <a:ext cx="12150587" cy="338554"/>
          </a:xfrm>
          <a:prstGeom prst="rect">
            <a:avLst/>
          </a:prstGeom>
        </p:spPr>
        <p:txBody>
          <a:bodyPr wrap="square">
            <a:spAutoFit/>
          </a:bodyPr>
          <a:lstStyle/>
          <a:p>
            <a:pPr algn="ctr"/>
            <a:r>
              <a:rPr lang="en-US" sz="1600"/>
              <a:t>[Bird et al. 2009]</a:t>
            </a:r>
          </a:p>
        </p:txBody>
      </p:sp>
      <p:sp>
        <p:nvSpPr>
          <p:cNvPr id="3" name="Slide Number Placeholder 2">
            <a:extLst>
              <a:ext uri="{FF2B5EF4-FFF2-40B4-BE49-F238E27FC236}">
                <a16:creationId xmlns:a16="http://schemas.microsoft.com/office/drawing/2014/main" id="{DB90F9A7-0B8A-4CE2-A647-C823543183CC}"/>
              </a:ext>
            </a:extLst>
          </p:cNvPr>
          <p:cNvSpPr>
            <a:spLocks noGrp="1"/>
          </p:cNvSpPr>
          <p:nvPr>
            <p:ph type="sldNum" sz="quarter" idx="12"/>
          </p:nvPr>
        </p:nvSpPr>
        <p:spPr/>
        <p:txBody>
          <a:bodyPr/>
          <a:lstStyle/>
          <a:p>
            <a:fld id="{0DD54056-B847-46F3-8FD0-4DBB10FED605}" type="slidenum">
              <a:rPr lang="en-US" smtClean="0"/>
              <a:t>16</a:t>
            </a:fld>
            <a:endParaRPr lang="en-US"/>
          </a:p>
        </p:txBody>
      </p:sp>
    </p:spTree>
    <p:extLst>
      <p:ext uri="{BB962C8B-B14F-4D97-AF65-F5344CB8AC3E}">
        <p14:creationId xmlns:p14="http://schemas.microsoft.com/office/powerpoint/2010/main" val="1723803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6601" y="292093"/>
            <a:ext cx="5412811" cy="62738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p:cNvSpPr/>
          <p:nvPr/>
        </p:nvSpPr>
        <p:spPr>
          <a:xfrm>
            <a:off x="5999412" y="314960"/>
            <a:ext cx="5767764" cy="627381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199"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p:cNvGrpSpPr/>
          <p:nvPr/>
        </p:nvGrpSpPr>
        <p:grpSpPr>
          <a:xfrm rot="10800000">
            <a:off x="4259669" y="721473"/>
            <a:ext cx="3644859" cy="1054609"/>
            <a:chOff x="6541307" y="-43752"/>
            <a:chExt cx="3408823" cy="1184577"/>
          </a:xfrm>
        </p:grpSpPr>
        <p:sp>
          <p:nvSpPr>
            <p:cNvPr id="7" name="Rectangle 6"/>
            <p:cNvSpPr/>
            <p:nvPr/>
          </p:nvSpPr>
          <p:spPr>
            <a:xfrm rot="10800000">
              <a:off x="7016354" y="251880"/>
              <a:ext cx="2881111" cy="59331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72C4"/>
                  </a:solidFill>
                  <a:effectLst/>
                  <a:uLnTx/>
                  <a:uFillTx/>
                  <a:latin typeface="Calibri" panose="020F0502020204030204"/>
                  <a:ea typeface="+mn-ea"/>
                  <a:cs typeface="+mn-cs"/>
                </a:rPr>
                <a:t>Symbolic </a:t>
              </a:r>
              <a:r>
                <a:rPr kumimoji="0" lang="en-US" sz="1600" b="0" i="0" u="none" strike="noStrike" kern="1200" cap="none" spc="0" normalizeH="0" baseline="0" noProof="0">
                  <a:ln>
                    <a:noFill/>
                  </a:ln>
                  <a:solidFill>
                    <a:srgbClr val="4472C4"/>
                  </a:solidFill>
                  <a:effectLst/>
                  <a:uLnTx/>
                  <a:uFillTx/>
                  <a:latin typeface="Calibri" panose="020F0502020204030204"/>
                  <a:ea typeface="+mn-ea"/>
                  <a:cs typeface="+mn-cs"/>
                  <a:sym typeface="Wingdings" panose="05000000000000000000" pitchFamily="2" charset="2"/>
                </a:rPr>
                <a:t> Neural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Encoding</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 the query/knowledge</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ight Arrow 9"/>
            <p:cNvSpPr/>
            <p:nvPr/>
          </p:nvSpPr>
          <p:spPr>
            <a:xfrm flipH="1">
              <a:off x="6541307" y="-43752"/>
              <a:ext cx="3408823" cy="118457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p:cNvGrpSpPr/>
          <p:nvPr/>
        </p:nvGrpSpPr>
        <p:grpSpPr>
          <a:xfrm rot="10800000">
            <a:off x="4210621" y="5272346"/>
            <a:ext cx="3643240" cy="1010384"/>
            <a:chOff x="4739924" y="4406561"/>
            <a:chExt cx="3643240" cy="1184577"/>
          </a:xfrm>
        </p:grpSpPr>
        <p:sp>
          <p:nvSpPr>
            <p:cNvPr id="9" name="Rectangle 8"/>
            <p:cNvSpPr/>
            <p:nvPr/>
          </p:nvSpPr>
          <p:spPr>
            <a:xfrm rot="10800000">
              <a:off x="4949960" y="4704467"/>
              <a:ext cx="3049926" cy="58876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72C4"/>
                  </a:solidFill>
                  <a:effectLst/>
                  <a:uLnTx/>
                  <a:uFillTx/>
                  <a:latin typeface="Calibri" panose="020F0502020204030204"/>
                  <a:ea typeface="+mn-ea"/>
                  <a:cs typeface="+mn-cs"/>
                </a:rPr>
                <a:t>Neural </a:t>
              </a:r>
              <a:r>
                <a:rPr kumimoji="0" lang="en-US" sz="1600" b="0" i="0" u="none" strike="noStrike" kern="1200" cap="none" spc="0" normalizeH="0" baseline="0" noProof="0">
                  <a:ln>
                    <a:noFill/>
                  </a:ln>
                  <a:solidFill>
                    <a:srgbClr val="4472C4"/>
                  </a:solidFill>
                  <a:effectLst/>
                  <a:uLnTx/>
                  <a:uFillTx/>
                  <a:latin typeface="Calibri" panose="020F0502020204030204"/>
                  <a:ea typeface="+mn-ea"/>
                  <a:cs typeface="+mn-cs"/>
                  <a:sym typeface="Wingdings" panose="05000000000000000000" pitchFamily="2" charset="2"/>
                </a:rPr>
                <a:t> Symbolic </a:t>
              </a:r>
              <a:endParaRPr kumimoji="0" lang="en-US" sz="1600" b="0" i="0" u="none" strike="noStrike" kern="1200" cap="none" spc="0" normalizeH="0" baseline="0" noProof="0">
                <a:ln>
                  <a:noFill/>
                </a:ln>
                <a:solidFill>
                  <a:srgbClr val="4472C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Decoding </a:t>
              </a:r>
              <a:r>
                <a:rPr kumimoji="0" lang="en-US" sz="1600" i="0" u="none" strike="noStrike" kern="1200" cap="none" spc="0" normalizeH="0" baseline="0" noProof="0">
                  <a:ln>
                    <a:noFill/>
                  </a:ln>
                  <a:solidFill>
                    <a:prstClr val="black"/>
                  </a:solidFill>
                  <a:effectLst/>
                  <a:uLnTx/>
                  <a:uFillTx/>
                  <a:latin typeface="Calibri" panose="020F0502020204030204"/>
                  <a:ea typeface="+mn-ea"/>
                  <a:cs typeface="+mn-cs"/>
                </a:rPr>
                <a:t>the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answer in NL</a:t>
              </a:r>
            </a:p>
          </p:txBody>
        </p:sp>
        <p:sp>
          <p:nvSpPr>
            <p:cNvPr id="17" name="Right Arrow 16"/>
            <p:cNvSpPr/>
            <p:nvPr/>
          </p:nvSpPr>
          <p:spPr>
            <a:xfrm>
              <a:off x="4739924" y="4406561"/>
              <a:ext cx="3643240" cy="118457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rot="16200000">
            <a:off x="5616764" y="2928636"/>
            <a:ext cx="3402308" cy="1372378"/>
            <a:chOff x="7011643" y="-232111"/>
            <a:chExt cx="3460389" cy="1219449"/>
          </a:xfrm>
        </p:grpSpPr>
        <p:sp>
          <p:nvSpPr>
            <p:cNvPr id="14" name="Rectangle 13"/>
            <p:cNvSpPr/>
            <p:nvPr/>
          </p:nvSpPr>
          <p:spPr>
            <a:xfrm>
              <a:off x="7142095" y="124640"/>
              <a:ext cx="3243863" cy="50594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Reasoning </a:t>
              </a:r>
              <a:r>
                <a:rPr kumimoji="0" lang="en-US" sz="1600" i="0" u="none" strike="noStrike" kern="1200" cap="none" spc="0" normalizeH="0" baseline="0" noProof="0">
                  <a:ln>
                    <a:noFill/>
                  </a:ln>
                  <a:solidFill>
                    <a:prstClr val="black"/>
                  </a:solidFill>
                  <a:effectLst/>
                  <a:uLnTx/>
                  <a:uFillTx/>
                  <a:latin typeface="Calibri" panose="020F0502020204030204"/>
                  <a:ea typeface="+mn-ea"/>
                  <a:cs typeface="+mn-cs"/>
                </a:rPr>
                <a:t>in </a:t>
              </a:r>
              <a:r>
                <a:rPr lang="en-US" sz="1600">
                  <a:solidFill>
                    <a:prstClr val="black"/>
                  </a:solidFill>
                  <a:latin typeface="Calibri" panose="020F0502020204030204"/>
                </a:rPr>
                <a:t>neural space to generate answer vector</a:t>
              </a:r>
              <a:endParaRPr kumimoji="0" lang="en-US" sz="160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ight Arrow 14"/>
            <p:cNvSpPr/>
            <p:nvPr/>
          </p:nvSpPr>
          <p:spPr>
            <a:xfrm flipH="1">
              <a:off x="7011643" y="-232111"/>
              <a:ext cx="3460389" cy="121944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Box 7"/>
          <p:cNvSpPr txBox="1"/>
          <p:nvPr/>
        </p:nvSpPr>
        <p:spPr>
          <a:xfrm>
            <a:off x="4194242" y="586019"/>
            <a:ext cx="142300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Input: Query</a:t>
            </a:r>
          </a:p>
        </p:txBody>
      </p:sp>
      <p:sp>
        <p:nvSpPr>
          <p:cNvPr id="16" name="TextBox 15"/>
          <p:cNvSpPr txBox="1"/>
          <p:nvPr/>
        </p:nvSpPr>
        <p:spPr>
          <a:xfrm>
            <a:off x="4062091" y="4886095"/>
            <a:ext cx="14955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Output: Answer</a:t>
            </a:r>
          </a:p>
        </p:txBody>
      </p:sp>
      <p:sp>
        <p:nvSpPr>
          <p:cNvPr id="18" name="TextBox 17"/>
          <p:cNvSpPr txBox="1"/>
          <p:nvPr/>
        </p:nvSpPr>
        <p:spPr>
          <a:xfrm>
            <a:off x="4664272" y="2937195"/>
            <a:ext cx="173653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Calibri" panose="020F0502020204030204"/>
                <a:ea typeface="+mn-ea"/>
                <a:cs typeface="+mn-cs"/>
              </a:rPr>
              <a:t>E2E training via back propagation</a:t>
            </a:r>
          </a:p>
        </p:txBody>
      </p:sp>
      <p:cxnSp>
        <p:nvCxnSpPr>
          <p:cNvPr id="19" name="Straight Arrow Connector 18"/>
          <p:cNvCxnSpPr>
            <a:cxnSpLocks/>
          </p:cNvCxnSpPr>
          <p:nvPr/>
        </p:nvCxnSpPr>
        <p:spPr>
          <a:xfrm>
            <a:off x="4248342" y="4724503"/>
            <a:ext cx="2259008" cy="0"/>
          </a:xfrm>
          <a:prstGeom prst="straightConnector1">
            <a:avLst/>
          </a:prstGeom>
          <a:ln w="190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p:cNvCxnSpPr>
          <p:nvPr/>
        </p:nvCxnSpPr>
        <p:spPr>
          <a:xfrm flipV="1">
            <a:off x="6477779" y="1831452"/>
            <a:ext cx="0" cy="2869612"/>
          </a:xfrm>
          <a:prstGeom prst="straightConnector1">
            <a:avLst/>
          </a:prstGeom>
          <a:ln w="190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p:cNvCxnSpPr>
          <p:nvPr/>
        </p:nvCxnSpPr>
        <p:spPr>
          <a:xfrm flipH="1" flipV="1">
            <a:off x="4277915" y="1822754"/>
            <a:ext cx="2199865" cy="17399"/>
          </a:xfrm>
          <a:prstGeom prst="straightConnector1">
            <a:avLst/>
          </a:prstGeom>
          <a:ln w="190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7654307B-BF36-4CC6-8740-FC8D57B2D4C0}"/>
              </a:ext>
            </a:extLst>
          </p:cNvPr>
          <p:cNvPicPr>
            <a:picLocks noChangeAspect="1"/>
          </p:cNvPicPr>
          <p:nvPr/>
        </p:nvPicPr>
        <p:blipFill>
          <a:blip r:embed="rId3"/>
          <a:stretch>
            <a:fillRect/>
          </a:stretch>
        </p:blipFill>
        <p:spPr>
          <a:xfrm>
            <a:off x="877413" y="3301188"/>
            <a:ext cx="2142446" cy="1399876"/>
          </a:xfrm>
          <a:prstGeom prst="rect">
            <a:avLst/>
          </a:prstGeom>
        </p:spPr>
      </p:pic>
      <p:sp>
        <p:nvSpPr>
          <p:cNvPr id="20" name="TextBox 19">
            <a:extLst>
              <a:ext uri="{FF2B5EF4-FFF2-40B4-BE49-F238E27FC236}">
                <a16:creationId xmlns:a16="http://schemas.microsoft.com/office/drawing/2014/main" id="{71E65C97-76C4-4DF9-9D57-5A01BA0CD109}"/>
              </a:ext>
            </a:extLst>
          </p:cNvPr>
          <p:cNvSpPr txBox="1"/>
          <p:nvPr/>
        </p:nvSpPr>
        <p:spPr>
          <a:xfrm>
            <a:off x="586594" y="1219546"/>
            <a:ext cx="3591708" cy="1815882"/>
          </a:xfrm>
          <a:prstGeom prst="rect">
            <a:avLst/>
          </a:prstGeom>
          <a:noFill/>
        </p:spPr>
        <p:txBody>
          <a:bodyPr wrap="square" rtlCol="0">
            <a:spAutoFit/>
          </a:bodyPr>
          <a:lstStyle/>
          <a:p>
            <a:pPr marL="112713" indent="-112713">
              <a:buFont typeface="Arial" panose="020B0604020202020204" pitchFamily="34" charset="0"/>
              <a:buChar char="•"/>
            </a:pPr>
            <a:r>
              <a:rPr lang="en-US" sz="1600"/>
              <a:t>Knowledge is explicitly represented using words/relations/templates</a:t>
            </a:r>
          </a:p>
          <a:p>
            <a:pPr marL="112713" indent="-112713">
              <a:buFont typeface="Arial" panose="020B0604020202020204" pitchFamily="34" charset="0"/>
              <a:buChar char="•"/>
            </a:pPr>
            <a:r>
              <a:rPr lang="en-US" sz="1600"/>
              <a:t>Reasoning is based on keyword matching, sensitive to paraphrase alternations</a:t>
            </a:r>
          </a:p>
          <a:p>
            <a:pPr marL="112713" indent="-112713">
              <a:buFont typeface="Arial" panose="020B0604020202020204" pitchFamily="34" charset="0"/>
              <a:buChar char="•"/>
            </a:pPr>
            <a:r>
              <a:rPr lang="en-US" sz="1600"/>
              <a:t>Interpretable and efficient in execution but difficult to train E2E.</a:t>
            </a:r>
          </a:p>
        </p:txBody>
      </p:sp>
      <p:sp>
        <p:nvSpPr>
          <p:cNvPr id="30" name="TextBox 29">
            <a:extLst>
              <a:ext uri="{FF2B5EF4-FFF2-40B4-BE49-F238E27FC236}">
                <a16:creationId xmlns:a16="http://schemas.microsoft.com/office/drawing/2014/main" id="{1EBD1FE5-EA9F-4124-A3D6-8B98659FC150}"/>
              </a:ext>
            </a:extLst>
          </p:cNvPr>
          <p:cNvSpPr txBox="1"/>
          <p:nvPr/>
        </p:nvSpPr>
        <p:spPr>
          <a:xfrm>
            <a:off x="8158057" y="1204155"/>
            <a:ext cx="3640414" cy="2062103"/>
          </a:xfrm>
          <a:prstGeom prst="rect">
            <a:avLst/>
          </a:prstGeom>
          <a:noFill/>
        </p:spPr>
        <p:txBody>
          <a:bodyPr wrap="square" rtlCol="0">
            <a:spAutoFit/>
          </a:bodyPr>
          <a:lstStyle/>
          <a:p>
            <a:pPr marL="112713" indent="-112713">
              <a:buFont typeface="Arial" panose="020B0604020202020204" pitchFamily="34" charset="0"/>
              <a:buChar char="•"/>
            </a:pPr>
            <a:r>
              <a:rPr lang="en-US" sz="1600"/>
              <a:t>Knowledge is implicitly represented by semantic classes as cont. vectors</a:t>
            </a:r>
          </a:p>
          <a:p>
            <a:pPr marL="112713" indent="-112713">
              <a:buFont typeface="Arial" panose="020B0604020202020204" pitchFamily="34" charset="0"/>
              <a:buChar char="•"/>
            </a:pPr>
            <a:r>
              <a:rPr lang="en-US" sz="1600"/>
              <a:t>Reasoning is based on semantic matching, robust to paraphrase alternations</a:t>
            </a:r>
          </a:p>
          <a:p>
            <a:pPr marL="112713" indent="-112713">
              <a:buFont typeface="Arial" panose="020B0604020202020204" pitchFamily="34" charset="0"/>
              <a:buChar char="•"/>
            </a:pPr>
            <a:r>
              <a:rPr lang="en-US" sz="1600"/>
              <a:t>Easy to train E2E, but uninterpretable and inefficient in execution</a:t>
            </a:r>
          </a:p>
          <a:p>
            <a:pPr marL="112713" indent="-112713">
              <a:buFont typeface="Arial" panose="020B0604020202020204" pitchFamily="34" charset="0"/>
              <a:buChar char="•"/>
            </a:pPr>
            <a:endParaRPr lang="en-US" sz="1600"/>
          </a:p>
        </p:txBody>
      </p:sp>
      <p:sp>
        <p:nvSpPr>
          <p:cNvPr id="33" name="TextBox 32">
            <a:extLst>
              <a:ext uri="{FF2B5EF4-FFF2-40B4-BE49-F238E27FC236}">
                <a16:creationId xmlns:a16="http://schemas.microsoft.com/office/drawing/2014/main" id="{BCA54C33-3F34-4287-9AEF-6703F26501E8}"/>
              </a:ext>
            </a:extLst>
          </p:cNvPr>
          <p:cNvSpPr txBox="1"/>
          <p:nvPr/>
        </p:nvSpPr>
        <p:spPr>
          <a:xfrm>
            <a:off x="688323" y="492045"/>
            <a:ext cx="1981239" cy="400110"/>
          </a:xfrm>
          <a:prstGeom prst="rect">
            <a:avLst/>
          </a:prstGeom>
          <a:noFill/>
        </p:spPr>
        <p:txBody>
          <a:bodyPr wrap="square" rtlCol="0">
            <a:spAutoFit/>
          </a:bodyPr>
          <a:lstStyle/>
          <a:p>
            <a:r>
              <a:rPr lang="en-US" sz="2000" b="1">
                <a:solidFill>
                  <a:schemeClr val="accent1"/>
                </a:solidFill>
              </a:rPr>
              <a:t>Symbolic Space</a:t>
            </a:r>
          </a:p>
        </p:txBody>
      </p:sp>
      <p:sp>
        <p:nvSpPr>
          <p:cNvPr id="34" name="TextBox 33">
            <a:extLst>
              <a:ext uri="{FF2B5EF4-FFF2-40B4-BE49-F238E27FC236}">
                <a16:creationId xmlns:a16="http://schemas.microsoft.com/office/drawing/2014/main" id="{09B52C70-E63D-4A3A-AE83-DC94DAA3E00C}"/>
              </a:ext>
            </a:extLst>
          </p:cNvPr>
          <p:cNvSpPr txBox="1"/>
          <p:nvPr/>
        </p:nvSpPr>
        <p:spPr>
          <a:xfrm>
            <a:off x="8128238" y="533986"/>
            <a:ext cx="3324062" cy="400110"/>
          </a:xfrm>
          <a:prstGeom prst="rect">
            <a:avLst/>
          </a:prstGeom>
          <a:noFill/>
        </p:spPr>
        <p:txBody>
          <a:bodyPr wrap="square" rtlCol="0">
            <a:spAutoFit/>
          </a:bodyPr>
          <a:lstStyle/>
          <a:p>
            <a:r>
              <a:rPr lang="en-US" sz="2000" b="1">
                <a:solidFill>
                  <a:schemeClr val="accent2">
                    <a:lumMod val="75000"/>
                  </a:schemeClr>
                </a:solidFill>
              </a:rPr>
              <a:t>Neural Space</a:t>
            </a:r>
          </a:p>
        </p:txBody>
      </p:sp>
      <p:sp>
        <p:nvSpPr>
          <p:cNvPr id="35" name="TextBox 34">
            <a:extLst>
              <a:ext uri="{FF2B5EF4-FFF2-40B4-BE49-F238E27FC236}">
                <a16:creationId xmlns:a16="http://schemas.microsoft.com/office/drawing/2014/main" id="{E82D761E-5EE8-414B-A5D9-D474D3279695}"/>
              </a:ext>
            </a:extLst>
          </p:cNvPr>
          <p:cNvSpPr txBox="1"/>
          <p:nvPr/>
        </p:nvSpPr>
        <p:spPr>
          <a:xfrm>
            <a:off x="4061019" y="4294774"/>
            <a:ext cx="73941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a:solidFill>
                  <a:srgbClr val="C00000"/>
                </a:solidFill>
                <a:latin typeface="Calibri" panose="020F0502020204030204"/>
              </a:rPr>
              <a:t>Errors</a:t>
            </a:r>
            <a:endParaRPr kumimoji="0" lang="en-US" sz="1600" b="0"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1EEF55C-BB7A-4A0B-BC7C-D6A0501CBDCF}"/>
              </a:ext>
            </a:extLst>
          </p:cNvPr>
          <p:cNvPicPr>
            <a:picLocks noChangeAspect="1"/>
          </p:cNvPicPr>
          <p:nvPr/>
        </p:nvPicPr>
        <p:blipFill>
          <a:blip r:embed="rId4"/>
          <a:stretch>
            <a:fillRect/>
          </a:stretch>
        </p:blipFill>
        <p:spPr>
          <a:xfrm>
            <a:off x="8272210" y="3452542"/>
            <a:ext cx="3358760" cy="2062103"/>
          </a:xfrm>
          <a:prstGeom prst="rect">
            <a:avLst/>
          </a:prstGeom>
          <a:ln>
            <a:noFill/>
          </a:ln>
          <a:effectLst>
            <a:softEdge rad="112500"/>
          </a:effectLst>
        </p:spPr>
      </p:pic>
      <p:sp>
        <p:nvSpPr>
          <p:cNvPr id="27" name="TextBox 10">
            <a:extLst>
              <a:ext uri="{FF2B5EF4-FFF2-40B4-BE49-F238E27FC236}">
                <a16:creationId xmlns:a16="http://schemas.microsoft.com/office/drawing/2014/main" id="{858272AB-E2E3-44A0-B08D-3CD397EBDEB0}"/>
              </a:ext>
            </a:extLst>
          </p:cNvPr>
          <p:cNvSpPr txBox="1"/>
          <p:nvPr/>
        </p:nvSpPr>
        <p:spPr>
          <a:xfrm>
            <a:off x="4395755" y="6561269"/>
            <a:ext cx="3144724"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t>[</a:t>
            </a:r>
            <a:r>
              <a:rPr lang="en-US" sz="1400">
                <a:hlinkClick r:id="rId5"/>
              </a:rPr>
              <a:t>Gao et al. 2018</a:t>
            </a:r>
            <a:r>
              <a:rPr lang="en-US" sz="1400"/>
              <a:t>]</a:t>
            </a:r>
          </a:p>
        </p:txBody>
      </p:sp>
      <p:pic>
        <p:nvPicPr>
          <p:cNvPr id="53" name="Picture 12" descr="A person holding a fish in the water&#10;&#10;Description generated with very high confidence">
            <a:extLst>
              <a:ext uri="{FF2B5EF4-FFF2-40B4-BE49-F238E27FC236}">
                <a16:creationId xmlns:a16="http://schemas.microsoft.com/office/drawing/2014/main" id="{82344EB4-3431-47F4-9818-AEE89BCB6F91}"/>
              </a:ext>
            </a:extLst>
          </p:cNvPr>
          <p:cNvPicPr>
            <a:picLocks noChangeAspect="1"/>
          </p:cNvPicPr>
          <p:nvPr/>
        </p:nvPicPr>
        <p:blipFill>
          <a:blip r:embed="rId6"/>
          <a:stretch>
            <a:fillRect/>
          </a:stretch>
        </p:blipFill>
        <p:spPr>
          <a:xfrm>
            <a:off x="877413" y="4724503"/>
            <a:ext cx="2142446" cy="1312469"/>
          </a:xfrm>
          <a:prstGeom prst="rect">
            <a:avLst/>
          </a:prstGeom>
        </p:spPr>
      </p:pic>
      <p:pic>
        <p:nvPicPr>
          <p:cNvPr id="22" name="Graphic 21" descr="Arrow circle">
            <a:extLst>
              <a:ext uri="{FF2B5EF4-FFF2-40B4-BE49-F238E27FC236}">
                <a16:creationId xmlns:a16="http://schemas.microsoft.com/office/drawing/2014/main" id="{A45EC78F-4CEB-4BE3-ADCF-1E57FE8B0CA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84361" y="2082833"/>
            <a:ext cx="2583920" cy="2583920"/>
          </a:xfrm>
          <a:prstGeom prst="rect">
            <a:avLst/>
          </a:prstGeom>
        </p:spPr>
      </p:pic>
    </p:spTree>
    <p:extLst>
      <p:ext uri="{BB962C8B-B14F-4D97-AF65-F5344CB8AC3E}">
        <p14:creationId xmlns:p14="http://schemas.microsoft.com/office/powerpoint/2010/main" val="189033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right)">
                                      <p:cBhvr>
                                        <p:cTn id="19" dur="500"/>
                                        <p:tgtEl>
                                          <p:spTgt spid="3"/>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22" presetClass="entr" presetSubtype="8"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par>
                          <p:cTn id="39" fill="hold">
                            <p:stCondLst>
                              <p:cond delay="1000"/>
                            </p:stCondLst>
                            <p:childTnLst>
                              <p:par>
                                <p:cTn id="40" presetID="22" presetClass="entr" presetSubtype="2"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right)">
                                      <p:cBhvr>
                                        <p:cTn id="42" dur="500"/>
                                        <p:tgtEl>
                                          <p:spTgt spid="2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8" grpId="0"/>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p>
        </p:txBody>
      </p:sp>
      <p:sp>
        <p:nvSpPr>
          <p:cNvPr id="3" name="Content Placeholder 2"/>
          <p:cNvSpPr>
            <a:spLocks noGrp="1"/>
          </p:cNvSpPr>
          <p:nvPr>
            <p:ph idx="1"/>
          </p:nvPr>
        </p:nvSpPr>
        <p:spPr/>
        <p:txBody>
          <a:bodyPr vert="horz" lIns="91440" tIns="45720" rIns="91440" bIns="45720" rtlCol="0" anchor="t">
            <a:normAutofit/>
          </a:bodyPr>
          <a:lstStyle/>
          <a:p>
            <a:r>
              <a:rPr lang="en-US">
                <a:solidFill>
                  <a:schemeClr val="bg2">
                    <a:lumMod val="75000"/>
                  </a:schemeClr>
                </a:solidFill>
              </a:rPr>
              <a:t>Part 1: Introduction</a:t>
            </a:r>
          </a:p>
          <a:p>
            <a:r>
              <a:rPr lang="en-US" b="1">
                <a:solidFill>
                  <a:schemeClr val="accent1"/>
                </a:solidFill>
              </a:rPr>
              <a:t>Part 2: Question answering (QA) and machine reading comprehension (MRC)</a:t>
            </a:r>
          </a:p>
          <a:p>
            <a:pPr lvl="1"/>
            <a:r>
              <a:rPr lang="en-US" b="1">
                <a:solidFill>
                  <a:schemeClr val="accent1"/>
                </a:solidFill>
              </a:rPr>
              <a:t>Neural MRC models for text-based QA</a:t>
            </a:r>
          </a:p>
          <a:p>
            <a:pPr lvl="1"/>
            <a:r>
              <a:rPr lang="en-US" b="1">
                <a:solidFill>
                  <a:schemeClr val="accent1"/>
                </a:solidFill>
              </a:rPr>
              <a:t>Knowledge base QA</a:t>
            </a:r>
          </a:p>
          <a:p>
            <a:pPr lvl="1"/>
            <a:r>
              <a:rPr lang="en-US" b="1">
                <a:solidFill>
                  <a:schemeClr val="accent1"/>
                </a:solidFill>
              </a:rPr>
              <a:t>Multi-turn knowledge base QA agents</a:t>
            </a:r>
          </a:p>
          <a:p>
            <a:r>
              <a:rPr lang="en-US"/>
              <a:t>Part 3: Task-oriented dialogues</a:t>
            </a:r>
            <a:endParaRPr lang="en-US">
              <a:cs typeface="Calibri"/>
            </a:endParaRPr>
          </a:p>
          <a:p>
            <a:r>
              <a:rPr lang="en-US"/>
              <a:t>Part 4: Fully data-driven conversation models and chatbots</a:t>
            </a:r>
          </a:p>
        </p:txBody>
      </p:sp>
      <p:sp>
        <p:nvSpPr>
          <p:cNvPr id="4" name="Slide Number Placeholder 3">
            <a:extLst>
              <a:ext uri="{FF2B5EF4-FFF2-40B4-BE49-F238E27FC236}">
                <a16:creationId xmlns:a16="http://schemas.microsoft.com/office/drawing/2014/main" id="{B5D4BF9A-EE15-4CDE-8870-E2B81C5AABA1}"/>
              </a:ext>
            </a:extLst>
          </p:cNvPr>
          <p:cNvSpPr>
            <a:spLocks noGrp="1"/>
          </p:cNvSpPr>
          <p:nvPr>
            <p:ph type="sldNum" sz="quarter" idx="12"/>
          </p:nvPr>
        </p:nvSpPr>
        <p:spPr/>
        <p:txBody>
          <a:bodyPr/>
          <a:lstStyle/>
          <a:p>
            <a:fld id="{0DD54056-B847-46F3-8FD0-4DBB10FED605}" type="slidenum">
              <a:rPr lang="en-US" smtClean="0"/>
              <a:t>18</a:t>
            </a:fld>
            <a:endParaRPr lang="en-US"/>
          </a:p>
        </p:txBody>
      </p:sp>
    </p:spTree>
    <p:extLst>
      <p:ext uri="{BB962C8B-B14F-4D97-AF65-F5344CB8AC3E}">
        <p14:creationId xmlns:p14="http://schemas.microsoft.com/office/powerpoint/2010/main" val="2772421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DF7DD-5A34-41D9-B117-416B5A934F7E}"/>
              </a:ext>
            </a:extLst>
          </p:cNvPr>
          <p:cNvSpPr>
            <a:spLocks noGrp="1"/>
          </p:cNvSpPr>
          <p:nvPr>
            <p:ph type="title"/>
          </p:nvPr>
        </p:nvSpPr>
        <p:spPr>
          <a:xfrm>
            <a:off x="835040" y="286169"/>
            <a:ext cx="10515600" cy="1325563"/>
          </a:xfrm>
        </p:spPr>
        <p:txBody>
          <a:bodyPr/>
          <a:lstStyle/>
          <a:p>
            <a:r>
              <a:rPr lang="en-US"/>
              <a:t>Open-Domain Question Answering (QA) </a:t>
            </a:r>
          </a:p>
        </p:txBody>
      </p:sp>
      <p:grpSp>
        <p:nvGrpSpPr>
          <p:cNvPr id="4" name="Group 3">
            <a:extLst>
              <a:ext uri="{FF2B5EF4-FFF2-40B4-BE49-F238E27FC236}">
                <a16:creationId xmlns:a16="http://schemas.microsoft.com/office/drawing/2014/main" id="{0B0EFC6C-1C6A-46BB-B9A1-347FA93B77C7}"/>
              </a:ext>
            </a:extLst>
          </p:cNvPr>
          <p:cNvGrpSpPr/>
          <p:nvPr/>
        </p:nvGrpSpPr>
        <p:grpSpPr>
          <a:xfrm>
            <a:off x="605242" y="1573571"/>
            <a:ext cx="5306884" cy="4476347"/>
            <a:chOff x="6660420" y="1600200"/>
            <a:chExt cx="5306884" cy="4476347"/>
          </a:xfrm>
        </p:grpSpPr>
        <p:pic>
          <p:nvPicPr>
            <p:cNvPr id="5" name="Picture 4">
              <a:extLst>
                <a:ext uri="{FF2B5EF4-FFF2-40B4-BE49-F238E27FC236}">
                  <a16:creationId xmlns:a16="http://schemas.microsoft.com/office/drawing/2014/main" id="{9FC8D33B-DD5E-43DF-9151-F79E57B64BBD}"/>
                </a:ext>
              </a:extLst>
            </p:cNvPr>
            <p:cNvPicPr>
              <a:picLocks noChangeAspect="1"/>
            </p:cNvPicPr>
            <p:nvPr/>
          </p:nvPicPr>
          <p:blipFill>
            <a:blip r:embed="rId3"/>
            <a:stretch>
              <a:fillRect/>
            </a:stretch>
          </p:blipFill>
          <p:spPr>
            <a:xfrm>
              <a:off x="6660420" y="1600200"/>
              <a:ext cx="5306884" cy="4476347"/>
            </a:xfrm>
            <a:prstGeom prst="rect">
              <a:avLst/>
            </a:prstGeom>
          </p:spPr>
        </p:pic>
        <p:sp>
          <p:nvSpPr>
            <p:cNvPr id="6" name="Rectangle: Rounded Corners 5">
              <a:extLst>
                <a:ext uri="{FF2B5EF4-FFF2-40B4-BE49-F238E27FC236}">
                  <a16:creationId xmlns:a16="http://schemas.microsoft.com/office/drawing/2014/main" id="{2DC7BF2A-F706-4107-99A3-0453DFAF1BD2}"/>
                </a:ext>
              </a:extLst>
            </p:cNvPr>
            <p:cNvSpPr/>
            <p:nvPr/>
          </p:nvSpPr>
          <p:spPr>
            <a:xfrm>
              <a:off x="6780212" y="5486400"/>
              <a:ext cx="1447800" cy="457200"/>
            </a:xfrm>
            <a:prstGeom prst="roundRect">
              <a:avLst/>
            </a:prstGeom>
            <a:no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1114471" rtl="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C8277A33-F8C7-4190-9FD6-F871875AF397}"/>
              </a:ext>
            </a:extLst>
          </p:cNvPr>
          <p:cNvSpPr txBox="1"/>
          <p:nvPr/>
        </p:nvSpPr>
        <p:spPr>
          <a:xfrm>
            <a:off x="6447182" y="1838671"/>
            <a:ext cx="4906618" cy="338554"/>
          </a:xfrm>
          <a:prstGeom prst="rect">
            <a:avLst/>
          </a:prstGeom>
          <a:noFill/>
          <a:ln>
            <a:solidFill>
              <a:schemeClr val="bg2">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What is Obama’s citizenship?</a:t>
            </a:r>
          </a:p>
        </p:txBody>
      </p:sp>
      <p:pic>
        <p:nvPicPr>
          <p:cNvPr id="218" name="Picture 217">
            <a:extLst>
              <a:ext uri="{FF2B5EF4-FFF2-40B4-BE49-F238E27FC236}">
                <a16:creationId xmlns:a16="http://schemas.microsoft.com/office/drawing/2014/main" id="{48259106-1C1D-42CB-9CB8-BB6A0EF222D4}"/>
              </a:ext>
            </a:extLst>
          </p:cNvPr>
          <p:cNvPicPr>
            <a:picLocks noChangeAspect="1"/>
          </p:cNvPicPr>
          <p:nvPr/>
        </p:nvPicPr>
        <p:blipFill>
          <a:blip r:embed="rId4"/>
          <a:stretch>
            <a:fillRect/>
          </a:stretch>
        </p:blipFill>
        <p:spPr>
          <a:xfrm>
            <a:off x="6571650" y="3107384"/>
            <a:ext cx="2721829" cy="1990155"/>
          </a:xfrm>
          <a:prstGeom prst="rect">
            <a:avLst/>
          </a:prstGeom>
        </p:spPr>
      </p:pic>
      <p:sp>
        <p:nvSpPr>
          <p:cNvPr id="219" name="TextBox 218">
            <a:extLst>
              <a:ext uri="{FF2B5EF4-FFF2-40B4-BE49-F238E27FC236}">
                <a16:creationId xmlns:a16="http://schemas.microsoft.com/office/drawing/2014/main" id="{C7FD7931-1C48-4DC8-BA7C-7E6E5868BF66}"/>
              </a:ext>
            </a:extLst>
          </p:cNvPr>
          <p:cNvSpPr txBox="1"/>
          <p:nvPr/>
        </p:nvSpPr>
        <p:spPr>
          <a:xfrm>
            <a:off x="6447182" y="2213592"/>
            <a:ext cx="43367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7E6E6">
                    <a:lumMod val="25000"/>
                  </a:srgbClr>
                </a:solidFill>
                <a:effectLst/>
                <a:uLnTx/>
                <a:uFillTx/>
                <a:latin typeface="Calibri" panose="020F0502020204030204"/>
                <a:ea typeface="+mn-ea"/>
                <a:cs typeface="+mn-cs"/>
              </a:rPr>
              <a:t>Selected subgraph from Microsoft’s Satori</a:t>
            </a:r>
          </a:p>
        </p:txBody>
      </p:sp>
      <p:sp>
        <p:nvSpPr>
          <p:cNvPr id="220" name="TextBox 219">
            <a:extLst>
              <a:ext uri="{FF2B5EF4-FFF2-40B4-BE49-F238E27FC236}">
                <a16:creationId xmlns:a16="http://schemas.microsoft.com/office/drawing/2014/main" id="{D6860F61-C42D-42FF-ABDB-B8E5DD071047}"/>
              </a:ext>
            </a:extLst>
          </p:cNvPr>
          <p:cNvSpPr txBox="1"/>
          <p:nvPr/>
        </p:nvSpPr>
        <p:spPr>
          <a:xfrm>
            <a:off x="6614487" y="5417643"/>
            <a:ext cx="1177787" cy="553998"/>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Answer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USA</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Rectangle: Rounded Corners 221">
            <a:extLst>
              <a:ext uri="{FF2B5EF4-FFF2-40B4-BE49-F238E27FC236}">
                <a16:creationId xmlns:a16="http://schemas.microsoft.com/office/drawing/2014/main" id="{0B6A5596-297D-4CCE-A3D6-D5274FBD56A5}"/>
              </a:ext>
            </a:extLst>
          </p:cNvPr>
          <p:cNvSpPr/>
          <p:nvPr/>
        </p:nvSpPr>
        <p:spPr>
          <a:xfrm>
            <a:off x="6593784" y="5473702"/>
            <a:ext cx="1447800" cy="457200"/>
          </a:xfrm>
          <a:prstGeom prst="roundRect">
            <a:avLst/>
          </a:prstGeom>
          <a:no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1114471" rtl="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a:ln>
                <a:noFill/>
              </a:ln>
              <a:solidFill>
                <a:prstClr val="black"/>
              </a:solidFill>
              <a:effectLst/>
              <a:uLnTx/>
              <a:uFillTx/>
              <a:latin typeface="Calibri"/>
              <a:ea typeface="+mn-ea"/>
              <a:cs typeface="+mn-cs"/>
            </a:endParaRPr>
          </a:p>
        </p:txBody>
      </p:sp>
      <p:sp>
        <p:nvSpPr>
          <p:cNvPr id="224" name="TextBox 223">
            <a:extLst>
              <a:ext uri="{FF2B5EF4-FFF2-40B4-BE49-F238E27FC236}">
                <a16:creationId xmlns:a16="http://schemas.microsoft.com/office/drawing/2014/main" id="{C12F353E-BB41-4B1B-AF5D-EC7BBF4E5E46}"/>
              </a:ext>
            </a:extLst>
          </p:cNvPr>
          <p:cNvSpPr txBox="1"/>
          <p:nvPr/>
        </p:nvSpPr>
        <p:spPr>
          <a:xfrm>
            <a:off x="739942" y="2213592"/>
            <a:ext cx="2865783"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7E6E6">
                    <a:lumMod val="25000"/>
                  </a:srgbClr>
                </a:solidFill>
                <a:effectLst/>
                <a:uLnTx/>
                <a:uFillTx/>
                <a:latin typeface="Calibri" panose="020F0502020204030204"/>
                <a:ea typeface="+mn-ea"/>
                <a:cs typeface="+mn-cs"/>
              </a:rPr>
              <a:t>Selected Passages from Bing</a:t>
            </a:r>
          </a:p>
        </p:txBody>
      </p:sp>
      <p:sp>
        <p:nvSpPr>
          <p:cNvPr id="225" name="Rectangle 224">
            <a:extLst>
              <a:ext uri="{FF2B5EF4-FFF2-40B4-BE49-F238E27FC236}">
                <a16:creationId xmlns:a16="http://schemas.microsoft.com/office/drawing/2014/main" id="{F01A78A8-CB27-4616-BE1B-A385084E13FE}"/>
              </a:ext>
            </a:extLst>
          </p:cNvPr>
          <p:cNvSpPr/>
          <p:nvPr/>
        </p:nvSpPr>
        <p:spPr>
          <a:xfrm>
            <a:off x="6273554" y="1573571"/>
            <a:ext cx="5240930" cy="4437208"/>
          </a:xfrm>
          <a:prstGeom prst="rect">
            <a:avLst/>
          </a:prstGeom>
          <a:noFill/>
          <a:ln>
            <a:solidFill>
              <a:schemeClr val="bg2">
                <a:lumMod val="90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6" name="Picture 225">
            <a:extLst>
              <a:ext uri="{FF2B5EF4-FFF2-40B4-BE49-F238E27FC236}">
                <a16:creationId xmlns:a16="http://schemas.microsoft.com/office/drawing/2014/main" id="{257DA359-04F2-4DF3-90F1-4EE61C995B42}"/>
              </a:ext>
            </a:extLst>
          </p:cNvPr>
          <p:cNvPicPr>
            <a:picLocks noChangeAspect="1"/>
          </p:cNvPicPr>
          <p:nvPr/>
        </p:nvPicPr>
        <p:blipFill>
          <a:blip r:embed="rId5"/>
          <a:stretch>
            <a:fillRect/>
          </a:stretch>
        </p:blipFill>
        <p:spPr>
          <a:xfrm>
            <a:off x="7530961" y="1877024"/>
            <a:ext cx="217357" cy="238058"/>
          </a:xfrm>
          <a:prstGeom prst="rect">
            <a:avLst/>
          </a:prstGeom>
        </p:spPr>
      </p:pic>
      <p:sp>
        <p:nvSpPr>
          <p:cNvPr id="3" name="TextBox 2">
            <a:extLst>
              <a:ext uri="{FF2B5EF4-FFF2-40B4-BE49-F238E27FC236}">
                <a16:creationId xmlns:a16="http://schemas.microsoft.com/office/drawing/2014/main" id="{0DE051B4-B6A0-49ED-9FE6-4C2A829B5643}"/>
              </a:ext>
            </a:extLst>
          </p:cNvPr>
          <p:cNvSpPr txBox="1"/>
          <p:nvPr/>
        </p:nvSpPr>
        <p:spPr>
          <a:xfrm>
            <a:off x="1562342" y="6118735"/>
            <a:ext cx="3429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Text-QA </a:t>
            </a:r>
          </a:p>
          <a:p>
            <a:pPr algn="ctr">
              <a:defRPr/>
            </a:pPr>
            <a:r>
              <a:rPr lang="en-US">
                <a:solidFill>
                  <a:prstClr val="black"/>
                </a:solidFill>
              </a:rPr>
              <a:t>MS MARCO [</a:t>
            </a:r>
            <a:r>
              <a:rPr lang="en-US">
                <a:hlinkClick r:id="rId6"/>
              </a:rPr>
              <a:t>Nguyen+ 16</a:t>
            </a:r>
            <a:r>
              <a:rPr lang="en-US">
                <a:solidFill>
                  <a:prstClr val="black"/>
                </a:solidFill>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655831E-C64C-4A48-BCBE-5DE1972449A7}"/>
              </a:ext>
            </a:extLst>
          </p:cNvPr>
          <p:cNvSpPr txBox="1"/>
          <p:nvPr/>
        </p:nvSpPr>
        <p:spPr>
          <a:xfrm>
            <a:off x="7228625" y="6145407"/>
            <a:ext cx="3429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Knowledge Base (KB)-QA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rPr>
              <a:t>Freebase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4047D9A7-4E16-4864-9C67-A862BE786425}"/>
              </a:ext>
            </a:extLst>
          </p:cNvPr>
          <p:cNvGrpSpPr/>
          <p:nvPr/>
        </p:nvGrpSpPr>
        <p:grpSpPr>
          <a:xfrm>
            <a:off x="10077756" y="3512644"/>
            <a:ext cx="1272884" cy="1170745"/>
            <a:chOff x="6400800" y="2286000"/>
            <a:chExt cx="3429000" cy="3352800"/>
          </a:xfrm>
        </p:grpSpPr>
        <p:sp>
          <p:nvSpPr>
            <p:cNvPr id="17" name="Oval 32">
              <a:extLst>
                <a:ext uri="{FF2B5EF4-FFF2-40B4-BE49-F238E27FC236}">
                  <a16:creationId xmlns:a16="http://schemas.microsoft.com/office/drawing/2014/main" id="{5ABC6FA6-FE73-4039-A975-0EA5134919CB}"/>
                </a:ext>
              </a:extLst>
            </p:cNvPr>
            <p:cNvSpPr>
              <a:spLocks noChangeArrowheads="1"/>
            </p:cNvSpPr>
            <p:nvPr/>
          </p:nvSpPr>
          <p:spPr bwMode="auto">
            <a:xfrm>
              <a:off x="79248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33">
              <a:extLst>
                <a:ext uri="{FF2B5EF4-FFF2-40B4-BE49-F238E27FC236}">
                  <a16:creationId xmlns:a16="http://schemas.microsoft.com/office/drawing/2014/main" id="{D3FE1B76-5C90-414C-A562-C0C4CC5B575C}"/>
                </a:ext>
              </a:extLst>
            </p:cNvPr>
            <p:cNvSpPr>
              <a:spLocks noChangeArrowheads="1"/>
            </p:cNvSpPr>
            <p:nvPr/>
          </p:nvSpPr>
          <p:spPr bwMode="auto">
            <a:xfrm>
              <a:off x="7848600" y="5105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val 34">
              <a:extLst>
                <a:ext uri="{FF2B5EF4-FFF2-40B4-BE49-F238E27FC236}">
                  <a16:creationId xmlns:a16="http://schemas.microsoft.com/office/drawing/2014/main" id="{5F5C7A0C-1168-4C04-B571-F67EFC189E6F}"/>
                </a:ext>
              </a:extLst>
            </p:cNvPr>
            <p:cNvSpPr>
              <a:spLocks noChangeArrowheads="1"/>
            </p:cNvSpPr>
            <p:nvPr/>
          </p:nvSpPr>
          <p:spPr bwMode="auto">
            <a:xfrm>
              <a:off x="74676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35">
              <a:extLst>
                <a:ext uri="{FF2B5EF4-FFF2-40B4-BE49-F238E27FC236}">
                  <a16:creationId xmlns:a16="http://schemas.microsoft.com/office/drawing/2014/main" id="{04CDCAD0-6C28-4950-9C3E-9FE6ADD59285}"/>
                </a:ext>
              </a:extLst>
            </p:cNvPr>
            <p:cNvSpPr>
              <a:spLocks noChangeArrowheads="1"/>
            </p:cNvSpPr>
            <p:nvPr/>
          </p:nvSpPr>
          <p:spPr bwMode="auto">
            <a:xfrm>
              <a:off x="79248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Line 36">
              <a:extLst>
                <a:ext uri="{FF2B5EF4-FFF2-40B4-BE49-F238E27FC236}">
                  <a16:creationId xmlns:a16="http://schemas.microsoft.com/office/drawing/2014/main" id="{30417892-AC3E-4D5F-B622-D2DF08E90F69}"/>
                </a:ext>
              </a:extLst>
            </p:cNvPr>
            <p:cNvSpPr>
              <a:spLocks noChangeShapeType="1"/>
            </p:cNvSpPr>
            <p:nvPr/>
          </p:nvSpPr>
          <p:spPr bwMode="auto">
            <a:xfrm>
              <a:off x="7620000" y="48006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Line 37">
              <a:extLst>
                <a:ext uri="{FF2B5EF4-FFF2-40B4-BE49-F238E27FC236}">
                  <a16:creationId xmlns:a16="http://schemas.microsoft.com/office/drawing/2014/main" id="{1AD44AC4-93A7-4BE0-9ACC-CC72CA05022A}"/>
                </a:ext>
              </a:extLst>
            </p:cNvPr>
            <p:cNvSpPr>
              <a:spLocks noChangeShapeType="1"/>
            </p:cNvSpPr>
            <p:nvPr/>
          </p:nvSpPr>
          <p:spPr bwMode="auto">
            <a:xfrm flipH="1">
              <a:off x="7924800" y="4876800"/>
              <a:ext cx="762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Line 38">
              <a:extLst>
                <a:ext uri="{FF2B5EF4-FFF2-40B4-BE49-F238E27FC236}">
                  <a16:creationId xmlns:a16="http://schemas.microsoft.com/office/drawing/2014/main" id="{A9E255AA-63F3-4C74-93CC-A75459B8833B}"/>
                </a:ext>
              </a:extLst>
            </p:cNvPr>
            <p:cNvSpPr>
              <a:spLocks noChangeShapeType="1"/>
            </p:cNvSpPr>
            <p:nvPr/>
          </p:nvSpPr>
          <p:spPr bwMode="auto">
            <a:xfrm flipH="1">
              <a:off x="7543800" y="45720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val 39">
              <a:extLst>
                <a:ext uri="{FF2B5EF4-FFF2-40B4-BE49-F238E27FC236}">
                  <a16:creationId xmlns:a16="http://schemas.microsoft.com/office/drawing/2014/main" id="{CB7F35A3-6DF0-4B40-AEB9-D53AFAA4B1AA}"/>
                </a:ext>
              </a:extLst>
            </p:cNvPr>
            <p:cNvSpPr>
              <a:spLocks noChangeArrowheads="1"/>
            </p:cNvSpPr>
            <p:nvPr/>
          </p:nvSpPr>
          <p:spPr bwMode="auto">
            <a:xfrm>
              <a:off x="70104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val 40">
              <a:extLst>
                <a:ext uri="{FF2B5EF4-FFF2-40B4-BE49-F238E27FC236}">
                  <a16:creationId xmlns:a16="http://schemas.microsoft.com/office/drawing/2014/main" id="{D6686C5D-B75D-4AA5-A6D3-27A579F2E029}"/>
                </a:ext>
              </a:extLst>
            </p:cNvPr>
            <p:cNvSpPr>
              <a:spLocks noChangeArrowheads="1"/>
            </p:cNvSpPr>
            <p:nvPr/>
          </p:nvSpPr>
          <p:spPr bwMode="auto">
            <a:xfrm>
              <a:off x="71628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val 41">
              <a:extLst>
                <a:ext uri="{FF2B5EF4-FFF2-40B4-BE49-F238E27FC236}">
                  <a16:creationId xmlns:a16="http://schemas.microsoft.com/office/drawing/2014/main" id="{4A434ED9-2E17-4D2B-A3BE-C9CC5A40B8E2}"/>
                </a:ext>
              </a:extLst>
            </p:cNvPr>
            <p:cNvSpPr>
              <a:spLocks noChangeArrowheads="1"/>
            </p:cNvSpPr>
            <p:nvPr/>
          </p:nvSpPr>
          <p:spPr bwMode="auto">
            <a:xfrm>
              <a:off x="74676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42">
              <a:extLst>
                <a:ext uri="{FF2B5EF4-FFF2-40B4-BE49-F238E27FC236}">
                  <a16:creationId xmlns:a16="http://schemas.microsoft.com/office/drawing/2014/main" id="{4BAD073E-B9FC-4B43-9606-1E450A436895}"/>
                </a:ext>
              </a:extLst>
            </p:cNvPr>
            <p:cNvSpPr>
              <a:spLocks noChangeArrowheads="1"/>
            </p:cNvSpPr>
            <p:nvPr/>
          </p:nvSpPr>
          <p:spPr bwMode="auto">
            <a:xfrm>
              <a:off x="75438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Line 43">
              <a:extLst>
                <a:ext uri="{FF2B5EF4-FFF2-40B4-BE49-F238E27FC236}">
                  <a16:creationId xmlns:a16="http://schemas.microsoft.com/office/drawing/2014/main" id="{8AF3FBD5-3083-4580-BC3E-28C379294543}"/>
                </a:ext>
              </a:extLst>
            </p:cNvPr>
            <p:cNvSpPr>
              <a:spLocks noChangeShapeType="1"/>
            </p:cNvSpPr>
            <p:nvPr/>
          </p:nvSpPr>
          <p:spPr bwMode="auto">
            <a:xfrm>
              <a:off x="7162800" y="44958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Line 44">
              <a:extLst>
                <a:ext uri="{FF2B5EF4-FFF2-40B4-BE49-F238E27FC236}">
                  <a16:creationId xmlns:a16="http://schemas.microsoft.com/office/drawing/2014/main" id="{6B78B89A-0DEB-4750-81B8-03F15607CE1D}"/>
                </a:ext>
              </a:extLst>
            </p:cNvPr>
            <p:cNvSpPr>
              <a:spLocks noChangeShapeType="1"/>
            </p:cNvSpPr>
            <p:nvPr/>
          </p:nvSpPr>
          <p:spPr bwMode="auto">
            <a:xfrm>
              <a:off x="7086600" y="45720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Line 45">
              <a:extLst>
                <a:ext uri="{FF2B5EF4-FFF2-40B4-BE49-F238E27FC236}">
                  <a16:creationId xmlns:a16="http://schemas.microsoft.com/office/drawing/2014/main" id="{3B307395-C843-4C60-989A-0A6CD44FDFD1}"/>
                </a:ext>
              </a:extLst>
            </p:cNvPr>
            <p:cNvSpPr>
              <a:spLocks noChangeShapeType="1"/>
            </p:cNvSpPr>
            <p:nvPr/>
          </p:nvSpPr>
          <p:spPr bwMode="auto">
            <a:xfrm>
              <a:off x="7315200" y="4800600"/>
              <a:ext cx="1524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Line 46">
              <a:extLst>
                <a:ext uri="{FF2B5EF4-FFF2-40B4-BE49-F238E27FC236}">
                  <a16:creationId xmlns:a16="http://schemas.microsoft.com/office/drawing/2014/main" id="{ED18C052-6060-4A1C-B667-8B6498DAA85C}"/>
                </a:ext>
              </a:extLst>
            </p:cNvPr>
            <p:cNvSpPr>
              <a:spLocks noChangeShapeType="1"/>
            </p:cNvSpPr>
            <p:nvPr/>
          </p:nvSpPr>
          <p:spPr bwMode="auto">
            <a:xfrm>
              <a:off x="7239000" y="48768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val 47">
              <a:extLst>
                <a:ext uri="{FF2B5EF4-FFF2-40B4-BE49-F238E27FC236}">
                  <a16:creationId xmlns:a16="http://schemas.microsoft.com/office/drawing/2014/main" id="{7B20B170-57E1-43B6-B4A8-3B3EA359C6A8}"/>
                </a:ext>
              </a:extLst>
            </p:cNvPr>
            <p:cNvSpPr>
              <a:spLocks noChangeArrowheads="1"/>
            </p:cNvSpPr>
            <p:nvPr/>
          </p:nvSpPr>
          <p:spPr bwMode="auto">
            <a:xfrm>
              <a:off x="70866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val 48">
              <a:extLst>
                <a:ext uri="{FF2B5EF4-FFF2-40B4-BE49-F238E27FC236}">
                  <a16:creationId xmlns:a16="http://schemas.microsoft.com/office/drawing/2014/main" id="{9671626C-A072-458D-B54F-E7F9EBCE7F29}"/>
                </a:ext>
              </a:extLst>
            </p:cNvPr>
            <p:cNvSpPr>
              <a:spLocks noChangeArrowheads="1"/>
            </p:cNvSpPr>
            <p:nvPr/>
          </p:nvSpPr>
          <p:spPr bwMode="auto">
            <a:xfrm>
              <a:off x="7543800" y="5334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Line 49">
              <a:extLst>
                <a:ext uri="{FF2B5EF4-FFF2-40B4-BE49-F238E27FC236}">
                  <a16:creationId xmlns:a16="http://schemas.microsoft.com/office/drawing/2014/main" id="{089DD892-9A90-4F80-8627-330E4C3D8983}"/>
                </a:ext>
              </a:extLst>
            </p:cNvPr>
            <p:cNvSpPr>
              <a:spLocks noChangeShapeType="1"/>
            </p:cNvSpPr>
            <p:nvPr/>
          </p:nvSpPr>
          <p:spPr bwMode="auto">
            <a:xfrm>
              <a:off x="7239000" y="5105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Line 50">
              <a:extLst>
                <a:ext uri="{FF2B5EF4-FFF2-40B4-BE49-F238E27FC236}">
                  <a16:creationId xmlns:a16="http://schemas.microsoft.com/office/drawing/2014/main" id="{D2F90EF7-9F0A-48AB-84FA-DDFFFA5280E2}"/>
                </a:ext>
              </a:extLst>
            </p:cNvPr>
            <p:cNvSpPr>
              <a:spLocks noChangeShapeType="1"/>
            </p:cNvSpPr>
            <p:nvPr/>
          </p:nvSpPr>
          <p:spPr bwMode="auto">
            <a:xfrm>
              <a:off x="7162800" y="51816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Line 51">
              <a:extLst>
                <a:ext uri="{FF2B5EF4-FFF2-40B4-BE49-F238E27FC236}">
                  <a16:creationId xmlns:a16="http://schemas.microsoft.com/office/drawing/2014/main" id="{A767F99E-C8D3-4C8A-92AF-C616DE9F4338}"/>
                </a:ext>
              </a:extLst>
            </p:cNvPr>
            <p:cNvSpPr>
              <a:spLocks noChangeShapeType="1"/>
            </p:cNvSpPr>
            <p:nvPr/>
          </p:nvSpPr>
          <p:spPr bwMode="auto">
            <a:xfrm>
              <a:off x="7696200" y="51054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Line 52">
              <a:extLst>
                <a:ext uri="{FF2B5EF4-FFF2-40B4-BE49-F238E27FC236}">
                  <a16:creationId xmlns:a16="http://schemas.microsoft.com/office/drawing/2014/main" id="{4D718945-9B04-45F4-8613-6448AC915F00}"/>
                </a:ext>
              </a:extLst>
            </p:cNvPr>
            <p:cNvSpPr>
              <a:spLocks noChangeShapeType="1"/>
            </p:cNvSpPr>
            <p:nvPr/>
          </p:nvSpPr>
          <p:spPr bwMode="auto">
            <a:xfrm>
              <a:off x="7620000" y="44958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Line 53">
              <a:extLst>
                <a:ext uri="{FF2B5EF4-FFF2-40B4-BE49-F238E27FC236}">
                  <a16:creationId xmlns:a16="http://schemas.microsoft.com/office/drawing/2014/main" id="{3AF2CA25-441E-484F-8D1B-86CCAE2C9780}"/>
                </a:ext>
              </a:extLst>
            </p:cNvPr>
            <p:cNvSpPr>
              <a:spLocks noChangeShapeType="1"/>
            </p:cNvSpPr>
            <p:nvPr/>
          </p:nvSpPr>
          <p:spPr bwMode="auto">
            <a:xfrm>
              <a:off x="8001000" y="45720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Oval 54">
              <a:extLst>
                <a:ext uri="{FF2B5EF4-FFF2-40B4-BE49-F238E27FC236}">
                  <a16:creationId xmlns:a16="http://schemas.microsoft.com/office/drawing/2014/main" id="{4F49E3AF-ECEC-484A-9BBA-6FECB6C1764F}"/>
                </a:ext>
              </a:extLst>
            </p:cNvPr>
            <p:cNvSpPr>
              <a:spLocks noChangeArrowheads="1"/>
            </p:cNvSpPr>
            <p:nvPr/>
          </p:nvSpPr>
          <p:spPr bwMode="auto">
            <a:xfrm>
              <a:off x="7467600" y="4114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Oval 55">
              <a:extLst>
                <a:ext uri="{FF2B5EF4-FFF2-40B4-BE49-F238E27FC236}">
                  <a16:creationId xmlns:a16="http://schemas.microsoft.com/office/drawing/2014/main" id="{E3297250-170F-471B-83EB-E65D32B541CA}"/>
                </a:ext>
              </a:extLst>
            </p:cNvPr>
            <p:cNvSpPr>
              <a:spLocks noChangeArrowheads="1"/>
            </p:cNvSpPr>
            <p:nvPr/>
          </p:nvSpPr>
          <p:spPr bwMode="auto">
            <a:xfrm>
              <a:off x="7010400" y="3962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Line 56">
              <a:extLst>
                <a:ext uri="{FF2B5EF4-FFF2-40B4-BE49-F238E27FC236}">
                  <a16:creationId xmlns:a16="http://schemas.microsoft.com/office/drawing/2014/main" id="{54100A68-80D0-4917-8067-038F69CE391A}"/>
                </a:ext>
              </a:extLst>
            </p:cNvPr>
            <p:cNvSpPr>
              <a:spLocks noChangeShapeType="1"/>
            </p:cNvSpPr>
            <p:nvPr/>
          </p:nvSpPr>
          <p:spPr bwMode="auto">
            <a:xfrm>
              <a:off x="7162800" y="4114800"/>
              <a:ext cx="304800" cy="777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Line 57">
              <a:extLst>
                <a:ext uri="{FF2B5EF4-FFF2-40B4-BE49-F238E27FC236}">
                  <a16:creationId xmlns:a16="http://schemas.microsoft.com/office/drawing/2014/main" id="{D4874644-A2D8-4D4A-83F1-6191663B968D}"/>
                </a:ext>
              </a:extLst>
            </p:cNvPr>
            <p:cNvSpPr>
              <a:spLocks noChangeShapeType="1"/>
            </p:cNvSpPr>
            <p:nvPr/>
          </p:nvSpPr>
          <p:spPr bwMode="auto">
            <a:xfrm>
              <a:off x="7162800" y="4114800"/>
              <a:ext cx="304800" cy="3810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Line 58">
              <a:extLst>
                <a:ext uri="{FF2B5EF4-FFF2-40B4-BE49-F238E27FC236}">
                  <a16:creationId xmlns:a16="http://schemas.microsoft.com/office/drawing/2014/main" id="{B86E3456-209E-4032-B2FB-EB272A5F4F0F}"/>
                </a:ext>
              </a:extLst>
            </p:cNvPr>
            <p:cNvSpPr>
              <a:spLocks noChangeShapeType="1"/>
            </p:cNvSpPr>
            <p:nvPr/>
          </p:nvSpPr>
          <p:spPr bwMode="auto">
            <a:xfrm>
              <a:off x="7620000" y="41910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val 60">
              <a:extLst>
                <a:ext uri="{FF2B5EF4-FFF2-40B4-BE49-F238E27FC236}">
                  <a16:creationId xmlns:a16="http://schemas.microsoft.com/office/drawing/2014/main" id="{D4B2CB06-1A55-41D4-B037-E51EBC2D3C10}"/>
                </a:ext>
              </a:extLst>
            </p:cNvPr>
            <p:cNvSpPr>
              <a:spLocks noChangeArrowheads="1"/>
            </p:cNvSpPr>
            <p:nvPr/>
          </p:nvSpPr>
          <p:spPr bwMode="auto">
            <a:xfrm>
              <a:off x="7848600" y="5105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Oval 61">
              <a:extLst>
                <a:ext uri="{FF2B5EF4-FFF2-40B4-BE49-F238E27FC236}">
                  <a16:creationId xmlns:a16="http://schemas.microsoft.com/office/drawing/2014/main" id="{72807350-C185-4042-8F80-120C9F9038E1}"/>
                </a:ext>
              </a:extLst>
            </p:cNvPr>
            <p:cNvSpPr>
              <a:spLocks noChangeArrowheads="1"/>
            </p:cNvSpPr>
            <p:nvPr/>
          </p:nvSpPr>
          <p:spPr bwMode="auto">
            <a:xfrm>
              <a:off x="7848600" y="5486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Line 62">
              <a:extLst>
                <a:ext uri="{FF2B5EF4-FFF2-40B4-BE49-F238E27FC236}">
                  <a16:creationId xmlns:a16="http://schemas.microsoft.com/office/drawing/2014/main" id="{FB571D43-9DC8-48D6-93A4-4B7C4F2E7CF4}"/>
                </a:ext>
              </a:extLst>
            </p:cNvPr>
            <p:cNvSpPr>
              <a:spLocks noChangeShapeType="1"/>
            </p:cNvSpPr>
            <p:nvPr/>
          </p:nvSpPr>
          <p:spPr bwMode="auto">
            <a:xfrm>
              <a:off x="8001000" y="51816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Line 63">
              <a:extLst>
                <a:ext uri="{FF2B5EF4-FFF2-40B4-BE49-F238E27FC236}">
                  <a16:creationId xmlns:a16="http://schemas.microsoft.com/office/drawing/2014/main" id="{67FA5BEB-E953-4D11-A587-32BE4BAD1010}"/>
                </a:ext>
              </a:extLst>
            </p:cNvPr>
            <p:cNvSpPr>
              <a:spLocks noChangeShapeType="1"/>
            </p:cNvSpPr>
            <p:nvPr/>
          </p:nvSpPr>
          <p:spPr bwMode="auto">
            <a:xfrm>
              <a:off x="7924800" y="52578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Oval 64">
              <a:extLst>
                <a:ext uri="{FF2B5EF4-FFF2-40B4-BE49-F238E27FC236}">
                  <a16:creationId xmlns:a16="http://schemas.microsoft.com/office/drawing/2014/main" id="{FEE64D23-3E66-45B1-A0CD-E7FE2466A110}"/>
                </a:ext>
              </a:extLst>
            </p:cNvPr>
            <p:cNvSpPr>
              <a:spLocks noChangeArrowheads="1"/>
            </p:cNvSpPr>
            <p:nvPr/>
          </p:nvSpPr>
          <p:spPr bwMode="auto">
            <a:xfrm>
              <a:off x="7924800" y="4038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Oval 66">
              <a:extLst>
                <a:ext uri="{FF2B5EF4-FFF2-40B4-BE49-F238E27FC236}">
                  <a16:creationId xmlns:a16="http://schemas.microsoft.com/office/drawing/2014/main" id="{5C00D73F-B37D-43D5-8C94-CE3D244C1518}"/>
                </a:ext>
              </a:extLst>
            </p:cNvPr>
            <p:cNvSpPr>
              <a:spLocks noChangeArrowheads="1"/>
            </p:cNvSpPr>
            <p:nvPr/>
          </p:nvSpPr>
          <p:spPr bwMode="auto">
            <a:xfrm>
              <a:off x="7924800" y="4038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Line 68">
              <a:extLst>
                <a:ext uri="{FF2B5EF4-FFF2-40B4-BE49-F238E27FC236}">
                  <a16:creationId xmlns:a16="http://schemas.microsoft.com/office/drawing/2014/main" id="{1ACF8667-4978-4855-B987-3D7B6CDCD80B}"/>
                </a:ext>
              </a:extLst>
            </p:cNvPr>
            <p:cNvSpPr>
              <a:spLocks noChangeShapeType="1"/>
            </p:cNvSpPr>
            <p:nvPr/>
          </p:nvSpPr>
          <p:spPr bwMode="auto">
            <a:xfrm>
              <a:off x="8001000" y="41910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Line 70">
              <a:extLst>
                <a:ext uri="{FF2B5EF4-FFF2-40B4-BE49-F238E27FC236}">
                  <a16:creationId xmlns:a16="http://schemas.microsoft.com/office/drawing/2014/main" id="{C362070C-8BF9-4107-877F-AE6A950AA1E5}"/>
                </a:ext>
              </a:extLst>
            </p:cNvPr>
            <p:cNvSpPr>
              <a:spLocks noChangeShapeType="1"/>
            </p:cNvSpPr>
            <p:nvPr/>
          </p:nvSpPr>
          <p:spPr bwMode="auto">
            <a:xfrm>
              <a:off x="6400800" y="3429000"/>
              <a:ext cx="762000" cy="1600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Line 76">
              <a:extLst>
                <a:ext uri="{FF2B5EF4-FFF2-40B4-BE49-F238E27FC236}">
                  <a16:creationId xmlns:a16="http://schemas.microsoft.com/office/drawing/2014/main" id="{5196106B-045E-477C-BA01-2676BC755596}"/>
                </a:ext>
              </a:extLst>
            </p:cNvPr>
            <p:cNvSpPr>
              <a:spLocks noChangeShapeType="1"/>
            </p:cNvSpPr>
            <p:nvPr/>
          </p:nvSpPr>
          <p:spPr bwMode="auto">
            <a:xfrm>
              <a:off x="8077200" y="48768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Line 88">
              <a:extLst>
                <a:ext uri="{FF2B5EF4-FFF2-40B4-BE49-F238E27FC236}">
                  <a16:creationId xmlns:a16="http://schemas.microsoft.com/office/drawing/2014/main" id="{865827B9-B6D3-43D9-BF7D-8A5AD6CE6348}"/>
                </a:ext>
              </a:extLst>
            </p:cNvPr>
            <p:cNvSpPr>
              <a:spLocks noChangeShapeType="1"/>
            </p:cNvSpPr>
            <p:nvPr/>
          </p:nvSpPr>
          <p:spPr bwMode="auto">
            <a:xfrm>
              <a:off x="7620000" y="48768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Line 89">
              <a:extLst>
                <a:ext uri="{FF2B5EF4-FFF2-40B4-BE49-F238E27FC236}">
                  <a16:creationId xmlns:a16="http://schemas.microsoft.com/office/drawing/2014/main" id="{A94B7073-567B-48D4-9E4B-0EC7F31FE531}"/>
                </a:ext>
              </a:extLst>
            </p:cNvPr>
            <p:cNvSpPr>
              <a:spLocks noChangeShapeType="1"/>
            </p:cNvSpPr>
            <p:nvPr/>
          </p:nvSpPr>
          <p:spPr bwMode="auto">
            <a:xfrm flipV="1">
              <a:off x="7620000" y="4114800"/>
              <a:ext cx="3048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Line 96">
              <a:extLst>
                <a:ext uri="{FF2B5EF4-FFF2-40B4-BE49-F238E27FC236}">
                  <a16:creationId xmlns:a16="http://schemas.microsoft.com/office/drawing/2014/main" id="{0979101C-3FCA-4169-8104-ACDB76D5D470}"/>
                </a:ext>
              </a:extLst>
            </p:cNvPr>
            <p:cNvSpPr>
              <a:spLocks noChangeShapeType="1"/>
            </p:cNvSpPr>
            <p:nvPr/>
          </p:nvSpPr>
          <p:spPr bwMode="auto">
            <a:xfrm>
              <a:off x="7620000" y="5181600"/>
              <a:ext cx="2286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Line 97">
              <a:extLst>
                <a:ext uri="{FF2B5EF4-FFF2-40B4-BE49-F238E27FC236}">
                  <a16:creationId xmlns:a16="http://schemas.microsoft.com/office/drawing/2014/main" id="{BE851958-3CB6-4C29-9483-B2DE802C2367}"/>
                </a:ext>
              </a:extLst>
            </p:cNvPr>
            <p:cNvSpPr>
              <a:spLocks noChangeShapeType="1"/>
            </p:cNvSpPr>
            <p:nvPr/>
          </p:nvSpPr>
          <p:spPr bwMode="auto">
            <a:xfrm flipH="1" flipV="1">
              <a:off x="8001000" y="5562600"/>
              <a:ext cx="3810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Line 98">
              <a:extLst>
                <a:ext uri="{FF2B5EF4-FFF2-40B4-BE49-F238E27FC236}">
                  <a16:creationId xmlns:a16="http://schemas.microsoft.com/office/drawing/2014/main" id="{F4A415CF-6CA0-4792-9FE1-ACC7F29C9EEE}"/>
                </a:ext>
              </a:extLst>
            </p:cNvPr>
            <p:cNvSpPr>
              <a:spLocks noChangeShapeType="1"/>
            </p:cNvSpPr>
            <p:nvPr/>
          </p:nvSpPr>
          <p:spPr bwMode="auto">
            <a:xfrm flipV="1">
              <a:off x="8001000" y="54864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Oval 99">
              <a:extLst>
                <a:ext uri="{FF2B5EF4-FFF2-40B4-BE49-F238E27FC236}">
                  <a16:creationId xmlns:a16="http://schemas.microsoft.com/office/drawing/2014/main" id="{3C289506-6B3D-4920-AFDA-4B6DA412D302}"/>
                </a:ext>
              </a:extLst>
            </p:cNvPr>
            <p:cNvSpPr>
              <a:spLocks noChangeArrowheads="1"/>
            </p:cNvSpPr>
            <p:nvPr/>
          </p:nvSpPr>
          <p:spPr bwMode="auto">
            <a:xfrm>
              <a:off x="79248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Oval 100">
              <a:extLst>
                <a:ext uri="{FF2B5EF4-FFF2-40B4-BE49-F238E27FC236}">
                  <a16:creationId xmlns:a16="http://schemas.microsoft.com/office/drawing/2014/main" id="{D69E30AE-AC7A-4B87-B43B-2E65676102F3}"/>
                </a:ext>
              </a:extLst>
            </p:cNvPr>
            <p:cNvSpPr>
              <a:spLocks noChangeArrowheads="1"/>
            </p:cNvSpPr>
            <p:nvPr/>
          </p:nvSpPr>
          <p:spPr bwMode="auto">
            <a:xfrm>
              <a:off x="7848600" y="3429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Oval 101">
              <a:extLst>
                <a:ext uri="{FF2B5EF4-FFF2-40B4-BE49-F238E27FC236}">
                  <a16:creationId xmlns:a16="http://schemas.microsoft.com/office/drawing/2014/main" id="{7B8E8D6F-BF74-45B2-9F08-280CC20F1827}"/>
                </a:ext>
              </a:extLst>
            </p:cNvPr>
            <p:cNvSpPr>
              <a:spLocks noChangeArrowheads="1"/>
            </p:cNvSpPr>
            <p:nvPr/>
          </p:nvSpPr>
          <p:spPr bwMode="auto">
            <a:xfrm>
              <a:off x="74676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Oval 102">
              <a:extLst>
                <a:ext uri="{FF2B5EF4-FFF2-40B4-BE49-F238E27FC236}">
                  <a16:creationId xmlns:a16="http://schemas.microsoft.com/office/drawing/2014/main" id="{24EC6026-A0F3-4932-B5FE-F44FF7420B9D}"/>
                </a:ext>
              </a:extLst>
            </p:cNvPr>
            <p:cNvSpPr>
              <a:spLocks noChangeArrowheads="1"/>
            </p:cNvSpPr>
            <p:nvPr/>
          </p:nvSpPr>
          <p:spPr bwMode="auto">
            <a:xfrm>
              <a:off x="79248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Line 103">
              <a:extLst>
                <a:ext uri="{FF2B5EF4-FFF2-40B4-BE49-F238E27FC236}">
                  <a16:creationId xmlns:a16="http://schemas.microsoft.com/office/drawing/2014/main" id="{E16D0771-7542-4A84-BEEE-735399A5BE75}"/>
                </a:ext>
              </a:extLst>
            </p:cNvPr>
            <p:cNvSpPr>
              <a:spLocks noChangeShapeType="1"/>
            </p:cNvSpPr>
            <p:nvPr/>
          </p:nvSpPr>
          <p:spPr bwMode="auto">
            <a:xfrm>
              <a:off x="8229600" y="34290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Line 104">
              <a:extLst>
                <a:ext uri="{FF2B5EF4-FFF2-40B4-BE49-F238E27FC236}">
                  <a16:creationId xmlns:a16="http://schemas.microsoft.com/office/drawing/2014/main" id="{A0FFBE2C-B9E8-451B-AB95-4764F8A9C629}"/>
                </a:ext>
              </a:extLst>
            </p:cNvPr>
            <p:cNvSpPr>
              <a:spLocks noChangeShapeType="1"/>
            </p:cNvSpPr>
            <p:nvPr/>
          </p:nvSpPr>
          <p:spPr bwMode="auto">
            <a:xfrm flipH="1">
              <a:off x="7924800" y="3200400"/>
              <a:ext cx="762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Line 105">
              <a:extLst>
                <a:ext uri="{FF2B5EF4-FFF2-40B4-BE49-F238E27FC236}">
                  <a16:creationId xmlns:a16="http://schemas.microsoft.com/office/drawing/2014/main" id="{24B382D6-7F57-4E25-A903-398CFA191DAB}"/>
                </a:ext>
              </a:extLst>
            </p:cNvPr>
            <p:cNvSpPr>
              <a:spLocks noChangeShapeType="1"/>
            </p:cNvSpPr>
            <p:nvPr/>
          </p:nvSpPr>
          <p:spPr bwMode="auto">
            <a:xfrm flipH="1">
              <a:off x="7543800" y="28956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Oval 106">
              <a:extLst>
                <a:ext uri="{FF2B5EF4-FFF2-40B4-BE49-F238E27FC236}">
                  <a16:creationId xmlns:a16="http://schemas.microsoft.com/office/drawing/2014/main" id="{D31246CC-33A3-42E7-BBF9-D322A82CED17}"/>
                </a:ext>
              </a:extLst>
            </p:cNvPr>
            <p:cNvSpPr>
              <a:spLocks noChangeArrowheads="1"/>
            </p:cNvSpPr>
            <p:nvPr/>
          </p:nvSpPr>
          <p:spPr bwMode="auto">
            <a:xfrm>
              <a:off x="70104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Oval 107">
              <a:extLst>
                <a:ext uri="{FF2B5EF4-FFF2-40B4-BE49-F238E27FC236}">
                  <a16:creationId xmlns:a16="http://schemas.microsoft.com/office/drawing/2014/main" id="{40D1A51B-AA61-4B3B-A0B4-92642654C4C4}"/>
                </a:ext>
              </a:extLst>
            </p:cNvPr>
            <p:cNvSpPr>
              <a:spLocks noChangeArrowheads="1"/>
            </p:cNvSpPr>
            <p:nvPr/>
          </p:nvSpPr>
          <p:spPr bwMode="auto">
            <a:xfrm>
              <a:off x="71628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Oval 108">
              <a:extLst>
                <a:ext uri="{FF2B5EF4-FFF2-40B4-BE49-F238E27FC236}">
                  <a16:creationId xmlns:a16="http://schemas.microsoft.com/office/drawing/2014/main" id="{7ED3E793-E938-47FF-911E-F2C10CCF52A7}"/>
                </a:ext>
              </a:extLst>
            </p:cNvPr>
            <p:cNvSpPr>
              <a:spLocks noChangeArrowheads="1"/>
            </p:cNvSpPr>
            <p:nvPr/>
          </p:nvSpPr>
          <p:spPr bwMode="auto">
            <a:xfrm>
              <a:off x="74676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Oval 109">
              <a:extLst>
                <a:ext uri="{FF2B5EF4-FFF2-40B4-BE49-F238E27FC236}">
                  <a16:creationId xmlns:a16="http://schemas.microsoft.com/office/drawing/2014/main" id="{845B619E-F48A-4B1E-9011-9C2F65135176}"/>
                </a:ext>
              </a:extLst>
            </p:cNvPr>
            <p:cNvSpPr>
              <a:spLocks noChangeArrowheads="1"/>
            </p:cNvSpPr>
            <p:nvPr/>
          </p:nvSpPr>
          <p:spPr bwMode="auto">
            <a:xfrm>
              <a:off x="75438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Line 110">
              <a:extLst>
                <a:ext uri="{FF2B5EF4-FFF2-40B4-BE49-F238E27FC236}">
                  <a16:creationId xmlns:a16="http://schemas.microsoft.com/office/drawing/2014/main" id="{EA0D4077-7BF8-4E7B-BBAA-81F912D90198}"/>
                </a:ext>
              </a:extLst>
            </p:cNvPr>
            <p:cNvSpPr>
              <a:spLocks noChangeShapeType="1"/>
            </p:cNvSpPr>
            <p:nvPr/>
          </p:nvSpPr>
          <p:spPr bwMode="auto">
            <a:xfrm>
              <a:off x="7162800" y="2819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Line 111">
              <a:extLst>
                <a:ext uri="{FF2B5EF4-FFF2-40B4-BE49-F238E27FC236}">
                  <a16:creationId xmlns:a16="http://schemas.microsoft.com/office/drawing/2014/main" id="{C89DD396-4018-4217-92B5-45D94D4152EA}"/>
                </a:ext>
              </a:extLst>
            </p:cNvPr>
            <p:cNvSpPr>
              <a:spLocks noChangeShapeType="1"/>
            </p:cNvSpPr>
            <p:nvPr/>
          </p:nvSpPr>
          <p:spPr bwMode="auto">
            <a:xfrm>
              <a:off x="7086600" y="28956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Line 112">
              <a:extLst>
                <a:ext uri="{FF2B5EF4-FFF2-40B4-BE49-F238E27FC236}">
                  <a16:creationId xmlns:a16="http://schemas.microsoft.com/office/drawing/2014/main" id="{54AF31ED-E25E-4D06-B483-933DF8045FBD}"/>
                </a:ext>
              </a:extLst>
            </p:cNvPr>
            <p:cNvSpPr>
              <a:spLocks noChangeShapeType="1"/>
            </p:cNvSpPr>
            <p:nvPr/>
          </p:nvSpPr>
          <p:spPr bwMode="auto">
            <a:xfrm>
              <a:off x="7315200" y="3124200"/>
              <a:ext cx="1524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Line 113">
              <a:extLst>
                <a:ext uri="{FF2B5EF4-FFF2-40B4-BE49-F238E27FC236}">
                  <a16:creationId xmlns:a16="http://schemas.microsoft.com/office/drawing/2014/main" id="{DC28825E-3CAB-4970-AA27-E4544974EAC7}"/>
                </a:ext>
              </a:extLst>
            </p:cNvPr>
            <p:cNvSpPr>
              <a:spLocks noChangeShapeType="1"/>
            </p:cNvSpPr>
            <p:nvPr/>
          </p:nvSpPr>
          <p:spPr bwMode="auto">
            <a:xfrm>
              <a:off x="7239000" y="32004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Oval 114">
              <a:extLst>
                <a:ext uri="{FF2B5EF4-FFF2-40B4-BE49-F238E27FC236}">
                  <a16:creationId xmlns:a16="http://schemas.microsoft.com/office/drawing/2014/main" id="{5E45A8BC-79BA-4CC9-9053-6AB78FC6C8A2}"/>
                </a:ext>
              </a:extLst>
            </p:cNvPr>
            <p:cNvSpPr>
              <a:spLocks noChangeArrowheads="1"/>
            </p:cNvSpPr>
            <p:nvPr/>
          </p:nvSpPr>
          <p:spPr bwMode="auto">
            <a:xfrm>
              <a:off x="70866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Oval 115">
              <a:extLst>
                <a:ext uri="{FF2B5EF4-FFF2-40B4-BE49-F238E27FC236}">
                  <a16:creationId xmlns:a16="http://schemas.microsoft.com/office/drawing/2014/main" id="{A6E8F624-9FB5-456E-A396-DD0A000D21EE}"/>
                </a:ext>
              </a:extLst>
            </p:cNvPr>
            <p:cNvSpPr>
              <a:spLocks noChangeArrowheads="1"/>
            </p:cNvSpPr>
            <p:nvPr/>
          </p:nvSpPr>
          <p:spPr bwMode="auto">
            <a:xfrm>
              <a:off x="7543800" y="3657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Line 116">
              <a:extLst>
                <a:ext uri="{FF2B5EF4-FFF2-40B4-BE49-F238E27FC236}">
                  <a16:creationId xmlns:a16="http://schemas.microsoft.com/office/drawing/2014/main" id="{A5D00502-746B-48FE-A868-69E5B8202EC5}"/>
                </a:ext>
              </a:extLst>
            </p:cNvPr>
            <p:cNvSpPr>
              <a:spLocks noChangeShapeType="1"/>
            </p:cNvSpPr>
            <p:nvPr/>
          </p:nvSpPr>
          <p:spPr bwMode="auto">
            <a:xfrm>
              <a:off x="7239000" y="34290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Line 117">
              <a:extLst>
                <a:ext uri="{FF2B5EF4-FFF2-40B4-BE49-F238E27FC236}">
                  <a16:creationId xmlns:a16="http://schemas.microsoft.com/office/drawing/2014/main" id="{040C8194-DA73-4D75-8A4F-7B22523E3F02}"/>
                </a:ext>
              </a:extLst>
            </p:cNvPr>
            <p:cNvSpPr>
              <a:spLocks noChangeShapeType="1"/>
            </p:cNvSpPr>
            <p:nvPr/>
          </p:nvSpPr>
          <p:spPr bwMode="auto">
            <a:xfrm>
              <a:off x="7162800" y="35052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Line 118">
              <a:extLst>
                <a:ext uri="{FF2B5EF4-FFF2-40B4-BE49-F238E27FC236}">
                  <a16:creationId xmlns:a16="http://schemas.microsoft.com/office/drawing/2014/main" id="{A1A3237F-391D-4D6B-B403-9E6CF839B923}"/>
                </a:ext>
              </a:extLst>
            </p:cNvPr>
            <p:cNvSpPr>
              <a:spLocks noChangeShapeType="1"/>
            </p:cNvSpPr>
            <p:nvPr/>
          </p:nvSpPr>
          <p:spPr bwMode="auto">
            <a:xfrm>
              <a:off x="7696200" y="3429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Line 119">
              <a:extLst>
                <a:ext uri="{FF2B5EF4-FFF2-40B4-BE49-F238E27FC236}">
                  <a16:creationId xmlns:a16="http://schemas.microsoft.com/office/drawing/2014/main" id="{15D7CDD6-570A-48E2-A9BB-12F635A4602E}"/>
                </a:ext>
              </a:extLst>
            </p:cNvPr>
            <p:cNvSpPr>
              <a:spLocks noChangeShapeType="1"/>
            </p:cNvSpPr>
            <p:nvPr/>
          </p:nvSpPr>
          <p:spPr bwMode="auto">
            <a:xfrm>
              <a:off x="7620000" y="2819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Line 120">
              <a:extLst>
                <a:ext uri="{FF2B5EF4-FFF2-40B4-BE49-F238E27FC236}">
                  <a16:creationId xmlns:a16="http://schemas.microsoft.com/office/drawing/2014/main" id="{D74ACAE9-1C68-41E7-97A4-FF5043CAC738}"/>
                </a:ext>
              </a:extLst>
            </p:cNvPr>
            <p:cNvSpPr>
              <a:spLocks noChangeShapeType="1"/>
            </p:cNvSpPr>
            <p:nvPr/>
          </p:nvSpPr>
          <p:spPr bwMode="auto">
            <a:xfrm>
              <a:off x="8001000" y="28956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Oval 121">
              <a:extLst>
                <a:ext uri="{FF2B5EF4-FFF2-40B4-BE49-F238E27FC236}">
                  <a16:creationId xmlns:a16="http://schemas.microsoft.com/office/drawing/2014/main" id="{88DE8DDE-37CC-4C93-A49E-CAFD3D8B7C0A}"/>
                </a:ext>
              </a:extLst>
            </p:cNvPr>
            <p:cNvSpPr>
              <a:spLocks noChangeArrowheads="1"/>
            </p:cNvSpPr>
            <p:nvPr/>
          </p:nvSpPr>
          <p:spPr bwMode="auto">
            <a:xfrm>
              <a:off x="7467600" y="2438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Oval 122">
              <a:extLst>
                <a:ext uri="{FF2B5EF4-FFF2-40B4-BE49-F238E27FC236}">
                  <a16:creationId xmlns:a16="http://schemas.microsoft.com/office/drawing/2014/main" id="{B7731543-00DF-48C0-A2E5-3720C6EC6F95}"/>
                </a:ext>
              </a:extLst>
            </p:cNvPr>
            <p:cNvSpPr>
              <a:spLocks noChangeArrowheads="1"/>
            </p:cNvSpPr>
            <p:nvPr/>
          </p:nvSpPr>
          <p:spPr bwMode="auto">
            <a:xfrm>
              <a:off x="7010400" y="2286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Line 123">
              <a:extLst>
                <a:ext uri="{FF2B5EF4-FFF2-40B4-BE49-F238E27FC236}">
                  <a16:creationId xmlns:a16="http://schemas.microsoft.com/office/drawing/2014/main" id="{B9609071-9C41-49FD-AD0F-5DEC519E4E28}"/>
                </a:ext>
              </a:extLst>
            </p:cNvPr>
            <p:cNvSpPr>
              <a:spLocks noChangeShapeType="1"/>
            </p:cNvSpPr>
            <p:nvPr/>
          </p:nvSpPr>
          <p:spPr bwMode="auto">
            <a:xfrm>
              <a:off x="7162800" y="2438400"/>
              <a:ext cx="304800" cy="777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Line 124">
              <a:extLst>
                <a:ext uri="{FF2B5EF4-FFF2-40B4-BE49-F238E27FC236}">
                  <a16:creationId xmlns:a16="http://schemas.microsoft.com/office/drawing/2014/main" id="{2222C12E-9831-4BCC-9CA9-B65B7A667E66}"/>
                </a:ext>
              </a:extLst>
            </p:cNvPr>
            <p:cNvSpPr>
              <a:spLocks noChangeShapeType="1"/>
            </p:cNvSpPr>
            <p:nvPr/>
          </p:nvSpPr>
          <p:spPr bwMode="auto">
            <a:xfrm>
              <a:off x="7162800" y="2438400"/>
              <a:ext cx="304800" cy="3810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Line 125">
              <a:extLst>
                <a:ext uri="{FF2B5EF4-FFF2-40B4-BE49-F238E27FC236}">
                  <a16:creationId xmlns:a16="http://schemas.microsoft.com/office/drawing/2014/main" id="{619B1BAA-66C9-4D79-BDB3-0FD50A6E9454}"/>
                </a:ext>
              </a:extLst>
            </p:cNvPr>
            <p:cNvSpPr>
              <a:spLocks noChangeShapeType="1"/>
            </p:cNvSpPr>
            <p:nvPr/>
          </p:nvSpPr>
          <p:spPr bwMode="auto">
            <a:xfrm>
              <a:off x="7620000" y="25146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Oval 126">
              <a:extLst>
                <a:ext uri="{FF2B5EF4-FFF2-40B4-BE49-F238E27FC236}">
                  <a16:creationId xmlns:a16="http://schemas.microsoft.com/office/drawing/2014/main" id="{D0BD146F-CE47-4B86-B913-C7813AF612FF}"/>
                </a:ext>
              </a:extLst>
            </p:cNvPr>
            <p:cNvSpPr>
              <a:spLocks noChangeArrowheads="1"/>
            </p:cNvSpPr>
            <p:nvPr/>
          </p:nvSpPr>
          <p:spPr bwMode="auto">
            <a:xfrm>
              <a:off x="7848600" y="3429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Oval 127">
              <a:extLst>
                <a:ext uri="{FF2B5EF4-FFF2-40B4-BE49-F238E27FC236}">
                  <a16:creationId xmlns:a16="http://schemas.microsoft.com/office/drawing/2014/main" id="{44E8930A-CDD1-4C89-B981-5AFEA75F889E}"/>
                </a:ext>
              </a:extLst>
            </p:cNvPr>
            <p:cNvSpPr>
              <a:spLocks noChangeArrowheads="1"/>
            </p:cNvSpPr>
            <p:nvPr/>
          </p:nvSpPr>
          <p:spPr bwMode="auto">
            <a:xfrm>
              <a:off x="7848600" y="3810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Line 128">
              <a:extLst>
                <a:ext uri="{FF2B5EF4-FFF2-40B4-BE49-F238E27FC236}">
                  <a16:creationId xmlns:a16="http://schemas.microsoft.com/office/drawing/2014/main" id="{8E3057B5-5EC8-4ED5-8455-A6690E1F6E11}"/>
                </a:ext>
              </a:extLst>
            </p:cNvPr>
            <p:cNvSpPr>
              <a:spLocks noChangeShapeType="1"/>
            </p:cNvSpPr>
            <p:nvPr/>
          </p:nvSpPr>
          <p:spPr bwMode="auto">
            <a:xfrm>
              <a:off x="8001000" y="35052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Line 129">
              <a:extLst>
                <a:ext uri="{FF2B5EF4-FFF2-40B4-BE49-F238E27FC236}">
                  <a16:creationId xmlns:a16="http://schemas.microsoft.com/office/drawing/2014/main" id="{227650B8-C6DC-44C4-BB25-3DB5CA8B3FB3}"/>
                </a:ext>
              </a:extLst>
            </p:cNvPr>
            <p:cNvSpPr>
              <a:spLocks noChangeShapeType="1"/>
            </p:cNvSpPr>
            <p:nvPr/>
          </p:nvSpPr>
          <p:spPr bwMode="auto">
            <a:xfrm>
              <a:off x="7924800" y="35814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Oval 130">
              <a:extLst>
                <a:ext uri="{FF2B5EF4-FFF2-40B4-BE49-F238E27FC236}">
                  <a16:creationId xmlns:a16="http://schemas.microsoft.com/office/drawing/2014/main" id="{EA49F461-6BFA-4975-B89B-3A0177CFA59E}"/>
                </a:ext>
              </a:extLst>
            </p:cNvPr>
            <p:cNvSpPr>
              <a:spLocks noChangeArrowheads="1"/>
            </p:cNvSpPr>
            <p:nvPr/>
          </p:nvSpPr>
          <p:spPr bwMode="auto">
            <a:xfrm>
              <a:off x="7924800" y="2362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Oval 131">
              <a:extLst>
                <a:ext uri="{FF2B5EF4-FFF2-40B4-BE49-F238E27FC236}">
                  <a16:creationId xmlns:a16="http://schemas.microsoft.com/office/drawing/2014/main" id="{43C3F629-3CE2-41A9-998C-13E3253D313A}"/>
                </a:ext>
              </a:extLst>
            </p:cNvPr>
            <p:cNvSpPr>
              <a:spLocks noChangeArrowheads="1"/>
            </p:cNvSpPr>
            <p:nvPr/>
          </p:nvSpPr>
          <p:spPr bwMode="auto">
            <a:xfrm>
              <a:off x="7086600" y="3810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Oval 132">
              <a:extLst>
                <a:ext uri="{FF2B5EF4-FFF2-40B4-BE49-F238E27FC236}">
                  <a16:creationId xmlns:a16="http://schemas.microsoft.com/office/drawing/2014/main" id="{89BF3A66-7FD1-4709-83CB-2C4D75FC666A}"/>
                </a:ext>
              </a:extLst>
            </p:cNvPr>
            <p:cNvSpPr>
              <a:spLocks noChangeArrowheads="1"/>
            </p:cNvSpPr>
            <p:nvPr/>
          </p:nvSpPr>
          <p:spPr bwMode="auto">
            <a:xfrm>
              <a:off x="7924800" y="2362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Line 133">
              <a:extLst>
                <a:ext uri="{FF2B5EF4-FFF2-40B4-BE49-F238E27FC236}">
                  <a16:creationId xmlns:a16="http://schemas.microsoft.com/office/drawing/2014/main" id="{F2893585-9054-4B83-BFE3-8B9F7F204D61}"/>
                </a:ext>
              </a:extLst>
            </p:cNvPr>
            <p:cNvSpPr>
              <a:spLocks noChangeShapeType="1"/>
            </p:cNvSpPr>
            <p:nvPr/>
          </p:nvSpPr>
          <p:spPr bwMode="auto">
            <a:xfrm>
              <a:off x="8001000" y="25146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Line 134">
              <a:extLst>
                <a:ext uri="{FF2B5EF4-FFF2-40B4-BE49-F238E27FC236}">
                  <a16:creationId xmlns:a16="http://schemas.microsoft.com/office/drawing/2014/main" id="{6CAEE8D1-DCFA-41AB-9AA8-6E8EDE0A7EDC}"/>
                </a:ext>
              </a:extLst>
            </p:cNvPr>
            <p:cNvSpPr>
              <a:spLocks noChangeShapeType="1"/>
            </p:cNvSpPr>
            <p:nvPr/>
          </p:nvSpPr>
          <p:spPr bwMode="auto">
            <a:xfrm flipH="1">
              <a:off x="7162800" y="3505200"/>
              <a:ext cx="1588"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Line 135">
              <a:extLst>
                <a:ext uri="{FF2B5EF4-FFF2-40B4-BE49-F238E27FC236}">
                  <a16:creationId xmlns:a16="http://schemas.microsoft.com/office/drawing/2014/main" id="{7EB0A265-3631-4782-8004-6D8052F5052D}"/>
                </a:ext>
              </a:extLst>
            </p:cNvPr>
            <p:cNvSpPr>
              <a:spLocks noChangeShapeType="1"/>
            </p:cNvSpPr>
            <p:nvPr/>
          </p:nvSpPr>
          <p:spPr bwMode="auto">
            <a:xfrm>
              <a:off x="8077200" y="32004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Line 136">
              <a:extLst>
                <a:ext uri="{FF2B5EF4-FFF2-40B4-BE49-F238E27FC236}">
                  <a16:creationId xmlns:a16="http://schemas.microsoft.com/office/drawing/2014/main" id="{072DAE04-DA71-4258-A022-3875545FA880}"/>
                </a:ext>
              </a:extLst>
            </p:cNvPr>
            <p:cNvSpPr>
              <a:spLocks noChangeShapeType="1"/>
            </p:cNvSpPr>
            <p:nvPr/>
          </p:nvSpPr>
          <p:spPr bwMode="auto">
            <a:xfrm>
              <a:off x="7620000" y="32004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Line 137">
              <a:extLst>
                <a:ext uri="{FF2B5EF4-FFF2-40B4-BE49-F238E27FC236}">
                  <a16:creationId xmlns:a16="http://schemas.microsoft.com/office/drawing/2014/main" id="{B5498C1E-873C-4C92-8B98-095D885CEBF2}"/>
                </a:ext>
              </a:extLst>
            </p:cNvPr>
            <p:cNvSpPr>
              <a:spLocks noChangeShapeType="1"/>
            </p:cNvSpPr>
            <p:nvPr/>
          </p:nvSpPr>
          <p:spPr bwMode="auto">
            <a:xfrm flipV="1">
              <a:off x="7620000" y="2438400"/>
              <a:ext cx="3048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Line 138">
              <a:extLst>
                <a:ext uri="{FF2B5EF4-FFF2-40B4-BE49-F238E27FC236}">
                  <a16:creationId xmlns:a16="http://schemas.microsoft.com/office/drawing/2014/main" id="{4BDBCE5A-C32F-46D7-A27A-0D8D3657A353}"/>
                </a:ext>
              </a:extLst>
            </p:cNvPr>
            <p:cNvSpPr>
              <a:spLocks noChangeShapeType="1"/>
            </p:cNvSpPr>
            <p:nvPr/>
          </p:nvSpPr>
          <p:spPr bwMode="auto">
            <a:xfrm>
              <a:off x="7620000" y="3505200"/>
              <a:ext cx="2286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Line 139">
              <a:extLst>
                <a:ext uri="{FF2B5EF4-FFF2-40B4-BE49-F238E27FC236}">
                  <a16:creationId xmlns:a16="http://schemas.microsoft.com/office/drawing/2014/main" id="{DACB9A1D-1E51-4834-8ABE-CBBCD0CA642A}"/>
                </a:ext>
              </a:extLst>
            </p:cNvPr>
            <p:cNvSpPr>
              <a:spLocks noChangeShapeType="1"/>
            </p:cNvSpPr>
            <p:nvPr/>
          </p:nvSpPr>
          <p:spPr bwMode="auto">
            <a:xfrm flipV="1">
              <a:off x="7239000" y="3886200"/>
              <a:ext cx="6096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Line 140">
              <a:extLst>
                <a:ext uri="{FF2B5EF4-FFF2-40B4-BE49-F238E27FC236}">
                  <a16:creationId xmlns:a16="http://schemas.microsoft.com/office/drawing/2014/main" id="{B2C7F58A-75A2-4727-ADE8-74DA2A5F2269}"/>
                </a:ext>
              </a:extLst>
            </p:cNvPr>
            <p:cNvSpPr>
              <a:spLocks noChangeShapeType="1"/>
            </p:cNvSpPr>
            <p:nvPr/>
          </p:nvSpPr>
          <p:spPr bwMode="auto">
            <a:xfrm flipV="1">
              <a:off x="8001000" y="3810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Line 141">
              <a:extLst>
                <a:ext uri="{FF2B5EF4-FFF2-40B4-BE49-F238E27FC236}">
                  <a16:creationId xmlns:a16="http://schemas.microsoft.com/office/drawing/2014/main" id="{38FBD2B6-E691-4082-9853-E0ED91DB642A}"/>
                </a:ext>
              </a:extLst>
            </p:cNvPr>
            <p:cNvSpPr>
              <a:spLocks noChangeShapeType="1"/>
            </p:cNvSpPr>
            <p:nvPr/>
          </p:nvSpPr>
          <p:spPr bwMode="auto">
            <a:xfrm flipH="1">
              <a:off x="7543800" y="3810000"/>
              <a:ext cx="762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Oval 142">
              <a:extLst>
                <a:ext uri="{FF2B5EF4-FFF2-40B4-BE49-F238E27FC236}">
                  <a16:creationId xmlns:a16="http://schemas.microsoft.com/office/drawing/2014/main" id="{DE5B1B0D-4AD7-445D-81A8-2F5C5ECE69DF}"/>
                </a:ext>
              </a:extLst>
            </p:cNvPr>
            <p:cNvSpPr>
              <a:spLocks noChangeArrowheads="1"/>
            </p:cNvSpPr>
            <p:nvPr/>
          </p:nvSpPr>
          <p:spPr bwMode="auto">
            <a:xfrm>
              <a:off x="8077200" y="3733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Oval 143">
              <a:extLst>
                <a:ext uri="{FF2B5EF4-FFF2-40B4-BE49-F238E27FC236}">
                  <a16:creationId xmlns:a16="http://schemas.microsoft.com/office/drawing/2014/main" id="{87222DAB-63C1-4C3C-8B9F-89DD34521C23}"/>
                </a:ext>
              </a:extLst>
            </p:cNvPr>
            <p:cNvSpPr>
              <a:spLocks noChangeArrowheads="1"/>
            </p:cNvSpPr>
            <p:nvPr/>
          </p:nvSpPr>
          <p:spPr bwMode="auto">
            <a:xfrm>
              <a:off x="80772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Oval 144">
              <a:extLst>
                <a:ext uri="{FF2B5EF4-FFF2-40B4-BE49-F238E27FC236}">
                  <a16:creationId xmlns:a16="http://schemas.microsoft.com/office/drawing/2014/main" id="{A3A4B72A-5788-48BD-AD18-63E2547625E8}"/>
                </a:ext>
              </a:extLst>
            </p:cNvPr>
            <p:cNvSpPr>
              <a:spLocks noChangeArrowheads="1"/>
            </p:cNvSpPr>
            <p:nvPr/>
          </p:nvSpPr>
          <p:spPr bwMode="auto">
            <a:xfrm>
              <a:off x="80772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Oval 145">
              <a:extLst>
                <a:ext uri="{FF2B5EF4-FFF2-40B4-BE49-F238E27FC236}">
                  <a16:creationId xmlns:a16="http://schemas.microsoft.com/office/drawing/2014/main" id="{3C3369E3-35A2-423B-9EC9-5392233A230F}"/>
                </a:ext>
              </a:extLst>
            </p:cNvPr>
            <p:cNvSpPr>
              <a:spLocks noChangeArrowheads="1"/>
            </p:cNvSpPr>
            <p:nvPr/>
          </p:nvSpPr>
          <p:spPr bwMode="auto">
            <a:xfrm>
              <a:off x="8077200" y="5334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Oval 146">
              <a:extLst>
                <a:ext uri="{FF2B5EF4-FFF2-40B4-BE49-F238E27FC236}">
                  <a16:creationId xmlns:a16="http://schemas.microsoft.com/office/drawing/2014/main" id="{BD0EC6B1-CB79-459F-AD30-D3BC44E46AAE}"/>
                </a:ext>
              </a:extLst>
            </p:cNvPr>
            <p:cNvSpPr>
              <a:spLocks noChangeArrowheads="1"/>
            </p:cNvSpPr>
            <p:nvPr/>
          </p:nvSpPr>
          <p:spPr bwMode="auto">
            <a:xfrm>
              <a:off x="92202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Oval 147">
              <a:extLst>
                <a:ext uri="{FF2B5EF4-FFF2-40B4-BE49-F238E27FC236}">
                  <a16:creationId xmlns:a16="http://schemas.microsoft.com/office/drawing/2014/main" id="{102B8658-D82B-4865-A79C-77E1919102A7}"/>
                </a:ext>
              </a:extLst>
            </p:cNvPr>
            <p:cNvSpPr>
              <a:spLocks noChangeArrowheads="1"/>
            </p:cNvSpPr>
            <p:nvPr/>
          </p:nvSpPr>
          <p:spPr bwMode="auto">
            <a:xfrm>
              <a:off x="9144000" y="5105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Oval 148">
              <a:extLst>
                <a:ext uri="{FF2B5EF4-FFF2-40B4-BE49-F238E27FC236}">
                  <a16:creationId xmlns:a16="http://schemas.microsoft.com/office/drawing/2014/main" id="{AD3DB6D2-BF01-4997-9B73-D67E80EAB952}"/>
                </a:ext>
              </a:extLst>
            </p:cNvPr>
            <p:cNvSpPr>
              <a:spLocks noChangeArrowheads="1"/>
            </p:cNvSpPr>
            <p:nvPr/>
          </p:nvSpPr>
          <p:spPr bwMode="auto">
            <a:xfrm>
              <a:off x="87630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Oval 149">
              <a:extLst>
                <a:ext uri="{FF2B5EF4-FFF2-40B4-BE49-F238E27FC236}">
                  <a16:creationId xmlns:a16="http://schemas.microsoft.com/office/drawing/2014/main" id="{F9140507-6031-4E38-8B26-8A6582DED772}"/>
                </a:ext>
              </a:extLst>
            </p:cNvPr>
            <p:cNvSpPr>
              <a:spLocks noChangeArrowheads="1"/>
            </p:cNvSpPr>
            <p:nvPr/>
          </p:nvSpPr>
          <p:spPr bwMode="auto">
            <a:xfrm>
              <a:off x="92202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Line 150">
              <a:extLst>
                <a:ext uri="{FF2B5EF4-FFF2-40B4-BE49-F238E27FC236}">
                  <a16:creationId xmlns:a16="http://schemas.microsoft.com/office/drawing/2014/main" id="{127D70FF-43EB-4762-9BFE-625DBA5AAFD4}"/>
                </a:ext>
              </a:extLst>
            </p:cNvPr>
            <p:cNvSpPr>
              <a:spLocks noChangeShapeType="1"/>
            </p:cNvSpPr>
            <p:nvPr/>
          </p:nvSpPr>
          <p:spPr bwMode="auto">
            <a:xfrm>
              <a:off x="8915400" y="48006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Line 151">
              <a:extLst>
                <a:ext uri="{FF2B5EF4-FFF2-40B4-BE49-F238E27FC236}">
                  <a16:creationId xmlns:a16="http://schemas.microsoft.com/office/drawing/2014/main" id="{CDC843C9-401D-49B9-BBB4-066208FA261D}"/>
                </a:ext>
              </a:extLst>
            </p:cNvPr>
            <p:cNvSpPr>
              <a:spLocks noChangeShapeType="1"/>
            </p:cNvSpPr>
            <p:nvPr/>
          </p:nvSpPr>
          <p:spPr bwMode="auto">
            <a:xfrm flipH="1">
              <a:off x="9220200" y="4876800"/>
              <a:ext cx="762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Line 152">
              <a:extLst>
                <a:ext uri="{FF2B5EF4-FFF2-40B4-BE49-F238E27FC236}">
                  <a16:creationId xmlns:a16="http://schemas.microsoft.com/office/drawing/2014/main" id="{150E680C-FCB8-4F8E-8450-EB8CB7A356AB}"/>
                </a:ext>
              </a:extLst>
            </p:cNvPr>
            <p:cNvSpPr>
              <a:spLocks noChangeShapeType="1"/>
            </p:cNvSpPr>
            <p:nvPr/>
          </p:nvSpPr>
          <p:spPr bwMode="auto">
            <a:xfrm flipH="1">
              <a:off x="8839200" y="45720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Oval 153">
              <a:extLst>
                <a:ext uri="{FF2B5EF4-FFF2-40B4-BE49-F238E27FC236}">
                  <a16:creationId xmlns:a16="http://schemas.microsoft.com/office/drawing/2014/main" id="{4A3D75FA-FC7E-4B1F-A6AD-CD5878F4208C}"/>
                </a:ext>
              </a:extLst>
            </p:cNvPr>
            <p:cNvSpPr>
              <a:spLocks noChangeArrowheads="1"/>
            </p:cNvSpPr>
            <p:nvPr/>
          </p:nvSpPr>
          <p:spPr bwMode="auto">
            <a:xfrm>
              <a:off x="83058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Oval 154">
              <a:extLst>
                <a:ext uri="{FF2B5EF4-FFF2-40B4-BE49-F238E27FC236}">
                  <a16:creationId xmlns:a16="http://schemas.microsoft.com/office/drawing/2014/main" id="{B4D95B6D-B330-41F9-9BA1-842C3CEBC048}"/>
                </a:ext>
              </a:extLst>
            </p:cNvPr>
            <p:cNvSpPr>
              <a:spLocks noChangeArrowheads="1"/>
            </p:cNvSpPr>
            <p:nvPr/>
          </p:nvSpPr>
          <p:spPr bwMode="auto">
            <a:xfrm>
              <a:off x="84582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Oval 155">
              <a:extLst>
                <a:ext uri="{FF2B5EF4-FFF2-40B4-BE49-F238E27FC236}">
                  <a16:creationId xmlns:a16="http://schemas.microsoft.com/office/drawing/2014/main" id="{75E66829-CD14-4016-A71B-EA7EA1E120A3}"/>
                </a:ext>
              </a:extLst>
            </p:cNvPr>
            <p:cNvSpPr>
              <a:spLocks noChangeArrowheads="1"/>
            </p:cNvSpPr>
            <p:nvPr/>
          </p:nvSpPr>
          <p:spPr bwMode="auto">
            <a:xfrm>
              <a:off x="87630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Oval 156">
              <a:extLst>
                <a:ext uri="{FF2B5EF4-FFF2-40B4-BE49-F238E27FC236}">
                  <a16:creationId xmlns:a16="http://schemas.microsoft.com/office/drawing/2014/main" id="{78C6B14D-3668-429C-A326-A7A7E17A5D4B}"/>
                </a:ext>
              </a:extLst>
            </p:cNvPr>
            <p:cNvSpPr>
              <a:spLocks noChangeArrowheads="1"/>
            </p:cNvSpPr>
            <p:nvPr/>
          </p:nvSpPr>
          <p:spPr bwMode="auto">
            <a:xfrm>
              <a:off x="88392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Line 157">
              <a:extLst>
                <a:ext uri="{FF2B5EF4-FFF2-40B4-BE49-F238E27FC236}">
                  <a16:creationId xmlns:a16="http://schemas.microsoft.com/office/drawing/2014/main" id="{075C90A4-29D8-4799-9C7D-C77EE75B9E43}"/>
                </a:ext>
              </a:extLst>
            </p:cNvPr>
            <p:cNvSpPr>
              <a:spLocks noChangeShapeType="1"/>
            </p:cNvSpPr>
            <p:nvPr/>
          </p:nvSpPr>
          <p:spPr bwMode="auto">
            <a:xfrm>
              <a:off x="8458200" y="44958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Line 158">
              <a:extLst>
                <a:ext uri="{FF2B5EF4-FFF2-40B4-BE49-F238E27FC236}">
                  <a16:creationId xmlns:a16="http://schemas.microsoft.com/office/drawing/2014/main" id="{4B000509-C5C2-44B8-AC88-0F9090D29750}"/>
                </a:ext>
              </a:extLst>
            </p:cNvPr>
            <p:cNvSpPr>
              <a:spLocks noChangeShapeType="1"/>
            </p:cNvSpPr>
            <p:nvPr/>
          </p:nvSpPr>
          <p:spPr bwMode="auto">
            <a:xfrm>
              <a:off x="8382000" y="45720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Line 159">
              <a:extLst>
                <a:ext uri="{FF2B5EF4-FFF2-40B4-BE49-F238E27FC236}">
                  <a16:creationId xmlns:a16="http://schemas.microsoft.com/office/drawing/2014/main" id="{402A366E-F225-4303-BB5B-F99476831BCA}"/>
                </a:ext>
              </a:extLst>
            </p:cNvPr>
            <p:cNvSpPr>
              <a:spLocks noChangeShapeType="1"/>
            </p:cNvSpPr>
            <p:nvPr/>
          </p:nvSpPr>
          <p:spPr bwMode="auto">
            <a:xfrm>
              <a:off x="8610600" y="4800600"/>
              <a:ext cx="1524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Line 160">
              <a:extLst>
                <a:ext uri="{FF2B5EF4-FFF2-40B4-BE49-F238E27FC236}">
                  <a16:creationId xmlns:a16="http://schemas.microsoft.com/office/drawing/2014/main" id="{D9574B51-298F-4566-8AC2-66DCC7453D5B}"/>
                </a:ext>
              </a:extLst>
            </p:cNvPr>
            <p:cNvSpPr>
              <a:spLocks noChangeShapeType="1"/>
            </p:cNvSpPr>
            <p:nvPr/>
          </p:nvSpPr>
          <p:spPr bwMode="auto">
            <a:xfrm>
              <a:off x="8534400" y="48768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Oval 161">
              <a:extLst>
                <a:ext uri="{FF2B5EF4-FFF2-40B4-BE49-F238E27FC236}">
                  <a16:creationId xmlns:a16="http://schemas.microsoft.com/office/drawing/2014/main" id="{55A1AEB9-1F62-43B3-98E7-9BFE3B6F4B69}"/>
                </a:ext>
              </a:extLst>
            </p:cNvPr>
            <p:cNvSpPr>
              <a:spLocks noChangeArrowheads="1"/>
            </p:cNvSpPr>
            <p:nvPr/>
          </p:nvSpPr>
          <p:spPr bwMode="auto">
            <a:xfrm>
              <a:off x="83820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Oval 162">
              <a:extLst>
                <a:ext uri="{FF2B5EF4-FFF2-40B4-BE49-F238E27FC236}">
                  <a16:creationId xmlns:a16="http://schemas.microsoft.com/office/drawing/2014/main" id="{0F550D3B-73D7-480C-A076-88EA0564B8B1}"/>
                </a:ext>
              </a:extLst>
            </p:cNvPr>
            <p:cNvSpPr>
              <a:spLocks noChangeArrowheads="1"/>
            </p:cNvSpPr>
            <p:nvPr/>
          </p:nvSpPr>
          <p:spPr bwMode="auto">
            <a:xfrm>
              <a:off x="8839200" y="5334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Line 163">
              <a:extLst>
                <a:ext uri="{FF2B5EF4-FFF2-40B4-BE49-F238E27FC236}">
                  <a16:creationId xmlns:a16="http://schemas.microsoft.com/office/drawing/2014/main" id="{3C776A0E-D5EC-494A-86C6-143F42318AB8}"/>
                </a:ext>
              </a:extLst>
            </p:cNvPr>
            <p:cNvSpPr>
              <a:spLocks noChangeShapeType="1"/>
            </p:cNvSpPr>
            <p:nvPr/>
          </p:nvSpPr>
          <p:spPr bwMode="auto">
            <a:xfrm>
              <a:off x="8534400" y="5105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Line 164">
              <a:extLst>
                <a:ext uri="{FF2B5EF4-FFF2-40B4-BE49-F238E27FC236}">
                  <a16:creationId xmlns:a16="http://schemas.microsoft.com/office/drawing/2014/main" id="{E526098B-81B3-43B6-AD61-ADD6463F6508}"/>
                </a:ext>
              </a:extLst>
            </p:cNvPr>
            <p:cNvSpPr>
              <a:spLocks noChangeShapeType="1"/>
            </p:cNvSpPr>
            <p:nvPr/>
          </p:nvSpPr>
          <p:spPr bwMode="auto">
            <a:xfrm>
              <a:off x="8458200" y="51816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Line 165">
              <a:extLst>
                <a:ext uri="{FF2B5EF4-FFF2-40B4-BE49-F238E27FC236}">
                  <a16:creationId xmlns:a16="http://schemas.microsoft.com/office/drawing/2014/main" id="{35D51E7A-8E12-43E2-B9EB-DC942B04A017}"/>
                </a:ext>
              </a:extLst>
            </p:cNvPr>
            <p:cNvSpPr>
              <a:spLocks noChangeShapeType="1"/>
            </p:cNvSpPr>
            <p:nvPr/>
          </p:nvSpPr>
          <p:spPr bwMode="auto">
            <a:xfrm>
              <a:off x="8991600" y="51054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Line 166">
              <a:extLst>
                <a:ext uri="{FF2B5EF4-FFF2-40B4-BE49-F238E27FC236}">
                  <a16:creationId xmlns:a16="http://schemas.microsoft.com/office/drawing/2014/main" id="{3DD9F55C-29E0-4EE9-9F75-20669660FEC0}"/>
                </a:ext>
              </a:extLst>
            </p:cNvPr>
            <p:cNvSpPr>
              <a:spLocks noChangeShapeType="1"/>
            </p:cNvSpPr>
            <p:nvPr/>
          </p:nvSpPr>
          <p:spPr bwMode="auto">
            <a:xfrm>
              <a:off x="8915400" y="44958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Line 167">
              <a:extLst>
                <a:ext uri="{FF2B5EF4-FFF2-40B4-BE49-F238E27FC236}">
                  <a16:creationId xmlns:a16="http://schemas.microsoft.com/office/drawing/2014/main" id="{5A897161-E69C-4EEA-AF44-5FCA43953187}"/>
                </a:ext>
              </a:extLst>
            </p:cNvPr>
            <p:cNvSpPr>
              <a:spLocks noChangeShapeType="1"/>
            </p:cNvSpPr>
            <p:nvPr/>
          </p:nvSpPr>
          <p:spPr bwMode="auto">
            <a:xfrm>
              <a:off x="9296400" y="45720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Oval 168">
              <a:extLst>
                <a:ext uri="{FF2B5EF4-FFF2-40B4-BE49-F238E27FC236}">
                  <a16:creationId xmlns:a16="http://schemas.microsoft.com/office/drawing/2014/main" id="{CF11CDD6-92E3-41B4-B727-FEF5673FB11B}"/>
                </a:ext>
              </a:extLst>
            </p:cNvPr>
            <p:cNvSpPr>
              <a:spLocks noChangeArrowheads="1"/>
            </p:cNvSpPr>
            <p:nvPr/>
          </p:nvSpPr>
          <p:spPr bwMode="auto">
            <a:xfrm>
              <a:off x="8763000" y="4114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Oval 169">
              <a:extLst>
                <a:ext uri="{FF2B5EF4-FFF2-40B4-BE49-F238E27FC236}">
                  <a16:creationId xmlns:a16="http://schemas.microsoft.com/office/drawing/2014/main" id="{BAD8D1DE-4BFC-483B-B6D2-4C37985DF0DF}"/>
                </a:ext>
              </a:extLst>
            </p:cNvPr>
            <p:cNvSpPr>
              <a:spLocks noChangeArrowheads="1"/>
            </p:cNvSpPr>
            <p:nvPr/>
          </p:nvSpPr>
          <p:spPr bwMode="auto">
            <a:xfrm>
              <a:off x="8305800" y="3962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Line 170">
              <a:extLst>
                <a:ext uri="{FF2B5EF4-FFF2-40B4-BE49-F238E27FC236}">
                  <a16:creationId xmlns:a16="http://schemas.microsoft.com/office/drawing/2014/main" id="{85E45B08-FF3A-430F-A93B-A7A1C5DAD8F7}"/>
                </a:ext>
              </a:extLst>
            </p:cNvPr>
            <p:cNvSpPr>
              <a:spLocks noChangeShapeType="1"/>
            </p:cNvSpPr>
            <p:nvPr/>
          </p:nvSpPr>
          <p:spPr bwMode="auto">
            <a:xfrm>
              <a:off x="8458200" y="4114800"/>
              <a:ext cx="304800" cy="777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Line 171">
              <a:extLst>
                <a:ext uri="{FF2B5EF4-FFF2-40B4-BE49-F238E27FC236}">
                  <a16:creationId xmlns:a16="http://schemas.microsoft.com/office/drawing/2014/main" id="{5D5A2307-7B97-4FBE-903B-C690F67B99C7}"/>
                </a:ext>
              </a:extLst>
            </p:cNvPr>
            <p:cNvSpPr>
              <a:spLocks noChangeShapeType="1"/>
            </p:cNvSpPr>
            <p:nvPr/>
          </p:nvSpPr>
          <p:spPr bwMode="auto">
            <a:xfrm>
              <a:off x="8458200" y="4114800"/>
              <a:ext cx="304800" cy="3810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Line 172">
              <a:extLst>
                <a:ext uri="{FF2B5EF4-FFF2-40B4-BE49-F238E27FC236}">
                  <a16:creationId xmlns:a16="http://schemas.microsoft.com/office/drawing/2014/main" id="{05850481-EF77-40B9-9D5E-B83192CAC63B}"/>
                </a:ext>
              </a:extLst>
            </p:cNvPr>
            <p:cNvSpPr>
              <a:spLocks noChangeShapeType="1"/>
            </p:cNvSpPr>
            <p:nvPr/>
          </p:nvSpPr>
          <p:spPr bwMode="auto">
            <a:xfrm>
              <a:off x="8915400" y="41910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Oval 173">
              <a:extLst>
                <a:ext uri="{FF2B5EF4-FFF2-40B4-BE49-F238E27FC236}">
                  <a16:creationId xmlns:a16="http://schemas.microsoft.com/office/drawing/2014/main" id="{FB677524-D731-446A-83E6-5B0643C81F9F}"/>
                </a:ext>
              </a:extLst>
            </p:cNvPr>
            <p:cNvSpPr>
              <a:spLocks noChangeArrowheads="1"/>
            </p:cNvSpPr>
            <p:nvPr/>
          </p:nvSpPr>
          <p:spPr bwMode="auto">
            <a:xfrm>
              <a:off x="9144000" y="5105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Oval 174">
              <a:extLst>
                <a:ext uri="{FF2B5EF4-FFF2-40B4-BE49-F238E27FC236}">
                  <a16:creationId xmlns:a16="http://schemas.microsoft.com/office/drawing/2014/main" id="{96ECDE37-3D34-4E8E-B8BB-03EF8622FB6F}"/>
                </a:ext>
              </a:extLst>
            </p:cNvPr>
            <p:cNvSpPr>
              <a:spLocks noChangeArrowheads="1"/>
            </p:cNvSpPr>
            <p:nvPr/>
          </p:nvSpPr>
          <p:spPr bwMode="auto">
            <a:xfrm>
              <a:off x="9144000" y="5486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Line 175">
              <a:extLst>
                <a:ext uri="{FF2B5EF4-FFF2-40B4-BE49-F238E27FC236}">
                  <a16:creationId xmlns:a16="http://schemas.microsoft.com/office/drawing/2014/main" id="{B05C284A-A373-47C2-A963-61CD4B6F011F}"/>
                </a:ext>
              </a:extLst>
            </p:cNvPr>
            <p:cNvSpPr>
              <a:spLocks noChangeShapeType="1"/>
            </p:cNvSpPr>
            <p:nvPr/>
          </p:nvSpPr>
          <p:spPr bwMode="auto">
            <a:xfrm>
              <a:off x="9296400" y="51816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Line 176">
              <a:extLst>
                <a:ext uri="{FF2B5EF4-FFF2-40B4-BE49-F238E27FC236}">
                  <a16:creationId xmlns:a16="http://schemas.microsoft.com/office/drawing/2014/main" id="{CE8473E4-8493-4DF6-BAAA-370334F137B7}"/>
                </a:ext>
              </a:extLst>
            </p:cNvPr>
            <p:cNvSpPr>
              <a:spLocks noChangeShapeType="1"/>
            </p:cNvSpPr>
            <p:nvPr/>
          </p:nvSpPr>
          <p:spPr bwMode="auto">
            <a:xfrm>
              <a:off x="9220200" y="52578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Oval 177">
              <a:extLst>
                <a:ext uri="{FF2B5EF4-FFF2-40B4-BE49-F238E27FC236}">
                  <a16:creationId xmlns:a16="http://schemas.microsoft.com/office/drawing/2014/main" id="{23A1EC8C-4938-4B7D-83FD-5236D1C30B2C}"/>
                </a:ext>
              </a:extLst>
            </p:cNvPr>
            <p:cNvSpPr>
              <a:spLocks noChangeArrowheads="1"/>
            </p:cNvSpPr>
            <p:nvPr/>
          </p:nvSpPr>
          <p:spPr bwMode="auto">
            <a:xfrm>
              <a:off x="9220200" y="4038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Oval 178">
              <a:extLst>
                <a:ext uri="{FF2B5EF4-FFF2-40B4-BE49-F238E27FC236}">
                  <a16:creationId xmlns:a16="http://schemas.microsoft.com/office/drawing/2014/main" id="{249DCEE4-3816-4EAD-B156-CEDB3CB08E7E}"/>
                </a:ext>
              </a:extLst>
            </p:cNvPr>
            <p:cNvSpPr>
              <a:spLocks noChangeArrowheads="1"/>
            </p:cNvSpPr>
            <p:nvPr/>
          </p:nvSpPr>
          <p:spPr bwMode="auto">
            <a:xfrm>
              <a:off x="8382000" y="5486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Oval 179">
              <a:extLst>
                <a:ext uri="{FF2B5EF4-FFF2-40B4-BE49-F238E27FC236}">
                  <a16:creationId xmlns:a16="http://schemas.microsoft.com/office/drawing/2014/main" id="{84BB88FE-B218-468E-A6D2-E8296F4063CA}"/>
                </a:ext>
              </a:extLst>
            </p:cNvPr>
            <p:cNvSpPr>
              <a:spLocks noChangeArrowheads="1"/>
            </p:cNvSpPr>
            <p:nvPr/>
          </p:nvSpPr>
          <p:spPr bwMode="auto">
            <a:xfrm>
              <a:off x="9220200" y="4038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Line 180">
              <a:extLst>
                <a:ext uri="{FF2B5EF4-FFF2-40B4-BE49-F238E27FC236}">
                  <a16:creationId xmlns:a16="http://schemas.microsoft.com/office/drawing/2014/main" id="{E65915D9-8639-41EB-BB6B-5C2B22A62CB6}"/>
                </a:ext>
              </a:extLst>
            </p:cNvPr>
            <p:cNvSpPr>
              <a:spLocks noChangeShapeType="1"/>
            </p:cNvSpPr>
            <p:nvPr/>
          </p:nvSpPr>
          <p:spPr bwMode="auto">
            <a:xfrm>
              <a:off x="9296400" y="41910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Line 181">
              <a:extLst>
                <a:ext uri="{FF2B5EF4-FFF2-40B4-BE49-F238E27FC236}">
                  <a16:creationId xmlns:a16="http://schemas.microsoft.com/office/drawing/2014/main" id="{A2640BAF-5249-4B10-A1CA-F7DB04237EBA}"/>
                </a:ext>
              </a:extLst>
            </p:cNvPr>
            <p:cNvSpPr>
              <a:spLocks noChangeShapeType="1"/>
            </p:cNvSpPr>
            <p:nvPr/>
          </p:nvSpPr>
          <p:spPr bwMode="auto">
            <a:xfrm flipH="1">
              <a:off x="8458200" y="5181600"/>
              <a:ext cx="1588"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Line 182">
              <a:extLst>
                <a:ext uri="{FF2B5EF4-FFF2-40B4-BE49-F238E27FC236}">
                  <a16:creationId xmlns:a16="http://schemas.microsoft.com/office/drawing/2014/main" id="{18566784-A181-4660-9C61-7D62D99B5441}"/>
                </a:ext>
              </a:extLst>
            </p:cNvPr>
            <p:cNvSpPr>
              <a:spLocks noChangeShapeType="1"/>
            </p:cNvSpPr>
            <p:nvPr/>
          </p:nvSpPr>
          <p:spPr bwMode="auto">
            <a:xfrm>
              <a:off x="9372600" y="48768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Line 183">
              <a:extLst>
                <a:ext uri="{FF2B5EF4-FFF2-40B4-BE49-F238E27FC236}">
                  <a16:creationId xmlns:a16="http://schemas.microsoft.com/office/drawing/2014/main" id="{64C2280A-2A1F-4DC7-BC0E-1762D7887AC1}"/>
                </a:ext>
              </a:extLst>
            </p:cNvPr>
            <p:cNvSpPr>
              <a:spLocks noChangeShapeType="1"/>
            </p:cNvSpPr>
            <p:nvPr/>
          </p:nvSpPr>
          <p:spPr bwMode="auto">
            <a:xfrm>
              <a:off x="8915400" y="48768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Line 184">
              <a:extLst>
                <a:ext uri="{FF2B5EF4-FFF2-40B4-BE49-F238E27FC236}">
                  <a16:creationId xmlns:a16="http://schemas.microsoft.com/office/drawing/2014/main" id="{EE9C0414-F89D-4717-8E66-980F823A8C70}"/>
                </a:ext>
              </a:extLst>
            </p:cNvPr>
            <p:cNvSpPr>
              <a:spLocks noChangeShapeType="1"/>
            </p:cNvSpPr>
            <p:nvPr/>
          </p:nvSpPr>
          <p:spPr bwMode="auto">
            <a:xfrm flipV="1">
              <a:off x="8915400" y="4114800"/>
              <a:ext cx="3048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Line 185">
              <a:extLst>
                <a:ext uri="{FF2B5EF4-FFF2-40B4-BE49-F238E27FC236}">
                  <a16:creationId xmlns:a16="http://schemas.microsoft.com/office/drawing/2014/main" id="{70DE1512-9A5C-49B3-8297-40B10E74B48F}"/>
                </a:ext>
              </a:extLst>
            </p:cNvPr>
            <p:cNvSpPr>
              <a:spLocks noChangeShapeType="1"/>
            </p:cNvSpPr>
            <p:nvPr/>
          </p:nvSpPr>
          <p:spPr bwMode="auto">
            <a:xfrm>
              <a:off x="8915400" y="5181600"/>
              <a:ext cx="2286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Line 186">
              <a:extLst>
                <a:ext uri="{FF2B5EF4-FFF2-40B4-BE49-F238E27FC236}">
                  <a16:creationId xmlns:a16="http://schemas.microsoft.com/office/drawing/2014/main" id="{A37F69EF-037B-4D27-8E61-EE73A9904A8E}"/>
                </a:ext>
              </a:extLst>
            </p:cNvPr>
            <p:cNvSpPr>
              <a:spLocks noChangeShapeType="1"/>
            </p:cNvSpPr>
            <p:nvPr/>
          </p:nvSpPr>
          <p:spPr bwMode="auto">
            <a:xfrm flipV="1">
              <a:off x="8534400" y="5562600"/>
              <a:ext cx="6096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Line 187">
              <a:extLst>
                <a:ext uri="{FF2B5EF4-FFF2-40B4-BE49-F238E27FC236}">
                  <a16:creationId xmlns:a16="http://schemas.microsoft.com/office/drawing/2014/main" id="{6696F5D6-0E2D-48EE-BB36-9CAFB83BF687}"/>
                </a:ext>
              </a:extLst>
            </p:cNvPr>
            <p:cNvSpPr>
              <a:spLocks noChangeShapeType="1"/>
            </p:cNvSpPr>
            <p:nvPr/>
          </p:nvSpPr>
          <p:spPr bwMode="auto">
            <a:xfrm flipV="1">
              <a:off x="9296400" y="54864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Oval 188">
              <a:extLst>
                <a:ext uri="{FF2B5EF4-FFF2-40B4-BE49-F238E27FC236}">
                  <a16:creationId xmlns:a16="http://schemas.microsoft.com/office/drawing/2014/main" id="{AC26A8EB-DE78-45B3-95DB-0AAA1B488DA2}"/>
                </a:ext>
              </a:extLst>
            </p:cNvPr>
            <p:cNvSpPr>
              <a:spLocks noChangeArrowheads="1"/>
            </p:cNvSpPr>
            <p:nvPr/>
          </p:nvSpPr>
          <p:spPr bwMode="auto">
            <a:xfrm>
              <a:off x="92202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Oval 189">
              <a:extLst>
                <a:ext uri="{FF2B5EF4-FFF2-40B4-BE49-F238E27FC236}">
                  <a16:creationId xmlns:a16="http://schemas.microsoft.com/office/drawing/2014/main" id="{87C8E279-D43F-40AE-8DC5-E8F201097498}"/>
                </a:ext>
              </a:extLst>
            </p:cNvPr>
            <p:cNvSpPr>
              <a:spLocks noChangeArrowheads="1"/>
            </p:cNvSpPr>
            <p:nvPr/>
          </p:nvSpPr>
          <p:spPr bwMode="auto">
            <a:xfrm>
              <a:off x="9144000" y="3429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Oval 190">
              <a:extLst>
                <a:ext uri="{FF2B5EF4-FFF2-40B4-BE49-F238E27FC236}">
                  <a16:creationId xmlns:a16="http://schemas.microsoft.com/office/drawing/2014/main" id="{55522DAE-90E6-4F54-9804-AACE12084B92}"/>
                </a:ext>
              </a:extLst>
            </p:cNvPr>
            <p:cNvSpPr>
              <a:spLocks noChangeArrowheads="1"/>
            </p:cNvSpPr>
            <p:nvPr/>
          </p:nvSpPr>
          <p:spPr bwMode="auto">
            <a:xfrm>
              <a:off x="87630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Oval 191">
              <a:extLst>
                <a:ext uri="{FF2B5EF4-FFF2-40B4-BE49-F238E27FC236}">
                  <a16:creationId xmlns:a16="http://schemas.microsoft.com/office/drawing/2014/main" id="{47C8A3D8-9680-491A-905D-711B40F1DF0D}"/>
                </a:ext>
              </a:extLst>
            </p:cNvPr>
            <p:cNvSpPr>
              <a:spLocks noChangeArrowheads="1"/>
            </p:cNvSpPr>
            <p:nvPr/>
          </p:nvSpPr>
          <p:spPr bwMode="auto">
            <a:xfrm>
              <a:off x="92202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Line 192">
              <a:extLst>
                <a:ext uri="{FF2B5EF4-FFF2-40B4-BE49-F238E27FC236}">
                  <a16:creationId xmlns:a16="http://schemas.microsoft.com/office/drawing/2014/main" id="{1FD4DD07-6835-49F0-B19A-EB2F2A2C88C2}"/>
                </a:ext>
              </a:extLst>
            </p:cNvPr>
            <p:cNvSpPr>
              <a:spLocks noChangeShapeType="1"/>
            </p:cNvSpPr>
            <p:nvPr/>
          </p:nvSpPr>
          <p:spPr bwMode="auto">
            <a:xfrm>
              <a:off x="8915400" y="31242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Line 193">
              <a:extLst>
                <a:ext uri="{FF2B5EF4-FFF2-40B4-BE49-F238E27FC236}">
                  <a16:creationId xmlns:a16="http://schemas.microsoft.com/office/drawing/2014/main" id="{5C972368-E642-4DD8-A885-72199EA17D5B}"/>
                </a:ext>
              </a:extLst>
            </p:cNvPr>
            <p:cNvSpPr>
              <a:spLocks noChangeShapeType="1"/>
            </p:cNvSpPr>
            <p:nvPr/>
          </p:nvSpPr>
          <p:spPr bwMode="auto">
            <a:xfrm flipH="1">
              <a:off x="8534400" y="48006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Line 194">
              <a:extLst>
                <a:ext uri="{FF2B5EF4-FFF2-40B4-BE49-F238E27FC236}">
                  <a16:creationId xmlns:a16="http://schemas.microsoft.com/office/drawing/2014/main" id="{598CCF65-D26F-499C-9AF4-28123908768F}"/>
                </a:ext>
              </a:extLst>
            </p:cNvPr>
            <p:cNvSpPr>
              <a:spLocks noChangeShapeType="1"/>
            </p:cNvSpPr>
            <p:nvPr/>
          </p:nvSpPr>
          <p:spPr bwMode="auto">
            <a:xfrm flipH="1">
              <a:off x="8839200" y="28956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Oval 195">
              <a:extLst>
                <a:ext uri="{FF2B5EF4-FFF2-40B4-BE49-F238E27FC236}">
                  <a16:creationId xmlns:a16="http://schemas.microsoft.com/office/drawing/2014/main" id="{2EB1F063-9EDA-44A0-8EDE-F880D75663FF}"/>
                </a:ext>
              </a:extLst>
            </p:cNvPr>
            <p:cNvSpPr>
              <a:spLocks noChangeArrowheads="1"/>
            </p:cNvSpPr>
            <p:nvPr/>
          </p:nvSpPr>
          <p:spPr bwMode="auto">
            <a:xfrm>
              <a:off x="83058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Oval 196">
              <a:extLst>
                <a:ext uri="{FF2B5EF4-FFF2-40B4-BE49-F238E27FC236}">
                  <a16:creationId xmlns:a16="http://schemas.microsoft.com/office/drawing/2014/main" id="{9D3A8141-CF41-4488-9596-95CD4A7C795E}"/>
                </a:ext>
              </a:extLst>
            </p:cNvPr>
            <p:cNvSpPr>
              <a:spLocks noChangeArrowheads="1"/>
            </p:cNvSpPr>
            <p:nvPr/>
          </p:nvSpPr>
          <p:spPr bwMode="auto">
            <a:xfrm>
              <a:off x="84582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Oval 197">
              <a:extLst>
                <a:ext uri="{FF2B5EF4-FFF2-40B4-BE49-F238E27FC236}">
                  <a16:creationId xmlns:a16="http://schemas.microsoft.com/office/drawing/2014/main" id="{A6FBB772-354B-48BB-A0E7-3854A8A028AC}"/>
                </a:ext>
              </a:extLst>
            </p:cNvPr>
            <p:cNvSpPr>
              <a:spLocks noChangeArrowheads="1"/>
            </p:cNvSpPr>
            <p:nvPr/>
          </p:nvSpPr>
          <p:spPr bwMode="auto">
            <a:xfrm>
              <a:off x="87630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Oval 198">
              <a:extLst>
                <a:ext uri="{FF2B5EF4-FFF2-40B4-BE49-F238E27FC236}">
                  <a16:creationId xmlns:a16="http://schemas.microsoft.com/office/drawing/2014/main" id="{22862449-603C-4F07-A874-A37FB9ED48DD}"/>
                </a:ext>
              </a:extLst>
            </p:cNvPr>
            <p:cNvSpPr>
              <a:spLocks noChangeArrowheads="1"/>
            </p:cNvSpPr>
            <p:nvPr/>
          </p:nvSpPr>
          <p:spPr bwMode="auto">
            <a:xfrm>
              <a:off x="88392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Line 199">
              <a:extLst>
                <a:ext uri="{FF2B5EF4-FFF2-40B4-BE49-F238E27FC236}">
                  <a16:creationId xmlns:a16="http://schemas.microsoft.com/office/drawing/2014/main" id="{A336C476-E164-43B1-802C-28271079D787}"/>
                </a:ext>
              </a:extLst>
            </p:cNvPr>
            <p:cNvSpPr>
              <a:spLocks noChangeShapeType="1"/>
            </p:cNvSpPr>
            <p:nvPr/>
          </p:nvSpPr>
          <p:spPr bwMode="auto">
            <a:xfrm>
              <a:off x="8458200" y="2819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Line 200">
              <a:extLst>
                <a:ext uri="{FF2B5EF4-FFF2-40B4-BE49-F238E27FC236}">
                  <a16:creationId xmlns:a16="http://schemas.microsoft.com/office/drawing/2014/main" id="{12B87782-270F-41E7-905C-8616F3AB917F}"/>
                </a:ext>
              </a:extLst>
            </p:cNvPr>
            <p:cNvSpPr>
              <a:spLocks noChangeShapeType="1"/>
            </p:cNvSpPr>
            <p:nvPr/>
          </p:nvSpPr>
          <p:spPr bwMode="auto">
            <a:xfrm>
              <a:off x="8382000" y="28956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Line 201">
              <a:extLst>
                <a:ext uri="{FF2B5EF4-FFF2-40B4-BE49-F238E27FC236}">
                  <a16:creationId xmlns:a16="http://schemas.microsoft.com/office/drawing/2014/main" id="{0B9B1BE4-4C64-468D-8907-AD162C9317BE}"/>
                </a:ext>
              </a:extLst>
            </p:cNvPr>
            <p:cNvSpPr>
              <a:spLocks noChangeShapeType="1"/>
            </p:cNvSpPr>
            <p:nvPr/>
          </p:nvSpPr>
          <p:spPr bwMode="auto">
            <a:xfrm>
              <a:off x="8610600" y="3124200"/>
              <a:ext cx="1524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Line 202">
              <a:extLst>
                <a:ext uri="{FF2B5EF4-FFF2-40B4-BE49-F238E27FC236}">
                  <a16:creationId xmlns:a16="http://schemas.microsoft.com/office/drawing/2014/main" id="{E6D58E19-5AC9-407B-A351-40C02B709BA4}"/>
                </a:ext>
              </a:extLst>
            </p:cNvPr>
            <p:cNvSpPr>
              <a:spLocks noChangeShapeType="1"/>
            </p:cNvSpPr>
            <p:nvPr/>
          </p:nvSpPr>
          <p:spPr bwMode="auto">
            <a:xfrm>
              <a:off x="8534400" y="32004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Oval 203">
              <a:extLst>
                <a:ext uri="{FF2B5EF4-FFF2-40B4-BE49-F238E27FC236}">
                  <a16:creationId xmlns:a16="http://schemas.microsoft.com/office/drawing/2014/main" id="{05F6E80E-B86E-4E27-925A-2A968EA9C676}"/>
                </a:ext>
              </a:extLst>
            </p:cNvPr>
            <p:cNvSpPr>
              <a:spLocks noChangeArrowheads="1"/>
            </p:cNvSpPr>
            <p:nvPr/>
          </p:nvSpPr>
          <p:spPr bwMode="auto">
            <a:xfrm>
              <a:off x="83820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Oval 204">
              <a:extLst>
                <a:ext uri="{FF2B5EF4-FFF2-40B4-BE49-F238E27FC236}">
                  <a16:creationId xmlns:a16="http://schemas.microsoft.com/office/drawing/2014/main" id="{B78427E1-320B-4D48-91B4-41DAC2490869}"/>
                </a:ext>
              </a:extLst>
            </p:cNvPr>
            <p:cNvSpPr>
              <a:spLocks noChangeArrowheads="1"/>
            </p:cNvSpPr>
            <p:nvPr/>
          </p:nvSpPr>
          <p:spPr bwMode="auto">
            <a:xfrm>
              <a:off x="8839200" y="3657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Line 205">
              <a:extLst>
                <a:ext uri="{FF2B5EF4-FFF2-40B4-BE49-F238E27FC236}">
                  <a16:creationId xmlns:a16="http://schemas.microsoft.com/office/drawing/2014/main" id="{E84AD4C2-8DC2-4D9F-AC7F-5F93FD0047B2}"/>
                </a:ext>
              </a:extLst>
            </p:cNvPr>
            <p:cNvSpPr>
              <a:spLocks noChangeShapeType="1"/>
            </p:cNvSpPr>
            <p:nvPr/>
          </p:nvSpPr>
          <p:spPr bwMode="auto">
            <a:xfrm>
              <a:off x="8534400" y="34290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Line 206">
              <a:extLst>
                <a:ext uri="{FF2B5EF4-FFF2-40B4-BE49-F238E27FC236}">
                  <a16:creationId xmlns:a16="http://schemas.microsoft.com/office/drawing/2014/main" id="{84999B65-2FF4-4351-9648-40B59454A550}"/>
                </a:ext>
              </a:extLst>
            </p:cNvPr>
            <p:cNvSpPr>
              <a:spLocks noChangeShapeType="1"/>
            </p:cNvSpPr>
            <p:nvPr/>
          </p:nvSpPr>
          <p:spPr bwMode="auto">
            <a:xfrm>
              <a:off x="8458200" y="35052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Line 207">
              <a:extLst>
                <a:ext uri="{FF2B5EF4-FFF2-40B4-BE49-F238E27FC236}">
                  <a16:creationId xmlns:a16="http://schemas.microsoft.com/office/drawing/2014/main" id="{8EEB88A7-6644-40C6-9DB0-7952DBCFC9C3}"/>
                </a:ext>
              </a:extLst>
            </p:cNvPr>
            <p:cNvSpPr>
              <a:spLocks noChangeShapeType="1"/>
            </p:cNvSpPr>
            <p:nvPr/>
          </p:nvSpPr>
          <p:spPr bwMode="auto">
            <a:xfrm>
              <a:off x="8991600" y="3429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Line 208">
              <a:extLst>
                <a:ext uri="{FF2B5EF4-FFF2-40B4-BE49-F238E27FC236}">
                  <a16:creationId xmlns:a16="http://schemas.microsoft.com/office/drawing/2014/main" id="{293915B9-AEA7-4FC0-B301-8996A2A2120D}"/>
                </a:ext>
              </a:extLst>
            </p:cNvPr>
            <p:cNvSpPr>
              <a:spLocks noChangeShapeType="1"/>
            </p:cNvSpPr>
            <p:nvPr/>
          </p:nvSpPr>
          <p:spPr bwMode="auto">
            <a:xfrm>
              <a:off x="8915400" y="2819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Line 209">
              <a:extLst>
                <a:ext uri="{FF2B5EF4-FFF2-40B4-BE49-F238E27FC236}">
                  <a16:creationId xmlns:a16="http://schemas.microsoft.com/office/drawing/2014/main" id="{DE0AFD23-AD03-460E-98C4-EC4A7160C3EB}"/>
                </a:ext>
              </a:extLst>
            </p:cNvPr>
            <p:cNvSpPr>
              <a:spLocks noChangeShapeType="1"/>
            </p:cNvSpPr>
            <p:nvPr/>
          </p:nvSpPr>
          <p:spPr bwMode="auto">
            <a:xfrm>
              <a:off x="9296400" y="28956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Oval 210">
              <a:extLst>
                <a:ext uri="{FF2B5EF4-FFF2-40B4-BE49-F238E27FC236}">
                  <a16:creationId xmlns:a16="http://schemas.microsoft.com/office/drawing/2014/main" id="{6023CEED-4F21-4C54-9543-53116137C0DB}"/>
                </a:ext>
              </a:extLst>
            </p:cNvPr>
            <p:cNvSpPr>
              <a:spLocks noChangeArrowheads="1"/>
            </p:cNvSpPr>
            <p:nvPr/>
          </p:nvSpPr>
          <p:spPr bwMode="auto">
            <a:xfrm>
              <a:off x="8763000" y="2438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Oval 211">
              <a:extLst>
                <a:ext uri="{FF2B5EF4-FFF2-40B4-BE49-F238E27FC236}">
                  <a16:creationId xmlns:a16="http://schemas.microsoft.com/office/drawing/2014/main" id="{651492B6-27E8-4087-B161-29484B8BDB1E}"/>
                </a:ext>
              </a:extLst>
            </p:cNvPr>
            <p:cNvSpPr>
              <a:spLocks noChangeArrowheads="1"/>
            </p:cNvSpPr>
            <p:nvPr/>
          </p:nvSpPr>
          <p:spPr bwMode="auto">
            <a:xfrm>
              <a:off x="8305800" y="2286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Line 212">
              <a:extLst>
                <a:ext uri="{FF2B5EF4-FFF2-40B4-BE49-F238E27FC236}">
                  <a16:creationId xmlns:a16="http://schemas.microsoft.com/office/drawing/2014/main" id="{79FFCEB5-7931-47E4-93CE-3D6E4439BBA6}"/>
                </a:ext>
              </a:extLst>
            </p:cNvPr>
            <p:cNvSpPr>
              <a:spLocks noChangeShapeType="1"/>
            </p:cNvSpPr>
            <p:nvPr/>
          </p:nvSpPr>
          <p:spPr bwMode="auto">
            <a:xfrm>
              <a:off x="8458200" y="2438400"/>
              <a:ext cx="304800" cy="777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Line 213">
              <a:extLst>
                <a:ext uri="{FF2B5EF4-FFF2-40B4-BE49-F238E27FC236}">
                  <a16:creationId xmlns:a16="http://schemas.microsoft.com/office/drawing/2014/main" id="{C04332F5-D431-49EF-9B60-0F56518BA9CC}"/>
                </a:ext>
              </a:extLst>
            </p:cNvPr>
            <p:cNvSpPr>
              <a:spLocks noChangeShapeType="1"/>
            </p:cNvSpPr>
            <p:nvPr/>
          </p:nvSpPr>
          <p:spPr bwMode="auto">
            <a:xfrm>
              <a:off x="8458200" y="2438400"/>
              <a:ext cx="304800" cy="3810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Line 214">
              <a:extLst>
                <a:ext uri="{FF2B5EF4-FFF2-40B4-BE49-F238E27FC236}">
                  <a16:creationId xmlns:a16="http://schemas.microsoft.com/office/drawing/2014/main" id="{BA9DD765-B90B-464E-81A0-9BDC8E0BE79E}"/>
                </a:ext>
              </a:extLst>
            </p:cNvPr>
            <p:cNvSpPr>
              <a:spLocks noChangeShapeType="1"/>
            </p:cNvSpPr>
            <p:nvPr/>
          </p:nvSpPr>
          <p:spPr bwMode="auto">
            <a:xfrm>
              <a:off x="8915400" y="25146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Oval 215">
              <a:extLst>
                <a:ext uri="{FF2B5EF4-FFF2-40B4-BE49-F238E27FC236}">
                  <a16:creationId xmlns:a16="http://schemas.microsoft.com/office/drawing/2014/main" id="{9CFFCF5E-BC54-4203-8600-FB7A44598B87}"/>
                </a:ext>
              </a:extLst>
            </p:cNvPr>
            <p:cNvSpPr>
              <a:spLocks noChangeArrowheads="1"/>
            </p:cNvSpPr>
            <p:nvPr/>
          </p:nvSpPr>
          <p:spPr bwMode="auto">
            <a:xfrm>
              <a:off x="9144000" y="3429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Oval 216">
              <a:extLst>
                <a:ext uri="{FF2B5EF4-FFF2-40B4-BE49-F238E27FC236}">
                  <a16:creationId xmlns:a16="http://schemas.microsoft.com/office/drawing/2014/main" id="{9B7A05EB-5F21-4FFF-A522-3CEEA7FDEBF2}"/>
                </a:ext>
              </a:extLst>
            </p:cNvPr>
            <p:cNvSpPr>
              <a:spLocks noChangeArrowheads="1"/>
            </p:cNvSpPr>
            <p:nvPr/>
          </p:nvSpPr>
          <p:spPr bwMode="auto">
            <a:xfrm>
              <a:off x="9144000" y="3810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Line 217">
              <a:extLst>
                <a:ext uri="{FF2B5EF4-FFF2-40B4-BE49-F238E27FC236}">
                  <a16:creationId xmlns:a16="http://schemas.microsoft.com/office/drawing/2014/main" id="{91596F0C-C5FB-4E63-A595-ADA33ABD8FAD}"/>
                </a:ext>
              </a:extLst>
            </p:cNvPr>
            <p:cNvSpPr>
              <a:spLocks noChangeShapeType="1"/>
            </p:cNvSpPr>
            <p:nvPr/>
          </p:nvSpPr>
          <p:spPr bwMode="auto">
            <a:xfrm>
              <a:off x="9296400" y="35052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Line 218">
              <a:extLst>
                <a:ext uri="{FF2B5EF4-FFF2-40B4-BE49-F238E27FC236}">
                  <a16:creationId xmlns:a16="http://schemas.microsoft.com/office/drawing/2014/main" id="{9F8BA282-5726-4676-B8D5-349D1004D401}"/>
                </a:ext>
              </a:extLst>
            </p:cNvPr>
            <p:cNvSpPr>
              <a:spLocks noChangeShapeType="1"/>
            </p:cNvSpPr>
            <p:nvPr/>
          </p:nvSpPr>
          <p:spPr bwMode="auto">
            <a:xfrm>
              <a:off x="9220200" y="35814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Oval 219">
              <a:extLst>
                <a:ext uri="{FF2B5EF4-FFF2-40B4-BE49-F238E27FC236}">
                  <a16:creationId xmlns:a16="http://schemas.microsoft.com/office/drawing/2014/main" id="{014F8795-6F5E-43F9-813F-6789035EA487}"/>
                </a:ext>
              </a:extLst>
            </p:cNvPr>
            <p:cNvSpPr>
              <a:spLocks noChangeArrowheads="1"/>
            </p:cNvSpPr>
            <p:nvPr/>
          </p:nvSpPr>
          <p:spPr bwMode="auto">
            <a:xfrm>
              <a:off x="9220200" y="2362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Oval 220">
              <a:extLst>
                <a:ext uri="{FF2B5EF4-FFF2-40B4-BE49-F238E27FC236}">
                  <a16:creationId xmlns:a16="http://schemas.microsoft.com/office/drawing/2014/main" id="{385660AE-74D9-4AB7-A323-907615EB4790}"/>
                </a:ext>
              </a:extLst>
            </p:cNvPr>
            <p:cNvSpPr>
              <a:spLocks noChangeArrowheads="1"/>
            </p:cNvSpPr>
            <p:nvPr/>
          </p:nvSpPr>
          <p:spPr bwMode="auto">
            <a:xfrm>
              <a:off x="8382000" y="3810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Oval 221">
              <a:extLst>
                <a:ext uri="{FF2B5EF4-FFF2-40B4-BE49-F238E27FC236}">
                  <a16:creationId xmlns:a16="http://schemas.microsoft.com/office/drawing/2014/main" id="{8334AF1A-8BD0-49BF-B62A-708A187A5148}"/>
                </a:ext>
              </a:extLst>
            </p:cNvPr>
            <p:cNvSpPr>
              <a:spLocks noChangeArrowheads="1"/>
            </p:cNvSpPr>
            <p:nvPr/>
          </p:nvSpPr>
          <p:spPr bwMode="auto">
            <a:xfrm>
              <a:off x="9220200" y="2362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Line 222">
              <a:extLst>
                <a:ext uri="{FF2B5EF4-FFF2-40B4-BE49-F238E27FC236}">
                  <a16:creationId xmlns:a16="http://schemas.microsoft.com/office/drawing/2014/main" id="{F97903ED-CC2A-4114-B7D1-109EF6306EB3}"/>
                </a:ext>
              </a:extLst>
            </p:cNvPr>
            <p:cNvSpPr>
              <a:spLocks noChangeShapeType="1"/>
            </p:cNvSpPr>
            <p:nvPr/>
          </p:nvSpPr>
          <p:spPr bwMode="auto">
            <a:xfrm>
              <a:off x="9296400" y="25146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Line 223">
              <a:extLst>
                <a:ext uri="{FF2B5EF4-FFF2-40B4-BE49-F238E27FC236}">
                  <a16:creationId xmlns:a16="http://schemas.microsoft.com/office/drawing/2014/main" id="{28A12E81-6FD8-44C3-932E-D3DCBDD17A98}"/>
                </a:ext>
              </a:extLst>
            </p:cNvPr>
            <p:cNvSpPr>
              <a:spLocks noChangeShapeType="1"/>
            </p:cNvSpPr>
            <p:nvPr/>
          </p:nvSpPr>
          <p:spPr bwMode="auto">
            <a:xfrm flipH="1">
              <a:off x="8458200" y="3505200"/>
              <a:ext cx="1588"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Line 224">
              <a:extLst>
                <a:ext uri="{FF2B5EF4-FFF2-40B4-BE49-F238E27FC236}">
                  <a16:creationId xmlns:a16="http://schemas.microsoft.com/office/drawing/2014/main" id="{289E0344-D4FC-492D-B071-45945248184A}"/>
                </a:ext>
              </a:extLst>
            </p:cNvPr>
            <p:cNvSpPr>
              <a:spLocks noChangeShapeType="1"/>
            </p:cNvSpPr>
            <p:nvPr/>
          </p:nvSpPr>
          <p:spPr bwMode="auto">
            <a:xfrm>
              <a:off x="9372600" y="32004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Line 225">
              <a:extLst>
                <a:ext uri="{FF2B5EF4-FFF2-40B4-BE49-F238E27FC236}">
                  <a16:creationId xmlns:a16="http://schemas.microsoft.com/office/drawing/2014/main" id="{4A954988-1DEB-482E-86D0-D1E4B6D9A7CC}"/>
                </a:ext>
              </a:extLst>
            </p:cNvPr>
            <p:cNvSpPr>
              <a:spLocks noChangeShapeType="1"/>
            </p:cNvSpPr>
            <p:nvPr/>
          </p:nvSpPr>
          <p:spPr bwMode="auto">
            <a:xfrm>
              <a:off x="8915400" y="32004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Line 226">
              <a:extLst>
                <a:ext uri="{FF2B5EF4-FFF2-40B4-BE49-F238E27FC236}">
                  <a16:creationId xmlns:a16="http://schemas.microsoft.com/office/drawing/2014/main" id="{5EA531AF-A46D-462C-A619-83468693915A}"/>
                </a:ext>
              </a:extLst>
            </p:cNvPr>
            <p:cNvSpPr>
              <a:spLocks noChangeShapeType="1"/>
            </p:cNvSpPr>
            <p:nvPr/>
          </p:nvSpPr>
          <p:spPr bwMode="auto">
            <a:xfrm flipV="1">
              <a:off x="8915400" y="2438400"/>
              <a:ext cx="3048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Line 227">
              <a:extLst>
                <a:ext uri="{FF2B5EF4-FFF2-40B4-BE49-F238E27FC236}">
                  <a16:creationId xmlns:a16="http://schemas.microsoft.com/office/drawing/2014/main" id="{67950CA7-35CE-4D5D-9F06-7354BB8D7C89}"/>
                </a:ext>
              </a:extLst>
            </p:cNvPr>
            <p:cNvSpPr>
              <a:spLocks noChangeShapeType="1"/>
            </p:cNvSpPr>
            <p:nvPr/>
          </p:nvSpPr>
          <p:spPr bwMode="auto">
            <a:xfrm>
              <a:off x="8915400" y="3505200"/>
              <a:ext cx="2286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Line 228">
              <a:extLst>
                <a:ext uri="{FF2B5EF4-FFF2-40B4-BE49-F238E27FC236}">
                  <a16:creationId xmlns:a16="http://schemas.microsoft.com/office/drawing/2014/main" id="{477C0258-1AD0-4209-BF31-A98964152A7D}"/>
                </a:ext>
              </a:extLst>
            </p:cNvPr>
            <p:cNvSpPr>
              <a:spLocks noChangeShapeType="1"/>
            </p:cNvSpPr>
            <p:nvPr/>
          </p:nvSpPr>
          <p:spPr bwMode="auto">
            <a:xfrm flipV="1">
              <a:off x="8534400" y="3886200"/>
              <a:ext cx="6096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Line 229">
              <a:extLst>
                <a:ext uri="{FF2B5EF4-FFF2-40B4-BE49-F238E27FC236}">
                  <a16:creationId xmlns:a16="http://schemas.microsoft.com/office/drawing/2014/main" id="{903F013F-8F6B-4D50-A0E5-6F9157FFD865}"/>
                </a:ext>
              </a:extLst>
            </p:cNvPr>
            <p:cNvSpPr>
              <a:spLocks noChangeShapeType="1"/>
            </p:cNvSpPr>
            <p:nvPr/>
          </p:nvSpPr>
          <p:spPr bwMode="auto">
            <a:xfrm flipV="1">
              <a:off x="9296400" y="3810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Line 230">
              <a:extLst>
                <a:ext uri="{FF2B5EF4-FFF2-40B4-BE49-F238E27FC236}">
                  <a16:creationId xmlns:a16="http://schemas.microsoft.com/office/drawing/2014/main" id="{EB69EB7A-1DAB-430D-BB3C-01AB94F8A177}"/>
                </a:ext>
              </a:extLst>
            </p:cNvPr>
            <p:cNvSpPr>
              <a:spLocks noChangeShapeType="1"/>
            </p:cNvSpPr>
            <p:nvPr/>
          </p:nvSpPr>
          <p:spPr bwMode="auto">
            <a:xfrm flipH="1">
              <a:off x="8839200" y="3810000"/>
              <a:ext cx="762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Oval 231">
              <a:extLst>
                <a:ext uri="{FF2B5EF4-FFF2-40B4-BE49-F238E27FC236}">
                  <a16:creationId xmlns:a16="http://schemas.microsoft.com/office/drawing/2014/main" id="{757BE6D4-EA16-476B-8F2E-D63375786A6A}"/>
                </a:ext>
              </a:extLst>
            </p:cNvPr>
            <p:cNvSpPr>
              <a:spLocks noChangeArrowheads="1"/>
            </p:cNvSpPr>
            <p:nvPr/>
          </p:nvSpPr>
          <p:spPr bwMode="auto">
            <a:xfrm>
              <a:off x="9372600" y="3733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Oval 232">
              <a:extLst>
                <a:ext uri="{FF2B5EF4-FFF2-40B4-BE49-F238E27FC236}">
                  <a16:creationId xmlns:a16="http://schemas.microsoft.com/office/drawing/2014/main" id="{D3CE9A8E-EA3C-4967-9BD6-C26BAF418826}"/>
                </a:ext>
              </a:extLst>
            </p:cNvPr>
            <p:cNvSpPr>
              <a:spLocks noChangeArrowheads="1"/>
            </p:cNvSpPr>
            <p:nvPr/>
          </p:nvSpPr>
          <p:spPr bwMode="auto">
            <a:xfrm>
              <a:off x="93726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Oval 233">
              <a:extLst>
                <a:ext uri="{FF2B5EF4-FFF2-40B4-BE49-F238E27FC236}">
                  <a16:creationId xmlns:a16="http://schemas.microsoft.com/office/drawing/2014/main" id="{A4EC0A2D-E8CB-4F7E-9B59-732A15A30E11}"/>
                </a:ext>
              </a:extLst>
            </p:cNvPr>
            <p:cNvSpPr>
              <a:spLocks noChangeArrowheads="1"/>
            </p:cNvSpPr>
            <p:nvPr/>
          </p:nvSpPr>
          <p:spPr bwMode="auto">
            <a:xfrm>
              <a:off x="93726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Oval 234">
              <a:extLst>
                <a:ext uri="{FF2B5EF4-FFF2-40B4-BE49-F238E27FC236}">
                  <a16:creationId xmlns:a16="http://schemas.microsoft.com/office/drawing/2014/main" id="{C552C920-028A-4A10-8F5D-A5C40CD5D997}"/>
                </a:ext>
              </a:extLst>
            </p:cNvPr>
            <p:cNvSpPr>
              <a:spLocks noChangeArrowheads="1"/>
            </p:cNvSpPr>
            <p:nvPr/>
          </p:nvSpPr>
          <p:spPr bwMode="auto">
            <a:xfrm>
              <a:off x="9372600" y="5334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Line 235">
              <a:extLst>
                <a:ext uri="{FF2B5EF4-FFF2-40B4-BE49-F238E27FC236}">
                  <a16:creationId xmlns:a16="http://schemas.microsoft.com/office/drawing/2014/main" id="{324F86F6-DEDB-44A2-8FC9-8BDF45E493A1}"/>
                </a:ext>
              </a:extLst>
            </p:cNvPr>
            <p:cNvSpPr>
              <a:spLocks noChangeShapeType="1"/>
            </p:cNvSpPr>
            <p:nvPr/>
          </p:nvSpPr>
          <p:spPr bwMode="auto">
            <a:xfrm flipV="1">
              <a:off x="8077200" y="2438400"/>
              <a:ext cx="3048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Line 236">
              <a:extLst>
                <a:ext uri="{FF2B5EF4-FFF2-40B4-BE49-F238E27FC236}">
                  <a16:creationId xmlns:a16="http://schemas.microsoft.com/office/drawing/2014/main" id="{39808265-64D4-4CFF-8EDA-D4EEA23A3931}"/>
                </a:ext>
              </a:extLst>
            </p:cNvPr>
            <p:cNvSpPr>
              <a:spLocks noChangeShapeType="1"/>
            </p:cNvSpPr>
            <p:nvPr/>
          </p:nvSpPr>
          <p:spPr bwMode="auto">
            <a:xfrm>
              <a:off x="8077200" y="25146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Line 237">
              <a:extLst>
                <a:ext uri="{FF2B5EF4-FFF2-40B4-BE49-F238E27FC236}">
                  <a16:creationId xmlns:a16="http://schemas.microsoft.com/office/drawing/2014/main" id="{0A3845B3-4D9A-4752-AE7C-D1174B8D1159}"/>
                </a:ext>
              </a:extLst>
            </p:cNvPr>
            <p:cNvSpPr>
              <a:spLocks noChangeShapeType="1"/>
            </p:cNvSpPr>
            <p:nvPr/>
          </p:nvSpPr>
          <p:spPr bwMode="auto">
            <a:xfrm flipV="1">
              <a:off x="8077200" y="28956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Line 238">
              <a:extLst>
                <a:ext uri="{FF2B5EF4-FFF2-40B4-BE49-F238E27FC236}">
                  <a16:creationId xmlns:a16="http://schemas.microsoft.com/office/drawing/2014/main" id="{74B042AA-174E-42C4-9A00-4DB11AD8F147}"/>
                </a:ext>
              </a:extLst>
            </p:cNvPr>
            <p:cNvSpPr>
              <a:spLocks noChangeShapeType="1"/>
            </p:cNvSpPr>
            <p:nvPr/>
          </p:nvSpPr>
          <p:spPr bwMode="auto">
            <a:xfrm flipV="1">
              <a:off x="8077200" y="2362200"/>
              <a:ext cx="2286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Line 240">
              <a:extLst>
                <a:ext uri="{FF2B5EF4-FFF2-40B4-BE49-F238E27FC236}">
                  <a16:creationId xmlns:a16="http://schemas.microsoft.com/office/drawing/2014/main" id="{8CC64E57-83F2-41F7-B595-5DCF21DE7EA1}"/>
                </a:ext>
              </a:extLst>
            </p:cNvPr>
            <p:cNvSpPr>
              <a:spLocks noChangeShapeType="1"/>
            </p:cNvSpPr>
            <p:nvPr/>
          </p:nvSpPr>
          <p:spPr bwMode="auto">
            <a:xfrm>
              <a:off x="8077200" y="4114800"/>
              <a:ext cx="3048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Line 241">
              <a:extLst>
                <a:ext uri="{FF2B5EF4-FFF2-40B4-BE49-F238E27FC236}">
                  <a16:creationId xmlns:a16="http://schemas.microsoft.com/office/drawing/2014/main" id="{68D73A2F-8C80-46A6-B249-1A6DC8F15025}"/>
                </a:ext>
              </a:extLst>
            </p:cNvPr>
            <p:cNvSpPr>
              <a:spLocks noChangeShapeType="1"/>
            </p:cNvSpPr>
            <p:nvPr/>
          </p:nvSpPr>
          <p:spPr bwMode="auto">
            <a:xfrm>
              <a:off x="8001000" y="4572000"/>
              <a:ext cx="381000" cy="533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Line 242">
              <a:extLst>
                <a:ext uri="{FF2B5EF4-FFF2-40B4-BE49-F238E27FC236}">
                  <a16:creationId xmlns:a16="http://schemas.microsoft.com/office/drawing/2014/main" id="{55A631BA-9CD3-42F3-827A-F2E47356D0CB}"/>
                </a:ext>
              </a:extLst>
            </p:cNvPr>
            <p:cNvSpPr>
              <a:spLocks noChangeShapeType="1"/>
            </p:cNvSpPr>
            <p:nvPr/>
          </p:nvSpPr>
          <p:spPr bwMode="auto">
            <a:xfrm>
              <a:off x="8229600" y="3810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Line 243">
              <a:extLst>
                <a:ext uri="{FF2B5EF4-FFF2-40B4-BE49-F238E27FC236}">
                  <a16:creationId xmlns:a16="http://schemas.microsoft.com/office/drawing/2014/main" id="{BA1B9855-7DCD-45E9-ABE1-58643E85CDFE}"/>
                </a:ext>
              </a:extLst>
            </p:cNvPr>
            <p:cNvSpPr>
              <a:spLocks noChangeShapeType="1"/>
            </p:cNvSpPr>
            <p:nvPr/>
          </p:nvSpPr>
          <p:spPr bwMode="auto">
            <a:xfrm flipV="1">
              <a:off x="8077200" y="4495800"/>
              <a:ext cx="2286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Line 244">
              <a:extLst>
                <a:ext uri="{FF2B5EF4-FFF2-40B4-BE49-F238E27FC236}">
                  <a16:creationId xmlns:a16="http://schemas.microsoft.com/office/drawing/2014/main" id="{9F38EFB7-4847-4D55-9BAC-35E43A39D369}"/>
                </a:ext>
              </a:extLst>
            </p:cNvPr>
            <p:cNvSpPr>
              <a:spLocks noChangeShapeType="1"/>
            </p:cNvSpPr>
            <p:nvPr/>
          </p:nvSpPr>
          <p:spPr bwMode="auto">
            <a:xfrm>
              <a:off x="8153400" y="3886200"/>
              <a:ext cx="304800" cy="609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Line 245">
              <a:extLst>
                <a:ext uri="{FF2B5EF4-FFF2-40B4-BE49-F238E27FC236}">
                  <a16:creationId xmlns:a16="http://schemas.microsoft.com/office/drawing/2014/main" id="{63AD434B-EE58-44D3-9CC4-D1A1728911AC}"/>
                </a:ext>
              </a:extLst>
            </p:cNvPr>
            <p:cNvSpPr>
              <a:spLocks noChangeShapeType="1"/>
            </p:cNvSpPr>
            <p:nvPr/>
          </p:nvSpPr>
          <p:spPr bwMode="auto">
            <a:xfrm flipH="1">
              <a:off x="8229600" y="4572000"/>
              <a:ext cx="152400" cy="457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Line 246">
              <a:extLst>
                <a:ext uri="{FF2B5EF4-FFF2-40B4-BE49-F238E27FC236}">
                  <a16:creationId xmlns:a16="http://schemas.microsoft.com/office/drawing/2014/main" id="{3FF665D7-28B5-4FB5-9EDB-4CFD4487FE57}"/>
                </a:ext>
              </a:extLst>
            </p:cNvPr>
            <p:cNvSpPr>
              <a:spLocks noChangeShapeType="1"/>
            </p:cNvSpPr>
            <p:nvPr/>
          </p:nvSpPr>
          <p:spPr bwMode="auto">
            <a:xfrm flipV="1">
              <a:off x="8229600" y="51816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Oval 247">
              <a:extLst>
                <a:ext uri="{FF2B5EF4-FFF2-40B4-BE49-F238E27FC236}">
                  <a16:creationId xmlns:a16="http://schemas.microsoft.com/office/drawing/2014/main" id="{EF906184-AD06-41B8-B2D0-3DC14FCF4982}"/>
                </a:ext>
              </a:extLst>
            </p:cNvPr>
            <p:cNvSpPr>
              <a:spLocks noChangeArrowheads="1"/>
            </p:cNvSpPr>
            <p:nvPr/>
          </p:nvSpPr>
          <p:spPr bwMode="auto">
            <a:xfrm>
              <a:off x="68580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Line 248">
              <a:extLst>
                <a:ext uri="{FF2B5EF4-FFF2-40B4-BE49-F238E27FC236}">
                  <a16:creationId xmlns:a16="http://schemas.microsoft.com/office/drawing/2014/main" id="{965750E9-6B4E-43F6-B67A-76C87AD952EC}"/>
                </a:ext>
              </a:extLst>
            </p:cNvPr>
            <p:cNvSpPr>
              <a:spLocks noChangeShapeType="1"/>
            </p:cNvSpPr>
            <p:nvPr/>
          </p:nvSpPr>
          <p:spPr bwMode="auto">
            <a:xfrm flipH="1">
              <a:off x="6858000" y="2895600"/>
              <a:ext cx="152400" cy="533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Oval 249">
              <a:extLst>
                <a:ext uri="{FF2B5EF4-FFF2-40B4-BE49-F238E27FC236}">
                  <a16:creationId xmlns:a16="http://schemas.microsoft.com/office/drawing/2014/main" id="{5C82CAF9-EBDF-4ED1-B7E4-C5130B6A0688}"/>
                </a:ext>
              </a:extLst>
            </p:cNvPr>
            <p:cNvSpPr>
              <a:spLocks noChangeArrowheads="1"/>
            </p:cNvSpPr>
            <p:nvPr/>
          </p:nvSpPr>
          <p:spPr bwMode="auto">
            <a:xfrm>
              <a:off x="64008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Oval 250">
              <a:extLst>
                <a:ext uri="{FF2B5EF4-FFF2-40B4-BE49-F238E27FC236}">
                  <a16:creationId xmlns:a16="http://schemas.microsoft.com/office/drawing/2014/main" id="{3AE5053A-8D0C-4850-97DD-43706949B29D}"/>
                </a:ext>
              </a:extLst>
            </p:cNvPr>
            <p:cNvSpPr>
              <a:spLocks noChangeArrowheads="1"/>
            </p:cNvSpPr>
            <p:nvPr/>
          </p:nvSpPr>
          <p:spPr bwMode="auto">
            <a:xfrm>
              <a:off x="6858000" y="3657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Line 251">
              <a:extLst>
                <a:ext uri="{FF2B5EF4-FFF2-40B4-BE49-F238E27FC236}">
                  <a16:creationId xmlns:a16="http://schemas.microsoft.com/office/drawing/2014/main" id="{D04893FD-5D39-4C29-8A1E-EDB92FA56C82}"/>
                </a:ext>
              </a:extLst>
            </p:cNvPr>
            <p:cNvSpPr>
              <a:spLocks noChangeShapeType="1"/>
            </p:cNvSpPr>
            <p:nvPr/>
          </p:nvSpPr>
          <p:spPr bwMode="auto">
            <a:xfrm>
              <a:off x="6553200" y="34290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Line 252">
              <a:extLst>
                <a:ext uri="{FF2B5EF4-FFF2-40B4-BE49-F238E27FC236}">
                  <a16:creationId xmlns:a16="http://schemas.microsoft.com/office/drawing/2014/main" id="{C749013A-8E9D-4C7E-9507-7B0FD5ABBCD7}"/>
                </a:ext>
              </a:extLst>
            </p:cNvPr>
            <p:cNvSpPr>
              <a:spLocks noChangeShapeType="1"/>
            </p:cNvSpPr>
            <p:nvPr/>
          </p:nvSpPr>
          <p:spPr bwMode="auto">
            <a:xfrm>
              <a:off x="6477000" y="35052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Line 253">
              <a:extLst>
                <a:ext uri="{FF2B5EF4-FFF2-40B4-BE49-F238E27FC236}">
                  <a16:creationId xmlns:a16="http://schemas.microsoft.com/office/drawing/2014/main" id="{3CD757C7-C64F-4C3A-B430-D8541701A8CA}"/>
                </a:ext>
              </a:extLst>
            </p:cNvPr>
            <p:cNvSpPr>
              <a:spLocks noChangeShapeType="1"/>
            </p:cNvSpPr>
            <p:nvPr/>
          </p:nvSpPr>
          <p:spPr bwMode="auto">
            <a:xfrm>
              <a:off x="6478588" y="3505200"/>
              <a:ext cx="531812" cy="533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Line 254">
              <a:extLst>
                <a:ext uri="{FF2B5EF4-FFF2-40B4-BE49-F238E27FC236}">
                  <a16:creationId xmlns:a16="http://schemas.microsoft.com/office/drawing/2014/main" id="{6AFB0183-D31D-4348-B365-4EEBAEDAC4BE}"/>
                </a:ext>
              </a:extLst>
            </p:cNvPr>
            <p:cNvSpPr>
              <a:spLocks noChangeShapeType="1"/>
            </p:cNvSpPr>
            <p:nvPr/>
          </p:nvSpPr>
          <p:spPr bwMode="auto">
            <a:xfrm flipH="1">
              <a:off x="6477000" y="2438400"/>
              <a:ext cx="533400" cy="914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Line 255">
              <a:extLst>
                <a:ext uri="{FF2B5EF4-FFF2-40B4-BE49-F238E27FC236}">
                  <a16:creationId xmlns:a16="http://schemas.microsoft.com/office/drawing/2014/main" id="{46CC5A5B-76CA-484E-8C38-D9040A5C8BC6}"/>
                </a:ext>
              </a:extLst>
            </p:cNvPr>
            <p:cNvSpPr>
              <a:spLocks noChangeShapeType="1"/>
            </p:cNvSpPr>
            <p:nvPr/>
          </p:nvSpPr>
          <p:spPr bwMode="auto">
            <a:xfrm>
              <a:off x="6934200" y="3810000"/>
              <a:ext cx="152400" cy="609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Line 256">
              <a:extLst>
                <a:ext uri="{FF2B5EF4-FFF2-40B4-BE49-F238E27FC236}">
                  <a16:creationId xmlns:a16="http://schemas.microsoft.com/office/drawing/2014/main" id="{66EEBAD5-6E0A-4797-9D99-A33B1EF251B6}"/>
                </a:ext>
              </a:extLst>
            </p:cNvPr>
            <p:cNvSpPr>
              <a:spLocks noChangeShapeType="1"/>
            </p:cNvSpPr>
            <p:nvPr/>
          </p:nvSpPr>
          <p:spPr bwMode="auto">
            <a:xfrm flipH="1">
              <a:off x="9525000" y="3810000"/>
              <a:ext cx="228600" cy="1219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Oval 257">
              <a:extLst>
                <a:ext uri="{FF2B5EF4-FFF2-40B4-BE49-F238E27FC236}">
                  <a16:creationId xmlns:a16="http://schemas.microsoft.com/office/drawing/2014/main" id="{047194E5-CFCA-4FC3-9FC7-9746F9EE813C}"/>
                </a:ext>
              </a:extLst>
            </p:cNvPr>
            <p:cNvSpPr>
              <a:spLocks noChangeArrowheads="1"/>
            </p:cNvSpPr>
            <p:nvPr/>
          </p:nvSpPr>
          <p:spPr bwMode="auto">
            <a:xfrm>
              <a:off x="9677400" y="3657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Line 258">
              <a:extLst>
                <a:ext uri="{FF2B5EF4-FFF2-40B4-BE49-F238E27FC236}">
                  <a16:creationId xmlns:a16="http://schemas.microsoft.com/office/drawing/2014/main" id="{2AD339A9-9E33-4317-8A05-C8710ADE7E2D}"/>
                </a:ext>
              </a:extLst>
            </p:cNvPr>
            <p:cNvSpPr>
              <a:spLocks noChangeShapeType="1"/>
            </p:cNvSpPr>
            <p:nvPr/>
          </p:nvSpPr>
          <p:spPr bwMode="auto">
            <a:xfrm flipV="1">
              <a:off x="9372600" y="38100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Line 259">
              <a:extLst>
                <a:ext uri="{FF2B5EF4-FFF2-40B4-BE49-F238E27FC236}">
                  <a16:creationId xmlns:a16="http://schemas.microsoft.com/office/drawing/2014/main" id="{95E98480-E92D-442D-9931-8A8B28325C52}"/>
                </a:ext>
              </a:extLst>
            </p:cNvPr>
            <p:cNvSpPr>
              <a:spLocks noChangeShapeType="1"/>
            </p:cNvSpPr>
            <p:nvPr/>
          </p:nvSpPr>
          <p:spPr bwMode="auto">
            <a:xfrm>
              <a:off x="9525000" y="3505200"/>
              <a:ext cx="1524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Line 261">
              <a:extLst>
                <a:ext uri="{FF2B5EF4-FFF2-40B4-BE49-F238E27FC236}">
                  <a16:creationId xmlns:a16="http://schemas.microsoft.com/office/drawing/2014/main" id="{9795DAC5-73CD-4017-923A-70D48346BC5A}"/>
                </a:ext>
              </a:extLst>
            </p:cNvPr>
            <p:cNvSpPr>
              <a:spLocks noChangeShapeType="1"/>
            </p:cNvSpPr>
            <p:nvPr/>
          </p:nvSpPr>
          <p:spPr bwMode="auto">
            <a:xfrm>
              <a:off x="7086600" y="2438400"/>
              <a:ext cx="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Arrow: Left 9">
            <a:extLst>
              <a:ext uri="{FF2B5EF4-FFF2-40B4-BE49-F238E27FC236}">
                <a16:creationId xmlns:a16="http://schemas.microsoft.com/office/drawing/2014/main" id="{ABD73400-6A99-49A3-8C7A-05F4416331CE}"/>
              </a:ext>
            </a:extLst>
          </p:cNvPr>
          <p:cNvSpPr/>
          <p:nvPr/>
        </p:nvSpPr>
        <p:spPr>
          <a:xfrm>
            <a:off x="9380000" y="3833511"/>
            <a:ext cx="420766" cy="4241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A267DAC-F3B4-4429-85C0-B053E0E47646}"/>
              </a:ext>
            </a:extLst>
          </p:cNvPr>
          <p:cNvSpPr>
            <a:spLocks noGrp="1"/>
          </p:cNvSpPr>
          <p:nvPr>
            <p:ph type="sldNum" sz="quarter" idx="12"/>
          </p:nvPr>
        </p:nvSpPr>
        <p:spPr/>
        <p:txBody>
          <a:bodyPr/>
          <a:lstStyle/>
          <a:p>
            <a:fld id="{0DD54056-B847-46F3-8FD0-4DBB10FED605}" type="slidenum">
              <a:rPr lang="en-US" smtClean="0"/>
              <a:t>19</a:t>
            </a:fld>
            <a:endParaRPr lang="en-US"/>
          </a:p>
        </p:txBody>
      </p:sp>
    </p:spTree>
    <p:extLst>
      <p:ext uri="{BB962C8B-B14F-4D97-AF65-F5344CB8AC3E}">
        <p14:creationId xmlns:p14="http://schemas.microsoft.com/office/powerpoint/2010/main" val="1769910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4938" y="822191"/>
            <a:ext cx="8976272" cy="5162049"/>
          </a:xfrm>
        </p:spPr>
        <p:txBody>
          <a:bodyPr vert="horz" lIns="91440" tIns="45720" rIns="91440" bIns="45720" rtlCol="0" anchor="t">
            <a:normAutofit lnSpcReduction="10000"/>
          </a:bodyPr>
          <a:lstStyle/>
          <a:p>
            <a:pPr marL="0" indent="0">
              <a:buNone/>
            </a:pPr>
            <a:r>
              <a:rPr lang="en-US" b="1" dirty="0"/>
              <a:t>Book details: </a:t>
            </a:r>
          </a:p>
          <a:p>
            <a:pPr marL="0" indent="0">
              <a:buNone/>
            </a:pPr>
            <a:r>
              <a:rPr lang="en-US" dirty="0">
                <a:hlinkClick r:id="rId3"/>
              </a:rPr>
              <a:t>https://www.nowpublishers.com/article/Details/INR-074</a:t>
            </a:r>
            <a:endParaRPr lang="en-US" dirty="0"/>
          </a:p>
          <a:p>
            <a:pPr marL="0" indent="0">
              <a:buNone/>
            </a:pPr>
            <a:r>
              <a:rPr lang="en-US" dirty="0">
                <a:cs typeface="Calibri"/>
                <a:hlinkClick r:id="rId4"/>
              </a:rPr>
              <a:t>https://arxiv.org/abs/1809.08267</a:t>
            </a:r>
            <a:r>
              <a:rPr lang="en-US" dirty="0">
                <a:cs typeface="Calibri"/>
              </a:rPr>
              <a:t> (preprint)</a:t>
            </a:r>
          </a:p>
          <a:p>
            <a:pPr marL="0" indent="0">
              <a:buNone/>
            </a:pPr>
            <a:endParaRPr lang="en-US" b="1" dirty="0"/>
          </a:p>
          <a:p>
            <a:pPr marL="0" indent="0">
              <a:buNone/>
            </a:pPr>
            <a:r>
              <a:rPr lang="en-US" b="1" dirty="0"/>
              <a:t>Contact Information:</a:t>
            </a:r>
          </a:p>
          <a:p>
            <a:pPr marL="0" indent="0">
              <a:buNone/>
            </a:pPr>
            <a:r>
              <a:rPr lang="en-US" sz="2400" dirty="0"/>
              <a:t>Jianfeng Gao	</a:t>
            </a:r>
            <a:r>
              <a:rPr lang="en-US" sz="2400" dirty="0">
                <a:hlinkClick r:id="rId5"/>
              </a:rPr>
              <a:t>http://research.microsoft.com/~jfgao</a:t>
            </a:r>
            <a:r>
              <a:rPr lang="en-US" sz="2400" dirty="0"/>
              <a:t> </a:t>
            </a:r>
          </a:p>
          <a:p>
            <a:pPr marL="0" indent="0">
              <a:buNone/>
            </a:pPr>
            <a:r>
              <a:rPr lang="en-US" sz="2400" dirty="0"/>
              <a:t>Michel Galley	</a:t>
            </a:r>
            <a:r>
              <a:rPr lang="en-US" sz="2400" dirty="0">
                <a:hlinkClick r:id="rId6"/>
              </a:rPr>
              <a:t>http://research.microsoft.com/~mgalley</a:t>
            </a:r>
            <a:r>
              <a:rPr lang="en-US" sz="2400" dirty="0"/>
              <a:t> </a:t>
            </a:r>
          </a:p>
          <a:p>
            <a:pPr marL="0" indent="0">
              <a:buNone/>
            </a:pPr>
            <a:endParaRPr lang="en-US" sz="2400" dirty="0">
              <a:cs typeface="Calibri"/>
            </a:endParaRPr>
          </a:p>
          <a:p>
            <a:pPr marL="0" indent="0">
              <a:buNone/>
            </a:pPr>
            <a:r>
              <a:rPr lang="en-US" sz="2400" b="1" dirty="0">
                <a:cs typeface="Calibri"/>
              </a:rPr>
              <a:t>Slides:</a:t>
            </a:r>
          </a:p>
          <a:p>
            <a:pPr marL="0" indent="0">
              <a:buNone/>
            </a:pPr>
            <a:r>
              <a:rPr lang="en-US" sz="2000" dirty="0">
                <a:cs typeface="Calibri"/>
                <a:hlinkClick r:id="rId7"/>
              </a:rPr>
              <a:t>http://microsoft.com/en-us/research/publication/neural-approaches-to-conversational-ai/</a:t>
            </a:r>
            <a:endParaRPr lang="en-US" sz="2000" dirty="0">
              <a:cs typeface="Calibri"/>
            </a:endParaRPr>
          </a:p>
          <a:p>
            <a:pPr marL="0" indent="0">
              <a:buNone/>
            </a:pPr>
            <a:r>
              <a:rPr lang="en-US" sz="2000" dirty="0">
                <a:cs typeface="Calibri"/>
              </a:rPr>
              <a:t>We thank </a:t>
            </a:r>
            <a:r>
              <a:rPr lang="en-US" sz="2000" b="1" dirty="0">
                <a:cs typeface="Calibri"/>
              </a:rPr>
              <a:t>Lihong Li, Bill Dolan</a:t>
            </a:r>
            <a:r>
              <a:rPr lang="en-US" sz="2000" dirty="0">
                <a:cs typeface="Calibri"/>
              </a:rPr>
              <a:t> and </a:t>
            </a:r>
            <a:r>
              <a:rPr lang="en-US" sz="2000" b="1" dirty="0">
                <a:cs typeface="Calibri"/>
              </a:rPr>
              <a:t>Yun-Nung (Vivian) Chen </a:t>
            </a:r>
            <a:r>
              <a:rPr lang="en-US" sz="2000" dirty="0">
                <a:cs typeface="Calibri"/>
              </a:rPr>
              <a:t>for contributing slides. </a:t>
            </a:r>
          </a:p>
        </p:txBody>
      </p:sp>
      <p:sp>
        <p:nvSpPr>
          <p:cNvPr id="2" name="Slide Number Placeholder 1"/>
          <p:cNvSpPr>
            <a:spLocks noGrp="1"/>
          </p:cNvSpPr>
          <p:nvPr>
            <p:ph type="sldNum" sz="quarter" idx="12"/>
          </p:nvPr>
        </p:nvSpPr>
        <p:spPr/>
        <p:txBody>
          <a:bodyPr/>
          <a:lstStyle/>
          <a:p>
            <a:fld id="{C457ECFF-F0A0-4928-BB3E-15861A9DA64E}" type="slidenum">
              <a:rPr lang="en-US" smtClean="0"/>
              <a:t>2</a:t>
            </a:fld>
            <a:endParaRPr lang="en-US"/>
          </a:p>
        </p:txBody>
      </p:sp>
      <p:pic>
        <p:nvPicPr>
          <p:cNvPr id="4" name="Picture 3">
            <a:extLst>
              <a:ext uri="{FF2B5EF4-FFF2-40B4-BE49-F238E27FC236}">
                <a16:creationId xmlns:a16="http://schemas.microsoft.com/office/drawing/2014/main" id="{F74CC77B-EEEF-4D39-AE6D-A8CD4BDAA88C}"/>
              </a:ext>
            </a:extLst>
          </p:cNvPr>
          <p:cNvPicPr>
            <a:picLocks noChangeAspect="1"/>
          </p:cNvPicPr>
          <p:nvPr/>
        </p:nvPicPr>
        <p:blipFill>
          <a:blip r:embed="rId8"/>
          <a:stretch>
            <a:fillRect/>
          </a:stretch>
        </p:blipFill>
        <p:spPr>
          <a:xfrm>
            <a:off x="9376664" y="1426215"/>
            <a:ext cx="2676525" cy="3905250"/>
          </a:xfrm>
          <a:prstGeom prst="rect">
            <a:avLst/>
          </a:prstGeom>
        </p:spPr>
      </p:pic>
      <p:pic>
        <p:nvPicPr>
          <p:cNvPr id="5" name="Picture 4">
            <a:extLst>
              <a:ext uri="{FF2B5EF4-FFF2-40B4-BE49-F238E27FC236}">
                <a16:creationId xmlns:a16="http://schemas.microsoft.com/office/drawing/2014/main" id="{0424932A-85BA-48F8-BEB1-573C4A5253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15577" y="101850"/>
            <a:ext cx="1323399" cy="1323399"/>
          </a:xfrm>
          <a:prstGeom prst="rect">
            <a:avLst/>
          </a:prstGeom>
        </p:spPr>
      </p:pic>
    </p:spTree>
    <p:extLst>
      <p:ext uri="{BB962C8B-B14F-4D97-AF65-F5344CB8AC3E}">
        <p14:creationId xmlns:p14="http://schemas.microsoft.com/office/powerpoint/2010/main" val="2199466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838AEC9-6BD6-4EF1-B711-4CEF17BA85EB}"/>
              </a:ext>
            </a:extLst>
          </p:cNvPr>
          <p:cNvSpPr txBox="1">
            <a:spLocks/>
          </p:cNvSpPr>
          <p:nvPr/>
        </p:nvSpPr>
        <p:spPr>
          <a:xfrm>
            <a:off x="556727" y="4180440"/>
            <a:ext cx="9744767" cy="19882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chemeClr val="accent1"/>
                </a:solidFill>
                <a:effectLst/>
                <a:uLnTx/>
                <a:uFillTx/>
                <a:latin typeface="Calibri" panose="020F0502020204030204"/>
                <a:ea typeface="+mn-ea"/>
                <a:cs typeface="+mn-cs"/>
              </a:rPr>
              <a:t>Encoding: map each text span to a semantic vector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chemeClr val="accent1"/>
                </a:solidFill>
                <a:effectLst/>
                <a:uLnTx/>
                <a:uFillTx/>
                <a:latin typeface="Calibri" panose="020F0502020204030204"/>
                <a:ea typeface="+mn-ea"/>
                <a:cs typeface="+mn-cs"/>
              </a:rPr>
              <a:t>Reasoning: rank and re-rank semantic vectors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Decoding: map the top-ranked vector to text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93EC6A3-3F66-4257-821A-41C098497FCC}"/>
              </a:ext>
            </a:extLst>
          </p:cNvPr>
          <p:cNvSpPr/>
          <p:nvPr/>
        </p:nvSpPr>
        <p:spPr>
          <a:xfrm>
            <a:off x="556727" y="1138549"/>
            <a:ext cx="553927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Arial" panose="020B0604020202020204" pitchFamily="34" charset="0"/>
              </a:rPr>
              <a:t>What types of European groups were able to avoid the plague?</a:t>
            </a:r>
          </a:p>
        </p:txBody>
      </p:sp>
      <p:sp>
        <p:nvSpPr>
          <p:cNvPr id="9" name="Content Placeholder 2">
            <a:extLst>
              <a:ext uri="{FF2B5EF4-FFF2-40B4-BE49-F238E27FC236}">
                <a16:creationId xmlns:a16="http://schemas.microsoft.com/office/drawing/2014/main" id="{510F3221-1C6F-427E-8EB8-597B4FC6B4FF}"/>
              </a:ext>
            </a:extLst>
          </p:cNvPr>
          <p:cNvSpPr txBox="1">
            <a:spLocks/>
          </p:cNvSpPr>
          <p:nvPr/>
        </p:nvSpPr>
        <p:spPr>
          <a:xfrm>
            <a:off x="6792299" y="1538665"/>
            <a:ext cx="5181600" cy="230476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rPr>
              <a:t>A limited form of comprehension: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No need for extra knowledge outside the paragraph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No need for clarifying questions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The answer must be a text span in the paragraph if it exists, not synthesized,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41B60FB9-76C1-4BE2-88FF-A6C3DCF09DAB}"/>
              </a:ext>
            </a:extLst>
          </p:cNvPr>
          <p:cNvSpPr>
            <a:spLocks noGrp="1"/>
          </p:cNvSpPr>
          <p:nvPr>
            <p:ph type="title"/>
          </p:nvPr>
        </p:nvSpPr>
        <p:spPr>
          <a:xfrm>
            <a:off x="556727" y="365126"/>
            <a:ext cx="10797073" cy="657282"/>
          </a:xfrm>
        </p:spPr>
        <p:txBody>
          <a:bodyPr>
            <a:normAutofit fontScale="90000"/>
          </a:bodyPr>
          <a:lstStyle/>
          <a:p>
            <a:r>
              <a:rPr lang="en-US"/>
              <a:t>Neural MRC Models on </a:t>
            </a:r>
            <a:r>
              <a:rPr lang="en-US" err="1"/>
              <a:t>SQuAD</a:t>
            </a:r>
            <a:endParaRPr lang="en-US">
              <a:highlight>
                <a:srgbClr val="FFFF00"/>
              </a:highlight>
            </a:endParaRPr>
          </a:p>
        </p:txBody>
      </p:sp>
      <p:pic>
        <p:nvPicPr>
          <p:cNvPr id="2" name="Picture 1">
            <a:extLst>
              <a:ext uri="{FF2B5EF4-FFF2-40B4-BE49-F238E27FC236}">
                <a16:creationId xmlns:a16="http://schemas.microsoft.com/office/drawing/2014/main" id="{B9702D90-EC20-4369-AE16-4F08BE41E092}"/>
              </a:ext>
            </a:extLst>
          </p:cNvPr>
          <p:cNvPicPr>
            <a:picLocks noChangeAspect="1"/>
          </p:cNvPicPr>
          <p:nvPr/>
        </p:nvPicPr>
        <p:blipFill rotWithShape="1">
          <a:blip r:embed="rId3"/>
          <a:srcRect l="6899" t="32251" r="51309" b="39829"/>
          <a:stretch/>
        </p:blipFill>
        <p:spPr>
          <a:xfrm>
            <a:off x="556727" y="1477103"/>
            <a:ext cx="6015234" cy="2427894"/>
          </a:xfrm>
          <a:prstGeom prst="rect">
            <a:avLst/>
          </a:prstGeom>
        </p:spPr>
      </p:pic>
      <p:sp>
        <p:nvSpPr>
          <p:cNvPr id="3" name="Slide Number Placeholder 2">
            <a:extLst>
              <a:ext uri="{FF2B5EF4-FFF2-40B4-BE49-F238E27FC236}">
                <a16:creationId xmlns:a16="http://schemas.microsoft.com/office/drawing/2014/main" id="{629C86D2-4BD4-4EDB-B5F3-4F700DCA61BE}"/>
              </a:ext>
            </a:extLst>
          </p:cNvPr>
          <p:cNvSpPr>
            <a:spLocks noGrp="1"/>
          </p:cNvSpPr>
          <p:nvPr>
            <p:ph type="sldNum" sz="quarter" idx="12"/>
          </p:nvPr>
        </p:nvSpPr>
        <p:spPr/>
        <p:txBody>
          <a:bodyPr/>
          <a:lstStyle/>
          <a:p>
            <a:fld id="{0DD54056-B847-46F3-8FD0-4DBB10FED605}" type="slidenum">
              <a:rPr lang="en-US" smtClean="0"/>
              <a:t>20</a:t>
            </a:fld>
            <a:endParaRPr lang="en-US"/>
          </a:p>
        </p:txBody>
      </p:sp>
    </p:spTree>
    <p:extLst>
      <p:ext uri="{BB962C8B-B14F-4D97-AF65-F5344CB8AC3E}">
        <p14:creationId xmlns:p14="http://schemas.microsoft.com/office/powerpoint/2010/main" val="256960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F17F1-621B-4B9E-820A-5106471BEE74}"/>
              </a:ext>
            </a:extLst>
          </p:cNvPr>
          <p:cNvSpPr>
            <a:spLocks noGrp="1"/>
          </p:cNvSpPr>
          <p:nvPr>
            <p:ph type="title"/>
          </p:nvPr>
        </p:nvSpPr>
        <p:spPr/>
        <p:txBody>
          <a:bodyPr/>
          <a:lstStyle/>
          <a:p>
            <a:r>
              <a:rPr lang="en-US"/>
              <a:t>Three components </a:t>
            </a:r>
          </a:p>
        </p:txBody>
      </p:sp>
      <p:sp>
        <p:nvSpPr>
          <p:cNvPr id="3" name="Content Placeholder 2">
            <a:extLst>
              <a:ext uri="{FF2B5EF4-FFF2-40B4-BE49-F238E27FC236}">
                <a16:creationId xmlns:a16="http://schemas.microsoft.com/office/drawing/2014/main" id="{AF2294D0-04E9-480B-B1D0-A9FE1B5E9B3A}"/>
              </a:ext>
            </a:extLst>
          </p:cNvPr>
          <p:cNvSpPr>
            <a:spLocks noGrp="1"/>
          </p:cNvSpPr>
          <p:nvPr>
            <p:ph idx="1"/>
          </p:nvPr>
        </p:nvSpPr>
        <p:spPr>
          <a:xfrm>
            <a:off x="1039091" y="1537855"/>
            <a:ext cx="10584873" cy="4639108"/>
          </a:xfrm>
        </p:spPr>
        <p:txBody>
          <a:bodyPr>
            <a:normAutofit/>
          </a:bodyPr>
          <a:lstStyle/>
          <a:p>
            <a:r>
              <a:rPr lang="en-US"/>
              <a:t>Word embedding – word semantic space </a:t>
            </a:r>
          </a:p>
          <a:p>
            <a:pPr lvl="1"/>
            <a:r>
              <a:rPr lang="en-US"/>
              <a:t>represent each word as a low-dim continuous vector via </a:t>
            </a:r>
            <a:r>
              <a:rPr lang="en-US">
                <a:solidFill>
                  <a:schemeClr val="accent1"/>
                </a:solidFill>
                <a:hlinkClick r:id="rId3"/>
              </a:rPr>
              <a:t>GloVe</a:t>
            </a:r>
            <a:endParaRPr lang="en-US">
              <a:solidFill>
                <a:schemeClr val="accent1"/>
              </a:solidFill>
            </a:endParaRPr>
          </a:p>
          <a:p>
            <a:r>
              <a:rPr lang="en-US"/>
              <a:t>Context embedding – contextual semantic space</a:t>
            </a:r>
          </a:p>
          <a:p>
            <a:pPr lvl="1"/>
            <a:r>
              <a:rPr lang="en-US"/>
              <a:t>capture context info for each word (in query or doc), via </a:t>
            </a:r>
          </a:p>
          <a:p>
            <a:pPr lvl="2"/>
            <a:r>
              <a:rPr lang="en-US" err="1">
                <a:solidFill>
                  <a:schemeClr val="accent1"/>
                </a:solidFill>
              </a:rPr>
              <a:t>BiLSTM</a:t>
            </a:r>
            <a:r>
              <a:rPr lang="en-US">
                <a:solidFill>
                  <a:schemeClr val="accent1"/>
                </a:solidFill>
              </a:rPr>
              <a:t> </a:t>
            </a:r>
            <a:r>
              <a:rPr lang="en-US"/>
              <a:t>[</a:t>
            </a:r>
            <a:r>
              <a:rPr lang="da-DK">
                <a:latin typeface="LMRoman10-Regular"/>
                <a:hlinkClick r:id="rId4"/>
              </a:rPr>
              <a:t>Melamud+ 16</a:t>
            </a:r>
            <a:r>
              <a:rPr lang="en-US"/>
              <a:t>]</a:t>
            </a:r>
          </a:p>
          <a:p>
            <a:pPr lvl="2"/>
            <a:r>
              <a:rPr lang="en-US" err="1">
                <a:solidFill>
                  <a:schemeClr val="accent1"/>
                </a:solidFill>
              </a:rPr>
              <a:t>ELMo</a:t>
            </a:r>
            <a:r>
              <a:rPr lang="en-US"/>
              <a:t> [</a:t>
            </a:r>
            <a:r>
              <a:rPr lang="en-US">
                <a:hlinkClick r:id="rId5"/>
              </a:rPr>
              <a:t>Peter+ 18</a:t>
            </a:r>
            <a:r>
              <a:rPr lang="en-US"/>
              <a:t>]: task-specific combo of the intermediate layer representations of </a:t>
            </a:r>
            <a:r>
              <a:rPr lang="en-US" err="1"/>
              <a:t>biLM</a:t>
            </a:r>
            <a:endParaRPr lang="en-US"/>
          </a:p>
          <a:p>
            <a:pPr lvl="2"/>
            <a:r>
              <a:rPr lang="en-US">
                <a:solidFill>
                  <a:schemeClr val="accent1"/>
                </a:solidFill>
              </a:rPr>
              <a:t>BERT</a:t>
            </a:r>
            <a:r>
              <a:rPr lang="en-US"/>
              <a:t> [</a:t>
            </a:r>
            <a:r>
              <a:rPr lang="en-US">
                <a:hlinkClick r:id="rId6"/>
              </a:rPr>
              <a:t>Devlin et al. 2018</a:t>
            </a:r>
            <a:r>
              <a:rPr lang="en-US"/>
              <a:t>]: multi-layer transformer.</a:t>
            </a:r>
          </a:p>
          <a:p>
            <a:r>
              <a:rPr lang="en-US"/>
              <a:t>Ranking – task-specific semantic space</a:t>
            </a:r>
          </a:p>
          <a:p>
            <a:pPr lvl="1"/>
            <a:r>
              <a:rPr lang="en-US"/>
              <a:t>fuse query info into passage via </a:t>
            </a:r>
            <a:r>
              <a:rPr lang="en-US">
                <a:solidFill>
                  <a:schemeClr val="accent1"/>
                </a:solidFill>
              </a:rPr>
              <a:t>Attention </a:t>
            </a:r>
          </a:p>
          <a:p>
            <a:pPr lvl="1"/>
            <a:r>
              <a:rPr lang="en-US"/>
              <a:t>[</a:t>
            </a:r>
            <a:r>
              <a:rPr lang="en-US">
                <a:hlinkClick r:id="rId7"/>
              </a:rPr>
              <a:t>Huang+</a:t>
            </a:r>
            <a:r>
              <a:rPr lang="da-DK">
                <a:hlinkClick r:id="rId7"/>
              </a:rPr>
              <a:t> 17</a:t>
            </a:r>
            <a:r>
              <a:rPr lang="da-DK"/>
              <a:t>; </a:t>
            </a:r>
            <a:r>
              <a:rPr lang="da-DK">
                <a:hlinkClick r:id="rId8"/>
              </a:rPr>
              <a:t>Wang+ 17</a:t>
            </a:r>
            <a:r>
              <a:rPr lang="da-DK"/>
              <a:t>; </a:t>
            </a:r>
            <a:r>
              <a:rPr lang="da-DK">
                <a:hlinkClick r:id="rId9"/>
              </a:rPr>
              <a:t>Hu+ 17</a:t>
            </a:r>
            <a:r>
              <a:rPr lang="da-DK"/>
              <a:t>; </a:t>
            </a:r>
            <a:r>
              <a:rPr lang="en-US">
                <a:hlinkClick r:id="rId10"/>
              </a:rPr>
              <a:t>Seo+ 16</a:t>
            </a:r>
            <a:r>
              <a:rPr lang="da-DK"/>
              <a:t>; </a:t>
            </a:r>
            <a:r>
              <a:rPr lang="en-US" err="1">
                <a:hlinkClick r:id="rId11"/>
              </a:rPr>
              <a:t>Wang&amp;Jiang</a:t>
            </a:r>
            <a:r>
              <a:rPr lang="en-US">
                <a:hlinkClick r:id="rId11"/>
              </a:rPr>
              <a:t> 16</a:t>
            </a:r>
            <a:r>
              <a:rPr lang="en-US"/>
              <a:t>]</a:t>
            </a:r>
          </a:p>
        </p:txBody>
      </p:sp>
      <p:sp>
        <p:nvSpPr>
          <p:cNvPr id="4" name="Slide Number Placeholder 3">
            <a:extLst>
              <a:ext uri="{FF2B5EF4-FFF2-40B4-BE49-F238E27FC236}">
                <a16:creationId xmlns:a16="http://schemas.microsoft.com/office/drawing/2014/main" id="{F2729DFF-7790-4384-B167-9BA12BE72BF4}"/>
              </a:ext>
            </a:extLst>
          </p:cNvPr>
          <p:cNvSpPr>
            <a:spLocks noGrp="1"/>
          </p:cNvSpPr>
          <p:nvPr>
            <p:ph type="sldNum" sz="quarter" idx="12"/>
          </p:nvPr>
        </p:nvSpPr>
        <p:spPr/>
        <p:txBody>
          <a:bodyPr/>
          <a:lstStyle/>
          <a:p>
            <a:fld id="{0DD54056-B847-46F3-8FD0-4DBB10FED605}" type="slidenum">
              <a:rPr lang="en-US" smtClean="0"/>
              <a:t>21</a:t>
            </a:fld>
            <a:endParaRPr lang="en-US"/>
          </a:p>
        </p:txBody>
      </p:sp>
    </p:spTree>
    <p:extLst>
      <p:ext uri="{BB962C8B-B14F-4D97-AF65-F5344CB8AC3E}">
        <p14:creationId xmlns:p14="http://schemas.microsoft.com/office/powerpoint/2010/main" val="3896579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EF2DB-823D-4629-80BC-B811D75B4BF1}"/>
              </a:ext>
            </a:extLst>
          </p:cNvPr>
          <p:cNvSpPr>
            <a:spLocks noGrp="1"/>
          </p:cNvSpPr>
          <p:nvPr>
            <p:ph type="title"/>
          </p:nvPr>
        </p:nvSpPr>
        <p:spPr>
          <a:xfrm>
            <a:off x="597159" y="365125"/>
            <a:ext cx="11028784" cy="1005917"/>
          </a:xfrm>
        </p:spPr>
        <p:txBody>
          <a:bodyPr/>
          <a:lstStyle/>
          <a:p>
            <a:r>
              <a:rPr lang="en-US"/>
              <a:t>Language Embeddings (context free)</a:t>
            </a:r>
          </a:p>
        </p:txBody>
      </p:sp>
      <p:sp>
        <p:nvSpPr>
          <p:cNvPr id="4" name="Cloud 3">
            <a:extLst>
              <a:ext uri="{FF2B5EF4-FFF2-40B4-BE49-F238E27FC236}">
                <a16:creationId xmlns:a16="http://schemas.microsoft.com/office/drawing/2014/main" id="{9AC6922A-371D-4CB8-A646-FBD3B4168EE1}"/>
              </a:ext>
            </a:extLst>
          </p:cNvPr>
          <p:cNvSpPr/>
          <p:nvPr/>
        </p:nvSpPr>
        <p:spPr>
          <a:xfrm>
            <a:off x="4306942" y="2390297"/>
            <a:ext cx="3647151" cy="2330804"/>
          </a:xfrm>
          <a:prstGeom prst="cloud">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defTabSz="914126">
              <a:defRPr/>
            </a:pPr>
            <a:endParaRPr lang="en-US" sz="1500">
              <a:solidFill>
                <a:prstClr val="black"/>
              </a:solidFill>
              <a:latin typeface="Calibri" panose="020F0502020204030204"/>
            </a:endParaRPr>
          </a:p>
          <a:p>
            <a:pPr algn="ctr" defTabSz="914126">
              <a:defRPr/>
            </a:pPr>
            <a:endParaRPr lang="en-US" sz="1500">
              <a:solidFill>
                <a:prstClr val="black"/>
              </a:solidFill>
              <a:latin typeface="Calibri" panose="020F0502020204030204"/>
            </a:endParaRPr>
          </a:p>
          <a:p>
            <a:pPr algn="ctr" defTabSz="914126">
              <a:defRPr/>
            </a:pPr>
            <a:endParaRPr lang="en-US" sz="1500">
              <a:solidFill>
                <a:prstClr val="black"/>
              </a:solidFill>
              <a:latin typeface="Calibri" panose="020F0502020204030204"/>
            </a:endParaRPr>
          </a:p>
          <a:p>
            <a:pPr algn="ctr" defTabSz="914126">
              <a:defRPr/>
            </a:pPr>
            <a:endParaRPr lang="en-US" sz="1500">
              <a:solidFill>
                <a:prstClr val="black"/>
              </a:solidFill>
              <a:latin typeface="Calibri" panose="020F0502020204030204"/>
            </a:endParaRPr>
          </a:p>
        </p:txBody>
      </p:sp>
      <p:cxnSp>
        <p:nvCxnSpPr>
          <p:cNvPr id="5" name="Curved Connector 7">
            <a:extLst>
              <a:ext uri="{FF2B5EF4-FFF2-40B4-BE49-F238E27FC236}">
                <a16:creationId xmlns:a16="http://schemas.microsoft.com/office/drawing/2014/main" id="{B7CDA694-2882-477B-8D6A-B6F502E12431}"/>
              </a:ext>
            </a:extLst>
          </p:cNvPr>
          <p:cNvCxnSpPr/>
          <p:nvPr/>
        </p:nvCxnSpPr>
        <p:spPr>
          <a:xfrm flipV="1">
            <a:off x="3431819" y="3106036"/>
            <a:ext cx="2070112" cy="1938825"/>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6" name="Curved Connector 8">
            <a:extLst>
              <a:ext uri="{FF2B5EF4-FFF2-40B4-BE49-F238E27FC236}">
                <a16:creationId xmlns:a16="http://schemas.microsoft.com/office/drawing/2014/main" id="{469272B9-923A-4A3E-B30A-B25653A37B17}"/>
              </a:ext>
            </a:extLst>
          </p:cNvPr>
          <p:cNvCxnSpPr/>
          <p:nvPr/>
        </p:nvCxnSpPr>
        <p:spPr>
          <a:xfrm rot="10800000" flipV="1">
            <a:off x="6065500" y="2414323"/>
            <a:ext cx="2459684" cy="504350"/>
          </a:xfrm>
          <a:prstGeom prst="curvedConnector4">
            <a:avLst>
              <a:gd name="adj1" fmla="val 49442"/>
              <a:gd name="adj2" fmla="val -45912"/>
            </a:avLst>
          </a:prstGeom>
          <a:ln>
            <a:tailEnd type="triangle"/>
          </a:ln>
        </p:spPr>
        <p:style>
          <a:lnRef idx="1">
            <a:schemeClr val="dk1"/>
          </a:lnRef>
          <a:fillRef idx="0">
            <a:schemeClr val="dk1"/>
          </a:fillRef>
          <a:effectRef idx="0">
            <a:schemeClr val="dk1"/>
          </a:effectRef>
          <a:fontRef idx="minor">
            <a:schemeClr val="tx1"/>
          </a:fontRef>
        </p:style>
      </p:cxnSp>
      <p:sp>
        <p:nvSpPr>
          <p:cNvPr id="7" name="Oval 6">
            <a:extLst>
              <a:ext uri="{FF2B5EF4-FFF2-40B4-BE49-F238E27FC236}">
                <a16:creationId xmlns:a16="http://schemas.microsoft.com/office/drawing/2014/main" id="{0CE78A19-1B53-4EDA-89F2-5F864314D31C}"/>
              </a:ext>
            </a:extLst>
          </p:cNvPr>
          <p:cNvSpPr/>
          <p:nvPr/>
        </p:nvSpPr>
        <p:spPr>
          <a:xfrm>
            <a:off x="5519310" y="3017996"/>
            <a:ext cx="187365" cy="206134"/>
          </a:xfrm>
          <a:prstGeom prst="ellipse">
            <a:avLst/>
          </a:prstGeom>
          <a:solidFill>
            <a:schemeClr val="accent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algn="ctr" defTabSz="914126">
              <a:defRPr/>
            </a:pPr>
            <a:endParaRPr lang="en-US" sz="1350">
              <a:solidFill>
                <a:prstClr val="black"/>
              </a:solidFill>
              <a:latin typeface="Calibri" panose="020F0502020204030204"/>
            </a:endParaRPr>
          </a:p>
        </p:txBody>
      </p:sp>
      <p:pic>
        <p:nvPicPr>
          <p:cNvPr id="8" name="Picture 7">
            <a:extLst>
              <a:ext uri="{FF2B5EF4-FFF2-40B4-BE49-F238E27FC236}">
                <a16:creationId xmlns:a16="http://schemas.microsoft.com/office/drawing/2014/main" id="{2435A6E0-D200-4D01-B6CD-AE319ED2ED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6767" y="5877674"/>
            <a:ext cx="580532" cy="551505"/>
          </a:xfrm>
          <a:prstGeom prst="rect">
            <a:avLst/>
          </a:prstGeom>
        </p:spPr>
      </p:pic>
      <p:sp>
        <p:nvSpPr>
          <p:cNvPr id="9" name="Cloud Callout 31">
            <a:extLst>
              <a:ext uri="{FF2B5EF4-FFF2-40B4-BE49-F238E27FC236}">
                <a16:creationId xmlns:a16="http://schemas.microsoft.com/office/drawing/2014/main" id="{EB07D059-1720-4811-8C70-CB1C853F4ACB}"/>
              </a:ext>
            </a:extLst>
          </p:cNvPr>
          <p:cNvSpPr/>
          <p:nvPr/>
        </p:nvSpPr>
        <p:spPr>
          <a:xfrm>
            <a:off x="1986767" y="4992255"/>
            <a:ext cx="2349236" cy="508430"/>
          </a:xfrm>
          <a:prstGeom prst="cloudCallout">
            <a:avLst>
              <a:gd name="adj1" fmla="val -33502"/>
              <a:gd name="adj2" fmla="val 943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2399" b="1">
                <a:solidFill>
                  <a:prstClr val="white"/>
                </a:solidFill>
                <a:latin typeface="Calibri" panose="020F0502020204030204"/>
              </a:rPr>
              <a:t>Hot-dog</a:t>
            </a:r>
          </a:p>
        </p:txBody>
      </p:sp>
      <p:cxnSp>
        <p:nvCxnSpPr>
          <p:cNvPr id="10" name="Curved Connector 46">
            <a:extLst>
              <a:ext uri="{FF2B5EF4-FFF2-40B4-BE49-F238E27FC236}">
                <a16:creationId xmlns:a16="http://schemas.microsoft.com/office/drawing/2014/main" id="{40F6449A-F05E-4DAE-A760-5FC8D2F702AC}"/>
              </a:ext>
            </a:extLst>
          </p:cNvPr>
          <p:cNvCxnSpPr/>
          <p:nvPr/>
        </p:nvCxnSpPr>
        <p:spPr>
          <a:xfrm rot="10800000">
            <a:off x="6770231" y="3734129"/>
            <a:ext cx="1064431" cy="1830453"/>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11" name="Oval 10">
            <a:extLst>
              <a:ext uri="{FF2B5EF4-FFF2-40B4-BE49-F238E27FC236}">
                <a16:creationId xmlns:a16="http://schemas.microsoft.com/office/drawing/2014/main" id="{B859A724-7387-4C8D-8DCF-E98AA13836F0}"/>
              </a:ext>
            </a:extLst>
          </p:cNvPr>
          <p:cNvSpPr/>
          <p:nvPr/>
        </p:nvSpPr>
        <p:spPr>
          <a:xfrm>
            <a:off x="5926921" y="2975591"/>
            <a:ext cx="187365" cy="206134"/>
          </a:xfrm>
          <a:prstGeom prst="ellipse">
            <a:avLst/>
          </a:prstGeom>
          <a:solidFill>
            <a:srgbClr val="00B050"/>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algn="ctr" defTabSz="914126">
              <a:defRPr/>
            </a:pPr>
            <a:endParaRPr lang="en-US" sz="1350">
              <a:solidFill>
                <a:prstClr val="black"/>
              </a:solidFill>
              <a:latin typeface="Calibri" panose="020F0502020204030204"/>
            </a:endParaRPr>
          </a:p>
        </p:txBody>
      </p:sp>
      <p:sp>
        <p:nvSpPr>
          <p:cNvPr id="12" name="Oval 11">
            <a:extLst>
              <a:ext uri="{FF2B5EF4-FFF2-40B4-BE49-F238E27FC236}">
                <a16:creationId xmlns:a16="http://schemas.microsoft.com/office/drawing/2014/main" id="{99A8614E-B05D-4725-BD8F-91FC6242D806}"/>
              </a:ext>
            </a:extLst>
          </p:cNvPr>
          <p:cNvSpPr/>
          <p:nvPr/>
        </p:nvSpPr>
        <p:spPr>
          <a:xfrm>
            <a:off x="6676548" y="3527994"/>
            <a:ext cx="187365" cy="206134"/>
          </a:xfrm>
          <a:prstGeom prst="ellipse">
            <a:avLst/>
          </a:prstGeom>
          <a:solidFill>
            <a:srgbClr val="00B050"/>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algn="ctr" defTabSz="914126">
              <a:defRPr/>
            </a:pPr>
            <a:endParaRPr lang="en-US" sz="1350">
              <a:solidFill>
                <a:prstClr val="black"/>
              </a:solidFill>
              <a:latin typeface="Calibri" panose="020F0502020204030204"/>
            </a:endParaRPr>
          </a:p>
        </p:txBody>
      </p:sp>
      <p:sp>
        <p:nvSpPr>
          <p:cNvPr id="13" name="TextBox 12">
            <a:extLst>
              <a:ext uri="{FF2B5EF4-FFF2-40B4-BE49-F238E27FC236}">
                <a16:creationId xmlns:a16="http://schemas.microsoft.com/office/drawing/2014/main" id="{CB090068-0C0C-4C8F-AC37-BBC378D89BB7}"/>
              </a:ext>
            </a:extLst>
          </p:cNvPr>
          <p:cNvSpPr txBox="1"/>
          <p:nvPr/>
        </p:nvSpPr>
        <p:spPr>
          <a:xfrm>
            <a:off x="8525185" y="2208226"/>
            <a:ext cx="1326463" cy="369236"/>
          </a:xfrm>
          <a:prstGeom prst="rect">
            <a:avLst/>
          </a:prstGeom>
          <a:noFill/>
        </p:spPr>
        <p:txBody>
          <a:bodyPr wrap="square" rtlCol="0">
            <a:spAutoFit/>
          </a:bodyPr>
          <a:lstStyle/>
          <a:p>
            <a:pPr defTabSz="914126">
              <a:defRPr/>
            </a:pPr>
            <a:r>
              <a:rPr lang="en-US" sz="1799" b="1" i="1">
                <a:solidFill>
                  <a:srgbClr val="7030A0"/>
                </a:solidFill>
                <a:latin typeface="Calibri" panose="020F0502020204030204"/>
              </a:rPr>
              <a:t>Fast-food</a:t>
            </a:r>
          </a:p>
        </p:txBody>
      </p:sp>
      <p:sp>
        <p:nvSpPr>
          <p:cNvPr id="14" name="TextBox 13">
            <a:extLst>
              <a:ext uri="{FF2B5EF4-FFF2-40B4-BE49-F238E27FC236}">
                <a16:creationId xmlns:a16="http://schemas.microsoft.com/office/drawing/2014/main" id="{F6D5385F-580C-4F06-9AF8-E84473244C23}"/>
              </a:ext>
            </a:extLst>
          </p:cNvPr>
          <p:cNvSpPr txBox="1"/>
          <p:nvPr/>
        </p:nvSpPr>
        <p:spPr>
          <a:xfrm>
            <a:off x="7928344" y="5379965"/>
            <a:ext cx="1310904" cy="369236"/>
          </a:xfrm>
          <a:prstGeom prst="rect">
            <a:avLst/>
          </a:prstGeom>
          <a:noFill/>
        </p:spPr>
        <p:txBody>
          <a:bodyPr wrap="square" rtlCol="0">
            <a:spAutoFit/>
          </a:bodyPr>
          <a:lstStyle/>
          <a:p>
            <a:pPr defTabSz="914126">
              <a:defRPr/>
            </a:pPr>
            <a:r>
              <a:rPr lang="en-US" sz="1799" b="1" i="1">
                <a:solidFill>
                  <a:srgbClr val="7030A0"/>
                </a:solidFill>
                <a:latin typeface="Calibri" panose="020F0502020204030204"/>
              </a:rPr>
              <a:t>Dog-racing</a:t>
            </a:r>
          </a:p>
        </p:txBody>
      </p:sp>
      <p:sp>
        <p:nvSpPr>
          <p:cNvPr id="37" name="TextBox 36">
            <a:extLst>
              <a:ext uri="{FF2B5EF4-FFF2-40B4-BE49-F238E27FC236}">
                <a16:creationId xmlns:a16="http://schemas.microsoft.com/office/drawing/2014/main" id="{98331198-672B-4DAE-87C0-CCBCDCD080ED}"/>
              </a:ext>
            </a:extLst>
          </p:cNvPr>
          <p:cNvSpPr txBox="1"/>
          <p:nvPr/>
        </p:nvSpPr>
        <p:spPr>
          <a:xfrm>
            <a:off x="754057" y="2836542"/>
            <a:ext cx="2036439" cy="591339"/>
          </a:xfrm>
          <a:prstGeom prst="rect">
            <a:avLst/>
          </a:prstGeom>
          <a:noFill/>
        </p:spPr>
        <p:txBody>
          <a:bodyPr wrap="none" lIns="97941" tIns="48970" rIns="97941" bIns="48970" rtlCol="0">
            <a:spAutoFit/>
          </a:bodyPr>
          <a:lstStyle/>
          <a:p>
            <a:pPr algn="ctr" defTabSz="914126">
              <a:defRPr/>
            </a:pPr>
            <a:r>
              <a:rPr lang="en-US" sz="1600">
                <a:solidFill>
                  <a:srgbClr val="4472C4"/>
                </a:solidFill>
                <a:latin typeface="Calibri" panose="020F0502020204030204"/>
              </a:rPr>
              <a:t>1-hot vector</a:t>
            </a:r>
          </a:p>
          <a:p>
            <a:pPr algn="ctr" defTabSz="914126">
              <a:defRPr/>
            </a:pPr>
            <a:r>
              <a:rPr lang="en-US" sz="1600">
                <a:solidFill>
                  <a:srgbClr val="4472C4"/>
                </a:solidFill>
                <a:latin typeface="Calibri" panose="020F0502020204030204"/>
              </a:rPr>
              <a:t>dim=|V|=100K~100M</a:t>
            </a:r>
          </a:p>
        </p:txBody>
      </p:sp>
      <p:sp>
        <p:nvSpPr>
          <p:cNvPr id="38" name="TextBox 37">
            <a:extLst>
              <a:ext uri="{FF2B5EF4-FFF2-40B4-BE49-F238E27FC236}">
                <a16:creationId xmlns:a16="http://schemas.microsoft.com/office/drawing/2014/main" id="{98735B7D-59A5-4C49-8DD3-55F7054BBD3F}"/>
              </a:ext>
            </a:extLst>
          </p:cNvPr>
          <p:cNvSpPr txBox="1"/>
          <p:nvPr/>
        </p:nvSpPr>
        <p:spPr>
          <a:xfrm>
            <a:off x="7390105" y="3168792"/>
            <a:ext cx="1722367" cy="591211"/>
          </a:xfrm>
          <a:prstGeom prst="rect">
            <a:avLst/>
          </a:prstGeom>
          <a:noFill/>
        </p:spPr>
        <p:txBody>
          <a:bodyPr wrap="none" lIns="97941" tIns="48970" rIns="97941" bIns="48970" rtlCol="0">
            <a:spAutoFit/>
          </a:bodyPr>
          <a:lstStyle/>
          <a:p>
            <a:pPr algn="ctr" defTabSz="914126">
              <a:defRPr/>
            </a:pPr>
            <a:r>
              <a:rPr lang="en-US" sz="1600">
                <a:solidFill>
                  <a:srgbClr val="4472C4"/>
                </a:solidFill>
                <a:latin typeface="Calibri" panose="020F0502020204030204"/>
              </a:rPr>
              <a:t>Continuous vector</a:t>
            </a:r>
          </a:p>
          <a:p>
            <a:pPr algn="ctr" defTabSz="914126">
              <a:defRPr/>
            </a:pPr>
            <a:r>
              <a:rPr lang="en-US" sz="1600">
                <a:solidFill>
                  <a:srgbClr val="4472C4"/>
                </a:solidFill>
                <a:latin typeface="Calibri" panose="020F0502020204030204"/>
              </a:rPr>
              <a:t>dim=100~1K</a:t>
            </a:r>
          </a:p>
        </p:txBody>
      </p:sp>
      <p:sp>
        <p:nvSpPr>
          <p:cNvPr id="39" name="Rectangle 38">
            <a:extLst>
              <a:ext uri="{FF2B5EF4-FFF2-40B4-BE49-F238E27FC236}">
                <a16:creationId xmlns:a16="http://schemas.microsoft.com/office/drawing/2014/main" id="{2615C79A-B4E5-4BE9-B059-A285A4900DFF}"/>
              </a:ext>
            </a:extLst>
          </p:cNvPr>
          <p:cNvSpPr/>
          <p:nvPr/>
        </p:nvSpPr>
        <p:spPr>
          <a:xfrm>
            <a:off x="980405" y="6464940"/>
            <a:ext cx="9584126" cy="338466"/>
          </a:xfrm>
          <a:prstGeom prst="rect">
            <a:avLst/>
          </a:prstGeom>
        </p:spPr>
        <p:txBody>
          <a:bodyPr wrap="square">
            <a:spAutoFit/>
          </a:bodyPr>
          <a:lstStyle/>
          <a:p>
            <a:pPr algn="ctr"/>
            <a:r>
              <a:rPr lang="nb-NO" sz="1600"/>
              <a:t>[</a:t>
            </a:r>
            <a:r>
              <a:rPr lang="nb-NO" sz="1600">
                <a:hlinkClick r:id="rId4"/>
              </a:rPr>
              <a:t>Mikolov+ 13</a:t>
            </a:r>
            <a:r>
              <a:rPr lang="nb-NO" sz="1600"/>
              <a:t>; </a:t>
            </a:r>
            <a:r>
              <a:rPr lang="nb-NO" sz="1600">
                <a:hlinkClick r:id="rId5"/>
              </a:rPr>
              <a:t>Pennington</a:t>
            </a:r>
            <a:r>
              <a:rPr lang="en-US" sz="1600">
                <a:hlinkClick r:id="rId5"/>
              </a:rPr>
              <a:t>+ 14</a:t>
            </a:r>
            <a:r>
              <a:rPr lang="en-US" sz="1600"/>
              <a:t>]</a:t>
            </a:r>
          </a:p>
        </p:txBody>
      </p:sp>
      <p:grpSp>
        <p:nvGrpSpPr>
          <p:cNvPr id="47" name="Group 46">
            <a:extLst>
              <a:ext uri="{FF2B5EF4-FFF2-40B4-BE49-F238E27FC236}">
                <a16:creationId xmlns:a16="http://schemas.microsoft.com/office/drawing/2014/main" id="{4C9C1ACC-334B-4333-8048-8FE508624E5B}"/>
              </a:ext>
            </a:extLst>
          </p:cNvPr>
          <p:cNvGrpSpPr/>
          <p:nvPr/>
        </p:nvGrpSpPr>
        <p:grpSpPr>
          <a:xfrm>
            <a:off x="6988301" y="2434518"/>
            <a:ext cx="424174" cy="1937454"/>
            <a:chOff x="9781059" y="3078015"/>
            <a:chExt cx="424174" cy="1937454"/>
          </a:xfrm>
        </p:grpSpPr>
        <p:sp>
          <p:nvSpPr>
            <p:cNvPr id="40" name="TextBox 39">
              <a:extLst>
                <a:ext uri="{FF2B5EF4-FFF2-40B4-BE49-F238E27FC236}">
                  <a16:creationId xmlns:a16="http://schemas.microsoft.com/office/drawing/2014/main" id="{3A0D6071-0E18-472F-8D63-64768FFB1F74}"/>
                </a:ext>
              </a:extLst>
            </p:cNvPr>
            <p:cNvSpPr txBox="1"/>
            <p:nvPr/>
          </p:nvSpPr>
          <p:spPr>
            <a:xfrm>
              <a:off x="9781059" y="3078015"/>
              <a:ext cx="424174" cy="276999"/>
            </a:xfrm>
            <a:prstGeom prst="rect">
              <a:avLst/>
            </a:prstGeom>
            <a:noFill/>
            <a:ln>
              <a:solidFill>
                <a:schemeClr val="tx2">
                  <a:lumMod val="60000"/>
                  <a:lumOff val="40000"/>
                </a:schemeClr>
              </a:solidFill>
            </a:ln>
          </p:spPr>
          <p:txBody>
            <a:bodyPr wrap="square" rtlCol="0">
              <a:spAutoFit/>
            </a:bodyPr>
            <a:lstStyle/>
            <a:p>
              <a:pPr algn="ctr"/>
              <a:r>
                <a:rPr lang="en-US" sz="1200"/>
                <a:t>-0.2</a:t>
              </a:r>
            </a:p>
          </p:txBody>
        </p:sp>
        <p:sp>
          <p:nvSpPr>
            <p:cNvPr id="41" name="TextBox 40">
              <a:extLst>
                <a:ext uri="{FF2B5EF4-FFF2-40B4-BE49-F238E27FC236}">
                  <a16:creationId xmlns:a16="http://schemas.microsoft.com/office/drawing/2014/main" id="{7E1F7521-E32A-45AC-BDD8-94001DC8E3D7}"/>
                </a:ext>
              </a:extLst>
            </p:cNvPr>
            <p:cNvSpPr txBox="1"/>
            <p:nvPr/>
          </p:nvSpPr>
          <p:spPr>
            <a:xfrm>
              <a:off x="9781059" y="3357505"/>
              <a:ext cx="424174" cy="276999"/>
            </a:xfrm>
            <a:prstGeom prst="rect">
              <a:avLst/>
            </a:prstGeom>
            <a:noFill/>
            <a:ln>
              <a:solidFill>
                <a:schemeClr val="tx2">
                  <a:lumMod val="60000"/>
                  <a:lumOff val="40000"/>
                </a:schemeClr>
              </a:solidFill>
            </a:ln>
          </p:spPr>
          <p:txBody>
            <a:bodyPr wrap="square" rtlCol="0">
              <a:spAutoFit/>
            </a:bodyPr>
            <a:lstStyle/>
            <a:p>
              <a:pPr algn="ctr"/>
              <a:r>
                <a:rPr lang="en-US" sz="1200"/>
                <a:t>0.7</a:t>
              </a:r>
            </a:p>
          </p:txBody>
        </p:sp>
        <p:sp>
          <p:nvSpPr>
            <p:cNvPr id="42" name="TextBox 41">
              <a:extLst>
                <a:ext uri="{FF2B5EF4-FFF2-40B4-BE49-F238E27FC236}">
                  <a16:creationId xmlns:a16="http://schemas.microsoft.com/office/drawing/2014/main" id="{3D8E6D2C-B567-488B-A6AD-66F5D5F69F48}"/>
                </a:ext>
              </a:extLst>
            </p:cNvPr>
            <p:cNvSpPr txBox="1"/>
            <p:nvPr/>
          </p:nvSpPr>
          <p:spPr>
            <a:xfrm>
              <a:off x="9781059" y="3635716"/>
              <a:ext cx="424174" cy="276999"/>
            </a:xfrm>
            <a:prstGeom prst="rect">
              <a:avLst/>
            </a:prstGeom>
            <a:noFill/>
            <a:ln>
              <a:solidFill>
                <a:schemeClr val="tx2">
                  <a:lumMod val="60000"/>
                  <a:lumOff val="40000"/>
                </a:schemeClr>
              </a:solidFill>
            </a:ln>
          </p:spPr>
          <p:txBody>
            <a:bodyPr wrap="square" rtlCol="0">
              <a:spAutoFit/>
            </a:bodyPr>
            <a:lstStyle/>
            <a:p>
              <a:pPr algn="ctr"/>
              <a:r>
                <a:rPr lang="en-US" sz="1200"/>
                <a:t>0.1</a:t>
              </a:r>
            </a:p>
          </p:txBody>
        </p:sp>
        <p:sp>
          <p:nvSpPr>
            <p:cNvPr id="43" name="TextBox 42">
              <a:extLst>
                <a:ext uri="{FF2B5EF4-FFF2-40B4-BE49-F238E27FC236}">
                  <a16:creationId xmlns:a16="http://schemas.microsoft.com/office/drawing/2014/main" id="{8377D2F9-8CFC-44EF-97AA-9A6452B3D358}"/>
                </a:ext>
              </a:extLst>
            </p:cNvPr>
            <p:cNvSpPr txBox="1"/>
            <p:nvPr/>
          </p:nvSpPr>
          <p:spPr>
            <a:xfrm>
              <a:off x="9781059" y="3905447"/>
              <a:ext cx="424174" cy="276999"/>
            </a:xfrm>
            <a:prstGeom prst="rect">
              <a:avLst/>
            </a:prstGeom>
            <a:noFill/>
            <a:ln>
              <a:solidFill>
                <a:schemeClr val="tx2">
                  <a:lumMod val="60000"/>
                  <a:lumOff val="40000"/>
                </a:schemeClr>
              </a:solidFill>
            </a:ln>
          </p:spPr>
          <p:txBody>
            <a:bodyPr wrap="square" rtlCol="0">
              <a:spAutoFit/>
            </a:bodyPr>
            <a:lstStyle/>
            <a:p>
              <a:pPr algn="ctr"/>
              <a:r>
                <a:rPr lang="en-US" sz="1200"/>
                <a:t>…</a:t>
              </a:r>
            </a:p>
          </p:txBody>
        </p:sp>
        <p:sp>
          <p:nvSpPr>
            <p:cNvPr id="44" name="TextBox 43">
              <a:extLst>
                <a:ext uri="{FF2B5EF4-FFF2-40B4-BE49-F238E27FC236}">
                  <a16:creationId xmlns:a16="http://schemas.microsoft.com/office/drawing/2014/main" id="{6E0A00A4-248A-45D2-AB22-B467FC9C9193}"/>
                </a:ext>
              </a:extLst>
            </p:cNvPr>
            <p:cNvSpPr txBox="1"/>
            <p:nvPr/>
          </p:nvSpPr>
          <p:spPr>
            <a:xfrm>
              <a:off x="9781059" y="4182446"/>
              <a:ext cx="424174" cy="276999"/>
            </a:xfrm>
            <a:prstGeom prst="rect">
              <a:avLst/>
            </a:prstGeom>
            <a:noFill/>
            <a:ln>
              <a:solidFill>
                <a:schemeClr val="tx2">
                  <a:lumMod val="60000"/>
                  <a:lumOff val="40000"/>
                </a:schemeClr>
              </a:solidFill>
            </a:ln>
          </p:spPr>
          <p:txBody>
            <a:bodyPr wrap="square" rtlCol="0">
              <a:spAutoFit/>
            </a:bodyPr>
            <a:lstStyle/>
            <a:p>
              <a:pPr algn="ctr"/>
              <a:r>
                <a:rPr lang="en-US" sz="1200"/>
                <a:t>0.4</a:t>
              </a:r>
            </a:p>
          </p:txBody>
        </p:sp>
        <p:sp>
          <p:nvSpPr>
            <p:cNvPr id="45" name="TextBox 44">
              <a:extLst>
                <a:ext uri="{FF2B5EF4-FFF2-40B4-BE49-F238E27FC236}">
                  <a16:creationId xmlns:a16="http://schemas.microsoft.com/office/drawing/2014/main" id="{3B8CF3FF-638D-4BDB-986A-67E3A067EE64}"/>
                </a:ext>
              </a:extLst>
            </p:cNvPr>
            <p:cNvSpPr txBox="1"/>
            <p:nvPr/>
          </p:nvSpPr>
          <p:spPr>
            <a:xfrm>
              <a:off x="9781059" y="4460259"/>
              <a:ext cx="424174" cy="276999"/>
            </a:xfrm>
            <a:prstGeom prst="rect">
              <a:avLst/>
            </a:prstGeom>
            <a:noFill/>
            <a:ln>
              <a:solidFill>
                <a:schemeClr val="tx2">
                  <a:lumMod val="60000"/>
                  <a:lumOff val="40000"/>
                </a:schemeClr>
              </a:solidFill>
            </a:ln>
          </p:spPr>
          <p:txBody>
            <a:bodyPr wrap="square" rtlCol="0">
              <a:spAutoFit/>
            </a:bodyPr>
            <a:lstStyle/>
            <a:p>
              <a:pPr algn="ctr"/>
              <a:r>
                <a:rPr lang="en-US" sz="1200"/>
                <a:t>0.2</a:t>
              </a:r>
            </a:p>
          </p:txBody>
        </p:sp>
        <p:sp>
          <p:nvSpPr>
            <p:cNvPr id="46" name="TextBox 45">
              <a:extLst>
                <a:ext uri="{FF2B5EF4-FFF2-40B4-BE49-F238E27FC236}">
                  <a16:creationId xmlns:a16="http://schemas.microsoft.com/office/drawing/2014/main" id="{B7113C0B-AE65-4AEF-AAC0-4F99CE64174C}"/>
                </a:ext>
              </a:extLst>
            </p:cNvPr>
            <p:cNvSpPr txBox="1"/>
            <p:nvPr/>
          </p:nvSpPr>
          <p:spPr>
            <a:xfrm>
              <a:off x="9781059" y="4738470"/>
              <a:ext cx="424174" cy="276999"/>
            </a:xfrm>
            <a:prstGeom prst="rect">
              <a:avLst/>
            </a:prstGeom>
            <a:noFill/>
            <a:ln>
              <a:solidFill>
                <a:schemeClr val="tx2">
                  <a:lumMod val="60000"/>
                  <a:lumOff val="40000"/>
                </a:schemeClr>
              </a:solidFill>
            </a:ln>
          </p:spPr>
          <p:txBody>
            <a:bodyPr wrap="square" rtlCol="0">
              <a:spAutoFit/>
            </a:bodyPr>
            <a:lstStyle/>
            <a:p>
              <a:pPr algn="ctr"/>
              <a:r>
                <a:rPr lang="en-US" sz="1200"/>
                <a:t>-0.3</a:t>
              </a:r>
            </a:p>
          </p:txBody>
        </p:sp>
      </p:grpSp>
      <p:grpSp>
        <p:nvGrpSpPr>
          <p:cNvPr id="48" name="Group 47">
            <a:extLst>
              <a:ext uri="{FF2B5EF4-FFF2-40B4-BE49-F238E27FC236}">
                <a16:creationId xmlns:a16="http://schemas.microsoft.com/office/drawing/2014/main" id="{149E4947-FC9D-448C-9AF8-4683CA0A5278}"/>
              </a:ext>
            </a:extLst>
          </p:cNvPr>
          <p:cNvGrpSpPr/>
          <p:nvPr/>
        </p:nvGrpSpPr>
        <p:grpSpPr>
          <a:xfrm>
            <a:off x="2796666" y="2712729"/>
            <a:ext cx="424174" cy="1937454"/>
            <a:chOff x="9781059" y="3078015"/>
            <a:chExt cx="424174" cy="1937454"/>
          </a:xfrm>
        </p:grpSpPr>
        <p:sp>
          <p:nvSpPr>
            <p:cNvPr id="49" name="TextBox 48">
              <a:extLst>
                <a:ext uri="{FF2B5EF4-FFF2-40B4-BE49-F238E27FC236}">
                  <a16:creationId xmlns:a16="http://schemas.microsoft.com/office/drawing/2014/main" id="{80B3CC57-D2FD-4A92-9EBA-318DDB6A0B95}"/>
                </a:ext>
              </a:extLst>
            </p:cNvPr>
            <p:cNvSpPr txBox="1"/>
            <p:nvPr/>
          </p:nvSpPr>
          <p:spPr>
            <a:xfrm>
              <a:off x="9781059" y="3078015"/>
              <a:ext cx="424174" cy="276999"/>
            </a:xfrm>
            <a:prstGeom prst="rect">
              <a:avLst/>
            </a:prstGeom>
            <a:noFill/>
            <a:ln>
              <a:solidFill>
                <a:schemeClr val="tx2">
                  <a:lumMod val="60000"/>
                  <a:lumOff val="40000"/>
                </a:schemeClr>
              </a:solidFill>
            </a:ln>
          </p:spPr>
          <p:txBody>
            <a:bodyPr wrap="square" rtlCol="0">
              <a:spAutoFit/>
            </a:bodyPr>
            <a:lstStyle/>
            <a:p>
              <a:pPr algn="ctr"/>
              <a:r>
                <a:rPr lang="en-US" sz="1200"/>
                <a:t>0</a:t>
              </a:r>
            </a:p>
          </p:txBody>
        </p:sp>
        <p:sp>
          <p:nvSpPr>
            <p:cNvPr id="50" name="TextBox 49">
              <a:extLst>
                <a:ext uri="{FF2B5EF4-FFF2-40B4-BE49-F238E27FC236}">
                  <a16:creationId xmlns:a16="http://schemas.microsoft.com/office/drawing/2014/main" id="{E952BBF4-0067-41F3-97A8-62009499D7A2}"/>
                </a:ext>
              </a:extLst>
            </p:cNvPr>
            <p:cNvSpPr txBox="1"/>
            <p:nvPr/>
          </p:nvSpPr>
          <p:spPr>
            <a:xfrm>
              <a:off x="9781059" y="3357505"/>
              <a:ext cx="424174" cy="276999"/>
            </a:xfrm>
            <a:prstGeom prst="rect">
              <a:avLst/>
            </a:prstGeom>
            <a:noFill/>
            <a:ln>
              <a:solidFill>
                <a:schemeClr val="tx2">
                  <a:lumMod val="60000"/>
                  <a:lumOff val="40000"/>
                </a:schemeClr>
              </a:solidFill>
            </a:ln>
          </p:spPr>
          <p:txBody>
            <a:bodyPr wrap="square" rtlCol="0">
              <a:spAutoFit/>
            </a:bodyPr>
            <a:lstStyle/>
            <a:p>
              <a:pPr algn="ctr"/>
              <a:r>
                <a:rPr lang="en-US" sz="1200"/>
                <a:t>1</a:t>
              </a:r>
            </a:p>
          </p:txBody>
        </p:sp>
        <p:sp>
          <p:nvSpPr>
            <p:cNvPr id="51" name="TextBox 50">
              <a:extLst>
                <a:ext uri="{FF2B5EF4-FFF2-40B4-BE49-F238E27FC236}">
                  <a16:creationId xmlns:a16="http://schemas.microsoft.com/office/drawing/2014/main" id="{C3F4759B-95BA-4311-B546-3E012A71DC87}"/>
                </a:ext>
              </a:extLst>
            </p:cNvPr>
            <p:cNvSpPr txBox="1"/>
            <p:nvPr/>
          </p:nvSpPr>
          <p:spPr>
            <a:xfrm>
              <a:off x="9781059" y="3635716"/>
              <a:ext cx="424174" cy="276999"/>
            </a:xfrm>
            <a:prstGeom prst="rect">
              <a:avLst/>
            </a:prstGeom>
            <a:noFill/>
            <a:ln>
              <a:solidFill>
                <a:schemeClr val="tx2">
                  <a:lumMod val="60000"/>
                  <a:lumOff val="40000"/>
                </a:schemeClr>
              </a:solidFill>
            </a:ln>
          </p:spPr>
          <p:txBody>
            <a:bodyPr wrap="square" rtlCol="0">
              <a:spAutoFit/>
            </a:bodyPr>
            <a:lstStyle/>
            <a:p>
              <a:pPr algn="ctr"/>
              <a:r>
                <a:rPr lang="en-US" sz="1200"/>
                <a:t>0</a:t>
              </a:r>
            </a:p>
          </p:txBody>
        </p:sp>
        <p:sp>
          <p:nvSpPr>
            <p:cNvPr id="52" name="TextBox 51">
              <a:extLst>
                <a:ext uri="{FF2B5EF4-FFF2-40B4-BE49-F238E27FC236}">
                  <a16:creationId xmlns:a16="http://schemas.microsoft.com/office/drawing/2014/main" id="{BB50948C-F85F-4FA6-9737-5329DA12D2D8}"/>
                </a:ext>
              </a:extLst>
            </p:cNvPr>
            <p:cNvSpPr txBox="1"/>
            <p:nvPr/>
          </p:nvSpPr>
          <p:spPr>
            <a:xfrm>
              <a:off x="9781059" y="3905447"/>
              <a:ext cx="424174" cy="276999"/>
            </a:xfrm>
            <a:prstGeom prst="rect">
              <a:avLst/>
            </a:prstGeom>
            <a:noFill/>
            <a:ln>
              <a:solidFill>
                <a:schemeClr val="tx2">
                  <a:lumMod val="60000"/>
                  <a:lumOff val="40000"/>
                </a:schemeClr>
              </a:solidFill>
            </a:ln>
          </p:spPr>
          <p:txBody>
            <a:bodyPr wrap="square" rtlCol="0">
              <a:spAutoFit/>
            </a:bodyPr>
            <a:lstStyle/>
            <a:p>
              <a:pPr algn="ctr"/>
              <a:r>
                <a:rPr lang="en-US" sz="1200"/>
                <a:t>…</a:t>
              </a:r>
            </a:p>
          </p:txBody>
        </p:sp>
        <p:sp>
          <p:nvSpPr>
            <p:cNvPr id="53" name="TextBox 52">
              <a:extLst>
                <a:ext uri="{FF2B5EF4-FFF2-40B4-BE49-F238E27FC236}">
                  <a16:creationId xmlns:a16="http://schemas.microsoft.com/office/drawing/2014/main" id="{06C9D567-197C-4DA7-AADA-9C94416EC13A}"/>
                </a:ext>
              </a:extLst>
            </p:cNvPr>
            <p:cNvSpPr txBox="1"/>
            <p:nvPr/>
          </p:nvSpPr>
          <p:spPr>
            <a:xfrm>
              <a:off x="9781059" y="4182446"/>
              <a:ext cx="424174" cy="276999"/>
            </a:xfrm>
            <a:prstGeom prst="rect">
              <a:avLst/>
            </a:prstGeom>
            <a:noFill/>
            <a:ln>
              <a:solidFill>
                <a:schemeClr val="tx2">
                  <a:lumMod val="60000"/>
                  <a:lumOff val="40000"/>
                </a:schemeClr>
              </a:solidFill>
            </a:ln>
          </p:spPr>
          <p:txBody>
            <a:bodyPr wrap="square" rtlCol="0">
              <a:spAutoFit/>
            </a:bodyPr>
            <a:lstStyle/>
            <a:p>
              <a:pPr algn="ctr"/>
              <a:r>
                <a:rPr lang="en-US" sz="1200"/>
                <a:t>0</a:t>
              </a:r>
            </a:p>
          </p:txBody>
        </p:sp>
        <p:sp>
          <p:nvSpPr>
            <p:cNvPr id="54" name="TextBox 53">
              <a:extLst>
                <a:ext uri="{FF2B5EF4-FFF2-40B4-BE49-F238E27FC236}">
                  <a16:creationId xmlns:a16="http://schemas.microsoft.com/office/drawing/2014/main" id="{66EFC173-C29E-4C61-9ADC-67282C06258C}"/>
                </a:ext>
              </a:extLst>
            </p:cNvPr>
            <p:cNvSpPr txBox="1"/>
            <p:nvPr/>
          </p:nvSpPr>
          <p:spPr>
            <a:xfrm>
              <a:off x="9781059" y="4460259"/>
              <a:ext cx="424174" cy="276999"/>
            </a:xfrm>
            <a:prstGeom prst="rect">
              <a:avLst/>
            </a:prstGeom>
            <a:noFill/>
            <a:ln>
              <a:solidFill>
                <a:schemeClr val="tx2">
                  <a:lumMod val="60000"/>
                  <a:lumOff val="40000"/>
                </a:schemeClr>
              </a:solidFill>
            </a:ln>
          </p:spPr>
          <p:txBody>
            <a:bodyPr wrap="square" rtlCol="0">
              <a:spAutoFit/>
            </a:bodyPr>
            <a:lstStyle/>
            <a:p>
              <a:pPr algn="ctr"/>
              <a:r>
                <a:rPr lang="en-US" sz="1200"/>
                <a:t>0</a:t>
              </a:r>
            </a:p>
          </p:txBody>
        </p:sp>
        <p:sp>
          <p:nvSpPr>
            <p:cNvPr id="55" name="TextBox 54">
              <a:extLst>
                <a:ext uri="{FF2B5EF4-FFF2-40B4-BE49-F238E27FC236}">
                  <a16:creationId xmlns:a16="http://schemas.microsoft.com/office/drawing/2014/main" id="{20CF290B-78F3-4570-BEB9-2C8A26F35AB3}"/>
                </a:ext>
              </a:extLst>
            </p:cNvPr>
            <p:cNvSpPr txBox="1"/>
            <p:nvPr/>
          </p:nvSpPr>
          <p:spPr>
            <a:xfrm>
              <a:off x="9781059" y="4738470"/>
              <a:ext cx="424174" cy="276999"/>
            </a:xfrm>
            <a:prstGeom prst="rect">
              <a:avLst/>
            </a:prstGeom>
            <a:noFill/>
            <a:ln>
              <a:solidFill>
                <a:schemeClr val="tx2">
                  <a:lumMod val="60000"/>
                  <a:lumOff val="40000"/>
                </a:schemeClr>
              </a:solidFill>
            </a:ln>
          </p:spPr>
          <p:txBody>
            <a:bodyPr wrap="square" rtlCol="0">
              <a:spAutoFit/>
            </a:bodyPr>
            <a:lstStyle/>
            <a:p>
              <a:pPr algn="ctr"/>
              <a:r>
                <a:rPr lang="en-US" sz="1200"/>
                <a:t>0</a:t>
              </a:r>
            </a:p>
          </p:txBody>
        </p:sp>
      </p:grpSp>
    </p:spTree>
    <p:extLst>
      <p:ext uri="{BB962C8B-B14F-4D97-AF65-F5344CB8AC3E}">
        <p14:creationId xmlns:p14="http://schemas.microsoft.com/office/powerpoint/2010/main" val="2200610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B19DA-EED8-43DA-B10F-D743F171F92C}"/>
              </a:ext>
            </a:extLst>
          </p:cNvPr>
          <p:cNvSpPr>
            <a:spLocks noGrp="1"/>
          </p:cNvSpPr>
          <p:nvPr>
            <p:ph type="title"/>
          </p:nvPr>
        </p:nvSpPr>
        <p:spPr>
          <a:xfrm>
            <a:off x="363137" y="365126"/>
            <a:ext cx="10990663" cy="1025840"/>
          </a:xfrm>
        </p:spPr>
        <p:txBody>
          <a:bodyPr/>
          <a:lstStyle/>
          <a:p>
            <a:r>
              <a:rPr lang="en-US" b="1">
                <a:solidFill>
                  <a:schemeClr val="accent1"/>
                </a:solidFill>
              </a:rPr>
              <a:t>Contextual</a:t>
            </a:r>
            <a:r>
              <a:rPr lang="en-US"/>
              <a:t> Language Embeddings</a:t>
            </a:r>
          </a:p>
        </p:txBody>
      </p:sp>
      <p:sp>
        <p:nvSpPr>
          <p:cNvPr id="4" name="Cloud 3">
            <a:extLst>
              <a:ext uri="{FF2B5EF4-FFF2-40B4-BE49-F238E27FC236}">
                <a16:creationId xmlns:a16="http://schemas.microsoft.com/office/drawing/2014/main" id="{ED34AA0C-CC86-442B-9403-3A2BAC5A031D}"/>
              </a:ext>
            </a:extLst>
          </p:cNvPr>
          <p:cNvSpPr/>
          <p:nvPr/>
        </p:nvSpPr>
        <p:spPr>
          <a:xfrm>
            <a:off x="4300696" y="2406595"/>
            <a:ext cx="3612568" cy="2257085"/>
          </a:xfrm>
          <a:prstGeom prst="cloud">
            <a:avLst/>
          </a:prstGeom>
          <a:solidFill>
            <a:schemeClr val="accent1">
              <a:lumMod val="20000"/>
              <a:lumOff val="80000"/>
            </a:schemeClr>
          </a:soli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defTabSz="914126">
              <a:defRPr/>
            </a:pPr>
            <a:endParaRPr lang="en-US" sz="1500">
              <a:solidFill>
                <a:prstClr val="black"/>
              </a:solidFill>
              <a:latin typeface="Calibri" panose="020F0502020204030204"/>
            </a:endParaRPr>
          </a:p>
          <a:p>
            <a:pPr algn="ctr" defTabSz="914126">
              <a:defRPr/>
            </a:pPr>
            <a:endParaRPr lang="en-US" sz="1500">
              <a:solidFill>
                <a:prstClr val="black"/>
              </a:solidFill>
              <a:latin typeface="Calibri" panose="020F0502020204030204"/>
            </a:endParaRPr>
          </a:p>
          <a:p>
            <a:pPr algn="ctr" defTabSz="914126">
              <a:defRPr/>
            </a:pPr>
            <a:endParaRPr lang="en-US" sz="1500">
              <a:solidFill>
                <a:prstClr val="black"/>
              </a:solidFill>
              <a:latin typeface="Calibri" panose="020F0502020204030204"/>
            </a:endParaRPr>
          </a:p>
          <a:p>
            <a:pPr algn="ctr" defTabSz="914126">
              <a:defRPr/>
            </a:pPr>
            <a:endParaRPr lang="en-US" sz="1500">
              <a:solidFill>
                <a:prstClr val="black"/>
              </a:solidFill>
              <a:latin typeface="Calibri" panose="020F0502020204030204"/>
            </a:endParaRPr>
          </a:p>
        </p:txBody>
      </p:sp>
      <p:cxnSp>
        <p:nvCxnSpPr>
          <p:cNvPr id="5" name="Curved Connector 7">
            <a:extLst>
              <a:ext uri="{FF2B5EF4-FFF2-40B4-BE49-F238E27FC236}">
                <a16:creationId xmlns:a16="http://schemas.microsoft.com/office/drawing/2014/main" id="{40675E30-8B85-4E7D-8F3F-F809F4BC6F94}"/>
              </a:ext>
            </a:extLst>
          </p:cNvPr>
          <p:cNvCxnSpPr/>
          <p:nvPr/>
        </p:nvCxnSpPr>
        <p:spPr>
          <a:xfrm flipV="1">
            <a:off x="3431819" y="3106036"/>
            <a:ext cx="2070112" cy="1938825"/>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6" name="Curved Connector 8">
            <a:extLst>
              <a:ext uri="{FF2B5EF4-FFF2-40B4-BE49-F238E27FC236}">
                <a16:creationId xmlns:a16="http://schemas.microsoft.com/office/drawing/2014/main" id="{3E3354E8-1C1C-4519-A352-B4C4EC34015C}"/>
              </a:ext>
            </a:extLst>
          </p:cNvPr>
          <p:cNvCxnSpPr/>
          <p:nvPr/>
        </p:nvCxnSpPr>
        <p:spPr>
          <a:xfrm rot="10800000" flipV="1">
            <a:off x="6065500" y="2414323"/>
            <a:ext cx="2459684" cy="504350"/>
          </a:xfrm>
          <a:prstGeom prst="curvedConnector4">
            <a:avLst>
              <a:gd name="adj1" fmla="val 49442"/>
              <a:gd name="adj2" fmla="val -45912"/>
            </a:avLst>
          </a:prstGeom>
          <a:ln>
            <a:tailEnd type="triangle"/>
          </a:ln>
        </p:spPr>
        <p:style>
          <a:lnRef idx="1">
            <a:schemeClr val="dk1"/>
          </a:lnRef>
          <a:fillRef idx="0">
            <a:schemeClr val="dk1"/>
          </a:fillRef>
          <a:effectRef idx="0">
            <a:schemeClr val="dk1"/>
          </a:effectRef>
          <a:fontRef idx="minor">
            <a:schemeClr val="tx1"/>
          </a:fontRef>
        </p:style>
      </p:cxnSp>
      <p:sp>
        <p:nvSpPr>
          <p:cNvPr id="7" name="Oval 6">
            <a:extLst>
              <a:ext uri="{FF2B5EF4-FFF2-40B4-BE49-F238E27FC236}">
                <a16:creationId xmlns:a16="http://schemas.microsoft.com/office/drawing/2014/main" id="{6E68DE94-503D-4D4A-83C9-BA45D41C7AC7}"/>
              </a:ext>
            </a:extLst>
          </p:cNvPr>
          <p:cNvSpPr/>
          <p:nvPr/>
        </p:nvSpPr>
        <p:spPr>
          <a:xfrm>
            <a:off x="5519310" y="3017996"/>
            <a:ext cx="187365" cy="206134"/>
          </a:xfrm>
          <a:prstGeom prst="ellipse">
            <a:avLst/>
          </a:prstGeom>
          <a:solidFill>
            <a:schemeClr val="accent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algn="ctr" defTabSz="914126">
              <a:defRPr/>
            </a:pPr>
            <a:endParaRPr lang="en-US" sz="1350">
              <a:solidFill>
                <a:prstClr val="black"/>
              </a:solidFill>
              <a:latin typeface="Calibri" panose="020F0502020204030204"/>
            </a:endParaRPr>
          </a:p>
        </p:txBody>
      </p:sp>
      <p:pic>
        <p:nvPicPr>
          <p:cNvPr id="8" name="Picture 7">
            <a:extLst>
              <a:ext uri="{FF2B5EF4-FFF2-40B4-BE49-F238E27FC236}">
                <a16:creationId xmlns:a16="http://schemas.microsoft.com/office/drawing/2014/main" id="{BF63F7B0-E8C8-4215-927F-4BED9543FF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4589" y="5879777"/>
            <a:ext cx="580532" cy="551505"/>
          </a:xfrm>
          <a:prstGeom prst="rect">
            <a:avLst/>
          </a:prstGeom>
        </p:spPr>
      </p:pic>
      <p:sp>
        <p:nvSpPr>
          <p:cNvPr id="9" name="Cloud Callout 31">
            <a:extLst>
              <a:ext uri="{FF2B5EF4-FFF2-40B4-BE49-F238E27FC236}">
                <a16:creationId xmlns:a16="http://schemas.microsoft.com/office/drawing/2014/main" id="{1FED5F82-C88F-48BB-9198-A57E0A85712E}"/>
              </a:ext>
            </a:extLst>
          </p:cNvPr>
          <p:cNvSpPr/>
          <p:nvPr/>
        </p:nvSpPr>
        <p:spPr>
          <a:xfrm>
            <a:off x="2069835" y="4992993"/>
            <a:ext cx="2349236" cy="508430"/>
          </a:xfrm>
          <a:prstGeom prst="cloudCallout">
            <a:avLst>
              <a:gd name="adj1" fmla="val -33502"/>
              <a:gd name="adj2" fmla="val 943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r>
              <a:rPr lang="en-US" sz="2399" b="1">
                <a:solidFill>
                  <a:prstClr val="white"/>
                </a:solidFill>
                <a:latin typeface="Calibri" panose="020F0502020204030204"/>
              </a:rPr>
              <a:t>ray of light</a:t>
            </a:r>
          </a:p>
        </p:txBody>
      </p:sp>
      <p:cxnSp>
        <p:nvCxnSpPr>
          <p:cNvPr id="10" name="Curved Connector 46">
            <a:extLst>
              <a:ext uri="{FF2B5EF4-FFF2-40B4-BE49-F238E27FC236}">
                <a16:creationId xmlns:a16="http://schemas.microsoft.com/office/drawing/2014/main" id="{4D73BC79-C73B-4519-92A4-84178E6F274B}"/>
              </a:ext>
            </a:extLst>
          </p:cNvPr>
          <p:cNvCxnSpPr>
            <a:cxnSpLocks/>
            <a:stCxn id="24" idx="1"/>
            <a:endCxn id="12" idx="6"/>
          </p:cNvCxnSpPr>
          <p:nvPr/>
        </p:nvCxnSpPr>
        <p:spPr>
          <a:xfrm rot="10800000">
            <a:off x="6863914" y="3631063"/>
            <a:ext cx="1679722" cy="1269576"/>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1" name="Oval 10">
            <a:extLst>
              <a:ext uri="{FF2B5EF4-FFF2-40B4-BE49-F238E27FC236}">
                <a16:creationId xmlns:a16="http://schemas.microsoft.com/office/drawing/2014/main" id="{64FBC26E-43AF-4BBD-ABC1-0451E8D6D3E9}"/>
              </a:ext>
            </a:extLst>
          </p:cNvPr>
          <p:cNvSpPr/>
          <p:nvPr/>
        </p:nvSpPr>
        <p:spPr>
          <a:xfrm>
            <a:off x="5926921" y="2975591"/>
            <a:ext cx="187365" cy="206134"/>
          </a:xfrm>
          <a:prstGeom prst="ellipse">
            <a:avLst/>
          </a:prstGeom>
          <a:solidFill>
            <a:srgbClr val="00B050"/>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algn="ctr" defTabSz="914126">
              <a:defRPr/>
            </a:pPr>
            <a:endParaRPr lang="en-US" sz="1350">
              <a:solidFill>
                <a:prstClr val="black"/>
              </a:solidFill>
              <a:latin typeface="Calibri" panose="020F0502020204030204"/>
            </a:endParaRPr>
          </a:p>
        </p:txBody>
      </p:sp>
      <p:sp>
        <p:nvSpPr>
          <p:cNvPr id="12" name="Oval 11">
            <a:extLst>
              <a:ext uri="{FF2B5EF4-FFF2-40B4-BE49-F238E27FC236}">
                <a16:creationId xmlns:a16="http://schemas.microsoft.com/office/drawing/2014/main" id="{A1E166E0-5767-49ED-857E-DEEA4802E072}"/>
              </a:ext>
            </a:extLst>
          </p:cNvPr>
          <p:cNvSpPr/>
          <p:nvPr/>
        </p:nvSpPr>
        <p:spPr>
          <a:xfrm>
            <a:off x="6676548" y="3527994"/>
            <a:ext cx="187365" cy="206134"/>
          </a:xfrm>
          <a:prstGeom prst="ellipse">
            <a:avLst/>
          </a:prstGeom>
          <a:solidFill>
            <a:srgbClr val="00B050"/>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algn="ctr" defTabSz="914126">
              <a:defRPr/>
            </a:pPr>
            <a:endParaRPr lang="en-US" sz="1350">
              <a:solidFill>
                <a:prstClr val="black"/>
              </a:solidFill>
              <a:latin typeface="Calibri" panose="020F0502020204030204"/>
            </a:endParaRPr>
          </a:p>
        </p:txBody>
      </p:sp>
      <p:grpSp>
        <p:nvGrpSpPr>
          <p:cNvPr id="13" name="Group 12">
            <a:extLst>
              <a:ext uri="{FF2B5EF4-FFF2-40B4-BE49-F238E27FC236}">
                <a16:creationId xmlns:a16="http://schemas.microsoft.com/office/drawing/2014/main" id="{F9D621AB-3DDE-4071-B65F-347EFB3736A1}"/>
              </a:ext>
            </a:extLst>
          </p:cNvPr>
          <p:cNvGrpSpPr/>
          <p:nvPr/>
        </p:nvGrpSpPr>
        <p:grpSpPr>
          <a:xfrm>
            <a:off x="8478760" y="1471962"/>
            <a:ext cx="2662149" cy="2011155"/>
            <a:chOff x="6576947" y="1800563"/>
            <a:chExt cx="2662842" cy="2011679"/>
          </a:xfrm>
        </p:grpSpPr>
        <p:sp>
          <p:nvSpPr>
            <p:cNvPr id="14" name="TextBox 13">
              <a:extLst>
                <a:ext uri="{FF2B5EF4-FFF2-40B4-BE49-F238E27FC236}">
                  <a16:creationId xmlns:a16="http://schemas.microsoft.com/office/drawing/2014/main" id="{B337ABF8-591F-4F73-82A7-90E9BCEF03DA}"/>
                </a:ext>
              </a:extLst>
            </p:cNvPr>
            <p:cNvSpPr txBox="1"/>
            <p:nvPr/>
          </p:nvSpPr>
          <p:spPr>
            <a:xfrm>
              <a:off x="6576947" y="1800563"/>
              <a:ext cx="2662842" cy="369332"/>
            </a:xfrm>
            <a:prstGeom prst="rect">
              <a:avLst/>
            </a:prstGeom>
            <a:noFill/>
          </p:spPr>
          <p:txBody>
            <a:bodyPr wrap="square" rtlCol="0">
              <a:spAutoFit/>
            </a:bodyPr>
            <a:lstStyle/>
            <a:p>
              <a:pPr defTabSz="914126">
                <a:defRPr/>
              </a:pPr>
              <a:r>
                <a:rPr lang="en-US" sz="1799" b="1" i="1">
                  <a:solidFill>
                    <a:srgbClr val="7030A0"/>
                  </a:solidFill>
                  <a:latin typeface="Calibri" panose="020F0502020204030204"/>
                </a:rPr>
                <a:t>Ray of Light (Experiment)</a:t>
              </a:r>
            </a:p>
          </p:txBody>
        </p:sp>
        <p:pic>
          <p:nvPicPr>
            <p:cNvPr id="15" name="Picture 14">
              <a:extLst>
                <a:ext uri="{FF2B5EF4-FFF2-40B4-BE49-F238E27FC236}">
                  <a16:creationId xmlns:a16="http://schemas.microsoft.com/office/drawing/2014/main" id="{C0DC57F6-E239-43D6-8F24-8F772E5D35FF}"/>
                </a:ext>
              </a:extLst>
            </p:cNvPr>
            <p:cNvPicPr>
              <a:picLocks noChangeAspect="1"/>
            </p:cNvPicPr>
            <p:nvPr/>
          </p:nvPicPr>
          <p:blipFill>
            <a:blip r:embed="rId4"/>
            <a:stretch>
              <a:fillRect/>
            </a:stretch>
          </p:blipFill>
          <p:spPr>
            <a:xfrm>
              <a:off x="6644736" y="2139948"/>
              <a:ext cx="2310252" cy="1672294"/>
            </a:xfrm>
            <a:prstGeom prst="rect">
              <a:avLst/>
            </a:prstGeom>
          </p:spPr>
        </p:pic>
      </p:grpSp>
      <p:grpSp>
        <p:nvGrpSpPr>
          <p:cNvPr id="16" name="Group 15">
            <a:extLst>
              <a:ext uri="{FF2B5EF4-FFF2-40B4-BE49-F238E27FC236}">
                <a16:creationId xmlns:a16="http://schemas.microsoft.com/office/drawing/2014/main" id="{CB914582-8F12-4A5A-B45F-86A322865356}"/>
              </a:ext>
            </a:extLst>
          </p:cNvPr>
          <p:cNvGrpSpPr/>
          <p:nvPr/>
        </p:nvGrpSpPr>
        <p:grpSpPr>
          <a:xfrm>
            <a:off x="444015" y="1953978"/>
            <a:ext cx="3263732" cy="2128035"/>
            <a:chOff x="3355851" y="7182906"/>
            <a:chExt cx="4541413" cy="2906432"/>
          </a:xfrm>
        </p:grpSpPr>
        <p:pic>
          <p:nvPicPr>
            <p:cNvPr id="17" name="Picture 16">
              <a:extLst>
                <a:ext uri="{FF2B5EF4-FFF2-40B4-BE49-F238E27FC236}">
                  <a16:creationId xmlns:a16="http://schemas.microsoft.com/office/drawing/2014/main" id="{52F65521-E85E-4084-8129-9DAA1A4AE341}"/>
                </a:ext>
              </a:extLst>
            </p:cNvPr>
            <p:cNvPicPr>
              <a:picLocks noChangeAspect="1"/>
            </p:cNvPicPr>
            <p:nvPr/>
          </p:nvPicPr>
          <p:blipFill>
            <a:blip r:embed="rId5"/>
            <a:stretch>
              <a:fillRect/>
            </a:stretch>
          </p:blipFill>
          <p:spPr>
            <a:xfrm>
              <a:off x="3355852" y="7211480"/>
              <a:ext cx="4541412" cy="2877858"/>
            </a:xfrm>
            <a:prstGeom prst="rect">
              <a:avLst/>
            </a:prstGeom>
          </p:spPr>
        </p:pic>
        <p:sp>
          <p:nvSpPr>
            <p:cNvPr id="18" name="TextBox 17">
              <a:extLst>
                <a:ext uri="{FF2B5EF4-FFF2-40B4-BE49-F238E27FC236}">
                  <a16:creationId xmlns:a16="http://schemas.microsoft.com/office/drawing/2014/main" id="{D23ADDE1-19FD-4F1B-ABC7-C7778B3BE5D0}"/>
                </a:ext>
              </a:extLst>
            </p:cNvPr>
            <p:cNvSpPr txBox="1"/>
            <p:nvPr/>
          </p:nvSpPr>
          <p:spPr>
            <a:xfrm>
              <a:off x="3355851" y="7182906"/>
              <a:ext cx="4541413" cy="504121"/>
            </a:xfrm>
            <a:prstGeom prst="rect">
              <a:avLst/>
            </a:prstGeom>
            <a:noFill/>
            <a:ln w="44450">
              <a:solidFill>
                <a:srgbClr val="00B050"/>
              </a:solidFill>
            </a:ln>
          </p:spPr>
          <p:txBody>
            <a:bodyPr wrap="square" rtlCol="0">
              <a:spAutoFit/>
            </a:bodyPr>
            <a:lstStyle/>
            <a:p>
              <a:pPr defTabSz="914126">
                <a:defRPr/>
              </a:pPr>
              <a:endParaRPr lang="en-US" sz="1799">
                <a:solidFill>
                  <a:prstClr val="black"/>
                </a:solidFill>
                <a:latin typeface="Calibri" panose="020F0502020204030204"/>
              </a:endParaRPr>
            </a:p>
          </p:txBody>
        </p:sp>
        <p:sp>
          <p:nvSpPr>
            <p:cNvPr id="19" name="Rectangle 18">
              <a:extLst>
                <a:ext uri="{FF2B5EF4-FFF2-40B4-BE49-F238E27FC236}">
                  <a16:creationId xmlns:a16="http://schemas.microsoft.com/office/drawing/2014/main" id="{D7A6B0E7-BE28-498B-9A87-9EB6B28465F5}"/>
                </a:ext>
              </a:extLst>
            </p:cNvPr>
            <p:cNvSpPr/>
            <p:nvPr/>
          </p:nvSpPr>
          <p:spPr>
            <a:xfrm flipV="1">
              <a:off x="5746275" y="8400438"/>
              <a:ext cx="764227" cy="250624"/>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126">
                <a:defRPr/>
              </a:pPr>
              <a:endParaRPr lang="en-US" sz="1799">
                <a:solidFill>
                  <a:prstClr val="black"/>
                </a:solidFill>
                <a:latin typeface="Calibri" panose="020F0502020204030204"/>
              </a:endParaRPr>
            </a:p>
          </p:txBody>
        </p:sp>
        <p:cxnSp>
          <p:nvCxnSpPr>
            <p:cNvPr id="20" name="Straight Connector 19">
              <a:extLst>
                <a:ext uri="{FF2B5EF4-FFF2-40B4-BE49-F238E27FC236}">
                  <a16:creationId xmlns:a16="http://schemas.microsoft.com/office/drawing/2014/main" id="{7AB66C68-F85B-438D-99CD-4D7045166967}"/>
                </a:ext>
              </a:extLst>
            </p:cNvPr>
            <p:cNvCxnSpPr/>
            <p:nvPr/>
          </p:nvCxnSpPr>
          <p:spPr>
            <a:xfrm flipV="1">
              <a:off x="4943233" y="7405220"/>
              <a:ext cx="612488" cy="8964"/>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94B2463-3844-4A2C-9D5F-786671E726CA}"/>
                </a:ext>
              </a:extLst>
            </p:cNvPr>
            <p:cNvCxnSpPr/>
            <p:nvPr/>
          </p:nvCxnSpPr>
          <p:spPr>
            <a:xfrm>
              <a:off x="3839943" y="7816236"/>
              <a:ext cx="662738" cy="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D7FD513-8A88-42D3-BAA1-C8BFC75410EE}"/>
                </a:ext>
              </a:extLst>
            </p:cNvPr>
            <p:cNvCxnSpPr/>
            <p:nvPr/>
          </p:nvCxnSpPr>
          <p:spPr>
            <a:xfrm>
              <a:off x="5746274" y="8650409"/>
              <a:ext cx="764228" cy="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92EC783-C8F9-408E-AF38-8219EC64B156}"/>
                </a:ext>
              </a:extLst>
            </p:cNvPr>
            <p:cNvCxnSpPr/>
            <p:nvPr/>
          </p:nvCxnSpPr>
          <p:spPr>
            <a:xfrm>
              <a:off x="4561119" y="9238238"/>
              <a:ext cx="2236494" cy="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24" name="Picture 23">
            <a:extLst>
              <a:ext uri="{FF2B5EF4-FFF2-40B4-BE49-F238E27FC236}">
                <a16:creationId xmlns:a16="http://schemas.microsoft.com/office/drawing/2014/main" id="{70B1D3E3-2A2F-46D7-91FF-30A00FA64F49}"/>
              </a:ext>
            </a:extLst>
          </p:cNvPr>
          <p:cNvPicPr>
            <a:picLocks noChangeAspect="1"/>
          </p:cNvPicPr>
          <p:nvPr/>
        </p:nvPicPr>
        <p:blipFill>
          <a:blip r:embed="rId6"/>
          <a:stretch>
            <a:fillRect/>
          </a:stretch>
        </p:blipFill>
        <p:spPr>
          <a:xfrm>
            <a:off x="8543636" y="3734129"/>
            <a:ext cx="1999729" cy="2333017"/>
          </a:xfrm>
          <a:prstGeom prst="rect">
            <a:avLst/>
          </a:prstGeom>
        </p:spPr>
      </p:pic>
      <p:sp>
        <p:nvSpPr>
          <p:cNvPr id="25" name="TextBox 24">
            <a:extLst>
              <a:ext uri="{FF2B5EF4-FFF2-40B4-BE49-F238E27FC236}">
                <a16:creationId xmlns:a16="http://schemas.microsoft.com/office/drawing/2014/main" id="{B2A21FF3-A800-4E17-8B43-08A978527267}"/>
              </a:ext>
            </a:extLst>
          </p:cNvPr>
          <p:cNvSpPr txBox="1"/>
          <p:nvPr/>
        </p:nvSpPr>
        <p:spPr>
          <a:xfrm>
            <a:off x="6566361" y="5036904"/>
            <a:ext cx="2445193" cy="369236"/>
          </a:xfrm>
          <a:prstGeom prst="rect">
            <a:avLst/>
          </a:prstGeom>
          <a:noFill/>
        </p:spPr>
        <p:txBody>
          <a:bodyPr wrap="square" rtlCol="0">
            <a:spAutoFit/>
          </a:bodyPr>
          <a:lstStyle/>
          <a:p>
            <a:pPr defTabSz="914126">
              <a:defRPr/>
            </a:pPr>
            <a:r>
              <a:rPr lang="en-US" sz="1799" b="1" i="1">
                <a:solidFill>
                  <a:srgbClr val="7030A0"/>
                </a:solidFill>
                <a:latin typeface="Calibri" panose="020F0502020204030204"/>
              </a:rPr>
              <a:t>Ray of Light (Song)</a:t>
            </a:r>
          </a:p>
        </p:txBody>
      </p:sp>
      <p:sp>
        <p:nvSpPr>
          <p:cNvPr id="26" name="TextBox 25">
            <a:extLst>
              <a:ext uri="{FF2B5EF4-FFF2-40B4-BE49-F238E27FC236}">
                <a16:creationId xmlns:a16="http://schemas.microsoft.com/office/drawing/2014/main" id="{086A10A0-9DC2-4843-9D81-2C77A88D357B}"/>
              </a:ext>
            </a:extLst>
          </p:cNvPr>
          <p:cNvSpPr txBox="1"/>
          <p:nvPr/>
        </p:nvSpPr>
        <p:spPr>
          <a:xfrm>
            <a:off x="363137" y="1538911"/>
            <a:ext cx="3834100" cy="369236"/>
          </a:xfrm>
          <a:prstGeom prst="rect">
            <a:avLst/>
          </a:prstGeom>
          <a:noFill/>
        </p:spPr>
        <p:txBody>
          <a:bodyPr wrap="square" rtlCol="0">
            <a:spAutoFit/>
          </a:bodyPr>
          <a:lstStyle/>
          <a:p>
            <a:pPr defTabSz="914126">
              <a:defRPr/>
            </a:pPr>
            <a:r>
              <a:rPr lang="en-US" sz="1799" b="1" i="1">
                <a:solidFill>
                  <a:prstClr val="black"/>
                </a:solidFill>
                <a:latin typeface="Times New Roman" panose="02020603050405020304" pitchFamily="18" charset="0"/>
                <a:cs typeface="Times New Roman" panose="02020603050405020304" pitchFamily="18" charset="0"/>
              </a:rPr>
              <a:t>The Einstein Theory of Relativity</a:t>
            </a:r>
          </a:p>
        </p:txBody>
      </p:sp>
    </p:spTree>
    <p:extLst>
      <p:ext uri="{BB962C8B-B14F-4D97-AF65-F5344CB8AC3E}">
        <p14:creationId xmlns:p14="http://schemas.microsoft.com/office/powerpoint/2010/main" val="1496626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854" y="416252"/>
            <a:ext cx="10774326" cy="943625"/>
          </a:xfrm>
        </p:spPr>
        <p:txBody>
          <a:bodyPr>
            <a:normAutofit/>
          </a:bodyPr>
          <a:lstStyle/>
          <a:p>
            <a:r>
              <a:rPr lang="en-US"/>
              <a:t>Context embedding via </a:t>
            </a:r>
            <a:r>
              <a:rPr lang="en-US" err="1"/>
              <a:t>BiLSTM</a:t>
            </a:r>
            <a:r>
              <a:rPr lang="en-US"/>
              <a:t> / </a:t>
            </a:r>
            <a:r>
              <a:rPr lang="en-US" err="1"/>
              <a:t>ELMo</a:t>
            </a:r>
            <a:endParaRPr lang="en-US"/>
          </a:p>
        </p:txBody>
      </p:sp>
      <p:pic>
        <p:nvPicPr>
          <p:cNvPr id="48" name="pasted-image.pdf" descr="pasted-image.pdf">
            <a:extLst>
              <a:ext uri="{FF2B5EF4-FFF2-40B4-BE49-F238E27FC236}">
                <a16:creationId xmlns:a16="http://schemas.microsoft.com/office/drawing/2014/main" id="{441C1E4B-B193-44D2-8731-9271720FF6C4}"/>
              </a:ext>
            </a:extLst>
          </p:cNvPr>
          <p:cNvPicPr>
            <a:picLocks noChangeAspect="1"/>
          </p:cNvPicPr>
          <p:nvPr/>
        </p:nvPicPr>
        <p:blipFill>
          <a:blip r:embed="rId3"/>
          <a:stretch>
            <a:fillRect/>
          </a:stretch>
        </p:blipFill>
        <p:spPr>
          <a:xfrm>
            <a:off x="4134319" y="4282829"/>
            <a:ext cx="2714626" cy="2080847"/>
          </a:xfrm>
          <a:prstGeom prst="rect">
            <a:avLst/>
          </a:prstGeom>
          <a:ln w="12700">
            <a:miter lim="400000"/>
          </a:ln>
        </p:spPr>
      </p:pic>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9D44DB27-378D-4AD2-AD18-17C033D80C96}"/>
                  </a:ext>
                </a:extLst>
              </p:cNvPr>
              <p:cNvSpPr txBox="1"/>
              <p:nvPr/>
            </p:nvSpPr>
            <p:spPr>
              <a:xfrm>
                <a:off x="657433" y="5650522"/>
                <a:ext cx="33653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Embedding vectors </a:t>
                </a:r>
                <a14:m>
                  <m:oMath xmlns:m="http://schemas.openxmlformats.org/officeDocument/2006/math">
                    <m:sSub>
                      <m:sSubPr>
                        <m:ctrlP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𝑥</m:t>
                        </m:r>
                      </m:e>
                      <m:sub>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𝑡</m:t>
                        </m:r>
                      </m:sub>
                    </m:sSub>
                  </m:oMath>
                </a14:m>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One for each word</a:t>
                </a:r>
              </a:p>
            </p:txBody>
          </p:sp>
        </mc:Choice>
        <mc:Fallback xmlns="">
          <p:sp>
            <p:nvSpPr>
              <p:cNvPr id="50" name="TextBox 49">
                <a:extLst>
                  <a:ext uri="{FF2B5EF4-FFF2-40B4-BE49-F238E27FC236}">
                    <a16:creationId xmlns:a16="http://schemas.microsoft.com/office/drawing/2014/main" id="{9D44DB27-378D-4AD2-AD18-17C033D80C96}"/>
                  </a:ext>
                </a:extLst>
              </p:cNvPr>
              <p:cNvSpPr txBox="1">
                <a:spLocks noRot="1" noChangeAspect="1" noMove="1" noResize="1" noEditPoints="1" noAdjustHandles="1" noChangeArrowheads="1" noChangeShapeType="1" noTextEdit="1"/>
              </p:cNvSpPr>
              <p:nvPr/>
            </p:nvSpPr>
            <p:spPr>
              <a:xfrm>
                <a:off x="657433" y="5650522"/>
                <a:ext cx="3365305" cy="646331"/>
              </a:xfrm>
              <a:prstGeom prst="rect">
                <a:avLst/>
              </a:prstGeom>
              <a:blipFill>
                <a:blip r:embed="rId4"/>
                <a:stretch>
                  <a:fillRect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BA12173A-C4EC-40B3-9DA1-47E4D20F1821}"/>
                  </a:ext>
                </a:extLst>
              </p:cNvPr>
              <p:cNvSpPr txBox="1"/>
              <p:nvPr/>
            </p:nvSpPr>
            <p:spPr>
              <a:xfrm>
                <a:off x="545854" y="4366234"/>
                <a:ext cx="3588465" cy="658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Context vectors</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h</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oMath>
                </a14:m>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low 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One for each word with its context</a:t>
                </a:r>
              </a:p>
            </p:txBody>
          </p:sp>
        </mc:Choice>
        <mc:Fallback xmlns="">
          <p:sp>
            <p:nvSpPr>
              <p:cNvPr id="51" name="TextBox 50">
                <a:extLst>
                  <a:ext uri="{FF2B5EF4-FFF2-40B4-BE49-F238E27FC236}">
                    <a16:creationId xmlns:a16="http://schemas.microsoft.com/office/drawing/2014/main" id="{BA12173A-C4EC-40B3-9DA1-47E4D20F1821}"/>
                  </a:ext>
                </a:extLst>
              </p:cNvPr>
              <p:cNvSpPr txBox="1">
                <a:spLocks noRot="1" noChangeAspect="1" noMove="1" noResize="1" noEditPoints="1" noAdjustHandles="1" noChangeArrowheads="1" noChangeShapeType="1" noTextEdit="1"/>
              </p:cNvSpPr>
              <p:nvPr/>
            </p:nvSpPr>
            <p:spPr>
              <a:xfrm>
                <a:off x="545854" y="4366234"/>
                <a:ext cx="3588465" cy="658514"/>
              </a:xfrm>
              <a:prstGeom prst="rect">
                <a:avLst/>
              </a:prstGeom>
              <a:blipFill>
                <a:blip r:embed="rId5"/>
                <a:stretch>
                  <a:fillRect t="-3704" b="-13889"/>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50A34BFB-E1C8-4242-8F6F-71C61723544C}"/>
              </a:ext>
            </a:extLst>
          </p:cNvPr>
          <p:cNvSpPr txBox="1"/>
          <p:nvPr/>
        </p:nvSpPr>
        <p:spPr>
          <a:xfrm>
            <a:off x="6911731" y="5138586"/>
            <a:ext cx="16279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BiLSTM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8B12795-782A-4A14-9428-1031900B488C}"/>
              </a:ext>
            </a:extLst>
          </p:cNvPr>
          <p:cNvPicPr>
            <a:picLocks noChangeAspect="1"/>
          </p:cNvPicPr>
          <p:nvPr/>
        </p:nvPicPr>
        <p:blipFill>
          <a:blip r:embed="rId6"/>
          <a:stretch>
            <a:fillRect/>
          </a:stretch>
        </p:blipFill>
        <p:spPr>
          <a:xfrm>
            <a:off x="4071532" y="1915323"/>
            <a:ext cx="2840199" cy="1372498"/>
          </a:xfrm>
          <a:prstGeom prst="rect">
            <a:avLst/>
          </a:prstGeom>
        </p:spPr>
      </p:pic>
      <p:pic>
        <p:nvPicPr>
          <p:cNvPr id="9" name="Picture 8">
            <a:extLst>
              <a:ext uri="{FF2B5EF4-FFF2-40B4-BE49-F238E27FC236}">
                <a16:creationId xmlns:a16="http://schemas.microsoft.com/office/drawing/2014/main" id="{F639599C-3782-4840-8F54-CD80DBB07D56}"/>
              </a:ext>
            </a:extLst>
          </p:cNvPr>
          <p:cNvPicPr>
            <a:picLocks noChangeAspect="1"/>
          </p:cNvPicPr>
          <p:nvPr/>
        </p:nvPicPr>
        <p:blipFill>
          <a:blip r:embed="rId7"/>
          <a:stretch>
            <a:fillRect/>
          </a:stretch>
        </p:blipFill>
        <p:spPr>
          <a:xfrm>
            <a:off x="5224931" y="3618637"/>
            <a:ext cx="533400" cy="333375"/>
          </a:xfrm>
          <a:prstGeom prst="rect">
            <a:avLst/>
          </a:prstGeom>
        </p:spPr>
      </p:pic>
      <p:pic>
        <p:nvPicPr>
          <p:cNvPr id="10" name="Picture 9">
            <a:extLst>
              <a:ext uri="{FF2B5EF4-FFF2-40B4-BE49-F238E27FC236}">
                <a16:creationId xmlns:a16="http://schemas.microsoft.com/office/drawing/2014/main" id="{E94FD5FB-9B45-4346-A3CD-BF2DFB36DAB2}"/>
              </a:ext>
            </a:extLst>
          </p:cNvPr>
          <p:cNvPicPr>
            <a:picLocks noChangeAspect="1"/>
          </p:cNvPicPr>
          <p:nvPr/>
        </p:nvPicPr>
        <p:blipFill>
          <a:blip r:embed="rId8"/>
          <a:stretch>
            <a:fillRect/>
          </a:stretch>
        </p:blipFill>
        <p:spPr>
          <a:xfrm>
            <a:off x="5408248" y="3387012"/>
            <a:ext cx="190500" cy="247650"/>
          </a:xfrm>
          <a:prstGeom prst="rect">
            <a:avLst/>
          </a:prstGeom>
        </p:spPr>
      </p:pic>
      <p:pic>
        <p:nvPicPr>
          <p:cNvPr id="11" name="Picture 10">
            <a:extLst>
              <a:ext uri="{FF2B5EF4-FFF2-40B4-BE49-F238E27FC236}">
                <a16:creationId xmlns:a16="http://schemas.microsoft.com/office/drawing/2014/main" id="{9ADC8E67-64D6-4FFE-A308-5A43C9122A41}"/>
              </a:ext>
            </a:extLst>
          </p:cNvPr>
          <p:cNvPicPr>
            <a:picLocks noChangeAspect="1"/>
          </p:cNvPicPr>
          <p:nvPr/>
        </p:nvPicPr>
        <p:blipFill>
          <a:blip r:embed="rId8"/>
          <a:stretch>
            <a:fillRect/>
          </a:stretch>
        </p:blipFill>
        <p:spPr>
          <a:xfrm>
            <a:off x="5408248" y="4059812"/>
            <a:ext cx="190500" cy="247650"/>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9684795-CCC8-44E0-898F-50FA014C8132}"/>
                  </a:ext>
                </a:extLst>
              </p:cNvPr>
              <p:cNvSpPr txBox="1"/>
              <p:nvPr/>
            </p:nvSpPr>
            <p:spPr>
              <a:xfrm>
                <a:off x="665018" y="1915323"/>
                <a:ext cx="3469301" cy="658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Context vectors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m:t>
                        </m:r>
                      </m:sub>
                    </m:sSub>
                  </m:oMath>
                </a14:m>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high 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One for each word with its context</a:t>
                </a:r>
              </a:p>
            </p:txBody>
          </p:sp>
        </mc:Choice>
        <mc:Fallback xmlns="">
          <p:sp>
            <p:nvSpPr>
              <p:cNvPr id="17" name="TextBox 16">
                <a:extLst>
                  <a:ext uri="{FF2B5EF4-FFF2-40B4-BE49-F238E27FC236}">
                    <a16:creationId xmlns:a16="http://schemas.microsoft.com/office/drawing/2014/main" id="{A9684795-CCC8-44E0-898F-50FA014C8132}"/>
                  </a:ext>
                </a:extLst>
              </p:cNvPr>
              <p:cNvSpPr txBox="1">
                <a:spLocks noRot="1" noChangeAspect="1" noMove="1" noResize="1" noEditPoints="1" noAdjustHandles="1" noChangeArrowheads="1" noChangeShapeType="1" noTextEdit="1"/>
              </p:cNvSpPr>
              <p:nvPr/>
            </p:nvSpPr>
            <p:spPr>
              <a:xfrm>
                <a:off x="665018" y="1915323"/>
                <a:ext cx="3469301" cy="658514"/>
              </a:xfrm>
              <a:prstGeom prst="rect">
                <a:avLst/>
              </a:prstGeom>
              <a:blipFill>
                <a:blip r:embed="rId9"/>
                <a:stretch>
                  <a:fillRect l="-527" t="-3704" r="-703" b="-13889"/>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A840C514-431C-4CE1-98A2-A741F6B190B1}"/>
              </a:ext>
            </a:extLst>
          </p:cNvPr>
          <p:cNvSpPr txBox="1"/>
          <p:nvPr/>
        </p:nvSpPr>
        <p:spPr>
          <a:xfrm>
            <a:off x="6911731" y="2783419"/>
            <a:ext cx="16279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BiLSTM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D2A9C6C-6B94-47A8-BB69-07448CE776A9}"/>
                  </a:ext>
                </a:extLst>
              </p:cNvPr>
              <p:cNvSpPr txBox="1"/>
              <p:nvPr/>
            </p:nvSpPr>
            <p:spPr>
              <a:xfrm>
                <a:off x="8610600" y="3594065"/>
                <a:ext cx="3542572" cy="51206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ELM</m:t>
                      </m:r>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o</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𝑡𝑎𝑠𝑘</m:t>
                          </m:r>
                        </m:sup>
                      </m:sSub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𝑡𝑎𝑠𝑘</m:t>
                          </m:r>
                        </m:sup>
                      </m:sSup>
                      <m:nary>
                        <m:naryPr>
                          <m:chr m:val="∑"/>
                          <m:limLoc m:val="subSup"/>
                          <m:supHide m:val="on"/>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naryPr>
                        <m:sub>
                          <m:r>
                            <m:rPr>
                              <m:brk m:alnAt="9"/>
                            </m:r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𝑙</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m:t>
                          </m:r>
                        </m:sub>
                        <m:sup/>
                        <m:e>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𝑤</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𝑙</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𝑡𝑎𝑠𝑘</m:t>
                              </m:r>
                            </m:sup>
                          </m:sSubSup>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𝑙</m:t>
                              </m:r>
                            </m:sub>
                          </m:sSub>
                        </m:e>
                      </m:nary>
                    </m:oMath>
                  </m:oMathPara>
                </a14:m>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12" name="TextBox 11">
                <a:extLst>
                  <a:ext uri="{FF2B5EF4-FFF2-40B4-BE49-F238E27FC236}">
                    <a16:creationId xmlns:a16="http://schemas.microsoft.com/office/drawing/2014/main" id="{FD2A9C6C-6B94-47A8-BB69-07448CE776A9}"/>
                  </a:ext>
                </a:extLst>
              </p:cNvPr>
              <p:cNvSpPr txBox="1">
                <a:spLocks noRot="1" noChangeAspect="1" noMove="1" noResize="1" noEditPoints="1" noAdjustHandles="1" noChangeArrowheads="1" noChangeShapeType="1" noTextEdit="1"/>
              </p:cNvSpPr>
              <p:nvPr/>
            </p:nvSpPr>
            <p:spPr>
              <a:xfrm>
                <a:off x="8610600" y="3594065"/>
                <a:ext cx="3542572" cy="512063"/>
              </a:xfrm>
              <a:prstGeom prst="rect">
                <a:avLst/>
              </a:prstGeom>
              <a:blipFill>
                <a:blip r:embed="rId10"/>
                <a:stretch>
                  <a:fillRect/>
                </a:stretch>
              </a:blipFill>
            </p:spPr>
            <p:txBody>
              <a:bodyPr/>
              <a:lstStyle/>
              <a:p>
                <a:r>
                  <a:rPr lang="en-US">
                    <a:noFill/>
                  </a:rPr>
                  <a:t> </a:t>
                </a:r>
              </a:p>
            </p:txBody>
          </p:sp>
        </mc:Fallback>
      </mc:AlternateContent>
      <p:sp>
        <p:nvSpPr>
          <p:cNvPr id="20" name="Right Brace 19">
            <a:extLst>
              <a:ext uri="{FF2B5EF4-FFF2-40B4-BE49-F238E27FC236}">
                <a16:creationId xmlns:a16="http://schemas.microsoft.com/office/drawing/2014/main" id="{C835C35E-0B5A-461F-9472-EE3744F85227}"/>
              </a:ext>
            </a:extLst>
          </p:cNvPr>
          <p:cNvSpPr/>
          <p:nvPr/>
        </p:nvSpPr>
        <p:spPr>
          <a:xfrm>
            <a:off x="7974916" y="1915323"/>
            <a:ext cx="342705" cy="3735199"/>
          </a:xfrm>
          <a:prstGeom prst="rightBrace">
            <a:avLst>
              <a:gd name="adj1" fmla="val 8333"/>
              <a:gd name="adj2" fmla="val 52138"/>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416C21D-7880-46C7-AAC7-4DED698D9E47}"/>
              </a:ext>
            </a:extLst>
          </p:cNvPr>
          <p:cNvSpPr txBox="1"/>
          <p:nvPr/>
        </p:nvSpPr>
        <p:spPr>
          <a:xfrm>
            <a:off x="8610600" y="4282829"/>
            <a:ext cx="28739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Task-specific combination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hidden layers in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BiLSTM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661AA19-AD00-4ECA-906C-7ECFC363CA7A}"/>
              </a:ext>
            </a:extLst>
          </p:cNvPr>
          <p:cNvSpPr/>
          <p:nvPr/>
        </p:nvSpPr>
        <p:spPr>
          <a:xfrm>
            <a:off x="0" y="6453914"/>
            <a:ext cx="12192000" cy="338554"/>
          </a:xfrm>
          <a:prstGeom prst="rect">
            <a:avLst/>
          </a:prstGeom>
        </p:spPr>
        <p:txBody>
          <a:bodyPr wrap="square">
            <a:spAutoFit/>
          </a:bodyPr>
          <a:lstStyle/>
          <a:p>
            <a:pPr algn="ctr"/>
            <a:r>
              <a:rPr lang="da-DK" sz="1600">
                <a:latin typeface="LMRoman10-Regular"/>
              </a:rPr>
              <a:t>[</a:t>
            </a:r>
            <a:r>
              <a:rPr lang="en-US" sz="1600">
                <a:hlinkClick r:id="rId11"/>
              </a:rPr>
              <a:t>Peter+ 18</a:t>
            </a:r>
            <a:r>
              <a:rPr lang="da-DK" sz="1600">
                <a:latin typeface="LMRoman10-Regular"/>
              </a:rPr>
              <a:t>; </a:t>
            </a:r>
            <a:r>
              <a:rPr lang="da-DK" sz="1600">
                <a:latin typeface="LMRoman10-Regular"/>
                <a:hlinkClick r:id="rId12"/>
              </a:rPr>
              <a:t>McCann+ 17</a:t>
            </a:r>
            <a:r>
              <a:rPr lang="da-DK" sz="1600">
                <a:latin typeface="LMRoman10-Regular"/>
              </a:rPr>
              <a:t>; </a:t>
            </a:r>
            <a:r>
              <a:rPr lang="da-DK" sz="1600">
                <a:latin typeface="LMRoman10-Regular"/>
                <a:hlinkClick r:id="rId13"/>
              </a:rPr>
              <a:t>Melamud+ 16</a:t>
            </a:r>
            <a:r>
              <a:rPr lang="da-DK" sz="1600">
                <a:latin typeface="LMRoman10-Regular"/>
              </a:rPr>
              <a:t>]</a:t>
            </a:r>
            <a:endParaRPr lang="en-US" sz="1600"/>
          </a:p>
        </p:txBody>
      </p:sp>
      <p:sp>
        <p:nvSpPr>
          <p:cNvPr id="3" name="Slide Number Placeholder 2">
            <a:extLst>
              <a:ext uri="{FF2B5EF4-FFF2-40B4-BE49-F238E27FC236}">
                <a16:creationId xmlns:a16="http://schemas.microsoft.com/office/drawing/2014/main" id="{2221216B-D1DA-41BF-93D6-5BBAA53DD9E4}"/>
              </a:ext>
            </a:extLst>
          </p:cNvPr>
          <p:cNvSpPr>
            <a:spLocks noGrp="1"/>
          </p:cNvSpPr>
          <p:nvPr>
            <p:ph type="sldNum" sz="quarter" idx="12"/>
          </p:nvPr>
        </p:nvSpPr>
        <p:spPr/>
        <p:txBody>
          <a:bodyPr/>
          <a:lstStyle/>
          <a:p>
            <a:fld id="{0DD54056-B847-46F3-8FD0-4DBB10FED605}" type="slidenum">
              <a:rPr lang="en-US" smtClean="0"/>
              <a:t>24</a:t>
            </a:fld>
            <a:endParaRPr lang="en-US"/>
          </a:p>
        </p:txBody>
      </p:sp>
    </p:spTree>
    <p:extLst>
      <p:ext uri="{BB962C8B-B14F-4D97-AF65-F5344CB8AC3E}">
        <p14:creationId xmlns:p14="http://schemas.microsoft.com/office/powerpoint/2010/main" val="4053315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86065-B3A3-43C9-BE73-914085496753}"/>
              </a:ext>
            </a:extLst>
          </p:cNvPr>
          <p:cNvSpPr>
            <a:spLocks noGrp="1"/>
          </p:cNvSpPr>
          <p:nvPr>
            <p:ph type="title"/>
          </p:nvPr>
        </p:nvSpPr>
        <p:spPr>
          <a:xfrm>
            <a:off x="858416" y="365125"/>
            <a:ext cx="10495384" cy="1325563"/>
          </a:xfrm>
        </p:spPr>
        <p:txBody>
          <a:bodyPr>
            <a:noAutofit/>
          </a:bodyPr>
          <a:lstStyle/>
          <a:p>
            <a:r>
              <a:rPr lang="en-US" sz="3600"/>
              <a:t>BERT: pre-training of deep bidirectional transformers for language understanding </a:t>
            </a:r>
            <a:r>
              <a:rPr lang="en-US" sz="2800"/>
              <a:t>[</a:t>
            </a:r>
            <a:r>
              <a:rPr lang="en-US" sz="2800">
                <a:hlinkClick r:id="rId3"/>
              </a:rPr>
              <a:t>Devlin et al. 2018</a:t>
            </a:r>
            <a:r>
              <a:rPr lang="en-US" sz="2800"/>
              <a:t>]</a:t>
            </a:r>
            <a:endParaRPr lang="en-US" sz="3600"/>
          </a:p>
        </p:txBody>
      </p:sp>
      <p:sp>
        <p:nvSpPr>
          <p:cNvPr id="4" name="Content Placeholder 2">
            <a:extLst>
              <a:ext uri="{FF2B5EF4-FFF2-40B4-BE49-F238E27FC236}">
                <a16:creationId xmlns:a16="http://schemas.microsoft.com/office/drawing/2014/main" id="{4980659A-2FE4-46A2-8EBA-E02416638DD2}"/>
              </a:ext>
            </a:extLst>
          </p:cNvPr>
          <p:cNvSpPr txBox="1">
            <a:spLocks/>
          </p:cNvSpPr>
          <p:nvPr/>
        </p:nvSpPr>
        <p:spPr>
          <a:xfrm>
            <a:off x="858416" y="1914738"/>
            <a:ext cx="4508241" cy="11064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t>Train deep (12 or 24 layers)     bidirectional transformer LMs</a:t>
            </a:r>
          </a:p>
        </p:txBody>
      </p:sp>
      <p:sp>
        <p:nvSpPr>
          <p:cNvPr id="6" name="Content Placeholder 2">
            <a:extLst>
              <a:ext uri="{FF2B5EF4-FFF2-40B4-BE49-F238E27FC236}">
                <a16:creationId xmlns:a16="http://schemas.microsoft.com/office/drawing/2014/main" id="{4823FEA8-9F5C-4E3B-BA14-1EC9FEAF0E3C}"/>
              </a:ext>
            </a:extLst>
          </p:cNvPr>
          <p:cNvSpPr txBox="1">
            <a:spLocks/>
          </p:cNvSpPr>
          <p:nvPr/>
        </p:nvSpPr>
        <p:spPr>
          <a:xfrm>
            <a:off x="6209010" y="1920497"/>
            <a:ext cx="4588565" cy="11064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t>Fine-tune on individual tasks using task-specific data</a:t>
            </a:r>
          </a:p>
        </p:txBody>
      </p:sp>
      <p:pic>
        <p:nvPicPr>
          <p:cNvPr id="19" name="Picture 18">
            <a:extLst>
              <a:ext uri="{FF2B5EF4-FFF2-40B4-BE49-F238E27FC236}">
                <a16:creationId xmlns:a16="http://schemas.microsoft.com/office/drawing/2014/main" id="{C3781639-3E32-4B5B-A2BC-A9F1E151581B}"/>
              </a:ext>
            </a:extLst>
          </p:cNvPr>
          <p:cNvPicPr>
            <a:picLocks noChangeAspect="1"/>
          </p:cNvPicPr>
          <p:nvPr/>
        </p:nvPicPr>
        <p:blipFill>
          <a:blip r:embed="rId4"/>
          <a:stretch>
            <a:fillRect/>
          </a:stretch>
        </p:blipFill>
        <p:spPr>
          <a:xfrm>
            <a:off x="8088955" y="3046803"/>
            <a:ext cx="828675" cy="457200"/>
          </a:xfrm>
          <a:prstGeom prst="rect">
            <a:avLst/>
          </a:prstGeom>
        </p:spPr>
      </p:pic>
      <p:pic>
        <p:nvPicPr>
          <p:cNvPr id="5" name="Picture 4">
            <a:extLst>
              <a:ext uri="{FF2B5EF4-FFF2-40B4-BE49-F238E27FC236}">
                <a16:creationId xmlns:a16="http://schemas.microsoft.com/office/drawing/2014/main" id="{BFEE879D-B47A-499A-BB11-EC5A4E57A02D}"/>
              </a:ext>
            </a:extLst>
          </p:cNvPr>
          <p:cNvPicPr>
            <a:picLocks noChangeAspect="1"/>
          </p:cNvPicPr>
          <p:nvPr/>
        </p:nvPicPr>
        <p:blipFill>
          <a:blip r:embed="rId5"/>
          <a:stretch>
            <a:fillRect/>
          </a:stretch>
        </p:blipFill>
        <p:spPr>
          <a:xfrm>
            <a:off x="7524574" y="4179917"/>
            <a:ext cx="1972339" cy="1190089"/>
          </a:xfrm>
          <a:prstGeom prst="rect">
            <a:avLst/>
          </a:prstGeom>
        </p:spPr>
      </p:pic>
      <p:sp>
        <p:nvSpPr>
          <p:cNvPr id="18" name="Rectangle 17">
            <a:extLst>
              <a:ext uri="{FF2B5EF4-FFF2-40B4-BE49-F238E27FC236}">
                <a16:creationId xmlns:a16="http://schemas.microsoft.com/office/drawing/2014/main" id="{F0967CC4-D711-4298-A9D0-01A746C90CF6}"/>
              </a:ext>
            </a:extLst>
          </p:cNvPr>
          <p:cNvSpPr/>
          <p:nvPr/>
        </p:nvSpPr>
        <p:spPr>
          <a:xfrm>
            <a:off x="7384881" y="3504003"/>
            <a:ext cx="2251726" cy="693499"/>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a:solidFill>
                  <a:schemeClr val="tx1"/>
                </a:solidFill>
              </a:rPr>
              <a:t>Classifier:</a:t>
            </a:r>
          </a:p>
          <a:p>
            <a:pPr algn="ctr"/>
            <a:r>
              <a:rPr lang="en-US" sz="1600" i="1">
                <a:solidFill>
                  <a:schemeClr val="tx1"/>
                </a:solidFill>
              </a:rPr>
              <a:t>Sentiment analysis</a:t>
            </a:r>
          </a:p>
        </p:txBody>
      </p:sp>
      <p:pic>
        <p:nvPicPr>
          <p:cNvPr id="17" name="Picture 16">
            <a:extLst>
              <a:ext uri="{FF2B5EF4-FFF2-40B4-BE49-F238E27FC236}">
                <a16:creationId xmlns:a16="http://schemas.microsoft.com/office/drawing/2014/main" id="{9FA648A7-1611-430A-88A9-21EB2A9C3DC2}"/>
              </a:ext>
            </a:extLst>
          </p:cNvPr>
          <p:cNvPicPr>
            <a:picLocks noChangeAspect="1"/>
          </p:cNvPicPr>
          <p:nvPr/>
        </p:nvPicPr>
        <p:blipFill>
          <a:blip r:embed="rId6"/>
          <a:stretch>
            <a:fillRect/>
          </a:stretch>
        </p:blipFill>
        <p:spPr>
          <a:xfrm>
            <a:off x="7330433" y="5362062"/>
            <a:ext cx="2236820" cy="238125"/>
          </a:xfrm>
          <a:prstGeom prst="rect">
            <a:avLst/>
          </a:prstGeom>
        </p:spPr>
      </p:pic>
      <p:sp>
        <p:nvSpPr>
          <p:cNvPr id="8" name="Left Brace 7">
            <a:extLst>
              <a:ext uri="{FF2B5EF4-FFF2-40B4-BE49-F238E27FC236}">
                <a16:creationId xmlns:a16="http://schemas.microsoft.com/office/drawing/2014/main" id="{3D76F678-3BF6-4F8B-94BF-A96D9039527B}"/>
              </a:ext>
            </a:extLst>
          </p:cNvPr>
          <p:cNvSpPr/>
          <p:nvPr/>
        </p:nvSpPr>
        <p:spPr>
          <a:xfrm rot="16200000">
            <a:off x="1844419" y="3236049"/>
            <a:ext cx="353577" cy="2174005"/>
          </a:xfrm>
          <a:prstGeom prst="leftBrace">
            <a:avLst>
              <a:gd name="adj1" fmla="val 8333"/>
              <a:gd name="adj2" fmla="val 5238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e 13">
            <a:extLst>
              <a:ext uri="{FF2B5EF4-FFF2-40B4-BE49-F238E27FC236}">
                <a16:creationId xmlns:a16="http://schemas.microsoft.com/office/drawing/2014/main" id="{E2215CED-E477-485E-B2ED-4337867708FA}"/>
              </a:ext>
            </a:extLst>
          </p:cNvPr>
          <p:cNvSpPr/>
          <p:nvPr/>
        </p:nvSpPr>
        <p:spPr>
          <a:xfrm rot="16200000">
            <a:off x="4578269" y="3604058"/>
            <a:ext cx="353576" cy="1437985"/>
          </a:xfrm>
          <a:prstGeom prst="leftBrace">
            <a:avLst>
              <a:gd name="adj1" fmla="val 8333"/>
              <a:gd name="adj2" fmla="val 5238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row: Curved Right 10">
            <a:extLst>
              <a:ext uri="{FF2B5EF4-FFF2-40B4-BE49-F238E27FC236}">
                <a16:creationId xmlns:a16="http://schemas.microsoft.com/office/drawing/2014/main" id="{EA9EAB36-76EC-472C-BC2C-A2E2D2D4EA77}"/>
              </a:ext>
            </a:extLst>
          </p:cNvPr>
          <p:cNvSpPr/>
          <p:nvPr/>
        </p:nvSpPr>
        <p:spPr>
          <a:xfrm rot="5400000" flipH="1">
            <a:off x="4030716" y="3871430"/>
            <a:ext cx="397347" cy="131450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Arrow: Curved Right 2">
            <a:extLst>
              <a:ext uri="{FF2B5EF4-FFF2-40B4-BE49-F238E27FC236}">
                <a16:creationId xmlns:a16="http://schemas.microsoft.com/office/drawing/2014/main" id="{D8FC08B3-6C1A-4E53-8BFE-90F7DB86B60E}"/>
              </a:ext>
            </a:extLst>
          </p:cNvPr>
          <p:cNvSpPr/>
          <p:nvPr/>
        </p:nvSpPr>
        <p:spPr>
          <a:xfrm rot="16200000">
            <a:off x="2599093" y="3766292"/>
            <a:ext cx="397349" cy="154874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D29C3896-40F5-4705-BC16-D8AEB86C79BE}"/>
              </a:ext>
            </a:extLst>
          </p:cNvPr>
          <p:cNvSpPr txBox="1"/>
          <p:nvPr/>
        </p:nvSpPr>
        <p:spPr>
          <a:xfrm>
            <a:off x="714724" y="3766887"/>
            <a:ext cx="4966815" cy="338554"/>
          </a:xfrm>
          <a:prstGeom prst="rect">
            <a:avLst/>
          </a:prstGeom>
          <a:noFill/>
        </p:spPr>
        <p:txBody>
          <a:bodyPr wrap="square" rtlCol="0">
            <a:spAutoFit/>
          </a:bodyPr>
          <a:lstStyle/>
          <a:p>
            <a:pPr algn="ctr"/>
            <a:r>
              <a:rPr lang="en-US" sz="1600">
                <a:latin typeface="Courier New" panose="02070309020205020404" pitchFamily="49" charset="0"/>
                <a:cs typeface="Courier New" panose="02070309020205020404" pitchFamily="49" charset="0"/>
              </a:rPr>
              <a:t>the man went to the [MAS] to buy [word] </a:t>
            </a:r>
          </a:p>
        </p:txBody>
      </p:sp>
      <p:sp>
        <p:nvSpPr>
          <p:cNvPr id="16" name="Rectangle 15">
            <a:extLst>
              <a:ext uri="{FF2B5EF4-FFF2-40B4-BE49-F238E27FC236}">
                <a16:creationId xmlns:a16="http://schemas.microsoft.com/office/drawing/2014/main" id="{F78B4C9C-F39F-434F-BC61-0960F1BC6E41}"/>
              </a:ext>
            </a:extLst>
          </p:cNvPr>
          <p:cNvSpPr/>
          <p:nvPr/>
        </p:nvSpPr>
        <p:spPr>
          <a:xfrm>
            <a:off x="5009447" y="3121223"/>
            <a:ext cx="614271" cy="307777"/>
          </a:xfrm>
          <a:prstGeom prst="rect">
            <a:avLst/>
          </a:prstGeom>
        </p:spPr>
        <p:txBody>
          <a:bodyPr wrap="none">
            <a:spAutoFit/>
          </a:bodyPr>
          <a:lstStyle/>
          <a:p>
            <a:r>
              <a:rPr lang="en-US" sz="1400">
                <a:latin typeface="Courier New" panose="02070309020205020404" pitchFamily="49" charset="0"/>
                <a:cs typeface="Courier New" panose="02070309020205020404" pitchFamily="49" charset="0"/>
              </a:rPr>
              <a:t>Milk</a:t>
            </a:r>
            <a:endParaRPr lang="en-US" sz="1400"/>
          </a:p>
        </p:txBody>
      </p:sp>
      <p:cxnSp>
        <p:nvCxnSpPr>
          <p:cNvPr id="20" name="Straight Arrow Connector 19">
            <a:extLst>
              <a:ext uri="{FF2B5EF4-FFF2-40B4-BE49-F238E27FC236}">
                <a16:creationId xmlns:a16="http://schemas.microsoft.com/office/drawing/2014/main" id="{434B3065-5AA6-4B3D-A462-217A94351D39}"/>
              </a:ext>
            </a:extLst>
          </p:cNvPr>
          <p:cNvCxnSpPr/>
          <p:nvPr/>
        </p:nvCxnSpPr>
        <p:spPr>
          <a:xfrm flipV="1">
            <a:off x="5316583" y="3401314"/>
            <a:ext cx="0" cy="2796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5B16D06-BFA6-4496-97F1-B9174B1C63BD}"/>
              </a:ext>
            </a:extLst>
          </p:cNvPr>
          <p:cNvSpPr/>
          <p:nvPr/>
        </p:nvSpPr>
        <p:spPr>
          <a:xfrm>
            <a:off x="3194586" y="3080005"/>
            <a:ext cx="721672" cy="307777"/>
          </a:xfrm>
          <a:prstGeom prst="rect">
            <a:avLst/>
          </a:prstGeom>
        </p:spPr>
        <p:txBody>
          <a:bodyPr wrap="none">
            <a:spAutoFit/>
          </a:bodyPr>
          <a:lstStyle/>
          <a:p>
            <a:r>
              <a:rPr lang="en-US" sz="1400">
                <a:latin typeface="Courier New" panose="02070309020205020404" pitchFamily="49" charset="0"/>
                <a:cs typeface="Courier New" panose="02070309020205020404" pitchFamily="49" charset="0"/>
              </a:rPr>
              <a:t>store</a:t>
            </a:r>
            <a:endParaRPr lang="en-US" sz="1400"/>
          </a:p>
        </p:txBody>
      </p:sp>
      <p:cxnSp>
        <p:nvCxnSpPr>
          <p:cNvPr id="22" name="Straight Arrow Connector 21">
            <a:extLst>
              <a:ext uri="{FF2B5EF4-FFF2-40B4-BE49-F238E27FC236}">
                <a16:creationId xmlns:a16="http://schemas.microsoft.com/office/drawing/2014/main" id="{2104284C-1CF1-422E-A064-C84AB007A759}"/>
              </a:ext>
            </a:extLst>
          </p:cNvPr>
          <p:cNvCxnSpPr/>
          <p:nvPr/>
        </p:nvCxnSpPr>
        <p:spPr>
          <a:xfrm flipV="1">
            <a:off x="3555422" y="3366335"/>
            <a:ext cx="0" cy="2796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0220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loud 17">
            <a:extLst>
              <a:ext uri="{FF2B5EF4-FFF2-40B4-BE49-F238E27FC236}">
                <a16:creationId xmlns:a16="http://schemas.microsoft.com/office/drawing/2014/main" id="{03D5207D-6B35-4F2F-BEDA-1A94B0ED4043}"/>
              </a:ext>
            </a:extLst>
          </p:cNvPr>
          <p:cNvSpPr/>
          <p:nvPr/>
        </p:nvSpPr>
        <p:spPr>
          <a:xfrm>
            <a:off x="3166269" y="2378672"/>
            <a:ext cx="3511294" cy="1740023"/>
          </a:xfrm>
          <a:prstGeom prst="cloud">
            <a:avLst/>
          </a:prstGeom>
          <a:solidFill>
            <a:schemeClr val="accent1">
              <a:lumMod val="20000"/>
              <a:lumOff val="80000"/>
            </a:schemeClr>
          </a:soli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 name="Curved Connector 7"/>
          <p:cNvCxnSpPr>
            <a:cxnSpLocks/>
            <a:stCxn id="32" idx="3"/>
            <a:endCxn id="13" idx="2"/>
          </p:cNvCxnSpPr>
          <p:nvPr/>
        </p:nvCxnSpPr>
        <p:spPr>
          <a:xfrm rot="5400000" flipH="1" flipV="1">
            <a:off x="3103245" y="3325097"/>
            <a:ext cx="1123499" cy="997449"/>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9" name="Curved Connector 8"/>
          <p:cNvCxnSpPr>
            <a:cxnSpLocks/>
            <a:stCxn id="40" idx="1"/>
            <a:endCxn id="56" idx="5"/>
          </p:cNvCxnSpPr>
          <p:nvPr/>
        </p:nvCxnSpPr>
        <p:spPr>
          <a:xfrm rot="10800000">
            <a:off x="5417514" y="3096454"/>
            <a:ext cx="1739087" cy="229876"/>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13" name="Oval 12"/>
          <p:cNvSpPr/>
          <p:nvPr/>
        </p:nvSpPr>
        <p:spPr>
          <a:xfrm>
            <a:off x="4163719" y="3158977"/>
            <a:ext cx="187414" cy="206188"/>
          </a:xfrm>
          <a:prstGeom prst="ellipse">
            <a:avLst/>
          </a:prstGeom>
          <a:solidFill>
            <a:schemeClr val="accent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8180" y="5735979"/>
            <a:ext cx="580683" cy="551649"/>
          </a:xfrm>
          <a:prstGeom prst="rect">
            <a:avLst/>
          </a:prstGeom>
        </p:spPr>
      </p:pic>
      <p:sp>
        <p:nvSpPr>
          <p:cNvPr id="32" name="Cloud Callout 31"/>
          <p:cNvSpPr/>
          <p:nvPr/>
        </p:nvSpPr>
        <p:spPr>
          <a:xfrm>
            <a:off x="1696369" y="4328390"/>
            <a:ext cx="2939802" cy="1000068"/>
          </a:xfrm>
          <a:prstGeom prst="cloudCallout">
            <a:avLst>
              <a:gd name="adj1" fmla="val -33502"/>
              <a:gd name="adj2" fmla="val 943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Query: auto body repair cost calculator software </a:t>
            </a:r>
          </a:p>
        </p:txBody>
      </p:sp>
      <p:sp>
        <p:nvSpPr>
          <p:cNvPr id="40" name="TextBox 39"/>
          <p:cNvSpPr txBox="1"/>
          <p:nvPr/>
        </p:nvSpPr>
        <p:spPr>
          <a:xfrm>
            <a:off x="7156600" y="3172441"/>
            <a:ext cx="4121000" cy="30777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S1: free online car body shop repair estimates </a:t>
            </a:r>
          </a:p>
        </p:txBody>
      </p:sp>
      <p:sp>
        <p:nvSpPr>
          <p:cNvPr id="41" name="TextBox 40"/>
          <p:cNvSpPr txBox="1"/>
          <p:nvPr/>
        </p:nvSpPr>
        <p:spPr>
          <a:xfrm>
            <a:off x="7156600" y="3638299"/>
            <a:ext cx="4121000" cy="30777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S2: online </a:t>
            </a:r>
            <a:r>
              <a:rPr kumimoji="0" lang="en-US" sz="1400" b="1" i="1" u="none" strike="noStrike" kern="1200" cap="none" spc="0" normalizeH="0" baseline="0" noProof="0">
                <a:ln>
                  <a:noFill/>
                </a:ln>
                <a:solidFill>
                  <a:prstClr val="white"/>
                </a:solidFill>
                <a:effectLst/>
                <a:uLnTx/>
                <a:uFillTx/>
                <a:latin typeface="Calibri" panose="020F0502020204030204"/>
                <a:ea typeface="+mn-ea"/>
                <a:cs typeface="+mn-cs"/>
              </a:rPr>
              <a:t>body </a:t>
            </a: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fat percentage calculator </a:t>
            </a:r>
          </a:p>
        </p:txBody>
      </p:sp>
      <p:sp>
        <p:nvSpPr>
          <p:cNvPr id="42" name="TextBox 41"/>
          <p:cNvSpPr txBox="1"/>
          <p:nvPr/>
        </p:nvSpPr>
        <p:spPr>
          <a:xfrm>
            <a:off x="7150014" y="4118695"/>
            <a:ext cx="4121000" cy="30777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S3: Body Language Online Courses Shop</a:t>
            </a:r>
          </a:p>
        </p:txBody>
      </p:sp>
      <p:cxnSp>
        <p:nvCxnSpPr>
          <p:cNvPr id="47" name="Curved Connector 46"/>
          <p:cNvCxnSpPr>
            <a:cxnSpLocks/>
            <a:stCxn id="41" idx="1"/>
            <a:endCxn id="58" idx="5"/>
          </p:cNvCxnSpPr>
          <p:nvPr/>
        </p:nvCxnSpPr>
        <p:spPr>
          <a:xfrm rot="10800000">
            <a:off x="5296968" y="3559332"/>
            <a:ext cx="1859633" cy="232856"/>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52" name="Curved Connector 51"/>
          <p:cNvCxnSpPr>
            <a:cxnSpLocks/>
            <a:stCxn id="42" idx="1"/>
            <a:endCxn id="57" idx="5"/>
          </p:cNvCxnSpPr>
          <p:nvPr/>
        </p:nvCxnSpPr>
        <p:spPr>
          <a:xfrm rot="10800000">
            <a:off x="4636172" y="3697130"/>
            <a:ext cx="2513842" cy="575455"/>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56" name="Oval 55"/>
          <p:cNvSpPr/>
          <p:nvPr/>
        </p:nvSpPr>
        <p:spPr>
          <a:xfrm>
            <a:off x="5257545" y="2920462"/>
            <a:ext cx="187414" cy="206188"/>
          </a:xfrm>
          <a:prstGeom prst="ellipse">
            <a:avLst/>
          </a:prstGeom>
          <a:solidFill>
            <a:srgbClr val="00B050"/>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Oval 56"/>
          <p:cNvSpPr/>
          <p:nvPr/>
        </p:nvSpPr>
        <p:spPr>
          <a:xfrm>
            <a:off x="4476204" y="3521137"/>
            <a:ext cx="187414" cy="206188"/>
          </a:xfrm>
          <a:prstGeom prst="ellipse">
            <a:avLst/>
          </a:prstGeom>
          <a:solidFill>
            <a:srgbClr val="00B050"/>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Oval 57"/>
          <p:cNvSpPr/>
          <p:nvPr/>
        </p:nvSpPr>
        <p:spPr>
          <a:xfrm>
            <a:off x="5136999" y="3383340"/>
            <a:ext cx="187414" cy="206188"/>
          </a:xfrm>
          <a:prstGeom prst="ellipse">
            <a:avLst/>
          </a:prstGeom>
          <a:solidFill>
            <a:srgbClr val="00B050"/>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itle 1"/>
          <p:cNvSpPr txBox="1">
            <a:spLocks/>
          </p:cNvSpPr>
          <p:nvPr/>
        </p:nvSpPr>
        <p:spPr>
          <a:xfrm>
            <a:off x="126125" y="452542"/>
            <a:ext cx="11950262" cy="7140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a:t>Ranker: </a:t>
            </a: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task-specific semantic space</a:t>
            </a:r>
          </a:p>
        </p:txBody>
      </p:sp>
      <p:sp>
        <p:nvSpPr>
          <p:cNvPr id="3" name="Rectangle 2">
            <a:extLst>
              <a:ext uri="{FF2B5EF4-FFF2-40B4-BE49-F238E27FC236}">
                <a16:creationId xmlns:a16="http://schemas.microsoft.com/office/drawing/2014/main" id="{979D597D-1D39-43D2-94B8-E32F4F0D97AB}"/>
              </a:ext>
            </a:extLst>
          </p:cNvPr>
          <p:cNvSpPr/>
          <p:nvPr/>
        </p:nvSpPr>
        <p:spPr>
          <a:xfrm>
            <a:off x="4143489" y="2536602"/>
            <a:ext cx="173908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semantic space</a:t>
            </a:r>
          </a:p>
        </p:txBody>
      </p:sp>
      <p:sp>
        <p:nvSpPr>
          <p:cNvPr id="2" name="Slide Number Placeholder 1">
            <a:extLst>
              <a:ext uri="{FF2B5EF4-FFF2-40B4-BE49-F238E27FC236}">
                <a16:creationId xmlns:a16="http://schemas.microsoft.com/office/drawing/2014/main" id="{888B927F-C496-45F2-BB6F-3A89A68F3BC4}"/>
              </a:ext>
            </a:extLst>
          </p:cNvPr>
          <p:cNvSpPr>
            <a:spLocks noGrp="1"/>
          </p:cNvSpPr>
          <p:nvPr>
            <p:ph type="sldNum" sz="quarter" idx="12"/>
          </p:nvPr>
        </p:nvSpPr>
        <p:spPr/>
        <p:txBody>
          <a:bodyPr/>
          <a:lstStyle/>
          <a:p>
            <a:fld id="{0DD54056-B847-46F3-8FD0-4DBB10FED605}" type="slidenum">
              <a:rPr lang="en-US" smtClean="0"/>
              <a:t>26</a:t>
            </a:fld>
            <a:endParaRPr lang="en-US"/>
          </a:p>
        </p:txBody>
      </p:sp>
    </p:spTree>
    <p:extLst>
      <p:ext uri="{BB962C8B-B14F-4D97-AF65-F5344CB8AC3E}">
        <p14:creationId xmlns:p14="http://schemas.microsoft.com/office/powerpoint/2010/main" val="334324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down)">
                                      <p:cBhvr>
                                        <p:cTn id="16" dur="500"/>
                                        <p:tgtEl>
                                          <p:spTgt spid="47"/>
                                        </p:tgtEl>
                                      </p:cBhvr>
                                    </p:animEffect>
                                  </p:childTnLst>
                                </p:cTn>
                              </p:par>
                              <p:par>
                                <p:cTn id="17" presetID="22" presetClass="entr" presetSubtype="4"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wipe(down)">
                                      <p:cBhvr>
                                        <p:cTn id="19" dur="500"/>
                                        <p:tgtEl>
                                          <p:spTgt spid="5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down)">
                                      <p:cBhvr>
                                        <p:cTn id="22" dur="500"/>
                                        <p:tgtEl>
                                          <p:spTgt spid="5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down)">
                                      <p:cBhvr>
                                        <p:cTn id="25" dur="500"/>
                                        <p:tgtEl>
                                          <p:spTgt spid="5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down)">
                                      <p:cBhvr>
                                        <p:cTn id="28" dur="500"/>
                                        <p:tgtEl>
                                          <p:spTgt spid="5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1" grpId="0" animBg="1"/>
      <p:bldP spid="42" grpId="0" animBg="1"/>
      <p:bldP spid="56" grpId="0" animBg="1"/>
      <p:bldP spid="57" grpId="0" animBg="1"/>
      <p:bldP spid="5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p:cNvSpPr/>
          <p:nvPr/>
        </p:nvSpPr>
        <p:spPr>
          <a:xfrm>
            <a:off x="3132086" y="2371726"/>
            <a:ext cx="3713096" cy="1716164"/>
          </a:xfrm>
          <a:prstGeom prst="cloud">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query-dependent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semantic space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12"/>
          <p:cNvSpPr/>
          <p:nvPr/>
        </p:nvSpPr>
        <p:spPr>
          <a:xfrm>
            <a:off x="4163719" y="3158977"/>
            <a:ext cx="187414" cy="206188"/>
          </a:xfrm>
          <a:prstGeom prst="ellipse">
            <a:avLst/>
          </a:prstGeom>
          <a:solidFill>
            <a:schemeClr val="accent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960" y="5739035"/>
            <a:ext cx="580683" cy="551649"/>
          </a:xfrm>
          <a:prstGeom prst="rect">
            <a:avLst/>
          </a:prstGeom>
        </p:spPr>
      </p:pic>
      <p:sp>
        <p:nvSpPr>
          <p:cNvPr id="32" name="Cloud Callout 31"/>
          <p:cNvSpPr/>
          <p:nvPr/>
        </p:nvSpPr>
        <p:spPr>
          <a:xfrm>
            <a:off x="1696369" y="4328389"/>
            <a:ext cx="2899077" cy="962625"/>
          </a:xfrm>
          <a:prstGeom prst="cloudCallout">
            <a:avLst>
              <a:gd name="adj1" fmla="val -33502"/>
              <a:gd name="adj2" fmla="val 943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Query: auto body repair cost calculator software </a:t>
            </a:r>
          </a:p>
        </p:txBody>
      </p:sp>
      <p:sp>
        <p:nvSpPr>
          <p:cNvPr id="40" name="TextBox 39"/>
          <p:cNvSpPr txBox="1"/>
          <p:nvPr/>
        </p:nvSpPr>
        <p:spPr>
          <a:xfrm>
            <a:off x="7156600" y="3172441"/>
            <a:ext cx="3713096" cy="30777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S1: free online car body shop repair estimates </a:t>
            </a:r>
          </a:p>
        </p:txBody>
      </p:sp>
      <p:sp>
        <p:nvSpPr>
          <p:cNvPr id="56" name="Oval 55"/>
          <p:cNvSpPr/>
          <p:nvPr/>
        </p:nvSpPr>
        <p:spPr>
          <a:xfrm>
            <a:off x="5257545" y="2920462"/>
            <a:ext cx="187414" cy="206188"/>
          </a:xfrm>
          <a:prstGeom prst="ellipse">
            <a:avLst/>
          </a:prstGeom>
          <a:solidFill>
            <a:schemeClr val="accent6"/>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Oval 56"/>
          <p:cNvSpPr/>
          <p:nvPr/>
        </p:nvSpPr>
        <p:spPr>
          <a:xfrm>
            <a:off x="4476204" y="3521137"/>
            <a:ext cx="187414" cy="206188"/>
          </a:xfrm>
          <a:prstGeom prst="ellipse">
            <a:avLst/>
          </a:prstGeom>
          <a:solidFill>
            <a:schemeClr val="accent6"/>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Oval 57"/>
          <p:cNvSpPr/>
          <p:nvPr/>
        </p:nvSpPr>
        <p:spPr>
          <a:xfrm>
            <a:off x="5136999" y="3383340"/>
            <a:ext cx="187414" cy="206188"/>
          </a:xfrm>
          <a:prstGeom prst="ellipse">
            <a:avLst/>
          </a:prstGeom>
          <a:solidFill>
            <a:schemeClr val="accent6"/>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p:cNvSpPr txBox="1"/>
          <p:nvPr/>
        </p:nvSpPr>
        <p:spPr>
          <a:xfrm>
            <a:off x="7156600" y="3652367"/>
            <a:ext cx="3713096" cy="30777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S2: online </a:t>
            </a:r>
            <a:r>
              <a:rPr kumimoji="0" lang="en-US" sz="1400" b="1" i="1" u="none" strike="noStrike" kern="1200" cap="none" spc="0" normalizeH="0" baseline="0" noProof="0">
                <a:ln>
                  <a:noFill/>
                </a:ln>
                <a:solidFill>
                  <a:prstClr val="white"/>
                </a:solidFill>
                <a:effectLst/>
                <a:uLnTx/>
                <a:uFillTx/>
                <a:latin typeface="Calibri" panose="020F0502020204030204"/>
                <a:ea typeface="+mn-ea"/>
                <a:cs typeface="+mn-cs"/>
              </a:rPr>
              <a:t>body </a:t>
            </a: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fat percentage calculator </a:t>
            </a:r>
          </a:p>
        </p:txBody>
      </p:sp>
      <p:sp>
        <p:nvSpPr>
          <p:cNvPr id="24" name="TextBox 23"/>
          <p:cNvSpPr txBox="1"/>
          <p:nvPr/>
        </p:nvSpPr>
        <p:spPr>
          <a:xfrm>
            <a:off x="7150014" y="4118695"/>
            <a:ext cx="3713096" cy="30777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S3: Body Language Online Courses Shop</a:t>
            </a:r>
          </a:p>
        </p:txBody>
      </p:sp>
      <p:pic>
        <p:nvPicPr>
          <p:cNvPr id="14" name="Picture 13">
            <a:extLst>
              <a:ext uri="{FF2B5EF4-FFF2-40B4-BE49-F238E27FC236}">
                <a16:creationId xmlns:a16="http://schemas.microsoft.com/office/drawing/2014/main" id="{6D5F5369-E9AB-436E-AEE8-0E9B275A47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8666" y="3078004"/>
            <a:ext cx="384895" cy="403444"/>
          </a:xfrm>
          <a:prstGeom prst="rect">
            <a:avLst/>
          </a:prstGeom>
        </p:spPr>
      </p:pic>
      <p:pic>
        <p:nvPicPr>
          <p:cNvPr id="15" name="Picture 14">
            <a:extLst>
              <a:ext uri="{FF2B5EF4-FFF2-40B4-BE49-F238E27FC236}">
                <a16:creationId xmlns:a16="http://schemas.microsoft.com/office/drawing/2014/main" id="{A69A2798-71F1-45ED-8BA7-206F9B6A560C}"/>
              </a:ext>
            </a:extLst>
          </p:cNvPr>
          <p:cNvPicPr>
            <a:picLocks noChangeAspect="1"/>
          </p:cNvPicPr>
          <p:nvPr/>
        </p:nvPicPr>
        <p:blipFill>
          <a:blip r:embed="rId5"/>
          <a:stretch>
            <a:fillRect/>
          </a:stretch>
        </p:blipFill>
        <p:spPr>
          <a:xfrm>
            <a:off x="10988665" y="4118695"/>
            <a:ext cx="323887" cy="307777"/>
          </a:xfrm>
          <a:prstGeom prst="rect">
            <a:avLst/>
          </a:prstGeom>
        </p:spPr>
      </p:pic>
      <p:pic>
        <p:nvPicPr>
          <p:cNvPr id="16" name="Picture 15">
            <a:extLst>
              <a:ext uri="{FF2B5EF4-FFF2-40B4-BE49-F238E27FC236}">
                <a16:creationId xmlns:a16="http://schemas.microsoft.com/office/drawing/2014/main" id="{CDA2631B-6DE6-42AA-AC90-4A3C85D851C3}"/>
              </a:ext>
            </a:extLst>
          </p:cNvPr>
          <p:cNvPicPr>
            <a:picLocks noChangeAspect="1"/>
          </p:cNvPicPr>
          <p:nvPr/>
        </p:nvPicPr>
        <p:blipFill>
          <a:blip r:embed="rId5"/>
          <a:stretch>
            <a:fillRect/>
          </a:stretch>
        </p:blipFill>
        <p:spPr>
          <a:xfrm>
            <a:off x="10988664" y="3665884"/>
            <a:ext cx="323887" cy="307777"/>
          </a:xfrm>
          <a:prstGeom prst="rect">
            <a:avLst/>
          </a:prstGeom>
        </p:spPr>
      </p:pic>
      <p:sp>
        <p:nvSpPr>
          <p:cNvPr id="17" name="Title 1">
            <a:extLst>
              <a:ext uri="{FF2B5EF4-FFF2-40B4-BE49-F238E27FC236}">
                <a16:creationId xmlns:a16="http://schemas.microsoft.com/office/drawing/2014/main" id="{C1EF78D0-E3DE-45BB-AE41-CB1FFE200635}"/>
              </a:ext>
            </a:extLst>
          </p:cNvPr>
          <p:cNvSpPr txBox="1">
            <a:spLocks/>
          </p:cNvSpPr>
          <p:nvPr/>
        </p:nvSpPr>
        <p:spPr>
          <a:xfrm>
            <a:off x="126125" y="452542"/>
            <a:ext cx="11950262" cy="7140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a:t>Ranker: </a:t>
            </a:r>
            <a:r>
              <a:rPr lang="en-US">
                <a:solidFill>
                  <a:prstClr val="black"/>
                </a:solidFill>
              </a:rPr>
              <a:t>task-specific semantic space</a:t>
            </a:r>
          </a:p>
        </p:txBody>
      </p:sp>
      <p:sp>
        <p:nvSpPr>
          <p:cNvPr id="2" name="Slide Number Placeholder 1">
            <a:extLst>
              <a:ext uri="{FF2B5EF4-FFF2-40B4-BE49-F238E27FC236}">
                <a16:creationId xmlns:a16="http://schemas.microsoft.com/office/drawing/2014/main" id="{FF84C4A9-51A7-4EF3-8849-0258DA130FCC}"/>
              </a:ext>
            </a:extLst>
          </p:cNvPr>
          <p:cNvSpPr>
            <a:spLocks noGrp="1"/>
          </p:cNvSpPr>
          <p:nvPr>
            <p:ph type="sldNum" sz="quarter" idx="12"/>
          </p:nvPr>
        </p:nvSpPr>
        <p:spPr/>
        <p:txBody>
          <a:bodyPr/>
          <a:lstStyle/>
          <a:p>
            <a:fld id="{0DD54056-B847-46F3-8FD0-4DBB10FED605}" type="slidenum">
              <a:rPr lang="en-US" smtClean="0"/>
              <a:t>27</a:t>
            </a:fld>
            <a:endParaRPr lang="en-US"/>
          </a:p>
        </p:txBody>
      </p:sp>
    </p:spTree>
    <p:extLst>
      <p:ext uri="{BB962C8B-B14F-4D97-AF65-F5344CB8AC3E}">
        <p14:creationId xmlns:p14="http://schemas.microsoft.com/office/powerpoint/2010/main" val="45318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1.25E-6 -4.44444E-6 L 0.02252 -0.05023 " pathEditMode="relative" rAng="0" ptsTypes="AA">
                                      <p:cBhvr>
                                        <p:cTn id="6" dur="2000" fill="hold"/>
                                        <p:tgtEl>
                                          <p:spTgt spid="13"/>
                                        </p:tgtEl>
                                        <p:attrNameLst>
                                          <p:attrName>ppt_x</p:attrName>
                                          <p:attrName>ppt_y</p:attrName>
                                        </p:attrNameLst>
                                      </p:cBhvr>
                                      <p:rCtr x="1120" y="-2523"/>
                                    </p:animMotion>
                                  </p:childTnLst>
                                </p:cTn>
                              </p:par>
                              <p:par>
                                <p:cTn id="7" presetID="42" presetClass="path" presetSubtype="0" accel="50000" decel="50000" fill="hold" grpId="0" nodeType="withEffect">
                                  <p:stCondLst>
                                    <p:cond delay="0"/>
                                  </p:stCondLst>
                                  <p:childTnLst>
                                    <p:animMotion origin="layout" path="M 2.77778E-7 -2.22222E-6 L -0.04375 0.03009 " pathEditMode="relative" rAng="0" ptsTypes="AA">
                                      <p:cBhvr>
                                        <p:cTn id="8" dur="2000" fill="hold"/>
                                        <p:tgtEl>
                                          <p:spTgt spid="57"/>
                                        </p:tgtEl>
                                        <p:attrNameLst>
                                          <p:attrName>ppt_x</p:attrName>
                                          <p:attrName>ppt_y</p:attrName>
                                        </p:attrNameLst>
                                      </p:cBhvr>
                                      <p:rCtr x="-2187" y="1505"/>
                                    </p:animMotion>
                                  </p:childTnLst>
                                </p:cTn>
                              </p:par>
                              <p:par>
                                <p:cTn id="9" presetID="42" presetClass="path" presetSubtype="0" accel="50000" decel="50000" fill="hold" grpId="0" nodeType="withEffect">
                                  <p:stCondLst>
                                    <p:cond delay="0"/>
                                  </p:stCondLst>
                                  <p:childTnLst>
                                    <p:animMotion origin="layout" path="M -1.94444E-6 -3.33333E-6 L 0.0132 0.0625 " pathEditMode="relative" rAng="0" ptsTypes="AA">
                                      <p:cBhvr>
                                        <p:cTn id="10" dur="2000" fill="hold"/>
                                        <p:tgtEl>
                                          <p:spTgt spid="58"/>
                                        </p:tgtEl>
                                        <p:attrNameLst>
                                          <p:attrName>ppt_x</p:attrName>
                                          <p:attrName>ppt_y</p:attrName>
                                        </p:attrNameLst>
                                      </p:cBhvr>
                                      <p:rCtr x="660" y="3125"/>
                                    </p:animMotion>
                                  </p:childTnLst>
                                </p:cTn>
                              </p:par>
                              <p:par>
                                <p:cTn id="11" presetID="42" presetClass="path" presetSubtype="0" accel="50000" decel="50000" fill="hold" grpId="0" nodeType="withEffect">
                                  <p:stCondLst>
                                    <p:cond delay="0"/>
                                  </p:stCondLst>
                                  <p:childTnLst>
                                    <p:animMotion origin="layout" path="M 3.61111E-6 -2.22222E-6 L -0.05191 -0.01574 " pathEditMode="relative" rAng="0" ptsTypes="AA">
                                      <p:cBhvr>
                                        <p:cTn id="12" dur="2000" fill="hold"/>
                                        <p:tgtEl>
                                          <p:spTgt spid="56"/>
                                        </p:tgtEl>
                                        <p:attrNameLst>
                                          <p:attrName>ppt_x</p:attrName>
                                          <p:attrName>ppt_y</p:attrName>
                                        </p:attrNameLst>
                                      </p:cBhvr>
                                      <p:rCtr x="-2604" y="-7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6" grpId="0" animBg="1"/>
      <p:bldP spid="57" grpId="0" animBg="1"/>
      <p:bldP spid="5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69049" y="452541"/>
            <a:ext cx="11702783" cy="771321"/>
          </a:xfrm>
        </p:spPr>
        <p:txBody>
          <a:bodyPr>
            <a:normAutofit/>
          </a:bodyPr>
          <a:lstStyle/>
          <a:p>
            <a:r>
              <a:rPr lang="en-US"/>
              <a:t> Learning an answer ranker from labeled QA pairs</a:t>
            </a:r>
          </a:p>
        </p:txBody>
      </p:sp>
      <mc:AlternateContent xmlns:mc="http://schemas.openxmlformats.org/markup-compatibility/2006" xmlns:a14="http://schemas.microsoft.com/office/drawing/2010/main">
        <mc:Choice Requires="a14">
          <p:sp>
            <p:nvSpPr>
              <p:cNvPr id="54" name="Content Placeholder 2"/>
              <p:cNvSpPr>
                <a:spLocks noGrp="1"/>
              </p:cNvSpPr>
              <p:nvPr>
                <p:ph idx="1"/>
              </p:nvPr>
            </p:nvSpPr>
            <p:spPr>
              <a:xfrm>
                <a:off x="881349" y="1641513"/>
                <a:ext cx="10482220" cy="4606888"/>
              </a:xfrm>
            </p:spPr>
            <p:txBody>
              <a:bodyPr>
                <a:noAutofit/>
              </a:bodyPr>
              <a:lstStyle/>
              <a:p>
                <a:r>
                  <a:rPr lang="en-US"/>
                  <a:t>Consider a query </a:t>
                </a:r>
                <a14:m>
                  <m:oMath xmlns:m="http://schemas.openxmlformats.org/officeDocument/2006/math">
                    <m:r>
                      <a:rPr lang="en-US" b="0" i="1" smtClean="0">
                        <a:latin typeface="Cambria Math" panose="02040503050406030204" pitchFamily="18" charset="0"/>
                      </a:rPr>
                      <m:t>𝑄</m:t>
                    </m:r>
                  </m:oMath>
                </a14:m>
                <a:r>
                  <a:rPr lang="en-US"/>
                  <a:t> and two candidate answers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m:t>
                        </m:r>
                      </m:sup>
                    </m:sSup>
                  </m:oMath>
                </a14:m>
                <a:r>
                  <a:rPr lang="en-US"/>
                  <a:t> and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m:t>
                        </m:r>
                      </m:sup>
                    </m:sSup>
                  </m:oMath>
                </a14:m>
                <a:endParaRPr lang="en-US" i="1"/>
              </a:p>
              <a:p>
                <a:pPr lvl="1"/>
                <a:r>
                  <a:rPr lang="en-US"/>
                  <a:t>Assume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m:t>
                        </m:r>
                      </m:sup>
                    </m:sSup>
                  </m:oMath>
                </a14:m>
                <a:r>
                  <a:rPr lang="en-US"/>
                  <a:t> is more relevant than </a:t>
                </a:r>
                <a14:m>
                  <m:oMath xmlns:m="http://schemas.openxmlformats.org/officeDocument/2006/math">
                    <m:sSup>
                      <m:sSupPr>
                        <m:ctrlPr>
                          <a:rPr lang="en-US" i="1">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m:t>
                        </m:r>
                      </m:sup>
                    </m:sSup>
                  </m:oMath>
                </a14:m>
                <a:r>
                  <a:rPr lang="en-US"/>
                  <a:t> with respect to </a:t>
                </a:r>
                <a14:m>
                  <m:oMath xmlns:m="http://schemas.openxmlformats.org/officeDocument/2006/math">
                    <m:r>
                      <a:rPr lang="en-US" b="0" i="1" smtClean="0">
                        <a:latin typeface="Cambria Math" panose="02040503050406030204" pitchFamily="18" charset="0"/>
                      </a:rPr>
                      <m:t>𝑄</m:t>
                    </m:r>
                  </m:oMath>
                </a14:m>
                <a:endParaRPr lang="en-US">
                  <a:latin typeface="Cambria Math"/>
                </a:endParaRPr>
              </a:p>
              <a:p>
                <a14:m>
                  <m:oMath xmlns:m="http://schemas.openxmlformats.org/officeDocument/2006/math">
                    <m:r>
                      <m:rPr>
                        <m:sty m:val="p"/>
                      </m:rPr>
                      <a:rPr lang="en-US">
                        <a:latin typeface="Cambria Math" panose="02040503050406030204" pitchFamily="18" charset="0"/>
                      </a:rPr>
                      <m:t>si</m:t>
                    </m:r>
                    <m:sSub>
                      <m:sSubPr>
                        <m:ctrlPr>
                          <a:rPr lang="en-US" i="1">
                            <a:latin typeface="Cambria Math" panose="02040503050406030204" pitchFamily="18" charset="0"/>
                          </a:rPr>
                        </m:ctrlPr>
                      </m:sSubPr>
                      <m:e>
                        <m:r>
                          <m:rPr>
                            <m:sty m:val="p"/>
                          </m:rPr>
                          <a:rPr lang="en-US">
                            <a:latin typeface="Cambria Math" panose="02040503050406030204" pitchFamily="18" charset="0"/>
                          </a:rPr>
                          <m:t>m</m:t>
                        </m:r>
                      </m:e>
                      <m:sub>
                        <m:r>
                          <a:rPr lang="en-US" b="1" i="1">
                            <a:latin typeface="Cambria Math" panose="02040503050406030204" pitchFamily="18" charset="0"/>
                          </a:rPr>
                          <m:t>𝛉</m:t>
                        </m:r>
                      </m:sub>
                    </m:sSub>
                    <m:d>
                      <m:dPr>
                        <m:ctrlPr>
                          <a:rPr lang="en-US" i="1">
                            <a:latin typeface="Cambria Math" panose="02040503050406030204" pitchFamily="18" charset="0"/>
                          </a:rPr>
                        </m:ctrlPr>
                      </m:dPr>
                      <m:e>
                        <m:r>
                          <a:rPr lang="en-US" b="0" i="1" smtClean="0">
                            <a:latin typeface="Cambria Math" panose="02040503050406030204" pitchFamily="18" charset="0"/>
                          </a:rPr>
                          <m:t>𝑄</m:t>
                        </m:r>
                        <m:r>
                          <a:rPr lang="en-US" i="0">
                            <a:latin typeface="Cambria Math" panose="02040503050406030204" pitchFamily="18" charset="0"/>
                          </a:rPr>
                          <m:t>,</m:t>
                        </m:r>
                        <m:r>
                          <a:rPr lang="en-US" b="0" i="1" smtClean="0">
                            <a:latin typeface="Cambria Math" panose="02040503050406030204" pitchFamily="18" charset="0"/>
                          </a:rPr>
                          <m:t>𝐴</m:t>
                        </m:r>
                      </m:e>
                    </m:d>
                    <m:r>
                      <a:rPr lang="en-US" i="1">
                        <a:latin typeface="Cambria Math" panose="02040503050406030204" pitchFamily="18" charset="0"/>
                      </a:rPr>
                      <m:t> </m:t>
                    </m:r>
                  </m:oMath>
                </a14:m>
                <a:r>
                  <a:rPr lang="en-US"/>
                  <a:t>is the cosine similarity of </a:t>
                </a:r>
                <a14:m>
                  <m:oMath xmlns:m="http://schemas.openxmlformats.org/officeDocument/2006/math">
                    <m:r>
                      <a:rPr lang="en-US" b="0" i="1" smtClean="0">
                        <a:latin typeface="Cambria Math" panose="02040503050406030204" pitchFamily="18" charset="0"/>
                      </a:rPr>
                      <m:t>𝑄</m:t>
                    </m:r>
                  </m:oMath>
                </a14:m>
                <a:r>
                  <a:rPr lang="en-US"/>
                  <a:t> and </a:t>
                </a:r>
                <a14:m>
                  <m:oMath xmlns:m="http://schemas.openxmlformats.org/officeDocument/2006/math">
                    <m:r>
                      <a:rPr lang="en-US" b="0" i="1" dirty="0" smtClean="0">
                        <a:latin typeface="Cambria Math" panose="02040503050406030204" pitchFamily="18" charset="0"/>
                      </a:rPr>
                      <m:t>𝐴</m:t>
                    </m:r>
                  </m:oMath>
                </a14:m>
                <a:r>
                  <a:rPr lang="en-US"/>
                  <a:t> in semantic space, mapped by a DNN parameterized by </a:t>
                </a:r>
                <a14:m>
                  <m:oMath xmlns:m="http://schemas.openxmlformats.org/officeDocument/2006/math">
                    <m:r>
                      <a:rPr lang="en-US" b="1" i="1" smtClean="0">
                        <a:latin typeface="Cambria Math" panose="02040503050406030204" pitchFamily="18" charset="0"/>
                      </a:rPr>
                      <m:t>𝛉</m:t>
                    </m:r>
                  </m:oMath>
                </a14:m>
                <a:endParaRPr lang="en-US"/>
              </a:p>
              <a:p>
                <a:pPr lvl="8"/>
                <a:endParaRPr lang="en-US">
                  <a:latin typeface="Cambria Math"/>
                </a:endParaRPr>
              </a:p>
              <a:p>
                <a14:m>
                  <m:oMath xmlns:m="http://schemas.openxmlformats.org/officeDocument/2006/math">
                    <m:r>
                      <m:rPr>
                        <m:sty m:val="p"/>
                      </m:rPr>
                      <a:rPr lang="en-US" smtClean="0">
                        <a:latin typeface="Cambria Math"/>
                      </a:rPr>
                      <m:t>Δ</m:t>
                    </m:r>
                    <m:r>
                      <a:rPr lang="en-US" i="1">
                        <a:latin typeface="Cambria Math"/>
                      </a:rPr>
                      <m:t>=</m:t>
                    </m:r>
                    <m:r>
                      <m:rPr>
                        <m:sty m:val="p"/>
                      </m:rPr>
                      <a:rPr lang="en-US" smtClean="0">
                        <a:latin typeface="Cambria Math" panose="02040503050406030204" pitchFamily="18" charset="0"/>
                      </a:rPr>
                      <m:t>si</m:t>
                    </m:r>
                    <m:sSub>
                      <m:sSubPr>
                        <m:ctrlPr>
                          <a:rPr lang="en-US" i="1">
                            <a:latin typeface="Cambria Math" panose="02040503050406030204" pitchFamily="18" charset="0"/>
                          </a:rPr>
                        </m:ctrlPr>
                      </m:sSubPr>
                      <m:e>
                        <m:r>
                          <m:rPr>
                            <m:sty m:val="p"/>
                          </m:rPr>
                          <a:rPr lang="en-US">
                            <a:latin typeface="Cambria Math" panose="02040503050406030204" pitchFamily="18" charset="0"/>
                          </a:rPr>
                          <m:t>m</m:t>
                        </m:r>
                      </m:e>
                      <m:sub>
                        <m:r>
                          <a:rPr lang="en-US" b="1" i="1">
                            <a:latin typeface="Cambria Math" panose="02040503050406030204" pitchFamily="18" charset="0"/>
                          </a:rPr>
                          <m:t>𝛉</m:t>
                        </m:r>
                      </m:sub>
                    </m:sSub>
                    <m:d>
                      <m:dPr>
                        <m:ctrlPr>
                          <a:rPr lang="en-US" i="1">
                            <a:latin typeface="Cambria Math" panose="02040503050406030204" pitchFamily="18" charset="0"/>
                          </a:rPr>
                        </m:ctrlPr>
                      </m:dPr>
                      <m:e>
                        <m:r>
                          <a:rPr lang="en-US" b="0" i="1" smtClean="0">
                            <a:latin typeface="Cambria Math" panose="02040503050406030204" pitchFamily="18" charset="0"/>
                          </a:rPr>
                          <m:t>𝑄</m:t>
                        </m:r>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m:t>
                            </m:r>
                          </m:sup>
                        </m:sSup>
                      </m:e>
                    </m:d>
                    <m:r>
                      <a:rPr lang="en-US" i="1">
                        <a:latin typeface="Cambria Math"/>
                      </a:rPr>
                      <m:t>−</m:t>
                    </m:r>
                    <m:r>
                      <m:rPr>
                        <m:sty m:val="p"/>
                      </m:rPr>
                      <a:rPr lang="en-US" smtClean="0">
                        <a:latin typeface="Cambria Math" panose="02040503050406030204" pitchFamily="18" charset="0"/>
                      </a:rPr>
                      <m:t>si</m:t>
                    </m:r>
                    <m:sSub>
                      <m:sSubPr>
                        <m:ctrlPr>
                          <a:rPr lang="en-US" i="1">
                            <a:latin typeface="Cambria Math" panose="02040503050406030204" pitchFamily="18" charset="0"/>
                          </a:rPr>
                        </m:ctrlPr>
                      </m:sSubPr>
                      <m:e>
                        <m:r>
                          <m:rPr>
                            <m:sty m:val="p"/>
                          </m:rPr>
                          <a:rPr lang="en-US">
                            <a:latin typeface="Cambria Math" panose="02040503050406030204" pitchFamily="18" charset="0"/>
                          </a:rPr>
                          <m:t>m</m:t>
                        </m:r>
                      </m:e>
                      <m:sub>
                        <m:r>
                          <a:rPr lang="en-US" b="1" i="1">
                            <a:latin typeface="Cambria Math" panose="02040503050406030204" pitchFamily="18" charset="0"/>
                          </a:rPr>
                          <m:t>𝛉</m:t>
                        </m:r>
                      </m:sub>
                    </m:sSub>
                    <m:d>
                      <m:dPr>
                        <m:ctrlPr>
                          <a:rPr lang="en-US" i="1">
                            <a:latin typeface="Cambria Math" panose="02040503050406030204" pitchFamily="18" charset="0"/>
                          </a:rPr>
                        </m:ctrlPr>
                      </m:dPr>
                      <m:e>
                        <m:r>
                          <a:rPr lang="en-US" b="0" i="1" smtClean="0">
                            <a:latin typeface="Cambria Math" panose="02040503050406030204" pitchFamily="18" charset="0"/>
                          </a:rPr>
                          <m:t>𝑄</m:t>
                        </m:r>
                        <m:r>
                          <a:rPr lang="en-US" i="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m:t>
                            </m:r>
                          </m:sup>
                        </m:sSup>
                      </m:e>
                    </m:d>
                  </m:oMath>
                </a14:m>
                <a:endParaRPr lang="en-US" sz="1200" i="1"/>
              </a:p>
              <a:p>
                <a:pPr lvl="1"/>
                <a:r>
                  <a:rPr lang="en-US" sz="2800"/>
                  <a:t>We want to maximize </a:t>
                </a:r>
                <a14:m>
                  <m:oMath xmlns:m="http://schemas.openxmlformats.org/officeDocument/2006/math">
                    <m:r>
                      <m:rPr>
                        <m:sty m:val="p"/>
                      </m:rPr>
                      <a:rPr lang="en-US" sz="2800" i="0" smtClean="0">
                        <a:latin typeface="Cambria Math"/>
                      </a:rPr>
                      <m:t>Δ</m:t>
                    </m:r>
                  </m:oMath>
                </a14:m>
                <a:endParaRPr lang="en-US" sz="2800"/>
              </a:p>
              <a:p>
                <a14:m>
                  <m:oMath xmlns:m="http://schemas.openxmlformats.org/officeDocument/2006/math">
                    <m:r>
                      <a:rPr lang="en-US" i="1">
                        <a:latin typeface="Cambria Math"/>
                      </a:rPr>
                      <m:t>𝐿𝑜𝑠𝑠</m:t>
                    </m:r>
                    <m:d>
                      <m:dPr>
                        <m:ctrlPr>
                          <a:rPr lang="en-US" i="1">
                            <a:latin typeface="Cambria Math" panose="02040503050406030204" pitchFamily="18" charset="0"/>
                          </a:rPr>
                        </m:ctrlPr>
                      </m:dPr>
                      <m:e>
                        <m:r>
                          <m:rPr>
                            <m:sty m:val="p"/>
                          </m:rPr>
                          <a:rPr lang="en-US">
                            <a:latin typeface="Cambria Math"/>
                          </a:rPr>
                          <m:t>Δ</m:t>
                        </m:r>
                        <m:r>
                          <a:rPr lang="en-US" i="1">
                            <a:latin typeface="Cambria Math"/>
                          </a:rPr>
                          <m:t>;</m:t>
                        </m:r>
                        <m:r>
                          <a:rPr lang="en-US" b="1" i="1" smtClean="0">
                            <a:latin typeface="Cambria Math" panose="02040503050406030204" pitchFamily="18" charset="0"/>
                          </a:rPr>
                          <m:t>𝛉</m:t>
                        </m:r>
                      </m:e>
                    </m:d>
                    <m:r>
                      <a:rPr lang="en-US" i="1">
                        <a:latin typeface="Cambria Math"/>
                      </a:rPr>
                      <m:t>=</m:t>
                    </m:r>
                    <m:func>
                      <m:funcPr>
                        <m:ctrlPr>
                          <a:rPr lang="en-US" i="1">
                            <a:latin typeface="Cambria Math" panose="02040503050406030204" pitchFamily="18" charset="0"/>
                          </a:rPr>
                        </m:ctrlPr>
                      </m:funcPr>
                      <m:fName>
                        <m:r>
                          <m:rPr>
                            <m:sty m:val="p"/>
                          </m:rPr>
                          <a:rPr lang="en-US">
                            <a:latin typeface="Cambria Math"/>
                          </a:rPr>
                          <m:t>log</m:t>
                        </m:r>
                      </m:fName>
                      <m:e>
                        <m:r>
                          <a:rPr lang="en-US" i="1">
                            <a:latin typeface="Cambria Math"/>
                          </a:rPr>
                          <m:t>(1+</m:t>
                        </m:r>
                        <m:func>
                          <m:funcPr>
                            <m:ctrlPr>
                              <a:rPr lang="en-US" i="1">
                                <a:latin typeface="Cambria Math" panose="02040503050406030204" pitchFamily="18" charset="0"/>
                              </a:rPr>
                            </m:ctrlPr>
                          </m:funcPr>
                          <m:fName>
                            <m:r>
                              <m:rPr>
                                <m:sty m:val="p"/>
                              </m:rPr>
                              <a:rPr lang="en-US">
                                <a:latin typeface="Cambria Math"/>
                              </a:rPr>
                              <m:t>exp</m:t>
                            </m:r>
                          </m:fName>
                          <m:e>
                            <m:d>
                              <m:dPr>
                                <m:ctrlPr>
                                  <a:rPr lang="en-US" i="1">
                                    <a:latin typeface="Cambria Math" panose="02040503050406030204" pitchFamily="18" charset="0"/>
                                  </a:rPr>
                                </m:ctrlPr>
                              </m:dPr>
                              <m:e>
                                <m:r>
                                  <a:rPr lang="en-US" i="1">
                                    <a:latin typeface="Cambria Math"/>
                                  </a:rPr>
                                  <m:t>−</m:t>
                                </m:r>
                                <m:r>
                                  <a:rPr lang="en-US" i="1">
                                    <a:latin typeface="Cambria Math"/>
                                  </a:rPr>
                                  <m:t>𝛾</m:t>
                                </m:r>
                                <m:r>
                                  <m:rPr>
                                    <m:sty m:val="p"/>
                                  </m:rPr>
                                  <a:rPr lang="en-US">
                                    <a:latin typeface="Cambria Math"/>
                                  </a:rPr>
                                  <m:t>Δ</m:t>
                                </m:r>
                              </m:e>
                            </m:d>
                          </m:e>
                        </m:func>
                        <m:r>
                          <a:rPr lang="en-US" i="1">
                            <a:latin typeface="Cambria Math"/>
                          </a:rPr>
                          <m:t>)</m:t>
                        </m:r>
                      </m:e>
                    </m:func>
                  </m:oMath>
                </a14:m>
                <a:endParaRPr lang="en-US" sz="2400"/>
              </a:p>
              <a:p>
                <a:r>
                  <a:rPr lang="en-US"/>
                  <a:t>Optimize </a:t>
                </a:r>
                <a14:m>
                  <m:oMath xmlns:m="http://schemas.openxmlformats.org/officeDocument/2006/math">
                    <m:r>
                      <a:rPr lang="en-US" b="1" i="1" smtClean="0">
                        <a:latin typeface="Cambria Math" panose="02040503050406030204" pitchFamily="18" charset="0"/>
                      </a:rPr>
                      <m:t>𝛉</m:t>
                    </m:r>
                    <m:r>
                      <a:rPr lang="en-US" b="1" i="1" smtClean="0">
                        <a:latin typeface="Cambria Math" panose="02040503050406030204" pitchFamily="18" charset="0"/>
                      </a:rPr>
                      <m:t> </m:t>
                    </m:r>
                  </m:oMath>
                </a14:m>
                <a:r>
                  <a:rPr lang="en-US"/>
                  <a:t>using mini-batch SGD on GPU</a:t>
                </a:r>
              </a:p>
            </p:txBody>
          </p:sp>
        </mc:Choice>
        <mc:Fallback xmlns="">
          <p:sp>
            <p:nvSpPr>
              <p:cNvPr id="54" name="Content Placeholder 2"/>
              <p:cNvSpPr>
                <a:spLocks noGrp="1" noRot="1" noChangeAspect="1" noMove="1" noResize="1" noEditPoints="1" noAdjustHandles="1" noChangeArrowheads="1" noChangeShapeType="1" noTextEdit="1"/>
              </p:cNvSpPr>
              <p:nvPr>
                <p:ph idx="1"/>
              </p:nvPr>
            </p:nvSpPr>
            <p:spPr>
              <a:xfrm>
                <a:off x="881349" y="1641513"/>
                <a:ext cx="10482220" cy="4606888"/>
              </a:xfrm>
              <a:blipFill>
                <a:blip r:embed="rId4"/>
                <a:stretch>
                  <a:fillRect l="-1047" t="-2116"/>
                </a:stretch>
              </a:blipFill>
            </p:spPr>
            <p:txBody>
              <a:bodyPr/>
              <a:lstStyle/>
              <a:p>
                <a:r>
                  <a:rPr lang="en-US">
                    <a:noFill/>
                  </a:rPr>
                  <a:t> </a:t>
                </a:r>
              </a:p>
            </p:txBody>
          </p:sp>
        </mc:Fallback>
      </mc:AlternateContent>
      <p:graphicFrame>
        <p:nvGraphicFramePr>
          <p:cNvPr id="58" name="Object 57"/>
          <p:cNvGraphicFramePr>
            <a:graphicFrameLocks noChangeAspect="1"/>
          </p:cNvGraphicFramePr>
          <p:nvPr/>
        </p:nvGraphicFramePr>
        <p:xfrm>
          <a:off x="6053139" y="3348039"/>
          <a:ext cx="85725" cy="161925"/>
        </p:xfrm>
        <a:graphic>
          <a:graphicData uri="http://schemas.openxmlformats.org/presentationml/2006/ole">
            <mc:AlternateContent xmlns:mc="http://schemas.openxmlformats.org/markup-compatibility/2006">
              <mc:Choice xmlns:v="urn:schemas-microsoft-com:vml" Requires="v">
                <p:oleObj spid="_x0000_s1028" name="Equation" r:id="rId5" imgW="114120" imgH="215640" progId="Equation.3">
                  <p:embed/>
                </p:oleObj>
              </mc:Choice>
              <mc:Fallback>
                <p:oleObj name="Equation" r:id="rId5" imgW="114120" imgH="215640" progId="Equation.3">
                  <p:embed/>
                  <p:pic>
                    <p:nvPicPr>
                      <p:cNvPr id="58" name="Object 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3139" y="3348039"/>
                        <a:ext cx="85725" cy="161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Chart 5"/>
          <p:cNvGraphicFramePr/>
          <p:nvPr/>
        </p:nvGraphicFramePr>
        <p:xfrm>
          <a:off x="7679871" y="3694315"/>
          <a:ext cx="2944184" cy="2097525"/>
        </p:xfrm>
        <a:graphic>
          <a:graphicData uri="http://schemas.openxmlformats.org/drawingml/2006/chart">
            <c:chart xmlns:c="http://schemas.openxmlformats.org/drawingml/2006/chart" xmlns:r="http://schemas.openxmlformats.org/officeDocument/2006/relationships" r:id="rId7"/>
          </a:graphicData>
        </a:graphic>
      </p:graphicFrame>
      <p:sp>
        <p:nvSpPr>
          <p:cNvPr id="2" name="Slide Number Placeholder 1">
            <a:extLst>
              <a:ext uri="{FF2B5EF4-FFF2-40B4-BE49-F238E27FC236}">
                <a16:creationId xmlns:a16="http://schemas.microsoft.com/office/drawing/2014/main" id="{689DBDBE-841F-41CC-A7D7-DD6BC5BD4F01}"/>
              </a:ext>
            </a:extLst>
          </p:cNvPr>
          <p:cNvSpPr>
            <a:spLocks noGrp="1"/>
          </p:cNvSpPr>
          <p:nvPr>
            <p:ph type="sldNum" sz="quarter" idx="12"/>
          </p:nvPr>
        </p:nvSpPr>
        <p:spPr/>
        <p:txBody>
          <a:bodyPr/>
          <a:lstStyle/>
          <a:p>
            <a:fld id="{0DD54056-B847-46F3-8FD0-4DBB10FED605}" type="slidenum">
              <a:rPr lang="en-US" smtClean="0"/>
              <a:t>28</a:t>
            </a:fld>
            <a:endParaRPr lang="en-US"/>
          </a:p>
        </p:txBody>
      </p:sp>
    </p:spTree>
    <p:extLst>
      <p:ext uri="{BB962C8B-B14F-4D97-AF65-F5344CB8AC3E}">
        <p14:creationId xmlns:p14="http://schemas.microsoft.com/office/powerpoint/2010/main" val="2351164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97915"/>
          </a:xfrm>
        </p:spPr>
        <p:txBody>
          <a:bodyPr/>
          <a:lstStyle/>
          <a:p>
            <a:r>
              <a:rPr lang="en-US"/>
              <a:t>Multi-step reasoning for Text-QA</a:t>
            </a:r>
          </a:p>
        </p:txBody>
      </p:sp>
      <p:sp>
        <p:nvSpPr>
          <p:cNvPr id="3" name="Content Placeholder 2"/>
          <p:cNvSpPr>
            <a:spLocks noGrp="1"/>
          </p:cNvSpPr>
          <p:nvPr>
            <p:ph idx="1"/>
          </p:nvPr>
        </p:nvSpPr>
        <p:spPr>
          <a:xfrm>
            <a:off x="838200" y="1564368"/>
            <a:ext cx="10515600" cy="1091749"/>
          </a:xfrm>
        </p:spPr>
        <p:txBody>
          <a:bodyPr>
            <a:normAutofit/>
          </a:bodyPr>
          <a:lstStyle/>
          <a:p>
            <a:r>
              <a:rPr lang="en-US"/>
              <a:t>Learning to stop reading: dynamic multi-step inference </a:t>
            </a:r>
          </a:p>
          <a:p>
            <a:r>
              <a:rPr lang="en-US"/>
              <a:t>Step size is determined based on the complexity of instance (QA pair)</a:t>
            </a:r>
          </a:p>
          <a:p>
            <a:endParaRPr lang="en-US"/>
          </a:p>
        </p:txBody>
      </p:sp>
      <p:graphicFrame>
        <p:nvGraphicFramePr>
          <p:cNvPr id="5" name="Table 4"/>
          <p:cNvGraphicFramePr>
            <a:graphicFrameLocks noGrp="1"/>
          </p:cNvGraphicFramePr>
          <p:nvPr/>
        </p:nvGraphicFramePr>
        <p:xfrm>
          <a:off x="1193077" y="2943497"/>
          <a:ext cx="9620795" cy="1371600"/>
        </p:xfrm>
        <a:graphic>
          <a:graphicData uri="http://schemas.openxmlformats.org/drawingml/2006/table">
            <a:tbl>
              <a:tblPr firstRow="1" bandRow="1">
                <a:tableStyleId>{68D230F3-CF80-4859-8CE7-A43EE81993B5}</a:tableStyleId>
              </a:tblPr>
              <a:tblGrid>
                <a:gridCol w="2009782">
                  <a:extLst>
                    <a:ext uri="{9D8B030D-6E8A-4147-A177-3AD203B41FA5}">
                      <a16:colId xmlns:a16="http://schemas.microsoft.com/office/drawing/2014/main" val="97961371"/>
                    </a:ext>
                  </a:extLst>
                </a:gridCol>
                <a:gridCol w="7611013">
                  <a:extLst>
                    <a:ext uri="{9D8B030D-6E8A-4147-A177-3AD203B41FA5}">
                      <a16:colId xmlns:a16="http://schemas.microsoft.com/office/drawing/2014/main" val="2010225540"/>
                    </a:ext>
                  </a:extLst>
                </a:gridCol>
              </a:tblGrid>
              <a:tr h="342223">
                <a:tc>
                  <a:txBody>
                    <a:bodyPr/>
                    <a:lstStyle/>
                    <a:p>
                      <a:r>
                        <a:rPr lang="en-US" sz="1600" b="1"/>
                        <a:t>Query</a:t>
                      </a:r>
                      <a:endParaRPr lang="en-US" sz="1600"/>
                    </a:p>
                  </a:txBody>
                  <a:tcPr/>
                </a:tc>
                <a:tc>
                  <a:txBody>
                    <a:bodyPr/>
                    <a:lstStyle/>
                    <a:p>
                      <a:r>
                        <a:rPr lang="en-US" sz="1800" b="0" i="0" kern="1200">
                          <a:solidFill>
                            <a:schemeClr val="tx1"/>
                          </a:solidFill>
                          <a:effectLst/>
                          <a:latin typeface="+mn-lt"/>
                          <a:ea typeface="+mn-ea"/>
                          <a:cs typeface="+mn-cs"/>
                        </a:rPr>
                        <a:t>Who was the 2015 NFL MVP?</a:t>
                      </a:r>
                    </a:p>
                  </a:txBody>
                  <a:tcPr/>
                </a:tc>
                <a:extLst>
                  <a:ext uri="{0D108BD9-81ED-4DB2-BD59-A6C34878D82A}">
                    <a16:rowId xmlns:a16="http://schemas.microsoft.com/office/drawing/2014/main" val="3972531718"/>
                  </a:ext>
                </a:extLst>
              </a:tr>
              <a:tr h="598890">
                <a:tc>
                  <a:txBody>
                    <a:bodyPr/>
                    <a:lstStyle/>
                    <a:p>
                      <a:r>
                        <a:rPr lang="en-US" sz="1600" b="1"/>
                        <a:t>Passage</a:t>
                      </a:r>
                      <a:endParaRPr lang="en-US" sz="1600"/>
                    </a:p>
                  </a:txBody>
                  <a:tcPr/>
                </a:tc>
                <a:tc>
                  <a:txBody>
                    <a:bodyPr/>
                    <a:lstStyle/>
                    <a:p>
                      <a:r>
                        <a:rPr lang="en-US" sz="1800" b="0"/>
                        <a:t>The Panthers finished the regular season with a 15–1 record, and quarterback </a:t>
                      </a:r>
                      <a:r>
                        <a:rPr lang="en-US" sz="1800" b="1"/>
                        <a:t>Cam Newton </a:t>
                      </a:r>
                      <a:r>
                        <a:rPr lang="en-US" sz="1800" b="0"/>
                        <a:t>was named the 2015 NFL Most Valuable Player (MVP). </a:t>
                      </a:r>
                      <a:endParaRPr lang="en-US" sz="1800" b="0" i="0" kern="1200">
                        <a:solidFill>
                          <a:schemeClr val="tx1"/>
                        </a:solidFill>
                        <a:effectLst/>
                        <a:latin typeface="+mn-lt"/>
                        <a:ea typeface="+mn-ea"/>
                        <a:cs typeface="+mn-cs"/>
                      </a:endParaRPr>
                    </a:p>
                  </a:txBody>
                  <a:tcPr/>
                </a:tc>
                <a:extLst>
                  <a:ext uri="{0D108BD9-81ED-4DB2-BD59-A6C34878D82A}">
                    <a16:rowId xmlns:a16="http://schemas.microsoft.com/office/drawing/2014/main" val="2315816987"/>
                  </a:ext>
                </a:extLst>
              </a:tr>
              <a:tr h="342223">
                <a:tc>
                  <a:txBody>
                    <a:bodyPr/>
                    <a:lstStyle/>
                    <a:p>
                      <a:r>
                        <a:rPr lang="en-US" sz="1600" b="1"/>
                        <a:t>Answer (1-step)</a:t>
                      </a:r>
                      <a:endParaRPr lang="en-US"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a:solidFill>
                            <a:schemeClr val="tx1"/>
                          </a:solidFill>
                          <a:effectLst/>
                          <a:latin typeface="+mn-lt"/>
                          <a:ea typeface="+mn-ea"/>
                          <a:cs typeface="+mn-cs"/>
                        </a:rPr>
                        <a:t>Cam Newton</a:t>
                      </a:r>
                      <a:endParaRPr lang="en-US" sz="1800" b="1"/>
                    </a:p>
                  </a:txBody>
                  <a:tcPr/>
                </a:tc>
                <a:extLst>
                  <a:ext uri="{0D108BD9-81ED-4DB2-BD59-A6C34878D82A}">
                    <a16:rowId xmlns:a16="http://schemas.microsoft.com/office/drawing/2014/main" val="1565581156"/>
                  </a:ext>
                </a:extLst>
              </a:tr>
            </a:tbl>
          </a:graphicData>
        </a:graphic>
      </p:graphicFrame>
      <p:graphicFrame>
        <p:nvGraphicFramePr>
          <p:cNvPr id="6" name="Table 5"/>
          <p:cNvGraphicFramePr>
            <a:graphicFrameLocks noGrp="1"/>
          </p:cNvGraphicFramePr>
          <p:nvPr/>
        </p:nvGraphicFramePr>
        <p:xfrm>
          <a:off x="1193077" y="4672785"/>
          <a:ext cx="9620795" cy="1690959"/>
        </p:xfrm>
        <a:graphic>
          <a:graphicData uri="http://schemas.openxmlformats.org/drawingml/2006/table">
            <a:tbl>
              <a:tblPr firstRow="1" bandRow="1">
                <a:tableStyleId>{68D230F3-CF80-4859-8CE7-A43EE81993B5}</a:tableStyleId>
              </a:tblPr>
              <a:tblGrid>
                <a:gridCol w="2009782">
                  <a:extLst>
                    <a:ext uri="{9D8B030D-6E8A-4147-A177-3AD203B41FA5}">
                      <a16:colId xmlns:a16="http://schemas.microsoft.com/office/drawing/2014/main" val="871596305"/>
                    </a:ext>
                  </a:extLst>
                </a:gridCol>
                <a:gridCol w="7611013">
                  <a:extLst>
                    <a:ext uri="{9D8B030D-6E8A-4147-A177-3AD203B41FA5}">
                      <a16:colId xmlns:a16="http://schemas.microsoft.com/office/drawing/2014/main" val="759248448"/>
                    </a:ext>
                  </a:extLst>
                </a:gridCol>
              </a:tblGrid>
              <a:tr h="306298">
                <a:tc>
                  <a:txBody>
                    <a:bodyPr/>
                    <a:lstStyle/>
                    <a:p>
                      <a:r>
                        <a:rPr lang="en-US" sz="1800" b="1"/>
                        <a:t>Query</a:t>
                      </a:r>
                      <a:endParaRPr lang="en-US" sz="1800"/>
                    </a:p>
                  </a:txBody>
                  <a:tcPr/>
                </a:tc>
                <a:tc>
                  <a:txBody>
                    <a:bodyPr/>
                    <a:lstStyle/>
                    <a:p>
                      <a:r>
                        <a:rPr lang="en-US" sz="1800" b="0" i="0" kern="1200">
                          <a:solidFill>
                            <a:schemeClr val="tx1"/>
                          </a:solidFill>
                          <a:effectLst/>
                          <a:latin typeface="+mn-lt"/>
                          <a:ea typeface="+mn-ea"/>
                          <a:cs typeface="+mn-cs"/>
                        </a:rPr>
                        <a:t>Who was the #2 pick in the 2011 NFL Draft?</a:t>
                      </a:r>
                    </a:p>
                  </a:txBody>
                  <a:tcPr/>
                </a:tc>
                <a:extLst>
                  <a:ext uri="{0D108BD9-81ED-4DB2-BD59-A6C34878D82A}">
                    <a16:rowId xmlns:a16="http://schemas.microsoft.com/office/drawing/2014/main" val="4175150922"/>
                  </a:ext>
                </a:extLst>
              </a:tr>
              <a:tr h="959439">
                <a:tc>
                  <a:txBody>
                    <a:bodyPr/>
                    <a:lstStyle/>
                    <a:p>
                      <a:r>
                        <a:rPr lang="en-US" sz="1600" b="1"/>
                        <a:t>Passage</a:t>
                      </a:r>
                      <a:endParaRPr lang="en-US" sz="1600"/>
                    </a:p>
                  </a:txBody>
                  <a:tcPr/>
                </a:tc>
                <a:tc>
                  <a:txBody>
                    <a:bodyPr/>
                    <a:lstStyle/>
                    <a:p>
                      <a:r>
                        <a:rPr lang="en-US" sz="1800" b="0"/>
                        <a:t>Manning was the #1 selection of the 1998 NFL draft, while Newton was picked first in 2011. The matchup also pits the top two picks of the 2011 draft against each other: Newton for Carolina and </a:t>
                      </a:r>
                      <a:r>
                        <a:rPr lang="en-US" sz="1800" b="1"/>
                        <a:t>Von Miller </a:t>
                      </a:r>
                      <a:r>
                        <a:rPr lang="en-US" sz="1800" b="0"/>
                        <a:t>for Denver.</a:t>
                      </a:r>
                      <a:endParaRPr lang="en-US" sz="1800" b="0" i="0" kern="1200">
                        <a:solidFill>
                          <a:schemeClr val="tx1"/>
                        </a:solidFill>
                        <a:effectLst/>
                        <a:latin typeface="+mn-lt"/>
                        <a:ea typeface="+mn-ea"/>
                        <a:cs typeface="+mn-cs"/>
                      </a:endParaRPr>
                    </a:p>
                  </a:txBody>
                  <a:tcPr/>
                </a:tc>
                <a:extLst>
                  <a:ext uri="{0D108BD9-81ED-4DB2-BD59-A6C34878D82A}">
                    <a16:rowId xmlns:a16="http://schemas.microsoft.com/office/drawing/2014/main" val="764301082"/>
                  </a:ext>
                </a:extLst>
              </a:tr>
              <a:tr h="244563">
                <a:tc>
                  <a:txBody>
                    <a:bodyPr/>
                    <a:lstStyle/>
                    <a:p>
                      <a:r>
                        <a:rPr lang="en-US" sz="1600" b="1"/>
                        <a:t>Answer (3-step)</a:t>
                      </a:r>
                      <a:endParaRPr lang="en-US"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a:solidFill>
                            <a:schemeClr val="tx1"/>
                          </a:solidFill>
                          <a:effectLst/>
                          <a:latin typeface="+mn-lt"/>
                          <a:ea typeface="+mn-ea"/>
                          <a:cs typeface="+mn-cs"/>
                        </a:rPr>
                        <a:t>Von Miller</a:t>
                      </a:r>
                      <a:endParaRPr lang="en-US" sz="1800" b="1"/>
                    </a:p>
                  </a:txBody>
                  <a:tcPr/>
                </a:tc>
                <a:extLst>
                  <a:ext uri="{0D108BD9-81ED-4DB2-BD59-A6C34878D82A}">
                    <a16:rowId xmlns:a16="http://schemas.microsoft.com/office/drawing/2014/main" val="3664895217"/>
                  </a:ext>
                </a:extLst>
              </a:tr>
            </a:tbl>
          </a:graphicData>
        </a:graphic>
      </p:graphicFrame>
      <p:cxnSp>
        <p:nvCxnSpPr>
          <p:cNvPr id="9" name="Straight Connector 8"/>
          <p:cNvCxnSpPr/>
          <p:nvPr/>
        </p:nvCxnSpPr>
        <p:spPr>
          <a:xfrm flipV="1">
            <a:off x="3317966" y="3888954"/>
            <a:ext cx="6222641" cy="377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FC9685D-39F6-4A4B-A6D4-17D405B9E3F3}"/>
              </a:ext>
            </a:extLst>
          </p:cNvPr>
          <p:cNvSpPr>
            <a:spLocks noGrp="1"/>
          </p:cNvSpPr>
          <p:nvPr>
            <p:ph type="sldNum" sz="quarter" idx="12"/>
          </p:nvPr>
        </p:nvSpPr>
        <p:spPr/>
        <p:txBody>
          <a:bodyPr/>
          <a:lstStyle/>
          <a:p>
            <a:fld id="{0DD54056-B847-46F3-8FD0-4DBB10FED605}" type="slidenum">
              <a:rPr lang="en-US" smtClean="0"/>
              <a:t>29</a:t>
            </a:fld>
            <a:endParaRPr lang="en-US"/>
          </a:p>
        </p:txBody>
      </p:sp>
    </p:spTree>
    <p:extLst>
      <p:ext uri="{BB962C8B-B14F-4D97-AF65-F5344CB8AC3E}">
        <p14:creationId xmlns:p14="http://schemas.microsoft.com/office/powerpoint/2010/main" val="181813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p>
        </p:txBody>
      </p:sp>
      <p:sp>
        <p:nvSpPr>
          <p:cNvPr id="3" name="Content Placeholder 2"/>
          <p:cNvSpPr>
            <a:spLocks noGrp="1"/>
          </p:cNvSpPr>
          <p:nvPr>
            <p:ph idx="1"/>
          </p:nvPr>
        </p:nvSpPr>
        <p:spPr/>
        <p:txBody>
          <a:bodyPr vert="horz" lIns="91440" tIns="45720" rIns="91440" bIns="45720" rtlCol="0" anchor="t">
            <a:normAutofit/>
          </a:bodyPr>
          <a:lstStyle/>
          <a:p>
            <a:r>
              <a:rPr lang="en-US" b="1">
                <a:solidFill>
                  <a:schemeClr val="accent1"/>
                </a:solidFill>
              </a:rPr>
              <a:t>Part 1: Introduction</a:t>
            </a:r>
          </a:p>
          <a:p>
            <a:pPr lvl="1"/>
            <a:r>
              <a:rPr lang="en-US" b="1">
                <a:solidFill>
                  <a:schemeClr val="accent1"/>
                </a:solidFill>
              </a:rPr>
              <a:t>Who should attend this tutorial</a:t>
            </a:r>
            <a:endParaRPr lang="en-US" b="1">
              <a:solidFill>
                <a:schemeClr val="accent1"/>
              </a:solidFill>
              <a:cs typeface="Calibri"/>
            </a:endParaRPr>
          </a:p>
          <a:p>
            <a:pPr lvl="1"/>
            <a:r>
              <a:rPr lang="en-US" b="1">
                <a:solidFill>
                  <a:schemeClr val="accent1"/>
                </a:solidFill>
              </a:rPr>
              <a:t>Dialogue: what kinds of problem</a:t>
            </a:r>
            <a:endParaRPr lang="en-US" b="1">
              <a:solidFill>
                <a:schemeClr val="accent1"/>
              </a:solidFill>
              <a:cs typeface="Calibri"/>
            </a:endParaRPr>
          </a:p>
          <a:p>
            <a:pPr lvl="1"/>
            <a:r>
              <a:rPr lang="en-US" b="1">
                <a:solidFill>
                  <a:schemeClr val="accent1"/>
                </a:solidFill>
              </a:rPr>
              <a:t>A unified view: dialogue as optimal decision making</a:t>
            </a:r>
            <a:endParaRPr lang="en-US" b="1">
              <a:solidFill>
                <a:schemeClr val="accent1"/>
              </a:solidFill>
              <a:cs typeface="Calibri"/>
            </a:endParaRPr>
          </a:p>
          <a:p>
            <a:pPr lvl="1"/>
            <a:r>
              <a:rPr lang="en-US" b="1">
                <a:solidFill>
                  <a:schemeClr val="accent1"/>
                </a:solidFill>
              </a:rPr>
              <a:t>Deep learning leads to paradigm shift in NLP</a:t>
            </a:r>
            <a:endParaRPr lang="en-US" b="1">
              <a:solidFill>
                <a:schemeClr val="accent1"/>
              </a:solidFill>
              <a:cs typeface="Calibri"/>
            </a:endParaRPr>
          </a:p>
          <a:p>
            <a:r>
              <a:rPr lang="en-US"/>
              <a:t>Part 2: Question answering and machine reading comprehension</a:t>
            </a:r>
            <a:endParaRPr lang="en-US">
              <a:cs typeface="Calibri"/>
            </a:endParaRPr>
          </a:p>
          <a:p>
            <a:r>
              <a:rPr lang="en-US"/>
              <a:t>Part 3: Task-oriented dialogues</a:t>
            </a:r>
            <a:endParaRPr lang="en-US">
              <a:cs typeface="Calibri"/>
            </a:endParaRPr>
          </a:p>
          <a:p>
            <a:r>
              <a:rPr lang="en-US"/>
              <a:t>Part 4: Fully data-driven conversation models and chatbots</a:t>
            </a:r>
            <a:endParaRPr lang="en-US">
              <a:cs typeface="Calibri"/>
            </a:endParaRPr>
          </a:p>
        </p:txBody>
      </p:sp>
      <p:sp>
        <p:nvSpPr>
          <p:cNvPr id="4" name="Slide Number Placeholder 3"/>
          <p:cNvSpPr>
            <a:spLocks noGrp="1"/>
          </p:cNvSpPr>
          <p:nvPr>
            <p:ph type="sldNum" sz="quarter" idx="12"/>
          </p:nvPr>
        </p:nvSpPr>
        <p:spPr/>
        <p:txBody>
          <a:bodyPr/>
          <a:lstStyle/>
          <a:p>
            <a:fld id="{C457ECFF-F0A0-4928-BB3E-15861A9DA64E}" type="slidenum">
              <a:rPr lang="en-US" smtClean="0"/>
              <a:t>3</a:t>
            </a:fld>
            <a:endParaRPr lang="en-US"/>
          </a:p>
        </p:txBody>
      </p:sp>
    </p:spTree>
    <p:extLst>
      <p:ext uri="{BB962C8B-B14F-4D97-AF65-F5344CB8AC3E}">
        <p14:creationId xmlns:p14="http://schemas.microsoft.com/office/powerpoint/2010/main" val="41270488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73" y="359929"/>
            <a:ext cx="10515600" cy="1120775"/>
          </a:xfrm>
        </p:spPr>
        <p:txBody>
          <a:bodyPr/>
          <a:lstStyle/>
          <a:p>
            <a:r>
              <a:rPr lang="en-US"/>
              <a:t>Multi-step reasoning: example</a:t>
            </a:r>
          </a:p>
        </p:txBody>
      </p:sp>
      <p:sp>
        <p:nvSpPr>
          <p:cNvPr id="3" name="Content Placeholder 2"/>
          <p:cNvSpPr>
            <a:spLocks noGrp="1"/>
          </p:cNvSpPr>
          <p:nvPr>
            <p:ph idx="1"/>
          </p:nvPr>
        </p:nvSpPr>
        <p:spPr>
          <a:xfrm>
            <a:off x="6504709" y="1537855"/>
            <a:ext cx="5507182" cy="4192731"/>
          </a:xfrm>
        </p:spPr>
        <p:txBody>
          <a:bodyPr>
            <a:noAutofit/>
          </a:bodyPr>
          <a:lstStyle/>
          <a:p>
            <a:r>
              <a:rPr lang="en-US" sz="2400"/>
              <a:t>Step 1:</a:t>
            </a:r>
          </a:p>
          <a:p>
            <a:pPr lvl="1"/>
            <a:r>
              <a:rPr lang="en-US" sz="2000" b="1"/>
              <a:t>Extract:</a:t>
            </a:r>
            <a:r>
              <a:rPr lang="en-US" sz="2000"/>
              <a:t> </a:t>
            </a:r>
            <a:r>
              <a:rPr lang="en-US" sz="2000">
                <a:solidFill>
                  <a:schemeClr val="accent1">
                    <a:lumMod val="75000"/>
                  </a:schemeClr>
                </a:solidFill>
              </a:rPr>
              <a:t>Manning</a:t>
            </a:r>
            <a:r>
              <a:rPr lang="en-US" sz="2000"/>
              <a:t> is #1 pick of 1998</a:t>
            </a:r>
          </a:p>
          <a:p>
            <a:pPr lvl="1"/>
            <a:r>
              <a:rPr lang="en-US" sz="2000" b="1"/>
              <a:t>Infer:</a:t>
            </a:r>
            <a:r>
              <a:rPr lang="en-US" sz="2000"/>
              <a:t> </a:t>
            </a:r>
            <a:r>
              <a:rPr lang="en-US" sz="2000">
                <a:solidFill>
                  <a:schemeClr val="accent1">
                    <a:lumMod val="75000"/>
                  </a:schemeClr>
                </a:solidFill>
              </a:rPr>
              <a:t>Manning</a:t>
            </a:r>
            <a:r>
              <a:rPr lang="en-US" sz="2000"/>
              <a:t> is NOT the answer</a:t>
            </a:r>
          </a:p>
          <a:p>
            <a:r>
              <a:rPr lang="en-US" sz="2400"/>
              <a:t>Step 2:</a:t>
            </a:r>
          </a:p>
          <a:p>
            <a:pPr lvl="1"/>
            <a:r>
              <a:rPr lang="en-US" sz="2000" b="1"/>
              <a:t>Extract:</a:t>
            </a:r>
            <a:r>
              <a:rPr lang="en-US" sz="2000"/>
              <a:t> </a:t>
            </a:r>
            <a:r>
              <a:rPr lang="en-US" sz="2000">
                <a:solidFill>
                  <a:schemeClr val="accent1">
                    <a:lumMod val="75000"/>
                  </a:schemeClr>
                </a:solidFill>
              </a:rPr>
              <a:t>Newton</a:t>
            </a:r>
            <a:r>
              <a:rPr lang="en-US" sz="2000"/>
              <a:t> is #1 pick of 2011</a:t>
            </a:r>
          </a:p>
          <a:p>
            <a:pPr lvl="1"/>
            <a:r>
              <a:rPr lang="en-US" sz="2000" b="1"/>
              <a:t>Infer:</a:t>
            </a:r>
            <a:r>
              <a:rPr lang="en-US" sz="2000"/>
              <a:t> </a:t>
            </a:r>
            <a:r>
              <a:rPr lang="en-US" sz="2000">
                <a:solidFill>
                  <a:schemeClr val="accent1">
                    <a:lumMod val="75000"/>
                  </a:schemeClr>
                </a:solidFill>
              </a:rPr>
              <a:t>Newton</a:t>
            </a:r>
            <a:r>
              <a:rPr lang="en-US" sz="2000"/>
              <a:t> is NOT the answer</a:t>
            </a:r>
          </a:p>
          <a:p>
            <a:r>
              <a:rPr lang="en-US" sz="2400"/>
              <a:t>Step 3:</a:t>
            </a:r>
          </a:p>
          <a:p>
            <a:pPr lvl="1"/>
            <a:r>
              <a:rPr lang="en-US" sz="2000" b="1"/>
              <a:t>Extract:</a:t>
            </a:r>
            <a:r>
              <a:rPr lang="en-US" sz="2000"/>
              <a:t> </a:t>
            </a:r>
            <a:r>
              <a:rPr lang="en-US" sz="2000">
                <a:solidFill>
                  <a:schemeClr val="accent1">
                    <a:lumMod val="75000"/>
                  </a:schemeClr>
                </a:solidFill>
              </a:rPr>
              <a:t>Newton</a:t>
            </a:r>
            <a:r>
              <a:rPr lang="en-US" sz="2000"/>
              <a:t> and </a:t>
            </a:r>
            <a:r>
              <a:rPr lang="en-US" sz="2000">
                <a:solidFill>
                  <a:schemeClr val="accent1">
                    <a:lumMod val="75000"/>
                  </a:schemeClr>
                </a:solidFill>
              </a:rPr>
              <a:t>Von Miller </a:t>
            </a:r>
            <a:r>
              <a:rPr lang="en-US" sz="2000"/>
              <a:t>are top 2 picks of 2011</a:t>
            </a:r>
          </a:p>
          <a:p>
            <a:pPr lvl="1"/>
            <a:r>
              <a:rPr lang="en-US" sz="2000" b="1"/>
              <a:t>Infer:</a:t>
            </a:r>
            <a:r>
              <a:rPr lang="en-US" sz="2000"/>
              <a:t> </a:t>
            </a:r>
            <a:r>
              <a:rPr lang="en-US" sz="2000" b="1">
                <a:solidFill>
                  <a:schemeClr val="accent1">
                    <a:lumMod val="75000"/>
                  </a:schemeClr>
                </a:solidFill>
              </a:rPr>
              <a:t>Von Miller</a:t>
            </a:r>
            <a:r>
              <a:rPr lang="en-US" sz="2000">
                <a:solidFill>
                  <a:schemeClr val="accent1">
                    <a:lumMod val="75000"/>
                  </a:schemeClr>
                </a:solidFill>
              </a:rPr>
              <a:t> </a:t>
            </a:r>
            <a:r>
              <a:rPr lang="en-US" sz="2000"/>
              <a:t>is the #2 pick of 2011</a:t>
            </a:r>
          </a:p>
        </p:txBody>
      </p:sp>
      <p:graphicFrame>
        <p:nvGraphicFramePr>
          <p:cNvPr id="4" name="Table 3"/>
          <p:cNvGraphicFramePr>
            <a:graphicFrameLocks noGrp="1"/>
          </p:cNvGraphicFramePr>
          <p:nvPr/>
        </p:nvGraphicFramePr>
        <p:xfrm>
          <a:off x="651164" y="1631426"/>
          <a:ext cx="5503862" cy="4005587"/>
        </p:xfrm>
        <a:graphic>
          <a:graphicData uri="http://schemas.openxmlformats.org/drawingml/2006/table">
            <a:tbl>
              <a:tblPr firstRow="1" bandRow="1">
                <a:tableStyleId>{68D230F3-CF80-4859-8CE7-A43EE81993B5}</a:tableStyleId>
              </a:tblPr>
              <a:tblGrid>
                <a:gridCol w="1149755">
                  <a:extLst>
                    <a:ext uri="{9D8B030D-6E8A-4147-A177-3AD203B41FA5}">
                      <a16:colId xmlns:a16="http://schemas.microsoft.com/office/drawing/2014/main" val="871596305"/>
                    </a:ext>
                  </a:extLst>
                </a:gridCol>
                <a:gridCol w="4354107">
                  <a:extLst>
                    <a:ext uri="{9D8B030D-6E8A-4147-A177-3AD203B41FA5}">
                      <a16:colId xmlns:a16="http://schemas.microsoft.com/office/drawing/2014/main" val="759248448"/>
                    </a:ext>
                  </a:extLst>
                </a:gridCol>
              </a:tblGrid>
              <a:tr h="595457">
                <a:tc>
                  <a:txBody>
                    <a:bodyPr/>
                    <a:lstStyle/>
                    <a:p>
                      <a:r>
                        <a:rPr lang="en-US" sz="1800" b="1"/>
                        <a:t>Query</a:t>
                      </a:r>
                      <a:endParaRPr lang="en-US" sz="1800"/>
                    </a:p>
                  </a:txBody>
                  <a:tcPr/>
                </a:tc>
                <a:tc>
                  <a:txBody>
                    <a:bodyPr/>
                    <a:lstStyle/>
                    <a:p>
                      <a:r>
                        <a:rPr lang="en-US" sz="1800" b="0" i="0" kern="1200">
                          <a:solidFill>
                            <a:schemeClr val="accent1">
                              <a:lumMod val="75000"/>
                            </a:schemeClr>
                          </a:solidFill>
                          <a:effectLst/>
                          <a:latin typeface="+mn-lt"/>
                          <a:ea typeface="+mn-ea"/>
                          <a:cs typeface="+mn-cs"/>
                        </a:rPr>
                        <a:t>Who</a:t>
                      </a:r>
                      <a:r>
                        <a:rPr lang="en-US" sz="1800" b="0" i="0" kern="1200">
                          <a:solidFill>
                            <a:schemeClr val="tx1"/>
                          </a:solidFill>
                          <a:effectLst/>
                          <a:latin typeface="+mn-lt"/>
                          <a:ea typeface="+mn-ea"/>
                          <a:cs typeface="+mn-cs"/>
                        </a:rPr>
                        <a:t> was the #2 pick in the 2011 NFL Draft?</a:t>
                      </a:r>
                    </a:p>
                  </a:txBody>
                  <a:tcPr/>
                </a:tc>
                <a:extLst>
                  <a:ext uri="{0D108BD9-81ED-4DB2-BD59-A6C34878D82A}">
                    <a16:rowId xmlns:a16="http://schemas.microsoft.com/office/drawing/2014/main" val="4175150922"/>
                  </a:ext>
                </a:extLst>
              </a:tr>
              <a:tr h="2468921">
                <a:tc>
                  <a:txBody>
                    <a:bodyPr/>
                    <a:lstStyle/>
                    <a:p>
                      <a:r>
                        <a:rPr lang="en-US" sz="1600" b="1"/>
                        <a:t>Passage</a:t>
                      </a:r>
                      <a:endParaRPr lang="en-US" sz="1600"/>
                    </a:p>
                  </a:txBody>
                  <a:tcPr/>
                </a:tc>
                <a:tc>
                  <a:txBody>
                    <a:bodyPr/>
                    <a:lstStyle/>
                    <a:p>
                      <a:r>
                        <a:rPr lang="en-US" sz="1800" b="0">
                          <a:solidFill>
                            <a:schemeClr val="accent1">
                              <a:lumMod val="75000"/>
                            </a:schemeClr>
                          </a:solidFill>
                        </a:rPr>
                        <a:t>Manning</a:t>
                      </a:r>
                      <a:r>
                        <a:rPr lang="en-US" sz="1800" b="0"/>
                        <a:t> was the #1 selection of the 1998 NFL draft, while </a:t>
                      </a:r>
                      <a:r>
                        <a:rPr lang="en-US" sz="1800" b="0">
                          <a:solidFill>
                            <a:schemeClr val="accent1">
                              <a:lumMod val="75000"/>
                            </a:schemeClr>
                          </a:solidFill>
                        </a:rPr>
                        <a:t>Newton</a:t>
                      </a:r>
                      <a:r>
                        <a:rPr lang="en-US" sz="1800" b="0"/>
                        <a:t> was picked first in 2011. The matchup also pits the top two picks of the 2011 draft against each other: </a:t>
                      </a:r>
                      <a:r>
                        <a:rPr lang="en-US" sz="1800" b="0">
                          <a:solidFill>
                            <a:schemeClr val="accent1">
                              <a:lumMod val="75000"/>
                            </a:schemeClr>
                          </a:solidFill>
                        </a:rPr>
                        <a:t>Newton</a:t>
                      </a:r>
                      <a:r>
                        <a:rPr lang="en-US" sz="1800" b="0"/>
                        <a:t> for Carolina and </a:t>
                      </a:r>
                      <a:r>
                        <a:rPr lang="en-US" sz="1800" b="1">
                          <a:solidFill>
                            <a:schemeClr val="accent1">
                              <a:lumMod val="75000"/>
                            </a:schemeClr>
                          </a:solidFill>
                        </a:rPr>
                        <a:t>Von Miller </a:t>
                      </a:r>
                      <a:r>
                        <a:rPr lang="en-US" sz="1800" b="0"/>
                        <a:t>for Denver.</a:t>
                      </a:r>
                      <a:endParaRPr lang="en-US" sz="1800" b="0" i="0" kern="1200">
                        <a:solidFill>
                          <a:schemeClr val="tx1"/>
                        </a:solidFill>
                        <a:effectLst/>
                        <a:latin typeface="+mn-lt"/>
                        <a:ea typeface="+mn-ea"/>
                        <a:cs typeface="+mn-cs"/>
                      </a:endParaRPr>
                    </a:p>
                  </a:txBody>
                  <a:tcPr/>
                </a:tc>
                <a:extLst>
                  <a:ext uri="{0D108BD9-81ED-4DB2-BD59-A6C34878D82A}">
                    <a16:rowId xmlns:a16="http://schemas.microsoft.com/office/drawing/2014/main" val="764301082"/>
                  </a:ext>
                </a:extLst>
              </a:tr>
              <a:tr h="941209">
                <a:tc>
                  <a:txBody>
                    <a:bodyPr/>
                    <a:lstStyle/>
                    <a:p>
                      <a:r>
                        <a:rPr lang="en-US" sz="1600" b="1"/>
                        <a:t>Answer</a:t>
                      </a:r>
                      <a:endParaRPr lang="en-US"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a:solidFill>
                            <a:schemeClr val="accent1">
                              <a:lumMod val="75000"/>
                            </a:schemeClr>
                          </a:solidFill>
                          <a:effectLst/>
                          <a:latin typeface="+mn-lt"/>
                          <a:ea typeface="+mn-ea"/>
                          <a:cs typeface="+mn-cs"/>
                        </a:rPr>
                        <a:t>Von Miller</a:t>
                      </a:r>
                      <a:endParaRPr lang="en-US" sz="1800" b="1">
                        <a:solidFill>
                          <a:schemeClr val="accent1">
                            <a:lumMod val="75000"/>
                          </a:schemeClr>
                        </a:solidFill>
                      </a:endParaRPr>
                    </a:p>
                  </a:txBody>
                  <a:tcPr/>
                </a:tc>
                <a:extLst>
                  <a:ext uri="{0D108BD9-81ED-4DB2-BD59-A6C34878D82A}">
                    <a16:rowId xmlns:a16="http://schemas.microsoft.com/office/drawing/2014/main" val="3664895217"/>
                  </a:ext>
                </a:extLst>
              </a:tr>
            </a:tbl>
          </a:graphicData>
        </a:graphic>
      </p:graphicFrame>
      <p:sp>
        <p:nvSpPr>
          <p:cNvPr id="5" name="Slide Number Placeholder 4"/>
          <p:cNvSpPr>
            <a:spLocks noGrp="1"/>
          </p:cNvSpPr>
          <p:nvPr>
            <p:ph type="sldNum" sz="quarter" idx="12"/>
          </p:nvPr>
        </p:nvSpPr>
        <p:spPr/>
        <p:txBody>
          <a:bodyPr/>
          <a:lstStyle/>
          <a:p>
            <a:fld id="{C457ECFF-F0A0-4928-BB3E-15861A9DA64E}" type="slidenum">
              <a:rPr lang="en-US" smtClean="0"/>
              <a:t>30</a:t>
            </a:fld>
            <a:endParaRPr lang="en-US"/>
          </a:p>
        </p:txBody>
      </p:sp>
    </p:spTree>
    <p:extLst>
      <p:ext uri="{BB962C8B-B14F-4D97-AF65-F5344CB8AC3E}">
        <p14:creationId xmlns:p14="http://schemas.microsoft.com/office/powerpoint/2010/main" val="404993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425545" cy="613183"/>
          </a:xfrm>
        </p:spPr>
        <p:txBody>
          <a:bodyPr>
            <a:normAutofit fontScale="90000"/>
          </a:bodyPr>
          <a:lstStyle/>
          <a:p>
            <a:r>
              <a:rPr lang="en-US"/>
              <a:t>Question Answering (QA) on Knowledge Base</a:t>
            </a:r>
          </a:p>
        </p:txBody>
      </p:sp>
      <p:grpSp>
        <p:nvGrpSpPr>
          <p:cNvPr id="208" name="Group 207"/>
          <p:cNvGrpSpPr/>
          <p:nvPr/>
        </p:nvGrpSpPr>
        <p:grpSpPr>
          <a:xfrm>
            <a:off x="1243074" y="3827209"/>
            <a:ext cx="3559052" cy="2417212"/>
            <a:chOff x="827200" y="2176969"/>
            <a:chExt cx="3557530" cy="2826922"/>
          </a:xfrm>
        </p:grpSpPr>
        <p:pic>
          <p:nvPicPr>
            <p:cNvPr id="209" name="Picture 208"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690" y="2176969"/>
              <a:ext cx="3428040" cy="2770918"/>
            </a:xfrm>
            <a:prstGeom prst="rect">
              <a:avLst/>
            </a:prstGeom>
          </p:spPr>
        </p:pic>
        <p:sp>
          <p:nvSpPr>
            <p:cNvPr id="210" name="Rectangle 209"/>
            <p:cNvSpPr/>
            <p:nvPr/>
          </p:nvSpPr>
          <p:spPr bwMode="auto">
            <a:xfrm>
              <a:off x="827200" y="4499187"/>
              <a:ext cx="1143070" cy="50470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87" rIns="0" bIns="34287" numCol="1" rtlCol="0" anchor="ctr" anchorCtr="0" compatLnSpc="1">
              <a:prstTxWarp prst="textNoShape">
                <a:avLst/>
              </a:prstTxWarp>
            </a:bodyPr>
            <a:lstStyle/>
            <a:p>
              <a:pPr algn="ctr" defTabSz="685486" fontAlgn="base">
                <a:spcBef>
                  <a:spcPct val="0"/>
                </a:spcBef>
                <a:spcAft>
                  <a:spcPct val="0"/>
                </a:spcAft>
              </a:pPr>
              <a:endParaRPr lang="en-US" sz="1470">
                <a:gradFill>
                  <a:gsLst>
                    <a:gs pos="5833">
                      <a:schemeClr val="tx1">
                        <a:lumMod val="50000"/>
                      </a:schemeClr>
                    </a:gs>
                    <a:gs pos="100000">
                      <a:schemeClr val="tx1">
                        <a:lumMod val="50000"/>
                      </a:schemeClr>
                    </a:gs>
                  </a:gsLst>
                  <a:lin ang="5400000" scaled="0"/>
                </a:gradFill>
              </a:endParaRPr>
            </a:p>
          </p:txBody>
        </p:sp>
      </p:grpSp>
      <p:sp>
        <p:nvSpPr>
          <p:cNvPr id="212" name="TextBox 211"/>
          <p:cNvSpPr txBox="1"/>
          <p:nvPr/>
        </p:nvSpPr>
        <p:spPr>
          <a:xfrm>
            <a:off x="5943600" y="1339768"/>
            <a:ext cx="4806951" cy="923330"/>
          </a:xfrm>
          <a:prstGeom prst="rect">
            <a:avLst/>
          </a:prstGeom>
          <a:noFill/>
        </p:spPr>
        <p:txBody>
          <a:bodyPr wrap="square" rtlCol="0">
            <a:spAutoFit/>
          </a:bodyPr>
          <a:lstStyle/>
          <a:p>
            <a:r>
              <a:rPr lang="en-US" b="1"/>
              <a:t>Large-scale knowledge graphs</a:t>
            </a:r>
          </a:p>
          <a:p>
            <a:pPr marL="285750" indent="-285750">
              <a:buFont typeface="Arial" panose="020B0604020202020204" pitchFamily="34" charset="0"/>
              <a:buChar char="•"/>
            </a:pPr>
            <a:r>
              <a:rPr lang="en-US"/>
              <a:t>Properties of billions of entities</a:t>
            </a:r>
          </a:p>
          <a:p>
            <a:pPr marL="285750" indent="-285750">
              <a:buFont typeface="Arial" panose="020B0604020202020204" pitchFamily="34" charset="0"/>
              <a:buChar char="•"/>
            </a:pPr>
            <a:r>
              <a:rPr lang="en-US"/>
              <a:t>Plus relations among them</a:t>
            </a:r>
          </a:p>
        </p:txBody>
      </p:sp>
      <p:sp>
        <p:nvSpPr>
          <p:cNvPr id="213" name="TextBox 212"/>
          <p:cNvSpPr txBox="1"/>
          <p:nvPr/>
        </p:nvSpPr>
        <p:spPr>
          <a:xfrm>
            <a:off x="5943600" y="3106737"/>
            <a:ext cx="5616286" cy="3354765"/>
          </a:xfrm>
          <a:prstGeom prst="rect">
            <a:avLst/>
          </a:prstGeom>
          <a:noFill/>
        </p:spPr>
        <p:txBody>
          <a:bodyPr wrap="square" rtlCol="0">
            <a:spAutoFit/>
          </a:bodyPr>
          <a:lstStyle/>
          <a:p>
            <a:r>
              <a:rPr lang="en-US" b="1"/>
              <a:t>An QA Example:</a:t>
            </a:r>
          </a:p>
          <a:p>
            <a:endParaRPr lang="en-US" b="1"/>
          </a:p>
          <a:p>
            <a:r>
              <a:rPr lang="en-US" b="1"/>
              <a:t>Question: </a:t>
            </a:r>
            <a:r>
              <a:rPr lang="en-US">
                <a:latin typeface="Courier New" panose="02070309020205020404" pitchFamily="49" charset="0"/>
                <a:cs typeface="Courier New" panose="02070309020205020404" pitchFamily="49" charset="0"/>
              </a:rPr>
              <a:t>what is Obama’s citizenship?</a:t>
            </a:r>
          </a:p>
          <a:p>
            <a:pPr marL="285750" indent="-285750">
              <a:buFont typeface="Arial" panose="020B0604020202020204" pitchFamily="34" charset="0"/>
              <a:buChar char="•"/>
            </a:pPr>
            <a:r>
              <a:rPr lang="en-US"/>
              <a:t>Query parsing: </a:t>
            </a:r>
          </a:p>
          <a:p>
            <a:pPr lvl="1"/>
            <a:r>
              <a:rPr lang="en-US">
                <a:latin typeface="Courier New" panose="02070309020205020404" pitchFamily="49" charset="0"/>
                <a:cs typeface="Courier New" panose="02070309020205020404" pitchFamily="49" charset="0"/>
              </a:rPr>
              <a:t>(Obama, </a:t>
            </a:r>
            <a:r>
              <a:rPr lang="en-US">
                <a:solidFill>
                  <a:schemeClr val="accent5"/>
                </a:solidFill>
                <a:latin typeface="Courier New" panose="02070309020205020404" pitchFamily="49" charset="0"/>
                <a:cs typeface="Courier New" panose="02070309020205020404" pitchFamily="49" charset="0"/>
              </a:rPr>
              <a:t>Citizenship</a:t>
            </a:r>
            <a:r>
              <a:rPr lang="en-US">
                <a:latin typeface="Courier New" panose="02070309020205020404" pitchFamily="49" charset="0"/>
                <a:cs typeface="Courier New" panose="02070309020205020404" pitchFamily="49" charset="0"/>
              </a:rPr>
              <a:t>,?)</a:t>
            </a:r>
          </a:p>
          <a:p>
            <a:pPr marL="285750" indent="-285750">
              <a:buFont typeface="Arial" panose="020B0604020202020204" pitchFamily="34" charset="0"/>
              <a:buChar char="•"/>
            </a:pPr>
            <a:r>
              <a:rPr lang="en-US"/>
              <a:t>Identify and infer over relevant subgraphs:</a:t>
            </a:r>
          </a:p>
          <a:p>
            <a:pPr lvl="1"/>
            <a:r>
              <a:rPr lang="en-US">
                <a:latin typeface="Courier New" panose="02070309020205020404" pitchFamily="49" charset="0"/>
                <a:cs typeface="Courier New" panose="02070309020205020404" pitchFamily="49" charset="0"/>
              </a:rPr>
              <a:t>(Obama, </a:t>
            </a:r>
            <a:r>
              <a:rPr lang="en-US" err="1">
                <a:solidFill>
                  <a:schemeClr val="accent5"/>
                </a:solidFill>
                <a:latin typeface="Courier New" panose="02070309020205020404" pitchFamily="49" charset="0"/>
                <a:cs typeface="Courier New" panose="02070309020205020404" pitchFamily="49" charset="0"/>
              </a:rPr>
              <a:t>BornIn</a:t>
            </a:r>
            <a:r>
              <a:rPr lang="en-US">
                <a:latin typeface="Courier New" panose="02070309020205020404" pitchFamily="49" charset="0"/>
                <a:cs typeface="Courier New" panose="02070309020205020404" pitchFamily="49" charset="0"/>
              </a:rPr>
              <a:t>, Hawaii)</a:t>
            </a:r>
          </a:p>
          <a:p>
            <a:pPr lvl="1"/>
            <a:r>
              <a:rPr lang="en-US">
                <a:latin typeface="Courier New" panose="02070309020205020404" pitchFamily="49" charset="0"/>
                <a:cs typeface="Courier New" panose="02070309020205020404" pitchFamily="49" charset="0"/>
              </a:rPr>
              <a:t>(Hawaii, </a:t>
            </a:r>
            <a:r>
              <a:rPr lang="en-US" err="1">
                <a:solidFill>
                  <a:schemeClr val="accent5"/>
                </a:solidFill>
                <a:latin typeface="Courier New" panose="02070309020205020404" pitchFamily="49" charset="0"/>
                <a:cs typeface="Courier New" panose="02070309020205020404" pitchFamily="49" charset="0"/>
              </a:rPr>
              <a:t>PartOf</a:t>
            </a:r>
            <a:r>
              <a:rPr lang="en-US">
                <a:latin typeface="Courier New" panose="02070309020205020404" pitchFamily="49" charset="0"/>
                <a:cs typeface="Courier New" panose="02070309020205020404" pitchFamily="49" charset="0"/>
              </a:rPr>
              <a:t>, USA)</a:t>
            </a:r>
          </a:p>
          <a:p>
            <a:pPr marL="285750" indent="-285750">
              <a:buFont typeface="Arial" panose="020B0604020202020204" pitchFamily="34" charset="0"/>
              <a:buChar char="•"/>
            </a:pPr>
            <a:r>
              <a:rPr lang="en-US"/>
              <a:t>correlating semantically relevant relations:</a:t>
            </a:r>
          </a:p>
          <a:p>
            <a:pPr lvl="1"/>
            <a:r>
              <a:rPr lang="en-US" err="1">
                <a:solidFill>
                  <a:schemeClr val="accent5"/>
                </a:solidFill>
                <a:latin typeface="Courier New" panose="02070309020205020404" pitchFamily="49" charset="0"/>
                <a:cs typeface="Courier New" panose="02070309020205020404" pitchFamily="49" charset="0"/>
              </a:rPr>
              <a:t>BornIn</a:t>
            </a:r>
            <a:r>
              <a:rPr lang="en-US">
                <a:solidFill>
                  <a:schemeClr val="accent5"/>
                </a:solidFill>
                <a:latin typeface="Courier New" panose="02070309020205020404" pitchFamily="49" charset="0"/>
                <a:cs typeface="Courier New" panose="02070309020205020404" pitchFamily="49" charset="0"/>
              </a:rPr>
              <a:t> ~</a:t>
            </a:r>
            <a:r>
              <a:rPr lang="en-US">
                <a:latin typeface="Courier New" panose="02070309020205020404" pitchFamily="49" charset="0"/>
                <a:cs typeface="Courier New" panose="02070309020205020404" pitchFamily="49" charset="0"/>
              </a:rPr>
              <a:t> </a:t>
            </a:r>
            <a:r>
              <a:rPr lang="en-US">
                <a:solidFill>
                  <a:schemeClr val="accent1">
                    <a:lumMod val="75000"/>
                  </a:schemeClr>
                </a:solidFill>
                <a:latin typeface="Courier New" panose="02070309020205020404" pitchFamily="49" charset="0"/>
                <a:cs typeface="Courier New" panose="02070309020205020404" pitchFamily="49" charset="0"/>
              </a:rPr>
              <a:t>Citizenship</a:t>
            </a:r>
          </a:p>
          <a:p>
            <a:r>
              <a:rPr lang="en-US" b="1"/>
              <a:t>Answer: </a:t>
            </a:r>
            <a:r>
              <a:rPr lang="en-US">
                <a:latin typeface="Courier New" panose="02070309020205020404" pitchFamily="49" charset="0"/>
                <a:cs typeface="Courier New" panose="02070309020205020404" pitchFamily="49" charset="0"/>
              </a:rPr>
              <a:t>USA</a:t>
            </a:r>
          </a:p>
          <a:p>
            <a:pPr lvl="1"/>
            <a:endParaRPr lang="en-US" sz="1400">
              <a:latin typeface="Courier New" panose="02070309020205020404" pitchFamily="49" charset="0"/>
              <a:cs typeface="Courier New" panose="02070309020205020404" pitchFamily="49" charset="0"/>
            </a:endParaRPr>
          </a:p>
        </p:txBody>
      </p:sp>
      <p:pic>
        <p:nvPicPr>
          <p:cNvPr id="215" name="Picture 214"/>
          <p:cNvPicPr>
            <a:picLocks noChangeAspect="1"/>
          </p:cNvPicPr>
          <p:nvPr/>
        </p:nvPicPr>
        <p:blipFill>
          <a:blip r:embed="rId4"/>
          <a:stretch>
            <a:fillRect/>
          </a:stretch>
        </p:blipFill>
        <p:spPr>
          <a:xfrm>
            <a:off x="959758" y="1108626"/>
            <a:ext cx="3949947" cy="2396440"/>
          </a:xfrm>
          <a:prstGeom prst="rect">
            <a:avLst/>
          </a:prstGeom>
        </p:spPr>
      </p:pic>
      <p:grpSp>
        <p:nvGrpSpPr>
          <p:cNvPr id="4" name="Group 3"/>
          <p:cNvGrpSpPr/>
          <p:nvPr/>
        </p:nvGrpSpPr>
        <p:grpSpPr>
          <a:xfrm>
            <a:off x="2145725" y="1865789"/>
            <a:ext cx="1272884" cy="944951"/>
            <a:chOff x="6400800" y="2286000"/>
            <a:chExt cx="3429000" cy="3352800"/>
          </a:xfrm>
        </p:grpSpPr>
        <p:sp>
          <p:nvSpPr>
            <p:cNvPr id="5" name="Oval 32"/>
            <p:cNvSpPr>
              <a:spLocks noChangeArrowheads="1"/>
            </p:cNvSpPr>
            <p:nvPr/>
          </p:nvSpPr>
          <p:spPr bwMode="auto">
            <a:xfrm>
              <a:off x="7924800" y="4724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6" name="Oval 33"/>
            <p:cNvSpPr>
              <a:spLocks noChangeArrowheads="1"/>
            </p:cNvSpPr>
            <p:nvPr/>
          </p:nvSpPr>
          <p:spPr bwMode="auto">
            <a:xfrm>
              <a:off x="7848600" y="5105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7" name="Oval 34"/>
            <p:cNvSpPr>
              <a:spLocks noChangeArrowheads="1"/>
            </p:cNvSpPr>
            <p:nvPr/>
          </p:nvSpPr>
          <p:spPr bwMode="auto">
            <a:xfrm>
              <a:off x="7467600" y="44196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8" name="Oval 35"/>
            <p:cNvSpPr>
              <a:spLocks noChangeArrowheads="1"/>
            </p:cNvSpPr>
            <p:nvPr/>
          </p:nvSpPr>
          <p:spPr bwMode="auto">
            <a:xfrm>
              <a:off x="7924800" y="44196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9" name="Line 36"/>
            <p:cNvSpPr>
              <a:spLocks noChangeShapeType="1"/>
            </p:cNvSpPr>
            <p:nvPr/>
          </p:nvSpPr>
          <p:spPr bwMode="auto">
            <a:xfrm>
              <a:off x="7620000" y="4800600"/>
              <a:ext cx="304800" cy="1588"/>
            </a:xfrm>
            <a:prstGeom prst="line">
              <a:avLst/>
            </a:prstGeom>
            <a:noFill/>
            <a:ln w="9525">
              <a:solidFill>
                <a:schemeClr val="tx1"/>
              </a:solidFill>
              <a:round/>
              <a:headEnd/>
              <a:tailEnd/>
            </a:ln>
            <a:effectLst/>
          </p:spPr>
          <p:txBody>
            <a:bodyPr wrap="none" anchor="ctr"/>
            <a:lstStyle/>
            <a:p>
              <a:endParaRPr lang="en-US"/>
            </a:p>
          </p:txBody>
        </p:sp>
        <p:sp>
          <p:nvSpPr>
            <p:cNvPr id="10" name="Line 37"/>
            <p:cNvSpPr>
              <a:spLocks noChangeShapeType="1"/>
            </p:cNvSpPr>
            <p:nvPr/>
          </p:nvSpPr>
          <p:spPr bwMode="auto">
            <a:xfrm flipH="1">
              <a:off x="7924800" y="4876800"/>
              <a:ext cx="76200" cy="228600"/>
            </a:xfrm>
            <a:prstGeom prst="line">
              <a:avLst/>
            </a:prstGeom>
            <a:noFill/>
            <a:ln w="9525">
              <a:solidFill>
                <a:schemeClr val="tx1"/>
              </a:solidFill>
              <a:round/>
              <a:headEnd/>
              <a:tailEnd/>
            </a:ln>
            <a:effectLst/>
          </p:spPr>
          <p:txBody>
            <a:bodyPr wrap="none" anchor="ctr"/>
            <a:lstStyle/>
            <a:p>
              <a:endParaRPr lang="en-US"/>
            </a:p>
          </p:txBody>
        </p:sp>
        <p:sp>
          <p:nvSpPr>
            <p:cNvPr id="11" name="Line 38"/>
            <p:cNvSpPr>
              <a:spLocks noChangeShapeType="1"/>
            </p:cNvSpPr>
            <p:nvPr/>
          </p:nvSpPr>
          <p:spPr bwMode="auto">
            <a:xfrm flipH="1">
              <a:off x="7543800" y="4572000"/>
              <a:ext cx="1588" cy="152400"/>
            </a:xfrm>
            <a:prstGeom prst="line">
              <a:avLst/>
            </a:prstGeom>
            <a:noFill/>
            <a:ln w="9525">
              <a:solidFill>
                <a:schemeClr val="tx1"/>
              </a:solidFill>
              <a:round/>
              <a:headEnd/>
              <a:tailEnd/>
            </a:ln>
            <a:effectLst/>
          </p:spPr>
          <p:txBody>
            <a:bodyPr wrap="none" anchor="ctr"/>
            <a:lstStyle/>
            <a:p>
              <a:endParaRPr lang="en-US"/>
            </a:p>
          </p:txBody>
        </p:sp>
        <p:sp>
          <p:nvSpPr>
            <p:cNvPr id="12" name="Oval 39"/>
            <p:cNvSpPr>
              <a:spLocks noChangeArrowheads="1"/>
            </p:cNvSpPr>
            <p:nvPr/>
          </p:nvSpPr>
          <p:spPr bwMode="auto">
            <a:xfrm>
              <a:off x="7010400" y="44196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3" name="Oval 40"/>
            <p:cNvSpPr>
              <a:spLocks noChangeArrowheads="1"/>
            </p:cNvSpPr>
            <p:nvPr/>
          </p:nvSpPr>
          <p:spPr bwMode="auto">
            <a:xfrm>
              <a:off x="7162800" y="4724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4" name="Oval 41"/>
            <p:cNvSpPr>
              <a:spLocks noChangeArrowheads="1"/>
            </p:cNvSpPr>
            <p:nvPr/>
          </p:nvSpPr>
          <p:spPr bwMode="auto">
            <a:xfrm>
              <a:off x="7467600" y="4724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5" name="Oval 42"/>
            <p:cNvSpPr>
              <a:spLocks noChangeArrowheads="1"/>
            </p:cNvSpPr>
            <p:nvPr/>
          </p:nvSpPr>
          <p:spPr bwMode="auto">
            <a:xfrm>
              <a:off x="7543800" y="5029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6" name="Line 43"/>
            <p:cNvSpPr>
              <a:spLocks noChangeShapeType="1"/>
            </p:cNvSpPr>
            <p:nvPr/>
          </p:nvSpPr>
          <p:spPr bwMode="auto">
            <a:xfrm>
              <a:off x="7162800" y="4495800"/>
              <a:ext cx="304800" cy="1588"/>
            </a:xfrm>
            <a:prstGeom prst="line">
              <a:avLst/>
            </a:prstGeom>
            <a:noFill/>
            <a:ln w="9525">
              <a:solidFill>
                <a:schemeClr val="tx1"/>
              </a:solidFill>
              <a:round/>
              <a:headEnd/>
              <a:tailEnd/>
            </a:ln>
            <a:effectLst/>
          </p:spPr>
          <p:txBody>
            <a:bodyPr wrap="none" anchor="ctr"/>
            <a:lstStyle/>
            <a:p>
              <a:endParaRPr lang="en-US"/>
            </a:p>
          </p:txBody>
        </p:sp>
        <p:sp>
          <p:nvSpPr>
            <p:cNvPr id="17" name="Line 44"/>
            <p:cNvSpPr>
              <a:spLocks noChangeShapeType="1"/>
            </p:cNvSpPr>
            <p:nvPr/>
          </p:nvSpPr>
          <p:spPr bwMode="auto">
            <a:xfrm>
              <a:off x="7086600" y="4572000"/>
              <a:ext cx="76200" cy="152400"/>
            </a:xfrm>
            <a:prstGeom prst="line">
              <a:avLst/>
            </a:prstGeom>
            <a:noFill/>
            <a:ln w="9525">
              <a:solidFill>
                <a:schemeClr val="tx1"/>
              </a:solidFill>
              <a:round/>
              <a:headEnd/>
              <a:tailEnd/>
            </a:ln>
            <a:effectLst/>
          </p:spPr>
          <p:txBody>
            <a:bodyPr wrap="none" anchor="ctr"/>
            <a:lstStyle/>
            <a:p>
              <a:endParaRPr lang="en-US"/>
            </a:p>
          </p:txBody>
        </p:sp>
        <p:sp>
          <p:nvSpPr>
            <p:cNvPr id="18" name="Line 45"/>
            <p:cNvSpPr>
              <a:spLocks noChangeShapeType="1"/>
            </p:cNvSpPr>
            <p:nvPr/>
          </p:nvSpPr>
          <p:spPr bwMode="auto">
            <a:xfrm>
              <a:off x="7315200" y="4800600"/>
              <a:ext cx="152400" cy="1588"/>
            </a:xfrm>
            <a:prstGeom prst="line">
              <a:avLst/>
            </a:prstGeom>
            <a:noFill/>
            <a:ln w="9525">
              <a:solidFill>
                <a:schemeClr val="tx1"/>
              </a:solidFill>
              <a:round/>
              <a:headEnd/>
              <a:tailEnd/>
            </a:ln>
            <a:effectLst/>
          </p:spPr>
          <p:txBody>
            <a:bodyPr wrap="none" anchor="ctr"/>
            <a:lstStyle/>
            <a:p>
              <a:endParaRPr lang="en-US"/>
            </a:p>
          </p:txBody>
        </p:sp>
        <p:sp>
          <p:nvSpPr>
            <p:cNvPr id="19" name="Line 46"/>
            <p:cNvSpPr>
              <a:spLocks noChangeShapeType="1"/>
            </p:cNvSpPr>
            <p:nvPr/>
          </p:nvSpPr>
          <p:spPr bwMode="auto">
            <a:xfrm>
              <a:off x="7239000" y="4876800"/>
              <a:ext cx="304800" cy="228600"/>
            </a:xfrm>
            <a:prstGeom prst="line">
              <a:avLst/>
            </a:prstGeom>
            <a:noFill/>
            <a:ln w="9525">
              <a:solidFill>
                <a:schemeClr val="tx1"/>
              </a:solidFill>
              <a:round/>
              <a:headEnd/>
              <a:tailEnd/>
            </a:ln>
            <a:effectLst/>
          </p:spPr>
          <p:txBody>
            <a:bodyPr wrap="none" anchor="ctr"/>
            <a:lstStyle/>
            <a:p>
              <a:endParaRPr lang="en-US"/>
            </a:p>
          </p:txBody>
        </p:sp>
        <p:sp>
          <p:nvSpPr>
            <p:cNvPr id="20" name="Oval 47"/>
            <p:cNvSpPr>
              <a:spLocks noChangeArrowheads="1"/>
            </p:cNvSpPr>
            <p:nvPr/>
          </p:nvSpPr>
          <p:spPr bwMode="auto">
            <a:xfrm>
              <a:off x="7086600" y="5029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21" name="Oval 48"/>
            <p:cNvSpPr>
              <a:spLocks noChangeArrowheads="1"/>
            </p:cNvSpPr>
            <p:nvPr/>
          </p:nvSpPr>
          <p:spPr bwMode="auto">
            <a:xfrm>
              <a:off x="7543800" y="5334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22" name="Line 49"/>
            <p:cNvSpPr>
              <a:spLocks noChangeShapeType="1"/>
            </p:cNvSpPr>
            <p:nvPr/>
          </p:nvSpPr>
          <p:spPr bwMode="auto">
            <a:xfrm>
              <a:off x="7239000" y="5105400"/>
              <a:ext cx="304800" cy="1588"/>
            </a:xfrm>
            <a:prstGeom prst="line">
              <a:avLst/>
            </a:prstGeom>
            <a:noFill/>
            <a:ln w="9525">
              <a:solidFill>
                <a:schemeClr val="tx1"/>
              </a:solidFill>
              <a:round/>
              <a:headEnd/>
              <a:tailEnd/>
            </a:ln>
            <a:effectLst/>
          </p:spPr>
          <p:txBody>
            <a:bodyPr wrap="none" anchor="ctr"/>
            <a:lstStyle/>
            <a:p>
              <a:endParaRPr lang="en-US"/>
            </a:p>
          </p:txBody>
        </p:sp>
        <p:sp>
          <p:nvSpPr>
            <p:cNvPr id="23" name="Line 50"/>
            <p:cNvSpPr>
              <a:spLocks noChangeShapeType="1"/>
            </p:cNvSpPr>
            <p:nvPr/>
          </p:nvSpPr>
          <p:spPr bwMode="auto">
            <a:xfrm>
              <a:off x="7162800" y="5181600"/>
              <a:ext cx="381000" cy="228600"/>
            </a:xfrm>
            <a:prstGeom prst="line">
              <a:avLst/>
            </a:prstGeom>
            <a:noFill/>
            <a:ln w="9525">
              <a:solidFill>
                <a:schemeClr val="tx1"/>
              </a:solidFill>
              <a:round/>
              <a:headEnd/>
              <a:tailEnd/>
            </a:ln>
            <a:effectLst/>
          </p:spPr>
          <p:txBody>
            <a:bodyPr wrap="none" anchor="ctr"/>
            <a:lstStyle/>
            <a:p>
              <a:endParaRPr lang="en-US"/>
            </a:p>
          </p:txBody>
        </p:sp>
        <p:sp>
          <p:nvSpPr>
            <p:cNvPr id="24" name="Line 51"/>
            <p:cNvSpPr>
              <a:spLocks noChangeShapeType="1"/>
            </p:cNvSpPr>
            <p:nvPr/>
          </p:nvSpPr>
          <p:spPr bwMode="auto">
            <a:xfrm>
              <a:off x="7696200" y="5105400"/>
              <a:ext cx="152400" cy="76200"/>
            </a:xfrm>
            <a:prstGeom prst="line">
              <a:avLst/>
            </a:prstGeom>
            <a:noFill/>
            <a:ln w="9525">
              <a:solidFill>
                <a:schemeClr val="tx1"/>
              </a:solidFill>
              <a:round/>
              <a:headEnd/>
              <a:tailEnd/>
            </a:ln>
            <a:effectLst/>
          </p:spPr>
          <p:txBody>
            <a:bodyPr wrap="none" anchor="ctr"/>
            <a:lstStyle/>
            <a:p>
              <a:endParaRPr lang="en-US"/>
            </a:p>
          </p:txBody>
        </p:sp>
        <p:sp>
          <p:nvSpPr>
            <p:cNvPr id="25" name="Line 52"/>
            <p:cNvSpPr>
              <a:spLocks noChangeShapeType="1"/>
            </p:cNvSpPr>
            <p:nvPr/>
          </p:nvSpPr>
          <p:spPr bwMode="auto">
            <a:xfrm>
              <a:off x="7620000" y="4495800"/>
              <a:ext cx="304800" cy="1588"/>
            </a:xfrm>
            <a:prstGeom prst="line">
              <a:avLst/>
            </a:prstGeom>
            <a:noFill/>
            <a:ln w="9525">
              <a:solidFill>
                <a:schemeClr val="tx1"/>
              </a:solidFill>
              <a:round/>
              <a:headEnd/>
              <a:tailEnd/>
            </a:ln>
            <a:effectLst/>
          </p:spPr>
          <p:txBody>
            <a:bodyPr wrap="none" anchor="ctr"/>
            <a:lstStyle/>
            <a:p>
              <a:endParaRPr lang="en-US"/>
            </a:p>
          </p:txBody>
        </p:sp>
        <p:sp>
          <p:nvSpPr>
            <p:cNvPr id="26" name="Line 53"/>
            <p:cNvSpPr>
              <a:spLocks noChangeShapeType="1"/>
            </p:cNvSpPr>
            <p:nvPr/>
          </p:nvSpPr>
          <p:spPr bwMode="auto">
            <a:xfrm>
              <a:off x="8001000" y="4572000"/>
              <a:ext cx="1588" cy="152400"/>
            </a:xfrm>
            <a:prstGeom prst="line">
              <a:avLst/>
            </a:prstGeom>
            <a:noFill/>
            <a:ln w="9525">
              <a:solidFill>
                <a:schemeClr val="tx1"/>
              </a:solidFill>
              <a:round/>
              <a:headEnd/>
              <a:tailEnd/>
            </a:ln>
            <a:effectLst/>
          </p:spPr>
          <p:txBody>
            <a:bodyPr wrap="none" anchor="ctr"/>
            <a:lstStyle/>
            <a:p>
              <a:endParaRPr lang="en-US"/>
            </a:p>
          </p:txBody>
        </p:sp>
        <p:sp>
          <p:nvSpPr>
            <p:cNvPr id="27" name="Oval 54"/>
            <p:cNvSpPr>
              <a:spLocks noChangeArrowheads="1"/>
            </p:cNvSpPr>
            <p:nvPr/>
          </p:nvSpPr>
          <p:spPr bwMode="auto">
            <a:xfrm>
              <a:off x="7467600" y="41148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28" name="Oval 55"/>
            <p:cNvSpPr>
              <a:spLocks noChangeArrowheads="1"/>
            </p:cNvSpPr>
            <p:nvPr/>
          </p:nvSpPr>
          <p:spPr bwMode="auto">
            <a:xfrm>
              <a:off x="7010400" y="3962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29" name="Line 56"/>
            <p:cNvSpPr>
              <a:spLocks noChangeShapeType="1"/>
            </p:cNvSpPr>
            <p:nvPr/>
          </p:nvSpPr>
          <p:spPr bwMode="auto">
            <a:xfrm>
              <a:off x="7162800" y="4114800"/>
              <a:ext cx="304800" cy="77788"/>
            </a:xfrm>
            <a:prstGeom prst="line">
              <a:avLst/>
            </a:prstGeom>
            <a:noFill/>
            <a:ln w="9525">
              <a:solidFill>
                <a:schemeClr val="tx1"/>
              </a:solidFill>
              <a:round/>
              <a:headEnd/>
              <a:tailEnd/>
            </a:ln>
            <a:effectLst/>
          </p:spPr>
          <p:txBody>
            <a:bodyPr wrap="none" anchor="ctr"/>
            <a:lstStyle/>
            <a:p>
              <a:endParaRPr lang="en-US"/>
            </a:p>
          </p:txBody>
        </p:sp>
        <p:sp>
          <p:nvSpPr>
            <p:cNvPr id="30" name="Line 57"/>
            <p:cNvSpPr>
              <a:spLocks noChangeShapeType="1"/>
            </p:cNvSpPr>
            <p:nvPr/>
          </p:nvSpPr>
          <p:spPr bwMode="auto">
            <a:xfrm>
              <a:off x="7162800" y="4114800"/>
              <a:ext cx="304800" cy="381000"/>
            </a:xfrm>
            <a:prstGeom prst="line">
              <a:avLst/>
            </a:prstGeom>
            <a:noFill/>
            <a:ln w="9525">
              <a:solidFill>
                <a:schemeClr val="tx1"/>
              </a:solidFill>
              <a:round/>
              <a:headEnd/>
              <a:tailEnd/>
            </a:ln>
            <a:effectLst/>
          </p:spPr>
          <p:txBody>
            <a:bodyPr wrap="none" anchor="ctr"/>
            <a:lstStyle/>
            <a:p>
              <a:endParaRPr lang="en-US"/>
            </a:p>
          </p:txBody>
        </p:sp>
        <p:sp>
          <p:nvSpPr>
            <p:cNvPr id="31" name="Line 58"/>
            <p:cNvSpPr>
              <a:spLocks noChangeShapeType="1"/>
            </p:cNvSpPr>
            <p:nvPr/>
          </p:nvSpPr>
          <p:spPr bwMode="auto">
            <a:xfrm>
              <a:off x="7620000" y="4191000"/>
              <a:ext cx="304800" cy="228600"/>
            </a:xfrm>
            <a:prstGeom prst="line">
              <a:avLst/>
            </a:prstGeom>
            <a:noFill/>
            <a:ln w="9525">
              <a:solidFill>
                <a:schemeClr val="tx1"/>
              </a:solidFill>
              <a:round/>
              <a:headEnd/>
              <a:tailEnd/>
            </a:ln>
            <a:effectLst/>
          </p:spPr>
          <p:txBody>
            <a:bodyPr wrap="none" anchor="ctr"/>
            <a:lstStyle/>
            <a:p>
              <a:endParaRPr lang="en-US"/>
            </a:p>
          </p:txBody>
        </p:sp>
        <p:sp>
          <p:nvSpPr>
            <p:cNvPr id="32" name="Oval 60"/>
            <p:cNvSpPr>
              <a:spLocks noChangeArrowheads="1"/>
            </p:cNvSpPr>
            <p:nvPr/>
          </p:nvSpPr>
          <p:spPr bwMode="auto">
            <a:xfrm>
              <a:off x="7848600" y="5105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33" name="Oval 61"/>
            <p:cNvSpPr>
              <a:spLocks noChangeArrowheads="1"/>
            </p:cNvSpPr>
            <p:nvPr/>
          </p:nvSpPr>
          <p:spPr bwMode="auto">
            <a:xfrm>
              <a:off x="7848600" y="5486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34" name="Line 62"/>
            <p:cNvSpPr>
              <a:spLocks noChangeShapeType="1"/>
            </p:cNvSpPr>
            <p:nvPr/>
          </p:nvSpPr>
          <p:spPr bwMode="auto">
            <a:xfrm>
              <a:off x="8001000" y="5181600"/>
              <a:ext cx="152400" cy="228600"/>
            </a:xfrm>
            <a:prstGeom prst="line">
              <a:avLst/>
            </a:prstGeom>
            <a:noFill/>
            <a:ln w="9525">
              <a:solidFill>
                <a:schemeClr val="tx1"/>
              </a:solidFill>
              <a:round/>
              <a:headEnd/>
              <a:tailEnd/>
            </a:ln>
            <a:effectLst/>
          </p:spPr>
          <p:txBody>
            <a:bodyPr wrap="none" anchor="ctr"/>
            <a:lstStyle/>
            <a:p>
              <a:endParaRPr lang="en-US"/>
            </a:p>
          </p:txBody>
        </p:sp>
        <p:sp>
          <p:nvSpPr>
            <p:cNvPr id="35" name="Line 63"/>
            <p:cNvSpPr>
              <a:spLocks noChangeShapeType="1"/>
            </p:cNvSpPr>
            <p:nvPr/>
          </p:nvSpPr>
          <p:spPr bwMode="auto">
            <a:xfrm>
              <a:off x="7924800" y="5257800"/>
              <a:ext cx="1588" cy="228600"/>
            </a:xfrm>
            <a:prstGeom prst="line">
              <a:avLst/>
            </a:prstGeom>
            <a:noFill/>
            <a:ln w="9525">
              <a:solidFill>
                <a:schemeClr val="tx1"/>
              </a:solidFill>
              <a:round/>
              <a:headEnd/>
              <a:tailEnd/>
            </a:ln>
            <a:effectLst/>
          </p:spPr>
          <p:txBody>
            <a:bodyPr wrap="none" anchor="ctr"/>
            <a:lstStyle/>
            <a:p>
              <a:endParaRPr lang="en-US"/>
            </a:p>
          </p:txBody>
        </p:sp>
        <p:sp>
          <p:nvSpPr>
            <p:cNvPr id="36" name="Oval 64"/>
            <p:cNvSpPr>
              <a:spLocks noChangeArrowheads="1"/>
            </p:cNvSpPr>
            <p:nvPr/>
          </p:nvSpPr>
          <p:spPr bwMode="auto">
            <a:xfrm>
              <a:off x="7924800" y="40386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37" name="Oval 66"/>
            <p:cNvSpPr>
              <a:spLocks noChangeArrowheads="1"/>
            </p:cNvSpPr>
            <p:nvPr/>
          </p:nvSpPr>
          <p:spPr bwMode="auto">
            <a:xfrm>
              <a:off x="7924800" y="40386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38" name="Line 68"/>
            <p:cNvSpPr>
              <a:spLocks noChangeShapeType="1"/>
            </p:cNvSpPr>
            <p:nvPr/>
          </p:nvSpPr>
          <p:spPr bwMode="auto">
            <a:xfrm>
              <a:off x="8001000" y="4191000"/>
              <a:ext cx="1588" cy="228600"/>
            </a:xfrm>
            <a:prstGeom prst="line">
              <a:avLst/>
            </a:prstGeom>
            <a:noFill/>
            <a:ln w="9525">
              <a:solidFill>
                <a:schemeClr val="tx1"/>
              </a:solidFill>
              <a:round/>
              <a:headEnd/>
              <a:tailEnd/>
            </a:ln>
            <a:effectLst/>
          </p:spPr>
          <p:txBody>
            <a:bodyPr wrap="none" anchor="ctr"/>
            <a:lstStyle/>
            <a:p>
              <a:endParaRPr lang="en-US"/>
            </a:p>
          </p:txBody>
        </p:sp>
        <p:sp>
          <p:nvSpPr>
            <p:cNvPr id="39" name="Line 70"/>
            <p:cNvSpPr>
              <a:spLocks noChangeShapeType="1"/>
            </p:cNvSpPr>
            <p:nvPr/>
          </p:nvSpPr>
          <p:spPr bwMode="auto">
            <a:xfrm>
              <a:off x="6400800" y="3429000"/>
              <a:ext cx="762000" cy="1600200"/>
            </a:xfrm>
            <a:prstGeom prst="line">
              <a:avLst/>
            </a:prstGeom>
            <a:noFill/>
            <a:ln w="9525">
              <a:solidFill>
                <a:schemeClr val="tx1"/>
              </a:solidFill>
              <a:round/>
              <a:headEnd/>
              <a:tailEnd/>
            </a:ln>
            <a:effectLst/>
          </p:spPr>
          <p:txBody>
            <a:bodyPr wrap="none" anchor="ctr"/>
            <a:lstStyle/>
            <a:p>
              <a:endParaRPr lang="en-US"/>
            </a:p>
          </p:txBody>
        </p:sp>
        <p:sp>
          <p:nvSpPr>
            <p:cNvPr id="40" name="Line 76"/>
            <p:cNvSpPr>
              <a:spLocks noChangeShapeType="1"/>
            </p:cNvSpPr>
            <p:nvPr/>
          </p:nvSpPr>
          <p:spPr bwMode="auto">
            <a:xfrm>
              <a:off x="8077200" y="4876800"/>
              <a:ext cx="76200" cy="152400"/>
            </a:xfrm>
            <a:prstGeom prst="line">
              <a:avLst/>
            </a:prstGeom>
            <a:noFill/>
            <a:ln w="9525">
              <a:solidFill>
                <a:schemeClr val="tx1"/>
              </a:solidFill>
              <a:round/>
              <a:headEnd/>
              <a:tailEnd/>
            </a:ln>
            <a:effectLst/>
          </p:spPr>
          <p:txBody>
            <a:bodyPr wrap="none" anchor="ctr"/>
            <a:lstStyle/>
            <a:p>
              <a:endParaRPr lang="en-US"/>
            </a:p>
          </p:txBody>
        </p:sp>
        <p:sp>
          <p:nvSpPr>
            <p:cNvPr id="41" name="Line 88"/>
            <p:cNvSpPr>
              <a:spLocks noChangeShapeType="1"/>
            </p:cNvSpPr>
            <p:nvPr/>
          </p:nvSpPr>
          <p:spPr bwMode="auto">
            <a:xfrm>
              <a:off x="7620000" y="4876800"/>
              <a:ext cx="228600" cy="228600"/>
            </a:xfrm>
            <a:prstGeom prst="line">
              <a:avLst/>
            </a:prstGeom>
            <a:noFill/>
            <a:ln w="9525">
              <a:solidFill>
                <a:schemeClr val="tx1"/>
              </a:solidFill>
              <a:round/>
              <a:headEnd/>
              <a:tailEnd/>
            </a:ln>
            <a:effectLst/>
          </p:spPr>
          <p:txBody>
            <a:bodyPr wrap="none" anchor="ctr"/>
            <a:lstStyle/>
            <a:p>
              <a:endParaRPr lang="en-US"/>
            </a:p>
          </p:txBody>
        </p:sp>
        <p:sp>
          <p:nvSpPr>
            <p:cNvPr id="42" name="Line 89"/>
            <p:cNvSpPr>
              <a:spLocks noChangeShapeType="1"/>
            </p:cNvSpPr>
            <p:nvPr/>
          </p:nvSpPr>
          <p:spPr bwMode="auto">
            <a:xfrm flipV="1">
              <a:off x="7620000" y="4114800"/>
              <a:ext cx="304800" cy="76200"/>
            </a:xfrm>
            <a:prstGeom prst="line">
              <a:avLst/>
            </a:prstGeom>
            <a:noFill/>
            <a:ln w="9525">
              <a:solidFill>
                <a:schemeClr val="tx1"/>
              </a:solidFill>
              <a:round/>
              <a:headEnd/>
              <a:tailEnd/>
            </a:ln>
            <a:effectLst/>
          </p:spPr>
          <p:txBody>
            <a:bodyPr wrap="none" anchor="ctr"/>
            <a:lstStyle/>
            <a:p>
              <a:endParaRPr lang="en-US"/>
            </a:p>
          </p:txBody>
        </p:sp>
        <p:sp>
          <p:nvSpPr>
            <p:cNvPr id="43" name="Line 96"/>
            <p:cNvSpPr>
              <a:spLocks noChangeShapeType="1"/>
            </p:cNvSpPr>
            <p:nvPr/>
          </p:nvSpPr>
          <p:spPr bwMode="auto">
            <a:xfrm>
              <a:off x="7620000" y="5181600"/>
              <a:ext cx="228600" cy="304800"/>
            </a:xfrm>
            <a:prstGeom prst="line">
              <a:avLst/>
            </a:prstGeom>
            <a:noFill/>
            <a:ln w="9525">
              <a:solidFill>
                <a:schemeClr val="tx1"/>
              </a:solidFill>
              <a:round/>
              <a:headEnd/>
              <a:tailEnd/>
            </a:ln>
            <a:effectLst/>
          </p:spPr>
          <p:txBody>
            <a:bodyPr wrap="none" anchor="ctr"/>
            <a:lstStyle/>
            <a:p>
              <a:endParaRPr lang="en-US"/>
            </a:p>
          </p:txBody>
        </p:sp>
        <p:sp>
          <p:nvSpPr>
            <p:cNvPr id="44" name="Line 97"/>
            <p:cNvSpPr>
              <a:spLocks noChangeShapeType="1"/>
            </p:cNvSpPr>
            <p:nvPr/>
          </p:nvSpPr>
          <p:spPr bwMode="auto">
            <a:xfrm flipH="1" flipV="1">
              <a:off x="8001000" y="5562600"/>
              <a:ext cx="381000" cy="76200"/>
            </a:xfrm>
            <a:prstGeom prst="line">
              <a:avLst/>
            </a:prstGeom>
            <a:noFill/>
            <a:ln w="9525">
              <a:solidFill>
                <a:schemeClr val="tx1"/>
              </a:solidFill>
              <a:round/>
              <a:headEnd/>
              <a:tailEnd/>
            </a:ln>
            <a:effectLst/>
          </p:spPr>
          <p:txBody>
            <a:bodyPr wrap="none" anchor="ctr"/>
            <a:lstStyle/>
            <a:p>
              <a:endParaRPr lang="en-US"/>
            </a:p>
          </p:txBody>
        </p:sp>
        <p:sp>
          <p:nvSpPr>
            <p:cNvPr id="45" name="Line 98"/>
            <p:cNvSpPr>
              <a:spLocks noChangeShapeType="1"/>
            </p:cNvSpPr>
            <p:nvPr/>
          </p:nvSpPr>
          <p:spPr bwMode="auto">
            <a:xfrm flipV="1">
              <a:off x="8001000" y="5486400"/>
              <a:ext cx="152400" cy="76200"/>
            </a:xfrm>
            <a:prstGeom prst="line">
              <a:avLst/>
            </a:prstGeom>
            <a:noFill/>
            <a:ln w="9525">
              <a:solidFill>
                <a:schemeClr val="tx1"/>
              </a:solidFill>
              <a:round/>
              <a:headEnd/>
              <a:tailEnd/>
            </a:ln>
            <a:effectLst/>
          </p:spPr>
          <p:txBody>
            <a:bodyPr wrap="none" anchor="ctr"/>
            <a:lstStyle/>
            <a:p>
              <a:endParaRPr lang="en-US"/>
            </a:p>
          </p:txBody>
        </p:sp>
        <p:sp>
          <p:nvSpPr>
            <p:cNvPr id="46" name="Oval 99"/>
            <p:cNvSpPr>
              <a:spLocks noChangeArrowheads="1"/>
            </p:cNvSpPr>
            <p:nvPr/>
          </p:nvSpPr>
          <p:spPr bwMode="auto">
            <a:xfrm>
              <a:off x="7924800" y="3048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47" name="Oval 100"/>
            <p:cNvSpPr>
              <a:spLocks noChangeArrowheads="1"/>
            </p:cNvSpPr>
            <p:nvPr/>
          </p:nvSpPr>
          <p:spPr bwMode="auto">
            <a:xfrm>
              <a:off x="7848600" y="3429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48" name="Oval 101"/>
            <p:cNvSpPr>
              <a:spLocks noChangeArrowheads="1"/>
            </p:cNvSpPr>
            <p:nvPr/>
          </p:nvSpPr>
          <p:spPr bwMode="auto">
            <a:xfrm>
              <a:off x="7467600" y="2743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49" name="Oval 102"/>
            <p:cNvSpPr>
              <a:spLocks noChangeArrowheads="1"/>
            </p:cNvSpPr>
            <p:nvPr/>
          </p:nvSpPr>
          <p:spPr bwMode="auto">
            <a:xfrm>
              <a:off x="7924800" y="2743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50" name="Line 103"/>
            <p:cNvSpPr>
              <a:spLocks noChangeShapeType="1"/>
            </p:cNvSpPr>
            <p:nvPr/>
          </p:nvSpPr>
          <p:spPr bwMode="auto">
            <a:xfrm>
              <a:off x="8229600" y="3429000"/>
              <a:ext cx="304800" cy="1588"/>
            </a:xfrm>
            <a:prstGeom prst="line">
              <a:avLst/>
            </a:prstGeom>
            <a:noFill/>
            <a:ln w="9525">
              <a:solidFill>
                <a:schemeClr val="tx1"/>
              </a:solidFill>
              <a:round/>
              <a:headEnd/>
              <a:tailEnd/>
            </a:ln>
            <a:effectLst/>
          </p:spPr>
          <p:txBody>
            <a:bodyPr wrap="none" anchor="ctr"/>
            <a:lstStyle/>
            <a:p>
              <a:endParaRPr lang="en-US"/>
            </a:p>
          </p:txBody>
        </p:sp>
        <p:sp>
          <p:nvSpPr>
            <p:cNvPr id="51" name="Line 104"/>
            <p:cNvSpPr>
              <a:spLocks noChangeShapeType="1"/>
            </p:cNvSpPr>
            <p:nvPr/>
          </p:nvSpPr>
          <p:spPr bwMode="auto">
            <a:xfrm flipH="1">
              <a:off x="7924800" y="3200400"/>
              <a:ext cx="76200" cy="228600"/>
            </a:xfrm>
            <a:prstGeom prst="line">
              <a:avLst/>
            </a:prstGeom>
            <a:noFill/>
            <a:ln w="9525">
              <a:solidFill>
                <a:schemeClr val="tx1"/>
              </a:solidFill>
              <a:round/>
              <a:headEnd/>
              <a:tailEnd/>
            </a:ln>
            <a:effectLst/>
          </p:spPr>
          <p:txBody>
            <a:bodyPr wrap="none" anchor="ctr"/>
            <a:lstStyle/>
            <a:p>
              <a:endParaRPr lang="en-US"/>
            </a:p>
          </p:txBody>
        </p:sp>
        <p:sp>
          <p:nvSpPr>
            <p:cNvPr id="52" name="Line 105"/>
            <p:cNvSpPr>
              <a:spLocks noChangeShapeType="1"/>
            </p:cNvSpPr>
            <p:nvPr/>
          </p:nvSpPr>
          <p:spPr bwMode="auto">
            <a:xfrm flipH="1">
              <a:off x="7543800" y="2895600"/>
              <a:ext cx="1588" cy="152400"/>
            </a:xfrm>
            <a:prstGeom prst="line">
              <a:avLst/>
            </a:prstGeom>
            <a:noFill/>
            <a:ln w="9525">
              <a:solidFill>
                <a:schemeClr val="tx1"/>
              </a:solidFill>
              <a:round/>
              <a:headEnd/>
              <a:tailEnd/>
            </a:ln>
            <a:effectLst/>
          </p:spPr>
          <p:txBody>
            <a:bodyPr wrap="none" anchor="ctr"/>
            <a:lstStyle/>
            <a:p>
              <a:endParaRPr lang="en-US"/>
            </a:p>
          </p:txBody>
        </p:sp>
        <p:sp>
          <p:nvSpPr>
            <p:cNvPr id="53" name="Oval 106"/>
            <p:cNvSpPr>
              <a:spLocks noChangeArrowheads="1"/>
            </p:cNvSpPr>
            <p:nvPr/>
          </p:nvSpPr>
          <p:spPr bwMode="auto">
            <a:xfrm>
              <a:off x="7010400" y="2743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54" name="Oval 107"/>
            <p:cNvSpPr>
              <a:spLocks noChangeArrowheads="1"/>
            </p:cNvSpPr>
            <p:nvPr/>
          </p:nvSpPr>
          <p:spPr bwMode="auto">
            <a:xfrm>
              <a:off x="7162800" y="3048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55" name="Oval 108"/>
            <p:cNvSpPr>
              <a:spLocks noChangeArrowheads="1"/>
            </p:cNvSpPr>
            <p:nvPr/>
          </p:nvSpPr>
          <p:spPr bwMode="auto">
            <a:xfrm>
              <a:off x="7467600" y="3048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56" name="Oval 109"/>
            <p:cNvSpPr>
              <a:spLocks noChangeArrowheads="1"/>
            </p:cNvSpPr>
            <p:nvPr/>
          </p:nvSpPr>
          <p:spPr bwMode="auto">
            <a:xfrm>
              <a:off x="7543800" y="33528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57" name="Line 110"/>
            <p:cNvSpPr>
              <a:spLocks noChangeShapeType="1"/>
            </p:cNvSpPr>
            <p:nvPr/>
          </p:nvSpPr>
          <p:spPr bwMode="auto">
            <a:xfrm>
              <a:off x="7162800" y="2819400"/>
              <a:ext cx="304800" cy="1588"/>
            </a:xfrm>
            <a:prstGeom prst="line">
              <a:avLst/>
            </a:prstGeom>
            <a:noFill/>
            <a:ln w="9525">
              <a:solidFill>
                <a:schemeClr val="tx1"/>
              </a:solidFill>
              <a:round/>
              <a:headEnd/>
              <a:tailEnd/>
            </a:ln>
            <a:effectLst/>
          </p:spPr>
          <p:txBody>
            <a:bodyPr wrap="none" anchor="ctr"/>
            <a:lstStyle/>
            <a:p>
              <a:endParaRPr lang="en-US"/>
            </a:p>
          </p:txBody>
        </p:sp>
        <p:sp>
          <p:nvSpPr>
            <p:cNvPr id="58" name="Line 111"/>
            <p:cNvSpPr>
              <a:spLocks noChangeShapeType="1"/>
            </p:cNvSpPr>
            <p:nvPr/>
          </p:nvSpPr>
          <p:spPr bwMode="auto">
            <a:xfrm>
              <a:off x="7086600" y="2895600"/>
              <a:ext cx="76200" cy="152400"/>
            </a:xfrm>
            <a:prstGeom prst="line">
              <a:avLst/>
            </a:prstGeom>
            <a:noFill/>
            <a:ln w="9525">
              <a:solidFill>
                <a:schemeClr val="tx1"/>
              </a:solidFill>
              <a:round/>
              <a:headEnd/>
              <a:tailEnd/>
            </a:ln>
            <a:effectLst/>
          </p:spPr>
          <p:txBody>
            <a:bodyPr wrap="none" anchor="ctr"/>
            <a:lstStyle/>
            <a:p>
              <a:endParaRPr lang="en-US"/>
            </a:p>
          </p:txBody>
        </p:sp>
        <p:sp>
          <p:nvSpPr>
            <p:cNvPr id="59" name="Line 112"/>
            <p:cNvSpPr>
              <a:spLocks noChangeShapeType="1"/>
            </p:cNvSpPr>
            <p:nvPr/>
          </p:nvSpPr>
          <p:spPr bwMode="auto">
            <a:xfrm>
              <a:off x="7315200" y="3124200"/>
              <a:ext cx="152400" cy="1588"/>
            </a:xfrm>
            <a:prstGeom prst="line">
              <a:avLst/>
            </a:prstGeom>
            <a:noFill/>
            <a:ln w="9525">
              <a:solidFill>
                <a:schemeClr val="tx1"/>
              </a:solidFill>
              <a:round/>
              <a:headEnd/>
              <a:tailEnd/>
            </a:ln>
            <a:effectLst/>
          </p:spPr>
          <p:txBody>
            <a:bodyPr wrap="none" anchor="ctr"/>
            <a:lstStyle/>
            <a:p>
              <a:endParaRPr lang="en-US"/>
            </a:p>
          </p:txBody>
        </p:sp>
        <p:sp>
          <p:nvSpPr>
            <p:cNvPr id="60" name="Line 113"/>
            <p:cNvSpPr>
              <a:spLocks noChangeShapeType="1"/>
            </p:cNvSpPr>
            <p:nvPr/>
          </p:nvSpPr>
          <p:spPr bwMode="auto">
            <a:xfrm>
              <a:off x="7239000" y="3200400"/>
              <a:ext cx="304800" cy="228600"/>
            </a:xfrm>
            <a:prstGeom prst="line">
              <a:avLst/>
            </a:prstGeom>
            <a:noFill/>
            <a:ln w="9525">
              <a:solidFill>
                <a:schemeClr val="tx1"/>
              </a:solidFill>
              <a:round/>
              <a:headEnd/>
              <a:tailEnd/>
            </a:ln>
            <a:effectLst/>
          </p:spPr>
          <p:txBody>
            <a:bodyPr wrap="none" anchor="ctr"/>
            <a:lstStyle/>
            <a:p>
              <a:endParaRPr lang="en-US"/>
            </a:p>
          </p:txBody>
        </p:sp>
        <p:sp>
          <p:nvSpPr>
            <p:cNvPr id="61" name="Oval 114"/>
            <p:cNvSpPr>
              <a:spLocks noChangeArrowheads="1"/>
            </p:cNvSpPr>
            <p:nvPr/>
          </p:nvSpPr>
          <p:spPr bwMode="auto">
            <a:xfrm>
              <a:off x="7086600" y="33528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62" name="Oval 115"/>
            <p:cNvSpPr>
              <a:spLocks noChangeArrowheads="1"/>
            </p:cNvSpPr>
            <p:nvPr/>
          </p:nvSpPr>
          <p:spPr bwMode="auto">
            <a:xfrm>
              <a:off x="7543800" y="36576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63" name="Line 116"/>
            <p:cNvSpPr>
              <a:spLocks noChangeShapeType="1"/>
            </p:cNvSpPr>
            <p:nvPr/>
          </p:nvSpPr>
          <p:spPr bwMode="auto">
            <a:xfrm>
              <a:off x="7239000" y="3429000"/>
              <a:ext cx="304800" cy="1588"/>
            </a:xfrm>
            <a:prstGeom prst="line">
              <a:avLst/>
            </a:prstGeom>
            <a:noFill/>
            <a:ln w="9525">
              <a:solidFill>
                <a:schemeClr val="tx1"/>
              </a:solidFill>
              <a:round/>
              <a:headEnd/>
              <a:tailEnd/>
            </a:ln>
            <a:effectLst/>
          </p:spPr>
          <p:txBody>
            <a:bodyPr wrap="none" anchor="ctr"/>
            <a:lstStyle/>
            <a:p>
              <a:endParaRPr lang="en-US"/>
            </a:p>
          </p:txBody>
        </p:sp>
        <p:sp>
          <p:nvSpPr>
            <p:cNvPr id="64" name="Line 117"/>
            <p:cNvSpPr>
              <a:spLocks noChangeShapeType="1"/>
            </p:cNvSpPr>
            <p:nvPr/>
          </p:nvSpPr>
          <p:spPr bwMode="auto">
            <a:xfrm>
              <a:off x="7162800" y="3505200"/>
              <a:ext cx="381000" cy="228600"/>
            </a:xfrm>
            <a:prstGeom prst="line">
              <a:avLst/>
            </a:prstGeom>
            <a:noFill/>
            <a:ln w="9525">
              <a:solidFill>
                <a:schemeClr val="tx1"/>
              </a:solidFill>
              <a:round/>
              <a:headEnd/>
              <a:tailEnd/>
            </a:ln>
            <a:effectLst/>
          </p:spPr>
          <p:txBody>
            <a:bodyPr wrap="none" anchor="ctr"/>
            <a:lstStyle/>
            <a:p>
              <a:endParaRPr lang="en-US"/>
            </a:p>
          </p:txBody>
        </p:sp>
        <p:sp>
          <p:nvSpPr>
            <p:cNvPr id="65" name="Line 118"/>
            <p:cNvSpPr>
              <a:spLocks noChangeShapeType="1"/>
            </p:cNvSpPr>
            <p:nvPr/>
          </p:nvSpPr>
          <p:spPr bwMode="auto">
            <a:xfrm>
              <a:off x="7696200" y="3429000"/>
              <a:ext cx="152400" cy="76200"/>
            </a:xfrm>
            <a:prstGeom prst="line">
              <a:avLst/>
            </a:prstGeom>
            <a:noFill/>
            <a:ln w="9525">
              <a:solidFill>
                <a:schemeClr val="tx1"/>
              </a:solidFill>
              <a:round/>
              <a:headEnd/>
              <a:tailEnd/>
            </a:ln>
            <a:effectLst/>
          </p:spPr>
          <p:txBody>
            <a:bodyPr wrap="none" anchor="ctr"/>
            <a:lstStyle/>
            <a:p>
              <a:endParaRPr lang="en-US"/>
            </a:p>
          </p:txBody>
        </p:sp>
        <p:sp>
          <p:nvSpPr>
            <p:cNvPr id="66" name="Line 119"/>
            <p:cNvSpPr>
              <a:spLocks noChangeShapeType="1"/>
            </p:cNvSpPr>
            <p:nvPr/>
          </p:nvSpPr>
          <p:spPr bwMode="auto">
            <a:xfrm>
              <a:off x="7620000" y="2819400"/>
              <a:ext cx="304800" cy="1588"/>
            </a:xfrm>
            <a:prstGeom prst="line">
              <a:avLst/>
            </a:prstGeom>
            <a:noFill/>
            <a:ln w="9525">
              <a:solidFill>
                <a:schemeClr val="tx1"/>
              </a:solidFill>
              <a:round/>
              <a:headEnd/>
              <a:tailEnd/>
            </a:ln>
            <a:effectLst/>
          </p:spPr>
          <p:txBody>
            <a:bodyPr wrap="none" anchor="ctr"/>
            <a:lstStyle/>
            <a:p>
              <a:endParaRPr lang="en-US"/>
            </a:p>
          </p:txBody>
        </p:sp>
        <p:sp>
          <p:nvSpPr>
            <p:cNvPr id="67" name="Line 120"/>
            <p:cNvSpPr>
              <a:spLocks noChangeShapeType="1"/>
            </p:cNvSpPr>
            <p:nvPr/>
          </p:nvSpPr>
          <p:spPr bwMode="auto">
            <a:xfrm>
              <a:off x="8001000" y="2895600"/>
              <a:ext cx="1588" cy="152400"/>
            </a:xfrm>
            <a:prstGeom prst="line">
              <a:avLst/>
            </a:prstGeom>
            <a:noFill/>
            <a:ln w="9525">
              <a:solidFill>
                <a:schemeClr val="tx1"/>
              </a:solidFill>
              <a:round/>
              <a:headEnd/>
              <a:tailEnd/>
            </a:ln>
            <a:effectLst/>
          </p:spPr>
          <p:txBody>
            <a:bodyPr wrap="none" anchor="ctr"/>
            <a:lstStyle/>
            <a:p>
              <a:endParaRPr lang="en-US"/>
            </a:p>
          </p:txBody>
        </p:sp>
        <p:sp>
          <p:nvSpPr>
            <p:cNvPr id="68" name="Oval 121"/>
            <p:cNvSpPr>
              <a:spLocks noChangeArrowheads="1"/>
            </p:cNvSpPr>
            <p:nvPr/>
          </p:nvSpPr>
          <p:spPr bwMode="auto">
            <a:xfrm>
              <a:off x="7467600" y="2438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69" name="Oval 122"/>
            <p:cNvSpPr>
              <a:spLocks noChangeArrowheads="1"/>
            </p:cNvSpPr>
            <p:nvPr/>
          </p:nvSpPr>
          <p:spPr bwMode="auto">
            <a:xfrm>
              <a:off x="7010400" y="2286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70" name="Line 123"/>
            <p:cNvSpPr>
              <a:spLocks noChangeShapeType="1"/>
            </p:cNvSpPr>
            <p:nvPr/>
          </p:nvSpPr>
          <p:spPr bwMode="auto">
            <a:xfrm>
              <a:off x="7162800" y="2438400"/>
              <a:ext cx="304800" cy="77788"/>
            </a:xfrm>
            <a:prstGeom prst="line">
              <a:avLst/>
            </a:prstGeom>
            <a:noFill/>
            <a:ln w="9525">
              <a:solidFill>
                <a:schemeClr val="tx1"/>
              </a:solidFill>
              <a:round/>
              <a:headEnd/>
              <a:tailEnd/>
            </a:ln>
            <a:effectLst/>
          </p:spPr>
          <p:txBody>
            <a:bodyPr wrap="none" anchor="ctr"/>
            <a:lstStyle/>
            <a:p>
              <a:endParaRPr lang="en-US"/>
            </a:p>
          </p:txBody>
        </p:sp>
        <p:sp>
          <p:nvSpPr>
            <p:cNvPr id="71" name="Line 124"/>
            <p:cNvSpPr>
              <a:spLocks noChangeShapeType="1"/>
            </p:cNvSpPr>
            <p:nvPr/>
          </p:nvSpPr>
          <p:spPr bwMode="auto">
            <a:xfrm>
              <a:off x="7162800" y="2438400"/>
              <a:ext cx="304800" cy="381000"/>
            </a:xfrm>
            <a:prstGeom prst="line">
              <a:avLst/>
            </a:prstGeom>
            <a:noFill/>
            <a:ln w="9525">
              <a:solidFill>
                <a:schemeClr val="tx1"/>
              </a:solidFill>
              <a:round/>
              <a:headEnd/>
              <a:tailEnd/>
            </a:ln>
            <a:effectLst/>
          </p:spPr>
          <p:txBody>
            <a:bodyPr wrap="none" anchor="ctr"/>
            <a:lstStyle/>
            <a:p>
              <a:endParaRPr lang="en-US"/>
            </a:p>
          </p:txBody>
        </p:sp>
        <p:sp>
          <p:nvSpPr>
            <p:cNvPr id="72" name="Line 125"/>
            <p:cNvSpPr>
              <a:spLocks noChangeShapeType="1"/>
            </p:cNvSpPr>
            <p:nvPr/>
          </p:nvSpPr>
          <p:spPr bwMode="auto">
            <a:xfrm>
              <a:off x="7620000" y="2514600"/>
              <a:ext cx="304800" cy="228600"/>
            </a:xfrm>
            <a:prstGeom prst="line">
              <a:avLst/>
            </a:prstGeom>
            <a:noFill/>
            <a:ln w="9525">
              <a:solidFill>
                <a:schemeClr val="tx1"/>
              </a:solidFill>
              <a:round/>
              <a:headEnd/>
              <a:tailEnd/>
            </a:ln>
            <a:effectLst/>
          </p:spPr>
          <p:txBody>
            <a:bodyPr wrap="none" anchor="ctr"/>
            <a:lstStyle/>
            <a:p>
              <a:endParaRPr lang="en-US"/>
            </a:p>
          </p:txBody>
        </p:sp>
        <p:sp>
          <p:nvSpPr>
            <p:cNvPr id="73" name="Oval 126"/>
            <p:cNvSpPr>
              <a:spLocks noChangeArrowheads="1"/>
            </p:cNvSpPr>
            <p:nvPr/>
          </p:nvSpPr>
          <p:spPr bwMode="auto">
            <a:xfrm>
              <a:off x="7848600" y="3429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74" name="Oval 127"/>
            <p:cNvSpPr>
              <a:spLocks noChangeArrowheads="1"/>
            </p:cNvSpPr>
            <p:nvPr/>
          </p:nvSpPr>
          <p:spPr bwMode="auto">
            <a:xfrm>
              <a:off x="7848600" y="3810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75" name="Line 128"/>
            <p:cNvSpPr>
              <a:spLocks noChangeShapeType="1"/>
            </p:cNvSpPr>
            <p:nvPr/>
          </p:nvSpPr>
          <p:spPr bwMode="auto">
            <a:xfrm>
              <a:off x="8001000" y="3505200"/>
              <a:ext cx="152400" cy="228600"/>
            </a:xfrm>
            <a:prstGeom prst="line">
              <a:avLst/>
            </a:prstGeom>
            <a:noFill/>
            <a:ln w="9525">
              <a:solidFill>
                <a:schemeClr val="tx1"/>
              </a:solidFill>
              <a:round/>
              <a:headEnd/>
              <a:tailEnd/>
            </a:ln>
            <a:effectLst/>
          </p:spPr>
          <p:txBody>
            <a:bodyPr wrap="none" anchor="ctr"/>
            <a:lstStyle/>
            <a:p>
              <a:endParaRPr lang="en-US"/>
            </a:p>
          </p:txBody>
        </p:sp>
        <p:sp>
          <p:nvSpPr>
            <p:cNvPr id="76" name="Line 129"/>
            <p:cNvSpPr>
              <a:spLocks noChangeShapeType="1"/>
            </p:cNvSpPr>
            <p:nvPr/>
          </p:nvSpPr>
          <p:spPr bwMode="auto">
            <a:xfrm>
              <a:off x="7924800" y="3581400"/>
              <a:ext cx="1588" cy="228600"/>
            </a:xfrm>
            <a:prstGeom prst="line">
              <a:avLst/>
            </a:prstGeom>
            <a:noFill/>
            <a:ln w="9525">
              <a:solidFill>
                <a:schemeClr val="tx1"/>
              </a:solidFill>
              <a:round/>
              <a:headEnd/>
              <a:tailEnd/>
            </a:ln>
            <a:effectLst/>
          </p:spPr>
          <p:txBody>
            <a:bodyPr wrap="none" anchor="ctr"/>
            <a:lstStyle/>
            <a:p>
              <a:endParaRPr lang="en-US"/>
            </a:p>
          </p:txBody>
        </p:sp>
        <p:sp>
          <p:nvSpPr>
            <p:cNvPr id="77" name="Oval 130"/>
            <p:cNvSpPr>
              <a:spLocks noChangeArrowheads="1"/>
            </p:cNvSpPr>
            <p:nvPr/>
          </p:nvSpPr>
          <p:spPr bwMode="auto">
            <a:xfrm>
              <a:off x="7924800" y="2362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78" name="Oval 131"/>
            <p:cNvSpPr>
              <a:spLocks noChangeArrowheads="1"/>
            </p:cNvSpPr>
            <p:nvPr/>
          </p:nvSpPr>
          <p:spPr bwMode="auto">
            <a:xfrm>
              <a:off x="7086600" y="3810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79" name="Oval 132"/>
            <p:cNvSpPr>
              <a:spLocks noChangeArrowheads="1"/>
            </p:cNvSpPr>
            <p:nvPr/>
          </p:nvSpPr>
          <p:spPr bwMode="auto">
            <a:xfrm>
              <a:off x="7924800" y="2362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80" name="Line 133"/>
            <p:cNvSpPr>
              <a:spLocks noChangeShapeType="1"/>
            </p:cNvSpPr>
            <p:nvPr/>
          </p:nvSpPr>
          <p:spPr bwMode="auto">
            <a:xfrm>
              <a:off x="8001000" y="2514600"/>
              <a:ext cx="1588" cy="228600"/>
            </a:xfrm>
            <a:prstGeom prst="line">
              <a:avLst/>
            </a:prstGeom>
            <a:noFill/>
            <a:ln w="9525">
              <a:solidFill>
                <a:schemeClr val="tx1"/>
              </a:solidFill>
              <a:round/>
              <a:headEnd/>
              <a:tailEnd/>
            </a:ln>
            <a:effectLst/>
          </p:spPr>
          <p:txBody>
            <a:bodyPr wrap="none" anchor="ctr"/>
            <a:lstStyle/>
            <a:p>
              <a:endParaRPr lang="en-US"/>
            </a:p>
          </p:txBody>
        </p:sp>
        <p:sp>
          <p:nvSpPr>
            <p:cNvPr id="81" name="Line 134"/>
            <p:cNvSpPr>
              <a:spLocks noChangeShapeType="1"/>
            </p:cNvSpPr>
            <p:nvPr/>
          </p:nvSpPr>
          <p:spPr bwMode="auto">
            <a:xfrm flipH="1">
              <a:off x="7162800" y="3505200"/>
              <a:ext cx="1588" cy="304800"/>
            </a:xfrm>
            <a:prstGeom prst="line">
              <a:avLst/>
            </a:prstGeom>
            <a:noFill/>
            <a:ln w="9525">
              <a:solidFill>
                <a:schemeClr val="tx1"/>
              </a:solidFill>
              <a:round/>
              <a:headEnd/>
              <a:tailEnd/>
            </a:ln>
            <a:effectLst/>
          </p:spPr>
          <p:txBody>
            <a:bodyPr wrap="none" anchor="ctr"/>
            <a:lstStyle/>
            <a:p>
              <a:endParaRPr lang="en-US"/>
            </a:p>
          </p:txBody>
        </p:sp>
        <p:sp>
          <p:nvSpPr>
            <p:cNvPr id="82" name="Line 135"/>
            <p:cNvSpPr>
              <a:spLocks noChangeShapeType="1"/>
            </p:cNvSpPr>
            <p:nvPr/>
          </p:nvSpPr>
          <p:spPr bwMode="auto">
            <a:xfrm>
              <a:off x="8077200" y="3200400"/>
              <a:ext cx="76200" cy="152400"/>
            </a:xfrm>
            <a:prstGeom prst="line">
              <a:avLst/>
            </a:prstGeom>
            <a:noFill/>
            <a:ln w="9525">
              <a:solidFill>
                <a:schemeClr val="tx1"/>
              </a:solidFill>
              <a:round/>
              <a:headEnd/>
              <a:tailEnd/>
            </a:ln>
            <a:effectLst/>
          </p:spPr>
          <p:txBody>
            <a:bodyPr wrap="none" anchor="ctr"/>
            <a:lstStyle/>
            <a:p>
              <a:endParaRPr lang="en-US"/>
            </a:p>
          </p:txBody>
        </p:sp>
        <p:sp>
          <p:nvSpPr>
            <p:cNvPr id="83" name="Line 136"/>
            <p:cNvSpPr>
              <a:spLocks noChangeShapeType="1"/>
            </p:cNvSpPr>
            <p:nvPr/>
          </p:nvSpPr>
          <p:spPr bwMode="auto">
            <a:xfrm>
              <a:off x="7620000" y="3200400"/>
              <a:ext cx="228600" cy="228600"/>
            </a:xfrm>
            <a:prstGeom prst="line">
              <a:avLst/>
            </a:prstGeom>
            <a:noFill/>
            <a:ln w="9525">
              <a:solidFill>
                <a:schemeClr val="tx1"/>
              </a:solidFill>
              <a:round/>
              <a:headEnd/>
              <a:tailEnd/>
            </a:ln>
            <a:effectLst/>
          </p:spPr>
          <p:txBody>
            <a:bodyPr wrap="none" anchor="ctr"/>
            <a:lstStyle/>
            <a:p>
              <a:endParaRPr lang="en-US"/>
            </a:p>
          </p:txBody>
        </p:sp>
        <p:sp>
          <p:nvSpPr>
            <p:cNvPr id="84" name="Line 137"/>
            <p:cNvSpPr>
              <a:spLocks noChangeShapeType="1"/>
            </p:cNvSpPr>
            <p:nvPr/>
          </p:nvSpPr>
          <p:spPr bwMode="auto">
            <a:xfrm flipV="1">
              <a:off x="7620000" y="2438400"/>
              <a:ext cx="304800" cy="76200"/>
            </a:xfrm>
            <a:prstGeom prst="line">
              <a:avLst/>
            </a:prstGeom>
            <a:noFill/>
            <a:ln w="9525">
              <a:solidFill>
                <a:schemeClr val="tx1"/>
              </a:solidFill>
              <a:round/>
              <a:headEnd/>
              <a:tailEnd/>
            </a:ln>
            <a:effectLst/>
          </p:spPr>
          <p:txBody>
            <a:bodyPr wrap="none" anchor="ctr"/>
            <a:lstStyle/>
            <a:p>
              <a:endParaRPr lang="en-US"/>
            </a:p>
          </p:txBody>
        </p:sp>
        <p:sp>
          <p:nvSpPr>
            <p:cNvPr id="85" name="Line 138"/>
            <p:cNvSpPr>
              <a:spLocks noChangeShapeType="1"/>
            </p:cNvSpPr>
            <p:nvPr/>
          </p:nvSpPr>
          <p:spPr bwMode="auto">
            <a:xfrm>
              <a:off x="7620000" y="3505200"/>
              <a:ext cx="228600" cy="304800"/>
            </a:xfrm>
            <a:prstGeom prst="line">
              <a:avLst/>
            </a:prstGeom>
            <a:noFill/>
            <a:ln w="9525">
              <a:solidFill>
                <a:schemeClr val="tx1"/>
              </a:solidFill>
              <a:round/>
              <a:headEnd/>
              <a:tailEnd/>
            </a:ln>
            <a:effectLst/>
          </p:spPr>
          <p:txBody>
            <a:bodyPr wrap="none" anchor="ctr"/>
            <a:lstStyle/>
            <a:p>
              <a:endParaRPr lang="en-US"/>
            </a:p>
          </p:txBody>
        </p:sp>
        <p:sp>
          <p:nvSpPr>
            <p:cNvPr id="86" name="Line 139"/>
            <p:cNvSpPr>
              <a:spLocks noChangeShapeType="1"/>
            </p:cNvSpPr>
            <p:nvPr/>
          </p:nvSpPr>
          <p:spPr bwMode="auto">
            <a:xfrm flipV="1">
              <a:off x="7239000" y="3886200"/>
              <a:ext cx="609600" cy="1588"/>
            </a:xfrm>
            <a:prstGeom prst="line">
              <a:avLst/>
            </a:prstGeom>
            <a:noFill/>
            <a:ln w="9525">
              <a:solidFill>
                <a:schemeClr val="tx1"/>
              </a:solidFill>
              <a:round/>
              <a:headEnd/>
              <a:tailEnd/>
            </a:ln>
            <a:effectLst/>
          </p:spPr>
          <p:txBody>
            <a:bodyPr wrap="none" anchor="ctr"/>
            <a:lstStyle/>
            <a:p>
              <a:endParaRPr lang="en-US"/>
            </a:p>
          </p:txBody>
        </p:sp>
        <p:sp>
          <p:nvSpPr>
            <p:cNvPr id="87" name="Line 140"/>
            <p:cNvSpPr>
              <a:spLocks noChangeShapeType="1"/>
            </p:cNvSpPr>
            <p:nvPr/>
          </p:nvSpPr>
          <p:spPr bwMode="auto">
            <a:xfrm flipV="1">
              <a:off x="8001000" y="3810000"/>
              <a:ext cx="152400" cy="76200"/>
            </a:xfrm>
            <a:prstGeom prst="line">
              <a:avLst/>
            </a:prstGeom>
            <a:noFill/>
            <a:ln w="9525">
              <a:solidFill>
                <a:schemeClr val="tx1"/>
              </a:solidFill>
              <a:round/>
              <a:headEnd/>
              <a:tailEnd/>
            </a:ln>
            <a:effectLst/>
          </p:spPr>
          <p:txBody>
            <a:bodyPr wrap="none" anchor="ctr"/>
            <a:lstStyle/>
            <a:p>
              <a:endParaRPr lang="en-US"/>
            </a:p>
          </p:txBody>
        </p:sp>
        <p:sp>
          <p:nvSpPr>
            <p:cNvPr id="88" name="Line 141"/>
            <p:cNvSpPr>
              <a:spLocks noChangeShapeType="1"/>
            </p:cNvSpPr>
            <p:nvPr/>
          </p:nvSpPr>
          <p:spPr bwMode="auto">
            <a:xfrm flipH="1">
              <a:off x="7543800" y="3810000"/>
              <a:ext cx="76200" cy="304800"/>
            </a:xfrm>
            <a:prstGeom prst="line">
              <a:avLst/>
            </a:prstGeom>
            <a:noFill/>
            <a:ln w="9525">
              <a:solidFill>
                <a:schemeClr val="tx1"/>
              </a:solidFill>
              <a:round/>
              <a:headEnd/>
              <a:tailEnd/>
            </a:ln>
            <a:effectLst/>
          </p:spPr>
          <p:txBody>
            <a:bodyPr wrap="none" anchor="ctr"/>
            <a:lstStyle/>
            <a:p>
              <a:endParaRPr lang="en-US"/>
            </a:p>
          </p:txBody>
        </p:sp>
        <p:sp>
          <p:nvSpPr>
            <p:cNvPr id="89" name="Oval 142"/>
            <p:cNvSpPr>
              <a:spLocks noChangeArrowheads="1"/>
            </p:cNvSpPr>
            <p:nvPr/>
          </p:nvSpPr>
          <p:spPr bwMode="auto">
            <a:xfrm>
              <a:off x="8077200" y="37338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90" name="Oval 143"/>
            <p:cNvSpPr>
              <a:spLocks noChangeArrowheads="1"/>
            </p:cNvSpPr>
            <p:nvPr/>
          </p:nvSpPr>
          <p:spPr bwMode="auto">
            <a:xfrm>
              <a:off x="8077200" y="33528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91" name="Oval 144"/>
            <p:cNvSpPr>
              <a:spLocks noChangeArrowheads="1"/>
            </p:cNvSpPr>
            <p:nvPr/>
          </p:nvSpPr>
          <p:spPr bwMode="auto">
            <a:xfrm>
              <a:off x="8077200" y="5029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92" name="Oval 145"/>
            <p:cNvSpPr>
              <a:spLocks noChangeArrowheads="1"/>
            </p:cNvSpPr>
            <p:nvPr/>
          </p:nvSpPr>
          <p:spPr bwMode="auto">
            <a:xfrm>
              <a:off x="8077200" y="5334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93" name="Oval 146"/>
            <p:cNvSpPr>
              <a:spLocks noChangeArrowheads="1"/>
            </p:cNvSpPr>
            <p:nvPr/>
          </p:nvSpPr>
          <p:spPr bwMode="auto">
            <a:xfrm>
              <a:off x="9220200" y="4724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94" name="Oval 147"/>
            <p:cNvSpPr>
              <a:spLocks noChangeArrowheads="1"/>
            </p:cNvSpPr>
            <p:nvPr/>
          </p:nvSpPr>
          <p:spPr bwMode="auto">
            <a:xfrm>
              <a:off x="9144000" y="5105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95" name="Oval 148"/>
            <p:cNvSpPr>
              <a:spLocks noChangeArrowheads="1"/>
            </p:cNvSpPr>
            <p:nvPr/>
          </p:nvSpPr>
          <p:spPr bwMode="auto">
            <a:xfrm>
              <a:off x="8763000" y="44196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96" name="Oval 149"/>
            <p:cNvSpPr>
              <a:spLocks noChangeArrowheads="1"/>
            </p:cNvSpPr>
            <p:nvPr/>
          </p:nvSpPr>
          <p:spPr bwMode="auto">
            <a:xfrm>
              <a:off x="9220200" y="44196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97" name="Line 150"/>
            <p:cNvSpPr>
              <a:spLocks noChangeShapeType="1"/>
            </p:cNvSpPr>
            <p:nvPr/>
          </p:nvSpPr>
          <p:spPr bwMode="auto">
            <a:xfrm>
              <a:off x="8915400" y="4800600"/>
              <a:ext cx="304800" cy="1588"/>
            </a:xfrm>
            <a:prstGeom prst="line">
              <a:avLst/>
            </a:prstGeom>
            <a:noFill/>
            <a:ln w="9525">
              <a:solidFill>
                <a:schemeClr val="tx1"/>
              </a:solidFill>
              <a:round/>
              <a:headEnd/>
              <a:tailEnd/>
            </a:ln>
            <a:effectLst/>
          </p:spPr>
          <p:txBody>
            <a:bodyPr wrap="none" anchor="ctr"/>
            <a:lstStyle/>
            <a:p>
              <a:endParaRPr lang="en-US"/>
            </a:p>
          </p:txBody>
        </p:sp>
        <p:sp>
          <p:nvSpPr>
            <p:cNvPr id="98" name="Line 151"/>
            <p:cNvSpPr>
              <a:spLocks noChangeShapeType="1"/>
            </p:cNvSpPr>
            <p:nvPr/>
          </p:nvSpPr>
          <p:spPr bwMode="auto">
            <a:xfrm flipH="1">
              <a:off x="9220200" y="4876800"/>
              <a:ext cx="76200" cy="228600"/>
            </a:xfrm>
            <a:prstGeom prst="line">
              <a:avLst/>
            </a:prstGeom>
            <a:noFill/>
            <a:ln w="9525">
              <a:solidFill>
                <a:schemeClr val="tx1"/>
              </a:solidFill>
              <a:round/>
              <a:headEnd/>
              <a:tailEnd/>
            </a:ln>
            <a:effectLst/>
          </p:spPr>
          <p:txBody>
            <a:bodyPr wrap="none" anchor="ctr"/>
            <a:lstStyle/>
            <a:p>
              <a:endParaRPr lang="en-US"/>
            </a:p>
          </p:txBody>
        </p:sp>
        <p:sp>
          <p:nvSpPr>
            <p:cNvPr id="99" name="Line 152"/>
            <p:cNvSpPr>
              <a:spLocks noChangeShapeType="1"/>
            </p:cNvSpPr>
            <p:nvPr/>
          </p:nvSpPr>
          <p:spPr bwMode="auto">
            <a:xfrm flipH="1">
              <a:off x="8839200" y="4572000"/>
              <a:ext cx="1588" cy="152400"/>
            </a:xfrm>
            <a:prstGeom prst="line">
              <a:avLst/>
            </a:prstGeom>
            <a:noFill/>
            <a:ln w="9525">
              <a:solidFill>
                <a:schemeClr val="tx1"/>
              </a:solidFill>
              <a:round/>
              <a:headEnd/>
              <a:tailEnd/>
            </a:ln>
            <a:effectLst/>
          </p:spPr>
          <p:txBody>
            <a:bodyPr wrap="none" anchor="ctr"/>
            <a:lstStyle/>
            <a:p>
              <a:endParaRPr lang="en-US"/>
            </a:p>
          </p:txBody>
        </p:sp>
        <p:sp>
          <p:nvSpPr>
            <p:cNvPr id="100" name="Oval 153"/>
            <p:cNvSpPr>
              <a:spLocks noChangeArrowheads="1"/>
            </p:cNvSpPr>
            <p:nvPr/>
          </p:nvSpPr>
          <p:spPr bwMode="auto">
            <a:xfrm>
              <a:off x="8305800" y="44196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01" name="Oval 154"/>
            <p:cNvSpPr>
              <a:spLocks noChangeArrowheads="1"/>
            </p:cNvSpPr>
            <p:nvPr/>
          </p:nvSpPr>
          <p:spPr bwMode="auto">
            <a:xfrm>
              <a:off x="8458200" y="4724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02" name="Oval 155"/>
            <p:cNvSpPr>
              <a:spLocks noChangeArrowheads="1"/>
            </p:cNvSpPr>
            <p:nvPr/>
          </p:nvSpPr>
          <p:spPr bwMode="auto">
            <a:xfrm>
              <a:off x="8763000" y="4724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03" name="Oval 156"/>
            <p:cNvSpPr>
              <a:spLocks noChangeArrowheads="1"/>
            </p:cNvSpPr>
            <p:nvPr/>
          </p:nvSpPr>
          <p:spPr bwMode="auto">
            <a:xfrm>
              <a:off x="8839200" y="5029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04" name="Line 157"/>
            <p:cNvSpPr>
              <a:spLocks noChangeShapeType="1"/>
            </p:cNvSpPr>
            <p:nvPr/>
          </p:nvSpPr>
          <p:spPr bwMode="auto">
            <a:xfrm>
              <a:off x="8458200" y="4495800"/>
              <a:ext cx="304800" cy="1588"/>
            </a:xfrm>
            <a:prstGeom prst="line">
              <a:avLst/>
            </a:prstGeom>
            <a:noFill/>
            <a:ln w="9525">
              <a:solidFill>
                <a:schemeClr val="tx1"/>
              </a:solidFill>
              <a:round/>
              <a:headEnd/>
              <a:tailEnd/>
            </a:ln>
            <a:effectLst/>
          </p:spPr>
          <p:txBody>
            <a:bodyPr wrap="none" anchor="ctr"/>
            <a:lstStyle/>
            <a:p>
              <a:endParaRPr lang="en-US"/>
            </a:p>
          </p:txBody>
        </p:sp>
        <p:sp>
          <p:nvSpPr>
            <p:cNvPr id="105" name="Line 158"/>
            <p:cNvSpPr>
              <a:spLocks noChangeShapeType="1"/>
            </p:cNvSpPr>
            <p:nvPr/>
          </p:nvSpPr>
          <p:spPr bwMode="auto">
            <a:xfrm>
              <a:off x="8382000" y="4572000"/>
              <a:ext cx="76200" cy="152400"/>
            </a:xfrm>
            <a:prstGeom prst="line">
              <a:avLst/>
            </a:prstGeom>
            <a:noFill/>
            <a:ln w="9525">
              <a:solidFill>
                <a:schemeClr val="tx1"/>
              </a:solidFill>
              <a:round/>
              <a:headEnd/>
              <a:tailEnd/>
            </a:ln>
            <a:effectLst/>
          </p:spPr>
          <p:txBody>
            <a:bodyPr wrap="none" anchor="ctr"/>
            <a:lstStyle/>
            <a:p>
              <a:endParaRPr lang="en-US"/>
            </a:p>
          </p:txBody>
        </p:sp>
        <p:sp>
          <p:nvSpPr>
            <p:cNvPr id="106" name="Line 159"/>
            <p:cNvSpPr>
              <a:spLocks noChangeShapeType="1"/>
            </p:cNvSpPr>
            <p:nvPr/>
          </p:nvSpPr>
          <p:spPr bwMode="auto">
            <a:xfrm>
              <a:off x="8610600" y="4800600"/>
              <a:ext cx="152400" cy="1588"/>
            </a:xfrm>
            <a:prstGeom prst="line">
              <a:avLst/>
            </a:prstGeom>
            <a:noFill/>
            <a:ln w="9525">
              <a:solidFill>
                <a:schemeClr val="tx1"/>
              </a:solidFill>
              <a:round/>
              <a:headEnd/>
              <a:tailEnd/>
            </a:ln>
            <a:effectLst/>
          </p:spPr>
          <p:txBody>
            <a:bodyPr wrap="none" anchor="ctr"/>
            <a:lstStyle/>
            <a:p>
              <a:endParaRPr lang="en-US"/>
            </a:p>
          </p:txBody>
        </p:sp>
        <p:sp>
          <p:nvSpPr>
            <p:cNvPr id="107" name="Line 160"/>
            <p:cNvSpPr>
              <a:spLocks noChangeShapeType="1"/>
            </p:cNvSpPr>
            <p:nvPr/>
          </p:nvSpPr>
          <p:spPr bwMode="auto">
            <a:xfrm>
              <a:off x="8534400" y="4876800"/>
              <a:ext cx="304800" cy="228600"/>
            </a:xfrm>
            <a:prstGeom prst="line">
              <a:avLst/>
            </a:prstGeom>
            <a:noFill/>
            <a:ln w="9525">
              <a:solidFill>
                <a:schemeClr val="tx1"/>
              </a:solidFill>
              <a:round/>
              <a:headEnd/>
              <a:tailEnd/>
            </a:ln>
            <a:effectLst/>
          </p:spPr>
          <p:txBody>
            <a:bodyPr wrap="none" anchor="ctr"/>
            <a:lstStyle/>
            <a:p>
              <a:endParaRPr lang="en-US"/>
            </a:p>
          </p:txBody>
        </p:sp>
        <p:sp>
          <p:nvSpPr>
            <p:cNvPr id="108" name="Oval 161"/>
            <p:cNvSpPr>
              <a:spLocks noChangeArrowheads="1"/>
            </p:cNvSpPr>
            <p:nvPr/>
          </p:nvSpPr>
          <p:spPr bwMode="auto">
            <a:xfrm>
              <a:off x="8382000" y="5029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09" name="Oval 162"/>
            <p:cNvSpPr>
              <a:spLocks noChangeArrowheads="1"/>
            </p:cNvSpPr>
            <p:nvPr/>
          </p:nvSpPr>
          <p:spPr bwMode="auto">
            <a:xfrm>
              <a:off x="8839200" y="5334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10" name="Line 163"/>
            <p:cNvSpPr>
              <a:spLocks noChangeShapeType="1"/>
            </p:cNvSpPr>
            <p:nvPr/>
          </p:nvSpPr>
          <p:spPr bwMode="auto">
            <a:xfrm>
              <a:off x="8534400" y="5105400"/>
              <a:ext cx="304800" cy="1588"/>
            </a:xfrm>
            <a:prstGeom prst="line">
              <a:avLst/>
            </a:prstGeom>
            <a:noFill/>
            <a:ln w="9525">
              <a:solidFill>
                <a:schemeClr val="tx1"/>
              </a:solidFill>
              <a:round/>
              <a:headEnd/>
              <a:tailEnd/>
            </a:ln>
            <a:effectLst/>
          </p:spPr>
          <p:txBody>
            <a:bodyPr wrap="none" anchor="ctr"/>
            <a:lstStyle/>
            <a:p>
              <a:endParaRPr lang="en-US"/>
            </a:p>
          </p:txBody>
        </p:sp>
        <p:sp>
          <p:nvSpPr>
            <p:cNvPr id="111" name="Line 164"/>
            <p:cNvSpPr>
              <a:spLocks noChangeShapeType="1"/>
            </p:cNvSpPr>
            <p:nvPr/>
          </p:nvSpPr>
          <p:spPr bwMode="auto">
            <a:xfrm>
              <a:off x="8458200" y="5181600"/>
              <a:ext cx="381000" cy="228600"/>
            </a:xfrm>
            <a:prstGeom prst="line">
              <a:avLst/>
            </a:prstGeom>
            <a:noFill/>
            <a:ln w="9525">
              <a:solidFill>
                <a:schemeClr val="tx1"/>
              </a:solidFill>
              <a:round/>
              <a:headEnd/>
              <a:tailEnd/>
            </a:ln>
            <a:effectLst/>
          </p:spPr>
          <p:txBody>
            <a:bodyPr wrap="none" anchor="ctr"/>
            <a:lstStyle/>
            <a:p>
              <a:endParaRPr lang="en-US"/>
            </a:p>
          </p:txBody>
        </p:sp>
        <p:sp>
          <p:nvSpPr>
            <p:cNvPr id="112" name="Line 165"/>
            <p:cNvSpPr>
              <a:spLocks noChangeShapeType="1"/>
            </p:cNvSpPr>
            <p:nvPr/>
          </p:nvSpPr>
          <p:spPr bwMode="auto">
            <a:xfrm>
              <a:off x="8991600" y="5105400"/>
              <a:ext cx="152400" cy="76200"/>
            </a:xfrm>
            <a:prstGeom prst="line">
              <a:avLst/>
            </a:prstGeom>
            <a:noFill/>
            <a:ln w="9525">
              <a:solidFill>
                <a:schemeClr val="tx1"/>
              </a:solidFill>
              <a:round/>
              <a:headEnd/>
              <a:tailEnd/>
            </a:ln>
            <a:effectLst/>
          </p:spPr>
          <p:txBody>
            <a:bodyPr wrap="none" anchor="ctr"/>
            <a:lstStyle/>
            <a:p>
              <a:endParaRPr lang="en-US"/>
            </a:p>
          </p:txBody>
        </p:sp>
        <p:sp>
          <p:nvSpPr>
            <p:cNvPr id="113" name="Line 166"/>
            <p:cNvSpPr>
              <a:spLocks noChangeShapeType="1"/>
            </p:cNvSpPr>
            <p:nvPr/>
          </p:nvSpPr>
          <p:spPr bwMode="auto">
            <a:xfrm>
              <a:off x="8915400" y="4495800"/>
              <a:ext cx="304800" cy="1588"/>
            </a:xfrm>
            <a:prstGeom prst="line">
              <a:avLst/>
            </a:prstGeom>
            <a:noFill/>
            <a:ln w="9525">
              <a:solidFill>
                <a:schemeClr val="tx1"/>
              </a:solidFill>
              <a:round/>
              <a:headEnd/>
              <a:tailEnd/>
            </a:ln>
            <a:effectLst/>
          </p:spPr>
          <p:txBody>
            <a:bodyPr wrap="none" anchor="ctr"/>
            <a:lstStyle/>
            <a:p>
              <a:endParaRPr lang="en-US"/>
            </a:p>
          </p:txBody>
        </p:sp>
        <p:sp>
          <p:nvSpPr>
            <p:cNvPr id="114" name="Line 167"/>
            <p:cNvSpPr>
              <a:spLocks noChangeShapeType="1"/>
            </p:cNvSpPr>
            <p:nvPr/>
          </p:nvSpPr>
          <p:spPr bwMode="auto">
            <a:xfrm>
              <a:off x="9296400" y="4572000"/>
              <a:ext cx="1588" cy="152400"/>
            </a:xfrm>
            <a:prstGeom prst="line">
              <a:avLst/>
            </a:prstGeom>
            <a:noFill/>
            <a:ln w="9525">
              <a:solidFill>
                <a:schemeClr val="tx1"/>
              </a:solidFill>
              <a:round/>
              <a:headEnd/>
              <a:tailEnd/>
            </a:ln>
            <a:effectLst/>
          </p:spPr>
          <p:txBody>
            <a:bodyPr wrap="none" anchor="ctr"/>
            <a:lstStyle/>
            <a:p>
              <a:endParaRPr lang="en-US"/>
            </a:p>
          </p:txBody>
        </p:sp>
        <p:sp>
          <p:nvSpPr>
            <p:cNvPr id="115" name="Oval 168"/>
            <p:cNvSpPr>
              <a:spLocks noChangeArrowheads="1"/>
            </p:cNvSpPr>
            <p:nvPr/>
          </p:nvSpPr>
          <p:spPr bwMode="auto">
            <a:xfrm>
              <a:off x="8763000" y="41148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16" name="Oval 169"/>
            <p:cNvSpPr>
              <a:spLocks noChangeArrowheads="1"/>
            </p:cNvSpPr>
            <p:nvPr/>
          </p:nvSpPr>
          <p:spPr bwMode="auto">
            <a:xfrm>
              <a:off x="8305800" y="3962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17" name="Line 170"/>
            <p:cNvSpPr>
              <a:spLocks noChangeShapeType="1"/>
            </p:cNvSpPr>
            <p:nvPr/>
          </p:nvSpPr>
          <p:spPr bwMode="auto">
            <a:xfrm>
              <a:off x="8458200" y="4114800"/>
              <a:ext cx="304800" cy="77788"/>
            </a:xfrm>
            <a:prstGeom prst="line">
              <a:avLst/>
            </a:prstGeom>
            <a:noFill/>
            <a:ln w="9525">
              <a:solidFill>
                <a:schemeClr val="tx1"/>
              </a:solidFill>
              <a:round/>
              <a:headEnd/>
              <a:tailEnd/>
            </a:ln>
            <a:effectLst/>
          </p:spPr>
          <p:txBody>
            <a:bodyPr wrap="none" anchor="ctr"/>
            <a:lstStyle/>
            <a:p>
              <a:endParaRPr lang="en-US"/>
            </a:p>
          </p:txBody>
        </p:sp>
        <p:sp>
          <p:nvSpPr>
            <p:cNvPr id="118" name="Line 171"/>
            <p:cNvSpPr>
              <a:spLocks noChangeShapeType="1"/>
            </p:cNvSpPr>
            <p:nvPr/>
          </p:nvSpPr>
          <p:spPr bwMode="auto">
            <a:xfrm>
              <a:off x="8458200" y="4114800"/>
              <a:ext cx="304800" cy="381000"/>
            </a:xfrm>
            <a:prstGeom prst="line">
              <a:avLst/>
            </a:prstGeom>
            <a:noFill/>
            <a:ln w="9525">
              <a:solidFill>
                <a:schemeClr val="tx1"/>
              </a:solidFill>
              <a:round/>
              <a:headEnd/>
              <a:tailEnd/>
            </a:ln>
            <a:effectLst/>
          </p:spPr>
          <p:txBody>
            <a:bodyPr wrap="none" anchor="ctr"/>
            <a:lstStyle/>
            <a:p>
              <a:endParaRPr lang="en-US"/>
            </a:p>
          </p:txBody>
        </p:sp>
        <p:sp>
          <p:nvSpPr>
            <p:cNvPr id="119" name="Line 172"/>
            <p:cNvSpPr>
              <a:spLocks noChangeShapeType="1"/>
            </p:cNvSpPr>
            <p:nvPr/>
          </p:nvSpPr>
          <p:spPr bwMode="auto">
            <a:xfrm>
              <a:off x="8915400" y="4191000"/>
              <a:ext cx="304800" cy="228600"/>
            </a:xfrm>
            <a:prstGeom prst="line">
              <a:avLst/>
            </a:prstGeom>
            <a:noFill/>
            <a:ln w="9525">
              <a:solidFill>
                <a:schemeClr val="tx1"/>
              </a:solidFill>
              <a:round/>
              <a:headEnd/>
              <a:tailEnd/>
            </a:ln>
            <a:effectLst/>
          </p:spPr>
          <p:txBody>
            <a:bodyPr wrap="none" anchor="ctr"/>
            <a:lstStyle/>
            <a:p>
              <a:endParaRPr lang="en-US"/>
            </a:p>
          </p:txBody>
        </p:sp>
        <p:sp>
          <p:nvSpPr>
            <p:cNvPr id="120" name="Oval 173"/>
            <p:cNvSpPr>
              <a:spLocks noChangeArrowheads="1"/>
            </p:cNvSpPr>
            <p:nvPr/>
          </p:nvSpPr>
          <p:spPr bwMode="auto">
            <a:xfrm>
              <a:off x="9144000" y="5105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21" name="Oval 174"/>
            <p:cNvSpPr>
              <a:spLocks noChangeArrowheads="1"/>
            </p:cNvSpPr>
            <p:nvPr/>
          </p:nvSpPr>
          <p:spPr bwMode="auto">
            <a:xfrm>
              <a:off x="9144000" y="5486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22" name="Line 175"/>
            <p:cNvSpPr>
              <a:spLocks noChangeShapeType="1"/>
            </p:cNvSpPr>
            <p:nvPr/>
          </p:nvSpPr>
          <p:spPr bwMode="auto">
            <a:xfrm>
              <a:off x="9296400" y="5181600"/>
              <a:ext cx="152400" cy="228600"/>
            </a:xfrm>
            <a:prstGeom prst="line">
              <a:avLst/>
            </a:prstGeom>
            <a:noFill/>
            <a:ln w="9525">
              <a:solidFill>
                <a:schemeClr val="tx1"/>
              </a:solidFill>
              <a:round/>
              <a:headEnd/>
              <a:tailEnd/>
            </a:ln>
            <a:effectLst/>
          </p:spPr>
          <p:txBody>
            <a:bodyPr wrap="none" anchor="ctr"/>
            <a:lstStyle/>
            <a:p>
              <a:endParaRPr lang="en-US"/>
            </a:p>
          </p:txBody>
        </p:sp>
        <p:sp>
          <p:nvSpPr>
            <p:cNvPr id="123" name="Line 176"/>
            <p:cNvSpPr>
              <a:spLocks noChangeShapeType="1"/>
            </p:cNvSpPr>
            <p:nvPr/>
          </p:nvSpPr>
          <p:spPr bwMode="auto">
            <a:xfrm>
              <a:off x="9220200" y="5257800"/>
              <a:ext cx="1588" cy="228600"/>
            </a:xfrm>
            <a:prstGeom prst="line">
              <a:avLst/>
            </a:prstGeom>
            <a:noFill/>
            <a:ln w="9525">
              <a:solidFill>
                <a:schemeClr val="tx1"/>
              </a:solidFill>
              <a:round/>
              <a:headEnd/>
              <a:tailEnd/>
            </a:ln>
            <a:effectLst/>
          </p:spPr>
          <p:txBody>
            <a:bodyPr wrap="none" anchor="ctr"/>
            <a:lstStyle/>
            <a:p>
              <a:endParaRPr lang="en-US"/>
            </a:p>
          </p:txBody>
        </p:sp>
        <p:sp>
          <p:nvSpPr>
            <p:cNvPr id="124" name="Oval 177"/>
            <p:cNvSpPr>
              <a:spLocks noChangeArrowheads="1"/>
            </p:cNvSpPr>
            <p:nvPr/>
          </p:nvSpPr>
          <p:spPr bwMode="auto">
            <a:xfrm>
              <a:off x="9220200" y="40386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25" name="Oval 178"/>
            <p:cNvSpPr>
              <a:spLocks noChangeArrowheads="1"/>
            </p:cNvSpPr>
            <p:nvPr/>
          </p:nvSpPr>
          <p:spPr bwMode="auto">
            <a:xfrm>
              <a:off x="8382000" y="5486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26" name="Oval 179"/>
            <p:cNvSpPr>
              <a:spLocks noChangeArrowheads="1"/>
            </p:cNvSpPr>
            <p:nvPr/>
          </p:nvSpPr>
          <p:spPr bwMode="auto">
            <a:xfrm>
              <a:off x="9220200" y="40386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27" name="Line 180"/>
            <p:cNvSpPr>
              <a:spLocks noChangeShapeType="1"/>
            </p:cNvSpPr>
            <p:nvPr/>
          </p:nvSpPr>
          <p:spPr bwMode="auto">
            <a:xfrm>
              <a:off x="9296400" y="4191000"/>
              <a:ext cx="1588" cy="228600"/>
            </a:xfrm>
            <a:prstGeom prst="line">
              <a:avLst/>
            </a:prstGeom>
            <a:noFill/>
            <a:ln w="9525">
              <a:solidFill>
                <a:schemeClr val="tx1"/>
              </a:solidFill>
              <a:round/>
              <a:headEnd/>
              <a:tailEnd/>
            </a:ln>
            <a:effectLst/>
          </p:spPr>
          <p:txBody>
            <a:bodyPr wrap="none" anchor="ctr"/>
            <a:lstStyle/>
            <a:p>
              <a:endParaRPr lang="en-US"/>
            </a:p>
          </p:txBody>
        </p:sp>
        <p:sp>
          <p:nvSpPr>
            <p:cNvPr id="128" name="Line 181"/>
            <p:cNvSpPr>
              <a:spLocks noChangeShapeType="1"/>
            </p:cNvSpPr>
            <p:nvPr/>
          </p:nvSpPr>
          <p:spPr bwMode="auto">
            <a:xfrm flipH="1">
              <a:off x="8458200" y="5181600"/>
              <a:ext cx="1588" cy="304800"/>
            </a:xfrm>
            <a:prstGeom prst="line">
              <a:avLst/>
            </a:prstGeom>
            <a:noFill/>
            <a:ln w="9525">
              <a:solidFill>
                <a:schemeClr val="tx1"/>
              </a:solidFill>
              <a:round/>
              <a:headEnd/>
              <a:tailEnd/>
            </a:ln>
            <a:effectLst/>
          </p:spPr>
          <p:txBody>
            <a:bodyPr wrap="none" anchor="ctr"/>
            <a:lstStyle/>
            <a:p>
              <a:endParaRPr lang="en-US"/>
            </a:p>
          </p:txBody>
        </p:sp>
        <p:sp>
          <p:nvSpPr>
            <p:cNvPr id="129" name="Line 182"/>
            <p:cNvSpPr>
              <a:spLocks noChangeShapeType="1"/>
            </p:cNvSpPr>
            <p:nvPr/>
          </p:nvSpPr>
          <p:spPr bwMode="auto">
            <a:xfrm>
              <a:off x="9372600" y="4876800"/>
              <a:ext cx="76200" cy="152400"/>
            </a:xfrm>
            <a:prstGeom prst="line">
              <a:avLst/>
            </a:prstGeom>
            <a:noFill/>
            <a:ln w="9525">
              <a:solidFill>
                <a:schemeClr val="tx1"/>
              </a:solidFill>
              <a:round/>
              <a:headEnd/>
              <a:tailEnd/>
            </a:ln>
            <a:effectLst/>
          </p:spPr>
          <p:txBody>
            <a:bodyPr wrap="none" anchor="ctr"/>
            <a:lstStyle/>
            <a:p>
              <a:endParaRPr lang="en-US"/>
            </a:p>
          </p:txBody>
        </p:sp>
        <p:sp>
          <p:nvSpPr>
            <p:cNvPr id="130" name="Line 183"/>
            <p:cNvSpPr>
              <a:spLocks noChangeShapeType="1"/>
            </p:cNvSpPr>
            <p:nvPr/>
          </p:nvSpPr>
          <p:spPr bwMode="auto">
            <a:xfrm>
              <a:off x="8915400" y="4876800"/>
              <a:ext cx="228600" cy="228600"/>
            </a:xfrm>
            <a:prstGeom prst="line">
              <a:avLst/>
            </a:prstGeom>
            <a:noFill/>
            <a:ln w="9525">
              <a:solidFill>
                <a:schemeClr val="tx1"/>
              </a:solidFill>
              <a:round/>
              <a:headEnd/>
              <a:tailEnd/>
            </a:ln>
            <a:effectLst/>
          </p:spPr>
          <p:txBody>
            <a:bodyPr wrap="none" anchor="ctr"/>
            <a:lstStyle/>
            <a:p>
              <a:endParaRPr lang="en-US"/>
            </a:p>
          </p:txBody>
        </p:sp>
        <p:sp>
          <p:nvSpPr>
            <p:cNvPr id="131" name="Line 184"/>
            <p:cNvSpPr>
              <a:spLocks noChangeShapeType="1"/>
            </p:cNvSpPr>
            <p:nvPr/>
          </p:nvSpPr>
          <p:spPr bwMode="auto">
            <a:xfrm flipV="1">
              <a:off x="8915400" y="4114800"/>
              <a:ext cx="304800" cy="76200"/>
            </a:xfrm>
            <a:prstGeom prst="line">
              <a:avLst/>
            </a:prstGeom>
            <a:noFill/>
            <a:ln w="9525">
              <a:solidFill>
                <a:schemeClr val="tx1"/>
              </a:solidFill>
              <a:round/>
              <a:headEnd/>
              <a:tailEnd/>
            </a:ln>
            <a:effectLst/>
          </p:spPr>
          <p:txBody>
            <a:bodyPr wrap="none" anchor="ctr"/>
            <a:lstStyle/>
            <a:p>
              <a:endParaRPr lang="en-US"/>
            </a:p>
          </p:txBody>
        </p:sp>
        <p:sp>
          <p:nvSpPr>
            <p:cNvPr id="132" name="Line 185"/>
            <p:cNvSpPr>
              <a:spLocks noChangeShapeType="1"/>
            </p:cNvSpPr>
            <p:nvPr/>
          </p:nvSpPr>
          <p:spPr bwMode="auto">
            <a:xfrm>
              <a:off x="8915400" y="5181600"/>
              <a:ext cx="228600" cy="304800"/>
            </a:xfrm>
            <a:prstGeom prst="line">
              <a:avLst/>
            </a:prstGeom>
            <a:noFill/>
            <a:ln w="9525">
              <a:solidFill>
                <a:schemeClr val="tx1"/>
              </a:solidFill>
              <a:round/>
              <a:headEnd/>
              <a:tailEnd/>
            </a:ln>
            <a:effectLst/>
          </p:spPr>
          <p:txBody>
            <a:bodyPr wrap="none" anchor="ctr"/>
            <a:lstStyle/>
            <a:p>
              <a:endParaRPr lang="en-US"/>
            </a:p>
          </p:txBody>
        </p:sp>
        <p:sp>
          <p:nvSpPr>
            <p:cNvPr id="133" name="Line 186"/>
            <p:cNvSpPr>
              <a:spLocks noChangeShapeType="1"/>
            </p:cNvSpPr>
            <p:nvPr/>
          </p:nvSpPr>
          <p:spPr bwMode="auto">
            <a:xfrm flipV="1">
              <a:off x="8534400" y="5562600"/>
              <a:ext cx="609600" cy="1588"/>
            </a:xfrm>
            <a:prstGeom prst="line">
              <a:avLst/>
            </a:prstGeom>
            <a:noFill/>
            <a:ln w="9525">
              <a:solidFill>
                <a:schemeClr val="tx1"/>
              </a:solidFill>
              <a:round/>
              <a:headEnd/>
              <a:tailEnd/>
            </a:ln>
            <a:effectLst/>
          </p:spPr>
          <p:txBody>
            <a:bodyPr wrap="none" anchor="ctr"/>
            <a:lstStyle/>
            <a:p>
              <a:endParaRPr lang="en-US"/>
            </a:p>
          </p:txBody>
        </p:sp>
        <p:sp>
          <p:nvSpPr>
            <p:cNvPr id="134" name="Line 187"/>
            <p:cNvSpPr>
              <a:spLocks noChangeShapeType="1"/>
            </p:cNvSpPr>
            <p:nvPr/>
          </p:nvSpPr>
          <p:spPr bwMode="auto">
            <a:xfrm flipV="1">
              <a:off x="9296400" y="5486400"/>
              <a:ext cx="152400" cy="76200"/>
            </a:xfrm>
            <a:prstGeom prst="line">
              <a:avLst/>
            </a:prstGeom>
            <a:noFill/>
            <a:ln w="9525">
              <a:solidFill>
                <a:schemeClr val="tx1"/>
              </a:solidFill>
              <a:round/>
              <a:headEnd/>
              <a:tailEnd/>
            </a:ln>
            <a:effectLst/>
          </p:spPr>
          <p:txBody>
            <a:bodyPr wrap="none" anchor="ctr"/>
            <a:lstStyle/>
            <a:p>
              <a:endParaRPr lang="en-US"/>
            </a:p>
          </p:txBody>
        </p:sp>
        <p:sp>
          <p:nvSpPr>
            <p:cNvPr id="135" name="Oval 188"/>
            <p:cNvSpPr>
              <a:spLocks noChangeArrowheads="1"/>
            </p:cNvSpPr>
            <p:nvPr/>
          </p:nvSpPr>
          <p:spPr bwMode="auto">
            <a:xfrm>
              <a:off x="9220200" y="3048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36" name="Oval 189"/>
            <p:cNvSpPr>
              <a:spLocks noChangeArrowheads="1"/>
            </p:cNvSpPr>
            <p:nvPr/>
          </p:nvSpPr>
          <p:spPr bwMode="auto">
            <a:xfrm>
              <a:off x="9144000" y="3429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37" name="Oval 190"/>
            <p:cNvSpPr>
              <a:spLocks noChangeArrowheads="1"/>
            </p:cNvSpPr>
            <p:nvPr/>
          </p:nvSpPr>
          <p:spPr bwMode="auto">
            <a:xfrm>
              <a:off x="8763000" y="2743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38" name="Oval 191"/>
            <p:cNvSpPr>
              <a:spLocks noChangeArrowheads="1"/>
            </p:cNvSpPr>
            <p:nvPr/>
          </p:nvSpPr>
          <p:spPr bwMode="auto">
            <a:xfrm>
              <a:off x="9220200" y="2743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39" name="Line 192"/>
            <p:cNvSpPr>
              <a:spLocks noChangeShapeType="1"/>
            </p:cNvSpPr>
            <p:nvPr/>
          </p:nvSpPr>
          <p:spPr bwMode="auto">
            <a:xfrm>
              <a:off x="8915400" y="3124200"/>
              <a:ext cx="304800" cy="1588"/>
            </a:xfrm>
            <a:prstGeom prst="line">
              <a:avLst/>
            </a:prstGeom>
            <a:noFill/>
            <a:ln w="9525">
              <a:solidFill>
                <a:schemeClr val="tx1"/>
              </a:solidFill>
              <a:round/>
              <a:headEnd/>
              <a:tailEnd/>
            </a:ln>
            <a:effectLst/>
          </p:spPr>
          <p:txBody>
            <a:bodyPr wrap="none" anchor="ctr"/>
            <a:lstStyle/>
            <a:p>
              <a:endParaRPr lang="en-US"/>
            </a:p>
          </p:txBody>
        </p:sp>
        <p:sp>
          <p:nvSpPr>
            <p:cNvPr id="140" name="Line 193"/>
            <p:cNvSpPr>
              <a:spLocks noChangeShapeType="1"/>
            </p:cNvSpPr>
            <p:nvPr/>
          </p:nvSpPr>
          <p:spPr bwMode="auto">
            <a:xfrm flipH="1">
              <a:off x="8534400" y="4800600"/>
              <a:ext cx="228600" cy="228600"/>
            </a:xfrm>
            <a:prstGeom prst="line">
              <a:avLst/>
            </a:prstGeom>
            <a:noFill/>
            <a:ln w="9525">
              <a:solidFill>
                <a:schemeClr val="tx1"/>
              </a:solidFill>
              <a:round/>
              <a:headEnd/>
              <a:tailEnd/>
            </a:ln>
            <a:effectLst/>
          </p:spPr>
          <p:txBody>
            <a:bodyPr wrap="none" anchor="ctr"/>
            <a:lstStyle/>
            <a:p>
              <a:endParaRPr lang="en-US"/>
            </a:p>
          </p:txBody>
        </p:sp>
        <p:sp>
          <p:nvSpPr>
            <p:cNvPr id="141" name="Line 194"/>
            <p:cNvSpPr>
              <a:spLocks noChangeShapeType="1"/>
            </p:cNvSpPr>
            <p:nvPr/>
          </p:nvSpPr>
          <p:spPr bwMode="auto">
            <a:xfrm flipH="1">
              <a:off x="8839200" y="2895600"/>
              <a:ext cx="1588" cy="152400"/>
            </a:xfrm>
            <a:prstGeom prst="line">
              <a:avLst/>
            </a:prstGeom>
            <a:noFill/>
            <a:ln w="9525">
              <a:solidFill>
                <a:schemeClr val="tx1"/>
              </a:solidFill>
              <a:round/>
              <a:headEnd/>
              <a:tailEnd/>
            </a:ln>
            <a:effectLst/>
          </p:spPr>
          <p:txBody>
            <a:bodyPr wrap="none" anchor="ctr"/>
            <a:lstStyle/>
            <a:p>
              <a:endParaRPr lang="en-US"/>
            </a:p>
          </p:txBody>
        </p:sp>
        <p:sp>
          <p:nvSpPr>
            <p:cNvPr id="142" name="Oval 195"/>
            <p:cNvSpPr>
              <a:spLocks noChangeArrowheads="1"/>
            </p:cNvSpPr>
            <p:nvPr/>
          </p:nvSpPr>
          <p:spPr bwMode="auto">
            <a:xfrm>
              <a:off x="8305800" y="2743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43" name="Oval 196"/>
            <p:cNvSpPr>
              <a:spLocks noChangeArrowheads="1"/>
            </p:cNvSpPr>
            <p:nvPr/>
          </p:nvSpPr>
          <p:spPr bwMode="auto">
            <a:xfrm>
              <a:off x="8458200" y="3048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44" name="Oval 197"/>
            <p:cNvSpPr>
              <a:spLocks noChangeArrowheads="1"/>
            </p:cNvSpPr>
            <p:nvPr/>
          </p:nvSpPr>
          <p:spPr bwMode="auto">
            <a:xfrm>
              <a:off x="8763000" y="3048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45" name="Oval 198"/>
            <p:cNvSpPr>
              <a:spLocks noChangeArrowheads="1"/>
            </p:cNvSpPr>
            <p:nvPr/>
          </p:nvSpPr>
          <p:spPr bwMode="auto">
            <a:xfrm>
              <a:off x="8839200" y="33528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46" name="Line 199"/>
            <p:cNvSpPr>
              <a:spLocks noChangeShapeType="1"/>
            </p:cNvSpPr>
            <p:nvPr/>
          </p:nvSpPr>
          <p:spPr bwMode="auto">
            <a:xfrm>
              <a:off x="8458200" y="2819400"/>
              <a:ext cx="304800" cy="1588"/>
            </a:xfrm>
            <a:prstGeom prst="line">
              <a:avLst/>
            </a:prstGeom>
            <a:noFill/>
            <a:ln w="9525">
              <a:solidFill>
                <a:schemeClr val="tx1"/>
              </a:solidFill>
              <a:round/>
              <a:headEnd/>
              <a:tailEnd/>
            </a:ln>
            <a:effectLst/>
          </p:spPr>
          <p:txBody>
            <a:bodyPr wrap="none" anchor="ctr"/>
            <a:lstStyle/>
            <a:p>
              <a:endParaRPr lang="en-US"/>
            </a:p>
          </p:txBody>
        </p:sp>
        <p:sp>
          <p:nvSpPr>
            <p:cNvPr id="147" name="Line 200"/>
            <p:cNvSpPr>
              <a:spLocks noChangeShapeType="1"/>
            </p:cNvSpPr>
            <p:nvPr/>
          </p:nvSpPr>
          <p:spPr bwMode="auto">
            <a:xfrm>
              <a:off x="8382000" y="2895600"/>
              <a:ext cx="76200" cy="152400"/>
            </a:xfrm>
            <a:prstGeom prst="line">
              <a:avLst/>
            </a:prstGeom>
            <a:noFill/>
            <a:ln w="9525">
              <a:solidFill>
                <a:schemeClr val="tx1"/>
              </a:solidFill>
              <a:round/>
              <a:headEnd/>
              <a:tailEnd/>
            </a:ln>
            <a:effectLst/>
          </p:spPr>
          <p:txBody>
            <a:bodyPr wrap="none" anchor="ctr"/>
            <a:lstStyle/>
            <a:p>
              <a:endParaRPr lang="en-US"/>
            </a:p>
          </p:txBody>
        </p:sp>
        <p:sp>
          <p:nvSpPr>
            <p:cNvPr id="148" name="Line 201"/>
            <p:cNvSpPr>
              <a:spLocks noChangeShapeType="1"/>
            </p:cNvSpPr>
            <p:nvPr/>
          </p:nvSpPr>
          <p:spPr bwMode="auto">
            <a:xfrm>
              <a:off x="8610600" y="3124200"/>
              <a:ext cx="152400" cy="1588"/>
            </a:xfrm>
            <a:prstGeom prst="line">
              <a:avLst/>
            </a:prstGeom>
            <a:noFill/>
            <a:ln w="9525">
              <a:solidFill>
                <a:schemeClr val="tx1"/>
              </a:solidFill>
              <a:round/>
              <a:headEnd/>
              <a:tailEnd/>
            </a:ln>
            <a:effectLst/>
          </p:spPr>
          <p:txBody>
            <a:bodyPr wrap="none" anchor="ctr"/>
            <a:lstStyle/>
            <a:p>
              <a:endParaRPr lang="en-US"/>
            </a:p>
          </p:txBody>
        </p:sp>
        <p:sp>
          <p:nvSpPr>
            <p:cNvPr id="149" name="Line 202"/>
            <p:cNvSpPr>
              <a:spLocks noChangeShapeType="1"/>
            </p:cNvSpPr>
            <p:nvPr/>
          </p:nvSpPr>
          <p:spPr bwMode="auto">
            <a:xfrm>
              <a:off x="8534400" y="3200400"/>
              <a:ext cx="304800" cy="228600"/>
            </a:xfrm>
            <a:prstGeom prst="line">
              <a:avLst/>
            </a:prstGeom>
            <a:noFill/>
            <a:ln w="9525">
              <a:solidFill>
                <a:schemeClr val="tx1"/>
              </a:solidFill>
              <a:round/>
              <a:headEnd/>
              <a:tailEnd/>
            </a:ln>
            <a:effectLst/>
          </p:spPr>
          <p:txBody>
            <a:bodyPr wrap="none" anchor="ctr"/>
            <a:lstStyle/>
            <a:p>
              <a:endParaRPr lang="en-US"/>
            </a:p>
          </p:txBody>
        </p:sp>
        <p:sp>
          <p:nvSpPr>
            <p:cNvPr id="150" name="Oval 203"/>
            <p:cNvSpPr>
              <a:spLocks noChangeArrowheads="1"/>
            </p:cNvSpPr>
            <p:nvPr/>
          </p:nvSpPr>
          <p:spPr bwMode="auto">
            <a:xfrm>
              <a:off x="8382000" y="33528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51" name="Oval 204"/>
            <p:cNvSpPr>
              <a:spLocks noChangeArrowheads="1"/>
            </p:cNvSpPr>
            <p:nvPr/>
          </p:nvSpPr>
          <p:spPr bwMode="auto">
            <a:xfrm>
              <a:off x="8839200" y="36576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52" name="Line 205"/>
            <p:cNvSpPr>
              <a:spLocks noChangeShapeType="1"/>
            </p:cNvSpPr>
            <p:nvPr/>
          </p:nvSpPr>
          <p:spPr bwMode="auto">
            <a:xfrm>
              <a:off x="8534400" y="3429000"/>
              <a:ext cx="304800" cy="1588"/>
            </a:xfrm>
            <a:prstGeom prst="line">
              <a:avLst/>
            </a:prstGeom>
            <a:noFill/>
            <a:ln w="9525">
              <a:solidFill>
                <a:schemeClr val="tx1"/>
              </a:solidFill>
              <a:round/>
              <a:headEnd/>
              <a:tailEnd/>
            </a:ln>
            <a:effectLst/>
          </p:spPr>
          <p:txBody>
            <a:bodyPr wrap="none" anchor="ctr"/>
            <a:lstStyle/>
            <a:p>
              <a:endParaRPr lang="en-US"/>
            </a:p>
          </p:txBody>
        </p:sp>
        <p:sp>
          <p:nvSpPr>
            <p:cNvPr id="153" name="Line 206"/>
            <p:cNvSpPr>
              <a:spLocks noChangeShapeType="1"/>
            </p:cNvSpPr>
            <p:nvPr/>
          </p:nvSpPr>
          <p:spPr bwMode="auto">
            <a:xfrm>
              <a:off x="8458200" y="3505200"/>
              <a:ext cx="381000" cy="228600"/>
            </a:xfrm>
            <a:prstGeom prst="line">
              <a:avLst/>
            </a:prstGeom>
            <a:noFill/>
            <a:ln w="9525">
              <a:solidFill>
                <a:schemeClr val="tx1"/>
              </a:solidFill>
              <a:round/>
              <a:headEnd/>
              <a:tailEnd/>
            </a:ln>
            <a:effectLst/>
          </p:spPr>
          <p:txBody>
            <a:bodyPr wrap="none" anchor="ctr"/>
            <a:lstStyle/>
            <a:p>
              <a:endParaRPr lang="en-US"/>
            </a:p>
          </p:txBody>
        </p:sp>
        <p:sp>
          <p:nvSpPr>
            <p:cNvPr id="154" name="Line 207"/>
            <p:cNvSpPr>
              <a:spLocks noChangeShapeType="1"/>
            </p:cNvSpPr>
            <p:nvPr/>
          </p:nvSpPr>
          <p:spPr bwMode="auto">
            <a:xfrm>
              <a:off x="8991600" y="3429000"/>
              <a:ext cx="152400" cy="76200"/>
            </a:xfrm>
            <a:prstGeom prst="line">
              <a:avLst/>
            </a:prstGeom>
            <a:noFill/>
            <a:ln w="9525">
              <a:solidFill>
                <a:schemeClr val="tx1"/>
              </a:solidFill>
              <a:round/>
              <a:headEnd/>
              <a:tailEnd/>
            </a:ln>
            <a:effectLst/>
          </p:spPr>
          <p:txBody>
            <a:bodyPr wrap="none" anchor="ctr"/>
            <a:lstStyle/>
            <a:p>
              <a:endParaRPr lang="en-US"/>
            </a:p>
          </p:txBody>
        </p:sp>
        <p:sp>
          <p:nvSpPr>
            <p:cNvPr id="155" name="Line 208"/>
            <p:cNvSpPr>
              <a:spLocks noChangeShapeType="1"/>
            </p:cNvSpPr>
            <p:nvPr/>
          </p:nvSpPr>
          <p:spPr bwMode="auto">
            <a:xfrm>
              <a:off x="8915400" y="2819400"/>
              <a:ext cx="304800" cy="1588"/>
            </a:xfrm>
            <a:prstGeom prst="line">
              <a:avLst/>
            </a:prstGeom>
            <a:noFill/>
            <a:ln w="9525">
              <a:solidFill>
                <a:schemeClr val="tx1"/>
              </a:solidFill>
              <a:round/>
              <a:headEnd/>
              <a:tailEnd/>
            </a:ln>
            <a:effectLst/>
          </p:spPr>
          <p:txBody>
            <a:bodyPr wrap="none" anchor="ctr"/>
            <a:lstStyle/>
            <a:p>
              <a:endParaRPr lang="en-US"/>
            </a:p>
          </p:txBody>
        </p:sp>
        <p:sp>
          <p:nvSpPr>
            <p:cNvPr id="156" name="Line 209"/>
            <p:cNvSpPr>
              <a:spLocks noChangeShapeType="1"/>
            </p:cNvSpPr>
            <p:nvPr/>
          </p:nvSpPr>
          <p:spPr bwMode="auto">
            <a:xfrm>
              <a:off x="9296400" y="2895600"/>
              <a:ext cx="1588" cy="152400"/>
            </a:xfrm>
            <a:prstGeom prst="line">
              <a:avLst/>
            </a:prstGeom>
            <a:noFill/>
            <a:ln w="9525">
              <a:solidFill>
                <a:schemeClr val="tx1"/>
              </a:solidFill>
              <a:round/>
              <a:headEnd/>
              <a:tailEnd/>
            </a:ln>
            <a:effectLst/>
          </p:spPr>
          <p:txBody>
            <a:bodyPr wrap="none" anchor="ctr"/>
            <a:lstStyle/>
            <a:p>
              <a:endParaRPr lang="en-US"/>
            </a:p>
          </p:txBody>
        </p:sp>
        <p:sp>
          <p:nvSpPr>
            <p:cNvPr id="157" name="Oval 210"/>
            <p:cNvSpPr>
              <a:spLocks noChangeArrowheads="1"/>
            </p:cNvSpPr>
            <p:nvPr/>
          </p:nvSpPr>
          <p:spPr bwMode="auto">
            <a:xfrm>
              <a:off x="8763000" y="24384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58" name="Oval 211"/>
            <p:cNvSpPr>
              <a:spLocks noChangeArrowheads="1"/>
            </p:cNvSpPr>
            <p:nvPr/>
          </p:nvSpPr>
          <p:spPr bwMode="auto">
            <a:xfrm>
              <a:off x="8305800" y="2286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59" name="Line 212"/>
            <p:cNvSpPr>
              <a:spLocks noChangeShapeType="1"/>
            </p:cNvSpPr>
            <p:nvPr/>
          </p:nvSpPr>
          <p:spPr bwMode="auto">
            <a:xfrm>
              <a:off x="8458200" y="2438400"/>
              <a:ext cx="304800" cy="77788"/>
            </a:xfrm>
            <a:prstGeom prst="line">
              <a:avLst/>
            </a:prstGeom>
            <a:noFill/>
            <a:ln w="9525">
              <a:solidFill>
                <a:schemeClr val="tx1"/>
              </a:solidFill>
              <a:round/>
              <a:headEnd/>
              <a:tailEnd/>
            </a:ln>
            <a:effectLst/>
          </p:spPr>
          <p:txBody>
            <a:bodyPr wrap="none" anchor="ctr"/>
            <a:lstStyle/>
            <a:p>
              <a:endParaRPr lang="en-US"/>
            </a:p>
          </p:txBody>
        </p:sp>
        <p:sp>
          <p:nvSpPr>
            <p:cNvPr id="160" name="Line 213"/>
            <p:cNvSpPr>
              <a:spLocks noChangeShapeType="1"/>
            </p:cNvSpPr>
            <p:nvPr/>
          </p:nvSpPr>
          <p:spPr bwMode="auto">
            <a:xfrm>
              <a:off x="8458200" y="2438400"/>
              <a:ext cx="304800" cy="381000"/>
            </a:xfrm>
            <a:prstGeom prst="line">
              <a:avLst/>
            </a:prstGeom>
            <a:noFill/>
            <a:ln w="9525">
              <a:solidFill>
                <a:schemeClr val="tx1"/>
              </a:solidFill>
              <a:round/>
              <a:headEnd/>
              <a:tailEnd/>
            </a:ln>
            <a:effectLst/>
          </p:spPr>
          <p:txBody>
            <a:bodyPr wrap="none" anchor="ctr"/>
            <a:lstStyle/>
            <a:p>
              <a:endParaRPr lang="en-US"/>
            </a:p>
          </p:txBody>
        </p:sp>
        <p:sp>
          <p:nvSpPr>
            <p:cNvPr id="161" name="Line 214"/>
            <p:cNvSpPr>
              <a:spLocks noChangeShapeType="1"/>
            </p:cNvSpPr>
            <p:nvPr/>
          </p:nvSpPr>
          <p:spPr bwMode="auto">
            <a:xfrm>
              <a:off x="8915400" y="2514600"/>
              <a:ext cx="304800" cy="228600"/>
            </a:xfrm>
            <a:prstGeom prst="line">
              <a:avLst/>
            </a:prstGeom>
            <a:noFill/>
            <a:ln w="9525">
              <a:solidFill>
                <a:schemeClr val="tx1"/>
              </a:solidFill>
              <a:round/>
              <a:headEnd/>
              <a:tailEnd/>
            </a:ln>
            <a:effectLst/>
          </p:spPr>
          <p:txBody>
            <a:bodyPr wrap="none" anchor="ctr"/>
            <a:lstStyle/>
            <a:p>
              <a:endParaRPr lang="en-US"/>
            </a:p>
          </p:txBody>
        </p:sp>
        <p:sp>
          <p:nvSpPr>
            <p:cNvPr id="162" name="Oval 215"/>
            <p:cNvSpPr>
              <a:spLocks noChangeArrowheads="1"/>
            </p:cNvSpPr>
            <p:nvPr/>
          </p:nvSpPr>
          <p:spPr bwMode="auto">
            <a:xfrm>
              <a:off x="9144000" y="3429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63" name="Oval 216"/>
            <p:cNvSpPr>
              <a:spLocks noChangeArrowheads="1"/>
            </p:cNvSpPr>
            <p:nvPr/>
          </p:nvSpPr>
          <p:spPr bwMode="auto">
            <a:xfrm>
              <a:off x="9144000" y="3810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64" name="Line 217"/>
            <p:cNvSpPr>
              <a:spLocks noChangeShapeType="1"/>
            </p:cNvSpPr>
            <p:nvPr/>
          </p:nvSpPr>
          <p:spPr bwMode="auto">
            <a:xfrm>
              <a:off x="9296400" y="3505200"/>
              <a:ext cx="152400" cy="228600"/>
            </a:xfrm>
            <a:prstGeom prst="line">
              <a:avLst/>
            </a:prstGeom>
            <a:noFill/>
            <a:ln w="9525">
              <a:solidFill>
                <a:schemeClr val="tx1"/>
              </a:solidFill>
              <a:round/>
              <a:headEnd/>
              <a:tailEnd/>
            </a:ln>
            <a:effectLst/>
          </p:spPr>
          <p:txBody>
            <a:bodyPr wrap="none" anchor="ctr"/>
            <a:lstStyle/>
            <a:p>
              <a:endParaRPr lang="en-US"/>
            </a:p>
          </p:txBody>
        </p:sp>
        <p:sp>
          <p:nvSpPr>
            <p:cNvPr id="165" name="Line 218"/>
            <p:cNvSpPr>
              <a:spLocks noChangeShapeType="1"/>
            </p:cNvSpPr>
            <p:nvPr/>
          </p:nvSpPr>
          <p:spPr bwMode="auto">
            <a:xfrm>
              <a:off x="9220200" y="3581400"/>
              <a:ext cx="1588" cy="228600"/>
            </a:xfrm>
            <a:prstGeom prst="line">
              <a:avLst/>
            </a:prstGeom>
            <a:noFill/>
            <a:ln w="9525">
              <a:solidFill>
                <a:schemeClr val="tx1"/>
              </a:solidFill>
              <a:round/>
              <a:headEnd/>
              <a:tailEnd/>
            </a:ln>
            <a:effectLst/>
          </p:spPr>
          <p:txBody>
            <a:bodyPr wrap="none" anchor="ctr"/>
            <a:lstStyle/>
            <a:p>
              <a:endParaRPr lang="en-US"/>
            </a:p>
          </p:txBody>
        </p:sp>
        <p:sp>
          <p:nvSpPr>
            <p:cNvPr id="166" name="Oval 219"/>
            <p:cNvSpPr>
              <a:spLocks noChangeArrowheads="1"/>
            </p:cNvSpPr>
            <p:nvPr/>
          </p:nvSpPr>
          <p:spPr bwMode="auto">
            <a:xfrm>
              <a:off x="9220200" y="2362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67" name="Oval 220"/>
            <p:cNvSpPr>
              <a:spLocks noChangeArrowheads="1"/>
            </p:cNvSpPr>
            <p:nvPr/>
          </p:nvSpPr>
          <p:spPr bwMode="auto">
            <a:xfrm>
              <a:off x="8382000" y="3810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68" name="Oval 221"/>
            <p:cNvSpPr>
              <a:spLocks noChangeArrowheads="1"/>
            </p:cNvSpPr>
            <p:nvPr/>
          </p:nvSpPr>
          <p:spPr bwMode="auto">
            <a:xfrm>
              <a:off x="9220200" y="2362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69" name="Line 222"/>
            <p:cNvSpPr>
              <a:spLocks noChangeShapeType="1"/>
            </p:cNvSpPr>
            <p:nvPr/>
          </p:nvSpPr>
          <p:spPr bwMode="auto">
            <a:xfrm>
              <a:off x="9296400" y="2514600"/>
              <a:ext cx="1588" cy="228600"/>
            </a:xfrm>
            <a:prstGeom prst="line">
              <a:avLst/>
            </a:prstGeom>
            <a:noFill/>
            <a:ln w="9525">
              <a:solidFill>
                <a:schemeClr val="tx1"/>
              </a:solidFill>
              <a:round/>
              <a:headEnd/>
              <a:tailEnd/>
            </a:ln>
            <a:effectLst/>
          </p:spPr>
          <p:txBody>
            <a:bodyPr wrap="none" anchor="ctr"/>
            <a:lstStyle/>
            <a:p>
              <a:endParaRPr lang="en-US"/>
            </a:p>
          </p:txBody>
        </p:sp>
        <p:sp>
          <p:nvSpPr>
            <p:cNvPr id="170" name="Line 223"/>
            <p:cNvSpPr>
              <a:spLocks noChangeShapeType="1"/>
            </p:cNvSpPr>
            <p:nvPr/>
          </p:nvSpPr>
          <p:spPr bwMode="auto">
            <a:xfrm flipH="1">
              <a:off x="8458200" y="3505200"/>
              <a:ext cx="1588" cy="304800"/>
            </a:xfrm>
            <a:prstGeom prst="line">
              <a:avLst/>
            </a:prstGeom>
            <a:noFill/>
            <a:ln w="9525">
              <a:solidFill>
                <a:schemeClr val="tx1"/>
              </a:solidFill>
              <a:round/>
              <a:headEnd/>
              <a:tailEnd/>
            </a:ln>
            <a:effectLst/>
          </p:spPr>
          <p:txBody>
            <a:bodyPr wrap="none" anchor="ctr"/>
            <a:lstStyle/>
            <a:p>
              <a:endParaRPr lang="en-US"/>
            </a:p>
          </p:txBody>
        </p:sp>
        <p:sp>
          <p:nvSpPr>
            <p:cNvPr id="171" name="Line 224"/>
            <p:cNvSpPr>
              <a:spLocks noChangeShapeType="1"/>
            </p:cNvSpPr>
            <p:nvPr/>
          </p:nvSpPr>
          <p:spPr bwMode="auto">
            <a:xfrm>
              <a:off x="9372600" y="3200400"/>
              <a:ext cx="76200" cy="152400"/>
            </a:xfrm>
            <a:prstGeom prst="line">
              <a:avLst/>
            </a:prstGeom>
            <a:noFill/>
            <a:ln w="9525">
              <a:solidFill>
                <a:schemeClr val="tx1"/>
              </a:solidFill>
              <a:round/>
              <a:headEnd/>
              <a:tailEnd/>
            </a:ln>
            <a:effectLst/>
          </p:spPr>
          <p:txBody>
            <a:bodyPr wrap="none" anchor="ctr"/>
            <a:lstStyle/>
            <a:p>
              <a:endParaRPr lang="en-US"/>
            </a:p>
          </p:txBody>
        </p:sp>
        <p:sp>
          <p:nvSpPr>
            <p:cNvPr id="172" name="Line 225"/>
            <p:cNvSpPr>
              <a:spLocks noChangeShapeType="1"/>
            </p:cNvSpPr>
            <p:nvPr/>
          </p:nvSpPr>
          <p:spPr bwMode="auto">
            <a:xfrm>
              <a:off x="8915400" y="3200400"/>
              <a:ext cx="228600" cy="228600"/>
            </a:xfrm>
            <a:prstGeom prst="line">
              <a:avLst/>
            </a:prstGeom>
            <a:noFill/>
            <a:ln w="9525">
              <a:solidFill>
                <a:schemeClr val="tx1"/>
              </a:solidFill>
              <a:round/>
              <a:headEnd/>
              <a:tailEnd/>
            </a:ln>
            <a:effectLst/>
          </p:spPr>
          <p:txBody>
            <a:bodyPr wrap="none" anchor="ctr"/>
            <a:lstStyle/>
            <a:p>
              <a:endParaRPr lang="en-US"/>
            </a:p>
          </p:txBody>
        </p:sp>
        <p:sp>
          <p:nvSpPr>
            <p:cNvPr id="173" name="Line 226"/>
            <p:cNvSpPr>
              <a:spLocks noChangeShapeType="1"/>
            </p:cNvSpPr>
            <p:nvPr/>
          </p:nvSpPr>
          <p:spPr bwMode="auto">
            <a:xfrm flipV="1">
              <a:off x="8915400" y="2438400"/>
              <a:ext cx="304800" cy="76200"/>
            </a:xfrm>
            <a:prstGeom prst="line">
              <a:avLst/>
            </a:prstGeom>
            <a:noFill/>
            <a:ln w="9525">
              <a:solidFill>
                <a:schemeClr val="tx1"/>
              </a:solidFill>
              <a:round/>
              <a:headEnd/>
              <a:tailEnd/>
            </a:ln>
            <a:effectLst/>
          </p:spPr>
          <p:txBody>
            <a:bodyPr wrap="none" anchor="ctr"/>
            <a:lstStyle/>
            <a:p>
              <a:endParaRPr lang="en-US"/>
            </a:p>
          </p:txBody>
        </p:sp>
        <p:sp>
          <p:nvSpPr>
            <p:cNvPr id="174" name="Line 227"/>
            <p:cNvSpPr>
              <a:spLocks noChangeShapeType="1"/>
            </p:cNvSpPr>
            <p:nvPr/>
          </p:nvSpPr>
          <p:spPr bwMode="auto">
            <a:xfrm>
              <a:off x="8915400" y="3505200"/>
              <a:ext cx="228600" cy="304800"/>
            </a:xfrm>
            <a:prstGeom prst="line">
              <a:avLst/>
            </a:prstGeom>
            <a:noFill/>
            <a:ln w="9525">
              <a:solidFill>
                <a:schemeClr val="tx1"/>
              </a:solidFill>
              <a:round/>
              <a:headEnd/>
              <a:tailEnd/>
            </a:ln>
            <a:effectLst/>
          </p:spPr>
          <p:txBody>
            <a:bodyPr wrap="none" anchor="ctr"/>
            <a:lstStyle/>
            <a:p>
              <a:endParaRPr lang="en-US"/>
            </a:p>
          </p:txBody>
        </p:sp>
        <p:sp>
          <p:nvSpPr>
            <p:cNvPr id="175" name="Line 228"/>
            <p:cNvSpPr>
              <a:spLocks noChangeShapeType="1"/>
            </p:cNvSpPr>
            <p:nvPr/>
          </p:nvSpPr>
          <p:spPr bwMode="auto">
            <a:xfrm flipV="1">
              <a:off x="8534400" y="3886200"/>
              <a:ext cx="609600" cy="1588"/>
            </a:xfrm>
            <a:prstGeom prst="line">
              <a:avLst/>
            </a:prstGeom>
            <a:noFill/>
            <a:ln w="9525">
              <a:solidFill>
                <a:schemeClr val="tx1"/>
              </a:solidFill>
              <a:round/>
              <a:headEnd/>
              <a:tailEnd/>
            </a:ln>
            <a:effectLst/>
          </p:spPr>
          <p:txBody>
            <a:bodyPr wrap="none" anchor="ctr"/>
            <a:lstStyle/>
            <a:p>
              <a:endParaRPr lang="en-US"/>
            </a:p>
          </p:txBody>
        </p:sp>
        <p:sp>
          <p:nvSpPr>
            <p:cNvPr id="176" name="Line 229"/>
            <p:cNvSpPr>
              <a:spLocks noChangeShapeType="1"/>
            </p:cNvSpPr>
            <p:nvPr/>
          </p:nvSpPr>
          <p:spPr bwMode="auto">
            <a:xfrm flipV="1">
              <a:off x="9296400" y="3810000"/>
              <a:ext cx="152400" cy="76200"/>
            </a:xfrm>
            <a:prstGeom prst="line">
              <a:avLst/>
            </a:prstGeom>
            <a:noFill/>
            <a:ln w="9525">
              <a:solidFill>
                <a:schemeClr val="tx1"/>
              </a:solidFill>
              <a:round/>
              <a:headEnd/>
              <a:tailEnd/>
            </a:ln>
            <a:effectLst/>
          </p:spPr>
          <p:txBody>
            <a:bodyPr wrap="none" anchor="ctr"/>
            <a:lstStyle/>
            <a:p>
              <a:endParaRPr lang="en-US"/>
            </a:p>
          </p:txBody>
        </p:sp>
        <p:sp>
          <p:nvSpPr>
            <p:cNvPr id="177" name="Line 230"/>
            <p:cNvSpPr>
              <a:spLocks noChangeShapeType="1"/>
            </p:cNvSpPr>
            <p:nvPr/>
          </p:nvSpPr>
          <p:spPr bwMode="auto">
            <a:xfrm flipH="1">
              <a:off x="8839200" y="3810000"/>
              <a:ext cx="76200" cy="304800"/>
            </a:xfrm>
            <a:prstGeom prst="line">
              <a:avLst/>
            </a:prstGeom>
            <a:noFill/>
            <a:ln w="9525">
              <a:solidFill>
                <a:schemeClr val="tx1"/>
              </a:solidFill>
              <a:round/>
              <a:headEnd/>
              <a:tailEnd/>
            </a:ln>
            <a:effectLst/>
          </p:spPr>
          <p:txBody>
            <a:bodyPr wrap="none" anchor="ctr"/>
            <a:lstStyle/>
            <a:p>
              <a:endParaRPr lang="en-US"/>
            </a:p>
          </p:txBody>
        </p:sp>
        <p:sp>
          <p:nvSpPr>
            <p:cNvPr id="178" name="Oval 231"/>
            <p:cNvSpPr>
              <a:spLocks noChangeArrowheads="1"/>
            </p:cNvSpPr>
            <p:nvPr/>
          </p:nvSpPr>
          <p:spPr bwMode="auto">
            <a:xfrm>
              <a:off x="9372600" y="37338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79" name="Oval 232"/>
            <p:cNvSpPr>
              <a:spLocks noChangeArrowheads="1"/>
            </p:cNvSpPr>
            <p:nvPr/>
          </p:nvSpPr>
          <p:spPr bwMode="auto">
            <a:xfrm>
              <a:off x="9372600" y="33528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80" name="Oval 233"/>
            <p:cNvSpPr>
              <a:spLocks noChangeArrowheads="1"/>
            </p:cNvSpPr>
            <p:nvPr/>
          </p:nvSpPr>
          <p:spPr bwMode="auto">
            <a:xfrm>
              <a:off x="9372600" y="50292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81" name="Oval 234"/>
            <p:cNvSpPr>
              <a:spLocks noChangeArrowheads="1"/>
            </p:cNvSpPr>
            <p:nvPr/>
          </p:nvSpPr>
          <p:spPr bwMode="auto">
            <a:xfrm>
              <a:off x="9372600" y="53340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82" name="Line 235"/>
            <p:cNvSpPr>
              <a:spLocks noChangeShapeType="1"/>
            </p:cNvSpPr>
            <p:nvPr/>
          </p:nvSpPr>
          <p:spPr bwMode="auto">
            <a:xfrm flipV="1">
              <a:off x="8077200" y="2438400"/>
              <a:ext cx="304800" cy="304800"/>
            </a:xfrm>
            <a:prstGeom prst="line">
              <a:avLst/>
            </a:prstGeom>
            <a:noFill/>
            <a:ln w="9525">
              <a:solidFill>
                <a:schemeClr val="tx1"/>
              </a:solidFill>
              <a:round/>
              <a:headEnd/>
              <a:tailEnd/>
            </a:ln>
            <a:effectLst/>
          </p:spPr>
          <p:txBody>
            <a:bodyPr wrap="none" anchor="ctr"/>
            <a:lstStyle/>
            <a:p>
              <a:endParaRPr lang="en-US"/>
            </a:p>
          </p:txBody>
        </p:sp>
        <p:sp>
          <p:nvSpPr>
            <p:cNvPr id="183" name="Line 236"/>
            <p:cNvSpPr>
              <a:spLocks noChangeShapeType="1"/>
            </p:cNvSpPr>
            <p:nvPr/>
          </p:nvSpPr>
          <p:spPr bwMode="auto">
            <a:xfrm>
              <a:off x="8077200" y="2514600"/>
              <a:ext cx="304800" cy="228600"/>
            </a:xfrm>
            <a:prstGeom prst="line">
              <a:avLst/>
            </a:prstGeom>
            <a:noFill/>
            <a:ln w="9525">
              <a:solidFill>
                <a:schemeClr val="tx1"/>
              </a:solidFill>
              <a:round/>
              <a:headEnd/>
              <a:tailEnd/>
            </a:ln>
            <a:effectLst/>
          </p:spPr>
          <p:txBody>
            <a:bodyPr wrap="none" anchor="ctr"/>
            <a:lstStyle/>
            <a:p>
              <a:endParaRPr lang="en-US"/>
            </a:p>
          </p:txBody>
        </p:sp>
        <p:sp>
          <p:nvSpPr>
            <p:cNvPr id="184" name="Line 237"/>
            <p:cNvSpPr>
              <a:spLocks noChangeShapeType="1"/>
            </p:cNvSpPr>
            <p:nvPr/>
          </p:nvSpPr>
          <p:spPr bwMode="auto">
            <a:xfrm flipV="1">
              <a:off x="8077200" y="2895600"/>
              <a:ext cx="228600" cy="228600"/>
            </a:xfrm>
            <a:prstGeom prst="line">
              <a:avLst/>
            </a:prstGeom>
            <a:noFill/>
            <a:ln w="9525">
              <a:solidFill>
                <a:schemeClr val="tx1"/>
              </a:solidFill>
              <a:round/>
              <a:headEnd/>
              <a:tailEnd/>
            </a:ln>
            <a:effectLst/>
          </p:spPr>
          <p:txBody>
            <a:bodyPr wrap="none" anchor="ctr"/>
            <a:lstStyle/>
            <a:p>
              <a:endParaRPr lang="en-US"/>
            </a:p>
          </p:txBody>
        </p:sp>
        <p:sp>
          <p:nvSpPr>
            <p:cNvPr id="185" name="Line 238"/>
            <p:cNvSpPr>
              <a:spLocks noChangeShapeType="1"/>
            </p:cNvSpPr>
            <p:nvPr/>
          </p:nvSpPr>
          <p:spPr bwMode="auto">
            <a:xfrm flipV="1">
              <a:off x="8077200" y="2362200"/>
              <a:ext cx="228600" cy="76200"/>
            </a:xfrm>
            <a:prstGeom prst="line">
              <a:avLst/>
            </a:prstGeom>
            <a:noFill/>
            <a:ln w="9525">
              <a:solidFill>
                <a:schemeClr val="tx1"/>
              </a:solidFill>
              <a:round/>
              <a:headEnd/>
              <a:tailEnd/>
            </a:ln>
            <a:effectLst/>
          </p:spPr>
          <p:txBody>
            <a:bodyPr wrap="none" anchor="ctr"/>
            <a:lstStyle/>
            <a:p>
              <a:endParaRPr lang="en-US"/>
            </a:p>
          </p:txBody>
        </p:sp>
        <p:sp>
          <p:nvSpPr>
            <p:cNvPr id="186" name="Line 240"/>
            <p:cNvSpPr>
              <a:spLocks noChangeShapeType="1"/>
            </p:cNvSpPr>
            <p:nvPr/>
          </p:nvSpPr>
          <p:spPr bwMode="auto">
            <a:xfrm>
              <a:off x="8077200" y="4114800"/>
              <a:ext cx="304800" cy="304800"/>
            </a:xfrm>
            <a:prstGeom prst="line">
              <a:avLst/>
            </a:prstGeom>
            <a:noFill/>
            <a:ln w="9525">
              <a:solidFill>
                <a:schemeClr val="tx1"/>
              </a:solidFill>
              <a:round/>
              <a:headEnd/>
              <a:tailEnd/>
            </a:ln>
            <a:effectLst/>
          </p:spPr>
          <p:txBody>
            <a:bodyPr wrap="none" anchor="ctr"/>
            <a:lstStyle/>
            <a:p>
              <a:endParaRPr lang="en-US"/>
            </a:p>
          </p:txBody>
        </p:sp>
        <p:sp>
          <p:nvSpPr>
            <p:cNvPr id="187" name="Line 241"/>
            <p:cNvSpPr>
              <a:spLocks noChangeShapeType="1"/>
            </p:cNvSpPr>
            <p:nvPr/>
          </p:nvSpPr>
          <p:spPr bwMode="auto">
            <a:xfrm>
              <a:off x="8001000" y="4572000"/>
              <a:ext cx="381000" cy="533400"/>
            </a:xfrm>
            <a:prstGeom prst="line">
              <a:avLst/>
            </a:prstGeom>
            <a:noFill/>
            <a:ln w="9525">
              <a:solidFill>
                <a:schemeClr val="tx1"/>
              </a:solidFill>
              <a:round/>
              <a:headEnd/>
              <a:tailEnd/>
            </a:ln>
            <a:effectLst/>
          </p:spPr>
          <p:txBody>
            <a:bodyPr wrap="none" anchor="ctr"/>
            <a:lstStyle/>
            <a:p>
              <a:endParaRPr lang="en-US"/>
            </a:p>
          </p:txBody>
        </p:sp>
        <p:sp>
          <p:nvSpPr>
            <p:cNvPr id="188" name="Line 242"/>
            <p:cNvSpPr>
              <a:spLocks noChangeShapeType="1"/>
            </p:cNvSpPr>
            <p:nvPr/>
          </p:nvSpPr>
          <p:spPr bwMode="auto">
            <a:xfrm>
              <a:off x="8229600" y="3810000"/>
              <a:ext cx="152400" cy="76200"/>
            </a:xfrm>
            <a:prstGeom prst="line">
              <a:avLst/>
            </a:prstGeom>
            <a:noFill/>
            <a:ln w="9525">
              <a:solidFill>
                <a:schemeClr val="tx1"/>
              </a:solidFill>
              <a:round/>
              <a:headEnd/>
              <a:tailEnd/>
            </a:ln>
            <a:effectLst/>
          </p:spPr>
          <p:txBody>
            <a:bodyPr wrap="none" anchor="ctr"/>
            <a:lstStyle/>
            <a:p>
              <a:endParaRPr lang="en-US"/>
            </a:p>
          </p:txBody>
        </p:sp>
        <p:sp>
          <p:nvSpPr>
            <p:cNvPr id="189" name="Line 243"/>
            <p:cNvSpPr>
              <a:spLocks noChangeShapeType="1"/>
            </p:cNvSpPr>
            <p:nvPr/>
          </p:nvSpPr>
          <p:spPr bwMode="auto">
            <a:xfrm flipV="1">
              <a:off x="8077200" y="4495800"/>
              <a:ext cx="228600" cy="1588"/>
            </a:xfrm>
            <a:prstGeom prst="line">
              <a:avLst/>
            </a:prstGeom>
            <a:noFill/>
            <a:ln w="9525">
              <a:solidFill>
                <a:schemeClr val="tx1"/>
              </a:solidFill>
              <a:round/>
              <a:headEnd/>
              <a:tailEnd/>
            </a:ln>
            <a:effectLst/>
          </p:spPr>
          <p:txBody>
            <a:bodyPr wrap="none" anchor="ctr"/>
            <a:lstStyle/>
            <a:p>
              <a:endParaRPr lang="en-US"/>
            </a:p>
          </p:txBody>
        </p:sp>
        <p:sp>
          <p:nvSpPr>
            <p:cNvPr id="190" name="Line 244"/>
            <p:cNvSpPr>
              <a:spLocks noChangeShapeType="1"/>
            </p:cNvSpPr>
            <p:nvPr/>
          </p:nvSpPr>
          <p:spPr bwMode="auto">
            <a:xfrm>
              <a:off x="8153400" y="3886200"/>
              <a:ext cx="304800" cy="609600"/>
            </a:xfrm>
            <a:prstGeom prst="line">
              <a:avLst/>
            </a:prstGeom>
            <a:noFill/>
            <a:ln w="9525">
              <a:solidFill>
                <a:schemeClr val="tx1"/>
              </a:solidFill>
              <a:round/>
              <a:headEnd/>
              <a:tailEnd/>
            </a:ln>
            <a:effectLst/>
          </p:spPr>
          <p:txBody>
            <a:bodyPr wrap="none" anchor="ctr"/>
            <a:lstStyle/>
            <a:p>
              <a:endParaRPr lang="en-US"/>
            </a:p>
          </p:txBody>
        </p:sp>
        <p:sp>
          <p:nvSpPr>
            <p:cNvPr id="191" name="Line 245"/>
            <p:cNvSpPr>
              <a:spLocks noChangeShapeType="1"/>
            </p:cNvSpPr>
            <p:nvPr/>
          </p:nvSpPr>
          <p:spPr bwMode="auto">
            <a:xfrm flipH="1">
              <a:off x="8229600" y="4572000"/>
              <a:ext cx="152400" cy="457200"/>
            </a:xfrm>
            <a:prstGeom prst="line">
              <a:avLst/>
            </a:prstGeom>
            <a:noFill/>
            <a:ln w="9525">
              <a:solidFill>
                <a:schemeClr val="tx1"/>
              </a:solidFill>
              <a:round/>
              <a:headEnd/>
              <a:tailEnd/>
            </a:ln>
            <a:effectLst/>
          </p:spPr>
          <p:txBody>
            <a:bodyPr wrap="none" anchor="ctr"/>
            <a:lstStyle/>
            <a:p>
              <a:endParaRPr lang="en-US"/>
            </a:p>
          </p:txBody>
        </p:sp>
        <p:sp>
          <p:nvSpPr>
            <p:cNvPr id="192" name="Line 246"/>
            <p:cNvSpPr>
              <a:spLocks noChangeShapeType="1"/>
            </p:cNvSpPr>
            <p:nvPr/>
          </p:nvSpPr>
          <p:spPr bwMode="auto">
            <a:xfrm flipV="1">
              <a:off x="8229600" y="5181600"/>
              <a:ext cx="152400" cy="228600"/>
            </a:xfrm>
            <a:prstGeom prst="line">
              <a:avLst/>
            </a:prstGeom>
            <a:noFill/>
            <a:ln w="9525">
              <a:solidFill>
                <a:schemeClr val="tx1"/>
              </a:solidFill>
              <a:round/>
              <a:headEnd/>
              <a:tailEnd/>
            </a:ln>
            <a:effectLst/>
          </p:spPr>
          <p:txBody>
            <a:bodyPr wrap="none" anchor="ctr"/>
            <a:lstStyle/>
            <a:p>
              <a:endParaRPr lang="en-US"/>
            </a:p>
          </p:txBody>
        </p:sp>
        <p:sp>
          <p:nvSpPr>
            <p:cNvPr id="193" name="Oval 247"/>
            <p:cNvSpPr>
              <a:spLocks noChangeArrowheads="1"/>
            </p:cNvSpPr>
            <p:nvPr/>
          </p:nvSpPr>
          <p:spPr bwMode="auto">
            <a:xfrm>
              <a:off x="6858000" y="33528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94" name="Line 248"/>
            <p:cNvSpPr>
              <a:spLocks noChangeShapeType="1"/>
            </p:cNvSpPr>
            <p:nvPr/>
          </p:nvSpPr>
          <p:spPr bwMode="auto">
            <a:xfrm flipH="1">
              <a:off x="6858000" y="2895600"/>
              <a:ext cx="152400" cy="533400"/>
            </a:xfrm>
            <a:prstGeom prst="line">
              <a:avLst/>
            </a:prstGeom>
            <a:noFill/>
            <a:ln w="9525">
              <a:solidFill>
                <a:schemeClr val="tx1"/>
              </a:solidFill>
              <a:round/>
              <a:headEnd/>
              <a:tailEnd/>
            </a:ln>
            <a:effectLst/>
          </p:spPr>
          <p:txBody>
            <a:bodyPr wrap="none" anchor="ctr"/>
            <a:lstStyle/>
            <a:p>
              <a:endParaRPr lang="en-US"/>
            </a:p>
          </p:txBody>
        </p:sp>
        <p:sp>
          <p:nvSpPr>
            <p:cNvPr id="195" name="Oval 249"/>
            <p:cNvSpPr>
              <a:spLocks noChangeArrowheads="1"/>
            </p:cNvSpPr>
            <p:nvPr/>
          </p:nvSpPr>
          <p:spPr bwMode="auto">
            <a:xfrm>
              <a:off x="6400800" y="33528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96" name="Oval 250"/>
            <p:cNvSpPr>
              <a:spLocks noChangeArrowheads="1"/>
            </p:cNvSpPr>
            <p:nvPr/>
          </p:nvSpPr>
          <p:spPr bwMode="auto">
            <a:xfrm>
              <a:off x="6858000" y="36576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197" name="Line 251"/>
            <p:cNvSpPr>
              <a:spLocks noChangeShapeType="1"/>
            </p:cNvSpPr>
            <p:nvPr/>
          </p:nvSpPr>
          <p:spPr bwMode="auto">
            <a:xfrm>
              <a:off x="6553200" y="3429000"/>
              <a:ext cx="304800" cy="1588"/>
            </a:xfrm>
            <a:prstGeom prst="line">
              <a:avLst/>
            </a:prstGeom>
            <a:noFill/>
            <a:ln w="9525">
              <a:solidFill>
                <a:schemeClr val="tx1"/>
              </a:solidFill>
              <a:round/>
              <a:headEnd/>
              <a:tailEnd/>
            </a:ln>
            <a:effectLst/>
          </p:spPr>
          <p:txBody>
            <a:bodyPr wrap="none" anchor="ctr"/>
            <a:lstStyle/>
            <a:p>
              <a:endParaRPr lang="en-US"/>
            </a:p>
          </p:txBody>
        </p:sp>
        <p:sp>
          <p:nvSpPr>
            <p:cNvPr id="198" name="Line 252"/>
            <p:cNvSpPr>
              <a:spLocks noChangeShapeType="1"/>
            </p:cNvSpPr>
            <p:nvPr/>
          </p:nvSpPr>
          <p:spPr bwMode="auto">
            <a:xfrm>
              <a:off x="6477000" y="3505200"/>
              <a:ext cx="381000" cy="228600"/>
            </a:xfrm>
            <a:prstGeom prst="line">
              <a:avLst/>
            </a:prstGeom>
            <a:noFill/>
            <a:ln w="9525">
              <a:solidFill>
                <a:schemeClr val="tx1"/>
              </a:solidFill>
              <a:round/>
              <a:headEnd/>
              <a:tailEnd/>
            </a:ln>
            <a:effectLst/>
          </p:spPr>
          <p:txBody>
            <a:bodyPr wrap="none" anchor="ctr"/>
            <a:lstStyle/>
            <a:p>
              <a:endParaRPr lang="en-US"/>
            </a:p>
          </p:txBody>
        </p:sp>
        <p:sp>
          <p:nvSpPr>
            <p:cNvPr id="199" name="Line 253"/>
            <p:cNvSpPr>
              <a:spLocks noChangeShapeType="1"/>
            </p:cNvSpPr>
            <p:nvPr/>
          </p:nvSpPr>
          <p:spPr bwMode="auto">
            <a:xfrm>
              <a:off x="6478588" y="3505200"/>
              <a:ext cx="531812" cy="533400"/>
            </a:xfrm>
            <a:prstGeom prst="line">
              <a:avLst/>
            </a:prstGeom>
            <a:noFill/>
            <a:ln w="9525">
              <a:solidFill>
                <a:schemeClr val="tx1"/>
              </a:solidFill>
              <a:round/>
              <a:headEnd/>
              <a:tailEnd/>
            </a:ln>
            <a:effectLst/>
          </p:spPr>
          <p:txBody>
            <a:bodyPr wrap="none" anchor="ctr"/>
            <a:lstStyle/>
            <a:p>
              <a:endParaRPr lang="en-US"/>
            </a:p>
          </p:txBody>
        </p:sp>
        <p:sp>
          <p:nvSpPr>
            <p:cNvPr id="200" name="Line 254"/>
            <p:cNvSpPr>
              <a:spLocks noChangeShapeType="1"/>
            </p:cNvSpPr>
            <p:nvPr/>
          </p:nvSpPr>
          <p:spPr bwMode="auto">
            <a:xfrm flipH="1">
              <a:off x="6477000" y="2438400"/>
              <a:ext cx="533400" cy="914400"/>
            </a:xfrm>
            <a:prstGeom prst="line">
              <a:avLst/>
            </a:prstGeom>
            <a:noFill/>
            <a:ln w="9525">
              <a:solidFill>
                <a:schemeClr val="tx1"/>
              </a:solidFill>
              <a:round/>
              <a:headEnd/>
              <a:tailEnd/>
            </a:ln>
            <a:effectLst/>
          </p:spPr>
          <p:txBody>
            <a:bodyPr wrap="none" anchor="ctr"/>
            <a:lstStyle/>
            <a:p>
              <a:endParaRPr lang="en-US"/>
            </a:p>
          </p:txBody>
        </p:sp>
        <p:sp>
          <p:nvSpPr>
            <p:cNvPr id="201" name="Line 255"/>
            <p:cNvSpPr>
              <a:spLocks noChangeShapeType="1"/>
            </p:cNvSpPr>
            <p:nvPr/>
          </p:nvSpPr>
          <p:spPr bwMode="auto">
            <a:xfrm>
              <a:off x="6934200" y="3810000"/>
              <a:ext cx="152400" cy="609600"/>
            </a:xfrm>
            <a:prstGeom prst="line">
              <a:avLst/>
            </a:prstGeom>
            <a:noFill/>
            <a:ln w="9525">
              <a:solidFill>
                <a:schemeClr val="tx1"/>
              </a:solidFill>
              <a:round/>
              <a:headEnd/>
              <a:tailEnd/>
            </a:ln>
            <a:effectLst/>
          </p:spPr>
          <p:txBody>
            <a:bodyPr wrap="none" anchor="ctr"/>
            <a:lstStyle/>
            <a:p>
              <a:endParaRPr lang="en-US"/>
            </a:p>
          </p:txBody>
        </p:sp>
        <p:sp>
          <p:nvSpPr>
            <p:cNvPr id="202" name="Line 256"/>
            <p:cNvSpPr>
              <a:spLocks noChangeShapeType="1"/>
            </p:cNvSpPr>
            <p:nvPr/>
          </p:nvSpPr>
          <p:spPr bwMode="auto">
            <a:xfrm flipH="1">
              <a:off x="9525000" y="3810000"/>
              <a:ext cx="228600" cy="1219200"/>
            </a:xfrm>
            <a:prstGeom prst="line">
              <a:avLst/>
            </a:prstGeom>
            <a:noFill/>
            <a:ln w="9525">
              <a:solidFill>
                <a:schemeClr val="tx1"/>
              </a:solidFill>
              <a:round/>
              <a:headEnd/>
              <a:tailEnd/>
            </a:ln>
            <a:effectLst/>
          </p:spPr>
          <p:txBody>
            <a:bodyPr wrap="none" anchor="ctr"/>
            <a:lstStyle/>
            <a:p>
              <a:endParaRPr lang="en-US"/>
            </a:p>
          </p:txBody>
        </p:sp>
        <p:sp>
          <p:nvSpPr>
            <p:cNvPr id="203" name="Oval 257"/>
            <p:cNvSpPr>
              <a:spLocks noChangeArrowheads="1"/>
            </p:cNvSpPr>
            <p:nvPr/>
          </p:nvSpPr>
          <p:spPr bwMode="auto">
            <a:xfrm>
              <a:off x="9677400" y="3657600"/>
              <a:ext cx="152400" cy="152400"/>
            </a:xfrm>
            <a:prstGeom prst="ellipse">
              <a:avLst/>
            </a:prstGeom>
            <a:solidFill>
              <a:srgbClr val="FF99FF"/>
            </a:solidFill>
            <a:ln w="9525">
              <a:solidFill>
                <a:schemeClr val="tx1"/>
              </a:solidFill>
              <a:round/>
              <a:headEnd/>
              <a:tailEnd/>
            </a:ln>
            <a:effectLst/>
          </p:spPr>
          <p:txBody>
            <a:bodyPr wrap="none" anchor="ctr"/>
            <a:lstStyle/>
            <a:p>
              <a:endParaRPr lang="en-US"/>
            </a:p>
          </p:txBody>
        </p:sp>
        <p:sp>
          <p:nvSpPr>
            <p:cNvPr id="204" name="Line 258"/>
            <p:cNvSpPr>
              <a:spLocks noChangeShapeType="1"/>
            </p:cNvSpPr>
            <p:nvPr/>
          </p:nvSpPr>
          <p:spPr bwMode="auto">
            <a:xfrm flipV="1">
              <a:off x="9372600" y="3810000"/>
              <a:ext cx="304800" cy="228600"/>
            </a:xfrm>
            <a:prstGeom prst="line">
              <a:avLst/>
            </a:prstGeom>
            <a:noFill/>
            <a:ln w="9525">
              <a:solidFill>
                <a:schemeClr val="tx1"/>
              </a:solidFill>
              <a:round/>
              <a:headEnd/>
              <a:tailEnd/>
            </a:ln>
            <a:effectLst/>
          </p:spPr>
          <p:txBody>
            <a:bodyPr wrap="none" anchor="ctr"/>
            <a:lstStyle/>
            <a:p>
              <a:endParaRPr lang="en-US"/>
            </a:p>
          </p:txBody>
        </p:sp>
        <p:sp>
          <p:nvSpPr>
            <p:cNvPr id="205" name="Line 259"/>
            <p:cNvSpPr>
              <a:spLocks noChangeShapeType="1"/>
            </p:cNvSpPr>
            <p:nvPr/>
          </p:nvSpPr>
          <p:spPr bwMode="auto">
            <a:xfrm>
              <a:off x="9525000" y="3505200"/>
              <a:ext cx="152400" cy="152400"/>
            </a:xfrm>
            <a:prstGeom prst="line">
              <a:avLst/>
            </a:prstGeom>
            <a:noFill/>
            <a:ln w="9525">
              <a:solidFill>
                <a:schemeClr val="tx1"/>
              </a:solidFill>
              <a:round/>
              <a:headEnd/>
              <a:tailEnd/>
            </a:ln>
            <a:effectLst/>
          </p:spPr>
          <p:txBody>
            <a:bodyPr wrap="none" anchor="ctr"/>
            <a:lstStyle/>
            <a:p>
              <a:endParaRPr lang="en-US"/>
            </a:p>
          </p:txBody>
        </p:sp>
        <p:sp>
          <p:nvSpPr>
            <p:cNvPr id="206" name="Line 261"/>
            <p:cNvSpPr>
              <a:spLocks noChangeShapeType="1"/>
            </p:cNvSpPr>
            <p:nvPr/>
          </p:nvSpPr>
          <p:spPr bwMode="auto">
            <a:xfrm>
              <a:off x="7086600" y="2438400"/>
              <a:ext cx="0" cy="304800"/>
            </a:xfrm>
            <a:prstGeom prst="line">
              <a:avLst/>
            </a:prstGeom>
            <a:noFill/>
            <a:ln w="9525">
              <a:solidFill>
                <a:schemeClr val="tx1"/>
              </a:solidFill>
              <a:round/>
              <a:headEnd/>
              <a:tailEnd/>
            </a:ln>
            <a:effectLst/>
          </p:spPr>
          <p:txBody>
            <a:bodyPr wrap="none" anchor="ctr"/>
            <a:lstStyle/>
            <a:p>
              <a:endParaRPr lang="en-US"/>
            </a:p>
          </p:txBody>
        </p:sp>
      </p:grpSp>
      <p:sp>
        <p:nvSpPr>
          <p:cNvPr id="3" name="Slide Number Placeholder 2">
            <a:extLst>
              <a:ext uri="{FF2B5EF4-FFF2-40B4-BE49-F238E27FC236}">
                <a16:creationId xmlns:a16="http://schemas.microsoft.com/office/drawing/2014/main" id="{27B9B0FC-4AA1-4FD8-AB31-2C815A86BC6F}"/>
              </a:ext>
            </a:extLst>
          </p:cNvPr>
          <p:cNvSpPr>
            <a:spLocks noGrp="1"/>
          </p:cNvSpPr>
          <p:nvPr>
            <p:ph type="sldNum" sz="quarter" idx="12"/>
          </p:nvPr>
        </p:nvSpPr>
        <p:spPr/>
        <p:txBody>
          <a:bodyPr/>
          <a:lstStyle/>
          <a:p>
            <a:fld id="{0DD54056-B847-46F3-8FD0-4DBB10FED605}" type="slidenum">
              <a:rPr lang="en-US" smtClean="0"/>
              <a:t>31</a:t>
            </a:fld>
            <a:endParaRPr lang="en-US"/>
          </a:p>
        </p:txBody>
      </p:sp>
    </p:spTree>
    <p:extLst>
      <p:ext uri="{BB962C8B-B14F-4D97-AF65-F5344CB8AC3E}">
        <p14:creationId xmlns:p14="http://schemas.microsoft.com/office/powerpoint/2010/main" val="361261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3CAC4-2873-4140-AF5D-F0F8CA148E81}"/>
              </a:ext>
            </a:extLst>
          </p:cNvPr>
          <p:cNvSpPr>
            <a:spLocks noGrp="1"/>
          </p:cNvSpPr>
          <p:nvPr>
            <p:ph type="title"/>
          </p:nvPr>
        </p:nvSpPr>
        <p:spPr/>
        <p:txBody>
          <a:bodyPr/>
          <a:lstStyle/>
          <a:p>
            <a:r>
              <a:rPr lang="en-US" dirty="0"/>
              <a:t>Symbolic approaches to KB-QA</a:t>
            </a:r>
          </a:p>
        </p:txBody>
      </p:sp>
      <p:sp>
        <p:nvSpPr>
          <p:cNvPr id="3" name="Content Placeholder 2">
            <a:extLst>
              <a:ext uri="{FF2B5EF4-FFF2-40B4-BE49-F238E27FC236}">
                <a16:creationId xmlns:a16="http://schemas.microsoft.com/office/drawing/2014/main" id="{49CEBE6B-40F5-43E5-9870-E7DC848F0267}"/>
              </a:ext>
            </a:extLst>
          </p:cNvPr>
          <p:cNvSpPr>
            <a:spLocks noGrp="1"/>
          </p:cNvSpPr>
          <p:nvPr>
            <p:ph idx="1"/>
          </p:nvPr>
        </p:nvSpPr>
        <p:spPr>
          <a:xfrm>
            <a:off x="838200" y="1690688"/>
            <a:ext cx="10515600" cy="4486275"/>
          </a:xfrm>
        </p:spPr>
        <p:txBody>
          <a:bodyPr>
            <a:normAutofit fontScale="92500" lnSpcReduction="10000"/>
          </a:bodyPr>
          <a:lstStyle/>
          <a:p>
            <a:r>
              <a:rPr lang="en-US"/>
              <a:t>Understand the question via </a:t>
            </a:r>
            <a:r>
              <a:rPr lang="en-US" b="1"/>
              <a:t>semantic parsing</a:t>
            </a:r>
          </a:p>
          <a:p>
            <a:pPr lvl="1"/>
            <a:r>
              <a:rPr lang="en-US">
                <a:cs typeface="Courier New" panose="02070309020205020404" pitchFamily="49" charset="0"/>
              </a:rPr>
              <a:t>Input: what is Obama’s citizenship?</a:t>
            </a:r>
          </a:p>
          <a:p>
            <a:pPr lvl="1"/>
            <a:r>
              <a:rPr lang="en-US">
                <a:cs typeface="Courier New" panose="02070309020205020404" pitchFamily="49" charset="0"/>
              </a:rPr>
              <a:t>Output (LF): (Obama, </a:t>
            </a:r>
            <a:r>
              <a:rPr lang="en-US">
                <a:solidFill>
                  <a:schemeClr val="accent5">
                    <a:lumMod val="75000"/>
                  </a:schemeClr>
                </a:solidFill>
                <a:cs typeface="Courier New" panose="02070309020205020404" pitchFamily="49" charset="0"/>
              </a:rPr>
              <a:t>Citizenship</a:t>
            </a:r>
            <a:r>
              <a:rPr lang="en-US">
                <a:cs typeface="Courier New" panose="02070309020205020404" pitchFamily="49" charset="0"/>
              </a:rPr>
              <a:t>,?)</a:t>
            </a:r>
            <a:endParaRPr lang="en-US"/>
          </a:p>
          <a:p>
            <a:r>
              <a:rPr lang="en-US"/>
              <a:t>Collect relevant information via fuzzy </a:t>
            </a:r>
            <a:r>
              <a:rPr lang="en-US" b="1"/>
              <a:t>keyword matching</a:t>
            </a:r>
          </a:p>
          <a:p>
            <a:pPr lvl="1"/>
            <a:r>
              <a:rPr lang="en-US">
                <a:cs typeface="Courier New" panose="02070309020205020404" pitchFamily="49" charset="0"/>
              </a:rPr>
              <a:t>(Obama, </a:t>
            </a:r>
            <a:r>
              <a:rPr lang="en-US" err="1">
                <a:solidFill>
                  <a:schemeClr val="accent5">
                    <a:lumMod val="75000"/>
                  </a:schemeClr>
                </a:solidFill>
                <a:cs typeface="Courier New" panose="02070309020205020404" pitchFamily="49" charset="0"/>
              </a:rPr>
              <a:t>BornIn</a:t>
            </a:r>
            <a:r>
              <a:rPr lang="en-US">
                <a:cs typeface="Courier New" panose="02070309020205020404" pitchFamily="49" charset="0"/>
              </a:rPr>
              <a:t>, Hawaii)</a:t>
            </a:r>
          </a:p>
          <a:p>
            <a:pPr lvl="1"/>
            <a:r>
              <a:rPr lang="en-US">
                <a:cs typeface="Courier New" panose="02070309020205020404" pitchFamily="49" charset="0"/>
              </a:rPr>
              <a:t>(Hawaii, </a:t>
            </a:r>
            <a:r>
              <a:rPr lang="en-US" err="1">
                <a:solidFill>
                  <a:schemeClr val="accent5">
                    <a:lumMod val="75000"/>
                  </a:schemeClr>
                </a:solidFill>
                <a:cs typeface="Courier New" panose="02070309020205020404" pitchFamily="49" charset="0"/>
              </a:rPr>
              <a:t>PartOf</a:t>
            </a:r>
            <a:r>
              <a:rPr lang="en-US">
                <a:cs typeface="Courier New" panose="02070309020205020404" pitchFamily="49" charset="0"/>
              </a:rPr>
              <a:t>, USA)</a:t>
            </a:r>
          </a:p>
          <a:p>
            <a:pPr lvl="1"/>
            <a:r>
              <a:rPr lang="en-US">
                <a:cs typeface="Courier New" panose="02070309020205020404" pitchFamily="49" charset="0"/>
              </a:rPr>
              <a:t>Needs to know that </a:t>
            </a:r>
            <a:r>
              <a:rPr lang="en-US" err="1">
                <a:solidFill>
                  <a:schemeClr val="accent5">
                    <a:lumMod val="75000"/>
                  </a:schemeClr>
                </a:solidFill>
                <a:cs typeface="Courier New" panose="02070309020205020404" pitchFamily="49" charset="0"/>
              </a:rPr>
              <a:t>BornIn</a:t>
            </a:r>
            <a:r>
              <a:rPr lang="en-US">
                <a:solidFill>
                  <a:schemeClr val="accent5">
                    <a:lumMod val="75000"/>
                  </a:schemeClr>
                </a:solidFill>
                <a:cs typeface="Courier New" panose="02070309020205020404" pitchFamily="49" charset="0"/>
              </a:rPr>
              <a:t> </a:t>
            </a:r>
            <a:r>
              <a:rPr lang="en-US">
                <a:cs typeface="Courier New" panose="02070309020205020404" pitchFamily="49" charset="0"/>
              </a:rPr>
              <a:t>and</a:t>
            </a:r>
            <a:r>
              <a:rPr lang="en-US">
                <a:solidFill>
                  <a:schemeClr val="accent5">
                    <a:lumMod val="75000"/>
                  </a:schemeClr>
                </a:solidFill>
                <a:cs typeface="Courier New" panose="02070309020205020404" pitchFamily="49" charset="0"/>
              </a:rPr>
              <a:t> Citizenship </a:t>
            </a:r>
            <a:r>
              <a:rPr lang="en-US">
                <a:cs typeface="Courier New" panose="02070309020205020404" pitchFamily="49" charset="0"/>
              </a:rPr>
              <a:t>are semantically related</a:t>
            </a:r>
            <a:endParaRPr lang="en-US"/>
          </a:p>
          <a:p>
            <a:r>
              <a:rPr lang="en-US"/>
              <a:t>Generate the answer via </a:t>
            </a:r>
            <a:r>
              <a:rPr lang="en-US" b="1"/>
              <a:t>reasoning</a:t>
            </a:r>
          </a:p>
          <a:p>
            <a:pPr lvl="1"/>
            <a:r>
              <a:rPr lang="en-US">
                <a:cs typeface="Courier New" panose="02070309020205020404" pitchFamily="49" charset="0"/>
              </a:rPr>
              <a:t>(Obama, </a:t>
            </a:r>
            <a:r>
              <a:rPr lang="en-US">
                <a:solidFill>
                  <a:schemeClr val="accent5">
                    <a:lumMod val="75000"/>
                  </a:schemeClr>
                </a:solidFill>
                <a:cs typeface="Courier New" panose="02070309020205020404" pitchFamily="49" charset="0"/>
              </a:rPr>
              <a:t>Citizenship</a:t>
            </a:r>
            <a:r>
              <a:rPr lang="en-US">
                <a:cs typeface="Courier New" panose="02070309020205020404" pitchFamily="49" charset="0"/>
              </a:rPr>
              <a:t>, </a:t>
            </a:r>
            <a:r>
              <a:rPr lang="en-US" b="1">
                <a:cs typeface="Courier New" panose="02070309020205020404" pitchFamily="49" charset="0"/>
              </a:rPr>
              <a:t>USA</a:t>
            </a:r>
            <a:r>
              <a:rPr lang="en-US">
                <a:cs typeface="Courier New" panose="02070309020205020404" pitchFamily="49" charset="0"/>
              </a:rPr>
              <a:t>)</a:t>
            </a:r>
          </a:p>
          <a:p>
            <a:r>
              <a:rPr lang="en-US" b="1">
                <a:cs typeface="Courier New" panose="02070309020205020404" pitchFamily="49" charset="0"/>
              </a:rPr>
              <a:t>Challenges</a:t>
            </a:r>
          </a:p>
          <a:p>
            <a:pPr lvl="1"/>
            <a:r>
              <a:rPr lang="en-US" b="1">
                <a:cs typeface="Courier New" panose="02070309020205020404" pitchFamily="49" charset="0"/>
              </a:rPr>
              <a:t>Paraphrasing in NL</a:t>
            </a:r>
          </a:p>
          <a:p>
            <a:pPr lvl="1"/>
            <a:r>
              <a:rPr lang="en-US" b="1">
                <a:cs typeface="Courier New" panose="02070309020205020404" pitchFamily="49" charset="0"/>
              </a:rPr>
              <a:t>Search complexity of a big KG</a:t>
            </a:r>
          </a:p>
          <a:p>
            <a:pPr lvl="1"/>
            <a:endParaRPr lang="en-US"/>
          </a:p>
          <a:p>
            <a:endParaRPr lang="en-US"/>
          </a:p>
        </p:txBody>
      </p:sp>
      <p:sp>
        <p:nvSpPr>
          <p:cNvPr id="4" name="Rectangle 3">
            <a:extLst>
              <a:ext uri="{FF2B5EF4-FFF2-40B4-BE49-F238E27FC236}">
                <a16:creationId xmlns:a16="http://schemas.microsoft.com/office/drawing/2014/main" id="{3286483A-84D2-44B8-9239-847C15BAD74E}"/>
              </a:ext>
            </a:extLst>
          </p:cNvPr>
          <p:cNvSpPr/>
          <p:nvPr/>
        </p:nvSpPr>
        <p:spPr>
          <a:xfrm>
            <a:off x="81643" y="6437199"/>
            <a:ext cx="11990614" cy="338554"/>
          </a:xfrm>
          <a:prstGeom prst="rect">
            <a:avLst/>
          </a:prstGeom>
        </p:spPr>
        <p:txBody>
          <a:bodyPr wrap="square">
            <a:spAutoFit/>
          </a:bodyPr>
          <a:lstStyle/>
          <a:p>
            <a:pPr algn="ctr"/>
            <a:r>
              <a:rPr lang="fr-FR" sz="1600">
                <a:latin typeface="LMRoman10-Regular"/>
              </a:rPr>
              <a:t>[</a:t>
            </a:r>
            <a:r>
              <a:rPr lang="fr-FR" sz="1600">
                <a:latin typeface="LMRoman10-Regular"/>
                <a:hlinkClick r:id="rId3"/>
              </a:rPr>
              <a:t>Richardson+ 98</a:t>
            </a:r>
            <a:r>
              <a:rPr lang="fr-FR" sz="1600">
                <a:latin typeface="LMRoman10-Regular"/>
              </a:rPr>
              <a:t>; </a:t>
            </a:r>
            <a:r>
              <a:rPr lang="fr-FR" sz="1600">
                <a:latin typeface="LMRoman10-Regular"/>
                <a:hlinkClick r:id="rId4"/>
              </a:rPr>
              <a:t>Berant+ 13</a:t>
            </a:r>
            <a:r>
              <a:rPr lang="fr-FR" sz="1600">
                <a:latin typeface="LMRoman10-Regular"/>
              </a:rPr>
              <a:t>; </a:t>
            </a:r>
            <a:r>
              <a:rPr lang="fr-FR" sz="1600">
                <a:latin typeface="LMRoman10-Regular"/>
                <a:hlinkClick r:id="rId5"/>
              </a:rPr>
              <a:t>Yao+ </a:t>
            </a:r>
            <a:r>
              <a:rPr lang="en-US" sz="1600">
                <a:latin typeface="LMRoman10-Regular"/>
                <a:hlinkClick r:id="rId5"/>
              </a:rPr>
              <a:t>15</a:t>
            </a:r>
            <a:r>
              <a:rPr lang="en-US" sz="1600">
                <a:latin typeface="LMRoman10-Regular"/>
              </a:rPr>
              <a:t>; </a:t>
            </a:r>
            <a:r>
              <a:rPr lang="en-US" sz="1600">
                <a:latin typeface="LMRoman10-Regular"/>
                <a:hlinkClick r:id="rId6"/>
              </a:rPr>
              <a:t>Bao+ 14</a:t>
            </a:r>
            <a:r>
              <a:rPr lang="en-US" sz="1600">
                <a:latin typeface="LMRoman10-Regular"/>
              </a:rPr>
              <a:t>; </a:t>
            </a:r>
            <a:r>
              <a:rPr lang="en-US" sz="1600">
                <a:latin typeface="LMRoman10-Regular"/>
                <a:hlinkClick r:id="rId7"/>
              </a:rPr>
              <a:t>Yih+ 15</a:t>
            </a:r>
            <a:r>
              <a:rPr lang="en-US" sz="1600">
                <a:latin typeface="LMRoman10-Regular"/>
              </a:rPr>
              <a:t>; etc.]</a:t>
            </a:r>
            <a:endParaRPr lang="en-US" sz="1600"/>
          </a:p>
        </p:txBody>
      </p:sp>
      <p:sp>
        <p:nvSpPr>
          <p:cNvPr id="5" name="Slide Number Placeholder 4">
            <a:extLst>
              <a:ext uri="{FF2B5EF4-FFF2-40B4-BE49-F238E27FC236}">
                <a16:creationId xmlns:a16="http://schemas.microsoft.com/office/drawing/2014/main" id="{2FD3F0FB-82E0-4118-816D-DAD1D6ABB19B}"/>
              </a:ext>
            </a:extLst>
          </p:cNvPr>
          <p:cNvSpPr>
            <a:spLocks noGrp="1"/>
          </p:cNvSpPr>
          <p:nvPr>
            <p:ph type="sldNum" sz="quarter" idx="12"/>
          </p:nvPr>
        </p:nvSpPr>
        <p:spPr/>
        <p:txBody>
          <a:bodyPr/>
          <a:lstStyle/>
          <a:p>
            <a:fld id="{0DD54056-B847-46F3-8FD0-4DBB10FED605}" type="slidenum">
              <a:rPr lang="en-US" smtClean="0"/>
              <a:t>32</a:t>
            </a:fld>
            <a:endParaRPr lang="en-US"/>
          </a:p>
        </p:txBody>
      </p:sp>
    </p:spTree>
    <p:extLst>
      <p:ext uri="{BB962C8B-B14F-4D97-AF65-F5344CB8AC3E}">
        <p14:creationId xmlns:p14="http://schemas.microsoft.com/office/powerpoint/2010/main" val="1981066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Challenge in KB-QA:</a:t>
            </a:r>
            <a:br>
              <a:rPr lang="en-US"/>
            </a:br>
            <a:r>
              <a:rPr lang="en-US" i="1"/>
              <a:t>Language Mismatch (</a:t>
            </a:r>
            <a:r>
              <a:rPr lang="en-US" i="1">
                <a:cs typeface="Courier New" panose="02070309020205020404" pitchFamily="49" charset="0"/>
              </a:rPr>
              <a:t>Paraphrasing</a:t>
            </a:r>
            <a:r>
              <a:rPr lang="en-US" i="1"/>
              <a:t>)</a:t>
            </a:r>
          </a:p>
        </p:txBody>
      </p:sp>
      <p:sp>
        <p:nvSpPr>
          <p:cNvPr id="3" name="Content Placeholder 2"/>
          <p:cNvSpPr>
            <a:spLocks noGrp="1"/>
          </p:cNvSpPr>
          <p:nvPr>
            <p:ph idx="1"/>
          </p:nvPr>
        </p:nvSpPr>
        <p:spPr>
          <a:xfrm>
            <a:off x="838200" y="2054711"/>
            <a:ext cx="10515600" cy="4197556"/>
          </a:xfrm>
        </p:spPr>
        <p:txBody>
          <a:bodyPr/>
          <a:lstStyle/>
          <a:p>
            <a:r>
              <a:rPr lang="en-US">
                <a:solidFill>
                  <a:srgbClr val="08247B"/>
                </a:solidFill>
              </a:rPr>
              <a:t>Lots of ways to ask the same question</a:t>
            </a:r>
          </a:p>
          <a:p>
            <a:pPr lvl="1"/>
            <a:r>
              <a:rPr lang="en-US" i="1">
                <a:latin typeface="Times New Roman" panose="02020603050405020304" pitchFamily="18" charset="0"/>
                <a:cs typeface="Times New Roman" panose="02020603050405020304" pitchFamily="18" charset="0"/>
              </a:rPr>
              <a:t>“What was the date that Minnesota became a state?”</a:t>
            </a:r>
          </a:p>
          <a:p>
            <a:pPr lvl="1"/>
            <a:r>
              <a:rPr lang="en-US" i="1">
                <a:latin typeface="Times New Roman" panose="02020603050405020304" pitchFamily="18" charset="0"/>
                <a:cs typeface="Times New Roman" panose="02020603050405020304" pitchFamily="18" charset="0"/>
              </a:rPr>
              <a:t>“Minnesota became a state on?”</a:t>
            </a:r>
          </a:p>
          <a:p>
            <a:pPr lvl="1"/>
            <a:r>
              <a:rPr lang="en-US" i="1">
                <a:latin typeface="Times New Roman" panose="02020603050405020304" pitchFamily="18" charset="0"/>
                <a:cs typeface="Times New Roman" panose="02020603050405020304" pitchFamily="18" charset="0"/>
              </a:rPr>
              <a:t>“When was the state Minnesota created?”</a:t>
            </a:r>
          </a:p>
          <a:p>
            <a:pPr lvl="1"/>
            <a:r>
              <a:rPr lang="en-US" i="1">
                <a:latin typeface="Times New Roman" panose="02020603050405020304" pitchFamily="18" charset="0"/>
                <a:cs typeface="Times New Roman" panose="02020603050405020304" pitchFamily="18" charset="0"/>
              </a:rPr>
              <a:t>“Minnesota's date it entered the union?”</a:t>
            </a:r>
          </a:p>
          <a:p>
            <a:pPr lvl="1"/>
            <a:r>
              <a:rPr lang="en-US" i="1">
                <a:latin typeface="Times New Roman" panose="02020603050405020304" pitchFamily="18" charset="0"/>
                <a:cs typeface="Times New Roman" panose="02020603050405020304" pitchFamily="18" charset="0"/>
              </a:rPr>
              <a:t>“When was Minnesota established as a state?”</a:t>
            </a:r>
          </a:p>
          <a:p>
            <a:pPr lvl="1"/>
            <a:r>
              <a:rPr lang="en-US" i="1">
                <a:latin typeface="Times New Roman" panose="02020603050405020304" pitchFamily="18" charset="0"/>
                <a:cs typeface="Times New Roman" panose="02020603050405020304" pitchFamily="18" charset="0"/>
              </a:rPr>
              <a:t>“What day did Minnesota officially become a state?”</a:t>
            </a:r>
          </a:p>
          <a:p>
            <a:pPr lvl="8"/>
            <a:endParaRPr lang="en-US" sz="2250" i="1">
              <a:latin typeface="Times New Roman" panose="02020603050405020304" pitchFamily="18" charset="0"/>
              <a:cs typeface="Times New Roman" panose="02020603050405020304" pitchFamily="18" charset="0"/>
            </a:endParaRPr>
          </a:p>
          <a:p>
            <a:r>
              <a:rPr lang="en-US">
                <a:solidFill>
                  <a:srgbClr val="08247B"/>
                </a:solidFill>
              </a:rPr>
              <a:t>Need to map them to the predicate defined in KB</a:t>
            </a:r>
          </a:p>
          <a:p>
            <a:pPr lvl="1"/>
            <a:r>
              <a:rPr lang="en-US" err="1">
                <a:cs typeface="Times New Roman" panose="02020603050405020304" pitchFamily="18" charset="0"/>
              </a:rPr>
              <a:t>location.dated_location.date_founded</a:t>
            </a:r>
            <a:r>
              <a:rPr lang="en-US">
                <a:cs typeface="Times New Roman" panose="02020603050405020304" pitchFamily="18" charset="0"/>
              </a:rPr>
              <a:t> </a:t>
            </a:r>
          </a:p>
        </p:txBody>
      </p:sp>
      <p:sp>
        <p:nvSpPr>
          <p:cNvPr id="4" name="Slide Number Placeholder 3">
            <a:extLst>
              <a:ext uri="{FF2B5EF4-FFF2-40B4-BE49-F238E27FC236}">
                <a16:creationId xmlns:a16="http://schemas.microsoft.com/office/drawing/2014/main" id="{10F3D583-8DEA-4F82-AC1C-C77585CE8A8E}"/>
              </a:ext>
            </a:extLst>
          </p:cNvPr>
          <p:cNvSpPr>
            <a:spLocks noGrp="1"/>
          </p:cNvSpPr>
          <p:nvPr>
            <p:ph type="sldNum" sz="quarter" idx="12"/>
          </p:nvPr>
        </p:nvSpPr>
        <p:spPr/>
        <p:txBody>
          <a:bodyPr/>
          <a:lstStyle/>
          <a:p>
            <a:fld id="{0DD54056-B847-46F3-8FD0-4DBB10FED605}" type="slidenum">
              <a:rPr lang="en-US" smtClean="0"/>
              <a:t>33</a:t>
            </a:fld>
            <a:endParaRPr lang="en-US"/>
          </a:p>
        </p:txBody>
      </p:sp>
    </p:spTree>
    <p:extLst>
      <p:ext uri="{BB962C8B-B14F-4D97-AF65-F5344CB8AC3E}">
        <p14:creationId xmlns:p14="http://schemas.microsoft.com/office/powerpoint/2010/main" val="2808831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8A56C-6725-421B-B6ED-4642F88555E5}"/>
              </a:ext>
            </a:extLst>
          </p:cNvPr>
          <p:cNvSpPr>
            <a:spLocks noGrp="1"/>
          </p:cNvSpPr>
          <p:nvPr>
            <p:ph type="title"/>
          </p:nvPr>
        </p:nvSpPr>
        <p:spPr/>
        <p:txBody>
          <a:bodyPr/>
          <a:lstStyle/>
          <a:p>
            <a:r>
              <a:rPr lang="en-US"/>
              <a:t>Scaling up semantic parsers</a:t>
            </a:r>
          </a:p>
        </p:txBody>
      </p:sp>
      <p:sp>
        <p:nvSpPr>
          <p:cNvPr id="3" name="Content Placeholder 2">
            <a:extLst>
              <a:ext uri="{FF2B5EF4-FFF2-40B4-BE49-F238E27FC236}">
                <a16:creationId xmlns:a16="http://schemas.microsoft.com/office/drawing/2014/main" id="{96530C21-03E5-4C3E-AB14-2CCA78F8EA64}"/>
              </a:ext>
            </a:extLst>
          </p:cNvPr>
          <p:cNvSpPr>
            <a:spLocks noGrp="1"/>
          </p:cNvSpPr>
          <p:nvPr>
            <p:ph idx="1"/>
          </p:nvPr>
        </p:nvSpPr>
        <p:spPr/>
        <p:txBody>
          <a:bodyPr/>
          <a:lstStyle/>
          <a:p>
            <a:r>
              <a:rPr lang="en-US">
                <a:cs typeface="Courier New" panose="02070309020205020404" pitchFamily="49" charset="0"/>
              </a:rPr>
              <a:t>Paraphrasing in NL</a:t>
            </a:r>
          </a:p>
          <a:p>
            <a:pPr lvl="1"/>
            <a:r>
              <a:rPr lang="en-US">
                <a:cs typeface="Courier New" panose="02070309020205020404" pitchFamily="49" charset="0"/>
              </a:rPr>
              <a:t>Introduce a paragraphing engine as pre-processor [</a:t>
            </a:r>
            <a:r>
              <a:rPr lang="en-US" err="1"/>
              <a:t>Berant&amp;Liang</a:t>
            </a:r>
            <a:r>
              <a:rPr lang="en-US"/>
              <a:t> 14]</a:t>
            </a:r>
            <a:endParaRPr lang="en-US">
              <a:cs typeface="Courier New" panose="02070309020205020404" pitchFamily="49" charset="0"/>
            </a:endParaRPr>
          </a:p>
          <a:p>
            <a:pPr lvl="1"/>
            <a:r>
              <a:rPr lang="en-US">
                <a:cs typeface="Courier New" panose="02070309020205020404" pitchFamily="49" charset="0"/>
              </a:rPr>
              <a:t>Using semantic similarity model (e.g., DSSM) for semantic matching [Yih+ 15]</a:t>
            </a:r>
          </a:p>
          <a:p>
            <a:pPr lvl="1"/>
            <a:endParaRPr lang="en-US">
              <a:cs typeface="Courier New" panose="02070309020205020404" pitchFamily="49" charset="0"/>
            </a:endParaRPr>
          </a:p>
          <a:p>
            <a:r>
              <a:rPr lang="en-US">
                <a:cs typeface="Courier New" panose="02070309020205020404" pitchFamily="49" charset="0"/>
              </a:rPr>
              <a:t>Search complexity of a big KG</a:t>
            </a:r>
          </a:p>
          <a:p>
            <a:pPr lvl="1"/>
            <a:r>
              <a:rPr lang="en-US">
                <a:cs typeface="Courier New" panose="02070309020205020404" pitchFamily="49" charset="0"/>
              </a:rPr>
              <a:t>Pruning (partial) paths using domain knowledge</a:t>
            </a:r>
          </a:p>
          <a:p>
            <a:pPr lvl="1"/>
            <a:endParaRPr lang="en-US">
              <a:cs typeface="Courier New" panose="02070309020205020404" pitchFamily="49" charset="0"/>
            </a:endParaRPr>
          </a:p>
          <a:p>
            <a:r>
              <a:rPr lang="en-US">
                <a:cs typeface="Courier New" panose="02070309020205020404" pitchFamily="49" charset="0"/>
              </a:rPr>
              <a:t>More details: IJCAI-2016 tutorial on “Deep Learning and Continuous Representations for Natural Language Processing” by Yih, He and Gao.</a:t>
            </a:r>
          </a:p>
          <a:p>
            <a:endParaRPr lang="en-US"/>
          </a:p>
        </p:txBody>
      </p:sp>
    </p:spTree>
    <p:extLst>
      <p:ext uri="{BB962C8B-B14F-4D97-AF65-F5344CB8AC3E}">
        <p14:creationId xmlns:p14="http://schemas.microsoft.com/office/powerpoint/2010/main" val="12390364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629" y="231311"/>
            <a:ext cx="10515600" cy="1325563"/>
          </a:xfrm>
        </p:spPr>
        <p:txBody>
          <a:bodyPr/>
          <a:lstStyle/>
          <a:p>
            <a:r>
              <a:rPr lang="en-US"/>
              <a:t>Case study: ReasoNet with Shared Memory</a:t>
            </a:r>
          </a:p>
        </p:txBody>
      </p:sp>
      <p:pic>
        <p:nvPicPr>
          <p:cNvPr id="5" name="Picture 4"/>
          <p:cNvPicPr>
            <a:picLocks noChangeAspect="1"/>
          </p:cNvPicPr>
          <p:nvPr/>
        </p:nvPicPr>
        <p:blipFill>
          <a:blip r:embed="rId3"/>
          <a:stretch>
            <a:fillRect/>
          </a:stretch>
        </p:blipFill>
        <p:spPr>
          <a:xfrm>
            <a:off x="9367024" y="18756505"/>
            <a:ext cx="5110976" cy="3379541"/>
          </a:xfrm>
          <a:prstGeom prst="rect">
            <a:avLst/>
          </a:prstGeom>
        </p:spPr>
      </p:pic>
      <p:pic>
        <p:nvPicPr>
          <p:cNvPr id="6" name="Content Placeholder 5"/>
          <p:cNvPicPr>
            <a:picLocks noGrp="1" noChangeAspect="1"/>
          </p:cNvPicPr>
          <p:nvPr>
            <p:ph idx="1"/>
          </p:nvPr>
        </p:nvPicPr>
        <p:blipFill>
          <a:blip r:embed="rId3"/>
          <a:stretch>
            <a:fillRect/>
          </a:stretch>
        </p:blipFill>
        <p:spPr>
          <a:xfrm>
            <a:off x="160892" y="1772080"/>
            <a:ext cx="5481021" cy="3624226"/>
          </a:xfrm>
          <a:prstGeom prst="rect">
            <a:avLst/>
          </a:prstGeom>
        </p:spPr>
      </p:pic>
      <mc:AlternateContent xmlns:mc="http://schemas.openxmlformats.org/markup-compatibility/2006" xmlns:a14="http://schemas.microsoft.com/office/drawing/2010/main">
        <mc:Choice Requires="a14">
          <p:sp>
            <p:nvSpPr>
              <p:cNvPr id="7" name="Content Placeholder 2"/>
              <p:cNvSpPr txBox="1">
                <a:spLocks/>
              </p:cNvSpPr>
              <p:nvPr/>
            </p:nvSpPr>
            <p:spPr>
              <a:xfrm>
                <a:off x="5893358" y="1714172"/>
                <a:ext cx="5915305" cy="44862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solidFill>
                      <a:schemeClr val="accent1"/>
                    </a:solidFill>
                  </a:rPr>
                  <a:t>Shared memory</a:t>
                </a:r>
                <a:r>
                  <a:rPr lang="en-US" sz="2400"/>
                  <a:t> (M)</a:t>
                </a:r>
                <a:r>
                  <a:rPr lang="en-US" sz="2400" b="1">
                    <a:solidFill>
                      <a:schemeClr val="accent1"/>
                    </a:solidFill>
                  </a:rPr>
                  <a:t> </a:t>
                </a:r>
                <a:r>
                  <a:rPr lang="en-US" sz="2400"/>
                  <a:t>encodes task-specific knowledge</a:t>
                </a:r>
              </a:p>
              <a:p>
                <a:pPr lvl="1"/>
                <a:r>
                  <a:rPr lang="en-US" sz="2000" b="1">
                    <a:solidFill>
                      <a:schemeClr val="accent2"/>
                    </a:solidFill>
                  </a:rPr>
                  <a:t>Long-term memory:</a:t>
                </a:r>
                <a:r>
                  <a:rPr lang="en-US" sz="2000"/>
                  <a:t> encode KB for answering all questions in QA on KB</a:t>
                </a:r>
              </a:p>
              <a:p>
                <a:pPr lvl="1"/>
                <a:r>
                  <a:rPr lang="en-US" sz="2000" b="1">
                    <a:solidFill>
                      <a:schemeClr val="bg2">
                        <a:lumMod val="75000"/>
                      </a:schemeClr>
                    </a:solidFill>
                  </a:rPr>
                  <a:t>Short-term memory:</a:t>
                </a:r>
                <a:r>
                  <a:rPr lang="en-US" sz="2000">
                    <a:solidFill>
                      <a:schemeClr val="bg2">
                        <a:lumMod val="75000"/>
                      </a:schemeClr>
                    </a:solidFill>
                  </a:rPr>
                  <a:t> encode the passage(s) which contains the answer of a question in QA on Text</a:t>
                </a:r>
              </a:p>
              <a:p>
                <a:r>
                  <a:rPr lang="en-US" sz="2400" b="1">
                    <a:solidFill>
                      <a:schemeClr val="accent1"/>
                    </a:solidFill>
                  </a:rPr>
                  <a:t>Working memory </a:t>
                </a:r>
                <a:r>
                  <a:rPr lang="en-US" sz="2400">
                    <a:solidFill>
                      <a:schemeClr val="tx1"/>
                    </a:solidFill>
                  </a:rPr>
                  <a:t>(h</a:t>
                </a:r>
                <a:r>
                  <a:rPr lang="en-US" sz="2400">
                    <a:solidFill>
                      <a:schemeClr val="tx1"/>
                    </a:solidFill>
                    <a:sym typeface="Wingdings" panose="05000000000000000000" pitchFamily="2" charset="2"/>
                  </a:rPr>
                  <a:t>idden state </a:t>
                </a:r>
                <a14:m>
                  <m:oMath xmlns:m="http://schemas.openxmlformats.org/officeDocument/2006/math">
                    <m:sSub>
                      <m:sSubPr>
                        <m:ctrlPr>
                          <a:rPr lang="en-US" sz="2400" i="1" dirty="0">
                            <a:solidFill>
                              <a:schemeClr val="tx1"/>
                            </a:solidFill>
                            <a:latin typeface="Cambria Math" panose="02040503050406030204" pitchFamily="18" charset="0"/>
                            <a:sym typeface="Wingdings" panose="05000000000000000000" pitchFamily="2" charset="2"/>
                          </a:rPr>
                        </m:ctrlPr>
                      </m:sSubPr>
                      <m:e>
                        <m:r>
                          <a:rPr lang="en-US" sz="2400" b="0" i="1" dirty="0">
                            <a:solidFill>
                              <a:schemeClr val="tx1"/>
                            </a:solidFill>
                            <a:latin typeface="Cambria Math" panose="02040503050406030204" pitchFamily="18" charset="0"/>
                            <a:sym typeface="Wingdings" panose="05000000000000000000" pitchFamily="2" charset="2"/>
                          </a:rPr>
                          <m:t>𝑆</m:t>
                        </m:r>
                      </m:e>
                      <m:sub>
                        <m:r>
                          <a:rPr lang="en-US" sz="2400" b="0" i="1" dirty="0">
                            <a:solidFill>
                              <a:schemeClr val="tx1"/>
                            </a:solidFill>
                            <a:latin typeface="Cambria Math" panose="02040503050406030204" pitchFamily="18" charset="0"/>
                            <a:sym typeface="Wingdings" panose="05000000000000000000" pitchFamily="2" charset="2"/>
                          </a:rPr>
                          <m:t>𝑡</m:t>
                        </m:r>
                      </m:sub>
                    </m:sSub>
                  </m:oMath>
                </a14:m>
                <a:r>
                  <a:rPr lang="en-US" sz="2400">
                    <a:solidFill>
                      <a:schemeClr val="tx1"/>
                    </a:solidFill>
                  </a:rPr>
                  <a:t>)</a:t>
                </a:r>
                <a:r>
                  <a:rPr lang="en-US" sz="2400" b="1"/>
                  <a:t> </a:t>
                </a:r>
                <a:r>
                  <a:rPr lang="en-US" sz="2400"/>
                  <a:t>contains a description of the current state of the world in a reasoning process</a:t>
                </a:r>
                <a:endParaRPr lang="en-US" sz="2400" b="1"/>
              </a:p>
              <a:p>
                <a:r>
                  <a:rPr lang="en-US" sz="2400" b="1">
                    <a:solidFill>
                      <a:schemeClr val="accent1"/>
                    </a:solidFill>
                  </a:rPr>
                  <a:t>Search controller</a:t>
                </a:r>
                <a:r>
                  <a:rPr lang="en-US" sz="2400" b="1">
                    <a:solidFill>
                      <a:schemeClr val="accent1">
                        <a:lumMod val="75000"/>
                      </a:schemeClr>
                    </a:solidFill>
                  </a:rPr>
                  <a:t> </a:t>
                </a:r>
                <a:r>
                  <a:rPr lang="en-US" sz="2400"/>
                  <a:t>performs multi-step inference to update </a:t>
                </a:r>
                <a14:m>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𝑆</m:t>
                        </m:r>
                      </m:e>
                      <m:sub>
                        <m:r>
                          <a:rPr lang="en-US" sz="2400" b="0" i="1" dirty="0" smtClean="0">
                            <a:latin typeface="Cambria Math" panose="02040503050406030204" pitchFamily="18" charset="0"/>
                          </a:rPr>
                          <m:t>𝑡</m:t>
                        </m:r>
                      </m:sub>
                    </m:sSub>
                  </m:oMath>
                </a14:m>
                <a:r>
                  <a:rPr lang="en-US" sz="2400"/>
                  <a:t> of a question using knowledge in shared memory</a:t>
                </a:r>
              </a:p>
              <a:p>
                <a:r>
                  <a:rPr lang="en-US" sz="2400"/>
                  <a:t>Input/output modules are task-specific</a:t>
                </a:r>
                <a:endParaRPr lang="en-US" sz="2400">
                  <a:solidFill>
                    <a:schemeClr val="accent1">
                      <a:lumMod val="75000"/>
                    </a:schemeClr>
                  </a:solidFill>
                </a:endParaRPr>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5893358" y="1714172"/>
                <a:ext cx="5915305" cy="4486275"/>
              </a:xfrm>
              <a:prstGeom prst="rect">
                <a:avLst/>
              </a:prstGeom>
              <a:blipFill>
                <a:blip r:embed="rId4"/>
                <a:stretch>
                  <a:fillRect l="-1443" t="-2582" r="-1546" b="-2446"/>
                </a:stretch>
              </a:blipFill>
            </p:spPr>
            <p:txBody>
              <a:bodyPr/>
              <a:lstStyle/>
              <a:p>
                <a:r>
                  <a:rPr lang="en-US">
                    <a:noFill/>
                  </a:rPr>
                  <a:t> </a:t>
                </a:r>
              </a:p>
            </p:txBody>
          </p:sp>
        </mc:Fallback>
      </mc:AlternateContent>
      <p:sp>
        <p:nvSpPr>
          <p:cNvPr id="8" name="Rectangle 7"/>
          <p:cNvSpPr/>
          <p:nvPr/>
        </p:nvSpPr>
        <p:spPr>
          <a:xfrm>
            <a:off x="53084" y="6483485"/>
            <a:ext cx="12199876" cy="338554"/>
          </a:xfrm>
          <a:prstGeom prst="rect">
            <a:avLst/>
          </a:prstGeom>
        </p:spPr>
        <p:txBody>
          <a:bodyPr wrap="square">
            <a:spAutoFit/>
          </a:bodyPr>
          <a:lstStyle/>
          <a:p>
            <a:pPr algn="ctr"/>
            <a:r>
              <a:rPr lang="en-US" sz="1600"/>
              <a:t>[</a:t>
            </a:r>
            <a:r>
              <a:rPr lang="en-US" sz="1600">
                <a:hlinkClick r:id="rId5"/>
              </a:rPr>
              <a:t>Shen+ 16</a:t>
            </a:r>
            <a:r>
              <a:rPr lang="en-US" sz="1600"/>
              <a:t>; </a:t>
            </a:r>
            <a:r>
              <a:rPr lang="en-US" sz="1600">
                <a:hlinkClick r:id="rId6"/>
              </a:rPr>
              <a:t>Shen+ 17</a:t>
            </a:r>
            <a:r>
              <a:rPr lang="en-US" sz="1600"/>
              <a:t>]</a:t>
            </a:r>
          </a:p>
        </p:txBody>
      </p:sp>
      <p:sp>
        <p:nvSpPr>
          <p:cNvPr id="3" name="Slide Number Placeholder 2"/>
          <p:cNvSpPr>
            <a:spLocks noGrp="1"/>
          </p:cNvSpPr>
          <p:nvPr>
            <p:ph type="sldNum" sz="quarter" idx="12"/>
          </p:nvPr>
        </p:nvSpPr>
        <p:spPr/>
        <p:txBody>
          <a:bodyPr/>
          <a:lstStyle/>
          <a:p>
            <a:fld id="{C457ECFF-F0A0-4928-BB3E-15861A9DA64E}" type="slidenum">
              <a:rPr lang="en-US" smtClean="0"/>
              <a:t>35</a:t>
            </a:fld>
            <a:endParaRPr lang="en-US"/>
          </a:p>
        </p:txBody>
      </p:sp>
    </p:spTree>
    <p:extLst>
      <p:ext uri="{BB962C8B-B14F-4D97-AF65-F5344CB8AC3E}">
        <p14:creationId xmlns:p14="http://schemas.microsoft.com/office/powerpoint/2010/main" val="3870428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3517" y="1680183"/>
            <a:ext cx="4387746" cy="47932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a:ln>
                <a:noFill/>
              </a:ln>
              <a:solidFill>
                <a:prstClr val="black"/>
              </a:solidFill>
              <a:effectLst/>
              <a:uLnTx/>
              <a:uFillTx/>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ea typeface="+mn-ea"/>
              <a:cs typeface="+mn-cs"/>
            </a:endParaRPr>
          </a:p>
        </p:txBody>
      </p:sp>
      <p:grpSp>
        <p:nvGrpSpPr>
          <p:cNvPr id="8" name="Group 7"/>
          <p:cNvGrpSpPr/>
          <p:nvPr/>
        </p:nvGrpSpPr>
        <p:grpSpPr>
          <a:xfrm>
            <a:off x="1074384" y="1727557"/>
            <a:ext cx="1980190" cy="1716771"/>
            <a:chOff x="6400800" y="2286000"/>
            <a:chExt cx="3429000" cy="3352800"/>
          </a:xfrm>
        </p:grpSpPr>
        <p:sp>
          <p:nvSpPr>
            <p:cNvPr id="9" name="Oval 32"/>
            <p:cNvSpPr>
              <a:spLocks noChangeArrowheads="1"/>
            </p:cNvSpPr>
            <p:nvPr/>
          </p:nvSpPr>
          <p:spPr bwMode="auto">
            <a:xfrm>
              <a:off x="79248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 name="Oval 33"/>
            <p:cNvSpPr>
              <a:spLocks noChangeArrowheads="1"/>
            </p:cNvSpPr>
            <p:nvPr/>
          </p:nvSpPr>
          <p:spPr bwMode="auto">
            <a:xfrm>
              <a:off x="7848600" y="5105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 name="Oval 34"/>
            <p:cNvSpPr>
              <a:spLocks noChangeArrowheads="1"/>
            </p:cNvSpPr>
            <p:nvPr/>
          </p:nvSpPr>
          <p:spPr bwMode="auto">
            <a:xfrm>
              <a:off x="74676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 name="Oval 35"/>
            <p:cNvSpPr>
              <a:spLocks noChangeArrowheads="1"/>
            </p:cNvSpPr>
            <p:nvPr/>
          </p:nvSpPr>
          <p:spPr bwMode="auto">
            <a:xfrm>
              <a:off x="79248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 name="Line 36"/>
            <p:cNvSpPr>
              <a:spLocks noChangeShapeType="1"/>
            </p:cNvSpPr>
            <p:nvPr/>
          </p:nvSpPr>
          <p:spPr bwMode="auto">
            <a:xfrm>
              <a:off x="7620000" y="48006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 name="Line 37"/>
            <p:cNvSpPr>
              <a:spLocks noChangeShapeType="1"/>
            </p:cNvSpPr>
            <p:nvPr/>
          </p:nvSpPr>
          <p:spPr bwMode="auto">
            <a:xfrm flipH="1">
              <a:off x="7924800" y="4876800"/>
              <a:ext cx="762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 name="Line 38"/>
            <p:cNvSpPr>
              <a:spLocks noChangeShapeType="1"/>
            </p:cNvSpPr>
            <p:nvPr/>
          </p:nvSpPr>
          <p:spPr bwMode="auto">
            <a:xfrm flipH="1">
              <a:off x="7543800" y="45720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 name="Oval 39"/>
            <p:cNvSpPr>
              <a:spLocks noChangeArrowheads="1"/>
            </p:cNvSpPr>
            <p:nvPr/>
          </p:nvSpPr>
          <p:spPr bwMode="auto">
            <a:xfrm>
              <a:off x="70104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 name="Oval 40"/>
            <p:cNvSpPr>
              <a:spLocks noChangeArrowheads="1"/>
            </p:cNvSpPr>
            <p:nvPr/>
          </p:nvSpPr>
          <p:spPr bwMode="auto">
            <a:xfrm>
              <a:off x="71628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 name="Oval 41"/>
            <p:cNvSpPr>
              <a:spLocks noChangeArrowheads="1"/>
            </p:cNvSpPr>
            <p:nvPr/>
          </p:nvSpPr>
          <p:spPr bwMode="auto">
            <a:xfrm>
              <a:off x="74676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 name="Oval 42"/>
            <p:cNvSpPr>
              <a:spLocks noChangeArrowheads="1"/>
            </p:cNvSpPr>
            <p:nvPr/>
          </p:nvSpPr>
          <p:spPr bwMode="auto">
            <a:xfrm>
              <a:off x="75438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 name="Line 43"/>
            <p:cNvSpPr>
              <a:spLocks noChangeShapeType="1"/>
            </p:cNvSpPr>
            <p:nvPr/>
          </p:nvSpPr>
          <p:spPr bwMode="auto">
            <a:xfrm>
              <a:off x="7162800" y="44958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1" name="Line 44"/>
            <p:cNvSpPr>
              <a:spLocks noChangeShapeType="1"/>
            </p:cNvSpPr>
            <p:nvPr/>
          </p:nvSpPr>
          <p:spPr bwMode="auto">
            <a:xfrm>
              <a:off x="7086600" y="45720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2" name="Line 45"/>
            <p:cNvSpPr>
              <a:spLocks noChangeShapeType="1"/>
            </p:cNvSpPr>
            <p:nvPr/>
          </p:nvSpPr>
          <p:spPr bwMode="auto">
            <a:xfrm>
              <a:off x="7315200" y="4800600"/>
              <a:ext cx="1524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3" name="Line 46"/>
            <p:cNvSpPr>
              <a:spLocks noChangeShapeType="1"/>
            </p:cNvSpPr>
            <p:nvPr/>
          </p:nvSpPr>
          <p:spPr bwMode="auto">
            <a:xfrm>
              <a:off x="7239000" y="48768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4" name="Oval 47"/>
            <p:cNvSpPr>
              <a:spLocks noChangeArrowheads="1"/>
            </p:cNvSpPr>
            <p:nvPr/>
          </p:nvSpPr>
          <p:spPr bwMode="auto">
            <a:xfrm>
              <a:off x="70866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5" name="Oval 48"/>
            <p:cNvSpPr>
              <a:spLocks noChangeArrowheads="1"/>
            </p:cNvSpPr>
            <p:nvPr/>
          </p:nvSpPr>
          <p:spPr bwMode="auto">
            <a:xfrm>
              <a:off x="7543800" y="5334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6" name="Line 49"/>
            <p:cNvSpPr>
              <a:spLocks noChangeShapeType="1"/>
            </p:cNvSpPr>
            <p:nvPr/>
          </p:nvSpPr>
          <p:spPr bwMode="auto">
            <a:xfrm>
              <a:off x="7239000" y="5105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7" name="Line 50"/>
            <p:cNvSpPr>
              <a:spLocks noChangeShapeType="1"/>
            </p:cNvSpPr>
            <p:nvPr/>
          </p:nvSpPr>
          <p:spPr bwMode="auto">
            <a:xfrm>
              <a:off x="7162800" y="51816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8" name="Line 51"/>
            <p:cNvSpPr>
              <a:spLocks noChangeShapeType="1"/>
            </p:cNvSpPr>
            <p:nvPr/>
          </p:nvSpPr>
          <p:spPr bwMode="auto">
            <a:xfrm>
              <a:off x="7696200" y="51054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9" name="Line 52"/>
            <p:cNvSpPr>
              <a:spLocks noChangeShapeType="1"/>
            </p:cNvSpPr>
            <p:nvPr/>
          </p:nvSpPr>
          <p:spPr bwMode="auto">
            <a:xfrm>
              <a:off x="7620000" y="44958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0" name="Line 53"/>
            <p:cNvSpPr>
              <a:spLocks noChangeShapeType="1"/>
            </p:cNvSpPr>
            <p:nvPr/>
          </p:nvSpPr>
          <p:spPr bwMode="auto">
            <a:xfrm>
              <a:off x="8001000" y="45720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1" name="Oval 54"/>
            <p:cNvSpPr>
              <a:spLocks noChangeArrowheads="1"/>
            </p:cNvSpPr>
            <p:nvPr/>
          </p:nvSpPr>
          <p:spPr bwMode="auto">
            <a:xfrm>
              <a:off x="7467600" y="4114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2" name="Oval 55"/>
            <p:cNvSpPr>
              <a:spLocks noChangeArrowheads="1"/>
            </p:cNvSpPr>
            <p:nvPr/>
          </p:nvSpPr>
          <p:spPr bwMode="auto">
            <a:xfrm>
              <a:off x="7010400" y="3962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3" name="Line 56"/>
            <p:cNvSpPr>
              <a:spLocks noChangeShapeType="1"/>
            </p:cNvSpPr>
            <p:nvPr/>
          </p:nvSpPr>
          <p:spPr bwMode="auto">
            <a:xfrm>
              <a:off x="7162800" y="4114800"/>
              <a:ext cx="304800" cy="777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4" name="Line 57"/>
            <p:cNvSpPr>
              <a:spLocks noChangeShapeType="1"/>
            </p:cNvSpPr>
            <p:nvPr/>
          </p:nvSpPr>
          <p:spPr bwMode="auto">
            <a:xfrm>
              <a:off x="7162800" y="4114800"/>
              <a:ext cx="304800" cy="3810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5" name="Line 58"/>
            <p:cNvSpPr>
              <a:spLocks noChangeShapeType="1"/>
            </p:cNvSpPr>
            <p:nvPr/>
          </p:nvSpPr>
          <p:spPr bwMode="auto">
            <a:xfrm>
              <a:off x="7620000" y="41910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6" name="Oval 60"/>
            <p:cNvSpPr>
              <a:spLocks noChangeArrowheads="1"/>
            </p:cNvSpPr>
            <p:nvPr/>
          </p:nvSpPr>
          <p:spPr bwMode="auto">
            <a:xfrm>
              <a:off x="7848600" y="5105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7" name="Oval 61"/>
            <p:cNvSpPr>
              <a:spLocks noChangeArrowheads="1"/>
            </p:cNvSpPr>
            <p:nvPr/>
          </p:nvSpPr>
          <p:spPr bwMode="auto">
            <a:xfrm>
              <a:off x="7848600" y="5486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8" name="Line 62"/>
            <p:cNvSpPr>
              <a:spLocks noChangeShapeType="1"/>
            </p:cNvSpPr>
            <p:nvPr/>
          </p:nvSpPr>
          <p:spPr bwMode="auto">
            <a:xfrm>
              <a:off x="8001000" y="51816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9" name="Line 63"/>
            <p:cNvSpPr>
              <a:spLocks noChangeShapeType="1"/>
            </p:cNvSpPr>
            <p:nvPr/>
          </p:nvSpPr>
          <p:spPr bwMode="auto">
            <a:xfrm>
              <a:off x="7924800" y="52578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0" name="Oval 64"/>
            <p:cNvSpPr>
              <a:spLocks noChangeArrowheads="1"/>
            </p:cNvSpPr>
            <p:nvPr/>
          </p:nvSpPr>
          <p:spPr bwMode="auto">
            <a:xfrm>
              <a:off x="7924800" y="4038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1" name="Oval 66"/>
            <p:cNvSpPr>
              <a:spLocks noChangeArrowheads="1"/>
            </p:cNvSpPr>
            <p:nvPr/>
          </p:nvSpPr>
          <p:spPr bwMode="auto">
            <a:xfrm>
              <a:off x="7924800" y="4038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2" name="Line 68"/>
            <p:cNvSpPr>
              <a:spLocks noChangeShapeType="1"/>
            </p:cNvSpPr>
            <p:nvPr/>
          </p:nvSpPr>
          <p:spPr bwMode="auto">
            <a:xfrm>
              <a:off x="8001000" y="41910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3" name="Line 70"/>
            <p:cNvSpPr>
              <a:spLocks noChangeShapeType="1"/>
            </p:cNvSpPr>
            <p:nvPr/>
          </p:nvSpPr>
          <p:spPr bwMode="auto">
            <a:xfrm>
              <a:off x="6400800" y="3429000"/>
              <a:ext cx="762000" cy="1600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4" name="Line 76"/>
            <p:cNvSpPr>
              <a:spLocks noChangeShapeType="1"/>
            </p:cNvSpPr>
            <p:nvPr/>
          </p:nvSpPr>
          <p:spPr bwMode="auto">
            <a:xfrm>
              <a:off x="8077200" y="48768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5" name="Line 88"/>
            <p:cNvSpPr>
              <a:spLocks noChangeShapeType="1"/>
            </p:cNvSpPr>
            <p:nvPr/>
          </p:nvSpPr>
          <p:spPr bwMode="auto">
            <a:xfrm>
              <a:off x="7620000" y="48768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6" name="Line 89"/>
            <p:cNvSpPr>
              <a:spLocks noChangeShapeType="1"/>
            </p:cNvSpPr>
            <p:nvPr/>
          </p:nvSpPr>
          <p:spPr bwMode="auto">
            <a:xfrm flipV="1">
              <a:off x="7620000" y="4114800"/>
              <a:ext cx="3048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7" name="Line 96"/>
            <p:cNvSpPr>
              <a:spLocks noChangeShapeType="1"/>
            </p:cNvSpPr>
            <p:nvPr/>
          </p:nvSpPr>
          <p:spPr bwMode="auto">
            <a:xfrm>
              <a:off x="7620000" y="5181600"/>
              <a:ext cx="2286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8" name="Line 97"/>
            <p:cNvSpPr>
              <a:spLocks noChangeShapeType="1"/>
            </p:cNvSpPr>
            <p:nvPr/>
          </p:nvSpPr>
          <p:spPr bwMode="auto">
            <a:xfrm flipH="1" flipV="1">
              <a:off x="8001000" y="5562600"/>
              <a:ext cx="3810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9" name="Line 98"/>
            <p:cNvSpPr>
              <a:spLocks noChangeShapeType="1"/>
            </p:cNvSpPr>
            <p:nvPr/>
          </p:nvSpPr>
          <p:spPr bwMode="auto">
            <a:xfrm flipV="1">
              <a:off x="8001000" y="54864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0" name="Oval 99"/>
            <p:cNvSpPr>
              <a:spLocks noChangeArrowheads="1"/>
            </p:cNvSpPr>
            <p:nvPr/>
          </p:nvSpPr>
          <p:spPr bwMode="auto">
            <a:xfrm>
              <a:off x="79248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1" name="Oval 100"/>
            <p:cNvSpPr>
              <a:spLocks noChangeArrowheads="1"/>
            </p:cNvSpPr>
            <p:nvPr/>
          </p:nvSpPr>
          <p:spPr bwMode="auto">
            <a:xfrm>
              <a:off x="7848600" y="3429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2" name="Oval 101"/>
            <p:cNvSpPr>
              <a:spLocks noChangeArrowheads="1"/>
            </p:cNvSpPr>
            <p:nvPr/>
          </p:nvSpPr>
          <p:spPr bwMode="auto">
            <a:xfrm>
              <a:off x="74676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3" name="Oval 102"/>
            <p:cNvSpPr>
              <a:spLocks noChangeArrowheads="1"/>
            </p:cNvSpPr>
            <p:nvPr/>
          </p:nvSpPr>
          <p:spPr bwMode="auto">
            <a:xfrm>
              <a:off x="79248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4" name="Line 103"/>
            <p:cNvSpPr>
              <a:spLocks noChangeShapeType="1"/>
            </p:cNvSpPr>
            <p:nvPr/>
          </p:nvSpPr>
          <p:spPr bwMode="auto">
            <a:xfrm>
              <a:off x="8229600" y="34290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5" name="Line 104"/>
            <p:cNvSpPr>
              <a:spLocks noChangeShapeType="1"/>
            </p:cNvSpPr>
            <p:nvPr/>
          </p:nvSpPr>
          <p:spPr bwMode="auto">
            <a:xfrm flipH="1">
              <a:off x="7924800" y="3200400"/>
              <a:ext cx="762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6" name="Line 105"/>
            <p:cNvSpPr>
              <a:spLocks noChangeShapeType="1"/>
            </p:cNvSpPr>
            <p:nvPr/>
          </p:nvSpPr>
          <p:spPr bwMode="auto">
            <a:xfrm flipH="1">
              <a:off x="7543800" y="28956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7" name="Oval 106"/>
            <p:cNvSpPr>
              <a:spLocks noChangeArrowheads="1"/>
            </p:cNvSpPr>
            <p:nvPr/>
          </p:nvSpPr>
          <p:spPr bwMode="auto">
            <a:xfrm>
              <a:off x="70104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8" name="Oval 107"/>
            <p:cNvSpPr>
              <a:spLocks noChangeArrowheads="1"/>
            </p:cNvSpPr>
            <p:nvPr/>
          </p:nvSpPr>
          <p:spPr bwMode="auto">
            <a:xfrm>
              <a:off x="71628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9" name="Oval 108"/>
            <p:cNvSpPr>
              <a:spLocks noChangeArrowheads="1"/>
            </p:cNvSpPr>
            <p:nvPr/>
          </p:nvSpPr>
          <p:spPr bwMode="auto">
            <a:xfrm>
              <a:off x="74676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0" name="Oval 109"/>
            <p:cNvSpPr>
              <a:spLocks noChangeArrowheads="1"/>
            </p:cNvSpPr>
            <p:nvPr/>
          </p:nvSpPr>
          <p:spPr bwMode="auto">
            <a:xfrm>
              <a:off x="75438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1" name="Line 110"/>
            <p:cNvSpPr>
              <a:spLocks noChangeShapeType="1"/>
            </p:cNvSpPr>
            <p:nvPr/>
          </p:nvSpPr>
          <p:spPr bwMode="auto">
            <a:xfrm>
              <a:off x="7162800" y="2819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2" name="Line 111"/>
            <p:cNvSpPr>
              <a:spLocks noChangeShapeType="1"/>
            </p:cNvSpPr>
            <p:nvPr/>
          </p:nvSpPr>
          <p:spPr bwMode="auto">
            <a:xfrm>
              <a:off x="7086600" y="28956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3" name="Line 112"/>
            <p:cNvSpPr>
              <a:spLocks noChangeShapeType="1"/>
            </p:cNvSpPr>
            <p:nvPr/>
          </p:nvSpPr>
          <p:spPr bwMode="auto">
            <a:xfrm>
              <a:off x="7315200" y="3124200"/>
              <a:ext cx="1524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4" name="Line 113"/>
            <p:cNvSpPr>
              <a:spLocks noChangeShapeType="1"/>
            </p:cNvSpPr>
            <p:nvPr/>
          </p:nvSpPr>
          <p:spPr bwMode="auto">
            <a:xfrm>
              <a:off x="7239000" y="32004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5" name="Oval 114"/>
            <p:cNvSpPr>
              <a:spLocks noChangeArrowheads="1"/>
            </p:cNvSpPr>
            <p:nvPr/>
          </p:nvSpPr>
          <p:spPr bwMode="auto">
            <a:xfrm>
              <a:off x="70866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6" name="Oval 115"/>
            <p:cNvSpPr>
              <a:spLocks noChangeArrowheads="1"/>
            </p:cNvSpPr>
            <p:nvPr/>
          </p:nvSpPr>
          <p:spPr bwMode="auto">
            <a:xfrm>
              <a:off x="7543800" y="3657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7" name="Line 116"/>
            <p:cNvSpPr>
              <a:spLocks noChangeShapeType="1"/>
            </p:cNvSpPr>
            <p:nvPr/>
          </p:nvSpPr>
          <p:spPr bwMode="auto">
            <a:xfrm>
              <a:off x="7239000" y="34290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8" name="Line 117"/>
            <p:cNvSpPr>
              <a:spLocks noChangeShapeType="1"/>
            </p:cNvSpPr>
            <p:nvPr/>
          </p:nvSpPr>
          <p:spPr bwMode="auto">
            <a:xfrm>
              <a:off x="7162800" y="35052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9" name="Line 118"/>
            <p:cNvSpPr>
              <a:spLocks noChangeShapeType="1"/>
            </p:cNvSpPr>
            <p:nvPr/>
          </p:nvSpPr>
          <p:spPr bwMode="auto">
            <a:xfrm>
              <a:off x="7696200" y="3429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0" name="Line 119"/>
            <p:cNvSpPr>
              <a:spLocks noChangeShapeType="1"/>
            </p:cNvSpPr>
            <p:nvPr/>
          </p:nvSpPr>
          <p:spPr bwMode="auto">
            <a:xfrm>
              <a:off x="7620000" y="2819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1" name="Line 120"/>
            <p:cNvSpPr>
              <a:spLocks noChangeShapeType="1"/>
            </p:cNvSpPr>
            <p:nvPr/>
          </p:nvSpPr>
          <p:spPr bwMode="auto">
            <a:xfrm>
              <a:off x="8001000" y="28956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2" name="Oval 121"/>
            <p:cNvSpPr>
              <a:spLocks noChangeArrowheads="1"/>
            </p:cNvSpPr>
            <p:nvPr/>
          </p:nvSpPr>
          <p:spPr bwMode="auto">
            <a:xfrm>
              <a:off x="7467600" y="2438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3" name="Oval 122"/>
            <p:cNvSpPr>
              <a:spLocks noChangeArrowheads="1"/>
            </p:cNvSpPr>
            <p:nvPr/>
          </p:nvSpPr>
          <p:spPr bwMode="auto">
            <a:xfrm>
              <a:off x="7010400" y="2286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4" name="Line 123"/>
            <p:cNvSpPr>
              <a:spLocks noChangeShapeType="1"/>
            </p:cNvSpPr>
            <p:nvPr/>
          </p:nvSpPr>
          <p:spPr bwMode="auto">
            <a:xfrm>
              <a:off x="7162800" y="2438400"/>
              <a:ext cx="304800" cy="777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5" name="Line 124"/>
            <p:cNvSpPr>
              <a:spLocks noChangeShapeType="1"/>
            </p:cNvSpPr>
            <p:nvPr/>
          </p:nvSpPr>
          <p:spPr bwMode="auto">
            <a:xfrm>
              <a:off x="7162800" y="2438400"/>
              <a:ext cx="304800" cy="3810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6" name="Line 125"/>
            <p:cNvSpPr>
              <a:spLocks noChangeShapeType="1"/>
            </p:cNvSpPr>
            <p:nvPr/>
          </p:nvSpPr>
          <p:spPr bwMode="auto">
            <a:xfrm>
              <a:off x="7620000" y="25146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7" name="Oval 126"/>
            <p:cNvSpPr>
              <a:spLocks noChangeArrowheads="1"/>
            </p:cNvSpPr>
            <p:nvPr/>
          </p:nvSpPr>
          <p:spPr bwMode="auto">
            <a:xfrm>
              <a:off x="7848600" y="3429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8" name="Oval 127"/>
            <p:cNvSpPr>
              <a:spLocks noChangeArrowheads="1"/>
            </p:cNvSpPr>
            <p:nvPr/>
          </p:nvSpPr>
          <p:spPr bwMode="auto">
            <a:xfrm>
              <a:off x="7848600" y="3810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9" name="Line 128"/>
            <p:cNvSpPr>
              <a:spLocks noChangeShapeType="1"/>
            </p:cNvSpPr>
            <p:nvPr/>
          </p:nvSpPr>
          <p:spPr bwMode="auto">
            <a:xfrm>
              <a:off x="8001000" y="35052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0" name="Line 129"/>
            <p:cNvSpPr>
              <a:spLocks noChangeShapeType="1"/>
            </p:cNvSpPr>
            <p:nvPr/>
          </p:nvSpPr>
          <p:spPr bwMode="auto">
            <a:xfrm>
              <a:off x="7924800" y="35814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1" name="Oval 130"/>
            <p:cNvSpPr>
              <a:spLocks noChangeArrowheads="1"/>
            </p:cNvSpPr>
            <p:nvPr/>
          </p:nvSpPr>
          <p:spPr bwMode="auto">
            <a:xfrm>
              <a:off x="7924800" y="2362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2" name="Oval 131"/>
            <p:cNvSpPr>
              <a:spLocks noChangeArrowheads="1"/>
            </p:cNvSpPr>
            <p:nvPr/>
          </p:nvSpPr>
          <p:spPr bwMode="auto">
            <a:xfrm>
              <a:off x="7086600" y="3810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3" name="Oval 132"/>
            <p:cNvSpPr>
              <a:spLocks noChangeArrowheads="1"/>
            </p:cNvSpPr>
            <p:nvPr/>
          </p:nvSpPr>
          <p:spPr bwMode="auto">
            <a:xfrm>
              <a:off x="7924800" y="2362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4" name="Line 133"/>
            <p:cNvSpPr>
              <a:spLocks noChangeShapeType="1"/>
            </p:cNvSpPr>
            <p:nvPr/>
          </p:nvSpPr>
          <p:spPr bwMode="auto">
            <a:xfrm>
              <a:off x="8001000" y="25146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5" name="Line 134"/>
            <p:cNvSpPr>
              <a:spLocks noChangeShapeType="1"/>
            </p:cNvSpPr>
            <p:nvPr/>
          </p:nvSpPr>
          <p:spPr bwMode="auto">
            <a:xfrm flipH="1">
              <a:off x="7162800" y="3505200"/>
              <a:ext cx="1588"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6" name="Line 135"/>
            <p:cNvSpPr>
              <a:spLocks noChangeShapeType="1"/>
            </p:cNvSpPr>
            <p:nvPr/>
          </p:nvSpPr>
          <p:spPr bwMode="auto">
            <a:xfrm>
              <a:off x="8077200" y="32004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7" name="Line 136"/>
            <p:cNvSpPr>
              <a:spLocks noChangeShapeType="1"/>
            </p:cNvSpPr>
            <p:nvPr/>
          </p:nvSpPr>
          <p:spPr bwMode="auto">
            <a:xfrm>
              <a:off x="7620000" y="32004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8" name="Line 137"/>
            <p:cNvSpPr>
              <a:spLocks noChangeShapeType="1"/>
            </p:cNvSpPr>
            <p:nvPr/>
          </p:nvSpPr>
          <p:spPr bwMode="auto">
            <a:xfrm flipV="1">
              <a:off x="7620000" y="2438400"/>
              <a:ext cx="3048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9" name="Line 138"/>
            <p:cNvSpPr>
              <a:spLocks noChangeShapeType="1"/>
            </p:cNvSpPr>
            <p:nvPr/>
          </p:nvSpPr>
          <p:spPr bwMode="auto">
            <a:xfrm>
              <a:off x="7620000" y="3505200"/>
              <a:ext cx="2286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0" name="Line 139"/>
            <p:cNvSpPr>
              <a:spLocks noChangeShapeType="1"/>
            </p:cNvSpPr>
            <p:nvPr/>
          </p:nvSpPr>
          <p:spPr bwMode="auto">
            <a:xfrm flipV="1">
              <a:off x="7239000" y="3886200"/>
              <a:ext cx="6096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1" name="Line 140"/>
            <p:cNvSpPr>
              <a:spLocks noChangeShapeType="1"/>
            </p:cNvSpPr>
            <p:nvPr/>
          </p:nvSpPr>
          <p:spPr bwMode="auto">
            <a:xfrm flipV="1">
              <a:off x="8001000" y="3810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2" name="Line 141"/>
            <p:cNvSpPr>
              <a:spLocks noChangeShapeType="1"/>
            </p:cNvSpPr>
            <p:nvPr/>
          </p:nvSpPr>
          <p:spPr bwMode="auto">
            <a:xfrm flipH="1">
              <a:off x="7543800" y="3810000"/>
              <a:ext cx="762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3" name="Oval 142"/>
            <p:cNvSpPr>
              <a:spLocks noChangeArrowheads="1"/>
            </p:cNvSpPr>
            <p:nvPr/>
          </p:nvSpPr>
          <p:spPr bwMode="auto">
            <a:xfrm>
              <a:off x="8077200" y="3733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4" name="Oval 143"/>
            <p:cNvSpPr>
              <a:spLocks noChangeArrowheads="1"/>
            </p:cNvSpPr>
            <p:nvPr/>
          </p:nvSpPr>
          <p:spPr bwMode="auto">
            <a:xfrm>
              <a:off x="80772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5" name="Oval 144"/>
            <p:cNvSpPr>
              <a:spLocks noChangeArrowheads="1"/>
            </p:cNvSpPr>
            <p:nvPr/>
          </p:nvSpPr>
          <p:spPr bwMode="auto">
            <a:xfrm>
              <a:off x="80772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6" name="Oval 145"/>
            <p:cNvSpPr>
              <a:spLocks noChangeArrowheads="1"/>
            </p:cNvSpPr>
            <p:nvPr/>
          </p:nvSpPr>
          <p:spPr bwMode="auto">
            <a:xfrm>
              <a:off x="8077200" y="5334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7" name="Oval 146"/>
            <p:cNvSpPr>
              <a:spLocks noChangeArrowheads="1"/>
            </p:cNvSpPr>
            <p:nvPr/>
          </p:nvSpPr>
          <p:spPr bwMode="auto">
            <a:xfrm>
              <a:off x="92202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8" name="Oval 147"/>
            <p:cNvSpPr>
              <a:spLocks noChangeArrowheads="1"/>
            </p:cNvSpPr>
            <p:nvPr/>
          </p:nvSpPr>
          <p:spPr bwMode="auto">
            <a:xfrm>
              <a:off x="9144000" y="5105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9" name="Oval 148"/>
            <p:cNvSpPr>
              <a:spLocks noChangeArrowheads="1"/>
            </p:cNvSpPr>
            <p:nvPr/>
          </p:nvSpPr>
          <p:spPr bwMode="auto">
            <a:xfrm>
              <a:off x="87630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0" name="Oval 149"/>
            <p:cNvSpPr>
              <a:spLocks noChangeArrowheads="1"/>
            </p:cNvSpPr>
            <p:nvPr/>
          </p:nvSpPr>
          <p:spPr bwMode="auto">
            <a:xfrm>
              <a:off x="92202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1" name="Line 150"/>
            <p:cNvSpPr>
              <a:spLocks noChangeShapeType="1"/>
            </p:cNvSpPr>
            <p:nvPr/>
          </p:nvSpPr>
          <p:spPr bwMode="auto">
            <a:xfrm>
              <a:off x="8915400" y="48006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2" name="Line 151"/>
            <p:cNvSpPr>
              <a:spLocks noChangeShapeType="1"/>
            </p:cNvSpPr>
            <p:nvPr/>
          </p:nvSpPr>
          <p:spPr bwMode="auto">
            <a:xfrm flipH="1">
              <a:off x="9220200" y="4876800"/>
              <a:ext cx="762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3" name="Line 152"/>
            <p:cNvSpPr>
              <a:spLocks noChangeShapeType="1"/>
            </p:cNvSpPr>
            <p:nvPr/>
          </p:nvSpPr>
          <p:spPr bwMode="auto">
            <a:xfrm flipH="1">
              <a:off x="8839200" y="45720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4" name="Oval 153"/>
            <p:cNvSpPr>
              <a:spLocks noChangeArrowheads="1"/>
            </p:cNvSpPr>
            <p:nvPr/>
          </p:nvSpPr>
          <p:spPr bwMode="auto">
            <a:xfrm>
              <a:off x="83058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5" name="Oval 154"/>
            <p:cNvSpPr>
              <a:spLocks noChangeArrowheads="1"/>
            </p:cNvSpPr>
            <p:nvPr/>
          </p:nvSpPr>
          <p:spPr bwMode="auto">
            <a:xfrm>
              <a:off x="84582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6" name="Oval 155"/>
            <p:cNvSpPr>
              <a:spLocks noChangeArrowheads="1"/>
            </p:cNvSpPr>
            <p:nvPr/>
          </p:nvSpPr>
          <p:spPr bwMode="auto">
            <a:xfrm>
              <a:off x="87630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7" name="Oval 156"/>
            <p:cNvSpPr>
              <a:spLocks noChangeArrowheads="1"/>
            </p:cNvSpPr>
            <p:nvPr/>
          </p:nvSpPr>
          <p:spPr bwMode="auto">
            <a:xfrm>
              <a:off x="88392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8" name="Line 157"/>
            <p:cNvSpPr>
              <a:spLocks noChangeShapeType="1"/>
            </p:cNvSpPr>
            <p:nvPr/>
          </p:nvSpPr>
          <p:spPr bwMode="auto">
            <a:xfrm>
              <a:off x="8458200" y="44958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9" name="Line 158"/>
            <p:cNvSpPr>
              <a:spLocks noChangeShapeType="1"/>
            </p:cNvSpPr>
            <p:nvPr/>
          </p:nvSpPr>
          <p:spPr bwMode="auto">
            <a:xfrm>
              <a:off x="8382000" y="45720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0" name="Line 159"/>
            <p:cNvSpPr>
              <a:spLocks noChangeShapeType="1"/>
            </p:cNvSpPr>
            <p:nvPr/>
          </p:nvSpPr>
          <p:spPr bwMode="auto">
            <a:xfrm>
              <a:off x="8610600" y="4800600"/>
              <a:ext cx="1524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1" name="Line 160"/>
            <p:cNvSpPr>
              <a:spLocks noChangeShapeType="1"/>
            </p:cNvSpPr>
            <p:nvPr/>
          </p:nvSpPr>
          <p:spPr bwMode="auto">
            <a:xfrm>
              <a:off x="8534400" y="48768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2" name="Oval 161"/>
            <p:cNvSpPr>
              <a:spLocks noChangeArrowheads="1"/>
            </p:cNvSpPr>
            <p:nvPr/>
          </p:nvSpPr>
          <p:spPr bwMode="auto">
            <a:xfrm>
              <a:off x="83820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3" name="Oval 162"/>
            <p:cNvSpPr>
              <a:spLocks noChangeArrowheads="1"/>
            </p:cNvSpPr>
            <p:nvPr/>
          </p:nvSpPr>
          <p:spPr bwMode="auto">
            <a:xfrm>
              <a:off x="8839200" y="5334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4" name="Line 163"/>
            <p:cNvSpPr>
              <a:spLocks noChangeShapeType="1"/>
            </p:cNvSpPr>
            <p:nvPr/>
          </p:nvSpPr>
          <p:spPr bwMode="auto">
            <a:xfrm>
              <a:off x="8534400" y="5105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5" name="Line 164"/>
            <p:cNvSpPr>
              <a:spLocks noChangeShapeType="1"/>
            </p:cNvSpPr>
            <p:nvPr/>
          </p:nvSpPr>
          <p:spPr bwMode="auto">
            <a:xfrm>
              <a:off x="8458200" y="51816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6" name="Line 165"/>
            <p:cNvSpPr>
              <a:spLocks noChangeShapeType="1"/>
            </p:cNvSpPr>
            <p:nvPr/>
          </p:nvSpPr>
          <p:spPr bwMode="auto">
            <a:xfrm>
              <a:off x="8991600" y="51054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7" name="Line 166"/>
            <p:cNvSpPr>
              <a:spLocks noChangeShapeType="1"/>
            </p:cNvSpPr>
            <p:nvPr/>
          </p:nvSpPr>
          <p:spPr bwMode="auto">
            <a:xfrm>
              <a:off x="8915400" y="44958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8" name="Line 167"/>
            <p:cNvSpPr>
              <a:spLocks noChangeShapeType="1"/>
            </p:cNvSpPr>
            <p:nvPr/>
          </p:nvSpPr>
          <p:spPr bwMode="auto">
            <a:xfrm>
              <a:off x="9296400" y="45720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9" name="Oval 168"/>
            <p:cNvSpPr>
              <a:spLocks noChangeArrowheads="1"/>
            </p:cNvSpPr>
            <p:nvPr/>
          </p:nvSpPr>
          <p:spPr bwMode="auto">
            <a:xfrm>
              <a:off x="8763000" y="4114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0" name="Oval 169"/>
            <p:cNvSpPr>
              <a:spLocks noChangeArrowheads="1"/>
            </p:cNvSpPr>
            <p:nvPr/>
          </p:nvSpPr>
          <p:spPr bwMode="auto">
            <a:xfrm>
              <a:off x="8305800" y="3962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1" name="Line 170"/>
            <p:cNvSpPr>
              <a:spLocks noChangeShapeType="1"/>
            </p:cNvSpPr>
            <p:nvPr/>
          </p:nvSpPr>
          <p:spPr bwMode="auto">
            <a:xfrm>
              <a:off x="8458200" y="4114800"/>
              <a:ext cx="304800" cy="777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2" name="Line 171"/>
            <p:cNvSpPr>
              <a:spLocks noChangeShapeType="1"/>
            </p:cNvSpPr>
            <p:nvPr/>
          </p:nvSpPr>
          <p:spPr bwMode="auto">
            <a:xfrm>
              <a:off x="8458200" y="4114800"/>
              <a:ext cx="304800" cy="3810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3" name="Line 172"/>
            <p:cNvSpPr>
              <a:spLocks noChangeShapeType="1"/>
            </p:cNvSpPr>
            <p:nvPr/>
          </p:nvSpPr>
          <p:spPr bwMode="auto">
            <a:xfrm>
              <a:off x="8915400" y="41910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4" name="Oval 173"/>
            <p:cNvSpPr>
              <a:spLocks noChangeArrowheads="1"/>
            </p:cNvSpPr>
            <p:nvPr/>
          </p:nvSpPr>
          <p:spPr bwMode="auto">
            <a:xfrm>
              <a:off x="9144000" y="5105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5" name="Oval 174"/>
            <p:cNvSpPr>
              <a:spLocks noChangeArrowheads="1"/>
            </p:cNvSpPr>
            <p:nvPr/>
          </p:nvSpPr>
          <p:spPr bwMode="auto">
            <a:xfrm>
              <a:off x="9144000" y="5486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6" name="Line 175"/>
            <p:cNvSpPr>
              <a:spLocks noChangeShapeType="1"/>
            </p:cNvSpPr>
            <p:nvPr/>
          </p:nvSpPr>
          <p:spPr bwMode="auto">
            <a:xfrm>
              <a:off x="9296400" y="51816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7" name="Line 176"/>
            <p:cNvSpPr>
              <a:spLocks noChangeShapeType="1"/>
            </p:cNvSpPr>
            <p:nvPr/>
          </p:nvSpPr>
          <p:spPr bwMode="auto">
            <a:xfrm>
              <a:off x="9220200" y="52578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8" name="Oval 177"/>
            <p:cNvSpPr>
              <a:spLocks noChangeArrowheads="1"/>
            </p:cNvSpPr>
            <p:nvPr/>
          </p:nvSpPr>
          <p:spPr bwMode="auto">
            <a:xfrm>
              <a:off x="9220200" y="4038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9" name="Oval 178"/>
            <p:cNvSpPr>
              <a:spLocks noChangeArrowheads="1"/>
            </p:cNvSpPr>
            <p:nvPr/>
          </p:nvSpPr>
          <p:spPr bwMode="auto">
            <a:xfrm>
              <a:off x="8382000" y="5486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0" name="Oval 179"/>
            <p:cNvSpPr>
              <a:spLocks noChangeArrowheads="1"/>
            </p:cNvSpPr>
            <p:nvPr/>
          </p:nvSpPr>
          <p:spPr bwMode="auto">
            <a:xfrm>
              <a:off x="9220200" y="4038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1" name="Line 180"/>
            <p:cNvSpPr>
              <a:spLocks noChangeShapeType="1"/>
            </p:cNvSpPr>
            <p:nvPr/>
          </p:nvSpPr>
          <p:spPr bwMode="auto">
            <a:xfrm>
              <a:off x="9296400" y="41910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2" name="Line 181"/>
            <p:cNvSpPr>
              <a:spLocks noChangeShapeType="1"/>
            </p:cNvSpPr>
            <p:nvPr/>
          </p:nvSpPr>
          <p:spPr bwMode="auto">
            <a:xfrm flipH="1">
              <a:off x="8458200" y="5181600"/>
              <a:ext cx="1588"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3" name="Line 182"/>
            <p:cNvSpPr>
              <a:spLocks noChangeShapeType="1"/>
            </p:cNvSpPr>
            <p:nvPr/>
          </p:nvSpPr>
          <p:spPr bwMode="auto">
            <a:xfrm>
              <a:off x="9372600" y="48768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4" name="Line 183"/>
            <p:cNvSpPr>
              <a:spLocks noChangeShapeType="1"/>
            </p:cNvSpPr>
            <p:nvPr/>
          </p:nvSpPr>
          <p:spPr bwMode="auto">
            <a:xfrm>
              <a:off x="8915400" y="48768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5" name="Line 184"/>
            <p:cNvSpPr>
              <a:spLocks noChangeShapeType="1"/>
            </p:cNvSpPr>
            <p:nvPr/>
          </p:nvSpPr>
          <p:spPr bwMode="auto">
            <a:xfrm flipV="1">
              <a:off x="8915400" y="4114800"/>
              <a:ext cx="3048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6" name="Line 185"/>
            <p:cNvSpPr>
              <a:spLocks noChangeShapeType="1"/>
            </p:cNvSpPr>
            <p:nvPr/>
          </p:nvSpPr>
          <p:spPr bwMode="auto">
            <a:xfrm>
              <a:off x="8915400" y="5181600"/>
              <a:ext cx="2286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7" name="Line 186"/>
            <p:cNvSpPr>
              <a:spLocks noChangeShapeType="1"/>
            </p:cNvSpPr>
            <p:nvPr/>
          </p:nvSpPr>
          <p:spPr bwMode="auto">
            <a:xfrm flipV="1">
              <a:off x="8534400" y="5562600"/>
              <a:ext cx="6096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8" name="Line 187"/>
            <p:cNvSpPr>
              <a:spLocks noChangeShapeType="1"/>
            </p:cNvSpPr>
            <p:nvPr/>
          </p:nvSpPr>
          <p:spPr bwMode="auto">
            <a:xfrm flipV="1">
              <a:off x="9296400" y="54864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9" name="Oval 188"/>
            <p:cNvSpPr>
              <a:spLocks noChangeArrowheads="1"/>
            </p:cNvSpPr>
            <p:nvPr/>
          </p:nvSpPr>
          <p:spPr bwMode="auto">
            <a:xfrm>
              <a:off x="92202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0" name="Oval 189"/>
            <p:cNvSpPr>
              <a:spLocks noChangeArrowheads="1"/>
            </p:cNvSpPr>
            <p:nvPr/>
          </p:nvSpPr>
          <p:spPr bwMode="auto">
            <a:xfrm>
              <a:off x="9144000" y="3429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1" name="Oval 190"/>
            <p:cNvSpPr>
              <a:spLocks noChangeArrowheads="1"/>
            </p:cNvSpPr>
            <p:nvPr/>
          </p:nvSpPr>
          <p:spPr bwMode="auto">
            <a:xfrm>
              <a:off x="87630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2" name="Oval 191"/>
            <p:cNvSpPr>
              <a:spLocks noChangeArrowheads="1"/>
            </p:cNvSpPr>
            <p:nvPr/>
          </p:nvSpPr>
          <p:spPr bwMode="auto">
            <a:xfrm>
              <a:off x="92202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3" name="Line 192"/>
            <p:cNvSpPr>
              <a:spLocks noChangeShapeType="1"/>
            </p:cNvSpPr>
            <p:nvPr/>
          </p:nvSpPr>
          <p:spPr bwMode="auto">
            <a:xfrm>
              <a:off x="8915400" y="31242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4" name="Line 193"/>
            <p:cNvSpPr>
              <a:spLocks noChangeShapeType="1"/>
            </p:cNvSpPr>
            <p:nvPr/>
          </p:nvSpPr>
          <p:spPr bwMode="auto">
            <a:xfrm flipH="1">
              <a:off x="8534400" y="48006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5" name="Line 194"/>
            <p:cNvSpPr>
              <a:spLocks noChangeShapeType="1"/>
            </p:cNvSpPr>
            <p:nvPr/>
          </p:nvSpPr>
          <p:spPr bwMode="auto">
            <a:xfrm flipH="1">
              <a:off x="8839200" y="28956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6" name="Oval 195"/>
            <p:cNvSpPr>
              <a:spLocks noChangeArrowheads="1"/>
            </p:cNvSpPr>
            <p:nvPr/>
          </p:nvSpPr>
          <p:spPr bwMode="auto">
            <a:xfrm>
              <a:off x="83058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7" name="Oval 196"/>
            <p:cNvSpPr>
              <a:spLocks noChangeArrowheads="1"/>
            </p:cNvSpPr>
            <p:nvPr/>
          </p:nvSpPr>
          <p:spPr bwMode="auto">
            <a:xfrm>
              <a:off x="84582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8" name="Oval 197"/>
            <p:cNvSpPr>
              <a:spLocks noChangeArrowheads="1"/>
            </p:cNvSpPr>
            <p:nvPr/>
          </p:nvSpPr>
          <p:spPr bwMode="auto">
            <a:xfrm>
              <a:off x="87630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9" name="Oval 198"/>
            <p:cNvSpPr>
              <a:spLocks noChangeArrowheads="1"/>
            </p:cNvSpPr>
            <p:nvPr/>
          </p:nvSpPr>
          <p:spPr bwMode="auto">
            <a:xfrm>
              <a:off x="88392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0" name="Line 199"/>
            <p:cNvSpPr>
              <a:spLocks noChangeShapeType="1"/>
            </p:cNvSpPr>
            <p:nvPr/>
          </p:nvSpPr>
          <p:spPr bwMode="auto">
            <a:xfrm>
              <a:off x="8458200" y="2819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1" name="Line 200"/>
            <p:cNvSpPr>
              <a:spLocks noChangeShapeType="1"/>
            </p:cNvSpPr>
            <p:nvPr/>
          </p:nvSpPr>
          <p:spPr bwMode="auto">
            <a:xfrm>
              <a:off x="8382000" y="28956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2" name="Line 201"/>
            <p:cNvSpPr>
              <a:spLocks noChangeShapeType="1"/>
            </p:cNvSpPr>
            <p:nvPr/>
          </p:nvSpPr>
          <p:spPr bwMode="auto">
            <a:xfrm>
              <a:off x="8610600" y="3124200"/>
              <a:ext cx="1524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3" name="Line 202"/>
            <p:cNvSpPr>
              <a:spLocks noChangeShapeType="1"/>
            </p:cNvSpPr>
            <p:nvPr/>
          </p:nvSpPr>
          <p:spPr bwMode="auto">
            <a:xfrm>
              <a:off x="8534400" y="32004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4" name="Oval 203"/>
            <p:cNvSpPr>
              <a:spLocks noChangeArrowheads="1"/>
            </p:cNvSpPr>
            <p:nvPr/>
          </p:nvSpPr>
          <p:spPr bwMode="auto">
            <a:xfrm>
              <a:off x="83820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5" name="Oval 204"/>
            <p:cNvSpPr>
              <a:spLocks noChangeArrowheads="1"/>
            </p:cNvSpPr>
            <p:nvPr/>
          </p:nvSpPr>
          <p:spPr bwMode="auto">
            <a:xfrm>
              <a:off x="8839200" y="3657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6" name="Line 205"/>
            <p:cNvSpPr>
              <a:spLocks noChangeShapeType="1"/>
            </p:cNvSpPr>
            <p:nvPr/>
          </p:nvSpPr>
          <p:spPr bwMode="auto">
            <a:xfrm>
              <a:off x="8534400" y="34290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7" name="Line 206"/>
            <p:cNvSpPr>
              <a:spLocks noChangeShapeType="1"/>
            </p:cNvSpPr>
            <p:nvPr/>
          </p:nvSpPr>
          <p:spPr bwMode="auto">
            <a:xfrm>
              <a:off x="8458200" y="35052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8" name="Line 207"/>
            <p:cNvSpPr>
              <a:spLocks noChangeShapeType="1"/>
            </p:cNvSpPr>
            <p:nvPr/>
          </p:nvSpPr>
          <p:spPr bwMode="auto">
            <a:xfrm>
              <a:off x="8991600" y="3429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9" name="Line 208"/>
            <p:cNvSpPr>
              <a:spLocks noChangeShapeType="1"/>
            </p:cNvSpPr>
            <p:nvPr/>
          </p:nvSpPr>
          <p:spPr bwMode="auto">
            <a:xfrm>
              <a:off x="8915400" y="2819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0" name="Line 209"/>
            <p:cNvSpPr>
              <a:spLocks noChangeShapeType="1"/>
            </p:cNvSpPr>
            <p:nvPr/>
          </p:nvSpPr>
          <p:spPr bwMode="auto">
            <a:xfrm>
              <a:off x="9296400" y="28956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1" name="Oval 210"/>
            <p:cNvSpPr>
              <a:spLocks noChangeArrowheads="1"/>
            </p:cNvSpPr>
            <p:nvPr/>
          </p:nvSpPr>
          <p:spPr bwMode="auto">
            <a:xfrm>
              <a:off x="8763000" y="2438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2" name="Oval 211"/>
            <p:cNvSpPr>
              <a:spLocks noChangeArrowheads="1"/>
            </p:cNvSpPr>
            <p:nvPr/>
          </p:nvSpPr>
          <p:spPr bwMode="auto">
            <a:xfrm>
              <a:off x="8305800" y="2286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3" name="Line 212"/>
            <p:cNvSpPr>
              <a:spLocks noChangeShapeType="1"/>
            </p:cNvSpPr>
            <p:nvPr/>
          </p:nvSpPr>
          <p:spPr bwMode="auto">
            <a:xfrm>
              <a:off x="8458200" y="2438400"/>
              <a:ext cx="304800" cy="777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4" name="Line 213"/>
            <p:cNvSpPr>
              <a:spLocks noChangeShapeType="1"/>
            </p:cNvSpPr>
            <p:nvPr/>
          </p:nvSpPr>
          <p:spPr bwMode="auto">
            <a:xfrm>
              <a:off x="8458200" y="2438400"/>
              <a:ext cx="304800" cy="3810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5" name="Line 214"/>
            <p:cNvSpPr>
              <a:spLocks noChangeShapeType="1"/>
            </p:cNvSpPr>
            <p:nvPr/>
          </p:nvSpPr>
          <p:spPr bwMode="auto">
            <a:xfrm>
              <a:off x="8915400" y="25146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6" name="Oval 215"/>
            <p:cNvSpPr>
              <a:spLocks noChangeArrowheads="1"/>
            </p:cNvSpPr>
            <p:nvPr/>
          </p:nvSpPr>
          <p:spPr bwMode="auto">
            <a:xfrm>
              <a:off x="9144000" y="3429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7" name="Oval 216"/>
            <p:cNvSpPr>
              <a:spLocks noChangeArrowheads="1"/>
            </p:cNvSpPr>
            <p:nvPr/>
          </p:nvSpPr>
          <p:spPr bwMode="auto">
            <a:xfrm>
              <a:off x="9144000" y="3810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8" name="Line 217"/>
            <p:cNvSpPr>
              <a:spLocks noChangeShapeType="1"/>
            </p:cNvSpPr>
            <p:nvPr/>
          </p:nvSpPr>
          <p:spPr bwMode="auto">
            <a:xfrm>
              <a:off x="9296400" y="35052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9" name="Line 218"/>
            <p:cNvSpPr>
              <a:spLocks noChangeShapeType="1"/>
            </p:cNvSpPr>
            <p:nvPr/>
          </p:nvSpPr>
          <p:spPr bwMode="auto">
            <a:xfrm>
              <a:off x="9220200" y="35814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0" name="Oval 219"/>
            <p:cNvSpPr>
              <a:spLocks noChangeArrowheads="1"/>
            </p:cNvSpPr>
            <p:nvPr/>
          </p:nvSpPr>
          <p:spPr bwMode="auto">
            <a:xfrm>
              <a:off x="9220200" y="2362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1" name="Oval 220"/>
            <p:cNvSpPr>
              <a:spLocks noChangeArrowheads="1"/>
            </p:cNvSpPr>
            <p:nvPr/>
          </p:nvSpPr>
          <p:spPr bwMode="auto">
            <a:xfrm>
              <a:off x="8382000" y="3810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2" name="Oval 221"/>
            <p:cNvSpPr>
              <a:spLocks noChangeArrowheads="1"/>
            </p:cNvSpPr>
            <p:nvPr/>
          </p:nvSpPr>
          <p:spPr bwMode="auto">
            <a:xfrm>
              <a:off x="9220200" y="2362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3" name="Line 222"/>
            <p:cNvSpPr>
              <a:spLocks noChangeShapeType="1"/>
            </p:cNvSpPr>
            <p:nvPr/>
          </p:nvSpPr>
          <p:spPr bwMode="auto">
            <a:xfrm>
              <a:off x="9296400" y="25146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4" name="Line 223"/>
            <p:cNvSpPr>
              <a:spLocks noChangeShapeType="1"/>
            </p:cNvSpPr>
            <p:nvPr/>
          </p:nvSpPr>
          <p:spPr bwMode="auto">
            <a:xfrm flipH="1">
              <a:off x="8458200" y="3505200"/>
              <a:ext cx="1588"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5" name="Line 224"/>
            <p:cNvSpPr>
              <a:spLocks noChangeShapeType="1"/>
            </p:cNvSpPr>
            <p:nvPr/>
          </p:nvSpPr>
          <p:spPr bwMode="auto">
            <a:xfrm>
              <a:off x="9372600" y="32004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6" name="Line 225"/>
            <p:cNvSpPr>
              <a:spLocks noChangeShapeType="1"/>
            </p:cNvSpPr>
            <p:nvPr/>
          </p:nvSpPr>
          <p:spPr bwMode="auto">
            <a:xfrm>
              <a:off x="8915400" y="32004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7" name="Line 226"/>
            <p:cNvSpPr>
              <a:spLocks noChangeShapeType="1"/>
            </p:cNvSpPr>
            <p:nvPr/>
          </p:nvSpPr>
          <p:spPr bwMode="auto">
            <a:xfrm flipV="1">
              <a:off x="8915400" y="2438400"/>
              <a:ext cx="3048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8" name="Line 227"/>
            <p:cNvSpPr>
              <a:spLocks noChangeShapeType="1"/>
            </p:cNvSpPr>
            <p:nvPr/>
          </p:nvSpPr>
          <p:spPr bwMode="auto">
            <a:xfrm>
              <a:off x="8915400" y="3505200"/>
              <a:ext cx="2286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9" name="Line 228"/>
            <p:cNvSpPr>
              <a:spLocks noChangeShapeType="1"/>
            </p:cNvSpPr>
            <p:nvPr/>
          </p:nvSpPr>
          <p:spPr bwMode="auto">
            <a:xfrm flipV="1">
              <a:off x="8534400" y="3886200"/>
              <a:ext cx="6096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0" name="Line 229"/>
            <p:cNvSpPr>
              <a:spLocks noChangeShapeType="1"/>
            </p:cNvSpPr>
            <p:nvPr/>
          </p:nvSpPr>
          <p:spPr bwMode="auto">
            <a:xfrm flipV="1">
              <a:off x="9296400" y="3810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1" name="Line 230"/>
            <p:cNvSpPr>
              <a:spLocks noChangeShapeType="1"/>
            </p:cNvSpPr>
            <p:nvPr/>
          </p:nvSpPr>
          <p:spPr bwMode="auto">
            <a:xfrm flipH="1">
              <a:off x="8839200" y="3810000"/>
              <a:ext cx="762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2" name="Oval 231"/>
            <p:cNvSpPr>
              <a:spLocks noChangeArrowheads="1"/>
            </p:cNvSpPr>
            <p:nvPr/>
          </p:nvSpPr>
          <p:spPr bwMode="auto">
            <a:xfrm>
              <a:off x="9372600" y="3733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3" name="Oval 232"/>
            <p:cNvSpPr>
              <a:spLocks noChangeArrowheads="1"/>
            </p:cNvSpPr>
            <p:nvPr/>
          </p:nvSpPr>
          <p:spPr bwMode="auto">
            <a:xfrm>
              <a:off x="93726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4" name="Oval 233"/>
            <p:cNvSpPr>
              <a:spLocks noChangeArrowheads="1"/>
            </p:cNvSpPr>
            <p:nvPr/>
          </p:nvSpPr>
          <p:spPr bwMode="auto">
            <a:xfrm>
              <a:off x="93726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5" name="Oval 234"/>
            <p:cNvSpPr>
              <a:spLocks noChangeArrowheads="1"/>
            </p:cNvSpPr>
            <p:nvPr/>
          </p:nvSpPr>
          <p:spPr bwMode="auto">
            <a:xfrm>
              <a:off x="9372600" y="5334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6" name="Line 235"/>
            <p:cNvSpPr>
              <a:spLocks noChangeShapeType="1"/>
            </p:cNvSpPr>
            <p:nvPr/>
          </p:nvSpPr>
          <p:spPr bwMode="auto">
            <a:xfrm flipV="1">
              <a:off x="8077200" y="2438400"/>
              <a:ext cx="3048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7" name="Line 236"/>
            <p:cNvSpPr>
              <a:spLocks noChangeShapeType="1"/>
            </p:cNvSpPr>
            <p:nvPr/>
          </p:nvSpPr>
          <p:spPr bwMode="auto">
            <a:xfrm>
              <a:off x="8077200" y="25146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8" name="Line 237"/>
            <p:cNvSpPr>
              <a:spLocks noChangeShapeType="1"/>
            </p:cNvSpPr>
            <p:nvPr/>
          </p:nvSpPr>
          <p:spPr bwMode="auto">
            <a:xfrm flipV="1">
              <a:off x="8077200" y="28956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9" name="Line 238"/>
            <p:cNvSpPr>
              <a:spLocks noChangeShapeType="1"/>
            </p:cNvSpPr>
            <p:nvPr/>
          </p:nvSpPr>
          <p:spPr bwMode="auto">
            <a:xfrm flipV="1">
              <a:off x="8077200" y="2362200"/>
              <a:ext cx="2286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0" name="Line 240"/>
            <p:cNvSpPr>
              <a:spLocks noChangeShapeType="1"/>
            </p:cNvSpPr>
            <p:nvPr/>
          </p:nvSpPr>
          <p:spPr bwMode="auto">
            <a:xfrm>
              <a:off x="8077200" y="4114800"/>
              <a:ext cx="3048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1" name="Line 241"/>
            <p:cNvSpPr>
              <a:spLocks noChangeShapeType="1"/>
            </p:cNvSpPr>
            <p:nvPr/>
          </p:nvSpPr>
          <p:spPr bwMode="auto">
            <a:xfrm>
              <a:off x="8001000" y="4572000"/>
              <a:ext cx="381000" cy="533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2" name="Line 242"/>
            <p:cNvSpPr>
              <a:spLocks noChangeShapeType="1"/>
            </p:cNvSpPr>
            <p:nvPr/>
          </p:nvSpPr>
          <p:spPr bwMode="auto">
            <a:xfrm>
              <a:off x="8229600" y="3810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3" name="Line 243"/>
            <p:cNvSpPr>
              <a:spLocks noChangeShapeType="1"/>
            </p:cNvSpPr>
            <p:nvPr/>
          </p:nvSpPr>
          <p:spPr bwMode="auto">
            <a:xfrm flipV="1">
              <a:off x="8077200" y="4495800"/>
              <a:ext cx="2286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4" name="Line 244"/>
            <p:cNvSpPr>
              <a:spLocks noChangeShapeType="1"/>
            </p:cNvSpPr>
            <p:nvPr/>
          </p:nvSpPr>
          <p:spPr bwMode="auto">
            <a:xfrm>
              <a:off x="8153400" y="3886200"/>
              <a:ext cx="304800" cy="609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5" name="Line 245"/>
            <p:cNvSpPr>
              <a:spLocks noChangeShapeType="1"/>
            </p:cNvSpPr>
            <p:nvPr/>
          </p:nvSpPr>
          <p:spPr bwMode="auto">
            <a:xfrm flipH="1">
              <a:off x="8229600" y="4572000"/>
              <a:ext cx="152400" cy="457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6" name="Line 246"/>
            <p:cNvSpPr>
              <a:spLocks noChangeShapeType="1"/>
            </p:cNvSpPr>
            <p:nvPr/>
          </p:nvSpPr>
          <p:spPr bwMode="auto">
            <a:xfrm flipV="1">
              <a:off x="8229600" y="51816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7" name="Oval 247"/>
            <p:cNvSpPr>
              <a:spLocks noChangeArrowheads="1"/>
            </p:cNvSpPr>
            <p:nvPr/>
          </p:nvSpPr>
          <p:spPr bwMode="auto">
            <a:xfrm>
              <a:off x="68580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8" name="Line 248"/>
            <p:cNvSpPr>
              <a:spLocks noChangeShapeType="1"/>
            </p:cNvSpPr>
            <p:nvPr/>
          </p:nvSpPr>
          <p:spPr bwMode="auto">
            <a:xfrm flipH="1">
              <a:off x="6858000" y="2895600"/>
              <a:ext cx="152400" cy="533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9" name="Oval 249"/>
            <p:cNvSpPr>
              <a:spLocks noChangeArrowheads="1"/>
            </p:cNvSpPr>
            <p:nvPr/>
          </p:nvSpPr>
          <p:spPr bwMode="auto">
            <a:xfrm>
              <a:off x="64008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0" name="Oval 250"/>
            <p:cNvSpPr>
              <a:spLocks noChangeArrowheads="1"/>
            </p:cNvSpPr>
            <p:nvPr/>
          </p:nvSpPr>
          <p:spPr bwMode="auto">
            <a:xfrm>
              <a:off x="6858000" y="3657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1" name="Line 251"/>
            <p:cNvSpPr>
              <a:spLocks noChangeShapeType="1"/>
            </p:cNvSpPr>
            <p:nvPr/>
          </p:nvSpPr>
          <p:spPr bwMode="auto">
            <a:xfrm>
              <a:off x="6553200" y="34290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2" name="Line 252"/>
            <p:cNvSpPr>
              <a:spLocks noChangeShapeType="1"/>
            </p:cNvSpPr>
            <p:nvPr/>
          </p:nvSpPr>
          <p:spPr bwMode="auto">
            <a:xfrm>
              <a:off x="6477000" y="35052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3" name="Line 253"/>
            <p:cNvSpPr>
              <a:spLocks noChangeShapeType="1"/>
            </p:cNvSpPr>
            <p:nvPr/>
          </p:nvSpPr>
          <p:spPr bwMode="auto">
            <a:xfrm>
              <a:off x="6478588" y="3505200"/>
              <a:ext cx="531812" cy="533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4" name="Line 254"/>
            <p:cNvSpPr>
              <a:spLocks noChangeShapeType="1"/>
            </p:cNvSpPr>
            <p:nvPr/>
          </p:nvSpPr>
          <p:spPr bwMode="auto">
            <a:xfrm flipH="1">
              <a:off x="6477000" y="2438400"/>
              <a:ext cx="533400" cy="914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5" name="Line 255"/>
            <p:cNvSpPr>
              <a:spLocks noChangeShapeType="1"/>
            </p:cNvSpPr>
            <p:nvPr/>
          </p:nvSpPr>
          <p:spPr bwMode="auto">
            <a:xfrm>
              <a:off x="6934200" y="3810000"/>
              <a:ext cx="152400" cy="609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6" name="Line 256"/>
            <p:cNvSpPr>
              <a:spLocks noChangeShapeType="1"/>
            </p:cNvSpPr>
            <p:nvPr/>
          </p:nvSpPr>
          <p:spPr bwMode="auto">
            <a:xfrm flipH="1">
              <a:off x="9525000" y="3810000"/>
              <a:ext cx="228600" cy="1219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7" name="Oval 257"/>
            <p:cNvSpPr>
              <a:spLocks noChangeArrowheads="1"/>
            </p:cNvSpPr>
            <p:nvPr/>
          </p:nvSpPr>
          <p:spPr bwMode="auto">
            <a:xfrm>
              <a:off x="9677400" y="3657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8" name="Line 258"/>
            <p:cNvSpPr>
              <a:spLocks noChangeShapeType="1"/>
            </p:cNvSpPr>
            <p:nvPr/>
          </p:nvSpPr>
          <p:spPr bwMode="auto">
            <a:xfrm flipV="1">
              <a:off x="9372600" y="38100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9" name="Line 259"/>
            <p:cNvSpPr>
              <a:spLocks noChangeShapeType="1"/>
            </p:cNvSpPr>
            <p:nvPr/>
          </p:nvSpPr>
          <p:spPr bwMode="auto">
            <a:xfrm>
              <a:off x="9525000" y="3505200"/>
              <a:ext cx="1524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10" name="Line 261"/>
            <p:cNvSpPr>
              <a:spLocks noChangeShapeType="1"/>
            </p:cNvSpPr>
            <p:nvPr/>
          </p:nvSpPr>
          <p:spPr bwMode="auto">
            <a:xfrm>
              <a:off x="7086600" y="2438400"/>
              <a:ext cx="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sp>
        <p:nvSpPr>
          <p:cNvPr id="230" name="Title 1"/>
          <p:cNvSpPr>
            <a:spLocks noGrp="1"/>
          </p:cNvSpPr>
          <p:nvPr>
            <p:ph type="title"/>
          </p:nvPr>
        </p:nvSpPr>
        <p:spPr>
          <a:xfrm>
            <a:off x="463517" y="380741"/>
            <a:ext cx="11554312" cy="1325563"/>
          </a:xfrm>
        </p:spPr>
        <p:txBody>
          <a:bodyPr>
            <a:normAutofit/>
          </a:bodyPr>
          <a:lstStyle/>
          <a:p>
            <a:r>
              <a:rPr lang="en-US" sz="4000"/>
              <a:t>Joint learning of Shared Memory and Search Controller </a:t>
            </a:r>
          </a:p>
        </p:txBody>
      </p:sp>
      <p:pic>
        <p:nvPicPr>
          <p:cNvPr id="211" name="Content Placeholder 5"/>
          <p:cNvPicPr>
            <a:picLocks noGrp="1" noChangeAspect="1"/>
          </p:cNvPicPr>
          <p:nvPr>
            <p:ph idx="4294967295"/>
          </p:nvPr>
        </p:nvPicPr>
        <p:blipFill>
          <a:blip r:embed="rId3"/>
          <a:stretch>
            <a:fillRect/>
          </a:stretch>
        </p:blipFill>
        <p:spPr>
          <a:xfrm>
            <a:off x="5472113" y="1928813"/>
            <a:ext cx="6719887" cy="4443412"/>
          </a:xfrm>
          <a:prstGeom prst="rect">
            <a:avLst/>
          </a:prstGeom>
        </p:spPr>
      </p:pic>
      <p:sp>
        <p:nvSpPr>
          <p:cNvPr id="2" name="Slide Number Placeholder 1"/>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12" name="TextBox 211"/>
          <p:cNvSpPr txBox="1"/>
          <p:nvPr/>
        </p:nvSpPr>
        <p:spPr>
          <a:xfrm>
            <a:off x="1037935" y="4107392"/>
            <a:ext cx="3428232" cy="236988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ea typeface="+mn-ea"/>
              </a:rPr>
              <a:t>Paths extracted from KG: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a:ln>
                  <a:noFill/>
                </a:ln>
                <a:solidFill>
                  <a:prstClr val="black"/>
                </a:solidFill>
                <a:effectLst/>
                <a:uLnTx/>
                <a:uFillTx/>
                <a:cs typeface="Courier New" panose="02070309020205020404" pitchFamily="49" charset="0"/>
              </a:rPr>
              <a:t>(John, </a:t>
            </a:r>
            <a:r>
              <a:rPr kumimoji="0" lang="en-US" sz="1400" b="0" u="none" strike="noStrike" kern="1200" cap="none" spc="0" normalizeH="0" baseline="0" noProof="0" err="1">
                <a:ln>
                  <a:noFill/>
                </a:ln>
                <a:solidFill>
                  <a:srgbClr val="5B9BD5"/>
                </a:solidFill>
                <a:effectLst/>
                <a:uLnTx/>
                <a:uFillTx/>
                <a:cs typeface="Courier New" panose="02070309020205020404" pitchFamily="49" charset="0"/>
              </a:rPr>
              <a:t>BornIn</a:t>
            </a:r>
            <a:r>
              <a:rPr kumimoji="0" lang="en-US" sz="1400" b="0" u="none" strike="noStrike" kern="1200" cap="none" spc="0" normalizeH="0" baseline="0" noProof="0">
                <a:ln>
                  <a:noFill/>
                </a:ln>
                <a:solidFill>
                  <a:prstClr val="black"/>
                </a:solidFill>
                <a:effectLst/>
                <a:uLnTx/>
                <a:uFillTx/>
                <a:cs typeface="Courier New" panose="02070309020205020404" pitchFamily="49" charset="0"/>
              </a:rPr>
              <a:t>, Hawaii)</a:t>
            </a:r>
            <a:endParaRPr lang="en-US" sz="1400" b="0" u="none" strike="noStrike" kern="1200" cap="none" spc="0" baseline="0" noProof="0">
              <a:solidFill>
                <a:prstClr val="black"/>
              </a:solidFill>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a:ln>
                  <a:noFill/>
                </a:ln>
                <a:solidFill>
                  <a:prstClr val="black"/>
                </a:solidFill>
                <a:effectLst/>
                <a:uLnTx/>
                <a:uFillTx/>
                <a:cs typeface="Courier New" panose="02070309020205020404" pitchFamily="49" charset="0"/>
              </a:rPr>
              <a:t>(Hawaii, </a:t>
            </a:r>
            <a:r>
              <a:rPr kumimoji="0" lang="en-US" sz="1400" b="0" u="none" strike="noStrike" kern="1200" cap="none" spc="0" normalizeH="0" baseline="0" noProof="0" err="1">
                <a:ln>
                  <a:noFill/>
                </a:ln>
                <a:solidFill>
                  <a:srgbClr val="5B9BD5"/>
                </a:solidFill>
                <a:effectLst/>
                <a:uLnTx/>
                <a:uFillTx/>
                <a:cs typeface="Courier New" panose="02070309020205020404" pitchFamily="49" charset="0"/>
              </a:rPr>
              <a:t>PartOf</a:t>
            </a:r>
            <a:r>
              <a:rPr kumimoji="0" lang="en-US" sz="1400" b="0" u="none" strike="noStrike" kern="1200" cap="none" spc="0" normalizeH="0" baseline="0" noProof="0">
                <a:ln>
                  <a:noFill/>
                </a:ln>
                <a:solidFill>
                  <a:prstClr val="black"/>
                </a:solidFill>
                <a:effectLst/>
                <a:uLnTx/>
                <a:uFillTx/>
                <a:cs typeface="Courier New" panose="02070309020205020404" pitchFamily="49" charset="0"/>
              </a:rPr>
              <a:t>, USA)</a:t>
            </a:r>
          </a:p>
          <a:p>
            <a:pPr defTabSz="914400">
              <a:defRPr/>
            </a:pPr>
            <a:r>
              <a:rPr lang="en-US" sz="1400">
                <a:solidFill>
                  <a:prstClr val="black"/>
                </a:solidFill>
                <a:cs typeface="Segoe UI"/>
              </a:rPr>
              <a:t>(John, </a:t>
            </a:r>
            <a:r>
              <a:rPr lang="en-US" sz="1400" i="1">
                <a:solidFill>
                  <a:srgbClr val="4472C4"/>
                </a:solidFill>
                <a:cs typeface="Courier New" panose="02070309020205020404" pitchFamily="49" charset="0"/>
              </a:rPr>
              <a:t>Citizenship</a:t>
            </a:r>
            <a:r>
              <a:rPr lang="en-US" sz="1400">
                <a:solidFill>
                  <a:prstClr val="black"/>
                </a:solidFill>
                <a:cs typeface="Segoe UI"/>
              </a:rPr>
              <a:t>, USA)</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cs typeface="Courier New" panose="02070309020205020404" pitchFamily="49" charset="0"/>
              </a:rPr>
              <a:t>…</a:t>
            </a:r>
            <a:endParaRPr lang="en-US"/>
          </a:p>
          <a:p>
            <a:pPr lvl="0" defTabSz="914400">
              <a:defRPr/>
            </a:pPr>
            <a:r>
              <a:rPr lang="en-US" sz="1800">
                <a:solidFill>
                  <a:prstClr val="black"/>
                </a:solidFill>
              </a:rPr>
              <a:t>Training samples generated</a:t>
            </a:r>
            <a:endParaRPr kumimoji="0" lang="en-US" sz="1800" b="0" i="0" u="none" strike="noStrike" kern="1200" cap="none" spc="0" normalizeH="0" baseline="0" noProof="0">
              <a:ln>
                <a:noFill/>
              </a:ln>
              <a:solidFill>
                <a:prstClr val="black"/>
              </a:solidFill>
              <a:effectLst/>
              <a:uLnTx/>
              <a:uFillTx/>
              <a:ea typeface="+mn-ea"/>
            </a:endParaRPr>
          </a:p>
          <a:p>
            <a:pPr defTabSz="914400">
              <a:defRPr/>
            </a:pPr>
            <a:r>
              <a:rPr kumimoji="0" lang="en-US" sz="1400" b="0" i="1" u="none" strike="noStrike" kern="1200" cap="none" spc="0" normalizeH="0" baseline="0" noProof="0">
                <a:ln>
                  <a:noFill/>
                </a:ln>
                <a:solidFill>
                  <a:srgbClr val="1A1A1A"/>
                </a:solidFill>
                <a:effectLst/>
                <a:uLnTx/>
                <a:uFillTx/>
                <a:cs typeface="Courier New" panose="02070309020205020404" pitchFamily="49" charset="0"/>
              </a:rPr>
              <a:t>(John, </a:t>
            </a:r>
            <a:r>
              <a:rPr lang="en-US" sz="1400" i="1" err="1">
                <a:solidFill>
                  <a:srgbClr val="5B9BD5"/>
                </a:solidFill>
                <a:cs typeface="Courier New" panose="02070309020205020404" pitchFamily="49" charset="0"/>
              </a:rPr>
              <a:t>BornIn</a:t>
            </a:r>
            <a:r>
              <a:rPr lang="en-US" sz="1400" i="1">
                <a:cs typeface="Courier New" panose="02070309020205020404" pitchFamily="49" charset="0"/>
              </a:rPr>
              <a:t>, ?)-&gt;</a:t>
            </a:r>
            <a:r>
              <a:rPr lang="en-US" sz="1400" i="1">
                <a:solidFill>
                  <a:srgbClr val="D73B01"/>
                </a:solidFill>
                <a:cs typeface="Courier New" panose="02070309020205020404" pitchFamily="49" charset="0"/>
              </a:rPr>
              <a:t>(Hawaii)</a:t>
            </a:r>
            <a:endParaRPr lang="en-US" sz="1400" i="1">
              <a:solidFill>
                <a:srgbClr val="D73B01"/>
              </a:solidFill>
              <a:cs typeface="Segoe UI"/>
            </a:endParaRPr>
          </a:p>
          <a:p>
            <a:pPr defTabSz="914400">
              <a:defRPr/>
            </a:pPr>
            <a:r>
              <a:rPr lang="en-US" sz="1400" i="1">
                <a:cs typeface="Courier New" panose="02070309020205020404" pitchFamily="49" charset="0"/>
              </a:rPr>
              <a:t>(Hawaii, </a:t>
            </a:r>
            <a:r>
              <a:rPr lang="en-US" sz="1400" i="1" err="1">
                <a:solidFill>
                  <a:srgbClr val="5B9BD5"/>
                </a:solidFill>
                <a:cs typeface="Courier New" panose="02070309020205020404" pitchFamily="49" charset="0"/>
              </a:rPr>
              <a:t>PartOf</a:t>
            </a:r>
            <a:r>
              <a:rPr lang="en-US" sz="1400" i="1">
                <a:cs typeface="Courier New" panose="02070309020205020404" pitchFamily="49" charset="0"/>
              </a:rPr>
              <a:t>, ?)-&gt;</a:t>
            </a:r>
            <a:r>
              <a:rPr lang="en-US" sz="1400" i="1">
                <a:solidFill>
                  <a:srgbClr val="D73B01"/>
                </a:solidFill>
                <a:cs typeface="Courier New" panose="02070309020205020404" pitchFamily="49" charset="0"/>
              </a:rPr>
              <a:t>(USA)</a:t>
            </a:r>
            <a:endParaRPr lang="en-US" sz="1400">
              <a:solidFill>
                <a:srgbClr val="D73B01"/>
              </a:solidFill>
              <a:cs typeface="Segoe UI"/>
            </a:endParaRPr>
          </a:p>
          <a:p>
            <a:pPr defTabSz="914400">
              <a:defRPr/>
            </a:pPr>
            <a:r>
              <a:rPr lang="en-US" sz="1400" i="1">
                <a:cs typeface="Courier New" panose="02070309020205020404" pitchFamily="49" charset="0"/>
              </a:rPr>
              <a:t>(John, </a:t>
            </a:r>
            <a:r>
              <a:rPr lang="en-US" sz="1400" i="1">
                <a:solidFill>
                  <a:srgbClr val="4472C4"/>
                </a:solidFill>
                <a:cs typeface="Courier New" panose="02070309020205020404" pitchFamily="49" charset="0"/>
              </a:rPr>
              <a:t>Citizenship</a:t>
            </a:r>
            <a:r>
              <a:rPr lang="en-US" sz="1400" i="1">
                <a:cs typeface="Courier New" panose="02070309020205020404" pitchFamily="49" charset="0"/>
              </a:rPr>
              <a:t>, ?)-&gt;</a:t>
            </a:r>
            <a:r>
              <a:rPr lang="en-US" sz="1400" i="1">
                <a:solidFill>
                  <a:srgbClr val="D73B01"/>
                </a:solidFill>
                <a:cs typeface="Courier New" panose="02070309020205020404" pitchFamily="49" charset="0"/>
              </a:rPr>
              <a:t>(USA)</a:t>
            </a:r>
            <a:endParaRPr lang="en-US" sz="1400">
              <a:solidFill>
                <a:srgbClr val="D73B01"/>
              </a:solidFill>
              <a:cs typeface="Segoe UI"/>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sz="1400" i="1">
                <a:cs typeface="Courier New" panose="02070309020205020404" pitchFamily="49" charset="0"/>
              </a:rPr>
              <a:t>…</a:t>
            </a:r>
            <a:endParaRPr lang="en-US" sz="1400" b="0" i="1" u="none" strike="noStrike" kern="1200" cap="none" spc="0" baseline="0" noProof="0">
              <a:cs typeface="Segoe UI"/>
            </a:endParaRPr>
          </a:p>
        </p:txBody>
      </p:sp>
      <p:sp>
        <p:nvSpPr>
          <p:cNvPr id="213" name="Rectangle 212"/>
          <p:cNvSpPr/>
          <p:nvPr/>
        </p:nvSpPr>
        <p:spPr>
          <a:xfrm>
            <a:off x="4903078" y="4978310"/>
            <a:ext cx="185061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ea typeface="+mn-ea"/>
              </a:rPr>
              <a:t>(</a:t>
            </a:r>
            <a:r>
              <a:rPr kumimoji="0" lang="en-US" sz="1400" b="0" i="1" u="none" strike="noStrike" kern="1200" cap="none" spc="0" normalizeH="0" baseline="0" noProof="0">
                <a:ln>
                  <a:noFill/>
                </a:ln>
                <a:solidFill>
                  <a:prstClr val="black"/>
                </a:solidFill>
                <a:effectLst/>
                <a:uLnTx/>
                <a:uFillTx/>
                <a:ea typeface="+mn-ea"/>
                <a:cs typeface="Courier New" panose="02070309020205020404" pitchFamily="49" charset="0"/>
              </a:rPr>
              <a:t>John, </a:t>
            </a:r>
            <a:r>
              <a:rPr kumimoji="0" lang="en-US" sz="1400" b="0" i="1" u="none" strike="noStrike" kern="1200" cap="none" spc="0" normalizeH="0" baseline="0" noProof="0">
                <a:ln>
                  <a:noFill/>
                </a:ln>
                <a:solidFill>
                  <a:srgbClr val="4472C4"/>
                </a:solidFill>
                <a:effectLst/>
                <a:uLnTx/>
                <a:uFillTx/>
                <a:ea typeface="+mn-ea"/>
                <a:cs typeface="Courier New" panose="02070309020205020404" pitchFamily="49" charset="0"/>
              </a:rPr>
              <a:t>Citizenship</a:t>
            </a:r>
            <a:r>
              <a:rPr kumimoji="0" lang="en-US" sz="1400" b="0" i="1" u="none" strike="noStrike" kern="1200" cap="none" spc="0" normalizeH="0" baseline="0" noProof="0">
                <a:ln>
                  <a:noFill/>
                </a:ln>
                <a:solidFill>
                  <a:prstClr val="black"/>
                </a:solidFill>
                <a:effectLst/>
                <a:uLnTx/>
                <a:uFillTx/>
                <a:ea typeface="+mn-ea"/>
                <a:cs typeface="Courier New" panose="02070309020205020404" pitchFamily="49" charset="0"/>
              </a:rPr>
              <a:t>, ?</a:t>
            </a:r>
            <a:r>
              <a:rPr kumimoji="0" lang="en-US" sz="1400" b="0" i="1" u="none" strike="noStrike" kern="1200" cap="none" spc="0" normalizeH="0" baseline="0" noProof="0">
                <a:ln>
                  <a:noFill/>
                </a:ln>
                <a:solidFill>
                  <a:prstClr val="black"/>
                </a:solidFill>
                <a:effectLst/>
                <a:uLnTx/>
                <a:uFillTx/>
                <a:ea typeface="+mn-ea"/>
              </a:rPr>
              <a:t>)</a:t>
            </a:r>
          </a:p>
        </p:txBody>
      </p:sp>
      <p:sp>
        <p:nvSpPr>
          <p:cNvPr id="214" name="Rectangle 213"/>
          <p:cNvSpPr/>
          <p:nvPr/>
        </p:nvSpPr>
        <p:spPr>
          <a:xfrm>
            <a:off x="6974719" y="5891953"/>
            <a:ext cx="62869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C00000"/>
                </a:solidFill>
                <a:effectLst/>
                <a:uLnTx/>
                <a:uFillTx/>
                <a:ea typeface="+mn-ea"/>
                <a:cs typeface="Courier New" panose="02070309020205020404" pitchFamily="49" charset="0"/>
              </a:rPr>
              <a:t>(USA)</a:t>
            </a:r>
          </a:p>
        </p:txBody>
      </p:sp>
      <p:grpSp>
        <p:nvGrpSpPr>
          <p:cNvPr id="227" name="Group 226"/>
          <p:cNvGrpSpPr/>
          <p:nvPr/>
        </p:nvGrpSpPr>
        <p:grpSpPr>
          <a:xfrm rot="10800000">
            <a:off x="3344871" y="2095372"/>
            <a:ext cx="3408823" cy="1107203"/>
            <a:chOff x="6541307" y="-43752"/>
            <a:chExt cx="3408823" cy="1184577"/>
          </a:xfrm>
        </p:grpSpPr>
        <p:sp>
          <p:nvSpPr>
            <p:cNvPr id="228" name="Rectangle 227"/>
            <p:cNvSpPr/>
            <p:nvPr/>
          </p:nvSpPr>
          <p:spPr>
            <a:xfrm rot="10800000">
              <a:off x="7016354" y="251880"/>
              <a:ext cx="2881111" cy="59331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ea typeface="+mn-ea"/>
                  <a:cs typeface="+mn-cs"/>
                </a:rPr>
                <a:t>Embed KG </a:t>
              </a:r>
              <a:r>
                <a:rPr kumimoji="0" lang="en-US" sz="1400" b="0" i="0" u="none" strike="noStrike" kern="1200" cap="none" spc="0" normalizeH="0" baseline="0" noProof="0">
                  <a:ln>
                    <a:noFill/>
                  </a:ln>
                  <a:solidFill>
                    <a:prstClr val="black"/>
                  </a:solidFill>
                  <a:effectLst/>
                  <a:uLnTx/>
                  <a:uFillTx/>
                  <a:ea typeface="+mn-ea"/>
                  <a:cs typeface="+mn-cs"/>
                  <a:sym typeface="Wingdings" panose="05000000000000000000" pitchFamily="2" charset="2"/>
                </a:rPr>
                <a:t>to memory vectors </a:t>
              </a:r>
            </a:p>
          </p:txBody>
        </p:sp>
        <p:sp>
          <p:nvSpPr>
            <p:cNvPr id="229" name="Right Arrow 228"/>
            <p:cNvSpPr/>
            <p:nvPr/>
          </p:nvSpPr>
          <p:spPr>
            <a:xfrm flipH="1">
              <a:off x="6541307" y="-43752"/>
              <a:ext cx="3408823" cy="118457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pic>
        <p:nvPicPr>
          <p:cNvPr id="217" name="Picture 216"/>
          <p:cNvPicPr>
            <a:picLocks noChangeAspect="1"/>
          </p:cNvPicPr>
          <p:nvPr/>
        </p:nvPicPr>
        <p:blipFill>
          <a:blip r:embed="rId4"/>
          <a:stretch>
            <a:fillRect/>
          </a:stretch>
        </p:blipFill>
        <p:spPr>
          <a:xfrm>
            <a:off x="2788487" y="3386720"/>
            <a:ext cx="1222070" cy="206513"/>
          </a:xfrm>
          <a:prstGeom prst="rect">
            <a:avLst/>
          </a:prstGeom>
        </p:spPr>
      </p:pic>
      <p:cxnSp>
        <p:nvCxnSpPr>
          <p:cNvPr id="219" name="Straight Arrow Connector 218"/>
          <p:cNvCxnSpPr/>
          <p:nvPr/>
        </p:nvCxnSpPr>
        <p:spPr>
          <a:xfrm>
            <a:off x="2261776" y="3549601"/>
            <a:ext cx="722" cy="54355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45" name="Rectangle 244"/>
          <p:cNvSpPr/>
          <p:nvPr/>
        </p:nvSpPr>
        <p:spPr>
          <a:xfrm>
            <a:off x="8180094" y="2276955"/>
            <a:ext cx="1107994"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472C4"/>
                </a:solidFill>
                <a:effectLst/>
                <a:uLnTx/>
                <a:uFillTx/>
                <a:ea typeface="+mn-ea"/>
                <a:cs typeface="Courier New" panose="02070309020205020404" pitchFamily="49" charset="0"/>
              </a:rPr>
              <a:t>Citizenship</a:t>
            </a:r>
            <a:endParaRPr kumimoji="0" lang="en-US" sz="1050" b="1" i="0" u="none" strike="noStrike" kern="1200" cap="none" spc="0" normalizeH="0" baseline="0" noProof="0">
              <a:ln>
                <a:noFill/>
              </a:ln>
              <a:solidFill>
                <a:prstClr val="black"/>
              </a:solidFill>
              <a:effectLst/>
              <a:uLnTx/>
              <a:uFillTx/>
              <a:ea typeface="+mn-ea"/>
            </a:endParaRPr>
          </a:p>
        </p:txBody>
      </p:sp>
      <p:sp>
        <p:nvSpPr>
          <p:cNvPr id="246" name="Rectangle 245"/>
          <p:cNvSpPr/>
          <p:nvPr/>
        </p:nvSpPr>
        <p:spPr>
          <a:xfrm>
            <a:off x="9879135" y="2488398"/>
            <a:ext cx="748072"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err="1">
                <a:ln>
                  <a:noFill/>
                </a:ln>
                <a:solidFill>
                  <a:srgbClr val="4472C4"/>
                </a:solidFill>
                <a:effectLst/>
                <a:uLnTx/>
                <a:uFillTx/>
                <a:ea typeface="+mn-ea"/>
                <a:cs typeface="Courier New" panose="02070309020205020404" pitchFamily="49" charset="0"/>
              </a:rPr>
              <a:t>BornIn</a:t>
            </a:r>
            <a:endParaRPr kumimoji="0" lang="en-US" sz="1050" b="1" i="0" u="none" strike="noStrike" kern="1200" cap="none" spc="0" normalizeH="0" baseline="0" noProof="0">
              <a:ln>
                <a:noFill/>
              </a:ln>
              <a:solidFill>
                <a:prstClr val="black"/>
              </a:solidFill>
              <a:effectLst/>
              <a:uLnTx/>
              <a:uFillTx/>
              <a:ea typeface="+mn-ea"/>
            </a:endParaRPr>
          </a:p>
        </p:txBody>
      </p:sp>
    </p:spTree>
    <p:extLst>
      <p:ext uri="{BB962C8B-B14F-4D97-AF65-F5344CB8AC3E}">
        <p14:creationId xmlns:p14="http://schemas.microsoft.com/office/powerpoint/2010/main" val="27990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wipe(left)">
                                      <p:cBhvr>
                                        <p:cTn id="7" dur="500"/>
                                        <p:tgtEl>
                                          <p:spTgt spid="2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27"/>
                                        </p:tgtEl>
                                      </p:cBhvr>
                                    </p:animEffect>
                                    <p:set>
                                      <p:cBhvr>
                                        <p:cTn id="12" dur="1" fill="hold">
                                          <p:stCondLst>
                                            <p:cond delay="499"/>
                                          </p:stCondLst>
                                        </p:cTn>
                                        <p:tgtEl>
                                          <p:spTgt spid="227"/>
                                        </p:tgtEl>
                                        <p:attrNameLst>
                                          <p:attrName>style.visibility</p:attrName>
                                        </p:attrNameLst>
                                      </p:cBhvr>
                                      <p:to>
                                        <p:strVal val="hidden"/>
                                      </p:to>
                                    </p:se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19"/>
                                        </p:tgtEl>
                                        <p:attrNameLst>
                                          <p:attrName>style.visibility</p:attrName>
                                        </p:attrNameLst>
                                      </p:cBhvr>
                                      <p:to>
                                        <p:strVal val="visible"/>
                                      </p:to>
                                    </p:set>
                                    <p:animEffect transition="in" filter="wipe(up)">
                                      <p:cBhvr>
                                        <p:cTn id="16" dur="500"/>
                                        <p:tgtEl>
                                          <p:spTgt spid="21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12"/>
                                        </p:tgtEl>
                                        <p:attrNameLst>
                                          <p:attrName>style.visibility</p:attrName>
                                        </p:attrNameLst>
                                      </p:cBhvr>
                                      <p:to>
                                        <p:strVal val="visible"/>
                                      </p:to>
                                    </p:set>
                                    <p:animEffect transition="in" filter="fade">
                                      <p:cBhvr>
                                        <p:cTn id="20" dur="500"/>
                                        <p:tgtEl>
                                          <p:spTgt spid="21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13"/>
                                        </p:tgtEl>
                                        <p:attrNameLst>
                                          <p:attrName>style.visibility</p:attrName>
                                        </p:attrNameLst>
                                      </p:cBhvr>
                                      <p:to>
                                        <p:strVal val="visible"/>
                                      </p:to>
                                    </p:set>
                                    <p:animEffect transition="in" filter="wipe(left)">
                                      <p:cBhvr>
                                        <p:cTn id="23" dur="500"/>
                                        <p:tgtEl>
                                          <p:spTgt spid="213"/>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214"/>
                                        </p:tgtEl>
                                        <p:attrNameLst>
                                          <p:attrName>style.visibility</p:attrName>
                                        </p:attrNameLst>
                                      </p:cBhvr>
                                      <p:to>
                                        <p:strVal val="visible"/>
                                      </p:to>
                                    </p:set>
                                    <p:animEffect transition="in" filter="wipe(left)">
                                      <p:cBhvr>
                                        <p:cTn id="27" dur="500"/>
                                        <p:tgtEl>
                                          <p:spTgt spid="2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5"/>
                                        </p:tgtEl>
                                        <p:attrNameLst>
                                          <p:attrName>style.visibility</p:attrName>
                                        </p:attrNameLst>
                                      </p:cBhvr>
                                      <p:to>
                                        <p:strVal val="visible"/>
                                      </p:to>
                                    </p:set>
                                    <p:animEffect transition="in" filter="fade">
                                      <p:cBhvr>
                                        <p:cTn id="32" dur="500"/>
                                        <p:tgtEl>
                                          <p:spTgt spid="24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6"/>
                                        </p:tgtEl>
                                        <p:attrNameLst>
                                          <p:attrName>style.visibility</p:attrName>
                                        </p:attrNameLst>
                                      </p:cBhvr>
                                      <p:to>
                                        <p:strVal val="visible"/>
                                      </p:to>
                                    </p:set>
                                    <p:animEffect transition="in" filter="fade">
                                      <p:cBhvr>
                                        <p:cTn id="35" dur="5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p:bldP spid="213" grpId="0"/>
      <p:bldP spid="214" grpId="0"/>
      <p:bldP spid="245" grpId="0"/>
      <p:bldP spid="24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3517" y="1680183"/>
            <a:ext cx="4387746" cy="47932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a:ln>
                <a:noFill/>
              </a:ln>
              <a:solidFill>
                <a:prstClr val="black"/>
              </a:solidFill>
              <a:effectLst/>
              <a:uLnTx/>
              <a:uFillTx/>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black"/>
              </a:solidFill>
              <a:effectLst/>
              <a:uLnTx/>
              <a:uFillTx/>
              <a:ea typeface="+mn-ea"/>
              <a:cs typeface="+mn-cs"/>
            </a:endParaRPr>
          </a:p>
        </p:txBody>
      </p:sp>
      <p:grpSp>
        <p:nvGrpSpPr>
          <p:cNvPr id="8" name="Group 7"/>
          <p:cNvGrpSpPr/>
          <p:nvPr/>
        </p:nvGrpSpPr>
        <p:grpSpPr>
          <a:xfrm>
            <a:off x="1074384" y="1727557"/>
            <a:ext cx="1980190" cy="1716771"/>
            <a:chOff x="6400800" y="2286000"/>
            <a:chExt cx="3429000" cy="3352800"/>
          </a:xfrm>
        </p:grpSpPr>
        <p:sp>
          <p:nvSpPr>
            <p:cNvPr id="9" name="Oval 32"/>
            <p:cNvSpPr>
              <a:spLocks noChangeArrowheads="1"/>
            </p:cNvSpPr>
            <p:nvPr/>
          </p:nvSpPr>
          <p:spPr bwMode="auto">
            <a:xfrm>
              <a:off x="79248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 name="Oval 33"/>
            <p:cNvSpPr>
              <a:spLocks noChangeArrowheads="1"/>
            </p:cNvSpPr>
            <p:nvPr/>
          </p:nvSpPr>
          <p:spPr bwMode="auto">
            <a:xfrm>
              <a:off x="7848600" y="5105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 name="Oval 34"/>
            <p:cNvSpPr>
              <a:spLocks noChangeArrowheads="1"/>
            </p:cNvSpPr>
            <p:nvPr/>
          </p:nvSpPr>
          <p:spPr bwMode="auto">
            <a:xfrm>
              <a:off x="74676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 name="Oval 35"/>
            <p:cNvSpPr>
              <a:spLocks noChangeArrowheads="1"/>
            </p:cNvSpPr>
            <p:nvPr/>
          </p:nvSpPr>
          <p:spPr bwMode="auto">
            <a:xfrm>
              <a:off x="79248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 name="Line 36"/>
            <p:cNvSpPr>
              <a:spLocks noChangeShapeType="1"/>
            </p:cNvSpPr>
            <p:nvPr/>
          </p:nvSpPr>
          <p:spPr bwMode="auto">
            <a:xfrm>
              <a:off x="7620000" y="48006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 name="Line 37"/>
            <p:cNvSpPr>
              <a:spLocks noChangeShapeType="1"/>
            </p:cNvSpPr>
            <p:nvPr/>
          </p:nvSpPr>
          <p:spPr bwMode="auto">
            <a:xfrm flipH="1">
              <a:off x="7924800" y="4876800"/>
              <a:ext cx="762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 name="Line 38"/>
            <p:cNvSpPr>
              <a:spLocks noChangeShapeType="1"/>
            </p:cNvSpPr>
            <p:nvPr/>
          </p:nvSpPr>
          <p:spPr bwMode="auto">
            <a:xfrm flipH="1">
              <a:off x="7543800" y="45720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 name="Oval 39"/>
            <p:cNvSpPr>
              <a:spLocks noChangeArrowheads="1"/>
            </p:cNvSpPr>
            <p:nvPr/>
          </p:nvSpPr>
          <p:spPr bwMode="auto">
            <a:xfrm>
              <a:off x="70104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 name="Oval 40"/>
            <p:cNvSpPr>
              <a:spLocks noChangeArrowheads="1"/>
            </p:cNvSpPr>
            <p:nvPr/>
          </p:nvSpPr>
          <p:spPr bwMode="auto">
            <a:xfrm>
              <a:off x="71628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 name="Oval 41"/>
            <p:cNvSpPr>
              <a:spLocks noChangeArrowheads="1"/>
            </p:cNvSpPr>
            <p:nvPr/>
          </p:nvSpPr>
          <p:spPr bwMode="auto">
            <a:xfrm>
              <a:off x="74676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 name="Oval 42"/>
            <p:cNvSpPr>
              <a:spLocks noChangeArrowheads="1"/>
            </p:cNvSpPr>
            <p:nvPr/>
          </p:nvSpPr>
          <p:spPr bwMode="auto">
            <a:xfrm>
              <a:off x="75438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 name="Line 43"/>
            <p:cNvSpPr>
              <a:spLocks noChangeShapeType="1"/>
            </p:cNvSpPr>
            <p:nvPr/>
          </p:nvSpPr>
          <p:spPr bwMode="auto">
            <a:xfrm>
              <a:off x="7162800" y="44958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1" name="Line 44"/>
            <p:cNvSpPr>
              <a:spLocks noChangeShapeType="1"/>
            </p:cNvSpPr>
            <p:nvPr/>
          </p:nvSpPr>
          <p:spPr bwMode="auto">
            <a:xfrm>
              <a:off x="7086600" y="45720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2" name="Line 45"/>
            <p:cNvSpPr>
              <a:spLocks noChangeShapeType="1"/>
            </p:cNvSpPr>
            <p:nvPr/>
          </p:nvSpPr>
          <p:spPr bwMode="auto">
            <a:xfrm>
              <a:off x="7315200" y="4800600"/>
              <a:ext cx="1524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3" name="Line 46"/>
            <p:cNvSpPr>
              <a:spLocks noChangeShapeType="1"/>
            </p:cNvSpPr>
            <p:nvPr/>
          </p:nvSpPr>
          <p:spPr bwMode="auto">
            <a:xfrm>
              <a:off x="7239000" y="48768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4" name="Oval 47"/>
            <p:cNvSpPr>
              <a:spLocks noChangeArrowheads="1"/>
            </p:cNvSpPr>
            <p:nvPr/>
          </p:nvSpPr>
          <p:spPr bwMode="auto">
            <a:xfrm>
              <a:off x="70866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5" name="Oval 48"/>
            <p:cNvSpPr>
              <a:spLocks noChangeArrowheads="1"/>
            </p:cNvSpPr>
            <p:nvPr/>
          </p:nvSpPr>
          <p:spPr bwMode="auto">
            <a:xfrm>
              <a:off x="7543800" y="5334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6" name="Line 49"/>
            <p:cNvSpPr>
              <a:spLocks noChangeShapeType="1"/>
            </p:cNvSpPr>
            <p:nvPr/>
          </p:nvSpPr>
          <p:spPr bwMode="auto">
            <a:xfrm>
              <a:off x="7239000" y="5105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7" name="Line 50"/>
            <p:cNvSpPr>
              <a:spLocks noChangeShapeType="1"/>
            </p:cNvSpPr>
            <p:nvPr/>
          </p:nvSpPr>
          <p:spPr bwMode="auto">
            <a:xfrm>
              <a:off x="7162800" y="51816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8" name="Line 51"/>
            <p:cNvSpPr>
              <a:spLocks noChangeShapeType="1"/>
            </p:cNvSpPr>
            <p:nvPr/>
          </p:nvSpPr>
          <p:spPr bwMode="auto">
            <a:xfrm>
              <a:off x="7696200" y="51054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9" name="Line 52"/>
            <p:cNvSpPr>
              <a:spLocks noChangeShapeType="1"/>
            </p:cNvSpPr>
            <p:nvPr/>
          </p:nvSpPr>
          <p:spPr bwMode="auto">
            <a:xfrm>
              <a:off x="7620000" y="44958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0" name="Line 53"/>
            <p:cNvSpPr>
              <a:spLocks noChangeShapeType="1"/>
            </p:cNvSpPr>
            <p:nvPr/>
          </p:nvSpPr>
          <p:spPr bwMode="auto">
            <a:xfrm>
              <a:off x="8001000" y="45720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1" name="Oval 54"/>
            <p:cNvSpPr>
              <a:spLocks noChangeArrowheads="1"/>
            </p:cNvSpPr>
            <p:nvPr/>
          </p:nvSpPr>
          <p:spPr bwMode="auto">
            <a:xfrm>
              <a:off x="7467600" y="4114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2" name="Oval 55"/>
            <p:cNvSpPr>
              <a:spLocks noChangeArrowheads="1"/>
            </p:cNvSpPr>
            <p:nvPr/>
          </p:nvSpPr>
          <p:spPr bwMode="auto">
            <a:xfrm>
              <a:off x="7010400" y="3962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3" name="Line 56"/>
            <p:cNvSpPr>
              <a:spLocks noChangeShapeType="1"/>
            </p:cNvSpPr>
            <p:nvPr/>
          </p:nvSpPr>
          <p:spPr bwMode="auto">
            <a:xfrm>
              <a:off x="7162800" y="4114800"/>
              <a:ext cx="304800" cy="777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4" name="Line 57"/>
            <p:cNvSpPr>
              <a:spLocks noChangeShapeType="1"/>
            </p:cNvSpPr>
            <p:nvPr/>
          </p:nvSpPr>
          <p:spPr bwMode="auto">
            <a:xfrm>
              <a:off x="7162800" y="4114800"/>
              <a:ext cx="304800" cy="3810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5" name="Line 58"/>
            <p:cNvSpPr>
              <a:spLocks noChangeShapeType="1"/>
            </p:cNvSpPr>
            <p:nvPr/>
          </p:nvSpPr>
          <p:spPr bwMode="auto">
            <a:xfrm>
              <a:off x="7620000" y="41910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6" name="Oval 60"/>
            <p:cNvSpPr>
              <a:spLocks noChangeArrowheads="1"/>
            </p:cNvSpPr>
            <p:nvPr/>
          </p:nvSpPr>
          <p:spPr bwMode="auto">
            <a:xfrm>
              <a:off x="7848600" y="5105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7" name="Oval 61"/>
            <p:cNvSpPr>
              <a:spLocks noChangeArrowheads="1"/>
            </p:cNvSpPr>
            <p:nvPr/>
          </p:nvSpPr>
          <p:spPr bwMode="auto">
            <a:xfrm>
              <a:off x="7848600" y="5486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8" name="Line 62"/>
            <p:cNvSpPr>
              <a:spLocks noChangeShapeType="1"/>
            </p:cNvSpPr>
            <p:nvPr/>
          </p:nvSpPr>
          <p:spPr bwMode="auto">
            <a:xfrm>
              <a:off x="8001000" y="51816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9" name="Line 63"/>
            <p:cNvSpPr>
              <a:spLocks noChangeShapeType="1"/>
            </p:cNvSpPr>
            <p:nvPr/>
          </p:nvSpPr>
          <p:spPr bwMode="auto">
            <a:xfrm>
              <a:off x="7924800" y="52578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0" name="Oval 64"/>
            <p:cNvSpPr>
              <a:spLocks noChangeArrowheads="1"/>
            </p:cNvSpPr>
            <p:nvPr/>
          </p:nvSpPr>
          <p:spPr bwMode="auto">
            <a:xfrm>
              <a:off x="7924800" y="4038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1" name="Oval 66"/>
            <p:cNvSpPr>
              <a:spLocks noChangeArrowheads="1"/>
            </p:cNvSpPr>
            <p:nvPr/>
          </p:nvSpPr>
          <p:spPr bwMode="auto">
            <a:xfrm>
              <a:off x="7924800" y="4038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2" name="Line 68"/>
            <p:cNvSpPr>
              <a:spLocks noChangeShapeType="1"/>
            </p:cNvSpPr>
            <p:nvPr/>
          </p:nvSpPr>
          <p:spPr bwMode="auto">
            <a:xfrm>
              <a:off x="8001000" y="41910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3" name="Line 70"/>
            <p:cNvSpPr>
              <a:spLocks noChangeShapeType="1"/>
            </p:cNvSpPr>
            <p:nvPr/>
          </p:nvSpPr>
          <p:spPr bwMode="auto">
            <a:xfrm>
              <a:off x="6400800" y="3429000"/>
              <a:ext cx="762000" cy="1600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4" name="Line 76"/>
            <p:cNvSpPr>
              <a:spLocks noChangeShapeType="1"/>
            </p:cNvSpPr>
            <p:nvPr/>
          </p:nvSpPr>
          <p:spPr bwMode="auto">
            <a:xfrm>
              <a:off x="8077200" y="48768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5" name="Line 88"/>
            <p:cNvSpPr>
              <a:spLocks noChangeShapeType="1"/>
            </p:cNvSpPr>
            <p:nvPr/>
          </p:nvSpPr>
          <p:spPr bwMode="auto">
            <a:xfrm>
              <a:off x="7620000" y="48768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6" name="Line 89"/>
            <p:cNvSpPr>
              <a:spLocks noChangeShapeType="1"/>
            </p:cNvSpPr>
            <p:nvPr/>
          </p:nvSpPr>
          <p:spPr bwMode="auto">
            <a:xfrm flipV="1">
              <a:off x="7620000" y="4114800"/>
              <a:ext cx="3048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7" name="Line 96"/>
            <p:cNvSpPr>
              <a:spLocks noChangeShapeType="1"/>
            </p:cNvSpPr>
            <p:nvPr/>
          </p:nvSpPr>
          <p:spPr bwMode="auto">
            <a:xfrm>
              <a:off x="7620000" y="5181600"/>
              <a:ext cx="2286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8" name="Line 97"/>
            <p:cNvSpPr>
              <a:spLocks noChangeShapeType="1"/>
            </p:cNvSpPr>
            <p:nvPr/>
          </p:nvSpPr>
          <p:spPr bwMode="auto">
            <a:xfrm flipH="1" flipV="1">
              <a:off x="8001000" y="5562600"/>
              <a:ext cx="3810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9" name="Line 98"/>
            <p:cNvSpPr>
              <a:spLocks noChangeShapeType="1"/>
            </p:cNvSpPr>
            <p:nvPr/>
          </p:nvSpPr>
          <p:spPr bwMode="auto">
            <a:xfrm flipV="1">
              <a:off x="8001000" y="54864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0" name="Oval 99"/>
            <p:cNvSpPr>
              <a:spLocks noChangeArrowheads="1"/>
            </p:cNvSpPr>
            <p:nvPr/>
          </p:nvSpPr>
          <p:spPr bwMode="auto">
            <a:xfrm>
              <a:off x="79248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1" name="Oval 100"/>
            <p:cNvSpPr>
              <a:spLocks noChangeArrowheads="1"/>
            </p:cNvSpPr>
            <p:nvPr/>
          </p:nvSpPr>
          <p:spPr bwMode="auto">
            <a:xfrm>
              <a:off x="7848600" y="3429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2" name="Oval 101"/>
            <p:cNvSpPr>
              <a:spLocks noChangeArrowheads="1"/>
            </p:cNvSpPr>
            <p:nvPr/>
          </p:nvSpPr>
          <p:spPr bwMode="auto">
            <a:xfrm>
              <a:off x="74676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3" name="Oval 102"/>
            <p:cNvSpPr>
              <a:spLocks noChangeArrowheads="1"/>
            </p:cNvSpPr>
            <p:nvPr/>
          </p:nvSpPr>
          <p:spPr bwMode="auto">
            <a:xfrm>
              <a:off x="79248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4" name="Line 103"/>
            <p:cNvSpPr>
              <a:spLocks noChangeShapeType="1"/>
            </p:cNvSpPr>
            <p:nvPr/>
          </p:nvSpPr>
          <p:spPr bwMode="auto">
            <a:xfrm>
              <a:off x="8229600" y="34290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5" name="Line 104"/>
            <p:cNvSpPr>
              <a:spLocks noChangeShapeType="1"/>
            </p:cNvSpPr>
            <p:nvPr/>
          </p:nvSpPr>
          <p:spPr bwMode="auto">
            <a:xfrm flipH="1">
              <a:off x="7924800" y="3200400"/>
              <a:ext cx="762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6" name="Line 105"/>
            <p:cNvSpPr>
              <a:spLocks noChangeShapeType="1"/>
            </p:cNvSpPr>
            <p:nvPr/>
          </p:nvSpPr>
          <p:spPr bwMode="auto">
            <a:xfrm flipH="1">
              <a:off x="7543800" y="28956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7" name="Oval 106"/>
            <p:cNvSpPr>
              <a:spLocks noChangeArrowheads="1"/>
            </p:cNvSpPr>
            <p:nvPr/>
          </p:nvSpPr>
          <p:spPr bwMode="auto">
            <a:xfrm>
              <a:off x="70104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8" name="Oval 107"/>
            <p:cNvSpPr>
              <a:spLocks noChangeArrowheads="1"/>
            </p:cNvSpPr>
            <p:nvPr/>
          </p:nvSpPr>
          <p:spPr bwMode="auto">
            <a:xfrm>
              <a:off x="71628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9" name="Oval 108"/>
            <p:cNvSpPr>
              <a:spLocks noChangeArrowheads="1"/>
            </p:cNvSpPr>
            <p:nvPr/>
          </p:nvSpPr>
          <p:spPr bwMode="auto">
            <a:xfrm>
              <a:off x="74676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0" name="Oval 109"/>
            <p:cNvSpPr>
              <a:spLocks noChangeArrowheads="1"/>
            </p:cNvSpPr>
            <p:nvPr/>
          </p:nvSpPr>
          <p:spPr bwMode="auto">
            <a:xfrm>
              <a:off x="75438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1" name="Line 110"/>
            <p:cNvSpPr>
              <a:spLocks noChangeShapeType="1"/>
            </p:cNvSpPr>
            <p:nvPr/>
          </p:nvSpPr>
          <p:spPr bwMode="auto">
            <a:xfrm>
              <a:off x="7162800" y="2819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2" name="Line 111"/>
            <p:cNvSpPr>
              <a:spLocks noChangeShapeType="1"/>
            </p:cNvSpPr>
            <p:nvPr/>
          </p:nvSpPr>
          <p:spPr bwMode="auto">
            <a:xfrm>
              <a:off x="7086600" y="28956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3" name="Line 112"/>
            <p:cNvSpPr>
              <a:spLocks noChangeShapeType="1"/>
            </p:cNvSpPr>
            <p:nvPr/>
          </p:nvSpPr>
          <p:spPr bwMode="auto">
            <a:xfrm>
              <a:off x="7315200" y="3124200"/>
              <a:ext cx="1524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4" name="Line 113"/>
            <p:cNvSpPr>
              <a:spLocks noChangeShapeType="1"/>
            </p:cNvSpPr>
            <p:nvPr/>
          </p:nvSpPr>
          <p:spPr bwMode="auto">
            <a:xfrm>
              <a:off x="7239000" y="32004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5" name="Oval 114"/>
            <p:cNvSpPr>
              <a:spLocks noChangeArrowheads="1"/>
            </p:cNvSpPr>
            <p:nvPr/>
          </p:nvSpPr>
          <p:spPr bwMode="auto">
            <a:xfrm>
              <a:off x="70866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6" name="Oval 115"/>
            <p:cNvSpPr>
              <a:spLocks noChangeArrowheads="1"/>
            </p:cNvSpPr>
            <p:nvPr/>
          </p:nvSpPr>
          <p:spPr bwMode="auto">
            <a:xfrm>
              <a:off x="7543800" y="3657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7" name="Line 116"/>
            <p:cNvSpPr>
              <a:spLocks noChangeShapeType="1"/>
            </p:cNvSpPr>
            <p:nvPr/>
          </p:nvSpPr>
          <p:spPr bwMode="auto">
            <a:xfrm>
              <a:off x="7239000" y="34290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8" name="Line 117"/>
            <p:cNvSpPr>
              <a:spLocks noChangeShapeType="1"/>
            </p:cNvSpPr>
            <p:nvPr/>
          </p:nvSpPr>
          <p:spPr bwMode="auto">
            <a:xfrm>
              <a:off x="7162800" y="35052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9" name="Line 118"/>
            <p:cNvSpPr>
              <a:spLocks noChangeShapeType="1"/>
            </p:cNvSpPr>
            <p:nvPr/>
          </p:nvSpPr>
          <p:spPr bwMode="auto">
            <a:xfrm>
              <a:off x="7696200" y="3429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0" name="Line 119"/>
            <p:cNvSpPr>
              <a:spLocks noChangeShapeType="1"/>
            </p:cNvSpPr>
            <p:nvPr/>
          </p:nvSpPr>
          <p:spPr bwMode="auto">
            <a:xfrm>
              <a:off x="7620000" y="2819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1" name="Line 120"/>
            <p:cNvSpPr>
              <a:spLocks noChangeShapeType="1"/>
            </p:cNvSpPr>
            <p:nvPr/>
          </p:nvSpPr>
          <p:spPr bwMode="auto">
            <a:xfrm>
              <a:off x="8001000" y="28956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2" name="Oval 121"/>
            <p:cNvSpPr>
              <a:spLocks noChangeArrowheads="1"/>
            </p:cNvSpPr>
            <p:nvPr/>
          </p:nvSpPr>
          <p:spPr bwMode="auto">
            <a:xfrm>
              <a:off x="7467600" y="2438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3" name="Oval 122"/>
            <p:cNvSpPr>
              <a:spLocks noChangeArrowheads="1"/>
            </p:cNvSpPr>
            <p:nvPr/>
          </p:nvSpPr>
          <p:spPr bwMode="auto">
            <a:xfrm>
              <a:off x="7010400" y="2286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4" name="Line 123"/>
            <p:cNvSpPr>
              <a:spLocks noChangeShapeType="1"/>
            </p:cNvSpPr>
            <p:nvPr/>
          </p:nvSpPr>
          <p:spPr bwMode="auto">
            <a:xfrm>
              <a:off x="7162800" y="2438400"/>
              <a:ext cx="304800" cy="777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5" name="Line 124"/>
            <p:cNvSpPr>
              <a:spLocks noChangeShapeType="1"/>
            </p:cNvSpPr>
            <p:nvPr/>
          </p:nvSpPr>
          <p:spPr bwMode="auto">
            <a:xfrm>
              <a:off x="7162800" y="2438400"/>
              <a:ext cx="304800" cy="3810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6" name="Line 125"/>
            <p:cNvSpPr>
              <a:spLocks noChangeShapeType="1"/>
            </p:cNvSpPr>
            <p:nvPr/>
          </p:nvSpPr>
          <p:spPr bwMode="auto">
            <a:xfrm>
              <a:off x="7620000" y="25146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7" name="Oval 126"/>
            <p:cNvSpPr>
              <a:spLocks noChangeArrowheads="1"/>
            </p:cNvSpPr>
            <p:nvPr/>
          </p:nvSpPr>
          <p:spPr bwMode="auto">
            <a:xfrm>
              <a:off x="7848600" y="3429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8" name="Oval 127"/>
            <p:cNvSpPr>
              <a:spLocks noChangeArrowheads="1"/>
            </p:cNvSpPr>
            <p:nvPr/>
          </p:nvSpPr>
          <p:spPr bwMode="auto">
            <a:xfrm>
              <a:off x="7848600" y="3810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9" name="Line 128"/>
            <p:cNvSpPr>
              <a:spLocks noChangeShapeType="1"/>
            </p:cNvSpPr>
            <p:nvPr/>
          </p:nvSpPr>
          <p:spPr bwMode="auto">
            <a:xfrm>
              <a:off x="8001000" y="35052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0" name="Line 129"/>
            <p:cNvSpPr>
              <a:spLocks noChangeShapeType="1"/>
            </p:cNvSpPr>
            <p:nvPr/>
          </p:nvSpPr>
          <p:spPr bwMode="auto">
            <a:xfrm>
              <a:off x="7924800" y="35814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1" name="Oval 130"/>
            <p:cNvSpPr>
              <a:spLocks noChangeArrowheads="1"/>
            </p:cNvSpPr>
            <p:nvPr/>
          </p:nvSpPr>
          <p:spPr bwMode="auto">
            <a:xfrm>
              <a:off x="7924800" y="2362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2" name="Oval 131"/>
            <p:cNvSpPr>
              <a:spLocks noChangeArrowheads="1"/>
            </p:cNvSpPr>
            <p:nvPr/>
          </p:nvSpPr>
          <p:spPr bwMode="auto">
            <a:xfrm>
              <a:off x="7086600" y="3810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3" name="Oval 132"/>
            <p:cNvSpPr>
              <a:spLocks noChangeArrowheads="1"/>
            </p:cNvSpPr>
            <p:nvPr/>
          </p:nvSpPr>
          <p:spPr bwMode="auto">
            <a:xfrm>
              <a:off x="7924800" y="2362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4" name="Line 133"/>
            <p:cNvSpPr>
              <a:spLocks noChangeShapeType="1"/>
            </p:cNvSpPr>
            <p:nvPr/>
          </p:nvSpPr>
          <p:spPr bwMode="auto">
            <a:xfrm>
              <a:off x="8001000" y="25146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5" name="Line 134"/>
            <p:cNvSpPr>
              <a:spLocks noChangeShapeType="1"/>
            </p:cNvSpPr>
            <p:nvPr/>
          </p:nvSpPr>
          <p:spPr bwMode="auto">
            <a:xfrm flipH="1">
              <a:off x="7162800" y="3505200"/>
              <a:ext cx="1588"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6" name="Line 135"/>
            <p:cNvSpPr>
              <a:spLocks noChangeShapeType="1"/>
            </p:cNvSpPr>
            <p:nvPr/>
          </p:nvSpPr>
          <p:spPr bwMode="auto">
            <a:xfrm>
              <a:off x="8077200" y="32004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7" name="Line 136"/>
            <p:cNvSpPr>
              <a:spLocks noChangeShapeType="1"/>
            </p:cNvSpPr>
            <p:nvPr/>
          </p:nvSpPr>
          <p:spPr bwMode="auto">
            <a:xfrm>
              <a:off x="7620000" y="32004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8" name="Line 137"/>
            <p:cNvSpPr>
              <a:spLocks noChangeShapeType="1"/>
            </p:cNvSpPr>
            <p:nvPr/>
          </p:nvSpPr>
          <p:spPr bwMode="auto">
            <a:xfrm flipV="1">
              <a:off x="7620000" y="2438400"/>
              <a:ext cx="3048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89" name="Line 138"/>
            <p:cNvSpPr>
              <a:spLocks noChangeShapeType="1"/>
            </p:cNvSpPr>
            <p:nvPr/>
          </p:nvSpPr>
          <p:spPr bwMode="auto">
            <a:xfrm>
              <a:off x="7620000" y="3505200"/>
              <a:ext cx="2286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0" name="Line 139"/>
            <p:cNvSpPr>
              <a:spLocks noChangeShapeType="1"/>
            </p:cNvSpPr>
            <p:nvPr/>
          </p:nvSpPr>
          <p:spPr bwMode="auto">
            <a:xfrm flipV="1">
              <a:off x="7239000" y="3886200"/>
              <a:ext cx="6096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1" name="Line 140"/>
            <p:cNvSpPr>
              <a:spLocks noChangeShapeType="1"/>
            </p:cNvSpPr>
            <p:nvPr/>
          </p:nvSpPr>
          <p:spPr bwMode="auto">
            <a:xfrm flipV="1">
              <a:off x="8001000" y="3810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2" name="Line 141"/>
            <p:cNvSpPr>
              <a:spLocks noChangeShapeType="1"/>
            </p:cNvSpPr>
            <p:nvPr/>
          </p:nvSpPr>
          <p:spPr bwMode="auto">
            <a:xfrm flipH="1">
              <a:off x="7543800" y="3810000"/>
              <a:ext cx="762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3" name="Oval 142"/>
            <p:cNvSpPr>
              <a:spLocks noChangeArrowheads="1"/>
            </p:cNvSpPr>
            <p:nvPr/>
          </p:nvSpPr>
          <p:spPr bwMode="auto">
            <a:xfrm>
              <a:off x="8077200" y="3733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4" name="Oval 143"/>
            <p:cNvSpPr>
              <a:spLocks noChangeArrowheads="1"/>
            </p:cNvSpPr>
            <p:nvPr/>
          </p:nvSpPr>
          <p:spPr bwMode="auto">
            <a:xfrm>
              <a:off x="80772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5" name="Oval 144"/>
            <p:cNvSpPr>
              <a:spLocks noChangeArrowheads="1"/>
            </p:cNvSpPr>
            <p:nvPr/>
          </p:nvSpPr>
          <p:spPr bwMode="auto">
            <a:xfrm>
              <a:off x="80772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6" name="Oval 145"/>
            <p:cNvSpPr>
              <a:spLocks noChangeArrowheads="1"/>
            </p:cNvSpPr>
            <p:nvPr/>
          </p:nvSpPr>
          <p:spPr bwMode="auto">
            <a:xfrm>
              <a:off x="8077200" y="5334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7" name="Oval 146"/>
            <p:cNvSpPr>
              <a:spLocks noChangeArrowheads="1"/>
            </p:cNvSpPr>
            <p:nvPr/>
          </p:nvSpPr>
          <p:spPr bwMode="auto">
            <a:xfrm>
              <a:off x="92202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8" name="Oval 147"/>
            <p:cNvSpPr>
              <a:spLocks noChangeArrowheads="1"/>
            </p:cNvSpPr>
            <p:nvPr/>
          </p:nvSpPr>
          <p:spPr bwMode="auto">
            <a:xfrm>
              <a:off x="9144000" y="5105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99" name="Oval 148"/>
            <p:cNvSpPr>
              <a:spLocks noChangeArrowheads="1"/>
            </p:cNvSpPr>
            <p:nvPr/>
          </p:nvSpPr>
          <p:spPr bwMode="auto">
            <a:xfrm>
              <a:off x="87630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0" name="Oval 149"/>
            <p:cNvSpPr>
              <a:spLocks noChangeArrowheads="1"/>
            </p:cNvSpPr>
            <p:nvPr/>
          </p:nvSpPr>
          <p:spPr bwMode="auto">
            <a:xfrm>
              <a:off x="92202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1" name="Line 150"/>
            <p:cNvSpPr>
              <a:spLocks noChangeShapeType="1"/>
            </p:cNvSpPr>
            <p:nvPr/>
          </p:nvSpPr>
          <p:spPr bwMode="auto">
            <a:xfrm>
              <a:off x="8915400" y="48006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2" name="Line 151"/>
            <p:cNvSpPr>
              <a:spLocks noChangeShapeType="1"/>
            </p:cNvSpPr>
            <p:nvPr/>
          </p:nvSpPr>
          <p:spPr bwMode="auto">
            <a:xfrm flipH="1">
              <a:off x="9220200" y="4876800"/>
              <a:ext cx="762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3" name="Line 152"/>
            <p:cNvSpPr>
              <a:spLocks noChangeShapeType="1"/>
            </p:cNvSpPr>
            <p:nvPr/>
          </p:nvSpPr>
          <p:spPr bwMode="auto">
            <a:xfrm flipH="1">
              <a:off x="8839200" y="45720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4" name="Oval 153"/>
            <p:cNvSpPr>
              <a:spLocks noChangeArrowheads="1"/>
            </p:cNvSpPr>
            <p:nvPr/>
          </p:nvSpPr>
          <p:spPr bwMode="auto">
            <a:xfrm>
              <a:off x="8305800" y="4419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5" name="Oval 154"/>
            <p:cNvSpPr>
              <a:spLocks noChangeArrowheads="1"/>
            </p:cNvSpPr>
            <p:nvPr/>
          </p:nvSpPr>
          <p:spPr bwMode="auto">
            <a:xfrm>
              <a:off x="84582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6" name="Oval 155"/>
            <p:cNvSpPr>
              <a:spLocks noChangeArrowheads="1"/>
            </p:cNvSpPr>
            <p:nvPr/>
          </p:nvSpPr>
          <p:spPr bwMode="auto">
            <a:xfrm>
              <a:off x="8763000" y="4724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7" name="Oval 156"/>
            <p:cNvSpPr>
              <a:spLocks noChangeArrowheads="1"/>
            </p:cNvSpPr>
            <p:nvPr/>
          </p:nvSpPr>
          <p:spPr bwMode="auto">
            <a:xfrm>
              <a:off x="88392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8" name="Line 157"/>
            <p:cNvSpPr>
              <a:spLocks noChangeShapeType="1"/>
            </p:cNvSpPr>
            <p:nvPr/>
          </p:nvSpPr>
          <p:spPr bwMode="auto">
            <a:xfrm>
              <a:off x="8458200" y="44958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09" name="Line 158"/>
            <p:cNvSpPr>
              <a:spLocks noChangeShapeType="1"/>
            </p:cNvSpPr>
            <p:nvPr/>
          </p:nvSpPr>
          <p:spPr bwMode="auto">
            <a:xfrm>
              <a:off x="8382000" y="45720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0" name="Line 159"/>
            <p:cNvSpPr>
              <a:spLocks noChangeShapeType="1"/>
            </p:cNvSpPr>
            <p:nvPr/>
          </p:nvSpPr>
          <p:spPr bwMode="auto">
            <a:xfrm>
              <a:off x="8610600" y="4800600"/>
              <a:ext cx="1524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1" name="Line 160"/>
            <p:cNvSpPr>
              <a:spLocks noChangeShapeType="1"/>
            </p:cNvSpPr>
            <p:nvPr/>
          </p:nvSpPr>
          <p:spPr bwMode="auto">
            <a:xfrm>
              <a:off x="8534400" y="48768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2" name="Oval 161"/>
            <p:cNvSpPr>
              <a:spLocks noChangeArrowheads="1"/>
            </p:cNvSpPr>
            <p:nvPr/>
          </p:nvSpPr>
          <p:spPr bwMode="auto">
            <a:xfrm>
              <a:off x="83820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3" name="Oval 162"/>
            <p:cNvSpPr>
              <a:spLocks noChangeArrowheads="1"/>
            </p:cNvSpPr>
            <p:nvPr/>
          </p:nvSpPr>
          <p:spPr bwMode="auto">
            <a:xfrm>
              <a:off x="8839200" y="5334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4" name="Line 163"/>
            <p:cNvSpPr>
              <a:spLocks noChangeShapeType="1"/>
            </p:cNvSpPr>
            <p:nvPr/>
          </p:nvSpPr>
          <p:spPr bwMode="auto">
            <a:xfrm>
              <a:off x="8534400" y="5105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5" name="Line 164"/>
            <p:cNvSpPr>
              <a:spLocks noChangeShapeType="1"/>
            </p:cNvSpPr>
            <p:nvPr/>
          </p:nvSpPr>
          <p:spPr bwMode="auto">
            <a:xfrm>
              <a:off x="8458200" y="51816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6" name="Line 165"/>
            <p:cNvSpPr>
              <a:spLocks noChangeShapeType="1"/>
            </p:cNvSpPr>
            <p:nvPr/>
          </p:nvSpPr>
          <p:spPr bwMode="auto">
            <a:xfrm>
              <a:off x="8991600" y="51054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7" name="Line 166"/>
            <p:cNvSpPr>
              <a:spLocks noChangeShapeType="1"/>
            </p:cNvSpPr>
            <p:nvPr/>
          </p:nvSpPr>
          <p:spPr bwMode="auto">
            <a:xfrm>
              <a:off x="8915400" y="44958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8" name="Line 167"/>
            <p:cNvSpPr>
              <a:spLocks noChangeShapeType="1"/>
            </p:cNvSpPr>
            <p:nvPr/>
          </p:nvSpPr>
          <p:spPr bwMode="auto">
            <a:xfrm>
              <a:off x="9296400" y="45720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19" name="Oval 168"/>
            <p:cNvSpPr>
              <a:spLocks noChangeArrowheads="1"/>
            </p:cNvSpPr>
            <p:nvPr/>
          </p:nvSpPr>
          <p:spPr bwMode="auto">
            <a:xfrm>
              <a:off x="8763000" y="4114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0" name="Oval 169"/>
            <p:cNvSpPr>
              <a:spLocks noChangeArrowheads="1"/>
            </p:cNvSpPr>
            <p:nvPr/>
          </p:nvSpPr>
          <p:spPr bwMode="auto">
            <a:xfrm>
              <a:off x="8305800" y="3962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1" name="Line 170"/>
            <p:cNvSpPr>
              <a:spLocks noChangeShapeType="1"/>
            </p:cNvSpPr>
            <p:nvPr/>
          </p:nvSpPr>
          <p:spPr bwMode="auto">
            <a:xfrm>
              <a:off x="8458200" y="4114800"/>
              <a:ext cx="304800" cy="777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2" name="Line 171"/>
            <p:cNvSpPr>
              <a:spLocks noChangeShapeType="1"/>
            </p:cNvSpPr>
            <p:nvPr/>
          </p:nvSpPr>
          <p:spPr bwMode="auto">
            <a:xfrm>
              <a:off x="8458200" y="4114800"/>
              <a:ext cx="304800" cy="3810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3" name="Line 172"/>
            <p:cNvSpPr>
              <a:spLocks noChangeShapeType="1"/>
            </p:cNvSpPr>
            <p:nvPr/>
          </p:nvSpPr>
          <p:spPr bwMode="auto">
            <a:xfrm>
              <a:off x="8915400" y="41910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4" name="Oval 173"/>
            <p:cNvSpPr>
              <a:spLocks noChangeArrowheads="1"/>
            </p:cNvSpPr>
            <p:nvPr/>
          </p:nvSpPr>
          <p:spPr bwMode="auto">
            <a:xfrm>
              <a:off x="9144000" y="5105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5" name="Oval 174"/>
            <p:cNvSpPr>
              <a:spLocks noChangeArrowheads="1"/>
            </p:cNvSpPr>
            <p:nvPr/>
          </p:nvSpPr>
          <p:spPr bwMode="auto">
            <a:xfrm>
              <a:off x="9144000" y="5486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6" name="Line 175"/>
            <p:cNvSpPr>
              <a:spLocks noChangeShapeType="1"/>
            </p:cNvSpPr>
            <p:nvPr/>
          </p:nvSpPr>
          <p:spPr bwMode="auto">
            <a:xfrm>
              <a:off x="9296400" y="51816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7" name="Line 176"/>
            <p:cNvSpPr>
              <a:spLocks noChangeShapeType="1"/>
            </p:cNvSpPr>
            <p:nvPr/>
          </p:nvSpPr>
          <p:spPr bwMode="auto">
            <a:xfrm>
              <a:off x="9220200" y="52578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8" name="Oval 177"/>
            <p:cNvSpPr>
              <a:spLocks noChangeArrowheads="1"/>
            </p:cNvSpPr>
            <p:nvPr/>
          </p:nvSpPr>
          <p:spPr bwMode="auto">
            <a:xfrm>
              <a:off x="9220200" y="4038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29" name="Oval 178"/>
            <p:cNvSpPr>
              <a:spLocks noChangeArrowheads="1"/>
            </p:cNvSpPr>
            <p:nvPr/>
          </p:nvSpPr>
          <p:spPr bwMode="auto">
            <a:xfrm>
              <a:off x="8382000" y="5486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0" name="Oval 179"/>
            <p:cNvSpPr>
              <a:spLocks noChangeArrowheads="1"/>
            </p:cNvSpPr>
            <p:nvPr/>
          </p:nvSpPr>
          <p:spPr bwMode="auto">
            <a:xfrm>
              <a:off x="9220200" y="4038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1" name="Line 180"/>
            <p:cNvSpPr>
              <a:spLocks noChangeShapeType="1"/>
            </p:cNvSpPr>
            <p:nvPr/>
          </p:nvSpPr>
          <p:spPr bwMode="auto">
            <a:xfrm>
              <a:off x="9296400" y="41910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2" name="Line 181"/>
            <p:cNvSpPr>
              <a:spLocks noChangeShapeType="1"/>
            </p:cNvSpPr>
            <p:nvPr/>
          </p:nvSpPr>
          <p:spPr bwMode="auto">
            <a:xfrm flipH="1">
              <a:off x="8458200" y="5181600"/>
              <a:ext cx="1588"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3" name="Line 182"/>
            <p:cNvSpPr>
              <a:spLocks noChangeShapeType="1"/>
            </p:cNvSpPr>
            <p:nvPr/>
          </p:nvSpPr>
          <p:spPr bwMode="auto">
            <a:xfrm>
              <a:off x="9372600" y="48768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4" name="Line 183"/>
            <p:cNvSpPr>
              <a:spLocks noChangeShapeType="1"/>
            </p:cNvSpPr>
            <p:nvPr/>
          </p:nvSpPr>
          <p:spPr bwMode="auto">
            <a:xfrm>
              <a:off x="8915400" y="48768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5" name="Line 184"/>
            <p:cNvSpPr>
              <a:spLocks noChangeShapeType="1"/>
            </p:cNvSpPr>
            <p:nvPr/>
          </p:nvSpPr>
          <p:spPr bwMode="auto">
            <a:xfrm flipV="1">
              <a:off x="8915400" y="4114800"/>
              <a:ext cx="3048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6" name="Line 185"/>
            <p:cNvSpPr>
              <a:spLocks noChangeShapeType="1"/>
            </p:cNvSpPr>
            <p:nvPr/>
          </p:nvSpPr>
          <p:spPr bwMode="auto">
            <a:xfrm>
              <a:off x="8915400" y="5181600"/>
              <a:ext cx="2286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7" name="Line 186"/>
            <p:cNvSpPr>
              <a:spLocks noChangeShapeType="1"/>
            </p:cNvSpPr>
            <p:nvPr/>
          </p:nvSpPr>
          <p:spPr bwMode="auto">
            <a:xfrm flipV="1">
              <a:off x="8534400" y="5562600"/>
              <a:ext cx="6096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8" name="Line 187"/>
            <p:cNvSpPr>
              <a:spLocks noChangeShapeType="1"/>
            </p:cNvSpPr>
            <p:nvPr/>
          </p:nvSpPr>
          <p:spPr bwMode="auto">
            <a:xfrm flipV="1">
              <a:off x="9296400" y="54864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39" name="Oval 188"/>
            <p:cNvSpPr>
              <a:spLocks noChangeArrowheads="1"/>
            </p:cNvSpPr>
            <p:nvPr/>
          </p:nvSpPr>
          <p:spPr bwMode="auto">
            <a:xfrm>
              <a:off x="92202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0" name="Oval 189"/>
            <p:cNvSpPr>
              <a:spLocks noChangeArrowheads="1"/>
            </p:cNvSpPr>
            <p:nvPr/>
          </p:nvSpPr>
          <p:spPr bwMode="auto">
            <a:xfrm>
              <a:off x="9144000" y="3429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1" name="Oval 190"/>
            <p:cNvSpPr>
              <a:spLocks noChangeArrowheads="1"/>
            </p:cNvSpPr>
            <p:nvPr/>
          </p:nvSpPr>
          <p:spPr bwMode="auto">
            <a:xfrm>
              <a:off x="87630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2" name="Oval 191"/>
            <p:cNvSpPr>
              <a:spLocks noChangeArrowheads="1"/>
            </p:cNvSpPr>
            <p:nvPr/>
          </p:nvSpPr>
          <p:spPr bwMode="auto">
            <a:xfrm>
              <a:off x="92202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3" name="Line 192"/>
            <p:cNvSpPr>
              <a:spLocks noChangeShapeType="1"/>
            </p:cNvSpPr>
            <p:nvPr/>
          </p:nvSpPr>
          <p:spPr bwMode="auto">
            <a:xfrm>
              <a:off x="8915400" y="31242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4" name="Line 193"/>
            <p:cNvSpPr>
              <a:spLocks noChangeShapeType="1"/>
            </p:cNvSpPr>
            <p:nvPr/>
          </p:nvSpPr>
          <p:spPr bwMode="auto">
            <a:xfrm flipH="1">
              <a:off x="8534400" y="48006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5" name="Line 194"/>
            <p:cNvSpPr>
              <a:spLocks noChangeShapeType="1"/>
            </p:cNvSpPr>
            <p:nvPr/>
          </p:nvSpPr>
          <p:spPr bwMode="auto">
            <a:xfrm flipH="1">
              <a:off x="8839200" y="28956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6" name="Oval 195"/>
            <p:cNvSpPr>
              <a:spLocks noChangeArrowheads="1"/>
            </p:cNvSpPr>
            <p:nvPr/>
          </p:nvSpPr>
          <p:spPr bwMode="auto">
            <a:xfrm>
              <a:off x="8305800" y="2743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7" name="Oval 196"/>
            <p:cNvSpPr>
              <a:spLocks noChangeArrowheads="1"/>
            </p:cNvSpPr>
            <p:nvPr/>
          </p:nvSpPr>
          <p:spPr bwMode="auto">
            <a:xfrm>
              <a:off x="84582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8" name="Oval 197"/>
            <p:cNvSpPr>
              <a:spLocks noChangeArrowheads="1"/>
            </p:cNvSpPr>
            <p:nvPr/>
          </p:nvSpPr>
          <p:spPr bwMode="auto">
            <a:xfrm>
              <a:off x="8763000" y="3048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49" name="Oval 198"/>
            <p:cNvSpPr>
              <a:spLocks noChangeArrowheads="1"/>
            </p:cNvSpPr>
            <p:nvPr/>
          </p:nvSpPr>
          <p:spPr bwMode="auto">
            <a:xfrm>
              <a:off x="88392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0" name="Line 199"/>
            <p:cNvSpPr>
              <a:spLocks noChangeShapeType="1"/>
            </p:cNvSpPr>
            <p:nvPr/>
          </p:nvSpPr>
          <p:spPr bwMode="auto">
            <a:xfrm>
              <a:off x="8458200" y="2819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1" name="Line 200"/>
            <p:cNvSpPr>
              <a:spLocks noChangeShapeType="1"/>
            </p:cNvSpPr>
            <p:nvPr/>
          </p:nvSpPr>
          <p:spPr bwMode="auto">
            <a:xfrm>
              <a:off x="8382000" y="28956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2" name="Line 201"/>
            <p:cNvSpPr>
              <a:spLocks noChangeShapeType="1"/>
            </p:cNvSpPr>
            <p:nvPr/>
          </p:nvSpPr>
          <p:spPr bwMode="auto">
            <a:xfrm>
              <a:off x="8610600" y="3124200"/>
              <a:ext cx="1524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3" name="Line 202"/>
            <p:cNvSpPr>
              <a:spLocks noChangeShapeType="1"/>
            </p:cNvSpPr>
            <p:nvPr/>
          </p:nvSpPr>
          <p:spPr bwMode="auto">
            <a:xfrm>
              <a:off x="8534400" y="32004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4" name="Oval 203"/>
            <p:cNvSpPr>
              <a:spLocks noChangeArrowheads="1"/>
            </p:cNvSpPr>
            <p:nvPr/>
          </p:nvSpPr>
          <p:spPr bwMode="auto">
            <a:xfrm>
              <a:off x="83820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5" name="Oval 204"/>
            <p:cNvSpPr>
              <a:spLocks noChangeArrowheads="1"/>
            </p:cNvSpPr>
            <p:nvPr/>
          </p:nvSpPr>
          <p:spPr bwMode="auto">
            <a:xfrm>
              <a:off x="8839200" y="3657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6" name="Line 205"/>
            <p:cNvSpPr>
              <a:spLocks noChangeShapeType="1"/>
            </p:cNvSpPr>
            <p:nvPr/>
          </p:nvSpPr>
          <p:spPr bwMode="auto">
            <a:xfrm>
              <a:off x="8534400" y="34290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7" name="Line 206"/>
            <p:cNvSpPr>
              <a:spLocks noChangeShapeType="1"/>
            </p:cNvSpPr>
            <p:nvPr/>
          </p:nvSpPr>
          <p:spPr bwMode="auto">
            <a:xfrm>
              <a:off x="8458200" y="35052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8" name="Line 207"/>
            <p:cNvSpPr>
              <a:spLocks noChangeShapeType="1"/>
            </p:cNvSpPr>
            <p:nvPr/>
          </p:nvSpPr>
          <p:spPr bwMode="auto">
            <a:xfrm>
              <a:off x="8991600" y="3429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59" name="Line 208"/>
            <p:cNvSpPr>
              <a:spLocks noChangeShapeType="1"/>
            </p:cNvSpPr>
            <p:nvPr/>
          </p:nvSpPr>
          <p:spPr bwMode="auto">
            <a:xfrm>
              <a:off x="8915400" y="28194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0" name="Line 209"/>
            <p:cNvSpPr>
              <a:spLocks noChangeShapeType="1"/>
            </p:cNvSpPr>
            <p:nvPr/>
          </p:nvSpPr>
          <p:spPr bwMode="auto">
            <a:xfrm>
              <a:off x="9296400" y="2895600"/>
              <a:ext cx="1588"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1" name="Oval 210"/>
            <p:cNvSpPr>
              <a:spLocks noChangeArrowheads="1"/>
            </p:cNvSpPr>
            <p:nvPr/>
          </p:nvSpPr>
          <p:spPr bwMode="auto">
            <a:xfrm>
              <a:off x="8763000" y="24384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2" name="Oval 211"/>
            <p:cNvSpPr>
              <a:spLocks noChangeArrowheads="1"/>
            </p:cNvSpPr>
            <p:nvPr/>
          </p:nvSpPr>
          <p:spPr bwMode="auto">
            <a:xfrm>
              <a:off x="8305800" y="2286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3" name="Line 212"/>
            <p:cNvSpPr>
              <a:spLocks noChangeShapeType="1"/>
            </p:cNvSpPr>
            <p:nvPr/>
          </p:nvSpPr>
          <p:spPr bwMode="auto">
            <a:xfrm>
              <a:off x="8458200" y="2438400"/>
              <a:ext cx="304800" cy="777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4" name="Line 213"/>
            <p:cNvSpPr>
              <a:spLocks noChangeShapeType="1"/>
            </p:cNvSpPr>
            <p:nvPr/>
          </p:nvSpPr>
          <p:spPr bwMode="auto">
            <a:xfrm>
              <a:off x="8458200" y="2438400"/>
              <a:ext cx="304800" cy="3810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5" name="Line 214"/>
            <p:cNvSpPr>
              <a:spLocks noChangeShapeType="1"/>
            </p:cNvSpPr>
            <p:nvPr/>
          </p:nvSpPr>
          <p:spPr bwMode="auto">
            <a:xfrm>
              <a:off x="8915400" y="25146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6" name="Oval 215"/>
            <p:cNvSpPr>
              <a:spLocks noChangeArrowheads="1"/>
            </p:cNvSpPr>
            <p:nvPr/>
          </p:nvSpPr>
          <p:spPr bwMode="auto">
            <a:xfrm>
              <a:off x="9144000" y="3429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7" name="Oval 216"/>
            <p:cNvSpPr>
              <a:spLocks noChangeArrowheads="1"/>
            </p:cNvSpPr>
            <p:nvPr/>
          </p:nvSpPr>
          <p:spPr bwMode="auto">
            <a:xfrm>
              <a:off x="9144000" y="3810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8" name="Line 217"/>
            <p:cNvSpPr>
              <a:spLocks noChangeShapeType="1"/>
            </p:cNvSpPr>
            <p:nvPr/>
          </p:nvSpPr>
          <p:spPr bwMode="auto">
            <a:xfrm>
              <a:off x="9296400" y="35052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69" name="Line 218"/>
            <p:cNvSpPr>
              <a:spLocks noChangeShapeType="1"/>
            </p:cNvSpPr>
            <p:nvPr/>
          </p:nvSpPr>
          <p:spPr bwMode="auto">
            <a:xfrm>
              <a:off x="9220200" y="35814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0" name="Oval 219"/>
            <p:cNvSpPr>
              <a:spLocks noChangeArrowheads="1"/>
            </p:cNvSpPr>
            <p:nvPr/>
          </p:nvSpPr>
          <p:spPr bwMode="auto">
            <a:xfrm>
              <a:off x="9220200" y="2362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1" name="Oval 220"/>
            <p:cNvSpPr>
              <a:spLocks noChangeArrowheads="1"/>
            </p:cNvSpPr>
            <p:nvPr/>
          </p:nvSpPr>
          <p:spPr bwMode="auto">
            <a:xfrm>
              <a:off x="8382000" y="3810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2" name="Oval 221"/>
            <p:cNvSpPr>
              <a:spLocks noChangeArrowheads="1"/>
            </p:cNvSpPr>
            <p:nvPr/>
          </p:nvSpPr>
          <p:spPr bwMode="auto">
            <a:xfrm>
              <a:off x="9220200" y="2362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3" name="Line 222"/>
            <p:cNvSpPr>
              <a:spLocks noChangeShapeType="1"/>
            </p:cNvSpPr>
            <p:nvPr/>
          </p:nvSpPr>
          <p:spPr bwMode="auto">
            <a:xfrm>
              <a:off x="9296400" y="2514600"/>
              <a:ext cx="1588"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4" name="Line 223"/>
            <p:cNvSpPr>
              <a:spLocks noChangeShapeType="1"/>
            </p:cNvSpPr>
            <p:nvPr/>
          </p:nvSpPr>
          <p:spPr bwMode="auto">
            <a:xfrm flipH="1">
              <a:off x="8458200" y="3505200"/>
              <a:ext cx="1588"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5" name="Line 224"/>
            <p:cNvSpPr>
              <a:spLocks noChangeShapeType="1"/>
            </p:cNvSpPr>
            <p:nvPr/>
          </p:nvSpPr>
          <p:spPr bwMode="auto">
            <a:xfrm>
              <a:off x="9372600" y="3200400"/>
              <a:ext cx="762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6" name="Line 225"/>
            <p:cNvSpPr>
              <a:spLocks noChangeShapeType="1"/>
            </p:cNvSpPr>
            <p:nvPr/>
          </p:nvSpPr>
          <p:spPr bwMode="auto">
            <a:xfrm>
              <a:off x="8915400" y="32004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7" name="Line 226"/>
            <p:cNvSpPr>
              <a:spLocks noChangeShapeType="1"/>
            </p:cNvSpPr>
            <p:nvPr/>
          </p:nvSpPr>
          <p:spPr bwMode="auto">
            <a:xfrm flipV="1">
              <a:off x="8915400" y="2438400"/>
              <a:ext cx="3048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8" name="Line 227"/>
            <p:cNvSpPr>
              <a:spLocks noChangeShapeType="1"/>
            </p:cNvSpPr>
            <p:nvPr/>
          </p:nvSpPr>
          <p:spPr bwMode="auto">
            <a:xfrm>
              <a:off x="8915400" y="3505200"/>
              <a:ext cx="2286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79" name="Line 228"/>
            <p:cNvSpPr>
              <a:spLocks noChangeShapeType="1"/>
            </p:cNvSpPr>
            <p:nvPr/>
          </p:nvSpPr>
          <p:spPr bwMode="auto">
            <a:xfrm flipV="1">
              <a:off x="8534400" y="3886200"/>
              <a:ext cx="6096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0" name="Line 229"/>
            <p:cNvSpPr>
              <a:spLocks noChangeShapeType="1"/>
            </p:cNvSpPr>
            <p:nvPr/>
          </p:nvSpPr>
          <p:spPr bwMode="auto">
            <a:xfrm flipV="1">
              <a:off x="9296400" y="3810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1" name="Line 230"/>
            <p:cNvSpPr>
              <a:spLocks noChangeShapeType="1"/>
            </p:cNvSpPr>
            <p:nvPr/>
          </p:nvSpPr>
          <p:spPr bwMode="auto">
            <a:xfrm flipH="1">
              <a:off x="8839200" y="3810000"/>
              <a:ext cx="762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2" name="Oval 231"/>
            <p:cNvSpPr>
              <a:spLocks noChangeArrowheads="1"/>
            </p:cNvSpPr>
            <p:nvPr/>
          </p:nvSpPr>
          <p:spPr bwMode="auto">
            <a:xfrm>
              <a:off x="9372600" y="3733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3" name="Oval 232"/>
            <p:cNvSpPr>
              <a:spLocks noChangeArrowheads="1"/>
            </p:cNvSpPr>
            <p:nvPr/>
          </p:nvSpPr>
          <p:spPr bwMode="auto">
            <a:xfrm>
              <a:off x="93726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4" name="Oval 233"/>
            <p:cNvSpPr>
              <a:spLocks noChangeArrowheads="1"/>
            </p:cNvSpPr>
            <p:nvPr/>
          </p:nvSpPr>
          <p:spPr bwMode="auto">
            <a:xfrm>
              <a:off x="9372600" y="50292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5" name="Oval 234"/>
            <p:cNvSpPr>
              <a:spLocks noChangeArrowheads="1"/>
            </p:cNvSpPr>
            <p:nvPr/>
          </p:nvSpPr>
          <p:spPr bwMode="auto">
            <a:xfrm>
              <a:off x="9372600" y="53340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6" name="Line 235"/>
            <p:cNvSpPr>
              <a:spLocks noChangeShapeType="1"/>
            </p:cNvSpPr>
            <p:nvPr/>
          </p:nvSpPr>
          <p:spPr bwMode="auto">
            <a:xfrm flipV="1">
              <a:off x="8077200" y="2438400"/>
              <a:ext cx="3048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7" name="Line 236"/>
            <p:cNvSpPr>
              <a:spLocks noChangeShapeType="1"/>
            </p:cNvSpPr>
            <p:nvPr/>
          </p:nvSpPr>
          <p:spPr bwMode="auto">
            <a:xfrm>
              <a:off x="8077200" y="25146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8" name="Line 237"/>
            <p:cNvSpPr>
              <a:spLocks noChangeShapeType="1"/>
            </p:cNvSpPr>
            <p:nvPr/>
          </p:nvSpPr>
          <p:spPr bwMode="auto">
            <a:xfrm flipV="1">
              <a:off x="8077200" y="2895600"/>
              <a:ext cx="2286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89" name="Line 238"/>
            <p:cNvSpPr>
              <a:spLocks noChangeShapeType="1"/>
            </p:cNvSpPr>
            <p:nvPr/>
          </p:nvSpPr>
          <p:spPr bwMode="auto">
            <a:xfrm flipV="1">
              <a:off x="8077200" y="2362200"/>
              <a:ext cx="2286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0" name="Line 240"/>
            <p:cNvSpPr>
              <a:spLocks noChangeShapeType="1"/>
            </p:cNvSpPr>
            <p:nvPr/>
          </p:nvSpPr>
          <p:spPr bwMode="auto">
            <a:xfrm>
              <a:off x="8077200" y="4114800"/>
              <a:ext cx="30480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1" name="Line 241"/>
            <p:cNvSpPr>
              <a:spLocks noChangeShapeType="1"/>
            </p:cNvSpPr>
            <p:nvPr/>
          </p:nvSpPr>
          <p:spPr bwMode="auto">
            <a:xfrm>
              <a:off x="8001000" y="4572000"/>
              <a:ext cx="381000" cy="533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2" name="Line 242"/>
            <p:cNvSpPr>
              <a:spLocks noChangeShapeType="1"/>
            </p:cNvSpPr>
            <p:nvPr/>
          </p:nvSpPr>
          <p:spPr bwMode="auto">
            <a:xfrm>
              <a:off x="8229600" y="3810000"/>
              <a:ext cx="152400" cy="76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3" name="Line 243"/>
            <p:cNvSpPr>
              <a:spLocks noChangeShapeType="1"/>
            </p:cNvSpPr>
            <p:nvPr/>
          </p:nvSpPr>
          <p:spPr bwMode="auto">
            <a:xfrm flipV="1">
              <a:off x="8077200" y="4495800"/>
              <a:ext cx="2286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4" name="Line 244"/>
            <p:cNvSpPr>
              <a:spLocks noChangeShapeType="1"/>
            </p:cNvSpPr>
            <p:nvPr/>
          </p:nvSpPr>
          <p:spPr bwMode="auto">
            <a:xfrm>
              <a:off x="8153400" y="3886200"/>
              <a:ext cx="304800" cy="609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5" name="Line 245"/>
            <p:cNvSpPr>
              <a:spLocks noChangeShapeType="1"/>
            </p:cNvSpPr>
            <p:nvPr/>
          </p:nvSpPr>
          <p:spPr bwMode="auto">
            <a:xfrm flipH="1">
              <a:off x="8229600" y="4572000"/>
              <a:ext cx="152400" cy="457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6" name="Line 246"/>
            <p:cNvSpPr>
              <a:spLocks noChangeShapeType="1"/>
            </p:cNvSpPr>
            <p:nvPr/>
          </p:nvSpPr>
          <p:spPr bwMode="auto">
            <a:xfrm flipV="1">
              <a:off x="8229600" y="5181600"/>
              <a:ext cx="1524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7" name="Oval 247"/>
            <p:cNvSpPr>
              <a:spLocks noChangeArrowheads="1"/>
            </p:cNvSpPr>
            <p:nvPr/>
          </p:nvSpPr>
          <p:spPr bwMode="auto">
            <a:xfrm>
              <a:off x="68580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8" name="Line 248"/>
            <p:cNvSpPr>
              <a:spLocks noChangeShapeType="1"/>
            </p:cNvSpPr>
            <p:nvPr/>
          </p:nvSpPr>
          <p:spPr bwMode="auto">
            <a:xfrm flipH="1">
              <a:off x="6858000" y="2895600"/>
              <a:ext cx="152400" cy="533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199" name="Oval 249"/>
            <p:cNvSpPr>
              <a:spLocks noChangeArrowheads="1"/>
            </p:cNvSpPr>
            <p:nvPr/>
          </p:nvSpPr>
          <p:spPr bwMode="auto">
            <a:xfrm>
              <a:off x="6400800" y="33528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0" name="Oval 250"/>
            <p:cNvSpPr>
              <a:spLocks noChangeArrowheads="1"/>
            </p:cNvSpPr>
            <p:nvPr/>
          </p:nvSpPr>
          <p:spPr bwMode="auto">
            <a:xfrm>
              <a:off x="6858000" y="3657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1" name="Line 251"/>
            <p:cNvSpPr>
              <a:spLocks noChangeShapeType="1"/>
            </p:cNvSpPr>
            <p:nvPr/>
          </p:nvSpPr>
          <p:spPr bwMode="auto">
            <a:xfrm>
              <a:off x="6553200" y="3429000"/>
              <a:ext cx="304800" cy="1588"/>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2" name="Line 252"/>
            <p:cNvSpPr>
              <a:spLocks noChangeShapeType="1"/>
            </p:cNvSpPr>
            <p:nvPr/>
          </p:nvSpPr>
          <p:spPr bwMode="auto">
            <a:xfrm>
              <a:off x="6477000" y="3505200"/>
              <a:ext cx="3810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3" name="Line 253"/>
            <p:cNvSpPr>
              <a:spLocks noChangeShapeType="1"/>
            </p:cNvSpPr>
            <p:nvPr/>
          </p:nvSpPr>
          <p:spPr bwMode="auto">
            <a:xfrm>
              <a:off x="6478588" y="3505200"/>
              <a:ext cx="531812" cy="533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4" name="Line 254"/>
            <p:cNvSpPr>
              <a:spLocks noChangeShapeType="1"/>
            </p:cNvSpPr>
            <p:nvPr/>
          </p:nvSpPr>
          <p:spPr bwMode="auto">
            <a:xfrm flipH="1">
              <a:off x="6477000" y="2438400"/>
              <a:ext cx="533400" cy="914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5" name="Line 255"/>
            <p:cNvSpPr>
              <a:spLocks noChangeShapeType="1"/>
            </p:cNvSpPr>
            <p:nvPr/>
          </p:nvSpPr>
          <p:spPr bwMode="auto">
            <a:xfrm>
              <a:off x="6934200" y="3810000"/>
              <a:ext cx="152400" cy="609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6" name="Line 256"/>
            <p:cNvSpPr>
              <a:spLocks noChangeShapeType="1"/>
            </p:cNvSpPr>
            <p:nvPr/>
          </p:nvSpPr>
          <p:spPr bwMode="auto">
            <a:xfrm flipH="1">
              <a:off x="9525000" y="3810000"/>
              <a:ext cx="228600" cy="12192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7" name="Oval 257"/>
            <p:cNvSpPr>
              <a:spLocks noChangeArrowheads="1"/>
            </p:cNvSpPr>
            <p:nvPr/>
          </p:nvSpPr>
          <p:spPr bwMode="auto">
            <a:xfrm>
              <a:off x="9677400" y="3657600"/>
              <a:ext cx="152400" cy="152400"/>
            </a:xfrm>
            <a:prstGeom prst="ellipse">
              <a:avLst/>
            </a:prstGeom>
            <a:solidFill>
              <a:srgbClr val="FF99FF"/>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8" name="Line 258"/>
            <p:cNvSpPr>
              <a:spLocks noChangeShapeType="1"/>
            </p:cNvSpPr>
            <p:nvPr/>
          </p:nvSpPr>
          <p:spPr bwMode="auto">
            <a:xfrm flipV="1">
              <a:off x="9372600" y="3810000"/>
              <a:ext cx="304800" cy="2286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9" name="Line 259"/>
            <p:cNvSpPr>
              <a:spLocks noChangeShapeType="1"/>
            </p:cNvSpPr>
            <p:nvPr/>
          </p:nvSpPr>
          <p:spPr bwMode="auto">
            <a:xfrm>
              <a:off x="9525000" y="3505200"/>
              <a:ext cx="152400" cy="1524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10" name="Line 261"/>
            <p:cNvSpPr>
              <a:spLocks noChangeShapeType="1"/>
            </p:cNvSpPr>
            <p:nvPr/>
          </p:nvSpPr>
          <p:spPr bwMode="auto">
            <a:xfrm>
              <a:off x="7086600" y="2438400"/>
              <a:ext cx="0" cy="304800"/>
            </a:xfrm>
            <a:prstGeom prst="line">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sp>
        <p:nvSpPr>
          <p:cNvPr id="230" name="Title 1"/>
          <p:cNvSpPr>
            <a:spLocks noGrp="1"/>
          </p:cNvSpPr>
          <p:nvPr>
            <p:ph type="title"/>
          </p:nvPr>
        </p:nvSpPr>
        <p:spPr>
          <a:xfrm>
            <a:off x="413657" y="365125"/>
            <a:ext cx="11778343" cy="1325563"/>
          </a:xfrm>
        </p:spPr>
        <p:txBody>
          <a:bodyPr>
            <a:normAutofit/>
          </a:bodyPr>
          <a:lstStyle/>
          <a:p>
            <a:r>
              <a:rPr lang="en-US" sz="4000"/>
              <a:t>Joint learning of Shared Memory and Search Controller </a:t>
            </a:r>
          </a:p>
        </p:txBody>
      </p:sp>
      <p:pic>
        <p:nvPicPr>
          <p:cNvPr id="211" name="Content Placeholder 5"/>
          <p:cNvPicPr>
            <a:picLocks noGrp="1" noChangeAspect="1"/>
          </p:cNvPicPr>
          <p:nvPr>
            <p:ph idx="4294967295"/>
          </p:nvPr>
        </p:nvPicPr>
        <p:blipFill>
          <a:blip r:embed="rId3"/>
          <a:stretch>
            <a:fillRect/>
          </a:stretch>
        </p:blipFill>
        <p:spPr>
          <a:xfrm>
            <a:off x="5472113" y="1928813"/>
            <a:ext cx="6719887" cy="4443412"/>
          </a:xfrm>
          <a:prstGeom prst="rect">
            <a:avLst/>
          </a:prstGeom>
        </p:spPr>
      </p:pic>
      <p:sp>
        <p:nvSpPr>
          <p:cNvPr id="2" name="Slide Number Placeholder 1"/>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12" name="TextBox 211"/>
          <p:cNvSpPr txBox="1"/>
          <p:nvPr/>
        </p:nvSpPr>
        <p:spPr>
          <a:xfrm>
            <a:off x="1037935" y="4107392"/>
            <a:ext cx="3428232" cy="2369880"/>
          </a:xfrm>
          <a:prstGeom prst="rect">
            <a:avLst/>
          </a:prstGeom>
          <a:noFill/>
        </p:spPr>
        <p:txBody>
          <a:bodyPr wrap="square" rtlCol="0" anchor="t">
            <a:spAutoFit/>
          </a:bodyPr>
          <a:lstStyle/>
          <a:p>
            <a:pPr marL="0" marR="0" lvl="0" indent="0" algn="l" defTabSz="914400" eaLnBrk="1" fontAlgn="auto" latinLnBrk="0" hangingPunct="1">
              <a:lnSpc>
                <a:spcPct val="100000"/>
              </a:lnSpc>
              <a:spcBef>
                <a:spcPts val="0"/>
              </a:spcBef>
              <a:spcAft>
                <a:spcPts val="0"/>
              </a:spcAft>
              <a:buClrTx/>
              <a:buSzTx/>
              <a:buNone/>
              <a:tabLst/>
              <a:defRPr/>
            </a:pPr>
            <a:r>
              <a:rPr kumimoji="0" lang="en-US" sz="1800" b="0" i="0" u="none" strike="noStrike" kern="1200" cap="none" spc="0" normalizeH="0" baseline="0" noProof="0">
                <a:ln>
                  <a:noFill/>
                </a:ln>
                <a:solidFill>
                  <a:srgbClr val="1A1A1A"/>
                </a:solidFill>
                <a:effectLst/>
                <a:uLnTx/>
                <a:uFillTx/>
                <a:ea typeface="+mn-ea"/>
              </a:rPr>
              <a:t>Paths extracted from KG:</a:t>
            </a:r>
            <a:endParaRPr lang="en-US" sz="1800" b="0" i="0" u="none" strike="noStrike" kern="1200" cap="none" spc="0" baseline="0" noProof="0">
              <a:solidFill>
                <a:srgbClr val="1A1A1A"/>
              </a:solidFill>
              <a:cs typeface="Segoe UI"/>
            </a:endParaRPr>
          </a:p>
          <a:p>
            <a:pPr defTabSz="914400">
              <a:defRPr/>
            </a:pPr>
            <a:r>
              <a:rPr lang="en-US" sz="1400">
                <a:solidFill>
                  <a:srgbClr val="1A1A1A"/>
                </a:solidFill>
                <a:cs typeface="Courier New" panose="02070309020205020404" pitchFamily="49" charset="0"/>
              </a:rPr>
              <a:t>(John, </a:t>
            </a:r>
            <a:r>
              <a:rPr lang="en-US" sz="1400" err="1">
                <a:solidFill>
                  <a:srgbClr val="5B9BD5"/>
                </a:solidFill>
                <a:cs typeface="Courier New" panose="02070309020205020404" pitchFamily="49" charset="0"/>
              </a:rPr>
              <a:t>BornIn</a:t>
            </a:r>
            <a:r>
              <a:rPr lang="en-US" sz="1400">
                <a:solidFill>
                  <a:srgbClr val="1A1A1A"/>
                </a:solidFill>
                <a:cs typeface="Courier New" panose="02070309020205020404" pitchFamily="49" charset="0"/>
              </a:rPr>
              <a:t>, Hawaii)</a:t>
            </a:r>
          </a:p>
          <a:p>
            <a:pPr defTabSz="914400">
              <a:defRPr/>
            </a:pPr>
            <a:r>
              <a:rPr lang="en-US" sz="1400">
                <a:solidFill>
                  <a:srgbClr val="1A1A1A"/>
                </a:solidFill>
                <a:cs typeface="Courier New" panose="02070309020205020404" pitchFamily="49" charset="0"/>
              </a:rPr>
              <a:t>(Hawaii, </a:t>
            </a:r>
            <a:r>
              <a:rPr lang="en-US" sz="1400" err="1">
                <a:solidFill>
                  <a:srgbClr val="5B9BD5"/>
                </a:solidFill>
                <a:cs typeface="Courier New" panose="02070309020205020404" pitchFamily="49" charset="0"/>
              </a:rPr>
              <a:t>PartOf</a:t>
            </a:r>
            <a:r>
              <a:rPr lang="en-US" sz="1400">
                <a:solidFill>
                  <a:srgbClr val="1A1A1A"/>
                </a:solidFill>
                <a:cs typeface="Courier New" panose="02070309020205020404" pitchFamily="49" charset="0"/>
              </a:rPr>
              <a:t>, USA)</a:t>
            </a:r>
          </a:p>
          <a:p>
            <a:pPr defTabSz="914400">
              <a:defRPr/>
            </a:pPr>
            <a:r>
              <a:rPr lang="en-US" sz="1400">
                <a:solidFill>
                  <a:srgbClr val="1A1A1A"/>
                </a:solidFill>
                <a:cs typeface="Courier New" panose="02070309020205020404" pitchFamily="49" charset="0"/>
              </a:rPr>
              <a:t>(John, </a:t>
            </a:r>
            <a:r>
              <a:rPr lang="en-US" sz="1400" i="1">
                <a:solidFill>
                  <a:srgbClr val="4472C4"/>
                </a:solidFill>
                <a:cs typeface="Courier New" panose="02070309020205020404" pitchFamily="49" charset="0"/>
              </a:rPr>
              <a:t>Citizenship</a:t>
            </a:r>
            <a:r>
              <a:rPr lang="en-US" sz="1400">
                <a:solidFill>
                  <a:srgbClr val="1A1A1A"/>
                </a:solidFill>
                <a:cs typeface="Courier New" panose="02070309020205020404" pitchFamily="49" charset="0"/>
              </a:rPr>
              <a:t>, USA)</a:t>
            </a:r>
            <a:endParaRPr lang="en-US" sz="1400">
              <a:solidFill>
                <a:srgbClr val="1A1A1A"/>
              </a:solidFill>
              <a:cs typeface="Segoe UI"/>
            </a:endParaRPr>
          </a:p>
          <a:p>
            <a:pPr marL="0" marR="0" lvl="0" indent="0" algn="l" defTabSz="914400" eaLnBrk="1" fontAlgn="auto" latinLnBrk="0" hangingPunct="1">
              <a:lnSpc>
                <a:spcPct val="100000"/>
              </a:lnSpc>
              <a:spcBef>
                <a:spcPts val="0"/>
              </a:spcBef>
              <a:spcAft>
                <a:spcPts val="0"/>
              </a:spcAft>
              <a:buClrTx/>
              <a:buSzTx/>
              <a:buNone/>
              <a:tabLst/>
              <a:defRPr/>
            </a:pPr>
            <a:r>
              <a:rPr kumimoji="0" lang="en-US" sz="1400" b="0" i="1" u="none" strike="noStrike" kern="1200" cap="none" spc="0" normalizeH="0" baseline="0" noProof="0">
                <a:ln>
                  <a:noFill/>
                </a:ln>
                <a:solidFill>
                  <a:srgbClr val="1A1A1A"/>
                </a:solidFill>
                <a:effectLst/>
                <a:uLnTx/>
                <a:uFillTx/>
                <a:cs typeface="Courier New" panose="02070309020205020404" pitchFamily="49" charset="0"/>
              </a:rPr>
              <a:t>…</a:t>
            </a:r>
            <a:endParaRPr lang="en-US" sz="1400" b="0" u="none" strike="noStrike" kern="1200" cap="none" spc="0" baseline="0" noProof="0">
              <a:solidFill>
                <a:srgbClr val="1A1A1A"/>
              </a:solidFill>
              <a:cs typeface="Segoe UI"/>
            </a:endParaRPr>
          </a:p>
          <a:p>
            <a:pPr defTabSz="914400">
              <a:defRPr/>
            </a:pPr>
            <a:r>
              <a:rPr lang="en-US" sz="1800">
                <a:solidFill>
                  <a:srgbClr val="1A1A1A"/>
                </a:solidFill>
                <a:cs typeface="Courier New" panose="02070309020205020404" pitchFamily="49" charset="0"/>
              </a:rPr>
              <a:t>Training samples generated</a:t>
            </a:r>
            <a:endParaRPr lang="en-US" sz="1800">
              <a:solidFill>
                <a:srgbClr val="1A1A1A"/>
              </a:solidFill>
              <a:cs typeface="Segoe UI"/>
            </a:endParaRPr>
          </a:p>
          <a:p>
            <a:pPr lvl="0" defTabSz="914400">
              <a:defRPr/>
            </a:pPr>
            <a:r>
              <a:rPr kumimoji="0" lang="en-US" sz="1400" b="0" i="1" u="none" strike="noStrike" kern="1200" cap="none" spc="0" normalizeH="0" baseline="0" noProof="0">
                <a:ln>
                  <a:noFill/>
                </a:ln>
                <a:solidFill>
                  <a:srgbClr val="1A1A1A"/>
                </a:solidFill>
                <a:effectLst/>
                <a:uLnTx/>
                <a:uFillTx/>
                <a:cs typeface="Courier New" panose="02070309020205020404" pitchFamily="49" charset="0"/>
              </a:rPr>
              <a:t>(John, </a:t>
            </a:r>
            <a:r>
              <a:rPr lang="en-US" sz="1400" i="1" err="1">
                <a:solidFill>
                  <a:srgbClr val="5B9BD5"/>
                </a:solidFill>
                <a:cs typeface="Courier New" panose="02070309020205020404" pitchFamily="49" charset="0"/>
              </a:rPr>
              <a:t>BornIn</a:t>
            </a:r>
            <a:r>
              <a:rPr kumimoji="0" lang="en-US" sz="1400" b="0" i="1" u="none" strike="noStrike" kern="1200" cap="none" spc="0" normalizeH="0" baseline="0" noProof="0">
                <a:ln>
                  <a:noFill/>
                </a:ln>
                <a:solidFill>
                  <a:srgbClr val="1A1A1A"/>
                </a:solidFill>
                <a:effectLst/>
                <a:uLnTx/>
                <a:uFillTx/>
                <a:cs typeface="Courier New" panose="02070309020205020404" pitchFamily="49" charset="0"/>
              </a:rPr>
              <a:t>, </a:t>
            </a:r>
            <a:r>
              <a:rPr lang="en-US" sz="1400" i="1">
                <a:solidFill>
                  <a:srgbClr val="1A1A1A"/>
                </a:solidFill>
                <a:cs typeface="Courier New" panose="02070309020205020404" pitchFamily="49" charset="0"/>
              </a:rPr>
              <a:t>?)-&gt;</a:t>
            </a:r>
            <a:r>
              <a:rPr lang="en-US" sz="1400" i="1">
                <a:solidFill>
                  <a:srgbClr val="D73B01"/>
                </a:solidFill>
                <a:cs typeface="Courier New" panose="02070309020205020404" pitchFamily="49" charset="0"/>
              </a:rPr>
              <a:t>(</a:t>
            </a:r>
            <a:r>
              <a:rPr kumimoji="0" lang="en-US" sz="1400" b="0" i="1" u="none" strike="noStrike" kern="1200" cap="none" spc="0" normalizeH="0" baseline="0" noProof="0">
                <a:ln>
                  <a:noFill/>
                </a:ln>
                <a:solidFill>
                  <a:srgbClr val="D73B01"/>
                </a:solidFill>
                <a:effectLst/>
                <a:uLnTx/>
                <a:uFillTx/>
                <a:cs typeface="Courier New" panose="02070309020205020404" pitchFamily="49" charset="0"/>
              </a:rPr>
              <a:t>Hawaii)</a:t>
            </a:r>
            <a:endParaRPr lang="en-US" sz="1400" b="0" u="none" strike="noStrike" kern="1200" cap="none" spc="0" baseline="0" noProof="0">
              <a:solidFill>
                <a:srgbClr val="D73B01"/>
              </a:solidFill>
              <a:cs typeface="Segoe UI"/>
            </a:endParaRPr>
          </a:p>
          <a:p>
            <a:pPr lvl="0" defTabSz="914400">
              <a:defRPr/>
            </a:pPr>
            <a:r>
              <a:rPr kumimoji="0" lang="en-US" sz="1400" b="0" i="1" u="none" strike="noStrike" kern="1200" cap="none" spc="0" normalizeH="0" baseline="0" noProof="0">
                <a:ln>
                  <a:noFill/>
                </a:ln>
                <a:solidFill>
                  <a:srgbClr val="1A1A1A"/>
                </a:solidFill>
                <a:effectLst/>
                <a:uLnTx/>
                <a:uFillTx/>
                <a:cs typeface="Courier New" panose="02070309020205020404" pitchFamily="49" charset="0"/>
              </a:rPr>
              <a:t>(Hawaii, </a:t>
            </a:r>
            <a:r>
              <a:rPr lang="en-US" sz="1400" i="1" err="1">
                <a:solidFill>
                  <a:srgbClr val="5B9BD5"/>
                </a:solidFill>
                <a:cs typeface="Courier New" panose="02070309020205020404" pitchFamily="49" charset="0"/>
              </a:rPr>
              <a:t>PartOf</a:t>
            </a:r>
            <a:r>
              <a:rPr kumimoji="0" lang="en-US" sz="1400" b="0" i="1" u="none" strike="noStrike" kern="1200" cap="none" spc="0" normalizeH="0" baseline="0" noProof="0">
                <a:ln>
                  <a:noFill/>
                </a:ln>
                <a:solidFill>
                  <a:srgbClr val="1A1A1A"/>
                </a:solidFill>
                <a:effectLst/>
                <a:uLnTx/>
                <a:uFillTx/>
                <a:cs typeface="Courier New" panose="02070309020205020404" pitchFamily="49" charset="0"/>
              </a:rPr>
              <a:t>, </a:t>
            </a:r>
            <a:r>
              <a:rPr lang="en-US" sz="1400" i="1">
                <a:solidFill>
                  <a:srgbClr val="1A1A1A"/>
                </a:solidFill>
              </a:rPr>
              <a:t>?)-&gt;</a:t>
            </a:r>
            <a:r>
              <a:rPr lang="en-US" sz="1400" i="1">
                <a:solidFill>
                  <a:srgbClr val="D73B01"/>
                </a:solidFill>
              </a:rPr>
              <a:t>(</a:t>
            </a:r>
            <a:r>
              <a:rPr kumimoji="0" lang="en-US" sz="1400" b="0" i="1" u="none" strike="noStrike" kern="1200" cap="none" spc="0" normalizeH="0" baseline="0" noProof="0">
                <a:ln>
                  <a:noFill/>
                </a:ln>
                <a:solidFill>
                  <a:srgbClr val="D73B01"/>
                </a:solidFill>
                <a:effectLst/>
                <a:uLnTx/>
                <a:uFillTx/>
                <a:cs typeface="Courier New" panose="02070309020205020404" pitchFamily="49" charset="0"/>
              </a:rPr>
              <a:t>USA)</a:t>
            </a:r>
            <a:endParaRPr lang="en-US" sz="1400" b="0" i="0" u="none" strike="noStrike" kern="1200" cap="none" spc="0" baseline="0" noProof="0">
              <a:solidFill>
                <a:srgbClr val="D73B01"/>
              </a:solidFill>
              <a:cs typeface="Segoe UI"/>
            </a:endParaRPr>
          </a:p>
          <a:p>
            <a:pPr lvl="0" defTabSz="914400">
              <a:defRPr/>
            </a:pPr>
            <a:r>
              <a:rPr kumimoji="0" lang="en-US" sz="1400" b="0" i="1" u="none" strike="noStrike" kern="1200" cap="none" spc="0" normalizeH="0" baseline="0" noProof="0">
                <a:ln>
                  <a:noFill/>
                </a:ln>
                <a:solidFill>
                  <a:srgbClr val="1A1A1A"/>
                </a:solidFill>
                <a:effectLst/>
                <a:uLnTx/>
                <a:uFillTx/>
                <a:cs typeface="Courier New" panose="02070309020205020404" pitchFamily="49" charset="0"/>
              </a:rPr>
              <a:t>(John, </a:t>
            </a:r>
            <a:r>
              <a:rPr lang="en-US" sz="1400" i="1">
                <a:solidFill>
                  <a:srgbClr val="4472C4"/>
                </a:solidFill>
                <a:cs typeface="Courier New" panose="02070309020205020404" pitchFamily="49" charset="0"/>
              </a:rPr>
              <a:t>Citizenship</a:t>
            </a:r>
            <a:r>
              <a:rPr kumimoji="0" lang="en-US" sz="1400" b="0" i="1" u="none" strike="noStrike" kern="1200" cap="none" spc="0" normalizeH="0" baseline="0" noProof="0">
                <a:ln>
                  <a:noFill/>
                </a:ln>
                <a:solidFill>
                  <a:srgbClr val="1A1A1A"/>
                </a:solidFill>
                <a:effectLst/>
                <a:uLnTx/>
                <a:uFillTx/>
                <a:cs typeface="Courier New" panose="02070309020205020404" pitchFamily="49" charset="0"/>
              </a:rPr>
              <a:t>, ?)-&gt;</a:t>
            </a:r>
            <a:r>
              <a:rPr kumimoji="0" lang="en-US" sz="1400" b="0" i="1" u="none" strike="noStrike" kern="1200" cap="none" spc="0" normalizeH="0" baseline="0" noProof="0">
                <a:ln>
                  <a:noFill/>
                </a:ln>
                <a:solidFill>
                  <a:srgbClr val="D73B01"/>
                </a:solidFill>
                <a:effectLst/>
                <a:uLnTx/>
                <a:uFillTx/>
                <a:cs typeface="Courier New" panose="02070309020205020404" pitchFamily="49" charset="0"/>
              </a:rPr>
              <a:t>(USA)</a:t>
            </a:r>
            <a:endParaRPr lang="en-US" sz="1400" b="0" u="none" strike="noStrike" kern="1200" cap="none" spc="0" baseline="0" noProof="0">
              <a:solidFill>
                <a:srgbClr val="D73B01"/>
              </a:solidFill>
              <a:cs typeface="Segoe UI"/>
            </a:endParaRPr>
          </a:p>
          <a:p>
            <a:pPr marL="0" marR="0" lvl="0" indent="0" algn="l" defTabSz="914400" eaLnBrk="1" fontAlgn="auto" latinLnBrk="0" hangingPunct="1">
              <a:lnSpc>
                <a:spcPct val="100000"/>
              </a:lnSpc>
              <a:spcBef>
                <a:spcPts val="0"/>
              </a:spcBef>
              <a:spcAft>
                <a:spcPts val="0"/>
              </a:spcAft>
              <a:buClrTx/>
              <a:buSzTx/>
              <a:buNone/>
              <a:tabLst/>
              <a:defRPr/>
            </a:pPr>
            <a:r>
              <a:rPr lang="en-US" sz="1400" i="1">
                <a:cs typeface="Courier New" panose="02070309020205020404" pitchFamily="49" charset="0"/>
              </a:rPr>
              <a:t>…</a:t>
            </a:r>
            <a:endParaRPr lang="en-US"/>
          </a:p>
        </p:txBody>
      </p:sp>
      <p:sp>
        <p:nvSpPr>
          <p:cNvPr id="213" name="Rectangle 212"/>
          <p:cNvSpPr/>
          <p:nvPr/>
        </p:nvSpPr>
        <p:spPr>
          <a:xfrm>
            <a:off x="4903079" y="4978310"/>
            <a:ext cx="177099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ea typeface="+mn-ea"/>
              </a:rPr>
              <a:t>(</a:t>
            </a:r>
            <a:r>
              <a:rPr kumimoji="0" lang="en-US" sz="1400" b="0" i="1" u="none" strike="noStrike" kern="1200" cap="none" spc="0" normalizeH="0" baseline="0" noProof="0">
                <a:ln>
                  <a:noFill/>
                </a:ln>
                <a:solidFill>
                  <a:prstClr val="black"/>
                </a:solidFill>
                <a:effectLst/>
                <a:uLnTx/>
                <a:uFillTx/>
                <a:ea typeface="+mn-ea"/>
                <a:cs typeface="Courier New" panose="02070309020205020404" pitchFamily="49" charset="0"/>
              </a:rPr>
              <a:t>John, </a:t>
            </a:r>
            <a:r>
              <a:rPr kumimoji="0" lang="en-US" sz="1400" b="0" i="1" u="none" strike="noStrike" kern="1200" cap="none" spc="0" normalizeH="0" baseline="0" noProof="0">
                <a:ln>
                  <a:noFill/>
                </a:ln>
                <a:solidFill>
                  <a:srgbClr val="4472C4"/>
                </a:solidFill>
                <a:effectLst/>
                <a:uLnTx/>
                <a:uFillTx/>
                <a:ea typeface="+mn-ea"/>
                <a:cs typeface="Courier New" panose="02070309020205020404" pitchFamily="49" charset="0"/>
              </a:rPr>
              <a:t>Citizenship</a:t>
            </a:r>
            <a:r>
              <a:rPr kumimoji="0" lang="en-US" sz="1400" b="0" i="1" u="none" strike="noStrike" kern="1200" cap="none" spc="0" normalizeH="0" baseline="0" noProof="0">
                <a:ln>
                  <a:noFill/>
                </a:ln>
                <a:solidFill>
                  <a:prstClr val="black"/>
                </a:solidFill>
                <a:effectLst/>
                <a:uLnTx/>
                <a:uFillTx/>
                <a:ea typeface="+mn-ea"/>
                <a:cs typeface="Courier New" panose="02070309020205020404" pitchFamily="49" charset="0"/>
              </a:rPr>
              <a:t>, ?</a:t>
            </a:r>
            <a:r>
              <a:rPr kumimoji="0" lang="en-US" sz="1400" b="0" i="1" u="none" strike="noStrike" kern="1200" cap="none" spc="0" normalizeH="0" baseline="0" noProof="0">
                <a:ln>
                  <a:noFill/>
                </a:ln>
                <a:solidFill>
                  <a:prstClr val="black"/>
                </a:solidFill>
                <a:effectLst/>
                <a:uLnTx/>
                <a:uFillTx/>
                <a:ea typeface="+mn-ea"/>
              </a:rPr>
              <a:t>)</a:t>
            </a:r>
          </a:p>
        </p:txBody>
      </p:sp>
      <p:sp>
        <p:nvSpPr>
          <p:cNvPr id="214" name="Rectangle 213"/>
          <p:cNvSpPr/>
          <p:nvPr/>
        </p:nvSpPr>
        <p:spPr>
          <a:xfrm>
            <a:off x="6974719" y="5891953"/>
            <a:ext cx="62869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C00000"/>
                </a:solidFill>
                <a:effectLst/>
                <a:uLnTx/>
                <a:uFillTx/>
                <a:ea typeface="+mn-ea"/>
                <a:cs typeface="Courier New" panose="02070309020205020404" pitchFamily="49" charset="0"/>
              </a:rPr>
              <a:t>(USA)</a:t>
            </a:r>
          </a:p>
        </p:txBody>
      </p:sp>
      <p:pic>
        <p:nvPicPr>
          <p:cNvPr id="217" name="Picture 216"/>
          <p:cNvPicPr>
            <a:picLocks noChangeAspect="1"/>
          </p:cNvPicPr>
          <p:nvPr/>
        </p:nvPicPr>
        <p:blipFill>
          <a:blip r:embed="rId4"/>
          <a:stretch>
            <a:fillRect/>
          </a:stretch>
        </p:blipFill>
        <p:spPr>
          <a:xfrm>
            <a:off x="2788487" y="3386720"/>
            <a:ext cx="1222070" cy="206513"/>
          </a:xfrm>
          <a:prstGeom prst="rect">
            <a:avLst/>
          </a:prstGeom>
        </p:spPr>
      </p:pic>
      <p:cxnSp>
        <p:nvCxnSpPr>
          <p:cNvPr id="219" name="Straight Arrow Connector 218"/>
          <p:cNvCxnSpPr/>
          <p:nvPr/>
        </p:nvCxnSpPr>
        <p:spPr>
          <a:xfrm>
            <a:off x="2261776" y="3549601"/>
            <a:ext cx="722" cy="54355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45" name="Rectangle 244"/>
          <p:cNvSpPr/>
          <p:nvPr/>
        </p:nvSpPr>
        <p:spPr>
          <a:xfrm>
            <a:off x="8180094" y="2276955"/>
            <a:ext cx="1107994"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472C4"/>
                </a:solidFill>
                <a:effectLst/>
                <a:uLnTx/>
                <a:uFillTx/>
                <a:ea typeface="+mn-ea"/>
                <a:cs typeface="Courier New" panose="02070309020205020404" pitchFamily="49" charset="0"/>
              </a:rPr>
              <a:t>Citizenship</a:t>
            </a:r>
            <a:endParaRPr kumimoji="0" lang="en-US" sz="1050" b="1" i="0" u="none" strike="noStrike" kern="1200" cap="none" spc="0" normalizeH="0" baseline="0" noProof="0">
              <a:ln>
                <a:noFill/>
              </a:ln>
              <a:solidFill>
                <a:prstClr val="black"/>
              </a:solidFill>
              <a:effectLst/>
              <a:uLnTx/>
              <a:uFillTx/>
              <a:ea typeface="+mn-ea"/>
            </a:endParaRPr>
          </a:p>
        </p:txBody>
      </p:sp>
      <p:sp>
        <p:nvSpPr>
          <p:cNvPr id="246" name="Rectangle 245"/>
          <p:cNvSpPr/>
          <p:nvPr/>
        </p:nvSpPr>
        <p:spPr>
          <a:xfrm>
            <a:off x="9879135" y="2488398"/>
            <a:ext cx="748072"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err="1">
                <a:ln>
                  <a:noFill/>
                </a:ln>
                <a:solidFill>
                  <a:srgbClr val="4472C4"/>
                </a:solidFill>
                <a:effectLst/>
                <a:uLnTx/>
                <a:uFillTx/>
                <a:ea typeface="+mn-ea"/>
                <a:cs typeface="Courier New" panose="02070309020205020404" pitchFamily="49" charset="0"/>
              </a:rPr>
              <a:t>BornIn</a:t>
            </a:r>
            <a:endParaRPr kumimoji="0" lang="en-US" sz="1050" b="1" i="0" u="none" strike="noStrike" kern="1200" cap="none" spc="0" normalizeH="0" baseline="0" noProof="0">
              <a:ln>
                <a:noFill/>
              </a:ln>
              <a:solidFill>
                <a:prstClr val="black"/>
              </a:solidFill>
              <a:effectLst/>
              <a:uLnTx/>
              <a:uFillTx/>
              <a:ea typeface="+mn-ea"/>
            </a:endParaRPr>
          </a:p>
        </p:txBody>
      </p:sp>
    </p:spTree>
    <p:extLst>
      <p:ext uri="{BB962C8B-B14F-4D97-AF65-F5344CB8AC3E}">
        <p14:creationId xmlns:p14="http://schemas.microsoft.com/office/powerpoint/2010/main" val="63300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grpId="0" nodeType="withEffect">
                                  <p:stCondLst>
                                    <p:cond delay="0"/>
                                  </p:stCondLst>
                                  <p:childTnLst>
                                    <p:animMotion origin="layout" path="M 3.75E-6 -0.00764 L 0.03099 0.03797 C 0.0375 0.04838 0.04726 0.05394 0.05742 0.05394 C 0.06901 0.05394 0.07838 0.04838 0.08489 0.03797 L 0.11601 -0.00764 " pathEditMode="relative" rAng="0" ptsTypes="AAAAA">
                                      <p:cBhvr>
                                        <p:cTn id="6" dur="2000" fill="hold"/>
                                        <p:tgtEl>
                                          <p:spTgt spid="245"/>
                                        </p:tgtEl>
                                        <p:attrNameLst>
                                          <p:attrName>ppt_x</p:attrName>
                                          <p:attrName>ppt_y</p:attrName>
                                        </p:attrNameLst>
                                      </p:cBhvr>
                                      <p:rCtr x="5794" y="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27387-4C61-4CDB-9503-EC6F53A8C7E3}"/>
              </a:ext>
            </a:extLst>
          </p:cNvPr>
          <p:cNvSpPr>
            <a:spLocks noGrp="1"/>
          </p:cNvSpPr>
          <p:nvPr>
            <p:ph type="title"/>
          </p:nvPr>
        </p:nvSpPr>
        <p:spPr>
          <a:xfrm>
            <a:off x="630621" y="365125"/>
            <a:ext cx="11188261" cy="1325563"/>
          </a:xfrm>
        </p:spPr>
        <p:txBody>
          <a:bodyPr/>
          <a:lstStyle/>
          <a:p>
            <a:r>
              <a:rPr lang="en-US" altLang="zh-CN">
                <a:cs typeface="Calibri Light"/>
              </a:rPr>
              <a:t>Reasoning over </a:t>
            </a:r>
            <a:r>
              <a:rPr lang="zh-CN" altLang="en-US">
                <a:cs typeface="Calibri Light"/>
              </a:rPr>
              <a:t>K</a:t>
            </a:r>
            <a:r>
              <a:rPr lang="en-US" altLang="zh-CN">
                <a:cs typeface="Calibri Light"/>
              </a:rPr>
              <a:t>G </a:t>
            </a:r>
            <a:r>
              <a:rPr lang="zh-CN" altLang="en-US">
                <a:cs typeface="Calibri Light"/>
              </a:rPr>
              <a:t>in symbolic vs neural spaces</a:t>
            </a:r>
            <a:r>
              <a:rPr lang="zh-CN" altLang="en-US">
                <a:latin typeface="宋体"/>
                <a:ea typeface="宋体"/>
              </a:rPr>
              <a:t> </a:t>
            </a: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1C0F4A-BAAC-49B2-899C-BA8D297413CF}"/>
                  </a:ext>
                </a:extLst>
              </p:cNvPr>
              <p:cNvSpPr>
                <a:spLocks noGrp="1"/>
              </p:cNvSpPr>
              <p:nvPr>
                <p:ph idx="1"/>
              </p:nvPr>
            </p:nvSpPr>
            <p:spPr>
              <a:xfrm>
                <a:off x="630621" y="1756257"/>
                <a:ext cx="6905296" cy="4667250"/>
              </a:xfrm>
            </p:spPr>
            <p:txBody>
              <a:bodyPr>
                <a:normAutofit lnSpcReduction="10000"/>
              </a:bodyPr>
              <a:lstStyle/>
              <a:p>
                <a:pPr marL="0" indent="0">
                  <a:buNone/>
                </a:pPr>
                <a:r>
                  <a:rPr lang="en-US" sz="2400"/>
                  <a:t>Symbolic:  comprehensible but not robust</a:t>
                </a:r>
              </a:p>
              <a:p>
                <a:pPr lvl="1"/>
                <a:r>
                  <a:rPr lang="en-US" sz="1800"/>
                  <a:t>Development: writing/learning production rules</a:t>
                </a:r>
              </a:p>
              <a:p>
                <a:pPr lvl="1"/>
                <a:r>
                  <a:rPr lang="en-US" sz="1800"/>
                  <a:t>Runtime : random walk in </a:t>
                </a:r>
                <a:r>
                  <a:rPr lang="en-US" sz="1800">
                    <a:solidFill>
                      <a:srgbClr val="FF0000"/>
                    </a:solidFill>
                  </a:rPr>
                  <a:t>symbolic space</a:t>
                </a:r>
              </a:p>
              <a:p>
                <a:pPr lvl="1"/>
                <a:r>
                  <a:rPr lang="en-US" sz="1800"/>
                  <a:t>E.g., PRA [</a:t>
                </a:r>
                <a:r>
                  <a:rPr lang="en-US" sz="1800">
                    <a:hlinkClick r:id="rId3"/>
                  </a:rPr>
                  <a:t>Lao+ 11</a:t>
                </a:r>
                <a:r>
                  <a:rPr lang="en-US" sz="1800"/>
                  <a:t>], </a:t>
                </a:r>
                <a:r>
                  <a:rPr lang="en-US" sz="1800" err="1"/>
                  <a:t>MindNet</a:t>
                </a:r>
                <a:r>
                  <a:rPr lang="en-US" sz="1800"/>
                  <a:t> [</a:t>
                </a:r>
                <a:r>
                  <a:rPr lang="fr-FR" sz="1800">
                    <a:latin typeface="LMRoman10-Regular"/>
                    <a:hlinkClick r:id="rId4"/>
                  </a:rPr>
                  <a:t>Richardson+ 98</a:t>
                </a:r>
                <a:r>
                  <a:rPr lang="en-US" sz="1800"/>
                  <a:t>]</a:t>
                </a:r>
              </a:p>
              <a:p>
                <a:pPr marL="0" indent="0">
                  <a:buNone/>
                </a:pPr>
                <a:r>
                  <a:rPr lang="en-US" altLang="zh-CN" sz="2400"/>
                  <a:t>Neural</a:t>
                </a:r>
                <a:r>
                  <a:rPr lang="en-US" sz="2400"/>
                  <a:t>: robust but not comprehensible</a:t>
                </a:r>
              </a:p>
              <a:p>
                <a:pPr lvl="1"/>
                <a:r>
                  <a:rPr lang="en-US" sz="1800"/>
                  <a:t>Development: encoding knowledge in neural space</a:t>
                </a:r>
              </a:p>
              <a:p>
                <a:pPr lvl="1"/>
                <a:r>
                  <a:rPr lang="en-US" sz="1800"/>
                  <a:t>Runtime : multi-turn querying in </a:t>
                </a:r>
                <a:r>
                  <a:rPr lang="en-US" sz="1800">
                    <a:solidFill>
                      <a:srgbClr val="FF0000"/>
                    </a:solidFill>
                  </a:rPr>
                  <a:t>neural space</a:t>
                </a:r>
                <a:r>
                  <a:rPr lang="en-US" sz="1800"/>
                  <a:t> (similar to nearest neighbor)</a:t>
                </a:r>
              </a:p>
              <a:p>
                <a:pPr lvl="1"/>
                <a:r>
                  <a:rPr lang="en-US" sz="1800"/>
                  <a:t>E.g., ReasoNet [</a:t>
                </a:r>
                <a:r>
                  <a:rPr lang="en-US" sz="1800">
                    <a:hlinkClick r:id="rId5"/>
                  </a:rPr>
                  <a:t>Shen+ 16</a:t>
                </a:r>
                <a:r>
                  <a:rPr lang="en-US" sz="1800"/>
                  <a:t>], </a:t>
                </a:r>
                <a:r>
                  <a:rPr lang="en-US" sz="1800" err="1"/>
                  <a:t>DistMult</a:t>
                </a:r>
                <a:r>
                  <a:rPr lang="en-US" sz="1800"/>
                  <a:t> [</a:t>
                </a:r>
                <a:r>
                  <a:rPr lang="en-US" sz="1800">
                    <a:hlinkClick r:id="rId6"/>
                  </a:rPr>
                  <a:t>Yang+ 15</a:t>
                </a:r>
                <a:r>
                  <a:rPr lang="en-US" sz="1800"/>
                  <a:t>]</a:t>
                </a:r>
              </a:p>
              <a:p>
                <a:pPr marL="0" indent="0">
                  <a:buNone/>
                </a:pPr>
                <a:r>
                  <a:rPr lang="en-US" sz="2400"/>
                  <a:t>Hybrid: robust and comprehensible</a:t>
                </a:r>
              </a:p>
              <a:p>
                <a:pPr lvl="1"/>
                <a:r>
                  <a:rPr lang="en-US" sz="1800"/>
                  <a:t>Development: learning policy </a:t>
                </a:r>
                <a14:m>
                  <m:oMath xmlns:m="http://schemas.openxmlformats.org/officeDocument/2006/math">
                    <m:r>
                      <a:rPr lang="en-US" sz="1800" b="0" i="1" smtClean="0">
                        <a:latin typeface="Cambria Math" panose="02040503050406030204" pitchFamily="18" charset="0"/>
                      </a:rPr>
                      <m:t>𝜋</m:t>
                    </m:r>
                  </m:oMath>
                </a14:m>
                <a:r>
                  <a:rPr lang="en-US" sz="1800"/>
                  <a:t> that maps states in </a:t>
                </a:r>
                <a:r>
                  <a:rPr lang="en-US" sz="1800">
                    <a:solidFill>
                      <a:srgbClr val="FF0000"/>
                    </a:solidFill>
                  </a:rPr>
                  <a:t>neural space </a:t>
                </a:r>
                <a:r>
                  <a:rPr lang="en-US" sz="1800"/>
                  <a:t>to actions in symbolic space via RL</a:t>
                </a:r>
              </a:p>
              <a:p>
                <a:pPr lvl="1"/>
                <a:r>
                  <a:rPr lang="en-US" sz="1800"/>
                  <a:t>Runtime : graph walk in </a:t>
                </a:r>
                <a:r>
                  <a:rPr lang="en-US" sz="1800">
                    <a:solidFill>
                      <a:srgbClr val="FF0000"/>
                    </a:solidFill>
                  </a:rPr>
                  <a:t>symbolic space </a:t>
                </a:r>
                <a:r>
                  <a:rPr lang="en-US" sz="1800"/>
                  <a:t>guided by </a:t>
                </a:r>
                <a14:m>
                  <m:oMath xmlns:m="http://schemas.openxmlformats.org/officeDocument/2006/math">
                    <m:r>
                      <a:rPr lang="en-US" sz="1800" i="1">
                        <a:latin typeface="Cambria Math" panose="02040503050406030204" pitchFamily="18" charset="0"/>
                      </a:rPr>
                      <m:t>𝜋</m:t>
                    </m:r>
                  </m:oMath>
                </a14:m>
                <a:endParaRPr lang="en-US" sz="1800"/>
              </a:p>
              <a:p>
                <a:pPr lvl="1"/>
                <a:r>
                  <a:rPr lang="en-US" sz="1800"/>
                  <a:t>E.g., M-Walk [</a:t>
                </a:r>
                <a:r>
                  <a:rPr lang="en-US" sz="1800">
                    <a:hlinkClick r:id="rId7"/>
                  </a:rPr>
                  <a:t>Shen+ 18</a:t>
                </a:r>
                <a:r>
                  <a:rPr lang="en-US" sz="1800"/>
                  <a:t>], </a:t>
                </a:r>
                <a:r>
                  <a:rPr lang="en-US" sz="1800" err="1"/>
                  <a:t>DeepPath</a:t>
                </a:r>
                <a:r>
                  <a:rPr lang="en-US" sz="1800"/>
                  <a:t> [</a:t>
                </a:r>
                <a:r>
                  <a:rPr lang="en-US" sz="1800">
                    <a:hlinkClick r:id="rId8"/>
                  </a:rPr>
                  <a:t>Xiong+ 18</a:t>
                </a:r>
                <a:r>
                  <a:rPr lang="en-US" sz="1800"/>
                  <a:t>], MINERVA [</a:t>
                </a:r>
                <a:r>
                  <a:rPr lang="en-US" sz="1800">
                    <a:hlinkClick r:id="rId9"/>
                  </a:rPr>
                  <a:t>Das+ 18</a:t>
                </a:r>
                <a:r>
                  <a:rPr lang="en-US" sz="1800"/>
                  <a:t>]</a:t>
                </a:r>
              </a:p>
              <a:p>
                <a:pPr marL="0" indent="0">
                  <a:buNone/>
                </a:pPr>
                <a:endParaRPr lang="en-US"/>
              </a:p>
            </p:txBody>
          </p:sp>
        </mc:Choice>
        <mc:Fallback xmlns="">
          <p:sp>
            <p:nvSpPr>
              <p:cNvPr id="3" name="Content Placeholder 2">
                <a:extLst>
                  <a:ext uri="{FF2B5EF4-FFF2-40B4-BE49-F238E27FC236}">
                    <a16:creationId xmlns:a16="http://schemas.microsoft.com/office/drawing/2014/main" id="{D61C0F4A-BAAC-49B2-899C-BA8D297413CF}"/>
                  </a:ext>
                </a:extLst>
              </p:cNvPr>
              <p:cNvSpPr>
                <a:spLocks noGrp="1" noRot="1" noChangeAspect="1" noMove="1" noResize="1" noEditPoints="1" noAdjustHandles="1" noChangeArrowheads="1" noChangeShapeType="1" noTextEdit="1"/>
              </p:cNvSpPr>
              <p:nvPr>
                <p:ph idx="1"/>
              </p:nvPr>
            </p:nvSpPr>
            <p:spPr>
              <a:xfrm>
                <a:off x="630621" y="1756257"/>
                <a:ext cx="6905296" cy="4667250"/>
              </a:xfrm>
              <a:blipFill>
                <a:blip r:embed="rId10"/>
                <a:stretch>
                  <a:fillRect l="-1324" t="-2480" r="-61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B98700E5-49E0-4431-BB0E-AF2ECF47B8BA}"/>
              </a:ext>
            </a:extLst>
          </p:cNvPr>
          <p:cNvPicPr>
            <a:picLocks noChangeAspect="1"/>
          </p:cNvPicPr>
          <p:nvPr/>
        </p:nvPicPr>
        <p:blipFill>
          <a:blip r:embed="rId11"/>
          <a:stretch>
            <a:fillRect/>
          </a:stretch>
        </p:blipFill>
        <p:spPr>
          <a:xfrm>
            <a:off x="7535916" y="1901742"/>
            <a:ext cx="4424887" cy="4118584"/>
          </a:xfrm>
          <a:prstGeom prst="rect">
            <a:avLst/>
          </a:prstGeom>
        </p:spPr>
      </p:pic>
      <p:sp>
        <p:nvSpPr>
          <p:cNvPr id="5" name="Slide Number Placeholder 4">
            <a:extLst>
              <a:ext uri="{FF2B5EF4-FFF2-40B4-BE49-F238E27FC236}">
                <a16:creationId xmlns:a16="http://schemas.microsoft.com/office/drawing/2014/main" id="{12D02827-1FDC-4F68-B227-4161B010A82A}"/>
              </a:ext>
            </a:extLst>
          </p:cNvPr>
          <p:cNvSpPr>
            <a:spLocks noGrp="1"/>
          </p:cNvSpPr>
          <p:nvPr>
            <p:ph type="sldNum" sz="quarter" idx="12"/>
          </p:nvPr>
        </p:nvSpPr>
        <p:spPr/>
        <p:txBody>
          <a:bodyPr/>
          <a:lstStyle/>
          <a:p>
            <a:fld id="{0DD54056-B847-46F3-8FD0-4DBB10FED605}" type="slidenum">
              <a:rPr lang="en-US" smtClean="0"/>
              <a:t>38</a:t>
            </a:fld>
            <a:endParaRPr lang="en-US"/>
          </a:p>
        </p:txBody>
      </p:sp>
    </p:spTree>
    <p:extLst>
      <p:ext uri="{BB962C8B-B14F-4D97-AF65-F5344CB8AC3E}">
        <p14:creationId xmlns:p14="http://schemas.microsoft.com/office/powerpoint/2010/main" val="41380918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E4F40-1850-4915-9A59-115B24B9059B}"/>
              </a:ext>
            </a:extLst>
          </p:cNvPr>
          <p:cNvSpPr>
            <a:spLocks noGrp="1"/>
          </p:cNvSpPr>
          <p:nvPr>
            <p:ph type="title"/>
          </p:nvPr>
        </p:nvSpPr>
        <p:spPr/>
        <p:txBody>
          <a:bodyPr/>
          <a:lstStyle/>
          <a:p>
            <a:r>
              <a:rPr lang="en-US"/>
              <a:t>Multi-turn KB-QA: what to ask?</a:t>
            </a:r>
          </a:p>
        </p:txBody>
      </p:sp>
      <p:sp>
        <p:nvSpPr>
          <p:cNvPr id="3" name="Content Placeholder 2">
            <a:extLst>
              <a:ext uri="{FF2B5EF4-FFF2-40B4-BE49-F238E27FC236}">
                <a16:creationId xmlns:a16="http://schemas.microsoft.com/office/drawing/2014/main" id="{4678474B-945A-4BC9-BF5F-67C51B94D839}"/>
              </a:ext>
            </a:extLst>
          </p:cNvPr>
          <p:cNvSpPr>
            <a:spLocks noGrp="1"/>
          </p:cNvSpPr>
          <p:nvPr>
            <p:ph idx="1"/>
          </p:nvPr>
        </p:nvSpPr>
        <p:spPr>
          <a:xfrm>
            <a:off x="838200" y="1825625"/>
            <a:ext cx="5902465" cy="4351338"/>
          </a:xfrm>
        </p:spPr>
        <p:txBody>
          <a:bodyPr/>
          <a:lstStyle/>
          <a:p>
            <a:r>
              <a:rPr lang="en-US"/>
              <a:t>Allow users to query KB interactively without composing complicated queries</a:t>
            </a:r>
          </a:p>
          <a:p>
            <a:r>
              <a:rPr lang="en-US"/>
              <a:t>Dialogue policy (what to ask) can be </a:t>
            </a:r>
          </a:p>
          <a:p>
            <a:pPr lvl="1"/>
            <a:r>
              <a:rPr lang="en-US"/>
              <a:t>Programmed [</a:t>
            </a:r>
            <a:r>
              <a:rPr lang="en-US">
                <a:hlinkClick r:id="rId3"/>
              </a:rPr>
              <a:t>Wu+ 15</a:t>
            </a:r>
            <a:r>
              <a:rPr lang="en-US"/>
              <a:t>]</a:t>
            </a:r>
          </a:p>
          <a:p>
            <a:pPr lvl="1"/>
            <a:r>
              <a:rPr lang="en-US"/>
              <a:t>Trained via RL [</a:t>
            </a:r>
            <a:r>
              <a:rPr lang="en-US">
                <a:hlinkClick r:id="rId4"/>
              </a:rPr>
              <a:t>Wen+ 16</a:t>
            </a:r>
            <a:r>
              <a:rPr lang="en-US"/>
              <a:t>; </a:t>
            </a:r>
            <a:r>
              <a:rPr lang="en-US">
                <a:hlinkClick r:id="rId5"/>
              </a:rPr>
              <a:t>Dhingra+ 17</a:t>
            </a:r>
            <a:r>
              <a:rPr lang="en-US"/>
              <a:t>]</a:t>
            </a:r>
          </a:p>
          <a:p>
            <a:endParaRPr lang="en-US"/>
          </a:p>
        </p:txBody>
      </p:sp>
      <p:pic>
        <p:nvPicPr>
          <p:cNvPr id="4" name="Picture 3">
            <a:extLst>
              <a:ext uri="{FF2B5EF4-FFF2-40B4-BE49-F238E27FC236}">
                <a16:creationId xmlns:a16="http://schemas.microsoft.com/office/drawing/2014/main" id="{62041D66-AC08-41B3-BE6A-3CF390D699A9}"/>
              </a:ext>
            </a:extLst>
          </p:cNvPr>
          <p:cNvPicPr>
            <a:picLocks noChangeAspect="1"/>
          </p:cNvPicPr>
          <p:nvPr/>
        </p:nvPicPr>
        <p:blipFill>
          <a:blip r:embed="rId6"/>
          <a:stretch>
            <a:fillRect/>
          </a:stretch>
        </p:blipFill>
        <p:spPr>
          <a:xfrm>
            <a:off x="7227048" y="1757362"/>
            <a:ext cx="4276725" cy="3766690"/>
          </a:xfrm>
          <a:prstGeom prst="rect">
            <a:avLst/>
          </a:prstGeom>
        </p:spPr>
      </p:pic>
      <p:sp>
        <p:nvSpPr>
          <p:cNvPr id="5" name="Slide Number Placeholder 4">
            <a:extLst>
              <a:ext uri="{FF2B5EF4-FFF2-40B4-BE49-F238E27FC236}">
                <a16:creationId xmlns:a16="http://schemas.microsoft.com/office/drawing/2014/main" id="{36E870A3-76D2-422A-9C91-3CA8875A36A4}"/>
              </a:ext>
            </a:extLst>
          </p:cNvPr>
          <p:cNvSpPr>
            <a:spLocks noGrp="1"/>
          </p:cNvSpPr>
          <p:nvPr>
            <p:ph type="sldNum" sz="quarter" idx="12"/>
          </p:nvPr>
        </p:nvSpPr>
        <p:spPr/>
        <p:txBody>
          <a:bodyPr/>
          <a:lstStyle/>
          <a:p>
            <a:fld id="{0DD54056-B847-46F3-8FD0-4DBB10FED605}" type="slidenum">
              <a:rPr lang="en-US" smtClean="0"/>
              <a:t>39</a:t>
            </a:fld>
            <a:endParaRPr lang="en-US"/>
          </a:p>
        </p:txBody>
      </p:sp>
      <mc:AlternateContent xmlns:mc="http://schemas.openxmlformats.org/markup-compatibility/2006" xmlns:p14="http://schemas.microsoft.com/office/powerpoint/2010/main">
        <mc:Choice Requires="p14">
          <p:contentPart p14:bwMode="auto" r:id="rId7">
            <p14:nvContentPartPr>
              <p14:cNvPr id="22" name="Ink 21">
                <a:extLst>
                  <a:ext uri="{FF2B5EF4-FFF2-40B4-BE49-F238E27FC236}">
                    <a16:creationId xmlns:a16="http://schemas.microsoft.com/office/drawing/2014/main" id="{57E9A795-6748-4519-8BD3-CF9FEB215145}"/>
                  </a:ext>
                </a:extLst>
              </p14:cNvPr>
              <p14:cNvContentPartPr/>
              <p14:nvPr/>
            </p14:nvContentPartPr>
            <p14:xfrm>
              <a:off x="11686193" y="3165904"/>
              <a:ext cx="531720" cy="285840"/>
            </p14:xfrm>
          </p:contentPart>
        </mc:Choice>
        <mc:Fallback xmlns="">
          <p:pic>
            <p:nvPicPr>
              <p:cNvPr id="22" name="Ink 21">
                <a:extLst>
                  <a:ext uri="{FF2B5EF4-FFF2-40B4-BE49-F238E27FC236}">
                    <a16:creationId xmlns:a16="http://schemas.microsoft.com/office/drawing/2014/main" id="{57E9A795-6748-4519-8BD3-CF9FEB215145}"/>
                  </a:ext>
                </a:extLst>
              </p:cNvPr>
              <p:cNvPicPr/>
              <p:nvPr/>
            </p:nvPicPr>
            <p:blipFill>
              <a:blip r:embed="rId8"/>
              <a:stretch>
                <a:fillRect/>
              </a:stretch>
            </p:blipFill>
            <p:spPr>
              <a:xfrm>
                <a:off x="11677199" y="3156904"/>
                <a:ext cx="549348"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3" name="Ink 22">
                <a:extLst>
                  <a:ext uri="{FF2B5EF4-FFF2-40B4-BE49-F238E27FC236}">
                    <a16:creationId xmlns:a16="http://schemas.microsoft.com/office/drawing/2014/main" id="{C9D8DDE6-7908-47E2-9C7C-B69C2F766B04}"/>
                  </a:ext>
                </a:extLst>
              </p14:cNvPr>
              <p14:cNvContentPartPr/>
              <p14:nvPr/>
            </p14:nvContentPartPr>
            <p14:xfrm>
              <a:off x="11394233" y="3217384"/>
              <a:ext cx="228600" cy="202680"/>
            </p14:xfrm>
          </p:contentPart>
        </mc:Choice>
        <mc:Fallback xmlns="">
          <p:pic>
            <p:nvPicPr>
              <p:cNvPr id="23" name="Ink 22">
                <a:extLst>
                  <a:ext uri="{FF2B5EF4-FFF2-40B4-BE49-F238E27FC236}">
                    <a16:creationId xmlns:a16="http://schemas.microsoft.com/office/drawing/2014/main" id="{C9D8DDE6-7908-47E2-9C7C-B69C2F766B04}"/>
                  </a:ext>
                </a:extLst>
              </p:cNvPr>
              <p:cNvPicPr/>
              <p:nvPr/>
            </p:nvPicPr>
            <p:blipFill>
              <a:blip r:embed="rId10"/>
              <a:stretch>
                <a:fillRect/>
              </a:stretch>
            </p:blipFill>
            <p:spPr>
              <a:xfrm>
                <a:off x="11385247" y="3208384"/>
                <a:ext cx="246212"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4" name="Ink 23">
                <a:extLst>
                  <a:ext uri="{FF2B5EF4-FFF2-40B4-BE49-F238E27FC236}">
                    <a16:creationId xmlns:a16="http://schemas.microsoft.com/office/drawing/2014/main" id="{35B904AA-7869-4392-87DD-F1A7F8DA8A16}"/>
                  </a:ext>
                </a:extLst>
              </p14:cNvPr>
              <p14:cNvContentPartPr/>
              <p14:nvPr/>
            </p14:nvContentPartPr>
            <p14:xfrm>
              <a:off x="10799153" y="3211624"/>
              <a:ext cx="525960" cy="220680"/>
            </p14:xfrm>
          </p:contentPart>
        </mc:Choice>
        <mc:Fallback xmlns="">
          <p:pic>
            <p:nvPicPr>
              <p:cNvPr id="24" name="Ink 23">
                <a:extLst>
                  <a:ext uri="{FF2B5EF4-FFF2-40B4-BE49-F238E27FC236}">
                    <a16:creationId xmlns:a16="http://schemas.microsoft.com/office/drawing/2014/main" id="{35B904AA-7869-4392-87DD-F1A7F8DA8A16}"/>
                  </a:ext>
                </a:extLst>
              </p:cNvPr>
              <p:cNvPicPr/>
              <p:nvPr/>
            </p:nvPicPr>
            <p:blipFill>
              <a:blip r:embed="rId12"/>
              <a:stretch>
                <a:fillRect/>
              </a:stretch>
            </p:blipFill>
            <p:spPr>
              <a:xfrm>
                <a:off x="10790153" y="3202639"/>
                <a:ext cx="543600" cy="23829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0" name="Ink 29">
                <a:extLst>
                  <a:ext uri="{FF2B5EF4-FFF2-40B4-BE49-F238E27FC236}">
                    <a16:creationId xmlns:a16="http://schemas.microsoft.com/office/drawing/2014/main" id="{FB9FAB36-AE62-40F2-B174-8D8AEB84AA06}"/>
                  </a:ext>
                </a:extLst>
              </p14:cNvPr>
              <p14:cNvContentPartPr/>
              <p14:nvPr/>
            </p14:nvContentPartPr>
            <p14:xfrm>
              <a:off x="11579273" y="3568384"/>
              <a:ext cx="113040" cy="173160"/>
            </p14:xfrm>
          </p:contentPart>
        </mc:Choice>
        <mc:Fallback xmlns="">
          <p:pic>
            <p:nvPicPr>
              <p:cNvPr id="30" name="Ink 29">
                <a:extLst>
                  <a:ext uri="{FF2B5EF4-FFF2-40B4-BE49-F238E27FC236}">
                    <a16:creationId xmlns:a16="http://schemas.microsoft.com/office/drawing/2014/main" id="{FB9FAB36-AE62-40F2-B174-8D8AEB84AA06}"/>
                  </a:ext>
                </a:extLst>
              </p:cNvPr>
              <p:cNvPicPr/>
              <p:nvPr/>
            </p:nvPicPr>
            <p:blipFill>
              <a:blip r:embed="rId14"/>
              <a:stretch>
                <a:fillRect/>
              </a:stretch>
            </p:blipFill>
            <p:spPr>
              <a:xfrm>
                <a:off x="11570273" y="3559403"/>
                <a:ext cx="130680" cy="19076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1" name="Ink 30">
                <a:extLst>
                  <a:ext uri="{FF2B5EF4-FFF2-40B4-BE49-F238E27FC236}">
                    <a16:creationId xmlns:a16="http://schemas.microsoft.com/office/drawing/2014/main" id="{918B6805-4FBC-43D2-B2D3-F20D1341597E}"/>
                  </a:ext>
                </a:extLst>
              </p14:cNvPr>
              <p14:cNvContentPartPr/>
              <p14:nvPr/>
            </p14:nvContentPartPr>
            <p14:xfrm>
              <a:off x="11666012" y="3836224"/>
              <a:ext cx="16200" cy="21960"/>
            </p14:xfrm>
          </p:contentPart>
        </mc:Choice>
        <mc:Fallback xmlns="">
          <p:pic>
            <p:nvPicPr>
              <p:cNvPr id="31" name="Ink 30">
                <a:extLst>
                  <a:ext uri="{FF2B5EF4-FFF2-40B4-BE49-F238E27FC236}">
                    <a16:creationId xmlns:a16="http://schemas.microsoft.com/office/drawing/2014/main" id="{918B6805-4FBC-43D2-B2D3-F20D1341597E}"/>
                  </a:ext>
                </a:extLst>
              </p:cNvPr>
              <p:cNvPicPr/>
              <p:nvPr/>
            </p:nvPicPr>
            <p:blipFill>
              <a:blip r:embed="rId16"/>
              <a:stretch>
                <a:fillRect/>
              </a:stretch>
            </p:blipFill>
            <p:spPr>
              <a:xfrm>
                <a:off x="11657012" y="3827224"/>
                <a:ext cx="3384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2" name="Ink 31">
                <a:extLst>
                  <a:ext uri="{FF2B5EF4-FFF2-40B4-BE49-F238E27FC236}">
                    <a16:creationId xmlns:a16="http://schemas.microsoft.com/office/drawing/2014/main" id="{D75232FF-4711-43DE-9F19-B1498D4AC72A}"/>
                  </a:ext>
                </a:extLst>
              </p14:cNvPr>
              <p14:cNvContentPartPr/>
              <p14:nvPr/>
            </p14:nvContentPartPr>
            <p14:xfrm>
              <a:off x="10821473" y="3564424"/>
              <a:ext cx="682200" cy="197640"/>
            </p14:xfrm>
          </p:contentPart>
        </mc:Choice>
        <mc:Fallback xmlns="">
          <p:pic>
            <p:nvPicPr>
              <p:cNvPr id="32" name="Ink 31">
                <a:extLst>
                  <a:ext uri="{FF2B5EF4-FFF2-40B4-BE49-F238E27FC236}">
                    <a16:creationId xmlns:a16="http://schemas.microsoft.com/office/drawing/2014/main" id="{D75232FF-4711-43DE-9F19-B1498D4AC72A}"/>
                  </a:ext>
                </a:extLst>
              </p:cNvPr>
              <p:cNvPicPr/>
              <p:nvPr/>
            </p:nvPicPr>
            <p:blipFill>
              <a:blip r:embed="rId18"/>
              <a:stretch>
                <a:fillRect/>
              </a:stretch>
            </p:blipFill>
            <p:spPr>
              <a:xfrm>
                <a:off x="10812473" y="3555408"/>
                <a:ext cx="699840" cy="21531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3" name="Ink 32">
                <a:extLst>
                  <a:ext uri="{FF2B5EF4-FFF2-40B4-BE49-F238E27FC236}">
                    <a16:creationId xmlns:a16="http://schemas.microsoft.com/office/drawing/2014/main" id="{04A27C17-E5A7-4157-8EAB-228469FD609B}"/>
                  </a:ext>
                </a:extLst>
              </p14:cNvPr>
              <p14:cNvContentPartPr/>
              <p14:nvPr/>
            </p14:nvContentPartPr>
            <p14:xfrm>
              <a:off x="8466713" y="3396304"/>
              <a:ext cx="1595160" cy="335520"/>
            </p14:xfrm>
          </p:contentPart>
        </mc:Choice>
        <mc:Fallback xmlns="">
          <p:pic>
            <p:nvPicPr>
              <p:cNvPr id="33" name="Ink 32">
                <a:extLst>
                  <a:ext uri="{FF2B5EF4-FFF2-40B4-BE49-F238E27FC236}">
                    <a16:creationId xmlns:a16="http://schemas.microsoft.com/office/drawing/2014/main" id="{04A27C17-E5A7-4157-8EAB-228469FD609B}"/>
                  </a:ext>
                </a:extLst>
              </p:cNvPr>
              <p:cNvPicPr/>
              <p:nvPr/>
            </p:nvPicPr>
            <p:blipFill>
              <a:blip r:embed="rId20"/>
              <a:stretch>
                <a:fillRect/>
              </a:stretch>
            </p:blipFill>
            <p:spPr>
              <a:xfrm>
                <a:off x="8457713" y="3387304"/>
                <a:ext cx="1612800" cy="353160"/>
              </a:xfrm>
              <a:prstGeom prst="rect">
                <a:avLst/>
              </a:prstGeom>
            </p:spPr>
          </p:pic>
        </mc:Fallback>
      </mc:AlternateContent>
    </p:spTree>
    <p:extLst>
      <p:ext uri="{BB962C8B-B14F-4D97-AF65-F5344CB8AC3E}">
        <p14:creationId xmlns:p14="http://schemas.microsoft.com/office/powerpoint/2010/main" val="397125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35243-D30A-417E-91CA-4019A8174D3A}"/>
              </a:ext>
            </a:extLst>
          </p:cNvPr>
          <p:cNvSpPr>
            <a:spLocks noGrp="1"/>
          </p:cNvSpPr>
          <p:nvPr>
            <p:ph type="title"/>
          </p:nvPr>
        </p:nvSpPr>
        <p:spPr/>
        <p:txBody>
          <a:bodyPr/>
          <a:lstStyle/>
          <a:p>
            <a:r>
              <a:rPr lang="en-US"/>
              <a:t>Who should attend this tutorial?</a:t>
            </a:r>
          </a:p>
        </p:txBody>
      </p:sp>
      <p:sp>
        <p:nvSpPr>
          <p:cNvPr id="3" name="Content Placeholder 2">
            <a:extLst>
              <a:ext uri="{FF2B5EF4-FFF2-40B4-BE49-F238E27FC236}">
                <a16:creationId xmlns:a16="http://schemas.microsoft.com/office/drawing/2014/main" id="{11A70A40-70B2-45C8-B317-329C1491B982}"/>
              </a:ext>
            </a:extLst>
          </p:cNvPr>
          <p:cNvSpPr>
            <a:spLocks noGrp="1"/>
          </p:cNvSpPr>
          <p:nvPr>
            <p:ph idx="1"/>
          </p:nvPr>
        </p:nvSpPr>
        <p:spPr>
          <a:xfrm>
            <a:off x="838200" y="1825625"/>
            <a:ext cx="10934700" cy="4351338"/>
          </a:xfrm>
        </p:spPr>
        <p:txBody>
          <a:bodyPr/>
          <a:lstStyle/>
          <a:p>
            <a:r>
              <a:rPr lang="en-US"/>
              <a:t>Whoever wants to understand and create modern dialogue agents that</a:t>
            </a:r>
          </a:p>
          <a:p>
            <a:pPr lvl="1"/>
            <a:r>
              <a:rPr lang="en-US"/>
              <a:t>Can chat like a human (to establish long-term emotional connections with users)</a:t>
            </a:r>
          </a:p>
          <a:p>
            <a:pPr lvl="1"/>
            <a:r>
              <a:rPr lang="en-US"/>
              <a:t>Can answer questions of various topics (movie stars, theory of relativity)</a:t>
            </a:r>
          </a:p>
          <a:p>
            <a:pPr lvl="1"/>
            <a:r>
              <a:rPr lang="en-US"/>
              <a:t>Can fulfill tasks (whether report, travel planning)</a:t>
            </a:r>
          </a:p>
          <a:p>
            <a:pPr lvl="1"/>
            <a:r>
              <a:rPr lang="en-US"/>
              <a:t>Can help make business decision</a:t>
            </a:r>
          </a:p>
          <a:p>
            <a:pPr lvl="1"/>
            <a:r>
              <a:rPr lang="en-US"/>
              <a:t>…</a:t>
            </a:r>
          </a:p>
          <a:p>
            <a:r>
              <a:rPr lang="en-US"/>
              <a:t>Focus on neural approaches, but hybrid approaches are widely used.</a:t>
            </a:r>
          </a:p>
        </p:txBody>
      </p:sp>
      <p:sp>
        <p:nvSpPr>
          <p:cNvPr id="4" name="Slide Number Placeholder 3">
            <a:extLst>
              <a:ext uri="{FF2B5EF4-FFF2-40B4-BE49-F238E27FC236}">
                <a16:creationId xmlns:a16="http://schemas.microsoft.com/office/drawing/2014/main" id="{0769D7B5-AEC7-4E3E-98F9-B4CB06FAA4E0}"/>
              </a:ext>
            </a:extLst>
          </p:cNvPr>
          <p:cNvSpPr>
            <a:spLocks noGrp="1"/>
          </p:cNvSpPr>
          <p:nvPr>
            <p:ph type="sldNum" sz="quarter" idx="12"/>
          </p:nvPr>
        </p:nvSpPr>
        <p:spPr/>
        <p:txBody>
          <a:bodyPr/>
          <a:lstStyle/>
          <a:p>
            <a:fld id="{0DD54056-B847-46F3-8FD0-4DBB10FED605}" type="slidenum">
              <a:rPr lang="en-US" smtClean="0"/>
              <a:t>4</a:t>
            </a:fld>
            <a:endParaRPr lang="en-US"/>
          </a:p>
        </p:txBody>
      </p:sp>
    </p:spTree>
    <p:extLst>
      <p:ext uri="{BB962C8B-B14F-4D97-AF65-F5344CB8AC3E}">
        <p14:creationId xmlns:p14="http://schemas.microsoft.com/office/powerpoint/2010/main" val="1650634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Interim summary</a:t>
            </a:r>
          </a:p>
        </p:txBody>
      </p:sp>
      <p:sp>
        <p:nvSpPr>
          <p:cNvPr id="3" name="Content Placeholder 2"/>
          <p:cNvSpPr>
            <a:spLocks noGrp="1"/>
          </p:cNvSpPr>
          <p:nvPr>
            <p:ph idx="1"/>
          </p:nvPr>
        </p:nvSpPr>
        <p:spPr/>
        <p:txBody>
          <a:bodyPr>
            <a:normAutofit/>
          </a:bodyPr>
          <a:lstStyle/>
          <a:p>
            <a:r>
              <a:rPr lang="en-US"/>
              <a:t>Neural MRC models for text-based QA</a:t>
            </a:r>
          </a:p>
          <a:p>
            <a:pPr lvl="1"/>
            <a:r>
              <a:rPr lang="en-US"/>
              <a:t>MRC tasks, e.g., </a:t>
            </a:r>
            <a:r>
              <a:rPr lang="en-US" err="1"/>
              <a:t>SQuAD</a:t>
            </a:r>
            <a:r>
              <a:rPr lang="en-US"/>
              <a:t>, MS MARCO</a:t>
            </a:r>
          </a:p>
          <a:p>
            <a:pPr lvl="1"/>
            <a:r>
              <a:rPr lang="en-US"/>
              <a:t>Three components of learning word/context/task-specific hidden spaces</a:t>
            </a:r>
          </a:p>
          <a:p>
            <a:pPr lvl="1"/>
            <a:r>
              <a:rPr lang="en-US"/>
              <a:t>Multi-step reasoning</a:t>
            </a:r>
          </a:p>
          <a:p>
            <a:r>
              <a:rPr lang="en-US"/>
              <a:t>Knowledge base QA tasks</a:t>
            </a:r>
          </a:p>
          <a:p>
            <a:pPr lvl="1"/>
            <a:r>
              <a:rPr lang="en-US"/>
              <a:t>Semantic-parsing-based approaches</a:t>
            </a:r>
          </a:p>
          <a:p>
            <a:pPr lvl="1"/>
            <a:r>
              <a:rPr lang="en-US"/>
              <a:t>Neural approaches</a:t>
            </a:r>
          </a:p>
          <a:p>
            <a:pPr lvl="1"/>
            <a:r>
              <a:rPr lang="en-US"/>
              <a:t>Multi-turn knowledge base QA agents</a:t>
            </a:r>
          </a:p>
          <a:p>
            <a:pPr marL="914400" lvl="2" indent="0">
              <a:buNone/>
            </a:pPr>
            <a:endParaRPr lang="en-US"/>
          </a:p>
          <a:p>
            <a:pPr lvl="1"/>
            <a:endParaRPr lang="en-US"/>
          </a:p>
        </p:txBody>
      </p:sp>
      <p:sp>
        <p:nvSpPr>
          <p:cNvPr id="4" name="Slide Number Placeholder 3">
            <a:extLst>
              <a:ext uri="{FF2B5EF4-FFF2-40B4-BE49-F238E27FC236}">
                <a16:creationId xmlns:a16="http://schemas.microsoft.com/office/drawing/2014/main" id="{CE429931-6A22-4345-B382-72D033614E19}"/>
              </a:ext>
            </a:extLst>
          </p:cNvPr>
          <p:cNvSpPr>
            <a:spLocks noGrp="1"/>
          </p:cNvSpPr>
          <p:nvPr>
            <p:ph type="sldNum" sz="quarter" idx="12"/>
          </p:nvPr>
        </p:nvSpPr>
        <p:spPr/>
        <p:txBody>
          <a:bodyPr/>
          <a:lstStyle/>
          <a:p>
            <a:fld id="{0DD54056-B847-46F3-8FD0-4DBB10FED605}" type="slidenum">
              <a:rPr lang="en-US" smtClean="0"/>
              <a:t>40</a:t>
            </a:fld>
            <a:endParaRPr lang="en-US"/>
          </a:p>
        </p:txBody>
      </p:sp>
    </p:spTree>
    <p:extLst>
      <p:ext uri="{BB962C8B-B14F-4D97-AF65-F5344CB8AC3E}">
        <p14:creationId xmlns:p14="http://schemas.microsoft.com/office/powerpoint/2010/main" val="40484815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p>
        </p:txBody>
      </p:sp>
      <p:sp>
        <p:nvSpPr>
          <p:cNvPr id="3" name="Content Placeholder 2"/>
          <p:cNvSpPr>
            <a:spLocks noGrp="1"/>
          </p:cNvSpPr>
          <p:nvPr>
            <p:ph idx="1"/>
          </p:nvPr>
        </p:nvSpPr>
        <p:spPr>
          <a:xfrm>
            <a:off x="838200" y="1825624"/>
            <a:ext cx="10515600" cy="4530725"/>
          </a:xfrm>
        </p:spPr>
        <p:txBody>
          <a:bodyPr vert="horz" lIns="91440" tIns="45720" rIns="91440" bIns="45720" rtlCol="0" anchor="t">
            <a:normAutofit/>
          </a:bodyPr>
          <a:lstStyle/>
          <a:p>
            <a:r>
              <a:rPr lang="en-US">
                <a:solidFill>
                  <a:schemeClr val="bg2">
                    <a:lumMod val="75000"/>
                  </a:schemeClr>
                </a:solidFill>
              </a:rPr>
              <a:t>Part 1: Introduction</a:t>
            </a:r>
          </a:p>
          <a:p>
            <a:r>
              <a:rPr lang="en-US">
                <a:solidFill>
                  <a:schemeClr val="bg1">
                    <a:lumMod val="75000"/>
                  </a:schemeClr>
                </a:solidFill>
              </a:rPr>
              <a:t>Part 2: Question answering and machine reading comprehension</a:t>
            </a:r>
            <a:endParaRPr lang="en-US">
              <a:solidFill>
                <a:schemeClr val="bg1">
                  <a:lumMod val="75000"/>
                </a:schemeClr>
              </a:solidFill>
              <a:cs typeface="Calibri"/>
            </a:endParaRPr>
          </a:p>
          <a:p>
            <a:r>
              <a:rPr lang="en-US" b="1">
                <a:solidFill>
                  <a:schemeClr val="accent1"/>
                </a:solidFill>
              </a:rPr>
              <a:t>Part 3: Task-oriented dialogues</a:t>
            </a:r>
            <a:endParaRPr lang="en-US" b="1">
              <a:solidFill>
                <a:schemeClr val="accent1"/>
              </a:solidFill>
              <a:cs typeface="Calibri"/>
            </a:endParaRPr>
          </a:p>
          <a:p>
            <a:pPr lvl="1"/>
            <a:r>
              <a:rPr lang="en-US" b="1">
                <a:solidFill>
                  <a:schemeClr val="accent1"/>
                </a:solidFill>
                <a:cs typeface="Calibri"/>
              </a:rPr>
              <a:t>Task and evaluation</a:t>
            </a:r>
          </a:p>
          <a:p>
            <a:pPr lvl="1"/>
            <a:r>
              <a:rPr lang="en-US" b="1">
                <a:solidFill>
                  <a:schemeClr val="accent1"/>
                </a:solidFill>
              </a:rPr>
              <a:t>System architecture</a:t>
            </a:r>
            <a:endParaRPr lang="en-US" b="1">
              <a:solidFill>
                <a:schemeClr val="accent1"/>
              </a:solidFill>
              <a:cs typeface="Calibri"/>
            </a:endParaRPr>
          </a:p>
          <a:p>
            <a:pPr lvl="1"/>
            <a:r>
              <a:rPr lang="en-US" b="1">
                <a:solidFill>
                  <a:schemeClr val="accent1"/>
                </a:solidFill>
              </a:rPr>
              <a:t>Deep RL for dialogue policy learning</a:t>
            </a:r>
            <a:endParaRPr lang="en-US" b="1">
              <a:solidFill>
                <a:schemeClr val="accent1"/>
              </a:solidFill>
              <a:cs typeface="Calibri"/>
            </a:endParaRPr>
          </a:p>
          <a:p>
            <a:pPr lvl="1"/>
            <a:r>
              <a:rPr lang="en-US" b="1">
                <a:solidFill>
                  <a:schemeClr val="accent1"/>
                </a:solidFill>
              </a:rPr>
              <a:t>Building dialog systems via machine learning and machine teaching</a:t>
            </a:r>
            <a:endParaRPr lang="en-US" b="1">
              <a:solidFill>
                <a:schemeClr val="accent1"/>
              </a:solidFill>
              <a:cs typeface="Calibri"/>
            </a:endParaRPr>
          </a:p>
          <a:p>
            <a:r>
              <a:rPr lang="en-US"/>
              <a:t>Part 4: Fully data-driven conversation models and chatbots</a:t>
            </a:r>
            <a:endParaRPr lang="en-US">
              <a:cs typeface="Calibri"/>
            </a:endParaRPr>
          </a:p>
          <a:p>
            <a:endParaRPr lang="en-US">
              <a:solidFill>
                <a:schemeClr val="bg1">
                  <a:lumMod val="75000"/>
                </a:schemeClr>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858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 Example Dialogue with Movie-Bot</a:t>
            </a:r>
          </a:p>
        </p:txBody>
      </p:sp>
      <p:grpSp>
        <p:nvGrpSpPr>
          <p:cNvPr id="4" name="Group 3">
            <a:extLst>
              <a:ext uri="{FF2B5EF4-FFF2-40B4-BE49-F238E27FC236}">
                <a16:creationId xmlns:a16="http://schemas.microsoft.com/office/drawing/2014/main" id="{6074B13B-FF6D-49A0-B074-9DE8FAE8AA34}"/>
              </a:ext>
            </a:extLst>
          </p:cNvPr>
          <p:cNvGrpSpPr/>
          <p:nvPr/>
        </p:nvGrpSpPr>
        <p:grpSpPr>
          <a:xfrm>
            <a:off x="1507540" y="1775212"/>
            <a:ext cx="9174776" cy="3887920"/>
            <a:chOff x="1507540" y="1775212"/>
            <a:chExt cx="9174776" cy="3887920"/>
          </a:xfrm>
        </p:grpSpPr>
        <p:pic>
          <p:nvPicPr>
            <p:cNvPr id="8" name="Picture 7"/>
            <p:cNvPicPr>
              <a:picLocks noChangeAspect="1"/>
            </p:cNvPicPr>
            <p:nvPr/>
          </p:nvPicPr>
          <p:blipFill>
            <a:blip r:embed="rId3"/>
            <a:stretch>
              <a:fillRect/>
            </a:stretch>
          </p:blipFill>
          <p:spPr>
            <a:xfrm>
              <a:off x="1509684" y="1775212"/>
              <a:ext cx="9172632" cy="3887920"/>
            </a:xfrm>
            <a:prstGeom prst="rect">
              <a:avLst/>
            </a:prstGeom>
          </p:spPr>
        </p:pic>
        <p:sp>
          <p:nvSpPr>
            <p:cNvPr id="3" name="Rectangle 2">
              <a:extLst>
                <a:ext uri="{FF2B5EF4-FFF2-40B4-BE49-F238E27FC236}">
                  <a16:creationId xmlns:a16="http://schemas.microsoft.com/office/drawing/2014/main" id="{FEA57D10-9FD5-42A4-BDF2-F00BB0D209D6}"/>
                </a:ext>
              </a:extLst>
            </p:cNvPr>
            <p:cNvSpPr/>
            <p:nvPr/>
          </p:nvSpPr>
          <p:spPr>
            <a:xfrm>
              <a:off x="1509684" y="2071427"/>
              <a:ext cx="9172632" cy="314845"/>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8A94435-F042-4F91-8E89-810E964ED99D}"/>
                </a:ext>
              </a:extLst>
            </p:cNvPr>
            <p:cNvSpPr/>
            <p:nvPr/>
          </p:nvSpPr>
          <p:spPr>
            <a:xfrm>
              <a:off x="1509684" y="2656731"/>
              <a:ext cx="9172632" cy="314845"/>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80E0448-6617-4626-BB33-13961A02BFE5}"/>
                </a:ext>
              </a:extLst>
            </p:cNvPr>
            <p:cNvSpPr/>
            <p:nvPr/>
          </p:nvSpPr>
          <p:spPr>
            <a:xfrm>
              <a:off x="1507540" y="3245841"/>
              <a:ext cx="9174776" cy="314845"/>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6C82948-0610-484D-9A9E-B8A66D41F24C}"/>
                </a:ext>
              </a:extLst>
            </p:cNvPr>
            <p:cNvSpPr/>
            <p:nvPr/>
          </p:nvSpPr>
          <p:spPr>
            <a:xfrm>
              <a:off x="1511836" y="3856901"/>
              <a:ext cx="9170480" cy="314845"/>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4894CFB-D893-4431-9CE4-AF1E23AD2F1F}"/>
                </a:ext>
              </a:extLst>
            </p:cNvPr>
            <p:cNvSpPr/>
            <p:nvPr/>
          </p:nvSpPr>
          <p:spPr>
            <a:xfrm>
              <a:off x="1507540" y="4474546"/>
              <a:ext cx="9174776" cy="863747"/>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9FDA2D33-14D3-45B7-8912-2127FE7FDD6C}"/>
              </a:ext>
            </a:extLst>
          </p:cNvPr>
          <p:cNvSpPr txBox="1"/>
          <p:nvPr/>
        </p:nvSpPr>
        <p:spPr>
          <a:xfrm flipH="1">
            <a:off x="3145732" y="6505666"/>
            <a:ext cx="6410740" cy="307777"/>
          </a:xfrm>
          <a:prstGeom prst="rect">
            <a:avLst/>
          </a:prstGeom>
          <a:noFill/>
        </p:spPr>
        <p:txBody>
          <a:bodyPr wrap="square" rtlCol="0">
            <a:spAutoFit/>
          </a:bodyPr>
          <a:lstStyle/>
          <a:p>
            <a:pPr lvl="0" algn="ctr">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Source code available at</a:t>
            </a:r>
            <a:r>
              <a:rPr lang="pt-BR" sz="1400">
                <a:solidFill>
                  <a:prstClr val="black"/>
                </a:solidFill>
              </a:rPr>
              <a:t> </a:t>
            </a:r>
            <a:r>
              <a:rPr lang="pt-BR" sz="1400">
                <a:solidFill>
                  <a:prstClr val="black"/>
                </a:solidFill>
                <a:hlinkClick r:id="rId4"/>
              </a:rPr>
              <a:t>https://github/com/MiuLab/TC-Bot</a:t>
            </a:r>
            <a:r>
              <a:rPr lang="pt-BR" sz="1400">
                <a:solidFill>
                  <a:prstClr val="black"/>
                </a:solidFill>
              </a:rPr>
              <a:t> </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1015F89-16A0-4266-9A6B-C9CFB03C0605}"/>
              </a:ext>
            </a:extLst>
          </p:cNvPr>
          <p:cNvSpPr txBox="1"/>
          <p:nvPr/>
        </p:nvSpPr>
        <p:spPr>
          <a:xfrm>
            <a:off x="2709470" y="2380344"/>
            <a:ext cx="6770915" cy="2677656"/>
          </a:xfrm>
          <a:prstGeom prst="rect">
            <a:avLst/>
          </a:prstGeom>
          <a:solidFill>
            <a:schemeClr val="bg1"/>
          </a:solidFill>
          <a:ln>
            <a:solidFill>
              <a:schemeClr val="accent1"/>
            </a:solid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Actual dialogues can be more complex:</a:t>
            </a:r>
          </a:p>
          <a:p>
            <a:pPr marL="342900" indent="-342900">
              <a:buFont typeface="Arial"/>
              <a:buChar char="•"/>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Speech/Natural language understanding </a:t>
            </a:r>
            <a:r>
              <a:rPr lang="en-US" sz="2400">
                <a:solidFill>
                  <a:prstClr val="black"/>
                </a:solidFill>
                <a:latin typeface="Calibri" panose="020F0502020204030204"/>
              </a:rPr>
              <a:t>errors</a:t>
            </a:r>
            <a:endParaRPr lang="en-US" sz="2400">
              <a:solidFill>
                <a:prstClr val="black"/>
              </a:solidFill>
              <a:latin typeface="Calibri" panose="020F0502020204030204"/>
              <a:cs typeface="Calibri"/>
            </a:endParaRPr>
          </a:p>
          <a:p>
            <a:pPr lvl="2" indent="-342900">
              <a:buFont typeface="Courier New"/>
              <a:buChar char="o"/>
              <a:defRPr/>
            </a:pPr>
            <a:r>
              <a:rPr lang="en-US" sz="2200">
                <a:solidFill>
                  <a:prstClr val="black"/>
                </a:solidFill>
                <a:latin typeface="Calibri" panose="020F0502020204030204"/>
                <a:cs typeface="Calibri"/>
              </a:rPr>
              <a:t>Input</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Calibri"/>
              </a:rPr>
              <a:t> may be spoken language </a:t>
            </a:r>
            <a:r>
              <a:rPr lang="en-US" sz="2200">
                <a:solidFill>
                  <a:prstClr val="black"/>
                </a:solidFill>
                <a:latin typeface="Calibri" panose="020F0502020204030204"/>
                <a:cs typeface="Calibri"/>
              </a:rPr>
              <a:t>form</a:t>
            </a:r>
          </a:p>
          <a:p>
            <a:pPr marR="0" lvl="2" indent="-342900" algn="l" defTabSz="914400" eaLnBrk="1" fontAlgn="auto" latinLnBrk="0" hangingPunct="1">
              <a:lnSpc>
                <a:spcPct val="100000"/>
              </a:lnSpc>
              <a:spcBef>
                <a:spcPts val="0"/>
              </a:spcBef>
              <a:spcAft>
                <a:spcPts val="0"/>
              </a:spcAft>
              <a:buClrTx/>
              <a:buSzTx/>
              <a:buFont typeface="Courier New"/>
              <a:buChar char="o"/>
              <a:tabLst/>
              <a:defRPr/>
            </a:pPr>
            <a:r>
              <a:rPr lang="en-US" sz="2200">
                <a:solidFill>
                  <a:prstClr val="black"/>
                </a:solidFill>
                <a:latin typeface="Calibri" panose="020F0502020204030204"/>
                <a:cs typeface="Calibri"/>
              </a:rPr>
              <a:t>Need</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to reason</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 under uncertainty</a:t>
            </a:r>
            <a:endParaRPr lang="en-US" sz="2200" b="0" i="0" u="none" strike="noStrike" kern="1200" cap="none" spc="0" baseline="0" noProof="0">
              <a:solidFill>
                <a:prstClr val="black"/>
              </a:solidFill>
              <a:latin typeface="Calibri" panose="020F0502020204030204"/>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Constraint violation</a:t>
            </a:r>
            <a:endParaRPr lang="en-US" sz="2400" b="0" i="0" u="none" strike="noStrike" kern="1200" cap="none" spc="0" baseline="0" noProof="0">
              <a:solidFill>
                <a:prstClr val="black"/>
              </a:solidFill>
              <a:latin typeface="Calibri" panose="020F0502020204030204"/>
              <a:cs typeface="Calibri"/>
            </a:endParaRPr>
          </a:p>
          <a:p>
            <a:pPr lvl="2" indent="-342900">
              <a:buFont typeface="Courier New"/>
              <a:buChar char="o"/>
              <a:defRPr/>
            </a:pPr>
            <a:r>
              <a:rPr lang="en-US" sz="2400">
                <a:solidFill>
                  <a:prstClr val="black"/>
                </a:solidFill>
                <a:latin typeface="Calibri" panose="020F0502020204030204"/>
                <a:cs typeface="Calibri"/>
              </a:rPr>
              <a:t>Revise information collected earlier</a:t>
            </a:r>
          </a:p>
          <a:p>
            <a:pPr marL="342900" indent="-342900">
              <a:buFont typeface="Arial"/>
              <a:buChar char="•"/>
              <a:defRPr/>
            </a:pPr>
            <a:r>
              <a:rPr lang="en-US" sz="2400">
                <a:solidFill>
                  <a:prstClr val="black"/>
                </a:solidFill>
                <a:latin typeface="Calibri" panose="020F0502020204030204"/>
                <a:cs typeface="Calibri"/>
              </a:rPr>
              <a:t>...</a:t>
            </a:r>
            <a:endParaRPr lang="en-US" sz="2200">
              <a:solidFill>
                <a:prstClr val="black"/>
              </a:solidFill>
              <a:latin typeface="Calibri" panose="020F0502020204030204"/>
              <a:cs typeface="Calibri"/>
            </a:endParaRPr>
          </a:p>
        </p:txBody>
      </p:sp>
      <p:sp>
        <p:nvSpPr>
          <p:cNvPr id="12" name="Slide Number Placeholder 11">
            <a:extLst>
              <a:ext uri="{FF2B5EF4-FFF2-40B4-BE49-F238E27FC236}">
                <a16:creationId xmlns:a16="http://schemas.microsoft.com/office/drawing/2014/main" id="{5A05ECF9-6181-4E69-9B3C-C1BB77067787}"/>
              </a:ext>
            </a:extLst>
          </p:cNvPr>
          <p:cNvSpPr>
            <a:spLocks noGrp="1"/>
          </p:cNvSpPr>
          <p:nvPr>
            <p:ph type="sldNum" sz="quarter" idx="12"/>
          </p:nvPr>
        </p:nvSpPr>
        <p:spPr/>
        <p:txBody>
          <a:bodyPr/>
          <a:lstStyle/>
          <a:p>
            <a:fld id="{0DD54056-B847-46F3-8FD0-4DBB10FED605}" type="slidenum">
              <a:rPr lang="en-US" smtClean="0"/>
              <a:t>42</a:t>
            </a:fld>
            <a:endParaRPr lang="en-US"/>
          </a:p>
        </p:txBody>
      </p:sp>
    </p:spTree>
    <p:extLst>
      <p:ext uri="{BB962C8B-B14F-4D97-AF65-F5344CB8AC3E}">
        <p14:creationId xmlns:p14="http://schemas.microsoft.com/office/powerpoint/2010/main" val="394046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Task-oriented, slot-filling, Dialogues</a:t>
            </a:r>
          </a:p>
        </p:txBody>
      </p:sp>
      <p:sp>
        <p:nvSpPr>
          <p:cNvPr id="3" name="Content Placeholder 2"/>
          <p:cNvSpPr>
            <a:spLocks noGrp="1"/>
          </p:cNvSpPr>
          <p:nvPr>
            <p:ph idx="1"/>
          </p:nvPr>
        </p:nvSpPr>
        <p:spPr>
          <a:xfrm>
            <a:off x="838200" y="1700628"/>
            <a:ext cx="10515600" cy="3798395"/>
          </a:xfrm>
        </p:spPr>
        <p:txBody>
          <a:bodyPr vert="horz" lIns="91440" tIns="45720" rIns="91440" bIns="45720" rtlCol="0" anchor="t">
            <a:normAutofit lnSpcReduction="10000"/>
          </a:bodyPr>
          <a:lstStyle/>
          <a:p>
            <a:r>
              <a:rPr lang="en-US" b="1">
                <a:cs typeface="Calibri"/>
              </a:rPr>
              <a:t>Domain</a:t>
            </a:r>
            <a:r>
              <a:rPr lang="en-US">
                <a:cs typeface="Calibri"/>
              </a:rPr>
              <a:t>: movie, restaurant, flight, …</a:t>
            </a:r>
            <a:endParaRPr lang="en-US" sz="1000">
              <a:cs typeface="Calibri"/>
            </a:endParaRPr>
          </a:p>
          <a:p>
            <a:pPr marL="0" indent="0">
              <a:buNone/>
            </a:pPr>
            <a:r>
              <a:rPr lang="en-US" sz="1000">
                <a:cs typeface="Calibri"/>
              </a:rPr>
              <a:t>  </a:t>
            </a:r>
          </a:p>
          <a:p>
            <a:r>
              <a:rPr lang="en-US" b="1"/>
              <a:t>Slot</a:t>
            </a:r>
            <a:r>
              <a:rPr lang="en-US"/>
              <a:t>: information to be filled in before completing a task</a:t>
            </a:r>
            <a:endParaRPr lang="en-US">
              <a:cs typeface="Calibri"/>
            </a:endParaRPr>
          </a:p>
          <a:p>
            <a:pPr lvl="1">
              <a:buFont typeface="Courier New" panose="02070309020205020404" pitchFamily="49" charset="0"/>
              <a:buChar char="o"/>
            </a:pPr>
            <a:r>
              <a:rPr lang="en-US"/>
              <a:t>For Movie-Bot: </a:t>
            </a:r>
            <a:r>
              <a:rPr lang="en-US">
                <a:solidFill>
                  <a:srgbClr val="00B050"/>
                </a:solidFill>
              </a:rPr>
              <a:t>movie-name, theater, number-of-tickets, price, …</a:t>
            </a:r>
            <a:endParaRPr lang="en-US">
              <a:solidFill>
                <a:srgbClr val="00B050"/>
              </a:solidFill>
              <a:cs typeface="Calibri"/>
            </a:endParaRPr>
          </a:p>
          <a:p>
            <a:pPr lvl="1"/>
            <a:endParaRPr lang="en-US" sz="1000"/>
          </a:p>
          <a:p>
            <a:r>
              <a:rPr lang="en-US" b="1"/>
              <a:t>Intent</a:t>
            </a:r>
            <a:r>
              <a:rPr lang="en-US"/>
              <a:t> (dialogue act):</a:t>
            </a:r>
            <a:endParaRPr lang="en-US">
              <a:cs typeface="Calibri"/>
            </a:endParaRPr>
          </a:p>
          <a:p>
            <a:pPr lvl="1">
              <a:buFont typeface="Courier New" panose="02070309020205020404" pitchFamily="49" charset="0"/>
              <a:buChar char="o"/>
            </a:pPr>
            <a:r>
              <a:rPr lang="en-US"/>
              <a:t>Inspired by speech act theory (communication as action)</a:t>
            </a:r>
            <a:endParaRPr lang="en-US">
              <a:cs typeface="Calibri"/>
            </a:endParaRPr>
          </a:p>
          <a:p>
            <a:pPr marL="457200" lvl="1" indent="0">
              <a:buNone/>
            </a:pPr>
            <a:r>
              <a:rPr lang="en-US">
                <a:solidFill>
                  <a:schemeClr val="bg1">
                    <a:lumMod val="50000"/>
                  </a:schemeClr>
                </a:solidFill>
              </a:rPr>
              <a:t>	</a:t>
            </a:r>
            <a:r>
              <a:rPr lang="en-US">
                <a:solidFill>
                  <a:srgbClr val="0070C0"/>
                </a:solidFill>
              </a:rPr>
              <a:t>request</a:t>
            </a:r>
            <a:r>
              <a:rPr lang="en-US">
                <a:solidFill>
                  <a:srgbClr val="000000"/>
                </a:solidFill>
              </a:rPr>
              <a:t>, </a:t>
            </a:r>
            <a:r>
              <a:rPr lang="en-US">
                <a:solidFill>
                  <a:srgbClr val="0070C0"/>
                </a:solidFill>
              </a:rPr>
              <a:t>confirm</a:t>
            </a:r>
            <a:r>
              <a:rPr lang="en-US">
                <a:solidFill>
                  <a:srgbClr val="000000"/>
                </a:solidFill>
              </a:rPr>
              <a:t>, </a:t>
            </a:r>
            <a:r>
              <a:rPr lang="en-US">
                <a:solidFill>
                  <a:srgbClr val="0070C0"/>
                </a:solidFill>
              </a:rPr>
              <a:t>inform</a:t>
            </a:r>
            <a:r>
              <a:rPr lang="en-US">
                <a:solidFill>
                  <a:srgbClr val="000000"/>
                </a:solidFill>
              </a:rPr>
              <a:t>, </a:t>
            </a:r>
            <a:r>
              <a:rPr lang="en-US">
                <a:solidFill>
                  <a:srgbClr val="0070C0"/>
                </a:solidFill>
              </a:rPr>
              <a:t>thank-you</a:t>
            </a:r>
            <a:r>
              <a:rPr lang="en-US">
                <a:solidFill>
                  <a:srgbClr val="000000"/>
                </a:solidFill>
              </a:rPr>
              <a:t>, …</a:t>
            </a:r>
            <a:endParaRPr lang="en-US">
              <a:solidFill>
                <a:srgbClr val="000000"/>
              </a:solidFill>
              <a:cs typeface="Calibri"/>
            </a:endParaRPr>
          </a:p>
          <a:p>
            <a:pPr lvl="1">
              <a:buFont typeface="Courier New" panose="02070309020205020404" pitchFamily="49" charset="0"/>
              <a:buChar char="o"/>
            </a:pPr>
            <a:r>
              <a:rPr lang="en-US"/>
              <a:t>Some may take parameters:</a:t>
            </a:r>
            <a:endParaRPr lang="en-US">
              <a:cs typeface="Calibri"/>
            </a:endParaRPr>
          </a:p>
          <a:p>
            <a:pPr marL="914400" lvl="2" indent="0">
              <a:buNone/>
            </a:pPr>
            <a:r>
              <a:rPr lang="en-US" sz="2400">
                <a:solidFill>
                  <a:srgbClr val="0070C0"/>
                </a:solidFill>
              </a:rPr>
              <a:t>thank-you()</a:t>
            </a:r>
            <a:r>
              <a:rPr lang="en-US" sz="2400">
                <a:solidFill>
                  <a:srgbClr val="000000"/>
                </a:solidFill>
              </a:rPr>
              <a:t>, </a:t>
            </a:r>
            <a:r>
              <a:rPr lang="en-US" sz="2400">
                <a:solidFill>
                  <a:srgbClr val="0070C0"/>
                </a:solidFill>
              </a:rPr>
              <a:t>request</a:t>
            </a:r>
            <a:r>
              <a:rPr lang="en-US" sz="2400">
                <a:solidFill>
                  <a:schemeClr val="bg1">
                    <a:lumMod val="50000"/>
                  </a:schemeClr>
                </a:solidFill>
              </a:rPr>
              <a:t>(</a:t>
            </a:r>
            <a:r>
              <a:rPr lang="en-US" sz="2400">
                <a:solidFill>
                  <a:srgbClr val="00B050"/>
                </a:solidFill>
              </a:rPr>
              <a:t>price</a:t>
            </a:r>
            <a:r>
              <a:rPr lang="en-US" sz="2400">
                <a:solidFill>
                  <a:schemeClr val="bg1">
                    <a:lumMod val="50000"/>
                  </a:schemeClr>
                </a:solidFill>
              </a:rPr>
              <a:t>)</a:t>
            </a:r>
            <a:r>
              <a:rPr lang="en-US" sz="2400">
                <a:solidFill>
                  <a:srgbClr val="000000"/>
                </a:solidFill>
              </a:rPr>
              <a:t>, </a:t>
            </a:r>
            <a:r>
              <a:rPr lang="en-US" sz="2400">
                <a:solidFill>
                  <a:srgbClr val="0070C0"/>
                </a:solidFill>
              </a:rPr>
              <a:t>inform</a:t>
            </a:r>
            <a:r>
              <a:rPr lang="en-US" sz="2400">
                <a:solidFill>
                  <a:schemeClr val="bg1">
                    <a:lumMod val="50000"/>
                  </a:schemeClr>
                </a:solidFill>
              </a:rPr>
              <a:t>(</a:t>
            </a:r>
            <a:r>
              <a:rPr lang="en-US" sz="2400">
                <a:solidFill>
                  <a:srgbClr val="00B050"/>
                </a:solidFill>
              </a:rPr>
              <a:t>price</a:t>
            </a:r>
            <a:r>
              <a:rPr lang="en-US" sz="2400">
                <a:solidFill>
                  <a:schemeClr val="bg1">
                    <a:lumMod val="50000"/>
                  </a:schemeClr>
                </a:solidFill>
              </a:rPr>
              <a:t>=$10)</a:t>
            </a:r>
            <a:endParaRPr lang="en-US" sz="2400">
              <a:solidFill>
                <a:schemeClr val="bg1">
                  <a:lumMod val="50000"/>
                </a:schemeClr>
              </a:solidFill>
              <a:cs typeface="Calibri"/>
            </a:endParaRPr>
          </a:p>
        </p:txBody>
      </p:sp>
      <p:sp>
        <p:nvSpPr>
          <p:cNvPr id="7" name="TextBox 6">
            <a:extLst>
              <a:ext uri="{FF2B5EF4-FFF2-40B4-BE49-F238E27FC236}">
                <a16:creationId xmlns:a16="http://schemas.microsoft.com/office/drawing/2014/main" id="{5C78BE46-BF93-4B4D-B7C4-8D399F95A0E2}"/>
              </a:ext>
            </a:extLst>
          </p:cNvPr>
          <p:cNvSpPr txBox="1"/>
          <p:nvPr/>
        </p:nvSpPr>
        <p:spPr>
          <a:xfrm>
            <a:off x="2263119" y="5424261"/>
            <a:ext cx="7667440" cy="1162369"/>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0" marR="0" lvl="2" indent="0" algn="l" defTabSz="914400" rtl="0" eaLnBrk="1" fontAlgn="auto" latinLnBrk="0" hangingPunct="1">
              <a:lnSpc>
                <a:spcPct val="90000"/>
              </a:lnSpc>
              <a:spcBef>
                <a:spcPts val="500"/>
              </a:spcBef>
              <a:spcAft>
                <a:spcPts val="0"/>
              </a:spcAft>
              <a:buClrTx/>
              <a:buSzTx/>
              <a:buFontTx/>
              <a:buNone/>
              <a:tabLst/>
              <a:defRPr/>
            </a:pPr>
            <a:r>
              <a:rPr kumimoji="0" lang="en-US" sz="2400" b="0" i="0" u="none" strike="noStrike" kern="1200" cap="none" spc="0" normalizeH="0" baseline="0" noProof="0">
                <a:ln>
                  <a:noFill/>
                </a:ln>
                <a:solidFill>
                  <a:srgbClr val="7F7F7F"/>
                </a:solidFill>
                <a:effectLst/>
                <a:uLnTx/>
                <a:uFillTx/>
                <a:latin typeface="Calibri" panose="020F0502020204030204"/>
                <a:ea typeface="+mn-ea"/>
                <a:cs typeface="+mn-cs"/>
              </a:rPr>
              <a:t>"Is </a:t>
            </a:r>
            <a:r>
              <a:rPr kumimoji="0" lang="en-US" sz="2400" b="0" i="0" u="none" strike="noStrike" kern="1200" cap="none" spc="0" normalizeH="0" baseline="0" noProof="0" err="1">
                <a:ln>
                  <a:noFill/>
                </a:ln>
                <a:solidFill>
                  <a:srgbClr val="7F7F7F"/>
                </a:solidFill>
                <a:effectLst/>
                <a:uLnTx/>
                <a:uFillTx/>
                <a:latin typeface="Calibri" panose="020F0502020204030204"/>
                <a:ea typeface="+mn-ea"/>
                <a:cs typeface="+mn-cs"/>
              </a:rPr>
              <a:t>Kungfu</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mn-cs"/>
              </a:rPr>
              <a:t> Panda the movie you are looking for?"</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Calibri"/>
              </a:rPr>
              <a:t> </a:t>
            </a:r>
          </a:p>
          <a:p>
            <a:pPr marL="914400" marR="0" lvl="2" indent="0" algn="l" defTabSz="914400" rtl="0" eaLnBrk="1" fontAlgn="auto" latinLnBrk="0" hangingPunct="1">
              <a:lnSpc>
                <a:spcPct val="90000"/>
              </a:lnSpc>
              <a:spcBef>
                <a:spcPts val="50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914400" marR="0" lvl="2" indent="0" algn="l" defTabSz="914400" rtl="0" eaLnBrk="1" fontAlgn="auto" latinLnBrk="0" hangingPunct="1">
              <a:lnSpc>
                <a:spcPct val="90000"/>
              </a:lnSpc>
              <a:spcBef>
                <a:spcPts val="5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a:ln>
                  <a:noFill/>
                </a:ln>
                <a:solidFill>
                  <a:srgbClr val="00B050"/>
                </a:solidFill>
                <a:effectLst/>
                <a:uLnTx/>
                <a:uFillTx/>
                <a:latin typeface="Calibri" panose="020F0502020204030204"/>
                <a:ea typeface="+mn-ea"/>
                <a:cs typeface="+mn-cs"/>
              </a:rPr>
              <a:t>confirm</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err="1">
                <a:ln>
                  <a:noFill/>
                </a:ln>
                <a:solidFill>
                  <a:srgbClr val="4472C4"/>
                </a:solidFill>
                <a:effectLst/>
                <a:uLnTx/>
                <a:uFillTx/>
                <a:latin typeface="Calibri" panose="020F0502020204030204"/>
                <a:ea typeface="+mn-ea"/>
                <a:cs typeface="+mn-cs"/>
              </a:rPr>
              <a:t>moviename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mn-cs"/>
              </a:rPr>
              <a:t>“</a:t>
            </a:r>
            <a:r>
              <a:rPr kumimoji="0" lang="en-US" sz="2400" b="0" i="0" u="none" strike="noStrike" kern="1200" cap="none" spc="0" normalizeH="0" baseline="0" noProof="0" err="1">
                <a:ln>
                  <a:noFill/>
                </a:ln>
                <a:solidFill>
                  <a:srgbClr val="7F7F7F"/>
                </a:solidFill>
                <a:effectLst/>
                <a:uLnTx/>
                <a:uFillTx/>
                <a:latin typeface="Calibri" panose="020F0502020204030204"/>
                <a:ea typeface="+mn-ea"/>
                <a:cs typeface="+mn-cs"/>
              </a:rPr>
              <a:t>kungfu</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mn-cs"/>
              </a:rPr>
              <a:t> panda”</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4" name="Arrow: Down 3">
            <a:extLst>
              <a:ext uri="{FF2B5EF4-FFF2-40B4-BE49-F238E27FC236}">
                <a16:creationId xmlns:a16="http://schemas.microsoft.com/office/drawing/2014/main" id="{B668A7A1-0C94-48D7-B8F5-2C4B58E161DB}"/>
              </a:ext>
            </a:extLst>
          </p:cNvPr>
          <p:cNvSpPr/>
          <p:nvPr/>
        </p:nvSpPr>
        <p:spPr>
          <a:xfrm>
            <a:off x="5866379" y="5888918"/>
            <a:ext cx="465582" cy="229108"/>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BDDC293-220F-4484-A54D-05E06E2BF132}"/>
              </a:ext>
            </a:extLst>
          </p:cNvPr>
          <p:cNvSpPr>
            <a:spLocks noGrp="1"/>
          </p:cNvSpPr>
          <p:nvPr>
            <p:ph type="sldNum" sz="quarter" idx="12"/>
          </p:nvPr>
        </p:nvSpPr>
        <p:spPr/>
        <p:txBody>
          <a:bodyPr/>
          <a:lstStyle/>
          <a:p>
            <a:fld id="{0DD54056-B847-46F3-8FD0-4DBB10FED605}" type="slidenum">
              <a:rPr lang="en-US" smtClean="0"/>
              <a:t>43</a:t>
            </a:fld>
            <a:endParaRPr lang="en-US"/>
          </a:p>
        </p:txBody>
      </p:sp>
    </p:spTree>
    <p:extLst>
      <p:ext uri="{BB962C8B-B14F-4D97-AF65-F5344CB8AC3E}">
        <p14:creationId xmlns:p14="http://schemas.microsoft.com/office/powerpoint/2010/main" val="277729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F6620-B4B7-46F3-B755-1D50130E091A}"/>
              </a:ext>
            </a:extLst>
          </p:cNvPr>
          <p:cNvSpPr>
            <a:spLocks noGrp="1"/>
          </p:cNvSpPr>
          <p:nvPr>
            <p:ph type="title"/>
          </p:nvPr>
        </p:nvSpPr>
        <p:spPr/>
        <p:txBody>
          <a:bodyPr/>
          <a:lstStyle/>
          <a:p>
            <a:r>
              <a:rPr lang="en-US">
                <a:cs typeface="Calibri Light"/>
              </a:rPr>
              <a:t>Dialogue System Evaluation</a:t>
            </a:r>
            <a:endParaRPr lang="en-US"/>
          </a:p>
        </p:txBody>
      </p:sp>
      <p:sp>
        <p:nvSpPr>
          <p:cNvPr id="3" name="Content Placeholder 2">
            <a:extLst>
              <a:ext uri="{FF2B5EF4-FFF2-40B4-BE49-F238E27FC236}">
                <a16:creationId xmlns:a16="http://schemas.microsoft.com/office/drawing/2014/main" id="{4FC7C011-3104-4883-AE6E-C21BA4D19788}"/>
              </a:ext>
            </a:extLst>
          </p:cNvPr>
          <p:cNvSpPr>
            <a:spLocks noGrp="1"/>
          </p:cNvSpPr>
          <p:nvPr>
            <p:ph idx="1"/>
          </p:nvPr>
        </p:nvSpPr>
        <p:spPr/>
        <p:txBody>
          <a:bodyPr vert="horz" lIns="91440" tIns="45720" rIns="91440" bIns="45720" rtlCol="0" anchor="t">
            <a:normAutofit/>
          </a:bodyPr>
          <a:lstStyle/>
          <a:p>
            <a:r>
              <a:rPr lang="en-US" b="1">
                <a:cs typeface="Calibri"/>
              </a:rPr>
              <a:t>Metrics</a:t>
            </a:r>
            <a:r>
              <a:rPr lang="en-US">
                <a:cs typeface="Calibri"/>
              </a:rPr>
              <a:t>: what numbers matter?</a:t>
            </a:r>
          </a:p>
          <a:p>
            <a:pPr lvl="1">
              <a:buFont typeface="Courier New" panose="020B0604020202020204" pitchFamily="34" charset="0"/>
              <a:buChar char="o"/>
            </a:pPr>
            <a:r>
              <a:rPr lang="en-US">
                <a:cs typeface="Calibri"/>
              </a:rPr>
              <a:t> Success rate: #</a:t>
            </a:r>
            <a:r>
              <a:rPr lang="en-US" err="1">
                <a:cs typeface="Calibri"/>
              </a:rPr>
              <a:t>Successful_Dialogues</a:t>
            </a:r>
            <a:r>
              <a:rPr lang="en-US">
                <a:cs typeface="Calibri"/>
              </a:rPr>
              <a:t> / #</a:t>
            </a:r>
            <a:r>
              <a:rPr lang="en-US" err="1">
                <a:cs typeface="Calibri"/>
              </a:rPr>
              <a:t>All_Dialogues</a:t>
            </a:r>
          </a:p>
          <a:p>
            <a:pPr lvl="1">
              <a:buFont typeface="Courier New" panose="020B0604020202020204" pitchFamily="34" charset="0"/>
              <a:buChar char="o"/>
            </a:pPr>
            <a:r>
              <a:rPr lang="en-US">
                <a:cs typeface="Calibri"/>
              </a:rPr>
              <a:t> Average turns: average number of turns in a dialogue</a:t>
            </a:r>
          </a:p>
          <a:p>
            <a:pPr lvl="1">
              <a:buFont typeface="Courier New" panose="020B0604020202020204" pitchFamily="34" charset="0"/>
              <a:buChar char="o"/>
            </a:pPr>
            <a:r>
              <a:rPr lang="en-US">
                <a:cs typeface="Calibri"/>
              </a:rPr>
              <a:t> User satisfaction</a:t>
            </a:r>
          </a:p>
          <a:p>
            <a:pPr lvl="1">
              <a:buFont typeface="Courier New" panose="020B0604020202020204" pitchFamily="34" charset="0"/>
              <a:buChar char="o"/>
            </a:pPr>
            <a:r>
              <a:rPr lang="en-US">
                <a:cs typeface="Calibri"/>
              </a:rPr>
              <a:t> Consistency, diversity, engaging, ...</a:t>
            </a:r>
          </a:p>
          <a:p>
            <a:pPr lvl="1">
              <a:buFont typeface="Courier New" panose="020B0604020202020204" pitchFamily="34" charset="0"/>
              <a:buChar char="o"/>
            </a:pPr>
            <a:r>
              <a:rPr lang="en-US">
                <a:cs typeface="Calibri"/>
              </a:rPr>
              <a:t> Latency, backend retrieval cost, …</a:t>
            </a:r>
          </a:p>
          <a:p>
            <a:pPr marL="457200" lvl="1" indent="0">
              <a:buNone/>
            </a:pPr>
            <a:endParaRPr lang="en-US">
              <a:cs typeface="Calibri"/>
            </a:endParaRPr>
          </a:p>
          <a:p>
            <a:r>
              <a:rPr lang="en-US" b="1">
                <a:cs typeface="Calibri"/>
              </a:rPr>
              <a:t>Methodology</a:t>
            </a:r>
            <a:r>
              <a:rPr lang="en-US">
                <a:cs typeface="Calibri"/>
              </a:rPr>
              <a:t>: how to measure those numbers?</a:t>
            </a:r>
          </a:p>
          <a:p>
            <a:endParaRPr lang="en-US">
              <a:cs typeface="Calibri"/>
            </a:endParaRPr>
          </a:p>
        </p:txBody>
      </p:sp>
      <p:sp>
        <p:nvSpPr>
          <p:cNvPr id="4" name="Slide Number Placeholder 3">
            <a:extLst>
              <a:ext uri="{FF2B5EF4-FFF2-40B4-BE49-F238E27FC236}">
                <a16:creationId xmlns:a16="http://schemas.microsoft.com/office/drawing/2014/main" id="{E50DDD2A-67A7-4D33-B2BB-B249DB5BE104}"/>
              </a:ext>
            </a:extLst>
          </p:cNvPr>
          <p:cNvSpPr>
            <a:spLocks noGrp="1"/>
          </p:cNvSpPr>
          <p:nvPr>
            <p:ph type="sldNum" sz="quarter" idx="12"/>
          </p:nvPr>
        </p:nvSpPr>
        <p:spPr/>
        <p:txBody>
          <a:bodyPr/>
          <a:lstStyle/>
          <a:p>
            <a:fld id="{0DD54056-B847-46F3-8FD0-4DBB10FED605}" type="slidenum">
              <a:rPr lang="en-US" smtClean="0"/>
              <a:t>44</a:t>
            </a:fld>
            <a:endParaRPr lang="en-US"/>
          </a:p>
        </p:txBody>
      </p:sp>
    </p:spTree>
    <p:extLst>
      <p:ext uri="{BB962C8B-B14F-4D97-AF65-F5344CB8AC3E}">
        <p14:creationId xmlns:p14="http://schemas.microsoft.com/office/powerpoint/2010/main" val="38345180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C438A-520D-4905-85CF-988756809161}"/>
              </a:ext>
            </a:extLst>
          </p:cNvPr>
          <p:cNvSpPr>
            <a:spLocks noGrp="1"/>
          </p:cNvSpPr>
          <p:nvPr>
            <p:ph type="title"/>
          </p:nvPr>
        </p:nvSpPr>
        <p:spPr/>
        <p:txBody>
          <a:bodyPr/>
          <a:lstStyle/>
          <a:p>
            <a:r>
              <a:rPr lang="en-US" dirty="0">
                <a:cs typeface="Calibri Light"/>
              </a:rPr>
              <a:t>Methodology: Summary</a:t>
            </a:r>
            <a:endParaRPr lang="en-US" dirty="0"/>
          </a:p>
        </p:txBody>
      </p:sp>
      <p:graphicFrame>
        <p:nvGraphicFramePr>
          <p:cNvPr id="4" name="Table 4">
            <a:extLst>
              <a:ext uri="{FF2B5EF4-FFF2-40B4-BE49-F238E27FC236}">
                <a16:creationId xmlns:a16="http://schemas.microsoft.com/office/drawing/2014/main" id="{5B274823-F1CB-4691-B24F-407574633CA0}"/>
              </a:ext>
            </a:extLst>
          </p:cNvPr>
          <p:cNvGraphicFramePr>
            <a:graphicFrameLocks noGrp="1"/>
          </p:cNvGraphicFramePr>
          <p:nvPr>
            <p:ph idx="1"/>
          </p:nvPr>
        </p:nvGraphicFramePr>
        <p:xfrm>
          <a:off x="537482" y="1741714"/>
          <a:ext cx="6455971" cy="4452254"/>
        </p:xfrm>
        <a:graphic>
          <a:graphicData uri="http://schemas.openxmlformats.org/drawingml/2006/table">
            <a:tbl>
              <a:tblPr firstRow="1" bandRow="1">
                <a:tableStyleId>{5C22544A-7EE6-4342-B048-85BDC9FD1C3A}</a:tableStyleId>
              </a:tblPr>
              <a:tblGrid>
                <a:gridCol w="2092098">
                  <a:extLst>
                    <a:ext uri="{9D8B030D-6E8A-4147-A177-3AD203B41FA5}">
                      <a16:colId xmlns:a16="http://schemas.microsoft.com/office/drawing/2014/main" val="116102865"/>
                    </a:ext>
                  </a:extLst>
                </a:gridCol>
                <a:gridCol w="1428746">
                  <a:extLst>
                    <a:ext uri="{9D8B030D-6E8A-4147-A177-3AD203B41FA5}">
                      <a16:colId xmlns:a16="http://schemas.microsoft.com/office/drawing/2014/main" val="314694624"/>
                    </a:ext>
                  </a:extLst>
                </a:gridCol>
                <a:gridCol w="1462767">
                  <a:extLst>
                    <a:ext uri="{9D8B030D-6E8A-4147-A177-3AD203B41FA5}">
                      <a16:colId xmlns:a16="http://schemas.microsoft.com/office/drawing/2014/main" val="2163545874"/>
                    </a:ext>
                  </a:extLst>
                </a:gridCol>
                <a:gridCol w="1472360">
                  <a:extLst>
                    <a:ext uri="{9D8B030D-6E8A-4147-A177-3AD203B41FA5}">
                      <a16:colId xmlns:a16="http://schemas.microsoft.com/office/drawing/2014/main" val="1551639225"/>
                    </a:ext>
                  </a:extLst>
                </a:gridCol>
              </a:tblGrid>
              <a:tr h="773196">
                <a:tc>
                  <a:txBody>
                    <a:bodyPr/>
                    <a:lstStyle/>
                    <a:p>
                      <a:pPr algn="ctr">
                        <a:buNone/>
                      </a:pPr>
                      <a:endParaRPr lang="en-US" sz="2400"/>
                    </a:p>
                  </a:txBody>
                  <a:tcPr/>
                </a:tc>
                <a:tc>
                  <a:txBody>
                    <a:bodyPr/>
                    <a:lstStyle/>
                    <a:p>
                      <a:pPr algn="ctr">
                        <a:buNone/>
                      </a:pPr>
                      <a:r>
                        <a:rPr lang="en-US" sz="2400"/>
                        <a:t>Lab user subjects</a:t>
                      </a:r>
                    </a:p>
                  </a:txBody>
                  <a:tcPr/>
                </a:tc>
                <a:tc>
                  <a:txBody>
                    <a:bodyPr/>
                    <a:lstStyle/>
                    <a:p>
                      <a:pPr algn="ctr">
                        <a:buNone/>
                      </a:pPr>
                      <a:r>
                        <a:rPr lang="en-US" sz="2400"/>
                        <a:t>Actual users</a:t>
                      </a:r>
                    </a:p>
                  </a:txBody>
                  <a:tcPr/>
                </a:tc>
                <a:tc>
                  <a:txBody>
                    <a:bodyPr/>
                    <a:lstStyle/>
                    <a:p>
                      <a:pPr algn="ctr">
                        <a:buNone/>
                      </a:pPr>
                      <a:r>
                        <a:rPr lang="en-US" sz="2400"/>
                        <a:t>Simulated users</a:t>
                      </a:r>
                    </a:p>
                  </a:txBody>
                  <a:tcPr/>
                </a:tc>
                <a:extLst>
                  <a:ext uri="{0D108BD9-81ED-4DB2-BD59-A6C34878D82A}">
                    <a16:rowId xmlns:a16="http://schemas.microsoft.com/office/drawing/2014/main" val="3110839829"/>
                  </a:ext>
                </a:extLst>
              </a:tr>
              <a:tr h="725859">
                <a:tc>
                  <a:txBody>
                    <a:bodyPr/>
                    <a:lstStyle/>
                    <a:p>
                      <a:pPr algn="ctr">
                        <a:buNone/>
                      </a:pPr>
                      <a:r>
                        <a:rPr lang="en-US" sz="2400"/>
                        <a:t>Truthfulness</a:t>
                      </a:r>
                    </a:p>
                  </a:txBody>
                  <a:tcPr/>
                </a:tc>
                <a:tc>
                  <a:txBody>
                    <a:bodyPr/>
                    <a:lstStyle/>
                    <a:p>
                      <a:pPr algn="ctr">
                        <a:buNone/>
                      </a:pPr>
                      <a:endParaRPr lang="en-US" sz="2400"/>
                    </a:p>
                  </a:txBody>
                  <a:tcPr/>
                </a:tc>
                <a:tc>
                  <a:txBody>
                    <a:bodyPr/>
                    <a:lstStyle/>
                    <a:p>
                      <a:pPr algn="ctr">
                        <a:buNone/>
                      </a:pPr>
                      <a:endParaRPr lang="en-US" sz="2400"/>
                    </a:p>
                  </a:txBody>
                  <a:tcPr/>
                </a:tc>
                <a:tc>
                  <a:txBody>
                    <a:bodyPr/>
                    <a:lstStyle/>
                    <a:p>
                      <a:pPr algn="ctr">
                        <a:buNone/>
                      </a:pPr>
                      <a:endParaRPr lang="en-US" sz="2400"/>
                    </a:p>
                  </a:txBody>
                  <a:tcPr/>
                </a:tc>
                <a:extLst>
                  <a:ext uri="{0D108BD9-81ED-4DB2-BD59-A6C34878D82A}">
                    <a16:rowId xmlns:a16="http://schemas.microsoft.com/office/drawing/2014/main" val="343341993"/>
                  </a:ext>
                </a:extLst>
              </a:tr>
              <a:tr h="725859">
                <a:tc>
                  <a:txBody>
                    <a:bodyPr/>
                    <a:lstStyle/>
                    <a:p>
                      <a:pPr algn="ctr">
                        <a:buNone/>
                      </a:pPr>
                      <a:r>
                        <a:rPr lang="en-US" sz="2400"/>
                        <a:t>Scalability</a:t>
                      </a:r>
                    </a:p>
                  </a:txBody>
                  <a:tcPr/>
                </a:tc>
                <a:tc>
                  <a:txBody>
                    <a:bodyPr/>
                    <a:lstStyle/>
                    <a:p>
                      <a:pPr algn="ctr">
                        <a:buNone/>
                      </a:pPr>
                      <a:endParaRPr lang="en-US" sz="2400"/>
                    </a:p>
                  </a:txBody>
                  <a:tcPr/>
                </a:tc>
                <a:tc>
                  <a:txBody>
                    <a:bodyPr/>
                    <a:lstStyle/>
                    <a:p>
                      <a:pPr algn="ctr">
                        <a:buNone/>
                      </a:pPr>
                      <a:endParaRPr lang="en-US" sz="2400"/>
                    </a:p>
                  </a:txBody>
                  <a:tcPr/>
                </a:tc>
                <a:tc>
                  <a:txBody>
                    <a:bodyPr/>
                    <a:lstStyle/>
                    <a:p>
                      <a:pPr algn="ctr">
                        <a:buNone/>
                      </a:pPr>
                      <a:endParaRPr lang="en-US" sz="2400"/>
                    </a:p>
                  </a:txBody>
                  <a:tcPr/>
                </a:tc>
                <a:extLst>
                  <a:ext uri="{0D108BD9-81ED-4DB2-BD59-A6C34878D82A}">
                    <a16:rowId xmlns:a16="http://schemas.microsoft.com/office/drawing/2014/main" val="2882219310"/>
                  </a:ext>
                </a:extLst>
              </a:tr>
              <a:tr h="725858">
                <a:tc>
                  <a:txBody>
                    <a:bodyPr/>
                    <a:lstStyle/>
                    <a:p>
                      <a:pPr algn="ctr">
                        <a:buNone/>
                      </a:pPr>
                      <a:r>
                        <a:rPr lang="en-US" sz="2400"/>
                        <a:t>Flexibility</a:t>
                      </a:r>
                    </a:p>
                  </a:txBody>
                  <a:tcPr/>
                </a:tc>
                <a:tc>
                  <a:txBody>
                    <a:bodyPr/>
                    <a:lstStyle/>
                    <a:p>
                      <a:pPr algn="ctr">
                        <a:buNone/>
                      </a:pPr>
                      <a:endParaRPr lang="en-US" sz="2400"/>
                    </a:p>
                  </a:txBody>
                  <a:tcPr/>
                </a:tc>
                <a:tc>
                  <a:txBody>
                    <a:bodyPr/>
                    <a:lstStyle/>
                    <a:p>
                      <a:pPr algn="ctr">
                        <a:buNone/>
                      </a:pPr>
                      <a:endParaRPr lang="en-US" sz="2400"/>
                    </a:p>
                  </a:txBody>
                  <a:tcPr/>
                </a:tc>
                <a:tc>
                  <a:txBody>
                    <a:bodyPr/>
                    <a:lstStyle/>
                    <a:p>
                      <a:pPr algn="ctr">
                        <a:buNone/>
                      </a:pPr>
                      <a:endParaRPr lang="en-US" sz="2400"/>
                    </a:p>
                  </a:txBody>
                  <a:tcPr/>
                </a:tc>
                <a:extLst>
                  <a:ext uri="{0D108BD9-81ED-4DB2-BD59-A6C34878D82A}">
                    <a16:rowId xmlns:a16="http://schemas.microsoft.com/office/drawing/2014/main" val="3810026820"/>
                  </a:ext>
                </a:extLst>
              </a:tr>
              <a:tr h="725859">
                <a:tc>
                  <a:txBody>
                    <a:bodyPr/>
                    <a:lstStyle/>
                    <a:p>
                      <a:pPr algn="ctr">
                        <a:buNone/>
                      </a:pPr>
                      <a:r>
                        <a:rPr lang="en-US" sz="2400"/>
                        <a:t>Expense</a:t>
                      </a:r>
                    </a:p>
                  </a:txBody>
                  <a:tcPr/>
                </a:tc>
                <a:tc>
                  <a:txBody>
                    <a:bodyPr/>
                    <a:lstStyle/>
                    <a:p>
                      <a:pPr algn="ctr">
                        <a:buNone/>
                      </a:pPr>
                      <a:endParaRPr lang="en-US" sz="2400"/>
                    </a:p>
                  </a:txBody>
                  <a:tcPr/>
                </a:tc>
                <a:tc>
                  <a:txBody>
                    <a:bodyPr/>
                    <a:lstStyle/>
                    <a:p>
                      <a:pPr algn="ctr">
                        <a:buNone/>
                      </a:pPr>
                      <a:endParaRPr lang="en-US" sz="2400"/>
                    </a:p>
                  </a:txBody>
                  <a:tcPr/>
                </a:tc>
                <a:tc>
                  <a:txBody>
                    <a:bodyPr/>
                    <a:lstStyle/>
                    <a:p>
                      <a:pPr algn="ctr">
                        <a:buNone/>
                      </a:pPr>
                      <a:endParaRPr lang="en-US" sz="2400"/>
                    </a:p>
                  </a:txBody>
                  <a:tcPr/>
                </a:tc>
                <a:extLst>
                  <a:ext uri="{0D108BD9-81ED-4DB2-BD59-A6C34878D82A}">
                    <a16:rowId xmlns:a16="http://schemas.microsoft.com/office/drawing/2014/main" val="123561873"/>
                  </a:ext>
                </a:extLst>
              </a:tr>
              <a:tr h="725859">
                <a:tc>
                  <a:txBody>
                    <a:bodyPr/>
                    <a:lstStyle/>
                    <a:p>
                      <a:pPr algn="ctr">
                        <a:buNone/>
                      </a:pPr>
                      <a:r>
                        <a:rPr lang="en-US" sz="2400"/>
                        <a:t>Risk</a:t>
                      </a:r>
                    </a:p>
                  </a:txBody>
                  <a:tcPr/>
                </a:tc>
                <a:tc>
                  <a:txBody>
                    <a:bodyPr/>
                    <a:lstStyle/>
                    <a:p>
                      <a:pPr algn="ctr">
                        <a:buNone/>
                      </a:pPr>
                      <a:endParaRPr lang="en-US" sz="2400"/>
                    </a:p>
                  </a:txBody>
                  <a:tcPr/>
                </a:tc>
                <a:tc>
                  <a:txBody>
                    <a:bodyPr/>
                    <a:lstStyle/>
                    <a:p>
                      <a:pPr algn="ctr">
                        <a:buNone/>
                      </a:pPr>
                      <a:endParaRPr lang="en-US" sz="2400"/>
                    </a:p>
                  </a:txBody>
                  <a:tcPr/>
                </a:tc>
                <a:tc>
                  <a:txBody>
                    <a:bodyPr/>
                    <a:lstStyle/>
                    <a:p>
                      <a:pPr algn="ctr">
                        <a:buNone/>
                      </a:pPr>
                      <a:endParaRPr lang="en-US" sz="2400"/>
                    </a:p>
                  </a:txBody>
                  <a:tcPr/>
                </a:tc>
                <a:extLst>
                  <a:ext uri="{0D108BD9-81ED-4DB2-BD59-A6C34878D82A}">
                    <a16:rowId xmlns:a16="http://schemas.microsoft.com/office/drawing/2014/main" val="1869826994"/>
                  </a:ext>
                </a:extLst>
              </a:tr>
            </a:tbl>
          </a:graphicData>
        </a:graphic>
      </p:graphicFrame>
      <p:pic>
        <p:nvPicPr>
          <p:cNvPr id="7" name="Picture 7">
            <a:extLst>
              <a:ext uri="{FF2B5EF4-FFF2-40B4-BE49-F238E27FC236}">
                <a16:creationId xmlns:a16="http://schemas.microsoft.com/office/drawing/2014/main" id="{DFEB5DAC-3DC4-43A7-8506-920B38E4F5DD}"/>
              </a:ext>
            </a:extLst>
          </p:cNvPr>
          <p:cNvPicPr>
            <a:picLocks noChangeAspect="1"/>
          </p:cNvPicPr>
          <p:nvPr/>
        </p:nvPicPr>
        <p:blipFill>
          <a:blip r:embed="rId3"/>
          <a:stretch>
            <a:fillRect/>
          </a:stretch>
        </p:blipFill>
        <p:spPr>
          <a:xfrm>
            <a:off x="5928628" y="3391597"/>
            <a:ext cx="498023" cy="544250"/>
          </a:xfrm>
          <a:prstGeom prst="rect">
            <a:avLst/>
          </a:prstGeom>
        </p:spPr>
      </p:pic>
      <p:pic>
        <p:nvPicPr>
          <p:cNvPr id="9" name="Picture 7" descr="A picture containing clipart&#10;&#10;Description generated with high confidence">
            <a:extLst>
              <a:ext uri="{FF2B5EF4-FFF2-40B4-BE49-F238E27FC236}">
                <a16:creationId xmlns:a16="http://schemas.microsoft.com/office/drawing/2014/main" id="{DA6D9176-5F4A-4EF3-9983-57570378CFE5}"/>
              </a:ext>
            </a:extLst>
          </p:cNvPr>
          <p:cNvPicPr>
            <a:picLocks noChangeAspect="1"/>
          </p:cNvPicPr>
          <p:nvPr/>
        </p:nvPicPr>
        <p:blipFill>
          <a:blip r:embed="rId3"/>
          <a:stretch>
            <a:fillRect/>
          </a:stretch>
        </p:blipFill>
        <p:spPr>
          <a:xfrm>
            <a:off x="4520288" y="2650007"/>
            <a:ext cx="498023" cy="544250"/>
          </a:xfrm>
          <a:prstGeom prst="rect">
            <a:avLst/>
          </a:prstGeom>
        </p:spPr>
      </p:pic>
      <p:pic>
        <p:nvPicPr>
          <p:cNvPr id="10" name="Picture 7" descr="A picture containing clipart&#10;&#10;Description generated with high confidence">
            <a:extLst>
              <a:ext uri="{FF2B5EF4-FFF2-40B4-BE49-F238E27FC236}">
                <a16:creationId xmlns:a16="http://schemas.microsoft.com/office/drawing/2014/main" id="{53C16FB4-1ACC-424C-A2A7-F39F0C8738CC}"/>
              </a:ext>
            </a:extLst>
          </p:cNvPr>
          <p:cNvPicPr>
            <a:picLocks noChangeAspect="1"/>
          </p:cNvPicPr>
          <p:nvPr/>
        </p:nvPicPr>
        <p:blipFill>
          <a:blip r:embed="rId3"/>
          <a:stretch>
            <a:fillRect/>
          </a:stretch>
        </p:blipFill>
        <p:spPr>
          <a:xfrm>
            <a:off x="5928625" y="4820344"/>
            <a:ext cx="498023" cy="544250"/>
          </a:xfrm>
          <a:prstGeom prst="rect">
            <a:avLst/>
          </a:prstGeom>
        </p:spPr>
      </p:pic>
      <p:pic>
        <p:nvPicPr>
          <p:cNvPr id="11" name="Picture 7" descr="A picture containing clipart&#10;&#10;Description generated with high confidence">
            <a:extLst>
              <a:ext uri="{FF2B5EF4-FFF2-40B4-BE49-F238E27FC236}">
                <a16:creationId xmlns:a16="http://schemas.microsoft.com/office/drawing/2014/main" id="{DD0E5CE7-E6C6-41AA-A27A-782580722A97}"/>
              </a:ext>
            </a:extLst>
          </p:cNvPr>
          <p:cNvPicPr>
            <a:picLocks noChangeAspect="1"/>
          </p:cNvPicPr>
          <p:nvPr/>
        </p:nvPicPr>
        <p:blipFill>
          <a:blip r:embed="rId3"/>
          <a:stretch>
            <a:fillRect/>
          </a:stretch>
        </p:blipFill>
        <p:spPr>
          <a:xfrm>
            <a:off x="5928625" y="5548327"/>
            <a:ext cx="498023" cy="544250"/>
          </a:xfrm>
          <a:prstGeom prst="rect">
            <a:avLst/>
          </a:prstGeom>
        </p:spPr>
      </p:pic>
      <p:pic>
        <p:nvPicPr>
          <p:cNvPr id="12" name="Picture 12">
            <a:extLst>
              <a:ext uri="{FF2B5EF4-FFF2-40B4-BE49-F238E27FC236}">
                <a16:creationId xmlns:a16="http://schemas.microsoft.com/office/drawing/2014/main" id="{2D7B5C9C-A2FE-41FD-9452-5D50F9B291E2}"/>
              </a:ext>
            </a:extLst>
          </p:cNvPr>
          <p:cNvPicPr>
            <a:picLocks noChangeAspect="1"/>
          </p:cNvPicPr>
          <p:nvPr/>
        </p:nvPicPr>
        <p:blipFill>
          <a:blip r:embed="rId4"/>
          <a:stretch>
            <a:fillRect/>
          </a:stretch>
        </p:blipFill>
        <p:spPr>
          <a:xfrm>
            <a:off x="5928633" y="2660980"/>
            <a:ext cx="525237" cy="522305"/>
          </a:xfrm>
          <a:prstGeom prst="rect">
            <a:avLst/>
          </a:prstGeom>
        </p:spPr>
      </p:pic>
      <p:pic>
        <p:nvPicPr>
          <p:cNvPr id="14" name="Picture 12">
            <a:extLst>
              <a:ext uri="{FF2B5EF4-FFF2-40B4-BE49-F238E27FC236}">
                <a16:creationId xmlns:a16="http://schemas.microsoft.com/office/drawing/2014/main" id="{76CD035D-7FB9-4F8E-9A8E-8FF24DD7871F}"/>
              </a:ext>
            </a:extLst>
          </p:cNvPr>
          <p:cNvPicPr>
            <a:picLocks noChangeAspect="1"/>
          </p:cNvPicPr>
          <p:nvPr/>
        </p:nvPicPr>
        <p:blipFill>
          <a:blip r:embed="rId4"/>
          <a:stretch>
            <a:fillRect/>
          </a:stretch>
        </p:blipFill>
        <p:spPr>
          <a:xfrm>
            <a:off x="4513489" y="5559303"/>
            <a:ext cx="525237" cy="522305"/>
          </a:xfrm>
          <a:prstGeom prst="rect">
            <a:avLst/>
          </a:prstGeom>
        </p:spPr>
      </p:pic>
      <p:pic>
        <p:nvPicPr>
          <p:cNvPr id="15" name="Picture 7" descr="A picture containing clipart&#10;&#10;Description generated with high confidence">
            <a:extLst>
              <a:ext uri="{FF2B5EF4-FFF2-40B4-BE49-F238E27FC236}">
                <a16:creationId xmlns:a16="http://schemas.microsoft.com/office/drawing/2014/main" id="{1E5CA8F9-38D4-4688-B7D4-2A9051EE72F1}"/>
              </a:ext>
            </a:extLst>
          </p:cNvPr>
          <p:cNvPicPr>
            <a:picLocks noChangeAspect="1"/>
          </p:cNvPicPr>
          <p:nvPr/>
        </p:nvPicPr>
        <p:blipFill>
          <a:blip r:embed="rId3"/>
          <a:stretch>
            <a:fillRect/>
          </a:stretch>
        </p:blipFill>
        <p:spPr>
          <a:xfrm>
            <a:off x="4520286" y="3391596"/>
            <a:ext cx="498023" cy="544250"/>
          </a:xfrm>
          <a:prstGeom prst="rect">
            <a:avLst/>
          </a:prstGeom>
        </p:spPr>
      </p:pic>
      <p:pic>
        <p:nvPicPr>
          <p:cNvPr id="16" name="Picture 7" descr="A picture containing clipart&#10;&#10;Description generated with high confidence">
            <a:extLst>
              <a:ext uri="{FF2B5EF4-FFF2-40B4-BE49-F238E27FC236}">
                <a16:creationId xmlns:a16="http://schemas.microsoft.com/office/drawing/2014/main" id="{EE20CB2F-FF96-4F37-AD19-1F1D2C9EAF14}"/>
              </a:ext>
            </a:extLst>
          </p:cNvPr>
          <p:cNvPicPr>
            <a:picLocks noChangeAspect="1"/>
          </p:cNvPicPr>
          <p:nvPr/>
        </p:nvPicPr>
        <p:blipFill>
          <a:blip r:embed="rId3"/>
          <a:stretch>
            <a:fillRect/>
          </a:stretch>
        </p:blipFill>
        <p:spPr>
          <a:xfrm>
            <a:off x="3125554" y="5527918"/>
            <a:ext cx="498023" cy="544250"/>
          </a:xfrm>
          <a:prstGeom prst="rect">
            <a:avLst/>
          </a:prstGeom>
        </p:spPr>
      </p:pic>
      <p:pic>
        <p:nvPicPr>
          <p:cNvPr id="17" name="Picture 12">
            <a:extLst>
              <a:ext uri="{FF2B5EF4-FFF2-40B4-BE49-F238E27FC236}">
                <a16:creationId xmlns:a16="http://schemas.microsoft.com/office/drawing/2014/main" id="{84EBB8FF-89E8-4693-ACEF-DA70B324E123}"/>
              </a:ext>
            </a:extLst>
          </p:cNvPr>
          <p:cNvPicPr>
            <a:picLocks noChangeAspect="1"/>
          </p:cNvPicPr>
          <p:nvPr/>
        </p:nvPicPr>
        <p:blipFill>
          <a:blip r:embed="rId4"/>
          <a:stretch>
            <a:fillRect/>
          </a:stretch>
        </p:blipFill>
        <p:spPr>
          <a:xfrm>
            <a:off x="3111953" y="4817713"/>
            <a:ext cx="525237" cy="522305"/>
          </a:xfrm>
          <a:prstGeom prst="rect">
            <a:avLst/>
          </a:prstGeom>
        </p:spPr>
      </p:pic>
      <p:pic>
        <p:nvPicPr>
          <p:cNvPr id="18" name="Picture 12">
            <a:extLst>
              <a:ext uri="{FF2B5EF4-FFF2-40B4-BE49-F238E27FC236}">
                <a16:creationId xmlns:a16="http://schemas.microsoft.com/office/drawing/2014/main" id="{5B10578D-EA86-42B2-B05D-7CA02C8856F8}"/>
              </a:ext>
            </a:extLst>
          </p:cNvPr>
          <p:cNvPicPr>
            <a:picLocks noChangeAspect="1"/>
          </p:cNvPicPr>
          <p:nvPr/>
        </p:nvPicPr>
        <p:blipFill>
          <a:blip r:embed="rId4"/>
          <a:stretch>
            <a:fillRect/>
          </a:stretch>
        </p:blipFill>
        <p:spPr>
          <a:xfrm>
            <a:off x="3111953" y="3395767"/>
            <a:ext cx="525237" cy="522305"/>
          </a:xfrm>
          <a:prstGeom prst="rect">
            <a:avLst/>
          </a:prstGeom>
        </p:spPr>
      </p:pic>
      <p:pic>
        <p:nvPicPr>
          <p:cNvPr id="19" name="Picture 7" descr="A picture containing clipart&#10;&#10;Description generated with high confidence">
            <a:extLst>
              <a:ext uri="{FF2B5EF4-FFF2-40B4-BE49-F238E27FC236}">
                <a16:creationId xmlns:a16="http://schemas.microsoft.com/office/drawing/2014/main" id="{9A451152-62CF-4100-81EC-30D088B51C8E}"/>
              </a:ext>
            </a:extLst>
          </p:cNvPr>
          <p:cNvPicPr>
            <a:picLocks noChangeAspect="1"/>
          </p:cNvPicPr>
          <p:nvPr/>
        </p:nvPicPr>
        <p:blipFill>
          <a:blip r:embed="rId3"/>
          <a:stretch>
            <a:fillRect/>
          </a:stretch>
        </p:blipFill>
        <p:spPr>
          <a:xfrm>
            <a:off x="5928625" y="4160398"/>
            <a:ext cx="498023" cy="544250"/>
          </a:xfrm>
          <a:prstGeom prst="rect">
            <a:avLst/>
          </a:prstGeom>
        </p:spPr>
      </p:pic>
      <p:pic>
        <p:nvPicPr>
          <p:cNvPr id="20" name="Picture 12">
            <a:extLst>
              <a:ext uri="{FF2B5EF4-FFF2-40B4-BE49-F238E27FC236}">
                <a16:creationId xmlns:a16="http://schemas.microsoft.com/office/drawing/2014/main" id="{3C8AEAC6-3C80-434F-9725-65C06CC35EEA}"/>
              </a:ext>
            </a:extLst>
          </p:cNvPr>
          <p:cNvPicPr>
            <a:picLocks noChangeAspect="1"/>
          </p:cNvPicPr>
          <p:nvPr/>
        </p:nvPicPr>
        <p:blipFill>
          <a:blip r:embed="rId4"/>
          <a:stretch>
            <a:fillRect/>
          </a:stretch>
        </p:blipFill>
        <p:spPr>
          <a:xfrm>
            <a:off x="3125559" y="4103337"/>
            <a:ext cx="525237" cy="522305"/>
          </a:xfrm>
          <a:prstGeom prst="rect">
            <a:avLst/>
          </a:prstGeom>
        </p:spPr>
      </p:pic>
      <p:sp>
        <p:nvSpPr>
          <p:cNvPr id="21" name="Rectangle: Rounded Corners 20">
            <a:extLst>
              <a:ext uri="{FF2B5EF4-FFF2-40B4-BE49-F238E27FC236}">
                <a16:creationId xmlns:a16="http://schemas.microsoft.com/office/drawing/2014/main" id="{8C587401-76BF-4233-A05E-2CD6F82D5D6F}"/>
              </a:ext>
            </a:extLst>
          </p:cNvPr>
          <p:cNvSpPr/>
          <p:nvPr/>
        </p:nvSpPr>
        <p:spPr>
          <a:xfrm>
            <a:off x="7632245" y="1733549"/>
            <a:ext cx="4336595" cy="43706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Calibri"/>
              </a:rPr>
              <a:t>A Hybrid Approach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rPr>
              <a:t>User Simulation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rPr>
              <a:t>Small-scale Human 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rPr>
              <a:t>(lab, Mechanical Turk,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rPr>
              <a:t>Large-scale Deployment (optionally with continuing incremental refinement)</a:t>
            </a:r>
          </a:p>
        </p:txBody>
      </p:sp>
      <p:sp>
        <p:nvSpPr>
          <p:cNvPr id="23" name="Arrow: Down 22">
            <a:extLst>
              <a:ext uri="{FF2B5EF4-FFF2-40B4-BE49-F238E27FC236}">
                <a16:creationId xmlns:a16="http://schemas.microsoft.com/office/drawing/2014/main" id="{EBBC4487-88F0-4B98-846B-7A8EB87F322C}"/>
              </a:ext>
            </a:extLst>
          </p:cNvPr>
          <p:cNvSpPr/>
          <p:nvPr/>
        </p:nvSpPr>
        <p:spPr>
          <a:xfrm>
            <a:off x="9629665" y="3313993"/>
            <a:ext cx="464222" cy="20280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Arrow: Down 23">
            <a:extLst>
              <a:ext uri="{FF2B5EF4-FFF2-40B4-BE49-F238E27FC236}">
                <a16:creationId xmlns:a16="http://schemas.microsoft.com/office/drawing/2014/main" id="{ADA37586-9BAB-4F03-8038-31A6900B1E4C}"/>
              </a:ext>
            </a:extLst>
          </p:cNvPr>
          <p:cNvSpPr/>
          <p:nvPr/>
        </p:nvSpPr>
        <p:spPr>
          <a:xfrm>
            <a:off x="9629665" y="4450188"/>
            <a:ext cx="464222" cy="20280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9C64EB42-B5C0-4F84-B478-5543EA26D163}"/>
              </a:ext>
            </a:extLst>
          </p:cNvPr>
          <p:cNvSpPr>
            <a:spLocks noGrp="1"/>
          </p:cNvSpPr>
          <p:nvPr>
            <p:ph type="sldNum" sz="quarter" idx="12"/>
          </p:nvPr>
        </p:nvSpPr>
        <p:spPr/>
        <p:txBody>
          <a:bodyPr/>
          <a:lstStyle/>
          <a:p>
            <a:fld id="{0DD54056-B847-46F3-8FD0-4DBB10FED605}" type="slidenum">
              <a:rPr lang="en-US" smtClean="0"/>
              <a:t>45</a:t>
            </a:fld>
            <a:endParaRPr lang="en-US"/>
          </a:p>
        </p:txBody>
      </p:sp>
    </p:spTree>
    <p:extLst>
      <p:ext uri="{BB962C8B-B14F-4D97-AF65-F5344CB8AC3E}">
        <p14:creationId xmlns:p14="http://schemas.microsoft.com/office/powerpoint/2010/main" val="19952253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74446-DF60-4EA8-9A0E-A4645A6D92C5}"/>
              </a:ext>
            </a:extLst>
          </p:cNvPr>
          <p:cNvSpPr>
            <a:spLocks noGrp="1"/>
          </p:cNvSpPr>
          <p:nvPr>
            <p:ph type="title"/>
          </p:nvPr>
        </p:nvSpPr>
        <p:spPr>
          <a:xfrm>
            <a:off x="881358" y="311068"/>
            <a:ext cx="11114314" cy="966215"/>
          </a:xfrm>
        </p:spPr>
        <p:txBody>
          <a:bodyPr/>
          <a:lstStyle/>
          <a:p>
            <a:r>
              <a:rPr lang="en-US" dirty="0">
                <a:cs typeface="Calibri Light"/>
              </a:rPr>
              <a:t>Agenda-based Simulated User</a:t>
            </a:r>
            <a:r>
              <a:rPr lang="en-US" sz="2800" dirty="0">
                <a:solidFill>
                  <a:srgbClr val="7F7F7F"/>
                </a:solidFill>
                <a:cs typeface="Calibri Light"/>
              </a:rPr>
              <a:t> [</a:t>
            </a:r>
            <a:r>
              <a:rPr lang="en-US" sz="2800" dirty="0">
                <a:solidFill>
                  <a:srgbClr val="7F7F7F"/>
                </a:solidFill>
                <a:cs typeface="Calibri"/>
                <a:hlinkClick r:id="rId3"/>
              </a:rPr>
              <a:t>Schatzmann &amp; Young 09</a:t>
            </a:r>
            <a:r>
              <a:rPr lang="en-US" sz="2800" dirty="0">
                <a:solidFill>
                  <a:srgbClr val="7F7F7F"/>
                </a:solidFill>
                <a:cs typeface="Calibri Light"/>
              </a:rPr>
              <a:t>]</a:t>
            </a:r>
          </a:p>
        </p:txBody>
      </p:sp>
      <p:sp>
        <p:nvSpPr>
          <p:cNvPr id="3" name="Content Placeholder 2">
            <a:extLst>
              <a:ext uri="{FF2B5EF4-FFF2-40B4-BE49-F238E27FC236}">
                <a16:creationId xmlns:a16="http://schemas.microsoft.com/office/drawing/2014/main" id="{585D5610-821E-4F23-9E9E-B8736BB42AA2}"/>
              </a:ext>
            </a:extLst>
          </p:cNvPr>
          <p:cNvSpPr>
            <a:spLocks noGrp="1"/>
          </p:cNvSpPr>
          <p:nvPr>
            <p:ph idx="1"/>
          </p:nvPr>
        </p:nvSpPr>
        <p:spPr>
          <a:xfrm>
            <a:off x="838200" y="1414854"/>
            <a:ext cx="10706100" cy="1392470"/>
          </a:xfrm>
        </p:spPr>
        <p:txBody>
          <a:bodyPr vert="horz" lIns="91440" tIns="45720" rIns="91440" bIns="45720" rtlCol="0" anchor="t">
            <a:normAutofit/>
          </a:bodyPr>
          <a:lstStyle/>
          <a:p>
            <a:r>
              <a:rPr lang="en-US" dirty="0">
                <a:cs typeface="Calibri"/>
              </a:rPr>
              <a:t>User state consists of (</a:t>
            </a:r>
            <a:r>
              <a:rPr lang="en-US" dirty="0">
                <a:solidFill>
                  <a:srgbClr val="0070C0"/>
                </a:solidFill>
                <a:cs typeface="Calibri"/>
              </a:rPr>
              <a:t>agenda</a:t>
            </a:r>
            <a:r>
              <a:rPr lang="en-US" dirty="0">
                <a:cs typeface="Calibri"/>
              </a:rPr>
              <a:t>, </a:t>
            </a:r>
            <a:r>
              <a:rPr lang="en-US" dirty="0">
                <a:solidFill>
                  <a:srgbClr val="7030A0"/>
                </a:solidFill>
                <a:cs typeface="Calibri"/>
              </a:rPr>
              <a:t>goal</a:t>
            </a:r>
            <a:r>
              <a:rPr lang="en-US" dirty="0">
                <a:cs typeface="Calibri"/>
              </a:rPr>
              <a:t>); </a:t>
            </a:r>
          </a:p>
          <a:p>
            <a:pPr lvl="1"/>
            <a:r>
              <a:rPr lang="en-US" dirty="0">
                <a:solidFill>
                  <a:srgbClr val="7030A0"/>
                </a:solidFill>
                <a:cs typeface="Calibri"/>
              </a:rPr>
              <a:t>goal </a:t>
            </a:r>
            <a:r>
              <a:rPr lang="en-US" dirty="0">
                <a:cs typeface="Calibri"/>
              </a:rPr>
              <a:t>(constraints and request)</a:t>
            </a:r>
            <a:r>
              <a:rPr lang="en-US" dirty="0">
                <a:solidFill>
                  <a:srgbClr val="7030A0"/>
                </a:solidFill>
                <a:cs typeface="Calibri"/>
              </a:rPr>
              <a:t> </a:t>
            </a:r>
            <a:r>
              <a:rPr lang="en-US" dirty="0">
                <a:cs typeface="Calibri"/>
              </a:rPr>
              <a:t>is fixed throughout dialogue</a:t>
            </a:r>
            <a:endParaRPr lang="en-US" dirty="0"/>
          </a:p>
          <a:p>
            <a:pPr lvl="1"/>
            <a:r>
              <a:rPr lang="en-US" dirty="0">
                <a:solidFill>
                  <a:schemeClr val="accent1"/>
                </a:solidFill>
                <a:cs typeface="Calibri"/>
              </a:rPr>
              <a:t>agenda</a:t>
            </a:r>
            <a:r>
              <a:rPr lang="en-US" dirty="0">
                <a:cs typeface="Calibri"/>
              </a:rPr>
              <a:t> (state-of-mind) is maintained (stochastically) by a first-in-last-out stack</a:t>
            </a:r>
          </a:p>
          <a:p>
            <a:endParaRPr lang="en-US" dirty="0">
              <a:cs typeface="Calibri"/>
            </a:endParaRPr>
          </a:p>
        </p:txBody>
      </p:sp>
      <p:sp>
        <p:nvSpPr>
          <p:cNvPr id="18" name="TextBox 17">
            <a:extLst>
              <a:ext uri="{FF2B5EF4-FFF2-40B4-BE49-F238E27FC236}">
                <a16:creationId xmlns:a16="http://schemas.microsoft.com/office/drawing/2014/main" id="{5474089C-23A5-4C32-9FF7-03772642C082}"/>
              </a:ext>
            </a:extLst>
          </p:cNvPr>
          <p:cNvSpPr txBox="1"/>
          <p:nvPr/>
        </p:nvSpPr>
        <p:spPr>
          <a:xfrm>
            <a:off x="717096" y="6404879"/>
            <a:ext cx="10771413"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Implementation of a simplified user simulator: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hlinkClick r:id="rId4"/>
              </a:rPr>
              <a:t>https://github.com/MiuLab/TC-Bot</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4" name="Slide Number Placeholder 3">
            <a:extLst>
              <a:ext uri="{FF2B5EF4-FFF2-40B4-BE49-F238E27FC236}">
                <a16:creationId xmlns:a16="http://schemas.microsoft.com/office/drawing/2014/main" id="{34EF3C51-E58D-4236-BA14-FEDC4CE277CE}"/>
              </a:ext>
            </a:extLst>
          </p:cNvPr>
          <p:cNvSpPr>
            <a:spLocks noGrp="1"/>
          </p:cNvSpPr>
          <p:nvPr>
            <p:ph type="sldNum" sz="quarter" idx="12"/>
          </p:nvPr>
        </p:nvSpPr>
        <p:spPr/>
        <p:txBody>
          <a:bodyPr/>
          <a:lstStyle/>
          <a:p>
            <a:fld id="{0DD54056-B847-46F3-8FD0-4DBB10FED605}" type="slidenum">
              <a:rPr lang="en-US" smtClean="0"/>
              <a:t>46</a:t>
            </a:fld>
            <a:endParaRPr lang="en-US"/>
          </a:p>
        </p:txBody>
      </p:sp>
      <p:pic>
        <p:nvPicPr>
          <p:cNvPr id="12" name="Picture 11">
            <a:extLst>
              <a:ext uri="{FF2B5EF4-FFF2-40B4-BE49-F238E27FC236}">
                <a16:creationId xmlns:a16="http://schemas.microsoft.com/office/drawing/2014/main" id="{D9314D2D-7B46-4995-B200-F183480F6610}"/>
              </a:ext>
            </a:extLst>
          </p:cNvPr>
          <p:cNvPicPr>
            <a:picLocks noChangeAspect="1"/>
          </p:cNvPicPr>
          <p:nvPr/>
        </p:nvPicPr>
        <p:blipFill>
          <a:blip r:embed="rId5"/>
          <a:stretch>
            <a:fillRect/>
          </a:stretch>
        </p:blipFill>
        <p:spPr>
          <a:xfrm>
            <a:off x="1151833" y="2890838"/>
            <a:ext cx="3526492" cy="3233752"/>
          </a:xfrm>
          <a:prstGeom prst="rect">
            <a:avLst/>
          </a:prstGeom>
        </p:spPr>
      </p:pic>
      <p:pic>
        <p:nvPicPr>
          <p:cNvPr id="15" name="Picture 14">
            <a:extLst>
              <a:ext uri="{FF2B5EF4-FFF2-40B4-BE49-F238E27FC236}">
                <a16:creationId xmlns:a16="http://schemas.microsoft.com/office/drawing/2014/main" id="{262056F4-4290-4D23-92FF-C187051AFA17}"/>
              </a:ext>
            </a:extLst>
          </p:cNvPr>
          <p:cNvPicPr>
            <a:picLocks noChangeAspect="1"/>
          </p:cNvPicPr>
          <p:nvPr/>
        </p:nvPicPr>
        <p:blipFill>
          <a:blip r:embed="rId6"/>
          <a:stretch>
            <a:fillRect/>
          </a:stretch>
        </p:blipFill>
        <p:spPr>
          <a:xfrm>
            <a:off x="5813182" y="2890838"/>
            <a:ext cx="4596260" cy="3172986"/>
          </a:xfrm>
          <a:prstGeom prst="rect">
            <a:avLst/>
          </a:prstGeom>
        </p:spPr>
      </p:pic>
      <mc:AlternateContent xmlns:mc="http://schemas.openxmlformats.org/markup-compatibility/2006" xmlns:p14="http://schemas.microsoft.com/office/powerpoint/2010/main">
        <mc:Choice Requires="p14">
          <p:contentPart p14:bwMode="auto" r:id="rId7">
            <p14:nvContentPartPr>
              <p14:cNvPr id="39" name="Ink 38">
                <a:extLst>
                  <a:ext uri="{FF2B5EF4-FFF2-40B4-BE49-F238E27FC236}">
                    <a16:creationId xmlns:a16="http://schemas.microsoft.com/office/drawing/2014/main" id="{35811F5C-3D23-4A64-8C3A-7F5C75666B68}"/>
                  </a:ext>
                </a:extLst>
              </p14:cNvPr>
              <p14:cNvContentPartPr/>
              <p14:nvPr/>
            </p14:nvContentPartPr>
            <p14:xfrm>
              <a:off x="9350399" y="3127309"/>
              <a:ext cx="276480" cy="13320"/>
            </p14:xfrm>
          </p:contentPart>
        </mc:Choice>
        <mc:Fallback xmlns="">
          <p:pic>
            <p:nvPicPr>
              <p:cNvPr id="39" name="Ink 38">
                <a:extLst>
                  <a:ext uri="{FF2B5EF4-FFF2-40B4-BE49-F238E27FC236}">
                    <a16:creationId xmlns:a16="http://schemas.microsoft.com/office/drawing/2014/main" id="{35811F5C-3D23-4A64-8C3A-7F5C75666B68}"/>
                  </a:ext>
                </a:extLst>
              </p:cNvPr>
              <p:cNvPicPr/>
              <p:nvPr/>
            </p:nvPicPr>
            <p:blipFill>
              <a:blip r:embed="rId8"/>
              <a:stretch>
                <a:fillRect/>
              </a:stretch>
            </p:blipFill>
            <p:spPr>
              <a:xfrm>
                <a:off x="9341399" y="3118309"/>
                <a:ext cx="29412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7" name="Ink 56">
                <a:extLst>
                  <a:ext uri="{FF2B5EF4-FFF2-40B4-BE49-F238E27FC236}">
                    <a16:creationId xmlns:a16="http://schemas.microsoft.com/office/drawing/2014/main" id="{2D13D0F9-A6DC-48C6-8E81-B37109CD3F7B}"/>
                  </a:ext>
                </a:extLst>
              </p14:cNvPr>
              <p14:cNvContentPartPr/>
              <p14:nvPr/>
            </p14:nvContentPartPr>
            <p14:xfrm>
              <a:off x="8381999" y="3134509"/>
              <a:ext cx="635760" cy="11160"/>
            </p14:xfrm>
          </p:contentPart>
        </mc:Choice>
        <mc:Fallback xmlns="">
          <p:pic>
            <p:nvPicPr>
              <p:cNvPr id="57" name="Ink 56">
                <a:extLst>
                  <a:ext uri="{FF2B5EF4-FFF2-40B4-BE49-F238E27FC236}">
                    <a16:creationId xmlns:a16="http://schemas.microsoft.com/office/drawing/2014/main" id="{2D13D0F9-A6DC-48C6-8E81-B37109CD3F7B}"/>
                  </a:ext>
                </a:extLst>
              </p:cNvPr>
              <p:cNvPicPr/>
              <p:nvPr/>
            </p:nvPicPr>
            <p:blipFill>
              <a:blip r:embed="rId10"/>
              <a:stretch>
                <a:fillRect/>
              </a:stretch>
            </p:blipFill>
            <p:spPr>
              <a:xfrm>
                <a:off x="8372999" y="3125509"/>
                <a:ext cx="653400" cy="28800"/>
              </a:xfrm>
              <a:prstGeom prst="rect">
                <a:avLst/>
              </a:prstGeom>
            </p:spPr>
          </p:pic>
        </mc:Fallback>
      </mc:AlternateContent>
    </p:spTree>
    <p:extLst>
      <p:ext uri="{BB962C8B-B14F-4D97-AF65-F5344CB8AC3E}">
        <p14:creationId xmlns:p14="http://schemas.microsoft.com/office/powerpoint/2010/main" val="27410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5910A-E2B4-469A-AC9B-5F27072D06FF}"/>
              </a:ext>
            </a:extLst>
          </p:cNvPr>
          <p:cNvSpPr>
            <a:spLocks noGrp="1"/>
          </p:cNvSpPr>
          <p:nvPr>
            <p:ph type="title"/>
          </p:nvPr>
        </p:nvSpPr>
        <p:spPr>
          <a:xfrm>
            <a:off x="487681" y="365125"/>
            <a:ext cx="11310850" cy="1048039"/>
          </a:xfrm>
        </p:spPr>
        <p:txBody>
          <a:bodyPr/>
          <a:lstStyle/>
          <a:p>
            <a:r>
              <a:rPr lang="en-US">
                <a:cs typeface="Calibri Light"/>
              </a:rPr>
              <a:t>A Simulator for E2E Neural Dialogue System </a:t>
            </a:r>
            <a:r>
              <a:rPr lang="en-US" sz="3200">
                <a:solidFill>
                  <a:srgbClr val="7F7F7F"/>
                </a:solidFill>
                <a:cs typeface="Calibri Light"/>
              </a:rPr>
              <a:t>[</a:t>
            </a:r>
            <a:r>
              <a:rPr lang="en-US" sz="3200">
                <a:solidFill>
                  <a:srgbClr val="7F7F7F"/>
                </a:solidFill>
                <a:cs typeface="Calibri Light"/>
                <a:hlinkClick r:id="rId3"/>
              </a:rPr>
              <a:t>Li+ 17</a:t>
            </a:r>
            <a:r>
              <a:rPr lang="en-US" sz="3200">
                <a:solidFill>
                  <a:srgbClr val="7F7F7F"/>
                </a:solidFill>
                <a:cs typeface="Calibri Light"/>
              </a:rPr>
              <a:t>]</a:t>
            </a:r>
          </a:p>
        </p:txBody>
      </p:sp>
      <p:pic>
        <p:nvPicPr>
          <p:cNvPr id="4" name="Picture 4" descr="A screenshot of a cell phone&#10;&#10;Description generated with high confidence">
            <a:extLst>
              <a:ext uri="{FF2B5EF4-FFF2-40B4-BE49-F238E27FC236}">
                <a16:creationId xmlns:a16="http://schemas.microsoft.com/office/drawing/2014/main" id="{D4978589-FC66-4137-B2F3-7828BAFE74CB}"/>
              </a:ext>
            </a:extLst>
          </p:cNvPr>
          <p:cNvPicPr>
            <a:picLocks noGrp="1" noChangeAspect="1"/>
          </p:cNvPicPr>
          <p:nvPr>
            <p:ph idx="1"/>
          </p:nvPr>
        </p:nvPicPr>
        <p:blipFill>
          <a:blip r:embed="rId4"/>
          <a:stretch>
            <a:fillRect/>
          </a:stretch>
        </p:blipFill>
        <p:spPr>
          <a:xfrm>
            <a:off x="1158255" y="1457444"/>
            <a:ext cx="9891245" cy="4698891"/>
          </a:xfrm>
          <a:prstGeom prst="rect">
            <a:avLst/>
          </a:prstGeom>
        </p:spPr>
      </p:pic>
      <p:sp>
        <p:nvSpPr>
          <p:cNvPr id="3" name="Slide Number Placeholder 2">
            <a:extLst>
              <a:ext uri="{FF2B5EF4-FFF2-40B4-BE49-F238E27FC236}">
                <a16:creationId xmlns:a16="http://schemas.microsoft.com/office/drawing/2014/main" id="{D45723DF-B977-454D-AA3F-7353CE838AEB}"/>
              </a:ext>
            </a:extLst>
          </p:cNvPr>
          <p:cNvSpPr>
            <a:spLocks noGrp="1"/>
          </p:cNvSpPr>
          <p:nvPr>
            <p:ph type="sldNum" sz="quarter" idx="12"/>
          </p:nvPr>
        </p:nvSpPr>
        <p:spPr/>
        <p:txBody>
          <a:bodyPr/>
          <a:lstStyle/>
          <a:p>
            <a:fld id="{0DD54056-B847-46F3-8FD0-4DBB10FED605}" type="slidenum">
              <a:rPr lang="en-US" smtClean="0"/>
              <a:t>47</a:t>
            </a:fld>
            <a:endParaRPr lang="en-US"/>
          </a:p>
        </p:txBody>
      </p:sp>
    </p:spTree>
    <p:extLst>
      <p:ext uri="{BB962C8B-B14F-4D97-AF65-F5344CB8AC3E}">
        <p14:creationId xmlns:p14="http://schemas.microsoft.com/office/powerpoint/2010/main" val="21260642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B2180E-F175-4B79-A868-1542F61A3E98}"/>
              </a:ext>
            </a:extLst>
          </p:cNvPr>
          <p:cNvSpPr>
            <a:spLocks noGrp="1"/>
          </p:cNvSpPr>
          <p:nvPr>
            <p:ph idx="1"/>
          </p:nvPr>
        </p:nvSpPr>
        <p:spPr>
          <a:xfrm>
            <a:off x="838200" y="1585858"/>
            <a:ext cx="10515600" cy="1275530"/>
          </a:xfrm>
        </p:spPr>
        <p:txBody>
          <a:bodyPr>
            <a:normAutofit/>
          </a:bodyPr>
          <a:lstStyle/>
          <a:p>
            <a:r>
              <a:rPr lang="en-US" sz="2300"/>
              <a:t>Traditionally dialog systems are tasked for unrealistically simple dialogs</a:t>
            </a:r>
          </a:p>
          <a:p>
            <a:r>
              <a:rPr lang="en-US" sz="2300"/>
              <a:t>In this challenge, participants will build </a:t>
            </a:r>
            <a:r>
              <a:rPr lang="en-US" sz="2300" b="1">
                <a:solidFill>
                  <a:srgbClr val="C00000"/>
                </a:solidFill>
              </a:rPr>
              <a:t>multi-domain</a:t>
            </a:r>
            <a:r>
              <a:rPr lang="en-US" sz="2300"/>
              <a:t> dialog systems to address real problems.</a:t>
            </a:r>
          </a:p>
        </p:txBody>
      </p:sp>
      <p:graphicFrame>
        <p:nvGraphicFramePr>
          <p:cNvPr id="30" name="Table 29">
            <a:extLst>
              <a:ext uri="{FF2B5EF4-FFF2-40B4-BE49-F238E27FC236}">
                <a16:creationId xmlns:a16="http://schemas.microsoft.com/office/drawing/2014/main" id="{694824CF-0ECE-4390-800D-2520CF2C22DA}"/>
              </a:ext>
            </a:extLst>
          </p:cNvPr>
          <p:cNvGraphicFramePr>
            <a:graphicFrameLocks noGrp="1"/>
          </p:cNvGraphicFramePr>
          <p:nvPr/>
        </p:nvGraphicFramePr>
        <p:xfrm>
          <a:off x="838199" y="2787014"/>
          <a:ext cx="4084779" cy="2864374"/>
        </p:xfrm>
        <a:graphic>
          <a:graphicData uri="http://schemas.openxmlformats.org/drawingml/2006/table">
            <a:tbl>
              <a:tblPr firstRow="1" bandRow="1">
                <a:tableStyleId>{5C22544A-7EE6-4342-B048-85BDC9FD1C3A}</a:tableStyleId>
              </a:tblPr>
              <a:tblGrid>
                <a:gridCol w="4084779">
                  <a:extLst>
                    <a:ext uri="{9D8B030D-6E8A-4147-A177-3AD203B41FA5}">
                      <a16:colId xmlns:a16="http://schemas.microsoft.com/office/drawing/2014/main" val="1162324945"/>
                    </a:ext>
                  </a:extLst>
                </a:gridCol>
              </a:tblGrid>
              <a:tr h="426609">
                <a:tc>
                  <a:txBody>
                    <a:bodyPr/>
                    <a:lstStyle/>
                    <a:p>
                      <a:r>
                        <a:rPr lang="en-US" sz="2000"/>
                        <a:t>Traditional Tasks</a:t>
                      </a:r>
                    </a:p>
                  </a:txBody>
                  <a:tcPr marL="91416" marR="91416" marT="45708" marB="45708"/>
                </a:tc>
                <a:extLst>
                  <a:ext uri="{0D108BD9-81ED-4DB2-BD59-A6C34878D82A}">
                    <a16:rowId xmlns:a16="http://schemas.microsoft.com/office/drawing/2014/main" val="2438150479"/>
                  </a:ext>
                </a:extLst>
              </a:tr>
              <a:tr h="2437765">
                <a:tc>
                  <a:txBody>
                    <a:bodyPr/>
                    <a:lstStyle/>
                    <a:p>
                      <a:pPr marL="342900" indent="-342900">
                        <a:lnSpc>
                          <a:spcPts val="2900"/>
                        </a:lnSpc>
                        <a:buFont typeface="Arial" panose="020B0604020202020204" pitchFamily="34" charset="0"/>
                        <a:buChar char="•"/>
                      </a:pPr>
                      <a:r>
                        <a:rPr lang="en-US" sz="1800"/>
                        <a:t>Single domain</a:t>
                      </a:r>
                    </a:p>
                    <a:p>
                      <a:pPr marL="342900" indent="-342900">
                        <a:lnSpc>
                          <a:spcPts val="2900"/>
                        </a:lnSpc>
                        <a:buFont typeface="Arial" panose="020B0604020202020204" pitchFamily="34" charset="0"/>
                        <a:buChar char="•"/>
                      </a:pPr>
                      <a:r>
                        <a:rPr lang="en-US" sz="1800"/>
                        <a:t>Single dialog act per utterance</a:t>
                      </a:r>
                    </a:p>
                    <a:p>
                      <a:pPr marL="342900" indent="-342900">
                        <a:lnSpc>
                          <a:spcPts val="2900"/>
                        </a:lnSpc>
                        <a:buFont typeface="Arial" panose="020B0604020202020204" pitchFamily="34" charset="0"/>
                        <a:buChar char="•"/>
                      </a:pPr>
                      <a:r>
                        <a:rPr lang="en-US" sz="1800"/>
                        <a:t>Single intent per dialog</a:t>
                      </a:r>
                    </a:p>
                    <a:p>
                      <a:pPr marL="342900" indent="-342900">
                        <a:lnSpc>
                          <a:spcPts val="2900"/>
                        </a:lnSpc>
                        <a:buFont typeface="Arial" panose="020B0604020202020204" pitchFamily="34" charset="0"/>
                        <a:buChar char="•"/>
                      </a:pPr>
                      <a:r>
                        <a:rPr lang="en-US" sz="1800"/>
                        <a:t>Contextless language understanding</a:t>
                      </a:r>
                    </a:p>
                    <a:p>
                      <a:pPr marL="342900" marR="0" lvl="0" indent="-342900" algn="l" defTabSz="914400" rtl="0" eaLnBrk="1" fontAlgn="auto" latinLnBrk="0" hangingPunct="1">
                        <a:lnSpc>
                          <a:spcPts val="2900"/>
                        </a:lnSpc>
                        <a:spcBef>
                          <a:spcPts val="0"/>
                        </a:spcBef>
                        <a:spcAft>
                          <a:spcPts val="0"/>
                        </a:spcAft>
                        <a:buClrTx/>
                        <a:buSzTx/>
                        <a:buFont typeface="Arial" panose="020B0604020202020204" pitchFamily="34" charset="0"/>
                        <a:buChar char="•"/>
                        <a:tabLst/>
                        <a:defRPr/>
                      </a:pPr>
                      <a:r>
                        <a:rPr lang="en-US" sz="1800"/>
                        <a:t>Contextless language generation</a:t>
                      </a:r>
                    </a:p>
                    <a:p>
                      <a:pPr marL="342900" indent="-342900">
                        <a:lnSpc>
                          <a:spcPts val="2900"/>
                        </a:lnSpc>
                        <a:buFont typeface="Arial" panose="020B0604020202020204" pitchFamily="34" charset="0"/>
                        <a:buChar char="•"/>
                      </a:pPr>
                      <a:r>
                        <a:rPr lang="en-US" sz="1800"/>
                        <a:t>Atomic tasks</a:t>
                      </a:r>
                      <a:endParaRPr lang="en-US" sz="2000"/>
                    </a:p>
                  </a:txBody>
                  <a:tcPr marL="91416" marR="91416" marT="45708" marB="45708" anchor="ctr"/>
                </a:tc>
                <a:extLst>
                  <a:ext uri="{0D108BD9-81ED-4DB2-BD59-A6C34878D82A}">
                    <a16:rowId xmlns:a16="http://schemas.microsoft.com/office/drawing/2014/main" val="2290451670"/>
                  </a:ext>
                </a:extLst>
              </a:tr>
            </a:tbl>
          </a:graphicData>
        </a:graphic>
      </p:graphicFrame>
      <p:sp>
        <p:nvSpPr>
          <p:cNvPr id="44" name="Arrow: Right 43">
            <a:extLst>
              <a:ext uri="{FF2B5EF4-FFF2-40B4-BE49-F238E27FC236}">
                <a16:creationId xmlns:a16="http://schemas.microsoft.com/office/drawing/2014/main" id="{25089F07-A635-4F23-8515-7AFE185BDE7D}"/>
              </a:ext>
            </a:extLst>
          </p:cNvPr>
          <p:cNvSpPr/>
          <p:nvPr/>
        </p:nvSpPr>
        <p:spPr>
          <a:xfrm>
            <a:off x="5410200" y="3940642"/>
            <a:ext cx="774802" cy="5572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a:endParaRPr>
          </a:p>
        </p:txBody>
      </p:sp>
      <p:graphicFrame>
        <p:nvGraphicFramePr>
          <p:cNvPr id="54" name="Table 53">
            <a:extLst>
              <a:ext uri="{FF2B5EF4-FFF2-40B4-BE49-F238E27FC236}">
                <a16:creationId xmlns:a16="http://schemas.microsoft.com/office/drawing/2014/main" id="{2CFDCF10-AF60-45C4-9942-F4585AE5D78E}"/>
              </a:ext>
            </a:extLst>
          </p:cNvPr>
          <p:cNvGraphicFramePr>
            <a:graphicFrameLocks noGrp="1"/>
          </p:cNvGraphicFramePr>
          <p:nvPr/>
        </p:nvGraphicFramePr>
        <p:xfrm>
          <a:off x="6672224" y="2787013"/>
          <a:ext cx="4084779" cy="2864374"/>
        </p:xfrm>
        <a:graphic>
          <a:graphicData uri="http://schemas.openxmlformats.org/drawingml/2006/table">
            <a:tbl>
              <a:tblPr firstRow="1" bandRow="1">
                <a:tableStyleId>{5C22544A-7EE6-4342-B048-85BDC9FD1C3A}</a:tableStyleId>
              </a:tblPr>
              <a:tblGrid>
                <a:gridCol w="4084779">
                  <a:extLst>
                    <a:ext uri="{9D8B030D-6E8A-4147-A177-3AD203B41FA5}">
                      <a16:colId xmlns:a16="http://schemas.microsoft.com/office/drawing/2014/main" val="1162324945"/>
                    </a:ext>
                  </a:extLst>
                </a:gridCol>
              </a:tblGrid>
              <a:tr h="426609">
                <a:tc>
                  <a:txBody>
                    <a:bodyPr/>
                    <a:lstStyle/>
                    <a:p>
                      <a:r>
                        <a:rPr lang="en-US" sz="2000"/>
                        <a:t> This Challenge</a:t>
                      </a:r>
                    </a:p>
                  </a:txBody>
                  <a:tcPr marL="91416" marR="91416" marT="45708" marB="45708"/>
                </a:tc>
                <a:extLst>
                  <a:ext uri="{0D108BD9-81ED-4DB2-BD59-A6C34878D82A}">
                    <a16:rowId xmlns:a16="http://schemas.microsoft.com/office/drawing/2014/main" val="2438150479"/>
                  </a:ext>
                </a:extLst>
              </a:tr>
              <a:tr h="2437765">
                <a:tc>
                  <a:txBody>
                    <a:bodyPr/>
                    <a:lstStyle/>
                    <a:p>
                      <a:pPr marL="342900" indent="-342900">
                        <a:lnSpc>
                          <a:spcPts val="2900"/>
                        </a:lnSpc>
                        <a:buFont typeface="Arial" panose="020B0604020202020204" pitchFamily="34" charset="0"/>
                        <a:buChar char="•"/>
                      </a:pPr>
                      <a:r>
                        <a:rPr lang="en-US" sz="1800"/>
                        <a:t>Multiple domains</a:t>
                      </a:r>
                    </a:p>
                    <a:p>
                      <a:pPr marL="342900" indent="-342900">
                        <a:lnSpc>
                          <a:spcPts val="2900"/>
                        </a:lnSpc>
                        <a:buFont typeface="Arial" panose="020B0604020202020204" pitchFamily="34" charset="0"/>
                        <a:buChar char="•"/>
                      </a:pPr>
                      <a:r>
                        <a:rPr lang="en-US" sz="1800"/>
                        <a:t>Multiple dialog acts per utterance</a:t>
                      </a:r>
                    </a:p>
                    <a:p>
                      <a:pPr marL="342900" indent="-342900">
                        <a:lnSpc>
                          <a:spcPts val="2900"/>
                        </a:lnSpc>
                        <a:buFont typeface="Arial" panose="020B0604020202020204" pitchFamily="34" charset="0"/>
                        <a:buChar char="•"/>
                      </a:pPr>
                      <a:r>
                        <a:rPr lang="en-US" sz="1800"/>
                        <a:t>Multiple intents per dialog</a:t>
                      </a:r>
                    </a:p>
                    <a:p>
                      <a:pPr marL="342900" indent="-342900">
                        <a:lnSpc>
                          <a:spcPts val="2900"/>
                        </a:lnSpc>
                        <a:buFont typeface="Arial" panose="020B0604020202020204" pitchFamily="34" charset="0"/>
                        <a:buChar char="•"/>
                      </a:pPr>
                      <a:r>
                        <a:rPr lang="en-US" sz="1800"/>
                        <a:t>Contextual language understanding</a:t>
                      </a:r>
                    </a:p>
                    <a:p>
                      <a:pPr marL="342900" marR="0" lvl="0" indent="-342900" algn="l" defTabSz="914400" rtl="0" eaLnBrk="1" fontAlgn="auto" latinLnBrk="0" hangingPunct="1">
                        <a:lnSpc>
                          <a:spcPts val="2900"/>
                        </a:lnSpc>
                        <a:spcBef>
                          <a:spcPts val="0"/>
                        </a:spcBef>
                        <a:spcAft>
                          <a:spcPts val="0"/>
                        </a:spcAft>
                        <a:buClrTx/>
                        <a:buSzTx/>
                        <a:buFont typeface="Arial" panose="020B0604020202020204" pitchFamily="34" charset="0"/>
                        <a:buChar char="•"/>
                        <a:tabLst/>
                        <a:defRPr/>
                      </a:pPr>
                      <a:r>
                        <a:rPr lang="en-US" sz="1800"/>
                        <a:t>Contextual language generation</a:t>
                      </a:r>
                    </a:p>
                    <a:p>
                      <a:pPr marL="342900" indent="-342900">
                        <a:lnSpc>
                          <a:spcPts val="2900"/>
                        </a:lnSpc>
                        <a:buFont typeface="Arial" panose="020B0604020202020204" pitchFamily="34" charset="0"/>
                        <a:buChar char="•"/>
                      </a:pPr>
                      <a:r>
                        <a:rPr lang="en-US" sz="1800"/>
                        <a:t>Composite tasks with state sharing</a:t>
                      </a:r>
                      <a:endParaRPr lang="en-US" sz="2000"/>
                    </a:p>
                  </a:txBody>
                  <a:tcPr marL="91416" marR="91416" marT="45708" marB="45708" anchor="ctr"/>
                </a:tc>
                <a:extLst>
                  <a:ext uri="{0D108BD9-81ED-4DB2-BD59-A6C34878D82A}">
                    <a16:rowId xmlns:a16="http://schemas.microsoft.com/office/drawing/2014/main" val="2290451670"/>
                  </a:ext>
                </a:extLst>
              </a:tr>
            </a:tbl>
          </a:graphicData>
        </a:graphic>
      </p:graphicFrame>
      <p:sp>
        <p:nvSpPr>
          <p:cNvPr id="5" name="Title 4">
            <a:extLst>
              <a:ext uri="{FF2B5EF4-FFF2-40B4-BE49-F238E27FC236}">
                <a16:creationId xmlns:a16="http://schemas.microsoft.com/office/drawing/2014/main" id="{153C8291-5389-4717-85AE-2CC37D31D0FC}"/>
              </a:ext>
            </a:extLst>
          </p:cNvPr>
          <p:cNvSpPr>
            <a:spLocks noGrp="1"/>
          </p:cNvSpPr>
          <p:nvPr>
            <p:ph type="title"/>
          </p:nvPr>
        </p:nvSpPr>
        <p:spPr>
          <a:xfrm>
            <a:off x="838201" y="365125"/>
            <a:ext cx="10515600" cy="1325563"/>
          </a:xfrm>
        </p:spPr>
        <p:txBody>
          <a:bodyPr>
            <a:normAutofit/>
          </a:bodyPr>
          <a:lstStyle/>
          <a:p>
            <a:r>
              <a:rPr lang="en-US" sz="4000"/>
              <a:t>Multi-Domain Task-Completion Dialog Challenge at DSTC-8</a:t>
            </a:r>
          </a:p>
        </p:txBody>
      </p:sp>
      <p:sp>
        <p:nvSpPr>
          <p:cNvPr id="6" name="Rectangle 5">
            <a:extLst>
              <a:ext uri="{FF2B5EF4-FFF2-40B4-BE49-F238E27FC236}">
                <a16:creationId xmlns:a16="http://schemas.microsoft.com/office/drawing/2014/main" id="{EBCB80D6-8E44-4915-BFD0-3060EFCE4525}"/>
              </a:ext>
            </a:extLst>
          </p:cNvPr>
          <p:cNvSpPr/>
          <p:nvPr/>
        </p:nvSpPr>
        <p:spPr>
          <a:xfrm>
            <a:off x="478972" y="6169709"/>
            <a:ext cx="11843658" cy="646331"/>
          </a:xfrm>
          <a:prstGeom prst="rect">
            <a:avLst/>
          </a:prstGeom>
        </p:spPr>
        <p:txBody>
          <a:bodyPr wrap="square">
            <a:spAutoFit/>
          </a:bodyPr>
          <a:lstStyle/>
          <a:p>
            <a:r>
              <a:rPr lang="en-US"/>
              <a:t>Track site: </a:t>
            </a:r>
            <a:r>
              <a:rPr lang="en-US">
                <a:hlinkClick r:id="rId3"/>
              </a:rPr>
              <a:t>https://www.microsoft.com/en-us/research/project/multi-domain-task-completion-dialog-challenge/</a:t>
            </a:r>
            <a:r>
              <a:rPr lang="en-US"/>
              <a:t> </a:t>
            </a:r>
          </a:p>
          <a:p>
            <a:r>
              <a:rPr lang="en-US" err="1"/>
              <a:t>Codalab</a:t>
            </a:r>
            <a:r>
              <a:rPr lang="en-US"/>
              <a:t> site: </a:t>
            </a:r>
            <a:r>
              <a:rPr lang="en-US">
                <a:hlinkClick r:id="rId4"/>
              </a:rPr>
              <a:t>https://competitions.codalab.org/competitions/23263?secret_key=5ef230cb-8895-485b-96d8-04f94536fc17</a:t>
            </a:r>
            <a:r>
              <a:rPr lang="en-US"/>
              <a:t> </a:t>
            </a:r>
          </a:p>
        </p:txBody>
      </p:sp>
    </p:spTree>
    <p:extLst>
      <p:ext uri="{BB962C8B-B14F-4D97-AF65-F5344CB8AC3E}">
        <p14:creationId xmlns:p14="http://schemas.microsoft.com/office/powerpoint/2010/main" val="13802664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9052915" y="2964447"/>
            <a:ext cx="357765" cy="372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052915" y="4386343"/>
            <a:ext cx="357765" cy="372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280913"/>
            <a:ext cx="10241693" cy="1325563"/>
          </a:xfrm>
        </p:spPr>
        <p:txBody>
          <a:bodyPr/>
          <a:lstStyle/>
          <a:p>
            <a:r>
              <a:rPr lang="en-US"/>
              <a:t>Classical dialog system architecture</a:t>
            </a:r>
          </a:p>
        </p:txBody>
      </p:sp>
      <p:grpSp>
        <p:nvGrpSpPr>
          <p:cNvPr id="16" name="Group 15"/>
          <p:cNvGrpSpPr/>
          <p:nvPr/>
        </p:nvGrpSpPr>
        <p:grpSpPr>
          <a:xfrm>
            <a:off x="7605943" y="3150937"/>
            <a:ext cx="1817437" cy="2209551"/>
            <a:chOff x="7605943" y="3150937"/>
            <a:chExt cx="1817437" cy="2209551"/>
          </a:xfrm>
        </p:grpSpPr>
        <p:cxnSp>
          <p:nvCxnSpPr>
            <p:cNvPr id="43" name="Connector: Elbow 42"/>
            <p:cNvCxnSpPr>
              <a:stCxn id="42" idx="3"/>
              <a:endCxn id="41" idx="3"/>
            </p:cNvCxnSpPr>
            <p:nvPr/>
          </p:nvCxnSpPr>
          <p:spPr>
            <a:xfrm flipV="1">
              <a:off x="9410680" y="3150937"/>
              <a:ext cx="12700" cy="1421896"/>
            </a:xfrm>
            <a:prstGeom prst="bentConnector3">
              <a:avLst>
                <a:gd name="adj1" fmla="val 1800000"/>
              </a:avLst>
            </a:prstGeom>
            <a:ln>
              <a:prstDash val="sysDash"/>
              <a:tailEnd type="triangle" w="lg" len="lg"/>
            </a:ln>
          </p:spPr>
          <p:style>
            <a:lnRef idx="3">
              <a:schemeClr val="dk1"/>
            </a:lnRef>
            <a:fillRef idx="0">
              <a:schemeClr val="dk1"/>
            </a:fillRef>
            <a:effectRef idx="2">
              <a:schemeClr val="dk1"/>
            </a:effectRef>
            <a:fontRef idx="minor">
              <a:schemeClr val="tx1"/>
            </a:fontRef>
          </p:style>
        </p:cxnSp>
        <p:sp>
          <p:nvSpPr>
            <p:cNvPr id="5" name="Rectangle 4"/>
            <p:cNvSpPr/>
            <p:nvPr/>
          </p:nvSpPr>
          <p:spPr>
            <a:xfrm>
              <a:off x="7605943" y="4325772"/>
              <a:ext cx="1804737" cy="103471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Policy</a:t>
              </a:r>
              <a:br>
                <a:rPr lang="en-US"/>
              </a:br>
              <a:r>
                <a:rPr lang="en-US"/>
                <a:t>(action selection)</a:t>
              </a:r>
            </a:p>
          </p:txBody>
        </p:sp>
      </p:grpSp>
      <p:sp>
        <p:nvSpPr>
          <p:cNvPr id="7" name="TextBox 6"/>
          <p:cNvSpPr txBox="1"/>
          <p:nvPr/>
        </p:nvSpPr>
        <p:spPr>
          <a:xfrm>
            <a:off x="366945" y="3694903"/>
            <a:ext cx="1390850" cy="369332"/>
          </a:xfrm>
          <a:prstGeom prst="rect">
            <a:avLst/>
          </a:prstGeom>
          <a:noFill/>
        </p:spPr>
        <p:txBody>
          <a:bodyPr wrap="square" rtlCol="0">
            <a:spAutoFit/>
          </a:bodyPr>
          <a:lstStyle/>
          <a:p>
            <a:pPr algn="ctr"/>
            <a:r>
              <a:rPr lang="en-US"/>
              <a:t>words</a:t>
            </a:r>
          </a:p>
        </p:txBody>
      </p:sp>
      <p:grpSp>
        <p:nvGrpSpPr>
          <p:cNvPr id="15" name="Group 14"/>
          <p:cNvGrpSpPr/>
          <p:nvPr/>
        </p:nvGrpSpPr>
        <p:grpSpPr>
          <a:xfrm>
            <a:off x="7605943" y="2363281"/>
            <a:ext cx="1958210" cy="1962491"/>
            <a:chOff x="7605943" y="2363281"/>
            <a:chExt cx="1958210" cy="1962491"/>
          </a:xfrm>
        </p:grpSpPr>
        <p:sp>
          <p:nvSpPr>
            <p:cNvPr id="4" name="Rectangle 3"/>
            <p:cNvSpPr/>
            <p:nvPr/>
          </p:nvSpPr>
          <p:spPr>
            <a:xfrm>
              <a:off x="7605943" y="2363281"/>
              <a:ext cx="1804737" cy="103471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Dialog state tracking</a:t>
              </a:r>
            </a:p>
          </p:txBody>
        </p:sp>
        <p:sp>
          <p:nvSpPr>
            <p:cNvPr id="10" name="TextBox 9"/>
            <p:cNvSpPr txBox="1"/>
            <p:nvPr/>
          </p:nvSpPr>
          <p:spPr>
            <a:xfrm>
              <a:off x="8397090" y="3677219"/>
              <a:ext cx="1167063" cy="369332"/>
            </a:xfrm>
            <a:prstGeom prst="rect">
              <a:avLst/>
            </a:prstGeom>
            <a:noFill/>
          </p:spPr>
          <p:txBody>
            <a:bodyPr wrap="square" rtlCol="0">
              <a:spAutoFit/>
            </a:bodyPr>
            <a:lstStyle/>
            <a:p>
              <a:pPr algn="ctr"/>
              <a:r>
                <a:rPr lang="en-US"/>
                <a:t>state</a:t>
              </a:r>
            </a:p>
          </p:txBody>
        </p:sp>
        <p:cxnSp>
          <p:nvCxnSpPr>
            <p:cNvPr id="14" name="Straight Arrow Connector 13"/>
            <p:cNvCxnSpPr>
              <a:stCxn id="4" idx="2"/>
              <a:endCxn id="5" idx="0"/>
            </p:cNvCxnSpPr>
            <p:nvPr/>
          </p:nvCxnSpPr>
          <p:spPr>
            <a:xfrm>
              <a:off x="8508312" y="3397997"/>
              <a:ext cx="0" cy="927775"/>
            </a:xfrm>
            <a:prstGeom prst="straightConnector1">
              <a:avLst/>
            </a:prstGeom>
            <a:ln>
              <a:tailEnd type="triangle" w="lg" len="lg"/>
            </a:ln>
          </p:spPr>
          <p:style>
            <a:lnRef idx="3">
              <a:schemeClr val="dk1"/>
            </a:lnRef>
            <a:fillRef idx="0">
              <a:schemeClr val="dk1"/>
            </a:fillRef>
            <a:effectRef idx="2">
              <a:schemeClr val="dk1"/>
            </a:effectRef>
            <a:fontRef idx="minor">
              <a:schemeClr val="tx1"/>
            </a:fontRef>
          </p:style>
        </p:cxnSp>
      </p:grpSp>
      <p:grpSp>
        <p:nvGrpSpPr>
          <p:cNvPr id="18" name="Group 17"/>
          <p:cNvGrpSpPr/>
          <p:nvPr/>
        </p:nvGrpSpPr>
        <p:grpSpPr>
          <a:xfrm>
            <a:off x="9410680" y="2880639"/>
            <a:ext cx="2287748" cy="1962491"/>
            <a:chOff x="9410680" y="2880639"/>
            <a:chExt cx="2287748" cy="1962491"/>
          </a:xfrm>
        </p:grpSpPr>
        <p:sp>
          <p:nvSpPr>
            <p:cNvPr id="11" name="Cloud 10"/>
            <p:cNvSpPr/>
            <p:nvPr/>
          </p:nvSpPr>
          <p:spPr>
            <a:xfrm>
              <a:off x="10016876" y="3220503"/>
              <a:ext cx="1681552" cy="128276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t>Service</a:t>
              </a:r>
              <a:br>
                <a:rPr lang="en-US"/>
              </a:br>
              <a:r>
                <a:rPr lang="en-US"/>
                <a:t>APIs</a:t>
              </a:r>
            </a:p>
          </p:txBody>
        </p:sp>
        <p:cxnSp>
          <p:nvCxnSpPr>
            <p:cNvPr id="29" name="Connector: Elbow 28"/>
            <p:cNvCxnSpPr>
              <a:stCxn id="5" idx="3"/>
              <a:endCxn id="11" idx="1"/>
            </p:cNvCxnSpPr>
            <p:nvPr/>
          </p:nvCxnSpPr>
          <p:spPr>
            <a:xfrm flipV="1">
              <a:off x="9410680" y="4501901"/>
              <a:ext cx="1446972" cy="341229"/>
            </a:xfrm>
            <a:prstGeom prst="bentConnector2">
              <a:avLst/>
            </a:prstGeom>
            <a:ln>
              <a:tailEnd type="triangle" w="lg" len="lg"/>
            </a:ln>
          </p:spPr>
          <p:style>
            <a:lnRef idx="3">
              <a:schemeClr val="dk1"/>
            </a:lnRef>
            <a:fillRef idx="0">
              <a:schemeClr val="dk1"/>
            </a:fillRef>
            <a:effectRef idx="2">
              <a:schemeClr val="dk1"/>
            </a:effectRef>
            <a:fontRef idx="minor">
              <a:schemeClr val="tx1"/>
            </a:fontRef>
          </p:style>
        </p:cxnSp>
        <p:cxnSp>
          <p:nvCxnSpPr>
            <p:cNvPr id="30" name="Connector: Elbow 29"/>
            <p:cNvCxnSpPr>
              <a:stCxn id="11" idx="3"/>
              <a:endCxn id="4" idx="3"/>
            </p:cNvCxnSpPr>
            <p:nvPr/>
          </p:nvCxnSpPr>
          <p:spPr>
            <a:xfrm rot="16200000" flipV="1">
              <a:off x="9927563" y="2363757"/>
              <a:ext cx="413207" cy="1446972"/>
            </a:xfrm>
            <a:prstGeom prst="bentConnector2">
              <a:avLst/>
            </a:prstGeom>
            <a:ln>
              <a:tailEnd type="triangle" w="lg" len="lg"/>
            </a:ln>
          </p:spPr>
          <p:style>
            <a:lnRef idx="3">
              <a:schemeClr val="dk1"/>
            </a:lnRef>
            <a:fillRef idx="0">
              <a:schemeClr val="dk1"/>
            </a:fillRef>
            <a:effectRef idx="2">
              <a:schemeClr val="dk1"/>
            </a:effectRef>
            <a:fontRef idx="minor">
              <a:schemeClr val="tx1"/>
            </a:fontRef>
          </p:style>
        </p:cxnSp>
      </p:grpSp>
      <p:sp>
        <p:nvSpPr>
          <p:cNvPr id="47" name="TextBox 46"/>
          <p:cNvSpPr txBox="1"/>
          <p:nvPr/>
        </p:nvSpPr>
        <p:spPr>
          <a:xfrm>
            <a:off x="313157" y="2418974"/>
            <a:ext cx="1390850" cy="923330"/>
          </a:xfrm>
          <a:prstGeom prst="rect">
            <a:avLst/>
          </a:prstGeom>
          <a:noFill/>
        </p:spPr>
        <p:txBody>
          <a:bodyPr wrap="square" rtlCol="0">
            <a:spAutoFit/>
          </a:bodyPr>
          <a:lstStyle/>
          <a:p>
            <a:pPr lvl="0" algn="ctr">
              <a:defRPr/>
            </a:pPr>
            <a:r>
              <a:rPr lang="en-US" i="1"/>
              <a:t>Find me a</a:t>
            </a:r>
          </a:p>
          <a:p>
            <a:pPr lvl="0" algn="ctr">
              <a:defRPr/>
            </a:pPr>
            <a:r>
              <a:rPr lang="en-US" i="1"/>
              <a:t>Bill Murray movie</a:t>
            </a:r>
          </a:p>
        </p:txBody>
      </p:sp>
      <p:grpSp>
        <p:nvGrpSpPr>
          <p:cNvPr id="22" name="Group 21"/>
          <p:cNvGrpSpPr/>
          <p:nvPr/>
        </p:nvGrpSpPr>
        <p:grpSpPr>
          <a:xfrm>
            <a:off x="313157" y="4325772"/>
            <a:ext cx="3896861" cy="1034716"/>
            <a:chOff x="313157" y="4325772"/>
            <a:chExt cx="3896861" cy="1034716"/>
          </a:xfrm>
        </p:grpSpPr>
        <p:sp>
          <p:nvSpPr>
            <p:cNvPr id="6" name="Rectangle 5"/>
            <p:cNvSpPr/>
            <p:nvPr/>
          </p:nvSpPr>
          <p:spPr>
            <a:xfrm>
              <a:off x="2405281" y="4325772"/>
              <a:ext cx="1804737" cy="103471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Language generation</a:t>
              </a:r>
            </a:p>
          </p:txBody>
        </p:sp>
        <p:cxnSp>
          <p:nvCxnSpPr>
            <p:cNvPr id="17" name="Straight Arrow Connector 16"/>
            <p:cNvCxnSpPr>
              <a:stCxn id="6" idx="1"/>
            </p:cNvCxnSpPr>
            <p:nvPr/>
          </p:nvCxnSpPr>
          <p:spPr>
            <a:xfrm flipH="1">
              <a:off x="1531088" y="4843130"/>
              <a:ext cx="874193" cy="0"/>
            </a:xfrm>
            <a:prstGeom prst="straightConnector1">
              <a:avLst/>
            </a:prstGeom>
            <a:ln>
              <a:tailEnd type="triangle" w="lg" len="lg"/>
            </a:ln>
          </p:spPr>
          <p:style>
            <a:lnRef idx="3">
              <a:schemeClr val="dk1"/>
            </a:lnRef>
            <a:fillRef idx="0">
              <a:schemeClr val="dk1"/>
            </a:fillRef>
            <a:effectRef idx="2">
              <a:schemeClr val="dk1"/>
            </a:effectRef>
            <a:fontRef idx="minor">
              <a:schemeClr val="tx1"/>
            </a:fontRef>
          </p:style>
        </p:cxnSp>
        <p:sp>
          <p:nvSpPr>
            <p:cNvPr id="50" name="TextBox 49"/>
            <p:cNvSpPr txBox="1"/>
            <p:nvPr/>
          </p:nvSpPr>
          <p:spPr>
            <a:xfrm>
              <a:off x="313157" y="4437158"/>
              <a:ext cx="1390850" cy="646331"/>
            </a:xfrm>
            <a:prstGeom prst="rect">
              <a:avLst/>
            </a:prstGeom>
            <a:noFill/>
          </p:spPr>
          <p:txBody>
            <a:bodyPr wrap="square" rtlCol="0">
              <a:spAutoFit/>
            </a:bodyPr>
            <a:lstStyle/>
            <a:p>
              <a:pPr algn="ctr"/>
              <a:r>
                <a:rPr lang="en-US" i="1"/>
                <a:t>When was it released?</a:t>
              </a:r>
            </a:p>
          </p:txBody>
        </p:sp>
      </p:grpSp>
      <p:grpSp>
        <p:nvGrpSpPr>
          <p:cNvPr id="23" name="Group 22"/>
          <p:cNvGrpSpPr/>
          <p:nvPr/>
        </p:nvGrpSpPr>
        <p:grpSpPr>
          <a:xfrm>
            <a:off x="1704007" y="2363281"/>
            <a:ext cx="5901936" cy="1683270"/>
            <a:chOff x="1704007" y="2363281"/>
            <a:chExt cx="5901936" cy="1683270"/>
          </a:xfrm>
        </p:grpSpPr>
        <p:sp>
          <p:nvSpPr>
            <p:cNvPr id="9" name="TextBox 8"/>
            <p:cNvSpPr txBox="1"/>
            <p:nvPr/>
          </p:nvSpPr>
          <p:spPr>
            <a:xfrm>
              <a:off x="4973812" y="3677219"/>
              <a:ext cx="1167063" cy="369332"/>
            </a:xfrm>
            <a:prstGeom prst="rect">
              <a:avLst/>
            </a:prstGeom>
            <a:noFill/>
          </p:spPr>
          <p:txBody>
            <a:bodyPr wrap="square" rtlCol="0">
              <a:spAutoFit/>
            </a:bodyPr>
            <a:lstStyle/>
            <a:p>
              <a:pPr algn="ctr"/>
              <a:r>
                <a:rPr lang="en-US"/>
                <a:t>meaning </a:t>
              </a:r>
            </a:p>
          </p:txBody>
        </p:sp>
        <p:grpSp>
          <p:nvGrpSpPr>
            <p:cNvPr id="12" name="Group 11"/>
            <p:cNvGrpSpPr/>
            <p:nvPr/>
          </p:nvGrpSpPr>
          <p:grpSpPr>
            <a:xfrm>
              <a:off x="1704007" y="2363281"/>
              <a:ext cx="5901936" cy="1104534"/>
              <a:chOff x="1704007" y="2363281"/>
              <a:chExt cx="5901936" cy="1104534"/>
            </a:xfrm>
          </p:grpSpPr>
          <p:cxnSp>
            <p:nvCxnSpPr>
              <p:cNvPr id="20" name="Straight Arrow Connector 19"/>
              <p:cNvCxnSpPr>
                <a:stCxn id="3" idx="3"/>
                <a:endCxn id="4" idx="1"/>
              </p:cNvCxnSpPr>
              <p:nvPr/>
            </p:nvCxnSpPr>
            <p:spPr>
              <a:xfrm>
                <a:off x="4210018" y="2880639"/>
                <a:ext cx="3395925" cy="0"/>
              </a:xfrm>
              <a:prstGeom prst="straightConnector1">
                <a:avLst/>
              </a:prstGeom>
              <a:ln>
                <a:tailEnd type="triangle" w="lg" len="lg"/>
              </a:ln>
            </p:spPr>
            <p:style>
              <a:lnRef idx="3">
                <a:schemeClr val="dk1"/>
              </a:lnRef>
              <a:fillRef idx="0">
                <a:schemeClr val="dk1"/>
              </a:fillRef>
              <a:effectRef idx="2">
                <a:schemeClr val="dk1"/>
              </a:effectRef>
              <a:fontRef idx="minor">
                <a:schemeClr val="tx1"/>
              </a:fontRef>
            </p:style>
          </p:cxnSp>
          <p:sp>
            <p:nvSpPr>
              <p:cNvPr id="73" name="Rectangle 72"/>
              <p:cNvSpPr/>
              <p:nvPr/>
            </p:nvSpPr>
            <p:spPr>
              <a:xfrm>
                <a:off x="4565032" y="2378044"/>
                <a:ext cx="2537516" cy="10897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405281" y="2363281"/>
                <a:ext cx="1804737" cy="103471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Language understanding</a:t>
                </a:r>
              </a:p>
            </p:txBody>
          </p:sp>
          <p:cxnSp>
            <p:nvCxnSpPr>
              <p:cNvPr id="13" name="Straight Arrow Connector 12"/>
              <p:cNvCxnSpPr>
                <a:stCxn id="47" idx="3"/>
                <a:endCxn id="3" idx="1"/>
              </p:cNvCxnSpPr>
              <p:nvPr/>
            </p:nvCxnSpPr>
            <p:spPr>
              <a:xfrm>
                <a:off x="1704007" y="2880639"/>
                <a:ext cx="701274" cy="0"/>
              </a:xfrm>
              <a:prstGeom prst="straightConnector1">
                <a:avLst/>
              </a:prstGeom>
              <a:ln>
                <a:tailEnd type="triangle" w="lg" len="lg"/>
              </a:ln>
            </p:spPr>
            <p:style>
              <a:lnRef idx="3">
                <a:schemeClr val="dk1"/>
              </a:lnRef>
              <a:fillRef idx="0">
                <a:schemeClr val="dk1"/>
              </a:fillRef>
              <a:effectRef idx="2">
                <a:schemeClr val="dk1"/>
              </a:effectRef>
              <a:fontRef idx="minor">
                <a:schemeClr val="tx1"/>
              </a:fontRef>
            </p:style>
          </p:cxnSp>
          <p:sp>
            <p:nvSpPr>
              <p:cNvPr id="65" name="Double Bracket 64"/>
              <p:cNvSpPr/>
              <p:nvPr/>
            </p:nvSpPr>
            <p:spPr>
              <a:xfrm>
                <a:off x="4671358" y="2551814"/>
                <a:ext cx="2324865" cy="742232"/>
              </a:xfrm>
              <a:prstGeom prst="bracketPair">
                <a:avLst/>
              </a:prstGeom>
            </p:spPr>
            <p:style>
              <a:lnRef idx="3">
                <a:schemeClr val="dk1"/>
              </a:lnRef>
              <a:fillRef idx="0">
                <a:schemeClr val="dk1"/>
              </a:fillRef>
              <a:effectRef idx="2">
                <a:schemeClr val="dk1"/>
              </a:effectRef>
              <a:fontRef idx="minor">
                <a:schemeClr val="tx1"/>
              </a:fontRef>
            </p:style>
            <p:txBody>
              <a:bodyPr rtlCol="0" anchor="ctr"/>
              <a:lstStyle/>
              <a:p>
                <a:pPr>
                  <a:tabLst>
                    <a:tab pos="850900" algn="l"/>
                  </a:tabLst>
                </a:pPr>
                <a:r>
                  <a:rPr lang="en-US" sz="1400">
                    <a:latin typeface="Lucida Console" panose="020B0609040504020204" pitchFamily="49" charset="0"/>
                  </a:rPr>
                  <a:t>intent: </a:t>
                </a:r>
                <a:r>
                  <a:rPr lang="en-US" sz="1400" err="1">
                    <a:latin typeface="Lucida Console" panose="020B0609040504020204" pitchFamily="49" charset="0"/>
                  </a:rPr>
                  <a:t>get_movie</a:t>
                </a:r>
                <a:endParaRPr lang="en-US" sz="1400">
                  <a:latin typeface="Lucida Console" panose="020B0609040504020204" pitchFamily="49" charset="0"/>
                </a:endParaRPr>
              </a:p>
              <a:p>
                <a:pPr>
                  <a:tabLst>
                    <a:tab pos="850900" algn="l"/>
                  </a:tabLst>
                </a:pPr>
                <a:r>
                  <a:rPr lang="en-US" sz="1400">
                    <a:latin typeface="Lucida Console" panose="020B0609040504020204" pitchFamily="49" charset="0"/>
                  </a:rPr>
                  <a:t>actor:  bill </a:t>
                </a:r>
                <a:r>
                  <a:rPr lang="en-US" sz="1400" err="1">
                    <a:latin typeface="Lucida Console" panose="020B0609040504020204" pitchFamily="49" charset="0"/>
                  </a:rPr>
                  <a:t>murray</a:t>
                </a:r>
                <a:endParaRPr lang="en-US" sz="1400">
                  <a:latin typeface="Lucida Console" panose="020B0609040504020204" pitchFamily="49" charset="0"/>
                </a:endParaRPr>
              </a:p>
            </p:txBody>
          </p:sp>
        </p:grpSp>
      </p:grpSp>
      <p:grpSp>
        <p:nvGrpSpPr>
          <p:cNvPr id="19" name="Group 18"/>
          <p:cNvGrpSpPr/>
          <p:nvPr/>
        </p:nvGrpSpPr>
        <p:grpSpPr>
          <a:xfrm>
            <a:off x="4210018" y="4332580"/>
            <a:ext cx="3395925" cy="1089771"/>
            <a:chOff x="4210018" y="4332580"/>
            <a:chExt cx="3395925" cy="1089771"/>
          </a:xfrm>
        </p:grpSpPr>
        <p:cxnSp>
          <p:nvCxnSpPr>
            <p:cNvPr id="21" name="Straight Arrow Connector 20"/>
            <p:cNvCxnSpPr>
              <a:stCxn id="5" idx="1"/>
              <a:endCxn id="6" idx="3"/>
            </p:cNvCxnSpPr>
            <p:nvPr/>
          </p:nvCxnSpPr>
          <p:spPr>
            <a:xfrm flipH="1">
              <a:off x="4210018" y="4843130"/>
              <a:ext cx="3395925" cy="0"/>
            </a:xfrm>
            <a:prstGeom prst="straightConnector1">
              <a:avLst/>
            </a:prstGeom>
            <a:ln>
              <a:tailEnd type="triangle" w="lg" len="lg"/>
            </a:ln>
          </p:spPr>
          <p:style>
            <a:lnRef idx="3">
              <a:schemeClr val="dk1"/>
            </a:lnRef>
            <a:fillRef idx="0">
              <a:schemeClr val="dk1"/>
            </a:fillRef>
            <a:effectRef idx="2">
              <a:schemeClr val="dk1"/>
            </a:effectRef>
            <a:fontRef idx="minor">
              <a:schemeClr val="tx1"/>
            </a:fontRef>
          </p:style>
        </p:cxnSp>
        <p:sp>
          <p:nvSpPr>
            <p:cNvPr id="69" name="Rectangle 68"/>
            <p:cNvSpPr/>
            <p:nvPr/>
          </p:nvSpPr>
          <p:spPr>
            <a:xfrm>
              <a:off x="4565032" y="4332580"/>
              <a:ext cx="2537516" cy="10897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ouble Bracket 65"/>
            <p:cNvSpPr/>
            <p:nvPr/>
          </p:nvSpPr>
          <p:spPr>
            <a:xfrm>
              <a:off x="4713888" y="4506349"/>
              <a:ext cx="2324865" cy="742232"/>
            </a:xfrm>
            <a:prstGeom prst="bracketPair">
              <a:avLst/>
            </a:prstGeom>
          </p:spPr>
          <p:style>
            <a:lnRef idx="3">
              <a:schemeClr val="dk1"/>
            </a:lnRef>
            <a:fillRef idx="0">
              <a:schemeClr val="dk1"/>
            </a:fillRef>
            <a:effectRef idx="2">
              <a:schemeClr val="dk1"/>
            </a:effectRef>
            <a:fontRef idx="minor">
              <a:schemeClr val="tx1"/>
            </a:fontRef>
          </p:style>
          <p:txBody>
            <a:bodyPr rtlCol="0" anchor="ctr"/>
            <a:lstStyle/>
            <a:p>
              <a:pPr>
                <a:tabLst>
                  <a:tab pos="850900" algn="l"/>
                </a:tabLst>
              </a:pPr>
              <a:r>
                <a:rPr lang="en-US" sz="1400">
                  <a:latin typeface="Lucida Console" panose="020B0609040504020204" pitchFamily="49" charset="0"/>
                </a:rPr>
                <a:t>intent: </a:t>
              </a:r>
              <a:r>
                <a:rPr lang="en-US" sz="1400" err="1">
                  <a:latin typeface="Lucida Console" panose="020B0609040504020204" pitchFamily="49" charset="0"/>
                </a:rPr>
                <a:t>ask_slot</a:t>
              </a:r>
              <a:endParaRPr lang="en-US" sz="1400">
                <a:latin typeface="Lucida Console" panose="020B0609040504020204" pitchFamily="49" charset="0"/>
              </a:endParaRPr>
            </a:p>
            <a:p>
              <a:pPr>
                <a:tabLst>
                  <a:tab pos="850900" algn="l"/>
                </a:tabLst>
              </a:pPr>
              <a:r>
                <a:rPr lang="en-US" sz="1400">
                  <a:latin typeface="Lucida Console" panose="020B0609040504020204" pitchFamily="49" charset="0"/>
                </a:rPr>
                <a:t>slot:  </a:t>
              </a:r>
              <a:r>
                <a:rPr lang="en-US" sz="1400" err="1">
                  <a:latin typeface="Lucida Console" panose="020B0609040504020204" pitchFamily="49" charset="0"/>
                </a:rPr>
                <a:t>release_year</a:t>
              </a:r>
              <a:endParaRPr lang="en-US" sz="1400">
                <a:latin typeface="Lucida Console" panose="020B0609040504020204" pitchFamily="49" charset="0"/>
              </a:endParaRPr>
            </a:p>
          </p:txBody>
        </p:sp>
      </p:grpSp>
      <p:sp>
        <p:nvSpPr>
          <p:cNvPr id="34" name="Rectangle 33">
            <a:extLst>
              <a:ext uri="{FF2B5EF4-FFF2-40B4-BE49-F238E27FC236}">
                <a16:creationId xmlns:a16="http://schemas.microsoft.com/office/drawing/2014/main" id="{23772C0F-5785-42A1-85E5-C56069BBE904}"/>
              </a:ext>
            </a:extLst>
          </p:cNvPr>
          <p:cNvSpPr/>
          <p:nvPr/>
        </p:nvSpPr>
        <p:spPr>
          <a:xfrm>
            <a:off x="7303724" y="1646237"/>
            <a:ext cx="2482995" cy="4101419"/>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8CBA83D-13F5-4A06-9D24-9C845833A8BB}"/>
              </a:ext>
            </a:extLst>
          </p:cNvPr>
          <p:cNvSpPr/>
          <p:nvPr/>
        </p:nvSpPr>
        <p:spPr>
          <a:xfrm>
            <a:off x="7443156" y="1735270"/>
            <a:ext cx="2204130" cy="369332"/>
          </a:xfrm>
          <a:prstGeom prst="rect">
            <a:avLst/>
          </a:prstGeom>
        </p:spPr>
        <p:txBody>
          <a:bodyPr wrap="none">
            <a:spAutoFit/>
          </a:bodyPr>
          <a:lstStyle/>
          <a:p>
            <a:pPr lvl="0" algn="ctr">
              <a:defRPr/>
            </a:pPr>
            <a:r>
              <a:rPr lang="en-US">
                <a:solidFill>
                  <a:prstClr val="black"/>
                </a:solidFill>
              </a:rPr>
              <a:t>Dialog Manager (DM)</a:t>
            </a:r>
          </a:p>
        </p:txBody>
      </p:sp>
    </p:spTree>
    <p:extLst>
      <p:ext uri="{BB962C8B-B14F-4D97-AF65-F5344CB8AC3E}">
        <p14:creationId xmlns:p14="http://schemas.microsoft.com/office/powerpoint/2010/main" val="404092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a:spLocks noGrp="1"/>
          </p:cNvSpPr>
          <p:nvPr>
            <p:ph type="title"/>
          </p:nvPr>
        </p:nvSpPr>
        <p:spPr>
          <a:xfrm>
            <a:off x="267259" y="3027580"/>
            <a:ext cx="10772775" cy="1658198"/>
          </a:xfrm>
        </p:spPr>
        <p:txBody>
          <a:bodyPr/>
          <a:lstStyle/>
          <a:p>
            <a:r>
              <a:rPr lang="en-US"/>
              <a:t>Aspirational Goal:</a:t>
            </a:r>
            <a:br>
              <a:rPr lang="en-US"/>
            </a:br>
            <a:r>
              <a:rPr lang="en-US"/>
              <a:t>Enterprise Assistant</a:t>
            </a:r>
          </a:p>
        </p:txBody>
      </p:sp>
      <p:sp>
        <p:nvSpPr>
          <p:cNvPr id="6" name="Rounded Rectangular Callout 5"/>
          <p:cNvSpPr/>
          <p:nvPr/>
        </p:nvSpPr>
        <p:spPr>
          <a:xfrm>
            <a:off x="6158760" y="322730"/>
            <a:ext cx="4249276" cy="524440"/>
          </a:xfrm>
          <a:prstGeom prst="wedgeRoundRectCallout">
            <a:avLst>
              <a:gd name="adj1" fmla="val -53876"/>
              <a:gd name="adj2" fmla="val 50793"/>
              <a:gd name="adj3" fmla="val 16667"/>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a:p>
            <a:pPr algn="ctr"/>
            <a:r>
              <a:rPr lang="en-US">
                <a:solidFill>
                  <a:schemeClr val="tx1"/>
                </a:solidFill>
              </a:rPr>
              <a:t>Where are sales lagging behind our forecast?</a:t>
            </a:r>
          </a:p>
          <a:p>
            <a:pPr algn="ctr"/>
            <a:endParaRPr lang="en-US">
              <a:solidFill>
                <a:schemeClr val="tx1"/>
              </a:solidFill>
            </a:endParaRPr>
          </a:p>
        </p:txBody>
      </p:sp>
      <p:sp>
        <p:nvSpPr>
          <p:cNvPr id="7" name="Rounded Rectangular Callout 6"/>
          <p:cNvSpPr/>
          <p:nvPr/>
        </p:nvSpPr>
        <p:spPr>
          <a:xfrm>
            <a:off x="7382437" y="978683"/>
            <a:ext cx="4249276" cy="554287"/>
          </a:xfrm>
          <a:prstGeom prst="wedgeRoundRectCallout">
            <a:avLst>
              <a:gd name="adj1" fmla="val 54122"/>
              <a:gd name="adj2" fmla="val 53719"/>
              <a:gd name="adj3" fmla="val 16667"/>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The worst region is [country], where sales are XX% below projections</a:t>
            </a:r>
          </a:p>
        </p:txBody>
      </p:sp>
      <p:sp>
        <p:nvSpPr>
          <p:cNvPr id="8" name="Rounded Rectangular Callout 7"/>
          <p:cNvSpPr/>
          <p:nvPr/>
        </p:nvSpPr>
        <p:spPr>
          <a:xfrm>
            <a:off x="6158760" y="1645072"/>
            <a:ext cx="4249276" cy="524440"/>
          </a:xfrm>
          <a:prstGeom prst="wedgeRoundRectCallout">
            <a:avLst>
              <a:gd name="adj1" fmla="val -53876"/>
              <a:gd name="adj2" fmla="val 50793"/>
              <a:gd name="adj3" fmla="val 16667"/>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a:p>
            <a:pPr algn="ctr"/>
            <a:r>
              <a:rPr lang="en-US">
                <a:solidFill>
                  <a:schemeClr val="tx1"/>
                </a:solidFill>
              </a:rPr>
              <a:t>Do you know why?</a:t>
            </a:r>
          </a:p>
          <a:p>
            <a:pPr algn="ctr"/>
            <a:endParaRPr lang="en-US">
              <a:solidFill>
                <a:schemeClr val="tx1"/>
              </a:solidFill>
            </a:endParaRPr>
          </a:p>
        </p:txBody>
      </p:sp>
      <p:sp>
        <p:nvSpPr>
          <p:cNvPr id="9" name="Rounded Rectangular Callout 8"/>
          <p:cNvSpPr/>
          <p:nvPr/>
        </p:nvSpPr>
        <p:spPr>
          <a:xfrm>
            <a:off x="7382437" y="2287530"/>
            <a:ext cx="4249276" cy="554287"/>
          </a:xfrm>
          <a:prstGeom prst="wedgeRoundRectCallout">
            <a:avLst>
              <a:gd name="adj1" fmla="val 54122"/>
              <a:gd name="adj2" fmla="val 53719"/>
              <a:gd name="adj3" fmla="val 16667"/>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The forecast for [product] growth was overly optimistic</a:t>
            </a:r>
          </a:p>
        </p:txBody>
      </p:sp>
      <p:sp>
        <p:nvSpPr>
          <p:cNvPr id="10" name="Rounded Rectangular Callout 9"/>
          <p:cNvSpPr/>
          <p:nvPr/>
        </p:nvSpPr>
        <p:spPr>
          <a:xfrm>
            <a:off x="6158760" y="2947916"/>
            <a:ext cx="4249276" cy="524440"/>
          </a:xfrm>
          <a:prstGeom prst="wedgeRoundRectCallout">
            <a:avLst>
              <a:gd name="adj1" fmla="val -53876"/>
              <a:gd name="adj2" fmla="val 50793"/>
              <a:gd name="adj3" fmla="val 16667"/>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a:p>
            <a:pPr algn="ctr"/>
            <a:r>
              <a:rPr lang="en-US">
                <a:solidFill>
                  <a:schemeClr val="tx1"/>
                </a:solidFill>
              </a:rPr>
              <a:t>How can we turn this around?</a:t>
            </a:r>
          </a:p>
          <a:p>
            <a:pPr algn="ctr"/>
            <a:endParaRPr lang="en-US">
              <a:solidFill>
                <a:schemeClr val="tx1"/>
              </a:solidFill>
            </a:endParaRPr>
          </a:p>
        </p:txBody>
      </p:sp>
      <p:sp>
        <p:nvSpPr>
          <p:cNvPr id="11" name="Rounded Rectangular Callout 10"/>
          <p:cNvSpPr/>
          <p:nvPr/>
        </p:nvSpPr>
        <p:spPr>
          <a:xfrm>
            <a:off x="7382437" y="3617316"/>
            <a:ext cx="4249276" cy="844205"/>
          </a:xfrm>
          <a:prstGeom prst="wedgeRoundRectCallout">
            <a:avLst>
              <a:gd name="adj1" fmla="val 54122"/>
              <a:gd name="adj2" fmla="val 53719"/>
              <a:gd name="adj3" fmla="val 16667"/>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Here are the 10 customers in [country] with the most growth potential, per our CRM model</a:t>
            </a:r>
          </a:p>
        </p:txBody>
      </p:sp>
      <p:sp>
        <p:nvSpPr>
          <p:cNvPr id="12" name="Rounded Rectangular Callout 11"/>
          <p:cNvSpPr/>
          <p:nvPr/>
        </p:nvSpPr>
        <p:spPr>
          <a:xfrm>
            <a:off x="6158760" y="4566092"/>
            <a:ext cx="4249276" cy="524440"/>
          </a:xfrm>
          <a:prstGeom prst="wedgeRoundRectCallout">
            <a:avLst>
              <a:gd name="adj1" fmla="val -53876"/>
              <a:gd name="adj2" fmla="val 50793"/>
              <a:gd name="adj3" fmla="val 16667"/>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a:p>
            <a:pPr algn="ctr"/>
            <a:r>
              <a:rPr lang="en-US">
                <a:solidFill>
                  <a:schemeClr val="tx1"/>
                </a:solidFill>
              </a:rPr>
              <a:t>Can you set up a meeting with the CTO of [company]?</a:t>
            </a:r>
          </a:p>
          <a:p>
            <a:pPr algn="ctr"/>
            <a:endParaRPr lang="en-US">
              <a:solidFill>
                <a:schemeClr val="tx1"/>
              </a:solidFill>
            </a:endParaRPr>
          </a:p>
        </p:txBody>
      </p:sp>
      <p:sp>
        <p:nvSpPr>
          <p:cNvPr id="13" name="Rounded Rectangular Callout 12"/>
          <p:cNvSpPr/>
          <p:nvPr/>
        </p:nvSpPr>
        <p:spPr>
          <a:xfrm>
            <a:off x="7382437" y="5208550"/>
            <a:ext cx="4249276" cy="923458"/>
          </a:xfrm>
          <a:prstGeom prst="wedgeRoundRectCallout">
            <a:avLst>
              <a:gd name="adj1" fmla="val 54122"/>
              <a:gd name="adj2" fmla="val 53719"/>
              <a:gd name="adj3" fmla="val 16667"/>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Yes, I’ve set up a meeting with [person name] for next month when you’re in [location]</a:t>
            </a:r>
          </a:p>
        </p:txBody>
      </p:sp>
      <p:sp>
        <p:nvSpPr>
          <p:cNvPr id="20" name="Line Callout 1 19"/>
          <p:cNvSpPr/>
          <p:nvPr/>
        </p:nvSpPr>
        <p:spPr>
          <a:xfrm>
            <a:off x="415635" y="2349029"/>
            <a:ext cx="2907204" cy="364500"/>
          </a:xfrm>
          <a:prstGeom prst="borderCallout1">
            <a:avLst>
              <a:gd name="adj1" fmla="val 52018"/>
              <a:gd name="adj2" fmla="val 101559"/>
              <a:gd name="adj3" fmla="val 58657"/>
              <a:gd name="adj4" fmla="val 240204"/>
            </a:avLst>
          </a:prstGeom>
          <a:solidFill>
            <a:srgbClr val="B34D96">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a:solidFill>
                  <a:schemeClr val="tx1"/>
                </a:solidFill>
              </a:rPr>
              <a:t>QA (decision support)</a:t>
            </a:r>
          </a:p>
        </p:txBody>
      </p:sp>
      <p:sp>
        <p:nvSpPr>
          <p:cNvPr id="22" name="Line Callout 1 21"/>
          <p:cNvSpPr/>
          <p:nvPr/>
        </p:nvSpPr>
        <p:spPr>
          <a:xfrm>
            <a:off x="415635" y="1047212"/>
            <a:ext cx="2227811" cy="397932"/>
          </a:xfrm>
          <a:prstGeom prst="borderCallout1">
            <a:avLst>
              <a:gd name="adj1" fmla="val 65733"/>
              <a:gd name="adj2" fmla="val 309850"/>
              <a:gd name="adj3" fmla="val 58150"/>
              <a:gd name="adj4" fmla="val 99098"/>
            </a:avLst>
          </a:prstGeom>
          <a:solidFill>
            <a:srgbClr val="00B05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a:solidFill>
                  <a:schemeClr val="tx1"/>
                </a:solidFill>
              </a:rPr>
              <a:t>Task Completion</a:t>
            </a:r>
          </a:p>
        </p:txBody>
      </p:sp>
      <p:sp>
        <p:nvSpPr>
          <p:cNvPr id="25" name="Line Callout 1 24"/>
          <p:cNvSpPr/>
          <p:nvPr/>
        </p:nvSpPr>
        <p:spPr>
          <a:xfrm>
            <a:off x="468283" y="5272347"/>
            <a:ext cx="2541361" cy="397932"/>
          </a:xfrm>
          <a:prstGeom prst="borderCallout1">
            <a:avLst>
              <a:gd name="adj1" fmla="val 75072"/>
              <a:gd name="adj2" fmla="val 272676"/>
              <a:gd name="adj3" fmla="val 58150"/>
              <a:gd name="adj4" fmla="val 99098"/>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a:solidFill>
                  <a:schemeClr val="tx1"/>
                </a:solidFill>
              </a:rPr>
              <a:t>Info Consumption</a:t>
            </a:r>
          </a:p>
        </p:txBody>
      </p:sp>
      <p:sp>
        <p:nvSpPr>
          <p:cNvPr id="26" name="Line Callout 1 25"/>
          <p:cNvSpPr/>
          <p:nvPr/>
        </p:nvSpPr>
        <p:spPr>
          <a:xfrm>
            <a:off x="468283" y="6242460"/>
            <a:ext cx="2227811" cy="397932"/>
          </a:xfrm>
          <a:prstGeom prst="borderCallout1">
            <a:avLst>
              <a:gd name="adj1" fmla="val -168233"/>
              <a:gd name="adj2" fmla="val 311562"/>
              <a:gd name="adj3" fmla="val 58150"/>
              <a:gd name="adj4" fmla="val 99098"/>
            </a:avLst>
          </a:prstGeom>
          <a:solidFill>
            <a:srgbClr val="00B05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a:solidFill>
                  <a:schemeClr val="tx1"/>
                </a:solidFill>
              </a:rPr>
              <a:t>Task Completion</a:t>
            </a:r>
          </a:p>
        </p:txBody>
      </p:sp>
      <p:sp>
        <p:nvSpPr>
          <p:cNvPr id="27" name="Rounded Rectangular Callout 26"/>
          <p:cNvSpPr/>
          <p:nvPr/>
        </p:nvSpPr>
        <p:spPr>
          <a:xfrm>
            <a:off x="6158760" y="6251463"/>
            <a:ext cx="4249276" cy="435803"/>
          </a:xfrm>
          <a:prstGeom prst="wedgeRoundRectCallout">
            <a:avLst>
              <a:gd name="adj1" fmla="val -53876"/>
              <a:gd name="adj2" fmla="val 50793"/>
              <a:gd name="adj3" fmla="val 16667"/>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a:p>
            <a:pPr algn="ctr"/>
            <a:r>
              <a:rPr lang="en-US">
                <a:solidFill>
                  <a:schemeClr val="tx1"/>
                </a:solidFill>
              </a:rPr>
              <a:t>Thanks</a:t>
            </a:r>
          </a:p>
          <a:p>
            <a:pPr algn="ctr"/>
            <a:endParaRPr lang="en-US">
              <a:solidFill>
                <a:schemeClr val="tx1"/>
              </a:solidFill>
            </a:endParaRPr>
          </a:p>
        </p:txBody>
      </p:sp>
      <p:cxnSp>
        <p:nvCxnSpPr>
          <p:cNvPr id="30" name="Straight Connector 29"/>
          <p:cNvCxnSpPr>
            <a:cxnSpLocks/>
            <a:stCxn id="20" idx="0"/>
          </p:cNvCxnSpPr>
          <p:nvPr/>
        </p:nvCxnSpPr>
        <p:spPr>
          <a:xfrm>
            <a:off x="3322839" y="2531279"/>
            <a:ext cx="4209225" cy="1578825"/>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3"/>
          <a:stretch>
            <a:fillRect/>
          </a:stretch>
        </p:blipFill>
        <p:spPr>
          <a:xfrm>
            <a:off x="3063630" y="968210"/>
            <a:ext cx="878575" cy="555935"/>
          </a:xfrm>
          <a:prstGeom prst="rect">
            <a:avLst/>
          </a:prstGeom>
        </p:spPr>
      </p:pic>
      <p:pic>
        <p:nvPicPr>
          <p:cNvPr id="18" name="Picture 17"/>
          <p:cNvPicPr>
            <a:picLocks noChangeAspect="1"/>
          </p:cNvPicPr>
          <p:nvPr/>
        </p:nvPicPr>
        <p:blipFill>
          <a:blip r:embed="rId4"/>
          <a:stretch>
            <a:fillRect/>
          </a:stretch>
        </p:blipFill>
        <p:spPr>
          <a:xfrm>
            <a:off x="3322839" y="6018669"/>
            <a:ext cx="878575" cy="485120"/>
          </a:xfrm>
          <a:prstGeom prst="rect">
            <a:avLst/>
          </a:prstGeom>
        </p:spPr>
      </p:pic>
      <p:sp>
        <p:nvSpPr>
          <p:cNvPr id="2" name="Slide Number Placeholder 1"/>
          <p:cNvSpPr>
            <a:spLocks noGrp="1"/>
          </p:cNvSpPr>
          <p:nvPr>
            <p:ph type="sldNum" sz="quarter" idx="12"/>
          </p:nvPr>
        </p:nvSpPr>
        <p:spPr/>
        <p:txBody>
          <a:bodyPr/>
          <a:lstStyle/>
          <a:p>
            <a:fld id="{C457ECFF-F0A0-4928-BB3E-15861A9DA64E}" type="slidenum">
              <a:rPr lang="en-US" smtClean="0"/>
              <a:t>5</a:t>
            </a:fld>
            <a:endParaRPr lang="en-US"/>
          </a:p>
        </p:txBody>
      </p:sp>
    </p:spTree>
    <p:extLst>
      <p:ext uri="{BB962C8B-B14F-4D97-AF65-F5344CB8AC3E}">
        <p14:creationId xmlns:p14="http://schemas.microsoft.com/office/powerpoint/2010/main" val="249866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par>
                                <p:cTn id="44" presetID="1"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0"/>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 grpId="0" animBg="1"/>
      <p:bldP spid="7" grpId="0" animBg="1"/>
      <p:bldP spid="8" grpId="0" animBg="1"/>
      <p:bldP spid="9" grpId="0" animBg="1"/>
      <p:bldP spid="10" grpId="0" animBg="1"/>
      <p:bldP spid="11" grpId="0" animBg="1"/>
      <p:bldP spid="12" grpId="0" animBg="1"/>
      <p:bldP spid="13" grpId="0" animBg="1"/>
      <p:bldP spid="20" grpId="0" animBg="1"/>
      <p:bldP spid="22" grpId="0" animBg="1"/>
      <p:bldP spid="25" grpId="0" animBg="1"/>
      <p:bldP spid="26" grpId="0" animBg="1"/>
      <p:bldP spid="2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0913"/>
            <a:ext cx="10241693" cy="1325563"/>
          </a:xfrm>
        </p:spPr>
        <p:txBody>
          <a:bodyPr/>
          <a:lstStyle/>
          <a:p>
            <a:r>
              <a:rPr lang="en-US"/>
              <a:t>E2E Neural Models</a:t>
            </a:r>
          </a:p>
        </p:txBody>
      </p:sp>
      <p:sp>
        <p:nvSpPr>
          <p:cNvPr id="3" name="Rectangle 2"/>
          <p:cNvSpPr/>
          <p:nvPr/>
        </p:nvSpPr>
        <p:spPr>
          <a:xfrm>
            <a:off x="2405281" y="2363281"/>
            <a:ext cx="7005399" cy="272020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Unified machine learning model</a:t>
            </a:r>
          </a:p>
        </p:txBody>
      </p:sp>
      <p:sp>
        <p:nvSpPr>
          <p:cNvPr id="7" name="TextBox 6"/>
          <p:cNvSpPr txBox="1"/>
          <p:nvPr/>
        </p:nvSpPr>
        <p:spPr>
          <a:xfrm>
            <a:off x="536944" y="3677219"/>
            <a:ext cx="1167063" cy="369332"/>
          </a:xfrm>
          <a:prstGeom prst="rect">
            <a:avLst/>
          </a:prstGeom>
          <a:noFill/>
        </p:spPr>
        <p:txBody>
          <a:bodyPr wrap="square" rtlCol="0">
            <a:spAutoFit/>
          </a:bodyPr>
          <a:lstStyle/>
          <a:p>
            <a:pPr algn="ctr"/>
            <a:r>
              <a:rPr lang="en-US"/>
              <a:t>words</a:t>
            </a:r>
          </a:p>
        </p:txBody>
      </p:sp>
      <p:sp>
        <p:nvSpPr>
          <p:cNvPr id="11" name="Cloud 10"/>
          <p:cNvSpPr/>
          <p:nvPr/>
        </p:nvSpPr>
        <p:spPr>
          <a:xfrm>
            <a:off x="10016876" y="3220503"/>
            <a:ext cx="1681552" cy="128276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t>Service</a:t>
            </a:r>
            <a:br>
              <a:rPr lang="en-US"/>
            </a:br>
            <a:r>
              <a:rPr lang="en-US"/>
              <a:t>APIs</a:t>
            </a:r>
          </a:p>
        </p:txBody>
      </p:sp>
      <p:cxnSp>
        <p:nvCxnSpPr>
          <p:cNvPr id="13" name="Straight Arrow Connector 12"/>
          <p:cNvCxnSpPr>
            <a:stCxn id="47" idx="3"/>
          </p:cNvCxnSpPr>
          <p:nvPr/>
        </p:nvCxnSpPr>
        <p:spPr>
          <a:xfrm>
            <a:off x="1704007" y="2880639"/>
            <a:ext cx="701274" cy="0"/>
          </a:xfrm>
          <a:prstGeom prst="straightConnector1">
            <a:avLst/>
          </a:prstGeom>
          <a:ln>
            <a:tailEnd type="triangle" w="lg" len="lg"/>
          </a:ln>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a:xfrm flipH="1">
            <a:off x="1531088" y="4843130"/>
            <a:ext cx="874193" cy="0"/>
          </a:xfrm>
          <a:prstGeom prst="straightConnector1">
            <a:avLst/>
          </a:prstGeom>
          <a:ln>
            <a:tailEnd type="triangle" w="lg" len="lg"/>
          </a:ln>
        </p:spPr>
        <p:style>
          <a:lnRef idx="3">
            <a:schemeClr val="dk1"/>
          </a:lnRef>
          <a:fillRef idx="0">
            <a:schemeClr val="dk1"/>
          </a:fillRef>
          <a:effectRef idx="2">
            <a:schemeClr val="dk1"/>
          </a:effectRef>
          <a:fontRef idx="minor">
            <a:schemeClr val="tx1"/>
          </a:fontRef>
        </p:style>
      </p:cxnSp>
      <p:sp>
        <p:nvSpPr>
          <p:cNvPr id="47" name="TextBox 46"/>
          <p:cNvSpPr txBox="1"/>
          <p:nvPr/>
        </p:nvSpPr>
        <p:spPr>
          <a:xfrm>
            <a:off x="313157" y="2418974"/>
            <a:ext cx="1390850" cy="923330"/>
          </a:xfrm>
          <a:prstGeom prst="rect">
            <a:avLst/>
          </a:prstGeom>
          <a:noFill/>
        </p:spPr>
        <p:txBody>
          <a:bodyPr wrap="square" rtlCol="0">
            <a:spAutoFit/>
          </a:bodyPr>
          <a:lstStyle/>
          <a:p>
            <a:pPr lvl="0" algn="ctr">
              <a:defRPr/>
            </a:pPr>
            <a:r>
              <a:rPr lang="en-US" i="1"/>
              <a:t>Find me a</a:t>
            </a:r>
          </a:p>
          <a:p>
            <a:pPr lvl="0" algn="ctr">
              <a:defRPr/>
            </a:pPr>
            <a:r>
              <a:rPr lang="en-US" i="1"/>
              <a:t>Bill Murray movie.</a:t>
            </a:r>
          </a:p>
        </p:txBody>
      </p:sp>
      <p:sp>
        <p:nvSpPr>
          <p:cNvPr id="50" name="TextBox 49"/>
          <p:cNvSpPr txBox="1"/>
          <p:nvPr/>
        </p:nvSpPr>
        <p:spPr>
          <a:xfrm>
            <a:off x="313157" y="4437158"/>
            <a:ext cx="1390850" cy="646331"/>
          </a:xfrm>
          <a:prstGeom prst="rect">
            <a:avLst/>
          </a:prstGeom>
          <a:noFill/>
        </p:spPr>
        <p:txBody>
          <a:bodyPr wrap="square" rtlCol="0">
            <a:spAutoFit/>
          </a:bodyPr>
          <a:lstStyle/>
          <a:p>
            <a:pPr algn="ctr"/>
            <a:r>
              <a:rPr lang="en-US" i="1"/>
              <a:t>When was it released?</a:t>
            </a:r>
          </a:p>
        </p:txBody>
      </p:sp>
      <p:sp>
        <p:nvSpPr>
          <p:cNvPr id="32" name="Speech Bubble: Rectangle 31"/>
          <p:cNvSpPr/>
          <p:nvPr/>
        </p:nvSpPr>
        <p:spPr>
          <a:xfrm>
            <a:off x="4515172" y="1435506"/>
            <a:ext cx="2587376" cy="712271"/>
          </a:xfrm>
          <a:prstGeom prst="wedgeRectCallout">
            <a:avLst>
              <a:gd name="adj1" fmla="val 13686"/>
              <a:gd name="adj2" fmla="val 6862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t>RNN / LSTM</a:t>
            </a:r>
          </a:p>
          <a:p>
            <a:pPr algn="ctr"/>
            <a:r>
              <a:rPr lang="en-US"/>
              <a:t>Attention / memory</a:t>
            </a:r>
          </a:p>
        </p:txBody>
      </p:sp>
      <p:sp>
        <p:nvSpPr>
          <p:cNvPr id="4" name="Rectangle 3"/>
          <p:cNvSpPr/>
          <p:nvPr/>
        </p:nvSpPr>
        <p:spPr>
          <a:xfrm>
            <a:off x="1298157" y="5556902"/>
            <a:ext cx="11608781" cy="1015663"/>
          </a:xfrm>
          <a:prstGeom prst="rect">
            <a:avLst/>
          </a:prstGeom>
        </p:spPr>
        <p:txBody>
          <a:bodyPr wrap="square">
            <a:spAutoFit/>
          </a:bodyPr>
          <a:lstStyle/>
          <a:p>
            <a:r>
              <a:rPr lang="en-US" sz="2000">
                <a:solidFill>
                  <a:srgbClr val="00204F"/>
                </a:solidFill>
              </a:rPr>
              <a:t>Attractive for dialog systems because:</a:t>
            </a:r>
          </a:p>
          <a:p>
            <a:pPr marL="285750" indent="-285750">
              <a:buFont typeface="Arial" panose="020B0604020202020204" pitchFamily="34" charset="0"/>
              <a:buChar char="•"/>
            </a:pPr>
            <a:r>
              <a:rPr lang="en-US" sz="2000">
                <a:solidFill>
                  <a:srgbClr val="00204F"/>
                </a:solidFill>
              </a:rPr>
              <a:t>Avoids hand-crafting intermediate representations like intent and dialog state</a:t>
            </a:r>
          </a:p>
          <a:p>
            <a:pPr marL="285750" indent="-285750">
              <a:buFont typeface="Arial" panose="020B0604020202020204" pitchFamily="34" charset="0"/>
              <a:buChar char="•"/>
            </a:pPr>
            <a:r>
              <a:rPr lang="en-US" sz="2000">
                <a:solidFill>
                  <a:srgbClr val="00204F"/>
                </a:solidFill>
              </a:rPr>
              <a:t>Examples are easy for a domain expert to express</a:t>
            </a:r>
          </a:p>
        </p:txBody>
      </p:sp>
      <p:grpSp>
        <p:nvGrpSpPr>
          <p:cNvPr id="5" name="Group 4">
            <a:extLst>
              <a:ext uri="{FF2B5EF4-FFF2-40B4-BE49-F238E27FC236}">
                <a16:creationId xmlns:a16="http://schemas.microsoft.com/office/drawing/2014/main" id="{F04A79E7-B2FA-4F35-9F9A-F164BB59F3A2}"/>
              </a:ext>
            </a:extLst>
          </p:cNvPr>
          <p:cNvGrpSpPr/>
          <p:nvPr/>
        </p:nvGrpSpPr>
        <p:grpSpPr>
          <a:xfrm>
            <a:off x="9410680" y="2880639"/>
            <a:ext cx="2287748" cy="1962491"/>
            <a:chOff x="9410680" y="2880639"/>
            <a:chExt cx="2287748" cy="1962491"/>
          </a:xfrm>
        </p:grpSpPr>
        <p:sp>
          <p:nvSpPr>
            <p:cNvPr id="14" name="Cloud 13">
              <a:extLst>
                <a:ext uri="{FF2B5EF4-FFF2-40B4-BE49-F238E27FC236}">
                  <a16:creationId xmlns:a16="http://schemas.microsoft.com/office/drawing/2014/main" id="{87EAB451-5892-423B-BF36-EE3F96B9F566}"/>
                </a:ext>
              </a:extLst>
            </p:cNvPr>
            <p:cNvSpPr/>
            <p:nvPr/>
          </p:nvSpPr>
          <p:spPr>
            <a:xfrm>
              <a:off x="10016876" y="3220503"/>
              <a:ext cx="1681552" cy="128276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t>Service</a:t>
              </a:r>
              <a:br>
                <a:rPr lang="en-US"/>
              </a:br>
              <a:r>
                <a:rPr lang="en-US"/>
                <a:t>APIs</a:t>
              </a:r>
            </a:p>
          </p:txBody>
        </p:sp>
        <p:cxnSp>
          <p:nvCxnSpPr>
            <p:cNvPr id="15" name="Connector: Elbow 14">
              <a:extLst>
                <a:ext uri="{FF2B5EF4-FFF2-40B4-BE49-F238E27FC236}">
                  <a16:creationId xmlns:a16="http://schemas.microsoft.com/office/drawing/2014/main" id="{A62D0F90-382B-40EB-B6DE-8928C477052D}"/>
                </a:ext>
              </a:extLst>
            </p:cNvPr>
            <p:cNvCxnSpPr>
              <a:stCxn id="5" idx="3"/>
              <a:endCxn id="11" idx="1"/>
            </p:cNvCxnSpPr>
            <p:nvPr/>
          </p:nvCxnSpPr>
          <p:spPr>
            <a:xfrm flipV="1">
              <a:off x="9410680" y="4501901"/>
              <a:ext cx="1446972" cy="341229"/>
            </a:xfrm>
            <a:prstGeom prst="bentConnector2">
              <a:avLst/>
            </a:prstGeom>
            <a:ln>
              <a:tailEnd type="triangle" w="lg" len="lg"/>
            </a:ln>
          </p:spPr>
          <p:style>
            <a:lnRef idx="3">
              <a:schemeClr val="dk1"/>
            </a:lnRef>
            <a:fillRef idx="0">
              <a:schemeClr val="dk1"/>
            </a:fillRef>
            <a:effectRef idx="2">
              <a:schemeClr val="dk1"/>
            </a:effectRef>
            <a:fontRef idx="minor">
              <a:schemeClr val="tx1"/>
            </a:fontRef>
          </p:style>
        </p:cxnSp>
        <p:cxnSp>
          <p:nvCxnSpPr>
            <p:cNvPr id="16" name="Connector: Elbow 15">
              <a:extLst>
                <a:ext uri="{FF2B5EF4-FFF2-40B4-BE49-F238E27FC236}">
                  <a16:creationId xmlns:a16="http://schemas.microsoft.com/office/drawing/2014/main" id="{CDF942FB-2C9B-44C3-97B1-D7E264BE156D}"/>
                </a:ext>
              </a:extLst>
            </p:cNvPr>
            <p:cNvCxnSpPr>
              <a:stCxn id="11" idx="3"/>
              <a:endCxn id="4" idx="3"/>
            </p:cNvCxnSpPr>
            <p:nvPr/>
          </p:nvCxnSpPr>
          <p:spPr>
            <a:xfrm rot="16200000" flipV="1">
              <a:off x="9927563" y="2363757"/>
              <a:ext cx="413207" cy="1446972"/>
            </a:xfrm>
            <a:prstGeom prst="bentConnector2">
              <a:avLst/>
            </a:prstGeom>
            <a:ln>
              <a:tailEnd type="triangle" w="lg" len="lg"/>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322206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E0A1A-5952-4921-B8B6-20FE0F8CCCBB}"/>
              </a:ext>
            </a:extLst>
          </p:cNvPr>
          <p:cNvSpPr>
            <a:spLocks noGrp="1"/>
          </p:cNvSpPr>
          <p:nvPr>
            <p:ph type="title"/>
          </p:nvPr>
        </p:nvSpPr>
        <p:spPr/>
        <p:txBody>
          <a:bodyPr/>
          <a:lstStyle/>
          <a:p>
            <a:r>
              <a:rPr lang="en-US">
                <a:cs typeface="Calibri Light"/>
              </a:rPr>
              <a:t>Language Understanding</a:t>
            </a:r>
            <a:endParaRPr lang="en-US"/>
          </a:p>
        </p:txBody>
      </p:sp>
      <p:sp>
        <p:nvSpPr>
          <p:cNvPr id="3" name="Content Placeholder 2">
            <a:extLst>
              <a:ext uri="{FF2B5EF4-FFF2-40B4-BE49-F238E27FC236}">
                <a16:creationId xmlns:a16="http://schemas.microsoft.com/office/drawing/2014/main" id="{EB7F40AD-E9CA-4D5E-BF4E-CC085298DA49}"/>
              </a:ext>
            </a:extLst>
          </p:cNvPr>
          <p:cNvSpPr>
            <a:spLocks noGrp="1"/>
          </p:cNvSpPr>
          <p:nvPr>
            <p:ph idx="1"/>
          </p:nvPr>
        </p:nvSpPr>
        <p:spPr>
          <a:xfrm>
            <a:off x="838200" y="1565835"/>
            <a:ext cx="10515600" cy="5039358"/>
          </a:xfrm>
        </p:spPr>
        <p:txBody>
          <a:bodyPr vert="horz" lIns="91440" tIns="45720" rIns="91440" bIns="45720" rtlCol="0" anchor="t">
            <a:normAutofit/>
          </a:bodyPr>
          <a:lstStyle/>
          <a:p>
            <a:r>
              <a:rPr lang="en-US">
                <a:cs typeface="Calibri"/>
              </a:rPr>
              <a:t>Often a multi-stage pipeline</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r>
              <a:rPr lang="en-US">
                <a:cs typeface="Calibri"/>
              </a:rPr>
              <a:t>Metrics</a:t>
            </a:r>
          </a:p>
          <a:p>
            <a:pPr marL="608330" lvl="1">
              <a:buFont typeface="Courier New" panose="020B0604020202020204" pitchFamily="34" charset="0"/>
              <a:buChar char="o"/>
            </a:pPr>
            <a:r>
              <a:rPr lang="en-US">
                <a:cs typeface="Calibri"/>
              </a:rPr>
              <a:t> Sub-sentence-level: intent accuracy, slot F1</a:t>
            </a:r>
          </a:p>
          <a:p>
            <a:pPr marL="608330" lvl="1">
              <a:buFont typeface="Courier New" panose="020B0604020202020204" pitchFamily="34" charset="0"/>
              <a:buChar char="o"/>
            </a:pPr>
            <a:r>
              <a:rPr lang="en-US">
                <a:cs typeface="Calibri"/>
              </a:rPr>
              <a:t> Sentence-level: whole frame accuracy</a:t>
            </a:r>
          </a:p>
        </p:txBody>
      </p:sp>
      <p:graphicFrame>
        <p:nvGraphicFramePr>
          <p:cNvPr id="6" name="資料庫圖表 5">
            <a:extLst>
              <a:ext uri="{FF2B5EF4-FFF2-40B4-BE49-F238E27FC236}">
                <a16:creationId xmlns:a16="http://schemas.microsoft.com/office/drawing/2014/main" id="{EBA97575-B91D-4F4E-9D59-58C9466A658B}"/>
              </a:ext>
            </a:extLst>
          </p:cNvPr>
          <p:cNvGraphicFramePr/>
          <p:nvPr/>
        </p:nvGraphicFramePr>
        <p:xfrm>
          <a:off x="1123404" y="2138255"/>
          <a:ext cx="5592199" cy="33901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7FA16182-850B-4C0F-BD8C-3BFE0CDC7E7C}"/>
              </a:ext>
            </a:extLst>
          </p:cNvPr>
          <p:cNvPicPr>
            <a:picLocks noChangeAspect="1"/>
          </p:cNvPicPr>
          <p:nvPr/>
        </p:nvPicPr>
        <p:blipFill>
          <a:blip r:embed="rId8"/>
          <a:stretch>
            <a:fillRect/>
          </a:stretch>
        </p:blipFill>
        <p:spPr>
          <a:xfrm>
            <a:off x="7109393" y="3127535"/>
            <a:ext cx="4567711" cy="1787365"/>
          </a:xfrm>
          <a:prstGeom prst="rect">
            <a:avLst/>
          </a:prstGeom>
        </p:spPr>
      </p:pic>
      <p:sp>
        <p:nvSpPr>
          <p:cNvPr id="5" name="Slide Number Placeholder 4">
            <a:extLst>
              <a:ext uri="{FF2B5EF4-FFF2-40B4-BE49-F238E27FC236}">
                <a16:creationId xmlns:a16="http://schemas.microsoft.com/office/drawing/2014/main" id="{0ECD505D-5BF6-47E9-9680-CC9CE9977D5B}"/>
              </a:ext>
            </a:extLst>
          </p:cNvPr>
          <p:cNvSpPr>
            <a:spLocks noGrp="1"/>
          </p:cNvSpPr>
          <p:nvPr>
            <p:ph type="sldNum" sz="quarter" idx="12"/>
          </p:nvPr>
        </p:nvSpPr>
        <p:spPr/>
        <p:txBody>
          <a:bodyPr/>
          <a:lstStyle/>
          <a:p>
            <a:fld id="{0DD54056-B847-46F3-8FD0-4DBB10FED605}" type="slidenum">
              <a:rPr lang="en-US" smtClean="0"/>
              <a:t>51</a:t>
            </a:fld>
            <a:endParaRPr lang="en-US"/>
          </a:p>
        </p:txBody>
      </p:sp>
    </p:spTree>
    <p:extLst>
      <p:ext uri="{BB962C8B-B14F-4D97-AF65-F5344CB8AC3E}">
        <p14:creationId xmlns:p14="http://schemas.microsoft.com/office/powerpoint/2010/main" val="429386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EED863-4226-451F-9E1C-055B45502796}"/>
              </a:ext>
            </a:extLst>
          </p:cNvPr>
          <p:cNvPicPr>
            <a:picLocks noChangeAspect="1"/>
          </p:cNvPicPr>
          <p:nvPr/>
        </p:nvPicPr>
        <p:blipFill>
          <a:blip r:embed="rId3"/>
          <a:stretch>
            <a:fillRect/>
          </a:stretch>
        </p:blipFill>
        <p:spPr>
          <a:xfrm>
            <a:off x="5907807" y="1652048"/>
            <a:ext cx="5196232" cy="4926835"/>
          </a:xfrm>
          <a:prstGeom prst="rect">
            <a:avLst/>
          </a:prstGeom>
        </p:spPr>
      </p:pic>
      <p:sp>
        <p:nvSpPr>
          <p:cNvPr id="2" name="Title 1">
            <a:extLst>
              <a:ext uri="{FF2B5EF4-FFF2-40B4-BE49-F238E27FC236}">
                <a16:creationId xmlns:a16="http://schemas.microsoft.com/office/drawing/2014/main" id="{719BF2E2-6030-4C34-8B5D-D20172458420}"/>
              </a:ext>
            </a:extLst>
          </p:cNvPr>
          <p:cNvSpPr>
            <a:spLocks noGrp="1"/>
          </p:cNvSpPr>
          <p:nvPr>
            <p:ph type="title"/>
          </p:nvPr>
        </p:nvSpPr>
        <p:spPr/>
        <p:txBody>
          <a:bodyPr>
            <a:normAutofit/>
          </a:bodyPr>
          <a:lstStyle/>
          <a:p>
            <a:r>
              <a:rPr lang="en-US"/>
              <a:t>RNN for Slot Tagging – I </a:t>
            </a:r>
            <a:r>
              <a:rPr lang="en-US" sz="3200"/>
              <a:t>[</a:t>
            </a:r>
            <a:r>
              <a:rPr lang="en-US" sz="3200">
                <a:hlinkClick r:id="rId4"/>
              </a:rPr>
              <a:t>Hakkani-Tur+ 16</a:t>
            </a:r>
            <a:r>
              <a:rPr lang="en-US" sz="3200"/>
              <a:t>]</a:t>
            </a:r>
            <a:endParaRPr lang="en-US"/>
          </a:p>
        </p:txBody>
      </p:sp>
      <p:sp>
        <p:nvSpPr>
          <p:cNvPr id="3" name="Content Placeholder 2">
            <a:extLst>
              <a:ext uri="{FF2B5EF4-FFF2-40B4-BE49-F238E27FC236}">
                <a16:creationId xmlns:a16="http://schemas.microsoft.com/office/drawing/2014/main" id="{8019C04B-5C72-42BE-8C56-9B2C0C95C070}"/>
              </a:ext>
            </a:extLst>
          </p:cNvPr>
          <p:cNvSpPr>
            <a:spLocks noGrp="1"/>
          </p:cNvSpPr>
          <p:nvPr>
            <p:ph idx="1"/>
          </p:nvPr>
        </p:nvSpPr>
        <p:spPr>
          <a:xfrm>
            <a:off x="838200" y="1825625"/>
            <a:ext cx="5114798" cy="4663395"/>
          </a:xfrm>
        </p:spPr>
        <p:txBody>
          <a:bodyPr vert="horz" lIns="91440" tIns="45720" rIns="91440" bIns="45720" rtlCol="0" anchor="t">
            <a:normAutofit fontScale="92500" lnSpcReduction="20000"/>
          </a:bodyPr>
          <a:lstStyle/>
          <a:p>
            <a:r>
              <a:rPr lang="en-US"/>
              <a:t>Variations: </a:t>
            </a:r>
            <a:endParaRPr lang="en-US">
              <a:cs typeface="Calibri"/>
            </a:endParaRPr>
          </a:p>
          <a:p>
            <a:pPr marL="731484" lvl="1" indent="-365742">
              <a:buFont typeface="+mj-lt"/>
              <a:buAutoNum type="alphaLcPeriod"/>
            </a:pPr>
            <a:r>
              <a:rPr lang="en-US"/>
              <a:t>RNNs with LSTM cells</a:t>
            </a:r>
          </a:p>
          <a:p>
            <a:pPr marL="731484" lvl="1" indent="-365742">
              <a:buFont typeface="+mj-lt"/>
              <a:buAutoNum type="alphaLcPeriod"/>
            </a:pPr>
            <a:r>
              <a:rPr lang="en-US"/>
              <a:t>Look-around LSTM </a:t>
            </a:r>
          </a:p>
          <a:p>
            <a:pPr marL="731484" lvl="1" indent="-365742">
              <a:buFont typeface="+mj-lt"/>
              <a:buAutoNum type="alphaLcPeriod"/>
            </a:pPr>
            <a:r>
              <a:rPr lang="en-US"/>
              <a:t>Bi-directional LSTMs</a:t>
            </a:r>
          </a:p>
          <a:p>
            <a:pPr marL="730885" lvl="1" indent="-365125">
              <a:buFont typeface="+mj-lt"/>
              <a:buAutoNum type="alphaLcPeriod"/>
            </a:pPr>
            <a:r>
              <a:rPr lang="en-US" i="1"/>
              <a:t>Intent LSTM</a:t>
            </a:r>
            <a:endParaRPr lang="en-US" i="1">
              <a:cs typeface="Calibri"/>
            </a:endParaRPr>
          </a:p>
          <a:p>
            <a:pPr marL="365760" lvl="1" indent="0">
              <a:buNone/>
            </a:pPr>
            <a:endParaRPr lang="en-US" i="1">
              <a:cs typeface="Calibri"/>
            </a:endParaRPr>
          </a:p>
          <a:p>
            <a:r>
              <a:rPr lang="en-US">
                <a:cs typeface="Calibri"/>
              </a:rPr>
              <a:t>May also take advantage of …</a:t>
            </a:r>
          </a:p>
          <a:p>
            <a:pPr lvl="1">
              <a:buFont typeface="Courier New" panose="020B0604020202020204" pitchFamily="34" charset="0"/>
              <a:buChar char="o"/>
            </a:pPr>
            <a:r>
              <a:rPr lang="en-US">
                <a:cs typeface="Calibri"/>
              </a:rPr>
              <a:t> whole-sentence information</a:t>
            </a:r>
          </a:p>
          <a:p>
            <a:pPr lvl="1">
              <a:buFont typeface="Courier New" panose="020B0604020202020204" pitchFamily="34" charset="0"/>
              <a:buChar char="o"/>
            </a:pPr>
            <a:r>
              <a:rPr lang="en-US">
                <a:cs typeface="Calibri"/>
              </a:rPr>
              <a:t> multi-task learning</a:t>
            </a:r>
          </a:p>
          <a:p>
            <a:pPr lvl="1">
              <a:buFont typeface="Courier New" panose="020B0604020202020204" pitchFamily="34" charset="0"/>
              <a:buChar char="o"/>
            </a:pPr>
            <a:r>
              <a:rPr lang="en-US">
                <a:cs typeface="Calibri"/>
              </a:rPr>
              <a:t> contextual information</a:t>
            </a:r>
          </a:p>
          <a:p>
            <a:endParaRPr lang="en-US">
              <a:solidFill>
                <a:srgbClr val="000000"/>
              </a:solidFill>
              <a:cs typeface="Calibri"/>
            </a:endParaRPr>
          </a:p>
          <a:p>
            <a:r>
              <a:rPr lang="en-US">
                <a:solidFill>
                  <a:srgbClr val="000000"/>
                </a:solidFill>
                <a:cs typeface="Calibri"/>
              </a:rPr>
              <a:t>For further details on NLU, see this </a:t>
            </a:r>
            <a:r>
              <a:rPr lang="en-US">
                <a:solidFill>
                  <a:srgbClr val="000000"/>
                </a:solidFill>
                <a:cs typeface="Calibri"/>
                <a:hlinkClick r:id="rId5"/>
              </a:rPr>
              <a:t>IJCNLP tutorial</a:t>
            </a:r>
            <a:r>
              <a:rPr lang="en-US">
                <a:solidFill>
                  <a:srgbClr val="000000"/>
                </a:solidFill>
                <a:cs typeface="Calibri"/>
              </a:rPr>
              <a:t> by Chen &amp; Gao.</a:t>
            </a:r>
            <a:endParaRPr lang="en-US" i="1">
              <a:solidFill>
                <a:srgbClr val="000000"/>
              </a:solidFill>
              <a:cs typeface="Calibri"/>
            </a:endParaRPr>
          </a:p>
        </p:txBody>
      </p:sp>
      <p:sp>
        <p:nvSpPr>
          <p:cNvPr id="5" name="Slide Number Placeholder 4">
            <a:extLst>
              <a:ext uri="{FF2B5EF4-FFF2-40B4-BE49-F238E27FC236}">
                <a16:creationId xmlns:a16="http://schemas.microsoft.com/office/drawing/2014/main" id="{2F62C528-9F19-4811-84B4-C5A6157E9CA4}"/>
              </a:ext>
            </a:extLst>
          </p:cNvPr>
          <p:cNvSpPr>
            <a:spLocks noGrp="1"/>
          </p:cNvSpPr>
          <p:nvPr>
            <p:ph type="sldNum" sz="quarter" idx="12"/>
          </p:nvPr>
        </p:nvSpPr>
        <p:spPr/>
        <p:txBody>
          <a:bodyPr/>
          <a:lstStyle/>
          <a:p>
            <a:fld id="{0DD54056-B847-46F3-8FD0-4DBB10FED605}" type="slidenum">
              <a:rPr lang="en-US" smtClean="0"/>
              <a:t>52</a:t>
            </a:fld>
            <a:endParaRPr lang="en-US"/>
          </a:p>
        </p:txBody>
      </p:sp>
    </p:spTree>
    <p:extLst>
      <p:ext uri="{BB962C8B-B14F-4D97-AF65-F5344CB8AC3E}">
        <p14:creationId xmlns:p14="http://schemas.microsoft.com/office/powerpoint/2010/main" val="32769693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r>
              <a:rPr lang="en-US" sz="4267"/>
              <a:t>Dialogue State Tracking (DST)</a:t>
            </a:r>
          </a:p>
        </p:txBody>
      </p:sp>
      <p:sp>
        <p:nvSpPr>
          <p:cNvPr id="5" name="內容版面配置區 4"/>
          <p:cNvSpPr>
            <a:spLocks noGrp="1"/>
          </p:cNvSpPr>
          <p:nvPr>
            <p:ph idx="1"/>
          </p:nvPr>
        </p:nvSpPr>
        <p:spPr/>
        <p:txBody>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r>
              <a:rPr lang="en-US" sz="2667" dirty="0"/>
              <a:t>Maintain a probabilistic distribution instead of a 1-best prediction for </a:t>
            </a:r>
            <a:r>
              <a:rPr lang="en-US" sz="2667" u="sng" dirty="0"/>
              <a:t>better robustness to LU errors or ambiguous input</a:t>
            </a:r>
          </a:p>
          <a:p>
            <a:endParaRPr lang="en-US" dirty="0"/>
          </a:p>
        </p:txBody>
      </p:sp>
      <p:sp>
        <p:nvSpPr>
          <p:cNvPr id="4" name="Slide Number Placeholder 3"/>
          <p:cNvSpPr>
            <a:spLocks noGrp="1"/>
          </p:cNvSpPr>
          <p:nvPr>
            <p:ph type="sldNum" sz="quarter" idx="12"/>
          </p:nvPr>
        </p:nvSpPr>
        <p:spPr/>
        <p:txBody>
          <a:bodyPr>
            <a:normAutofit fontScale="62500" lnSpcReduction="20000"/>
          </a:bodyPr>
          <a:lstStyle>
            <a:lvl1pPr marL="0" algn="l" rtl="0" latinLnBrk="0">
              <a:defRPr lang="zh-TW" sz="3200" kern="1200">
                <a:solidFill>
                  <a:schemeClr val="tx1"/>
                </a:solidFill>
                <a:latin typeface="+mn-lt"/>
                <a:ea typeface="+mn-ea"/>
                <a:cs typeface="+mn-cs"/>
              </a:defRPr>
            </a:lvl1pPr>
            <a:lvl2pPr marL="812760" algn="l" rtl="0" latinLnBrk="0">
              <a:defRPr lang="zh-TW" sz="3200" kern="1200">
                <a:solidFill>
                  <a:schemeClr val="tx1"/>
                </a:solidFill>
                <a:latin typeface="+mn-lt"/>
                <a:ea typeface="+mn-ea"/>
                <a:cs typeface="+mn-cs"/>
              </a:defRPr>
            </a:lvl2pPr>
            <a:lvl3pPr marL="1625519" algn="l" rtl="0" latinLnBrk="0">
              <a:defRPr lang="zh-TW" sz="3200" kern="1200">
                <a:solidFill>
                  <a:schemeClr val="tx1"/>
                </a:solidFill>
                <a:latin typeface="+mn-lt"/>
                <a:ea typeface="+mn-ea"/>
                <a:cs typeface="+mn-cs"/>
              </a:defRPr>
            </a:lvl3pPr>
            <a:lvl4pPr marL="2438278" algn="l" rtl="0" latinLnBrk="0">
              <a:defRPr lang="zh-TW" sz="3200" kern="1200">
                <a:solidFill>
                  <a:schemeClr val="tx1"/>
                </a:solidFill>
                <a:latin typeface="+mn-lt"/>
                <a:ea typeface="+mn-ea"/>
                <a:cs typeface="+mn-cs"/>
              </a:defRPr>
            </a:lvl4pPr>
            <a:lvl5pPr marL="3251037" algn="l" rtl="0" latinLnBrk="0">
              <a:defRPr lang="zh-TW" sz="3200" kern="1200">
                <a:solidFill>
                  <a:schemeClr val="tx1"/>
                </a:solidFill>
                <a:latin typeface="+mn-lt"/>
                <a:ea typeface="+mn-ea"/>
                <a:cs typeface="+mn-cs"/>
              </a:defRPr>
            </a:lvl5pPr>
            <a:lvl6pPr marL="4063797" algn="l" rtl="0" latinLnBrk="0">
              <a:defRPr lang="zh-TW" sz="3200" kern="1200">
                <a:solidFill>
                  <a:schemeClr val="tx1"/>
                </a:solidFill>
                <a:latin typeface="+mn-lt"/>
                <a:ea typeface="+mn-ea"/>
                <a:cs typeface="+mn-cs"/>
              </a:defRPr>
            </a:lvl6pPr>
            <a:lvl7pPr marL="4876557" algn="l" rtl="0" latinLnBrk="0">
              <a:defRPr lang="zh-TW" sz="3200" kern="1200">
                <a:solidFill>
                  <a:schemeClr val="tx1"/>
                </a:solidFill>
                <a:latin typeface="+mn-lt"/>
                <a:ea typeface="+mn-ea"/>
                <a:cs typeface="+mn-cs"/>
              </a:defRPr>
            </a:lvl7pPr>
            <a:lvl8pPr marL="5689315" algn="l" rtl="0" latinLnBrk="0">
              <a:defRPr lang="zh-TW" sz="3200" kern="1200">
                <a:solidFill>
                  <a:schemeClr val="tx1"/>
                </a:solidFill>
                <a:latin typeface="+mn-lt"/>
                <a:ea typeface="+mn-ea"/>
                <a:cs typeface="+mn-cs"/>
              </a:defRPr>
            </a:lvl8pPr>
            <a:lvl9pPr marL="6502075" algn="l" rtl="0" latinLnBrk="0">
              <a:defRPr lang="zh-TW" sz="3200" kern="1200">
                <a:solidFill>
                  <a:schemeClr val="tx1"/>
                </a:solidFill>
                <a:latin typeface="+mn-lt"/>
                <a:ea typeface="+mn-ea"/>
                <a:cs typeface="+mn-cs"/>
              </a:defRPr>
            </a:lvl9pPr>
          </a:lstStyle>
          <a:p>
            <a:pPr marL="0" marR="0" lvl="0" indent="0" algn="r" defTabSz="457178" rtl="0" eaLnBrk="1" fontAlgn="auto" latinLnBrk="0" hangingPunct="1">
              <a:lnSpc>
                <a:spcPct val="100000"/>
              </a:lnSpc>
              <a:spcBef>
                <a:spcPts val="0"/>
              </a:spcBef>
              <a:spcAft>
                <a:spcPts val="0"/>
              </a:spcAft>
              <a:buClrTx/>
              <a:buSzTx/>
              <a:buFontTx/>
              <a:buNone/>
              <a:tabLst/>
              <a:defRPr/>
            </a:pPr>
            <a:fld id="{629637A9-119A-49DA-BD12-AAC58B377D80}" type="slidenum">
              <a:rPr kumimoji="0" lang="en-US" sz="3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53</a:t>
            </a:fld>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obile-fram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2764"/>
          <a:stretch/>
        </p:blipFill>
        <p:spPr bwMode="auto">
          <a:xfrm>
            <a:off x="6703592" y="3064037"/>
            <a:ext cx="4261707" cy="3793963"/>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439803" y="4342251"/>
            <a:ext cx="2047997" cy="3059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How can I help you?</a:t>
            </a:r>
          </a:p>
        </p:txBody>
      </p:sp>
      <p:sp>
        <p:nvSpPr>
          <p:cNvPr id="8" name="Rounded Rectangle 7"/>
          <p:cNvSpPr/>
          <p:nvPr/>
        </p:nvSpPr>
        <p:spPr>
          <a:xfrm>
            <a:off x="7620939" y="4761191"/>
            <a:ext cx="2676228" cy="325101"/>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Book a table at Sumiko for 5</a:t>
            </a:r>
          </a:p>
        </p:txBody>
      </p:sp>
      <p:sp>
        <p:nvSpPr>
          <p:cNvPr id="9" name="Rounded Rectangle 8"/>
          <p:cNvSpPr/>
          <p:nvPr/>
        </p:nvSpPr>
        <p:spPr>
          <a:xfrm>
            <a:off x="7439810" y="5199280"/>
            <a:ext cx="2130991" cy="289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How many people?</a:t>
            </a:r>
          </a:p>
        </p:txBody>
      </p:sp>
      <p:sp>
        <p:nvSpPr>
          <p:cNvPr id="10" name="Rounded Rectangle 9"/>
          <p:cNvSpPr/>
          <p:nvPr/>
        </p:nvSpPr>
        <p:spPr>
          <a:xfrm>
            <a:off x="9666496" y="5632765"/>
            <a:ext cx="569177" cy="20928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graphicFrame>
        <p:nvGraphicFramePr>
          <p:cNvPr id="12" name="Table 11"/>
          <p:cNvGraphicFramePr>
            <a:graphicFrameLocks noGrp="1"/>
          </p:cNvGraphicFramePr>
          <p:nvPr/>
        </p:nvGraphicFramePr>
        <p:xfrm>
          <a:off x="2778604" y="3344376"/>
          <a:ext cx="2910998" cy="1483359"/>
        </p:xfrm>
        <a:graphic>
          <a:graphicData uri="http://schemas.openxmlformats.org/drawingml/2006/table">
            <a:tbl>
              <a:tblPr firstRow="1" bandRow="1">
                <a:tableStyleId>{7E9639D4-E3E2-4D34-9284-5A2195B3D0D7}</a:tableStyleId>
              </a:tblPr>
              <a:tblGrid>
                <a:gridCol w="1455499">
                  <a:extLst>
                    <a:ext uri="{9D8B030D-6E8A-4147-A177-3AD203B41FA5}">
                      <a16:colId xmlns:a16="http://schemas.microsoft.com/office/drawing/2014/main" val="20000"/>
                    </a:ext>
                  </a:extLst>
                </a:gridCol>
                <a:gridCol w="1455499">
                  <a:extLst>
                    <a:ext uri="{9D8B030D-6E8A-4147-A177-3AD203B41FA5}">
                      <a16:colId xmlns:a16="http://schemas.microsoft.com/office/drawing/2014/main" val="20001"/>
                    </a:ext>
                  </a:extLst>
                </a:gridCol>
              </a:tblGrid>
              <a:tr h="494453">
                <a:tc>
                  <a:txBody>
                    <a:bodyPr/>
                    <a:lstStyle/>
                    <a:p>
                      <a:r>
                        <a:rPr lang="en-US" sz="2100"/>
                        <a:t>Slot</a:t>
                      </a:r>
                      <a:endParaRPr lang="en-US" sz="2100" b="0">
                        <a:solidFill>
                          <a:schemeClr val="tx1"/>
                        </a:solidFill>
                      </a:endParaRPr>
                    </a:p>
                  </a:txBody>
                  <a:tcPr marL="121920" marR="121920" marT="60960" marB="60960"/>
                </a:tc>
                <a:tc>
                  <a:txBody>
                    <a:bodyPr/>
                    <a:lstStyle/>
                    <a:p>
                      <a:r>
                        <a:rPr lang="en-US" sz="2100"/>
                        <a:t>Value</a:t>
                      </a:r>
                      <a:endParaRPr lang="en-US" sz="2100" b="0">
                        <a:solidFill>
                          <a:schemeClr val="tx1"/>
                        </a:solidFill>
                      </a:endParaRPr>
                    </a:p>
                  </a:txBody>
                  <a:tcPr marL="121920" marR="121920" marT="60960" marB="60960"/>
                </a:tc>
                <a:extLst>
                  <a:ext uri="{0D108BD9-81ED-4DB2-BD59-A6C34878D82A}">
                    <a16:rowId xmlns:a16="http://schemas.microsoft.com/office/drawing/2014/main" val="1916044006"/>
                  </a:ext>
                </a:extLst>
              </a:tr>
              <a:tr h="494453">
                <a:tc>
                  <a:txBody>
                    <a:bodyPr/>
                    <a:lstStyle/>
                    <a:p>
                      <a:r>
                        <a:rPr lang="en-US" sz="2100"/>
                        <a:t># people</a:t>
                      </a:r>
                      <a:endParaRPr lang="en-US" sz="2100" b="0">
                        <a:solidFill>
                          <a:schemeClr val="tx1"/>
                        </a:solidFill>
                      </a:endParaRPr>
                    </a:p>
                  </a:txBody>
                  <a:tcPr marL="121920" marR="121920" marT="60960" marB="60960"/>
                </a:tc>
                <a:tc>
                  <a:txBody>
                    <a:bodyPr/>
                    <a:lstStyle/>
                    <a:p>
                      <a:r>
                        <a:rPr lang="en-US" sz="2100"/>
                        <a:t>5 (0.5)</a:t>
                      </a:r>
                      <a:endParaRPr lang="en-US" sz="2100" b="0">
                        <a:solidFill>
                          <a:schemeClr val="tx1"/>
                        </a:solidFill>
                      </a:endParaRPr>
                    </a:p>
                  </a:txBody>
                  <a:tcPr marL="121920" marR="121920" marT="60960" marB="60960"/>
                </a:tc>
                <a:extLst>
                  <a:ext uri="{0D108BD9-81ED-4DB2-BD59-A6C34878D82A}">
                    <a16:rowId xmlns:a16="http://schemas.microsoft.com/office/drawing/2014/main" val="10000"/>
                  </a:ext>
                </a:extLst>
              </a:tr>
              <a:tr h="494453">
                <a:tc>
                  <a:txBody>
                    <a:bodyPr/>
                    <a:lstStyle/>
                    <a:p>
                      <a:r>
                        <a:rPr lang="en-US" sz="2100"/>
                        <a:t>time</a:t>
                      </a:r>
                      <a:endParaRPr lang="en-US" sz="2100" b="0">
                        <a:solidFill>
                          <a:schemeClr val="tx1"/>
                        </a:solidFill>
                      </a:endParaRPr>
                    </a:p>
                  </a:txBody>
                  <a:tcPr marL="121920" marR="121920" marT="60960" marB="60960"/>
                </a:tc>
                <a:tc>
                  <a:txBody>
                    <a:bodyPr/>
                    <a:lstStyle/>
                    <a:p>
                      <a:r>
                        <a:rPr lang="en-US" sz="2100"/>
                        <a:t>5 (0.5)</a:t>
                      </a:r>
                      <a:endParaRPr lang="en-US" sz="2100" b="0">
                        <a:solidFill>
                          <a:schemeClr val="tx1"/>
                        </a:solidFill>
                      </a:endParaRPr>
                    </a:p>
                  </a:txBody>
                  <a:tcPr marL="121920" marR="121920" marT="60960" marB="60960"/>
                </a:tc>
                <a:extLst>
                  <a:ext uri="{0D108BD9-81ED-4DB2-BD59-A6C34878D82A}">
                    <a16:rowId xmlns:a16="http://schemas.microsoft.com/office/drawing/2014/main" val="10001"/>
                  </a:ext>
                </a:extLst>
              </a:tr>
            </a:tbl>
          </a:graphicData>
        </a:graphic>
      </p:graphicFrame>
      <p:graphicFrame>
        <p:nvGraphicFramePr>
          <p:cNvPr id="15" name="Table 14"/>
          <p:cNvGraphicFramePr>
            <a:graphicFrameLocks noGrp="1"/>
          </p:cNvGraphicFramePr>
          <p:nvPr/>
        </p:nvGraphicFramePr>
        <p:xfrm>
          <a:off x="2778604" y="5107136"/>
          <a:ext cx="2910998" cy="1388533"/>
        </p:xfrm>
        <a:graphic>
          <a:graphicData uri="http://schemas.openxmlformats.org/drawingml/2006/table">
            <a:tbl>
              <a:tblPr firstRow="1" bandRow="1">
                <a:tableStyleId>{7E9639D4-E3E2-4D34-9284-5A2195B3D0D7}</a:tableStyleId>
              </a:tblPr>
              <a:tblGrid>
                <a:gridCol w="1455499">
                  <a:extLst>
                    <a:ext uri="{9D8B030D-6E8A-4147-A177-3AD203B41FA5}">
                      <a16:colId xmlns:a16="http://schemas.microsoft.com/office/drawing/2014/main" val="20000"/>
                    </a:ext>
                  </a:extLst>
                </a:gridCol>
                <a:gridCol w="1455499">
                  <a:extLst>
                    <a:ext uri="{9D8B030D-6E8A-4147-A177-3AD203B41FA5}">
                      <a16:colId xmlns:a16="http://schemas.microsoft.com/office/drawing/2014/main" val="20001"/>
                    </a:ext>
                  </a:extLst>
                </a:gridCol>
              </a:tblGrid>
              <a:tr h="447040">
                <a:tc>
                  <a:txBody>
                    <a:bodyPr/>
                    <a:lstStyle/>
                    <a:p>
                      <a:r>
                        <a:rPr lang="en-US" sz="2100"/>
                        <a:t>Slot</a:t>
                      </a:r>
                      <a:endParaRPr lang="en-US" sz="2100" b="0">
                        <a:solidFill>
                          <a:schemeClr val="tx1"/>
                        </a:solidFill>
                      </a:endParaRPr>
                    </a:p>
                  </a:txBody>
                  <a:tcPr marL="121920" marR="121920" marT="60960" marB="60960"/>
                </a:tc>
                <a:tc>
                  <a:txBody>
                    <a:bodyPr/>
                    <a:lstStyle/>
                    <a:p>
                      <a:r>
                        <a:rPr lang="en-US" sz="2100"/>
                        <a:t>Value</a:t>
                      </a:r>
                      <a:endParaRPr lang="en-US" sz="2100" b="0">
                        <a:solidFill>
                          <a:schemeClr val="tx1"/>
                        </a:solidFill>
                      </a:endParaRPr>
                    </a:p>
                  </a:txBody>
                  <a:tcPr marL="121920" marR="121920" marT="60960" marB="60960"/>
                </a:tc>
                <a:extLst>
                  <a:ext uri="{0D108BD9-81ED-4DB2-BD59-A6C34878D82A}">
                    <a16:rowId xmlns:a16="http://schemas.microsoft.com/office/drawing/2014/main" val="1936522555"/>
                  </a:ext>
                </a:extLst>
              </a:tr>
              <a:tr h="447040">
                <a:tc>
                  <a:txBody>
                    <a:bodyPr/>
                    <a:lstStyle/>
                    <a:p>
                      <a:r>
                        <a:rPr lang="en-US" sz="2100"/>
                        <a:t># people</a:t>
                      </a:r>
                      <a:endParaRPr lang="en-US" sz="2100" b="0">
                        <a:solidFill>
                          <a:schemeClr val="tx1"/>
                        </a:solidFill>
                      </a:endParaRPr>
                    </a:p>
                  </a:txBody>
                  <a:tcPr marL="121920" marR="121920" marT="60960" marB="60960"/>
                </a:tc>
                <a:tc>
                  <a:txBody>
                    <a:bodyPr/>
                    <a:lstStyle/>
                    <a:p>
                      <a:r>
                        <a:rPr lang="en-US" sz="2100"/>
                        <a:t>3 (0.8)</a:t>
                      </a:r>
                      <a:endParaRPr lang="en-US" sz="2100" b="0">
                        <a:solidFill>
                          <a:schemeClr val="tx1"/>
                        </a:solidFill>
                      </a:endParaRPr>
                    </a:p>
                  </a:txBody>
                  <a:tcPr marL="121920" marR="121920" marT="60960" marB="60960"/>
                </a:tc>
                <a:extLst>
                  <a:ext uri="{0D108BD9-81ED-4DB2-BD59-A6C34878D82A}">
                    <a16:rowId xmlns:a16="http://schemas.microsoft.com/office/drawing/2014/main" val="10000"/>
                  </a:ext>
                </a:extLst>
              </a:tr>
              <a:tr h="494453">
                <a:tc>
                  <a:txBody>
                    <a:bodyPr/>
                    <a:lstStyle/>
                    <a:p>
                      <a:r>
                        <a:rPr lang="en-US" sz="2100"/>
                        <a:t>time</a:t>
                      </a:r>
                      <a:endParaRPr lang="en-US" sz="2100" b="0">
                        <a:solidFill>
                          <a:schemeClr val="tx1"/>
                        </a:solidFill>
                      </a:endParaRPr>
                    </a:p>
                  </a:txBody>
                  <a:tcPr marL="121920" marR="121920" marT="60960" marB="60960"/>
                </a:tc>
                <a:tc>
                  <a:txBody>
                    <a:bodyPr/>
                    <a:lstStyle/>
                    <a:p>
                      <a:r>
                        <a:rPr lang="en-US" sz="2100"/>
                        <a:t>5 (0.8)</a:t>
                      </a:r>
                      <a:endParaRPr lang="en-US" sz="2100" b="0">
                        <a:solidFill>
                          <a:schemeClr val="tx1"/>
                        </a:solidFill>
                      </a:endParaRPr>
                    </a:p>
                  </a:txBody>
                  <a:tcPr marL="121920" marR="121920" marT="60960" marB="60960"/>
                </a:tc>
                <a:extLst>
                  <a:ext uri="{0D108BD9-81ED-4DB2-BD59-A6C34878D82A}">
                    <a16:rowId xmlns:a16="http://schemas.microsoft.com/office/drawing/2014/main" val="10001"/>
                  </a:ext>
                </a:extLst>
              </a:tr>
            </a:tbl>
          </a:graphicData>
        </a:graphic>
      </p:graphicFrame>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BDB1D7FA-B599-464C-88A0-AEA759D4F3F6}"/>
                  </a:ext>
                </a:extLst>
              </p14:cNvPr>
              <p14:cNvContentPartPr/>
              <p14:nvPr/>
            </p14:nvContentPartPr>
            <p14:xfrm>
              <a:off x="9902335" y="4583760"/>
              <a:ext cx="213480" cy="611280"/>
            </p14:xfrm>
          </p:contentPart>
        </mc:Choice>
        <mc:Fallback xmlns="">
          <p:pic>
            <p:nvPicPr>
              <p:cNvPr id="3" name="Ink 2">
                <a:extLst>
                  <a:ext uri="{FF2B5EF4-FFF2-40B4-BE49-F238E27FC236}">
                    <a16:creationId xmlns:a16="http://schemas.microsoft.com/office/drawing/2014/main" id="{BDB1D7FA-B599-464C-88A0-AEA759D4F3F6}"/>
                  </a:ext>
                </a:extLst>
              </p:cNvPr>
              <p:cNvPicPr/>
              <p:nvPr/>
            </p:nvPicPr>
            <p:blipFill>
              <a:blip r:embed="rId5"/>
              <a:stretch>
                <a:fillRect/>
              </a:stretch>
            </p:blipFill>
            <p:spPr>
              <a:xfrm>
                <a:off x="9893335" y="4574760"/>
                <a:ext cx="231120" cy="628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8A4EAE11-CE17-43F1-AD7A-3EE918FD7BAA}"/>
                  </a:ext>
                </a:extLst>
              </p14:cNvPr>
              <p14:cNvContentPartPr/>
              <p14:nvPr/>
            </p14:nvContentPartPr>
            <p14:xfrm>
              <a:off x="9901255" y="5431200"/>
              <a:ext cx="153000" cy="565560"/>
            </p14:xfrm>
          </p:contentPart>
        </mc:Choice>
        <mc:Fallback xmlns="">
          <p:pic>
            <p:nvPicPr>
              <p:cNvPr id="7" name="Ink 6">
                <a:extLst>
                  <a:ext uri="{FF2B5EF4-FFF2-40B4-BE49-F238E27FC236}">
                    <a16:creationId xmlns:a16="http://schemas.microsoft.com/office/drawing/2014/main" id="{8A4EAE11-CE17-43F1-AD7A-3EE918FD7BAA}"/>
                  </a:ext>
                </a:extLst>
              </p:cNvPr>
              <p:cNvPicPr/>
              <p:nvPr/>
            </p:nvPicPr>
            <p:blipFill>
              <a:blip r:embed="rId7"/>
              <a:stretch>
                <a:fillRect/>
              </a:stretch>
            </p:blipFill>
            <p:spPr>
              <a:xfrm>
                <a:off x="9892255" y="5422206"/>
                <a:ext cx="170640" cy="583189"/>
              </a:xfrm>
              <a:prstGeom prst="rect">
                <a:avLst/>
              </a:prstGeom>
            </p:spPr>
          </p:pic>
        </mc:Fallback>
      </mc:AlternateContent>
    </p:spTree>
    <p:extLst>
      <p:ext uri="{BB962C8B-B14F-4D97-AF65-F5344CB8AC3E}">
        <p14:creationId xmlns:p14="http://schemas.microsoft.com/office/powerpoint/2010/main" val="48037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10"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r>
              <a:rPr lang="en-US" sz="4267"/>
              <a:t>Multi-Domain Dialogue State Tracking (DST)</a:t>
            </a:r>
          </a:p>
        </p:txBody>
      </p:sp>
      <p:sp>
        <p:nvSpPr>
          <p:cNvPr id="5" name="內容版面配置區 4"/>
          <p:cNvSpPr>
            <a:spLocks noGrp="1"/>
          </p:cNvSpPr>
          <p:nvPr>
            <p:ph idx="1"/>
          </p:nvPr>
        </p:nvSpPr>
        <p:spPr>
          <a:xfrm>
            <a:off x="817034" y="1803401"/>
            <a:ext cx="7199533" cy="1614417"/>
          </a:xfrm>
        </p:spPr>
        <p:txBody>
          <a:bodyPr vert="horz" anchor="t">
            <a:norm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319185" indent="-319185">
              <a:buChar char="•"/>
            </a:pPr>
            <a:r>
              <a:rPr lang="en" sz="2667" dirty="0"/>
              <a:t>A full representation of the system's belief of the user's goal at any point during the dialogue</a:t>
            </a:r>
          </a:p>
          <a:p>
            <a:pPr marL="319185" indent="-319185">
              <a:buChar char="•"/>
            </a:pPr>
            <a:r>
              <a:rPr lang="en" sz="2667" dirty="0"/>
              <a:t>Used for making API call</a:t>
            </a:r>
            <a:r>
              <a:rPr lang="en-US" sz="2667" dirty="0"/>
              <a:t>s</a:t>
            </a:r>
            <a:endParaRPr lang="en" sz="2667" dirty="0"/>
          </a:p>
          <a:p>
            <a:pPr marL="319185" indent="-319185"/>
            <a:endParaRPr lang="en-US" sz="2667" u="sng" dirty="0"/>
          </a:p>
          <a:p>
            <a:pPr marL="319185" indent="-319185"/>
            <a:endParaRPr lang="en-US" sz="2867" dirty="0"/>
          </a:p>
        </p:txBody>
      </p:sp>
      <p:sp>
        <p:nvSpPr>
          <p:cNvPr id="4" name="Slide Number Placeholder 3"/>
          <p:cNvSpPr>
            <a:spLocks noGrp="1"/>
          </p:cNvSpPr>
          <p:nvPr>
            <p:ph type="sldNum" sz="quarter" idx="12"/>
          </p:nvPr>
        </p:nvSpPr>
        <p:spPr/>
        <p:txBody>
          <a:bodyPr>
            <a:normAutofit fontScale="62500" lnSpcReduction="20000"/>
          </a:bodyPr>
          <a:lstStyle>
            <a:lvl1pPr marL="0" algn="l" rtl="0" latinLnBrk="0">
              <a:defRPr lang="zh-TW" sz="3200" kern="1200">
                <a:solidFill>
                  <a:schemeClr val="tx1"/>
                </a:solidFill>
                <a:latin typeface="+mn-lt"/>
                <a:ea typeface="+mn-ea"/>
                <a:cs typeface="+mn-cs"/>
              </a:defRPr>
            </a:lvl1pPr>
            <a:lvl2pPr marL="812760" algn="l" rtl="0" latinLnBrk="0">
              <a:defRPr lang="zh-TW" sz="3200" kern="1200">
                <a:solidFill>
                  <a:schemeClr val="tx1"/>
                </a:solidFill>
                <a:latin typeface="+mn-lt"/>
                <a:ea typeface="+mn-ea"/>
                <a:cs typeface="+mn-cs"/>
              </a:defRPr>
            </a:lvl2pPr>
            <a:lvl3pPr marL="1625519" algn="l" rtl="0" latinLnBrk="0">
              <a:defRPr lang="zh-TW" sz="3200" kern="1200">
                <a:solidFill>
                  <a:schemeClr val="tx1"/>
                </a:solidFill>
                <a:latin typeface="+mn-lt"/>
                <a:ea typeface="+mn-ea"/>
                <a:cs typeface="+mn-cs"/>
              </a:defRPr>
            </a:lvl3pPr>
            <a:lvl4pPr marL="2438278" algn="l" rtl="0" latinLnBrk="0">
              <a:defRPr lang="zh-TW" sz="3200" kern="1200">
                <a:solidFill>
                  <a:schemeClr val="tx1"/>
                </a:solidFill>
                <a:latin typeface="+mn-lt"/>
                <a:ea typeface="+mn-ea"/>
                <a:cs typeface="+mn-cs"/>
              </a:defRPr>
            </a:lvl4pPr>
            <a:lvl5pPr marL="3251037" algn="l" rtl="0" latinLnBrk="0">
              <a:defRPr lang="zh-TW" sz="3200" kern="1200">
                <a:solidFill>
                  <a:schemeClr val="tx1"/>
                </a:solidFill>
                <a:latin typeface="+mn-lt"/>
                <a:ea typeface="+mn-ea"/>
                <a:cs typeface="+mn-cs"/>
              </a:defRPr>
            </a:lvl5pPr>
            <a:lvl6pPr marL="4063797" algn="l" rtl="0" latinLnBrk="0">
              <a:defRPr lang="zh-TW" sz="3200" kern="1200">
                <a:solidFill>
                  <a:schemeClr val="tx1"/>
                </a:solidFill>
                <a:latin typeface="+mn-lt"/>
                <a:ea typeface="+mn-ea"/>
                <a:cs typeface="+mn-cs"/>
              </a:defRPr>
            </a:lvl6pPr>
            <a:lvl7pPr marL="4876557" algn="l" rtl="0" latinLnBrk="0">
              <a:defRPr lang="zh-TW" sz="3200" kern="1200">
                <a:solidFill>
                  <a:schemeClr val="tx1"/>
                </a:solidFill>
                <a:latin typeface="+mn-lt"/>
                <a:ea typeface="+mn-ea"/>
                <a:cs typeface="+mn-cs"/>
              </a:defRPr>
            </a:lvl7pPr>
            <a:lvl8pPr marL="5689315" algn="l" rtl="0" latinLnBrk="0">
              <a:defRPr lang="zh-TW" sz="3200" kern="1200">
                <a:solidFill>
                  <a:schemeClr val="tx1"/>
                </a:solidFill>
                <a:latin typeface="+mn-lt"/>
                <a:ea typeface="+mn-ea"/>
                <a:cs typeface="+mn-cs"/>
              </a:defRPr>
            </a:lvl8pPr>
            <a:lvl9pPr marL="6502075" algn="l" rtl="0" latinLnBrk="0">
              <a:defRPr lang="zh-TW" sz="3200" kern="1200">
                <a:solidFill>
                  <a:schemeClr val="tx1"/>
                </a:solidFill>
                <a:latin typeface="+mn-lt"/>
                <a:ea typeface="+mn-ea"/>
                <a:cs typeface="+mn-cs"/>
              </a:defRPr>
            </a:lvl9pPr>
          </a:lstStyle>
          <a:p>
            <a:pPr marL="0" marR="0" lvl="0" indent="0" algn="r" defTabSz="457178" rtl="0" eaLnBrk="1" fontAlgn="auto" latinLnBrk="0" hangingPunct="1">
              <a:lnSpc>
                <a:spcPct val="100000"/>
              </a:lnSpc>
              <a:spcBef>
                <a:spcPts val="0"/>
              </a:spcBef>
              <a:spcAft>
                <a:spcPts val="0"/>
              </a:spcAft>
              <a:buClrTx/>
              <a:buSzTx/>
              <a:buFontTx/>
              <a:buNone/>
              <a:tabLst/>
              <a:defRPr/>
            </a:pPr>
            <a:fld id="{629637A9-119A-49DA-BD12-AAC58B377D80}" type="slidenum">
              <a:rPr kumimoji="0" lang="en-US" sz="3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54</a:t>
            </a:fld>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645"/>
          <p:cNvSpPr/>
          <p:nvPr/>
        </p:nvSpPr>
        <p:spPr>
          <a:xfrm>
            <a:off x="8636992" y="2628900"/>
            <a:ext cx="1981205" cy="608419"/>
          </a:xfrm>
          <a:prstGeom prst="flowChartTerminator">
            <a:avLst/>
          </a:prstGeom>
          <a:solidFill>
            <a:srgbClr val="674EA7"/>
          </a:solidFill>
          <a:ln w="9525" cap="flat" cmpd="sng">
            <a:solidFill>
              <a:srgbClr val="595959"/>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a:ln>
                  <a:noFill/>
                </a:ln>
                <a:solidFill>
                  <a:srgbClr val="FFFFFF"/>
                </a:solidFill>
                <a:effectLst/>
                <a:uLnTx/>
                <a:uFillTx/>
                <a:latin typeface="Calibri" panose="020F0502020204030204"/>
                <a:ea typeface="+mn-ea"/>
                <a:cs typeface="+mn-cs"/>
              </a:rPr>
              <a:t>Do you </a:t>
            </a:r>
            <a:r>
              <a:rPr kumimoji="0" lang="en" sz="1100" b="0" i="0" u="none" strike="noStrike" kern="1200" cap="none" spc="0" normalizeH="0" baseline="0" noProof="0" err="1">
                <a:ln>
                  <a:noFill/>
                </a:ln>
                <a:solidFill>
                  <a:srgbClr val="FFFFFF"/>
                </a:solidFill>
                <a:effectLst/>
                <a:uLnTx/>
                <a:uFillTx/>
                <a:latin typeface="Calibri" panose="020F0502020204030204"/>
                <a:ea typeface="+mn-ea"/>
                <a:cs typeface="+mn-cs"/>
              </a:rPr>
              <a:t>wanna</a:t>
            </a:r>
            <a:r>
              <a:rPr kumimoji="0" lang="en" sz="1100" b="0" i="0" u="none" strike="noStrike" kern="1200" cap="none" spc="0" normalizeH="0" baseline="0" noProof="0">
                <a:ln>
                  <a:noFill/>
                </a:ln>
                <a:solidFill>
                  <a:srgbClr val="FFFFFF"/>
                </a:solidFill>
                <a:effectLst/>
                <a:uLnTx/>
                <a:uFillTx/>
                <a:latin typeface="Calibri" panose="020F0502020204030204"/>
                <a:ea typeface="+mn-ea"/>
                <a:cs typeface="+mn-cs"/>
              </a:rPr>
              <a:t> take Angela to go see a movie tonight?</a:t>
            </a:r>
          </a:p>
        </p:txBody>
      </p:sp>
      <p:sp>
        <p:nvSpPr>
          <p:cNvPr id="7" name="Shape 646"/>
          <p:cNvSpPr/>
          <p:nvPr/>
        </p:nvSpPr>
        <p:spPr>
          <a:xfrm>
            <a:off x="8802111" y="3314701"/>
            <a:ext cx="1958095" cy="294084"/>
          </a:xfrm>
          <a:prstGeom prst="flowChartTerminator">
            <a:avLst/>
          </a:prstGeom>
          <a:solidFill>
            <a:srgbClr val="6FA8DC"/>
          </a:solidFill>
          <a:ln w="9525" cap="flat" cmpd="sng">
            <a:solidFill>
              <a:srgbClr val="595959"/>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a:ln>
                  <a:noFill/>
                </a:ln>
                <a:solidFill>
                  <a:srgbClr val="FFFFFF"/>
                </a:solidFill>
                <a:effectLst/>
                <a:uLnTx/>
                <a:uFillTx/>
                <a:latin typeface="Calibri" panose="020F0502020204030204"/>
                <a:ea typeface="+mn-ea"/>
                <a:cs typeface="+mn-cs"/>
              </a:rPr>
              <a:t>Sure, I will be home by 6.</a:t>
            </a:r>
          </a:p>
        </p:txBody>
      </p:sp>
      <p:sp>
        <p:nvSpPr>
          <p:cNvPr id="11" name="Shape 647"/>
          <p:cNvSpPr/>
          <p:nvPr/>
        </p:nvSpPr>
        <p:spPr>
          <a:xfrm>
            <a:off x="8802111" y="3695700"/>
            <a:ext cx="1958095" cy="370709"/>
          </a:xfrm>
          <a:prstGeom prst="flowChartTerminator">
            <a:avLst/>
          </a:prstGeom>
          <a:solidFill>
            <a:srgbClr val="6FA8DC"/>
          </a:solidFill>
          <a:ln w="9525" cap="flat" cmpd="sng">
            <a:solidFill>
              <a:srgbClr val="595959"/>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a:ln>
                  <a:noFill/>
                </a:ln>
                <a:solidFill>
                  <a:srgbClr val="FFFFFF"/>
                </a:solidFill>
                <a:effectLst/>
                <a:uLnTx/>
                <a:uFillTx/>
                <a:latin typeface="Calibri" panose="020F0502020204030204"/>
                <a:ea typeface="+mn-ea"/>
                <a:cs typeface="+mn-cs"/>
              </a:rPr>
              <a:t>Let's grab dinner before the movie. </a:t>
            </a:r>
          </a:p>
        </p:txBody>
      </p:sp>
      <p:sp>
        <p:nvSpPr>
          <p:cNvPr id="18" name="Shape 648"/>
          <p:cNvSpPr/>
          <p:nvPr/>
        </p:nvSpPr>
        <p:spPr>
          <a:xfrm>
            <a:off x="8636992" y="4152900"/>
            <a:ext cx="1981205" cy="456029"/>
          </a:xfrm>
          <a:prstGeom prst="flowChartTerminator">
            <a:avLst/>
          </a:prstGeom>
          <a:solidFill>
            <a:srgbClr val="674EA7"/>
          </a:solidFill>
          <a:ln w="9525" cap="flat" cmpd="sng">
            <a:solidFill>
              <a:srgbClr val="595959"/>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a:ln>
                  <a:noFill/>
                </a:ln>
                <a:solidFill>
                  <a:srgbClr val="FFFFFF"/>
                </a:solidFill>
                <a:effectLst/>
                <a:uLnTx/>
                <a:uFillTx/>
                <a:latin typeface="Calibri" panose="020F0502020204030204"/>
                <a:ea typeface="+mn-ea"/>
                <a:cs typeface="+mn-cs"/>
              </a:rPr>
              <a:t>How about some Mexican?</a:t>
            </a:r>
          </a:p>
        </p:txBody>
      </p:sp>
      <p:sp>
        <p:nvSpPr>
          <p:cNvPr id="20" name="Shape 649"/>
          <p:cNvSpPr/>
          <p:nvPr/>
        </p:nvSpPr>
        <p:spPr>
          <a:xfrm>
            <a:off x="8802111" y="4686300"/>
            <a:ext cx="1958095" cy="370709"/>
          </a:xfrm>
          <a:prstGeom prst="flowChartTerminator">
            <a:avLst/>
          </a:prstGeom>
          <a:solidFill>
            <a:srgbClr val="6FA8DC"/>
          </a:solidFill>
          <a:ln w="9525" cap="flat" cmpd="sng">
            <a:solidFill>
              <a:srgbClr val="595959"/>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a:ln>
                  <a:noFill/>
                </a:ln>
                <a:solidFill>
                  <a:srgbClr val="FFFFFF"/>
                </a:solidFill>
                <a:effectLst/>
                <a:uLnTx/>
                <a:uFillTx/>
                <a:latin typeface="Calibri" panose="020F0502020204030204"/>
                <a:ea typeface="+mn-ea"/>
                <a:cs typeface="+mn-cs"/>
              </a:rPr>
              <a:t>Let's go to </a:t>
            </a:r>
            <a:r>
              <a:rPr kumimoji="0" lang="en" sz="1100" b="0" i="0" u="none" strike="noStrike" kern="1200" cap="none" spc="0" normalizeH="0" baseline="0" noProof="0" err="1">
                <a:ln>
                  <a:noFill/>
                </a:ln>
                <a:solidFill>
                  <a:srgbClr val="FFFFFF"/>
                </a:solidFill>
                <a:effectLst/>
                <a:uLnTx/>
                <a:uFillTx/>
                <a:latin typeface="Calibri" panose="020F0502020204030204"/>
                <a:ea typeface="+mn-ea"/>
                <a:cs typeface="+mn-cs"/>
              </a:rPr>
              <a:t>Vive</a:t>
            </a:r>
            <a:r>
              <a:rPr kumimoji="0" lang="en" sz="1100" b="0" i="0" u="none" strike="noStrike" kern="1200" cap="none" spc="0" normalizeH="0" baseline="0" noProof="0">
                <a:ln>
                  <a:noFill/>
                </a:ln>
                <a:solidFill>
                  <a:srgbClr val="FFFFFF"/>
                </a:solidFill>
                <a:effectLst/>
                <a:uLnTx/>
                <a:uFillTx/>
                <a:latin typeface="Calibri" panose="020F0502020204030204"/>
                <a:ea typeface="+mn-ea"/>
                <a:cs typeface="+mn-cs"/>
              </a:rPr>
              <a:t> Sol and see Inferno after that.</a:t>
            </a:r>
          </a:p>
        </p:txBody>
      </p:sp>
      <p:sp>
        <p:nvSpPr>
          <p:cNvPr id="22" name="Shape 650"/>
          <p:cNvSpPr/>
          <p:nvPr/>
        </p:nvSpPr>
        <p:spPr>
          <a:xfrm>
            <a:off x="8636992" y="5143500"/>
            <a:ext cx="1981205" cy="370709"/>
          </a:xfrm>
          <a:prstGeom prst="flowChartTerminator">
            <a:avLst/>
          </a:prstGeom>
          <a:solidFill>
            <a:srgbClr val="674EA7"/>
          </a:solidFill>
          <a:ln w="9525" cap="flat" cmpd="sng">
            <a:solidFill>
              <a:srgbClr val="595959"/>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a:ln>
                  <a:noFill/>
                </a:ln>
                <a:solidFill>
                  <a:srgbClr val="FFFFFF"/>
                </a:solidFill>
                <a:effectLst/>
                <a:uLnTx/>
                <a:uFillTx/>
                <a:latin typeface="Calibri" panose="020F0502020204030204"/>
                <a:ea typeface="+mn-ea"/>
                <a:cs typeface="+mn-cs"/>
              </a:rPr>
              <a:t>Angela wants to watch the Trolls movie.</a:t>
            </a:r>
          </a:p>
        </p:txBody>
      </p:sp>
      <p:sp>
        <p:nvSpPr>
          <p:cNvPr id="24" name="Shape 651"/>
          <p:cNvSpPr/>
          <p:nvPr/>
        </p:nvSpPr>
        <p:spPr>
          <a:xfrm>
            <a:off x="8802111" y="5600700"/>
            <a:ext cx="1958095" cy="370709"/>
          </a:xfrm>
          <a:prstGeom prst="flowChartTerminator">
            <a:avLst/>
          </a:prstGeom>
          <a:solidFill>
            <a:srgbClr val="6FA8DC"/>
          </a:solidFill>
          <a:ln w="9525" cap="flat" cmpd="sng">
            <a:solidFill>
              <a:srgbClr val="595959"/>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a:ln>
                  <a:noFill/>
                </a:ln>
                <a:solidFill>
                  <a:srgbClr val="FFFFFF"/>
                </a:solidFill>
                <a:effectLst/>
                <a:uLnTx/>
                <a:uFillTx/>
                <a:latin typeface="Calibri" panose="020F0502020204030204"/>
                <a:ea typeface="+mn-ea"/>
                <a:cs typeface="+mn-cs"/>
              </a:rPr>
              <a:t>Ok. Lets catch the 8 pm show.</a:t>
            </a:r>
          </a:p>
        </p:txBody>
      </p:sp>
      <p:sp>
        <p:nvSpPr>
          <p:cNvPr id="26" name="Shape 652"/>
          <p:cNvSpPr/>
          <p:nvPr/>
        </p:nvSpPr>
        <p:spPr>
          <a:xfrm>
            <a:off x="1841712" y="5295900"/>
            <a:ext cx="656400" cy="337800"/>
          </a:xfrm>
          <a:prstGeom prst="rect">
            <a:avLst/>
          </a:prstGeom>
          <a:solidFill>
            <a:srgbClr val="EA999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Inferno</a:t>
            </a:r>
          </a:p>
        </p:txBody>
      </p:sp>
      <p:sp>
        <p:nvSpPr>
          <p:cNvPr id="28" name="Shape 658"/>
          <p:cNvSpPr/>
          <p:nvPr/>
        </p:nvSpPr>
        <p:spPr>
          <a:xfrm>
            <a:off x="1841712" y="4610101"/>
            <a:ext cx="656400" cy="337799"/>
          </a:xfrm>
          <a:prstGeom prst="rect">
            <a:avLst/>
          </a:prstGeom>
          <a:solidFill>
            <a:srgbClr val="E06666"/>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6 pm</a:t>
            </a:r>
          </a:p>
        </p:txBody>
      </p:sp>
      <p:sp>
        <p:nvSpPr>
          <p:cNvPr id="30" name="Shape 659"/>
          <p:cNvSpPr/>
          <p:nvPr/>
        </p:nvSpPr>
        <p:spPr>
          <a:xfrm>
            <a:off x="2489487" y="4610100"/>
            <a:ext cx="656400" cy="337800"/>
          </a:xfrm>
          <a:prstGeom prst="rect">
            <a:avLst/>
          </a:prstGeom>
          <a:solidFill>
            <a:srgbClr val="E06666"/>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7 pm</a:t>
            </a:r>
          </a:p>
        </p:txBody>
      </p:sp>
      <p:sp>
        <p:nvSpPr>
          <p:cNvPr id="32" name="Shape 660"/>
          <p:cNvSpPr/>
          <p:nvPr/>
        </p:nvSpPr>
        <p:spPr>
          <a:xfrm>
            <a:off x="1841712" y="4953000"/>
            <a:ext cx="656400" cy="337800"/>
          </a:xfrm>
          <a:prstGeom prst="rect">
            <a:avLst/>
          </a:prstGeom>
          <a:solidFill>
            <a:srgbClr val="CFE2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2</a:t>
            </a:r>
          </a:p>
        </p:txBody>
      </p:sp>
      <p:sp>
        <p:nvSpPr>
          <p:cNvPr id="34" name="Shape 661"/>
          <p:cNvSpPr/>
          <p:nvPr/>
        </p:nvSpPr>
        <p:spPr>
          <a:xfrm>
            <a:off x="2489487" y="4953000"/>
            <a:ext cx="656400" cy="337800"/>
          </a:xfrm>
          <a:prstGeom prst="rect">
            <a:avLst/>
          </a:prstGeom>
          <a:solidFill>
            <a:srgbClr val="3D85C6"/>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3</a:t>
            </a:r>
          </a:p>
        </p:txBody>
      </p:sp>
      <p:sp>
        <p:nvSpPr>
          <p:cNvPr id="36" name="Shape 662"/>
          <p:cNvSpPr/>
          <p:nvPr/>
        </p:nvSpPr>
        <p:spPr>
          <a:xfrm>
            <a:off x="1841712" y="4279900"/>
            <a:ext cx="656400" cy="337800"/>
          </a:xfrm>
          <a:prstGeom prst="rect">
            <a:avLst/>
          </a:prstGeom>
          <a:solidFill>
            <a:srgbClr val="3D85C6"/>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11/15/16</a:t>
            </a:r>
          </a:p>
        </p:txBody>
      </p:sp>
      <p:sp>
        <p:nvSpPr>
          <p:cNvPr id="38" name="Shape 663"/>
          <p:cNvSpPr/>
          <p:nvPr/>
        </p:nvSpPr>
        <p:spPr>
          <a:xfrm>
            <a:off x="5258405" y="5283201"/>
            <a:ext cx="665100" cy="345900"/>
          </a:xfrm>
          <a:prstGeom prst="rect">
            <a:avLst/>
          </a:prstGeom>
          <a:solidFill>
            <a:srgbClr val="3D85C6"/>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err="1">
                <a:ln>
                  <a:noFill/>
                </a:ln>
                <a:solidFill>
                  <a:prstClr val="black"/>
                </a:solidFill>
                <a:effectLst/>
                <a:uLnTx/>
                <a:uFillTx/>
                <a:latin typeface="Calibri" panose="020F0502020204030204"/>
                <a:ea typeface="+mn-ea"/>
                <a:cs typeface="+mn-cs"/>
              </a:rPr>
              <a:t>Vive</a:t>
            </a: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 Sol</a:t>
            </a:r>
          </a:p>
        </p:txBody>
      </p:sp>
      <p:sp>
        <p:nvSpPr>
          <p:cNvPr id="40" name="Shape 664"/>
          <p:cNvSpPr txBox="1"/>
          <p:nvPr/>
        </p:nvSpPr>
        <p:spPr>
          <a:xfrm>
            <a:off x="4369302" y="5283200"/>
            <a:ext cx="926700" cy="205200"/>
          </a:xfrm>
          <a:prstGeom prst="rect">
            <a:avLst/>
          </a:prstGeom>
          <a:noFill/>
          <a:ln>
            <a:noFill/>
          </a:ln>
        </p:spPr>
        <p:txBody>
          <a:bodyPr lIns="91425" tIns="91425" rIns="91425" bIns="91425" anchor="t"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Restaurant</a:t>
            </a:r>
          </a:p>
        </p:txBody>
      </p:sp>
      <p:sp>
        <p:nvSpPr>
          <p:cNvPr id="42" name="Shape 665"/>
          <p:cNvSpPr/>
          <p:nvPr/>
        </p:nvSpPr>
        <p:spPr>
          <a:xfrm>
            <a:off x="5258405" y="4940301"/>
            <a:ext cx="665100" cy="345900"/>
          </a:xfrm>
          <a:prstGeom prst="rect">
            <a:avLst/>
          </a:prstGeom>
          <a:solidFill>
            <a:srgbClr val="3D85C6"/>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Mexican</a:t>
            </a:r>
          </a:p>
        </p:txBody>
      </p:sp>
      <p:sp>
        <p:nvSpPr>
          <p:cNvPr id="44" name="Shape 666"/>
          <p:cNvSpPr txBox="1"/>
          <p:nvPr/>
        </p:nvSpPr>
        <p:spPr>
          <a:xfrm>
            <a:off x="4674137" y="4927600"/>
            <a:ext cx="612000" cy="205200"/>
          </a:xfrm>
          <a:prstGeom prst="rect">
            <a:avLst/>
          </a:prstGeom>
          <a:noFill/>
          <a:ln>
            <a:noFill/>
          </a:ln>
        </p:spPr>
        <p:txBody>
          <a:bodyPr lIns="91425" tIns="91425" rIns="91425" bIns="91425" anchor="t"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Cuisine</a:t>
            </a:r>
          </a:p>
        </p:txBody>
      </p:sp>
      <p:sp>
        <p:nvSpPr>
          <p:cNvPr id="46" name="Shape 667"/>
          <p:cNvSpPr/>
          <p:nvPr/>
        </p:nvSpPr>
        <p:spPr>
          <a:xfrm>
            <a:off x="5258405" y="4597401"/>
            <a:ext cx="665100" cy="345900"/>
          </a:xfrm>
          <a:prstGeom prst="rect">
            <a:avLst/>
          </a:prstGeom>
          <a:solidFill>
            <a:srgbClr val="E6B8A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6:30 pm</a:t>
            </a:r>
          </a:p>
        </p:txBody>
      </p:sp>
      <p:sp>
        <p:nvSpPr>
          <p:cNvPr id="48" name="Shape 668"/>
          <p:cNvSpPr/>
          <p:nvPr/>
        </p:nvSpPr>
        <p:spPr>
          <a:xfrm>
            <a:off x="5918881" y="4597401"/>
            <a:ext cx="665100" cy="345900"/>
          </a:xfrm>
          <a:prstGeom prst="rect">
            <a:avLst/>
          </a:prstGeom>
          <a:solidFill>
            <a:srgbClr val="3D85C6"/>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7 pm</a:t>
            </a:r>
          </a:p>
        </p:txBody>
      </p:sp>
      <p:sp>
        <p:nvSpPr>
          <p:cNvPr id="50" name="Shape 669"/>
          <p:cNvSpPr/>
          <p:nvPr/>
        </p:nvSpPr>
        <p:spPr>
          <a:xfrm>
            <a:off x="5258405" y="4254501"/>
            <a:ext cx="665100" cy="345900"/>
          </a:xfrm>
          <a:prstGeom prst="rect">
            <a:avLst/>
          </a:prstGeom>
          <a:solidFill>
            <a:srgbClr val="3D85C6"/>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srgbClr val="000000"/>
                </a:solidFill>
                <a:effectLst/>
                <a:uLnTx/>
                <a:uFillTx/>
                <a:latin typeface="Calibri" panose="020F0502020204030204"/>
                <a:ea typeface="+mn-ea"/>
                <a:cs typeface="+mn-cs"/>
              </a:rPr>
              <a:t>11/15/16</a:t>
            </a:r>
          </a:p>
        </p:txBody>
      </p:sp>
      <p:sp>
        <p:nvSpPr>
          <p:cNvPr id="52" name="Shape 670"/>
          <p:cNvSpPr txBox="1"/>
          <p:nvPr/>
        </p:nvSpPr>
        <p:spPr>
          <a:xfrm>
            <a:off x="4648735" y="4292600"/>
            <a:ext cx="612000" cy="205200"/>
          </a:xfrm>
          <a:prstGeom prst="rect">
            <a:avLst/>
          </a:prstGeom>
          <a:noFill/>
          <a:ln>
            <a:noFill/>
          </a:ln>
        </p:spPr>
        <p:txBody>
          <a:bodyPr lIns="91425" tIns="91425" rIns="91425" bIns="91425" anchor="t"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Date</a:t>
            </a:r>
          </a:p>
        </p:txBody>
      </p:sp>
      <p:sp>
        <p:nvSpPr>
          <p:cNvPr id="54" name="Shape 671"/>
          <p:cNvSpPr txBox="1"/>
          <p:nvPr/>
        </p:nvSpPr>
        <p:spPr>
          <a:xfrm>
            <a:off x="4674137" y="4610101"/>
            <a:ext cx="612000" cy="205199"/>
          </a:xfrm>
          <a:prstGeom prst="rect">
            <a:avLst/>
          </a:prstGeom>
          <a:noFill/>
          <a:ln>
            <a:noFill/>
          </a:ln>
        </p:spPr>
        <p:txBody>
          <a:bodyPr lIns="91425" tIns="91425" rIns="91425" bIns="91425" anchor="t"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Time</a:t>
            </a:r>
          </a:p>
        </p:txBody>
      </p:sp>
      <p:sp>
        <p:nvSpPr>
          <p:cNvPr id="56" name="Shape 672"/>
          <p:cNvSpPr txBox="1"/>
          <p:nvPr/>
        </p:nvSpPr>
        <p:spPr>
          <a:xfrm>
            <a:off x="4674137" y="3797301"/>
            <a:ext cx="1885800" cy="500700"/>
          </a:xfrm>
          <a:prstGeom prst="rect">
            <a:avLst/>
          </a:prstGeom>
          <a:noFill/>
          <a:ln>
            <a:noFill/>
          </a:ln>
        </p:spPr>
        <p:txBody>
          <a:bodyPr lIns="91425" tIns="91425" rIns="91425" bIns="91425" anchor="t"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300" b="1" i="0" u="none" strike="noStrike" kern="1200" cap="none" spc="0" normalizeH="0" baseline="0" noProof="0">
                <a:ln>
                  <a:noFill/>
                </a:ln>
                <a:solidFill>
                  <a:prstClr val="black"/>
                </a:solidFill>
                <a:effectLst/>
                <a:uLnTx/>
                <a:uFillTx/>
                <a:latin typeface="Calibri" panose="020F0502020204030204"/>
                <a:ea typeface="+mn-ea"/>
                <a:cs typeface="+mn-cs"/>
              </a:rPr>
              <a:t>Restaurants</a:t>
            </a:r>
          </a:p>
        </p:txBody>
      </p:sp>
      <p:sp>
        <p:nvSpPr>
          <p:cNvPr id="58" name="Shape 673"/>
          <p:cNvSpPr/>
          <p:nvPr/>
        </p:nvSpPr>
        <p:spPr>
          <a:xfrm>
            <a:off x="6553954" y="4597401"/>
            <a:ext cx="665100" cy="345900"/>
          </a:xfrm>
          <a:prstGeom prst="rect">
            <a:avLst/>
          </a:prstGeom>
          <a:solidFill>
            <a:srgbClr val="E6B8A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7:30 pm</a:t>
            </a:r>
          </a:p>
        </p:txBody>
      </p:sp>
      <p:sp>
        <p:nvSpPr>
          <p:cNvPr id="60" name="Shape 674"/>
          <p:cNvSpPr/>
          <p:nvPr/>
        </p:nvSpPr>
        <p:spPr>
          <a:xfrm>
            <a:off x="1841712" y="5626100"/>
            <a:ext cx="656400" cy="337800"/>
          </a:xfrm>
          <a:prstGeom prst="rect">
            <a:avLst/>
          </a:prstGeom>
          <a:solidFill>
            <a:srgbClr val="3D85C6"/>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Century 16</a:t>
            </a:r>
          </a:p>
        </p:txBody>
      </p:sp>
      <p:sp>
        <p:nvSpPr>
          <p:cNvPr id="62" name="Shape 676"/>
          <p:cNvSpPr/>
          <p:nvPr/>
        </p:nvSpPr>
        <p:spPr>
          <a:xfrm>
            <a:off x="5918881" y="4254501"/>
            <a:ext cx="665100" cy="3459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64" name="Shape 677"/>
          <p:cNvSpPr/>
          <p:nvPr/>
        </p:nvSpPr>
        <p:spPr>
          <a:xfrm>
            <a:off x="6553954" y="4254501"/>
            <a:ext cx="665100" cy="3459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66" name="Shape 678"/>
          <p:cNvSpPr/>
          <p:nvPr/>
        </p:nvSpPr>
        <p:spPr>
          <a:xfrm>
            <a:off x="5918881" y="4940301"/>
            <a:ext cx="665100" cy="3459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68" name="Shape 679"/>
          <p:cNvSpPr/>
          <p:nvPr/>
        </p:nvSpPr>
        <p:spPr>
          <a:xfrm>
            <a:off x="6553954" y="4940301"/>
            <a:ext cx="665100" cy="3459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70" name="Shape 680"/>
          <p:cNvSpPr/>
          <p:nvPr/>
        </p:nvSpPr>
        <p:spPr>
          <a:xfrm>
            <a:off x="5918881" y="5283201"/>
            <a:ext cx="665100" cy="3459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72" name="Shape 681"/>
          <p:cNvSpPr/>
          <p:nvPr/>
        </p:nvSpPr>
        <p:spPr>
          <a:xfrm>
            <a:off x="6553954" y="5283201"/>
            <a:ext cx="665100" cy="3459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74" name="Shape 682"/>
          <p:cNvSpPr/>
          <p:nvPr/>
        </p:nvSpPr>
        <p:spPr>
          <a:xfrm>
            <a:off x="2489487" y="4279900"/>
            <a:ext cx="656400" cy="3378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76" name="Shape 683"/>
          <p:cNvSpPr/>
          <p:nvPr/>
        </p:nvSpPr>
        <p:spPr>
          <a:xfrm>
            <a:off x="2489487" y="5295900"/>
            <a:ext cx="656400" cy="337800"/>
          </a:xfrm>
          <a:prstGeom prst="rect">
            <a:avLst/>
          </a:prstGeom>
          <a:solidFill>
            <a:srgbClr val="6FA8D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Trolls</a:t>
            </a:r>
          </a:p>
        </p:txBody>
      </p:sp>
      <p:sp>
        <p:nvSpPr>
          <p:cNvPr id="78" name="Shape 684"/>
          <p:cNvSpPr/>
          <p:nvPr/>
        </p:nvSpPr>
        <p:spPr>
          <a:xfrm>
            <a:off x="2489487" y="5638800"/>
            <a:ext cx="656400" cy="3378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80" name="Shape 685"/>
          <p:cNvSpPr/>
          <p:nvPr/>
        </p:nvSpPr>
        <p:spPr>
          <a:xfrm>
            <a:off x="3124559" y="4610100"/>
            <a:ext cx="656400" cy="337800"/>
          </a:xfrm>
          <a:prstGeom prst="rect">
            <a:avLst/>
          </a:prstGeom>
          <a:solidFill>
            <a:srgbClr val="3D85C6"/>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8 pm</a:t>
            </a:r>
          </a:p>
        </p:txBody>
      </p:sp>
      <p:sp>
        <p:nvSpPr>
          <p:cNvPr id="82" name="Shape 686"/>
          <p:cNvSpPr/>
          <p:nvPr/>
        </p:nvSpPr>
        <p:spPr>
          <a:xfrm>
            <a:off x="3124559" y="4953000"/>
            <a:ext cx="656400" cy="3378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84" name="Shape 687"/>
          <p:cNvSpPr/>
          <p:nvPr/>
        </p:nvSpPr>
        <p:spPr>
          <a:xfrm>
            <a:off x="3124559" y="4279900"/>
            <a:ext cx="656400" cy="3378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86" name="Shape 688"/>
          <p:cNvSpPr/>
          <p:nvPr/>
        </p:nvSpPr>
        <p:spPr>
          <a:xfrm>
            <a:off x="3124559" y="5283200"/>
            <a:ext cx="656400" cy="3378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88" name="Shape 689"/>
          <p:cNvSpPr/>
          <p:nvPr/>
        </p:nvSpPr>
        <p:spPr>
          <a:xfrm>
            <a:off x="3124559" y="5626100"/>
            <a:ext cx="656400" cy="3378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90" name="Shape 690"/>
          <p:cNvSpPr/>
          <p:nvPr/>
        </p:nvSpPr>
        <p:spPr>
          <a:xfrm>
            <a:off x="3746931" y="4610100"/>
            <a:ext cx="656400" cy="337800"/>
          </a:xfrm>
          <a:prstGeom prst="rect">
            <a:avLst/>
          </a:prstGeom>
          <a:solidFill>
            <a:srgbClr val="E06666"/>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9 pm</a:t>
            </a:r>
          </a:p>
        </p:txBody>
      </p:sp>
      <p:sp>
        <p:nvSpPr>
          <p:cNvPr id="92" name="Shape 691"/>
          <p:cNvSpPr/>
          <p:nvPr/>
        </p:nvSpPr>
        <p:spPr>
          <a:xfrm>
            <a:off x="3746931" y="4953000"/>
            <a:ext cx="656400" cy="3378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94" name="Shape 692"/>
          <p:cNvSpPr/>
          <p:nvPr/>
        </p:nvSpPr>
        <p:spPr>
          <a:xfrm>
            <a:off x="3746931" y="4279900"/>
            <a:ext cx="656400" cy="3378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96" name="Shape 693"/>
          <p:cNvSpPr/>
          <p:nvPr/>
        </p:nvSpPr>
        <p:spPr>
          <a:xfrm>
            <a:off x="3746931" y="5283200"/>
            <a:ext cx="656400" cy="3378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98" name="Shape 694"/>
          <p:cNvSpPr/>
          <p:nvPr/>
        </p:nvSpPr>
        <p:spPr>
          <a:xfrm>
            <a:off x="3746931" y="5626100"/>
            <a:ext cx="656400" cy="337800"/>
          </a:xfrm>
          <a:prstGeom prst="rect">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1200" cap="none" spc="0" normalizeH="0" baseline="0" noProof="0">
              <a:ln>
                <a:noFill/>
              </a:ln>
              <a:solidFill>
                <a:prstClr val="black"/>
              </a:solidFill>
              <a:effectLst/>
              <a:uLnTx/>
              <a:uFillTx/>
              <a:latin typeface="Calibri" panose="020F0502020204030204"/>
              <a:ea typeface="新細明體" panose="020B0604030504040204" pitchFamily="18" charset="-120"/>
              <a:cs typeface="+mn-cs"/>
            </a:endParaRPr>
          </a:p>
        </p:txBody>
      </p:sp>
      <p:sp>
        <p:nvSpPr>
          <p:cNvPr id="100" name="Shape 672"/>
          <p:cNvSpPr txBox="1"/>
          <p:nvPr/>
        </p:nvSpPr>
        <p:spPr>
          <a:xfrm>
            <a:off x="1346355" y="3799139"/>
            <a:ext cx="1885800" cy="500700"/>
          </a:xfrm>
          <a:prstGeom prst="rect">
            <a:avLst/>
          </a:prstGeom>
          <a:noFill/>
          <a:ln>
            <a:noFill/>
          </a:ln>
        </p:spPr>
        <p:txBody>
          <a:bodyPr lIns="91425" tIns="91425" rIns="91425" bIns="91425" anchor="t"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267" b="1" i="0" u="none" strike="noStrike" kern="1200" cap="none" spc="0" normalizeH="0" baseline="0" noProof="0">
                <a:ln>
                  <a:noFill/>
                </a:ln>
                <a:solidFill>
                  <a:prstClr val="black"/>
                </a:solidFill>
                <a:effectLst/>
                <a:uLnTx/>
                <a:uFillTx/>
                <a:latin typeface="Calibri" panose="020F0502020204030204"/>
                <a:ea typeface="+mn-ea"/>
                <a:cs typeface="+mn-cs"/>
              </a:rPr>
              <a:t>Movies</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 name="Shape 644" descr="mobile-frame.png"/>
          <p:cNvPicPr preferRelativeResize="0"/>
          <p:nvPr/>
        </p:nvPicPr>
        <p:blipFill>
          <a:blip r:embed="rId3">
            <a:alphaModFix/>
          </a:blip>
          <a:stretch>
            <a:fillRect/>
          </a:stretch>
        </p:blipFill>
        <p:spPr>
          <a:xfrm>
            <a:off x="8065427" y="1663701"/>
            <a:ext cx="3303724" cy="5143497"/>
          </a:xfrm>
          <a:prstGeom prst="rect">
            <a:avLst/>
          </a:prstGeom>
          <a:noFill/>
          <a:ln>
            <a:noFill/>
          </a:ln>
        </p:spPr>
      </p:pic>
      <p:sp>
        <p:nvSpPr>
          <p:cNvPr id="51" name="Shape 670">
            <a:extLst>
              <a:ext uri="{FF2B5EF4-FFF2-40B4-BE49-F238E27FC236}">
                <a16:creationId xmlns:a16="http://schemas.microsoft.com/office/drawing/2014/main" id="{29B4592F-C125-490C-AEA9-D04EA36A1FB0}"/>
              </a:ext>
            </a:extLst>
          </p:cNvPr>
          <p:cNvSpPr txBox="1"/>
          <p:nvPr/>
        </p:nvSpPr>
        <p:spPr>
          <a:xfrm>
            <a:off x="1165544" y="4292600"/>
            <a:ext cx="612000" cy="205200"/>
          </a:xfrm>
          <a:prstGeom prst="rect">
            <a:avLst/>
          </a:prstGeom>
          <a:noFill/>
          <a:ln>
            <a:noFill/>
          </a:ln>
        </p:spPr>
        <p:txBody>
          <a:bodyPr lIns="91425" tIns="91425" rIns="91425" bIns="91425" anchor="t"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Date</a:t>
            </a:r>
          </a:p>
        </p:txBody>
      </p:sp>
      <p:sp>
        <p:nvSpPr>
          <p:cNvPr id="55" name="Shape 671">
            <a:extLst>
              <a:ext uri="{FF2B5EF4-FFF2-40B4-BE49-F238E27FC236}">
                <a16:creationId xmlns:a16="http://schemas.microsoft.com/office/drawing/2014/main" id="{6ED48D76-667A-4B5F-BFCB-4E29FF5E8694}"/>
              </a:ext>
            </a:extLst>
          </p:cNvPr>
          <p:cNvSpPr txBox="1"/>
          <p:nvPr/>
        </p:nvSpPr>
        <p:spPr>
          <a:xfrm>
            <a:off x="1165544" y="4635259"/>
            <a:ext cx="612000" cy="205199"/>
          </a:xfrm>
          <a:prstGeom prst="rect">
            <a:avLst/>
          </a:prstGeom>
          <a:noFill/>
          <a:ln>
            <a:noFill/>
          </a:ln>
        </p:spPr>
        <p:txBody>
          <a:bodyPr lIns="91425" tIns="91425" rIns="91425" bIns="91425" anchor="t"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Time</a:t>
            </a:r>
          </a:p>
        </p:txBody>
      </p:sp>
      <p:sp>
        <p:nvSpPr>
          <p:cNvPr id="57" name="Shape 666">
            <a:extLst>
              <a:ext uri="{FF2B5EF4-FFF2-40B4-BE49-F238E27FC236}">
                <a16:creationId xmlns:a16="http://schemas.microsoft.com/office/drawing/2014/main" id="{7833D04F-305E-4AB2-8CD6-258FC193E514}"/>
              </a:ext>
            </a:extLst>
          </p:cNvPr>
          <p:cNvSpPr txBox="1"/>
          <p:nvPr/>
        </p:nvSpPr>
        <p:spPr>
          <a:xfrm>
            <a:off x="986638" y="4927600"/>
            <a:ext cx="775040" cy="262358"/>
          </a:xfrm>
          <a:prstGeom prst="rect">
            <a:avLst/>
          </a:prstGeom>
          <a:noFill/>
          <a:ln>
            <a:noFill/>
          </a:ln>
        </p:spPr>
        <p:txBody>
          <a:bodyPr lIns="91425" tIns="91425" rIns="91425" bIns="91425" anchor="t"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 of</a:t>
            </a:r>
            <a:r>
              <a:rPr kumimoji="0" lang="en" sz="900" b="1" i="0" u="none" strike="noStrike" kern="1200" cap="none" spc="0" normalizeH="0" noProof="0">
                <a:ln>
                  <a:noFill/>
                </a:ln>
                <a:solidFill>
                  <a:prstClr val="black"/>
                </a:solidFill>
                <a:effectLst/>
                <a:uLnTx/>
                <a:uFillTx/>
                <a:latin typeface="Calibri" panose="020F0502020204030204"/>
                <a:ea typeface="+mn-ea"/>
                <a:cs typeface="+mn-cs"/>
              </a:rPr>
              <a:t> tickets</a:t>
            </a:r>
            <a:endParaRPr kumimoji="0" lang="en" sz="9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Shape 666">
            <a:extLst>
              <a:ext uri="{FF2B5EF4-FFF2-40B4-BE49-F238E27FC236}">
                <a16:creationId xmlns:a16="http://schemas.microsoft.com/office/drawing/2014/main" id="{9336F607-3BAD-41C8-B5AE-E2868389D7E9}"/>
              </a:ext>
            </a:extLst>
          </p:cNvPr>
          <p:cNvSpPr txBox="1"/>
          <p:nvPr/>
        </p:nvSpPr>
        <p:spPr>
          <a:xfrm>
            <a:off x="817034" y="5302364"/>
            <a:ext cx="955993" cy="298335"/>
          </a:xfrm>
          <a:prstGeom prst="rect">
            <a:avLst/>
          </a:prstGeom>
          <a:noFill/>
          <a:ln>
            <a:noFill/>
          </a:ln>
        </p:spPr>
        <p:txBody>
          <a:bodyPr lIns="91425" tIns="91425" rIns="91425" bIns="91425" anchor="t"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M</a:t>
            </a: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ovie name</a:t>
            </a:r>
          </a:p>
        </p:txBody>
      </p:sp>
      <p:sp>
        <p:nvSpPr>
          <p:cNvPr id="61" name="Shape 666">
            <a:extLst>
              <a:ext uri="{FF2B5EF4-FFF2-40B4-BE49-F238E27FC236}">
                <a16:creationId xmlns:a16="http://schemas.microsoft.com/office/drawing/2014/main" id="{1723D7CB-0840-43BD-AD89-122D8FD9DD2E}"/>
              </a:ext>
            </a:extLst>
          </p:cNvPr>
          <p:cNvSpPr txBox="1"/>
          <p:nvPr/>
        </p:nvSpPr>
        <p:spPr>
          <a:xfrm>
            <a:off x="780749" y="5665565"/>
            <a:ext cx="955993" cy="298335"/>
          </a:xfrm>
          <a:prstGeom prst="rect">
            <a:avLst/>
          </a:prstGeom>
          <a:noFill/>
          <a:ln>
            <a:noFill/>
          </a:ln>
        </p:spPr>
        <p:txBody>
          <a:bodyPr lIns="91425" tIns="91425" rIns="91425" bIns="91425" anchor="t" anchorCtr="0">
            <a:noAutofit/>
          </a:bodyPr>
          <a:lstStyle>
            <a:lvl1pPr marL="0" algn="l" rtl="0" latinLnBrk="0">
              <a:defRPr lang="zh-TW" sz="2400" kern="1200">
                <a:solidFill>
                  <a:schemeClr val="tx1"/>
                </a:solidFill>
                <a:latin typeface="+mn-lt"/>
                <a:ea typeface="+mn-ea"/>
                <a:cs typeface="+mn-cs"/>
              </a:defRPr>
            </a:lvl1pPr>
            <a:lvl2pPr marL="609585" algn="l" rtl="0" latinLnBrk="0">
              <a:defRPr lang="zh-TW" sz="2400" kern="1200">
                <a:solidFill>
                  <a:schemeClr val="tx1"/>
                </a:solidFill>
                <a:latin typeface="+mn-lt"/>
                <a:ea typeface="+mn-ea"/>
                <a:cs typeface="+mn-cs"/>
              </a:defRPr>
            </a:lvl2pPr>
            <a:lvl3pPr marL="1219170" algn="l" rtl="0" latinLnBrk="0">
              <a:defRPr lang="zh-TW" sz="2400" kern="1200">
                <a:solidFill>
                  <a:schemeClr val="tx1"/>
                </a:solidFill>
                <a:latin typeface="+mn-lt"/>
                <a:ea typeface="+mn-ea"/>
                <a:cs typeface="+mn-cs"/>
              </a:defRPr>
            </a:lvl3pPr>
            <a:lvl4pPr marL="1828754" algn="l" rtl="0" latinLnBrk="0">
              <a:defRPr lang="zh-TW" sz="2400" kern="1200">
                <a:solidFill>
                  <a:schemeClr val="tx1"/>
                </a:solidFill>
                <a:latin typeface="+mn-lt"/>
                <a:ea typeface="+mn-ea"/>
                <a:cs typeface="+mn-cs"/>
              </a:defRPr>
            </a:lvl4pPr>
            <a:lvl5pPr marL="2438339" algn="l" rtl="0" latinLnBrk="0">
              <a:defRPr lang="zh-TW" sz="2400" kern="1200">
                <a:solidFill>
                  <a:schemeClr val="tx1"/>
                </a:solidFill>
                <a:latin typeface="+mn-lt"/>
                <a:ea typeface="+mn-ea"/>
                <a:cs typeface="+mn-cs"/>
              </a:defRPr>
            </a:lvl5pPr>
            <a:lvl6pPr marL="3047924" algn="l" rtl="0" latinLnBrk="0">
              <a:defRPr lang="zh-TW" sz="2400" kern="1200">
                <a:solidFill>
                  <a:schemeClr val="tx1"/>
                </a:solidFill>
                <a:latin typeface="+mn-lt"/>
                <a:ea typeface="+mn-ea"/>
                <a:cs typeface="+mn-cs"/>
              </a:defRPr>
            </a:lvl6pPr>
            <a:lvl7pPr marL="3657509" algn="l" rtl="0" latinLnBrk="0">
              <a:defRPr lang="zh-TW" sz="2400" kern="1200">
                <a:solidFill>
                  <a:schemeClr val="tx1"/>
                </a:solidFill>
                <a:latin typeface="+mn-lt"/>
                <a:ea typeface="+mn-ea"/>
                <a:cs typeface="+mn-cs"/>
              </a:defRPr>
            </a:lvl7pPr>
            <a:lvl8pPr marL="4267093" algn="l" rtl="0" latinLnBrk="0">
              <a:defRPr lang="zh-TW" sz="2400" kern="1200">
                <a:solidFill>
                  <a:schemeClr val="tx1"/>
                </a:solidFill>
                <a:latin typeface="+mn-lt"/>
                <a:ea typeface="+mn-ea"/>
                <a:cs typeface="+mn-cs"/>
              </a:defRPr>
            </a:lvl8pPr>
            <a:lvl9pPr marL="4876678" algn="l" rtl="0" latinLnBrk="0">
              <a:defRPr lang="zh-TW" sz="24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M</a:t>
            </a:r>
            <a:r>
              <a:rPr kumimoji="0" lang="en" sz="900" b="1" i="0" u="none" strike="noStrike" kern="1200" cap="none" spc="0" normalizeH="0" baseline="0" noProof="0">
                <a:ln>
                  <a:noFill/>
                </a:ln>
                <a:solidFill>
                  <a:prstClr val="black"/>
                </a:solidFill>
                <a:effectLst/>
                <a:uLnTx/>
                <a:uFillTx/>
                <a:latin typeface="Calibri" panose="020F0502020204030204"/>
                <a:ea typeface="+mn-ea"/>
                <a:cs typeface="+mn-cs"/>
              </a:rPr>
              <a:t>ovie theatre</a:t>
            </a:r>
          </a:p>
        </p:txBody>
      </p:sp>
    </p:spTree>
    <p:extLst>
      <p:ext uri="{BB962C8B-B14F-4D97-AF65-F5344CB8AC3E}">
        <p14:creationId xmlns:p14="http://schemas.microsoft.com/office/powerpoint/2010/main" val="371217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childTnLst>
                                </p:cTn>
                              </p:par>
                              <p:par>
                                <p:cTn id="34" presetID="10"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childTnLst>
                                </p:cTn>
                              </p:par>
                              <p:par>
                                <p:cTn id="37" presetID="10"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1000"/>
                                        <p:tgtEl>
                                          <p:spTgt spid="32"/>
                                        </p:tgtEl>
                                      </p:cBhvr>
                                    </p:animEffect>
                                  </p:childTnLst>
                                </p:cTn>
                              </p:par>
                              <p:par>
                                <p:cTn id="40" presetID="10" presetClass="entr" presetSubtype="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10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1000"/>
                                        <p:tgtEl>
                                          <p:spTgt spid="38"/>
                                        </p:tgtEl>
                                      </p:cBhvr>
                                    </p:animEffect>
                                  </p:childTnLst>
                                </p:cTn>
                              </p:par>
                              <p:par>
                                <p:cTn id="49" presetID="10" presetClass="entr" presetSubtype="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1000"/>
                                        <p:tgtEl>
                                          <p:spTgt spid="40"/>
                                        </p:tgtEl>
                                      </p:cBhvr>
                                    </p:animEffect>
                                  </p:childTnLst>
                                </p:cTn>
                              </p:par>
                              <p:par>
                                <p:cTn id="52" presetID="10" presetClass="entr" presetSubtype="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1000"/>
                                        <p:tgtEl>
                                          <p:spTgt spid="42"/>
                                        </p:tgtEl>
                                      </p:cBhvr>
                                    </p:animEffect>
                                  </p:childTnLst>
                                </p:cTn>
                              </p:par>
                              <p:par>
                                <p:cTn id="55" presetID="10"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1000"/>
                                        <p:tgtEl>
                                          <p:spTgt spid="44"/>
                                        </p:tgtEl>
                                      </p:cBhvr>
                                    </p:animEffect>
                                  </p:childTnLst>
                                </p:cTn>
                              </p:par>
                              <p:par>
                                <p:cTn id="58" presetID="10" presetClass="entr" presetSubtype="0" fill="hold"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1000"/>
                                        <p:tgtEl>
                                          <p:spTgt spid="46"/>
                                        </p:tgtEl>
                                      </p:cBhvr>
                                    </p:animEffect>
                                  </p:childTnLst>
                                </p:cTn>
                              </p:par>
                              <p:par>
                                <p:cTn id="61" presetID="10" presetClass="entr" presetSubtype="0" fill="hold" nodeType="with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fade">
                                      <p:cBhvr>
                                        <p:cTn id="63" dur="1000"/>
                                        <p:tgtEl>
                                          <p:spTgt spid="48"/>
                                        </p:tgtEl>
                                      </p:cBhvr>
                                    </p:animEffect>
                                  </p:childTnLst>
                                </p:cTn>
                              </p:par>
                              <p:par>
                                <p:cTn id="64" presetID="10" presetClass="entr" presetSubtype="0" fill="hold" nodeType="with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fade">
                                      <p:cBhvr>
                                        <p:cTn id="66" dur="1000"/>
                                        <p:tgtEl>
                                          <p:spTgt spid="50"/>
                                        </p:tgtEl>
                                      </p:cBhvr>
                                    </p:animEffect>
                                  </p:childTnLst>
                                </p:cTn>
                              </p:par>
                              <p:par>
                                <p:cTn id="67" presetID="10" presetClass="entr" presetSubtype="0"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fade">
                                      <p:cBhvr>
                                        <p:cTn id="69" dur="1000"/>
                                        <p:tgtEl>
                                          <p:spTgt spid="52"/>
                                        </p:tgtEl>
                                      </p:cBhvr>
                                    </p:animEffect>
                                  </p:childTnLst>
                                </p:cTn>
                              </p:par>
                              <p:par>
                                <p:cTn id="70" presetID="10" presetClass="entr" presetSubtype="0" fill="hold" nodeType="with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1000"/>
                                        <p:tgtEl>
                                          <p:spTgt spid="54"/>
                                        </p:tgtEl>
                                      </p:cBhvr>
                                    </p:animEffect>
                                  </p:childTnLst>
                                </p:cTn>
                              </p:par>
                              <p:par>
                                <p:cTn id="73" presetID="10" presetClass="entr" presetSubtype="0" fill="hold" nodeType="with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fade">
                                      <p:cBhvr>
                                        <p:cTn id="75" dur="1000"/>
                                        <p:tgtEl>
                                          <p:spTgt spid="56"/>
                                        </p:tgtEl>
                                      </p:cBhvr>
                                    </p:animEffect>
                                  </p:childTnLst>
                                </p:cTn>
                              </p:par>
                              <p:par>
                                <p:cTn id="76" presetID="10" presetClass="entr" presetSubtype="0" fill="hold" nodeType="with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fade">
                                      <p:cBhvr>
                                        <p:cTn id="78" dur="1000"/>
                                        <p:tgtEl>
                                          <p:spTgt spid="58"/>
                                        </p:tgtEl>
                                      </p:cBhvr>
                                    </p:animEffect>
                                  </p:childTnLst>
                                </p:cTn>
                              </p:par>
                              <p:par>
                                <p:cTn id="79" presetID="10" presetClass="entr" presetSubtype="0" fill="hold" nodeType="withEffect">
                                  <p:stCondLst>
                                    <p:cond delay="0"/>
                                  </p:stCondLst>
                                  <p:childTnLst>
                                    <p:set>
                                      <p:cBhvr>
                                        <p:cTn id="80" dur="1" fill="hold">
                                          <p:stCondLst>
                                            <p:cond delay="0"/>
                                          </p:stCondLst>
                                        </p:cTn>
                                        <p:tgtEl>
                                          <p:spTgt spid="60"/>
                                        </p:tgtEl>
                                        <p:attrNameLst>
                                          <p:attrName>style.visibility</p:attrName>
                                        </p:attrNameLst>
                                      </p:cBhvr>
                                      <p:to>
                                        <p:strVal val="visible"/>
                                      </p:to>
                                    </p:set>
                                    <p:animEffect transition="in" filter="fade">
                                      <p:cBhvr>
                                        <p:cTn id="81" dur="1000"/>
                                        <p:tgtEl>
                                          <p:spTgt spid="60"/>
                                        </p:tgtEl>
                                      </p:cBhvr>
                                    </p:animEffect>
                                  </p:childTnLst>
                                </p:cTn>
                              </p:par>
                              <p:par>
                                <p:cTn id="82" presetID="10" presetClass="entr" presetSubtype="0" fill="hold" nodeType="withEffect">
                                  <p:stCondLst>
                                    <p:cond delay="0"/>
                                  </p:stCondLst>
                                  <p:childTnLst>
                                    <p:set>
                                      <p:cBhvr>
                                        <p:cTn id="83" dur="1" fill="hold">
                                          <p:stCondLst>
                                            <p:cond delay="0"/>
                                          </p:stCondLst>
                                        </p:cTn>
                                        <p:tgtEl>
                                          <p:spTgt spid="62"/>
                                        </p:tgtEl>
                                        <p:attrNameLst>
                                          <p:attrName>style.visibility</p:attrName>
                                        </p:attrNameLst>
                                      </p:cBhvr>
                                      <p:to>
                                        <p:strVal val="visible"/>
                                      </p:to>
                                    </p:set>
                                    <p:animEffect transition="in" filter="fade">
                                      <p:cBhvr>
                                        <p:cTn id="84" dur="1000"/>
                                        <p:tgtEl>
                                          <p:spTgt spid="62"/>
                                        </p:tgtEl>
                                      </p:cBhvr>
                                    </p:animEffect>
                                  </p:childTnLst>
                                </p:cTn>
                              </p:par>
                              <p:par>
                                <p:cTn id="85" presetID="10" presetClass="entr" presetSubtype="0" fill="hold" nodeType="withEffect">
                                  <p:stCondLst>
                                    <p:cond delay="0"/>
                                  </p:stCondLst>
                                  <p:childTnLst>
                                    <p:set>
                                      <p:cBhvr>
                                        <p:cTn id="86" dur="1" fill="hold">
                                          <p:stCondLst>
                                            <p:cond delay="0"/>
                                          </p:stCondLst>
                                        </p:cTn>
                                        <p:tgtEl>
                                          <p:spTgt spid="64"/>
                                        </p:tgtEl>
                                        <p:attrNameLst>
                                          <p:attrName>style.visibility</p:attrName>
                                        </p:attrNameLst>
                                      </p:cBhvr>
                                      <p:to>
                                        <p:strVal val="visible"/>
                                      </p:to>
                                    </p:set>
                                    <p:animEffect transition="in" filter="fade">
                                      <p:cBhvr>
                                        <p:cTn id="87" dur="1000"/>
                                        <p:tgtEl>
                                          <p:spTgt spid="64"/>
                                        </p:tgtEl>
                                      </p:cBhvr>
                                    </p:animEffect>
                                  </p:childTnLst>
                                </p:cTn>
                              </p:par>
                              <p:par>
                                <p:cTn id="88" presetID="10" presetClass="entr" presetSubtype="0" fill="hold" nodeType="withEffect">
                                  <p:stCondLst>
                                    <p:cond delay="0"/>
                                  </p:stCondLst>
                                  <p:childTnLst>
                                    <p:set>
                                      <p:cBhvr>
                                        <p:cTn id="89" dur="1" fill="hold">
                                          <p:stCondLst>
                                            <p:cond delay="0"/>
                                          </p:stCondLst>
                                        </p:cTn>
                                        <p:tgtEl>
                                          <p:spTgt spid="66"/>
                                        </p:tgtEl>
                                        <p:attrNameLst>
                                          <p:attrName>style.visibility</p:attrName>
                                        </p:attrNameLst>
                                      </p:cBhvr>
                                      <p:to>
                                        <p:strVal val="visible"/>
                                      </p:to>
                                    </p:set>
                                    <p:animEffect transition="in" filter="fade">
                                      <p:cBhvr>
                                        <p:cTn id="90" dur="1000"/>
                                        <p:tgtEl>
                                          <p:spTgt spid="66"/>
                                        </p:tgtEl>
                                      </p:cBhvr>
                                    </p:animEffect>
                                  </p:childTnLst>
                                </p:cTn>
                              </p:par>
                              <p:par>
                                <p:cTn id="91" presetID="10" presetClass="entr" presetSubtype="0" fill="hold" nodeType="withEffect">
                                  <p:stCondLst>
                                    <p:cond delay="0"/>
                                  </p:stCondLst>
                                  <p:childTnLst>
                                    <p:set>
                                      <p:cBhvr>
                                        <p:cTn id="92" dur="1" fill="hold">
                                          <p:stCondLst>
                                            <p:cond delay="0"/>
                                          </p:stCondLst>
                                        </p:cTn>
                                        <p:tgtEl>
                                          <p:spTgt spid="68"/>
                                        </p:tgtEl>
                                        <p:attrNameLst>
                                          <p:attrName>style.visibility</p:attrName>
                                        </p:attrNameLst>
                                      </p:cBhvr>
                                      <p:to>
                                        <p:strVal val="visible"/>
                                      </p:to>
                                    </p:set>
                                    <p:animEffect transition="in" filter="fade">
                                      <p:cBhvr>
                                        <p:cTn id="93" dur="1000"/>
                                        <p:tgtEl>
                                          <p:spTgt spid="68"/>
                                        </p:tgtEl>
                                      </p:cBhvr>
                                    </p:animEffect>
                                  </p:childTnLst>
                                </p:cTn>
                              </p:par>
                              <p:par>
                                <p:cTn id="94" presetID="10" presetClass="entr" presetSubtype="0" fill="hold" nodeType="withEffect">
                                  <p:stCondLst>
                                    <p:cond delay="0"/>
                                  </p:stCondLst>
                                  <p:childTnLst>
                                    <p:set>
                                      <p:cBhvr>
                                        <p:cTn id="95" dur="1" fill="hold">
                                          <p:stCondLst>
                                            <p:cond delay="0"/>
                                          </p:stCondLst>
                                        </p:cTn>
                                        <p:tgtEl>
                                          <p:spTgt spid="70"/>
                                        </p:tgtEl>
                                        <p:attrNameLst>
                                          <p:attrName>style.visibility</p:attrName>
                                        </p:attrNameLst>
                                      </p:cBhvr>
                                      <p:to>
                                        <p:strVal val="visible"/>
                                      </p:to>
                                    </p:set>
                                    <p:animEffect transition="in" filter="fade">
                                      <p:cBhvr>
                                        <p:cTn id="96" dur="1000"/>
                                        <p:tgtEl>
                                          <p:spTgt spid="70"/>
                                        </p:tgtEl>
                                      </p:cBhvr>
                                    </p:animEffect>
                                  </p:childTnLst>
                                </p:cTn>
                              </p:par>
                              <p:par>
                                <p:cTn id="97" presetID="10" presetClass="entr" presetSubtype="0" fill="hold" nodeType="withEffect">
                                  <p:stCondLst>
                                    <p:cond delay="0"/>
                                  </p:stCondLst>
                                  <p:childTnLst>
                                    <p:set>
                                      <p:cBhvr>
                                        <p:cTn id="98" dur="1" fill="hold">
                                          <p:stCondLst>
                                            <p:cond delay="0"/>
                                          </p:stCondLst>
                                        </p:cTn>
                                        <p:tgtEl>
                                          <p:spTgt spid="72"/>
                                        </p:tgtEl>
                                        <p:attrNameLst>
                                          <p:attrName>style.visibility</p:attrName>
                                        </p:attrNameLst>
                                      </p:cBhvr>
                                      <p:to>
                                        <p:strVal val="visible"/>
                                      </p:to>
                                    </p:set>
                                    <p:animEffect transition="in" filter="fade">
                                      <p:cBhvr>
                                        <p:cTn id="99" dur="1000"/>
                                        <p:tgtEl>
                                          <p:spTgt spid="72"/>
                                        </p:tgtEl>
                                      </p:cBhvr>
                                    </p:animEffect>
                                  </p:childTnLst>
                                </p:cTn>
                              </p:par>
                              <p:par>
                                <p:cTn id="100" presetID="10" presetClass="entr" presetSubtype="0" fill="hold" nodeType="withEffect">
                                  <p:stCondLst>
                                    <p:cond delay="0"/>
                                  </p:stCondLst>
                                  <p:childTnLst>
                                    <p:set>
                                      <p:cBhvr>
                                        <p:cTn id="101" dur="1" fill="hold">
                                          <p:stCondLst>
                                            <p:cond delay="0"/>
                                          </p:stCondLst>
                                        </p:cTn>
                                        <p:tgtEl>
                                          <p:spTgt spid="74"/>
                                        </p:tgtEl>
                                        <p:attrNameLst>
                                          <p:attrName>style.visibility</p:attrName>
                                        </p:attrNameLst>
                                      </p:cBhvr>
                                      <p:to>
                                        <p:strVal val="visible"/>
                                      </p:to>
                                    </p:set>
                                    <p:animEffect transition="in" filter="fade">
                                      <p:cBhvr>
                                        <p:cTn id="102" dur="1000"/>
                                        <p:tgtEl>
                                          <p:spTgt spid="74"/>
                                        </p:tgtEl>
                                      </p:cBhvr>
                                    </p:animEffect>
                                  </p:childTnLst>
                                </p:cTn>
                              </p:par>
                              <p:par>
                                <p:cTn id="103" presetID="10" presetClass="entr" presetSubtype="0" fill="hold" nodeType="withEffect">
                                  <p:stCondLst>
                                    <p:cond delay="0"/>
                                  </p:stCondLst>
                                  <p:childTnLst>
                                    <p:set>
                                      <p:cBhvr>
                                        <p:cTn id="104" dur="1" fill="hold">
                                          <p:stCondLst>
                                            <p:cond delay="0"/>
                                          </p:stCondLst>
                                        </p:cTn>
                                        <p:tgtEl>
                                          <p:spTgt spid="76"/>
                                        </p:tgtEl>
                                        <p:attrNameLst>
                                          <p:attrName>style.visibility</p:attrName>
                                        </p:attrNameLst>
                                      </p:cBhvr>
                                      <p:to>
                                        <p:strVal val="visible"/>
                                      </p:to>
                                    </p:set>
                                    <p:animEffect transition="in" filter="fade">
                                      <p:cBhvr>
                                        <p:cTn id="105" dur="1000"/>
                                        <p:tgtEl>
                                          <p:spTgt spid="76"/>
                                        </p:tgtEl>
                                      </p:cBhvr>
                                    </p:animEffect>
                                  </p:childTnLst>
                                </p:cTn>
                              </p:par>
                              <p:par>
                                <p:cTn id="106" presetID="10" presetClass="entr" presetSubtype="0" fill="hold" nodeType="withEffect">
                                  <p:stCondLst>
                                    <p:cond delay="0"/>
                                  </p:stCondLst>
                                  <p:childTnLst>
                                    <p:set>
                                      <p:cBhvr>
                                        <p:cTn id="107" dur="1" fill="hold">
                                          <p:stCondLst>
                                            <p:cond delay="0"/>
                                          </p:stCondLst>
                                        </p:cTn>
                                        <p:tgtEl>
                                          <p:spTgt spid="78"/>
                                        </p:tgtEl>
                                        <p:attrNameLst>
                                          <p:attrName>style.visibility</p:attrName>
                                        </p:attrNameLst>
                                      </p:cBhvr>
                                      <p:to>
                                        <p:strVal val="visible"/>
                                      </p:to>
                                    </p:set>
                                    <p:animEffect transition="in" filter="fade">
                                      <p:cBhvr>
                                        <p:cTn id="108" dur="1000"/>
                                        <p:tgtEl>
                                          <p:spTgt spid="78"/>
                                        </p:tgtEl>
                                      </p:cBhvr>
                                    </p:animEffect>
                                  </p:childTnLst>
                                </p:cTn>
                              </p:par>
                              <p:par>
                                <p:cTn id="109" presetID="10" presetClass="entr" presetSubtype="0" fill="hold" nodeType="withEffect">
                                  <p:stCondLst>
                                    <p:cond delay="0"/>
                                  </p:stCondLst>
                                  <p:childTnLst>
                                    <p:set>
                                      <p:cBhvr>
                                        <p:cTn id="110" dur="1" fill="hold">
                                          <p:stCondLst>
                                            <p:cond delay="0"/>
                                          </p:stCondLst>
                                        </p:cTn>
                                        <p:tgtEl>
                                          <p:spTgt spid="80"/>
                                        </p:tgtEl>
                                        <p:attrNameLst>
                                          <p:attrName>style.visibility</p:attrName>
                                        </p:attrNameLst>
                                      </p:cBhvr>
                                      <p:to>
                                        <p:strVal val="visible"/>
                                      </p:to>
                                    </p:set>
                                    <p:animEffect transition="in" filter="fade">
                                      <p:cBhvr>
                                        <p:cTn id="111" dur="1000"/>
                                        <p:tgtEl>
                                          <p:spTgt spid="80"/>
                                        </p:tgtEl>
                                      </p:cBhvr>
                                    </p:animEffect>
                                  </p:childTnLst>
                                </p:cTn>
                              </p:par>
                              <p:par>
                                <p:cTn id="112" presetID="10" presetClass="entr" presetSubtype="0" fill="hold" nodeType="withEffect">
                                  <p:stCondLst>
                                    <p:cond delay="0"/>
                                  </p:stCondLst>
                                  <p:childTnLst>
                                    <p:set>
                                      <p:cBhvr>
                                        <p:cTn id="113" dur="1" fill="hold">
                                          <p:stCondLst>
                                            <p:cond delay="0"/>
                                          </p:stCondLst>
                                        </p:cTn>
                                        <p:tgtEl>
                                          <p:spTgt spid="82"/>
                                        </p:tgtEl>
                                        <p:attrNameLst>
                                          <p:attrName>style.visibility</p:attrName>
                                        </p:attrNameLst>
                                      </p:cBhvr>
                                      <p:to>
                                        <p:strVal val="visible"/>
                                      </p:to>
                                    </p:set>
                                    <p:animEffect transition="in" filter="fade">
                                      <p:cBhvr>
                                        <p:cTn id="114" dur="1000"/>
                                        <p:tgtEl>
                                          <p:spTgt spid="82"/>
                                        </p:tgtEl>
                                      </p:cBhvr>
                                    </p:animEffect>
                                  </p:childTnLst>
                                </p:cTn>
                              </p:par>
                              <p:par>
                                <p:cTn id="115" presetID="10" presetClass="entr" presetSubtype="0" fill="hold" nodeType="withEffect">
                                  <p:stCondLst>
                                    <p:cond delay="0"/>
                                  </p:stCondLst>
                                  <p:childTnLst>
                                    <p:set>
                                      <p:cBhvr>
                                        <p:cTn id="116" dur="1" fill="hold">
                                          <p:stCondLst>
                                            <p:cond delay="0"/>
                                          </p:stCondLst>
                                        </p:cTn>
                                        <p:tgtEl>
                                          <p:spTgt spid="84"/>
                                        </p:tgtEl>
                                        <p:attrNameLst>
                                          <p:attrName>style.visibility</p:attrName>
                                        </p:attrNameLst>
                                      </p:cBhvr>
                                      <p:to>
                                        <p:strVal val="visible"/>
                                      </p:to>
                                    </p:set>
                                    <p:animEffect transition="in" filter="fade">
                                      <p:cBhvr>
                                        <p:cTn id="117" dur="1000"/>
                                        <p:tgtEl>
                                          <p:spTgt spid="84"/>
                                        </p:tgtEl>
                                      </p:cBhvr>
                                    </p:animEffect>
                                  </p:childTnLst>
                                </p:cTn>
                              </p:par>
                              <p:par>
                                <p:cTn id="118" presetID="10" presetClass="entr" presetSubtype="0" fill="hold" nodeType="withEffect">
                                  <p:stCondLst>
                                    <p:cond delay="0"/>
                                  </p:stCondLst>
                                  <p:childTnLst>
                                    <p:set>
                                      <p:cBhvr>
                                        <p:cTn id="119" dur="1" fill="hold">
                                          <p:stCondLst>
                                            <p:cond delay="0"/>
                                          </p:stCondLst>
                                        </p:cTn>
                                        <p:tgtEl>
                                          <p:spTgt spid="86"/>
                                        </p:tgtEl>
                                        <p:attrNameLst>
                                          <p:attrName>style.visibility</p:attrName>
                                        </p:attrNameLst>
                                      </p:cBhvr>
                                      <p:to>
                                        <p:strVal val="visible"/>
                                      </p:to>
                                    </p:set>
                                    <p:animEffect transition="in" filter="fade">
                                      <p:cBhvr>
                                        <p:cTn id="120" dur="1000"/>
                                        <p:tgtEl>
                                          <p:spTgt spid="86"/>
                                        </p:tgtEl>
                                      </p:cBhvr>
                                    </p:animEffect>
                                  </p:childTnLst>
                                </p:cTn>
                              </p:par>
                              <p:par>
                                <p:cTn id="121" presetID="10" presetClass="entr" presetSubtype="0" fill="hold" nodeType="withEffect">
                                  <p:stCondLst>
                                    <p:cond delay="0"/>
                                  </p:stCondLst>
                                  <p:childTnLst>
                                    <p:set>
                                      <p:cBhvr>
                                        <p:cTn id="122" dur="1" fill="hold">
                                          <p:stCondLst>
                                            <p:cond delay="0"/>
                                          </p:stCondLst>
                                        </p:cTn>
                                        <p:tgtEl>
                                          <p:spTgt spid="88"/>
                                        </p:tgtEl>
                                        <p:attrNameLst>
                                          <p:attrName>style.visibility</p:attrName>
                                        </p:attrNameLst>
                                      </p:cBhvr>
                                      <p:to>
                                        <p:strVal val="visible"/>
                                      </p:to>
                                    </p:set>
                                    <p:animEffect transition="in" filter="fade">
                                      <p:cBhvr>
                                        <p:cTn id="123" dur="1000"/>
                                        <p:tgtEl>
                                          <p:spTgt spid="88"/>
                                        </p:tgtEl>
                                      </p:cBhvr>
                                    </p:animEffect>
                                  </p:childTnLst>
                                </p:cTn>
                              </p:par>
                              <p:par>
                                <p:cTn id="124" presetID="10" presetClass="entr" presetSubtype="0" fill="hold" nodeType="withEffect">
                                  <p:stCondLst>
                                    <p:cond delay="0"/>
                                  </p:stCondLst>
                                  <p:childTnLst>
                                    <p:set>
                                      <p:cBhvr>
                                        <p:cTn id="125" dur="1" fill="hold">
                                          <p:stCondLst>
                                            <p:cond delay="0"/>
                                          </p:stCondLst>
                                        </p:cTn>
                                        <p:tgtEl>
                                          <p:spTgt spid="90"/>
                                        </p:tgtEl>
                                        <p:attrNameLst>
                                          <p:attrName>style.visibility</p:attrName>
                                        </p:attrNameLst>
                                      </p:cBhvr>
                                      <p:to>
                                        <p:strVal val="visible"/>
                                      </p:to>
                                    </p:set>
                                    <p:animEffect transition="in" filter="fade">
                                      <p:cBhvr>
                                        <p:cTn id="126" dur="1000"/>
                                        <p:tgtEl>
                                          <p:spTgt spid="90"/>
                                        </p:tgtEl>
                                      </p:cBhvr>
                                    </p:animEffect>
                                  </p:childTnLst>
                                </p:cTn>
                              </p:par>
                              <p:par>
                                <p:cTn id="127" presetID="10" presetClass="entr" presetSubtype="0" fill="hold" nodeType="withEffect">
                                  <p:stCondLst>
                                    <p:cond delay="0"/>
                                  </p:stCondLst>
                                  <p:childTnLst>
                                    <p:set>
                                      <p:cBhvr>
                                        <p:cTn id="128" dur="1" fill="hold">
                                          <p:stCondLst>
                                            <p:cond delay="0"/>
                                          </p:stCondLst>
                                        </p:cTn>
                                        <p:tgtEl>
                                          <p:spTgt spid="92"/>
                                        </p:tgtEl>
                                        <p:attrNameLst>
                                          <p:attrName>style.visibility</p:attrName>
                                        </p:attrNameLst>
                                      </p:cBhvr>
                                      <p:to>
                                        <p:strVal val="visible"/>
                                      </p:to>
                                    </p:set>
                                    <p:animEffect transition="in" filter="fade">
                                      <p:cBhvr>
                                        <p:cTn id="129" dur="1000"/>
                                        <p:tgtEl>
                                          <p:spTgt spid="92"/>
                                        </p:tgtEl>
                                      </p:cBhvr>
                                    </p:animEffect>
                                  </p:childTnLst>
                                </p:cTn>
                              </p:par>
                              <p:par>
                                <p:cTn id="130" presetID="10" presetClass="entr" presetSubtype="0" fill="hold" nodeType="withEffect">
                                  <p:stCondLst>
                                    <p:cond delay="0"/>
                                  </p:stCondLst>
                                  <p:childTnLst>
                                    <p:set>
                                      <p:cBhvr>
                                        <p:cTn id="131" dur="1" fill="hold">
                                          <p:stCondLst>
                                            <p:cond delay="0"/>
                                          </p:stCondLst>
                                        </p:cTn>
                                        <p:tgtEl>
                                          <p:spTgt spid="94"/>
                                        </p:tgtEl>
                                        <p:attrNameLst>
                                          <p:attrName>style.visibility</p:attrName>
                                        </p:attrNameLst>
                                      </p:cBhvr>
                                      <p:to>
                                        <p:strVal val="visible"/>
                                      </p:to>
                                    </p:set>
                                    <p:animEffect transition="in" filter="fade">
                                      <p:cBhvr>
                                        <p:cTn id="132" dur="1000"/>
                                        <p:tgtEl>
                                          <p:spTgt spid="94"/>
                                        </p:tgtEl>
                                      </p:cBhvr>
                                    </p:animEffect>
                                  </p:childTnLst>
                                </p:cTn>
                              </p:par>
                              <p:par>
                                <p:cTn id="133" presetID="10" presetClass="entr" presetSubtype="0" fill="hold" nodeType="withEffect">
                                  <p:stCondLst>
                                    <p:cond delay="0"/>
                                  </p:stCondLst>
                                  <p:childTnLst>
                                    <p:set>
                                      <p:cBhvr>
                                        <p:cTn id="134" dur="1" fill="hold">
                                          <p:stCondLst>
                                            <p:cond delay="0"/>
                                          </p:stCondLst>
                                        </p:cTn>
                                        <p:tgtEl>
                                          <p:spTgt spid="96"/>
                                        </p:tgtEl>
                                        <p:attrNameLst>
                                          <p:attrName>style.visibility</p:attrName>
                                        </p:attrNameLst>
                                      </p:cBhvr>
                                      <p:to>
                                        <p:strVal val="visible"/>
                                      </p:to>
                                    </p:set>
                                    <p:animEffect transition="in" filter="fade">
                                      <p:cBhvr>
                                        <p:cTn id="135" dur="1000"/>
                                        <p:tgtEl>
                                          <p:spTgt spid="96"/>
                                        </p:tgtEl>
                                      </p:cBhvr>
                                    </p:animEffect>
                                  </p:childTnLst>
                                </p:cTn>
                              </p:par>
                              <p:par>
                                <p:cTn id="136" presetID="10" presetClass="entr" presetSubtype="0" fill="hold" nodeType="withEffect">
                                  <p:stCondLst>
                                    <p:cond delay="0"/>
                                  </p:stCondLst>
                                  <p:childTnLst>
                                    <p:set>
                                      <p:cBhvr>
                                        <p:cTn id="137" dur="1" fill="hold">
                                          <p:stCondLst>
                                            <p:cond delay="0"/>
                                          </p:stCondLst>
                                        </p:cTn>
                                        <p:tgtEl>
                                          <p:spTgt spid="98"/>
                                        </p:tgtEl>
                                        <p:attrNameLst>
                                          <p:attrName>style.visibility</p:attrName>
                                        </p:attrNameLst>
                                      </p:cBhvr>
                                      <p:to>
                                        <p:strVal val="visible"/>
                                      </p:to>
                                    </p:set>
                                    <p:animEffect transition="in" filter="fade">
                                      <p:cBhvr>
                                        <p:cTn id="138" dur="1000"/>
                                        <p:tgtEl>
                                          <p:spTgt spid="98"/>
                                        </p:tgtEl>
                                      </p:cBhvr>
                                    </p:animEffect>
                                  </p:childTnLst>
                                </p:cTn>
                              </p:par>
                              <p:par>
                                <p:cTn id="139" presetID="10" presetClass="entr" presetSubtype="0" fill="hold" nodeType="withEffect">
                                  <p:stCondLst>
                                    <p:cond delay="0"/>
                                  </p:stCondLst>
                                  <p:childTnLst>
                                    <p:set>
                                      <p:cBhvr>
                                        <p:cTn id="140" dur="1" fill="hold">
                                          <p:stCondLst>
                                            <p:cond delay="0"/>
                                          </p:stCondLst>
                                        </p:cTn>
                                        <p:tgtEl>
                                          <p:spTgt spid="100"/>
                                        </p:tgtEl>
                                        <p:attrNameLst>
                                          <p:attrName>style.visibility</p:attrName>
                                        </p:attrNameLst>
                                      </p:cBhvr>
                                      <p:to>
                                        <p:strVal val="visible"/>
                                      </p:to>
                                    </p:set>
                                    <p:animEffect transition="in" filter="fade">
                                      <p:cBhvr>
                                        <p:cTn id="141" dur="1000"/>
                                        <p:tgtEl>
                                          <p:spTgt spid="100"/>
                                        </p:tgtEl>
                                      </p:cBhvr>
                                    </p:animEffect>
                                  </p:childTnLst>
                                </p:cTn>
                              </p:par>
                              <p:par>
                                <p:cTn id="142" presetID="10" presetClass="entr" presetSubtype="0" fill="hold" nodeType="withEffect">
                                  <p:stCondLst>
                                    <p:cond delay="0"/>
                                  </p:stCondLst>
                                  <p:childTnLst>
                                    <p:set>
                                      <p:cBhvr>
                                        <p:cTn id="143" dur="1" fill="hold">
                                          <p:stCondLst>
                                            <p:cond delay="0"/>
                                          </p:stCondLst>
                                        </p:cTn>
                                        <p:tgtEl>
                                          <p:spTgt spid="102"/>
                                        </p:tgtEl>
                                        <p:attrNameLst>
                                          <p:attrName>style.visibility</p:attrName>
                                        </p:attrNameLst>
                                      </p:cBhvr>
                                      <p:to>
                                        <p:strVal val="visible"/>
                                      </p:to>
                                    </p:set>
                                    <p:animEffect transition="in" filter="fade">
                                      <p:cBhvr>
                                        <p:cTn id="144" dur="1000"/>
                                        <p:tgtEl>
                                          <p:spTgt spid="102"/>
                                        </p:tgtEl>
                                      </p:cBhvr>
                                    </p:animEffect>
                                  </p:childTnLst>
                                </p:cTn>
                              </p:par>
                              <p:par>
                                <p:cTn id="145" presetID="10" presetClass="entr" presetSubtype="0" fill="hold" nodeType="withEffect">
                                  <p:stCondLst>
                                    <p:cond delay="0"/>
                                  </p:stCondLst>
                                  <p:childTnLst>
                                    <p:set>
                                      <p:cBhvr>
                                        <p:cTn id="146" dur="1" fill="hold">
                                          <p:stCondLst>
                                            <p:cond delay="0"/>
                                          </p:stCondLst>
                                        </p:cTn>
                                        <p:tgtEl>
                                          <p:spTgt spid="51"/>
                                        </p:tgtEl>
                                        <p:attrNameLst>
                                          <p:attrName>style.visibility</p:attrName>
                                        </p:attrNameLst>
                                      </p:cBhvr>
                                      <p:to>
                                        <p:strVal val="visible"/>
                                      </p:to>
                                    </p:set>
                                    <p:animEffect transition="in" filter="fade">
                                      <p:cBhvr>
                                        <p:cTn id="147" dur="1000"/>
                                        <p:tgtEl>
                                          <p:spTgt spid="51"/>
                                        </p:tgtEl>
                                      </p:cBhvr>
                                    </p:animEffect>
                                  </p:childTnLst>
                                </p:cTn>
                              </p:par>
                              <p:par>
                                <p:cTn id="148" presetID="10" presetClass="entr" presetSubtype="0" fill="hold" nodeType="withEffect">
                                  <p:stCondLst>
                                    <p:cond delay="0"/>
                                  </p:stCondLst>
                                  <p:childTnLst>
                                    <p:set>
                                      <p:cBhvr>
                                        <p:cTn id="149" dur="1" fill="hold">
                                          <p:stCondLst>
                                            <p:cond delay="0"/>
                                          </p:stCondLst>
                                        </p:cTn>
                                        <p:tgtEl>
                                          <p:spTgt spid="55"/>
                                        </p:tgtEl>
                                        <p:attrNameLst>
                                          <p:attrName>style.visibility</p:attrName>
                                        </p:attrNameLst>
                                      </p:cBhvr>
                                      <p:to>
                                        <p:strVal val="visible"/>
                                      </p:to>
                                    </p:set>
                                    <p:animEffect transition="in" filter="fade">
                                      <p:cBhvr>
                                        <p:cTn id="150" dur="1000"/>
                                        <p:tgtEl>
                                          <p:spTgt spid="55"/>
                                        </p:tgtEl>
                                      </p:cBhvr>
                                    </p:animEffect>
                                  </p:childTnLst>
                                </p:cTn>
                              </p:par>
                              <p:par>
                                <p:cTn id="151" presetID="10" presetClass="entr" presetSubtype="0" fill="hold" nodeType="withEffect">
                                  <p:stCondLst>
                                    <p:cond delay="0"/>
                                  </p:stCondLst>
                                  <p:childTnLst>
                                    <p:set>
                                      <p:cBhvr>
                                        <p:cTn id="152" dur="1" fill="hold">
                                          <p:stCondLst>
                                            <p:cond delay="0"/>
                                          </p:stCondLst>
                                        </p:cTn>
                                        <p:tgtEl>
                                          <p:spTgt spid="57"/>
                                        </p:tgtEl>
                                        <p:attrNameLst>
                                          <p:attrName>style.visibility</p:attrName>
                                        </p:attrNameLst>
                                      </p:cBhvr>
                                      <p:to>
                                        <p:strVal val="visible"/>
                                      </p:to>
                                    </p:set>
                                    <p:animEffect transition="in" filter="fade">
                                      <p:cBhvr>
                                        <p:cTn id="153" dur="1000"/>
                                        <p:tgtEl>
                                          <p:spTgt spid="57"/>
                                        </p:tgtEl>
                                      </p:cBhvr>
                                    </p:animEffect>
                                  </p:childTnLst>
                                </p:cTn>
                              </p:par>
                              <p:par>
                                <p:cTn id="154" presetID="10" presetClass="entr" presetSubtype="0" fill="hold" nodeType="withEffect">
                                  <p:stCondLst>
                                    <p:cond delay="0"/>
                                  </p:stCondLst>
                                  <p:childTnLst>
                                    <p:set>
                                      <p:cBhvr>
                                        <p:cTn id="155" dur="1" fill="hold">
                                          <p:stCondLst>
                                            <p:cond delay="0"/>
                                          </p:stCondLst>
                                        </p:cTn>
                                        <p:tgtEl>
                                          <p:spTgt spid="59"/>
                                        </p:tgtEl>
                                        <p:attrNameLst>
                                          <p:attrName>style.visibility</p:attrName>
                                        </p:attrNameLst>
                                      </p:cBhvr>
                                      <p:to>
                                        <p:strVal val="visible"/>
                                      </p:to>
                                    </p:set>
                                    <p:animEffect transition="in" filter="fade">
                                      <p:cBhvr>
                                        <p:cTn id="156" dur="1000"/>
                                        <p:tgtEl>
                                          <p:spTgt spid="59"/>
                                        </p:tgtEl>
                                      </p:cBhvr>
                                    </p:animEffect>
                                  </p:childTnLst>
                                </p:cTn>
                              </p:par>
                              <p:par>
                                <p:cTn id="157" presetID="10" presetClass="entr" presetSubtype="0" fill="hold" nodeType="withEffect">
                                  <p:stCondLst>
                                    <p:cond delay="0"/>
                                  </p:stCondLst>
                                  <p:childTnLst>
                                    <p:set>
                                      <p:cBhvr>
                                        <p:cTn id="158" dur="1" fill="hold">
                                          <p:stCondLst>
                                            <p:cond delay="0"/>
                                          </p:stCondLst>
                                        </p:cTn>
                                        <p:tgtEl>
                                          <p:spTgt spid="61"/>
                                        </p:tgtEl>
                                        <p:attrNameLst>
                                          <p:attrName>style.visibility</p:attrName>
                                        </p:attrNameLst>
                                      </p:cBhvr>
                                      <p:to>
                                        <p:strVal val="visible"/>
                                      </p:to>
                                    </p:set>
                                    <p:animEffect transition="in" filter="fade">
                                      <p:cBhvr>
                                        <p:cTn id="159"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C52A8-0EC4-4694-989B-7251893BFBF0}"/>
              </a:ext>
            </a:extLst>
          </p:cNvPr>
          <p:cNvSpPr>
            <a:spLocks noGrp="1"/>
          </p:cNvSpPr>
          <p:nvPr>
            <p:ph type="title"/>
          </p:nvPr>
        </p:nvSpPr>
        <p:spPr>
          <a:xfrm>
            <a:off x="538198" y="463906"/>
            <a:ext cx="10512862" cy="1325218"/>
          </a:xfrm>
        </p:spPr>
        <p:txBody>
          <a:bodyPr>
            <a:normAutofit fontScale="90000"/>
          </a:bodyPr>
          <a:lstStyle/>
          <a:p>
            <a:r>
              <a:rPr lang="en-US"/>
              <a:t>Dialogue policy learning: select the best </a:t>
            </a:r>
            <a:r>
              <a:rPr lang="en-US" i="1"/>
              <a:t>action</a:t>
            </a:r>
            <a:r>
              <a:rPr lang="en-US"/>
              <a:t> according to </a:t>
            </a:r>
            <a:r>
              <a:rPr lang="en-US" i="1"/>
              <a:t>state</a:t>
            </a:r>
            <a:r>
              <a:rPr lang="en-US"/>
              <a:t> to maximize </a:t>
            </a:r>
            <a:r>
              <a:rPr lang="en-US" i="1"/>
              <a:t>success rate</a:t>
            </a:r>
          </a:p>
        </p:txBody>
      </p:sp>
      <p:grpSp>
        <p:nvGrpSpPr>
          <p:cNvPr id="4" name="Group 13">
            <a:extLst>
              <a:ext uri="{FF2B5EF4-FFF2-40B4-BE49-F238E27FC236}">
                <a16:creationId xmlns:a16="http://schemas.microsoft.com/office/drawing/2014/main" id="{352C635E-95E3-4F44-8460-E7CA7F736887}"/>
              </a:ext>
            </a:extLst>
          </p:cNvPr>
          <p:cNvGrpSpPr>
            <a:grpSpLocks/>
          </p:cNvGrpSpPr>
          <p:nvPr/>
        </p:nvGrpSpPr>
        <p:grpSpPr bwMode="auto">
          <a:xfrm>
            <a:off x="538199" y="2253703"/>
            <a:ext cx="5903825" cy="4354193"/>
            <a:chOff x="106780812" y="107877472"/>
            <a:chExt cx="6815919" cy="4621169"/>
          </a:xfrm>
        </p:grpSpPr>
        <p:pic>
          <p:nvPicPr>
            <p:cNvPr id="5" name="Picture 14">
              <a:extLst>
                <a:ext uri="{FF2B5EF4-FFF2-40B4-BE49-F238E27FC236}">
                  <a16:creationId xmlns:a16="http://schemas.microsoft.com/office/drawing/2014/main" id="{91616FB8-0E0A-477A-B7BA-1FF8F36CDE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80812" y="107877472"/>
              <a:ext cx="6815919" cy="462116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 Box 15">
              <a:extLst>
                <a:ext uri="{FF2B5EF4-FFF2-40B4-BE49-F238E27FC236}">
                  <a16:creationId xmlns:a16="http://schemas.microsoft.com/office/drawing/2014/main" id="{A832C968-E751-42FC-A872-13F2F791E11A}"/>
                </a:ext>
              </a:extLst>
            </p:cNvPr>
            <p:cNvSpPr txBox="1">
              <a:spLocks noChangeArrowheads="1"/>
            </p:cNvSpPr>
            <p:nvPr/>
          </p:nvSpPr>
          <p:spPr bwMode="auto">
            <a:xfrm>
              <a:off x="106887293" y="108748595"/>
              <a:ext cx="253519" cy="139110"/>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66" tIns="36566" rIns="36566" bIns="36566" numCol="1" anchor="t" anchorCtr="0" compatLnSpc="1">
              <a:prstTxWarp prst="textNoShape">
                <a:avLst/>
              </a:prstTxWarp>
            </a:bodyPr>
            <a:lstStyle/>
            <a:p>
              <a:pPr defTabSz="914126" eaLnBrk="0" fontAlgn="base" hangingPunct="0">
                <a:spcBef>
                  <a:spcPct val="0"/>
                </a:spcBef>
                <a:spcAft>
                  <a:spcPct val="0"/>
                </a:spcAft>
              </a:pPr>
              <a:r>
                <a:rPr lang="en-US" altLang="en-US" sz="500">
                  <a:solidFill>
                    <a:srgbClr val="000000"/>
                  </a:solidFill>
                  <a:latin typeface="Calibri" panose="020F0502020204030204" pitchFamily="34" charset="0"/>
                </a:rPr>
                <a:t>Agent</a:t>
              </a:r>
              <a:endParaRPr lang="en-US" altLang="en-US" sz="1799">
                <a:latin typeface="Arial" panose="020B0604020202020204" pitchFamily="34" charset="0"/>
              </a:endParaRPr>
            </a:p>
          </p:txBody>
        </p:sp>
        <p:sp>
          <p:nvSpPr>
            <p:cNvPr id="7" name="Text Box 16">
              <a:extLst>
                <a:ext uri="{FF2B5EF4-FFF2-40B4-BE49-F238E27FC236}">
                  <a16:creationId xmlns:a16="http://schemas.microsoft.com/office/drawing/2014/main" id="{B76044F5-66C7-4C06-80E8-E2805ECB1047}"/>
                </a:ext>
              </a:extLst>
            </p:cNvPr>
            <p:cNvSpPr txBox="1">
              <a:spLocks noChangeArrowheads="1"/>
            </p:cNvSpPr>
            <p:nvPr/>
          </p:nvSpPr>
          <p:spPr bwMode="auto">
            <a:xfrm>
              <a:off x="106887293" y="109703623"/>
              <a:ext cx="253519" cy="139110"/>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66" tIns="36566" rIns="36566" bIns="36566" numCol="1" anchor="t" anchorCtr="0" compatLnSpc="1">
              <a:prstTxWarp prst="textNoShape">
                <a:avLst/>
              </a:prstTxWarp>
            </a:bodyPr>
            <a:lstStyle/>
            <a:p>
              <a:pPr defTabSz="914126" eaLnBrk="0" fontAlgn="base" hangingPunct="0">
                <a:spcBef>
                  <a:spcPct val="0"/>
                </a:spcBef>
                <a:spcAft>
                  <a:spcPct val="0"/>
                </a:spcAft>
              </a:pPr>
              <a:r>
                <a:rPr lang="en-US" altLang="en-US" sz="500">
                  <a:solidFill>
                    <a:srgbClr val="000000"/>
                  </a:solidFill>
                  <a:latin typeface="Calibri" panose="020F0502020204030204" pitchFamily="34" charset="0"/>
                </a:rPr>
                <a:t>Agent</a:t>
              </a:r>
              <a:endParaRPr lang="en-US" altLang="en-US" sz="1799">
                <a:latin typeface="Arial" panose="020B0604020202020204" pitchFamily="34" charset="0"/>
              </a:endParaRPr>
            </a:p>
          </p:txBody>
        </p:sp>
        <p:sp>
          <p:nvSpPr>
            <p:cNvPr id="8" name="Text Box 17">
              <a:extLst>
                <a:ext uri="{FF2B5EF4-FFF2-40B4-BE49-F238E27FC236}">
                  <a16:creationId xmlns:a16="http://schemas.microsoft.com/office/drawing/2014/main" id="{64B8086C-194E-447E-9B6D-A2D413F4F94C}"/>
                </a:ext>
              </a:extLst>
            </p:cNvPr>
            <p:cNvSpPr txBox="1">
              <a:spLocks noChangeArrowheads="1"/>
            </p:cNvSpPr>
            <p:nvPr/>
          </p:nvSpPr>
          <p:spPr bwMode="auto">
            <a:xfrm>
              <a:off x="106887293" y="110567645"/>
              <a:ext cx="253519" cy="139110"/>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66" tIns="36566" rIns="36566" bIns="36566" numCol="1" anchor="t" anchorCtr="0" compatLnSpc="1">
              <a:prstTxWarp prst="textNoShape">
                <a:avLst/>
              </a:prstTxWarp>
            </a:bodyPr>
            <a:lstStyle/>
            <a:p>
              <a:pPr defTabSz="914126" eaLnBrk="0" fontAlgn="base" hangingPunct="0">
                <a:spcBef>
                  <a:spcPct val="0"/>
                </a:spcBef>
                <a:spcAft>
                  <a:spcPct val="0"/>
                </a:spcAft>
              </a:pPr>
              <a:r>
                <a:rPr lang="en-US" altLang="en-US" sz="500">
                  <a:solidFill>
                    <a:srgbClr val="000000"/>
                  </a:solidFill>
                  <a:latin typeface="Calibri" panose="020F0502020204030204" pitchFamily="34" charset="0"/>
                </a:rPr>
                <a:t>Agent</a:t>
              </a:r>
              <a:endParaRPr lang="en-US" altLang="en-US" sz="1799">
                <a:latin typeface="Arial" panose="020B0604020202020204" pitchFamily="34" charset="0"/>
              </a:endParaRPr>
            </a:p>
          </p:txBody>
        </p:sp>
        <p:sp>
          <p:nvSpPr>
            <p:cNvPr id="9" name="Text Box 18">
              <a:extLst>
                <a:ext uri="{FF2B5EF4-FFF2-40B4-BE49-F238E27FC236}">
                  <a16:creationId xmlns:a16="http://schemas.microsoft.com/office/drawing/2014/main" id="{55780404-78DD-4A08-BDA6-4DA9D283EC12}"/>
                </a:ext>
              </a:extLst>
            </p:cNvPr>
            <p:cNvSpPr txBox="1">
              <a:spLocks noChangeArrowheads="1"/>
            </p:cNvSpPr>
            <p:nvPr/>
          </p:nvSpPr>
          <p:spPr bwMode="auto">
            <a:xfrm>
              <a:off x="106887293" y="111541632"/>
              <a:ext cx="253519" cy="139110"/>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66" tIns="36566" rIns="36566" bIns="36566" numCol="1" anchor="t" anchorCtr="0" compatLnSpc="1">
              <a:prstTxWarp prst="textNoShape">
                <a:avLst/>
              </a:prstTxWarp>
            </a:bodyPr>
            <a:lstStyle/>
            <a:p>
              <a:pPr defTabSz="914126" eaLnBrk="0" fontAlgn="base" hangingPunct="0">
                <a:spcBef>
                  <a:spcPct val="0"/>
                </a:spcBef>
                <a:spcAft>
                  <a:spcPct val="0"/>
                </a:spcAft>
              </a:pPr>
              <a:r>
                <a:rPr lang="en-US" altLang="en-US" sz="500">
                  <a:solidFill>
                    <a:srgbClr val="000000"/>
                  </a:solidFill>
                  <a:latin typeface="Calibri" panose="020F0502020204030204" pitchFamily="34" charset="0"/>
                </a:rPr>
                <a:t>Agent</a:t>
              </a:r>
              <a:endParaRPr lang="en-US" altLang="en-US" sz="1799">
                <a:latin typeface="Arial" panose="020B0604020202020204" pitchFamily="34" charset="0"/>
              </a:endParaRPr>
            </a:p>
          </p:txBody>
        </p:sp>
        <p:sp>
          <p:nvSpPr>
            <p:cNvPr id="10" name="Text Box 19">
              <a:extLst>
                <a:ext uri="{FF2B5EF4-FFF2-40B4-BE49-F238E27FC236}">
                  <a16:creationId xmlns:a16="http://schemas.microsoft.com/office/drawing/2014/main" id="{196C564A-3B17-4810-9284-7066C58648E8}"/>
                </a:ext>
              </a:extLst>
            </p:cNvPr>
            <p:cNvSpPr txBox="1">
              <a:spLocks noChangeArrowheads="1"/>
            </p:cNvSpPr>
            <p:nvPr/>
          </p:nvSpPr>
          <p:spPr bwMode="auto">
            <a:xfrm>
              <a:off x="106887293" y="112359531"/>
              <a:ext cx="787641" cy="139110"/>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66" tIns="36566" rIns="36566" bIns="36566" numCol="1" anchor="t" anchorCtr="0" compatLnSpc="1">
              <a:prstTxWarp prst="textNoShape">
                <a:avLst/>
              </a:prstTxWarp>
            </a:bodyPr>
            <a:lstStyle/>
            <a:p>
              <a:pPr defTabSz="914126" eaLnBrk="0" fontAlgn="base" hangingPunct="0">
                <a:spcBef>
                  <a:spcPct val="0"/>
                </a:spcBef>
                <a:spcAft>
                  <a:spcPct val="0"/>
                </a:spcAft>
              </a:pPr>
              <a:r>
                <a:rPr lang="en-US" altLang="en-US" sz="500">
                  <a:solidFill>
                    <a:srgbClr val="000000"/>
                  </a:solidFill>
                  <a:latin typeface="Calibri" panose="020F0502020204030204" pitchFamily="34" charset="0"/>
                </a:rPr>
                <a:t>Agent</a:t>
              </a:r>
              <a:endParaRPr lang="en-US" altLang="en-US" sz="1799">
                <a:latin typeface="Arial" panose="020B0604020202020204" pitchFamily="34" charset="0"/>
              </a:endParaRPr>
            </a:p>
          </p:txBody>
        </p:sp>
        <p:sp>
          <p:nvSpPr>
            <p:cNvPr id="11" name="Text Box 20">
              <a:extLst>
                <a:ext uri="{FF2B5EF4-FFF2-40B4-BE49-F238E27FC236}">
                  <a16:creationId xmlns:a16="http://schemas.microsoft.com/office/drawing/2014/main" id="{26A1DA22-F08B-43DB-93AE-7E8204796759}"/>
                </a:ext>
              </a:extLst>
            </p:cNvPr>
            <p:cNvSpPr txBox="1">
              <a:spLocks noChangeArrowheads="1"/>
            </p:cNvSpPr>
            <p:nvPr/>
          </p:nvSpPr>
          <p:spPr bwMode="auto">
            <a:xfrm>
              <a:off x="112459824" y="111947911"/>
              <a:ext cx="970738" cy="139110"/>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66" tIns="36566" rIns="36566" bIns="36566" numCol="1" anchor="t" anchorCtr="0" compatLnSpc="1">
              <a:prstTxWarp prst="textNoShape">
                <a:avLst/>
              </a:prstTxWarp>
            </a:bodyPr>
            <a:lstStyle/>
            <a:p>
              <a:pPr defTabSz="914126" eaLnBrk="0" fontAlgn="base" hangingPunct="0">
                <a:spcBef>
                  <a:spcPct val="0"/>
                </a:spcBef>
                <a:spcAft>
                  <a:spcPct val="0"/>
                </a:spcAft>
              </a:pPr>
              <a:r>
                <a:rPr lang="en-US" altLang="en-US" sz="500">
                  <a:solidFill>
                    <a:srgbClr val="000000"/>
                  </a:solidFill>
                  <a:latin typeface="Calibri" panose="020F0502020204030204" pitchFamily="34" charset="0"/>
                </a:rPr>
                <a:t>                                                      Lead</a:t>
              </a:r>
              <a:endParaRPr lang="en-US" altLang="en-US" sz="1799">
                <a:latin typeface="Arial" panose="020B0604020202020204" pitchFamily="34" charset="0"/>
              </a:endParaRPr>
            </a:p>
          </p:txBody>
        </p:sp>
        <p:sp>
          <p:nvSpPr>
            <p:cNvPr id="12" name="Text Box 21">
              <a:extLst>
                <a:ext uri="{FF2B5EF4-FFF2-40B4-BE49-F238E27FC236}">
                  <a16:creationId xmlns:a16="http://schemas.microsoft.com/office/drawing/2014/main" id="{585ACD97-08C0-4D3C-A18F-356FF5346B13}"/>
                </a:ext>
              </a:extLst>
            </p:cNvPr>
            <p:cNvSpPr txBox="1">
              <a:spLocks noChangeArrowheads="1"/>
            </p:cNvSpPr>
            <p:nvPr/>
          </p:nvSpPr>
          <p:spPr bwMode="auto">
            <a:xfrm>
              <a:off x="112462533" y="110965798"/>
              <a:ext cx="970738" cy="139110"/>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66" tIns="36566" rIns="36566" bIns="36566" numCol="1" anchor="t" anchorCtr="0" compatLnSpc="1">
              <a:prstTxWarp prst="textNoShape">
                <a:avLst/>
              </a:prstTxWarp>
            </a:bodyPr>
            <a:lstStyle/>
            <a:p>
              <a:pPr defTabSz="914126" eaLnBrk="0" fontAlgn="base" hangingPunct="0">
                <a:spcBef>
                  <a:spcPct val="0"/>
                </a:spcBef>
                <a:spcAft>
                  <a:spcPct val="0"/>
                </a:spcAft>
              </a:pPr>
              <a:r>
                <a:rPr lang="en-US" altLang="en-US" sz="500">
                  <a:solidFill>
                    <a:srgbClr val="000000"/>
                  </a:solidFill>
                  <a:latin typeface="Calibri" panose="020F0502020204030204" pitchFamily="34" charset="0"/>
                </a:rPr>
                <a:t>                                                      Lead</a:t>
              </a:r>
              <a:endParaRPr lang="en-US" altLang="en-US" sz="1799">
                <a:latin typeface="Arial" panose="020B0604020202020204" pitchFamily="34" charset="0"/>
              </a:endParaRPr>
            </a:p>
          </p:txBody>
        </p:sp>
        <p:sp>
          <p:nvSpPr>
            <p:cNvPr id="13" name="Text Box 22">
              <a:extLst>
                <a:ext uri="{FF2B5EF4-FFF2-40B4-BE49-F238E27FC236}">
                  <a16:creationId xmlns:a16="http://schemas.microsoft.com/office/drawing/2014/main" id="{4790F6C0-AF93-4A00-9151-807ADCB17540}"/>
                </a:ext>
              </a:extLst>
            </p:cNvPr>
            <p:cNvSpPr txBox="1">
              <a:spLocks noChangeArrowheads="1"/>
            </p:cNvSpPr>
            <p:nvPr/>
          </p:nvSpPr>
          <p:spPr bwMode="auto">
            <a:xfrm>
              <a:off x="112459824" y="110126695"/>
              <a:ext cx="970738" cy="139110"/>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66" tIns="36566" rIns="36566" bIns="36566" numCol="1" anchor="t" anchorCtr="0" compatLnSpc="1">
              <a:prstTxWarp prst="textNoShape">
                <a:avLst/>
              </a:prstTxWarp>
            </a:bodyPr>
            <a:lstStyle/>
            <a:p>
              <a:pPr defTabSz="914126" eaLnBrk="0" fontAlgn="base" hangingPunct="0">
                <a:spcBef>
                  <a:spcPct val="0"/>
                </a:spcBef>
                <a:spcAft>
                  <a:spcPct val="0"/>
                </a:spcAft>
              </a:pPr>
              <a:r>
                <a:rPr lang="en-US" altLang="en-US" sz="500">
                  <a:solidFill>
                    <a:srgbClr val="000000"/>
                  </a:solidFill>
                  <a:latin typeface="Calibri" panose="020F0502020204030204" pitchFamily="34" charset="0"/>
                </a:rPr>
                <a:t>                                                      Lead</a:t>
              </a:r>
              <a:endParaRPr lang="en-US" altLang="en-US" sz="1799">
                <a:latin typeface="Arial" panose="020B0604020202020204" pitchFamily="34" charset="0"/>
              </a:endParaRPr>
            </a:p>
          </p:txBody>
        </p:sp>
        <p:sp>
          <p:nvSpPr>
            <p:cNvPr id="14" name="Text Box 23">
              <a:extLst>
                <a:ext uri="{FF2B5EF4-FFF2-40B4-BE49-F238E27FC236}">
                  <a16:creationId xmlns:a16="http://schemas.microsoft.com/office/drawing/2014/main" id="{2C353EBF-98A6-4C63-A28B-F4AF5F48AD66}"/>
                </a:ext>
              </a:extLst>
            </p:cNvPr>
            <p:cNvSpPr txBox="1">
              <a:spLocks noChangeArrowheads="1"/>
            </p:cNvSpPr>
            <p:nvPr/>
          </p:nvSpPr>
          <p:spPr bwMode="auto">
            <a:xfrm>
              <a:off x="112459824" y="109139743"/>
              <a:ext cx="970738" cy="139110"/>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66" tIns="36566" rIns="36566" bIns="36566" numCol="1" anchor="t" anchorCtr="0" compatLnSpc="1">
              <a:prstTxWarp prst="textNoShape">
                <a:avLst/>
              </a:prstTxWarp>
            </a:bodyPr>
            <a:lstStyle/>
            <a:p>
              <a:pPr defTabSz="914126" eaLnBrk="0" fontAlgn="base" hangingPunct="0">
                <a:spcBef>
                  <a:spcPct val="0"/>
                </a:spcBef>
                <a:spcAft>
                  <a:spcPct val="0"/>
                </a:spcAft>
              </a:pPr>
              <a:r>
                <a:rPr lang="en-US" altLang="en-US" sz="500">
                  <a:solidFill>
                    <a:srgbClr val="000000"/>
                  </a:solidFill>
                  <a:latin typeface="Calibri" panose="020F0502020204030204" pitchFamily="34" charset="0"/>
                </a:rPr>
                <a:t>                                                      Lead</a:t>
              </a:r>
              <a:endParaRPr lang="en-US" altLang="en-US" sz="1799">
                <a:latin typeface="Arial" panose="020B0604020202020204" pitchFamily="34" charset="0"/>
              </a:endParaRPr>
            </a:p>
          </p:txBody>
        </p:sp>
        <p:sp>
          <p:nvSpPr>
            <p:cNvPr id="15" name="Text Box 24">
              <a:extLst>
                <a:ext uri="{FF2B5EF4-FFF2-40B4-BE49-F238E27FC236}">
                  <a16:creationId xmlns:a16="http://schemas.microsoft.com/office/drawing/2014/main" id="{A24BF6D2-3E85-4C48-8013-98E95BB9AD95}"/>
                </a:ext>
              </a:extLst>
            </p:cNvPr>
            <p:cNvSpPr txBox="1">
              <a:spLocks noChangeArrowheads="1"/>
            </p:cNvSpPr>
            <p:nvPr/>
          </p:nvSpPr>
          <p:spPr bwMode="auto">
            <a:xfrm>
              <a:off x="112462533" y="108168463"/>
              <a:ext cx="970738" cy="139110"/>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66" tIns="36566" rIns="36566" bIns="36566" numCol="1" anchor="t" anchorCtr="0" compatLnSpc="1">
              <a:prstTxWarp prst="textNoShape">
                <a:avLst/>
              </a:prstTxWarp>
            </a:bodyPr>
            <a:lstStyle/>
            <a:p>
              <a:pPr defTabSz="914126" eaLnBrk="0" fontAlgn="base" hangingPunct="0">
                <a:spcBef>
                  <a:spcPct val="0"/>
                </a:spcBef>
                <a:spcAft>
                  <a:spcPct val="0"/>
                </a:spcAft>
              </a:pPr>
              <a:r>
                <a:rPr lang="en-US" altLang="en-US" sz="500">
                  <a:solidFill>
                    <a:srgbClr val="000000"/>
                  </a:solidFill>
                  <a:latin typeface="Calibri" panose="020F0502020204030204" pitchFamily="34" charset="0"/>
                </a:rPr>
                <a:t>                                                      Lead</a:t>
              </a:r>
              <a:endParaRPr lang="en-US" altLang="en-US" sz="1799">
                <a:latin typeface="Arial" panose="020B0604020202020204" pitchFamily="34" charset="0"/>
              </a:endParaRPr>
            </a:p>
          </p:txBody>
        </p:sp>
      </p:grpSp>
      <p:sp>
        <p:nvSpPr>
          <p:cNvPr id="21" name="Right Brace 20">
            <a:extLst>
              <a:ext uri="{FF2B5EF4-FFF2-40B4-BE49-F238E27FC236}">
                <a16:creationId xmlns:a16="http://schemas.microsoft.com/office/drawing/2014/main" id="{2602348C-DCCC-42B9-9E0A-9483DD43EAF3}"/>
              </a:ext>
            </a:extLst>
          </p:cNvPr>
          <p:cNvSpPr/>
          <p:nvPr/>
        </p:nvSpPr>
        <p:spPr>
          <a:xfrm>
            <a:off x="6531315" y="2253701"/>
            <a:ext cx="462104" cy="290990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99"/>
          </a:p>
        </p:txBody>
      </p:sp>
      <p:sp>
        <p:nvSpPr>
          <p:cNvPr id="22" name="Right Brace 21">
            <a:extLst>
              <a:ext uri="{FF2B5EF4-FFF2-40B4-BE49-F238E27FC236}">
                <a16:creationId xmlns:a16="http://schemas.microsoft.com/office/drawing/2014/main" id="{CEDDAAE0-883E-46CA-A063-8972202D1455}"/>
              </a:ext>
            </a:extLst>
          </p:cNvPr>
          <p:cNvSpPr/>
          <p:nvPr/>
        </p:nvSpPr>
        <p:spPr>
          <a:xfrm>
            <a:off x="6531317" y="5354302"/>
            <a:ext cx="421919" cy="24407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99"/>
          </a:p>
        </p:txBody>
      </p:sp>
      <p:sp>
        <p:nvSpPr>
          <p:cNvPr id="23" name="TextBox 22">
            <a:extLst>
              <a:ext uri="{FF2B5EF4-FFF2-40B4-BE49-F238E27FC236}">
                <a16:creationId xmlns:a16="http://schemas.microsoft.com/office/drawing/2014/main" id="{4C3E94EC-5127-4442-8A5D-64B883C8D10A}"/>
              </a:ext>
            </a:extLst>
          </p:cNvPr>
          <p:cNvSpPr txBox="1"/>
          <p:nvPr/>
        </p:nvSpPr>
        <p:spPr>
          <a:xfrm>
            <a:off x="8568623" y="3517314"/>
            <a:ext cx="3368722" cy="430647"/>
          </a:xfrm>
          <a:prstGeom prst="rect">
            <a:avLst/>
          </a:prstGeom>
          <a:noFill/>
        </p:spPr>
        <p:txBody>
          <a:bodyPr wrap="square" rtlCol="0">
            <a:spAutoFit/>
          </a:bodyPr>
          <a:lstStyle/>
          <a:p>
            <a:r>
              <a:rPr lang="en-US" sz="2199"/>
              <a:t>State (s): dialogue history </a:t>
            </a:r>
          </a:p>
        </p:txBody>
      </p:sp>
      <p:sp>
        <p:nvSpPr>
          <p:cNvPr id="24" name="TextBox 23">
            <a:extLst>
              <a:ext uri="{FF2B5EF4-FFF2-40B4-BE49-F238E27FC236}">
                <a16:creationId xmlns:a16="http://schemas.microsoft.com/office/drawing/2014/main" id="{8A175B91-EF0C-4DA9-BBEE-C60BEA6C9773}"/>
              </a:ext>
            </a:extLst>
          </p:cNvPr>
          <p:cNvSpPr txBox="1"/>
          <p:nvPr/>
        </p:nvSpPr>
        <p:spPr>
          <a:xfrm>
            <a:off x="8629980" y="5262081"/>
            <a:ext cx="3279429" cy="430647"/>
          </a:xfrm>
          <a:prstGeom prst="rect">
            <a:avLst/>
          </a:prstGeom>
          <a:noFill/>
        </p:spPr>
        <p:txBody>
          <a:bodyPr wrap="square" rtlCol="0">
            <a:spAutoFit/>
          </a:bodyPr>
          <a:lstStyle/>
          <a:p>
            <a:r>
              <a:rPr lang="en-US" sz="2199"/>
              <a:t>Action (a): agent response </a:t>
            </a:r>
          </a:p>
        </p:txBody>
      </p:sp>
      <p:sp>
        <p:nvSpPr>
          <p:cNvPr id="3" name="Rectangle 2">
            <a:extLst>
              <a:ext uri="{FF2B5EF4-FFF2-40B4-BE49-F238E27FC236}">
                <a16:creationId xmlns:a16="http://schemas.microsoft.com/office/drawing/2014/main" id="{7CB74F0E-0CBE-4AD9-88AA-A5063C21EE47}"/>
              </a:ext>
            </a:extLst>
          </p:cNvPr>
          <p:cNvSpPr/>
          <p:nvPr/>
        </p:nvSpPr>
        <p:spPr>
          <a:xfrm>
            <a:off x="8629979" y="4351258"/>
            <a:ext cx="970280" cy="498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LSTM</a:t>
            </a:r>
          </a:p>
        </p:txBody>
      </p:sp>
      <p:cxnSp>
        <p:nvCxnSpPr>
          <p:cNvPr id="17" name="Straight Arrow Connector 16">
            <a:extLst>
              <a:ext uri="{FF2B5EF4-FFF2-40B4-BE49-F238E27FC236}">
                <a16:creationId xmlns:a16="http://schemas.microsoft.com/office/drawing/2014/main" id="{36ABA1C1-34DC-4F13-8B8B-AAA792C722BE}"/>
              </a:ext>
            </a:extLst>
          </p:cNvPr>
          <p:cNvCxnSpPr>
            <a:cxnSpLocks/>
          </p:cNvCxnSpPr>
          <p:nvPr/>
        </p:nvCxnSpPr>
        <p:spPr>
          <a:xfrm>
            <a:off x="9107499" y="4849756"/>
            <a:ext cx="0" cy="37789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D0BA911-1935-41E2-9C90-550A7F9101A6}"/>
              </a:ext>
            </a:extLst>
          </p:cNvPr>
          <p:cNvCxnSpPr>
            <a:cxnSpLocks/>
          </p:cNvCxnSpPr>
          <p:nvPr/>
        </p:nvCxnSpPr>
        <p:spPr>
          <a:xfrm>
            <a:off x="9107499" y="3973360"/>
            <a:ext cx="0" cy="37789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D8FDE51F-1941-46B9-93B9-FCD120B90B48}"/>
              </a:ext>
            </a:extLst>
          </p:cNvPr>
          <p:cNvSpPr/>
          <p:nvPr/>
        </p:nvSpPr>
        <p:spPr>
          <a:xfrm>
            <a:off x="7233581" y="3517409"/>
            <a:ext cx="823949" cy="4306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NLU</a:t>
            </a:r>
          </a:p>
        </p:txBody>
      </p:sp>
      <p:sp>
        <p:nvSpPr>
          <p:cNvPr id="27" name="Rectangle 26">
            <a:extLst>
              <a:ext uri="{FF2B5EF4-FFF2-40B4-BE49-F238E27FC236}">
                <a16:creationId xmlns:a16="http://schemas.microsoft.com/office/drawing/2014/main" id="{369EBDEB-37FA-4741-BACE-B1E23539BB11}"/>
              </a:ext>
            </a:extLst>
          </p:cNvPr>
          <p:cNvSpPr/>
          <p:nvPr/>
        </p:nvSpPr>
        <p:spPr>
          <a:xfrm>
            <a:off x="7233580" y="5261018"/>
            <a:ext cx="823949" cy="4306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NLG</a:t>
            </a:r>
          </a:p>
        </p:txBody>
      </p:sp>
      <p:cxnSp>
        <p:nvCxnSpPr>
          <p:cNvPr id="28" name="Straight Arrow Connector 27">
            <a:extLst>
              <a:ext uri="{FF2B5EF4-FFF2-40B4-BE49-F238E27FC236}">
                <a16:creationId xmlns:a16="http://schemas.microsoft.com/office/drawing/2014/main" id="{1794C528-1AAC-445D-9105-1EC66BB0CAA3}"/>
              </a:ext>
            </a:extLst>
          </p:cNvPr>
          <p:cNvCxnSpPr>
            <a:cxnSpLocks/>
            <a:stCxn id="26" idx="3"/>
            <a:endCxn id="23" idx="1"/>
          </p:cNvCxnSpPr>
          <p:nvPr/>
        </p:nvCxnSpPr>
        <p:spPr>
          <a:xfrm flipV="1">
            <a:off x="8057529" y="3732638"/>
            <a:ext cx="511094" cy="9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A02447D-3D20-4EA3-8F12-CCD76D4C94E2}"/>
              </a:ext>
            </a:extLst>
          </p:cNvPr>
          <p:cNvCxnSpPr>
            <a:cxnSpLocks/>
            <a:stCxn id="24" idx="1"/>
            <a:endCxn id="27" idx="3"/>
          </p:cNvCxnSpPr>
          <p:nvPr/>
        </p:nvCxnSpPr>
        <p:spPr>
          <a:xfrm flipH="1" flipV="1">
            <a:off x="8057529" y="5476342"/>
            <a:ext cx="572451" cy="106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627CC531-E550-4A28-80DF-5376723A28B7}"/>
              </a:ext>
            </a:extLst>
          </p:cNvPr>
          <p:cNvGrpSpPr/>
          <p:nvPr/>
        </p:nvGrpSpPr>
        <p:grpSpPr>
          <a:xfrm>
            <a:off x="6869672" y="4092539"/>
            <a:ext cx="1712494" cy="1015936"/>
            <a:chOff x="6440435" y="4052941"/>
            <a:chExt cx="1712494" cy="1015936"/>
          </a:xfrm>
        </p:grpSpPr>
        <p:sp>
          <p:nvSpPr>
            <p:cNvPr id="16" name="Arrow: Curved Left 15">
              <a:extLst>
                <a:ext uri="{FF2B5EF4-FFF2-40B4-BE49-F238E27FC236}">
                  <a16:creationId xmlns:a16="http://schemas.microsoft.com/office/drawing/2014/main" id="{761E6C91-3733-447B-8D08-AB244DEB1FD1}"/>
                </a:ext>
              </a:extLst>
            </p:cNvPr>
            <p:cNvSpPr/>
            <p:nvPr/>
          </p:nvSpPr>
          <p:spPr>
            <a:xfrm flipV="1">
              <a:off x="7231990" y="4052941"/>
              <a:ext cx="507529" cy="1015936"/>
            </a:xfrm>
            <a:prstGeom prst="curvedLeftArrow">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96129E58-D61F-413A-A39B-25D5B47A368A}"/>
                </a:ext>
              </a:extLst>
            </p:cNvPr>
            <p:cNvSpPr txBox="1"/>
            <p:nvPr/>
          </p:nvSpPr>
          <p:spPr>
            <a:xfrm>
              <a:off x="6440435" y="4368135"/>
              <a:ext cx="1712494" cy="523220"/>
            </a:xfrm>
            <a:prstGeom prst="rect">
              <a:avLst/>
            </a:prstGeom>
            <a:noFill/>
          </p:spPr>
          <p:txBody>
            <a:bodyPr wrap="square" rtlCol="0">
              <a:spAutoFit/>
            </a:bodyPr>
            <a:lstStyle/>
            <a:p>
              <a:r>
                <a:rPr lang="en-US" sz="1400"/>
                <a:t>Supervised/imitation </a:t>
              </a:r>
            </a:p>
            <a:p>
              <a:r>
                <a:rPr lang="en-US" sz="1400"/>
                <a:t>learning</a:t>
              </a:r>
            </a:p>
          </p:txBody>
        </p:sp>
      </p:grpSp>
      <p:grpSp>
        <p:nvGrpSpPr>
          <p:cNvPr id="20" name="Group 19">
            <a:extLst>
              <a:ext uri="{FF2B5EF4-FFF2-40B4-BE49-F238E27FC236}">
                <a16:creationId xmlns:a16="http://schemas.microsoft.com/office/drawing/2014/main" id="{4E5BACA5-FA6E-469F-AE33-B4AB26286204}"/>
              </a:ext>
            </a:extLst>
          </p:cNvPr>
          <p:cNvGrpSpPr/>
          <p:nvPr/>
        </p:nvGrpSpPr>
        <p:grpSpPr>
          <a:xfrm>
            <a:off x="7167120" y="3947960"/>
            <a:ext cx="1512731" cy="2583752"/>
            <a:chOff x="7165531" y="3947960"/>
            <a:chExt cx="1512731" cy="2583752"/>
          </a:xfrm>
        </p:grpSpPr>
        <p:sp>
          <p:nvSpPr>
            <p:cNvPr id="30" name="Arrow: Curved Left 29">
              <a:extLst>
                <a:ext uri="{FF2B5EF4-FFF2-40B4-BE49-F238E27FC236}">
                  <a16:creationId xmlns:a16="http://schemas.microsoft.com/office/drawing/2014/main" id="{DE075DD8-CFC5-4F18-BFEB-38901993D4A1}"/>
                </a:ext>
              </a:extLst>
            </p:cNvPr>
            <p:cNvSpPr/>
            <p:nvPr/>
          </p:nvSpPr>
          <p:spPr>
            <a:xfrm flipV="1">
              <a:off x="7234606" y="3947960"/>
              <a:ext cx="1016007" cy="2583752"/>
            </a:xfrm>
            <a:prstGeom prst="curvedLeftArrow">
              <a:avLst>
                <a:gd name="adj1" fmla="val 8264"/>
                <a:gd name="adj2" fmla="val 50000"/>
                <a:gd name="adj3" fmla="val 25000"/>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extBox 30">
              <a:extLst>
                <a:ext uri="{FF2B5EF4-FFF2-40B4-BE49-F238E27FC236}">
                  <a16:creationId xmlns:a16="http://schemas.microsoft.com/office/drawing/2014/main" id="{4609B666-5A30-44EA-9328-3FEAF0E39A26}"/>
                </a:ext>
              </a:extLst>
            </p:cNvPr>
            <p:cNvSpPr txBox="1"/>
            <p:nvPr/>
          </p:nvSpPr>
          <p:spPr>
            <a:xfrm>
              <a:off x="7165531" y="4695808"/>
              <a:ext cx="1512731" cy="523220"/>
            </a:xfrm>
            <a:prstGeom prst="rect">
              <a:avLst/>
            </a:prstGeom>
            <a:noFill/>
          </p:spPr>
          <p:txBody>
            <a:bodyPr wrap="square" rtlCol="0">
              <a:spAutoFit/>
            </a:bodyPr>
            <a:lstStyle/>
            <a:p>
              <a:r>
                <a:rPr lang="en-US" sz="1400"/>
                <a:t>Reinforcement </a:t>
              </a:r>
            </a:p>
            <a:p>
              <a:r>
                <a:rPr lang="en-US" sz="1400"/>
                <a:t>learning</a:t>
              </a:r>
            </a:p>
          </p:txBody>
        </p:sp>
      </p:grpSp>
    </p:spTree>
    <p:extLst>
      <p:ext uri="{BB962C8B-B14F-4D97-AF65-F5344CB8AC3E}">
        <p14:creationId xmlns:p14="http://schemas.microsoft.com/office/powerpoint/2010/main" val="372973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P spid="2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8FBB6-932F-4104-8814-6F6633063627}"/>
              </a:ext>
            </a:extLst>
          </p:cNvPr>
          <p:cNvSpPr>
            <a:spLocks noGrp="1"/>
          </p:cNvSpPr>
          <p:nvPr>
            <p:ph type="title"/>
          </p:nvPr>
        </p:nvSpPr>
        <p:spPr/>
        <p:txBody>
          <a:bodyPr/>
          <a:lstStyle/>
          <a:p>
            <a:r>
              <a:rPr lang="en-US"/>
              <a:t>Movie on demand [</a:t>
            </a:r>
            <a:r>
              <a:rPr lang="en-US">
                <a:hlinkClick r:id="rId3"/>
              </a:rPr>
              <a:t>Dhingra+ 17</a:t>
            </a:r>
            <a:r>
              <a:rPr lang="en-US"/>
              <a:t>]</a:t>
            </a:r>
          </a:p>
        </p:txBody>
      </p:sp>
      <p:sp>
        <p:nvSpPr>
          <p:cNvPr id="3" name="Content Placeholder 2">
            <a:extLst>
              <a:ext uri="{FF2B5EF4-FFF2-40B4-BE49-F238E27FC236}">
                <a16:creationId xmlns:a16="http://schemas.microsoft.com/office/drawing/2014/main" id="{C98B0211-A854-487D-8A3F-43062BC63CD5}"/>
              </a:ext>
            </a:extLst>
          </p:cNvPr>
          <p:cNvSpPr>
            <a:spLocks noGrp="1"/>
          </p:cNvSpPr>
          <p:nvPr>
            <p:ph idx="1"/>
          </p:nvPr>
        </p:nvSpPr>
        <p:spPr>
          <a:xfrm>
            <a:off x="839570" y="1690689"/>
            <a:ext cx="10512862" cy="928686"/>
          </a:xfrm>
        </p:spPr>
        <p:txBody>
          <a:bodyPr/>
          <a:lstStyle/>
          <a:p>
            <a:r>
              <a:rPr lang="en-US" err="1"/>
              <a:t>PoC</a:t>
            </a:r>
            <a:r>
              <a:rPr lang="en-US"/>
              <a:t>: leverage Bing tech/data to develop task-completion dialogue (Knowledge Base Info-Bot)</a:t>
            </a:r>
          </a:p>
        </p:txBody>
      </p:sp>
      <p:pic>
        <p:nvPicPr>
          <p:cNvPr id="5" name="Picture 4">
            <a:extLst>
              <a:ext uri="{FF2B5EF4-FFF2-40B4-BE49-F238E27FC236}">
                <a16:creationId xmlns:a16="http://schemas.microsoft.com/office/drawing/2014/main" id="{3639394A-1C81-44DA-8704-2ED291D4C2E5}"/>
              </a:ext>
            </a:extLst>
          </p:cNvPr>
          <p:cNvPicPr>
            <a:picLocks noChangeAspect="1"/>
          </p:cNvPicPr>
          <p:nvPr/>
        </p:nvPicPr>
        <p:blipFill>
          <a:blip r:embed="rId4"/>
          <a:stretch>
            <a:fillRect/>
          </a:stretch>
        </p:blipFill>
        <p:spPr>
          <a:xfrm>
            <a:off x="711751" y="2828798"/>
            <a:ext cx="4982935" cy="2819657"/>
          </a:xfrm>
          <a:prstGeom prst="rect">
            <a:avLst/>
          </a:prstGeom>
        </p:spPr>
      </p:pic>
      <p:pic>
        <p:nvPicPr>
          <p:cNvPr id="6" name="Picture 5">
            <a:extLst>
              <a:ext uri="{FF2B5EF4-FFF2-40B4-BE49-F238E27FC236}">
                <a16:creationId xmlns:a16="http://schemas.microsoft.com/office/drawing/2014/main" id="{36A7D2E3-DAAC-4856-B5D2-371A4C1AFCB6}"/>
              </a:ext>
            </a:extLst>
          </p:cNvPr>
          <p:cNvPicPr>
            <a:picLocks noChangeAspect="1"/>
          </p:cNvPicPr>
          <p:nvPr/>
        </p:nvPicPr>
        <p:blipFill>
          <a:blip r:embed="rId5"/>
          <a:stretch>
            <a:fillRect/>
          </a:stretch>
        </p:blipFill>
        <p:spPr>
          <a:xfrm>
            <a:off x="6365212" y="3429000"/>
            <a:ext cx="4810125" cy="1905000"/>
          </a:xfrm>
          <a:prstGeom prst="rect">
            <a:avLst/>
          </a:prstGeom>
        </p:spPr>
      </p:pic>
      <p:sp>
        <p:nvSpPr>
          <p:cNvPr id="4" name="TextBox 3">
            <a:extLst>
              <a:ext uri="{FF2B5EF4-FFF2-40B4-BE49-F238E27FC236}">
                <a16:creationId xmlns:a16="http://schemas.microsoft.com/office/drawing/2014/main" id="{EA97AA78-C066-4708-8043-5BE9AE398115}"/>
              </a:ext>
            </a:extLst>
          </p:cNvPr>
          <p:cNvSpPr txBox="1"/>
          <p:nvPr/>
        </p:nvSpPr>
        <p:spPr>
          <a:xfrm>
            <a:off x="1307994" y="6308980"/>
            <a:ext cx="9754745"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t>[</a:t>
            </a:r>
            <a:r>
              <a:rPr lang="en-US" sz="1600">
                <a:hlinkClick r:id="rId3"/>
              </a:rPr>
              <a:t>Dhingra+ 17</a:t>
            </a:r>
            <a:r>
              <a:rPr lang="en-US" sz="1600"/>
              <a:t>]</a:t>
            </a:r>
            <a:endParaRPr lang="en-US" sz="1600">
              <a:cs typeface="Calibri"/>
            </a:endParaRPr>
          </a:p>
        </p:txBody>
      </p:sp>
    </p:spTree>
    <p:extLst>
      <p:ext uri="{BB962C8B-B14F-4D97-AF65-F5344CB8AC3E}">
        <p14:creationId xmlns:p14="http://schemas.microsoft.com/office/powerpoint/2010/main" val="14345910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DE63-DC27-4D0F-A16E-50C737E28286}"/>
              </a:ext>
            </a:extLst>
          </p:cNvPr>
          <p:cNvSpPr>
            <a:spLocks noGrp="1"/>
          </p:cNvSpPr>
          <p:nvPr>
            <p:ph type="title"/>
          </p:nvPr>
        </p:nvSpPr>
        <p:spPr>
          <a:xfrm>
            <a:off x="562028" y="365127"/>
            <a:ext cx="10790405" cy="920749"/>
          </a:xfrm>
        </p:spPr>
        <p:txBody>
          <a:bodyPr/>
          <a:lstStyle/>
          <a:p>
            <a:r>
              <a:rPr lang="en-US"/>
              <a:t>Learning what to ask next, and when to stop</a:t>
            </a:r>
          </a:p>
        </p:txBody>
      </p:sp>
      <p:sp>
        <p:nvSpPr>
          <p:cNvPr id="3" name="Content Placeholder 2">
            <a:extLst>
              <a:ext uri="{FF2B5EF4-FFF2-40B4-BE49-F238E27FC236}">
                <a16:creationId xmlns:a16="http://schemas.microsoft.com/office/drawing/2014/main" id="{A66393E4-7FAB-4CD3-8A7F-BA270DBA2D5C}"/>
              </a:ext>
            </a:extLst>
          </p:cNvPr>
          <p:cNvSpPr>
            <a:spLocks noGrp="1"/>
          </p:cNvSpPr>
          <p:nvPr>
            <p:ph idx="1"/>
          </p:nvPr>
        </p:nvSpPr>
        <p:spPr>
          <a:xfrm>
            <a:off x="306388" y="1684099"/>
            <a:ext cx="4754880" cy="4483902"/>
          </a:xfrm>
        </p:spPr>
        <p:txBody>
          <a:bodyPr vert="horz" lIns="91440" tIns="45720" rIns="91440" bIns="45720" rtlCol="0" anchor="t">
            <a:normAutofit/>
          </a:bodyPr>
          <a:lstStyle/>
          <a:p>
            <a:pPr marL="227965" indent="-227965"/>
            <a:r>
              <a:rPr lang="en-US" sz="2400">
                <a:solidFill>
                  <a:schemeClr val="accent4">
                    <a:lumMod val="75000"/>
                  </a:schemeClr>
                </a:solidFill>
              </a:rPr>
              <a:t>Initial: ask all questions in a randomly sampled order</a:t>
            </a:r>
            <a:endParaRPr lang="en-US">
              <a:solidFill>
                <a:schemeClr val="accent4">
                  <a:lumMod val="75000"/>
                </a:schemeClr>
              </a:solidFill>
            </a:endParaRPr>
          </a:p>
          <a:p>
            <a:pPr marL="227965" indent="-227965"/>
            <a:r>
              <a:rPr lang="en-US" sz="2400">
                <a:solidFill>
                  <a:srgbClr val="0070C0"/>
                </a:solidFill>
              </a:rPr>
              <a:t>Improve via learning from Bing log</a:t>
            </a:r>
          </a:p>
          <a:p>
            <a:pPr marL="685028" lvl="1" indent="-227965"/>
            <a:r>
              <a:rPr lang="en-US" sz="2000">
                <a:solidFill>
                  <a:srgbClr val="0070C0"/>
                </a:solidFill>
              </a:rPr>
              <a:t>Ask questions that users can answer </a:t>
            </a:r>
            <a:endParaRPr lang="en-US" sz="2000">
              <a:solidFill>
                <a:srgbClr val="0070C0"/>
              </a:solidFill>
              <a:cs typeface="Calibri"/>
            </a:endParaRPr>
          </a:p>
          <a:p>
            <a:pPr marL="227965" indent="-227965"/>
            <a:r>
              <a:rPr lang="en-US" sz="2400">
                <a:solidFill>
                  <a:srgbClr val="C00000"/>
                </a:solidFill>
              </a:rPr>
              <a:t>Improve via encoding knowledge of database</a:t>
            </a:r>
          </a:p>
          <a:p>
            <a:pPr marL="685028" lvl="1" indent="-227965"/>
            <a:r>
              <a:rPr lang="en-US" sz="2000">
                <a:solidFill>
                  <a:srgbClr val="C00000"/>
                </a:solidFill>
              </a:rPr>
              <a:t>Ask questions that help reduce search space</a:t>
            </a:r>
            <a:endParaRPr lang="en-US" sz="2000">
              <a:solidFill>
                <a:srgbClr val="C00000"/>
              </a:solidFill>
              <a:cs typeface="Calibri"/>
            </a:endParaRPr>
          </a:p>
          <a:p>
            <a:pPr marL="227965" indent="-227965"/>
            <a:r>
              <a:rPr lang="en-US" sz="2400">
                <a:solidFill>
                  <a:schemeClr val="tx1">
                    <a:lumMod val="50000"/>
                    <a:lumOff val="50000"/>
                  </a:schemeClr>
                </a:solidFill>
              </a:rPr>
              <a:t>Finetune using agent-user interactions</a:t>
            </a:r>
          </a:p>
          <a:p>
            <a:pPr marL="685028" lvl="1" indent="-227965"/>
            <a:r>
              <a:rPr lang="en-US" sz="2000">
                <a:solidFill>
                  <a:schemeClr val="tx1">
                    <a:lumMod val="50000"/>
                    <a:lumOff val="50000"/>
                  </a:schemeClr>
                </a:solidFill>
              </a:rPr>
              <a:t>Ask questions that help complete the task successfully via RL</a:t>
            </a:r>
            <a:endParaRPr lang="en-US" sz="2000">
              <a:solidFill>
                <a:schemeClr val="tx1">
                  <a:lumMod val="50000"/>
                  <a:lumOff val="50000"/>
                </a:schemeClr>
              </a:solidFill>
              <a:cs typeface="Calibri"/>
            </a:endParaRPr>
          </a:p>
        </p:txBody>
      </p:sp>
      <p:graphicFrame>
        <p:nvGraphicFramePr>
          <p:cNvPr id="5" name="Chart 4">
            <a:extLst>
              <a:ext uri="{FF2B5EF4-FFF2-40B4-BE49-F238E27FC236}">
                <a16:creationId xmlns:a16="http://schemas.microsoft.com/office/drawing/2014/main" id="{0AB18B26-2BAA-4D03-ABDC-7B6AB14B6083}"/>
              </a:ext>
            </a:extLst>
          </p:cNvPr>
          <p:cNvGraphicFramePr>
            <a:graphicFrameLocks/>
          </p:cNvGraphicFramePr>
          <p:nvPr/>
        </p:nvGraphicFramePr>
        <p:xfrm>
          <a:off x="5256340" y="1407318"/>
          <a:ext cx="6490368" cy="490089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77DA7BDE-2C17-40DE-8482-B3A2BCAB1530}"/>
              </a:ext>
            </a:extLst>
          </p:cNvPr>
          <p:cNvSpPr txBox="1"/>
          <p:nvPr/>
        </p:nvSpPr>
        <p:spPr>
          <a:xfrm>
            <a:off x="6676862" y="6308208"/>
            <a:ext cx="4378987"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56895" lvl="1"/>
            <a:r>
              <a:rPr lang="en-US">
                <a:cs typeface="Arial"/>
              </a:rPr>
              <a:t>Results on simulated users​</a:t>
            </a:r>
            <a:endParaRPr lang="en-US">
              <a:cs typeface="Calibri"/>
            </a:endParaRPr>
          </a:p>
        </p:txBody>
      </p:sp>
    </p:spTree>
    <p:extLst>
      <p:ext uri="{BB962C8B-B14F-4D97-AF65-F5344CB8AC3E}">
        <p14:creationId xmlns:p14="http://schemas.microsoft.com/office/powerpoint/2010/main" val="364666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left)">
                                      <p:cBhvr>
                                        <p:cTn id="7" dur="500"/>
                                        <p:tgtEl>
                                          <p:spTgt spid="5">
                                            <p:graphicEl>
                                              <a:chart seriesIdx="0" categoryIdx="-4" bldStep="series"/>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left)">
                                      <p:cBhvr>
                                        <p:cTn id="18" dur="500"/>
                                        <p:tgtEl>
                                          <p:spTgt spid="5">
                                            <p:graphicEl>
                                              <a:chart seriesIdx="1" categoryIdx="-4" bldStep="series"/>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graphicEl>
                                              <a:chart seriesIdx="2" categoryIdx="-4" bldStep="series"/>
                                            </p:graphicEl>
                                          </p:spTgt>
                                        </p:tgtEl>
                                        <p:attrNameLst>
                                          <p:attrName>style.visibility</p:attrName>
                                        </p:attrNameLst>
                                      </p:cBhvr>
                                      <p:to>
                                        <p:strVal val="visible"/>
                                      </p:to>
                                    </p:set>
                                    <p:animEffect transition="in" filter="wipe(left)">
                                      <p:cBhvr>
                                        <p:cTn id="31" dur="500"/>
                                        <p:tgtEl>
                                          <p:spTgt spid="5">
                                            <p:graphicEl>
                                              <a:chart seriesIdx="2" categoryIdx="-4" bldStep="series"/>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5" grpId="0" uiExpand="1">
        <p:bldSub>
          <a:bldChart bld="series" animBg="0"/>
        </p:bldSub>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887" y="365126"/>
            <a:ext cx="10904913" cy="604933"/>
          </a:xfrm>
        </p:spPr>
        <p:txBody>
          <a:bodyPr>
            <a:normAutofit fontScale="90000"/>
          </a:bodyPr>
          <a:lstStyle/>
          <a:p>
            <a:r>
              <a:rPr lang="en-US"/>
              <a:t>Reinforcement Learning</a:t>
            </a:r>
            <a:r>
              <a:rPr lang="en-US">
                <a:cs typeface="Calibri Light"/>
              </a:rPr>
              <a:t> (RL)</a:t>
            </a:r>
            <a:endParaRPr lang="en-US"/>
          </a:p>
        </p:txBody>
      </p:sp>
      <p:grpSp>
        <p:nvGrpSpPr>
          <p:cNvPr id="12" name="Group 11">
            <a:extLst>
              <a:ext uri="{FF2B5EF4-FFF2-40B4-BE49-F238E27FC236}">
                <a16:creationId xmlns:a16="http://schemas.microsoft.com/office/drawing/2014/main" id="{2070A184-01CF-41BD-A61B-E8E85A4DA227}"/>
              </a:ext>
            </a:extLst>
          </p:cNvPr>
          <p:cNvGrpSpPr/>
          <p:nvPr/>
        </p:nvGrpSpPr>
        <p:grpSpPr>
          <a:xfrm>
            <a:off x="307777" y="1776359"/>
            <a:ext cx="5532529" cy="1844512"/>
            <a:chOff x="3201538" y="1816585"/>
            <a:chExt cx="5532529" cy="1844512"/>
          </a:xfrm>
        </p:grpSpPr>
        <p:cxnSp>
          <p:nvCxnSpPr>
            <p:cNvPr id="22" name="Connector: Elbow 21"/>
            <p:cNvCxnSpPr>
              <a:cxnSpLocks/>
              <a:stCxn id="26" idx="0"/>
              <a:endCxn id="27" idx="0"/>
            </p:cNvCxnSpPr>
            <p:nvPr/>
          </p:nvCxnSpPr>
          <p:spPr>
            <a:xfrm rot="5400000" flipH="1" flipV="1">
              <a:off x="5921337" y="709537"/>
              <a:ext cx="12700" cy="2740856"/>
            </a:xfrm>
            <a:prstGeom prst="bentConnector3">
              <a:avLst>
                <a:gd name="adj1" fmla="val 1800000"/>
              </a:avLst>
            </a:prstGeom>
            <a:ln w="12700">
              <a:tailEnd type="arrow" w="lg" len="lg"/>
            </a:ln>
          </p:spPr>
          <p:style>
            <a:lnRef idx="1">
              <a:schemeClr val="accent1"/>
            </a:lnRef>
            <a:fillRef idx="0">
              <a:schemeClr val="accent1"/>
            </a:fillRef>
            <a:effectRef idx="0">
              <a:schemeClr val="accent1"/>
            </a:effectRef>
            <a:fontRef idx="minor">
              <a:schemeClr val="tx1"/>
            </a:fontRef>
          </p:style>
        </p:cxnSp>
        <p:cxnSp>
          <p:nvCxnSpPr>
            <p:cNvPr id="23" name="Connector: Elbow 22"/>
            <p:cNvCxnSpPr>
              <a:cxnSpLocks/>
              <a:stCxn id="27" idx="2"/>
              <a:endCxn id="26" idx="2"/>
            </p:cNvCxnSpPr>
            <p:nvPr/>
          </p:nvCxnSpPr>
          <p:spPr>
            <a:xfrm rot="5400000">
              <a:off x="5921337" y="1685951"/>
              <a:ext cx="12700" cy="2740856"/>
            </a:xfrm>
            <a:prstGeom prst="bentConnector3">
              <a:avLst>
                <a:gd name="adj1" fmla="val 1800000"/>
              </a:avLst>
            </a:prstGeom>
            <a:ln w="12700">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p:cNvSpPr txBox="1"/>
                <p:nvPr/>
              </p:nvSpPr>
              <p:spPr>
                <a:xfrm>
                  <a:off x="4623367" y="2830100"/>
                  <a:ext cx="292573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reward </a:t>
                  </a:r>
                  <a14:m>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sub>
                      </m:sSub>
                    </m:oMath>
                  </a14:m>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next-observation </a:t>
                  </a:r>
                  <a14:m>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𝑜</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a14:m>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4623367" y="2830100"/>
                  <a:ext cx="2925737" cy="830997"/>
                </a:xfrm>
                <a:prstGeom prst="rect">
                  <a:avLst/>
                </a:prstGeom>
                <a:blipFill>
                  <a:blip r:embed="rId3"/>
                  <a:stretch>
                    <a:fillRect l="-3125" t="-5882"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5440377" y="1816585"/>
                  <a:ext cx="13175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action </a:t>
                  </a:r>
                  <a14:m>
                    <m:oMath xmlns:m="http://schemas.openxmlformats.org/officeDocument/2006/math">
                      <m:sSub>
                        <m:sSubPr>
                          <m:ctrlP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𝑎</m:t>
                          </m:r>
                        </m:e>
                        <m:sub>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𝑡</m:t>
                          </m:r>
                        </m:sub>
                      </m:sSub>
                    </m:oMath>
                  </a14:m>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5440377" y="1816585"/>
                  <a:ext cx="1317540" cy="461665"/>
                </a:xfrm>
                <a:prstGeom prst="rect">
                  <a:avLst/>
                </a:prstGeom>
                <a:blipFill>
                  <a:blip r:embed="rId4"/>
                  <a:stretch>
                    <a:fillRect l="-7407" t="-10526" b="-28947"/>
                  </a:stretch>
                </a:blipFill>
              </p:spPr>
              <p:txBody>
                <a:bodyPr/>
                <a:lstStyle/>
                <a:p>
                  <a:r>
                    <a:rPr lang="en-US">
                      <a:noFill/>
                    </a:rPr>
                    <a:t> </a:t>
                  </a:r>
                </a:p>
              </p:txBody>
            </p:sp>
          </mc:Fallback>
        </mc:AlternateContent>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1038" y="2079965"/>
              <a:ext cx="999741" cy="976414"/>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8529" y="2079965"/>
              <a:ext cx="1066471" cy="976414"/>
            </a:xfrm>
            <a:prstGeom prst="rect">
              <a:avLst/>
            </a:prstGeom>
          </p:spPr>
        </p:pic>
        <p:sp>
          <p:nvSpPr>
            <p:cNvPr id="28" name="TextBox 27"/>
            <p:cNvSpPr txBox="1"/>
            <p:nvPr/>
          </p:nvSpPr>
          <p:spPr>
            <a:xfrm>
              <a:off x="3201538" y="2369606"/>
              <a:ext cx="919804" cy="461665"/>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Agent</a:t>
              </a:r>
            </a:p>
          </p:txBody>
        </p:sp>
        <p:sp>
          <p:nvSpPr>
            <p:cNvPr id="6" name="TextBox 5"/>
            <p:cNvSpPr txBox="1"/>
            <p:nvPr/>
          </p:nvSpPr>
          <p:spPr>
            <a:xfrm>
              <a:off x="7786500" y="2395190"/>
              <a:ext cx="9475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World</a:t>
              </a:r>
            </a:p>
          </p:txBody>
        </p:sp>
      </p:grpSp>
      <p:pic>
        <p:nvPicPr>
          <p:cNvPr id="14" name="Picture 13">
            <a:extLst>
              <a:ext uri="{FF2B5EF4-FFF2-40B4-BE49-F238E27FC236}">
                <a16:creationId xmlns:a16="http://schemas.microsoft.com/office/drawing/2014/main" id="{9BCFB327-B653-4536-B0F5-350FBD75BA7F}"/>
              </a:ext>
            </a:extLst>
          </p:cNvPr>
          <p:cNvPicPr>
            <a:picLocks noChangeAspect="1"/>
          </p:cNvPicPr>
          <p:nvPr/>
        </p:nvPicPr>
        <p:blipFill>
          <a:blip r:embed="rId7"/>
          <a:stretch>
            <a:fillRect/>
          </a:stretch>
        </p:blipFill>
        <p:spPr>
          <a:xfrm>
            <a:off x="498806" y="4562863"/>
            <a:ext cx="1085068" cy="1091096"/>
          </a:xfrm>
          <a:prstGeom prst="rect">
            <a:avLst/>
          </a:prstGeom>
        </p:spPr>
      </p:pic>
      <p:pic>
        <p:nvPicPr>
          <p:cNvPr id="7" name="Picture 6" descr="A picture containing thing, automaton, object, wall&#10;&#10;Description generated with very high confidence">
            <a:extLst>
              <a:ext uri="{FF2B5EF4-FFF2-40B4-BE49-F238E27FC236}">
                <a16:creationId xmlns:a16="http://schemas.microsoft.com/office/drawing/2014/main" id="{13BC6A63-06A4-4D6F-8336-D6C57CCCAC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0555" y="4427171"/>
            <a:ext cx="1078629" cy="1362479"/>
          </a:xfrm>
          <a:prstGeom prst="rect">
            <a:avLst/>
          </a:prstGeom>
        </p:spPr>
      </p:pic>
      <p:pic>
        <p:nvPicPr>
          <p:cNvPr id="9" name="Picture 8" descr="A picture containing thing, LEGO, toy&#10;&#10;Description generated with very high confidence">
            <a:extLst>
              <a:ext uri="{FF2B5EF4-FFF2-40B4-BE49-F238E27FC236}">
                <a16:creationId xmlns:a16="http://schemas.microsoft.com/office/drawing/2014/main" id="{951C88B2-E2F8-4489-B678-4373498086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74996" y="4713206"/>
            <a:ext cx="1404437" cy="790410"/>
          </a:xfrm>
          <a:prstGeom prst="rect">
            <a:avLst/>
          </a:prstGeom>
        </p:spPr>
      </p:pic>
      <p:pic>
        <p:nvPicPr>
          <p:cNvPr id="29" name="Picture 12">
            <a:extLst>
              <a:ext uri="{FF2B5EF4-FFF2-40B4-BE49-F238E27FC236}">
                <a16:creationId xmlns:a16="http://schemas.microsoft.com/office/drawing/2014/main" id="{E369C2F0-0E1E-40C7-96DA-D11946B4E0DC}"/>
              </a:ext>
            </a:extLst>
          </p:cNvPr>
          <p:cNvPicPr>
            <a:picLocks noChangeAspect="1" noChangeArrowheads="1"/>
          </p:cNvPicPr>
          <p:nvPr/>
        </p:nvPicPr>
        <p:blipFill>
          <a:blip r:embed="rId10"/>
          <a:srcRect/>
          <a:stretch>
            <a:fillRect/>
          </a:stretch>
        </p:blipFill>
        <p:spPr bwMode="auto">
          <a:xfrm>
            <a:off x="5840306" y="4522622"/>
            <a:ext cx="1200150" cy="1171575"/>
          </a:xfrm>
          <a:prstGeom prst="rect">
            <a:avLst/>
          </a:prstGeom>
          <a:noFill/>
          <a:ln w="9525">
            <a:noFill/>
            <a:miter lim="800000"/>
            <a:headEnd/>
            <a:tailEnd/>
          </a:ln>
        </p:spPr>
      </p:pic>
      <p:pic>
        <p:nvPicPr>
          <p:cNvPr id="32" name="Picture 10">
            <a:extLst>
              <a:ext uri="{FF2B5EF4-FFF2-40B4-BE49-F238E27FC236}">
                <a16:creationId xmlns:a16="http://schemas.microsoft.com/office/drawing/2014/main" id="{4E826C9F-9B78-4702-ACE2-4272B3BBC90E}"/>
              </a:ext>
            </a:extLst>
          </p:cNvPr>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7631578" y="4460709"/>
            <a:ext cx="1112838" cy="1295400"/>
          </a:xfrm>
          <a:prstGeom prst="rect">
            <a:avLst/>
          </a:prstGeom>
          <a:noFill/>
          <a:ln w="9525">
            <a:noFill/>
            <a:miter lim="800000"/>
            <a:headEnd/>
            <a:tailEnd/>
          </a:ln>
        </p:spPr>
      </p:pic>
      <p:grpSp>
        <p:nvGrpSpPr>
          <p:cNvPr id="37" name="Group 14">
            <a:extLst>
              <a:ext uri="{FF2B5EF4-FFF2-40B4-BE49-F238E27FC236}">
                <a16:creationId xmlns:a16="http://schemas.microsoft.com/office/drawing/2014/main" id="{64F2A717-6875-4EDB-B0BC-5B5E5E1232C7}"/>
              </a:ext>
            </a:extLst>
          </p:cNvPr>
          <p:cNvGrpSpPr>
            <a:grpSpLocks/>
          </p:cNvGrpSpPr>
          <p:nvPr/>
        </p:nvGrpSpPr>
        <p:grpSpPr bwMode="auto">
          <a:xfrm>
            <a:off x="9335538" y="4687721"/>
            <a:ext cx="1447800" cy="841375"/>
            <a:chOff x="240" y="1486"/>
            <a:chExt cx="1824" cy="914"/>
          </a:xfrm>
        </p:grpSpPr>
        <p:pic>
          <p:nvPicPr>
            <p:cNvPr id="39" name="Picture 15">
              <a:extLst>
                <a:ext uri="{FF2B5EF4-FFF2-40B4-BE49-F238E27FC236}">
                  <a16:creationId xmlns:a16="http://schemas.microsoft.com/office/drawing/2014/main" id="{E191D3C6-92EE-4F75-8338-12CD5BF4A7EB}"/>
                </a:ext>
              </a:extLst>
            </p:cNvPr>
            <p:cNvPicPr>
              <a:picLocks noChangeAspect="1" noChangeArrowheads="1"/>
            </p:cNvPicPr>
            <p:nvPr/>
          </p:nvPicPr>
          <p:blipFill>
            <a:blip r:embed="rId12"/>
            <a:srcRect/>
            <a:stretch>
              <a:fillRect/>
            </a:stretch>
          </p:blipFill>
          <p:spPr bwMode="auto">
            <a:xfrm>
              <a:off x="240" y="1486"/>
              <a:ext cx="649" cy="856"/>
            </a:xfrm>
            <a:prstGeom prst="rect">
              <a:avLst/>
            </a:prstGeom>
            <a:noFill/>
            <a:ln w="9525">
              <a:noFill/>
              <a:miter lim="800000"/>
              <a:headEnd/>
              <a:tailEnd/>
            </a:ln>
          </p:spPr>
        </p:pic>
        <p:pic>
          <p:nvPicPr>
            <p:cNvPr id="40" name="Picture 16">
              <a:extLst>
                <a:ext uri="{FF2B5EF4-FFF2-40B4-BE49-F238E27FC236}">
                  <a16:creationId xmlns:a16="http://schemas.microsoft.com/office/drawing/2014/main" id="{5FBF882F-3713-4BD7-8A23-F55EC77E5A85}"/>
                </a:ext>
              </a:extLst>
            </p:cNvPr>
            <p:cNvPicPr>
              <a:picLocks noChangeAspect="1" noChangeArrowheads="1"/>
            </p:cNvPicPr>
            <p:nvPr/>
          </p:nvPicPr>
          <p:blipFill>
            <a:blip r:embed="rId13"/>
            <a:srcRect/>
            <a:stretch>
              <a:fillRect/>
            </a:stretch>
          </p:blipFill>
          <p:spPr bwMode="auto">
            <a:xfrm>
              <a:off x="939" y="1566"/>
              <a:ext cx="240" cy="216"/>
            </a:xfrm>
            <a:prstGeom prst="rect">
              <a:avLst/>
            </a:prstGeom>
            <a:noFill/>
            <a:ln w="9525">
              <a:noFill/>
              <a:miter lim="800000"/>
              <a:headEnd/>
              <a:tailEnd/>
            </a:ln>
          </p:spPr>
        </p:pic>
        <p:pic>
          <p:nvPicPr>
            <p:cNvPr id="41" name="Picture 17">
              <a:extLst>
                <a:ext uri="{FF2B5EF4-FFF2-40B4-BE49-F238E27FC236}">
                  <a16:creationId xmlns:a16="http://schemas.microsoft.com/office/drawing/2014/main" id="{12910415-7E6A-4CEC-A17C-9FC55DF1F00D}"/>
                </a:ext>
              </a:extLst>
            </p:cNvPr>
            <p:cNvPicPr>
              <a:picLocks noChangeAspect="1" noChangeArrowheads="1"/>
            </p:cNvPicPr>
            <p:nvPr/>
          </p:nvPicPr>
          <p:blipFill>
            <a:blip r:embed="rId14"/>
            <a:srcRect/>
            <a:stretch>
              <a:fillRect/>
            </a:stretch>
          </p:blipFill>
          <p:spPr bwMode="auto">
            <a:xfrm>
              <a:off x="1212" y="1488"/>
              <a:ext cx="852" cy="912"/>
            </a:xfrm>
            <a:prstGeom prst="rect">
              <a:avLst/>
            </a:prstGeom>
            <a:noFill/>
            <a:ln w="9525">
              <a:noFill/>
              <a:miter lim="800000"/>
              <a:headEnd/>
              <a:tailEnd/>
            </a:ln>
          </p:spPr>
        </p:pic>
        <p:sp>
          <p:nvSpPr>
            <p:cNvPr id="42" name="Line 18">
              <a:extLst>
                <a:ext uri="{FF2B5EF4-FFF2-40B4-BE49-F238E27FC236}">
                  <a16:creationId xmlns:a16="http://schemas.microsoft.com/office/drawing/2014/main" id="{1331DD37-ED30-4BE9-8835-2BF758F24400}"/>
                </a:ext>
              </a:extLst>
            </p:cNvPr>
            <p:cNvSpPr>
              <a:spLocks noChangeShapeType="1"/>
            </p:cNvSpPr>
            <p:nvPr/>
          </p:nvSpPr>
          <p:spPr bwMode="auto">
            <a:xfrm>
              <a:off x="864" y="1680"/>
              <a:ext cx="432" cy="0"/>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Line 19">
              <a:extLst>
                <a:ext uri="{FF2B5EF4-FFF2-40B4-BE49-F238E27FC236}">
                  <a16:creationId xmlns:a16="http://schemas.microsoft.com/office/drawing/2014/main" id="{5FF7502B-B264-4006-AEF5-6D5ADB968AC3}"/>
                </a:ext>
              </a:extLst>
            </p:cNvPr>
            <p:cNvSpPr>
              <a:spLocks noChangeShapeType="1"/>
            </p:cNvSpPr>
            <p:nvPr/>
          </p:nvSpPr>
          <p:spPr bwMode="auto">
            <a:xfrm flipH="1">
              <a:off x="864" y="2016"/>
              <a:ext cx="432" cy="0"/>
            </a:xfrm>
            <a:prstGeom prst="line">
              <a:avLst/>
            </a:prstGeom>
            <a:noFill/>
            <a:ln w="9525">
              <a:solidFill>
                <a:schemeClr val="tx1"/>
              </a:solidFill>
              <a:round/>
              <a:headEnd/>
              <a:tailEnd type="arrow" w="lg" len="lg"/>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4" name="Picture 20">
              <a:extLst>
                <a:ext uri="{FF2B5EF4-FFF2-40B4-BE49-F238E27FC236}">
                  <a16:creationId xmlns:a16="http://schemas.microsoft.com/office/drawing/2014/main" id="{F52ADDB2-8D55-4374-BD73-3FDEAEF43A07}"/>
                </a:ext>
              </a:extLst>
            </p:cNvPr>
            <p:cNvPicPr>
              <a:picLocks noChangeAspect="1" noChangeArrowheads="1"/>
            </p:cNvPicPr>
            <p:nvPr/>
          </p:nvPicPr>
          <p:blipFill>
            <a:blip r:embed="rId13"/>
            <a:srcRect/>
            <a:stretch>
              <a:fillRect/>
            </a:stretch>
          </p:blipFill>
          <p:spPr bwMode="auto">
            <a:xfrm>
              <a:off x="947" y="1917"/>
              <a:ext cx="240" cy="216"/>
            </a:xfrm>
            <a:prstGeom prst="rect">
              <a:avLst/>
            </a:prstGeom>
            <a:noFill/>
            <a:ln w="9525">
              <a:noFill/>
              <a:miter lim="800000"/>
              <a:headEnd/>
              <a:tailEnd/>
            </a:ln>
          </p:spPr>
        </p:pic>
      </p:grpSp>
      <p:cxnSp>
        <p:nvCxnSpPr>
          <p:cNvPr id="11" name="Straight Connector 10">
            <a:extLst>
              <a:ext uri="{FF2B5EF4-FFF2-40B4-BE49-F238E27FC236}">
                <a16:creationId xmlns:a16="http://schemas.microsoft.com/office/drawing/2014/main" id="{6E49E77E-F8AF-4B9C-BF60-0DC8D1EDF237}"/>
              </a:ext>
            </a:extLst>
          </p:cNvPr>
          <p:cNvCxnSpPr>
            <a:cxnSpLocks/>
          </p:cNvCxnSpPr>
          <p:nvPr/>
        </p:nvCxnSpPr>
        <p:spPr>
          <a:xfrm>
            <a:off x="11159341" y="5139087"/>
            <a:ext cx="731520" cy="0"/>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5E98D660-C13F-4322-8C2A-08CC94E4FBDB}"/>
              </a:ext>
            </a:extLst>
          </p:cNvPr>
          <p:cNvSpPr/>
          <p:nvPr/>
        </p:nvSpPr>
        <p:spPr>
          <a:xfrm>
            <a:off x="9154886" y="4229100"/>
            <a:ext cx="1768928" cy="1632857"/>
          </a:xfrm>
          <a:prstGeom prst="ellipse">
            <a:avLst/>
          </a:prstGeom>
          <a:solidFill>
            <a:srgbClr val="FFFF99">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B122439-B1C5-4BE4-A6CC-7FDFE5A8EEE0}"/>
                  </a:ext>
                </a:extLst>
              </p:cNvPr>
              <p:cNvSpPr txBox="1"/>
              <p:nvPr/>
            </p:nvSpPr>
            <p:spPr>
              <a:xfrm flipH="1">
                <a:off x="6208286" y="1761257"/>
                <a:ext cx="5675937" cy="1508105"/>
              </a:xfrm>
              <a:prstGeom prst="rect">
                <a:avLst/>
              </a:prstGeom>
              <a:ln w="28575">
                <a:prstDash val="dash"/>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Goal of RL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At each step </a:t>
                </a:r>
                <a14:m>
                  <m:oMath xmlns:m="http://schemas.openxmlformats.org/officeDocument/2006/math">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𝑡</m:t>
                    </m:r>
                  </m:oMath>
                </a14:m>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given history so far</a:t>
                </a:r>
                <a:r>
                  <a:rPr kumimoji="0" lang="en-US" sz="2000" b="0" i="0" u="none" strike="noStrike" kern="1200" cap="none" spc="0" normalizeH="0" noProof="0">
                    <a:ln>
                      <a:noFill/>
                    </a:ln>
                    <a:solidFill>
                      <a:prstClr val="black"/>
                    </a:solidFill>
                    <a:effectLst/>
                    <a:uLnTx/>
                    <a:uFillTx/>
                    <a:latin typeface="Calibri" panose="020F0502020204030204"/>
                    <a:ea typeface="+mn-ea"/>
                    <a:cs typeface="+mn-cs"/>
                  </a:rPr>
                  <a:t> </a:t>
                </a:r>
                <a14:m>
                  <m:oMath xmlns:m="http://schemas.openxmlformats.org/officeDocument/2006/math">
                    <m:sSub>
                      <m:sSubPr>
                        <m:ctrlP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𝑠</m:t>
                        </m:r>
                      </m:e>
                      <m:sub>
                        <m:r>
                          <a:rPr kumimoji="0" lang="en-US" sz="20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𝑡</m:t>
                        </m:r>
                      </m:sub>
                    </m:sSub>
                  </m:oMath>
                </a14:m>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take action </a:t>
                </a:r>
                <a14:m>
                  <m:oMath xmlns:m="http://schemas.openxmlformats.org/officeDocument/2006/math">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sub>
                    </m:sSub>
                  </m:oMath>
                </a14:m>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to maximize long-term reward (“return”):</a:t>
                </a: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sub>
                      </m:s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sub>
                      </m:s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𝛾</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4" name="TextBox 3">
                <a:extLst>
                  <a:ext uri="{FF2B5EF4-FFF2-40B4-BE49-F238E27FC236}">
                    <a16:creationId xmlns:a16="http://schemas.microsoft.com/office/drawing/2014/main" id="{2B122439-B1C5-4BE4-A6CC-7FDFE5A8EEE0}"/>
                  </a:ext>
                </a:extLst>
              </p:cNvPr>
              <p:cNvSpPr txBox="1">
                <a:spLocks noRot="1" noChangeAspect="1" noMove="1" noResize="1" noEditPoints="1" noAdjustHandles="1" noChangeArrowheads="1" noChangeShapeType="1" noTextEdit="1"/>
              </p:cNvSpPr>
              <p:nvPr/>
            </p:nvSpPr>
            <p:spPr>
              <a:xfrm flipH="1">
                <a:off x="6208286" y="1761257"/>
                <a:ext cx="5675937" cy="1508105"/>
              </a:xfrm>
              <a:prstGeom prst="rect">
                <a:avLst/>
              </a:prstGeom>
              <a:blipFill>
                <a:blip r:embed="rId15"/>
                <a:stretch>
                  <a:fillRect t="-2381"/>
                </a:stretch>
              </a:blipFill>
              <a:ln w="28575">
                <a:prstDash val="dash"/>
              </a:ln>
            </p:spPr>
            <p:txBody>
              <a:bodyPr/>
              <a:lstStyle/>
              <a:p>
                <a:r>
                  <a:rPr lang="en-US">
                    <a:noFill/>
                  </a:rPr>
                  <a:t> </a:t>
                </a:r>
              </a:p>
            </p:txBody>
          </p:sp>
        </mc:Fallback>
      </mc:AlternateContent>
      <p:sp>
        <p:nvSpPr>
          <p:cNvPr id="5" name="TextBox 4">
            <a:extLst>
              <a:ext uri="{FF2B5EF4-FFF2-40B4-BE49-F238E27FC236}">
                <a16:creationId xmlns:a16="http://schemas.microsoft.com/office/drawing/2014/main" id="{81380C3A-10A4-42F1-82CC-A89A22F10D4F}"/>
              </a:ext>
            </a:extLst>
          </p:cNvPr>
          <p:cNvSpPr txBox="1"/>
          <p:nvPr/>
        </p:nvSpPr>
        <p:spPr>
          <a:xfrm>
            <a:off x="0" y="6457946"/>
            <a:ext cx="12020548"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"Reinforcement Learning</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a:rPr>
              <a:t>: An Introduction", 2nd ed., Sutton &amp; Barto</a:t>
            </a:r>
          </a:p>
        </p:txBody>
      </p:sp>
      <p:sp>
        <p:nvSpPr>
          <p:cNvPr id="8" name="Slide Number Placeholder 7">
            <a:extLst>
              <a:ext uri="{FF2B5EF4-FFF2-40B4-BE49-F238E27FC236}">
                <a16:creationId xmlns:a16="http://schemas.microsoft.com/office/drawing/2014/main" id="{3B8A3656-AD32-411A-9476-67138727C487}"/>
              </a:ext>
            </a:extLst>
          </p:cNvPr>
          <p:cNvSpPr>
            <a:spLocks noGrp="1"/>
          </p:cNvSpPr>
          <p:nvPr>
            <p:ph type="sldNum" sz="quarter" idx="12"/>
          </p:nvPr>
        </p:nvSpPr>
        <p:spPr/>
        <p:txBody>
          <a:bodyPr/>
          <a:lstStyle/>
          <a:p>
            <a:fld id="{0DD54056-B847-46F3-8FD0-4DBB10FED605}" type="slidenum">
              <a:rPr lang="en-US" smtClean="0"/>
              <a:t>58</a:t>
            </a:fld>
            <a:endParaRPr lang="en-US"/>
          </a:p>
        </p:txBody>
      </p:sp>
    </p:spTree>
    <p:extLst>
      <p:ext uri="{BB962C8B-B14F-4D97-AF65-F5344CB8AC3E}">
        <p14:creationId xmlns:p14="http://schemas.microsoft.com/office/powerpoint/2010/main" val="126455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29"/>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250"/>
                                  </p:stCondLst>
                                  <p:childTnLst>
                                    <p:set>
                                      <p:cBhvr>
                                        <p:cTn id="18" dur="1" fill="hold">
                                          <p:stCondLst>
                                            <p:cond delay="0"/>
                                          </p:stCondLst>
                                        </p:cTn>
                                        <p:tgtEl>
                                          <p:spTgt spid="32"/>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50"/>
                                  </p:stCondLst>
                                  <p:childTnLst>
                                    <p:set>
                                      <p:cBhvr>
                                        <p:cTn id="21" dur="1" fill="hold">
                                          <p:stCondLst>
                                            <p:cond delay="0"/>
                                          </p:stCondLst>
                                        </p:cTn>
                                        <p:tgtEl>
                                          <p:spTgt spid="37"/>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nodeType="afterEffect">
                                  <p:stCondLst>
                                    <p:cond delay="25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Conversation as RL</a:t>
            </a:r>
          </a:p>
        </p:txBody>
      </p:sp>
      <p:pic>
        <p:nvPicPr>
          <p:cNvPr id="23" name="Content Placeholder 2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8086" y="1658893"/>
            <a:ext cx="3873464" cy="1588325"/>
          </a:xfr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207" y="3731632"/>
            <a:ext cx="5596631" cy="1385862"/>
          </a:xfrm>
          <a:prstGeom prst="rect">
            <a:avLst/>
          </a:prstGeom>
        </p:spPr>
      </p:pic>
      <p:sp>
        <p:nvSpPr>
          <p:cNvPr id="25" name="Arrow: Down 24"/>
          <p:cNvSpPr/>
          <p:nvPr/>
        </p:nvSpPr>
        <p:spPr>
          <a:xfrm flipV="1">
            <a:off x="2967922" y="5057763"/>
            <a:ext cx="457200" cy="467744"/>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2688122" y="5563021"/>
            <a:ext cx="10321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50"/>
                </a:solidFill>
                <a:effectLst/>
                <a:uLnTx/>
                <a:uFillTx/>
                <a:latin typeface="Calibri" panose="020F0502020204030204"/>
                <a:ea typeface="+mn-ea"/>
                <a:cs typeface="+mn-cs"/>
              </a:rPr>
              <a:t>semantic</a:t>
            </a:r>
          </a:p>
        </p:txBody>
      </p:sp>
      <p:sp>
        <p:nvSpPr>
          <p:cNvPr id="27" name="Arrow: Down 26"/>
          <p:cNvSpPr/>
          <p:nvPr/>
        </p:nvSpPr>
        <p:spPr>
          <a:xfrm flipV="1">
            <a:off x="838200" y="5057763"/>
            <a:ext cx="457200" cy="467744"/>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p:cNvSpPr txBox="1"/>
          <p:nvPr/>
        </p:nvSpPr>
        <p:spPr>
          <a:xfrm>
            <a:off x="799707" y="5563021"/>
            <a:ext cx="5341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rPr>
              <a:t>raw</a:t>
            </a:r>
          </a:p>
        </p:txBody>
      </p:sp>
      <p:sp>
        <p:nvSpPr>
          <p:cNvPr id="3" name="TextBox 2">
            <a:extLst>
              <a:ext uri="{FF2B5EF4-FFF2-40B4-BE49-F238E27FC236}">
                <a16:creationId xmlns:a16="http://schemas.microsoft.com/office/drawing/2014/main" id="{92C48BB5-C94A-4E70-AB49-6C3C9CE1E75D}"/>
              </a:ext>
            </a:extLst>
          </p:cNvPr>
          <p:cNvSpPr txBox="1"/>
          <p:nvPr/>
        </p:nvSpPr>
        <p:spPr>
          <a:xfrm>
            <a:off x="424711" y="6005125"/>
            <a:ext cx="7796173" cy="707886"/>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Pioneered by </a:t>
            </a:r>
            <a:r>
              <a:rPr kumimoji="0" lang="en-US" sz="2000" b="0" i="0" u="none" strike="noStrike" kern="1200" cap="none" spc="0" normalizeH="0" baseline="0" noProof="0">
                <a:ln>
                  <a:noFill/>
                </a:ln>
                <a:effectLst/>
                <a:uLnTx/>
                <a:uFillTx/>
                <a:latin typeface="Calibri" panose="020F0502020204030204"/>
                <a:ea typeface="+mn-ea"/>
                <a:cs typeface="+mn-cs"/>
              </a:rPr>
              <a:t>[</a:t>
            </a:r>
            <a:r>
              <a:rPr kumimoji="0" lang="en-US" sz="2000" b="0" i="0" u="none" strike="noStrike" kern="1200" cap="none" spc="0" normalizeH="0" baseline="0" noProof="0">
                <a:ln>
                  <a:noFill/>
                </a:ln>
                <a:effectLst/>
                <a:uLnTx/>
                <a:uFillTx/>
                <a:latin typeface="Calibri" panose="020F0502020204030204"/>
                <a:ea typeface="+mn-ea"/>
                <a:cs typeface="+mn-cs"/>
                <a:hlinkClick r:id="rId5"/>
              </a:rPr>
              <a:t>Levin+ 00</a:t>
            </a:r>
            <a:r>
              <a:rPr kumimoji="0" lang="en-US" sz="2000" b="0" i="0" u="none" strike="noStrike" kern="1200" cap="none" spc="0" normalizeH="0" baseline="0" noProof="0">
                <a:ln>
                  <a:noFill/>
                </a:ln>
                <a:effectLst/>
                <a:uLnTx/>
                <a:uFillTx/>
                <a:latin typeface="Calibri" panose="020F0502020204030204"/>
                <a:ea typeface="+mn-ea"/>
                <a:cs typeface="+mn-cs"/>
              </a:rPr>
              <a:t>]</a:t>
            </a:r>
          </a:p>
          <a:p>
            <a:pPr lvl="0">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Other early examples: </a:t>
            </a:r>
            <a:r>
              <a:rPr kumimoji="0" lang="en-US" sz="2000" b="0" i="0" u="none" strike="noStrike" kern="1200" cap="none" spc="0" normalizeH="0" baseline="0" noProof="0">
                <a:ln>
                  <a:noFill/>
                </a:ln>
                <a:effectLst/>
                <a:uLnTx/>
                <a:uFillTx/>
                <a:latin typeface="Calibri" panose="020F0502020204030204"/>
                <a:ea typeface="+mn-ea"/>
                <a:cs typeface="+mn-cs"/>
              </a:rPr>
              <a:t>[</a:t>
            </a:r>
            <a:r>
              <a:rPr lang="en-US" sz="2000">
                <a:hlinkClick r:id="rId6"/>
              </a:rPr>
              <a:t>Singh+ 02</a:t>
            </a:r>
            <a:r>
              <a:rPr lang="en-US" sz="2000"/>
              <a:t>;</a:t>
            </a:r>
            <a:r>
              <a:rPr kumimoji="0" lang="en-US" sz="2000" b="0" i="0" u="none" strike="noStrike" kern="1200" cap="none" spc="0" normalizeH="0" baseline="0" noProof="0">
                <a:ln>
                  <a:noFill/>
                </a:ln>
                <a:effectLst/>
                <a:uLnTx/>
                <a:uFillTx/>
                <a:latin typeface="Calibri" panose="020F0502020204030204"/>
                <a:ea typeface="+mn-ea"/>
                <a:cs typeface="+mn-cs"/>
              </a:rPr>
              <a:t> </a:t>
            </a:r>
            <a:r>
              <a:rPr kumimoji="0" lang="en-US" sz="2000" b="0" i="0" u="none" strike="noStrike" kern="1200" cap="none" spc="0" normalizeH="0" baseline="0" noProof="0" err="1">
                <a:ln>
                  <a:noFill/>
                </a:ln>
                <a:effectLst/>
                <a:uLnTx/>
                <a:uFillTx/>
                <a:latin typeface="Calibri" panose="020F0502020204030204"/>
                <a:ea typeface="+mn-ea"/>
                <a:cs typeface="+mn-cs"/>
                <a:hlinkClick r:id="rId7"/>
              </a:rPr>
              <a:t>Pietquin</a:t>
            </a:r>
            <a:r>
              <a:rPr kumimoji="0" lang="en-US" sz="2000" b="0" i="0" u="none" strike="noStrike" kern="1200" cap="none" spc="0" normalizeH="0" baseline="0" noProof="0">
                <a:ln>
                  <a:noFill/>
                </a:ln>
                <a:effectLst/>
                <a:uLnTx/>
                <a:uFillTx/>
                <a:latin typeface="Calibri" panose="020F0502020204030204"/>
                <a:ea typeface="+mn-ea"/>
                <a:cs typeface="+mn-cs"/>
                <a:hlinkClick r:id="rId7"/>
              </a:rPr>
              <a:t>+ 04</a:t>
            </a:r>
            <a:r>
              <a:rPr kumimoji="0" lang="en-US" sz="2000" b="0" i="0" u="none" strike="noStrike" kern="1200" cap="none" spc="0" normalizeH="0" baseline="0" noProof="0">
                <a:ln>
                  <a:noFill/>
                </a:ln>
                <a:effectLst/>
                <a:uLnTx/>
                <a:uFillTx/>
                <a:latin typeface="Calibri" panose="020F0502020204030204"/>
                <a:ea typeface="+mn-ea"/>
                <a:cs typeface="+mn-cs"/>
              </a:rPr>
              <a:t>; </a:t>
            </a:r>
            <a:r>
              <a:rPr lang="en-US" sz="2000" err="1">
                <a:cs typeface="Calibri"/>
                <a:hlinkClick r:id="rId8"/>
              </a:rPr>
              <a:t>Williams&amp;Young</a:t>
            </a:r>
            <a:r>
              <a:rPr lang="en-US" sz="2000">
                <a:cs typeface="Calibri"/>
                <a:hlinkClick r:id="rId8"/>
              </a:rPr>
              <a:t> 07</a:t>
            </a:r>
            <a:r>
              <a:rPr kumimoji="0" lang="en-US" sz="2000" b="0" i="0" u="none" strike="noStrike" kern="1200" cap="none" spc="0" normalizeH="0" baseline="0" noProof="0">
                <a:ln>
                  <a:noFill/>
                </a:ln>
                <a:effectLst/>
                <a:uLnTx/>
                <a:uFillTx/>
                <a:latin typeface="Calibri" panose="020F0502020204030204"/>
                <a:ea typeface="+mn-ea"/>
              </a:rPr>
              <a:t>; etc.]</a:t>
            </a:r>
            <a:endParaRPr kumimoji="0" lang="en-US" sz="2000" b="0" i="0" u="none" strike="noStrike" kern="1200" cap="none" spc="0" normalizeH="0" baseline="0" noProof="0">
              <a:ln>
                <a:noFill/>
              </a:ln>
              <a:effectLst/>
              <a:uLnTx/>
              <a:uFillTx/>
              <a:latin typeface="Calibri" panose="020F0502020204030204"/>
              <a:ea typeface="+mn-ea"/>
              <a:cs typeface="Calibri"/>
            </a:endParaRPr>
          </a:p>
        </p:txBody>
      </p:sp>
      <p:sp>
        <p:nvSpPr>
          <p:cNvPr id="4" name="TextBox 3">
            <a:extLst>
              <a:ext uri="{FF2B5EF4-FFF2-40B4-BE49-F238E27FC236}">
                <a16:creationId xmlns:a16="http://schemas.microsoft.com/office/drawing/2014/main" id="{8A0F47E4-FAA5-43B2-9406-0BD2F9B2996C}"/>
              </a:ext>
            </a:extLst>
          </p:cNvPr>
          <p:cNvSpPr txBox="1"/>
          <p:nvPr/>
        </p:nvSpPr>
        <p:spPr>
          <a:xfrm>
            <a:off x="6350348" y="1653978"/>
            <a:ext cx="5731486" cy="4278094"/>
          </a:xfrm>
          <a:prstGeom prst="rect">
            <a:avLst/>
          </a:prstGeom>
          <a:ln w="28575">
            <a:solidFill>
              <a:schemeClr val="accent6"/>
            </a:solidFill>
            <a:prstDash val="dash"/>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State and action</a:t>
            </a:r>
          </a:p>
          <a:p>
            <a:pPr marL="800100" marR="0" lvl="1" indent="-342900" algn="l" defTabSz="914400" rtl="0" eaLnBrk="1" fontAlgn="auto" latinLnBrk="0" hangingPunct="1">
              <a:lnSpc>
                <a:spcPct val="100000"/>
              </a:lnSpc>
              <a:spcBef>
                <a:spcPts val="0"/>
              </a:spcBef>
              <a:spcAft>
                <a:spcPts val="0"/>
              </a:spcAft>
              <a:buClrTx/>
              <a:buSzTx/>
              <a:buFont typeface="Courier New"/>
              <a:buChar char="o"/>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Raw representation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      </a:t>
            </a:r>
            <a:r>
              <a:rPr kumimoji="0" lang="en-US" sz="2400" b="0" i="0" u="none" strike="noStrike" kern="1200" cap="none" spc="0" normalizeH="0" baseline="0" noProof="0" dirty="0">
                <a:ln>
                  <a:noFill/>
                </a:ln>
                <a:solidFill>
                  <a:srgbClr val="7F7F7F"/>
                </a:solidFill>
                <a:effectLst/>
                <a:uLnTx/>
                <a:uFillTx/>
                <a:latin typeface="Calibri" panose="020F0502020204030204"/>
                <a:ea typeface="+mn-ea"/>
                <a:cs typeface="Calibri"/>
              </a:rPr>
              <a:t>(utterances in natural language form)</a:t>
            </a:r>
            <a:endParaRPr kumimoji="0" lang="en-US" sz="2000" b="0" i="0" u="none" strike="noStrike" kern="1200" cap="none" spc="0" normalizeH="0" baseline="0" noProof="0" dirty="0">
              <a:ln>
                <a:noFill/>
              </a:ln>
              <a:solidFill>
                <a:srgbClr val="7F7F7F"/>
              </a:solidFill>
              <a:effectLst/>
              <a:uLnTx/>
              <a:uFillTx/>
              <a:latin typeface="Calibri" panose="020F0502020204030204"/>
              <a:ea typeface="+mn-ea"/>
              <a:cs typeface="Calibri"/>
            </a:endParaRPr>
          </a:p>
          <a:p>
            <a:pPr marL="800100" marR="0" lvl="1" indent="-342900" algn="l" defTabSz="914400" rtl="0" eaLnBrk="1" fontAlgn="auto" latinLnBrk="0" hangingPunct="1">
              <a:lnSpc>
                <a:spcPct val="100000"/>
              </a:lnSpc>
              <a:spcBef>
                <a:spcPts val="0"/>
              </a:spcBef>
              <a:spcAft>
                <a:spcPts val="0"/>
              </a:spcAft>
              <a:buClrTx/>
              <a:buSzTx/>
              <a:buFont typeface="Courier New"/>
              <a:buChar char="o"/>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Semantic representation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      </a:t>
            </a:r>
            <a:r>
              <a:rPr kumimoji="0" lang="en-US" sz="2400" b="0" i="0" u="none" strike="noStrike" kern="1200" cap="none" spc="0" normalizeH="0" baseline="0" noProof="0" dirty="0">
                <a:ln>
                  <a:noFill/>
                </a:ln>
                <a:solidFill>
                  <a:srgbClr val="7F7F7F"/>
                </a:solidFill>
                <a:effectLst/>
                <a:uLnTx/>
                <a:uFillTx/>
                <a:latin typeface="Calibri" panose="020F0502020204030204"/>
                <a:ea typeface="+mn-ea"/>
                <a:cs typeface="Calibri"/>
              </a:rPr>
              <a:t>(intent-slot-value form)</a:t>
            </a:r>
            <a:endParaRPr kumimoji="0" lang="en-US" sz="2000" b="0" i="0" u="none" strike="noStrike" kern="1200" cap="none" spc="0" normalizeH="0" baseline="0" noProof="0" dirty="0">
              <a:ln>
                <a:noFill/>
              </a:ln>
              <a:solidFill>
                <a:srgbClr val="7F7F7F"/>
              </a:solidFill>
              <a:effectLst/>
              <a:uLnTx/>
              <a:uFillTx/>
              <a:latin typeface="Calibri" panose="020F0502020204030204"/>
              <a:ea typeface="+mn-ea"/>
              <a:cs typeface="Calibri"/>
            </a:endParaRPr>
          </a:p>
          <a:p>
            <a:pPr marL="800100" marR="0" lvl="1" indent="-342900" algn="l" defTabSz="914400" rtl="0" eaLnBrk="1" fontAlgn="auto" latinLnBrk="0" hangingPunct="1">
              <a:lnSpc>
                <a:spcPct val="100000"/>
              </a:lnSpc>
              <a:spcBef>
                <a:spcPts val="0"/>
              </a:spcBef>
              <a:spcAft>
                <a:spcPts val="0"/>
              </a:spcAft>
              <a:buClrTx/>
              <a:buSzTx/>
              <a:buFont typeface="Courier New"/>
              <a:buChar char="o"/>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rPr>
              <a:t>Reward</a:t>
            </a:r>
          </a:p>
          <a:p>
            <a:pPr marL="800100" marR="0" lvl="1" indent="-342900" algn="l" defTabSz="914400" rtl="0" eaLnBrk="1" fontAlgn="auto" latinLnBrk="0" hangingPunct="1">
              <a:lnSpc>
                <a:spcPct val="100000"/>
              </a:lnSpc>
              <a:spcBef>
                <a:spcPts val="0"/>
              </a:spcBef>
              <a:spcAft>
                <a:spcPts val="0"/>
              </a:spcAft>
              <a:buClrTx/>
              <a:buSzTx/>
              <a:buFont typeface="Courier New"/>
              <a:buChar char="o"/>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+10 upon successful termination</a:t>
            </a:r>
          </a:p>
          <a:p>
            <a:pPr marL="800100" marR="0" lvl="1" indent="-342900" algn="l" defTabSz="914400" rtl="0" eaLnBrk="1" fontAlgn="auto" latinLnBrk="0" hangingPunct="1">
              <a:lnSpc>
                <a:spcPct val="100000"/>
              </a:lnSpc>
              <a:spcBef>
                <a:spcPts val="0"/>
              </a:spcBef>
              <a:spcAft>
                <a:spcPts val="0"/>
              </a:spcAft>
              <a:buClrTx/>
              <a:buSzTx/>
              <a:buFont typeface="Courier New"/>
              <a:buChar char="o"/>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-10 upon unsuccessful termination</a:t>
            </a:r>
          </a:p>
          <a:p>
            <a:pPr marL="800100" marR="0" lvl="1" indent="-342900" algn="l" defTabSz="914400" rtl="0" eaLnBrk="1" fontAlgn="auto" latinLnBrk="0" hangingPunct="1">
              <a:lnSpc>
                <a:spcPct val="100000"/>
              </a:lnSpc>
              <a:spcBef>
                <a:spcPts val="0"/>
              </a:spcBef>
              <a:spcAft>
                <a:spcPts val="0"/>
              </a:spcAft>
              <a:buClrTx/>
              <a:buSzTx/>
              <a:buFont typeface="Courier New"/>
              <a:buChar char="o"/>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-1 per turn</a:t>
            </a:r>
          </a:p>
          <a:p>
            <a:pPr marL="800100" marR="0" lvl="1" indent="-342900" algn="l" defTabSz="914400" rtl="0" eaLnBrk="1" fontAlgn="auto" latinLnBrk="0" hangingPunct="1">
              <a:lnSpc>
                <a:spcPct val="100000"/>
              </a:lnSpc>
              <a:spcBef>
                <a:spcPts val="0"/>
              </a:spcBef>
              <a:spcAft>
                <a:spcPts val="0"/>
              </a:spcAft>
              <a:buClrTx/>
              <a:buSzTx/>
              <a:buFont typeface="Courier New"/>
              <a:buChar char="o"/>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 </a:t>
            </a:r>
          </a:p>
        </p:txBody>
      </p:sp>
      <p:sp>
        <p:nvSpPr>
          <p:cNvPr id="5" name="Slide Number Placeholder 4">
            <a:extLst>
              <a:ext uri="{FF2B5EF4-FFF2-40B4-BE49-F238E27FC236}">
                <a16:creationId xmlns:a16="http://schemas.microsoft.com/office/drawing/2014/main" id="{2A53469D-F665-4DEA-998B-75F7CEB5122D}"/>
              </a:ext>
            </a:extLst>
          </p:cNvPr>
          <p:cNvSpPr>
            <a:spLocks noGrp="1"/>
          </p:cNvSpPr>
          <p:nvPr>
            <p:ph type="sldNum" sz="quarter" idx="12"/>
          </p:nvPr>
        </p:nvSpPr>
        <p:spPr/>
        <p:txBody>
          <a:bodyPr/>
          <a:lstStyle/>
          <a:p>
            <a:fld id="{0DD54056-B847-46F3-8FD0-4DBB10FED605}" type="slidenum">
              <a:rPr lang="en-US" smtClean="0"/>
              <a:t>59</a:t>
            </a:fld>
            <a:endParaRPr lang="en-US"/>
          </a:p>
        </p:txBody>
      </p:sp>
    </p:spTree>
    <p:extLst>
      <p:ext uri="{BB962C8B-B14F-4D97-AF65-F5344CB8AC3E}">
        <p14:creationId xmlns:p14="http://schemas.microsoft.com/office/powerpoint/2010/main" val="214150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7229" y="2302902"/>
            <a:ext cx="5168027" cy="2053944"/>
          </a:xfrm>
        </p:spPr>
        <p:txBody>
          <a:bodyPr>
            <a:normAutofit/>
          </a:bodyPr>
          <a:lstStyle/>
          <a:p>
            <a:pPr marL="0" indent="0">
              <a:buNone/>
            </a:pPr>
            <a:r>
              <a:rPr lang="en-US"/>
              <a:t>“I am smart”</a:t>
            </a:r>
          </a:p>
          <a:p>
            <a:pPr marL="0" indent="0">
              <a:buNone/>
            </a:pPr>
            <a:r>
              <a:rPr lang="en-US"/>
              <a:t>“I have a question”</a:t>
            </a:r>
          </a:p>
          <a:p>
            <a:pPr marL="0" indent="0">
              <a:buNone/>
            </a:pPr>
            <a:r>
              <a:rPr lang="en-US"/>
              <a:t>“I need to get this done”</a:t>
            </a:r>
          </a:p>
          <a:p>
            <a:pPr marL="0" indent="0">
              <a:buNone/>
            </a:pPr>
            <a:r>
              <a:rPr lang="en-US"/>
              <a:t>“What should I do?”</a:t>
            </a:r>
          </a:p>
        </p:txBody>
      </p:sp>
      <p:sp>
        <p:nvSpPr>
          <p:cNvPr id="5" name="Content Placeholder 2"/>
          <p:cNvSpPr txBox="1">
            <a:spLocks/>
          </p:cNvSpPr>
          <p:nvPr/>
        </p:nvSpPr>
        <p:spPr bwMode="auto">
          <a:xfrm>
            <a:off x="5448283" y="2302902"/>
            <a:ext cx="4965717" cy="239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fontAlgn="base">
              <a:spcBef>
                <a:spcPct val="20000"/>
              </a:spcBef>
              <a:spcAft>
                <a:spcPct val="0"/>
              </a:spcAft>
              <a:buClr>
                <a:schemeClr val="accent2"/>
              </a:buClr>
              <a:buSzPct val="70000"/>
              <a:buFont typeface="Wingdings" pitchFamily="2" charset="2"/>
              <a:buChar char="l"/>
              <a:defRPr sz="2600">
                <a:solidFill>
                  <a:schemeClr val="tx1"/>
                </a:solidFill>
                <a:latin typeface="+mn-lt"/>
                <a:ea typeface="+mn-ea"/>
              </a:defRPr>
            </a:lvl2pPr>
            <a:lvl3pPr marL="987425" indent="-293688" algn="l" rtl="0" fontAlgn="base">
              <a:spcBef>
                <a:spcPct val="20000"/>
              </a:spcBef>
              <a:spcAft>
                <a:spcPct val="0"/>
              </a:spcAft>
              <a:buClr>
                <a:schemeClr val="accent1"/>
              </a:buClr>
              <a:buSzPct val="70000"/>
              <a:buFont typeface="Wingdings" pitchFamily="2" charset="2"/>
              <a:buChar char="l"/>
              <a:defRPr sz="2300">
                <a:solidFill>
                  <a:schemeClr val="tx1"/>
                </a:solidFill>
                <a:latin typeface="+mn-lt"/>
                <a:ea typeface="+mn-ea"/>
              </a:defRPr>
            </a:lvl3pPr>
            <a:lvl4pPr marL="1281113" indent="-292100" algn="l" rtl="0" fontAlgn="base">
              <a:spcBef>
                <a:spcPct val="20000"/>
              </a:spcBef>
              <a:spcAft>
                <a:spcPct val="0"/>
              </a:spcAft>
              <a:buClr>
                <a:schemeClr val="tx2"/>
              </a:buClr>
              <a:buSzPct val="75000"/>
              <a:buFont typeface="Wingdings" pitchFamily="2" charset="2"/>
              <a:buChar char="§"/>
              <a:defRPr sz="2000">
                <a:solidFill>
                  <a:schemeClr val="tx1"/>
                </a:solidFill>
                <a:latin typeface="+mn-lt"/>
                <a:ea typeface="+mn-ea"/>
              </a:defRPr>
            </a:lvl4pPr>
            <a:lvl5pPr marL="15986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9pPr>
          </a:lstStyle>
          <a:p>
            <a:pPr marL="0" indent="0" defTabSz="914400">
              <a:lnSpc>
                <a:spcPct val="85000"/>
              </a:lnSpc>
              <a:spcBef>
                <a:spcPts val="1300"/>
              </a:spcBef>
              <a:buNone/>
            </a:pPr>
            <a:r>
              <a:rPr lang="en-US" sz="2800">
                <a:solidFill>
                  <a:schemeClr val="tx1">
                    <a:lumMod val="85000"/>
                    <a:lumOff val="15000"/>
                  </a:schemeClr>
                </a:solidFill>
              </a:rPr>
              <a:t>Turing Test (“I” talk like a human)</a:t>
            </a:r>
          </a:p>
          <a:p>
            <a:pPr marL="0" indent="0" defTabSz="914400">
              <a:lnSpc>
                <a:spcPct val="85000"/>
              </a:lnSpc>
              <a:spcBef>
                <a:spcPts val="1300"/>
              </a:spcBef>
              <a:buNone/>
            </a:pPr>
            <a:r>
              <a:rPr lang="en-US" sz="2800">
                <a:solidFill>
                  <a:schemeClr val="tx1">
                    <a:lumMod val="85000"/>
                    <a:lumOff val="15000"/>
                  </a:schemeClr>
                </a:solidFill>
              </a:rPr>
              <a:t>Information consumption</a:t>
            </a:r>
          </a:p>
          <a:p>
            <a:pPr marL="0" indent="0" defTabSz="914400">
              <a:lnSpc>
                <a:spcPct val="85000"/>
              </a:lnSpc>
              <a:spcBef>
                <a:spcPts val="1300"/>
              </a:spcBef>
              <a:buNone/>
            </a:pPr>
            <a:r>
              <a:rPr lang="en-US" sz="2800">
                <a:solidFill>
                  <a:schemeClr val="tx1">
                    <a:lumMod val="85000"/>
                    <a:lumOff val="15000"/>
                  </a:schemeClr>
                </a:solidFill>
              </a:rPr>
              <a:t>Task completion</a:t>
            </a:r>
          </a:p>
          <a:p>
            <a:pPr marL="0" indent="0" defTabSz="914400">
              <a:lnSpc>
                <a:spcPct val="85000"/>
              </a:lnSpc>
              <a:spcBef>
                <a:spcPts val="1300"/>
              </a:spcBef>
              <a:buNone/>
            </a:pPr>
            <a:r>
              <a:rPr lang="en-US" sz="2800">
                <a:solidFill>
                  <a:schemeClr val="tx1">
                    <a:lumMod val="85000"/>
                    <a:lumOff val="15000"/>
                  </a:schemeClr>
                </a:solidFill>
              </a:rPr>
              <a:t>Decision support</a:t>
            </a:r>
          </a:p>
        </p:txBody>
      </p:sp>
      <p:sp>
        <p:nvSpPr>
          <p:cNvPr id="9" name="Title 1"/>
          <p:cNvSpPr>
            <a:spLocks noGrp="1"/>
          </p:cNvSpPr>
          <p:nvPr>
            <p:ph type="title"/>
          </p:nvPr>
        </p:nvSpPr>
        <p:spPr>
          <a:xfrm>
            <a:off x="657224" y="499533"/>
            <a:ext cx="10772775" cy="1390227"/>
          </a:xfrm>
        </p:spPr>
        <p:txBody>
          <a:bodyPr/>
          <a:lstStyle/>
          <a:p>
            <a:r>
              <a:rPr lang="en-US"/>
              <a:t>What kinds of problems?</a:t>
            </a:r>
          </a:p>
        </p:txBody>
      </p:sp>
      <p:sp>
        <p:nvSpPr>
          <p:cNvPr id="2" name="Slide Number Placeholder 1"/>
          <p:cNvSpPr>
            <a:spLocks noGrp="1"/>
          </p:cNvSpPr>
          <p:nvPr>
            <p:ph type="sldNum" sz="quarter" idx="12"/>
          </p:nvPr>
        </p:nvSpPr>
        <p:spPr/>
        <p:txBody>
          <a:bodyPr/>
          <a:lstStyle/>
          <a:p>
            <a:fld id="{C457ECFF-F0A0-4928-BB3E-15861A9DA64E}" type="slidenum">
              <a:rPr lang="en-US" smtClean="0"/>
              <a:t>6</a:t>
            </a:fld>
            <a:endParaRPr lang="en-US"/>
          </a:p>
        </p:txBody>
      </p:sp>
    </p:spTree>
    <p:extLst>
      <p:ext uri="{BB962C8B-B14F-4D97-AF65-F5344CB8AC3E}">
        <p14:creationId xmlns:p14="http://schemas.microsoft.com/office/powerpoint/2010/main" val="24603192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Policy Optimization with DQN</a:t>
            </a:r>
          </a:p>
        </p:txBody>
      </p:sp>
      <p:grpSp>
        <p:nvGrpSpPr>
          <p:cNvPr id="11" name="Group 10">
            <a:extLst>
              <a:ext uri="{FF2B5EF4-FFF2-40B4-BE49-F238E27FC236}">
                <a16:creationId xmlns:a16="http://schemas.microsoft.com/office/drawing/2014/main" id="{DA1B1ED7-0302-4B1B-9187-7CD2E18978B6}"/>
              </a:ext>
            </a:extLst>
          </p:cNvPr>
          <p:cNvGrpSpPr/>
          <p:nvPr/>
        </p:nvGrpSpPr>
        <p:grpSpPr>
          <a:xfrm>
            <a:off x="498567" y="1830737"/>
            <a:ext cx="4319457" cy="2003045"/>
            <a:chOff x="247623" y="1745632"/>
            <a:chExt cx="5829849" cy="3615491"/>
          </a:xfrm>
        </p:grpSpPr>
        <p:pic>
          <p:nvPicPr>
            <p:cNvPr id="4" name="Picture 3"/>
            <p:cNvPicPr>
              <a:picLocks noChangeAspect="1"/>
            </p:cNvPicPr>
            <p:nvPr/>
          </p:nvPicPr>
          <p:blipFill>
            <a:blip r:embed="rId3"/>
            <a:stretch>
              <a:fillRect/>
            </a:stretch>
          </p:blipFill>
          <p:spPr>
            <a:xfrm>
              <a:off x="1176991" y="1745632"/>
              <a:ext cx="3965025" cy="3615491"/>
            </a:xfrm>
            <a:prstGeom prst="rect">
              <a:avLst/>
            </a:prstGeom>
          </p:spPr>
        </p:pic>
        <p:sp>
          <p:nvSpPr>
            <p:cNvPr id="5" name="TextBox 4"/>
            <p:cNvSpPr txBox="1"/>
            <p:nvPr/>
          </p:nvSpPr>
          <p:spPr>
            <a:xfrm>
              <a:off x="247623" y="3257055"/>
              <a:ext cx="492443" cy="606961"/>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state</a:t>
              </a:r>
            </a:p>
          </p:txBody>
        </p:sp>
        <p:sp>
          <p:nvSpPr>
            <p:cNvPr id="6" name="Arrow: Right 5"/>
            <p:cNvSpPr/>
            <p:nvPr/>
          </p:nvSpPr>
          <p:spPr>
            <a:xfrm>
              <a:off x="733978" y="3311061"/>
              <a:ext cx="31724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Right 6"/>
            <p:cNvSpPr/>
            <p:nvPr/>
          </p:nvSpPr>
          <p:spPr>
            <a:xfrm>
              <a:off x="5267788" y="3311060"/>
              <a:ext cx="31724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5585029" y="3040584"/>
              <a:ext cx="492443" cy="1002262"/>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Q-values</a:t>
              </a:r>
            </a:p>
          </p:txBody>
        </p:sp>
      </p:grpSp>
      <p:sp>
        <p:nvSpPr>
          <p:cNvPr id="14" name="TextBox 13"/>
          <p:cNvSpPr txBox="1"/>
          <p:nvPr/>
        </p:nvSpPr>
        <p:spPr>
          <a:xfrm>
            <a:off x="4910325" y="3298770"/>
            <a:ext cx="1564852" cy="461665"/>
          </a:xfrm>
          <a:prstGeom prst="rect">
            <a:avLst/>
          </a:prstGeom>
          <a:solidFill>
            <a:schemeClr val="bg1"/>
          </a:solid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hlinkClick r:id="rId4"/>
              </a:rPr>
              <a:t>[Mnih+ 15]</a:t>
            </a:r>
            <a:endParaRPr lang="en-US" sz="2400" b="0" i="0" u="none" strike="noStrike" kern="1200" cap="none" spc="0" baseline="0" noProof="0">
              <a:solidFill>
                <a:prstClr val="black">
                  <a:lumMod val="50000"/>
                  <a:lumOff val="50000"/>
                </a:prstClr>
              </a:solidFill>
              <a:latin typeface="Calibri" panose="020F0502020204030204"/>
              <a:cs typeface="Calibri"/>
              <a:hlinkClick r:id="rId4"/>
            </a:endParaRPr>
          </a:p>
        </p:txBody>
      </p:sp>
      <mc:AlternateContent xmlns:mc="http://schemas.openxmlformats.org/markup-compatibility/2006" xmlns:a14="http://schemas.microsoft.com/office/drawing/2010/main">
        <mc:Choice Requires="a14">
          <p:sp>
            <p:nvSpPr>
              <p:cNvPr id="15" name="TextBox 14"/>
              <p:cNvSpPr txBox="1"/>
              <p:nvPr/>
            </p:nvSpPr>
            <p:spPr>
              <a:xfrm>
                <a:off x="4585856" y="1538841"/>
                <a:ext cx="7536870" cy="12904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DQN-learning of network weights </a:t>
                </a:r>
                <a14:m>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oMath>
                </a14:m>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apply SGD to solve</a:t>
                </a: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e>
                      </m:acc>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unc>
                        <m:func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r>
                            <m:rPr>
                              <m:sty m:val="p"/>
                            </m:rPr>
                            <a:rPr kumimoji="0" lang="en-US" sz="2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arg</m:t>
                          </m:r>
                        </m:fName>
                        <m:e>
                          <m:func>
                            <m:func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limLow>
                                <m:limLow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limLowPr>
                                <m:e>
                                  <m:r>
                                    <m:rPr>
                                      <m:sty m:val="p"/>
                                    </m:rPr>
                                    <a:rPr kumimoji="0" lang="en-US" sz="2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min</m:t>
                                  </m:r>
                                </m:e>
                                <m:li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lim>
                              </m:limLow>
                            </m:fName>
                            <m:e>
                              <m:nary>
                                <m:naryPr>
                                  <m:chr m:val="∑"/>
                                  <m:supHide m:val="on"/>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naryPr>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sub>
                                <m:sup/>
                                <m:e>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𝛾</m:t>
                                          </m:r>
                                          <m:func>
                                            <m:func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limLow>
                                                <m:limLow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limLowPr>
                                                <m:e>
                                                  <m:r>
                                                    <m:rPr>
                                                      <m:sty m:val="p"/>
                                                    </m:rPr>
                                                    <a:rPr kumimoji="0" lang="en-US" sz="2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max</m:t>
                                                  </m:r>
                                                </m:e>
                                                <m:lim>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lim>
                                              </m:limLow>
                                            </m:fName>
                                            <m:e>
                                              <m:sSub>
                                                <m:sSub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𝑄</m:t>
                                                  </m:r>
                                                </m:e>
                                                <m: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sub>
                                              </m:sSub>
                                              <m:d>
                                                <m:d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e>
                                                    <m: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e>
                                              </m:d>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𝑄</m:t>
                                                  </m:r>
                                                </m:e>
                                                <m: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𝐿</m:t>
                                                  </m:r>
                                                </m:sub>
                                              </m:sSub>
                                              <m:d>
                                                <m:d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e>
                                                    <m: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sub>
                                                  </m:s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e>
                                                    <m: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sub>
                                                  </m:sSub>
                                                </m:e>
                                              </m:d>
                                            </m:e>
                                          </m:func>
                                        </m:e>
                                      </m:d>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e>
                              </m:nary>
                            </m:e>
                          </m:func>
                        </m:e>
                      </m:func>
                    </m:oMath>
                  </m:oMathPara>
                </a14:m>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585856" y="1538841"/>
                <a:ext cx="7536870" cy="1290481"/>
              </a:xfrm>
              <a:prstGeom prst="rect">
                <a:avLst/>
              </a:prstGeom>
              <a:blipFill>
                <a:blip r:embed="rId5"/>
                <a:stretch>
                  <a:fillRect l="-1213" t="-3774"/>
                </a:stretch>
              </a:blipFill>
            </p:spPr>
            <p:txBody>
              <a:bodyPr/>
              <a:lstStyle/>
              <a:p>
                <a:r>
                  <a:rPr lang="en-US">
                    <a:noFill/>
                  </a:rPr>
                  <a:t> </a:t>
                </a:r>
              </a:p>
            </p:txBody>
          </p:sp>
        </mc:Fallback>
      </mc:AlternateContent>
      <p:cxnSp>
        <p:nvCxnSpPr>
          <p:cNvPr id="18" name="Straight Arrow Connector 17"/>
          <p:cNvCxnSpPr/>
          <p:nvPr/>
        </p:nvCxnSpPr>
        <p:spPr>
          <a:xfrm flipV="1">
            <a:off x="8791930" y="2569371"/>
            <a:ext cx="0" cy="519901"/>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p:cNvCxnSpPr>
          <p:nvPr/>
        </p:nvCxnSpPr>
        <p:spPr>
          <a:xfrm flipV="1">
            <a:off x="10466207" y="2569371"/>
            <a:ext cx="0" cy="1460443"/>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C6F0F50-1596-47FF-B01B-9A741880AC32}"/>
              </a:ext>
            </a:extLst>
          </p:cNvPr>
          <p:cNvSpPr txBox="1"/>
          <p:nvPr/>
        </p:nvSpPr>
        <p:spPr>
          <a:xfrm>
            <a:off x="7160432" y="3075625"/>
            <a:ext cx="31444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“Target network” to synthesize regression target</a:t>
            </a:r>
          </a:p>
        </p:txBody>
      </p:sp>
      <p:sp>
        <p:nvSpPr>
          <p:cNvPr id="12" name="TextBox 11">
            <a:extLst>
              <a:ext uri="{FF2B5EF4-FFF2-40B4-BE49-F238E27FC236}">
                <a16:creationId xmlns:a16="http://schemas.microsoft.com/office/drawing/2014/main" id="{4915A43B-A34C-468A-8406-6FFFB67731E4}"/>
              </a:ext>
            </a:extLst>
          </p:cNvPr>
          <p:cNvSpPr txBox="1"/>
          <p:nvPr/>
        </p:nvSpPr>
        <p:spPr>
          <a:xfrm>
            <a:off x="8782617" y="4043769"/>
            <a:ext cx="31309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“Learning network” whose weights are to be updated</a:t>
            </a:r>
          </a:p>
        </p:txBody>
      </p:sp>
      <p:pic>
        <p:nvPicPr>
          <p:cNvPr id="10" name="Picture 12" descr="A close up of text on a white background&#10;&#10;Description generated with very high confidence">
            <a:extLst>
              <a:ext uri="{FF2B5EF4-FFF2-40B4-BE49-F238E27FC236}">
                <a16:creationId xmlns:a16="http://schemas.microsoft.com/office/drawing/2014/main" id="{E9197305-2E9F-482E-A397-38FB4403DDCE}"/>
              </a:ext>
            </a:extLst>
          </p:cNvPr>
          <p:cNvPicPr>
            <a:picLocks noChangeAspect="1"/>
          </p:cNvPicPr>
          <p:nvPr/>
        </p:nvPicPr>
        <p:blipFill>
          <a:blip r:embed="rId6"/>
          <a:stretch>
            <a:fillRect/>
          </a:stretch>
        </p:blipFill>
        <p:spPr>
          <a:xfrm>
            <a:off x="615043" y="4107031"/>
            <a:ext cx="4539342" cy="2508366"/>
          </a:xfrm>
          <a:prstGeom prst="rect">
            <a:avLst/>
          </a:prstGeom>
        </p:spPr>
      </p:pic>
      <p:sp>
        <p:nvSpPr>
          <p:cNvPr id="16" name="TextBox 15">
            <a:extLst>
              <a:ext uri="{FF2B5EF4-FFF2-40B4-BE49-F238E27FC236}">
                <a16:creationId xmlns:a16="http://schemas.microsoft.com/office/drawing/2014/main" id="{83BE57DD-B94D-4C28-B62E-6760B4F327E3}"/>
              </a:ext>
            </a:extLst>
          </p:cNvPr>
          <p:cNvSpPr txBox="1"/>
          <p:nvPr/>
        </p:nvSpPr>
        <p:spPr>
          <a:xfrm>
            <a:off x="5693681" y="5363483"/>
            <a:ext cx="6201680"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RNN/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LSTM may be used to implicitly track states (without a separate dialogue state tracker) </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Calibri"/>
              </a:rPr>
              <a:t>[</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Calibri"/>
                <a:hlinkClick r:id="rId7"/>
              </a:rPr>
              <a:t>Zhao &amp; </a:t>
            </a:r>
            <a:r>
              <a:rPr kumimoji="0" lang="en-US" sz="2400" b="0" i="0" u="none" strike="noStrike" kern="1200" cap="none" spc="0" normalizeH="0" baseline="0" noProof="0" err="1">
                <a:ln>
                  <a:noFill/>
                </a:ln>
                <a:solidFill>
                  <a:srgbClr val="7F7F7F"/>
                </a:solidFill>
                <a:effectLst/>
                <a:uLnTx/>
                <a:uFillTx/>
                <a:latin typeface="Calibri" panose="020F0502020204030204"/>
                <a:ea typeface="+mn-ea"/>
                <a:cs typeface="Calibri"/>
                <a:hlinkClick r:id="rId7"/>
              </a:rPr>
              <a:t>Eskenazi</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Calibri"/>
                <a:hlinkClick r:id="rId7"/>
              </a:rPr>
              <a:t> 16</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Calibri"/>
              </a:rPr>
              <a:t>]</a:t>
            </a:r>
          </a:p>
        </p:txBody>
      </p:sp>
      <p:sp>
        <p:nvSpPr>
          <p:cNvPr id="3" name="Slide Number Placeholder 2">
            <a:extLst>
              <a:ext uri="{FF2B5EF4-FFF2-40B4-BE49-F238E27FC236}">
                <a16:creationId xmlns:a16="http://schemas.microsoft.com/office/drawing/2014/main" id="{5679B333-7FC1-4BF9-B7B2-C3F347A1DAE4}"/>
              </a:ext>
            </a:extLst>
          </p:cNvPr>
          <p:cNvSpPr>
            <a:spLocks noGrp="1"/>
          </p:cNvSpPr>
          <p:nvPr>
            <p:ph type="sldNum" sz="quarter" idx="12"/>
          </p:nvPr>
        </p:nvSpPr>
        <p:spPr/>
        <p:txBody>
          <a:bodyPr/>
          <a:lstStyle/>
          <a:p>
            <a:fld id="{0DD54056-B847-46F3-8FD0-4DBB10FED605}" type="slidenum">
              <a:rPr lang="en-US" smtClean="0"/>
              <a:t>60</a:t>
            </a:fld>
            <a:endParaRPr lang="en-US"/>
          </a:p>
        </p:txBody>
      </p:sp>
    </p:spTree>
    <p:extLst>
      <p:ext uri="{BB962C8B-B14F-4D97-AF65-F5344CB8AC3E}">
        <p14:creationId xmlns:p14="http://schemas.microsoft.com/office/powerpoint/2010/main" val="352326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screenshot of a cell phone&#10;&#10;Description generated with high confidence">
            <a:extLst>
              <a:ext uri="{FF2B5EF4-FFF2-40B4-BE49-F238E27FC236}">
                <a16:creationId xmlns:a16="http://schemas.microsoft.com/office/drawing/2014/main" id="{7048727D-EF02-4D51-ACD8-6CE3D896390F}"/>
              </a:ext>
            </a:extLst>
          </p:cNvPr>
          <p:cNvPicPr>
            <a:picLocks noChangeAspect="1"/>
          </p:cNvPicPr>
          <p:nvPr/>
        </p:nvPicPr>
        <p:blipFill>
          <a:blip r:embed="rId3"/>
          <a:stretch>
            <a:fillRect/>
          </a:stretch>
        </p:blipFill>
        <p:spPr>
          <a:xfrm>
            <a:off x="8731707" y="3433355"/>
            <a:ext cx="3096985" cy="2916827"/>
          </a:xfrm>
          <a:prstGeom prst="rect">
            <a:avLst/>
          </a:prstGeom>
        </p:spPr>
      </p:pic>
      <p:sp>
        <p:nvSpPr>
          <p:cNvPr id="2" name="Title 1">
            <a:extLst>
              <a:ext uri="{FF2B5EF4-FFF2-40B4-BE49-F238E27FC236}">
                <a16:creationId xmlns:a16="http://schemas.microsoft.com/office/drawing/2014/main" id="{3E6BC7E4-6425-4092-AB8D-F725C195ADB9}"/>
              </a:ext>
            </a:extLst>
          </p:cNvPr>
          <p:cNvSpPr>
            <a:spLocks noGrp="1"/>
          </p:cNvSpPr>
          <p:nvPr>
            <p:ph type="title"/>
          </p:nvPr>
        </p:nvSpPr>
        <p:spPr/>
        <p:txBody>
          <a:bodyPr/>
          <a:lstStyle/>
          <a:p>
            <a:r>
              <a:rPr lang="en-US" dirty="0">
                <a:cs typeface="Calibri Light"/>
              </a:rPr>
              <a:t>Policy Optimization with Policy Gradient (PG)</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CA7360C-FF50-4152-B69C-1957B0BA49B4}"/>
                  </a:ext>
                </a:extLst>
              </p:cNvPr>
              <p:cNvSpPr>
                <a:spLocks noGrp="1"/>
              </p:cNvSpPr>
              <p:nvPr>
                <p:ph idx="1"/>
              </p:nvPr>
            </p:nvSpPr>
            <p:spPr>
              <a:xfrm>
                <a:off x="838200" y="1825625"/>
                <a:ext cx="10889796" cy="4705123"/>
              </a:xfrm>
            </p:spPr>
            <p:txBody>
              <a:bodyPr vert="horz" lIns="91440" tIns="45720" rIns="91440" bIns="45720" rtlCol="0" anchor="t">
                <a:normAutofit/>
              </a:bodyPr>
              <a:lstStyle/>
              <a:p>
                <a:r>
                  <a:rPr lang="en-US">
                    <a:cs typeface="Calibri"/>
                  </a:rPr>
                  <a:t>PG does gradient descent in policy parameter space to improve reward</a:t>
                </a:r>
              </a:p>
              <a:p>
                <a:endParaRPr lang="en-US">
                  <a:cs typeface="Calibri"/>
                </a:endParaRPr>
              </a:p>
              <a:p>
                <a:endParaRPr lang="en-US">
                  <a:cs typeface="Calibri"/>
                </a:endParaRPr>
              </a:p>
              <a:p>
                <a:r>
                  <a:rPr lang="en-US">
                    <a:cs typeface="Calibri"/>
                  </a:rPr>
                  <a:t>REINFORCE </a:t>
                </a:r>
                <a:r>
                  <a:rPr lang="en-US">
                    <a:solidFill>
                      <a:srgbClr val="7F7F7F"/>
                    </a:solidFill>
                    <a:cs typeface="Calibri"/>
                    <a:hlinkClick r:id="rId4"/>
                  </a:rPr>
                  <a:t>[Williams 1992]</a:t>
                </a:r>
                <a:r>
                  <a:rPr lang="en-US">
                    <a:cs typeface="Calibri"/>
                  </a:rPr>
                  <a:t>: simplest PG algorithm</a:t>
                </a:r>
              </a:p>
              <a:p>
                <a:endParaRPr lang="en-US">
                  <a:cs typeface="Calibri"/>
                </a:endParaRPr>
              </a:p>
              <a:p>
                <a:r>
                  <a:rPr lang="en-US">
                    <a:cs typeface="Calibri"/>
                  </a:rPr>
                  <a:t>Advantaged Actor-Critic (A2C) / TRACER</a:t>
                </a:r>
                <a:endParaRPr lang="en-US">
                  <a:latin typeface="Calibri"/>
                  <a:cs typeface="Calibri"/>
                </a:endParaRPr>
              </a:p>
              <a:p>
                <a:pPr lvl="1">
                  <a:buFont typeface="Courier New" panose="020B0604020202020204" pitchFamily="34" charset="0"/>
                  <a:buChar char="o"/>
                </a:pPr>
                <a:r>
                  <a:rPr lang="en-US" sz="2800" i="1">
                    <a:latin typeface="Times New Roman"/>
                    <a:cs typeface="Times New Roman"/>
                  </a:rPr>
                  <a:t> </a:t>
                </a:r>
                <a14:m>
                  <m:oMath xmlns:m="http://schemas.openxmlformats.org/officeDocument/2006/math">
                    <m:r>
                      <a:rPr lang="en-US" sz="2800" i="1" dirty="0" smtClean="0">
                        <a:latin typeface="Cambria Math" panose="02040503050406030204" pitchFamily="18" charset="0"/>
                        <a:cs typeface="Times New Roman"/>
                      </a:rPr>
                      <m:t>𝑤</m:t>
                    </m:r>
                  </m:oMath>
                </a14:m>
                <a:r>
                  <a:rPr lang="en-US" sz="2800">
                    <a:cs typeface="Calibri"/>
                  </a:rPr>
                  <a:t>: updated by least-squared regression</a:t>
                </a:r>
              </a:p>
              <a:p>
                <a:pPr lvl="1">
                  <a:buFont typeface="Courier New" panose="020B0604020202020204" pitchFamily="34" charset="0"/>
                  <a:buChar char="o"/>
                </a:pPr>
                <a:r>
                  <a:rPr lang="en-US" sz="2800">
                    <a:cs typeface="Calibri"/>
                  </a:rPr>
                  <a:t> </a:t>
                </a:r>
                <a14:m>
                  <m:oMath xmlns:m="http://schemas.openxmlformats.org/officeDocument/2006/math">
                    <m:r>
                      <a:rPr lang="en-US" sz="2800" b="0" i="1" smtClean="0">
                        <a:latin typeface="Cambria Math" panose="02040503050406030204" pitchFamily="18" charset="0"/>
                        <a:cs typeface="Calibri"/>
                      </a:rPr>
                      <m:t>𝜃</m:t>
                    </m:r>
                  </m:oMath>
                </a14:m>
                <a:r>
                  <a:rPr lang="en-US" sz="2800">
                    <a:cs typeface="Calibri"/>
                  </a:rPr>
                  <a:t>: updated as in PG</a:t>
                </a:r>
              </a:p>
            </p:txBody>
          </p:sp>
        </mc:Choice>
        <mc:Fallback xmlns="">
          <p:sp>
            <p:nvSpPr>
              <p:cNvPr id="3" name="Content Placeholder 2">
                <a:extLst>
                  <a:ext uri="{FF2B5EF4-FFF2-40B4-BE49-F238E27FC236}">
                    <a16:creationId xmlns:a16="http://schemas.microsoft.com/office/drawing/2014/main" id="{4CA7360C-FF50-4152-B69C-1957B0BA49B4}"/>
                  </a:ext>
                </a:extLst>
              </p:cNvPr>
              <p:cNvSpPr>
                <a:spLocks noGrp="1" noRot="1" noChangeAspect="1" noMove="1" noResize="1" noEditPoints="1" noAdjustHandles="1" noChangeArrowheads="1" noChangeShapeType="1" noTextEdit="1"/>
              </p:cNvSpPr>
              <p:nvPr>
                <p:ph idx="1"/>
              </p:nvPr>
            </p:nvSpPr>
            <p:spPr>
              <a:xfrm>
                <a:off x="838200" y="1825625"/>
                <a:ext cx="10889796" cy="4705123"/>
              </a:xfrm>
              <a:blipFill>
                <a:blip r:embed="rId5"/>
                <a:stretch>
                  <a:fillRect l="-1008" t="-2073"/>
                </a:stretch>
              </a:blipFill>
            </p:spPr>
            <p:txBody>
              <a:bodyPr/>
              <a:lstStyle/>
              <a:p>
                <a:r>
                  <a:rPr lang="en-US">
                    <a:noFill/>
                  </a:rPr>
                  <a:t> </a:t>
                </a:r>
              </a:p>
            </p:txBody>
          </p:sp>
        </mc:Fallback>
      </mc:AlternateContent>
      <p:pic>
        <p:nvPicPr>
          <p:cNvPr id="4" name="Picture 4">
            <a:extLst>
              <a:ext uri="{FF2B5EF4-FFF2-40B4-BE49-F238E27FC236}">
                <a16:creationId xmlns:a16="http://schemas.microsoft.com/office/drawing/2014/main" id="{322C55EE-42E7-4399-BF8D-1B1C6381E081}"/>
              </a:ext>
            </a:extLst>
          </p:cNvPr>
          <p:cNvPicPr>
            <a:picLocks noChangeAspect="1"/>
          </p:cNvPicPr>
          <p:nvPr/>
        </p:nvPicPr>
        <p:blipFill>
          <a:blip r:embed="rId6"/>
          <a:stretch>
            <a:fillRect/>
          </a:stretch>
        </p:blipFill>
        <p:spPr>
          <a:xfrm>
            <a:off x="2554060" y="2428287"/>
            <a:ext cx="6179003" cy="586282"/>
          </a:xfrm>
          <a:prstGeom prst="rect">
            <a:avLst/>
          </a:prstGeom>
        </p:spPr>
      </p:pic>
      <p:sp>
        <p:nvSpPr>
          <p:cNvPr id="8" name="TextBox 7">
            <a:extLst>
              <a:ext uri="{FF2B5EF4-FFF2-40B4-BE49-F238E27FC236}">
                <a16:creationId xmlns:a16="http://schemas.microsoft.com/office/drawing/2014/main" id="{6872EF07-D75A-48C3-B94A-03045837D8BA}"/>
              </a:ext>
            </a:extLst>
          </p:cNvPr>
          <p:cNvSpPr txBox="1"/>
          <p:nvPr/>
        </p:nvSpPr>
        <p:spPr>
          <a:xfrm>
            <a:off x="7542440" y="6308079"/>
            <a:ext cx="4185556"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A2C/TRACER</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mn-cs"/>
              </a:rPr>
              <a:t> [</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mn-cs"/>
                <a:hlinkClick r:id="rId7"/>
              </a:rPr>
              <a:t>Su+ 17</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mn-cs"/>
              </a:rPr>
              <a:t>]</a:t>
            </a:r>
          </a:p>
        </p:txBody>
      </p:sp>
      <p:sp>
        <p:nvSpPr>
          <p:cNvPr id="5" name="Slide Number Placeholder 4">
            <a:extLst>
              <a:ext uri="{FF2B5EF4-FFF2-40B4-BE49-F238E27FC236}">
                <a16:creationId xmlns:a16="http://schemas.microsoft.com/office/drawing/2014/main" id="{0312F0C5-32CB-4282-A12F-6D483BDFEF7B}"/>
              </a:ext>
            </a:extLst>
          </p:cNvPr>
          <p:cNvSpPr>
            <a:spLocks noGrp="1"/>
          </p:cNvSpPr>
          <p:nvPr>
            <p:ph type="sldNum" sz="quarter" idx="12"/>
          </p:nvPr>
        </p:nvSpPr>
        <p:spPr/>
        <p:txBody>
          <a:bodyPr/>
          <a:lstStyle/>
          <a:p>
            <a:fld id="{0DD54056-B847-46F3-8FD0-4DBB10FED605}" type="slidenum">
              <a:rPr lang="en-US" smtClean="0"/>
              <a:t>61</a:t>
            </a:fld>
            <a:endParaRPr lang="en-US"/>
          </a:p>
        </p:txBody>
      </p:sp>
    </p:spTree>
    <p:extLst>
      <p:ext uri="{BB962C8B-B14F-4D97-AF65-F5344CB8AC3E}">
        <p14:creationId xmlns:p14="http://schemas.microsoft.com/office/powerpoint/2010/main" val="42377901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C438A-520D-4905-85CF-988756809161}"/>
              </a:ext>
            </a:extLst>
          </p:cNvPr>
          <p:cNvSpPr>
            <a:spLocks noGrp="1"/>
          </p:cNvSpPr>
          <p:nvPr>
            <p:ph type="title"/>
          </p:nvPr>
        </p:nvSpPr>
        <p:spPr>
          <a:xfrm>
            <a:off x="838200" y="365125"/>
            <a:ext cx="10515600" cy="1325563"/>
          </a:xfrm>
        </p:spPr>
        <p:txBody>
          <a:bodyPr/>
          <a:lstStyle/>
          <a:p>
            <a:r>
              <a:rPr lang="en-US">
                <a:cs typeface="Calibri Light"/>
              </a:rPr>
              <a:t>Policy Gradient vs. Q-learning</a:t>
            </a:r>
            <a:endParaRPr lang="en-US"/>
          </a:p>
        </p:txBody>
      </p:sp>
      <p:graphicFrame>
        <p:nvGraphicFramePr>
          <p:cNvPr id="4" name="Table 4">
            <a:extLst>
              <a:ext uri="{FF2B5EF4-FFF2-40B4-BE49-F238E27FC236}">
                <a16:creationId xmlns:a16="http://schemas.microsoft.com/office/drawing/2014/main" id="{5B274823-F1CB-4691-B24F-407574633CA0}"/>
              </a:ext>
            </a:extLst>
          </p:cNvPr>
          <p:cNvGraphicFramePr>
            <a:graphicFrameLocks noGrp="1"/>
          </p:cNvGraphicFramePr>
          <p:nvPr>
            <p:ph idx="1"/>
          </p:nvPr>
        </p:nvGraphicFramePr>
        <p:xfrm>
          <a:off x="537482" y="1741714"/>
          <a:ext cx="9914004" cy="4284333"/>
        </p:xfrm>
        <a:graphic>
          <a:graphicData uri="http://schemas.openxmlformats.org/drawingml/2006/table">
            <a:tbl>
              <a:tblPr firstRow="1" bandRow="1">
                <a:tableStyleId>{5C22544A-7EE6-4342-B048-85BDC9FD1C3A}</a:tableStyleId>
              </a:tblPr>
              <a:tblGrid>
                <a:gridCol w="4125749">
                  <a:extLst>
                    <a:ext uri="{9D8B030D-6E8A-4147-A177-3AD203B41FA5}">
                      <a16:colId xmlns:a16="http://schemas.microsoft.com/office/drawing/2014/main" val="116102865"/>
                    </a:ext>
                  </a:extLst>
                </a:gridCol>
                <a:gridCol w="2884669">
                  <a:extLst>
                    <a:ext uri="{9D8B030D-6E8A-4147-A177-3AD203B41FA5}">
                      <a16:colId xmlns:a16="http://schemas.microsoft.com/office/drawing/2014/main" val="2163545874"/>
                    </a:ext>
                  </a:extLst>
                </a:gridCol>
                <a:gridCol w="2903586">
                  <a:extLst>
                    <a:ext uri="{9D8B030D-6E8A-4147-A177-3AD203B41FA5}">
                      <a16:colId xmlns:a16="http://schemas.microsoft.com/office/drawing/2014/main" val="1551639225"/>
                    </a:ext>
                  </a:extLst>
                </a:gridCol>
              </a:tblGrid>
              <a:tr h="752444">
                <a:tc>
                  <a:txBody>
                    <a:bodyPr/>
                    <a:lstStyle/>
                    <a:p>
                      <a:pPr lvl="0" algn="ctr">
                        <a:buNone/>
                      </a:pPr>
                      <a:endParaRPr lang="en-US" sz="2400"/>
                    </a:p>
                  </a:txBody>
                  <a:tcPr/>
                </a:tc>
                <a:tc>
                  <a:txBody>
                    <a:bodyPr/>
                    <a:lstStyle/>
                    <a:p>
                      <a:pPr algn="ctr">
                        <a:buNone/>
                      </a:pPr>
                      <a:r>
                        <a:rPr lang="en-US" sz="2400"/>
                        <a:t>Policy Gradient</a:t>
                      </a:r>
                    </a:p>
                  </a:txBody>
                  <a:tcPr/>
                </a:tc>
                <a:tc>
                  <a:txBody>
                    <a:bodyPr/>
                    <a:lstStyle/>
                    <a:p>
                      <a:pPr algn="ctr">
                        <a:buNone/>
                      </a:pPr>
                      <a:r>
                        <a:rPr lang="en-US" sz="2400"/>
                        <a:t>Q-learning</a:t>
                      </a:r>
                    </a:p>
                  </a:txBody>
                  <a:tcPr/>
                </a:tc>
                <a:extLst>
                  <a:ext uri="{0D108BD9-81ED-4DB2-BD59-A6C34878D82A}">
                    <a16:rowId xmlns:a16="http://schemas.microsoft.com/office/drawing/2014/main" val="3110839829"/>
                  </a:ext>
                </a:extLst>
              </a:tr>
              <a:tr h="706378">
                <a:tc>
                  <a:txBody>
                    <a:bodyPr/>
                    <a:lstStyle/>
                    <a:p>
                      <a:pPr algn="ctr">
                        <a:buNone/>
                      </a:pPr>
                      <a:r>
                        <a:rPr lang="en-US" sz="2400"/>
                        <a:t>Apply to complex actions</a:t>
                      </a:r>
                    </a:p>
                  </a:txBody>
                  <a:tcPr/>
                </a:tc>
                <a:tc>
                  <a:txBody>
                    <a:bodyPr/>
                    <a:lstStyle/>
                    <a:p>
                      <a:pPr algn="ctr">
                        <a:buNone/>
                      </a:pPr>
                      <a:endParaRPr lang="en-US" sz="2400"/>
                    </a:p>
                  </a:txBody>
                  <a:tcPr/>
                </a:tc>
                <a:tc>
                  <a:txBody>
                    <a:bodyPr/>
                    <a:lstStyle/>
                    <a:p>
                      <a:pPr algn="ctr">
                        <a:buNone/>
                      </a:pPr>
                      <a:endParaRPr lang="en-US" sz="2400"/>
                    </a:p>
                  </a:txBody>
                  <a:tcPr/>
                </a:tc>
                <a:extLst>
                  <a:ext uri="{0D108BD9-81ED-4DB2-BD59-A6C34878D82A}">
                    <a16:rowId xmlns:a16="http://schemas.microsoft.com/office/drawing/2014/main" val="343341993"/>
                  </a:ext>
                </a:extLst>
              </a:tr>
              <a:tr h="706378">
                <a:tc>
                  <a:txBody>
                    <a:bodyPr/>
                    <a:lstStyle/>
                    <a:p>
                      <a:pPr algn="ctr">
                        <a:buNone/>
                      </a:pPr>
                      <a:r>
                        <a:rPr lang="en-US" sz="2400"/>
                        <a:t>Stable convergence</a:t>
                      </a:r>
                    </a:p>
                  </a:txBody>
                  <a:tcPr/>
                </a:tc>
                <a:tc>
                  <a:txBody>
                    <a:bodyPr/>
                    <a:lstStyle/>
                    <a:p>
                      <a:pPr algn="ctr">
                        <a:buNone/>
                      </a:pPr>
                      <a:endParaRPr lang="en-US" sz="2400"/>
                    </a:p>
                  </a:txBody>
                  <a:tcPr/>
                </a:tc>
                <a:tc>
                  <a:txBody>
                    <a:bodyPr/>
                    <a:lstStyle/>
                    <a:p>
                      <a:pPr algn="ctr">
                        <a:buNone/>
                      </a:pPr>
                      <a:endParaRPr lang="en-US" sz="2400"/>
                    </a:p>
                  </a:txBody>
                  <a:tcPr/>
                </a:tc>
                <a:extLst>
                  <a:ext uri="{0D108BD9-81ED-4DB2-BD59-A6C34878D82A}">
                    <a16:rowId xmlns:a16="http://schemas.microsoft.com/office/drawing/2014/main" val="2882219310"/>
                  </a:ext>
                </a:extLst>
              </a:tr>
              <a:tr h="706377">
                <a:tc>
                  <a:txBody>
                    <a:bodyPr/>
                    <a:lstStyle/>
                    <a:p>
                      <a:pPr algn="ctr">
                        <a:buNone/>
                      </a:pPr>
                      <a:r>
                        <a:rPr lang="en-US" sz="2400"/>
                        <a:t>Sample efficiency</a:t>
                      </a:r>
                    </a:p>
                  </a:txBody>
                  <a:tcPr/>
                </a:tc>
                <a:tc>
                  <a:txBody>
                    <a:bodyPr/>
                    <a:lstStyle/>
                    <a:p>
                      <a:pPr algn="ctr">
                        <a:buNone/>
                      </a:pPr>
                      <a:endParaRPr lang="en-US" sz="2400"/>
                    </a:p>
                  </a:txBody>
                  <a:tcPr/>
                </a:tc>
                <a:tc>
                  <a:txBody>
                    <a:bodyPr/>
                    <a:lstStyle/>
                    <a:p>
                      <a:pPr algn="ctr">
                        <a:buNone/>
                      </a:pPr>
                      <a:endParaRPr lang="en-US" sz="2400"/>
                    </a:p>
                  </a:txBody>
                  <a:tcPr/>
                </a:tc>
                <a:extLst>
                  <a:ext uri="{0D108BD9-81ED-4DB2-BD59-A6C34878D82A}">
                    <a16:rowId xmlns:a16="http://schemas.microsoft.com/office/drawing/2014/main" val="3810026820"/>
                  </a:ext>
                </a:extLst>
              </a:tr>
              <a:tr h="706378">
                <a:tc>
                  <a:txBody>
                    <a:bodyPr/>
                    <a:lstStyle/>
                    <a:p>
                      <a:pPr algn="ctr">
                        <a:buNone/>
                      </a:pPr>
                      <a:r>
                        <a:rPr lang="en-US" sz="2400"/>
                        <a:t>Relation to final policy quality</a:t>
                      </a:r>
                    </a:p>
                  </a:txBody>
                  <a:tcPr/>
                </a:tc>
                <a:tc>
                  <a:txBody>
                    <a:bodyPr/>
                    <a:lstStyle/>
                    <a:p>
                      <a:pPr algn="ctr">
                        <a:buNone/>
                      </a:pPr>
                      <a:endParaRPr lang="en-US" sz="2400"/>
                    </a:p>
                  </a:txBody>
                  <a:tcPr/>
                </a:tc>
                <a:tc>
                  <a:txBody>
                    <a:bodyPr/>
                    <a:lstStyle/>
                    <a:p>
                      <a:pPr algn="ctr">
                        <a:buNone/>
                      </a:pPr>
                      <a:endParaRPr lang="en-US" sz="2400"/>
                    </a:p>
                  </a:txBody>
                  <a:tcPr/>
                </a:tc>
                <a:extLst>
                  <a:ext uri="{0D108BD9-81ED-4DB2-BD59-A6C34878D82A}">
                    <a16:rowId xmlns:a16="http://schemas.microsoft.com/office/drawing/2014/main" val="123561873"/>
                  </a:ext>
                </a:extLst>
              </a:tr>
              <a:tr h="706378">
                <a:tc>
                  <a:txBody>
                    <a:bodyPr/>
                    <a:lstStyle/>
                    <a:p>
                      <a:pPr algn="ctr">
                        <a:buNone/>
                      </a:pPr>
                      <a:r>
                        <a:rPr lang="en-US" sz="2400"/>
                        <a:t>Flexibility in algorithmic design</a:t>
                      </a:r>
                    </a:p>
                  </a:txBody>
                  <a:tcPr/>
                </a:tc>
                <a:tc>
                  <a:txBody>
                    <a:bodyPr/>
                    <a:lstStyle/>
                    <a:p>
                      <a:pPr algn="ctr">
                        <a:buNone/>
                      </a:pPr>
                      <a:endParaRPr lang="en-US" sz="2400"/>
                    </a:p>
                  </a:txBody>
                  <a:tcPr/>
                </a:tc>
                <a:tc>
                  <a:txBody>
                    <a:bodyPr/>
                    <a:lstStyle/>
                    <a:p>
                      <a:pPr algn="ctr">
                        <a:buNone/>
                      </a:pPr>
                      <a:endParaRPr lang="en-US" sz="2400"/>
                    </a:p>
                  </a:txBody>
                  <a:tcPr/>
                </a:tc>
                <a:extLst>
                  <a:ext uri="{0D108BD9-81ED-4DB2-BD59-A6C34878D82A}">
                    <a16:rowId xmlns:a16="http://schemas.microsoft.com/office/drawing/2014/main" val="1869826994"/>
                  </a:ext>
                </a:extLst>
              </a:tr>
            </a:tbl>
          </a:graphicData>
        </a:graphic>
      </p:graphicFrame>
      <p:pic>
        <p:nvPicPr>
          <p:cNvPr id="7" name="Picture 7">
            <a:extLst>
              <a:ext uri="{FF2B5EF4-FFF2-40B4-BE49-F238E27FC236}">
                <a16:creationId xmlns:a16="http://schemas.microsoft.com/office/drawing/2014/main" id="{DFEB5DAC-3DC4-43A7-8506-920B38E4F5DD}"/>
              </a:ext>
            </a:extLst>
          </p:cNvPr>
          <p:cNvPicPr>
            <a:picLocks noChangeAspect="1"/>
          </p:cNvPicPr>
          <p:nvPr/>
        </p:nvPicPr>
        <p:blipFill>
          <a:blip r:embed="rId3"/>
          <a:stretch>
            <a:fillRect/>
          </a:stretch>
        </p:blipFill>
        <p:spPr>
          <a:xfrm>
            <a:off x="5735528" y="3373822"/>
            <a:ext cx="498023" cy="544250"/>
          </a:xfrm>
          <a:prstGeom prst="rect">
            <a:avLst/>
          </a:prstGeom>
        </p:spPr>
      </p:pic>
      <p:pic>
        <p:nvPicPr>
          <p:cNvPr id="9" name="Picture 7" descr="A picture containing clipart&#10;&#10;Description generated with high confidence">
            <a:extLst>
              <a:ext uri="{FF2B5EF4-FFF2-40B4-BE49-F238E27FC236}">
                <a16:creationId xmlns:a16="http://schemas.microsoft.com/office/drawing/2014/main" id="{DA6D9176-5F4A-4EF3-9983-57570378CFE5}"/>
              </a:ext>
            </a:extLst>
          </p:cNvPr>
          <p:cNvPicPr>
            <a:picLocks noChangeAspect="1"/>
          </p:cNvPicPr>
          <p:nvPr/>
        </p:nvPicPr>
        <p:blipFill>
          <a:blip r:embed="rId3"/>
          <a:stretch>
            <a:fillRect/>
          </a:stretch>
        </p:blipFill>
        <p:spPr>
          <a:xfrm>
            <a:off x="5735528" y="2582551"/>
            <a:ext cx="498023" cy="544250"/>
          </a:xfrm>
          <a:prstGeom prst="rect">
            <a:avLst/>
          </a:prstGeom>
        </p:spPr>
      </p:pic>
      <p:pic>
        <p:nvPicPr>
          <p:cNvPr id="10" name="Picture 7" descr="A picture containing clipart&#10;&#10;Description generated with high confidence">
            <a:extLst>
              <a:ext uri="{FF2B5EF4-FFF2-40B4-BE49-F238E27FC236}">
                <a16:creationId xmlns:a16="http://schemas.microsoft.com/office/drawing/2014/main" id="{53C16FB4-1ACC-424C-A2A7-F39F0C8738CC}"/>
              </a:ext>
            </a:extLst>
          </p:cNvPr>
          <p:cNvPicPr>
            <a:picLocks noChangeAspect="1"/>
          </p:cNvPicPr>
          <p:nvPr/>
        </p:nvPicPr>
        <p:blipFill>
          <a:blip r:embed="rId3"/>
          <a:stretch>
            <a:fillRect/>
          </a:stretch>
        </p:blipFill>
        <p:spPr>
          <a:xfrm>
            <a:off x="5794749" y="4784808"/>
            <a:ext cx="498023" cy="544250"/>
          </a:xfrm>
          <a:prstGeom prst="rect">
            <a:avLst/>
          </a:prstGeom>
        </p:spPr>
      </p:pic>
      <p:pic>
        <p:nvPicPr>
          <p:cNvPr id="11" name="Picture 7" descr="A picture containing clipart&#10;&#10;Description generated with high confidence">
            <a:extLst>
              <a:ext uri="{FF2B5EF4-FFF2-40B4-BE49-F238E27FC236}">
                <a16:creationId xmlns:a16="http://schemas.microsoft.com/office/drawing/2014/main" id="{DD0E5CE7-E6C6-41AA-A27A-782580722A97}"/>
              </a:ext>
            </a:extLst>
          </p:cNvPr>
          <p:cNvPicPr>
            <a:picLocks noChangeAspect="1"/>
          </p:cNvPicPr>
          <p:nvPr/>
        </p:nvPicPr>
        <p:blipFill>
          <a:blip r:embed="rId3"/>
          <a:stretch>
            <a:fillRect/>
          </a:stretch>
        </p:blipFill>
        <p:spPr>
          <a:xfrm>
            <a:off x="8470494" y="5336077"/>
            <a:ext cx="498023" cy="544250"/>
          </a:xfrm>
          <a:prstGeom prst="rect">
            <a:avLst/>
          </a:prstGeom>
        </p:spPr>
      </p:pic>
      <p:pic>
        <p:nvPicPr>
          <p:cNvPr id="19" name="Picture 7" descr="A picture containing clipart&#10;&#10;Description generated with high confidence">
            <a:extLst>
              <a:ext uri="{FF2B5EF4-FFF2-40B4-BE49-F238E27FC236}">
                <a16:creationId xmlns:a16="http://schemas.microsoft.com/office/drawing/2014/main" id="{9A451152-62CF-4100-81EC-30D088B51C8E}"/>
              </a:ext>
            </a:extLst>
          </p:cNvPr>
          <p:cNvPicPr>
            <a:picLocks noChangeAspect="1"/>
          </p:cNvPicPr>
          <p:nvPr/>
        </p:nvPicPr>
        <p:blipFill>
          <a:blip r:embed="rId3"/>
          <a:stretch>
            <a:fillRect/>
          </a:stretch>
        </p:blipFill>
        <p:spPr>
          <a:xfrm>
            <a:off x="8470494" y="4023518"/>
            <a:ext cx="498023" cy="544250"/>
          </a:xfrm>
          <a:prstGeom prst="rect">
            <a:avLst/>
          </a:prstGeom>
        </p:spPr>
      </p:pic>
      <p:sp>
        <p:nvSpPr>
          <p:cNvPr id="3" name="Slide Number Placeholder 2">
            <a:extLst>
              <a:ext uri="{FF2B5EF4-FFF2-40B4-BE49-F238E27FC236}">
                <a16:creationId xmlns:a16="http://schemas.microsoft.com/office/drawing/2014/main" id="{9C64EB42-B5C0-4F84-B478-5543EA26D163}"/>
              </a:ext>
            </a:extLst>
          </p:cNvPr>
          <p:cNvSpPr>
            <a:spLocks noGrp="1"/>
          </p:cNvSpPr>
          <p:nvPr>
            <p:ph type="sldNum" sz="quarter" idx="12"/>
          </p:nvPr>
        </p:nvSpPr>
        <p:spPr/>
        <p:txBody>
          <a:bodyPr/>
          <a:lstStyle/>
          <a:p>
            <a:fld id="{0DD54056-B847-46F3-8FD0-4DBB10FED605}" type="slidenum">
              <a:rPr lang="en-US" smtClean="0"/>
              <a:t>62</a:t>
            </a:fld>
            <a:endParaRPr lang="en-US"/>
          </a:p>
        </p:txBody>
      </p:sp>
    </p:spTree>
    <p:extLst>
      <p:ext uri="{BB962C8B-B14F-4D97-AF65-F5344CB8AC3E}">
        <p14:creationId xmlns:p14="http://schemas.microsoft.com/office/powerpoint/2010/main" val="39938811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D675F-8DB1-4564-858E-CC3BB7120E08}"/>
              </a:ext>
            </a:extLst>
          </p:cNvPr>
          <p:cNvSpPr>
            <a:spLocks noGrp="1"/>
          </p:cNvSpPr>
          <p:nvPr>
            <p:ph type="title"/>
          </p:nvPr>
        </p:nvSpPr>
        <p:spPr/>
        <p:txBody>
          <a:bodyPr/>
          <a:lstStyle/>
          <a:p>
            <a:r>
              <a:rPr lang="en-US" dirty="0"/>
              <a:t>Three case studies</a:t>
            </a:r>
          </a:p>
        </p:txBody>
      </p:sp>
      <p:sp>
        <p:nvSpPr>
          <p:cNvPr id="3" name="Content Placeholder 2">
            <a:extLst>
              <a:ext uri="{FF2B5EF4-FFF2-40B4-BE49-F238E27FC236}">
                <a16:creationId xmlns:a16="http://schemas.microsoft.com/office/drawing/2014/main" id="{0EC616F4-D559-4188-BD54-E3C3D99A138F}"/>
              </a:ext>
            </a:extLst>
          </p:cNvPr>
          <p:cNvSpPr>
            <a:spLocks noGrp="1"/>
          </p:cNvSpPr>
          <p:nvPr>
            <p:ph idx="1"/>
          </p:nvPr>
        </p:nvSpPr>
        <p:spPr/>
        <p:txBody>
          <a:bodyPr/>
          <a:lstStyle/>
          <a:p>
            <a:r>
              <a:rPr lang="en-US" dirty="0"/>
              <a:t>How to efficiently explore the state-action space?</a:t>
            </a:r>
          </a:p>
          <a:p>
            <a:pPr lvl="1"/>
            <a:r>
              <a:rPr lang="en-US" dirty="0"/>
              <a:t>Modeling model uncertainty</a:t>
            </a:r>
          </a:p>
          <a:p>
            <a:r>
              <a:rPr lang="en-US" dirty="0"/>
              <a:t>How to decompose complex state-action space?</a:t>
            </a:r>
          </a:p>
          <a:p>
            <a:pPr lvl="1"/>
            <a:r>
              <a:rPr lang="en-US" dirty="0"/>
              <a:t>Using hierarchical RL</a:t>
            </a:r>
          </a:p>
          <a:p>
            <a:r>
              <a:rPr lang="en-US" dirty="0"/>
              <a:t>How to integrate planning into policy learning?</a:t>
            </a:r>
          </a:p>
          <a:p>
            <a:pPr lvl="1"/>
            <a:r>
              <a:rPr lang="en-US" dirty="0"/>
              <a:t>Balance the use of simulated and real experience – combining machine learning and machine teaching </a:t>
            </a:r>
          </a:p>
        </p:txBody>
      </p:sp>
    </p:spTree>
    <p:extLst>
      <p:ext uri="{BB962C8B-B14F-4D97-AF65-F5344CB8AC3E}">
        <p14:creationId xmlns:p14="http://schemas.microsoft.com/office/powerpoint/2010/main" val="21833230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Domain Extension and Exploration</a:t>
            </a:r>
          </a:p>
        </p:txBody>
      </p:sp>
      <p:sp>
        <p:nvSpPr>
          <p:cNvPr id="3" name="Content Placeholder 2"/>
          <p:cNvSpPr>
            <a:spLocks noGrp="1"/>
          </p:cNvSpPr>
          <p:nvPr>
            <p:ph idx="1"/>
          </p:nvPr>
        </p:nvSpPr>
        <p:spPr/>
        <p:txBody>
          <a:bodyPr/>
          <a:lstStyle/>
          <a:p>
            <a:r>
              <a:rPr lang="en-US"/>
              <a:t>Most goal-oriented dialogs require a closed and well-defined domain</a:t>
            </a:r>
          </a:p>
          <a:p>
            <a:r>
              <a:rPr lang="en-US"/>
              <a:t>Hard to include all domain-specific information up-front</a:t>
            </a:r>
          </a:p>
        </p:txBody>
      </p:sp>
      <p:sp>
        <p:nvSpPr>
          <p:cNvPr id="5" name="TextBox 4"/>
          <p:cNvSpPr txBox="1"/>
          <p:nvPr/>
        </p:nvSpPr>
        <p:spPr>
          <a:xfrm>
            <a:off x="5847698" y="2927605"/>
            <a:ext cx="49386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New slots can be gradually introduced</a:t>
            </a:r>
          </a:p>
        </p:txBody>
      </p:sp>
      <p:cxnSp>
        <p:nvCxnSpPr>
          <p:cNvPr id="9" name="Straight Arrow Connector 8"/>
          <p:cNvCxnSpPr/>
          <p:nvPr/>
        </p:nvCxnSpPr>
        <p:spPr>
          <a:xfrm flipV="1">
            <a:off x="1451797" y="4875520"/>
            <a:ext cx="6972457" cy="13447"/>
          </a:xfrm>
          <a:prstGeom prst="straightConnector1">
            <a:avLst/>
          </a:prstGeom>
          <a:ln>
            <a:tailEnd type="arrow"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592671" y="4682188"/>
            <a:ext cx="6639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time</a:t>
            </a:r>
          </a:p>
        </p:txBody>
      </p:sp>
      <p:sp>
        <p:nvSpPr>
          <p:cNvPr id="11" name="TextBox 10"/>
          <p:cNvSpPr txBox="1"/>
          <p:nvPr/>
        </p:nvSpPr>
        <p:spPr>
          <a:xfrm>
            <a:off x="4351217" y="4083803"/>
            <a:ext cx="461665" cy="766482"/>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actress</a:t>
            </a:r>
          </a:p>
        </p:txBody>
      </p:sp>
      <p:sp>
        <p:nvSpPr>
          <p:cNvPr id="12" name="TextBox 11"/>
          <p:cNvSpPr txBox="1"/>
          <p:nvPr/>
        </p:nvSpPr>
        <p:spPr>
          <a:xfrm>
            <a:off x="5102737" y="3709830"/>
            <a:ext cx="461665" cy="1165690"/>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producer</a:t>
            </a:r>
          </a:p>
        </p:txBody>
      </p:sp>
      <p:sp>
        <p:nvSpPr>
          <p:cNvPr id="13" name="TextBox 12"/>
          <p:cNvSpPr txBox="1"/>
          <p:nvPr/>
        </p:nvSpPr>
        <p:spPr>
          <a:xfrm>
            <a:off x="6911393" y="3709830"/>
            <a:ext cx="461665" cy="1165690"/>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box office</a:t>
            </a:r>
          </a:p>
        </p:txBody>
      </p:sp>
      <p:sp>
        <p:nvSpPr>
          <p:cNvPr id="14" name="TextBox 13"/>
          <p:cNvSpPr txBox="1"/>
          <p:nvPr/>
        </p:nvSpPr>
        <p:spPr>
          <a:xfrm>
            <a:off x="7310642" y="4073951"/>
            <a:ext cx="461665" cy="766482"/>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writer</a:t>
            </a:r>
          </a:p>
        </p:txBody>
      </p:sp>
      <p:sp>
        <p:nvSpPr>
          <p:cNvPr id="20" name="TextBox 19"/>
          <p:cNvSpPr txBox="1"/>
          <p:nvPr/>
        </p:nvSpPr>
        <p:spPr>
          <a:xfrm>
            <a:off x="2138086" y="5346168"/>
            <a:ext cx="23539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Initial system deployed</a:t>
            </a:r>
          </a:p>
        </p:txBody>
      </p:sp>
      <p:pic>
        <p:nvPicPr>
          <p:cNvPr id="21" name="Picture 20"/>
          <p:cNvPicPr>
            <a:picLocks noChangeAspect="1"/>
          </p:cNvPicPr>
          <p:nvPr/>
        </p:nvPicPr>
        <p:blipFill>
          <a:blip r:embed="rId2"/>
          <a:stretch>
            <a:fillRect/>
          </a:stretch>
        </p:blipFill>
        <p:spPr>
          <a:xfrm>
            <a:off x="1718351" y="3288185"/>
            <a:ext cx="1285875" cy="1562100"/>
          </a:xfrm>
          <a:prstGeom prst="rect">
            <a:avLst/>
          </a:prstGeom>
        </p:spPr>
      </p:pic>
      <p:sp>
        <p:nvSpPr>
          <p:cNvPr id="4" name="TextBox 3"/>
          <p:cNvSpPr txBox="1"/>
          <p:nvPr/>
        </p:nvSpPr>
        <p:spPr>
          <a:xfrm>
            <a:off x="6335760" y="5282036"/>
            <a:ext cx="3386464"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Calibri" panose="020F0502020204030204"/>
                <a:ea typeface="+mn-ea"/>
                <a:cs typeface="+mn-cs"/>
              </a:rPr>
              <a:t>Challenge for exploration: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How to explore efficiently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to collect data for new slots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When deep models are used</a:t>
            </a:r>
          </a:p>
        </p:txBody>
      </p:sp>
      <p:cxnSp>
        <p:nvCxnSpPr>
          <p:cNvPr id="7" name="Straight Arrow Connector 6"/>
          <p:cNvCxnSpPr>
            <a:stCxn id="4" idx="1"/>
          </p:cNvCxnSpPr>
          <p:nvPr/>
        </p:nvCxnSpPr>
        <p:spPr>
          <a:xfrm flipH="1" flipV="1">
            <a:off x="4679576" y="5007009"/>
            <a:ext cx="1656184" cy="890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5459506" y="4983942"/>
            <a:ext cx="888674" cy="792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156124" y="4900755"/>
            <a:ext cx="0" cy="4454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7541474" y="4915853"/>
            <a:ext cx="0" cy="4168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0" idx="0"/>
          </p:cNvCxnSpPr>
          <p:nvPr/>
        </p:nvCxnSpPr>
        <p:spPr>
          <a:xfrm>
            <a:off x="3315043" y="3127660"/>
            <a:ext cx="0" cy="2218508"/>
          </a:xfrm>
          <a:prstGeom prst="line">
            <a:avLst/>
          </a:prstGeom>
          <a:ln w="3175">
            <a:prstDash val="dash"/>
          </a:ln>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BDA06313-6405-4C16-BEB8-309A80E33D51}"/>
              </a:ext>
            </a:extLst>
          </p:cNvPr>
          <p:cNvSpPr>
            <a:spLocks noGrp="1"/>
          </p:cNvSpPr>
          <p:nvPr>
            <p:ph type="sldNum" sz="quarter" idx="12"/>
          </p:nvPr>
        </p:nvSpPr>
        <p:spPr/>
        <p:txBody>
          <a:bodyPr/>
          <a:lstStyle/>
          <a:p>
            <a:fld id="{0DD54056-B847-46F3-8FD0-4DBB10FED605}" type="slidenum">
              <a:rPr lang="en-US" smtClean="0"/>
              <a:t>64</a:t>
            </a:fld>
            <a:endParaRPr lang="en-US"/>
          </a:p>
        </p:txBody>
      </p:sp>
    </p:spTree>
    <p:extLst>
      <p:ext uri="{BB962C8B-B14F-4D97-AF65-F5344CB8AC3E}">
        <p14:creationId xmlns:p14="http://schemas.microsoft.com/office/powerpoint/2010/main" val="337062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 calcmode="lin" valueType="num">
                                      <p:cBhvr additive="base">
                                        <p:cTn id="9" dur="500" fill="hold"/>
                                        <p:tgtEl>
                                          <p:spTgt spid="20"/>
                                        </p:tgtEl>
                                        <p:attrNameLst>
                                          <p:attrName>ppt_x</p:attrName>
                                        </p:attrNameLst>
                                      </p:cBhvr>
                                      <p:tavLst>
                                        <p:tav tm="0">
                                          <p:val>
                                            <p:strVal val="#ppt_x"/>
                                          </p:val>
                                        </p:tav>
                                        <p:tav tm="100000">
                                          <p:val>
                                            <p:strVal val="#ppt_x"/>
                                          </p:val>
                                        </p:tav>
                                      </p:tavLst>
                                    </p:anim>
                                    <p:anim calcmode="lin" valueType="num">
                                      <p:cBhvr additive="base">
                                        <p:cTn id="1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anim calcmode="lin" valueType="num">
                                      <p:cBhvr>
                                        <p:cTn id="34" dur="500" fill="hold"/>
                                        <p:tgtEl>
                                          <p:spTgt spid="14"/>
                                        </p:tgtEl>
                                        <p:attrNameLst>
                                          <p:attrName>ppt_x</p:attrName>
                                        </p:attrNameLst>
                                      </p:cBhvr>
                                      <p:tavLst>
                                        <p:tav tm="0">
                                          <p:val>
                                            <p:strVal val="#ppt_x"/>
                                          </p:val>
                                        </p:tav>
                                        <p:tav tm="100000">
                                          <p:val>
                                            <p:strVal val="#ppt_x"/>
                                          </p:val>
                                        </p:tav>
                                      </p:tavLst>
                                    </p:anim>
                                    <p:anim calcmode="lin" valueType="num">
                                      <p:cBhvr>
                                        <p:cTn id="35" dur="500" fill="hold"/>
                                        <p:tgtEl>
                                          <p:spTgt spid="14"/>
                                        </p:tgtEl>
                                        <p:attrNameLst>
                                          <p:attrName>ppt_y</p:attrName>
                                        </p:attrNameLst>
                                      </p:cBhvr>
                                      <p:tavLst>
                                        <p:tav tm="0">
                                          <p:val>
                                            <p:strVal val="#ppt_y+.1"/>
                                          </p:val>
                                        </p:tav>
                                        <p:tav tm="100000">
                                          <p:val>
                                            <p:strVal val="#ppt_y"/>
                                          </p:val>
                                        </p:tav>
                                      </p:tavLst>
                                    </p:anim>
                                  </p:childTnLst>
                                </p:cTn>
                              </p:par>
                            </p:childTnLst>
                          </p:cTn>
                        </p:par>
                        <p:par>
                          <p:cTn id="36" fill="hold">
                            <p:stCondLst>
                              <p:cond delay="500"/>
                            </p:stCondLst>
                            <p:childTnLst>
                              <p:par>
                                <p:cTn id="37" presetID="14" presetClass="entr" presetSubtype="10" fill="hold" grpId="0" nodeType="afterEffect">
                                  <p:stCondLst>
                                    <p:cond delay="500"/>
                                  </p:stCondLst>
                                  <p:childTnLst>
                                    <p:set>
                                      <p:cBhvr>
                                        <p:cTn id="38" dur="1" fill="hold">
                                          <p:stCondLst>
                                            <p:cond delay="0"/>
                                          </p:stCondLst>
                                        </p:cTn>
                                        <p:tgtEl>
                                          <p:spTgt spid="5"/>
                                        </p:tgtEl>
                                        <p:attrNameLst>
                                          <p:attrName>style.visibility</p:attrName>
                                        </p:attrNameLst>
                                      </p:cBhvr>
                                      <p:to>
                                        <p:strVal val="visible"/>
                                      </p:to>
                                    </p:set>
                                    <p:animEffect transition="in" filter="randombar(horizont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par>
                                <p:cTn id="45" presetID="10"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par>
                                <p:cTn id="48" presetID="10"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par>
                                <p:cTn id="54" presetID="10" presetClass="entr" presetSubtype="0"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13" grpId="0"/>
      <p:bldP spid="14" grpId="0"/>
      <p:bldP spid="20" grpId="0"/>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Bayes-by-Backprop Q (BBQ) network</a:t>
            </a:r>
          </a:p>
        </p:txBody>
      </p:sp>
      <p:sp>
        <p:nvSpPr>
          <p:cNvPr id="14" name="TextBox 13"/>
          <p:cNvSpPr txBox="1"/>
          <p:nvPr/>
        </p:nvSpPr>
        <p:spPr>
          <a:xfrm>
            <a:off x="10040163" y="5977145"/>
            <a:ext cx="1819010" cy="400110"/>
          </a:xfrm>
          <a:prstGeom prst="rect">
            <a:avLst/>
          </a:prstGeom>
          <a:solidFill>
            <a:schemeClr val="bg1"/>
          </a:solid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F7F7F"/>
                </a:solidFill>
                <a:effectLst/>
                <a:uLnTx/>
                <a:uFillTx/>
                <a:latin typeface="Calibri" panose="020F0502020204030204"/>
                <a:ea typeface="+mn-ea"/>
                <a:cs typeface="Calibri"/>
              </a:rPr>
              <a:t>[</a:t>
            </a:r>
            <a:r>
              <a:rPr kumimoji="0" lang="en-US" sz="2000" b="0" i="0" u="none" strike="noStrike" kern="1200" cap="none" spc="0" normalizeH="0" baseline="0" noProof="0">
                <a:ln>
                  <a:noFill/>
                </a:ln>
                <a:solidFill>
                  <a:srgbClr val="7F7F7F"/>
                </a:solidFill>
                <a:effectLst/>
                <a:uLnTx/>
                <a:uFillTx/>
                <a:latin typeface="Calibri" panose="020F0502020204030204"/>
                <a:ea typeface="+mn-ea"/>
                <a:cs typeface="Calibri"/>
                <a:hlinkClick r:id="rId2"/>
              </a:rPr>
              <a:t>Lipton+ 18</a:t>
            </a:r>
            <a:r>
              <a:rPr kumimoji="0" lang="en-US" sz="2000" b="0" i="0" u="none" strike="noStrike" kern="1200" cap="none" spc="0" normalizeH="0" baseline="0" noProof="0">
                <a:ln>
                  <a:noFill/>
                </a:ln>
                <a:solidFill>
                  <a:srgbClr val="7F7F7F"/>
                </a:solidFill>
                <a:effectLst/>
                <a:uLnTx/>
                <a:uFillTx/>
                <a:latin typeface="Calibri" panose="020F0502020204030204"/>
                <a:ea typeface="+mn-ea"/>
                <a:cs typeface="Calibri"/>
              </a:rPr>
              <a:t>]</a:t>
            </a:r>
          </a:p>
        </p:txBody>
      </p:sp>
      <mc:AlternateContent xmlns:mc="http://schemas.openxmlformats.org/markup-compatibility/2006" xmlns:a14="http://schemas.microsoft.com/office/drawing/2010/main">
        <mc:Choice Requires="a14">
          <p:sp>
            <p:nvSpPr>
              <p:cNvPr id="15" name="TextBox 14"/>
              <p:cNvSpPr txBox="1"/>
              <p:nvPr/>
            </p:nvSpPr>
            <p:spPr>
              <a:xfrm>
                <a:off x="5846966" y="1507498"/>
                <a:ext cx="6117099" cy="10899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BBQ-learning of network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params</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𝜇</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𝜎</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e>
                    </m:d>
                  </m:oMath>
                </a14:m>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e>
                      </m:acc>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unc>
                        <m:func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r>
                            <m:rPr>
                              <m:sty m:val="p"/>
                            </m:rPr>
                            <a:rPr kumimoji="0" lang="en-US" sz="2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arg</m:t>
                          </m:r>
                        </m:fName>
                        <m:e>
                          <m:func>
                            <m:func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limLow>
                                <m:limLow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limLowPr>
                                <m:e>
                                  <m:r>
                                    <m:rPr>
                                      <m:sty m:val="p"/>
                                    </m:rPr>
                                    <a:rPr kumimoji="0" lang="en-US" sz="2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min</m:t>
                                  </m:r>
                                </m:e>
                                <m:lim>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m:t>
                                      </m:r>
                                    </m:sub>
                                  </m:sSub>
                                </m:lim>
                              </m:limLow>
                            </m:fName>
                            <m:e>
                              <m:r>
                                <m:rPr>
                                  <m:sty m:val="p"/>
                                </m:rPr>
                                <a:rPr kumimoji="0" lang="en-US" sz="2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KL</m:t>
                              </m:r>
                              <m:d>
                                <m:d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𝑞</m:t>
                                  </m:r>
                                  <m:d>
                                    <m:d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2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𝐰</m:t>
                                      </m:r>
                                    </m:e>
                                    <m:e>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m:t>
                                          </m:r>
                                        </m:sub>
                                      </m:sSub>
                                    </m:e>
                                  </m:d>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begChr m:val="|"/>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𝑝</m:t>
                                      </m:r>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2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𝐰</m:t>
                                      </m:r>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𝐷𝑎𝑡𝑎</m:t>
                                      </m:r>
                                    </m:e>
                                  </m:d>
                                </m:e>
                              </m:d>
                            </m:e>
                          </m:func>
                        </m:e>
                      </m:func>
                    </m:oMath>
                  </m:oMathPara>
                </a14:m>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846966" y="1507498"/>
                <a:ext cx="6117099" cy="1089914"/>
              </a:xfrm>
              <a:prstGeom prst="rect">
                <a:avLst/>
              </a:prstGeom>
              <a:blipFill>
                <a:blip r:embed="rId3"/>
                <a:stretch>
                  <a:fillRect l="-1494" t="-4469" b="-559"/>
                </a:stretch>
              </a:blipFill>
            </p:spPr>
            <p:txBody>
              <a:bodyPr/>
              <a:lstStyle/>
              <a:p>
                <a:r>
                  <a:rPr lang="en-US">
                    <a:noFill/>
                  </a:rPr>
                  <a:t> </a:t>
                </a:r>
              </a:p>
            </p:txBody>
          </p:sp>
        </mc:Fallback>
      </mc:AlternateContent>
      <p:grpSp>
        <p:nvGrpSpPr>
          <p:cNvPr id="23" name="Group 22">
            <a:extLst>
              <a:ext uri="{FF2B5EF4-FFF2-40B4-BE49-F238E27FC236}">
                <a16:creationId xmlns:a16="http://schemas.microsoft.com/office/drawing/2014/main" id="{825E27B1-DB3C-4E1F-80BB-B2B1B46B908F}"/>
              </a:ext>
            </a:extLst>
          </p:cNvPr>
          <p:cNvGrpSpPr/>
          <p:nvPr/>
        </p:nvGrpSpPr>
        <p:grpSpPr>
          <a:xfrm>
            <a:off x="666611" y="1689491"/>
            <a:ext cx="4267136" cy="2152724"/>
            <a:chOff x="247623" y="1745632"/>
            <a:chExt cx="5845564" cy="3615491"/>
          </a:xfrm>
        </p:grpSpPr>
        <p:sp>
          <p:nvSpPr>
            <p:cNvPr id="5" name="TextBox 4"/>
            <p:cNvSpPr txBox="1"/>
            <p:nvPr/>
          </p:nvSpPr>
          <p:spPr>
            <a:xfrm>
              <a:off x="247623" y="3243201"/>
              <a:ext cx="492443" cy="606961"/>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state</a:t>
              </a:r>
            </a:p>
          </p:txBody>
        </p:sp>
        <p:pic>
          <p:nvPicPr>
            <p:cNvPr id="4" name="Picture 3"/>
            <p:cNvPicPr>
              <a:picLocks noChangeAspect="1"/>
            </p:cNvPicPr>
            <p:nvPr/>
          </p:nvPicPr>
          <p:blipFill>
            <a:blip r:embed="rId4"/>
            <a:stretch>
              <a:fillRect/>
            </a:stretch>
          </p:blipFill>
          <p:spPr>
            <a:xfrm>
              <a:off x="1176991" y="1745632"/>
              <a:ext cx="3965025" cy="3615491"/>
            </a:xfrm>
            <a:prstGeom prst="rect">
              <a:avLst/>
            </a:prstGeom>
          </p:spPr>
        </p:pic>
        <p:sp>
          <p:nvSpPr>
            <p:cNvPr id="6" name="Arrow: Right 5"/>
            <p:cNvSpPr/>
            <p:nvPr/>
          </p:nvSpPr>
          <p:spPr>
            <a:xfrm>
              <a:off x="733978" y="3311061"/>
              <a:ext cx="31724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Right 6"/>
            <p:cNvSpPr/>
            <p:nvPr/>
          </p:nvSpPr>
          <p:spPr>
            <a:xfrm>
              <a:off x="5267788" y="3311060"/>
              <a:ext cx="31724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5600744" y="3037436"/>
              <a:ext cx="492443" cy="1002262"/>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Q-values</a:t>
              </a:r>
            </a:p>
          </p:txBody>
        </p:sp>
      </p:grpSp>
      <p:grpSp>
        <p:nvGrpSpPr>
          <p:cNvPr id="26" name="Group 25">
            <a:extLst>
              <a:ext uri="{FF2B5EF4-FFF2-40B4-BE49-F238E27FC236}">
                <a16:creationId xmlns:a16="http://schemas.microsoft.com/office/drawing/2014/main" id="{A10DB1A0-B1CC-4193-8FB1-6E5AB50D406F}"/>
              </a:ext>
            </a:extLst>
          </p:cNvPr>
          <p:cNvGrpSpPr/>
          <p:nvPr/>
        </p:nvGrpSpPr>
        <p:grpSpPr>
          <a:xfrm>
            <a:off x="1506924" y="2285492"/>
            <a:ext cx="2457542" cy="854420"/>
            <a:chOff x="1217204" y="2906332"/>
            <a:chExt cx="3770631" cy="1133366"/>
          </a:xfrm>
        </p:grpSpPr>
        <p:pic>
          <p:nvPicPr>
            <p:cNvPr id="24" name="Picture 23">
              <a:extLst>
                <a:ext uri="{FF2B5EF4-FFF2-40B4-BE49-F238E27FC236}">
                  <a16:creationId xmlns:a16="http://schemas.microsoft.com/office/drawing/2014/main" id="{710FF829-5D01-4101-8097-B5DFAC25C38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17204" y="2906332"/>
              <a:ext cx="2085975" cy="1133366"/>
            </a:xfrm>
            <a:prstGeom prst="rect">
              <a:avLst/>
            </a:prstGeom>
            <a:noFill/>
          </p:spPr>
        </p:pic>
        <p:pic>
          <p:nvPicPr>
            <p:cNvPr id="25" name="Picture 24">
              <a:extLst>
                <a:ext uri="{FF2B5EF4-FFF2-40B4-BE49-F238E27FC236}">
                  <a16:creationId xmlns:a16="http://schemas.microsoft.com/office/drawing/2014/main" id="{1881C532-A6D1-4545-84F6-2E99AF13C61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1860" y="2906332"/>
              <a:ext cx="2085975" cy="1133366"/>
            </a:xfrm>
            <a:prstGeom prst="rect">
              <a:avLst/>
            </a:prstGeom>
            <a:noFill/>
          </p:spPr>
        </p:pic>
      </p:grpSp>
      <p:cxnSp>
        <p:nvCxnSpPr>
          <p:cNvPr id="27" name="Straight Arrow Connector 26">
            <a:extLst>
              <a:ext uri="{FF2B5EF4-FFF2-40B4-BE49-F238E27FC236}">
                <a16:creationId xmlns:a16="http://schemas.microsoft.com/office/drawing/2014/main" id="{F529DB04-12C8-4BAC-A54C-4A55834EFCE0}"/>
              </a:ext>
            </a:extLst>
          </p:cNvPr>
          <p:cNvCxnSpPr/>
          <p:nvPr/>
        </p:nvCxnSpPr>
        <p:spPr>
          <a:xfrm flipV="1">
            <a:off x="10076446" y="2485505"/>
            <a:ext cx="0" cy="519901"/>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5D0D13D-95DB-487E-BE94-EFE40275F6C8}"/>
                  </a:ext>
                </a:extLst>
              </p:cNvPr>
              <p:cNvSpPr txBox="1"/>
              <p:nvPr/>
            </p:nvSpPr>
            <p:spPr>
              <a:xfrm>
                <a:off x="8385254" y="3005406"/>
                <a:ext cx="33823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Still use “target network” </a:t>
                </a:r>
                <a14:m>
                  <m:oMath xmlns:m="http://schemas.openxmlformats.org/officeDocument/2006/math">
                    <m:sSub>
                      <m:sSubPr>
                        <m:ctrlP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𝜃</m:t>
                        </m:r>
                      </m:e>
                      <m:sub>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𝑇</m:t>
                        </m:r>
                      </m:sub>
                    </m:sSub>
                  </m:oMath>
                </a14:m>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to synthesize regression target</a:t>
                </a:r>
              </a:p>
            </p:txBody>
          </p:sp>
        </mc:Choice>
        <mc:Fallback xmlns="">
          <p:sp>
            <p:nvSpPr>
              <p:cNvPr id="29" name="TextBox 28">
                <a:extLst>
                  <a:ext uri="{FF2B5EF4-FFF2-40B4-BE49-F238E27FC236}">
                    <a16:creationId xmlns:a16="http://schemas.microsoft.com/office/drawing/2014/main" id="{35D0D13D-95DB-487E-BE94-EFE40275F6C8}"/>
                  </a:ext>
                </a:extLst>
              </p:cNvPr>
              <p:cNvSpPr txBox="1">
                <a:spLocks noRot="1" noChangeAspect="1" noMove="1" noResize="1" noEditPoints="1" noAdjustHandles="1" noChangeArrowheads="1" noChangeShapeType="1" noTextEdit="1"/>
              </p:cNvSpPr>
              <p:nvPr/>
            </p:nvSpPr>
            <p:spPr>
              <a:xfrm>
                <a:off x="8385254" y="3005406"/>
                <a:ext cx="3382383" cy="707886"/>
              </a:xfrm>
              <a:prstGeom prst="rect">
                <a:avLst/>
              </a:prstGeom>
              <a:blipFill>
                <a:blip r:embed="rId7"/>
                <a:stretch>
                  <a:fillRect l="-1264" t="-4310" r="-1083"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3B128C0-F92F-4645-A33E-FD710CED76CB}"/>
                  </a:ext>
                </a:extLst>
              </p:cNvPr>
              <p:cNvSpPr txBox="1"/>
              <p:nvPr/>
            </p:nvSpPr>
            <p:spPr>
              <a:xfrm>
                <a:off x="5279999" y="4341862"/>
                <a:ext cx="6501247" cy="13365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Parameter learning: solve for </a:t>
                </a:r>
                <a14:m>
                  <m:oMath xmlns:m="http://schemas.openxmlformats.org/officeDocument/2006/math">
                    <m:acc>
                      <m:accPr>
                        <m:chr m:val="̂"/>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e>
                    </m:acc>
                  </m:oMath>
                </a14:m>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with Bayes-by-backprop </a:t>
                </a:r>
                <a:r>
                  <a:rPr kumimoji="0" lang="en-US" sz="20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[Blundell et al. 2015]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Params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oMath>
                </a14:m>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quantifies uncertainty in Q-values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Action selection: use Thompson sampling for exploration</a:t>
                </a:r>
              </a:p>
            </p:txBody>
          </p:sp>
        </mc:Choice>
        <mc:Fallback xmlns="">
          <p:sp>
            <p:nvSpPr>
              <p:cNvPr id="3" name="TextBox 2">
                <a:extLst>
                  <a:ext uri="{FF2B5EF4-FFF2-40B4-BE49-F238E27FC236}">
                    <a16:creationId xmlns:a16="http://schemas.microsoft.com/office/drawing/2014/main" id="{13B128C0-F92F-4645-A33E-FD710CED76CB}"/>
                  </a:ext>
                </a:extLst>
              </p:cNvPr>
              <p:cNvSpPr txBox="1">
                <a:spLocks noRot="1" noChangeAspect="1" noMove="1" noResize="1" noEditPoints="1" noAdjustHandles="1" noChangeArrowheads="1" noChangeShapeType="1" noTextEdit="1"/>
              </p:cNvSpPr>
              <p:nvPr/>
            </p:nvSpPr>
            <p:spPr>
              <a:xfrm>
                <a:off x="5279999" y="4341862"/>
                <a:ext cx="6501247" cy="1336520"/>
              </a:xfrm>
              <a:prstGeom prst="rect">
                <a:avLst/>
              </a:prstGeom>
              <a:blipFill>
                <a:blip r:embed="rId8"/>
                <a:stretch>
                  <a:fillRect l="-843" t="-1826" b="-7306"/>
                </a:stretch>
              </a:blipFill>
            </p:spPr>
            <p:txBody>
              <a:bodyPr/>
              <a:lstStyle/>
              <a:p>
                <a:r>
                  <a:rPr lang="en-US">
                    <a:noFill/>
                  </a:rPr>
                  <a:t> </a:t>
                </a:r>
              </a:p>
            </p:txBody>
          </p:sp>
        </mc:Fallback>
      </mc:AlternateContent>
      <p:pic>
        <p:nvPicPr>
          <p:cNvPr id="9" name="Picture 9" descr="A close up of a map&#10;&#10;Description generated with very high confidence">
            <a:extLst>
              <a:ext uri="{FF2B5EF4-FFF2-40B4-BE49-F238E27FC236}">
                <a16:creationId xmlns:a16="http://schemas.microsoft.com/office/drawing/2014/main" id="{EF1B5C69-1C32-4761-B520-380ADB0B0A4D}"/>
              </a:ext>
            </a:extLst>
          </p:cNvPr>
          <p:cNvPicPr>
            <a:picLocks noChangeAspect="1"/>
          </p:cNvPicPr>
          <p:nvPr/>
        </p:nvPicPr>
        <p:blipFill>
          <a:blip r:embed="rId9"/>
          <a:stretch>
            <a:fillRect/>
          </a:stretch>
        </p:blipFill>
        <p:spPr>
          <a:xfrm>
            <a:off x="1050470" y="3843198"/>
            <a:ext cx="4056289" cy="2906766"/>
          </a:xfrm>
          <a:prstGeom prst="rect">
            <a:avLst/>
          </a:prstGeom>
        </p:spPr>
      </p:pic>
      <p:sp>
        <p:nvSpPr>
          <p:cNvPr id="10" name="Slide Number Placeholder 9">
            <a:extLst>
              <a:ext uri="{FF2B5EF4-FFF2-40B4-BE49-F238E27FC236}">
                <a16:creationId xmlns:a16="http://schemas.microsoft.com/office/drawing/2014/main" id="{486FE5A3-1039-466A-8837-08372D100E80}"/>
              </a:ext>
            </a:extLst>
          </p:cNvPr>
          <p:cNvSpPr>
            <a:spLocks noGrp="1"/>
          </p:cNvSpPr>
          <p:nvPr>
            <p:ph type="sldNum" sz="quarter" idx="12"/>
          </p:nvPr>
        </p:nvSpPr>
        <p:spPr/>
        <p:txBody>
          <a:bodyPr/>
          <a:lstStyle/>
          <a:p>
            <a:fld id="{0DD54056-B847-46F3-8FD0-4DBB10FED605}" type="slidenum">
              <a:rPr lang="en-US" smtClean="0"/>
              <a:t>65</a:t>
            </a:fld>
            <a:endParaRPr lang="en-US"/>
          </a:p>
        </p:txBody>
      </p:sp>
    </p:spTree>
    <p:extLst>
      <p:ext uri="{BB962C8B-B14F-4D97-AF65-F5344CB8AC3E}">
        <p14:creationId xmlns:p14="http://schemas.microsoft.com/office/powerpoint/2010/main" val="243707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15C6B-D497-4188-8AA9-A68AC973977C}"/>
              </a:ext>
            </a:extLst>
          </p:cNvPr>
          <p:cNvSpPr>
            <a:spLocks noGrp="1"/>
          </p:cNvSpPr>
          <p:nvPr>
            <p:ph type="title"/>
          </p:nvPr>
        </p:nvSpPr>
        <p:spPr>
          <a:xfrm>
            <a:off x="838200" y="365125"/>
            <a:ext cx="10515600" cy="1042415"/>
          </a:xfrm>
        </p:spPr>
        <p:txBody>
          <a:bodyPr/>
          <a:lstStyle/>
          <a:p>
            <a:r>
              <a:rPr lang="en-US" i="1"/>
              <a:t>Composite-</a:t>
            </a:r>
            <a:r>
              <a:rPr lang="en-US"/>
              <a:t>task Dialogues</a:t>
            </a:r>
          </a:p>
        </p:txBody>
      </p:sp>
      <p:sp>
        <p:nvSpPr>
          <p:cNvPr id="4" name="Rectangle: Rounded Corners 3">
            <a:extLst>
              <a:ext uri="{FF2B5EF4-FFF2-40B4-BE49-F238E27FC236}">
                <a16:creationId xmlns:a16="http://schemas.microsoft.com/office/drawing/2014/main" id="{2491662E-DC3E-42FC-9C4D-3C76BF1FA017}"/>
              </a:ext>
            </a:extLst>
          </p:cNvPr>
          <p:cNvSpPr/>
          <p:nvPr/>
        </p:nvSpPr>
        <p:spPr>
          <a:xfrm>
            <a:off x="3564081" y="1546875"/>
            <a:ext cx="2667000" cy="66458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Travel Assistant</a:t>
            </a:r>
          </a:p>
        </p:txBody>
      </p:sp>
      <p:grpSp>
        <p:nvGrpSpPr>
          <p:cNvPr id="10" name="Group 9">
            <a:extLst>
              <a:ext uri="{FF2B5EF4-FFF2-40B4-BE49-F238E27FC236}">
                <a16:creationId xmlns:a16="http://schemas.microsoft.com/office/drawing/2014/main" id="{EFA9F91E-A753-42FF-8F2B-AF3B45F0CA23}"/>
              </a:ext>
            </a:extLst>
          </p:cNvPr>
          <p:cNvGrpSpPr/>
          <p:nvPr/>
        </p:nvGrpSpPr>
        <p:grpSpPr>
          <a:xfrm>
            <a:off x="1648690" y="2936153"/>
            <a:ext cx="6497782" cy="2584884"/>
            <a:chOff x="1350818" y="2520516"/>
            <a:chExt cx="6497782" cy="2584884"/>
          </a:xfrm>
        </p:grpSpPr>
        <p:sp>
          <p:nvSpPr>
            <p:cNvPr id="9" name="Oval 8">
              <a:extLst>
                <a:ext uri="{FF2B5EF4-FFF2-40B4-BE49-F238E27FC236}">
                  <a16:creationId xmlns:a16="http://schemas.microsoft.com/office/drawing/2014/main" id="{E27FDCE1-349E-49A8-9E89-C33C1F22DA14}"/>
                </a:ext>
              </a:extLst>
            </p:cNvPr>
            <p:cNvSpPr/>
            <p:nvPr/>
          </p:nvSpPr>
          <p:spPr>
            <a:xfrm>
              <a:off x="1350818" y="2520516"/>
              <a:ext cx="6497782" cy="2584884"/>
            </a:xfrm>
            <a:prstGeom prst="ellipse">
              <a:avLst/>
            </a:prstGeom>
            <a:solidFill>
              <a:srgbClr val="FFFF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D573428-2FAA-4D7C-BCFB-095DA2D0A0AF}"/>
                </a:ext>
              </a:extLst>
            </p:cNvPr>
            <p:cNvSpPr/>
            <p:nvPr/>
          </p:nvSpPr>
          <p:spPr>
            <a:xfrm>
              <a:off x="1981200" y="3396817"/>
              <a:ext cx="1731818" cy="5680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Book Flight</a:t>
              </a:r>
            </a:p>
          </p:txBody>
        </p:sp>
        <p:sp>
          <p:nvSpPr>
            <p:cNvPr id="7" name="Rectangle 6">
              <a:extLst>
                <a:ext uri="{FF2B5EF4-FFF2-40B4-BE49-F238E27FC236}">
                  <a16:creationId xmlns:a16="http://schemas.microsoft.com/office/drawing/2014/main" id="{8194DBA8-3486-4CC2-AB8B-19ACB066F956}"/>
                </a:ext>
              </a:extLst>
            </p:cNvPr>
            <p:cNvSpPr/>
            <p:nvPr/>
          </p:nvSpPr>
          <p:spPr>
            <a:xfrm>
              <a:off x="3841173" y="4207309"/>
              <a:ext cx="1731818" cy="5680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Book Hotel</a:t>
              </a:r>
            </a:p>
          </p:txBody>
        </p:sp>
        <p:sp>
          <p:nvSpPr>
            <p:cNvPr id="8" name="Rectangle 7">
              <a:extLst>
                <a:ext uri="{FF2B5EF4-FFF2-40B4-BE49-F238E27FC236}">
                  <a16:creationId xmlns:a16="http://schemas.microsoft.com/office/drawing/2014/main" id="{2C859354-DAA6-4819-BF5A-565A6EA8666D}"/>
                </a:ext>
              </a:extLst>
            </p:cNvPr>
            <p:cNvSpPr/>
            <p:nvPr/>
          </p:nvSpPr>
          <p:spPr>
            <a:xfrm>
              <a:off x="5299364" y="3041288"/>
              <a:ext cx="1697181" cy="7110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Reserve Restaurant</a:t>
              </a:r>
            </a:p>
          </p:txBody>
        </p:sp>
      </p:grpSp>
      <p:sp>
        <p:nvSpPr>
          <p:cNvPr id="11" name="Arrow: Down 10">
            <a:extLst>
              <a:ext uri="{FF2B5EF4-FFF2-40B4-BE49-F238E27FC236}">
                <a16:creationId xmlns:a16="http://schemas.microsoft.com/office/drawing/2014/main" id="{665349BE-661C-4DC5-8318-DD1E69764911}"/>
              </a:ext>
            </a:extLst>
          </p:cNvPr>
          <p:cNvSpPr/>
          <p:nvPr/>
        </p:nvSpPr>
        <p:spPr>
          <a:xfrm>
            <a:off x="4585855" y="2343475"/>
            <a:ext cx="630381" cy="46207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Down 11">
            <a:extLst>
              <a:ext uri="{FF2B5EF4-FFF2-40B4-BE49-F238E27FC236}">
                <a16:creationId xmlns:a16="http://schemas.microsoft.com/office/drawing/2014/main" id="{5F1C58F2-F924-42B0-88A6-AB37EF1CC669}"/>
              </a:ext>
            </a:extLst>
          </p:cNvPr>
          <p:cNvSpPr/>
          <p:nvPr/>
        </p:nvSpPr>
        <p:spPr>
          <a:xfrm>
            <a:off x="4582390" y="5645947"/>
            <a:ext cx="630381" cy="46207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3CBB07B-B6EC-494B-8170-9BB82FD0EFB9}"/>
              </a:ext>
            </a:extLst>
          </p:cNvPr>
          <p:cNvSpPr/>
          <p:nvPr/>
        </p:nvSpPr>
        <p:spPr>
          <a:xfrm>
            <a:off x="4248148" y="6232927"/>
            <a:ext cx="1298864" cy="5335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Actions</a:t>
            </a:r>
          </a:p>
        </p:txBody>
      </p:sp>
      <p:sp>
        <p:nvSpPr>
          <p:cNvPr id="14" name="TextBox 13">
            <a:extLst>
              <a:ext uri="{FF2B5EF4-FFF2-40B4-BE49-F238E27FC236}">
                <a16:creationId xmlns:a16="http://schemas.microsoft.com/office/drawing/2014/main" id="{61161C97-E4EA-4F51-B055-7E5162C78471}"/>
              </a:ext>
            </a:extLst>
          </p:cNvPr>
          <p:cNvSpPr txBox="1"/>
          <p:nvPr/>
        </p:nvSpPr>
        <p:spPr>
          <a:xfrm>
            <a:off x="8804561" y="3195315"/>
            <a:ext cx="21128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Calibri" panose="020F0502020204030204"/>
                <a:ea typeface="+mn-ea"/>
                <a:cs typeface="+mn-cs"/>
              </a:rPr>
              <a:t>“subtasks”</a:t>
            </a:r>
          </a:p>
        </p:txBody>
      </p:sp>
      <p:cxnSp>
        <p:nvCxnSpPr>
          <p:cNvPr id="16" name="Straight Arrow Connector 15">
            <a:extLst>
              <a:ext uri="{FF2B5EF4-FFF2-40B4-BE49-F238E27FC236}">
                <a16:creationId xmlns:a16="http://schemas.microsoft.com/office/drawing/2014/main" id="{8B3A1DCB-D208-446E-BFAC-B8595EC6A5B0}"/>
              </a:ext>
            </a:extLst>
          </p:cNvPr>
          <p:cNvCxnSpPr>
            <a:cxnSpLocks/>
            <a:stCxn id="14" idx="1"/>
          </p:cNvCxnSpPr>
          <p:nvPr/>
        </p:nvCxnSpPr>
        <p:spPr>
          <a:xfrm flipH="1">
            <a:off x="7931727" y="3456925"/>
            <a:ext cx="872834" cy="355528"/>
          </a:xfrm>
          <a:prstGeom prst="straightConnector1">
            <a:avLst/>
          </a:prstGeom>
          <a:ln w="25400">
            <a:tailEnd type="arrow"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FFD4DC4-1A46-45E5-B646-78DA808D9775}"/>
              </a:ext>
            </a:extLst>
          </p:cNvPr>
          <p:cNvSpPr txBox="1"/>
          <p:nvPr/>
        </p:nvSpPr>
        <p:spPr>
          <a:xfrm flipH="1">
            <a:off x="7734991" y="5600228"/>
            <a:ext cx="260049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Naturally solved by hierarchical RL</a:t>
            </a:r>
          </a:p>
        </p:txBody>
      </p:sp>
      <p:sp>
        <p:nvSpPr>
          <p:cNvPr id="3" name="Slide Number Placeholder 2">
            <a:extLst>
              <a:ext uri="{FF2B5EF4-FFF2-40B4-BE49-F238E27FC236}">
                <a16:creationId xmlns:a16="http://schemas.microsoft.com/office/drawing/2014/main" id="{D110E52A-3C16-466F-8B5C-905D4C75F0AA}"/>
              </a:ext>
            </a:extLst>
          </p:cNvPr>
          <p:cNvSpPr>
            <a:spLocks noGrp="1"/>
          </p:cNvSpPr>
          <p:nvPr>
            <p:ph type="sldNum" sz="quarter" idx="12"/>
          </p:nvPr>
        </p:nvSpPr>
        <p:spPr/>
        <p:txBody>
          <a:bodyPr/>
          <a:lstStyle/>
          <a:p>
            <a:fld id="{0DD54056-B847-46F3-8FD0-4DBB10FED605}" type="slidenum">
              <a:rPr lang="en-US" smtClean="0"/>
              <a:t>66</a:t>
            </a:fld>
            <a:endParaRPr lang="en-US"/>
          </a:p>
        </p:txBody>
      </p:sp>
    </p:spTree>
    <p:extLst>
      <p:ext uri="{BB962C8B-B14F-4D97-AF65-F5344CB8AC3E}">
        <p14:creationId xmlns:p14="http://schemas.microsoft.com/office/powerpoint/2010/main" val="312781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BCB2A-C78B-4F3D-A731-9A6D937D6E4C}"/>
              </a:ext>
            </a:extLst>
          </p:cNvPr>
          <p:cNvSpPr>
            <a:spLocks noGrp="1"/>
          </p:cNvSpPr>
          <p:nvPr>
            <p:ph type="title"/>
          </p:nvPr>
        </p:nvSpPr>
        <p:spPr/>
        <p:txBody>
          <a:bodyPr/>
          <a:lstStyle/>
          <a:p>
            <a:r>
              <a:rPr lang="en-US"/>
              <a:t>A Hierarchical Policy Learner</a:t>
            </a:r>
          </a:p>
        </p:txBody>
      </p:sp>
      <p:pic>
        <p:nvPicPr>
          <p:cNvPr id="4" name="Content Placeholder 3">
            <a:extLst>
              <a:ext uri="{FF2B5EF4-FFF2-40B4-BE49-F238E27FC236}">
                <a16:creationId xmlns:a16="http://schemas.microsoft.com/office/drawing/2014/main" id="{D537B55B-0F73-4334-97C8-DABABF0ED791}"/>
              </a:ext>
            </a:extLst>
          </p:cNvPr>
          <p:cNvPicPr>
            <a:picLocks noGrp="1" noChangeAspect="1"/>
          </p:cNvPicPr>
          <p:nvPr>
            <p:ph idx="1"/>
          </p:nvPr>
        </p:nvPicPr>
        <p:blipFill>
          <a:blip r:embed="rId2"/>
          <a:stretch>
            <a:fillRect/>
          </a:stretch>
        </p:blipFill>
        <p:spPr>
          <a:xfrm>
            <a:off x="343718" y="1520599"/>
            <a:ext cx="6092634" cy="3419249"/>
          </a:xfrm>
          <a:prstGeom prst="rect">
            <a:avLst/>
          </a:prstGeom>
        </p:spPr>
      </p:pic>
      <p:sp>
        <p:nvSpPr>
          <p:cNvPr id="5" name="TextBox 4">
            <a:extLst>
              <a:ext uri="{FF2B5EF4-FFF2-40B4-BE49-F238E27FC236}">
                <a16:creationId xmlns:a16="http://schemas.microsoft.com/office/drawing/2014/main" id="{A5E5C014-C300-4D8C-AEA6-2C88022C3FDD}"/>
              </a:ext>
            </a:extLst>
          </p:cNvPr>
          <p:cNvSpPr txBox="1"/>
          <p:nvPr/>
        </p:nvSpPr>
        <p:spPr>
          <a:xfrm>
            <a:off x="924018" y="5567305"/>
            <a:ext cx="4181178" cy="830997"/>
          </a:xfrm>
          <a:prstGeom prst="rect">
            <a:avLst/>
          </a:prstGeom>
          <a:noFill/>
        </p:spPr>
        <p:txBody>
          <a:bodyPr wrap="square" rtlCol="0" anchor="t">
            <a:spAutoFit/>
          </a:bodyPr>
          <a:lstStyle/>
          <a:p>
            <a:pPr algn="ctr">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Similar to </a:t>
            </a:r>
            <a:r>
              <a:rPr lang="en-US" sz="2400">
                <a:solidFill>
                  <a:srgbClr val="000000"/>
                </a:solidFill>
                <a:latin typeface="Calibri" panose="020F0502020204030204"/>
              </a:rPr>
              <a:t>Hierarchical Abstract Machine</a:t>
            </a: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 </a:t>
            </a:r>
            <a:r>
              <a:rPr lang="en-US" sz="2400">
                <a:solidFill>
                  <a:srgbClr val="000000"/>
                </a:solidFill>
                <a:latin typeface="Calibri" panose="020F0502020204030204"/>
              </a:rPr>
              <a:t>(HAM)</a:t>
            </a:r>
            <a:r>
              <a:rPr lang="en-US" sz="2400">
                <a:solidFill>
                  <a:srgbClr val="E7E6E6">
                    <a:lumMod val="50000"/>
                  </a:srgbClr>
                </a:solidFill>
                <a:latin typeface="Calibri" panose="020F0502020204030204"/>
              </a:rPr>
              <a:t> </a:t>
            </a:r>
            <a:r>
              <a:rPr kumimoji="0" lang="en-US" sz="2400" b="0" i="0" u="none" strike="noStrike" kern="1200" cap="none" spc="0" normalizeH="0" baseline="0" noProof="0">
                <a:ln>
                  <a:noFill/>
                </a:ln>
                <a:solidFill>
                  <a:srgbClr val="E7E6E6">
                    <a:lumMod val="50000"/>
                  </a:srgbClr>
                </a:solidFill>
                <a:effectLst/>
                <a:uLnTx/>
                <a:uFillTx/>
                <a:latin typeface="Calibri" panose="020F0502020204030204"/>
                <a:ea typeface="+mn-ea"/>
                <a:cs typeface="+mn-cs"/>
                <a:hlinkClick r:id="rId3"/>
              </a:rPr>
              <a:t>[Parr’98]</a:t>
            </a:r>
            <a:endParaRPr lang="en-US" sz="2400" b="0" i="0" u="none" strike="noStrike" kern="1200" cap="none" spc="0" baseline="0" noProof="0">
              <a:solidFill>
                <a:srgbClr val="767171"/>
              </a:solidFill>
              <a:latin typeface="Calibri" panose="020F0502020204030204"/>
              <a:cs typeface="Calibri"/>
            </a:endParaRPr>
          </a:p>
        </p:txBody>
      </p:sp>
      <p:pic>
        <p:nvPicPr>
          <p:cNvPr id="3" name="Picture 5" descr="A close up of text on a white background&#10;&#10;Description generated with high confidence">
            <a:extLst>
              <a:ext uri="{FF2B5EF4-FFF2-40B4-BE49-F238E27FC236}">
                <a16:creationId xmlns:a16="http://schemas.microsoft.com/office/drawing/2014/main" id="{FB7682BC-F46A-40FF-9F4B-C0F05F3C6F91}"/>
              </a:ext>
            </a:extLst>
          </p:cNvPr>
          <p:cNvPicPr>
            <a:picLocks noChangeAspect="1"/>
          </p:cNvPicPr>
          <p:nvPr/>
        </p:nvPicPr>
        <p:blipFill>
          <a:blip r:embed="rId4"/>
          <a:stretch>
            <a:fillRect/>
          </a:stretch>
        </p:blipFill>
        <p:spPr>
          <a:xfrm>
            <a:off x="6738255" y="1433062"/>
            <a:ext cx="5172075" cy="3930643"/>
          </a:xfrm>
          <a:prstGeom prst="rect">
            <a:avLst/>
          </a:prstGeom>
        </p:spPr>
      </p:pic>
      <p:sp>
        <p:nvSpPr>
          <p:cNvPr id="7" name="TextBox 6">
            <a:extLst>
              <a:ext uri="{FF2B5EF4-FFF2-40B4-BE49-F238E27FC236}">
                <a16:creationId xmlns:a16="http://schemas.microsoft.com/office/drawing/2014/main" id="{8EA895FF-CFED-46D2-B446-B2F0ECC9A3BC}"/>
              </a:ext>
            </a:extLst>
          </p:cNvPr>
          <p:cNvSpPr txBox="1"/>
          <p:nvPr/>
        </p:nvSpPr>
        <p:spPr>
          <a:xfrm>
            <a:off x="7233554" y="5567134"/>
            <a:ext cx="4684485"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Superior results in both simulated and real users </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Calibri"/>
              </a:rPr>
              <a:t>[</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Calibri"/>
                <a:hlinkClick r:id="rId5"/>
              </a:rPr>
              <a:t>Peng+ 17</a:t>
            </a:r>
            <a:r>
              <a:rPr kumimoji="0" lang="en-US" sz="2400" b="0" i="0" u="none" strike="noStrike" kern="1200" cap="none" spc="0" normalizeH="0" baseline="0" noProof="0">
                <a:ln>
                  <a:noFill/>
                </a:ln>
                <a:solidFill>
                  <a:srgbClr val="7F7F7F"/>
                </a:solidFill>
                <a:effectLst/>
                <a:uLnTx/>
                <a:uFillTx/>
                <a:latin typeface="Calibri" panose="020F0502020204030204"/>
                <a:ea typeface="+mn-ea"/>
                <a:cs typeface="Calibri"/>
              </a:rPr>
              <a:t>]</a:t>
            </a:r>
          </a:p>
        </p:txBody>
      </p:sp>
      <p:sp>
        <p:nvSpPr>
          <p:cNvPr id="6" name="Slide Number Placeholder 5">
            <a:extLst>
              <a:ext uri="{FF2B5EF4-FFF2-40B4-BE49-F238E27FC236}">
                <a16:creationId xmlns:a16="http://schemas.microsoft.com/office/drawing/2014/main" id="{8A09BED4-C28A-498A-8465-34EACFFD16C9}"/>
              </a:ext>
            </a:extLst>
          </p:cNvPr>
          <p:cNvSpPr>
            <a:spLocks noGrp="1"/>
          </p:cNvSpPr>
          <p:nvPr>
            <p:ph type="sldNum" sz="quarter" idx="12"/>
          </p:nvPr>
        </p:nvSpPr>
        <p:spPr/>
        <p:txBody>
          <a:bodyPr/>
          <a:lstStyle/>
          <a:p>
            <a:fld id="{0DD54056-B847-46F3-8FD0-4DBB10FED605}" type="slidenum">
              <a:rPr lang="en-US" smtClean="0"/>
              <a:t>67</a:t>
            </a:fld>
            <a:endParaRPr lang="en-US"/>
          </a:p>
        </p:txBody>
      </p:sp>
    </p:spTree>
    <p:extLst>
      <p:ext uri="{BB962C8B-B14F-4D97-AF65-F5344CB8AC3E}">
        <p14:creationId xmlns:p14="http://schemas.microsoft.com/office/powerpoint/2010/main" val="31438935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C1206E-87C1-4EF2-81CB-5EC67D00DBA2}"/>
              </a:ext>
            </a:extLst>
          </p:cNvPr>
          <p:cNvPicPr>
            <a:picLocks noChangeAspect="1"/>
          </p:cNvPicPr>
          <p:nvPr/>
        </p:nvPicPr>
        <p:blipFill>
          <a:blip r:embed="rId3"/>
          <a:stretch>
            <a:fillRect/>
          </a:stretch>
        </p:blipFill>
        <p:spPr>
          <a:xfrm>
            <a:off x="6744898" y="3052085"/>
            <a:ext cx="1317794" cy="980029"/>
          </a:xfrm>
          <a:prstGeom prst="rect">
            <a:avLst/>
          </a:prstGeom>
        </p:spPr>
      </p:pic>
      <p:pic>
        <p:nvPicPr>
          <p:cNvPr id="6" name="Picture 5">
            <a:extLst>
              <a:ext uri="{FF2B5EF4-FFF2-40B4-BE49-F238E27FC236}">
                <a16:creationId xmlns:a16="http://schemas.microsoft.com/office/drawing/2014/main" id="{0E409407-2354-4E2D-A5EC-64119EECF295}"/>
              </a:ext>
            </a:extLst>
          </p:cNvPr>
          <p:cNvPicPr>
            <a:picLocks noChangeAspect="1"/>
          </p:cNvPicPr>
          <p:nvPr/>
        </p:nvPicPr>
        <p:blipFill>
          <a:blip r:embed="rId4"/>
          <a:stretch>
            <a:fillRect/>
          </a:stretch>
        </p:blipFill>
        <p:spPr>
          <a:xfrm>
            <a:off x="6832648" y="595492"/>
            <a:ext cx="1142293" cy="1139957"/>
          </a:xfrm>
          <a:prstGeom prst="rect">
            <a:avLst/>
          </a:prstGeom>
        </p:spPr>
      </p:pic>
      <p:sp>
        <p:nvSpPr>
          <p:cNvPr id="7" name="TextBox 6">
            <a:extLst>
              <a:ext uri="{FF2B5EF4-FFF2-40B4-BE49-F238E27FC236}">
                <a16:creationId xmlns:a16="http://schemas.microsoft.com/office/drawing/2014/main" id="{37EFF3A4-1256-473D-93E4-7ECB5C7DD1ED}"/>
              </a:ext>
            </a:extLst>
          </p:cNvPr>
          <p:cNvSpPr txBox="1"/>
          <p:nvPr/>
        </p:nvSpPr>
        <p:spPr>
          <a:xfrm>
            <a:off x="6488430" y="1636795"/>
            <a:ext cx="1828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Human-Human conversation data</a:t>
            </a:r>
          </a:p>
        </p:txBody>
      </p:sp>
      <p:sp>
        <p:nvSpPr>
          <p:cNvPr id="8" name="TextBox 7">
            <a:extLst>
              <a:ext uri="{FF2B5EF4-FFF2-40B4-BE49-F238E27FC236}">
                <a16:creationId xmlns:a16="http://schemas.microsoft.com/office/drawing/2014/main" id="{9DFF69F5-8C53-4FA2-8096-05B4FE6920A1}"/>
              </a:ext>
            </a:extLst>
          </p:cNvPr>
          <p:cNvSpPr txBox="1"/>
          <p:nvPr/>
        </p:nvSpPr>
        <p:spPr>
          <a:xfrm>
            <a:off x="7626562" y="3289372"/>
            <a:ext cx="1566153"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Dialog agent</a:t>
            </a:r>
          </a:p>
        </p:txBody>
      </p:sp>
      <p:sp>
        <p:nvSpPr>
          <p:cNvPr id="9" name="TextBox 8">
            <a:extLst>
              <a:ext uri="{FF2B5EF4-FFF2-40B4-BE49-F238E27FC236}">
                <a16:creationId xmlns:a16="http://schemas.microsoft.com/office/drawing/2014/main" id="{9B8E6A82-0E94-4856-9E25-57A5C39DBA93}"/>
              </a:ext>
            </a:extLst>
          </p:cNvPr>
          <p:cNvSpPr txBox="1"/>
          <p:nvPr/>
        </p:nvSpPr>
        <p:spPr>
          <a:xfrm>
            <a:off x="6639211" y="6251854"/>
            <a:ext cx="156615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real experience</a:t>
            </a:r>
          </a:p>
        </p:txBody>
      </p:sp>
      <p:cxnSp>
        <p:nvCxnSpPr>
          <p:cNvPr id="11" name="Straight Arrow Connector 10">
            <a:extLst>
              <a:ext uri="{FF2B5EF4-FFF2-40B4-BE49-F238E27FC236}">
                <a16:creationId xmlns:a16="http://schemas.microsoft.com/office/drawing/2014/main" id="{9ACC0818-FF81-4238-B441-B24CBC3D2148}"/>
              </a:ext>
            </a:extLst>
          </p:cNvPr>
          <p:cNvCxnSpPr>
            <a:cxnSpLocks/>
            <a:stCxn id="7" idx="2"/>
            <a:endCxn id="5" idx="0"/>
          </p:cNvCxnSpPr>
          <p:nvPr/>
        </p:nvCxnSpPr>
        <p:spPr>
          <a:xfrm>
            <a:off x="7402830" y="2221570"/>
            <a:ext cx="965" cy="8305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08460AB-DCF2-4074-A778-09ECFE21FABE}"/>
              </a:ext>
            </a:extLst>
          </p:cNvPr>
          <p:cNvSpPr txBox="1"/>
          <p:nvPr/>
        </p:nvSpPr>
        <p:spPr>
          <a:xfrm>
            <a:off x="7402829" y="2331591"/>
            <a:ext cx="17898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Supervised/imitation learning</a:t>
            </a:r>
          </a:p>
        </p:txBody>
      </p:sp>
      <p:cxnSp>
        <p:nvCxnSpPr>
          <p:cNvPr id="14" name="Straight Arrow Connector 13">
            <a:extLst>
              <a:ext uri="{FF2B5EF4-FFF2-40B4-BE49-F238E27FC236}">
                <a16:creationId xmlns:a16="http://schemas.microsoft.com/office/drawing/2014/main" id="{3BC1C13E-1646-4A41-9BC4-6F808560EAF1}"/>
              </a:ext>
            </a:extLst>
          </p:cNvPr>
          <p:cNvCxnSpPr>
            <a:cxnSpLocks/>
          </p:cNvCxnSpPr>
          <p:nvPr/>
        </p:nvCxnSpPr>
        <p:spPr>
          <a:xfrm>
            <a:off x="7260418" y="4052466"/>
            <a:ext cx="0" cy="12149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2DE2470-9366-476B-9A88-1989F0A19BD5}"/>
              </a:ext>
            </a:extLst>
          </p:cNvPr>
          <p:cNvCxnSpPr>
            <a:cxnSpLocks/>
          </p:cNvCxnSpPr>
          <p:nvPr/>
        </p:nvCxnSpPr>
        <p:spPr>
          <a:xfrm flipV="1">
            <a:off x="7568132" y="4028634"/>
            <a:ext cx="1" cy="12388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60D546C-D62F-4C5D-964C-967405FA246D}"/>
              </a:ext>
            </a:extLst>
          </p:cNvPr>
          <p:cNvSpPr txBox="1"/>
          <p:nvPr/>
        </p:nvSpPr>
        <p:spPr>
          <a:xfrm>
            <a:off x="6371628" y="4347473"/>
            <a:ext cx="888782"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Acting</a:t>
            </a:r>
          </a:p>
        </p:txBody>
      </p:sp>
      <p:sp>
        <p:nvSpPr>
          <p:cNvPr id="26" name="TextBox 25">
            <a:extLst>
              <a:ext uri="{FF2B5EF4-FFF2-40B4-BE49-F238E27FC236}">
                <a16:creationId xmlns:a16="http://schemas.microsoft.com/office/drawing/2014/main" id="{7B254869-ACFD-45D8-A007-0BD9935EEC37}"/>
              </a:ext>
            </a:extLst>
          </p:cNvPr>
          <p:cNvSpPr txBox="1"/>
          <p:nvPr/>
        </p:nvSpPr>
        <p:spPr>
          <a:xfrm>
            <a:off x="7589630" y="4370456"/>
            <a:ext cx="88878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RL</a:t>
            </a:r>
          </a:p>
        </p:txBody>
      </p:sp>
      <p:sp>
        <p:nvSpPr>
          <p:cNvPr id="28" name="TextBox 27">
            <a:extLst>
              <a:ext uri="{FF2B5EF4-FFF2-40B4-BE49-F238E27FC236}">
                <a16:creationId xmlns:a16="http://schemas.microsoft.com/office/drawing/2014/main" id="{DB52AAFC-1D01-4DD5-B6F7-813104302E72}"/>
              </a:ext>
            </a:extLst>
          </p:cNvPr>
          <p:cNvSpPr txBox="1"/>
          <p:nvPr/>
        </p:nvSpPr>
        <p:spPr>
          <a:xfrm>
            <a:off x="439224" y="2941934"/>
            <a:ext cx="5549476"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a:ln>
                  <a:noFill/>
                </a:ln>
                <a:solidFill>
                  <a:srgbClr val="FF0000"/>
                </a:solidFill>
                <a:effectLst/>
                <a:uLnTx/>
                <a:uFillTx/>
                <a:latin typeface="Calibri" panose="020F0502020204030204"/>
                <a:ea typeface="+mn-ea"/>
                <a:cs typeface="+mn-cs"/>
              </a:rPr>
              <a:t>Expensive: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need large amounts of real experience except for very simple tasks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a:ln>
                  <a:noFill/>
                </a:ln>
                <a:solidFill>
                  <a:srgbClr val="FF0000"/>
                </a:solidFill>
                <a:effectLst/>
                <a:uLnTx/>
                <a:uFillTx/>
                <a:latin typeface="Calibri" panose="020F0502020204030204"/>
                <a:ea typeface="+mn-ea"/>
                <a:cs typeface="+mn-cs"/>
              </a:rPr>
              <a:t>Risky:</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bad experiences (during exploration) drive users away </a:t>
            </a:r>
          </a:p>
        </p:txBody>
      </p:sp>
      <p:sp>
        <p:nvSpPr>
          <p:cNvPr id="3" name="Slide Number Placeholder 2">
            <a:extLst>
              <a:ext uri="{FF2B5EF4-FFF2-40B4-BE49-F238E27FC236}">
                <a16:creationId xmlns:a16="http://schemas.microsoft.com/office/drawing/2014/main" id="{D2FCD492-B2D9-4A3D-B494-ECB0F14E9C4E}"/>
              </a:ext>
            </a:extLst>
          </p:cNvPr>
          <p:cNvSpPr>
            <a:spLocks noGrp="1"/>
          </p:cNvSpPr>
          <p:nvPr>
            <p:ph type="sldNum" sz="quarter" idx="12"/>
          </p:nvPr>
        </p:nvSpPr>
        <p:spPr/>
        <p:txBody>
          <a:bodyPr/>
          <a:lstStyle/>
          <a:p>
            <a:fld id="{0DD54056-B847-46F3-8FD0-4DBB10FED605}" type="slidenum">
              <a:rPr lang="en-US" smtClean="0"/>
              <a:t>68</a:t>
            </a:fld>
            <a:endParaRPr lang="en-US"/>
          </a:p>
        </p:txBody>
      </p:sp>
      <p:sp>
        <p:nvSpPr>
          <p:cNvPr id="16" name="Title 3">
            <a:extLst>
              <a:ext uri="{FF2B5EF4-FFF2-40B4-BE49-F238E27FC236}">
                <a16:creationId xmlns:a16="http://schemas.microsoft.com/office/drawing/2014/main" id="{0F007695-08FD-4F88-922E-0FF5876D7568}"/>
              </a:ext>
            </a:extLst>
          </p:cNvPr>
          <p:cNvSpPr>
            <a:spLocks noGrp="1"/>
          </p:cNvSpPr>
          <p:nvPr>
            <p:ph type="title"/>
          </p:nvPr>
        </p:nvSpPr>
        <p:spPr>
          <a:xfrm>
            <a:off x="580953" y="240030"/>
            <a:ext cx="6092292" cy="967935"/>
          </a:xfrm>
        </p:spPr>
        <p:txBody>
          <a:bodyPr>
            <a:noAutofit/>
          </a:bodyPr>
          <a:lstStyle/>
          <a:p>
            <a:r>
              <a:rPr lang="en-US" sz="3200"/>
              <a:t>Integrating Planning for Dialogue Policy Learning </a:t>
            </a:r>
            <a:r>
              <a:rPr lang="en-US" sz="2400"/>
              <a:t>[</a:t>
            </a:r>
            <a:r>
              <a:rPr lang="en-US" sz="2400">
                <a:hlinkClick r:id="rId5"/>
              </a:rPr>
              <a:t>Peng+ 18</a:t>
            </a:r>
            <a:r>
              <a:rPr lang="en-US" sz="2400"/>
              <a:t>]</a:t>
            </a:r>
            <a:endParaRPr lang="en-US" sz="3200"/>
          </a:p>
        </p:txBody>
      </p:sp>
      <p:pic>
        <p:nvPicPr>
          <p:cNvPr id="17" name="Picture 16">
            <a:extLst>
              <a:ext uri="{FF2B5EF4-FFF2-40B4-BE49-F238E27FC236}">
                <a16:creationId xmlns:a16="http://schemas.microsoft.com/office/drawing/2014/main" id="{B3971BC4-D305-4D4E-BF71-DA939B97BE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974017" y="5355314"/>
            <a:ext cx="896539" cy="896540"/>
          </a:xfrm>
          <a:prstGeom prst="rect">
            <a:avLst/>
          </a:prstGeom>
        </p:spPr>
      </p:pic>
    </p:spTree>
    <p:extLst>
      <p:ext uri="{BB962C8B-B14F-4D97-AF65-F5344CB8AC3E}">
        <p14:creationId xmlns:p14="http://schemas.microsoft.com/office/powerpoint/2010/main" val="93836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C1206E-87C1-4EF2-81CB-5EC67D00DBA2}"/>
              </a:ext>
            </a:extLst>
          </p:cNvPr>
          <p:cNvPicPr>
            <a:picLocks noChangeAspect="1"/>
          </p:cNvPicPr>
          <p:nvPr/>
        </p:nvPicPr>
        <p:blipFill>
          <a:blip r:embed="rId3"/>
          <a:stretch>
            <a:fillRect/>
          </a:stretch>
        </p:blipFill>
        <p:spPr>
          <a:xfrm>
            <a:off x="6532496" y="3892606"/>
            <a:ext cx="1317794" cy="980029"/>
          </a:xfrm>
          <a:prstGeom prst="rect">
            <a:avLst/>
          </a:prstGeom>
        </p:spPr>
      </p:pic>
      <p:pic>
        <p:nvPicPr>
          <p:cNvPr id="6" name="Picture 5">
            <a:extLst>
              <a:ext uri="{FF2B5EF4-FFF2-40B4-BE49-F238E27FC236}">
                <a16:creationId xmlns:a16="http://schemas.microsoft.com/office/drawing/2014/main" id="{0E409407-2354-4E2D-A5EC-64119EECF295}"/>
              </a:ext>
            </a:extLst>
          </p:cNvPr>
          <p:cNvPicPr>
            <a:picLocks noChangeAspect="1"/>
          </p:cNvPicPr>
          <p:nvPr/>
        </p:nvPicPr>
        <p:blipFill>
          <a:blip r:embed="rId4"/>
          <a:stretch>
            <a:fillRect/>
          </a:stretch>
        </p:blipFill>
        <p:spPr>
          <a:xfrm>
            <a:off x="6620247" y="1436013"/>
            <a:ext cx="1142293" cy="1139957"/>
          </a:xfrm>
          <a:prstGeom prst="rect">
            <a:avLst/>
          </a:prstGeom>
        </p:spPr>
      </p:pic>
      <p:sp>
        <p:nvSpPr>
          <p:cNvPr id="7" name="TextBox 6">
            <a:extLst>
              <a:ext uri="{FF2B5EF4-FFF2-40B4-BE49-F238E27FC236}">
                <a16:creationId xmlns:a16="http://schemas.microsoft.com/office/drawing/2014/main" id="{37EFF3A4-1256-473D-93E4-7ECB5C7DD1ED}"/>
              </a:ext>
            </a:extLst>
          </p:cNvPr>
          <p:cNvSpPr txBox="1"/>
          <p:nvPr/>
        </p:nvSpPr>
        <p:spPr>
          <a:xfrm>
            <a:off x="6276030" y="2453460"/>
            <a:ext cx="1828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Human-Human conversation data</a:t>
            </a:r>
          </a:p>
        </p:txBody>
      </p:sp>
      <p:sp>
        <p:nvSpPr>
          <p:cNvPr id="8" name="TextBox 7">
            <a:extLst>
              <a:ext uri="{FF2B5EF4-FFF2-40B4-BE49-F238E27FC236}">
                <a16:creationId xmlns:a16="http://schemas.microsoft.com/office/drawing/2014/main" id="{9DFF69F5-8C53-4FA2-8096-05B4FE6920A1}"/>
              </a:ext>
            </a:extLst>
          </p:cNvPr>
          <p:cNvSpPr txBox="1"/>
          <p:nvPr/>
        </p:nvSpPr>
        <p:spPr>
          <a:xfrm>
            <a:off x="6394047" y="4903260"/>
            <a:ext cx="154980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Dialog agent</a:t>
            </a:r>
          </a:p>
        </p:txBody>
      </p:sp>
      <p:sp>
        <p:nvSpPr>
          <p:cNvPr id="9" name="TextBox 8">
            <a:extLst>
              <a:ext uri="{FF2B5EF4-FFF2-40B4-BE49-F238E27FC236}">
                <a16:creationId xmlns:a16="http://schemas.microsoft.com/office/drawing/2014/main" id="{9B8E6A82-0E94-4856-9E25-57A5C39DBA93}"/>
              </a:ext>
            </a:extLst>
          </p:cNvPr>
          <p:cNvSpPr txBox="1"/>
          <p:nvPr/>
        </p:nvSpPr>
        <p:spPr>
          <a:xfrm>
            <a:off x="9231545" y="5013820"/>
            <a:ext cx="17582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simulated experience</a:t>
            </a:r>
          </a:p>
        </p:txBody>
      </p:sp>
      <p:cxnSp>
        <p:nvCxnSpPr>
          <p:cNvPr id="11" name="Straight Arrow Connector 10">
            <a:extLst>
              <a:ext uri="{FF2B5EF4-FFF2-40B4-BE49-F238E27FC236}">
                <a16:creationId xmlns:a16="http://schemas.microsoft.com/office/drawing/2014/main" id="{9ACC0818-FF81-4238-B441-B24CBC3D2148}"/>
              </a:ext>
            </a:extLst>
          </p:cNvPr>
          <p:cNvCxnSpPr>
            <a:cxnSpLocks/>
          </p:cNvCxnSpPr>
          <p:nvPr/>
        </p:nvCxnSpPr>
        <p:spPr>
          <a:xfrm>
            <a:off x="7190430" y="3038235"/>
            <a:ext cx="963" cy="854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08460AB-DCF2-4074-A778-09ECFE21FABE}"/>
              </a:ext>
            </a:extLst>
          </p:cNvPr>
          <p:cNvSpPr txBox="1"/>
          <p:nvPr/>
        </p:nvSpPr>
        <p:spPr>
          <a:xfrm>
            <a:off x="7165801" y="3078149"/>
            <a:ext cx="17898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Supervised/imitation learning</a:t>
            </a:r>
          </a:p>
        </p:txBody>
      </p:sp>
      <p:cxnSp>
        <p:nvCxnSpPr>
          <p:cNvPr id="14" name="Straight Arrow Connector 13">
            <a:extLst>
              <a:ext uri="{FF2B5EF4-FFF2-40B4-BE49-F238E27FC236}">
                <a16:creationId xmlns:a16="http://schemas.microsoft.com/office/drawing/2014/main" id="{3BC1C13E-1646-4A41-9BC4-6F808560EAF1}"/>
              </a:ext>
            </a:extLst>
          </p:cNvPr>
          <p:cNvCxnSpPr>
            <a:cxnSpLocks/>
          </p:cNvCxnSpPr>
          <p:nvPr/>
        </p:nvCxnSpPr>
        <p:spPr>
          <a:xfrm>
            <a:off x="7847559" y="4247296"/>
            <a:ext cx="17369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2DE2470-9366-476B-9A88-1989F0A19BD5}"/>
              </a:ext>
            </a:extLst>
          </p:cNvPr>
          <p:cNvCxnSpPr>
            <a:cxnSpLocks/>
          </p:cNvCxnSpPr>
          <p:nvPr/>
        </p:nvCxnSpPr>
        <p:spPr>
          <a:xfrm flipH="1">
            <a:off x="7847559" y="4496840"/>
            <a:ext cx="18395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60D546C-D62F-4C5D-964C-967405FA246D}"/>
              </a:ext>
            </a:extLst>
          </p:cNvPr>
          <p:cNvSpPr txBox="1"/>
          <p:nvPr/>
        </p:nvSpPr>
        <p:spPr>
          <a:xfrm>
            <a:off x="8264023" y="3939518"/>
            <a:ext cx="88878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Acting</a:t>
            </a:r>
          </a:p>
        </p:txBody>
      </p:sp>
      <p:sp>
        <p:nvSpPr>
          <p:cNvPr id="26" name="TextBox 25">
            <a:extLst>
              <a:ext uri="{FF2B5EF4-FFF2-40B4-BE49-F238E27FC236}">
                <a16:creationId xmlns:a16="http://schemas.microsoft.com/office/drawing/2014/main" id="{7B254869-ACFD-45D8-A007-0BD9935EEC37}"/>
              </a:ext>
            </a:extLst>
          </p:cNvPr>
          <p:cNvSpPr txBox="1"/>
          <p:nvPr/>
        </p:nvSpPr>
        <p:spPr>
          <a:xfrm>
            <a:off x="8245991" y="4480766"/>
            <a:ext cx="88878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RL</a:t>
            </a:r>
          </a:p>
        </p:txBody>
      </p:sp>
      <p:sp>
        <p:nvSpPr>
          <p:cNvPr id="28" name="TextBox 27">
            <a:extLst>
              <a:ext uri="{FF2B5EF4-FFF2-40B4-BE49-F238E27FC236}">
                <a16:creationId xmlns:a16="http://schemas.microsoft.com/office/drawing/2014/main" id="{DB52AAFC-1D01-4DD5-B6F7-813104302E72}"/>
              </a:ext>
            </a:extLst>
          </p:cNvPr>
          <p:cNvSpPr txBox="1"/>
          <p:nvPr/>
        </p:nvSpPr>
        <p:spPr>
          <a:xfrm>
            <a:off x="462161" y="2970981"/>
            <a:ext cx="5290117" cy="160367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a:ln>
                  <a:noFill/>
                </a:ln>
                <a:solidFill>
                  <a:srgbClr val="00B050"/>
                </a:solidFill>
                <a:effectLst/>
                <a:uLnTx/>
                <a:uFillTx/>
                <a:latin typeface="Calibri" panose="020F0502020204030204"/>
                <a:ea typeface="+mn-ea"/>
                <a:cs typeface="+mn-cs"/>
              </a:rPr>
              <a:t>Inexpensive: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generate large amounts of simulated experience for free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a:ln>
                  <a:noFill/>
                </a:ln>
                <a:solidFill>
                  <a:srgbClr val="FF0000"/>
                </a:solidFill>
                <a:effectLst/>
                <a:uLnTx/>
                <a:uFillTx/>
                <a:latin typeface="Calibri" panose="020F0502020204030204"/>
                <a:ea typeface="+mn-ea"/>
                <a:cs typeface="+mn-cs"/>
              </a:rPr>
              <a:t>Overfitting: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discrepancy btw real users and simulators</a:t>
            </a:r>
          </a:p>
        </p:txBody>
      </p:sp>
      <p:pic>
        <p:nvPicPr>
          <p:cNvPr id="2" name="Picture 1">
            <a:extLst>
              <a:ext uri="{FF2B5EF4-FFF2-40B4-BE49-F238E27FC236}">
                <a16:creationId xmlns:a16="http://schemas.microsoft.com/office/drawing/2014/main" id="{45829E20-2772-4C5F-8550-8C67804B6F53}"/>
              </a:ext>
            </a:extLst>
          </p:cNvPr>
          <p:cNvPicPr>
            <a:picLocks noChangeAspect="1"/>
          </p:cNvPicPr>
          <p:nvPr/>
        </p:nvPicPr>
        <p:blipFill>
          <a:blip r:embed="rId5"/>
          <a:stretch>
            <a:fillRect/>
          </a:stretch>
        </p:blipFill>
        <p:spPr>
          <a:xfrm>
            <a:off x="9587214" y="3845718"/>
            <a:ext cx="1049375" cy="1110930"/>
          </a:xfrm>
          <a:prstGeom prst="rect">
            <a:avLst/>
          </a:prstGeom>
        </p:spPr>
      </p:pic>
      <p:cxnSp>
        <p:nvCxnSpPr>
          <p:cNvPr id="17" name="Straight Arrow Connector 16">
            <a:extLst>
              <a:ext uri="{FF2B5EF4-FFF2-40B4-BE49-F238E27FC236}">
                <a16:creationId xmlns:a16="http://schemas.microsoft.com/office/drawing/2014/main" id="{EFBBC730-F7F0-4A05-973A-4B4959D56D7E}"/>
              </a:ext>
            </a:extLst>
          </p:cNvPr>
          <p:cNvCxnSpPr>
            <a:cxnSpLocks/>
          </p:cNvCxnSpPr>
          <p:nvPr/>
        </p:nvCxnSpPr>
        <p:spPr>
          <a:xfrm>
            <a:off x="8104830" y="2745848"/>
            <a:ext cx="2007072" cy="11794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1368F54F-5CDA-429C-99CC-568FE95110AE}"/>
              </a:ext>
            </a:extLst>
          </p:cNvPr>
          <p:cNvSpPr>
            <a:spLocks noGrp="1"/>
          </p:cNvSpPr>
          <p:nvPr>
            <p:ph type="sldNum" sz="quarter" idx="12"/>
          </p:nvPr>
        </p:nvSpPr>
        <p:spPr/>
        <p:txBody>
          <a:bodyPr/>
          <a:lstStyle/>
          <a:p>
            <a:fld id="{0DD54056-B847-46F3-8FD0-4DBB10FED605}" type="slidenum">
              <a:rPr lang="en-US" smtClean="0"/>
              <a:t>69</a:t>
            </a:fld>
            <a:endParaRPr lang="en-US"/>
          </a:p>
        </p:txBody>
      </p:sp>
      <p:sp>
        <p:nvSpPr>
          <p:cNvPr id="18" name="Title 3">
            <a:extLst>
              <a:ext uri="{FF2B5EF4-FFF2-40B4-BE49-F238E27FC236}">
                <a16:creationId xmlns:a16="http://schemas.microsoft.com/office/drawing/2014/main" id="{264E5DBF-25B4-451C-91D1-3442AE7F918B}"/>
              </a:ext>
            </a:extLst>
          </p:cNvPr>
          <p:cNvSpPr>
            <a:spLocks noGrp="1"/>
          </p:cNvSpPr>
          <p:nvPr>
            <p:ph type="title"/>
          </p:nvPr>
        </p:nvSpPr>
        <p:spPr>
          <a:xfrm>
            <a:off x="580953" y="240030"/>
            <a:ext cx="6092292" cy="967935"/>
          </a:xfrm>
        </p:spPr>
        <p:txBody>
          <a:bodyPr>
            <a:noAutofit/>
          </a:bodyPr>
          <a:lstStyle/>
          <a:p>
            <a:r>
              <a:rPr lang="en-US" sz="3200"/>
              <a:t>Integrating Planning for Dialogue Policy Learning </a:t>
            </a:r>
            <a:r>
              <a:rPr lang="en-US" sz="2400"/>
              <a:t>[</a:t>
            </a:r>
            <a:r>
              <a:rPr lang="en-US" sz="2400">
                <a:hlinkClick r:id="rId6"/>
              </a:rPr>
              <a:t>Peng+ 18</a:t>
            </a:r>
            <a:r>
              <a:rPr lang="en-US" sz="2400"/>
              <a:t>]</a:t>
            </a:r>
            <a:endParaRPr lang="en-US" sz="3200"/>
          </a:p>
        </p:txBody>
      </p:sp>
    </p:spTree>
    <p:extLst>
      <p:ext uri="{BB962C8B-B14F-4D97-AF65-F5344CB8AC3E}">
        <p14:creationId xmlns:p14="http://schemas.microsoft.com/office/powerpoint/2010/main" val="204838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7229" y="2302902"/>
            <a:ext cx="5168027" cy="2053944"/>
          </a:xfrm>
        </p:spPr>
        <p:txBody>
          <a:bodyPr>
            <a:normAutofit/>
          </a:bodyPr>
          <a:lstStyle/>
          <a:p>
            <a:pPr marL="0" indent="0">
              <a:buNone/>
            </a:pPr>
            <a:r>
              <a:rPr lang="en-US"/>
              <a:t>“I am smart”</a:t>
            </a:r>
          </a:p>
          <a:p>
            <a:pPr marL="0" indent="0">
              <a:buNone/>
            </a:pPr>
            <a:r>
              <a:rPr lang="en-US"/>
              <a:t>“I have a question”</a:t>
            </a:r>
          </a:p>
          <a:p>
            <a:pPr marL="0" indent="0">
              <a:buNone/>
            </a:pPr>
            <a:r>
              <a:rPr lang="en-US"/>
              <a:t>“I need to get this done”</a:t>
            </a:r>
          </a:p>
          <a:p>
            <a:pPr marL="0" indent="0">
              <a:buNone/>
            </a:pPr>
            <a:r>
              <a:rPr lang="en-US"/>
              <a:t>“What should I do?”</a:t>
            </a:r>
          </a:p>
        </p:txBody>
      </p:sp>
      <p:sp>
        <p:nvSpPr>
          <p:cNvPr id="5" name="Content Placeholder 2"/>
          <p:cNvSpPr txBox="1">
            <a:spLocks/>
          </p:cNvSpPr>
          <p:nvPr/>
        </p:nvSpPr>
        <p:spPr bwMode="auto">
          <a:xfrm>
            <a:off x="5448283" y="2302902"/>
            <a:ext cx="4965717" cy="239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fontAlgn="base">
              <a:spcBef>
                <a:spcPct val="20000"/>
              </a:spcBef>
              <a:spcAft>
                <a:spcPct val="0"/>
              </a:spcAft>
              <a:buClr>
                <a:schemeClr val="accent2"/>
              </a:buClr>
              <a:buSzPct val="70000"/>
              <a:buFont typeface="Wingdings" pitchFamily="2" charset="2"/>
              <a:buChar char="l"/>
              <a:defRPr sz="2600">
                <a:solidFill>
                  <a:schemeClr val="tx1"/>
                </a:solidFill>
                <a:latin typeface="+mn-lt"/>
                <a:ea typeface="+mn-ea"/>
              </a:defRPr>
            </a:lvl2pPr>
            <a:lvl3pPr marL="987425" indent="-293688" algn="l" rtl="0" fontAlgn="base">
              <a:spcBef>
                <a:spcPct val="20000"/>
              </a:spcBef>
              <a:spcAft>
                <a:spcPct val="0"/>
              </a:spcAft>
              <a:buClr>
                <a:schemeClr val="accent1"/>
              </a:buClr>
              <a:buSzPct val="70000"/>
              <a:buFont typeface="Wingdings" pitchFamily="2" charset="2"/>
              <a:buChar char="l"/>
              <a:defRPr sz="2300">
                <a:solidFill>
                  <a:schemeClr val="tx1"/>
                </a:solidFill>
                <a:latin typeface="+mn-lt"/>
                <a:ea typeface="+mn-ea"/>
              </a:defRPr>
            </a:lvl3pPr>
            <a:lvl4pPr marL="1281113" indent="-292100" algn="l" rtl="0" fontAlgn="base">
              <a:spcBef>
                <a:spcPct val="20000"/>
              </a:spcBef>
              <a:spcAft>
                <a:spcPct val="0"/>
              </a:spcAft>
              <a:buClr>
                <a:schemeClr val="tx2"/>
              </a:buClr>
              <a:buSzPct val="75000"/>
              <a:buFont typeface="Wingdings" pitchFamily="2" charset="2"/>
              <a:buChar char="§"/>
              <a:defRPr sz="2000">
                <a:solidFill>
                  <a:schemeClr val="tx1"/>
                </a:solidFill>
                <a:latin typeface="+mn-lt"/>
                <a:ea typeface="+mn-ea"/>
              </a:defRPr>
            </a:lvl4pPr>
            <a:lvl5pPr marL="15986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9pPr>
          </a:lstStyle>
          <a:p>
            <a:pPr marL="0" indent="0" defTabSz="914400">
              <a:lnSpc>
                <a:spcPct val="85000"/>
              </a:lnSpc>
              <a:spcBef>
                <a:spcPts val="1300"/>
              </a:spcBef>
              <a:buNone/>
            </a:pPr>
            <a:r>
              <a:rPr lang="en-US" sz="2800">
                <a:solidFill>
                  <a:schemeClr val="tx1">
                    <a:lumMod val="85000"/>
                    <a:lumOff val="15000"/>
                  </a:schemeClr>
                </a:solidFill>
              </a:rPr>
              <a:t>Turing Test (“I” talk like a human)</a:t>
            </a:r>
          </a:p>
          <a:p>
            <a:pPr marL="0" indent="0" defTabSz="914400">
              <a:lnSpc>
                <a:spcPct val="85000"/>
              </a:lnSpc>
              <a:spcBef>
                <a:spcPts val="1300"/>
              </a:spcBef>
              <a:buNone/>
            </a:pPr>
            <a:r>
              <a:rPr lang="en-US" sz="2800">
                <a:solidFill>
                  <a:schemeClr val="tx1">
                    <a:lumMod val="85000"/>
                    <a:lumOff val="15000"/>
                  </a:schemeClr>
                </a:solidFill>
              </a:rPr>
              <a:t>Information consumption</a:t>
            </a:r>
          </a:p>
          <a:p>
            <a:pPr marL="0" indent="0" defTabSz="914400">
              <a:lnSpc>
                <a:spcPct val="85000"/>
              </a:lnSpc>
              <a:spcBef>
                <a:spcPts val="1300"/>
              </a:spcBef>
              <a:buNone/>
            </a:pPr>
            <a:r>
              <a:rPr lang="en-US" sz="2800">
                <a:solidFill>
                  <a:schemeClr val="tx1">
                    <a:lumMod val="85000"/>
                    <a:lumOff val="15000"/>
                  </a:schemeClr>
                </a:solidFill>
              </a:rPr>
              <a:t>Task completion</a:t>
            </a:r>
          </a:p>
          <a:p>
            <a:pPr marL="0" indent="0" defTabSz="914400">
              <a:lnSpc>
                <a:spcPct val="85000"/>
              </a:lnSpc>
              <a:spcBef>
                <a:spcPts val="1300"/>
              </a:spcBef>
              <a:buNone/>
            </a:pPr>
            <a:r>
              <a:rPr lang="en-US" sz="2800">
                <a:solidFill>
                  <a:schemeClr val="tx1">
                    <a:lumMod val="85000"/>
                    <a:lumOff val="15000"/>
                  </a:schemeClr>
                </a:solidFill>
              </a:rPr>
              <a:t>Decision support</a:t>
            </a:r>
          </a:p>
        </p:txBody>
      </p:sp>
      <p:sp>
        <p:nvSpPr>
          <p:cNvPr id="9" name="Title 1"/>
          <p:cNvSpPr>
            <a:spLocks noGrp="1"/>
          </p:cNvSpPr>
          <p:nvPr>
            <p:ph type="title"/>
          </p:nvPr>
        </p:nvSpPr>
        <p:spPr>
          <a:xfrm>
            <a:off x="657224" y="499533"/>
            <a:ext cx="10772775" cy="1390227"/>
          </a:xfrm>
        </p:spPr>
        <p:txBody>
          <a:bodyPr/>
          <a:lstStyle/>
          <a:p>
            <a:r>
              <a:rPr lang="en-US"/>
              <a:t>What kinds of problems?</a:t>
            </a:r>
          </a:p>
        </p:txBody>
      </p:sp>
      <p:sp>
        <p:nvSpPr>
          <p:cNvPr id="2" name="Rectangle 1"/>
          <p:cNvSpPr/>
          <p:nvPr/>
        </p:nvSpPr>
        <p:spPr>
          <a:xfrm>
            <a:off x="1451986" y="2783393"/>
            <a:ext cx="8868631" cy="16295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530863" y="5100810"/>
            <a:ext cx="2441747"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a:t>Goal-oriented dialogues</a:t>
            </a:r>
          </a:p>
        </p:txBody>
      </p:sp>
      <p:cxnSp>
        <p:nvCxnSpPr>
          <p:cNvPr id="19" name="Connector: Elbow 18"/>
          <p:cNvCxnSpPr>
            <a:cxnSpLocks/>
            <a:stCxn id="2" idx="3"/>
            <a:endCxn id="4" idx="0"/>
          </p:cNvCxnSpPr>
          <p:nvPr/>
        </p:nvCxnSpPr>
        <p:spPr>
          <a:xfrm>
            <a:off x="10320617" y="3598184"/>
            <a:ext cx="431120" cy="1502626"/>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C457ECFF-F0A0-4928-BB3E-15861A9DA64E}" type="slidenum">
              <a:rPr lang="en-US" smtClean="0"/>
              <a:t>7</a:t>
            </a:fld>
            <a:endParaRPr lang="en-US"/>
          </a:p>
        </p:txBody>
      </p:sp>
      <p:sp>
        <p:nvSpPr>
          <p:cNvPr id="10" name="Rectangle 9">
            <a:extLst>
              <a:ext uri="{FF2B5EF4-FFF2-40B4-BE49-F238E27FC236}">
                <a16:creationId xmlns:a16="http://schemas.microsoft.com/office/drawing/2014/main" id="{B59FFA38-88D8-44AD-B664-4CE8947F7104}"/>
              </a:ext>
            </a:extLst>
          </p:cNvPr>
          <p:cNvSpPr/>
          <p:nvPr/>
        </p:nvSpPr>
        <p:spPr>
          <a:xfrm>
            <a:off x="1451985" y="2246773"/>
            <a:ext cx="8868631" cy="5374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A122625-F2B3-420D-818D-23447C2680DF}"/>
              </a:ext>
            </a:extLst>
          </p:cNvPr>
          <p:cNvSpPr txBox="1"/>
          <p:nvPr/>
        </p:nvSpPr>
        <p:spPr>
          <a:xfrm>
            <a:off x="9438728" y="1245734"/>
            <a:ext cx="2441747"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a:t>Chitchat (social bot)</a:t>
            </a:r>
          </a:p>
        </p:txBody>
      </p:sp>
      <p:cxnSp>
        <p:nvCxnSpPr>
          <p:cNvPr id="14" name="Connector: Elbow 13">
            <a:extLst>
              <a:ext uri="{FF2B5EF4-FFF2-40B4-BE49-F238E27FC236}">
                <a16:creationId xmlns:a16="http://schemas.microsoft.com/office/drawing/2014/main" id="{CBFEB5C4-2F3A-4ED5-B672-FC14BCFF81D9}"/>
              </a:ext>
            </a:extLst>
          </p:cNvPr>
          <p:cNvCxnSpPr>
            <a:cxnSpLocks/>
            <a:endCxn id="12" idx="2"/>
          </p:cNvCxnSpPr>
          <p:nvPr/>
        </p:nvCxnSpPr>
        <p:spPr>
          <a:xfrm rot="5400000" flipH="1" flipV="1">
            <a:off x="10039905" y="1895778"/>
            <a:ext cx="900408" cy="338985"/>
          </a:xfrm>
          <a:prstGeom prst="bentConnector3">
            <a:avLst>
              <a:gd name="adj1" fmla="val -30"/>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36345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3D65788-7FA6-4A17-860C-DABD55E1E05B}"/>
              </a:ext>
            </a:extLst>
          </p:cNvPr>
          <p:cNvGrpSpPr/>
          <p:nvPr/>
        </p:nvGrpSpPr>
        <p:grpSpPr>
          <a:xfrm>
            <a:off x="5065498" y="260252"/>
            <a:ext cx="1828324" cy="1564116"/>
            <a:chOff x="6488430" y="595492"/>
            <a:chExt cx="1828800" cy="1564523"/>
          </a:xfrm>
        </p:grpSpPr>
        <p:pic>
          <p:nvPicPr>
            <p:cNvPr id="4" name="Picture 3">
              <a:extLst>
                <a:ext uri="{FF2B5EF4-FFF2-40B4-BE49-F238E27FC236}">
                  <a16:creationId xmlns:a16="http://schemas.microsoft.com/office/drawing/2014/main" id="{0135CAE2-091F-41D5-B393-421531413B8E}"/>
                </a:ext>
              </a:extLst>
            </p:cNvPr>
            <p:cNvPicPr>
              <a:picLocks noChangeAspect="1"/>
            </p:cNvPicPr>
            <p:nvPr/>
          </p:nvPicPr>
          <p:blipFill>
            <a:blip r:embed="rId2"/>
            <a:stretch>
              <a:fillRect/>
            </a:stretch>
          </p:blipFill>
          <p:spPr>
            <a:xfrm>
              <a:off x="6832648" y="595492"/>
              <a:ext cx="1142293" cy="1139957"/>
            </a:xfrm>
            <a:prstGeom prst="rect">
              <a:avLst/>
            </a:prstGeom>
          </p:spPr>
        </p:pic>
        <p:sp>
          <p:nvSpPr>
            <p:cNvPr id="5" name="TextBox 4">
              <a:extLst>
                <a:ext uri="{FF2B5EF4-FFF2-40B4-BE49-F238E27FC236}">
                  <a16:creationId xmlns:a16="http://schemas.microsoft.com/office/drawing/2014/main" id="{236E4C30-641C-49A5-A50A-85BA9B6240AF}"/>
                </a:ext>
              </a:extLst>
            </p:cNvPr>
            <p:cNvSpPr txBox="1"/>
            <p:nvPr/>
          </p:nvSpPr>
          <p:spPr>
            <a:xfrm>
              <a:off x="6488430" y="1636795"/>
              <a:ext cx="1828800" cy="523220"/>
            </a:xfrm>
            <a:prstGeom prst="rect">
              <a:avLst/>
            </a:prstGeom>
            <a:noFill/>
          </p:spPr>
          <p:txBody>
            <a:bodyPr wrap="square" rtlCol="0">
              <a:spAutoFit/>
            </a:bodyPr>
            <a:lstStyle/>
            <a:p>
              <a:pPr algn="ctr"/>
              <a:r>
                <a:rPr lang="en-US" sz="1400"/>
                <a:t>Human-Human conversation data</a:t>
              </a:r>
            </a:p>
          </p:txBody>
        </p:sp>
      </p:grpSp>
      <p:grpSp>
        <p:nvGrpSpPr>
          <p:cNvPr id="10" name="Group 9">
            <a:extLst>
              <a:ext uri="{FF2B5EF4-FFF2-40B4-BE49-F238E27FC236}">
                <a16:creationId xmlns:a16="http://schemas.microsoft.com/office/drawing/2014/main" id="{094C5CE9-0D3A-469B-B27B-3F5B0B523DC1}"/>
              </a:ext>
            </a:extLst>
          </p:cNvPr>
          <p:cNvGrpSpPr/>
          <p:nvPr/>
        </p:nvGrpSpPr>
        <p:grpSpPr>
          <a:xfrm>
            <a:off x="8501631" y="2620649"/>
            <a:ext cx="1586815" cy="1240570"/>
            <a:chOff x="7790150" y="2115703"/>
            <a:chExt cx="1587228" cy="1240893"/>
          </a:xfrm>
        </p:grpSpPr>
        <p:pic>
          <p:nvPicPr>
            <p:cNvPr id="8" name="Picture 7">
              <a:extLst>
                <a:ext uri="{FF2B5EF4-FFF2-40B4-BE49-F238E27FC236}">
                  <a16:creationId xmlns:a16="http://schemas.microsoft.com/office/drawing/2014/main" id="{99FD01C8-6279-4292-A0AB-9D15F8F45D89}"/>
                </a:ext>
              </a:extLst>
            </p:cNvPr>
            <p:cNvPicPr>
              <a:picLocks noChangeAspect="1"/>
            </p:cNvPicPr>
            <p:nvPr/>
          </p:nvPicPr>
          <p:blipFill>
            <a:blip r:embed="rId3"/>
            <a:stretch>
              <a:fillRect/>
            </a:stretch>
          </p:blipFill>
          <p:spPr>
            <a:xfrm>
              <a:off x="8059077" y="2115703"/>
              <a:ext cx="1049375" cy="980029"/>
            </a:xfrm>
            <a:prstGeom prst="rect">
              <a:avLst/>
            </a:prstGeom>
          </p:spPr>
        </p:pic>
        <p:sp>
          <p:nvSpPr>
            <p:cNvPr id="9" name="TextBox 8">
              <a:extLst>
                <a:ext uri="{FF2B5EF4-FFF2-40B4-BE49-F238E27FC236}">
                  <a16:creationId xmlns:a16="http://schemas.microsoft.com/office/drawing/2014/main" id="{E8FBE762-B84C-43CB-86B1-4C4FBC4AC309}"/>
                </a:ext>
              </a:extLst>
            </p:cNvPr>
            <p:cNvSpPr txBox="1"/>
            <p:nvPr/>
          </p:nvSpPr>
          <p:spPr>
            <a:xfrm>
              <a:off x="7790150" y="3048819"/>
              <a:ext cx="1587228" cy="307777"/>
            </a:xfrm>
            <a:prstGeom prst="rect">
              <a:avLst/>
            </a:prstGeom>
            <a:noFill/>
          </p:spPr>
          <p:txBody>
            <a:bodyPr wrap="square" rtlCol="0">
              <a:spAutoFit/>
            </a:bodyPr>
            <a:lstStyle/>
            <a:p>
              <a:pPr algn="ctr"/>
              <a:r>
                <a:rPr lang="en-US" sz="1400"/>
                <a:t>simulated user</a:t>
              </a:r>
            </a:p>
          </p:txBody>
        </p:sp>
      </p:grpSp>
      <p:grpSp>
        <p:nvGrpSpPr>
          <p:cNvPr id="12" name="Group 11">
            <a:extLst>
              <a:ext uri="{FF2B5EF4-FFF2-40B4-BE49-F238E27FC236}">
                <a16:creationId xmlns:a16="http://schemas.microsoft.com/office/drawing/2014/main" id="{D35E6628-222F-4617-90BD-C6C2F8A025C9}"/>
              </a:ext>
            </a:extLst>
          </p:cNvPr>
          <p:cNvGrpSpPr/>
          <p:nvPr/>
        </p:nvGrpSpPr>
        <p:grpSpPr>
          <a:xfrm>
            <a:off x="2147120" y="2689427"/>
            <a:ext cx="1317452" cy="1246058"/>
            <a:chOff x="2374750" y="2689234"/>
            <a:chExt cx="1317795" cy="1246383"/>
          </a:xfrm>
        </p:grpSpPr>
        <p:pic>
          <p:nvPicPr>
            <p:cNvPr id="7" name="Picture 6">
              <a:extLst>
                <a:ext uri="{FF2B5EF4-FFF2-40B4-BE49-F238E27FC236}">
                  <a16:creationId xmlns:a16="http://schemas.microsoft.com/office/drawing/2014/main" id="{0AF54085-2A3C-463C-B30C-FE8BF3AD9D25}"/>
                </a:ext>
              </a:extLst>
            </p:cNvPr>
            <p:cNvPicPr>
              <a:picLocks noChangeAspect="1"/>
            </p:cNvPicPr>
            <p:nvPr/>
          </p:nvPicPr>
          <p:blipFill>
            <a:blip r:embed="rId4"/>
            <a:stretch>
              <a:fillRect/>
            </a:stretch>
          </p:blipFill>
          <p:spPr>
            <a:xfrm>
              <a:off x="2374750" y="2689234"/>
              <a:ext cx="1317794" cy="980029"/>
            </a:xfrm>
            <a:prstGeom prst="rect">
              <a:avLst/>
            </a:prstGeom>
          </p:spPr>
        </p:pic>
        <p:sp>
          <p:nvSpPr>
            <p:cNvPr id="11" name="TextBox 10">
              <a:extLst>
                <a:ext uri="{FF2B5EF4-FFF2-40B4-BE49-F238E27FC236}">
                  <a16:creationId xmlns:a16="http://schemas.microsoft.com/office/drawing/2014/main" id="{3DDF1C48-D567-4CF2-9796-0E3D2F5F7A24}"/>
                </a:ext>
              </a:extLst>
            </p:cNvPr>
            <p:cNvSpPr txBox="1"/>
            <p:nvPr/>
          </p:nvSpPr>
          <p:spPr>
            <a:xfrm>
              <a:off x="2374751" y="3627840"/>
              <a:ext cx="1317794" cy="307777"/>
            </a:xfrm>
            <a:prstGeom prst="rect">
              <a:avLst/>
            </a:prstGeom>
            <a:noFill/>
          </p:spPr>
          <p:txBody>
            <a:bodyPr wrap="square" rtlCol="0">
              <a:spAutoFit/>
            </a:bodyPr>
            <a:lstStyle/>
            <a:p>
              <a:pPr algn="ctr"/>
              <a:r>
                <a:rPr lang="en-US" sz="1400"/>
                <a:t>Dialog agent</a:t>
              </a:r>
            </a:p>
          </p:txBody>
        </p:sp>
      </p:grpSp>
      <p:grpSp>
        <p:nvGrpSpPr>
          <p:cNvPr id="15" name="Group 14">
            <a:extLst>
              <a:ext uri="{FF2B5EF4-FFF2-40B4-BE49-F238E27FC236}">
                <a16:creationId xmlns:a16="http://schemas.microsoft.com/office/drawing/2014/main" id="{E2DD7B0F-AFA4-4126-B59A-10973782DCA5}"/>
              </a:ext>
            </a:extLst>
          </p:cNvPr>
          <p:cNvGrpSpPr/>
          <p:nvPr/>
        </p:nvGrpSpPr>
        <p:grpSpPr>
          <a:xfrm>
            <a:off x="5138927" y="2629502"/>
            <a:ext cx="1681470" cy="1521370"/>
            <a:chOff x="5367336" y="2629294"/>
            <a:chExt cx="1681908" cy="1521766"/>
          </a:xfrm>
        </p:grpSpPr>
        <p:sp>
          <p:nvSpPr>
            <p:cNvPr id="13" name="TextBox 12">
              <a:extLst>
                <a:ext uri="{FF2B5EF4-FFF2-40B4-BE49-F238E27FC236}">
                  <a16:creationId xmlns:a16="http://schemas.microsoft.com/office/drawing/2014/main" id="{E729128F-E0DD-4F80-B3DA-97A1810116DC}"/>
                </a:ext>
              </a:extLst>
            </p:cNvPr>
            <p:cNvSpPr txBox="1"/>
            <p:nvPr/>
          </p:nvSpPr>
          <p:spPr>
            <a:xfrm>
              <a:off x="5367336" y="3627840"/>
              <a:ext cx="1681908" cy="523220"/>
            </a:xfrm>
            <a:prstGeom prst="rect">
              <a:avLst/>
            </a:prstGeom>
            <a:noFill/>
          </p:spPr>
          <p:txBody>
            <a:bodyPr wrap="square" rtlCol="0">
              <a:spAutoFit/>
            </a:bodyPr>
            <a:lstStyle/>
            <a:p>
              <a:pPr algn="ctr"/>
              <a:r>
                <a:rPr lang="en-US" sz="1400"/>
                <a:t>Whether to switch to </a:t>
              </a:r>
              <a:r>
                <a:rPr lang="en-US" sz="1400" b="1"/>
                <a:t>real users</a:t>
              </a:r>
              <a:r>
                <a:rPr lang="en-US" sz="1400"/>
                <a:t>?</a:t>
              </a:r>
            </a:p>
          </p:txBody>
        </p:sp>
        <p:pic>
          <p:nvPicPr>
            <p:cNvPr id="14" name="Picture 13">
              <a:extLst>
                <a:ext uri="{FF2B5EF4-FFF2-40B4-BE49-F238E27FC236}">
                  <a16:creationId xmlns:a16="http://schemas.microsoft.com/office/drawing/2014/main" id="{78D8EF72-BD69-4B93-A17F-9305AF1DB395}"/>
                </a:ext>
              </a:extLst>
            </p:cNvPr>
            <p:cNvPicPr>
              <a:picLocks noChangeAspect="1"/>
            </p:cNvPicPr>
            <p:nvPr/>
          </p:nvPicPr>
          <p:blipFill>
            <a:blip r:embed="rId5"/>
            <a:stretch>
              <a:fillRect/>
            </a:stretch>
          </p:blipFill>
          <p:spPr>
            <a:xfrm>
              <a:off x="5598684" y="2629294"/>
              <a:ext cx="1219211" cy="980030"/>
            </a:xfrm>
            <a:prstGeom prst="rect">
              <a:avLst/>
            </a:prstGeom>
          </p:spPr>
        </p:pic>
      </p:grpSp>
      <p:cxnSp>
        <p:nvCxnSpPr>
          <p:cNvPr id="17" name="Straight Arrow Connector 16">
            <a:extLst>
              <a:ext uri="{FF2B5EF4-FFF2-40B4-BE49-F238E27FC236}">
                <a16:creationId xmlns:a16="http://schemas.microsoft.com/office/drawing/2014/main" id="{1972CE96-1373-455D-A369-BB268113FAC0}"/>
              </a:ext>
            </a:extLst>
          </p:cNvPr>
          <p:cNvCxnSpPr>
            <a:cxnSpLocks/>
          </p:cNvCxnSpPr>
          <p:nvPr/>
        </p:nvCxnSpPr>
        <p:spPr>
          <a:xfrm flipH="1" flipV="1">
            <a:off x="2697966" y="3917288"/>
            <a:ext cx="2859067" cy="1541265"/>
          </a:xfrm>
          <a:prstGeom prst="straightConnector1">
            <a:avLst/>
          </a:prstGeom>
          <a:ln w="9525"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Straight Arrow Connector 20">
            <a:extLst>
              <a:ext uri="{FF2B5EF4-FFF2-40B4-BE49-F238E27FC236}">
                <a16:creationId xmlns:a16="http://schemas.microsoft.com/office/drawing/2014/main" id="{BD920CA9-0F2B-406C-9B0C-8BAABA3C6F83}"/>
              </a:ext>
            </a:extLst>
          </p:cNvPr>
          <p:cNvCxnSpPr>
            <a:cxnSpLocks/>
            <a:stCxn id="5" idx="3"/>
          </p:cNvCxnSpPr>
          <p:nvPr/>
        </p:nvCxnSpPr>
        <p:spPr>
          <a:xfrm>
            <a:off x="6893822" y="1562825"/>
            <a:ext cx="2433436" cy="9808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9DF1783-7053-4C9C-9D25-6EDF394DD166}"/>
              </a:ext>
            </a:extLst>
          </p:cNvPr>
          <p:cNvCxnSpPr>
            <a:cxnSpLocks/>
            <a:stCxn id="5" idx="1"/>
          </p:cNvCxnSpPr>
          <p:nvPr/>
        </p:nvCxnSpPr>
        <p:spPr>
          <a:xfrm flipH="1">
            <a:off x="3059150" y="1562826"/>
            <a:ext cx="2006349" cy="9993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3B961E7-E359-4520-B348-4007B6090AB8}"/>
              </a:ext>
            </a:extLst>
          </p:cNvPr>
          <p:cNvCxnSpPr>
            <a:cxnSpLocks/>
            <a:stCxn id="8" idx="1"/>
            <a:endCxn id="14" idx="3"/>
          </p:cNvCxnSpPr>
          <p:nvPr/>
        </p:nvCxnSpPr>
        <p:spPr>
          <a:xfrm flipH="1">
            <a:off x="6589109" y="3110536"/>
            <a:ext cx="2181379" cy="8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9CAB3A6-AD92-4E4F-8DFA-2BFE6FEB67C0}"/>
              </a:ext>
            </a:extLst>
          </p:cNvPr>
          <p:cNvCxnSpPr>
            <a:cxnSpLocks/>
          </p:cNvCxnSpPr>
          <p:nvPr/>
        </p:nvCxnSpPr>
        <p:spPr>
          <a:xfrm flipH="1">
            <a:off x="3464572" y="3127269"/>
            <a:ext cx="2046950" cy="225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4899990-ACDB-4AEB-8381-8AA133E47CE5}"/>
              </a:ext>
            </a:extLst>
          </p:cNvPr>
          <p:cNvCxnSpPr>
            <a:cxnSpLocks/>
          </p:cNvCxnSpPr>
          <p:nvPr/>
        </p:nvCxnSpPr>
        <p:spPr>
          <a:xfrm>
            <a:off x="5774107" y="4150873"/>
            <a:ext cx="6993" cy="831611"/>
          </a:xfrm>
          <a:prstGeom prst="straightConnector1">
            <a:avLst/>
          </a:prstGeom>
          <a:ln w="9525"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8" name="Straight Arrow Connector 37">
            <a:extLst>
              <a:ext uri="{FF2B5EF4-FFF2-40B4-BE49-F238E27FC236}">
                <a16:creationId xmlns:a16="http://schemas.microsoft.com/office/drawing/2014/main" id="{F45CB148-1BC3-48D9-AA64-E9B0ACCF1590}"/>
              </a:ext>
            </a:extLst>
          </p:cNvPr>
          <p:cNvCxnSpPr>
            <a:cxnSpLocks/>
            <a:endCxn id="9" idx="2"/>
          </p:cNvCxnSpPr>
          <p:nvPr/>
        </p:nvCxnSpPr>
        <p:spPr>
          <a:xfrm flipV="1">
            <a:off x="6416277" y="3861220"/>
            <a:ext cx="2878760" cy="15973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E5DE3DA-4103-4CA9-B556-D17C120D6732}"/>
              </a:ext>
            </a:extLst>
          </p:cNvPr>
          <p:cNvSpPr txBox="1"/>
          <p:nvPr/>
        </p:nvSpPr>
        <p:spPr>
          <a:xfrm>
            <a:off x="6848612" y="2809148"/>
            <a:ext cx="1787447" cy="307697"/>
          </a:xfrm>
          <a:prstGeom prst="rect">
            <a:avLst/>
          </a:prstGeom>
          <a:noFill/>
        </p:spPr>
        <p:txBody>
          <a:bodyPr wrap="square" rtlCol="0">
            <a:spAutoFit/>
          </a:bodyPr>
          <a:lstStyle/>
          <a:p>
            <a:pPr algn="ctr"/>
            <a:r>
              <a:rPr lang="en-US" sz="1400"/>
              <a:t>Simulated experience</a:t>
            </a:r>
          </a:p>
        </p:txBody>
      </p:sp>
      <p:sp>
        <p:nvSpPr>
          <p:cNvPr id="44" name="TextBox 43">
            <a:extLst>
              <a:ext uri="{FF2B5EF4-FFF2-40B4-BE49-F238E27FC236}">
                <a16:creationId xmlns:a16="http://schemas.microsoft.com/office/drawing/2014/main" id="{58B1E730-E602-4CC1-BF41-75B2732D3A36}"/>
              </a:ext>
            </a:extLst>
          </p:cNvPr>
          <p:cNvSpPr txBox="1"/>
          <p:nvPr/>
        </p:nvSpPr>
        <p:spPr>
          <a:xfrm>
            <a:off x="3442115" y="2620741"/>
            <a:ext cx="2181379" cy="523084"/>
          </a:xfrm>
          <a:prstGeom prst="rect">
            <a:avLst/>
          </a:prstGeom>
          <a:noFill/>
        </p:spPr>
        <p:txBody>
          <a:bodyPr wrap="square" rtlCol="0">
            <a:spAutoFit/>
          </a:bodyPr>
          <a:lstStyle/>
          <a:p>
            <a:pPr algn="ctr"/>
            <a:r>
              <a:rPr lang="en-US" sz="1400"/>
              <a:t>No, then run </a:t>
            </a:r>
            <a:r>
              <a:rPr lang="en-US" sz="1400" b="1"/>
              <a:t>planning</a:t>
            </a:r>
            <a:r>
              <a:rPr lang="en-US" sz="1400"/>
              <a:t> using simulated experience</a:t>
            </a:r>
          </a:p>
        </p:txBody>
      </p:sp>
      <p:sp>
        <p:nvSpPr>
          <p:cNvPr id="45" name="TextBox 44">
            <a:extLst>
              <a:ext uri="{FF2B5EF4-FFF2-40B4-BE49-F238E27FC236}">
                <a16:creationId xmlns:a16="http://schemas.microsoft.com/office/drawing/2014/main" id="{DBECF97D-556E-4FB2-BAB7-6851DCFA5C25}"/>
              </a:ext>
            </a:extLst>
          </p:cNvPr>
          <p:cNvSpPr txBox="1"/>
          <p:nvPr/>
        </p:nvSpPr>
        <p:spPr>
          <a:xfrm>
            <a:off x="5282420" y="4376191"/>
            <a:ext cx="549224" cy="307697"/>
          </a:xfrm>
          <a:prstGeom prst="rect">
            <a:avLst/>
          </a:prstGeom>
          <a:noFill/>
        </p:spPr>
        <p:txBody>
          <a:bodyPr wrap="square" rtlCol="0">
            <a:spAutoFit/>
          </a:bodyPr>
          <a:lstStyle/>
          <a:p>
            <a:pPr algn="ctr"/>
            <a:r>
              <a:rPr lang="en-US" sz="1400"/>
              <a:t>Yes</a:t>
            </a:r>
          </a:p>
        </p:txBody>
      </p:sp>
      <p:sp>
        <p:nvSpPr>
          <p:cNvPr id="46" name="TextBox 45">
            <a:extLst>
              <a:ext uri="{FF2B5EF4-FFF2-40B4-BE49-F238E27FC236}">
                <a16:creationId xmlns:a16="http://schemas.microsoft.com/office/drawing/2014/main" id="{88C40D30-E57A-4AD5-84AC-2739A00F63B1}"/>
              </a:ext>
            </a:extLst>
          </p:cNvPr>
          <p:cNvSpPr txBox="1"/>
          <p:nvPr/>
        </p:nvSpPr>
        <p:spPr>
          <a:xfrm>
            <a:off x="1838720" y="4566678"/>
            <a:ext cx="2376999" cy="523084"/>
          </a:xfrm>
          <a:prstGeom prst="rect">
            <a:avLst/>
          </a:prstGeom>
          <a:noFill/>
        </p:spPr>
        <p:txBody>
          <a:bodyPr wrap="square" rtlCol="0">
            <a:spAutoFit/>
          </a:bodyPr>
          <a:lstStyle/>
          <a:p>
            <a:pPr algn="ctr"/>
            <a:r>
              <a:rPr lang="en-US" sz="1400">
                <a:solidFill>
                  <a:schemeClr val="accent1"/>
                </a:solidFill>
              </a:rPr>
              <a:t>Run </a:t>
            </a:r>
            <a:r>
              <a:rPr lang="en-US" sz="1400" b="1">
                <a:solidFill>
                  <a:schemeClr val="accent1"/>
                </a:solidFill>
              </a:rPr>
              <a:t>Reinforcement Learning </a:t>
            </a:r>
            <a:r>
              <a:rPr lang="en-US" sz="1400">
                <a:solidFill>
                  <a:schemeClr val="accent1"/>
                </a:solidFill>
              </a:rPr>
              <a:t>using real experience</a:t>
            </a:r>
          </a:p>
        </p:txBody>
      </p:sp>
      <p:cxnSp>
        <p:nvCxnSpPr>
          <p:cNvPr id="47" name="Straight Arrow Connector 46">
            <a:extLst>
              <a:ext uri="{FF2B5EF4-FFF2-40B4-BE49-F238E27FC236}">
                <a16:creationId xmlns:a16="http://schemas.microsoft.com/office/drawing/2014/main" id="{AEE76921-893E-4AF1-AA6D-AEC9A635A5D8}"/>
              </a:ext>
            </a:extLst>
          </p:cNvPr>
          <p:cNvCxnSpPr>
            <a:cxnSpLocks/>
          </p:cNvCxnSpPr>
          <p:nvPr/>
        </p:nvCxnSpPr>
        <p:spPr>
          <a:xfrm flipH="1" flipV="1">
            <a:off x="6102105" y="4169383"/>
            <a:ext cx="2075" cy="813100"/>
          </a:xfrm>
          <a:prstGeom prst="straightConnector1">
            <a:avLst/>
          </a:prstGeom>
          <a:ln w="9525"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8" name="TextBox 47">
            <a:extLst>
              <a:ext uri="{FF2B5EF4-FFF2-40B4-BE49-F238E27FC236}">
                <a16:creationId xmlns:a16="http://schemas.microsoft.com/office/drawing/2014/main" id="{7C5D5393-C87D-48B4-B55F-BC9084DD4FED}"/>
              </a:ext>
            </a:extLst>
          </p:cNvPr>
          <p:cNvSpPr txBox="1"/>
          <p:nvPr/>
        </p:nvSpPr>
        <p:spPr>
          <a:xfrm>
            <a:off x="5867402" y="4299871"/>
            <a:ext cx="1713001" cy="523084"/>
          </a:xfrm>
          <a:prstGeom prst="rect">
            <a:avLst/>
          </a:prstGeom>
          <a:noFill/>
        </p:spPr>
        <p:txBody>
          <a:bodyPr wrap="square" rtlCol="0">
            <a:spAutoFit/>
          </a:bodyPr>
          <a:lstStyle/>
          <a:p>
            <a:pPr algn="ctr"/>
            <a:r>
              <a:rPr lang="en-US" sz="1400" b="1">
                <a:solidFill>
                  <a:schemeClr val="accent1"/>
                </a:solidFill>
              </a:rPr>
              <a:t> “discriminator” learning </a:t>
            </a:r>
          </a:p>
        </p:txBody>
      </p:sp>
      <p:sp>
        <p:nvSpPr>
          <p:cNvPr id="53" name="TextBox 52">
            <a:extLst>
              <a:ext uri="{FF2B5EF4-FFF2-40B4-BE49-F238E27FC236}">
                <a16:creationId xmlns:a16="http://schemas.microsoft.com/office/drawing/2014/main" id="{6F697721-8700-49C0-8FAF-A19838FC43B9}"/>
              </a:ext>
            </a:extLst>
          </p:cNvPr>
          <p:cNvSpPr txBox="1"/>
          <p:nvPr/>
        </p:nvSpPr>
        <p:spPr>
          <a:xfrm>
            <a:off x="7693628" y="4743125"/>
            <a:ext cx="1323176" cy="307697"/>
          </a:xfrm>
          <a:prstGeom prst="rect">
            <a:avLst/>
          </a:prstGeom>
          <a:noFill/>
        </p:spPr>
        <p:txBody>
          <a:bodyPr wrap="square" rtlCol="0">
            <a:spAutoFit/>
          </a:bodyPr>
          <a:lstStyle/>
          <a:p>
            <a:pPr algn="ctr"/>
            <a:r>
              <a:rPr lang="en-US" sz="1400" b="1">
                <a:solidFill>
                  <a:schemeClr val="accent1"/>
                </a:solidFill>
              </a:rPr>
              <a:t>Model learning</a:t>
            </a:r>
          </a:p>
        </p:txBody>
      </p:sp>
      <p:sp>
        <p:nvSpPr>
          <p:cNvPr id="54" name="TextBox 53">
            <a:extLst>
              <a:ext uri="{FF2B5EF4-FFF2-40B4-BE49-F238E27FC236}">
                <a16:creationId xmlns:a16="http://schemas.microsoft.com/office/drawing/2014/main" id="{222008F9-4EB8-4A9C-8655-61E152B3851E}"/>
              </a:ext>
            </a:extLst>
          </p:cNvPr>
          <p:cNvSpPr txBox="1"/>
          <p:nvPr/>
        </p:nvSpPr>
        <p:spPr>
          <a:xfrm>
            <a:off x="5196789" y="5934619"/>
            <a:ext cx="1565745" cy="523084"/>
          </a:xfrm>
          <a:prstGeom prst="rect">
            <a:avLst/>
          </a:prstGeom>
          <a:noFill/>
        </p:spPr>
        <p:txBody>
          <a:bodyPr wrap="square" rtlCol="0">
            <a:spAutoFit/>
          </a:bodyPr>
          <a:lstStyle/>
          <a:p>
            <a:pPr algn="ctr"/>
            <a:r>
              <a:rPr lang="en-US" sz="1400"/>
              <a:t>real experience</a:t>
            </a:r>
          </a:p>
          <a:p>
            <a:pPr algn="ctr"/>
            <a:r>
              <a:rPr lang="en-US" sz="1400"/>
              <a:t>(limited)</a:t>
            </a:r>
          </a:p>
        </p:txBody>
      </p:sp>
      <p:sp>
        <p:nvSpPr>
          <p:cNvPr id="56" name="TextBox 55">
            <a:extLst>
              <a:ext uri="{FF2B5EF4-FFF2-40B4-BE49-F238E27FC236}">
                <a16:creationId xmlns:a16="http://schemas.microsoft.com/office/drawing/2014/main" id="{E5A231B4-328C-4BC5-869C-3F038EC165FE}"/>
              </a:ext>
            </a:extLst>
          </p:cNvPr>
          <p:cNvSpPr txBox="1"/>
          <p:nvPr/>
        </p:nvSpPr>
        <p:spPr>
          <a:xfrm>
            <a:off x="7667969" y="1672545"/>
            <a:ext cx="1789420" cy="307697"/>
          </a:xfrm>
          <a:prstGeom prst="rect">
            <a:avLst/>
          </a:prstGeom>
          <a:noFill/>
        </p:spPr>
        <p:txBody>
          <a:bodyPr wrap="square" rtlCol="0">
            <a:spAutoFit/>
          </a:bodyPr>
          <a:lstStyle/>
          <a:p>
            <a:pPr algn="ctr"/>
            <a:r>
              <a:rPr lang="en-US" sz="1400"/>
              <a:t>Supervised Learning</a:t>
            </a:r>
          </a:p>
        </p:txBody>
      </p:sp>
      <p:sp>
        <p:nvSpPr>
          <p:cNvPr id="57" name="TextBox 56">
            <a:extLst>
              <a:ext uri="{FF2B5EF4-FFF2-40B4-BE49-F238E27FC236}">
                <a16:creationId xmlns:a16="http://schemas.microsoft.com/office/drawing/2014/main" id="{E831DF3F-E9AF-4D7D-BE8F-5B17BCACA01E}"/>
              </a:ext>
            </a:extLst>
          </p:cNvPr>
          <p:cNvSpPr txBox="1"/>
          <p:nvPr/>
        </p:nvSpPr>
        <p:spPr>
          <a:xfrm>
            <a:off x="2805845" y="1638102"/>
            <a:ext cx="1789420" cy="307697"/>
          </a:xfrm>
          <a:prstGeom prst="rect">
            <a:avLst/>
          </a:prstGeom>
          <a:noFill/>
        </p:spPr>
        <p:txBody>
          <a:bodyPr wrap="square" rtlCol="0">
            <a:spAutoFit/>
          </a:bodyPr>
          <a:lstStyle/>
          <a:p>
            <a:pPr algn="ctr"/>
            <a:r>
              <a:rPr lang="en-US" sz="1400"/>
              <a:t>Imitation Learning</a:t>
            </a:r>
          </a:p>
        </p:txBody>
      </p:sp>
      <p:sp>
        <p:nvSpPr>
          <p:cNvPr id="59" name="TextBox 58">
            <a:extLst>
              <a:ext uri="{FF2B5EF4-FFF2-40B4-BE49-F238E27FC236}">
                <a16:creationId xmlns:a16="http://schemas.microsoft.com/office/drawing/2014/main" id="{24AB4D9F-F7F2-455B-BB6B-0FACFC366CDF}"/>
              </a:ext>
            </a:extLst>
          </p:cNvPr>
          <p:cNvSpPr txBox="1"/>
          <p:nvPr/>
        </p:nvSpPr>
        <p:spPr>
          <a:xfrm>
            <a:off x="1589" y="6517521"/>
            <a:ext cx="12190411" cy="369332"/>
          </a:xfrm>
          <a:prstGeom prst="rect">
            <a:avLst/>
          </a:prstGeom>
          <a:noFill/>
        </p:spPr>
        <p:txBody>
          <a:bodyPr wrap="square" rtlCol="0">
            <a:spAutoFit/>
          </a:bodyPr>
          <a:lstStyle/>
          <a:p>
            <a:pPr algn="ctr"/>
            <a:r>
              <a:rPr lang="en-US"/>
              <a:t>[</a:t>
            </a:r>
            <a:r>
              <a:rPr lang="en-US">
                <a:hlinkClick r:id="rId6"/>
              </a:rPr>
              <a:t>Peng+ 18</a:t>
            </a:r>
            <a:r>
              <a:rPr lang="en-US"/>
              <a:t>, </a:t>
            </a:r>
            <a:r>
              <a:rPr lang="en-US">
                <a:hlinkClick r:id="rId7"/>
              </a:rPr>
              <a:t>Su +18</a:t>
            </a:r>
            <a:r>
              <a:rPr lang="en-US"/>
              <a:t>, </a:t>
            </a:r>
            <a:r>
              <a:rPr lang="en-US">
                <a:hlinkClick r:id="rId8"/>
              </a:rPr>
              <a:t>Wu + 19</a:t>
            </a:r>
            <a:r>
              <a:rPr lang="en-US"/>
              <a:t>, </a:t>
            </a:r>
            <a:r>
              <a:rPr lang="en-US">
                <a:hlinkClick r:id="rId9"/>
              </a:rPr>
              <a:t>Zhang+ 19</a:t>
            </a:r>
            <a:r>
              <a:rPr lang="en-US"/>
              <a:t>,]</a:t>
            </a:r>
          </a:p>
        </p:txBody>
      </p:sp>
      <p:pic>
        <p:nvPicPr>
          <p:cNvPr id="34" name="Picture 33">
            <a:extLst>
              <a:ext uri="{FF2B5EF4-FFF2-40B4-BE49-F238E27FC236}">
                <a16:creationId xmlns:a16="http://schemas.microsoft.com/office/drawing/2014/main" id="{B8998DEC-3ACB-492D-B2D1-29B5AE10293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505468" y="5010281"/>
            <a:ext cx="896539" cy="896540"/>
          </a:xfrm>
          <a:prstGeom prst="rect">
            <a:avLst/>
          </a:prstGeom>
        </p:spPr>
      </p:pic>
    </p:spTree>
    <p:extLst>
      <p:ext uri="{BB962C8B-B14F-4D97-AF65-F5344CB8AC3E}">
        <p14:creationId xmlns:p14="http://schemas.microsoft.com/office/powerpoint/2010/main" val="166811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8" grpId="0"/>
      <p:bldP spid="53" grpId="0"/>
      <p:bldP spid="54" grpId="0"/>
      <p:bldP spid="56" grpId="0"/>
      <p:bldP spid="5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BFE24301-448C-46BA-AA77-B11A07CA255B}"/>
              </a:ext>
            </a:extLst>
          </p:cNvPr>
          <p:cNvSpPr/>
          <p:nvPr/>
        </p:nvSpPr>
        <p:spPr>
          <a:xfrm>
            <a:off x="5143" y="1775"/>
            <a:ext cx="4051539" cy="572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1799">
                <a:solidFill>
                  <a:prstClr val="white"/>
                </a:solidFill>
                <a:latin typeface="Calibri" panose="020F0502020204030204"/>
              </a:rPr>
              <a:t>Programmatic</a:t>
            </a:r>
          </a:p>
        </p:txBody>
      </p:sp>
      <p:sp>
        <p:nvSpPr>
          <p:cNvPr id="17" name="Rectangle 16">
            <a:extLst>
              <a:ext uri="{FF2B5EF4-FFF2-40B4-BE49-F238E27FC236}">
                <a16:creationId xmlns:a16="http://schemas.microsoft.com/office/drawing/2014/main" id="{08353CD1-4E19-45E5-9FF9-16E7C8799993}"/>
              </a:ext>
            </a:extLst>
          </p:cNvPr>
          <p:cNvSpPr/>
          <p:nvPr/>
        </p:nvSpPr>
        <p:spPr>
          <a:xfrm>
            <a:off x="8116507" y="893"/>
            <a:ext cx="4051539" cy="572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1799">
                <a:solidFill>
                  <a:prstClr val="white"/>
                </a:solidFill>
                <a:latin typeface="Calibri" panose="020F0502020204030204"/>
              </a:rPr>
              <a:t>Machine Learning</a:t>
            </a:r>
          </a:p>
        </p:txBody>
      </p:sp>
      <p:sp>
        <p:nvSpPr>
          <p:cNvPr id="44" name="Rectangle 43">
            <a:extLst>
              <a:ext uri="{FF2B5EF4-FFF2-40B4-BE49-F238E27FC236}">
                <a16:creationId xmlns:a16="http://schemas.microsoft.com/office/drawing/2014/main" id="{01AE85C1-7B55-4168-B044-59F939BFFE1B}"/>
              </a:ext>
            </a:extLst>
          </p:cNvPr>
          <p:cNvSpPr/>
          <p:nvPr/>
        </p:nvSpPr>
        <p:spPr>
          <a:xfrm>
            <a:off x="4060276" y="2185"/>
            <a:ext cx="4051539" cy="572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1799">
                <a:solidFill>
                  <a:prstClr val="white"/>
                </a:solidFill>
                <a:latin typeface="Calibri" panose="020F0502020204030204"/>
              </a:rPr>
              <a:t>Declarative</a:t>
            </a:r>
          </a:p>
        </p:txBody>
      </p:sp>
      <p:sp>
        <p:nvSpPr>
          <p:cNvPr id="38" name="Flowchart: Process 37">
            <a:extLst>
              <a:ext uri="{FF2B5EF4-FFF2-40B4-BE49-F238E27FC236}">
                <a16:creationId xmlns:a16="http://schemas.microsoft.com/office/drawing/2014/main" id="{AD6D72AF-D424-4AF7-83D1-4E69F24E81F8}"/>
              </a:ext>
            </a:extLst>
          </p:cNvPr>
          <p:cNvSpPr/>
          <p:nvPr/>
        </p:nvSpPr>
        <p:spPr bwMode="auto">
          <a:xfrm>
            <a:off x="6180130" y="753966"/>
            <a:ext cx="1470630" cy="1545489"/>
          </a:xfrm>
          <a:prstGeom prst="flowChartProcess">
            <a:avLst/>
          </a:prstGeom>
          <a:solidFill>
            <a:srgbClr val="E3E3E3"/>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6" tIns="91416" rIns="91416" bIns="146266" numCol="1" spcCol="0" rtlCol="0" fromWordArt="0" anchor="t" anchorCtr="0" forceAA="0" compatLnSpc="1">
            <a:prstTxWarp prst="textNoShape">
              <a:avLst/>
            </a:prstTxWarp>
            <a:noAutofit/>
          </a:bodyPr>
          <a:lstStyle/>
          <a:p>
            <a:pPr defTabSz="932192" fontAlgn="base">
              <a:spcBef>
                <a:spcPct val="0"/>
              </a:spcBef>
              <a:spcAft>
                <a:spcPct val="0"/>
              </a:spcAft>
            </a:pPr>
            <a:r>
              <a:rPr lang="en-US" sz="1050">
                <a:solidFill>
                  <a:srgbClr val="5B9BD5"/>
                </a:solidFill>
                <a:latin typeface="Consolas" panose="020B0609020204030204" pitchFamily="49" charset="0"/>
                <a:ea typeface="Segoe UI" pitchFamily="34" charset="0"/>
                <a:cs typeface="Segoe UI" pitchFamily="34" charset="0"/>
              </a:rPr>
              <a:t>&lt;rule&gt;</a:t>
            </a:r>
          </a:p>
          <a:p>
            <a:pPr defTabSz="932192" fontAlgn="base">
              <a:spcBef>
                <a:spcPct val="0"/>
              </a:spcBef>
              <a:spcAft>
                <a:spcPct val="0"/>
              </a:spcAft>
            </a:pPr>
            <a:r>
              <a:rPr lang="en-US" sz="1050">
                <a:solidFill>
                  <a:srgbClr val="5B9BD5"/>
                </a:solidFill>
                <a:latin typeface="Consolas" panose="020B0609020204030204" pitchFamily="49" charset="0"/>
                <a:ea typeface="Segoe UI" pitchFamily="34" charset="0"/>
                <a:cs typeface="Segoe UI" pitchFamily="34" charset="0"/>
              </a:rPr>
              <a:t>  &lt;if&gt;</a:t>
            </a:r>
          </a:p>
          <a:p>
            <a:pPr defTabSz="932192" fontAlgn="base">
              <a:spcBef>
                <a:spcPct val="0"/>
              </a:spcBef>
              <a:spcAft>
                <a:spcPct val="0"/>
              </a:spcAft>
            </a:pPr>
            <a:r>
              <a:rPr lang="en-US" sz="1050">
                <a:gradFill>
                  <a:gsLst>
                    <a:gs pos="0">
                      <a:srgbClr val="FFFFFF"/>
                    </a:gs>
                    <a:gs pos="100000">
                      <a:srgbClr val="FFFFFF"/>
                    </a:gs>
                  </a:gsLst>
                  <a:lin ang="5400000" scaled="0"/>
                </a:gradFill>
                <a:latin typeface="Consolas" panose="020B0609020204030204" pitchFamily="49" charset="0"/>
                <a:ea typeface="Segoe UI" pitchFamily="34" charset="0"/>
                <a:cs typeface="Segoe UI" pitchFamily="34" charset="0"/>
              </a:rPr>
              <a:t>    </a:t>
            </a:r>
            <a:r>
              <a:rPr lang="en-US" sz="1050">
                <a:solidFill>
                  <a:prstClr val="black"/>
                </a:solidFill>
                <a:latin typeface="Consolas" panose="020B0609020204030204" pitchFamily="49" charset="0"/>
                <a:ea typeface="Segoe UI" pitchFamily="34" charset="0"/>
                <a:cs typeface="Segoe UI" pitchFamily="34" charset="0"/>
              </a:rPr>
              <a:t>city == null</a:t>
            </a:r>
          </a:p>
          <a:p>
            <a:pPr defTabSz="932192" fontAlgn="base">
              <a:spcBef>
                <a:spcPct val="0"/>
              </a:spcBef>
              <a:spcAft>
                <a:spcPct val="0"/>
              </a:spcAft>
            </a:pPr>
            <a:r>
              <a:rPr lang="en-US" sz="1050">
                <a:gradFill>
                  <a:gsLst>
                    <a:gs pos="0">
                      <a:srgbClr val="FFFFFF"/>
                    </a:gs>
                    <a:gs pos="100000">
                      <a:srgbClr val="FFFFFF"/>
                    </a:gs>
                  </a:gsLst>
                  <a:lin ang="5400000" scaled="0"/>
                </a:gradFill>
                <a:latin typeface="Consolas" panose="020B0609020204030204" pitchFamily="49" charset="0"/>
                <a:ea typeface="Segoe UI" pitchFamily="34" charset="0"/>
                <a:cs typeface="Segoe UI" pitchFamily="34" charset="0"/>
              </a:rPr>
              <a:t>  </a:t>
            </a:r>
            <a:r>
              <a:rPr lang="en-US" sz="1050">
                <a:solidFill>
                  <a:srgbClr val="5B9BD5"/>
                </a:solidFill>
                <a:latin typeface="Consolas" panose="020B0609020204030204" pitchFamily="49" charset="0"/>
                <a:ea typeface="Segoe UI" pitchFamily="34" charset="0"/>
                <a:cs typeface="Segoe UI" pitchFamily="34" charset="0"/>
              </a:rPr>
              <a:t>&lt;/if&gt;</a:t>
            </a:r>
          </a:p>
          <a:p>
            <a:pPr defTabSz="932192" fontAlgn="base">
              <a:spcBef>
                <a:spcPct val="0"/>
              </a:spcBef>
              <a:spcAft>
                <a:spcPct val="0"/>
              </a:spcAft>
            </a:pPr>
            <a:r>
              <a:rPr lang="en-US" sz="1050">
                <a:solidFill>
                  <a:srgbClr val="5B9BD5"/>
                </a:solidFill>
                <a:latin typeface="Consolas" panose="020B0609020204030204" pitchFamily="49" charset="0"/>
                <a:ea typeface="Segoe UI" pitchFamily="34" charset="0"/>
                <a:cs typeface="Segoe UI" pitchFamily="34" charset="0"/>
              </a:rPr>
              <a:t>  &lt;then&gt;</a:t>
            </a:r>
          </a:p>
          <a:p>
            <a:pPr defTabSz="932192" fontAlgn="base">
              <a:spcBef>
                <a:spcPct val="0"/>
              </a:spcBef>
              <a:spcAft>
                <a:spcPct val="0"/>
              </a:spcAft>
            </a:pPr>
            <a:r>
              <a:rPr lang="en-US" sz="1050">
                <a:gradFill>
                  <a:gsLst>
                    <a:gs pos="0">
                      <a:srgbClr val="FFFFFF"/>
                    </a:gs>
                    <a:gs pos="100000">
                      <a:srgbClr val="FFFFFF"/>
                    </a:gs>
                  </a:gsLst>
                  <a:lin ang="5400000" scaled="0"/>
                </a:gradFill>
                <a:latin typeface="Consolas" panose="020B0609020204030204" pitchFamily="49" charset="0"/>
                <a:ea typeface="Segoe UI" pitchFamily="34" charset="0"/>
                <a:cs typeface="Segoe UI" pitchFamily="34" charset="0"/>
              </a:rPr>
              <a:t>    </a:t>
            </a:r>
            <a:r>
              <a:rPr lang="en-US" sz="1050">
                <a:solidFill>
                  <a:prstClr val="black"/>
                </a:solidFill>
                <a:latin typeface="Consolas" panose="020B0609020204030204" pitchFamily="49" charset="0"/>
                <a:ea typeface="Segoe UI" pitchFamily="34" charset="0"/>
                <a:cs typeface="Segoe UI" pitchFamily="34" charset="0"/>
              </a:rPr>
              <a:t>Which city?</a:t>
            </a:r>
          </a:p>
          <a:p>
            <a:pPr defTabSz="932192" fontAlgn="base">
              <a:spcBef>
                <a:spcPct val="0"/>
              </a:spcBef>
              <a:spcAft>
                <a:spcPct val="0"/>
              </a:spcAft>
            </a:pPr>
            <a:r>
              <a:rPr lang="en-US" sz="1050">
                <a:solidFill>
                  <a:srgbClr val="5B9BD5"/>
                </a:solidFill>
                <a:latin typeface="Consolas" panose="020B0609020204030204" pitchFamily="49" charset="0"/>
                <a:ea typeface="Segoe UI" pitchFamily="34" charset="0"/>
                <a:cs typeface="Segoe UI" pitchFamily="34" charset="0"/>
              </a:rPr>
              <a:t>  &lt;/then&gt;</a:t>
            </a:r>
          </a:p>
          <a:p>
            <a:pPr defTabSz="932192" fontAlgn="base">
              <a:spcBef>
                <a:spcPct val="0"/>
              </a:spcBef>
              <a:spcAft>
                <a:spcPct val="0"/>
              </a:spcAft>
            </a:pPr>
            <a:r>
              <a:rPr lang="en-US" sz="1050">
                <a:gradFill>
                  <a:gsLst>
                    <a:gs pos="0">
                      <a:srgbClr val="FFFFFF"/>
                    </a:gs>
                    <a:gs pos="100000">
                      <a:srgbClr val="FFFFFF"/>
                    </a:gs>
                  </a:gsLst>
                  <a:lin ang="5400000" scaled="0"/>
                </a:gradFill>
                <a:latin typeface="Consolas" panose="020B0609020204030204" pitchFamily="49" charset="0"/>
                <a:ea typeface="Segoe UI" pitchFamily="34" charset="0"/>
                <a:cs typeface="Segoe UI" pitchFamily="34" charset="0"/>
              </a:rPr>
              <a:t>   </a:t>
            </a:r>
            <a:r>
              <a:rPr lang="en-US" sz="1050">
                <a:solidFill>
                  <a:prstClr val="black"/>
                </a:solidFill>
                <a:latin typeface="Consolas" panose="020B0609020204030204" pitchFamily="49" charset="0"/>
                <a:ea typeface="Segoe UI" pitchFamily="34" charset="0"/>
                <a:cs typeface="Segoe UI" pitchFamily="34" charset="0"/>
              </a:rPr>
              <a:t>…</a:t>
            </a:r>
          </a:p>
        </p:txBody>
      </p:sp>
      <p:sp>
        <p:nvSpPr>
          <p:cNvPr id="42" name="Arrow: Right 41">
            <a:extLst>
              <a:ext uri="{FF2B5EF4-FFF2-40B4-BE49-F238E27FC236}">
                <a16:creationId xmlns:a16="http://schemas.microsoft.com/office/drawing/2014/main" id="{D6475522-60C9-4E92-8D78-B9ADF65AF6CB}"/>
              </a:ext>
            </a:extLst>
          </p:cNvPr>
          <p:cNvSpPr/>
          <p:nvPr/>
        </p:nvSpPr>
        <p:spPr bwMode="auto">
          <a:xfrm>
            <a:off x="9908747" y="1134892"/>
            <a:ext cx="385300" cy="493888"/>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spcBef>
                <a:spcPct val="0"/>
              </a:spcBef>
              <a:spcAft>
                <a:spcPct val="0"/>
              </a:spcAft>
            </a:pPr>
            <a:endParaRPr lang="en-US" sz="1999"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grpSp>
        <p:nvGrpSpPr>
          <p:cNvPr id="2" name="Group 1">
            <a:extLst>
              <a:ext uri="{FF2B5EF4-FFF2-40B4-BE49-F238E27FC236}">
                <a16:creationId xmlns:a16="http://schemas.microsoft.com/office/drawing/2014/main" id="{9D67E679-1F49-4801-89E4-5C7EBEB8641E}"/>
              </a:ext>
            </a:extLst>
          </p:cNvPr>
          <p:cNvGrpSpPr/>
          <p:nvPr/>
        </p:nvGrpSpPr>
        <p:grpSpPr>
          <a:xfrm>
            <a:off x="4581857" y="753966"/>
            <a:ext cx="1333707" cy="1545493"/>
            <a:chOff x="702564" y="1342777"/>
            <a:chExt cx="2099373" cy="2433259"/>
          </a:xfrm>
        </p:grpSpPr>
        <p:sp>
          <p:nvSpPr>
            <p:cNvPr id="34" name="Flowchart: Process 33">
              <a:extLst>
                <a:ext uri="{FF2B5EF4-FFF2-40B4-BE49-F238E27FC236}">
                  <a16:creationId xmlns:a16="http://schemas.microsoft.com/office/drawing/2014/main" id="{71563D86-D346-4BA7-9056-DF1A33EBA593}"/>
                </a:ext>
              </a:extLst>
            </p:cNvPr>
            <p:cNvSpPr/>
            <p:nvPr/>
          </p:nvSpPr>
          <p:spPr bwMode="auto">
            <a:xfrm>
              <a:off x="702564" y="1342777"/>
              <a:ext cx="2099373" cy="2433259"/>
            </a:xfrm>
            <a:prstGeom prst="flowChartProcess">
              <a:avLst/>
            </a:prstGeom>
            <a:ln>
              <a:headEnd type="none" w="med" len="med"/>
              <a:tailEnd type="none" w="med" len="med"/>
            </a:ln>
            <a:effectLst>
              <a:outerShdw blurRad="63500" sx="102000" sy="102000" algn="ctr"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spcBef>
                  <a:spcPct val="0"/>
                </a:spcBef>
                <a:spcAft>
                  <a:spcPct val="0"/>
                </a:spcAft>
              </a:pPr>
              <a:endParaRPr lang="en-US" sz="1999"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5" name="Flowchart: Alternate Process 4">
              <a:extLst>
                <a:ext uri="{FF2B5EF4-FFF2-40B4-BE49-F238E27FC236}">
                  <a16:creationId xmlns:a16="http://schemas.microsoft.com/office/drawing/2014/main" id="{D8C4720B-7863-4C3D-A490-9F8CA9A8E88E}"/>
                </a:ext>
              </a:extLst>
            </p:cNvPr>
            <p:cNvSpPr/>
            <p:nvPr/>
          </p:nvSpPr>
          <p:spPr bwMode="auto">
            <a:xfrm>
              <a:off x="1451941" y="1467087"/>
              <a:ext cx="470538" cy="207261"/>
            </a:xfrm>
            <a:prstGeom prst="flowChartAlternateProcess">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spcBef>
                  <a:spcPct val="0"/>
                </a:spcBef>
                <a:spcAft>
                  <a:spcPct val="0"/>
                </a:spcAft>
              </a:pPr>
              <a:endParaRPr lang="en-US" sz="1999"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6" name="Flowchart: Decision 5">
              <a:extLst>
                <a:ext uri="{FF2B5EF4-FFF2-40B4-BE49-F238E27FC236}">
                  <a16:creationId xmlns:a16="http://schemas.microsoft.com/office/drawing/2014/main" id="{B8BB1BAA-65F8-46AC-8D6F-3E7D36434164}"/>
                </a:ext>
              </a:extLst>
            </p:cNvPr>
            <p:cNvSpPr/>
            <p:nvPr/>
          </p:nvSpPr>
          <p:spPr bwMode="auto">
            <a:xfrm>
              <a:off x="1421132" y="2019504"/>
              <a:ext cx="532156" cy="291286"/>
            </a:xfrm>
            <a:prstGeom prst="flowChartDecision">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spcBef>
                  <a:spcPct val="0"/>
                </a:spcBef>
                <a:spcAft>
                  <a:spcPct val="0"/>
                </a:spcAft>
              </a:pPr>
              <a:endParaRPr lang="en-US" sz="1999"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7" name="Flowchart: Data 6">
              <a:extLst>
                <a:ext uri="{FF2B5EF4-FFF2-40B4-BE49-F238E27FC236}">
                  <a16:creationId xmlns:a16="http://schemas.microsoft.com/office/drawing/2014/main" id="{080CD5E6-7757-44E8-9E30-8E26FB57E193}"/>
                </a:ext>
              </a:extLst>
            </p:cNvPr>
            <p:cNvSpPr/>
            <p:nvPr/>
          </p:nvSpPr>
          <p:spPr bwMode="auto">
            <a:xfrm>
              <a:off x="1031818" y="2595818"/>
              <a:ext cx="487343" cy="240871"/>
            </a:xfrm>
            <a:prstGeom prst="flowChartInputOutpu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spcBef>
                  <a:spcPct val="0"/>
                </a:spcBef>
                <a:spcAft>
                  <a:spcPct val="0"/>
                </a:spcAft>
              </a:pPr>
              <a:endParaRPr lang="en-US" sz="1999"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8" name="Flowchart: Process 7">
              <a:extLst>
                <a:ext uri="{FF2B5EF4-FFF2-40B4-BE49-F238E27FC236}">
                  <a16:creationId xmlns:a16="http://schemas.microsoft.com/office/drawing/2014/main" id="{11DDE2EE-9F82-46A6-A8A8-99C8B03038FA}"/>
                </a:ext>
              </a:extLst>
            </p:cNvPr>
            <p:cNvSpPr/>
            <p:nvPr/>
          </p:nvSpPr>
          <p:spPr bwMode="auto">
            <a:xfrm>
              <a:off x="1953288" y="2559407"/>
              <a:ext cx="520953" cy="277282"/>
            </a:xfrm>
            <a:prstGeom prst="flowChartProcess">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spcBef>
                  <a:spcPct val="0"/>
                </a:spcBef>
                <a:spcAft>
                  <a:spcPct val="0"/>
                </a:spcAft>
              </a:pPr>
              <a:endParaRPr lang="en-US" sz="1999"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9" name="Flowchart: Decision 8">
              <a:extLst>
                <a:ext uri="{FF2B5EF4-FFF2-40B4-BE49-F238E27FC236}">
                  <a16:creationId xmlns:a16="http://schemas.microsoft.com/office/drawing/2014/main" id="{D43A7A69-C4CC-48C5-8AA6-B745F34AA81A}"/>
                </a:ext>
              </a:extLst>
            </p:cNvPr>
            <p:cNvSpPr/>
            <p:nvPr/>
          </p:nvSpPr>
          <p:spPr bwMode="auto">
            <a:xfrm>
              <a:off x="1009411" y="3050207"/>
              <a:ext cx="532156" cy="291286"/>
            </a:xfrm>
            <a:prstGeom prst="flowChartDecision">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spcBef>
                  <a:spcPct val="0"/>
                </a:spcBef>
                <a:spcAft>
                  <a:spcPct val="0"/>
                </a:spcAft>
              </a:pPr>
              <a:endParaRPr lang="en-US" sz="1999"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10" name="Flowchart: Alternate Process 9">
              <a:extLst>
                <a:ext uri="{FF2B5EF4-FFF2-40B4-BE49-F238E27FC236}">
                  <a16:creationId xmlns:a16="http://schemas.microsoft.com/office/drawing/2014/main" id="{DF073E99-5714-4EA8-8EE4-C6D1DAAD46B9}"/>
                </a:ext>
              </a:extLst>
            </p:cNvPr>
            <p:cNvSpPr/>
            <p:nvPr/>
          </p:nvSpPr>
          <p:spPr bwMode="auto">
            <a:xfrm>
              <a:off x="1978495" y="3341493"/>
              <a:ext cx="470538" cy="207261"/>
            </a:xfrm>
            <a:prstGeom prst="flowChartAlternateProcess">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spcBef>
                  <a:spcPct val="0"/>
                </a:spcBef>
                <a:spcAft>
                  <a:spcPct val="0"/>
                </a:spcAft>
              </a:pPr>
              <a:endParaRPr lang="en-US" sz="1999"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cxnSp>
          <p:nvCxnSpPr>
            <p:cNvPr id="13" name="Straight Arrow Connector 12">
              <a:extLst>
                <a:ext uri="{FF2B5EF4-FFF2-40B4-BE49-F238E27FC236}">
                  <a16:creationId xmlns:a16="http://schemas.microsoft.com/office/drawing/2014/main" id="{6F034137-61D4-414C-9147-B2BFD8F45B3F}"/>
                </a:ext>
              </a:extLst>
            </p:cNvPr>
            <p:cNvCxnSpPr>
              <a:stCxn id="5" idx="2"/>
              <a:endCxn id="6" idx="0"/>
            </p:cNvCxnSpPr>
            <p:nvPr/>
          </p:nvCxnSpPr>
          <p:spPr>
            <a:xfrm>
              <a:off x="1687210" y="1674348"/>
              <a:ext cx="0" cy="345157"/>
            </a:xfrm>
            <a:prstGeom prst="straightConnector1">
              <a:avLst/>
            </a:prstGeom>
            <a:ln>
              <a:headEnd type="none" w="lg" len="med"/>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5" name="Connector: Elbow 14">
              <a:extLst>
                <a:ext uri="{FF2B5EF4-FFF2-40B4-BE49-F238E27FC236}">
                  <a16:creationId xmlns:a16="http://schemas.microsoft.com/office/drawing/2014/main" id="{AC029891-8A55-43C6-AFDF-847B7478FD8C}"/>
                </a:ext>
              </a:extLst>
            </p:cNvPr>
            <p:cNvCxnSpPr>
              <a:cxnSpLocks/>
              <a:stCxn id="6" idx="1"/>
              <a:endCxn id="7" idx="1"/>
            </p:cNvCxnSpPr>
            <p:nvPr/>
          </p:nvCxnSpPr>
          <p:spPr>
            <a:xfrm rot="10800000" flipV="1">
              <a:off x="1275490" y="2165147"/>
              <a:ext cx="145642" cy="430671"/>
            </a:xfrm>
            <a:prstGeom prst="bentConnector2">
              <a:avLst/>
            </a:prstGeom>
            <a:ln>
              <a:headEnd type="none" w="lg" len="med"/>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8" name="Connector: Elbow 17">
              <a:extLst>
                <a:ext uri="{FF2B5EF4-FFF2-40B4-BE49-F238E27FC236}">
                  <a16:creationId xmlns:a16="http://schemas.microsoft.com/office/drawing/2014/main" id="{856964F5-B407-4000-A9BE-6F6FB1A4EEAE}"/>
                </a:ext>
              </a:extLst>
            </p:cNvPr>
            <p:cNvCxnSpPr>
              <a:cxnSpLocks/>
              <a:stCxn id="6" idx="3"/>
              <a:endCxn id="8" idx="0"/>
            </p:cNvCxnSpPr>
            <p:nvPr/>
          </p:nvCxnSpPr>
          <p:spPr>
            <a:xfrm>
              <a:off x="1953288" y="2165147"/>
              <a:ext cx="260477" cy="394259"/>
            </a:xfrm>
            <a:prstGeom prst="bentConnector2">
              <a:avLst/>
            </a:prstGeom>
            <a:ln>
              <a:headEnd type="none" w="lg" len="med"/>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Arrow Connector 20">
              <a:extLst>
                <a:ext uri="{FF2B5EF4-FFF2-40B4-BE49-F238E27FC236}">
                  <a16:creationId xmlns:a16="http://schemas.microsoft.com/office/drawing/2014/main" id="{DF8D38F1-598E-4B31-BBBE-73CEB79F7FA1}"/>
                </a:ext>
              </a:extLst>
            </p:cNvPr>
            <p:cNvCxnSpPr>
              <a:cxnSpLocks/>
              <a:stCxn id="7" idx="4"/>
              <a:endCxn id="9" idx="0"/>
            </p:cNvCxnSpPr>
            <p:nvPr/>
          </p:nvCxnSpPr>
          <p:spPr>
            <a:xfrm flipH="1">
              <a:off x="1275489" y="2836689"/>
              <a:ext cx="1" cy="213519"/>
            </a:xfrm>
            <a:prstGeom prst="straightConnector1">
              <a:avLst/>
            </a:prstGeom>
            <a:ln>
              <a:headEnd type="none" w="lg" len="med"/>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Arrow Connector 23">
              <a:extLst>
                <a:ext uri="{FF2B5EF4-FFF2-40B4-BE49-F238E27FC236}">
                  <a16:creationId xmlns:a16="http://schemas.microsoft.com/office/drawing/2014/main" id="{22209DDB-EDD3-4A85-B8DE-258F7B3DB843}"/>
                </a:ext>
              </a:extLst>
            </p:cNvPr>
            <p:cNvCxnSpPr>
              <a:cxnSpLocks/>
              <a:stCxn id="8" idx="2"/>
              <a:endCxn id="10" idx="0"/>
            </p:cNvCxnSpPr>
            <p:nvPr/>
          </p:nvCxnSpPr>
          <p:spPr>
            <a:xfrm flipH="1">
              <a:off x="2213764" y="2836689"/>
              <a:ext cx="1" cy="504805"/>
            </a:xfrm>
            <a:prstGeom prst="straightConnector1">
              <a:avLst/>
            </a:prstGeom>
            <a:ln>
              <a:headEnd type="none" w="lg" len="med"/>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7" name="Connector: Elbow 26">
              <a:extLst>
                <a:ext uri="{FF2B5EF4-FFF2-40B4-BE49-F238E27FC236}">
                  <a16:creationId xmlns:a16="http://schemas.microsoft.com/office/drawing/2014/main" id="{6AB844F6-105E-4655-BFD8-C7815538C736}"/>
                </a:ext>
              </a:extLst>
            </p:cNvPr>
            <p:cNvCxnSpPr>
              <a:cxnSpLocks/>
              <a:stCxn id="9" idx="3"/>
              <a:endCxn id="8" idx="1"/>
            </p:cNvCxnSpPr>
            <p:nvPr/>
          </p:nvCxnSpPr>
          <p:spPr>
            <a:xfrm flipV="1">
              <a:off x="1541567" y="2698048"/>
              <a:ext cx="411721" cy="497803"/>
            </a:xfrm>
            <a:prstGeom prst="bentConnector3">
              <a:avLst>
                <a:gd name="adj1" fmla="val 50000"/>
              </a:avLst>
            </a:prstGeom>
            <a:ln>
              <a:headEnd type="none" w="lg" len="med"/>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1" name="Connector: Elbow 30">
              <a:extLst>
                <a:ext uri="{FF2B5EF4-FFF2-40B4-BE49-F238E27FC236}">
                  <a16:creationId xmlns:a16="http://schemas.microsoft.com/office/drawing/2014/main" id="{CC2F48D0-AAE4-4265-AE00-0C10868A846D}"/>
                </a:ext>
              </a:extLst>
            </p:cNvPr>
            <p:cNvCxnSpPr>
              <a:cxnSpLocks/>
              <a:stCxn id="9" idx="1"/>
              <a:endCxn id="7" idx="2"/>
            </p:cNvCxnSpPr>
            <p:nvPr/>
          </p:nvCxnSpPr>
          <p:spPr>
            <a:xfrm rot="10800000" flipH="1">
              <a:off x="1009410" y="2716254"/>
              <a:ext cx="71141" cy="479597"/>
            </a:xfrm>
            <a:prstGeom prst="bentConnector3">
              <a:avLst>
                <a:gd name="adj1" fmla="val -173228"/>
              </a:avLst>
            </a:prstGeom>
            <a:ln>
              <a:headEnd type="none" w="lg" len="med"/>
              <a:tailEnd type="triangle"/>
            </a:ln>
          </p:spPr>
          <p:style>
            <a:lnRef idx="2">
              <a:schemeClr val="accent1">
                <a:shade val="50000"/>
              </a:schemeClr>
            </a:lnRef>
            <a:fillRef idx="1">
              <a:schemeClr val="accent1"/>
            </a:fillRef>
            <a:effectRef idx="0">
              <a:schemeClr val="accent1"/>
            </a:effectRef>
            <a:fontRef idx="minor">
              <a:schemeClr val="lt1"/>
            </a:fontRef>
          </p:style>
        </p:cxnSp>
      </p:grpSp>
      <p:grpSp>
        <p:nvGrpSpPr>
          <p:cNvPr id="16" name="Group 15">
            <a:extLst>
              <a:ext uri="{FF2B5EF4-FFF2-40B4-BE49-F238E27FC236}">
                <a16:creationId xmlns:a16="http://schemas.microsoft.com/office/drawing/2014/main" id="{ED7384F0-C3C1-4E0C-834B-E216C3282541}"/>
              </a:ext>
            </a:extLst>
          </p:cNvPr>
          <p:cNvGrpSpPr/>
          <p:nvPr/>
        </p:nvGrpSpPr>
        <p:grpSpPr>
          <a:xfrm>
            <a:off x="10422890" y="753962"/>
            <a:ext cx="1506290" cy="1545493"/>
            <a:chOff x="10512626" y="1336694"/>
            <a:chExt cx="1506682" cy="1153518"/>
          </a:xfrm>
        </p:grpSpPr>
        <p:sp>
          <p:nvSpPr>
            <p:cNvPr id="46" name="Rectangle: Rounded Corners 45">
              <a:extLst>
                <a:ext uri="{FF2B5EF4-FFF2-40B4-BE49-F238E27FC236}">
                  <a16:creationId xmlns:a16="http://schemas.microsoft.com/office/drawing/2014/main" id="{1CA5800A-1538-40B3-8F19-BC37EB8FC80C}"/>
                </a:ext>
              </a:extLst>
            </p:cNvPr>
            <p:cNvSpPr/>
            <p:nvPr/>
          </p:nvSpPr>
          <p:spPr bwMode="auto">
            <a:xfrm>
              <a:off x="10512626" y="1336694"/>
              <a:ext cx="1506682" cy="1153518"/>
            </a:xfrm>
            <a:prstGeom prst="roundRect">
              <a:avLst/>
            </a:prstGeom>
            <a:solidFill>
              <a:srgbClr val="E3E3E3"/>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0" rIns="182832" bIns="146266" numCol="1" spcCol="0" rtlCol="0" fromWordArt="0" anchor="t" anchorCtr="0" forceAA="0" compatLnSpc="1">
              <a:prstTxWarp prst="textNoShape">
                <a:avLst/>
              </a:prstTxWarp>
              <a:noAutofit/>
            </a:bodyPr>
            <a:lstStyle/>
            <a:p>
              <a:pPr defTabSz="932192" fontAlgn="base">
                <a:spcBef>
                  <a:spcPct val="0"/>
                </a:spcBef>
                <a:spcAft>
                  <a:spcPct val="0"/>
                </a:spcAft>
              </a:pPr>
              <a:r>
                <a:rPr lang="en-US" sz="1000">
                  <a:solidFill>
                    <a:srgbClr val="4472C4"/>
                  </a:solidFill>
                  <a:latin typeface="Consolas" panose="020B0609020204030204" pitchFamily="49" charset="0"/>
                  <a:cs typeface="Segoe UI" pitchFamily="34" charset="0"/>
                </a:rPr>
                <a:t>Neural network</a:t>
              </a:r>
            </a:p>
          </p:txBody>
        </p:sp>
        <p:pic>
          <p:nvPicPr>
            <p:cNvPr id="1026" name="Picture 2" descr="Image result for lstm">
              <a:extLst>
                <a:ext uri="{FF2B5EF4-FFF2-40B4-BE49-F238E27FC236}">
                  <a16:creationId xmlns:a16="http://schemas.microsoft.com/office/drawing/2014/main" id="{5C45E212-79EF-49DE-A2CB-442E5ABF73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718" b="15040"/>
            <a:stretch/>
          </p:blipFill>
          <p:spPr bwMode="auto">
            <a:xfrm>
              <a:off x="10693708" y="1562854"/>
              <a:ext cx="1188720" cy="797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8E102EE1-A2FA-4C33-BD05-5B001DB5156C}"/>
              </a:ext>
            </a:extLst>
          </p:cNvPr>
          <p:cNvGrpSpPr/>
          <p:nvPr/>
        </p:nvGrpSpPr>
        <p:grpSpPr>
          <a:xfrm>
            <a:off x="8409384" y="753962"/>
            <a:ext cx="1333707" cy="1545493"/>
            <a:chOff x="5681032" y="1443683"/>
            <a:chExt cx="1334054" cy="1545896"/>
          </a:xfrm>
        </p:grpSpPr>
        <p:sp>
          <p:nvSpPr>
            <p:cNvPr id="45" name="Flowchart: Process 44">
              <a:extLst>
                <a:ext uri="{FF2B5EF4-FFF2-40B4-BE49-F238E27FC236}">
                  <a16:creationId xmlns:a16="http://schemas.microsoft.com/office/drawing/2014/main" id="{C6E06910-B705-4DF2-9D59-0C0702663FFF}"/>
                </a:ext>
              </a:extLst>
            </p:cNvPr>
            <p:cNvSpPr/>
            <p:nvPr/>
          </p:nvSpPr>
          <p:spPr bwMode="auto">
            <a:xfrm>
              <a:off x="5681032" y="1443683"/>
              <a:ext cx="1334054" cy="1545896"/>
            </a:xfrm>
            <a:prstGeom prst="flowChartProcess">
              <a:avLst/>
            </a:prstGeom>
            <a:ln>
              <a:headEnd type="none" w="med" len="med"/>
              <a:tailEnd type="none" w="med" len="med"/>
            </a:ln>
            <a:effectLst>
              <a:outerShdw blurRad="63500" sx="102000" sy="102000" algn="ctr"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spcBef>
                  <a:spcPct val="0"/>
                </a:spcBef>
                <a:spcAft>
                  <a:spcPct val="0"/>
                </a:spcAft>
              </a:pPr>
              <a:endParaRPr lang="en-US" sz="1999"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14" name="Speech Bubble: Rectangle 13">
              <a:extLst>
                <a:ext uri="{FF2B5EF4-FFF2-40B4-BE49-F238E27FC236}">
                  <a16:creationId xmlns:a16="http://schemas.microsoft.com/office/drawing/2014/main" id="{C8E62FBC-6284-4220-86F1-4E58F89EDC4B}"/>
                </a:ext>
              </a:extLst>
            </p:cNvPr>
            <p:cNvSpPr/>
            <p:nvPr/>
          </p:nvSpPr>
          <p:spPr>
            <a:xfrm>
              <a:off x="5826090" y="1596969"/>
              <a:ext cx="936271" cy="260798"/>
            </a:xfrm>
            <a:prstGeom prst="wedgeRectCallout">
              <a:avLst>
                <a:gd name="adj1" fmla="val -62981"/>
                <a:gd name="adj2" fmla="val -15018"/>
              </a:avLst>
            </a:prstGeom>
            <a:solidFill>
              <a:srgbClr val="E3E3E3"/>
            </a:solidFill>
            <a:ln>
              <a:solidFill>
                <a:schemeClr val="tx1">
                  <a:alpha val="52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6" tIns="45708" rIns="0" bIns="45708" numCol="1" spcCol="0" rtlCol="0" fromWordArt="0" anchor="t" anchorCtr="0" forceAA="0" compatLnSpc="1">
              <a:prstTxWarp prst="textNoShape">
                <a:avLst/>
              </a:prstTxWarp>
              <a:noAutofit/>
            </a:bodyPr>
            <a:lstStyle/>
            <a:p>
              <a:pPr defTabSz="932192" fontAlgn="base">
                <a:spcBef>
                  <a:spcPct val="0"/>
                </a:spcBef>
                <a:spcAft>
                  <a:spcPct val="0"/>
                </a:spcAft>
              </a:pPr>
              <a:r>
                <a:rPr lang="en-US" sz="1050">
                  <a:solidFill>
                    <a:srgbClr val="4472C4"/>
                  </a:solidFill>
                  <a:latin typeface="Consolas" panose="020B0609020204030204" pitchFamily="49" charset="0"/>
                  <a:cs typeface="Segoe UI" pitchFamily="34" charset="0"/>
                </a:rPr>
                <a:t>What City?</a:t>
              </a:r>
            </a:p>
          </p:txBody>
        </p:sp>
        <p:sp>
          <p:nvSpPr>
            <p:cNvPr id="64" name="Speech Bubble: Rectangle 63">
              <a:extLst>
                <a:ext uri="{FF2B5EF4-FFF2-40B4-BE49-F238E27FC236}">
                  <a16:creationId xmlns:a16="http://schemas.microsoft.com/office/drawing/2014/main" id="{E9306325-E137-49FA-9E30-3E20F90D31DF}"/>
                </a:ext>
              </a:extLst>
            </p:cNvPr>
            <p:cNvSpPr/>
            <p:nvPr/>
          </p:nvSpPr>
          <p:spPr>
            <a:xfrm>
              <a:off x="5826090" y="2244823"/>
              <a:ext cx="936271" cy="260798"/>
            </a:xfrm>
            <a:prstGeom prst="wedgeRectCallout">
              <a:avLst>
                <a:gd name="adj1" fmla="val -62981"/>
                <a:gd name="adj2" fmla="val -15018"/>
              </a:avLst>
            </a:prstGeom>
            <a:solidFill>
              <a:srgbClr val="E3E3E3"/>
            </a:solidFill>
            <a:ln>
              <a:solidFill>
                <a:schemeClr val="tx1">
                  <a:alpha val="52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6" tIns="45708" rIns="0" bIns="45708" numCol="1" spcCol="0" rtlCol="0" fromWordArt="0" anchor="t" anchorCtr="0" forceAA="0" compatLnSpc="1">
              <a:prstTxWarp prst="textNoShape">
                <a:avLst/>
              </a:prstTxWarp>
              <a:noAutofit/>
            </a:bodyPr>
            <a:lstStyle/>
            <a:p>
              <a:pPr defTabSz="932192" fontAlgn="base">
                <a:spcBef>
                  <a:spcPct val="0"/>
                </a:spcBef>
                <a:spcAft>
                  <a:spcPct val="0"/>
                </a:spcAft>
              </a:pPr>
              <a:r>
                <a:rPr lang="en-US" sz="1050">
                  <a:solidFill>
                    <a:srgbClr val="4472C4"/>
                  </a:solidFill>
                  <a:latin typeface="Consolas" panose="020B0609020204030204" pitchFamily="49" charset="0"/>
                  <a:cs typeface="Segoe UI" pitchFamily="34" charset="0"/>
                </a:rPr>
                <a:t>What Day?</a:t>
              </a:r>
            </a:p>
          </p:txBody>
        </p:sp>
        <p:sp>
          <p:nvSpPr>
            <p:cNvPr id="65" name="Speech Bubble: Rectangle 64">
              <a:extLst>
                <a:ext uri="{FF2B5EF4-FFF2-40B4-BE49-F238E27FC236}">
                  <a16:creationId xmlns:a16="http://schemas.microsoft.com/office/drawing/2014/main" id="{9FE0D1B2-41E3-4A29-B07E-D54C8DC699C2}"/>
                </a:ext>
              </a:extLst>
            </p:cNvPr>
            <p:cNvSpPr/>
            <p:nvPr/>
          </p:nvSpPr>
          <p:spPr>
            <a:xfrm>
              <a:off x="5933208" y="1920896"/>
              <a:ext cx="936271" cy="260798"/>
            </a:xfrm>
            <a:prstGeom prst="wedgeRectCallout">
              <a:avLst>
                <a:gd name="adj1" fmla="val 60161"/>
                <a:gd name="adj2" fmla="val -18829"/>
              </a:avLst>
            </a:prstGeom>
            <a:solidFill>
              <a:schemeClr val="accent1"/>
            </a:solidFill>
            <a:ln>
              <a:solidFill>
                <a:schemeClr val="tx1">
                  <a:alpha val="52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6" tIns="45708" rIns="0" bIns="45708" numCol="1" spcCol="0" rtlCol="0" fromWordArt="0" anchor="t" anchorCtr="0" forceAA="0" compatLnSpc="1">
              <a:prstTxWarp prst="textNoShape">
                <a:avLst/>
              </a:prstTxWarp>
              <a:noAutofit/>
            </a:bodyPr>
            <a:lstStyle/>
            <a:p>
              <a:pPr defTabSz="932192" fontAlgn="base">
                <a:spcBef>
                  <a:spcPct val="0"/>
                </a:spcBef>
                <a:spcAft>
                  <a:spcPct val="0"/>
                </a:spcAft>
              </a:pPr>
              <a:r>
                <a:rPr lang="en-US" sz="1050">
                  <a:solidFill>
                    <a:prstClr val="white"/>
                  </a:solidFill>
                  <a:latin typeface="Consolas" panose="020B0609020204030204" pitchFamily="49" charset="0"/>
                  <a:cs typeface="Segoe UI" pitchFamily="34" charset="0"/>
                </a:rPr>
                <a:t>Seattle</a:t>
              </a:r>
            </a:p>
          </p:txBody>
        </p:sp>
        <p:sp>
          <p:nvSpPr>
            <p:cNvPr id="66" name="Speech Bubble: Rectangle 65">
              <a:extLst>
                <a:ext uri="{FF2B5EF4-FFF2-40B4-BE49-F238E27FC236}">
                  <a16:creationId xmlns:a16="http://schemas.microsoft.com/office/drawing/2014/main" id="{BA9E7C75-B627-4E27-B976-9F811E60158B}"/>
                </a:ext>
              </a:extLst>
            </p:cNvPr>
            <p:cNvSpPr/>
            <p:nvPr/>
          </p:nvSpPr>
          <p:spPr>
            <a:xfrm>
              <a:off x="5933208" y="2568750"/>
              <a:ext cx="936271" cy="260798"/>
            </a:xfrm>
            <a:prstGeom prst="wedgeRectCallout">
              <a:avLst>
                <a:gd name="adj1" fmla="val 60161"/>
                <a:gd name="adj2" fmla="val -18829"/>
              </a:avLst>
            </a:prstGeom>
            <a:solidFill>
              <a:schemeClr val="accent1"/>
            </a:solidFill>
            <a:ln>
              <a:solidFill>
                <a:schemeClr val="tx1">
                  <a:alpha val="52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6" tIns="45708" rIns="0" bIns="45708" numCol="1" spcCol="0" rtlCol="0" fromWordArt="0" anchor="t" anchorCtr="0" forceAA="0" compatLnSpc="1">
              <a:prstTxWarp prst="textNoShape">
                <a:avLst/>
              </a:prstTxWarp>
              <a:noAutofit/>
            </a:bodyPr>
            <a:lstStyle/>
            <a:p>
              <a:pPr defTabSz="932192" fontAlgn="base">
                <a:spcBef>
                  <a:spcPct val="0"/>
                </a:spcBef>
                <a:spcAft>
                  <a:spcPct val="0"/>
                </a:spcAft>
              </a:pPr>
              <a:r>
                <a:rPr lang="en-US" sz="1050">
                  <a:solidFill>
                    <a:prstClr val="white"/>
                  </a:solidFill>
                  <a:latin typeface="Consolas" panose="020B0609020204030204" pitchFamily="49" charset="0"/>
                  <a:cs typeface="Segoe UI" pitchFamily="34" charset="0"/>
                </a:rPr>
                <a:t>Today</a:t>
              </a:r>
            </a:p>
          </p:txBody>
        </p:sp>
      </p:grpSp>
      <p:sp>
        <p:nvSpPr>
          <p:cNvPr id="48" name="Flowchart: Process 47">
            <a:extLst>
              <a:ext uri="{FF2B5EF4-FFF2-40B4-BE49-F238E27FC236}">
                <a16:creationId xmlns:a16="http://schemas.microsoft.com/office/drawing/2014/main" id="{C2348609-04C5-4953-A20B-92DAE1773816}"/>
              </a:ext>
            </a:extLst>
          </p:cNvPr>
          <p:cNvSpPr/>
          <p:nvPr/>
        </p:nvSpPr>
        <p:spPr bwMode="auto">
          <a:xfrm>
            <a:off x="391664" y="753962"/>
            <a:ext cx="3246264" cy="1545493"/>
          </a:xfrm>
          <a:prstGeom prst="flowChartProcess">
            <a:avLst/>
          </a:prstGeom>
          <a:ln>
            <a:headEnd type="none" w="med" len="med"/>
            <a:tailEnd type="none" w="med" len="med"/>
          </a:ln>
          <a:effectLst>
            <a:outerShdw blurRad="63500" sx="102000" sy="102000" algn="ctr"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32" tIns="91416" rIns="91416" bIns="91416" numCol="1" spcCol="0" rtlCol="0" fromWordArt="0" anchor="t" anchorCtr="0" forceAA="0" compatLnSpc="1">
            <a:prstTxWarp prst="textNoShape">
              <a:avLst/>
            </a:prstTxWarp>
            <a:noAutofit/>
          </a:bodyPr>
          <a:lstStyle/>
          <a:p>
            <a:pPr defTabSz="932192" fontAlgn="base">
              <a:spcBef>
                <a:spcPct val="0"/>
              </a:spcBef>
              <a:spcAft>
                <a:spcPct val="0"/>
              </a:spcAft>
            </a:pPr>
            <a:r>
              <a:rPr lang="en-US" sz="1050" err="1">
                <a:solidFill>
                  <a:prstClr val="black"/>
                </a:solidFill>
                <a:latin typeface="Consolas" panose="020B0609020204030204" pitchFamily="49" charset="0"/>
                <a:cs typeface="Segoe UI" pitchFamily="34" charset="0"/>
              </a:rPr>
              <a:t>this.dialogs.add</a:t>
            </a:r>
            <a:r>
              <a:rPr lang="en-US" sz="1050">
                <a:solidFill>
                  <a:prstClr val="black"/>
                </a:solidFill>
                <a:latin typeface="Consolas" panose="020B0609020204030204" pitchFamily="49" charset="0"/>
                <a:cs typeface="Segoe UI" pitchFamily="34" charset="0"/>
              </a:rPr>
              <a:t>(</a:t>
            </a:r>
          </a:p>
          <a:p>
            <a:pPr defTabSz="932192" fontAlgn="base">
              <a:spcBef>
                <a:spcPct val="0"/>
              </a:spcBef>
              <a:spcAft>
                <a:spcPct val="0"/>
              </a:spcAft>
            </a:pPr>
            <a:r>
              <a:rPr lang="en-US" sz="1050">
                <a:solidFill>
                  <a:prstClr val="black"/>
                </a:solidFill>
                <a:latin typeface="Consolas" panose="020B0609020204030204" pitchFamily="49" charset="0"/>
                <a:cs typeface="Segoe UI" pitchFamily="34" charset="0"/>
              </a:rPr>
              <a:t> new </a:t>
            </a:r>
            <a:r>
              <a:rPr lang="en-US" sz="1050" err="1">
                <a:solidFill>
                  <a:prstClr val="black"/>
                </a:solidFill>
                <a:latin typeface="Consolas" panose="020B0609020204030204" pitchFamily="49" charset="0"/>
                <a:cs typeface="Segoe UI" pitchFamily="34" charset="0"/>
              </a:rPr>
              <a:t>WaterfallDialog</a:t>
            </a:r>
            <a:r>
              <a:rPr lang="en-US" sz="1050">
                <a:solidFill>
                  <a:prstClr val="black"/>
                </a:solidFill>
                <a:latin typeface="Consolas" panose="020B0609020204030204" pitchFamily="49" charset="0"/>
                <a:cs typeface="Segoe UI" pitchFamily="34" charset="0"/>
              </a:rPr>
              <a:t>(GET_FORM_DATA, </a:t>
            </a:r>
          </a:p>
          <a:p>
            <a:pPr defTabSz="932192" fontAlgn="base">
              <a:spcBef>
                <a:spcPct val="0"/>
              </a:spcBef>
              <a:spcAft>
                <a:spcPct val="0"/>
              </a:spcAft>
            </a:pPr>
            <a:r>
              <a:rPr lang="en-US" sz="1050">
                <a:solidFill>
                  <a:prstClr val="black"/>
                </a:solidFill>
                <a:latin typeface="Consolas" panose="020B0609020204030204" pitchFamily="49" charset="0"/>
                <a:cs typeface="Segoe UI" pitchFamily="34" charset="0"/>
              </a:rPr>
              <a:t>  [</a:t>
            </a:r>
          </a:p>
          <a:p>
            <a:pPr defTabSz="932192" fontAlgn="base">
              <a:spcBef>
                <a:spcPct val="0"/>
              </a:spcBef>
              <a:spcAft>
                <a:spcPct val="0"/>
              </a:spcAft>
            </a:pPr>
            <a:r>
              <a:rPr lang="en-US" sz="1050">
                <a:solidFill>
                  <a:prstClr val="black"/>
                </a:solidFill>
                <a:latin typeface="Consolas" panose="020B0609020204030204" pitchFamily="49" charset="0"/>
                <a:cs typeface="Segoe UI" pitchFamily="34" charset="0"/>
              </a:rPr>
              <a:t>   </a:t>
            </a:r>
            <a:r>
              <a:rPr lang="en-US" sz="1050" err="1">
                <a:solidFill>
                  <a:prstClr val="black"/>
                </a:solidFill>
                <a:latin typeface="Consolas" panose="020B0609020204030204" pitchFamily="49" charset="0"/>
                <a:cs typeface="Segoe UI" pitchFamily="34" charset="0"/>
              </a:rPr>
              <a:t>this.askForCity.bind</a:t>
            </a:r>
            <a:r>
              <a:rPr lang="en-US" sz="1050">
                <a:solidFill>
                  <a:prstClr val="black"/>
                </a:solidFill>
                <a:latin typeface="Consolas" panose="020B0609020204030204" pitchFamily="49" charset="0"/>
                <a:cs typeface="Segoe UI" pitchFamily="34" charset="0"/>
              </a:rPr>
              <a:t>(this),           </a:t>
            </a:r>
          </a:p>
          <a:p>
            <a:pPr defTabSz="932192" fontAlgn="base">
              <a:spcBef>
                <a:spcPct val="0"/>
              </a:spcBef>
              <a:spcAft>
                <a:spcPct val="0"/>
              </a:spcAft>
            </a:pPr>
            <a:r>
              <a:rPr lang="en-US" sz="1050">
                <a:solidFill>
                  <a:prstClr val="black"/>
                </a:solidFill>
                <a:latin typeface="Consolas" panose="020B0609020204030204" pitchFamily="49" charset="0"/>
                <a:cs typeface="Segoe UI" pitchFamily="34" charset="0"/>
              </a:rPr>
              <a:t>   </a:t>
            </a:r>
            <a:r>
              <a:rPr lang="en-US" sz="1050" err="1">
                <a:solidFill>
                  <a:prstClr val="black"/>
                </a:solidFill>
                <a:latin typeface="Consolas" panose="020B0609020204030204" pitchFamily="49" charset="0"/>
                <a:cs typeface="Segoe UI" pitchFamily="34" charset="0"/>
              </a:rPr>
              <a:t>this.collectAndDisplayName.bind</a:t>
            </a:r>
            <a:r>
              <a:rPr lang="en-US" sz="1050">
                <a:solidFill>
                  <a:prstClr val="black"/>
                </a:solidFill>
                <a:latin typeface="Consolas" panose="020B0609020204030204" pitchFamily="49" charset="0"/>
                <a:cs typeface="Segoe UI" pitchFamily="34" charset="0"/>
              </a:rPr>
              <a:t>(this)</a:t>
            </a:r>
          </a:p>
          <a:p>
            <a:pPr defTabSz="932192" fontAlgn="base">
              <a:spcBef>
                <a:spcPct val="0"/>
              </a:spcBef>
              <a:spcAft>
                <a:spcPct val="0"/>
              </a:spcAft>
            </a:pPr>
            <a:r>
              <a:rPr lang="en-US" sz="1050">
                <a:solidFill>
                  <a:prstClr val="black"/>
                </a:solidFill>
                <a:latin typeface="Consolas" panose="020B0609020204030204" pitchFamily="49" charset="0"/>
                <a:cs typeface="Segoe UI" pitchFamily="34" charset="0"/>
              </a:rPr>
              <a:t>  ]</a:t>
            </a:r>
          </a:p>
          <a:p>
            <a:pPr defTabSz="932192" fontAlgn="base">
              <a:spcBef>
                <a:spcPct val="0"/>
              </a:spcBef>
              <a:spcAft>
                <a:spcPct val="0"/>
              </a:spcAft>
            </a:pPr>
            <a:r>
              <a:rPr lang="en-US" sz="1050">
                <a:solidFill>
                  <a:prstClr val="black"/>
                </a:solidFill>
                <a:latin typeface="Consolas" panose="020B0609020204030204" pitchFamily="49" charset="0"/>
                <a:cs typeface="Segoe UI" pitchFamily="34" charset="0"/>
              </a:rPr>
              <a:t>)); </a:t>
            </a:r>
          </a:p>
          <a:p>
            <a:pPr defTabSz="932192" fontAlgn="base">
              <a:spcBef>
                <a:spcPct val="0"/>
              </a:spcBef>
              <a:spcAft>
                <a:spcPct val="0"/>
              </a:spcAft>
            </a:pPr>
            <a:r>
              <a:rPr lang="en-US" sz="1050">
                <a:solidFill>
                  <a:prstClr val="black"/>
                </a:solidFill>
                <a:latin typeface="Consolas" panose="020B0609020204030204" pitchFamily="49" charset="0"/>
                <a:cs typeface="Segoe UI" pitchFamily="34" charset="0"/>
              </a:rPr>
              <a:t>async </a:t>
            </a:r>
            <a:r>
              <a:rPr lang="en-US" sz="1050" err="1">
                <a:solidFill>
                  <a:prstClr val="black"/>
                </a:solidFill>
                <a:latin typeface="Consolas" panose="020B0609020204030204" pitchFamily="49" charset="0"/>
                <a:cs typeface="Segoe UI" pitchFamily="34" charset="0"/>
              </a:rPr>
              <a:t>collectAndDisplayName</a:t>
            </a:r>
            <a:r>
              <a:rPr lang="en-US" sz="1050">
                <a:solidFill>
                  <a:prstClr val="black"/>
                </a:solidFill>
                <a:latin typeface="Consolas" panose="020B0609020204030204" pitchFamily="49" charset="0"/>
                <a:cs typeface="Segoe UI" pitchFamily="34" charset="0"/>
              </a:rPr>
              <a:t>(step) {…</a:t>
            </a:r>
          </a:p>
        </p:txBody>
      </p:sp>
      <p:graphicFrame>
        <p:nvGraphicFramePr>
          <p:cNvPr id="23" name="Table 22">
            <a:extLst>
              <a:ext uri="{FF2B5EF4-FFF2-40B4-BE49-F238E27FC236}">
                <a16:creationId xmlns:a16="http://schemas.microsoft.com/office/drawing/2014/main" id="{7DDA99B5-64A8-489D-BA1C-B0E886F45B1B}"/>
              </a:ext>
            </a:extLst>
          </p:cNvPr>
          <p:cNvGraphicFramePr>
            <a:graphicFrameLocks noGrp="1"/>
          </p:cNvGraphicFramePr>
          <p:nvPr/>
        </p:nvGraphicFramePr>
        <p:xfrm>
          <a:off x="4208828" y="2875433"/>
          <a:ext cx="3928801" cy="3657216"/>
        </p:xfrm>
        <a:graphic>
          <a:graphicData uri="http://schemas.openxmlformats.org/drawingml/2006/table">
            <a:tbl>
              <a:tblPr firstRow="1" bandRow="1">
                <a:tableStyleId>{5C22544A-7EE6-4342-B048-85BDC9FD1C3A}</a:tableStyleId>
              </a:tblPr>
              <a:tblGrid>
                <a:gridCol w="319561">
                  <a:extLst>
                    <a:ext uri="{9D8B030D-6E8A-4147-A177-3AD203B41FA5}">
                      <a16:colId xmlns:a16="http://schemas.microsoft.com/office/drawing/2014/main" val="3333176244"/>
                    </a:ext>
                  </a:extLst>
                </a:gridCol>
                <a:gridCol w="3609240">
                  <a:extLst>
                    <a:ext uri="{9D8B030D-6E8A-4147-A177-3AD203B41FA5}">
                      <a16:colId xmlns:a16="http://schemas.microsoft.com/office/drawing/2014/main" val="784059309"/>
                    </a:ext>
                  </a:extLst>
                </a:gridCol>
              </a:tblGrid>
              <a:tr h="457081">
                <a:tc>
                  <a:txBody>
                    <a:bodyPr/>
                    <a:lstStyle/>
                    <a:p>
                      <a:r>
                        <a:rPr lang="en-US" sz="2400">
                          <a:solidFill>
                            <a:schemeClr val="accent6"/>
                          </a:solidFill>
                          <a:sym typeface="Wingdings 3" panose="05040102010807070707" pitchFamily="18" charset="2"/>
                        </a:rPr>
                        <a:t></a:t>
                      </a:r>
                      <a:endParaRPr lang="en-US" sz="2400">
                        <a:solidFill>
                          <a:schemeClr val="tx1"/>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Accessible to non-experts</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5401194"/>
                  </a:ext>
                </a:extLst>
              </a:tr>
              <a:tr h="457081">
                <a:tc>
                  <a:txBody>
                    <a:bodyPr/>
                    <a:lstStyle/>
                    <a:p>
                      <a:r>
                        <a:rPr lang="en-US" sz="2400">
                          <a:solidFill>
                            <a:srgbClr val="FF0000"/>
                          </a:solidFill>
                          <a:sym typeface="Wingdings 3" panose="05040102010807070707" pitchFamily="18" charset="2"/>
                        </a:rPr>
                        <a:t></a:t>
                      </a:r>
                      <a:endParaRPr lang="en-US" sz="2400" b="1">
                        <a:solidFill>
                          <a:schemeClr val="accent6"/>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Easy to debug</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164100"/>
                  </a:ext>
                </a:extLst>
              </a:tr>
              <a:tr h="457081">
                <a:tc>
                  <a:txBody>
                    <a:bodyPr/>
                    <a:lstStyle/>
                    <a:p>
                      <a:r>
                        <a:rPr lang="en-US" sz="2400">
                          <a:solidFill>
                            <a:schemeClr val="accent6"/>
                          </a:solidFill>
                          <a:sym typeface="Wingdings 3" panose="05040102010807070707" pitchFamily="18" charset="2"/>
                        </a:rPr>
                        <a:t></a:t>
                      </a:r>
                      <a:endParaRPr lang="en-US" sz="2400" b="1">
                        <a:solidFill>
                          <a:schemeClr val="accent6"/>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Explicit Control</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3929460"/>
                  </a:ext>
                </a:extLst>
              </a:tr>
              <a:tr h="457081">
                <a:tc>
                  <a:txBody>
                    <a:bodyPr/>
                    <a:lstStyle/>
                    <a:p>
                      <a:r>
                        <a:rPr lang="en-US" sz="2400">
                          <a:solidFill>
                            <a:srgbClr val="FF0000"/>
                          </a:solidFill>
                          <a:sym typeface="Wingdings 3" panose="05040102010807070707" pitchFamily="18" charset="2"/>
                        </a:rPr>
                        <a:t></a:t>
                      </a:r>
                      <a:endParaRPr lang="en-US" sz="2400">
                        <a:solidFill>
                          <a:srgbClr val="FF0000"/>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Support for complex scenarios</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7704093"/>
                  </a:ext>
                </a:extLst>
              </a:tr>
              <a:tr h="457081">
                <a:tc>
                  <a:txBody>
                    <a:bodyPr/>
                    <a:lstStyle/>
                    <a:p>
                      <a:r>
                        <a:rPr lang="en-US" sz="2400">
                          <a:solidFill>
                            <a:srgbClr val="FF0000"/>
                          </a:solidFill>
                          <a:sym typeface="Wingdings 3" panose="05040102010807070707" pitchFamily="18" charset="2"/>
                        </a:rPr>
                        <a:t></a:t>
                      </a:r>
                      <a:endParaRPr lang="en-US" sz="2400">
                        <a:solidFill>
                          <a:srgbClr val="FF0000"/>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Ease of Modification</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829523"/>
                  </a:ext>
                </a:extLst>
              </a:tr>
              <a:tr h="457081">
                <a:tc>
                  <a:txBody>
                    <a:bodyPr/>
                    <a:lstStyle/>
                    <a:p>
                      <a:r>
                        <a:rPr lang="en-US" sz="2400">
                          <a:solidFill>
                            <a:srgbClr val="FF0000"/>
                          </a:solidFill>
                          <a:sym typeface="Wingdings 3" panose="05040102010807070707" pitchFamily="18" charset="2"/>
                        </a:rPr>
                        <a:t></a:t>
                      </a:r>
                      <a:endParaRPr lang="en-US" sz="2400">
                        <a:solidFill>
                          <a:schemeClr val="tx1"/>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Handle Unexpected Input</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4544068"/>
                  </a:ext>
                </a:extLst>
              </a:tr>
              <a:tr h="457081">
                <a:tc>
                  <a:txBody>
                    <a:bodyPr/>
                    <a:lstStyle/>
                    <a:p>
                      <a:r>
                        <a:rPr lang="en-US" sz="2400">
                          <a:solidFill>
                            <a:srgbClr val="FF0000"/>
                          </a:solidFill>
                          <a:sym typeface="Wingdings 3" panose="05040102010807070707" pitchFamily="18" charset="2"/>
                        </a:rPr>
                        <a:t></a:t>
                      </a:r>
                      <a:endParaRPr lang="en-US" sz="2400">
                        <a:solidFill>
                          <a:schemeClr val="tx1"/>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Improve / Learn from conversations</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6315934"/>
                  </a:ext>
                </a:extLst>
              </a:tr>
              <a:tr h="457081">
                <a:tc>
                  <a:txBody>
                    <a:bodyPr/>
                    <a:lstStyle/>
                    <a:p>
                      <a:r>
                        <a:rPr lang="en-US" sz="2400">
                          <a:solidFill>
                            <a:schemeClr val="accent6"/>
                          </a:solidFill>
                          <a:sym typeface="Wingdings 3" panose="05040102010807070707" pitchFamily="18" charset="2"/>
                        </a:rPr>
                        <a:t></a:t>
                      </a:r>
                      <a:endParaRPr lang="en-US" sz="2400">
                        <a:solidFill>
                          <a:schemeClr val="tx1"/>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No Dialog Data Required</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169942"/>
                  </a:ext>
                </a:extLst>
              </a:tr>
            </a:tbl>
          </a:graphicData>
        </a:graphic>
      </p:graphicFrame>
      <p:sp>
        <p:nvSpPr>
          <p:cNvPr id="25" name="Rectangle 24">
            <a:extLst>
              <a:ext uri="{FF2B5EF4-FFF2-40B4-BE49-F238E27FC236}">
                <a16:creationId xmlns:a16="http://schemas.microsoft.com/office/drawing/2014/main" id="{1C24C859-A449-421D-AABF-E918C0B50859}"/>
              </a:ext>
            </a:extLst>
          </p:cNvPr>
          <p:cNvSpPr/>
          <p:nvPr/>
        </p:nvSpPr>
        <p:spPr>
          <a:xfrm>
            <a:off x="2850739" y="-1088368"/>
            <a:ext cx="787190" cy="461545"/>
          </a:xfrm>
          <a:prstGeom prst="rect">
            <a:avLst/>
          </a:prstGeom>
        </p:spPr>
        <p:txBody>
          <a:bodyPr wrap="none">
            <a:spAutoFit/>
          </a:bodyPr>
          <a:lstStyle/>
          <a:p>
            <a:pPr defTabSz="914126"/>
            <a:r>
              <a:rPr lang="en-US" sz="2399">
                <a:solidFill>
                  <a:srgbClr val="70AD47"/>
                </a:solidFill>
                <a:latin typeface="Calibri" panose="020F0502020204030204"/>
                <a:sym typeface="Wingdings 3" panose="05040102010807070707" pitchFamily="18" charset="2"/>
              </a:rPr>
              <a:t></a:t>
            </a:r>
            <a:r>
              <a:rPr lang="en-US" sz="2399">
                <a:solidFill>
                  <a:srgbClr val="FF0000"/>
                </a:solidFill>
                <a:latin typeface="Calibri" panose="020F0502020204030204"/>
                <a:sym typeface="Wingdings 3" panose="05040102010807070707" pitchFamily="18" charset="2"/>
              </a:rPr>
              <a:t></a:t>
            </a:r>
            <a:endParaRPr lang="en-US" sz="2399">
              <a:solidFill>
                <a:srgbClr val="FF0000"/>
              </a:solidFill>
              <a:latin typeface="Calibri" panose="020F0502020204030204"/>
            </a:endParaRPr>
          </a:p>
        </p:txBody>
      </p:sp>
      <p:graphicFrame>
        <p:nvGraphicFramePr>
          <p:cNvPr id="51" name="Table 50">
            <a:extLst>
              <a:ext uri="{FF2B5EF4-FFF2-40B4-BE49-F238E27FC236}">
                <a16:creationId xmlns:a16="http://schemas.microsoft.com/office/drawing/2014/main" id="{8B199B3A-41C1-4D02-A234-99BAA13DDDF2}"/>
              </a:ext>
            </a:extLst>
          </p:cNvPr>
          <p:cNvGraphicFramePr>
            <a:graphicFrameLocks noGrp="1"/>
          </p:cNvGraphicFramePr>
          <p:nvPr/>
        </p:nvGraphicFramePr>
        <p:xfrm>
          <a:off x="8269845" y="2883751"/>
          <a:ext cx="3928801" cy="3657216"/>
        </p:xfrm>
        <a:graphic>
          <a:graphicData uri="http://schemas.openxmlformats.org/drawingml/2006/table">
            <a:tbl>
              <a:tblPr firstRow="1" bandRow="1">
                <a:tableStyleId>{5C22544A-7EE6-4342-B048-85BDC9FD1C3A}</a:tableStyleId>
              </a:tblPr>
              <a:tblGrid>
                <a:gridCol w="319561">
                  <a:extLst>
                    <a:ext uri="{9D8B030D-6E8A-4147-A177-3AD203B41FA5}">
                      <a16:colId xmlns:a16="http://schemas.microsoft.com/office/drawing/2014/main" val="3333176244"/>
                    </a:ext>
                  </a:extLst>
                </a:gridCol>
                <a:gridCol w="3609240">
                  <a:extLst>
                    <a:ext uri="{9D8B030D-6E8A-4147-A177-3AD203B41FA5}">
                      <a16:colId xmlns:a16="http://schemas.microsoft.com/office/drawing/2014/main" val="784059309"/>
                    </a:ext>
                  </a:extLst>
                </a:gridCol>
              </a:tblGrid>
              <a:tr h="457081">
                <a:tc>
                  <a:txBody>
                    <a:bodyPr/>
                    <a:lstStyle/>
                    <a:p>
                      <a:r>
                        <a:rPr lang="en-US" sz="2400">
                          <a:solidFill>
                            <a:schemeClr val="accent6"/>
                          </a:solidFill>
                          <a:sym typeface="Wingdings 3" panose="05040102010807070707" pitchFamily="18" charset="2"/>
                        </a:rPr>
                        <a:t></a:t>
                      </a:r>
                      <a:endParaRPr lang="en-US" sz="2400">
                        <a:solidFill>
                          <a:schemeClr val="tx1"/>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Accessible to non-experts</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5401194"/>
                  </a:ext>
                </a:extLst>
              </a:tr>
              <a:tr h="457081">
                <a:tc>
                  <a:txBody>
                    <a:bodyPr/>
                    <a:lstStyle/>
                    <a:p>
                      <a:r>
                        <a:rPr lang="en-US" sz="2400">
                          <a:solidFill>
                            <a:schemeClr val="accent6"/>
                          </a:solidFill>
                          <a:sym typeface="Wingdings 3" panose="05040102010807070707" pitchFamily="18" charset="2"/>
                        </a:rPr>
                        <a:t></a:t>
                      </a:r>
                      <a:endParaRPr lang="en-US" sz="2400" b="1">
                        <a:solidFill>
                          <a:schemeClr val="accent6"/>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Easy to debug</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164100"/>
                  </a:ext>
                </a:extLst>
              </a:tr>
              <a:tr h="457081">
                <a:tc>
                  <a:txBody>
                    <a:bodyPr/>
                    <a:lstStyle/>
                    <a:p>
                      <a:r>
                        <a:rPr lang="en-US" sz="2400">
                          <a:solidFill>
                            <a:srgbClr val="FF0000"/>
                          </a:solidFill>
                          <a:sym typeface="Wingdings 3" panose="05040102010807070707" pitchFamily="18" charset="2"/>
                        </a:rPr>
                        <a:t></a:t>
                      </a:r>
                      <a:endParaRPr lang="en-US" sz="2400" b="1">
                        <a:solidFill>
                          <a:schemeClr val="accent6"/>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Explicit Control</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3929460"/>
                  </a:ext>
                </a:extLst>
              </a:tr>
              <a:tr h="457081">
                <a:tc>
                  <a:txBody>
                    <a:bodyPr/>
                    <a:lstStyle/>
                    <a:p>
                      <a:r>
                        <a:rPr lang="en-US" sz="2400">
                          <a:solidFill>
                            <a:schemeClr val="accent6"/>
                          </a:solidFill>
                          <a:sym typeface="Wingdings 3" panose="05040102010807070707" pitchFamily="18" charset="2"/>
                        </a:rPr>
                        <a:t></a:t>
                      </a:r>
                      <a:endParaRPr lang="en-US" sz="2400">
                        <a:solidFill>
                          <a:srgbClr val="FF0000"/>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Support for complex scenarios</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7704093"/>
                  </a:ext>
                </a:extLst>
              </a:tr>
              <a:tr h="457081">
                <a:tc>
                  <a:txBody>
                    <a:bodyPr/>
                    <a:lstStyle/>
                    <a:p>
                      <a:r>
                        <a:rPr lang="en-US" sz="2400">
                          <a:solidFill>
                            <a:schemeClr val="accent6"/>
                          </a:solidFill>
                          <a:sym typeface="Wingdings 3" panose="05040102010807070707" pitchFamily="18" charset="2"/>
                        </a:rPr>
                        <a:t></a:t>
                      </a:r>
                      <a:endParaRPr lang="en-US" sz="2400">
                        <a:solidFill>
                          <a:srgbClr val="FF0000"/>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Ease of Modification</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829523"/>
                  </a:ext>
                </a:extLst>
              </a:tr>
              <a:tr h="457081">
                <a:tc>
                  <a:txBody>
                    <a:bodyPr/>
                    <a:lstStyle/>
                    <a:p>
                      <a:r>
                        <a:rPr lang="en-US" sz="2400">
                          <a:solidFill>
                            <a:srgbClr val="FF0000"/>
                          </a:solidFill>
                          <a:sym typeface="Wingdings 3" panose="05040102010807070707" pitchFamily="18" charset="2"/>
                        </a:rPr>
                        <a:t></a:t>
                      </a:r>
                      <a:endParaRPr lang="en-US" sz="2400">
                        <a:solidFill>
                          <a:schemeClr val="tx1"/>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Handle Unexpected Input</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4544068"/>
                  </a:ext>
                </a:extLst>
              </a:tr>
              <a:tr h="457081">
                <a:tc>
                  <a:txBody>
                    <a:bodyPr/>
                    <a:lstStyle/>
                    <a:p>
                      <a:r>
                        <a:rPr lang="en-US" sz="2400">
                          <a:solidFill>
                            <a:schemeClr val="accent6"/>
                          </a:solidFill>
                          <a:sym typeface="Wingdings 3" panose="05040102010807070707" pitchFamily="18" charset="2"/>
                        </a:rPr>
                        <a:t></a:t>
                      </a:r>
                      <a:endParaRPr lang="en-US" sz="2400">
                        <a:solidFill>
                          <a:schemeClr val="tx1"/>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Improve / Learn from conversations</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6315934"/>
                  </a:ext>
                </a:extLst>
              </a:tr>
              <a:tr h="457081">
                <a:tc>
                  <a:txBody>
                    <a:bodyPr/>
                    <a:lstStyle/>
                    <a:p>
                      <a:r>
                        <a:rPr lang="en-US" sz="2400">
                          <a:solidFill>
                            <a:srgbClr val="FF0000"/>
                          </a:solidFill>
                          <a:sym typeface="Wingdings 3" panose="05040102010807070707" pitchFamily="18" charset="2"/>
                        </a:rPr>
                        <a:t></a:t>
                      </a:r>
                      <a:endParaRPr lang="en-US" sz="2400">
                        <a:solidFill>
                          <a:schemeClr val="tx1"/>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Requires Sample Dialog Data</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169942"/>
                  </a:ext>
                </a:extLst>
              </a:tr>
            </a:tbl>
          </a:graphicData>
        </a:graphic>
      </p:graphicFrame>
      <p:graphicFrame>
        <p:nvGraphicFramePr>
          <p:cNvPr id="52" name="Table 51">
            <a:extLst>
              <a:ext uri="{FF2B5EF4-FFF2-40B4-BE49-F238E27FC236}">
                <a16:creationId xmlns:a16="http://schemas.microsoft.com/office/drawing/2014/main" id="{B4479F21-9DB1-47E8-A9F0-A96A7DE3DB7D}"/>
              </a:ext>
            </a:extLst>
          </p:cNvPr>
          <p:cNvGraphicFramePr>
            <a:graphicFrameLocks noGrp="1"/>
          </p:cNvGraphicFramePr>
          <p:nvPr/>
        </p:nvGraphicFramePr>
        <p:xfrm>
          <a:off x="142807" y="2872324"/>
          <a:ext cx="3928801" cy="3657216"/>
        </p:xfrm>
        <a:graphic>
          <a:graphicData uri="http://schemas.openxmlformats.org/drawingml/2006/table">
            <a:tbl>
              <a:tblPr firstRow="1" bandRow="1">
                <a:tableStyleId>{5C22544A-7EE6-4342-B048-85BDC9FD1C3A}</a:tableStyleId>
              </a:tblPr>
              <a:tblGrid>
                <a:gridCol w="319561">
                  <a:extLst>
                    <a:ext uri="{9D8B030D-6E8A-4147-A177-3AD203B41FA5}">
                      <a16:colId xmlns:a16="http://schemas.microsoft.com/office/drawing/2014/main" val="3333176244"/>
                    </a:ext>
                  </a:extLst>
                </a:gridCol>
                <a:gridCol w="3609240">
                  <a:extLst>
                    <a:ext uri="{9D8B030D-6E8A-4147-A177-3AD203B41FA5}">
                      <a16:colId xmlns:a16="http://schemas.microsoft.com/office/drawing/2014/main" val="784059309"/>
                    </a:ext>
                  </a:extLst>
                </a:gridCol>
              </a:tblGrid>
              <a:tr h="457081">
                <a:tc>
                  <a:txBody>
                    <a:bodyPr/>
                    <a:lstStyle/>
                    <a:p>
                      <a:r>
                        <a:rPr lang="en-US" sz="2400">
                          <a:solidFill>
                            <a:srgbClr val="FF0000"/>
                          </a:solidFill>
                          <a:sym typeface="Wingdings 3" panose="05040102010807070707" pitchFamily="18" charset="2"/>
                        </a:rPr>
                        <a:t></a:t>
                      </a:r>
                      <a:endParaRPr lang="en-US" sz="2400">
                        <a:solidFill>
                          <a:schemeClr val="tx1"/>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Accessible to non-experts</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5401194"/>
                  </a:ext>
                </a:extLst>
              </a:tr>
              <a:tr h="457081">
                <a:tc>
                  <a:txBody>
                    <a:bodyPr/>
                    <a:lstStyle/>
                    <a:p>
                      <a:r>
                        <a:rPr lang="en-US" sz="2400">
                          <a:solidFill>
                            <a:srgbClr val="FF0000"/>
                          </a:solidFill>
                          <a:sym typeface="Wingdings 3" panose="05040102010807070707" pitchFamily="18" charset="2"/>
                        </a:rPr>
                        <a:t></a:t>
                      </a:r>
                      <a:endParaRPr lang="en-US" sz="2400" b="1">
                        <a:solidFill>
                          <a:schemeClr val="accent6"/>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Easy to debug</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164100"/>
                  </a:ext>
                </a:extLst>
              </a:tr>
              <a:tr h="457081">
                <a:tc>
                  <a:txBody>
                    <a:bodyPr/>
                    <a:lstStyle/>
                    <a:p>
                      <a:r>
                        <a:rPr lang="en-US" sz="2400">
                          <a:solidFill>
                            <a:schemeClr val="accent6"/>
                          </a:solidFill>
                          <a:sym typeface="Wingdings 3" panose="05040102010807070707" pitchFamily="18" charset="2"/>
                        </a:rPr>
                        <a:t></a:t>
                      </a:r>
                      <a:endParaRPr lang="en-US" sz="2400" b="1">
                        <a:solidFill>
                          <a:schemeClr val="accent6"/>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Explicit Control</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3929460"/>
                  </a:ext>
                </a:extLst>
              </a:tr>
              <a:tr h="457081">
                <a:tc>
                  <a:txBody>
                    <a:bodyPr/>
                    <a:lstStyle/>
                    <a:p>
                      <a:r>
                        <a:rPr lang="en-US" sz="2400">
                          <a:solidFill>
                            <a:schemeClr val="accent6"/>
                          </a:solidFill>
                          <a:sym typeface="Wingdings 3" panose="05040102010807070707" pitchFamily="18" charset="2"/>
                        </a:rPr>
                        <a:t></a:t>
                      </a:r>
                      <a:endParaRPr lang="en-US" sz="2400">
                        <a:solidFill>
                          <a:srgbClr val="FF0000"/>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Support for complex scenarios</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7704093"/>
                  </a:ext>
                </a:extLst>
              </a:tr>
              <a:tr h="457081">
                <a:tc>
                  <a:txBody>
                    <a:bodyPr/>
                    <a:lstStyle/>
                    <a:p>
                      <a:r>
                        <a:rPr lang="en-US" sz="2400">
                          <a:solidFill>
                            <a:srgbClr val="FF0000"/>
                          </a:solidFill>
                          <a:sym typeface="Wingdings 3" panose="05040102010807070707" pitchFamily="18" charset="2"/>
                        </a:rPr>
                        <a:t></a:t>
                      </a:r>
                      <a:endParaRPr lang="en-US" sz="2400">
                        <a:solidFill>
                          <a:srgbClr val="FF0000"/>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Ease of Modification</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829523"/>
                  </a:ext>
                </a:extLst>
              </a:tr>
              <a:tr h="457081">
                <a:tc>
                  <a:txBody>
                    <a:bodyPr/>
                    <a:lstStyle/>
                    <a:p>
                      <a:r>
                        <a:rPr lang="en-US" sz="2400">
                          <a:solidFill>
                            <a:srgbClr val="FF0000"/>
                          </a:solidFill>
                          <a:sym typeface="Wingdings 3" panose="05040102010807070707" pitchFamily="18" charset="2"/>
                        </a:rPr>
                        <a:t></a:t>
                      </a:r>
                      <a:endParaRPr lang="en-US" sz="2400">
                        <a:solidFill>
                          <a:schemeClr val="tx1"/>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Handle Unexpected Input</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4544068"/>
                  </a:ext>
                </a:extLst>
              </a:tr>
              <a:tr h="457081">
                <a:tc>
                  <a:txBody>
                    <a:bodyPr/>
                    <a:lstStyle/>
                    <a:p>
                      <a:r>
                        <a:rPr lang="en-US" sz="2400">
                          <a:solidFill>
                            <a:srgbClr val="FF0000"/>
                          </a:solidFill>
                          <a:sym typeface="Wingdings 3" panose="05040102010807070707" pitchFamily="18" charset="2"/>
                        </a:rPr>
                        <a:t></a:t>
                      </a:r>
                      <a:endParaRPr lang="en-US" sz="2400">
                        <a:solidFill>
                          <a:schemeClr val="tx1"/>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Improve / Learn from conversations</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6315934"/>
                  </a:ext>
                </a:extLst>
              </a:tr>
              <a:tr h="457081">
                <a:tc>
                  <a:txBody>
                    <a:bodyPr/>
                    <a:lstStyle/>
                    <a:p>
                      <a:r>
                        <a:rPr lang="en-US" sz="2400">
                          <a:solidFill>
                            <a:schemeClr val="accent6"/>
                          </a:solidFill>
                          <a:sym typeface="Wingdings 3" panose="05040102010807070707" pitchFamily="18" charset="2"/>
                        </a:rPr>
                        <a:t></a:t>
                      </a:r>
                      <a:endParaRPr lang="en-US" sz="2400">
                        <a:solidFill>
                          <a:schemeClr val="tx1"/>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No Dialog Data Required</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169942"/>
                  </a:ext>
                </a:extLst>
              </a:tr>
            </a:tbl>
          </a:graphicData>
        </a:graphic>
      </p:graphicFrame>
      <p:sp>
        <p:nvSpPr>
          <p:cNvPr id="33" name="Rectangle 32">
            <a:extLst>
              <a:ext uri="{FF2B5EF4-FFF2-40B4-BE49-F238E27FC236}">
                <a16:creationId xmlns:a16="http://schemas.microsoft.com/office/drawing/2014/main" id="{8ABA38A8-99F0-4F41-AB4E-2BE8304BEA15}"/>
              </a:ext>
            </a:extLst>
          </p:cNvPr>
          <p:cNvSpPr/>
          <p:nvPr/>
        </p:nvSpPr>
        <p:spPr>
          <a:xfrm>
            <a:off x="4064968" y="893"/>
            <a:ext cx="4051539" cy="68562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sp>
        <p:nvSpPr>
          <p:cNvPr id="11" name="Rectangle 10">
            <a:extLst>
              <a:ext uri="{FF2B5EF4-FFF2-40B4-BE49-F238E27FC236}">
                <a16:creationId xmlns:a16="http://schemas.microsoft.com/office/drawing/2014/main" id="{96CB6112-7DB4-40F7-B677-B8A5FC7E51F7}"/>
              </a:ext>
            </a:extLst>
          </p:cNvPr>
          <p:cNvSpPr/>
          <p:nvPr/>
        </p:nvSpPr>
        <p:spPr>
          <a:xfrm>
            <a:off x="1448" y="893"/>
            <a:ext cx="4051539" cy="68562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sp>
        <p:nvSpPr>
          <p:cNvPr id="43" name="Rectangle 42">
            <a:extLst>
              <a:ext uri="{FF2B5EF4-FFF2-40B4-BE49-F238E27FC236}">
                <a16:creationId xmlns:a16="http://schemas.microsoft.com/office/drawing/2014/main" id="{1449FD79-400A-429E-8CFA-EA86126A4AA1}"/>
              </a:ext>
            </a:extLst>
          </p:cNvPr>
          <p:cNvSpPr/>
          <p:nvPr/>
        </p:nvSpPr>
        <p:spPr>
          <a:xfrm>
            <a:off x="8128486" y="893"/>
            <a:ext cx="4051539" cy="68562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spTree>
    <p:extLst>
      <p:ext uri="{BB962C8B-B14F-4D97-AF65-F5344CB8AC3E}">
        <p14:creationId xmlns:p14="http://schemas.microsoft.com/office/powerpoint/2010/main" val="3180751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500"/>
                                        <p:tgtEl>
                                          <p:spTgt spid="52"/>
                                        </p:tgtEl>
                                      </p:cBhvr>
                                    </p:animEffect>
                                  </p:childTnLst>
                                </p:cTn>
                              </p:par>
                              <p:par>
                                <p:cTn id="39" presetID="10"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nodeType="with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17" grpId="0" animBg="1"/>
      <p:bldP spid="44" grpId="0" animBg="1"/>
      <p:bldP spid="38" grpId="0" animBg="1"/>
      <p:bldP spid="42" grpId="0" animBg="1"/>
      <p:bldP spid="4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BFE24301-448C-46BA-AA77-B11A07CA255B}"/>
              </a:ext>
            </a:extLst>
          </p:cNvPr>
          <p:cNvSpPr/>
          <p:nvPr/>
        </p:nvSpPr>
        <p:spPr>
          <a:xfrm>
            <a:off x="5143" y="1775"/>
            <a:ext cx="4051539" cy="572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1799">
                <a:solidFill>
                  <a:prstClr val="white"/>
                </a:solidFill>
                <a:latin typeface="Calibri" panose="020F0502020204030204"/>
              </a:rPr>
              <a:t>Programmatic</a:t>
            </a:r>
          </a:p>
        </p:txBody>
      </p:sp>
      <p:sp>
        <p:nvSpPr>
          <p:cNvPr id="17" name="Rectangle 16">
            <a:extLst>
              <a:ext uri="{FF2B5EF4-FFF2-40B4-BE49-F238E27FC236}">
                <a16:creationId xmlns:a16="http://schemas.microsoft.com/office/drawing/2014/main" id="{08353CD1-4E19-45E5-9FF9-16E7C8799993}"/>
              </a:ext>
            </a:extLst>
          </p:cNvPr>
          <p:cNvSpPr/>
          <p:nvPr/>
        </p:nvSpPr>
        <p:spPr>
          <a:xfrm>
            <a:off x="8116507" y="893"/>
            <a:ext cx="4051539" cy="572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1799">
                <a:solidFill>
                  <a:prstClr val="white"/>
                </a:solidFill>
                <a:latin typeface="Calibri" panose="020F0502020204030204"/>
              </a:rPr>
              <a:t>Machine Learning</a:t>
            </a:r>
          </a:p>
        </p:txBody>
      </p:sp>
      <p:sp>
        <p:nvSpPr>
          <p:cNvPr id="44" name="Rectangle 43">
            <a:extLst>
              <a:ext uri="{FF2B5EF4-FFF2-40B4-BE49-F238E27FC236}">
                <a16:creationId xmlns:a16="http://schemas.microsoft.com/office/drawing/2014/main" id="{01AE85C1-7B55-4168-B044-59F939BFFE1B}"/>
              </a:ext>
            </a:extLst>
          </p:cNvPr>
          <p:cNvSpPr/>
          <p:nvPr/>
        </p:nvSpPr>
        <p:spPr>
          <a:xfrm>
            <a:off x="4060276" y="2185"/>
            <a:ext cx="4051539" cy="572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1799">
                <a:solidFill>
                  <a:prstClr val="white"/>
                </a:solidFill>
                <a:latin typeface="Calibri" panose="020F0502020204030204"/>
              </a:rPr>
              <a:t>Declarative</a:t>
            </a:r>
          </a:p>
        </p:txBody>
      </p:sp>
      <p:sp>
        <p:nvSpPr>
          <p:cNvPr id="38" name="Flowchart: Process 37">
            <a:extLst>
              <a:ext uri="{FF2B5EF4-FFF2-40B4-BE49-F238E27FC236}">
                <a16:creationId xmlns:a16="http://schemas.microsoft.com/office/drawing/2014/main" id="{AD6D72AF-D424-4AF7-83D1-4E69F24E81F8}"/>
              </a:ext>
            </a:extLst>
          </p:cNvPr>
          <p:cNvSpPr/>
          <p:nvPr/>
        </p:nvSpPr>
        <p:spPr bwMode="auto">
          <a:xfrm>
            <a:off x="6180130" y="753966"/>
            <a:ext cx="1470630" cy="1545489"/>
          </a:xfrm>
          <a:prstGeom prst="flowChartProcess">
            <a:avLst/>
          </a:prstGeom>
          <a:solidFill>
            <a:srgbClr val="E3E3E3"/>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6" tIns="91416" rIns="91416" bIns="146266" numCol="1" spcCol="0" rtlCol="0" fromWordArt="0" anchor="t" anchorCtr="0" forceAA="0" compatLnSpc="1">
            <a:prstTxWarp prst="textNoShape">
              <a:avLst/>
            </a:prstTxWarp>
            <a:noAutofit/>
          </a:bodyPr>
          <a:lstStyle/>
          <a:p>
            <a:pPr defTabSz="932192" fontAlgn="base">
              <a:spcBef>
                <a:spcPct val="0"/>
              </a:spcBef>
              <a:spcAft>
                <a:spcPct val="0"/>
              </a:spcAft>
            </a:pPr>
            <a:r>
              <a:rPr lang="en-US" sz="1050">
                <a:solidFill>
                  <a:srgbClr val="5B9BD5"/>
                </a:solidFill>
                <a:latin typeface="Consolas" panose="020B0609020204030204" pitchFamily="49" charset="0"/>
                <a:ea typeface="Segoe UI" pitchFamily="34" charset="0"/>
                <a:cs typeface="Segoe UI" pitchFamily="34" charset="0"/>
              </a:rPr>
              <a:t>&lt;rule&gt;</a:t>
            </a:r>
          </a:p>
          <a:p>
            <a:pPr defTabSz="932192" fontAlgn="base">
              <a:spcBef>
                <a:spcPct val="0"/>
              </a:spcBef>
              <a:spcAft>
                <a:spcPct val="0"/>
              </a:spcAft>
            </a:pPr>
            <a:r>
              <a:rPr lang="en-US" sz="1050">
                <a:solidFill>
                  <a:srgbClr val="5B9BD5"/>
                </a:solidFill>
                <a:latin typeface="Consolas" panose="020B0609020204030204" pitchFamily="49" charset="0"/>
                <a:ea typeface="Segoe UI" pitchFamily="34" charset="0"/>
                <a:cs typeface="Segoe UI" pitchFamily="34" charset="0"/>
              </a:rPr>
              <a:t>  &lt;if&gt;</a:t>
            </a:r>
          </a:p>
          <a:p>
            <a:pPr defTabSz="932192" fontAlgn="base">
              <a:spcBef>
                <a:spcPct val="0"/>
              </a:spcBef>
              <a:spcAft>
                <a:spcPct val="0"/>
              </a:spcAft>
            </a:pPr>
            <a:r>
              <a:rPr lang="en-US" sz="1050">
                <a:gradFill>
                  <a:gsLst>
                    <a:gs pos="0">
                      <a:srgbClr val="FFFFFF"/>
                    </a:gs>
                    <a:gs pos="100000">
                      <a:srgbClr val="FFFFFF"/>
                    </a:gs>
                  </a:gsLst>
                  <a:lin ang="5400000" scaled="0"/>
                </a:gradFill>
                <a:latin typeface="Consolas" panose="020B0609020204030204" pitchFamily="49" charset="0"/>
                <a:ea typeface="Segoe UI" pitchFamily="34" charset="0"/>
                <a:cs typeface="Segoe UI" pitchFamily="34" charset="0"/>
              </a:rPr>
              <a:t>    </a:t>
            </a:r>
            <a:r>
              <a:rPr lang="en-US" sz="1050">
                <a:solidFill>
                  <a:prstClr val="black"/>
                </a:solidFill>
                <a:latin typeface="Consolas" panose="020B0609020204030204" pitchFamily="49" charset="0"/>
                <a:ea typeface="Segoe UI" pitchFamily="34" charset="0"/>
                <a:cs typeface="Segoe UI" pitchFamily="34" charset="0"/>
              </a:rPr>
              <a:t>city == null</a:t>
            </a:r>
          </a:p>
          <a:p>
            <a:pPr defTabSz="932192" fontAlgn="base">
              <a:spcBef>
                <a:spcPct val="0"/>
              </a:spcBef>
              <a:spcAft>
                <a:spcPct val="0"/>
              </a:spcAft>
            </a:pPr>
            <a:r>
              <a:rPr lang="en-US" sz="1050">
                <a:gradFill>
                  <a:gsLst>
                    <a:gs pos="0">
                      <a:srgbClr val="FFFFFF"/>
                    </a:gs>
                    <a:gs pos="100000">
                      <a:srgbClr val="FFFFFF"/>
                    </a:gs>
                  </a:gsLst>
                  <a:lin ang="5400000" scaled="0"/>
                </a:gradFill>
                <a:latin typeface="Consolas" panose="020B0609020204030204" pitchFamily="49" charset="0"/>
                <a:ea typeface="Segoe UI" pitchFamily="34" charset="0"/>
                <a:cs typeface="Segoe UI" pitchFamily="34" charset="0"/>
              </a:rPr>
              <a:t>  </a:t>
            </a:r>
            <a:r>
              <a:rPr lang="en-US" sz="1050">
                <a:solidFill>
                  <a:srgbClr val="5B9BD5"/>
                </a:solidFill>
                <a:latin typeface="Consolas" panose="020B0609020204030204" pitchFamily="49" charset="0"/>
                <a:ea typeface="Segoe UI" pitchFamily="34" charset="0"/>
                <a:cs typeface="Segoe UI" pitchFamily="34" charset="0"/>
              </a:rPr>
              <a:t>&lt;/if&gt;</a:t>
            </a:r>
          </a:p>
          <a:p>
            <a:pPr defTabSz="932192" fontAlgn="base">
              <a:spcBef>
                <a:spcPct val="0"/>
              </a:spcBef>
              <a:spcAft>
                <a:spcPct val="0"/>
              </a:spcAft>
            </a:pPr>
            <a:r>
              <a:rPr lang="en-US" sz="1050">
                <a:solidFill>
                  <a:srgbClr val="5B9BD5"/>
                </a:solidFill>
                <a:latin typeface="Consolas" panose="020B0609020204030204" pitchFamily="49" charset="0"/>
                <a:ea typeface="Segoe UI" pitchFamily="34" charset="0"/>
                <a:cs typeface="Segoe UI" pitchFamily="34" charset="0"/>
              </a:rPr>
              <a:t>  &lt;then&gt;</a:t>
            </a:r>
          </a:p>
          <a:p>
            <a:pPr defTabSz="932192" fontAlgn="base">
              <a:spcBef>
                <a:spcPct val="0"/>
              </a:spcBef>
              <a:spcAft>
                <a:spcPct val="0"/>
              </a:spcAft>
            </a:pPr>
            <a:r>
              <a:rPr lang="en-US" sz="1050">
                <a:gradFill>
                  <a:gsLst>
                    <a:gs pos="0">
                      <a:srgbClr val="FFFFFF"/>
                    </a:gs>
                    <a:gs pos="100000">
                      <a:srgbClr val="FFFFFF"/>
                    </a:gs>
                  </a:gsLst>
                  <a:lin ang="5400000" scaled="0"/>
                </a:gradFill>
                <a:latin typeface="Consolas" panose="020B0609020204030204" pitchFamily="49" charset="0"/>
                <a:ea typeface="Segoe UI" pitchFamily="34" charset="0"/>
                <a:cs typeface="Segoe UI" pitchFamily="34" charset="0"/>
              </a:rPr>
              <a:t>    </a:t>
            </a:r>
            <a:r>
              <a:rPr lang="en-US" sz="1050">
                <a:solidFill>
                  <a:prstClr val="black"/>
                </a:solidFill>
                <a:latin typeface="Consolas" panose="020B0609020204030204" pitchFamily="49" charset="0"/>
                <a:ea typeface="Segoe UI" pitchFamily="34" charset="0"/>
                <a:cs typeface="Segoe UI" pitchFamily="34" charset="0"/>
              </a:rPr>
              <a:t>Which city?</a:t>
            </a:r>
          </a:p>
          <a:p>
            <a:pPr defTabSz="932192" fontAlgn="base">
              <a:spcBef>
                <a:spcPct val="0"/>
              </a:spcBef>
              <a:spcAft>
                <a:spcPct val="0"/>
              </a:spcAft>
            </a:pPr>
            <a:r>
              <a:rPr lang="en-US" sz="1050">
                <a:solidFill>
                  <a:srgbClr val="5B9BD5"/>
                </a:solidFill>
                <a:latin typeface="Consolas" panose="020B0609020204030204" pitchFamily="49" charset="0"/>
                <a:ea typeface="Segoe UI" pitchFamily="34" charset="0"/>
                <a:cs typeface="Segoe UI" pitchFamily="34" charset="0"/>
              </a:rPr>
              <a:t>  &lt;/then&gt;</a:t>
            </a:r>
          </a:p>
          <a:p>
            <a:pPr defTabSz="932192" fontAlgn="base">
              <a:spcBef>
                <a:spcPct val="0"/>
              </a:spcBef>
              <a:spcAft>
                <a:spcPct val="0"/>
              </a:spcAft>
            </a:pPr>
            <a:r>
              <a:rPr lang="en-US" sz="1050">
                <a:gradFill>
                  <a:gsLst>
                    <a:gs pos="0">
                      <a:srgbClr val="FFFFFF"/>
                    </a:gs>
                    <a:gs pos="100000">
                      <a:srgbClr val="FFFFFF"/>
                    </a:gs>
                  </a:gsLst>
                  <a:lin ang="5400000" scaled="0"/>
                </a:gradFill>
                <a:latin typeface="Consolas" panose="020B0609020204030204" pitchFamily="49" charset="0"/>
                <a:ea typeface="Segoe UI" pitchFamily="34" charset="0"/>
                <a:cs typeface="Segoe UI" pitchFamily="34" charset="0"/>
              </a:rPr>
              <a:t>   </a:t>
            </a:r>
            <a:r>
              <a:rPr lang="en-US" sz="1050">
                <a:solidFill>
                  <a:prstClr val="black"/>
                </a:solidFill>
                <a:latin typeface="Consolas" panose="020B0609020204030204" pitchFamily="49" charset="0"/>
                <a:ea typeface="Segoe UI" pitchFamily="34" charset="0"/>
                <a:cs typeface="Segoe UI" pitchFamily="34" charset="0"/>
              </a:rPr>
              <a:t>…</a:t>
            </a:r>
          </a:p>
        </p:txBody>
      </p:sp>
      <p:sp>
        <p:nvSpPr>
          <p:cNvPr id="42" name="Arrow: Right 41">
            <a:extLst>
              <a:ext uri="{FF2B5EF4-FFF2-40B4-BE49-F238E27FC236}">
                <a16:creationId xmlns:a16="http://schemas.microsoft.com/office/drawing/2014/main" id="{D6475522-60C9-4E92-8D78-B9ADF65AF6CB}"/>
              </a:ext>
            </a:extLst>
          </p:cNvPr>
          <p:cNvSpPr/>
          <p:nvPr/>
        </p:nvSpPr>
        <p:spPr bwMode="auto">
          <a:xfrm>
            <a:off x="9908747" y="1134892"/>
            <a:ext cx="385300" cy="493888"/>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spcBef>
                <a:spcPct val="0"/>
              </a:spcBef>
              <a:spcAft>
                <a:spcPct val="0"/>
              </a:spcAft>
            </a:pPr>
            <a:endParaRPr lang="en-US" sz="1999"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grpSp>
        <p:nvGrpSpPr>
          <p:cNvPr id="2" name="Group 1">
            <a:extLst>
              <a:ext uri="{FF2B5EF4-FFF2-40B4-BE49-F238E27FC236}">
                <a16:creationId xmlns:a16="http://schemas.microsoft.com/office/drawing/2014/main" id="{9D67E679-1F49-4801-89E4-5C7EBEB8641E}"/>
              </a:ext>
            </a:extLst>
          </p:cNvPr>
          <p:cNvGrpSpPr/>
          <p:nvPr/>
        </p:nvGrpSpPr>
        <p:grpSpPr>
          <a:xfrm>
            <a:off x="4581857" y="753966"/>
            <a:ext cx="1333707" cy="1545493"/>
            <a:chOff x="702564" y="1342777"/>
            <a:chExt cx="2099373" cy="2433259"/>
          </a:xfrm>
        </p:grpSpPr>
        <p:sp>
          <p:nvSpPr>
            <p:cNvPr id="34" name="Flowchart: Process 33">
              <a:extLst>
                <a:ext uri="{FF2B5EF4-FFF2-40B4-BE49-F238E27FC236}">
                  <a16:creationId xmlns:a16="http://schemas.microsoft.com/office/drawing/2014/main" id="{71563D86-D346-4BA7-9056-DF1A33EBA593}"/>
                </a:ext>
              </a:extLst>
            </p:cNvPr>
            <p:cNvSpPr/>
            <p:nvPr/>
          </p:nvSpPr>
          <p:spPr bwMode="auto">
            <a:xfrm>
              <a:off x="702564" y="1342777"/>
              <a:ext cx="2099373" cy="2433259"/>
            </a:xfrm>
            <a:prstGeom prst="flowChartProcess">
              <a:avLst/>
            </a:prstGeom>
            <a:ln>
              <a:headEnd type="none" w="med" len="med"/>
              <a:tailEnd type="none" w="med" len="med"/>
            </a:ln>
            <a:effectLst>
              <a:outerShdw blurRad="63500" sx="102000" sy="102000" algn="ctr"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spcBef>
                  <a:spcPct val="0"/>
                </a:spcBef>
                <a:spcAft>
                  <a:spcPct val="0"/>
                </a:spcAft>
              </a:pPr>
              <a:endParaRPr lang="en-US" sz="1999"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5" name="Flowchart: Alternate Process 4">
              <a:extLst>
                <a:ext uri="{FF2B5EF4-FFF2-40B4-BE49-F238E27FC236}">
                  <a16:creationId xmlns:a16="http://schemas.microsoft.com/office/drawing/2014/main" id="{D8C4720B-7863-4C3D-A490-9F8CA9A8E88E}"/>
                </a:ext>
              </a:extLst>
            </p:cNvPr>
            <p:cNvSpPr/>
            <p:nvPr/>
          </p:nvSpPr>
          <p:spPr bwMode="auto">
            <a:xfrm>
              <a:off x="1451941" y="1467087"/>
              <a:ext cx="470538" cy="207261"/>
            </a:xfrm>
            <a:prstGeom prst="flowChartAlternateProcess">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spcBef>
                  <a:spcPct val="0"/>
                </a:spcBef>
                <a:spcAft>
                  <a:spcPct val="0"/>
                </a:spcAft>
              </a:pPr>
              <a:endParaRPr lang="en-US" sz="1999"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6" name="Flowchart: Decision 5">
              <a:extLst>
                <a:ext uri="{FF2B5EF4-FFF2-40B4-BE49-F238E27FC236}">
                  <a16:creationId xmlns:a16="http://schemas.microsoft.com/office/drawing/2014/main" id="{B8BB1BAA-65F8-46AC-8D6F-3E7D36434164}"/>
                </a:ext>
              </a:extLst>
            </p:cNvPr>
            <p:cNvSpPr/>
            <p:nvPr/>
          </p:nvSpPr>
          <p:spPr bwMode="auto">
            <a:xfrm>
              <a:off x="1421132" y="2019504"/>
              <a:ext cx="532156" cy="291286"/>
            </a:xfrm>
            <a:prstGeom prst="flowChartDecision">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spcBef>
                  <a:spcPct val="0"/>
                </a:spcBef>
                <a:spcAft>
                  <a:spcPct val="0"/>
                </a:spcAft>
              </a:pPr>
              <a:endParaRPr lang="en-US" sz="1999"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7" name="Flowchart: Data 6">
              <a:extLst>
                <a:ext uri="{FF2B5EF4-FFF2-40B4-BE49-F238E27FC236}">
                  <a16:creationId xmlns:a16="http://schemas.microsoft.com/office/drawing/2014/main" id="{080CD5E6-7757-44E8-9E30-8E26FB57E193}"/>
                </a:ext>
              </a:extLst>
            </p:cNvPr>
            <p:cNvSpPr/>
            <p:nvPr/>
          </p:nvSpPr>
          <p:spPr bwMode="auto">
            <a:xfrm>
              <a:off x="1031818" y="2595818"/>
              <a:ext cx="487343" cy="240871"/>
            </a:xfrm>
            <a:prstGeom prst="flowChartInputOutpu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spcBef>
                  <a:spcPct val="0"/>
                </a:spcBef>
                <a:spcAft>
                  <a:spcPct val="0"/>
                </a:spcAft>
              </a:pPr>
              <a:endParaRPr lang="en-US" sz="1999"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8" name="Flowchart: Process 7">
              <a:extLst>
                <a:ext uri="{FF2B5EF4-FFF2-40B4-BE49-F238E27FC236}">
                  <a16:creationId xmlns:a16="http://schemas.microsoft.com/office/drawing/2014/main" id="{11DDE2EE-9F82-46A6-A8A8-99C8B03038FA}"/>
                </a:ext>
              </a:extLst>
            </p:cNvPr>
            <p:cNvSpPr/>
            <p:nvPr/>
          </p:nvSpPr>
          <p:spPr bwMode="auto">
            <a:xfrm>
              <a:off x="1953288" y="2559407"/>
              <a:ext cx="520953" cy="277282"/>
            </a:xfrm>
            <a:prstGeom prst="flowChartProcess">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spcBef>
                  <a:spcPct val="0"/>
                </a:spcBef>
                <a:spcAft>
                  <a:spcPct val="0"/>
                </a:spcAft>
              </a:pPr>
              <a:endParaRPr lang="en-US" sz="1999"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9" name="Flowchart: Decision 8">
              <a:extLst>
                <a:ext uri="{FF2B5EF4-FFF2-40B4-BE49-F238E27FC236}">
                  <a16:creationId xmlns:a16="http://schemas.microsoft.com/office/drawing/2014/main" id="{D43A7A69-C4CC-48C5-8AA6-B745F34AA81A}"/>
                </a:ext>
              </a:extLst>
            </p:cNvPr>
            <p:cNvSpPr/>
            <p:nvPr/>
          </p:nvSpPr>
          <p:spPr bwMode="auto">
            <a:xfrm>
              <a:off x="1009411" y="3050207"/>
              <a:ext cx="532156" cy="291286"/>
            </a:xfrm>
            <a:prstGeom prst="flowChartDecision">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spcBef>
                  <a:spcPct val="0"/>
                </a:spcBef>
                <a:spcAft>
                  <a:spcPct val="0"/>
                </a:spcAft>
              </a:pPr>
              <a:endParaRPr lang="en-US" sz="1999"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10" name="Flowchart: Alternate Process 9">
              <a:extLst>
                <a:ext uri="{FF2B5EF4-FFF2-40B4-BE49-F238E27FC236}">
                  <a16:creationId xmlns:a16="http://schemas.microsoft.com/office/drawing/2014/main" id="{DF073E99-5714-4EA8-8EE4-C6D1DAAD46B9}"/>
                </a:ext>
              </a:extLst>
            </p:cNvPr>
            <p:cNvSpPr/>
            <p:nvPr/>
          </p:nvSpPr>
          <p:spPr bwMode="auto">
            <a:xfrm>
              <a:off x="1978495" y="3341493"/>
              <a:ext cx="470538" cy="207261"/>
            </a:xfrm>
            <a:prstGeom prst="flowChartAlternateProcess">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spcBef>
                  <a:spcPct val="0"/>
                </a:spcBef>
                <a:spcAft>
                  <a:spcPct val="0"/>
                </a:spcAft>
              </a:pPr>
              <a:endParaRPr lang="en-US" sz="1999"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cxnSp>
          <p:nvCxnSpPr>
            <p:cNvPr id="13" name="Straight Arrow Connector 12">
              <a:extLst>
                <a:ext uri="{FF2B5EF4-FFF2-40B4-BE49-F238E27FC236}">
                  <a16:creationId xmlns:a16="http://schemas.microsoft.com/office/drawing/2014/main" id="{6F034137-61D4-414C-9147-B2BFD8F45B3F}"/>
                </a:ext>
              </a:extLst>
            </p:cNvPr>
            <p:cNvCxnSpPr>
              <a:stCxn id="5" idx="2"/>
              <a:endCxn id="6" idx="0"/>
            </p:cNvCxnSpPr>
            <p:nvPr/>
          </p:nvCxnSpPr>
          <p:spPr>
            <a:xfrm>
              <a:off x="1687210" y="1674348"/>
              <a:ext cx="0" cy="345157"/>
            </a:xfrm>
            <a:prstGeom prst="straightConnector1">
              <a:avLst/>
            </a:prstGeom>
            <a:ln>
              <a:headEnd type="none" w="lg" len="med"/>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5" name="Connector: Elbow 14">
              <a:extLst>
                <a:ext uri="{FF2B5EF4-FFF2-40B4-BE49-F238E27FC236}">
                  <a16:creationId xmlns:a16="http://schemas.microsoft.com/office/drawing/2014/main" id="{AC029891-8A55-43C6-AFDF-847B7478FD8C}"/>
                </a:ext>
              </a:extLst>
            </p:cNvPr>
            <p:cNvCxnSpPr>
              <a:cxnSpLocks/>
              <a:stCxn id="6" idx="1"/>
              <a:endCxn id="7" idx="1"/>
            </p:cNvCxnSpPr>
            <p:nvPr/>
          </p:nvCxnSpPr>
          <p:spPr>
            <a:xfrm rot="10800000" flipV="1">
              <a:off x="1275490" y="2165147"/>
              <a:ext cx="145642" cy="430671"/>
            </a:xfrm>
            <a:prstGeom prst="bentConnector2">
              <a:avLst/>
            </a:prstGeom>
            <a:ln>
              <a:headEnd type="none" w="lg" len="med"/>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8" name="Connector: Elbow 17">
              <a:extLst>
                <a:ext uri="{FF2B5EF4-FFF2-40B4-BE49-F238E27FC236}">
                  <a16:creationId xmlns:a16="http://schemas.microsoft.com/office/drawing/2014/main" id="{856964F5-B407-4000-A9BE-6F6FB1A4EEAE}"/>
                </a:ext>
              </a:extLst>
            </p:cNvPr>
            <p:cNvCxnSpPr>
              <a:cxnSpLocks/>
              <a:stCxn id="6" idx="3"/>
              <a:endCxn id="8" idx="0"/>
            </p:cNvCxnSpPr>
            <p:nvPr/>
          </p:nvCxnSpPr>
          <p:spPr>
            <a:xfrm>
              <a:off x="1953288" y="2165147"/>
              <a:ext cx="260477" cy="394259"/>
            </a:xfrm>
            <a:prstGeom prst="bentConnector2">
              <a:avLst/>
            </a:prstGeom>
            <a:ln>
              <a:headEnd type="none" w="lg" len="med"/>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Arrow Connector 20">
              <a:extLst>
                <a:ext uri="{FF2B5EF4-FFF2-40B4-BE49-F238E27FC236}">
                  <a16:creationId xmlns:a16="http://schemas.microsoft.com/office/drawing/2014/main" id="{DF8D38F1-598E-4B31-BBBE-73CEB79F7FA1}"/>
                </a:ext>
              </a:extLst>
            </p:cNvPr>
            <p:cNvCxnSpPr>
              <a:cxnSpLocks/>
              <a:stCxn id="7" idx="4"/>
              <a:endCxn id="9" idx="0"/>
            </p:cNvCxnSpPr>
            <p:nvPr/>
          </p:nvCxnSpPr>
          <p:spPr>
            <a:xfrm flipH="1">
              <a:off x="1275489" y="2836689"/>
              <a:ext cx="1" cy="213519"/>
            </a:xfrm>
            <a:prstGeom prst="straightConnector1">
              <a:avLst/>
            </a:prstGeom>
            <a:ln>
              <a:headEnd type="none" w="lg" len="med"/>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Arrow Connector 23">
              <a:extLst>
                <a:ext uri="{FF2B5EF4-FFF2-40B4-BE49-F238E27FC236}">
                  <a16:creationId xmlns:a16="http://schemas.microsoft.com/office/drawing/2014/main" id="{22209DDB-EDD3-4A85-B8DE-258F7B3DB843}"/>
                </a:ext>
              </a:extLst>
            </p:cNvPr>
            <p:cNvCxnSpPr>
              <a:cxnSpLocks/>
              <a:stCxn id="8" idx="2"/>
              <a:endCxn id="10" idx="0"/>
            </p:cNvCxnSpPr>
            <p:nvPr/>
          </p:nvCxnSpPr>
          <p:spPr>
            <a:xfrm flipH="1">
              <a:off x="2213764" y="2836689"/>
              <a:ext cx="1" cy="504805"/>
            </a:xfrm>
            <a:prstGeom prst="straightConnector1">
              <a:avLst/>
            </a:prstGeom>
            <a:ln>
              <a:headEnd type="none" w="lg" len="med"/>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7" name="Connector: Elbow 26">
              <a:extLst>
                <a:ext uri="{FF2B5EF4-FFF2-40B4-BE49-F238E27FC236}">
                  <a16:creationId xmlns:a16="http://schemas.microsoft.com/office/drawing/2014/main" id="{6AB844F6-105E-4655-BFD8-C7815538C736}"/>
                </a:ext>
              </a:extLst>
            </p:cNvPr>
            <p:cNvCxnSpPr>
              <a:cxnSpLocks/>
              <a:stCxn id="9" idx="3"/>
              <a:endCxn id="8" idx="1"/>
            </p:cNvCxnSpPr>
            <p:nvPr/>
          </p:nvCxnSpPr>
          <p:spPr>
            <a:xfrm flipV="1">
              <a:off x="1541567" y="2698048"/>
              <a:ext cx="411721" cy="497803"/>
            </a:xfrm>
            <a:prstGeom prst="bentConnector3">
              <a:avLst>
                <a:gd name="adj1" fmla="val 50000"/>
              </a:avLst>
            </a:prstGeom>
            <a:ln>
              <a:headEnd type="none" w="lg" len="med"/>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1" name="Connector: Elbow 30">
              <a:extLst>
                <a:ext uri="{FF2B5EF4-FFF2-40B4-BE49-F238E27FC236}">
                  <a16:creationId xmlns:a16="http://schemas.microsoft.com/office/drawing/2014/main" id="{CC2F48D0-AAE4-4265-AE00-0C10868A846D}"/>
                </a:ext>
              </a:extLst>
            </p:cNvPr>
            <p:cNvCxnSpPr>
              <a:cxnSpLocks/>
              <a:stCxn id="9" idx="1"/>
              <a:endCxn id="7" idx="2"/>
            </p:cNvCxnSpPr>
            <p:nvPr/>
          </p:nvCxnSpPr>
          <p:spPr>
            <a:xfrm rot="10800000" flipH="1">
              <a:off x="1009410" y="2716254"/>
              <a:ext cx="71141" cy="479597"/>
            </a:xfrm>
            <a:prstGeom prst="bentConnector3">
              <a:avLst>
                <a:gd name="adj1" fmla="val -173228"/>
              </a:avLst>
            </a:prstGeom>
            <a:ln>
              <a:headEnd type="none" w="lg" len="med"/>
              <a:tailEnd type="triangle"/>
            </a:ln>
          </p:spPr>
          <p:style>
            <a:lnRef idx="2">
              <a:schemeClr val="accent1">
                <a:shade val="50000"/>
              </a:schemeClr>
            </a:lnRef>
            <a:fillRef idx="1">
              <a:schemeClr val="accent1"/>
            </a:fillRef>
            <a:effectRef idx="0">
              <a:schemeClr val="accent1"/>
            </a:effectRef>
            <a:fontRef idx="minor">
              <a:schemeClr val="lt1"/>
            </a:fontRef>
          </p:style>
        </p:cxnSp>
      </p:grpSp>
      <p:grpSp>
        <p:nvGrpSpPr>
          <p:cNvPr id="16" name="Group 15">
            <a:extLst>
              <a:ext uri="{FF2B5EF4-FFF2-40B4-BE49-F238E27FC236}">
                <a16:creationId xmlns:a16="http://schemas.microsoft.com/office/drawing/2014/main" id="{ED7384F0-C3C1-4E0C-834B-E216C3282541}"/>
              </a:ext>
            </a:extLst>
          </p:cNvPr>
          <p:cNvGrpSpPr/>
          <p:nvPr/>
        </p:nvGrpSpPr>
        <p:grpSpPr>
          <a:xfrm>
            <a:off x="10422890" y="753962"/>
            <a:ext cx="1506290" cy="1545493"/>
            <a:chOff x="10512626" y="1336694"/>
            <a:chExt cx="1506682" cy="1153518"/>
          </a:xfrm>
        </p:grpSpPr>
        <p:sp>
          <p:nvSpPr>
            <p:cNvPr id="46" name="Rectangle: Rounded Corners 45">
              <a:extLst>
                <a:ext uri="{FF2B5EF4-FFF2-40B4-BE49-F238E27FC236}">
                  <a16:creationId xmlns:a16="http://schemas.microsoft.com/office/drawing/2014/main" id="{1CA5800A-1538-40B3-8F19-BC37EB8FC80C}"/>
                </a:ext>
              </a:extLst>
            </p:cNvPr>
            <p:cNvSpPr/>
            <p:nvPr/>
          </p:nvSpPr>
          <p:spPr bwMode="auto">
            <a:xfrm>
              <a:off x="10512626" y="1336694"/>
              <a:ext cx="1506682" cy="1153518"/>
            </a:xfrm>
            <a:prstGeom prst="roundRect">
              <a:avLst/>
            </a:prstGeom>
            <a:solidFill>
              <a:srgbClr val="E3E3E3"/>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0" rIns="182832" bIns="146266" numCol="1" spcCol="0" rtlCol="0" fromWordArt="0" anchor="t" anchorCtr="0" forceAA="0" compatLnSpc="1">
              <a:prstTxWarp prst="textNoShape">
                <a:avLst/>
              </a:prstTxWarp>
              <a:noAutofit/>
            </a:bodyPr>
            <a:lstStyle/>
            <a:p>
              <a:pPr defTabSz="932192" fontAlgn="base">
                <a:spcBef>
                  <a:spcPct val="0"/>
                </a:spcBef>
                <a:spcAft>
                  <a:spcPct val="0"/>
                </a:spcAft>
              </a:pPr>
              <a:r>
                <a:rPr lang="en-US" sz="1000">
                  <a:solidFill>
                    <a:srgbClr val="4472C4"/>
                  </a:solidFill>
                  <a:latin typeface="Consolas" panose="020B0609020204030204" pitchFamily="49" charset="0"/>
                  <a:cs typeface="Segoe UI" pitchFamily="34" charset="0"/>
                </a:rPr>
                <a:t>Neural network</a:t>
              </a:r>
            </a:p>
          </p:txBody>
        </p:sp>
        <p:pic>
          <p:nvPicPr>
            <p:cNvPr id="1026" name="Picture 2" descr="Image result for lstm">
              <a:extLst>
                <a:ext uri="{FF2B5EF4-FFF2-40B4-BE49-F238E27FC236}">
                  <a16:creationId xmlns:a16="http://schemas.microsoft.com/office/drawing/2014/main" id="{5C45E212-79EF-49DE-A2CB-442E5ABF73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718" b="15040"/>
            <a:stretch/>
          </p:blipFill>
          <p:spPr bwMode="auto">
            <a:xfrm>
              <a:off x="10693708" y="1562854"/>
              <a:ext cx="1188720" cy="797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8E102EE1-A2FA-4C33-BD05-5B001DB5156C}"/>
              </a:ext>
            </a:extLst>
          </p:cNvPr>
          <p:cNvGrpSpPr/>
          <p:nvPr/>
        </p:nvGrpSpPr>
        <p:grpSpPr>
          <a:xfrm>
            <a:off x="8409384" y="753962"/>
            <a:ext cx="1333707" cy="1545493"/>
            <a:chOff x="5681032" y="1443683"/>
            <a:chExt cx="1334054" cy="1545896"/>
          </a:xfrm>
        </p:grpSpPr>
        <p:sp>
          <p:nvSpPr>
            <p:cNvPr id="45" name="Flowchart: Process 44">
              <a:extLst>
                <a:ext uri="{FF2B5EF4-FFF2-40B4-BE49-F238E27FC236}">
                  <a16:creationId xmlns:a16="http://schemas.microsoft.com/office/drawing/2014/main" id="{C6E06910-B705-4DF2-9D59-0C0702663FFF}"/>
                </a:ext>
              </a:extLst>
            </p:cNvPr>
            <p:cNvSpPr/>
            <p:nvPr/>
          </p:nvSpPr>
          <p:spPr bwMode="auto">
            <a:xfrm>
              <a:off x="5681032" y="1443683"/>
              <a:ext cx="1334054" cy="1545896"/>
            </a:xfrm>
            <a:prstGeom prst="flowChartProcess">
              <a:avLst/>
            </a:prstGeom>
            <a:ln>
              <a:headEnd type="none" w="med" len="med"/>
              <a:tailEnd type="none" w="med" len="med"/>
            </a:ln>
            <a:effectLst>
              <a:outerShdw blurRad="63500" sx="102000" sy="102000" algn="ctr"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spcBef>
                  <a:spcPct val="0"/>
                </a:spcBef>
                <a:spcAft>
                  <a:spcPct val="0"/>
                </a:spcAft>
              </a:pPr>
              <a:endParaRPr lang="en-US" sz="1999"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14" name="Speech Bubble: Rectangle 13">
              <a:extLst>
                <a:ext uri="{FF2B5EF4-FFF2-40B4-BE49-F238E27FC236}">
                  <a16:creationId xmlns:a16="http://schemas.microsoft.com/office/drawing/2014/main" id="{C8E62FBC-6284-4220-86F1-4E58F89EDC4B}"/>
                </a:ext>
              </a:extLst>
            </p:cNvPr>
            <p:cNvSpPr/>
            <p:nvPr/>
          </p:nvSpPr>
          <p:spPr>
            <a:xfrm>
              <a:off x="5826090" y="1596969"/>
              <a:ext cx="936271" cy="260798"/>
            </a:xfrm>
            <a:prstGeom prst="wedgeRectCallout">
              <a:avLst>
                <a:gd name="adj1" fmla="val -62981"/>
                <a:gd name="adj2" fmla="val -15018"/>
              </a:avLst>
            </a:prstGeom>
            <a:solidFill>
              <a:srgbClr val="E3E3E3"/>
            </a:solidFill>
            <a:ln>
              <a:solidFill>
                <a:schemeClr val="tx1">
                  <a:alpha val="52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6" tIns="45708" rIns="0" bIns="45708" numCol="1" spcCol="0" rtlCol="0" fromWordArt="0" anchor="t" anchorCtr="0" forceAA="0" compatLnSpc="1">
              <a:prstTxWarp prst="textNoShape">
                <a:avLst/>
              </a:prstTxWarp>
              <a:noAutofit/>
            </a:bodyPr>
            <a:lstStyle/>
            <a:p>
              <a:pPr defTabSz="932192" fontAlgn="base">
                <a:spcBef>
                  <a:spcPct val="0"/>
                </a:spcBef>
                <a:spcAft>
                  <a:spcPct val="0"/>
                </a:spcAft>
              </a:pPr>
              <a:r>
                <a:rPr lang="en-US" sz="1050">
                  <a:solidFill>
                    <a:srgbClr val="4472C4"/>
                  </a:solidFill>
                  <a:latin typeface="Consolas" panose="020B0609020204030204" pitchFamily="49" charset="0"/>
                  <a:cs typeface="Segoe UI" pitchFamily="34" charset="0"/>
                </a:rPr>
                <a:t>What City?</a:t>
              </a:r>
            </a:p>
          </p:txBody>
        </p:sp>
        <p:sp>
          <p:nvSpPr>
            <p:cNvPr id="64" name="Speech Bubble: Rectangle 63">
              <a:extLst>
                <a:ext uri="{FF2B5EF4-FFF2-40B4-BE49-F238E27FC236}">
                  <a16:creationId xmlns:a16="http://schemas.microsoft.com/office/drawing/2014/main" id="{E9306325-E137-49FA-9E30-3E20F90D31DF}"/>
                </a:ext>
              </a:extLst>
            </p:cNvPr>
            <p:cNvSpPr/>
            <p:nvPr/>
          </p:nvSpPr>
          <p:spPr>
            <a:xfrm>
              <a:off x="5826090" y="2244823"/>
              <a:ext cx="936271" cy="260798"/>
            </a:xfrm>
            <a:prstGeom prst="wedgeRectCallout">
              <a:avLst>
                <a:gd name="adj1" fmla="val -62981"/>
                <a:gd name="adj2" fmla="val -15018"/>
              </a:avLst>
            </a:prstGeom>
            <a:solidFill>
              <a:srgbClr val="E3E3E3"/>
            </a:solidFill>
            <a:ln>
              <a:solidFill>
                <a:schemeClr val="tx1">
                  <a:alpha val="52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6" tIns="45708" rIns="0" bIns="45708" numCol="1" spcCol="0" rtlCol="0" fromWordArt="0" anchor="t" anchorCtr="0" forceAA="0" compatLnSpc="1">
              <a:prstTxWarp prst="textNoShape">
                <a:avLst/>
              </a:prstTxWarp>
              <a:noAutofit/>
            </a:bodyPr>
            <a:lstStyle/>
            <a:p>
              <a:pPr defTabSz="932192" fontAlgn="base">
                <a:spcBef>
                  <a:spcPct val="0"/>
                </a:spcBef>
                <a:spcAft>
                  <a:spcPct val="0"/>
                </a:spcAft>
              </a:pPr>
              <a:r>
                <a:rPr lang="en-US" sz="1050">
                  <a:solidFill>
                    <a:srgbClr val="4472C4"/>
                  </a:solidFill>
                  <a:latin typeface="Consolas" panose="020B0609020204030204" pitchFamily="49" charset="0"/>
                  <a:cs typeface="Segoe UI" pitchFamily="34" charset="0"/>
                </a:rPr>
                <a:t>What Day?</a:t>
              </a:r>
            </a:p>
          </p:txBody>
        </p:sp>
        <p:sp>
          <p:nvSpPr>
            <p:cNvPr id="65" name="Speech Bubble: Rectangle 64">
              <a:extLst>
                <a:ext uri="{FF2B5EF4-FFF2-40B4-BE49-F238E27FC236}">
                  <a16:creationId xmlns:a16="http://schemas.microsoft.com/office/drawing/2014/main" id="{9FE0D1B2-41E3-4A29-B07E-D54C8DC699C2}"/>
                </a:ext>
              </a:extLst>
            </p:cNvPr>
            <p:cNvSpPr/>
            <p:nvPr/>
          </p:nvSpPr>
          <p:spPr>
            <a:xfrm>
              <a:off x="5933208" y="1920896"/>
              <a:ext cx="936271" cy="260798"/>
            </a:xfrm>
            <a:prstGeom prst="wedgeRectCallout">
              <a:avLst>
                <a:gd name="adj1" fmla="val 60161"/>
                <a:gd name="adj2" fmla="val -18829"/>
              </a:avLst>
            </a:prstGeom>
            <a:solidFill>
              <a:schemeClr val="accent1"/>
            </a:solidFill>
            <a:ln>
              <a:solidFill>
                <a:schemeClr val="tx1">
                  <a:alpha val="52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6" tIns="45708" rIns="0" bIns="45708" numCol="1" spcCol="0" rtlCol="0" fromWordArt="0" anchor="t" anchorCtr="0" forceAA="0" compatLnSpc="1">
              <a:prstTxWarp prst="textNoShape">
                <a:avLst/>
              </a:prstTxWarp>
              <a:noAutofit/>
            </a:bodyPr>
            <a:lstStyle/>
            <a:p>
              <a:pPr defTabSz="932192" fontAlgn="base">
                <a:spcBef>
                  <a:spcPct val="0"/>
                </a:spcBef>
                <a:spcAft>
                  <a:spcPct val="0"/>
                </a:spcAft>
              </a:pPr>
              <a:r>
                <a:rPr lang="en-US" sz="1050">
                  <a:solidFill>
                    <a:prstClr val="white"/>
                  </a:solidFill>
                  <a:latin typeface="Consolas" panose="020B0609020204030204" pitchFamily="49" charset="0"/>
                  <a:cs typeface="Segoe UI" pitchFamily="34" charset="0"/>
                </a:rPr>
                <a:t>Seattle</a:t>
              </a:r>
            </a:p>
          </p:txBody>
        </p:sp>
        <p:sp>
          <p:nvSpPr>
            <p:cNvPr id="66" name="Speech Bubble: Rectangle 65">
              <a:extLst>
                <a:ext uri="{FF2B5EF4-FFF2-40B4-BE49-F238E27FC236}">
                  <a16:creationId xmlns:a16="http://schemas.microsoft.com/office/drawing/2014/main" id="{BA9E7C75-B627-4E27-B976-9F811E60158B}"/>
                </a:ext>
              </a:extLst>
            </p:cNvPr>
            <p:cNvSpPr/>
            <p:nvPr/>
          </p:nvSpPr>
          <p:spPr>
            <a:xfrm>
              <a:off x="5933208" y="2568750"/>
              <a:ext cx="936271" cy="260798"/>
            </a:xfrm>
            <a:prstGeom prst="wedgeRectCallout">
              <a:avLst>
                <a:gd name="adj1" fmla="val 60161"/>
                <a:gd name="adj2" fmla="val -18829"/>
              </a:avLst>
            </a:prstGeom>
            <a:solidFill>
              <a:schemeClr val="accent1"/>
            </a:solidFill>
            <a:ln>
              <a:solidFill>
                <a:schemeClr val="tx1">
                  <a:alpha val="52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6" tIns="45708" rIns="0" bIns="45708" numCol="1" spcCol="0" rtlCol="0" fromWordArt="0" anchor="t" anchorCtr="0" forceAA="0" compatLnSpc="1">
              <a:prstTxWarp prst="textNoShape">
                <a:avLst/>
              </a:prstTxWarp>
              <a:noAutofit/>
            </a:bodyPr>
            <a:lstStyle/>
            <a:p>
              <a:pPr defTabSz="932192" fontAlgn="base">
                <a:spcBef>
                  <a:spcPct val="0"/>
                </a:spcBef>
                <a:spcAft>
                  <a:spcPct val="0"/>
                </a:spcAft>
              </a:pPr>
              <a:r>
                <a:rPr lang="en-US" sz="1050">
                  <a:solidFill>
                    <a:prstClr val="white"/>
                  </a:solidFill>
                  <a:latin typeface="Consolas" panose="020B0609020204030204" pitchFamily="49" charset="0"/>
                  <a:cs typeface="Segoe UI" pitchFamily="34" charset="0"/>
                </a:rPr>
                <a:t>Today</a:t>
              </a:r>
            </a:p>
          </p:txBody>
        </p:sp>
      </p:grpSp>
      <p:sp>
        <p:nvSpPr>
          <p:cNvPr id="48" name="Flowchart: Process 47">
            <a:extLst>
              <a:ext uri="{FF2B5EF4-FFF2-40B4-BE49-F238E27FC236}">
                <a16:creationId xmlns:a16="http://schemas.microsoft.com/office/drawing/2014/main" id="{C2348609-04C5-4953-A20B-92DAE1773816}"/>
              </a:ext>
            </a:extLst>
          </p:cNvPr>
          <p:cNvSpPr/>
          <p:nvPr/>
        </p:nvSpPr>
        <p:spPr bwMode="auto">
          <a:xfrm>
            <a:off x="391664" y="753962"/>
            <a:ext cx="3246264" cy="1545493"/>
          </a:xfrm>
          <a:prstGeom prst="flowChartProcess">
            <a:avLst/>
          </a:prstGeom>
          <a:ln>
            <a:headEnd type="none" w="med" len="med"/>
            <a:tailEnd type="none" w="med" len="med"/>
          </a:ln>
          <a:effectLst>
            <a:outerShdw blurRad="63500" sx="102000" sy="102000" algn="ctr"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32" tIns="91416" rIns="91416" bIns="91416" numCol="1" spcCol="0" rtlCol="0" fromWordArt="0" anchor="t" anchorCtr="0" forceAA="0" compatLnSpc="1">
            <a:prstTxWarp prst="textNoShape">
              <a:avLst/>
            </a:prstTxWarp>
            <a:noAutofit/>
          </a:bodyPr>
          <a:lstStyle/>
          <a:p>
            <a:pPr defTabSz="932192" fontAlgn="base">
              <a:spcBef>
                <a:spcPct val="0"/>
              </a:spcBef>
              <a:spcAft>
                <a:spcPct val="0"/>
              </a:spcAft>
            </a:pPr>
            <a:r>
              <a:rPr lang="en-US" sz="1050" err="1">
                <a:solidFill>
                  <a:prstClr val="black"/>
                </a:solidFill>
                <a:latin typeface="Consolas" panose="020B0609020204030204" pitchFamily="49" charset="0"/>
                <a:cs typeface="Segoe UI" pitchFamily="34" charset="0"/>
              </a:rPr>
              <a:t>this.dialogs.add</a:t>
            </a:r>
            <a:r>
              <a:rPr lang="en-US" sz="1050">
                <a:solidFill>
                  <a:prstClr val="black"/>
                </a:solidFill>
                <a:latin typeface="Consolas" panose="020B0609020204030204" pitchFamily="49" charset="0"/>
                <a:cs typeface="Segoe UI" pitchFamily="34" charset="0"/>
              </a:rPr>
              <a:t>(</a:t>
            </a:r>
          </a:p>
          <a:p>
            <a:pPr defTabSz="932192" fontAlgn="base">
              <a:spcBef>
                <a:spcPct val="0"/>
              </a:spcBef>
              <a:spcAft>
                <a:spcPct val="0"/>
              </a:spcAft>
            </a:pPr>
            <a:r>
              <a:rPr lang="en-US" sz="1050">
                <a:solidFill>
                  <a:prstClr val="black"/>
                </a:solidFill>
                <a:latin typeface="Consolas" panose="020B0609020204030204" pitchFamily="49" charset="0"/>
                <a:cs typeface="Segoe UI" pitchFamily="34" charset="0"/>
              </a:rPr>
              <a:t> new </a:t>
            </a:r>
            <a:r>
              <a:rPr lang="en-US" sz="1050" err="1">
                <a:solidFill>
                  <a:prstClr val="black"/>
                </a:solidFill>
                <a:latin typeface="Consolas" panose="020B0609020204030204" pitchFamily="49" charset="0"/>
                <a:cs typeface="Segoe UI" pitchFamily="34" charset="0"/>
              </a:rPr>
              <a:t>WaterfallDialog</a:t>
            </a:r>
            <a:r>
              <a:rPr lang="en-US" sz="1050">
                <a:solidFill>
                  <a:prstClr val="black"/>
                </a:solidFill>
                <a:latin typeface="Consolas" panose="020B0609020204030204" pitchFamily="49" charset="0"/>
                <a:cs typeface="Segoe UI" pitchFamily="34" charset="0"/>
              </a:rPr>
              <a:t>(GET_FORM_DATA, </a:t>
            </a:r>
          </a:p>
          <a:p>
            <a:pPr defTabSz="932192" fontAlgn="base">
              <a:spcBef>
                <a:spcPct val="0"/>
              </a:spcBef>
              <a:spcAft>
                <a:spcPct val="0"/>
              </a:spcAft>
            </a:pPr>
            <a:r>
              <a:rPr lang="en-US" sz="1050">
                <a:solidFill>
                  <a:prstClr val="black"/>
                </a:solidFill>
                <a:latin typeface="Consolas" panose="020B0609020204030204" pitchFamily="49" charset="0"/>
                <a:cs typeface="Segoe UI" pitchFamily="34" charset="0"/>
              </a:rPr>
              <a:t>  [</a:t>
            </a:r>
          </a:p>
          <a:p>
            <a:pPr defTabSz="932192" fontAlgn="base">
              <a:spcBef>
                <a:spcPct val="0"/>
              </a:spcBef>
              <a:spcAft>
                <a:spcPct val="0"/>
              </a:spcAft>
            </a:pPr>
            <a:r>
              <a:rPr lang="en-US" sz="1050">
                <a:solidFill>
                  <a:prstClr val="black"/>
                </a:solidFill>
                <a:latin typeface="Consolas" panose="020B0609020204030204" pitchFamily="49" charset="0"/>
                <a:cs typeface="Segoe UI" pitchFamily="34" charset="0"/>
              </a:rPr>
              <a:t>   </a:t>
            </a:r>
            <a:r>
              <a:rPr lang="en-US" sz="1050" err="1">
                <a:solidFill>
                  <a:prstClr val="black"/>
                </a:solidFill>
                <a:latin typeface="Consolas" panose="020B0609020204030204" pitchFamily="49" charset="0"/>
                <a:cs typeface="Segoe UI" pitchFamily="34" charset="0"/>
              </a:rPr>
              <a:t>this.askForCity.bind</a:t>
            </a:r>
            <a:r>
              <a:rPr lang="en-US" sz="1050">
                <a:solidFill>
                  <a:prstClr val="black"/>
                </a:solidFill>
                <a:latin typeface="Consolas" panose="020B0609020204030204" pitchFamily="49" charset="0"/>
                <a:cs typeface="Segoe UI" pitchFamily="34" charset="0"/>
              </a:rPr>
              <a:t>(this),           </a:t>
            </a:r>
          </a:p>
          <a:p>
            <a:pPr defTabSz="932192" fontAlgn="base">
              <a:spcBef>
                <a:spcPct val="0"/>
              </a:spcBef>
              <a:spcAft>
                <a:spcPct val="0"/>
              </a:spcAft>
            </a:pPr>
            <a:r>
              <a:rPr lang="en-US" sz="1050">
                <a:solidFill>
                  <a:prstClr val="black"/>
                </a:solidFill>
                <a:latin typeface="Consolas" panose="020B0609020204030204" pitchFamily="49" charset="0"/>
                <a:cs typeface="Segoe UI" pitchFamily="34" charset="0"/>
              </a:rPr>
              <a:t>   </a:t>
            </a:r>
            <a:r>
              <a:rPr lang="en-US" sz="1050" err="1">
                <a:solidFill>
                  <a:prstClr val="black"/>
                </a:solidFill>
                <a:latin typeface="Consolas" panose="020B0609020204030204" pitchFamily="49" charset="0"/>
                <a:cs typeface="Segoe UI" pitchFamily="34" charset="0"/>
              </a:rPr>
              <a:t>this.collectAndDisplayName.bind</a:t>
            </a:r>
            <a:r>
              <a:rPr lang="en-US" sz="1050">
                <a:solidFill>
                  <a:prstClr val="black"/>
                </a:solidFill>
                <a:latin typeface="Consolas" panose="020B0609020204030204" pitchFamily="49" charset="0"/>
                <a:cs typeface="Segoe UI" pitchFamily="34" charset="0"/>
              </a:rPr>
              <a:t>(this)</a:t>
            </a:r>
          </a:p>
          <a:p>
            <a:pPr defTabSz="932192" fontAlgn="base">
              <a:spcBef>
                <a:spcPct val="0"/>
              </a:spcBef>
              <a:spcAft>
                <a:spcPct val="0"/>
              </a:spcAft>
            </a:pPr>
            <a:r>
              <a:rPr lang="en-US" sz="1050">
                <a:solidFill>
                  <a:prstClr val="black"/>
                </a:solidFill>
                <a:latin typeface="Consolas" panose="020B0609020204030204" pitchFamily="49" charset="0"/>
                <a:cs typeface="Segoe UI" pitchFamily="34" charset="0"/>
              </a:rPr>
              <a:t>  ]</a:t>
            </a:r>
          </a:p>
          <a:p>
            <a:pPr defTabSz="932192" fontAlgn="base">
              <a:spcBef>
                <a:spcPct val="0"/>
              </a:spcBef>
              <a:spcAft>
                <a:spcPct val="0"/>
              </a:spcAft>
            </a:pPr>
            <a:r>
              <a:rPr lang="en-US" sz="1050">
                <a:solidFill>
                  <a:prstClr val="black"/>
                </a:solidFill>
                <a:latin typeface="Consolas" panose="020B0609020204030204" pitchFamily="49" charset="0"/>
                <a:cs typeface="Segoe UI" pitchFamily="34" charset="0"/>
              </a:rPr>
              <a:t>)); </a:t>
            </a:r>
          </a:p>
          <a:p>
            <a:pPr defTabSz="932192" fontAlgn="base">
              <a:spcBef>
                <a:spcPct val="0"/>
              </a:spcBef>
              <a:spcAft>
                <a:spcPct val="0"/>
              </a:spcAft>
            </a:pPr>
            <a:r>
              <a:rPr lang="en-US" sz="1050">
                <a:solidFill>
                  <a:prstClr val="black"/>
                </a:solidFill>
                <a:latin typeface="Consolas" panose="020B0609020204030204" pitchFamily="49" charset="0"/>
                <a:cs typeface="Segoe UI" pitchFamily="34" charset="0"/>
              </a:rPr>
              <a:t>async </a:t>
            </a:r>
            <a:r>
              <a:rPr lang="en-US" sz="1050" err="1">
                <a:solidFill>
                  <a:prstClr val="black"/>
                </a:solidFill>
                <a:latin typeface="Consolas" panose="020B0609020204030204" pitchFamily="49" charset="0"/>
                <a:cs typeface="Segoe UI" pitchFamily="34" charset="0"/>
              </a:rPr>
              <a:t>collectAndDisplayName</a:t>
            </a:r>
            <a:r>
              <a:rPr lang="en-US" sz="1050">
                <a:solidFill>
                  <a:prstClr val="black"/>
                </a:solidFill>
                <a:latin typeface="Consolas" panose="020B0609020204030204" pitchFamily="49" charset="0"/>
                <a:cs typeface="Segoe UI" pitchFamily="34" charset="0"/>
              </a:rPr>
              <a:t>(step) {…</a:t>
            </a:r>
          </a:p>
        </p:txBody>
      </p:sp>
      <p:graphicFrame>
        <p:nvGraphicFramePr>
          <p:cNvPr id="23" name="Table 22">
            <a:extLst>
              <a:ext uri="{FF2B5EF4-FFF2-40B4-BE49-F238E27FC236}">
                <a16:creationId xmlns:a16="http://schemas.microsoft.com/office/drawing/2014/main" id="{7DDA99B5-64A8-489D-BA1C-B0E886F45B1B}"/>
              </a:ext>
            </a:extLst>
          </p:cNvPr>
          <p:cNvGraphicFramePr>
            <a:graphicFrameLocks noGrp="1"/>
          </p:cNvGraphicFramePr>
          <p:nvPr/>
        </p:nvGraphicFramePr>
        <p:xfrm>
          <a:off x="4208828" y="2875433"/>
          <a:ext cx="3928801" cy="3657216"/>
        </p:xfrm>
        <a:graphic>
          <a:graphicData uri="http://schemas.openxmlformats.org/drawingml/2006/table">
            <a:tbl>
              <a:tblPr firstRow="1" bandRow="1">
                <a:tableStyleId>{5C22544A-7EE6-4342-B048-85BDC9FD1C3A}</a:tableStyleId>
              </a:tblPr>
              <a:tblGrid>
                <a:gridCol w="319561">
                  <a:extLst>
                    <a:ext uri="{9D8B030D-6E8A-4147-A177-3AD203B41FA5}">
                      <a16:colId xmlns:a16="http://schemas.microsoft.com/office/drawing/2014/main" val="3333176244"/>
                    </a:ext>
                  </a:extLst>
                </a:gridCol>
                <a:gridCol w="3609240">
                  <a:extLst>
                    <a:ext uri="{9D8B030D-6E8A-4147-A177-3AD203B41FA5}">
                      <a16:colId xmlns:a16="http://schemas.microsoft.com/office/drawing/2014/main" val="784059309"/>
                    </a:ext>
                  </a:extLst>
                </a:gridCol>
              </a:tblGrid>
              <a:tr h="457081">
                <a:tc>
                  <a:txBody>
                    <a:bodyPr/>
                    <a:lstStyle/>
                    <a:p>
                      <a:r>
                        <a:rPr lang="en-US" sz="2400">
                          <a:solidFill>
                            <a:schemeClr val="accent6"/>
                          </a:solidFill>
                          <a:sym typeface="Wingdings 3" panose="05040102010807070707" pitchFamily="18" charset="2"/>
                        </a:rPr>
                        <a:t></a:t>
                      </a:r>
                      <a:endParaRPr lang="en-US" sz="2400">
                        <a:solidFill>
                          <a:schemeClr val="tx1"/>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Accessible to non-experts</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5401194"/>
                  </a:ext>
                </a:extLst>
              </a:tr>
              <a:tr h="457081">
                <a:tc>
                  <a:txBody>
                    <a:bodyPr/>
                    <a:lstStyle/>
                    <a:p>
                      <a:r>
                        <a:rPr lang="en-US" sz="2400">
                          <a:solidFill>
                            <a:srgbClr val="FF0000"/>
                          </a:solidFill>
                          <a:sym typeface="Wingdings 3" panose="05040102010807070707" pitchFamily="18" charset="2"/>
                        </a:rPr>
                        <a:t></a:t>
                      </a:r>
                      <a:endParaRPr lang="en-US" sz="2400" b="1">
                        <a:solidFill>
                          <a:schemeClr val="accent6"/>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Easy to debug</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164100"/>
                  </a:ext>
                </a:extLst>
              </a:tr>
              <a:tr h="457081">
                <a:tc>
                  <a:txBody>
                    <a:bodyPr/>
                    <a:lstStyle/>
                    <a:p>
                      <a:r>
                        <a:rPr lang="en-US" sz="2400">
                          <a:solidFill>
                            <a:schemeClr val="accent6"/>
                          </a:solidFill>
                          <a:sym typeface="Wingdings 3" panose="05040102010807070707" pitchFamily="18" charset="2"/>
                        </a:rPr>
                        <a:t></a:t>
                      </a:r>
                      <a:endParaRPr lang="en-US" sz="2400" b="1">
                        <a:solidFill>
                          <a:schemeClr val="accent6"/>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Explicit Control</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3929460"/>
                  </a:ext>
                </a:extLst>
              </a:tr>
              <a:tr h="457081">
                <a:tc>
                  <a:txBody>
                    <a:bodyPr/>
                    <a:lstStyle/>
                    <a:p>
                      <a:r>
                        <a:rPr lang="en-US" sz="2400">
                          <a:solidFill>
                            <a:srgbClr val="FF0000"/>
                          </a:solidFill>
                          <a:sym typeface="Wingdings 3" panose="05040102010807070707" pitchFamily="18" charset="2"/>
                        </a:rPr>
                        <a:t></a:t>
                      </a:r>
                      <a:endParaRPr lang="en-US" sz="2400">
                        <a:solidFill>
                          <a:srgbClr val="FF0000"/>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Support for complex scenarios</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7704093"/>
                  </a:ext>
                </a:extLst>
              </a:tr>
              <a:tr h="457081">
                <a:tc>
                  <a:txBody>
                    <a:bodyPr/>
                    <a:lstStyle/>
                    <a:p>
                      <a:r>
                        <a:rPr lang="en-US" sz="2400">
                          <a:solidFill>
                            <a:srgbClr val="FF0000"/>
                          </a:solidFill>
                          <a:sym typeface="Wingdings 3" panose="05040102010807070707" pitchFamily="18" charset="2"/>
                        </a:rPr>
                        <a:t></a:t>
                      </a:r>
                      <a:endParaRPr lang="en-US" sz="2400">
                        <a:solidFill>
                          <a:srgbClr val="FF0000"/>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Ease of Modification</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829523"/>
                  </a:ext>
                </a:extLst>
              </a:tr>
              <a:tr h="457081">
                <a:tc>
                  <a:txBody>
                    <a:bodyPr/>
                    <a:lstStyle/>
                    <a:p>
                      <a:r>
                        <a:rPr lang="en-US" sz="2400">
                          <a:solidFill>
                            <a:srgbClr val="FF0000"/>
                          </a:solidFill>
                          <a:sym typeface="Wingdings 3" panose="05040102010807070707" pitchFamily="18" charset="2"/>
                        </a:rPr>
                        <a:t></a:t>
                      </a:r>
                      <a:endParaRPr lang="en-US" sz="2400">
                        <a:solidFill>
                          <a:schemeClr val="tx1"/>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Handle Unexpected Input</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4544068"/>
                  </a:ext>
                </a:extLst>
              </a:tr>
              <a:tr h="457081">
                <a:tc>
                  <a:txBody>
                    <a:bodyPr/>
                    <a:lstStyle/>
                    <a:p>
                      <a:r>
                        <a:rPr lang="en-US" sz="2400">
                          <a:solidFill>
                            <a:srgbClr val="FF0000"/>
                          </a:solidFill>
                          <a:sym typeface="Wingdings 3" panose="05040102010807070707" pitchFamily="18" charset="2"/>
                        </a:rPr>
                        <a:t></a:t>
                      </a:r>
                      <a:endParaRPr lang="en-US" sz="2400">
                        <a:solidFill>
                          <a:schemeClr val="tx1"/>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Improve / Learn from conversations</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6315934"/>
                  </a:ext>
                </a:extLst>
              </a:tr>
              <a:tr h="457081">
                <a:tc>
                  <a:txBody>
                    <a:bodyPr/>
                    <a:lstStyle/>
                    <a:p>
                      <a:r>
                        <a:rPr lang="en-US" sz="2400">
                          <a:solidFill>
                            <a:schemeClr val="accent6"/>
                          </a:solidFill>
                          <a:sym typeface="Wingdings 3" panose="05040102010807070707" pitchFamily="18" charset="2"/>
                        </a:rPr>
                        <a:t></a:t>
                      </a:r>
                      <a:endParaRPr lang="en-US" sz="2400">
                        <a:solidFill>
                          <a:schemeClr val="tx1"/>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No Dialog Data Required</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169942"/>
                  </a:ext>
                </a:extLst>
              </a:tr>
            </a:tbl>
          </a:graphicData>
        </a:graphic>
      </p:graphicFrame>
      <p:sp>
        <p:nvSpPr>
          <p:cNvPr id="25" name="Rectangle 24">
            <a:extLst>
              <a:ext uri="{FF2B5EF4-FFF2-40B4-BE49-F238E27FC236}">
                <a16:creationId xmlns:a16="http://schemas.microsoft.com/office/drawing/2014/main" id="{1C24C859-A449-421D-AABF-E918C0B50859}"/>
              </a:ext>
            </a:extLst>
          </p:cNvPr>
          <p:cNvSpPr/>
          <p:nvPr/>
        </p:nvSpPr>
        <p:spPr>
          <a:xfrm>
            <a:off x="2850739" y="-1088368"/>
            <a:ext cx="787190" cy="461545"/>
          </a:xfrm>
          <a:prstGeom prst="rect">
            <a:avLst/>
          </a:prstGeom>
        </p:spPr>
        <p:txBody>
          <a:bodyPr wrap="none">
            <a:spAutoFit/>
          </a:bodyPr>
          <a:lstStyle/>
          <a:p>
            <a:pPr defTabSz="914126"/>
            <a:r>
              <a:rPr lang="en-US" sz="2399">
                <a:solidFill>
                  <a:srgbClr val="70AD47"/>
                </a:solidFill>
                <a:latin typeface="Calibri" panose="020F0502020204030204"/>
                <a:sym typeface="Wingdings 3" panose="05040102010807070707" pitchFamily="18" charset="2"/>
              </a:rPr>
              <a:t></a:t>
            </a:r>
            <a:r>
              <a:rPr lang="en-US" sz="2399">
                <a:solidFill>
                  <a:srgbClr val="FF0000"/>
                </a:solidFill>
                <a:latin typeface="Calibri" panose="020F0502020204030204"/>
                <a:sym typeface="Wingdings 3" panose="05040102010807070707" pitchFamily="18" charset="2"/>
              </a:rPr>
              <a:t></a:t>
            </a:r>
            <a:endParaRPr lang="en-US" sz="2399">
              <a:solidFill>
                <a:srgbClr val="FF0000"/>
              </a:solidFill>
              <a:latin typeface="Calibri" panose="020F0502020204030204"/>
            </a:endParaRPr>
          </a:p>
        </p:txBody>
      </p:sp>
      <p:graphicFrame>
        <p:nvGraphicFramePr>
          <p:cNvPr id="51" name="Table 50">
            <a:extLst>
              <a:ext uri="{FF2B5EF4-FFF2-40B4-BE49-F238E27FC236}">
                <a16:creationId xmlns:a16="http://schemas.microsoft.com/office/drawing/2014/main" id="{8B199B3A-41C1-4D02-A234-99BAA13DDDF2}"/>
              </a:ext>
            </a:extLst>
          </p:cNvPr>
          <p:cNvGraphicFramePr>
            <a:graphicFrameLocks noGrp="1"/>
          </p:cNvGraphicFramePr>
          <p:nvPr/>
        </p:nvGraphicFramePr>
        <p:xfrm>
          <a:off x="8269845" y="2883751"/>
          <a:ext cx="3928801" cy="3657216"/>
        </p:xfrm>
        <a:graphic>
          <a:graphicData uri="http://schemas.openxmlformats.org/drawingml/2006/table">
            <a:tbl>
              <a:tblPr firstRow="1" bandRow="1">
                <a:tableStyleId>{5C22544A-7EE6-4342-B048-85BDC9FD1C3A}</a:tableStyleId>
              </a:tblPr>
              <a:tblGrid>
                <a:gridCol w="319561">
                  <a:extLst>
                    <a:ext uri="{9D8B030D-6E8A-4147-A177-3AD203B41FA5}">
                      <a16:colId xmlns:a16="http://schemas.microsoft.com/office/drawing/2014/main" val="3333176244"/>
                    </a:ext>
                  </a:extLst>
                </a:gridCol>
                <a:gridCol w="3609240">
                  <a:extLst>
                    <a:ext uri="{9D8B030D-6E8A-4147-A177-3AD203B41FA5}">
                      <a16:colId xmlns:a16="http://schemas.microsoft.com/office/drawing/2014/main" val="784059309"/>
                    </a:ext>
                  </a:extLst>
                </a:gridCol>
              </a:tblGrid>
              <a:tr h="457081">
                <a:tc>
                  <a:txBody>
                    <a:bodyPr/>
                    <a:lstStyle/>
                    <a:p>
                      <a:r>
                        <a:rPr lang="en-US" sz="2400">
                          <a:solidFill>
                            <a:schemeClr val="accent6"/>
                          </a:solidFill>
                          <a:sym typeface="Wingdings 3" panose="05040102010807070707" pitchFamily="18" charset="2"/>
                        </a:rPr>
                        <a:t></a:t>
                      </a:r>
                      <a:endParaRPr lang="en-US" sz="2400">
                        <a:solidFill>
                          <a:schemeClr val="tx1"/>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Accessible to non-experts</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5401194"/>
                  </a:ext>
                </a:extLst>
              </a:tr>
              <a:tr h="457081">
                <a:tc>
                  <a:txBody>
                    <a:bodyPr/>
                    <a:lstStyle/>
                    <a:p>
                      <a:r>
                        <a:rPr lang="en-US" sz="2400">
                          <a:solidFill>
                            <a:schemeClr val="accent6"/>
                          </a:solidFill>
                          <a:sym typeface="Wingdings 3" panose="05040102010807070707" pitchFamily="18" charset="2"/>
                        </a:rPr>
                        <a:t></a:t>
                      </a:r>
                      <a:endParaRPr lang="en-US" sz="2400" b="1">
                        <a:solidFill>
                          <a:schemeClr val="accent6"/>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Easy to debug</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164100"/>
                  </a:ext>
                </a:extLst>
              </a:tr>
              <a:tr h="457081">
                <a:tc>
                  <a:txBody>
                    <a:bodyPr/>
                    <a:lstStyle/>
                    <a:p>
                      <a:r>
                        <a:rPr lang="en-US" sz="2400">
                          <a:solidFill>
                            <a:srgbClr val="FF0000"/>
                          </a:solidFill>
                          <a:sym typeface="Wingdings 3" panose="05040102010807070707" pitchFamily="18" charset="2"/>
                        </a:rPr>
                        <a:t></a:t>
                      </a:r>
                      <a:endParaRPr lang="en-US" sz="2400" b="1">
                        <a:solidFill>
                          <a:schemeClr val="accent6"/>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Explicit Control</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3929460"/>
                  </a:ext>
                </a:extLst>
              </a:tr>
              <a:tr h="457081">
                <a:tc>
                  <a:txBody>
                    <a:bodyPr/>
                    <a:lstStyle/>
                    <a:p>
                      <a:r>
                        <a:rPr lang="en-US" sz="2400">
                          <a:solidFill>
                            <a:schemeClr val="accent6"/>
                          </a:solidFill>
                          <a:sym typeface="Wingdings 3" panose="05040102010807070707" pitchFamily="18" charset="2"/>
                        </a:rPr>
                        <a:t></a:t>
                      </a:r>
                      <a:endParaRPr lang="en-US" sz="2400">
                        <a:solidFill>
                          <a:srgbClr val="FF0000"/>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Support for complex scenarios</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7704093"/>
                  </a:ext>
                </a:extLst>
              </a:tr>
              <a:tr h="457081">
                <a:tc>
                  <a:txBody>
                    <a:bodyPr/>
                    <a:lstStyle/>
                    <a:p>
                      <a:r>
                        <a:rPr lang="en-US" sz="2400">
                          <a:solidFill>
                            <a:schemeClr val="accent6"/>
                          </a:solidFill>
                          <a:sym typeface="Wingdings 3" panose="05040102010807070707" pitchFamily="18" charset="2"/>
                        </a:rPr>
                        <a:t></a:t>
                      </a:r>
                      <a:endParaRPr lang="en-US" sz="2400">
                        <a:solidFill>
                          <a:srgbClr val="FF0000"/>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Ease of Modification</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829523"/>
                  </a:ext>
                </a:extLst>
              </a:tr>
              <a:tr h="457081">
                <a:tc>
                  <a:txBody>
                    <a:bodyPr/>
                    <a:lstStyle/>
                    <a:p>
                      <a:r>
                        <a:rPr lang="en-US" sz="2400">
                          <a:solidFill>
                            <a:srgbClr val="FF0000"/>
                          </a:solidFill>
                          <a:sym typeface="Wingdings 3" panose="05040102010807070707" pitchFamily="18" charset="2"/>
                        </a:rPr>
                        <a:t></a:t>
                      </a:r>
                      <a:endParaRPr lang="en-US" sz="2400">
                        <a:solidFill>
                          <a:schemeClr val="tx1"/>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Handle Unexpected Input</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4544068"/>
                  </a:ext>
                </a:extLst>
              </a:tr>
              <a:tr h="457081">
                <a:tc>
                  <a:txBody>
                    <a:bodyPr/>
                    <a:lstStyle/>
                    <a:p>
                      <a:r>
                        <a:rPr lang="en-US" sz="2400">
                          <a:solidFill>
                            <a:schemeClr val="accent6"/>
                          </a:solidFill>
                          <a:sym typeface="Wingdings 3" panose="05040102010807070707" pitchFamily="18" charset="2"/>
                        </a:rPr>
                        <a:t></a:t>
                      </a:r>
                      <a:endParaRPr lang="en-US" sz="2400">
                        <a:solidFill>
                          <a:schemeClr val="tx1"/>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Improve / Learn from conversations</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6315934"/>
                  </a:ext>
                </a:extLst>
              </a:tr>
              <a:tr h="457081">
                <a:tc>
                  <a:txBody>
                    <a:bodyPr/>
                    <a:lstStyle/>
                    <a:p>
                      <a:r>
                        <a:rPr lang="en-US" sz="2400">
                          <a:solidFill>
                            <a:srgbClr val="FF0000"/>
                          </a:solidFill>
                          <a:sym typeface="Wingdings 3" panose="05040102010807070707" pitchFamily="18" charset="2"/>
                        </a:rPr>
                        <a:t></a:t>
                      </a:r>
                      <a:endParaRPr lang="en-US" sz="2400">
                        <a:solidFill>
                          <a:schemeClr val="tx1"/>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Requires Sample Dialog Data</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169942"/>
                  </a:ext>
                </a:extLst>
              </a:tr>
            </a:tbl>
          </a:graphicData>
        </a:graphic>
      </p:graphicFrame>
      <p:graphicFrame>
        <p:nvGraphicFramePr>
          <p:cNvPr id="52" name="Table 51">
            <a:extLst>
              <a:ext uri="{FF2B5EF4-FFF2-40B4-BE49-F238E27FC236}">
                <a16:creationId xmlns:a16="http://schemas.microsoft.com/office/drawing/2014/main" id="{B4479F21-9DB1-47E8-A9F0-A96A7DE3DB7D}"/>
              </a:ext>
            </a:extLst>
          </p:cNvPr>
          <p:cNvGraphicFramePr>
            <a:graphicFrameLocks noGrp="1"/>
          </p:cNvGraphicFramePr>
          <p:nvPr/>
        </p:nvGraphicFramePr>
        <p:xfrm>
          <a:off x="142807" y="2872324"/>
          <a:ext cx="3928801" cy="3657216"/>
        </p:xfrm>
        <a:graphic>
          <a:graphicData uri="http://schemas.openxmlformats.org/drawingml/2006/table">
            <a:tbl>
              <a:tblPr firstRow="1" bandRow="1">
                <a:tableStyleId>{5C22544A-7EE6-4342-B048-85BDC9FD1C3A}</a:tableStyleId>
              </a:tblPr>
              <a:tblGrid>
                <a:gridCol w="319561">
                  <a:extLst>
                    <a:ext uri="{9D8B030D-6E8A-4147-A177-3AD203B41FA5}">
                      <a16:colId xmlns:a16="http://schemas.microsoft.com/office/drawing/2014/main" val="3333176244"/>
                    </a:ext>
                  </a:extLst>
                </a:gridCol>
                <a:gridCol w="3609240">
                  <a:extLst>
                    <a:ext uri="{9D8B030D-6E8A-4147-A177-3AD203B41FA5}">
                      <a16:colId xmlns:a16="http://schemas.microsoft.com/office/drawing/2014/main" val="784059309"/>
                    </a:ext>
                  </a:extLst>
                </a:gridCol>
              </a:tblGrid>
              <a:tr h="457081">
                <a:tc>
                  <a:txBody>
                    <a:bodyPr/>
                    <a:lstStyle/>
                    <a:p>
                      <a:r>
                        <a:rPr lang="en-US" sz="2400">
                          <a:solidFill>
                            <a:srgbClr val="FF0000"/>
                          </a:solidFill>
                          <a:sym typeface="Wingdings 3" panose="05040102010807070707" pitchFamily="18" charset="2"/>
                        </a:rPr>
                        <a:t></a:t>
                      </a:r>
                      <a:endParaRPr lang="en-US" sz="2400">
                        <a:solidFill>
                          <a:schemeClr val="tx1"/>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Accessible to non-experts</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5401194"/>
                  </a:ext>
                </a:extLst>
              </a:tr>
              <a:tr h="457081">
                <a:tc>
                  <a:txBody>
                    <a:bodyPr/>
                    <a:lstStyle/>
                    <a:p>
                      <a:r>
                        <a:rPr lang="en-US" sz="2400">
                          <a:solidFill>
                            <a:srgbClr val="FF0000"/>
                          </a:solidFill>
                          <a:sym typeface="Wingdings 3" panose="05040102010807070707" pitchFamily="18" charset="2"/>
                        </a:rPr>
                        <a:t></a:t>
                      </a:r>
                      <a:endParaRPr lang="en-US" sz="2400" b="1">
                        <a:solidFill>
                          <a:schemeClr val="accent6"/>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Easy to debug</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164100"/>
                  </a:ext>
                </a:extLst>
              </a:tr>
              <a:tr h="457081">
                <a:tc>
                  <a:txBody>
                    <a:bodyPr/>
                    <a:lstStyle/>
                    <a:p>
                      <a:r>
                        <a:rPr lang="en-US" sz="2400">
                          <a:solidFill>
                            <a:schemeClr val="accent6"/>
                          </a:solidFill>
                          <a:sym typeface="Wingdings 3" panose="05040102010807070707" pitchFamily="18" charset="2"/>
                        </a:rPr>
                        <a:t></a:t>
                      </a:r>
                      <a:endParaRPr lang="en-US" sz="2400" b="1">
                        <a:solidFill>
                          <a:schemeClr val="accent6"/>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Explicit Control</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3929460"/>
                  </a:ext>
                </a:extLst>
              </a:tr>
              <a:tr h="457081">
                <a:tc>
                  <a:txBody>
                    <a:bodyPr/>
                    <a:lstStyle/>
                    <a:p>
                      <a:r>
                        <a:rPr lang="en-US" sz="2400">
                          <a:solidFill>
                            <a:schemeClr val="accent6"/>
                          </a:solidFill>
                          <a:sym typeface="Wingdings 3" panose="05040102010807070707" pitchFamily="18" charset="2"/>
                        </a:rPr>
                        <a:t></a:t>
                      </a:r>
                      <a:endParaRPr lang="en-US" sz="2400">
                        <a:solidFill>
                          <a:srgbClr val="FF0000"/>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Support for complex scenarios</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7704093"/>
                  </a:ext>
                </a:extLst>
              </a:tr>
              <a:tr h="457081">
                <a:tc>
                  <a:txBody>
                    <a:bodyPr/>
                    <a:lstStyle/>
                    <a:p>
                      <a:r>
                        <a:rPr lang="en-US" sz="2400">
                          <a:solidFill>
                            <a:srgbClr val="FF0000"/>
                          </a:solidFill>
                          <a:sym typeface="Wingdings 3" panose="05040102010807070707" pitchFamily="18" charset="2"/>
                        </a:rPr>
                        <a:t></a:t>
                      </a:r>
                      <a:endParaRPr lang="en-US" sz="2400">
                        <a:solidFill>
                          <a:srgbClr val="FF0000"/>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Ease of Modification</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829523"/>
                  </a:ext>
                </a:extLst>
              </a:tr>
              <a:tr h="457081">
                <a:tc>
                  <a:txBody>
                    <a:bodyPr/>
                    <a:lstStyle/>
                    <a:p>
                      <a:r>
                        <a:rPr lang="en-US" sz="2400">
                          <a:solidFill>
                            <a:srgbClr val="FF0000"/>
                          </a:solidFill>
                          <a:sym typeface="Wingdings 3" panose="05040102010807070707" pitchFamily="18" charset="2"/>
                        </a:rPr>
                        <a:t></a:t>
                      </a:r>
                      <a:endParaRPr lang="en-US" sz="2400">
                        <a:solidFill>
                          <a:schemeClr val="tx1"/>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Handle Unexpected Input</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4544068"/>
                  </a:ext>
                </a:extLst>
              </a:tr>
              <a:tr h="457081">
                <a:tc>
                  <a:txBody>
                    <a:bodyPr/>
                    <a:lstStyle/>
                    <a:p>
                      <a:r>
                        <a:rPr lang="en-US" sz="2400">
                          <a:solidFill>
                            <a:srgbClr val="FF0000"/>
                          </a:solidFill>
                          <a:sym typeface="Wingdings 3" panose="05040102010807070707" pitchFamily="18" charset="2"/>
                        </a:rPr>
                        <a:t></a:t>
                      </a:r>
                      <a:endParaRPr lang="en-US" sz="2400">
                        <a:solidFill>
                          <a:schemeClr val="tx1"/>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Improve / Learn from conversations</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6315934"/>
                  </a:ext>
                </a:extLst>
              </a:tr>
              <a:tr h="457081">
                <a:tc>
                  <a:txBody>
                    <a:bodyPr/>
                    <a:lstStyle/>
                    <a:p>
                      <a:r>
                        <a:rPr lang="en-US" sz="2400">
                          <a:solidFill>
                            <a:schemeClr val="accent6"/>
                          </a:solidFill>
                          <a:sym typeface="Wingdings 3" panose="05040102010807070707" pitchFamily="18" charset="2"/>
                        </a:rPr>
                        <a:t></a:t>
                      </a:r>
                      <a:endParaRPr lang="en-US" sz="2400">
                        <a:solidFill>
                          <a:schemeClr val="tx1"/>
                        </a:solidFill>
                      </a:endParaRPr>
                    </a:p>
                  </a:txBody>
                  <a:tcPr marL="0" marR="0" marT="7313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latin typeface="+mn-lt"/>
                          <a:ea typeface="+mn-ea"/>
                          <a:cs typeface="+mn-cs"/>
                        </a:rPr>
                        <a:t>No Dialog Data Required</a:t>
                      </a:r>
                    </a:p>
                  </a:txBody>
                  <a:tcPr marL="91416" marR="0" marT="91416" marB="914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169942"/>
                  </a:ext>
                </a:extLst>
              </a:tr>
            </a:tbl>
          </a:graphicData>
        </a:graphic>
      </p:graphicFrame>
      <p:sp>
        <p:nvSpPr>
          <p:cNvPr id="30" name="Rectangle 29">
            <a:extLst>
              <a:ext uri="{FF2B5EF4-FFF2-40B4-BE49-F238E27FC236}">
                <a16:creationId xmlns:a16="http://schemas.microsoft.com/office/drawing/2014/main" id="{52E21EA8-90B5-412F-83D5-AC89F7E1BAE0}"/>
              </a:ext>
            </a:extLst>
          </p:cNvPr>
          <p:cNvSpPr/>
          <p:nvPr/>
        </p:nvSpPr>
        <p:spPr>
          <a:xfrm>
            <a:off x="1448" y="2309392"/>
            <a:ext cx="12166597" cy="4556361"/>
          </a:xfrm>
          <a:prstGeom prst="rect">
            <a:avLst/>
          </a:prstGeom>
          <a:solidFill>
            <a:srgbClr val="FFFFFF">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sp>
        <p:nvSpPr>
          <p:cNvPr id="33" name="Rectangle 32">
            <a:extLst>
              <a:ext uri="{FF2B5EF4-FFF2-40B4-BE49-F238E27FC236}">
                <a16:creationId xmlns:a16="http://schemas.microsoft.com/office/drawing/2014/main" id="{8ABA38A8-99F0-4F41-AB4E-2BE8304BEA15}"/>
              </a:ext>
            </a:extLst>
          </p:cNvPr>
          <p:cNvSpPr/>
          <p:nvPr/>
        </p:nvSpPr>
        <p:spPr>
          <a:xfrm>
            <a:off x="4064968" y="893"/>
            <a:ext cx="4051539" cy="68562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sp>
        <p:nvSpPr>
          <p:cNvPr id="11" name="Rectangle 10">
            <a:extLst>
              <a:ext uri="{FF2B5EF4-FFF2-40B4-BE49-F238E27FC236}">
                <a16:creationId xmlns:a16="http://schemas.microsoft.com/office/drawing/2014/main" id="{96CB6112-7DB4-40F7-B677-B8A5FC7E51F7}"/>
              </a:ext>
            </a:extLst>
          </p:cNvPr>
          <p:cNvSpPr/>
          <p:nvPr/>
        </p:nvSpPr>
        <p:spPr>
          <a:xfrm>
            <a:off x="1448" y="893"/>
            <a:ext cx="4051539" cy="68562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sp>
        <p:nvSpPr>
          <p:cNvPr id="43" name="Rectangle 42">
            <a:extLst>
              <a:ext uri="{FF2B5EF4-FFF2-40B4-BE49-F238E27FC236}">
                <a16:creationId xmlns:a16="http://schemas.microsoft.com/office/drawing/2014/main" id="{1449FD79-400A-429E-8CFA-EA86126A4AA1}"/>
              </a:ext>
            </a:extLst>
          </p:cNvPr>
          <p:cNvSpPr/>
          <p:nvPr/>
        </p:nvSpPr>
        <p:spPr>
          <a:xfrm>
            <a:off x="8128486" y="893"/>
            <a:ext cx="4051539" cy="68562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sp>
        <p:nvSpPr>
          <p:cNvPr id="29" name="Rectangle 28">
            <a:extLst>
              <a:ext uri="{FF2B5EF4-FFF2-40B4-BE49-F238E27FC236}">
                <a16:creationId xmlns:a16="http://schemas.microsoft.com/office/drawing/2014/main" id="{3CE3D429-2AD4-4990-923D-377DA74D4BFC}"/>
              </a:ext>
            </a:extLst>
          </p:cNvPr>
          <p:cNvSpPr/>
          <p:nvPr/>
        </p:nvSpPr>
        <p:spPr>
          <a:xfrm>
            <a:off x="1491952" y="1798629"/>
            <a:ext cx="8591039" cy="3444600"/>
          </a:xfrm>
          <a:prstGeom prst="rect">
            <a:avLst/>
          </a:prstGeom>
          <a:solidFill>
            <a:schemeClr val="bg1"/>
          </a:solidFill>
          <a:effectLst>
            <a:outerShdw blurRad="1270000" sx="191000" sy="191000" algn="ctr" rotWithShape="0">
              <a:prstClr val="black">
                <a:alpha val="25000"/>
              </a:prstClr>
            </a:outerShdw>
            <a:softEdge rad="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126"/>
            <a:r>
              <a:rPr lang="en-US" sz="3599">
                <a:solidFill>
                  <a:srgbClr val="00B0F0"/>
                </a:solidFill>
                <a:latin typeface="Calibri" panose="020F0502020204030204"/>
              </a:rPr>
              <a:t>One Solution Does Not Fit All</a:t>
            </a:r>
          </a:p>
        </p:txBody>
      </p:sp>
    </p:spTree>
    <p:extLst>
      <p:ext uri="{BB962C8B-B14F-4D97-AF65-F5344CB8AC3E}">
        <p14:creationId xmlns:p14="http://schemas.microsoft.com/office/powerpoint/2010/main" val="1481261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30"/>
                                        </p:tgtEl>
                                      </p:cBhvr>
                                    </p:animEffect>
                                    <p:set>
                                      <p:cBhvr>
                                        <p:cTn id="43" dur="1" fill="hold">
                                          <p:stCondLst>
                                            <p:cond delay="499"/>
                                          </p:stCondLst>
                                        </p:cTn>
                                        <p:tgtEl>
                                          <p:spTgt spid="30"/>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par>
                                <p:cTn id="47" presetID="10"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10" presetClass="entr" presetSubtype="0" fill="hold"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17" grpId="0" animBg="1"/>
      <p:bldP spid="44" grpId="0" animBg="1"/>
      <p:bldP spid="38" grpId="0" animBg="1"/>
      <p:bldP spid="42" grpId="0" animBg="1"/>
      <p:bldP spid="48" grpId="0" animBg="1"/>
      <p:bldP spid="30" grpId="0" animBg="1"/>
      <p:bldP spid="30" grpId="1" animBg="1"/>
      <p:bldP spid="2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784BACE-F785-4511-811B-EF83C4572C3B}"/>
              </a:ext>
            </a:extLst>
          </p:cNvPr>
          <p:cNvGrpSpPr/>
          <p:nvPr/>
        </p:nvGrpSpPr>
        <p:grpSpPr>
          <a:xfrm>
            <a:off x="3918226" y="1610612"/>
            <a:ext cx="3895577" cy="1908833"/>
            <a:chOff x="3918226" y="1146526"/>
            <a:chExt cx="3895577" cy="1908833"/>
          </a:xfrm>
        </p:grpSpPr>
        <p:pic>
          <p:nvPicPr>
            <p:cNvPr id="5" name="Picture 4">
              <a:extLst>
                <a:ext uri="{FF2B5EF4-FFF2-40B4-BE49-F238E27FC236}">
                  <a16:creationId xmlns:a16="http://schemas.microsoft.com/office/drawing/2014/main" id="{169F404D-AD93-4529-B823-493E9DF1F45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918226" y="1146526"/>
              <a:ext cx="3895577" cy="1908833"/>
            </a:xfrm>
            <a:prstGeom prst="rect">
              <a:avLst/>
            </a:prstGeom>
          </p:spPr>
        </p:pic>
        <p:sp>
          <p:nvSpPr>
            <p:cNvPr id="6" name="TextBox 5">
              <a:extLst>
                <a:ext uri="{FF2B5EF4-FFF2-40B4-BE49-F238E27FC236}">
                  <a16:creationId xmlns:a16="http://schemas.microsoft.com/office/drawing/2014/main" id="{3DA3A872-913F-4212-9C0B-ACB29DEBF1DA}"/>
                </a:ext>
              </a:extLst>
            </p:cNvPr>
            <p:cNvSpPr txBox="1"/>
            <p:nvPr/>
          </p:nvSpPr>
          <p:spPr>
            <a:xfrm>
              <a:off x="4028414" y="1170635"/>
              <a:ext cx="1454303" cy="369332"/>
            </a:xfrm>
            <a:prstGeom prst="rect">
              <a:avLst/>
            </a:prstGeom>
            <a:noFill/>
          </p:spPr>
          <p:txBody>
            <a:bodyPr wrap="square" rtlCol="0">
              <a:spAutoFit/>
            </a:bodyPr>
            <a:lstStyle/>
            <a:p>
              <a:r>
                <a:rPr lang="en-US"/>
                <a:t>Rules - Based</a:t>
              </a:r>
            </a:p>
          </p:txBody>
        </p:sp>
        <p:sp>
          <p:nvSpPr>
            <p:cNvPr id="7" name="TextBox 6">
              <a:extLst>
                <a:ext uri="{FF2B5EF4-FFF2-40B4-BE49-F238E27FC236}">
                  <a16:creationId xmlns:a16="http://schemas.microsoft.com/office/drawing/2014/main" id="{F5F9769E-8199-4CA7-9768-033DC38C449E}"/>
                </a:ext>
              </a:extLst>
            </p:cNvPr>
            <p:cNvSpPr txBox="1"/>
            <p:nvPr/>
          </p:nvSpPr>
          <p:spPr>
            <a:xfrm>
              <a:off x="6349999" y="1146526"/>
              <a:ext cx="1454303" cy="369332"/>
            </a:xfrm>
            <a:prstGeom prst="rect">
              <a:avLst/>
            </a:prstGeom>
            <a:noFill/>
          </p:spPr>
          <p:txBody>
            <a:bodyPr wrap="square" rtlCol="0">
              <a:spAutoFit/>
            </a:bodyPr>
            <a:lstStyle/>
            <a:p>
              <a:r>
                <a:rPr lang="en-US"/>
                <a:t>ML - Based</a:t>
              </a:r>
            </a:p>
          </p:txBody>
        </p:sp>
      </p:grpSp>
      <p:sp>
        <p:nvSpPr>
          <p:cNvPr id="8" name="TextBox 7">
            <a:extLst>
              <a:ext uri="{FF2B5EF4-FFF2-40B4-BE49-F238E27FC236}">
                <a16:creationId xmlns:a16="http://schemas.microsoft.com/office/drawing/2014/main" id="{895DB82B-3A3A-4FEF-A34A-3A94A516B333}"/>
              </a:ext>
            </a:extLst>
          </p:cNvPr>
          <p:cNvSpPr txBox="1"/>
          <p:nvPr/>
        </p:nvSpPr>
        <p:spPr>
          <a:xfrm>
            <a:off x="768485" y="2096840"/>
            <a:ext cx="2519000" cy="1711366"/>
          </a:xfrm>
          <a:prstGeom prst="rect">
            <a:avLst/>
          </a:prstGeom>
          <a:noFill/>
        </p:spPr>
        <p:txBody>
          <a:bodyPr wrap="square" rtlCol="0">
            <a:spAutoFit/>
          </a:bodyPr>
          <a:lstStyle/>
          <a:p>
            <a:pPr>
              <a:lnSpc>
                <a:spcPct val="150000"/>
              </a:lnSpc>
            </a:pPr>
            <a:r>
              <a:rPr lang="en-US"/>
              <a:t>Good for garden path</a:t>
            </a:r>
          </a:p>
          <a:p>
            <a:pPr>
              <a:lnSpc>
                <a:spcPct val="150000"/>
              </a:lnSpc>
            </a:pPr>
            <a:r>
              <a:rPr lang="en-US"/>
              <a:t>Not data intensive</a:t>
            </a:r>
          </a:p>
          <a:p>
            <a:pPr>
              <a:lnSpc>
                <a:spcPct val="150000"/>
              </a:lnSpc>
            </a:pPr>
            <a:r>
              <a:rPr lang="en-US"/>
              <a:t>Explicit Control</a:t>
            </a:r>
          </a:p>
          <a:p>
            <a:pPr>
              <a:lnSpc>
                <a:spcPct val="150000"/>
              </a:lnSpc>
            </a:pPr>
            <a:r>
              <a:rPr lang="en-US"/>
              <a:t>Easily interpretable</a:t>
            </a:r>
          </a:p>
        </p:txBody>
      </p:sp>
      <p:sp>
        <p:nvSpPr>
          <p:cNvPr id="9" name="TextBox 8">
            <a:extLst>
              <a:ext uri="{FF2B5EF4-FFF2-40B4-BE49-F238E27FC236}">
                <a16:creationId xmlns:a16="http://schemas.microsoft.com/office/drawing/2014/main" id="{659DCB3B-CF70-4CCA-BC1F-088902DC03EC}"/>
              </a:ext>
            </a:extLst>
          </p:cNvPr>
          <p:cNvSpPr txBox="1"/>
          <p:nvPr/>
        </p:nvSpPr>
        <p:spPr>
          <a:xfrm>
            <a:off x="208584" y="-378592"/>
            <a:ext cx="7220916" cy="1920526"/>
          </a:xfrm>
          <a:prstGeom prst="rect">
            <a:avLst/>
          </a:prstGeom>
        </p:spPr>
        <p:txBody>
          <a:bodyPr vert="horz" lIns="91440" tIns="45720" rIns="91440" bIns="45720" rtlCol="0" anchor="ctr">
            <a:normAutofit/>
          </a:bodyPr>
          <a:lstStyle>
            <a:lvl1pPr>
              <a:lnSpc>
                <a:spcPct val="90000"/>
              </a:lnSpc>
              <a:spcBef>
                <a:spcPct val="0"/>
              </a:spcBef>
              <a:buNone/>
              <a:defRPr sz="4400">
                <a:latin typeface="+mj-lt"/>
                <a:ea typeface="+mj-ea"/>
                <a:cs typeface="+mj-cs"/>
              </a:defRPr>
            </a:lvl1pPr>
          </a:lstStyle>
          <a:p>
            <a:pPr algn="ctr" defTabSz="1114471">
              <a:lnSpc>
                <a:spcPct val="100000"/>
              </a:lnSpc>
              <a:defRPr/>
            </a:pPr>
            <a:r>
              <a:rPr lang="en-US" sz="4900">
                <a:solidFill>
                  <a:schemeClr val="accent5"/>
                </a:solidFill>
                <a:latin typeface="Segoe UI" panose="020B0502040204020203" pitchFamily="34" charset="0"/>
                <a:cs typeface="Segoe UI" panose="020B0502040204020203" pitchFamily="34" charset="0"/>
              </a:rPr>
              <a:t>Goal: Best of both worlds</a:t>
            </a:r>
          </a:p>
        </p:txBody>
      </p:sp>
      <p:sp>
        <p:nvSpPr>
          <p:cNvPr id="10" name="TextBox 9">
            <a:extLst>
              <a:ext uri="{FF2B5EF4-FFF2-40B4-BE49-F238E27FC236}">
                <a16:creationId xmlns:a16="http://schemas.microsoft.com/office/drawing/2014/main" id="{1FC11CCA-4190-4065-93E8-2B3A412C3F17}"/>
              </a:ext>
            </a:extLst>
          </p:cNvPr>
          <p:cNvSpPr txBox="1"/>
          <p:nvPr/>
        </p:nvSpPr>
        <p:spPr>
          <a:xfrm>
            <a:off x="8422667" y="2096840"/>
            <a:ext cx="3240797" cy="1615827"/>
          </a:xfrm>
          <a:prstGeom prst="rect">
            <a:avLst/>
          </a:prstGeom>
          <a:noFill/>
        </p:spPr>
        <p:txBody>
          <a:bodyPr wrap="square" rtlCol="0">
            <a:spAutoFit/>
          </a:bodyPr>
          <a:lstStyle/>
          <a:p>
            <a:pPr>
              <a:lnSpc>
                <a:spcPct val="150000"/>
              </a:lnSpc>
            </a:pPr>
            <a:r>
              <a:rPr lang="en-US"/>
              <a:t>Handle unexpected input</a:t>
            </a:r>
          </a:p>
          <a:p>
            <a:pPr>
              <a:lnSpc>
                <a:spcPct val="150000"/>
              </a:lnSpc>
            </a:pPr>
            <a:r>
              <a:rPr lang="en-US"/>
              <a:t>Learn from usage data</a:t>
            </a:r>
          </a:p>
          <a:p>
            <a:pPr>
              <a:lnSpc>
                <a:spcPct val="150000"/>
              </a:lnSpc>
            </a:pPr>
            <a:r>
              <a:rPr lang="en-US"/>
              <a:t>Often viewed as black box</a:t>
            </a:r>
          </a:p>
          <a:p>
            <a:endParaRPr lang="en-US"/>
          </a:p>
        </p:txBody>
      </p:sp>
      <p:sp>
        <p:nvSpPr>
          <p:cNvPr id="11" name="TextBox 10">
            <a:extLst>
              <a:ext uri="{FF2B5EF4-FFF2-40B4-BE49-F238E27FC236}">
                <a16:creationId xmlns:a16="http://schemas.microsoft.com/office/drawing/2014/main" id="{BD77B5FA-D768-494E-A6E9-87D31AB23746}"/>
              </a:ext>
            </a:extLst>
          </p:cNvPr>
          <p:cNvSpPr txBox="1"/>
          <p:nvPr/>
        </p:nvSpPr>
        <p:spPr>
          <a:xfrm>
            <a:off x="1180091" y="4129074"/>
            <a:ext cx="9371846" cy="1938992"/>
          </a:xfrm>
          <a:prstGeom prst="rect">
            <a:avLst/>
          </a:prstGeom>
          <a:noFill/>
        </p:spPr>
        <p:txBody>
          <a:bodyPr wrap="square" rtlCol="0">
            <a:spAutoFit/>
          </a:bodyPr>
          <a:lstStyle/>
          <a:p>
            <a:pPr marL="342900" indent="-342900">
              <a:buFont typeface="Arial" panose="020B0604020202020204" pitchFamily="34" charset="0"/>
              <a:buChar char="•"/>
            </a:pPr>
            <a:endParaRPr lang="en-US" sz="2000" b="1"/>
          </a:p>
          <a:p>
            <a:pPr algn="ctr"/>
            <a:r>
              <a:rPr lang="en-US" sz="2000" b="1"/>
              <a:t>Start with rules-based policy  =&gt;  Grow with Machine Learning</a:t>
            </a:r>
          </a:p>
          <a:p>
            <a:endParaRPr lang="en-US" sz="2000" b="1"/>
          </a:p>
          <a:p>
            <a:pPr algn="ctr"/>
            <a:r>
              <a:rPr lang="en-US" sz="2000" b="1"/>
              <a:t>Make ML more controllable by visualization</a:t>
            </a:r>
          </a:p>
          <a:p>
            <a:pPr algn="ctr"/>
            <a:endParaRPr lang="en-US" sz="2000" b="1"/>
          </a:p>
          <a:p>
            <a:pPr algn="ctr"/>
            <a:r>
              <a:rPr lang="en-US" sz="2000" b="1"/>
              <a:t>Not unidirectional :   Rules-based policy can evolve side-by-side with ML Model</a:t>
            </a:r>
          </a:p>
        </p:txBody>
      </p:sp>
      <p:sp>
        <p:nvSpPr>
          <p:cNvPr id="13" name="TextBox 12">
            <a:extLst>
              <a:ext uri="{FF2B5EF4-FFF2-40B4-BE49-F238E27FC236}">
                <a16:creationId xmlns:a16="http://schemas.microsoft.com/office/drawing/2014/main" id="{E8F8739B-22D4-48B6-8E2F-976D2637697A}"/>
              </a:ext>
            </a:extLst>
          </p:cNvPr>
          <p:cNvSpPr txBox="1"/>
          <p:nvPr/>
        </p:nvSpPr>
        <p:spPr>
          <a:xfrm>
            <a:off x="4412544" y="2843861"/>
            <a:ext cx="2906940" cy="400110"/>
          </a:xfrm>
          <a:prstGeom prst="rect">
            <a:avLst/>
          </a:prstGeom>
          <a:noFill/>
        </p:spPr>
        <p:txBody>
          <a:bodyPr wrap="square" rtlCol="0">
            <a:spAutoFit/>
          </a:bodyPr>
          <a:lstStyle/>
          <a:p>
            <a:pPr algn="ctr"/>
            <a:r>
              <a:rPr lang="en-US" sz="2000" b="1"/>
              <a:t>Give developer control</a:t>
            </a:r>
          </a:p>
        </p:txBody>
      </p:sp>
    </p:spTree>
    <p:extLst>
      <p:ext uri="{BB962C8B-B14F-4D97-AF65-F5344CB8AC3E}">
        <p14:creationId xmlns:p14="http://schemas.microsoft.com/office/powerpoint/2010/main" val="298997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fade">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fade">
                                      <p:cBhvr>
                                        <p:cTn id="2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279D0-039E-44D8-8B65-80726B66C205}"/>
              </a:ext>
            </a:extLst>
          </p:cNvPr>
          <p:cNvSpPr>
            <a:spLocks noGrp="1"/>
          </p:cNvSpPr>
          <p:nvPr>
            <p:ph type="title"/>
          </p:nvPr>
        </p:nvSpPr>
        <p:spPr>
          <a:xfrm>
            <a:off x="671639" y="365125"/>
            <a:ext cx="11520361" cy="1325563"/>
          </a:xfrm>
        </p:spPr>
        <p:txBody>
          <a:bodyPr/>
          <a:lstStyle/>
          <a:p>
            <a:r>
              <a:rPr lang="en-US" dirty="0"/>
              <a:t>Conversation Learner – building a bot interactively </a:t>
            </a:r>
          </a:p>
        </p:txBody>
      </p:sp>
      <p:sp>
        <p:nvSpPr>
          <p:cNvPr id="3" name="Content Placeholder 2">
            <a:extLst>
              <a:ext uri="{FF2B5EF4-FFF2-40B4-BE49-F238E27FC236}">
                <a16:creationId xmlns:a16="http://schemas.microsoft.com/office/drawing/2014/main" id="{9A1D664A-2009-41B5-85E5-10528CB21207}"/>
              </a:ext>
            </a:extLst>
          </p:cNvPr>
          <p:cNvSpPr>
            <a:spLocks noGrp="1"/>
          </p:cNvSpPr>
          <p:nvPr>
            <p:ph idx="1"/>
          </p:nvPr>
        </p:nvSpPr>
        <p:spPr>
          <a:xfrm>
            <a:off x="838200" y="1825626"/>
            <a:ext cx="10515600" cy="3132040"/>
          </a:xfrm>
        </p:spPr>
        <p:txBody>
          <a:bodyPr>
            <a:normAutofit fontScale="85000" lnSpcReduction="20000"/>
          </a:bodyPr>
          <a:lstStyle/>
          <a:p>
            <a:pPr marL="1597025" indent="-1597025">
              <a:spcBef>
                <a:spcPts val="0"/>
              </a:spcBef>
              <a:buNone/>
            </a:pPr>
            <a:r>
              <a:rPr lang="en-US" b="1"/>
              <a:t>What is it:	</a:t>
            </a:r>
            <a:r>
              <a:rPr lang="en-US"/>
              <a:t>A system built on the principles of Machine Teaching, that enables individuals with no AI experience (designers, business owners) to build task-oriented conversational bots</a:t>
            </a:r>
          </a:p>
          <a:p>
            <a:pPr marL="1371600" indent="-1371600">
              <a:spcBef>
                <a:spcPts val="0"/>
              </a:spcBef>
              <a:buNone/>
            </a:pPr>
            <a:endParaRPr lang="en-US" b="1"/>
          </a:p>
          <a:p>
            <a:pPr marL="1371600" indent="-1371600">
              <a:spcBef>
                <a:spcPts val="0"/>
              </a:spcBef>
              <a:buNone/>
            </a:pPr>
            <a:endParaRPr lang="en-US" b="1"/>
          </a:p>
          <a:p>
            <a:pPr marL="1597025" indent="-1597025">
              <a:spcBef>
                <a:spcPts val="0"/>
              </a:spcBef>
              <a:buNone/>
              <a:tabLst>
                <a:tab pos="1597025" algn="l"/>
              </a:tabLst>
            </a:pPr>
            <a:r>
              <a:rPr lang="en-US" b="1"/>
              <a:t>Goal</a:t>
            </a:r>
            <a:r>
              <a:rPr lang="en-US"/>
              <a:t>: 	Push the forefront of research on conversational systems using input from enterprise customers and product teams to provide grounded direction for research</a:t>
            </a:r>
            <a:endParaRPr lang="en-US">
              <a:cs typeface="Calibri"/>
            </a:endParaRPr>
          </a:p>
          <a:p>
            <a:pPr marL="1371600" indent="-1371600">
              <a:spcBef>
                <a:spcPts val="0"/>
              </a:spcBef>
              <a:buNone/>
              <a:tabLst>
                <a:tab pos="1371600" algn="l"/>
              </a:tabLst>
            </a:pPr>
            <a:endParaRPr lang="en-US"/>
          </a:p>
          <a:p>
            <a:pPr marL="1371600" indent="-1371600">
              <a:spcBef>
                <a:spcPts val="0"/>
              </a:spcBef>
              <a:buNone/>
              <a:tabLst>
                <a:tab pos="1371600" algn="l"/>
              </a:tabLst>
            </a:pPr>
            <a:endParaRPr lang="en-US"/>
          </a:p>
          <a:p>
            <a:pPr marL="1597025" indent="-1597025">
              <a:spcBef>
                <a:spcPts val="0"/>
              </a:spcBef>
              <a:buNone/>
              <a:tabLst>
                <a:tab pos="1597025" algn="l"/>
              </a:tabLst>
            </a:pPr>
            <a:r>
              <a:rPr lang="en-US" b="1"/>
              <a:t>Status:	</a:t>
            </a:r>
            <a:r>
              <a:rPr lang="en-US"/>
              <a:t>In private preview with ~50 customers to various levels of prototyping</a:t>
            </a:r>
            <a:endParaRPr lang="en-US">
              <a:cs typeface="Calibri"/>
            </a:endParaRPr>
          </a:p>
          <a:p>
            <a:endParaRPr lang="en-US"/>
          </a:p>
        </p:txBody>
      </p:sp>
      <p:sp>
        <p:nvSpPr>
          <p:cNvPr id="4" name="Rectangle 3">
            <a:extLst>
              <a:ext uri="{FF2B5EF4-FFF2-40B4-BE49-F238E27FC236}">
                <a16:creationId xmlns:a16="http://schemas.microsoft.com/office/drawing/2014/main" id="{DC687EBA-AA27-440A-9991-CCBE7D3A28ED}"/>
              </a:ext>
            </a:extLst>
          </p:cNvPr>
          <p:cNvSpPr/>
          <p:nvPr/>
        </p:nvSpPr>
        <p:spPr>
          <a:xfrm>
            <a:off x="838200" y="5192129"/>
            <a:ext cx="2752292" cy="461665"/>
          </a:xfrm>
          <a:prstGeom prst="rect">
            <a:avLst/>
          </a:prstGeom>
        </p:spPr>
        <p:txBody>
          <a:bodyPr wrap="none">
            <a:spAutoFit/>
          </a:bodyPr>
          <a:lstStyle/>
          <a:p>
            <a:pPr marL="1371600" indent="-1371600">
              <a:spcBef>
                <a:spcPts val="0"/>
              </a:spcBef>
              <a:buNone/>
              <a:tabLst>
                <a:tab pos="1371600" algn="l"/>
              </a:tabLst>
            </a:pPr>
            <a:r>
              <a:rPr lang="en-US" sz="2400" b="1" u="sng">
                <a:hlinkClick r:id="rId3"/>
              </a:rPr>
              <a:t>Hello World Tutorial</a:t>
            </a:r>
            <a:endParaRPr lang="en-US" sz="2400" b="1"/>
          </a:p>
        </p:txBody>
      </p:sp>
      <p:sp>
        <p:nvSpPr>
          <p:cNvPr id="5" name="Rectangle 4">
            <a:extLst>
              <a:ext uri="{FF2B5EF4-FFF2-40B4-BE49-F238E27FC236}">
                <a16:creationId xmlns:a16="http://schemas.microsoft.com/office/drawing/2014/main" id="{18225517-D0BA-4245-899E-6ECA1E46D784}"/>
              </a:ext>
            </a:extLst>
          </p:cNvPr>
          <p:cNvSpPr/>
          <p:nvPr/>
        </p:nvSpPr>
        <p:spPr>
          <a:xfrm>
            <a:off x="838200" y="5973444"/>
            <a:ext cx="9767596" cy="707886"/>
          </a:xfrm>
          <a:prstGeom prst="rect">
            <a:avLst/>
          </a:prstGeom>
        </p:spPr>
        <p:txBody>
          <a:bodyPr wrap="square">
            <a:spAutoFit/>
          </a:bodyPr>
          <a:lstStyle/>
          <a:p>
            <a:r>
              <a:rPr lang="en-US" sz="2000" b="1"/>
              <a:t>Primary repository with samples:</a:t>
            </a:r>
            <a:endParaRPr lang="en-US" sz="2000"/>
          </a:p>
          <a:p>
            <a:r>
              <a:rPr lang="en-US" sz="2000" u="sng">
                <a:hlinkClick r:id="rId4"/>
              </a:rPr>
              <a:t>https://github.com/Microsoft/ConversationLearner-samples</a:t>
            </a:r>
            <a:endParaRPr lang="en-US" sz="2000"/>
          </a:p>
        </p:txBody>
      </p:sp>
    </p:spTree>
    <p:extLst>
      <p:ext uri="{BB962C8B-B14F-4D97-AF65-F5344CB8AC3E}">
        <p14:creationId xmlns:p14="http://schemas.microsoft.com/office/powerpoint/2010/main" val="23850799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AADDD-4D7A-46C4-BF83-DB107440F956}"/>
              </a:ext>
            </a:extLst>
          </p:cNvPr>
          <p:cNvSpPr>
            <a:spLocks noGrp="1"/>
          </p:cNvSpPr>
          <p:nvPr>
            <p:ph type="title"/>
          </p:nvPr>
        </p:nvSpPr>
        <p:spPr>
          <a:xfrm>
            <a:off x="329681" y="365125"/>
            <a:ext cx="11657045" cy="1325563"/>
          </a:xfrm>
        </p:spPr>
        <p:txBody>
          <a:bodyPr/>
          <a:lstStyle/>
          <a:p>
            <a:r>
              <a:rPr lang="en-US" dirty="0"/>
              <a:t>Conversation Learner – building a bot interactively </a:t>
            </a:r>
          </a:p>
        </p:txBody>
      </p:sp>
      <p:sp>
        <p:nvSpPr>
          <p:cNvPr id="3" name="Content Placeholder 2">
            <a:extLst>
              <a:ext uri="{FF2B5EF4-FFF2-40B4-BE49-F238E27FC236}">
                <a16:creationId xmlns:a16="http://schemas.microsoft.com/office/drawing/2014/main" id="{439E98AC-D2CC-4A5C-AB2C-6281C18D8DBB}"/>
              </a:ext>
            </a:extLst>
          </p:cNvPr>
          <p:cNvSpPr>
            <a:spLocks noGrp="1"/>
          </p:cNvSpPr>
          <p:nvPr>
            <p:ph idx="1"/>
          </p:nvPr>
        </p:nvSpPr>
        <p:spPr>
          <a:xfrm>
            <a:off x="211494" y="1794523"/>
            <a:ext cx="3671127" cy="4351338"/>
          </a:xfrm>
        </p:spPr>
        <p:txBody>
          <a:bodyPr>
            <a:normAutofit fontScale="85000" lnSpcReduction="10000"/>
          </a:bodyPr>
          <a:lstStyle/>
          <a:p>
            <a:pPr marL="285750" lvl="0" indent="-285750">
              <a:spcBef>
                <a:spcPts val="0"/>
              </a:spcBef>
              <a:spcAft>
                <a:spcPts val="600"/>
              </a:spcAft>
              <a:defRPr/>
            </a:pPr>
            <a:r>
              <a:rPr lang="en-US" sz="2400">
                <a:solidFill>
                  <a:srgbClr val="505050"/>
                </a:solidFill>
              </a:rPr>
              <a:t>Rich machine teaching and dialog management interface accessible to non-experts</a:t>
            </a:r>
          </a:p>
          <a:p>
            <a:pPr marL="285750" lvl="0" indent="-285750">
              <a:spcBef>
                <a:spcPts val="0"/>
              </a:spcBef>
              <a:spcAft>
                <a:spcPts val="600"/>
              </a:spcAft>
              <a:defRPr/>
            </a:pPr>
            <a:endParaRPr lang="en-US" sz="2400">
              <a:solidFill>
                <a:srgbClr val="505050"/>
              </a:solidFill>
            </a:endParaRPr>
          </a:p>
          <a:p>
            <a:pPr marL="285750" lvl="0" indent="-285750">
              <a:spcBef>
                <a:spcPts val="0"/>
              </a:spcBef>
              <a:spcAft>
                <a:spcPts val="600"/>
              </a:spcAft>
              <a:defRPr/>
            </a:pPr>
            <a:r>
              <a:rPr lang="en-US" sz="2400">
                <a:solidFill>
                  <a:srgbClr val="505050"/>
                </a:solidFill>
              </a:rPr>
              <a:t>Free-form tagging, editing and working directly with conversations</a:t>
            </a:r>
          </a:p>
          <a:p>
            <a:pPr marL="285750" lvl="0" indent="-285750">
              <a:spcBef>
                <a:spcPts val="0"/>
              </a:spcBef>
              <a:spcAft>
                <a:spcPts val="600"/>
              </a:spcAft>
              <a:defRPr/>
            </a:pPr>
            <a:endParaRPr lang="en-US" sz="2400">
              <a:solidFill>
                <a:srgbClr val="505050"/>
              </a:solidFill>
            </a:endParaRPr>
          </a:p>
          <a:p>
            <a:pPr marL="285750" lvl="0" indent="-285750">
              <a:spcBef>
                <a:spcPts val="0"/>
              </a:spcBef>
              <a:spcAft>
                <a:spcPts val="600"/>
              </a:spcAft>
              <a:defRPr/>
            </a:pPr>
            <a:r>
              <a:rPr lang="en-US" sz="2400">
                <a:solidFill>
                  <a:srgbClr val="505050"/>
                </a:solidFill>
              </a:rPr>
              <a:t>Incorporating rules makes the teaching go faster</a:t>
            </a:r>
          </a:p>
          <a:p>
            <a:pPr marL="285750" lvl="0" indent="-285750">
              <a:spcBef>
                <a:spcPts val="0"/>
              </a:spcBef>
              <a:spcAft>
                <a:spcPts val="600"/>
              </a:spcAft>
              <a:defRPr/>
            </a:pPr>
            <a:endParaRPr lang="en-US" sz="2400">
              <a:solidFill>
                <a:srgbClr val="505050"/>
              </a:solidFill>
            </a:endParaRPr>
          </a:p>
          <a:p>
            <a:pPr marL="285750" lvl="0" indent="-285750">
              <a:spcBef>
                <a:spcPts val="0"/>
              </a:spcBef>
              <a:spcAft>
                <a:spcPts val="600"/>
              </a:spcAft>
              <a:defRPr/>
            </a:pPr>
            <a:r>
              <a:rPr lang="en-US" sz="2400">
                <a:solidFill>
                  <a:srgbClr val="505050"/>
                </a:solidFill>
              </a:rPr>
              <a:t>Independent authoring of examples allows dialog authors to collaborate on one/multiple intents</a:t>
            </a:r>
          </a:p>
          <a:p>
            <a:endParaRPr lang="en-US" sz="2400"/>
          </a:p>
        </p:txBody>
      </p:sp>
      <p:pic>
        <p:nvPicPr>
          <p:cNvPr id="4" name="Picture 5" descr="A screenshot of a cell phone&#10;&#10;Description generated with very high confidence">
            <a:extLst>
              <a:ext uri="{FF2B5EF4-FFF2-40B4-BE49-F238E27FC236}">
                <a16:creationId xmlns:a16="http://schemas.microsoft.com/office/drawing/2014/main" id="{CE74984B-4231-44DF-8B29-9F540E21AB66}"/>
              </a:ext>
            </a:extLst>
          </p:cNvPr>
          <p:cNvPicPr>
            <a:picLocks noChangeAspect="1"/>
          </p:cNvPicPr>
          <p:nvPr/>
        </p:nvPicPr>
        <p:blipFill>
          <a:blip r:embed="rId2"/>
          <a:stretch>
            <a:fillRect/>
          </a:stretch>
        </p:blipFill>
        <p:spPr>
          <a:xfrm>
            <a:off x="3882620" y="1690688"/>
            <a:ext cx="8244468" cy="4113163"/>
          </a:xfrm>
          <a:prstGeom prst="rect">
            <a:avLst/>
          </a:prstGeom>
        </p:spPr>
      </p:pic>
    </p:spTree>
    <p:extLst>
      <p:ext uri="{BB962C8B-B14F-4D97-AF65-F5344CB8AC3E}">
        <p14:creationId xmlns:p14="http://schemas.microsoft.com/office/powerpoint/2010/main" val="41316106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1CC6-0808-409B-869D-49398937C017}"/>
              </a:ext>
            </a:extLst>
          </p:cNvPr>
          <p:cNvSpPr>
            <a:spLocks noGrp="1"/>
          </p:cNvSpPr>
          <p:nvPr>
            <p:ph type="title"/>
          </p:nvPr>
        </p:nvSpPr>
        <p:spPr>
          <a:xfrm>
            <a:off x="562366" y="510073"/>
            <a:ext cx="3095234" cy="1180615"/>
          </a:xfrm>
        </p:spPr>
        <p:txBody>
          <a:bodyPr>
            <a:noAutofit/>
          </a:bodyPr>
          <a:lstStyle/>
          <a:p>
            <a:r>
              <a:rPr lang="en-US" err="1"/>
              <a:t>ConvLab</a:t>
            </a:r>
            <a:endParaRPr lang="en-US"/>
          </a:p>
        </p:txBody>
      </p:sp>
      <p:grpSp>
        <p:nvGrpSpPr>
          <p:cNvPr id="25" name="Group 24">
            <a:extLst>
              <a:ext uri="{FF2B5EF4-FFF2-40B4-BE49-F238E27FC236}">
                <a16:creationId xmlns:a16="http://schemas.microsoft.com/office/drawing/2014/main" id="{5B83BA06-3F45-438B-A33B-1AC8D0F68116}"/>
              </a:ext>
            </a:extLst>
          </p:cNvPr>
          <p:cNvGrpSpPr/>
          <p:nvPr/>
        </p:nvGrpSpPr>
        <p:grpSpPr>
          <a:xfrm>
            <a:off x="482356" y="2075418"/>
            <a:ext cx="4058382" cy="4144790"/>
            <a:chOff x="227830" y="2075418"/>
            <a:chExt cx="4058382" cy="4144790"/>
          </a:xfrm>
        </p:grpSpPr>
        <p:pic>
          <p:nvPicPr>
            <p:cNvPr id="13" name="Content Placeholder 5">
              <a:extLst>
                <a:ext uri="{FF2B5EF4-FFF2-40B4-BE49-F238E27FC236}">
                  <a16:creationId xmlns:a16="http://schemas.microsoft.com/office/drawing/2014/main" id="{A25B0E4F-051A-4365-BE06-C6264531C460}"/>
                </a:ext>
              </a:extLst>
            </p:cNvPr>
            <p:cNvPicPr>
              <a:picLocks noChangeAspect="1"/>
            </p:cNvPicPr>
            <p:nvPr/>
          </p:nvPicPr>
          <p:blipFill>
            <a:blip r:embed="rId3"/>
            <a:stretch>
              <a:fillRect/>
            </a:stretch>
          </p:blipFill>
          <p:spPr>
            <a:xfrm>
              <a:off x="227830" y="3200400"/>
              <a:ext cx="4058382" cy="3019808"/>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6F5E4CAE-10F1-4289-8F49-C4AEB334AC9E}"/>
                </a:ext>
              </a:extLst>
            </p:cNvPr>
            <p:cNvSpPr txBox="1"/>
            <p:nvPr/>
          </p:nvSpPr>
          <p:spPr>
            <a:xfrm>
              <a:off x="307840" y="2075418"/>
              <a:ext cx="3829820" cy="923330"/>
            </a:xfrm>
            <a:prstGeom prst="rect">
              <a:avLst/>
            </a:prstGeom>
            <a:noFill/>
          </p:spPr>
          <p:txBody>
            <a:bodyPr wrap="square" rtlCol="0">
              <a:spAutoFit/>
            </a:bodyPr>
            <a:lstStyle/>
            <a:p>
              <a:r>
                <a:rPr lang="en-US" b="1">
                  <a:solidFill>
                    <a:srgbClr val="7030A0"/>
                  </a:solidFill>
                </a:rPr>
                <a:t>Fully annotate data </a:t>
              </a:r>
            </a:p>
            <a:p>
              <a:r>
                <a:rPr lang="en-US"/>
                <a:t>for training individual components or end-to-end models with supervision</a:t>
              </a:r>
            </a:p>
          </p:txBody>
        </p:sp>
      </p:grpSp>
      <p:grpSp>
        <p:nvGrpSpPr>
          <p:cNvPr id="26" name="Group 25">
            <a:extLst>
              <a:ext uri="{FF2B5EF4-FFF2-40B4-BE49-F238E27FC236}">
                <a16:creationId xmlns:a16="http://schemas.microsoft.com/office/drawing/2014/main" id="{86D2B3D8-94FB-4D93-8FD0-898C02B61BC4}"/>
              </a:ext>
            </a:extLst>
          </p:cNvPr>
          <p:cNvGrpSpPr/>
          <p:nvPr/>
        </p:nvGrpSpPr>
        <p:grpSpPr>
          <a:xfrm>
            <a:off x="5051566" y="2157731"/>
            <a:ext cx="2836144" cy="3627360"/>
            <a:chOff x="5215120" y="2157731"/>
            <a:chExt cx="2836144" cy="3627360"/>
          </a:xfrm>
        </p:grpSpPr>
        <p:pic>
          <p:nvPicPr>
            <p:cNvPr id="14" name="Graphic 13" descr="Robot">
              <a:extLst>
                <a:ext uri="{FF2B5EF4-FFF2-40B4-BE49-F238E27FC236}">
                  <a16:creationId xmlns:a16="http://schemas.microsoft.com/office/drawing/2014/main" id="{C544203B-E7AA-4988-8532-DC1DD9456E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10200" y="3635517"/>
              <a:ext cx="2149574" cy="2149574"/>
            </a:xfrm>
            <a:prstGeom prst="rect">
              <a:avLst/>
            </a:prstGeom>
          </p:spPr>
        </p:pic>
        <p:sp>
          <p:nvSpPr>
            <p:cNvPr id="15" name="TextBox 14">
              <a:extLst>
                <a:ext uri="{FF2B5EF4-FFF2-40B4-BE49-F238E27FC236}">
                  <a16:creationId xmlns:a16="http://schemas.microsoft.com/office/drawing/2014/main" id="{864837EA-DD35-42CF-8FA1-E7FD8536359A}"/>
                </a:ext>
              </a:extLst>
            </p:cNvPr>
            <p:cNvSpPr txBox="1"/>
            <p:nvPr/>
          </p:nvSpPr>
          <p:spPr>
            <a:xfrm>
              <a:off x="5215120" y="2157731"/>
              <a:ext cx="2836144" cy="1200329"/>
            </a:xfrm>
            <a:prstGeom prst="rect">
              <a:avLst/>
            </a:prstGeom>
            <a:noFill/>
          </p:spPr>
          <p:txBody>
            <a:bodyPr wrap="square" rtlCol="0">
              <a:spAutoFit/>
            </a:bodyPr>
            <a:lstStyle/>
            <a:p>
              <a:r>
                <a:rPr lang="en-US" b="1">
                  <a:solidFill>
                    <a:schemeClr val="accent1">
                      <a:lumMod val="75000"/>
                    </a:schemeClr>
                  </a:solidFill>
                </a:rPr>
                <a:t>User Simulators</a:t>
              </a:r>
            </a:p>
            <a:p>
              <a:r>
                <a:rPr lang="en-US"/>
                <a:t>for reinforcement learning</a:t>
              </a:r>
            </a:p>
            <a:p>
              <a:r>
                <a:rPr lang="en-US"/>
                <a:t>1 rule-based simulator</a:t>
              </a:r>
            </a:p>
            <a:p>
              <a:r>
                <a:rPr lang="en-US"/>
                <a:t>2 data-driven simulators</a:t>
              </a:r>
            </a:p>
          </p:txBody>
        </p:sp>
      </p:grpSp>
      <p:grpSp>
        <p:nvGrpSpPr>
          <p:cNvPr id="27" name="Group 26">
            <a:extLst>
              <a:ext uri="{FF2B5EF4-FFF2-40B4-BE49-F238E27FC236}">
                <a16:creationId xmlns:a16="http://schemas.microsoft.com/office/drawing/2014/main" id="{70D86007-1939-4D55-B798-444DF847ECB3}"/>
              </a:ext>
            </a:extLst>
          </p:cNvPr>
          <p:cNvGrpSpPr/>
          <p:nvPr/>
        </p:nvGrpSpPr>
        <p:grpSpPr>
          <a:xfrm>
            <a:off x="8067462" y="2157730"/>
            <a:ext cx="3639983" cy="3405746"/>
            <a:chOff x="8129417" y="2157730"/>
            <a:chExt cx="3639983" cy="3405746"/>
          </a:xfrm>
        </p:grpSpPr>
        <p:sp>
          <p:nvSpPr>
            <p:cNvPr id="16" name="TextBox 15">
              <a:extLst>
                <a:ext uri="{FF2B5EF4-FFF2-40B4-BE49-F238E27FC236}">
                  <a16:creationId xmlns:a16="http://schemas.microsoft.com/office/drawing/2014/main" id="{1FEB544F-6913-48C7-BD2C-875EF0943297}"/>
                </a:ext>
              </a:extLst>
            </p:cNvPr>
            <p:cNvSpPr txBox="1"/>
            <p:nvPr/>
          </p:nvSpPr>
          <p:spPr>
            <a:xfrm>
              <a:off x="8129417" y="2157730"/>
              <a:ext cx="3639983" cy="923330"/>
            </a:xfrm>
            <a:prstGeom prst="rect">
              <a:avLst/>
            </a:prstGeom>
            <a:noFill/>
          </p:spPr>
          <p:txBody>
            <a:bodyPr wrap="square" rtlCol="0">
              <a:spAutoFit/>
            </a:bodyPr>
            <a:lstStyle/>
            <a:p>
              <a:r>
                <a:rPr lang="en-US" b="1">
                  <a:solidFill>
                    <a:schemeClr val="accent2">
                      <a:lumMod val="75000"/>
                    </a:schemeClr>
                  </a:solidFill>
                </a:rPr>
                <a:t>SOTA Baselines</a:t>
              </a:r>
            </a:p>
            <a:p>
              <a:r>
                <a:rPr lang="en-US"/>
                <a:t>Multiple models for each component</a:t>
              </a:r>
            </a:p>
            <a:p>
              <a:r>
                <a:rPr lang="en-US"/>
                <a:t>Multiple end-to-end system recipes</a:t>
              </a:r>
            </a:p>
          </p:txBody>
        </p:sp>
        <p:pic>
          <p:nvPicPr>
            <p:cNvPr id="18" name="Graphic 17" descr="Mining tools">
              <a:extLst>
                <a:ext uri="{FF2B5EF4-FFF2-40B4-BE49-F238E27FC236}">
                  <a16:creationId xmlns:a16="http://schemas.microsoft.com/office/drawing/2014/main" id="{2162D9B5-4761-42B2-B3E9-8B29D0FFF92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70031" y="3635517"/>
              <a:ext cx="914400" cy="914400"/>
            </a:xfrm>
            <a:prstGeom prst="rect">
              <a:avLst/>
            </a:prstGeom>
          </p:spPr>
        </p:pic>
        <p:pic>
          <p:nvPicPr>
            <p:cNvPr id="20" name="Graphic 19" descr="Saw blade">
              <a:extLst>
                <a:ext uri="{FF2B5EF4-FFF2-40B4-BE49-F238E27FC236}">
                  <a16:creationId xmlns:a16="http://schemas.microsoft.com/office/drawing/2014/main" id="{B2BBC870-AE14-4795-8E62-919A6D129A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30903" y="3635517"/>
              <a:ext cx="914400" cy="914400"/>
            </a:xfrm>
            <a:prstGeom prst="rect">
              <a:avLst/>
            </a:prstGeom>
          </p:spPr>
        </p:pic>
        <p:pic>
          <p:nvPicPr>
            <p:cNvPr id="22" name="Graphic 21" descr="Screwdriver">
              <a:extLst>
                <a:ext uri="{FF2B5EF4-FFF2-40B4-BE49-F238E27FC236}">
                  <a16:creationId xmlns:a16="http://schemas.microsoft.com/office/drawing/2014/main" id="{0189B95D-140F-47D7-B275-E926E807E20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916503" y="4649076"/>
              <a:ext cx="914400" cy="914400"/>
            </a:xfrm>
            <a:prstGeom prst="rect">
              <a:avLst/>
            </a:prstGeom>
          </p:spPr>
        </p:pic>
        <p:pic>
          <p:nvPicPr>
            <p:cNvPr id="24" name="Graphic 23" descr="Tools">
              <a:extLst>
                <a:ext uri="{FF2B5EF4-FFF2-40B4-BE49-F238E27FC236}">
                  <a16:creationId xmlns:a16="http://schemas.microsoft.com/office/drawing/2014/main" id="{67D90D8A-25D2-4F51-BB02-2A125C323F3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830903" y="4649076"/>
              <a:ext cx="914400" cy="914400"/>
            </a:xfrm>
            <a:prstGeom prst="rect">
              <a:avLst/>
            </a:prstGeom>
          </p:spPr>
        </p:pic>
      </p:grpSp>
      <p:sp>
        <p:nvSpPr>
          <p:cNvPr id="4" name="Rectangle 3">
            <a:extLst>
              <a:ext uri="{FF2B5EF4-FFF2-40B4-BE49-F238E27FC236}">
                <a16:creationId xmlns:a16="http://schemas.microsoft.com/office/drawing/2014/main" id="{C110CB0D-BD72-43FB-B796-3A980664D405}"/>
              </a:ext>
            </a:extLst>
          </p:cNvPr>
          <p:cNvSpPr/>
          <p:nvPr/>
        </p:nvSpPr>
        <p:spPr>
          <a:xfrm>
            <a:off x="482356" y="1502907"/>
            <a:ext cx="4542205" cy="369332"/>
          </a:xfrm>
          <a:prstGeom prst="rect">
            <a:avLst/>
          </a:prstGeom>
        </p:spPr>
        <p:txBody>
          <a:bodyPr wrap="none">
            <a:spAutoFit/>
          </a:bodyPr>
          <a:lstStyle/>
          <a:p>
            <a:r>
              <a:rPr lang="en-US">
                <a:ea typeface="+mn-lt"/>
                <a:cs typeface="+mn-lt"/>
                <a:hlinkClick r:id="rId14"/>
              </a:rPr>
              <a:t>Published @ https://arxiv.org/abs/1904.08637</a:t>
            </a:r>
            <a:endParaRPr lang="en-US">
              <a:cs typeface="Calibri"/>
            </a:endParaRPr>
          </a:p>
        </p:txBody>
      </p:sp>
    </p:spTree>
    <p:extLst>
      <p:ext uri="{BB962C8B-B14F-4D97-AF65-F5344CB8AC3E}">
        <p14:creationId xmlns:p14="http://schemas.microsoft.com/office/powerpoint/2010/main" val="42260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p>
        </p:txBody>
      </p:sp>
      <p:sp>
        <p:nvSpPr>
          <p:cNvPr id="3" name="Content Placeholder 2"/>
          <p:cNvSpPr>
            <a:spLocks noGrp="1"/>
          </p:cNvSpPr>
          <p:nvPr>
            <p:ph idx="1"/>
          </p:nvPr>
        </p:nvSpPr>
        <p:spPr>
          <a:xfrm>
            <a:off x="838200" y="1825624"/>
            <a:ext cx="10515600" cy="4530725"/>
          </a:xfrm>
        </p:spPr>
        <p:txBody>
          <a:bodyPr>
            <a:normAutofit lnSpcReduction="10000"/>
          </a:bodyPr>
          <a:lstStyle/>
          <a:p>
            <a:r>
              <a:rPr lang="en-US">
                <a:solidFill>
                  <a:schemeClr val="bg2">
                    <a:lumMod val="75000"/>
                  </a:schemeClr>
                </a:solidFill>
              </a:rPr>
              <a:t>Part 1: Introduction</a:t>
            </a:r>
          </a:p>
          <a:p>
            <a:r>
              <a:rPr lang="en-US">
                <a:solidFill>
                  <a:schemeClr val="bg1">
                    <a:lumMod val="75000"/>
                  </a:schemeClr>
                </a:solidFill>
              </a:rPr>
              <a:t>Part 2: Question answering and machine reading comprehension</a:t>
            </a:r>
          </a:p>
          <a:p>
            <a:r>
              <a:rPr lang="en-US">
                <a:solidFill>
                  <a:schemeClr val="bg1">
                    <a:lumMod val="75000"/>
                  </a:schemeClr>
                </a:solidFill>
              </a:rPr>
              <a:t>Part 3: Task-oriented dialogue</a:t>
            </a:r>
          </a:p>
          <a:p>
            <a:r>
              <a:rPr lang="en-US" b="1">
                <a:solidFill>
                  <a:schemeClr val="accent1"/>
                </a:solidFill>
              </a:rPr>
              <a:t>Part 4: Fully data-driven conversation models and chatbots</a:t>
            </a:r>
          </a:p>
          <a:p>
            <a:pPr lvl="1"/>
            <a:r>
              <a:rPr lang="en-US" b="1">
                <a:solidFill>
                  <a:schemeClr val="accent1"/>
                </a:solidFill>
              </a:rPr>
              <a:t>E2E neural conversation models</a:t>
            </a:r>
          </a:p>
          <a:p>
            <a:pPr lvl="1"/>
            <a:r>
              <a:rPr lang="en-US" b="1">
                <a:solidFill>
                  <a:schemeClr val="accent1"/>
                </a:solidFill>
              </a:rPr>
              <a:t>Challenges and remedies</a:t>
            </a:r>
          </a:p>
          <a:p>
            <a:pPr lvl="1"/>
            <a:r>
              <a:rPr lang="en-US" b="1"/>
              <a:t>Grounded conversation models</a:t>
            </a:r>
          </a:p>
          <a:p>
            <a:pPr lvl="1"/>
            <a:r>
              <a:rPr lang="en-US" b="1"/>
              <a:t>Beyond supervised learning</a:t>
            </a:r>
          </a:p>
          <a:p>
            <a:pPr lvl="1"/>
            <a:r>
              <a:rPr lang="en-US" b="1"/>
              <a:t>Data and evaluation</a:t>
            </a:r>
          </a:p>
          <a:p>
            <a:pPr lvl="1"/>
            <a:r>
              <a:rPr lang="en-US" b="1"/>
              <a:t>Chatbots in public</a:t>
            </a:r>
          </a:p>
          <a:p>
            <a:pPr lvl="1"/>
            <a:r>
              <a:rPr lang="en-US" b="1"/>
              <a:t>Future work</a:t>
            </a:r>
          </a:p>
        </p:txBody>
      </p:sp>
      <p:sp>
        <p:nvSpPr>
          <p:cNvPr id="4" name="Slide Number Placeholder 3"/>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7308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1F563-A20E-4924-BC11-532BE3AA5A58}"/>
              </a:ext>
            </a:extLst>
          </p:cNvPr>
          <p:cNvSpPr>
            <a:spLocks noGrp="1"/>
          </p:cNvSpPr>
          <p:nvPr>
            <p:ph type="title"/>
          </p:nvPr>
        </p:nvSpPr>
        <p:spPr/>
        <p:txBody>
          <a:bodyPr/>
          <a:lstStyle/>
          <a:p>
            <a:r>
              <a:rPr lang="en-US"/>
              <a:t>Motivation</a:t>
            </a:r>
          </a:p>
        </p:txBody>
      </p:sp>
      <p:sp>
        <p:nvSpPr>
          <p:cNvPr id="5" name="Rectangle: Rounded Corners 4">
            <a:extLst>
              <a:ext uri="{FF2B5EF4-FFF2-40B4-BE49-F238E27FC236}">
                <a16:creationId xmlns:a16="http://schemas.microsoft.com/office/drawing/2014/main" id="{2884C674-7E31-4957-9B40-E9BAF891BDD7}"/>
              </a:ext>
            </a:extLst>
          </p:cNvPr>
          <p:cNvSpPr/>
          <p:nvPr/>
        </p:nvSpPr>
        <p:spPr>
          <a:xfrm>
            <a:off x="4425027" y="2219351"/>
            <a:ext cx="1718367" cy="896540"/>
          </a:xfrm>
          <a:prstGeom prst="roundRect">
            <a:avLst/>
          </a:prstGeom>
          <a:solidFill>
            <a:schemeClr val="tx1">
              <a:alpha val="8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Times New Roman" panose="02020603050405020304" pitchFamily="18" charset="0"/>
              </a:rPr>
              <a:t>Natural language interpreter</a:t>
            </a:r>
          </a:p>
        </p:txBody>
      </p:sp>
      <p:sp>
        <p:nvSpPr>
          <p:cNvPr id="6" name="Rectangle: Rounded Corners 5">
            <a:extLst>
              <a:ext uri="{FF2B5EF4-FFF2-40B4-BE49-F238E27FC236}">
                <a16:creationId xmlns:a16="http://schemas.microsoft.com/office/drawing/2014/main" id="{F3CB9C05-311C-4086-9800-B9E900E1E567}"/>
              </a:ext>
            </a:extLst>
          </p:cNvPr>
          <p:cNvSpPr/>
          <p:nvPr/>
        </p:nvSpPr>
        <p:spPr>
          <a:xfrm>
            <a:off x="6591663" y="2219351"/>
            <a:ext cx="1718367" cy="896540"/>
          </a:xfrm>
          <a:prstGeom prst="roundRect">
            <a:avLst/>
          </a:prstGeom>
          <a:solidFill>
            <a:schemeClr val="tx1">
              <a:alpha val="8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Times New Roman" panose="02020603050405020304" pitchFamily="18" charset="0"/>
              </a:rPr>
              <a:t>Dialogue</a:t>
            </a:r>
            <a:br>
              <a:rPr kumimoji="0" lang="en-US" sz="1800" b="0" i="0" u="none" strike="noStrike" kern="1200" cap="none" spc="0" normalizeH="0" baseline="0" noProof="0">
                <a:ln>
                  <a:noFill/>
                </a:ln>
                <a:solidFill>
                  <a:srgbClr val="000000"/>
                </a:solidFill>
                <a:effectLst/>
                <a:uLnTx/>
                <a:uFillTx/>
                <a:latin typeface="Calibri" panose="020F0502020204030204"/>
                <a:ea typeface="+mn-ea"/>
                <a:cs typeface="Times New Roman" panose="02020603050405020304" pitchFamily="18" charset="0"/>
              </a:rPr>
            </a:br>
            <a:r>
              <a:rPr kumimoji="0" lang="en-US" sz="1800" b="0" i="0" u="none" strike="noStrike" kern="1200" cap="none" spc="0" normalizeH="0" baseline="0" noProof="0">
                <a:ln>
                  <a:noFill/>
                </a:ln>
                <a:solidFill>
                  <a:srgbClr val="000000"/>
                </a:solidFill>
                <a:effectLst/>
                <a:uLnTx/>
                <a:uFillTx/>
                <a:latin typeface="Calibri" panose="020F0502020204030204"/>
                <a:ea typeface="+mn-ea"/>
                <a:cs typeface="Times New Roman" panose="02020603050405020304" pitchFamily="18" charset="0"/>
              </a:rPr>
              <a:t>State tracker</a:t>
            </a:r>
          </a:p>
        </p:txBody>
      </p:sp>
      <p:pic>
        <p:nvPicPr>
          <p:cNvPr id="7" name="Picture 6">
            <a:extLst>
              <a:ext uri="{FF2B5EF4-FFF2-40B4-BE49-F238E27FC236}">
                <a16:creationId xmlns:a16="http://schemas.microsoft.com/office/drawing/2014/main" id="{7298C11F-423A-4314-B325-2BE5704766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5950" y="2833832"/>
            <a:ext cx="896539" cy="896540"/>
          </a:xfrm>
          <a:prstGeom prst="rect">
            <a:avLst/>
          </a:prstGeom>
        </p:spPr>
      </p:pic>
      <p:cxnSp>
        <p:nvCxnSpPr>
          <p:cNvPr id="8" name="Straight Connector 7">
            <a:extLst>
              <a:ext uri="{FF2B5EF4-FFF2-40B4-BE49-F238E27FC236}">
                <a16:creationId xmlns:a16="http://schemas.microsoft.com/office/drawing/2014/main" id="{E100F859-C910-4769-A6F1-4124430114D5}"/>
              </a:ext>
            </a:extLst>
          </p:cNvPr>
          <p:cNvCxnSpPr>
            <a:stCxn id="5" idx="3"/>
            <a:endCxn id="6" idx="1"/>
          </p:cNvCxnSpPr>
          <p:nvPr/>
        </p:nvCxnSpPr>
        <p:spPr>
          <a:xfrm>
            <a:off x="6143394" y="2667621"/>
            <a:ext cx="448269" cy="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9" name="Rectangle: Rounded Corners 8">
            <a:extLst>
              <a:ext uri="{FF2B5EF4-FFF2-40B4-BE49-F238E27FC236}">
                <a16:creationId xmlns:a16="http://schemas.microsoft.com/office/drawing/2014/main" id="{EB333830-309E-4725-8D6C-B82CE8A4D637}"/>
              </a:ext>
            </a:extLst>
          </p:cNvPr>
          <p:cNvSpPr/>
          <p:nvPr/>
        </p:nvSpPr>
        <p:spPr>
          <a:xfrm>
            <a:off x="4425027" y="3448314"/>
            <a:ext cx="1718367" cy="896540"/>
          </a:xfrm>
          <a:prstGeom prst="roundRect">
            <a:avLst/>
          </a:prstGeom>
          <a:solidFill>
            <a:schemeClr val="tx1">
              <a:alpha val="8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Times New Roman" panose="02020603050405020304" pitchFamily="18" charset="0"/>
              </a:rPr>
              <a:t>Natural language</a:t>
            </a:r>
            <a:br>
              <a:rPr kumimoji="0" lang="en-US" sz="1800" b="0" i="0" u="none" strike="noStrike" kern="1200" cap="none" spc="0" normalizeH="0" baseline="0" noProof="0">
                <a:ln>
                  <a:noFill/>
                </a:ln>
                <a:solidFill>
                  <a:srgbClr val="000000"/>
                </a:solidFill>
                <a:effectLst/>
                <a:uLnTx/>
                <a:uFillTx/>
                <a:latin typeface="Calibri" panose="020F0502020204030204"/>
                <a:ea typeface="+mn-ea"/>
                <a:cs typeface="Times New Roman" panose="02020603050405020304" pitchFamily="18" charset="0"/>
              </a:rPr>
            </a:br>
            <a:r>
              <a:rPr kumimoji="0" lang="en-US" sz="1800" b="0" i="0" u="none" strike="noStrike" kern="1200" cap="none" spc="0" normalizeH="0" baseline="0" noProof="0">
                <a:ln>
                  <a:noFill/>
                </a:ln>
                <a:solidFill>
                  <a:srgbClr val="000000"/>
                </a:solidFill>
                <a:effectLst/>
                <a:uLnTx/>
                <a:uFillTx/>
                <a:latin typeface="Calibri" panose="020F0502020204030204"/>
                <a:ea typeface="+mn-ea"/>
                <a:cs typeface="Times New Roman" panose="02020603050405020304" pitchFamily="18" charset="0"/>
              </a:rPr>
              <a:t>generator</a:t>
            </a:r>
          </a:p>
        </p:txBody>
      </p:sp>
      <p:sp>
        <p:nvSpPr>
          <p:cNvPr id="10" name="Rectangle: Rounded Corners 9">
            <a:extLst>
              <a:ext uri="{FF2B5EF4-FFF2-40B4-BE49-F238E27FC236}">
                <a16:creationId xmlns:a16="http://schemas.microsoft.com/office/drawing/2014/main" id="{F5016609-03BE-4FF4-99F7-329C56647757}"/>
              </a:ext>
            </a:extLst>
          </p:cNvPr>
          <p:cNvSpPr/>
          <p:nvPr/>
        </p:nvSpPr>
        <p:spPr>
          <a:xfrm>
            <a:off x="6591663" y="3448314"/>
            <a:ext cx="1718367" cy="896540"/>
          </a:xfrm>
          <a:prstGeom prst="roundRect">
            <a:avLst/>
          </a:prstGeom>
          <a:solidFill>
            <a:schemeClr val="tx1">
              <a:alpha val="8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Times New Roman" panose="02020603050405020304" pitchFamily="18" charset="0"/>
              </a:rPr>
              <a:t>Dialogue response</a:t>
            </a:r>
            <a:br>
              <a:rPr kumimoji="0" lang="en-US" sz="1800" b="0" i="0" u="none" strike="noStrike" kern="1200" cap="none" spc="0" normalizeH="0" baseline="0" noProof="0">
                <a:ln>
                  <a:noFill/>
                </a:ln>
                <a:solidFill>
                  <a:srgbClr val="000000"/>
                </a:solidFill>
                <a:effectLst/>
                <a:uLnTx/>
                <a:uFillTx/>
                <a:latin typeface="Calibri" panose="020F0502020204030204"/>
                <a:ea typeface="+mn-ea"/>
                <a:cs typeface="Times New Roman" panose="02020603050405020304" pitchFamily="18" charset="0"/>
              </a:rPr>
            </a:br>
            <a:r>
              <a:rPr kumimoji="0" lang="en-US" sz="1800" b="0" i="0" u="none" strike="noStrike" kern="1200" cap="none" spc="0" normalizeH="0" baseline="0" noProof="0">
                <a:ln>
                  <a:noFill/>
                </a:ln>
                <a:solidFill>
                  <a:srgbClr val="000000"/>
                </a:solidFill>
                <a:effectLst/>
                <a:uLnTx/>
                <a:uFillTx/>
                <a:latin typeface="Calibri" panose="020F0502020204030204"/>
                <a:ea typeface="+mn-ea"/>
                <a:cs typeface="Times New Roman" panose="02020603050405020304" pitchFamily="18" charset="0"/>
              </a:rPr>
              <a:t>selection</a:t>
            </a:r>
          </a:p>
        </p:txBody>
      </p:sp>
      <p:cxnSp>
        <p:nvCxnSpPr>
          <p:cNvPr id="11" name="Straight Connector 10">
            <a:extLst>
              <a:ext uri="{FF2B5EF4-FFF2-40B4-BE49-F238E27FC236}">
                <a16:creationId xmlns:a16="http://schemas.microsoft.com/office/drawing/2014/main" id="{21DE47FA-14C1-462D-8959-094A03A25C83}"/>
              </a:ext>
            </a:extLst>
          </p:cNvPr>
          <p:cNvCxnSpPr>
            <a:cxnSpLocks/>
            <a:stCxn id="6" idx="2"/>
            <a:endCxn id="10" idx="0"/>
          </p:cNvCxnSpPr>
          <p:nvPr/>
        </p:nvCxnSpPr>
        <p:spPr>
          <a:xfrm>
            <a:off x="7450847" y="3115891"/>
            <a:ext cx="0" cy="332423"/>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48381AE-42B2-47AA-8980-93C528ECF919}"/>
              </a:ext>
            </a:extLst>
          </p:cNvPr>
          <p:cNvCxnSpPr>
            <a:stCxn id="10" idx="1"/>
            <a:endCxn id="9" idx="3"/>
          </p:cNvCxnSpPr>
          <p:nvPr/>
        </p:nvCxnSpPr>
        <p:spPr>
          <a:xfrm flipH="1">
            <a:off x="6143394" y="3896584"/>
            <a:ext cx="448269" cy="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7B0E59DF-A925-4D8A-8D28-99C3F5245C41}"/>
              </a:ext>
            </a:extLst>
          </p:cNvPr>
          <p:cNvSpPr/>
          <p:nvPr/>
        </p:nvSpPr>
        <p:spPr bwMode="auto">
          <a:xfrm>
            <a:off x="4088622" y="2069928"/>
            <a:ext cx="4482696" cy="2465484"/>
          </a:xfrm>
          <a:prstGeom prst="rect">
            <a:avLst/>
          </a:prstGeom>
          <a:noFill/>
          <a:ln w="25400">
            <a:solidFill>
              <a:srgbClr val="0000FF"/>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7" rIns="0" bIns="45727" numCol="1" rtlCol="0" anchor="ctr" anchorCtr="0" compatLnSpc="1">
            <a:prstTxWarp prst="textNoShape">
              <a:avLst/>
            </a:prstTxWarp>
          </a:bodyPr>
          <a:lstStyle/>
          <a:p>
            <a:pPr marL="0" marR="0" lvl="0" indent="0" algn="ctr" defTabSz="91429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21B70B0A-0731-4660-A11E-2CF2EF9BDA6B}"/>
              </a:ext>
            </a:extLst>
          </p:cNvPr>
          <p:cNvCxnSpPr>
            <a:cxnSpLocks/>
            <a:stCxn id="16" idx="3"/>
          </p:cNvCxnSpPr>
          <p:nvPr/>
        </p:nvCxnSpPr>
        <p:spPr>
          <a:xfrm>
            <a:off x="3713398" y="2667622"/>
            <a:ext cx="711629" cy="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592C98B-7F5F-4EBC-B938-4AFED8C2A57D}"/>
              </a:ext>
            </a:extLst>
          </p:cNvPr>
          <p:cNvCxnSpPr>
            <a:cxnSpLocks/>
            <a:stCxn id="9" idx="1"/>
            <a:endCxn id="17" idx="3"/>
          </p:cNvCxnSpPr>
          <p:nvPr/>
        </p:nvCxnSpPr>
        <p:spPr>
          <a:xfrm flipH="1">
            <a:off x="3713398" y="3896584"/>
            <a:ext cx="711629" cy="1"/>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3ECB5B6B-F959-460A-8E03-7FC77FE3984B}"/>
              </a:ext>
            </a:extLst>
          </p:cNvPr>
          <p:cNvSpPr/>
          <p:nvPr/>
        </p:nvSpPr>
        <p:spPr>
          <a:xfrm>
            <a:off x="2111228" y="2436789"/>
            <a:ext cx="1602170"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Times New Roman" panose="02020603050405020304" pitchFamily="18" charset="0"/>
              </a:rPr>
              <a:t>utterance </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Times New Roman" panose="02020603050405020304" pitchFamily="18" charset="0"/>
              </a:rPr>
              <a:t>x</a:t>
            </a: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2F4B6B7-8B23-4703-8EFE-2B0E7BF32175}"/>
              </a:ext>
            </a:extLst>
          </p:cNvPr>
          <p:cNvSpPr/>
          <p:nvPr/>
        </p:nvSpPr>
        <p:spPr>
          <a:xfrm>
            <a:off x="2106420" y="3665752"/>
            <a:ext cx="1606978"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Times New Roman" panose="02020603050405020304" pitchFamily="18" charset="0"/>
              </a:rPr>
              <a:t>utterance </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Times New Roman" panose="02020603050405020304" pitchFamily="18" charset="0"/>
              </a:rPr>
              <a:t>y</a:t>
            </a: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ounded Rectangle 1">
            <a:extLst>
              <a:ext uri="{FF2B5EF4-FFF2-40B4-BE49-F238E27FC236}">
                <a16:creationId xmlns:a16="http://schemas.microsoft.com/office/drawing/2014/main" id="{9BF0279F-E67E-46CD-AB98-2D3D33F364DD}"/>
              </a:ext>
            </a:extLst>
          </p:cNvPr>
          <p:cNvSpPr/>
          <p:nvPr/>
        </p:nvSpPr>
        <p:spPr>
          <a:xfrm>
            <a:off x="4088622" y="2069928"/>
            <a:ext cx="4482697" cy="2484619"/>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prstClr val="white"/>
                </a:solidFill>
                <a:effectLst/>
                <a:uLnTx/>
                <a:uFillTx/>
                <a:latin typeface="Calibri Light" panose="020F0302020204030204"/>
                <a:ea typeface="+mn-ea"/>
                <a:cs typeface="+mn-cs"/>
              </a:rPr>
              <a:t>One statistical</a:t>
            </a:r>
            <a:br>
              <a:rPr kumimoji="0" lang="en-US" sz="4400" b="0" i="0" u="none" strike="noStrike" kern="0" cap="none" spc="0" normalizeH="0" baseline="0" noProof="0">
                <a:ln>
                  <a:noFill/>
                </a:ln>
                <a:solidFill>
                  <a:prstClr val="white"/>
                </a:solidFill>
                <a:effectLst/>
                <a:uLnTx/>
                <a:uFillTx/>
                <a:latin typeface="Calibri Light" panose="020F0302020204030204"/>
                <a:ea typeface="+mn-ea"/>
                <a:cs typeface="+mn-cs"/>
              </a:rPr>
            </a:br>
            <a:r>
              <a:rPr kumimoji="0" lang="en-US" sz="4400" b="0" i="0" u="none" strike="noStrike" kern="0" cap="none" spc="0" normalizeH="0" baseline="0" noProof="0">
                <a:ln>
                  <a:noFill/>
                </a:ln>
                <a:solidFill>
                  <a:prstClr val="white"/>
                </a:solidFill>
                <a:effectLst/>
                <a:uLnTx/>
                <a:uFillTx/>
                <a:latin typeface="Calibri Light" panose="020F0302020204030204"/>
                <a:ea typeface="+mn-ea"/>
                <a:cs typeface="+mn-cs"/>
              </a:rPr>
              <a:t>model</a:t>
            </a:r>
          </a:p>
        </p:txBody>
      </p:sp>
      <p:sp>
        <p:nvSpPr>
          <p:cNvPr id="25" name="Rectangle 24">
            <a:extLst>
              <a:ext uri="{FF2B5EF4-FFF2-40B4-BE49-F238E27FC236}">
                <a16:creationId xmlns:a16="http://schemas.microsoft.com/office/drawing/2014/main" id="{AEC1CB0C-3308-442A-B7C8-33BB62884D30}"/>
              </a:ext>
            </a:extLst>
          </p:cNvPr>
          <p:cNvSpPr/>
          <p:nvPr/>
        </p:nvSpPr>
        <p:spPr>
          <a:xfrm>
            <a:off x="1298438" y="5817056"/>
            <a:ext cx="9622849" cy="523220"/>
          </a:xfrm>
          <a:prstGeom prst="rect">
            <a:avLst/>
          </a:prstGeom>
          <a:solidFill>
            <a:schemeClr val="bg2"/>
          </a:solidFill>
          <a:ln>
            <a:solidFill>
              <a:schemeClr val="bg2">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Move towards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fully data-driven</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end-to-end</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dialogue systems.</a:t>
            </a:r>
          </a:p>
        </p:txBody>
      </p:sp>
      <p:sp>
        <p:nvSpPr>
          <p:cNvPr id="27" name="Slide Number Placeholder 3">
            <a:extLst>
              <a:ext uri="{FF2B5EF4-FFF2-40B4-BE49-F238E27FC236}">
                <a16:creationId xmlns:a16="http://schemas.microsoft.com/office/drawing/2014/main" id="{1E9CC13A-BDB9-495A-8922-81B83C80A002}"/>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67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5A68D-89E6-47F3-BCB3-0AA06CA271E9}"/>
              </a:ext>
            </a:extLst>
          </p:cNvPr>
          <p:cNvSpPr>
            <a:spLocks noGrp="1"/>
          </p:cNvSpPr>
          <p:nvPr>
            <p:ph type="title"/>
          </p:nvPr>
        </p:nvSpPr>
        <p:spPr/>
        <p:txBody>
          <a:bodyPr/>
          <a:lstStyle/>
          <a:p>
            <a:r>
              <a:rPr lang="en-US"/>
              <a:t>Social Bots</a:t>
            </a:r>
          </a:p>
        </p:txBody>
      </p:sp>
      <p:sp>
        <p:nvSpPr>
          <p:cNvPr id="3" name="Content Placeholder 2">
            <a:extLst>
              <a:ext uri="{FF2B5EF4-FFF2-40B4-BE49-F238E27FC236}">
                <a16:creationId xmlns:a16="http://schemas.microsoft.com/office/drawing/2014/main" id="{7BE6C701-8755-4EE5-920E-EB34C4799974}"/>
              </a:ext>
            </a:extLst>
          </p:cNvPr>
          <p:cNvSpPr>
            <a:spLocks noGrp="1"/>
          </p:cNvSpPr>
          <p:nvPr>
            <p:ph idx="1"/>
          </p:nvPr>
        </p:nvSpPr>
        <p:spPr/>
        <p:txBody>
          <a:bodyPr/>
          <a:lstStyle/>
          <a:p>
            <a:r>
              <a:rPr lang="en-US"/>
              <a:t>Fully end-to-end systems so far most successfully applied to </a:t>
            </a:r>
            <a:br>
              <a:rPr lang="en-US"/>
            </a:br>
            <a:r>
              <a:rPr lang="en-US" b="1"/>
              <a:t>social bots </a:t>
            </a:r>
            <a:r>
              <a:rPr lang="en-US"/>
              <a:t>or </a:t>
            </a:r>
            <a:r>
              <a:rPr lang="en-US" b="1"/>
              <a:t>chatbots</a:t>
            </a:r>
            <a:r>
              <a:rPr lang="en-US"/>
              <a:t>:</a:t>
            </a:r>
          </a:p>
          <a:p>
            <a:pPr lvl="1"/>
            <a:r>
              <a:rPr lang="en-US"/>
              <a:t>Commercial systems: Amazon Alexa, </a:t>
            </a:r>
            <a:r>
              <a:rPr lang="en-US" err="1"/>
              <a:t>XiaoIce</a:t>
            </a:r>
            <a:r>
              <a:rPr lang="en-US"/>
              <a:t>, etc.</a:t>
            </a:r>
          </a:p>
          <a:p>
            <a:pPr marL="457200" lvl="1" indent="0">
              <a:buNone/>
            </a:pPr>
            <a:endParaRPr lang="en-US"/>
          </a:p>
          <a:p>
            <a:r>
              <a:rPr lang="en-US"/>
              <a:t>Why social bots?</a:t>
            </a:r>
          </a:p>
          <a:p>
            <a:pPr lvl="1"/>
            <a:r>
              <a:rPr lang="en-US"/>
              <a:t>Maximize </a:t>
            </a:r>
            <a:r>
              <a:rPr lang="en-US" b="1"/>
              <a:t>user engagement </a:t>
            </a:r>
            <a:r>
              <a:rPr lang="en-US"/>
              <a:t>by generating </a:t>
            </a:r>
            <a:br>
              <a:rPr lang="en-US"/>
            </a:br>
            <a:r>
              <a:rPr lang="en-US" b="1"/>
              <a:t>enjoyable</a:t>
            </a:r>
            <a:r>
              <a:rPr lang="en-US"/>
              <a:t> and </a:t>
            </a:r>
            <a:r>
              <a:rPr lang="en-US" b="1"/>
              <a:t>more human-like</a:t>
            </a:r>
            <a:r>
              <a:rPr lang="en-US"/>
              <a:t> conversations</a:t>
            </a:r>
          </a:p>
          <a:p>
            <a:pPr lvl="1"/>
            <a:r>
              <a:rPr lang="en-US"/>
              <a:t>Help </a:t>
            </a:r>
            <a:r>
              <a:rPr lang="en-US" b="1"/>
              <a:t>reduce user frustration</a:t>
            </a:r>
          </a:p>
          <a:p>
            <a:pPr lvl="1"/>
            <a:r>
              <a:rPr lang="en-US" b="1"/>
              <a:t>Influence dialogue research </a:t>
            </a:r>
            <a:r>
              <a:rPr lang="en-US"/>
              <a:t>in general</a:t>
            </a:r>
            <a:br>
              <a:rPr lang="en-US"/>
            </a:br>
            <a:r>
              <a:rPr lang="en-US"/>
              <a:t>(social bot papers often cited in task-completion</a:t>
            </a:r>
            <a:br>
              <a:rPr lang="en-US"/>
            </a:br>
            <a:r>
              <a:rPr lang="en-US"/>
              <a:t>dialogue papers) </a:t>
            </a:r>
          </a:p>
        </p:txBody>
      </p:sp>
      <p:pic>
        <p:nvPicPr>
          <p:cNvPr id="5" name="Picture 4">
            <a:extLst>
              <a:ext uri="{FF2B5EF4-FFF2-40B4-BE49-F238E27FC236}">
                <a16:creationId xmlns:a16="http://schemas.microsoft.com/office/drawing/2014/main" id="{B8118C77-CE8A-459B-9CE6-D77B9151EA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248" y="3546645"/>
            <a:ext cx="3472249" cy="2336774"/>
          </a:xfrm>
          <a:prstGeom prst="rect">
            <a:avLst/>
          </a:prstGeom>
        </p:spPr>
      </p:pic>
      <p:sp>
        <p:nvSpPr>
          <p:cNvPr id="7" name="Slide Number Placeholder 3">
            <a:extLst>
              <a:ext uri="{FF2B5EF4-FFF2-40B4-BE49-F238E27FC236}">
                <a16:creationId xmlns:a16="http://schemas.microsoft.com/office/drawing/2014/main" id="{D80CCC9F-260B-44C6-BCF9-BCDAD894CB39}"/>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456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3"/>
          <a:stretch>
            <a:fillRect/>
          </a:stretch>
        </p:blipFill>
        <p:spPr>
          <a:xfrm rot="19053457">
            <a:off x="7881036" y="4411637"/>
            <a:ext cx="2062040" cy="1580897"/>
          </a:xfrm>
          <a:prstGeom prst="rect">
            <a:avLst/>
          </a:prstGeom>
        </p:spPr>
      </p:pic>
      <p:sp>
        <p:nvSpPr>
          <p:cNvPr id="62" name="Rectangle 61"/>
          <p:cNvSpPr/>
          <p:nvPr/>
        </p:nvSpPr>
        <p:spPr bwMode="auto">
          <a:xfrm>
            <a:off x="9991950" y="4867826"/>
            <a:ext cx="763737" cy="635071"/>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7" rIns="0" bIns="45727" numCol="1" rtlCol="0" anchor="ctr" anchorCtr="0" compatLnSpc="1">
            <a:prstTxWarp prst="textNoShape">
              <a:avLst/>
            </a:prstTxWarp>
          </a:bodyPr>
          <a:lstStyle/>
          <a:p>
            <a:pPr algn="ctr" defTabSz="914297" fontAlgn="base">
              <a:spcBef>
                <a:spcPct val="0"/>
              </a:spcBef>
              <a:spcAft>
                <a:spcPct val="0"/>
              </a:spcAft>
            </a:pPr>
            <a:endParaRPr lang="en-US" sz="1961">
              <a:gradFill>
                <a:gsLst>
                  <a:gs pos="0">
                    <a:srgbClr val="FFFFFF"/>
                  </a:gs>
                  <a:gs pos="100000">
                    <a:srgbClr val="FFFFFF"/>
                  </a:gs>
                </a:gsLst>
                <a:lin ang="5400000" scaled="0"/>
              </a:gradFill>
            </a:endParaRPr>
          </a:p>
        </p:txBody>
      </p:sp>
      <p:sp>
        <p:nvSpPr>
          <p:cNvPr id="61" name="Flowchart: Magnetic Disk 60"/>
          <p:cNvSpPr/>
          <p:nvPr/>
        </p:nvSpPr>
        <p:spPr bwMode="auto">
          <a:xfrm>
            <a:off x="10008781" y="4691365"/>
            <a:ext cx="971251" cy="893388"/>
          </a:xfrm>
          <a:prstGeom prst="flowChartMagneticDisk">
            <a:avLst/>
          </a:prstGeom>
          <a:solidFill>
            <a:schemeClr val="tx1">
              <a:alpha val="9000"/>
            </a:schemeClr>
          </a:solid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7" rIns="0" bIns="45727" numCol="1" rtlCol="0" anchor="ctr" anchorCtr="0" compatLnSpc="1">
            <a:prstTxWarp prst="textNoShape">
              <a:avLst/>
            </a:prstTxWarp>
          </a:bodyPr>
          <a:lstStyle/>
          <a:p>
            <a:pPr algn="ctr" defTabSz="914297" fontAlgn="base">
              <a:spcBef>
                <a:spcPct val="0"/>
              </a:spcBef>
              <a:spcAft>
                <a:spcPct val="0"/>
              </a:spcAft>
            </a:pPr>
            <a:r>
              <a:rPr lang="en-US" sz="1961">
                <a:solidFill>
                  <a:schemeClr val="tx1"/>
                </a:solidFill>
              </a:rPr>
              <a:t>DB</a:t>
            </a:r>
          </a:p>
        </p:txBody>
      </p:sp>
      <p:sp>
        <p:nvSpPr>
          <p:cNvPr id="3" name="Title 2"/>
          <p:cNvSpPr>
            <a:spLocks noGrp="1"/>
          </p:cNvSpPr>
          <p:nvPr>
            <p:ph type="title" idx="4294967295"/>
          </p:nvPr>
        </p:nvSpPr>
        <p:spPr>
          <a:xfrm>
            <a:off x="289754" y="156634"/>
            <a:ext cx="11902247" cy="749335"/>
          </a:xfrm>
        </p:spPr>
        <p:txBody>
          <a:bodyPr>
            <a:normAutofit/>
          </a:bodyPr>
          <a:lstStyle/>
          <a:p>
            <a:r>
              <a:rPr lang="en-US"/>
              <a:t>Dialog Systems</a:t>
            </a:r>
          </a:p>
        </p:txBody>
      </p:sp>
      <p:grpSp>
        <p:nvGrpSpPr>
          <p:cNvPr id="54" name="Group 53"/>
          <p:cNvGrpSpPr/>
          <p:nvPr/>
        </p:nvGrpSpPr>
        <p:grpSpPr>
          <a:xfrm>
            <a:off x="9058671" y="739383"/>
            <a:ext cx="2977437" cy="2666600"/>
            <a:chOff x="9239136" y="1109916"/>
            <a:chExt cx="3036753" cy="2719723"/>
          </a:xfrm>
        </p:grpSpPr>
        <p:pic>
          <p:nvPicPr>
            <p:cNvPr id="43" name="Picture 42"/>
            <p:cNvPicPr>
              <a:picLocks noChangeAspect="1"/>
            </p:cNvPicPr>
            <p:nvPr/>
          </p:nvPicPr>
          <p:blipFill>
            <a:blip r:embed="rId4"/>
            <a:stretch>
              <a:fillRect/>
            </a:stretch>
          </p:blipFill>
          <p:spPr>
            <a:xfrm>
              <a:off x="10152939" y="1109916"/>
              <a:ext cx="1035503" cy="714497"/>
            </a:xfrm>
            <a:prstGeom prst="rect">
              <a:avLst/>
            </a:prstGeom>
          </p:spPr>
        </p:pic>
        <p:pic>
          <p:nvPicPr>
            <p:cNvPr id="46" name="Picture 45"/>
            <p:cNvPicPr>
              <a:picLocks noChangeAspect="1"/>
            </p:cNvPicPr>
            <p:nvPr/>
          </p:nvPicPr>
          <p:blipFill>
            <a:blip r:embed="rId5"/>
            <a:stretch>
              <a:fillRect/>
            </a:stretch>
          </p:blipFill>
          <p:spPr>
            <a:xfrm>
              <a:off x="11315443" y="1109916"/>
              <a:ext cx="960446" cy="893154"/>
            </a:xfrm>
            <a:prstGeom prst="rect">
              <a:avLst/>
            </a:prstGeom>
          </p:spPr>
        </p:pic>
        <p:pic>
          <p:nvPicPr>
            <p:cNvPr id="49" name="Picture 48"/>
            <p:cNvPicPr>
              <a:picLocks noChangeAspect="1"/>
            </p:cNvPicPr>
            <p:nvPr/>
          </p:nvPicPr>
          <p:blipFill>
            <a:blip r:embed="rId6"/>
            <a:stretch>
              <a:fillRect/>
            </a:stretch>
          </p:blipFill>
          <p:spPr>
            <a:xfrm>
              <a:off x="9248215" y="2934289"/>
              <a:ext cx="981075" cy="895350"/>
            </a:xfrm>
            <a:prstGeom prst="rect">
              <a:avLst/>
            </a:prstGeom>
          </p:spPr>
        </p:pic>
        <p:pic>
          <p:nvPicPr>
            <p:cNvPr id="50" name="Picture 49"/>
            <p:cNvPicPr>
              <a:picLocks noChangeAspect="1"/>
            </p:cNvPicPr>
            <p:nvPr/>
          </p:nvPicPr>
          <p:blipFill>
            <a:blip r:embed="rId7"/>
            <a:stretch>
              <a:fillRect/>
            </a:stretch>
          </p:blipFill>
          <p:spPr>
            <a:xfrm>
              <a:off x="9239136" y="1155428"/>
              <a:ext cx="894034" cy="894034"/>
            </a:xfrm>
            <a:prstGeom prst="rect">
              <a:avLst/>
            </a:prstGeom>
          </p:spPr>
        </p:pic>
        <p:pic>
          <p:nvPicPr>
            <p:cNvPr id="51" name="Picture 50"/>
            <p:cNvPicPr>
              <a:picLocks noChangeAspect="1"/>
            </p:cNvPicPr>
            <p:nvPr/>
          </p:nvPicPr>
          <p:blipFill>
            <a:blip r:embed="rId8"/>
            <a:stretch>
              <a:fillRect/>
            </a:stretch>
          </p:blipFill>
          <p:spPr>
            <a:xfrm>
              <a:off x="10346195" y="3103219"/>
              <a:ext cx="1159561" cy="546443"/>
            </a:xfrm>
            <a:prstGeom prst="rect">
              <a:avLst/>
            </a:prstGeom>
          </p:spPr>
        </p:pic>
        <p:pic>
          <p:nvPicPr>
            <p:cNvPr id="53" name="Picture 52"/>
            <p:cNvPicPr>
              <a:picLocks noChangeAspect="1"/>
            </p:cNvPicPr>
            <p:nvPr/>
          </p:nvPicPr>
          <p:blipFill>
            <a:blip r:embed="rId9"/>
            <a:stretch>
              <a:fillRect/>
            </a:stretch>
          </p:blipFill>
          <p:spPr>
            <a:xfrm>
              <a:off x="11589576" y="2908078"/>
              <a:ext cx="676275" cy="676275"/>
            </a:xfrm>
            <a:prstGeom prst="rect">
              <a:avLst/>
            </a:prstGeom>
          </p:spPr>
        </p:pic>
      </p:grpSp>
      <p:grpSp>
        <p:nvGrpSpPr>
          <p:cNvPr id="57" name="Group 56"/>
          <p:cNvGrpSpPr/>
          <p:nvPr/>
        </p:nvGrpSpPr>
        <p:grpSpPr>
          <a:xfrm>
            <a:off x="305170" y="721394"/>
            <a:ext cx="11513013" cy="2632894"/>
            <a:chOff x="196740" y="964316"/>
            <a:chExt cx="11742374" cy="2685346"/>
          </a:xfrm>
        </p:grpSpPr>
        <p:grpSp>
          <p:nvGrpSpPr>
            <p:cNvPr id="21" name="Group 20"/>
            <p:cNvGrpSpPr/>
            <p:nvPr/>
          </p:nvGrpSpPr>
          <p:grpSpPr>
            <a:xfrm>
              <a:off x="969629" y="1135062"/>
              <a:ext cx="10969485" cy="2514600"/>
              <a:chOff x="969629" y="1135062"/>
              <a:chExt cx="10969485" cy="2514600"/>
            </a:xfrm>
          </p:grpSpPr>
          <p:sp>
            <p:nvSpPr>
              <p:cNvPr id="4" name="Rectangle: Rounded Corners 3"/>
              <p:cNvSpPr/>
              <p:nvPr/>
            </p:nvSpPr>
            <p:spPr>
              <a:xfrm>
                <a:off x="3702844" y="1287462"/>
                <a:ext cx="1752600" cy="914400"/>
              </a:xfrm>
              <a:prstGeom prst="roundRect">
                <a:avLst/>
              </a:prstGeom>
              <a:solidFill>
                <a:schemeClr val="tx1">
                  <a:alpha val="8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69">
                    <a:solidFill>
                      <a:srgbClr val="000000"/>
                    </a:solidFill>
                    <a:cs typeface="Times New Roman" panose="02020603050405020304" pitchFamily="18" charset="0"/>
                  </a:rPr>
                  <a:t>Understanding</a:t>
                </a:r>
                <a:br>
                  <a:rPr lang="en-US" sz="1569">
                    <a:solidFill>
                      <a:srgbClr val="000000"/>
                    </a:solidFill>
                    <a:cs typeface="Times New Roman" panose="02020603050405020304" pitchFamily="18" charset="0"/>
                  </a:rPr>
                </a:br>
                <a:r>
                  <a:rPr lang="en-US" sz="1569">
                    <a:solidFill>
                      <a:srgbClr val="000000"/>
                    </a:solidFill>
                    <a:cs typeface="Times New Roman" panose="02020603050405020304" pitchFamily="18" charset="0"/>
                  </a:rPr>
                  <a:t>(NLU)</a:t>
                </a:r>
              </a:p>
            </p:txBody>
          </p:sp>
          <p:sp>
            <p:nvSpPr>
              <p:cNvPr id="5" name="Rectangle: Rounded Corners 4"/>
              <p:cNvSpPr/>
              <p:nvPr/>
            </p:nvSpPr>
            <p:spPr>
              <a:xfrm>
                <a:off x="5912644" y="1287462"/>
                <a:ext cx="1752600" cy="914400"/>
              </a:xfrm>
              <a:prstGeom prst="roundRect">
                <a:avLst/>
              </a:prstGeom>
              <a:solidFill>
                <a:schemeClr val="tx1">
                  <a:alpha val="8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69">
                    <a:solidFill>
                      <a:srgbClr val="000000"/>
                    </a:solidFill>
                    <a:cs typeface="Times New Roman" panose="02020603050405020304" pitchFamily="18" charset="0"/>
                  </a:rPr>
                  <a:t>State tracker</a:t>
                </a:r>
              </a:p>
            </p:txBody>
          </p:sp>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69629" y="1744662"/>
                <a:ext cx="914400" cy="914400"/>
              </a:xfrm>
              <a:prstGeom prst="rect">
                <a:avLst/>
              </a:prstGeom>
            </p:spPr>
          </p:pic>
          <p:cxnSp>
            <p:nvCxnSpPr>
              <p:cNvPr id="7" name="Straight Connector 6"/>
              <p:cNvCxnSpPr>
                <a:stCxn id="4" idx="3"/>
                <a:endCxn id="5" idx="1"/>
              </p:cNvCxnSpPr>
              <p:nvPr/>
            </p:nvCxnSpPr>
            <p:spPr>
              <a:xfrm>
                <a:off x="5455444" y="1744662"/>
                <a:ext cx="457200" cy="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8" name="Rectangle: Rounded Corners 7"/>
              <p:cNvSpPr/>
              <p:nvPr/>
            </p:nvSpPr>
            <p:spPr>
              <a:xfrm>
                <a:off x="3702844" y="2430462"/>
                <a:ext cx="1752600" cy="914400"/>
              </a:xfrm>
              <a:prstGeom prst="roundRect">
                <a:avLst/>
              </a:prstGeom>
              <a:solidFill>
                <a:schemeClr val="tx1">
                  <a:alpha val="8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69">
                    <a:solidFill>
                      <a:srgbClr val="000000"/>
                    </a:solidFill>
                    <a:cs typeface="Times New Roman" panose="02020603050405020304" pitchFamily="18" charset="0"/>
                  </a:rPr>
                  <a:t>Generation</a:t>
                </a:r>
                <a:br>
                  <a:rPr lang="en-US" sz="1569">
                    <a:solidFill>
                      <a:srgbClr val="000000"/>
                    </a:solidFill>
                    <a:cs typeface="Times New Roman" panose="02020603050405020304" pitchFamily="18" charset="0"/>
                  </a:rPr>
                </a:br>
                <a:r>
                  <a:rPr lang="en-US" sz="1569">
                    <a:solidFill>
                      <a:srgbClr val="000000"/>
                    </a:solidFill>
                    <a:cs typeface="Times New Roman" panose="02020603050405020304" pitchFamily="18" charset="0"/>
                  </a:rPr>
                  <a:t>(NLG)</a:t>
                </a:r>
              </a:p>
            </p:txBody>
          </p:sp>
          <p:sp>
            <p:nvSpPr>
              <p:cNvPr id="9" name="Rectangle: Rounded Corners 8"/>
              <p:cNvSpPr/>
              <p:nvPr/>
            </p:nvSpPr>
            <p:spPr>
              <a:xfrm>
                <a:off x="5912644" y="2430462"/>
                <a:ext cx="1752600" cy="914400"/>
              </a:xfrm>
              <a:prstGeom prst="roundRect">
                <a:avLst/>
              </a:prstGeom>
              <a:solidFill>
                <a:schemeClr val="tx1">
                  <a:alpha val="8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69">
                    <a:solidFill>
                      <a:srgbClr val="000000"/>
                    </a:solidFill>
                    <a:cs typeface="Times New Roman" panose="02020603050405020304" pitchFamily="18" charset="0"/>
                  </a:rPr>
                  <a:t>Dialog policy</a:t>
                </a:r>
              </a:p>
            </p:txBody>
          </p:sp>
          <p:cxnSp>
            <p:nvCxnSpPr>
              <p:cNvPr id="10" name="Straight Connector 9"/>
              <p:cNvCxnSpPr>
                <a:stCxn id="5" idx="2"/>
                <a:endCxn id="9" idx="0"/>
              </p:cNvCxnSpPr>
              <p:nvPr/>
            </p:nvCxnSpPr>
            <p:spPr>
              <a:xfrm>
                <a:off x="6788944" y="2201862"/>
                <a:ext cx="0" cy="22860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9" idx="1"/>
                <a:endCxn id="8" idx="3"/>
              </p:cNvCxnSpPr>
              <p:nvPr/>
            </p:nvCxnSpPr>
            <p:spPr>
              <a:xfrm flipH="1">
                <a:off x="5455444" y="2887662"/>
                <a:ext cx="457200" cy="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bwMode="auto">
              <a:xfrm>
                <a:off x="3359737" y="1135062"/>
                <a:ext cx="4572000" cy="2514600"/>
              </a:xfrm>
              <a:prstGeom prst="rect">
                <a:avLst/>
              </a:prstGeom>
              <a:noFill/>
              <a:ln w="25400">
                <a:solidFill>
                  <a:srgbClr val="0000FF"/>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7" rIns="0" bIns="45727" numCol="1" rtlCol="0" anchor="ctr" anchorCtr="0" compatLnSpc="1">
                <a:prstTxWarp prst="textNoShape">
                  <a:avLst/>
                </a:prstTxWarp>
              </a:bodyPr>
              <a:lstStyle/>
              <a:p>
                <a:pPr algn="ctr" defTabSz="914297" fontAlgn="base">
                  <a:spcBef>
                    <a:spcPct val="0"/>
                  </a:spcBef>
                  <a:spcAft>
                    <a:spcPct val="0"/>
                  </a:spcAft>
                </a:pPr>
                <a:endParaRPr lang="en-US" sz="1961">
                  <a:gradFill>
                    <a:gsLst>
                      <a:gs pos="0">
                        <a:srgbClr val="FFFFFF"/>
                      </a:gs>
                      <a:gs pos="100000">
                        <a:srgbClr val="FFFFFF"/>
                      </a:gs>
                    </a:gsLst>
                    <a:lin ang="5400000" scaled="0"/>
                  </a:gradFill>
                </a:endParaRPr>
              </a:p>
            </p:txBody>
          </p:sp>
          <p:cxnSp>
            <p:nvCxnSpPr>
              <p:cNvPr id="13" name="Straight Connector 12"/>
              <p:cNvCxnSpPr>
                <a:stCxn id="5" idx="3"/>
                <a:endCxn id="14" idx="2"/>
              </p:cNvCxnSpPr>
              <p:nvPr/>
            </p:nvCxnSpPr>
            <p:spPr>
              <a:xfrm>
                <a:off x="7665244" y="1744662"/>
                <a:ext cx="1082909" cy="68580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14" name="Flowchart: Magnetic Disk 13"/>
              <p:cNvSpPr/>
              <p:nvPr/>
            </p:nvSpPr>
            <p:spPr bwMode="auto">
              <a:xfrm>
                <a:off x="8748153" y="1974869"/>
                <a:ext cx="990600" cy="911186"/>
              </a:xfrm>
              <a:prstGeom prst="flowChartMagneticDisk">
                <a:avLst/>
              </a:prstGeom>
              <a:solidFill>
                <a:schemeClr val="tx1">
                  <a:alpha val="9000"/>
                </a:schemeClr>
              </a:solid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7" rIns="0" bIns="45727" numCol="1" rtlCol="0" anchor="ctr" anchorCtr="0" compatLnSpc="1">
                <a:prstTxWarp prst="textNoShape">
                  <a:avLst/>
                </a:prstTxWarp>
              </a:bodyPr>
              <a:lstStyle/>
              <a:p>
                <a:pPr algn="ctr" defTabSz="914297" fontAlgn="base">
                  <a:spcBef>
                    <a:spcPct val="0"/>
                  </a:spcBef>
                  <a:spcAft>
                    <a:spcPct val="0"/>
                  </a:spcAft>
                </a:pPr>
                <a:r>
                  <a:rPr lang="en-US" sz="1961">
                    <a:solidFill>
                      <a:schemeClr val="tx1"/>
                    </a:solidFill>
                  </a:rPr>
                  <a:t>DB</a:t>
                </a:r>
              </a:p>
            </p:txBody>
          </p:sp>
          <p:cxnSp>
            <p:nvCxnSpPr>
              <p:cNvPr id="15" name="Straight Connector 14"/>
              <p:cNvCxnSpPr/>
              <p:nvPr/>
            </p:nvCxnSpPr>
            <p:spPr>
              <a:xfrm>
                <a:off x="3245644" y="1744662"/>
                <a:ext cx="457200" cy="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3249053" y="2866164"/>
                <a:ext cx="457200" cy="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4" idx="2"/>
                <a:endCxn id="9" idx="3"/>
              </p:cNvCxnSpPr>
              <p:nvPr/>
            </p:nvCxnSpPr>
            <p:spPr>
              <a:xfrm flipH="1">
                <a:off x="7665244" y="2430462"/>
                <a:ext cx="1082909" cy="45720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2265029" y="1539966"/>
                <a:ext cx="839050" cy="371196"/>
              </a:xfrm>
              <a:prstGeom prst="rect">
                <a:avLst/>
              </a:prstGeom>
            </p:spPr>
            <p:txBody>
              <a:bodyPr wrap="none">
                <a:spAutoFit/>
              </a:bodyPr>
              <a:lstStyle/>
              <a:p>
                <a:r>
                  <a:rPr lang="en-US" sz="1765">
                    <a:solidFill>
                      <a:srgbClr val="000000"/>
                    </a:solidFill>
                    <a:cs typeface="Times New Roman" panose="02020603050405020304" pitchFamily="18" charset="0"/>
                  </a:rPr>
                  <a:t>input </a:t>
                </a:r>
                <a:r>
                  <a:rPr lang="en-US" sz="1765" b="1">
                    <a:solidFill>
                      <a:srgbClr val="000000"/>
                    </a:solidFill>
                    <a:cs typeface="Times New Roman" panose="02020603050405020304" pitchFamily="18" charset="0"/>
                  </a:rPr>
                  <a:t>x</a:t>
                </a:r>
                <a:endParaRPr lang="en-US" sz="1765" b="1"/>
              </a:p>
            </p:txBody>
          </p:sp>
          <p:sp>
            <p:nvSpPr>
              <p:cNvPr id="19" name="Rectangle 18"/>
              <p:cNvSpPr/>
              <p:nvPr/>
            </p:nvSpPr>
            <p:spPr>
              <a:xfrm>
                <a:off x="2111141" y="2659062"/>
                <a:ext cx="987830" cy="371196"/>
              </a:xfrm>
              <a:prstGeom prst="rect">
                <a:avLst/>
              </a:prstGeom>
            </p:spPr>
            <p:txBody>
              <a:bodyPr wrap="none">
                <a:spAutoFit/>
              </a:bodyPr>
              <a:lstStyle/>
              <a:p>
                <a:r>
                  <a:rPr lang="en-US" sz="1765">
                    <a:solidFill>
                      <a:srgbClr val="000000"/>
                    </a:solidFill>
                    <a:cs typeface="Times New Roman" panose="02020603050405020304" pitchFamily="18" charset="0"/>
                  </a:rPr>
                  <a:t>output </a:t>
                </a:r>
                <a:r>
                  <a:rPr lang="en-US" sz="1765" b="1">
                    <a:solidFill>
                      <a:srgbClr val="000000"/>
                    </a:solidFill>
                    <a:cs typeface="Times New Roman" panose="02020603050405020304" pitchFamily="18" charset="0"/>
                  </a:rPr>
                  <a:t>y</a:t>
                </a:r>
                <a:endParaRPr lang="en-US" sz="1765" b="1"/>
              </a:p>
            </p:txBody>
          </p:sp>
          <p:sp>
            <p:nvSpPr>
              <p:cNvPr id="20" name="Rectangle 19"/>
              <p:cNvSpPr/>
              <p:nvPr/>
            </p:nvSpPr>
            <p:spPr>
              <a:xfrm>
                <a:off x="9912837" y="1973262"/>
                <a:ext cx="2026277" cy="1202267"/>
              </a:xfrm>
              <a:prstGeom prst="rect">
                <a:avLst/>
              </a:prstGeom>
            </p:spPr>
            <p:txBody>
              <a:bodyPr wrap="none">
                <a:spAutoFit/>
              </a:bodyPr>
              <a:lstStyle/>
              <a:p>
                <a:pPr algn="ctr"/>
                <a:r>
                  <a:rPr lang="en-US" sz="1765">
                    <a:solidFill>
                      <a:srgbClr val="000000"/>
                    </a:solidFill>
                    <a:cs typeface="Times New Roman" panose="02020603050405020304" pitchFamily="18" charset="0"/>
                  </a:rPr>
                  <a:t>Database</a:t>
                </a:r>
              </a:p>
              <a:p>
                <a:pPr algn="ctr"/>
                <a:r>
                  <a:rPr lang="en-US" sz="1765">
                    <a:solidFill>
                      <a:srgbClr val="000000"/>
                    </a:solidFill>
                    <a:cs typeface="Times New Roman" panose="02020603050405020304" pitchFamily="18" charset="0"/>
                  </a:rPr>
                  <a:t>Memory</a:t>
                </a:r>
              </a:p>
              <a:p>
                <a:pPr algn="ctr"/>
                <a:r>
                  <a:rPr lang="en-US" sz="1765">
                    <a:solidFill>
                      <a:srgbClr val="000000"/>
                    </a:solidFill>
                    <a:cs typeface="Times New Roman" panose="02020603050405020304" pitchFamily="18" charset="0"/>
                  </a:rPr>
                  <a:t>External knowledge</a:t>
                </a:r>
              </a:p>
              <a:p>
                <a:pPr algn="ctr"/>
                <a:endParaRPr lang="en-US" sz="1765">
                  <a:solidFill>
                    <a:srgbClr val="000000"/>
                  </a:solidFill>
                  <a:cs typeface="Times New Roman" panose="02020603050405020304" pitchFamily="18" charset="0"/>
                </a:endParaRPr>
              </a:p>
            </p:txBody>
          </p:sp>
        </p:grpSp>
        <p:sp>
          <p:nvSpPr>
            <p:cNvPr id="56" name="Rectangle 55"/>
            <p:cNvSpPr/>
            <p:nvPr/>
          </p:nvSpPr>
          <p:spPr>
            <a:xfrm rot="16200000">
              <a:off x="-818556" y="1979612"/>
              <a:ext cx="2432525" cy="401933"/>
            </a:xfrm>
            <a:prstGeom prst="rect">
              <a:avLst/>
            </a:prstGeom>
          </p:spPr>
          <p:txBody>
            <a:bodyPr wrap="none">
              <a:spAutoFit/>
            </a:bodyPr>
            <a:lstStyle/>
            <a:p>
              <a:r>
                <a:rPr lang="en-US" sz="1961" b="1" dirty="0"/>
                <a:t>Goal-Oriented Dialog</a:t>
              </a:r>
            </a:p>
          </p:txBody>
        </p:sp>
      </p:grpSp>
      <p:grpSp>
        <p:nvGrpSpPr>
          <p:cNvPr id="58" name="Group 57"/>
          <p:cNvGrpSpPr/>
          <p:nvPr/>
        </p:nvGrpSpPr>
        <p:grpSpPr>
          <a:xfrm>
            <a:off x="171296" y="3653135"/>
            <a:ext cx="7707991" cy="2465483"/>
            <a:chOff x="174708" y="3954462"/>
            <a:chExt cx="7861551" cy="2514600"/>
          </a:xfrm>
        </p:grpSpPr>
        <p:sp>
          <p:nvSpPr>
            <p:cNvPr id="23" name="Rectangle: Rounded Corners 22"/>
            <p:cNvSpPr/>
            <p:nvPr/>
          </p:nvSpPr>
          <p:spPr>
            <a:xfrm>
              <a:off x="3692859" y="4106862"/>
              <a:ext cx="1752600" cy="914400"/>
            </a:xfrm>
            <a:prstGeom prst="roundRect">
              <a:avLst/>
            </a:prstGeom>
            <a:solidFill>
              <a:schemeClr val="tx1">
                <a:alpha val="8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69">
                  <a:solidFill>
                    <a:srgbClr val="000000"/>
                  </a:solidFill>
                  <a:cs typeface="Times New Roman" panose="02020603050405020304" pitchFamily="18" charset="0"/>
                </a:rPr>
                <a:t>Understanding</a:t>
              </a:r>
              <a:br>
                <a:rPr lang="en-US" sz="1569">
                  <a:solidFill>
                    <a:srgbClr val="000000"/>
                  </a:solidFill>
                  <a:cs typeface="Times New Roman" panose="02020603050405020304" pitchFamily="18" charset="0"/>
                </a:rPr>
              </a:br>
              <a:r>
                <a:rPr lang="en-US" sz="1569">
                  <a:solidFill>
                    <a:srgbClr val="000000"/>
                  </a:solidFill>
                  <a:cs typeface="Times New Roman" panose="02020603050405020304" pitchFamily="18" charset="0"/>
                </a:rPr>
                <a:t>(NLU)</a:t>
              </a:r>
            </a:p>
          </p:txBody>
        </p:sp>
        <p:sp>
          <p:nvSpPr>
            <p:cNvPr id="24" name="Rectangle: Rounded Corners 23"/>
            <p:cNvSpPr/>
            <p:nvPr/>
          </p:nvSpPr>
          <p:spPr>
            <a:xfrm>
              <a:off x="5902659" y="4106862"/>
              <a:ext cx="1752600" cy="914400"/>
            </a:xfrm>
            <a:prstGeom prst="roundRect">
              <a:avLst/>
            </a:prstGeom>
            <a:solidFill>
              <a:schemeClr val="tx1">
                <a:alpha val="8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69">
                  <a:solidFill>
                    <a:srgbClr val="000000"/>
                  </a:solidFill>
                  <a:cs typeface="Times New Roman" panose="02020603050405020304" pitchFamily="18" charset="0"/>
                </a:rPr>
                <a:t>State tracker</a:t>
              </a:r>
            </a:p>
          </p:txBody>
        </p:sp>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59644" y="4564062"/>
              <a:ext cx="914400" cy="914400"/>
            </a:xfrm>
            <a:prstGeom prst="rect">
              <a:avLst/>
            </a:prstGeom>
          </p:spPr>
        </p:pic>
        <p:cxnSp>
          <p:nvCxnSpPr>
            <p:cNvPr id="26" name="Straight Connector 25"/>
            <p:cNvCxnSpPr>
              <a:stCxn id="23" idx="3"/>
              <a:endCxn id="24" idx="1"/>
            </p:cNvCxnSpPr>
            <p:nvPr/>
          </p:nvCxnSpPr>
          <p:spPr>
            <a:xfrm>
              <a:off x="5445459" y="4564062"/>
              <a:ext cx="457200" cy="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27" name="Rectangle: Rounded Corners 26"/>
            <p:cNvSpPr/>
            <p:nvPr/>
          </p:nvSpPr>
          <p:spPr>
            <a:xfrm>
              <a:off x="3692859" y="5249862"/>
              <a:ext cx="1752600" cy="914400"/>
            </a:xfrm>
            <a:prstGeom prst="roundRect">
              <a:avLst/>
            </a:prstGeom>
            <a:solidFill>
              <a:schemeClr val="tx1">
                <a:alpha val="8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69">
                  <a:solidFill>
                    <a:srgbClr val="000000"/>
                  </a:solidFill>
                  <a:cs typeface="Times New Roman" panose="02020603050405020304" pitchFamily="18" charset="0"/>
                </a:rPr>
                <a:t>Generation</a:t>
              </a:r>
              <a:br>
                <a:rPr lang="en-US" sz="1569">
                  <a:solidFill>
                    <a:srgbClr val="000000"/>
                  </a:solidFill>
                  <a:cs typeface="Times New Roman" panose="02020603050405020304" pitchFamily="18" charset="0"/>
                </a:rPr>
              </a:br>
              <a:r>
                <a:rPr lang="en-US" sz="1569">
                  <a:solidFill>
                    <a:srgbClr val="000000"/>
                  </a:solidFill>
                  <a:cs typeface="Times New Roman" panose="02020603050405020304" pitchFamily="18" charset="0"/>
                </a:rPr>
                <a:t>(NLG)</a:t>
              </a:r>
            </a:p>
          </p:txBody>
        </p:sp>
        <p:sp>
          <p:nvSpPr>
            <p:cNvPr id="28" name="Rectangle: Rounded Corners 27"/>
            <p:cNvSpPr/>
            <p:nvPr/>
          </p:nvSpPr>
          <p:spPr>
            <a:xfrm>
              <a:off x="5902659" y="5249862"/>
              <a:ext cx="1752600" cy="914400"/>
            </a:xfrm>
            <a:prstGeom prst="roundRect">
              <a:avLst/>
            </a:prstGeom>
            <a:solidFill>
              <a:schemeClr val="tx1">
                <a:alpha val="8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69">
                  <a:solidFill>
                    <a:srgbClr val="000000"/>
                  </a:solidFill>
                  <a:cs typeface="Times New Roman" panose="02020603050405020304" pitchFamily="18" charset="0"/>
                </a:rPr>
                <a:t>Dialog policy</a:t>
              </a:r>
            </a:p>
          </p:txBody>
        </p:sp>
        <p:cxnSp>
          <p:nvCxnSpPr>
            <p:cNvPr id="29" name="Straight Connector 28"/>
            <p:cNvCxnSpPr>
              <a:stCxn id="24" idx="2"/>
              <a:endCxn id="28" idx="0"/>
            </p:cNvCxnSpPr>
            <p:nvPr/>
          </p:nvCxnSpPr>
          <p:spPr>
            <a:xfrm>
              <a:off x="6778959" y="5021262"/>
              <a:ext cx="0" cy="22860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28" idx="1"/>
              <a:endCxn id="27" idx="3"/>
            </p:cNvCxnSpPr>
            <p:nvPr/>
          </p:nvCxnSpPr>
          <p:spPr>
            <a:xfrm flipH="1">
              <a:off x="5445459" y="5707062"/>
              <a:ext cx="457200" cy="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bwMode="auto">
            <a:xfrm>
              <a:off x="3464259" y="3954462"/>
              <a:ext cx="4572000" cy="2514600"/>
            </a:xfrm>
            <a:prstGeom prst="rect">
              <a:avLst/>
            </a:prstGeom>
            <a:solidFill>
              <a:srgbClr val="0000FF"/>
            </a:solidFill>
            <a:ln w="25400">
              <a:no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7" rIns="0" bIns="45727" numCol="1" rtlCol="0" anchor="ctr" anchorCtr="0" compatLnSpc="1">
              <a:prstTxWarp prst="textNoShape">
                <a:avLst/>
              </a:prstTxWarp>
            </a:bodyPr>
            <a:lstStyle/>
            <a:p>
              <a:pPr algn="ctr" defTabSz="914297" fontAlgn="base">
                <a:spcBef>
                  <a:spcPct val="0"/>
                </a:spcBef>
                <a:spcAft>
                  <a:spcPct val="0"/>
                </a:spcAft>
              </a:pPr>
              <a:r>
                <a:rPr lang="en-US" sz="3529">
                  <a:gradFill>
                    <a:gsLst>
                      <a:gs pos="0">
                        <a:srgbClr val="FFFFFF"/>
                      </a:gs>
                      <a:gs pos="100000">
                        <a:srgbClr val="FFFFFF"/>
                      </a:gs>
                    </a:gsLst>
                    <a:lin ang="5400000" scaled="0"/>
                  </a:gradFill>
                </a:rPr>
                <a:t>Statistical model</a:t>
              </a:r>
              <a:br>
                <a:rPr lang="en-US" sz="3529">
                  <a:gradFill>
                    <a:gsLst>
                      <a:gs pos="0">
                        <a:srgbClr val="FFFFFF"/>
                      </a:gs>
                      <a:gs pos="100000">
                        <a:srgbClr val="FFFFFF"/>
                      </a:gs>
                    </a:gsLst>
                    <a:lin ang="5400000" scaled="0"/>
                  </a:gradFill>
                </a:rPr>
              </a:br>
              <a:r>
                <a:rPr lang="en-US" sz="3529">
                  <a:gradFill>
                    <a:gsLst>
                      <a:gs pos="0">
                        <a:srgbClr val="FFFFFF"/>
                      </a:gs>
                      <a:gs pos="100000">
                        <a:srgbClr val="FFFFFF"/>
                      </a:gs>
                    </a:gsLst>
                    <a:lin ang="5400000" scaled="0"/>
                  </a:gradFill>
                </a:rPr>
                <a:t>(e.g., neural)</a:t>
              </a:r>
            </a:p>
          </p:txBody>
        </p:sp>
        <p:cxnSp>
          <p:nvCxnSpPr>
            <p:cNvPr id="34" name="Straight Connector 33"/>
            <p:cNvCxnSpPr/>
            <p:nvPr/>
          </p:nvCxnSpPr>
          <p:spPr>
            <a:xfrm>
              <a:off x="3013635" y="4564062"/>
              <a:ext cx="457200" cy="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3017044" y="5685564"/>
              <a:ext cx="457200" cy="0"/>
            </a:xfrm>
            <a:prstGeom prst="line">
              <a:avLst/>
            </a:prstGeom>
            <a:ln w="444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2033019" y="4359366"/>
              <a:ext cx="839050" cy="371196"/>
            </a:xfrm>
            <a:prstGeom prst="rect">
              <a:avLst/>
            </a:prstGeom>
          </p:spPr>
          <p:txBody>
            <a:bodyPr wrap="none">
              <a:spAutoFit/>
            </a:bodyPr>
            <a:lstStyle/>
            <a:p>
              <a:r>
                <a:rPr lang="en-US" sz="1765">
                  <a:solidFill>
                    <a:srgbClr val="000000"/>
                  </a:solidFill>
                  <a:cs typeface="Times New Roman" panose="02020603050405020304" pitchFamily="18" charset="0"/>
                </a:rPr>
                <a:t>input </a:t>
              </a:r>
              <a:r>
                <a:rPr lang="en-US" sz="1765" b="1">
                  <a:solidFill>
                    <a:srgbClr val="000000"/>
                  </a:solidFill>
                  <a:cs typeface="Times New Roman" panose="02020603050405020304" pitchFamily="18" charset="0"/>
                </a:rPr>
                <a:t>x</a:t>
              </a:r>
              <a:endParaRPr lang="en-US" sz="1765" b="1"/>
            </a:p>
          </p:txBody>
        </p:sp>
        <p:sp>
          <p:nvSpPr>
            <p:cNvPr id="38" name="Rectangle 37"/>
            <p:cNvSpPr/>
            <p:nvPr/>
          </p:nvSpPr>
          <p:spPr>
            <a:xfrm>
              <a:off x="1879132" y="5478462"/>
              <a:ext cx="987830" cy="371196"/>
            </a:xfrm>
            <a:prstGeom prst="rect">
              <a:avLst/>
            </a:prstGeom>
          </p:spPr>
          <p:txBody>
            <a:bodyPr wrap="none">
              <a:spAutoFit/>
            </a:bodyPr>
            <a:lstStyle/>
            <a:p>
              <a:r>
                <a:rPr lang="en-US" sz="1765">
                  <a:solidFill>
                    <a:srgbClr val="000000"/>
                  </a:solidFill>
                  <a:cs typeface="Times New Roman" panose="02020603050405020304" pitchFamily="18" charset="0"/>
                </a:rPr>
                <a:t>output </a:t>
              </a:r>
              <a:r>
                <a:rPr lang="en-US" sz="1765" b="1">
                  <a:solidFill>
                    <a:srgbClr val="000000"/>
                  </a:solidFill>
                  <a:cs typeface="Times New Roman" panose="02020603050405020304" pitchFamily="18" charset="0"/>
                </a:rPr>
                <a:t>y</a:t>
              </a:r>
              <a:endParaRPr lang="en-US" sz="1765" b="1"/>
            </a:p>
          </p:txBody>
        </p:sp>
        <p:sp>
          <p:nvSpPr>
            <p:cNvPr id="55" name="Rectangle 54"/>
            <p:cNvSpPr/>
            <p:nvPr/>
          </p:nvSpPr>
          <p:spPr>
            <a:xfrm rot="16200000">
              <a:off x="-641910" y="4820295"/>
              <a:ext cx="2035170" cy="401933"/>
            </a:xfrm>
            <a:prstGeom prst="rect">
              <a:avLst/>
            </a:prstGeom>
          </p:spPr>
          <p:txBody>
            <a:bodyPr wrap="none">
              <a:spAutoFit/>
            </a:bodyPr>
            <a:lstStyle/>
            <a:p>
              <a:r>
                <a:rPr lang="en-US" sz="1961" b="1"/>
                <a:t>Fully data-driven </a:t>
              </a:r>
            </a:p>
          </p:txBody>
        </p:sp>
      </p:grpSp>
      <p:sp>
        <p:nvSpPr>
          <p:cNvPr id="52" name="Rectangle 51"/>
          <p:cNvSpPr/>
          <p:nvPr/>
        </p:nvSpPr>
        <p:spPr>
          <a:xfrm>
            <a:off x="149907" y="6451244"/>
            <a:ext cx="11876360" cy="338554"/>
          </a:xfrm>
          <a:prstGeom prst="rect">
            <a:avLst/>
          </a:prstGeom>
        </p:spPr>
        <p:txBody>
          <a:bodyPr wrap="square">
            <a:spAutoFit/>
          </a:bodyPr>
          <a:lstStyle/>
          <a:p>
            <a:pPr algn="ctr"/>
            <a:r>
              <a:rPr lang="en-US" sz="1600">
                <a:solidFill>
                  <a:schemeClr val="tx2"/>
                </a:solidFill>
              </a:rPr>
              <a:t>[</a:t>
            </a:r>
            <a:r>
              <a:rPr lang="en-US" sz="1600">
                <a:hlinkClick r:id="rId11"/>
              </a:rPr>
              <a:t>Young+ 13</a:t>
            </a:r>
            <a:r>
              <a:rPr lang="en-US" sz="1600"/>
              <a:t>; </a:t>
            </a:r>
            <a:r>
              <a:rPr lang="en-US" sz="1600">
                <a:hlinkClick r:id="rId12"/>
              </a:rPr>
              <a:t>Tur &amp; De Mori 11</a:t>
            </a:r>
            <a:r>
              <a:rPr lang="en-US" sz="1600"/>
              <a:t>; </a:t>
            </a:r>
            <a:r>
              <a:rPr lang="en-US" sz="1600">
                <a:hlinkClick r:id="rId13"/>
              </a:rPr>
              <a:t>Ritter+ 11</a:t>
            </a:r>
            <a:r>
              <a:rPr lang="en-US" sz="1600">
                <a:solidFill>
                  <a:schemeClr val="tx2"/>
                </a:solidFill>
              </a:rPr>
              <a:t>;</a:t>
            </a:r>
            <a:r>
              <a:rPr lang="en-US" sz="1600">
                <a:hlinkClick r:id="rId14"/>
              </a:rPr>
              <a:t> Sordoni+ 15</a:t>
            </a:r>
            <a:r>
              <a:rPr lang="en-US" sz="1600"/>
              <a:t>; </a:t>
            </a:r>
            <a:r>
              <a:rPr lang="en-US" sz="1600" err="1">
                <a:hlinkClick r:id="rId15"/>
              </a:rPr>
              <a:t>Vinyals</a:t>
            </a:r>
            <a:r>
              <a:rPr lang="en-US" sz="1600">
                <a:hlinkClick r:id="rId15"/>
              </a:rPr>
              <a:t> &amp; Le 15</a:t>
            </a:r>
            <a:r>
              <a:rPr lang="en-US" sz="1600"/>
              <a:t>; </a:t>
            </a:r>
            <a:r>
              <a:rPr lang="en-US" sz="1600">
                <a:hlinkClick r:id="rId16"/>
              </a:rPr>
              <a:t>Shang+ 15</a:t>
            </a:r>
            <a:r>
              <a:rPr lang="en-US" sz="1600"/>
              <a:t>;</a:t>
            </a:r>
            <a:r>
              <a:rPr lang="en-US" sz="1600">
                <a:solidFill>
                  <a:schemeClr val="tx2"/>
                </a:solidFill>
              </a:rPr>
              <a:t> etc.]</a:t>
            </a:r>
          </a:p>
        </p:txBody>
      </p:sp>
      <p:pic>
        <p:nvPicPr>
          <p:cNvPr id="32" name="Picture 31"/>
          <p:cNvPicPr>
            <a:picLocks noChangeAspect="1"/>
          </p:cNvPicPr>
          <p:nvPr/>
        </p:nvPicPr>
        <p:blipFill>
          <a:blip r:embed="rId17"/>
          <a:stretch>
            <a:fillRect/>
          </a:stretch>
        </p:blipFill>
        <p:spPr>
          <a:xfrm>
            <a:off x="11454225" y="1519561"/>
            <a:ext cx="737777" cy="737777"/>
          </a:xfrm>
          <a:prstGeom prst="rect">
            <a:avLst/>
          </a:prstGeom>
        </p:spPr>
      </p:pic>
      <p:sp>
        <p:nvSpPr>
          <p:cNvPr id="2" name="Slide Number Placeholder 1">
            <a:extLst>
              <a:ext uri="{FF2B5EF4-FFF2-40B4-BE49-F238E27FC236}">
                <a16:creationId xmlns:a16="http://schemas.microsoft.com/office/drawing/2014/main" id="{AF2F1ACC-0BBC-4A5A-83D1-F90F7A0539E2}"/>
              </a:ext>
            </a:extLst>
          </p:cNvPr>
          <p:cNvSpPr>
            <a:spLocks noGrp="1"/>
          </p:cNvSpPr>
          <p:nvPr>
            <p:ph type="sldNum" sz="quarter" idx="12"/>
          </p:nvPr>
        </p:nvSpPr>
        <p:spPr/>
        <p:txBody>
          <a:bodyPr/>
          <a:lstStyle/>
          <a:p>
            <a:fld id="{0DD54056-B847-46F3-8FD0-4DBB10FED605}" type="slidenum">
              <a:rPr lang="en-US" smtClean="0"/>
              <a:t>8</a:t>
            </a:fld>
            <a:endParaRPr lang="en-US"/>
          </a:p>
        </p:txBody>
      </p:sp>
      <mc:AlternateContent xmlns:mc="http://schemas.openxmlformats.org/markup-compatibility/2006" xmlns:p14="http://schemas.microsoft.com/office/powerpoint/2010/main">
        <mc:Choice Requires="p14">
          <p:contentPart p14:bwMode="auto" r:id="rId18">
            <p14:nvContentPartPr>
              <p14:cNvPr id="48" name="Ink 47">
                <a:extLst>
                  <a:ext uri="{FF2B5EF4-FFF2-40B4-BE49-F238E27FC236}">
                    <a16:creationId xmlns:a16="http://schemas.microsoft.com/office/drawing/2014/main" id="{09E09B25-181D-428D-A829-12257D926973}"/>
                  </a:ext>
                </a:extLst>
              </p14:cNvPr>
              <p14:cNvContentPartPr/>
              <p14:nvPr/>
            </p14:nvContentPartPr>
            <p14:xfrm>
              <a:off x="9161166" y="4081206"/>
              <a:ext cx="7560" cy="3240"/>
            </p14:xfrm>
          </p:contentPart>
        </mc:Choice>
        <mc:Fallback xmlns="">
          <p:pic>
            <p:nvPicPr>
              <p:cNvPr id="48" name="Ink 47">
                <a:extLst>
                  <a:ext uri="{FF2B5EF4-FFF2-40B4-BE49-F238E27FC236}">
                    <a16:creationId xmlns:a16="http://schemas.microsoft.com/office/drawing/2014/main" id="{09E09B25-181D-428D-A829-12257D926973}"/>
                  </a:ext>
                </a:extLst>
              </p:cNvPr>
              <p:cNvPicPr/>
              <p:nvPr/>
            </p:nvPicPr>
            <p:blipFill>
              <a:blip r:embed="rId19"/>
              <a:stretch>
                <a:fillRect/>
              </a:stretch>
            </p:blipFill>
            <p:spPr>
              <a:xfrm>
                <a:off x="9152166" y="4073106"/>
                <a:ext cx="25200" cy="19116"/>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9" name="Ink 58">
                <a:extLst>
                  <a:ext uri="{FF2B5EF4-FFF2-40B4-BE49-F238E27FC236}">
                    <a16:creationId xmlns:a16="http://schemas.microsoft.com/office/drawing/2014/main" id="{B529AB24-4439-40FC-A8A7-F62142FFA799}"/>
                  </a:ext>
                </a:extLst>
              </p14:cNvPr>
              <p14:cNvContentPartPr/>
              <p14:nvPr/>
            </p14:nvContentPartPr>
            <p14:xfrm>
              <a:off x="9149286" y="4162926"/>
              <a:ext cx="1800" cy="8280"/>
            </p14:xfrm>
          </p:contentPart>
        </mc:Choice>
        <mc:Fallback xmlns="">
          <p:pic>
            <p:nvPicPr>
              <p:cNvPr id="59" name="Ink 58">
                <a:extLst>
                  <a:ext uri="{FF2B5EF4-FFF2-40B4-BE49-F238E27FC236}">
                    <a16:creationId xmlns:a16="http://schemas.microsoft.com/office/drawing/2014/main" id="{B529AB24-4439-40FC-A8A7-F62142FFA799}"/>
                  </a:ext>
                </a:extLst>
              </p:cNvPr>
              <p:cNvPicPr/>
              <p:nvPr/>
            </p:nvPicPr>
            <p:blipFill>
              <a:blip r:embed="rId21"/>
              <a:stretch>
                <a:fillRect/>
              </a:stretch>
            </p:blipFill>
            <p:spPr>
              <a:xfrm>
                <a:off x="9140286" y="4153517"/>
                <a:ext cx="19440" cy="26722"/>
              </a:xfrm>
              <a:prstGeom prst="rect">
                <a:avLst/>
              </a:prstGeom>
            </p:spPr>
          </p:pic>
        </mc:Fallback>
      </mc:AlternateContent>
    </p:spTree>
    <p:extLst>
      <p:ext uri="{BB962C8B-B14F-4D97-AF65-F5344CB8AC3E}">
        <p14:creationId xmlns:p14="http://schemas.microsoft.com/office/powerpoint/2010/main" val="345587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par>
                                <p:cTn id="28" presetID="10" presetClass="entr" presetSubtype="0" fill="hold"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1" grpId="0" animBg="1"/>
      <p:bldP spid="5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D14E6-59B1-462D-BF2E-810F1EA15723}"/>
              </a:ext>
            </a:extLst>
          </p:cNvPr>
          <p:cNvSpPr>
            <a:spLocks noGrp="1"/>
          </p:cNvSpPr>
          <p:nvPr>
            <p:ph type="title"/>
          </p:nvPr>
        </p:nvSpPr>
        <p:spPr/>
        <p:txBody>
          <a:bodyPr/>
          <a:lstStyle/>
          <a:p>
            <a:r>
              <a:rPr lang="en-US"/>
              <a:t>Historical overview</a:t>
            </a:r>
          </a:p>
        </p:txBody>
      </p:sp>
      <p:sp>
        <p:nvSpPr>
          <p:cNvPr id="3" name="Content Placeholder 2">
            <a:extLst>
              <a:ext uri="{FF2B5EF4-FFF2-40B4-BE49-F238E27FC236}">
                <a16:creationId xmlns:a16="http://schemas.microsoft.com/office/drawing/2014/main" id="{5572A97E-9114-455D-80AC-391B71708C32}"/>
              </a:ext>
            </a:extLst>
          </p:cNvPr>
          <p:cNvSpPr>
            <a:spLocks noGrp="1"/>
          </p:cNvSpPr>
          <p:nvPr>
            <p:ph idx="1"/>
          </p:nvPr>
        </p:nvSpPr>
        <p:spPr/>
        <p:txBody>
          <a:bodyPr>
            <a:normAutofit/>
          </a:bodyPr>
          <a:lstStyle/>
          <a:p>
            <a:pPr marL="0" indent="0">
              <a:buNone/>
            </a:pPr>
            <a:r>
              <a:rPr lang="en-US" i="1"/>
              <a:t>Earlier work in fully data-driven response generation:</a:t>
            </a:r>
          </a:p>
          <a:p>
            <a:pPr marL="0" indent="0">
              <a:buNone/>
              <a:tabLst>
                <a:tab pos="1143000" algn="l"/>
              </a:tabLst>
            </a:pPr>
            <a:r>
              <a:rPr lang="en-US" b="1"/>
              <a:t> </a:t>
            </a:r>
          </a:p>
          <a:p>
            <a:pPr>
              <a:tabLst>
                <a:tab pos="1143000" algn="l"/>
              </a:tabLst>
            </a:pPr>
            <a:r>
              <a:rPr lang="en-US" b="1"/>
              <a:t>2010:</a:t>
            </a:r>
            <a:r>
              <a:rPr lang="en-US"/>
              <a:t> Response retrieval system (IR) [</a:t>
            </a:r>
            <a:r>
              <a:rPr lang="en-US" err="1">
                <a:hlinkClick r:id="rId3"/>
              </a:rPr>
              <a:t>Jafarpour</a:t>
            </a:r>
            <a:r>
              <a:rPr lang="en-US">
                <a:hlinkClick r:id="rId3"/>
              </a:rPr>
              <a:t>+ 10</a:t>
            </a:r>
            <a:r>
              <a:rPr lang="en-US"/>
              <a:t>]</a:t>
            </a:r>
            <a:endParaRPr lang="en-US" b="1"/>
          </a:p>
          <a:p>
            <a:pPr>
              <a:tabLst>
                <a:tab pos="1143000" algn="l"/>
              </a:tabLst>
            </a:pPr>
            <a:r>
              <a:rPr lang="en-US" b="1"/>
              <a:t>2011</a:t>
            </a:r>
            <a:r>
              <a:rPr lang="en-US"/>
              <a:t>: Response generation using Statistical Machine Translation 	 	(phrase-based MT) [</a:t>
            </a:r>
            <a:r>
              <a:rPr lang="en-US">
                <a:hlinkClick r:id="rId4"/>
              </a:rPr>
              <a:t>Ritter+ 11</a:t>
            </a:r>
            <a:r>
              <a:rPr lang="en-US"/>
              <a:t>]</a:t>
            </a:r>
          </a:p>
          <a:p>
            <a:pPr>
              <a:tabLst>
                <a:tab pos="1143000" algn="l"/>
              </a:tabLst>
            </a:pPr>
            <a:r>
              <a:rPr lang="en-US" b="1"/>
              <a:t>2015</a:t>
            </a:r>
            <a:r>
              <a:rPr lang="en-US"/>
              <a:t>: First neural response generation systems (RNN, seq2seq)</a:t>
            </a:r>
          </a:p>
          <a:p>
            <a:pPr marL="0" indent="0">
              <a:buNone/>
              <a:tabLst>
                <a:tab pos="1143000" algn="l"/>
              </a:tabLst>
            </a:pPr>
            <a:r>
              <a:rPr lang="en-US"/>
              <a:t>	[</a:t>
            </a:r>
            <a:r>
              <a:rPr lang="en-US">
                <a:hlinkClick r:id="rId5"/>
              </a:rPr>
              <a:t>Sordoni+ 15</a:t>
            </a:r>
            <a:r>
              <a:rPr lang="en-US"/>
              <a:t>; </a:t>
            </a:r>
            <a:r>
              <a:rPr lang="en-US" err="1">
                <a:hlinkClick r:id="rId6"/>
              </a:rPr>
              <a:t>Vinyals</a:t>
            </a:r>
            <a:r>
              <a:rPr lang="en-US">
                <a:hlinkClick r:id="rId6"/>
              </a:rPr>
              <a:t> &amp; Le 15</a:t>
            </a:r>
            <a:r>
              <a:rPr lang="en-US"/>
              <a:t>; </a:t>
            </a:r>
            <a:r>
              <a:rPr lang="en-US">
                <a:hlinkClick r:id="rId7"/>
              </a:rPr>
              <a:t>Shang+ 15</a:t>
            </a:r>
            <a:r>
              <a:rPr lang="en-US"/>
              <a:t>]</a:t>
            </a:r>
          </a:p>
        </p:txBody>
      </p:sp>
      <p:sp>
        <p:nvSpPr>
          <p:cNvPr id="5" name="Slide Number Placeholder 3">
            <a:extLst>
              <a:ext uri="{FF2B5EF4-FFF2-40B4-BE49-F238E27FC236}">
                <a16:creationId xmlns:a16="http://schemas.microsoft.com/office/drawing/2014/main" id="{BB3520CD-4C91-4984-A498-86A2182B6EC8}"/>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8804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0" name="Group 249"/>
          <p:cNvGrpSpPr/>
          <p:nvPr/>
        </p:nvGrpSpPr>
        <p:grpSpPr>
          <a:xfrm>
            <a:off x="3779940" y="4325539"/>
            <a:ext cx="7961778" cy="1694873"/>
            <a:chOff x="3855244" y="4411662"/>
            <a:chExt cx="8120392" cy="1728638"/>
          </a:xfrm>
        </p:grpSpPr>
        <p:sp>
          <p:nvSpPr>
            <p:cNvPr id="6" name="Bulle rectangulaire 17"/>
            <p:cNvSpPr/>
            <p:nvPr/>
          </p:nvSpPr>
          <p:spPr>
            <a:xfrm flipH="1">
              <a:off x="6334850" y="5521526"/>
              <a:ext cx="5640786" cy="618774"/>
            </a:xfrm>
            <a:prstGeom prst="wedgeRectCallout">
              <a:avLst>
                <a:gd name="adj1" fmla="val -59365"/>
                <a:gd name="adj2" fmla="val 26534"/>
              </a:avLst>
            </a:prstGeom>
            <a:solidFill>
              <a:srgbClr val="FFFF00"/>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236" name="Line Callout 1 235"/>
            <p:cNvSpPr/>
            <p:nvPr/>
          </p:nvSpPr>
          <p:spPr>
            <a:xfrm>
              <a:off x="3855244" y="5250805"/>
              <a:ext cx="1556245" cy="686682"/>
            </a:xfrm>
            <a:prstGeom prst="borderCallout1">
              <a:avLst>
                <a:gd name="adj1" fmla="val 7526"/>
                <a:gd name="adj2" fmla="val 8627"/>
                <a:gd name="adj3" fmla="val 95440"/>
                <a:gd name="adj4" fmla="val 160954"/>
              </a:avLst>
            </a:prstGeom>
            <a:solidFill>
              <a:srgbClr val="C00000"/>
            </a:solidFill>
            <a:ln w="25400">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61" b="0" i="1" u="none" strike="noStrike" kern="1200" cap="none" spc="0" normalizeH="0" baseline="0" noProof="0">
                  <a:ln>
                    <a:noFill/>
                  </a:ln>
                  <a:solidFill>
                    <a:prstClr val="white"/>
                  </a:solidFill>
                  <a:effectLst/>
                  <a:uLnTx/>
                  <a:uFillTx/>
                  <a:latin typeface="Calibri Light" panose="020F0302020204030204"/>
                  <a:ea typeface="+mn-ea"/>
                  <a:cs typeface="+mn-cs"/>
                </a:rPr>
                <a:t>Target:</a:t>
              </a:r>
              <a:br>
                <a:rPr kumimoji="0" lang="en-US" sz="1961" b="0" i="0" u="none" strike="noStrike" kern="1200" cap="none" spc="0" normalizeH="0" baseline="0" noProof="0">
                  <a:ln>
                    <a:noFill/>
                  </a:ln>
                  <a:solidFill>
                    <a:prstClr val="white"/>
                  </a:solidFill>
                  <a:effectLst/>
                  <a:uLnTx/>
                  <a:uFillTx/>
                  <a:latin typeface="Calibri Light" panose="020F0302020204030204"/>
                  <a:ea typeface="+mn-ea"/>
                  <a:cs typeface="+mn-cs"/>
                </a:rPr>
              </a:br>
              <a:r>
                <a:rPr kumimoji="0" lang="en-US" sz="1961" b="0" i="0" u="none" strike="noStrike" kern="1200" cap="none" spc="0" normalizeH="0" baseline="0" noProof="0">
                  <a:ln>
                    <a:noFill/>
                  </a:ln>
                  <a:solidFill>
                    <a:prstClr val="white"/>
                  </a:solidFill>
                  <a:effectLst/>
                  <a:uLnTx/>
                  <a:uFillTx/>
                  <a:latin typeface="Calibri Light" panose="020F0302020204030204"/>
                  <a:ea typeface="+mn-ea"/>
                  <a:cs typeface="+mn-cs"/>
                </a:rPr>
                <a:t>response</a:t>
              </a:r>
            </a:p>
          </p:txBody>
        </p:sp>
        <p:sp>
          <p:nvSpPr>
            <p:cNvPr id="240" name="Rectangle 239"/>
            <p:cNvSpPr/>
            <p:nvPr/>
          </p:nvSpPr>
          <p:spPr>
            <a:xfrm>
              <a:off x="5141623" y="4411662"/>
              <a:ext cx="122822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53" b="1" i="1"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decoder</a:t>
              </a:r>
              <a:endParaRPr kumimoji="0" lang="en-US" sz="2353" b="0" i="1"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p:cNvSpPr>
            <a:spLocks noGrp="1"/>
          </p:cNvSpPr>
          <p:nvPr>
            <p:ph type="title"/>
          </p:nvPr>
        </p:nvSpPr>
        <p:spPr>
          <a:xfrm>
            <a:off x="422031" y="365125"/>
            <a:ext cx="10931769" cy="707249"/>
          </a:xfrm>
        </p:spPr>
        <p:txBody>
          <a:bodyPr/>
          <a:lstStyle/>
          <a:p>
            <a:r>
              <a:rPr lang="en-US" sz="3922"/>
              <a:t>Neural Models for Response Generation </a:t>
            </a:r>
            <a:endParaRPr lang="en-US"/>
          </a:p>
        </p:txBody>
      </p:sp>
      <p:grpSp>
        <p:nvGrpSpPr>
          <p:cNvPr id="243" name="Group 242"/>
          <p:cNvGrpSpPr/>
          <p:nvPr/>
        </p:nvGrpSpPr>
        <p:grpSpPr>
          <a:xfrm>
            <a:off x="4522722" y="2187889"/>
            <a:ext cx="2387801" cy="3720109"/>
            <a:chOff x="4612823" y="2231425"/>
            <a:chExt cx="2435371" cy="3794221"/>
          </a:xfrm>
        </p:grpSpPr>
        <p:cxnSp>
          <p:nvCxnSpPr>
            <p:cNvPr id="27" name="Connecteur droit avec flèche 201"/>
            <p:cNvCxnSpPr>
              <a:cxnSpLocks/>
              <a:stCxn id="28" idx="3"/>
              <a:endCxn id="31" idx="1"/>
            </p:cNvCxnSpPr>
            <p:nvPr/>
          </p:nvCxnSpPr>
          <p:spPr>
            <a:xfrm>
              <a:off x="4612823" y="4049634"/>
              <a:ext cx="1761140" cy="1"/>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grpSp>
          <p:nvGrpSpPr>
            <p:cNvPr id="241" name="Group 240"/>
            <p:cNvGrpSpPr/>
            <p:nvPr/>
          </p:nvGrpSpPr>
          <p:grpSpPr>
            <a:xfrm>
              <a:off x="6373963" y="2231425"/>
              <a:ext cx="674231" cy="3794221"/>
              <a:chOff x="6373963" y="2231425"/>
              <a:chExt cx="674231" cy="3794221"/>
            </a:xfrm>
          </p:grpSpPr>
          <p:sp>
            <p:nvSpPr>
              <p:cNvPr id="14" name="Rectangle 13"/>
              <p:cNvSpPr/>
              <p:nvPr/>
            </p:nvSpPr>
            <p:spPr>
              <a:xfrm>
                <a:off x="6577510" y="5648956"/>
                <a:ext cx="250473" cy="37669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I</a:t>
                </a:r>
              </a:p>
            </p:txBody>
          </p:sp>
          <p:sp>
            <p:nvSpPr>
              <p:cNvPr id="31" name="Rectangle 30"/>
              <p:cNvSpPr/>
              <p:nvPr/>
            </p:nvSpPr>
            <p:spPr>
              <a:xfrm>
                <a:off x="6373963" y="3892287"/>
                <a:ext cx="674231" cy="314694"/>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2" name="Connecteur droit avec flèche 201"/>
              <p:cNvCxnSpPr>
                <a:stCxn id="53" idx="2"/>
                <a:endCxn id="31" idx="0"/>
              </p:cNvCxnSpPr>
              <p:nvPr/>
            </p:nvCxnSpPr>
            <p:spPr>
              <a:xfrm>
                <a:off x="6711079" y="3179022"/>
                <a:ext cx="0" cy="713265"/>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33" name="Rectangle 32"/>
              <p:cNvSpPr/>
              <p:nvPr/>
            </p:nvSpPr>
            <p:spPr>
              <a:xfrm>
                <a:off x="6421570" y="2231425"/>
                <a:ext cx="562354" cy="37669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EOS</a:t>
                </a:r>
              </a:p>
            </p:txBody>
          </p:sp>
          <p:grpSp>
            <p:nvGrpSpPr>
              <p:cNvPr id="46" name="Group 45"/>
              <p:cNvGrpSpPr/>
              <p:nvPr/>
            </p:nvGrpSpPr>
            <p:grpSpPr>
              <a:xfrm>
                <a:off x="6461256" y="4009566"/>
                <a:ext cx="504759" cy="86531"/>
                <a:chOff x="2375398" y="5125821"/>
                <a:chExt cx="494907" cy="84842"/>
              </a:xfrm>
            </p:grpSpPr>
            <p:sp>
              <p:nvSpPr>
                <p:cNvPr id="169" name="Oval 168"/>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Oval 169"/>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Oval 170"/>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Oval 171"/>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Rectangle 52"/>
              <p:cNvSpPr/>
              <p:nvPr/>
            </p:nvSpPr>
            <p:spPr>
              <a:xfrm>
                <a:off x="6373963" y="2864328"/>
                <a:ext cx="674231" cy="314694"/>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oup 59"/>
              <p:cNvGrpSpPr/>
              <p:nvPr/>
            </p:nvGrpSpPr>
            <p:grpSpPr>
              <a:xfrm>
                <a:off x="6463660" y="2981607"/>
                <a:ext cx="504759" cy="86531"/>
                <a:chOff x="2375398" y="5125821"/>
                <a:chExt cx="494907" cy="84842"/>
              </a:xfrm>
            </p:grpSpPr>
            <p:sp>
              <p:nvSpPr>
                <p:cNvPr id="141" name="Oval 140"/>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Oval 141"/>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Oval 142"/>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Oval 143"/>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3" name="Rectangle 62"/>
              <p:cNvSpPr/>
              <p:nvPr/>
            </p:nvSpPr>
            <p:spPr>
              <a:xfrm>
                <a:off x="6373963" y="4990722"/>
                <a:ext cx="674231" cy="314694"/>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9" name="Group 68"/>
              <p:cNvGrpSpPr/>
              <p:nvPr/>
            </p:nvGrpSpPr>
            <p:grpSpPr>
              <a:xfrm>
                <a:off x="6474874" y="5108001"/>
                <a:ext cx="504759" cy="86531"/>
                <a:chOff x="2375398" y="5125821"/>
                <a:chExt cx="494907" cy="84842"/>
              </a:xfrm>
            </p:grpSpPr>
            <p:sp>
              <p:nvSpPr>
                <p:cNvPr id="129" name="Oval 128"/>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Oval 129"/>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Oval 130"/>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Oval 131"/>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2" name="Connecteur droit avec flèche 201"/>
              <p:cNvCxnSpPr>
                <a:stCxn id="31" idx="2"/>
                <a:endCxn id="63" idx="0"/>
              </p:cNvCxnSpPr>
              <p:nvPr/>
            </p:nvCxnSpPr>
            <p:spPr>
              <a:xfrm>
                <a:off x="6711079" y="4206981"/>
                <a:ext cx="0" cy="783741"/>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grpSp>
      </p:grpSp>
      <p:grpSp>
        <p:nvGrpSpPr>
          <p:cNvPr id="242" name="Group 241"/>
          <p:cNvGrpSpPr/>
          <p:nvPr/>
        </p:nvGrpSpPr>
        <p:grpSpPr>
          <a:xfrm>
            <a:off x="6927598" y="2176834"/>
            <a:ext cx="1036489" cy="3733141"/>
            <a:chOff x="7065608" y="2220151"/>
            <a:chExt cx="1057138" cy="3807512"/>
          </a:xfrm>
        </p:grpSpPr>
        <p:sp>
          <p:nvSpPr>
            <p:cNvPr id="12" name="Rectangle 11"/>
            <p:cNvSpPr/>
            <p:nvPr/>
          </p:nvSpPr>
          <p:spPr>
            <a:xfrm>
              <a:off x="7576557" y="5650973"/>
              <a:ext cx="436071" cy="37669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’m</a:t>
              </a:r>
            </a:p>
          </p:txBody>
        </p:sp>
        <p:cxnSp>
          <p:nvCxnSpPr>
            <p:cNvPr id="30" name="Connecteur droit avec flèche 201"/>
            <p:cNvCxnSpPr/>
            <p:nvPr/>
          </p:nvCxnSpPr>
          <p:spPr>
            <a:xfrm>
              <a:off x="7065608" y="4063940"/>
              <a:ext cx="376098" cy="837"/>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35" name="Rectangle 34"/>
            <p:cNvSpPr/>
            <p:nvPr/>
          </p:nvSpPr>
          <p:spPr>
            <a:xfrm>
              <a:off x="7448515" y="3893123"/>
              <a:ext cx="674231" cy="313857"/>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6" name="Connecteur droit avec flèche 201"/>
            <p:cNvCxnSpPr>
              <a:stCxn id="54" idx="2"/>
              <a:endCxn id="35" idx="0"/>
            </p:cNvCxnSpPr>
            <p:nvPr/>
          </p:nvCxnSpPr>
          <p:spPr>
            <a:xfrm>
              <a:off x="7785631" y="3179021"/>
              <a:ext cx="0" cy="714101"/>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37" name="Rectangle 36"/>
            <p:cNvSpPr/>
            <p:nvPr/>
          </p:nvSpPr>
          <p:spPr>
            <a:xfrm>
              <a:off x="7653694" y="2220151"/>
              <a:ext cx="247203" cy="37669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I</a:t>
              </a:r>
            </a:p>
          </p:txBody>
        </p:sp>
        <p:grpSp>
          <p:nvGrpSpPr>
            <p:cNvPr id="47" name="Group 46"/>
            <p:cNvGrpSpPr/>
            <p:nvPr/>
          </p:nvGrpSpPr>
          <p:grpSpPr>
            <a:xfrm>
              <a:off x="7545498" y="4009566"/>
              <a:ext cx="504759" cy="86531"/>
              <a:chOff x="2375398" y="5125821"/>
              <a:chExt cx="494907" cy="84842"/>
            </a:xfrm>
          </p:grpSpPr>
          <p:sp>
            <p:nvSpPr>
              <p:cNvPr id="165" name="Oval 164"/>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Oval 165"/>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Oval 166"/>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Oval 167"/>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4" name="Rectangle 53"/>
            <p:cNvSpPr/>
            <p:nvPr/>
          </p:nvSpPr>
          <p:spPr>
            <a:xfrm>
              <a:off x="7448515" y="2865164"/>
              <a:ext cx="674231" cy="313857"/>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oup 60"/>
            <p:cNvGrpSpPr/>
            <p:nvPr/>
          </p:nvGrpSpPr>
          <p:grpSpPr>
            <a:xfrm>
              <a:off x="7547902" y="2981607"/>
              <a:ext cx="504759" cy="86531"/>
              <a:chOff x="2375398" y="5125821"/>
              <a:chExt cx="494907" cy="84842"/>
            </a:xfrm>
          </p:grpSpPr>
          <p:sp>
            <p:nvSpPr>
              <p:cNvPr id="137" name="Oval 136"/>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Oval 137"/>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Oval 138"/>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Oval 139"/>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4" name="Rectangle 63"/>
            <p:cNvSpPr/>
            <p:nvPr/>
          </p:nvSpPr>
          <p:spPr>
            <a:xfrm>
              <a:off x="7448515" y="4991558"/>
              <a:ext cx="674231" cy="313857"/>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Rectangle 66"/>
            <p:cNvSpPr/>
            <p:nvPr/>
          </p:nvSpPr>
          <p:spPr>
            <a:xfrm>
              <a:off x="7455324" y="5250849"/>
              <a:ext cx="281173" cy="150547"/>
            </a:xfrm>
            <a:prstGeom prst="rect">
              <a:avLst/>
            </a:prstGeom>
            <a:noFill/>
            <a:ln>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0" name="Group 69"/>
            <p:cNvGrpSpPr/>
            <p:nvPr/>
          </p:nvGrpSpPr>
          <p:grpSpPr>
            <a:xfrm>
              <a:off x="7559116" y="5108001"/>
              <a:ext cx="504759" cy="86531"/>
              <a:chOff x="2375398" y="5125821"/>
              <a:chExt cx="494907" cy="84842"/>
            </a:xfrm>
          </p:grpSpPr>
          <p:sp>
            <p:nvSpPr>
              <p:cNvPr id="125" name="Oval 124"/>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Oval 126"/>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Oval 127"/>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3" name="Connecteur droit avec flèche 201"/>
            <p:cNvCxnSpPr>
              <a:stCxn id="35" idx="2"/>
              <a:endCxn id="64" idx="0"/>
            </p:cNvCxnSpPr>
            <p:nvPr/>
          </p:nvCxnSpPr>
          <p:spPr>
            <a:xfrm>
              <a:off x="7785631" y="4206980"/>
              <a:ext cx="0" cy="784578"/>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grpSp>
      <p:grpSp>
        <p:nvGrpSpPr>
          <p:cNvPr id="244" name="Group 243"/>
          <p:cNvGrpSpPr/>
          <p:nvPr/>
        </p:nvGrpSpPr>
        <p:grpSpPr>
          <a:xfrm>
            <a:off x="7957411" y="2186732"/>
            <a:ext cx="1061587" cy="3733141"/>
            <a:chOff x="8115937" y="2230246"/>
            <a:chExt cx="1082736" cy="3807512"/>
          </a:xfrm>
        </p:grpSpPr>
        <p:sp>
          <p:nvSpPr>
            <p:cNvPr id="13" name="Rectangle 12"/>
            <p:cNvSpPr/>
            <p:nvPr/>
          </p:nvSpPr>
          <p:spPr>
            <a:xfrm>
              <a:off x="8588327" y="5661068"/>
              <a:ext cx="564382" cy="37669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fine</a:t>
              </a:r>
            </a:p>
          </p:txBody>
        </p:sp>
        <p:cxnSp>
          <p:nvCxnSpPr>
            <p:cNvPr id="34" name="Connecteur droit avec flèche 201"/>
            <p:cNvCxnSpPr/>
            <p:nvPr/>
          </p:nvCxnSpPr>
          <p:spPr>
            <a:xfrm flipV="1">
              <a:off x="8115937" y="4062761"/>
              <a:ext cx="401696" cy="2016"/>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39" name="Rectangle 38"/>
            <p:cNvSpPr/>
            <p:nvPr/>
          </p:nvSpPr>
          <p:spPr>
            <a:xfrm>
              <a:off x="8524442" y="3891107"/>
              <a:ext cx="674231" cy="3202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0" name="Connecteur droit avec flèche 201"/>
            <p:cNvCxnSpPr>
              <a:stCxn id="55" idx="2"/>
              <a:endCxn id="39" idx="0"/>
            </p:cNvCxnSpPr>
            <p:nvPr/>
          </p:nvCxnSpPr>
          <p:spPr>
            <a:xfrm>
              <a:off x="8861558" y="3183400"/>
              <a:ext cx="0" cy="707707"/>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41" name="Rectangle 40"/>
            <p:cNvSpPr/>
            <p:nvPr/>
          </p:nvSpPr>
          <p:spPr>
            <a:xfrm>
              <a:off x="8638196" y="2230246"/>
              <a:ext cx="430054" cy="37669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’m</a:t>
              </a:r>
            </a:p>
          </p:txBody>
        </p:sp>
        <p:grpSp>
          <p:nvGrpSpPr>
            <p:cNvPr id="48" name="Group 47"/>
            <p:cNvGrpSpPr/>
            <p:nvPr/>
          </p:nvGrpSpPr>
          <p:grpSpPr>
            <a:xfrm>
              <a:off x="8585078" y="4009566"/>
              <a:ext cx="504759" cy="86531"/>
              <a:chOff x="2375398" y="5125821"/>
              <a:chExt cx="494907" cy="84842"/>
            </a:xfrm>
          </p:grpSpPr>
          <p:sp>
            <p:nvSpPr>
              <p:cNvPr id="161" name="Oval 160"/>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Oval 161"/>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Oval 162"/>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Oval 163"/>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5" name="Rectangle 54"/>
            <p:cNvSpPr/>
            <p:nvPr/>
          </p:nvSpPr>
          <p:spPr>
            <a:xfrm>
              <a:off x="8524442" y="2863147"/>
              <a:ext cx="674231" cy="3202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2" name="Group 61"/>
            <p:cNvGrpSpPr/>
            <p:nvPr/>
          </p:nvGrpSpPr>
          <p:grpSpPr>
            <a:xfrm>
              <a:off x="8587482" y="2981607"/>
              <a:ext cx="504759" cy="86531"/>
              <a:chOff x="2375398" y="5125821"/>
              <a:chExt cx="494907" cy="84842"/>
            </a:xfrm>
          </p:grpSpPr>
          <p:sp>
            <p:nvSpPr>
              <p:cNvPr id="133" name="Oval 132"/>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Oval 133"/>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Oval 134"/>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5" name="Rectangle 64"/>
            <p:cNvSpPr/>
            <p:nvPr/>
          </p:nvSpPr>
          <p:spPr>
            <a:xfrm>
              <a:off x="8524442" y="4989541"/>
              <a:ext cx="674231" cy="3202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Rectangle 67"/>
            <p:cNvSpPr/>
            <p:nvPr/>
          </p:nvSpPr>
          <p:spPr>
            <a:xfrm>
              <a:off x="8556389" y="5251384"/>
              <a:ext cx="281173" cy="150547"/>
            </a:xfrm>
            <a:prstGeom prst="rect">
              <a:avLst/>
            </a:prstGeom>
            <a:noFill/>
            <a:ln>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1" name="Group 70"/>
            <p:cNvGrpSpPr/>
            <p:nvPr/>
          </p:nvGrpSpPr>
          <p:grpSpPr>
            <a:xfrm>
              <a:off x="8598696" y="5108001"/>
              <a:ext cx="504759" cy="86531"/>
              <a:chOff x="2375398" y="5125821"/>
              <a:chExt cx="494907" cy="84842"/>
            </a:xfrm>
          </p:grpSpPr>
          <p:sp>
            <p:nvSpPr>
              <p:cNvPr id="121" name="Oval 120"/>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Oval 123"/>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4" name="Connecteur droit avec flèche 201"/>
            <p:cNvCxnSpPr>
              <a:stCxn id="39" idx="2"/>
              <a:endCxn id="65" idx="0"/>
            </p:cNvCxnSpPr>
            <p:nvPr/>
          </p:nvCxnSpPr>
          <p:spPr>
            <a:xfrm>
              <a:off x="8861558" y="4211360"/>
              <a:ext cx="0" cy="778182"/>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grpSp>
      <p:grpSp>
        <p:nvGrpSpPr>
          <p:cNvPr id="245" name="Group 244"/>
          <p:cNvGrpSpPr/>
          <p:nvPr/>
        </p:nvGrpSpPr>
        <p:grpSpPr>
          <a:xfrm>
            <a:off x="9012321" y="2190542"/>
            <a:ext cx="1187759" cy="3733141"/>
            <a:chOff x="9191864" y="2234132"/>
            <a:chExt cx="1211421" cy="3807512"/>
          </a:xfrm>
        </p:grpSpPr>
        <p:sp>
          <p:nvSpPr>
            <p:cNvPr id="15" name="Rectangle 14"/>
            <p:cNvSpPr/>
            <p:nvPr/>
          </p:nvSpPr>
          <p:spPr>
            <a:xfrm>
              <a:off x="9950713" y="5664954"/>
              <a:ext cx="248838" cy="37669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t>
              </a:r>
            </a:p>
          </p:txBody>
        </p:sp>
        <p:cxnSp>
          <p:nvCxnSpPr>
            <p:cNvPr id="38" name="Connecteur droit avec flèche 201"/>
            <p:cNvCxnSpPr/>
            <p:nvPr/>
          </p:nvCxnSpPr>
          <p:spPr>
            <a:xfrm flipV="1">
              <a:off x="9191864" y="4062760"/>
              <a:ext cx="522545" cy="1"/>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76" name="Rectangle 75"/>
            <p:cNvSpPr/>
            <p:nvPr/>
          </p:nvSpPr>
          <p:spPr>
            <a:xfrm>
              <a:off x="9729054" y="3894993"/>
              <a:ext cx="674231" cy="3202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7" name="Connecteur droit avec flèche 201"/>
            <p:cNvCxnSpPr>
              <a:stCxn id="80" idx="2"/>
              <a:endCxn id="76" idx="0"/>
            </p:cNvCxnSpPr>
            <p:nvPr/>
          </p:nvCxnSpPr>
          <p:spPr>
            <a:xfrm>
              <a:off x="10066169" y="3187286"/>
              <a:ext cx="0" cy="707707"/>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78" name="Rectangle 77"/>
            <p:cNvSpPr/>
            <p:nvPr/>
          </p:nvSpPr>
          <p:spPr>
            <a:xfrm>
              <a:off x="9779731" y="2234132"/>
              <a:ext cx="556206" cy="37669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fine</a:t>
              </a:r>
            </a:p>
          </p:txBody>
        </p:sp>
        <p:grpSp>
          <p:nvGrpSpPr>
            <p:cNvPr id="79" name="Group 78"/>
            <p:cNvGrpSpPr/>
            <p:nvPr/>
          </p:nvGrpSpPr>
          <p:grpSpPr>
            <a:xfrm>
              <a:off x="9789691" y="4013452"/>
              <a:ext cx="504759" cy="86531"/>
              <a:chOff x="2375398" y="5125821"/>
              <a:chExt cx="494907" cy="84842"/>
            </a:xfrm>
          </p:grpSpPr>
          <p:sp>
            <p:nvSpPr>
              <p:cNvPr id="117" name="Oval 116"/>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val 118"/>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0" name="Rectangle 79"/>
            <p:cNvSpPr/>
            <p:nvPr/>
          </p:nvSpPr>
          <p:spPr>
            <a:xfrm>
              <a:off x="9729054" y="2867033"/>
              <a:ext cx="674231" cy="3202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1" name="Group 80"/>
            <p:cNvGrpSpPr/>
            <p:nvPr/>
          </p:nvGrpSpPr>
          <p:grpSpPr>
            <a:xfrm>
              <a:off x="9792095" y="2985492"/>
              <a:ext cx="504759" cy="86531"/>
              <a:chOff x="2375398" y="5125821"/>
              <a:chExt cx="494907" cy="84842"/>
            </a:xfrm>
          </p:grpSpPr>
          <p:sp>
            <p:nvSpPr>
              <p:cNvPr id="113" name="Oval 112"/>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13"/>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14"/>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Oval 115"/>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2" name="Rectangle 81"/>
            <p:cNvSpPr/>
            <p:nvPr/>
          </p:nvSpPr>
          <p:spPr>
            <a:xfrm>
              <a:off x="9729054" y="4993427"/>
              <a:ext cx="674231" cy="3202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82"/>
            <p:cNvSpPr/>
            <p:nvPr/>
          </p:nvSpPr>
          <p:spPr>
            <a:xfrm>
              <a:off x="9761002" y="5255270"/>
              <a:ext cx="281173" cy="150547"/>
            </a:xfrm>
            <a:prstGeom prst="rect">
              <a:avLst/>
            </a:prstGeom>
            <a:noFill/>
            <a:ln>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4" name="Group 83"/>
            <p:cNvGrpSpPr/>
            <p:nvPr/>
          </p:nvGrpSpPr>
          <p:grpSpPr>
            <a:xfrm>
              <a:off x="9803309" y="5111887"/>
              <a:ext cx="504759" cy="86531"/>
              <a:chOff x="2375398" y="5125821"/>
              <a:chExt cx="494907" cy="84842"/>
            </a:xfrm>
          </p:grpSpPr>
          <p:sp>
            <p:nvSpPr>
              <p:cNvPr id="109" name="Oval 108"/>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10"/>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11"/>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85" name="Connecteur droit avec flèche 201"/>
            <p:cNvCxnSpPr>
              <a:stCxn id="76" idx="2"/>
              <a:endCxn id="82" idx="0"/>
            </p:cNvCxnSpPr>
            <p:nvPr/>
          </p:nvCxnSpPr>
          <p:spPr>
            <a:xfrm>
              <a:off x="10066169" y="4215246"/>
              <a:ext cx="0" cy="778182"/>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grpSp>
      <p:grpSp>
        <p:nvGrpSpPr>
          <p:cNvPr id="246" name="Group 245"/>
          <p:cNvGrpSpPr/>
          <p:nvPr/>
        </p:nvGrpSpPr>
        <p:grpSpPr>
          <a:xfrm>
            <a:off x="10193406" y="2194353"/>
            <a:ext cx="1716281" cy="3733140"/>
            <a:chOff x="10396477" y="2238018"/>
            <a:chExt cx="1750473" cy="3807511"/>
          </a:xfrm>
        </p:grpSpPr>
        <p:sp>
          <p:nvSpPr>
            <p:cNvPr id="16" name="Rectangle 15"/>
            <p:cNvSpPr/>
            <p:nvPr/>
          </p:nvSpPr>
          <p:spPr>
            <a:xfrm>
              <a:off x="10882064" y="5668839"/>
              <a:ext cx="841994" cy="37669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thanks</a:t>
              </a:r>
            </a:p>
          </p:txBody>
        </p:sp>
        <p:cxnSp>
          <p:nvCxnSpPr>
            <p:cNvPr id="75" name="Connecteur droit avec flèche 201"/>
            <p:cNvCxnSpPr/>
            <p:nvPr/>
          </p:nvCxnSpPr>
          <p:spPr>
            <a:xfrm flipV="1">
              <a:off x="10396477" y="4066646"/>
              <a:ext cx="522545" cy="1"/>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cxnSp>
          <p:nvCxnSpPr>
            <p:cNvPr id="86" name="Connecteur droit avec flèche 201"/>
            <p:cNvCxnSpPr/>
            <p:nvPr/>
          </p:nvCxnSpPr>
          <p:spPr>
            <a:xfrm flipV="1">
              <a:off x="11624405" y="4070532"/>
              <a:ext cx="522545" cy="1"/>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87" name="Rectangle 86"/>
            <p:cNvSpPr/>
            <p:nvPr/>
          </p:nvSpPr>
          <p:spPr>
            <a:xfrm>
              <a:off x="10954780" y="3898879"/>
              <a:ext cx="674231" cy="3202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8" name="Connecteur droit avec flèche 201"/>
            <p:cNvCxnSpPr>
              <a:stCxn id="91" idx="2"/>
              <a:endCxn id="87" idx="0"/>
            </p:cNvCxnSpPr>
            <p:nvPr/>
          </p:nvCxnSpPr>
          <p:spPr>
            <a:xfrm>
              <a:off x="11291896" y="3191172"/>
              <a:ext cx="0" cy="707707"/>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89" name="Rectangle 88"/>
            <p:cNvSpPr/>
            <p:nvPr/>
          </p:nvSpPr>
          <p:spPr>
            <a:xfrm>
              <a:off x="11162160" y="2238018"/>
              <a:ext cx="247203" cy="37669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a:t>
              </a:r>
            </a:p>
          </p:txBody>
        </p:sp>
        <p:grpSp>
          <p:nvGrpSpPr>
            <p:cNvPr id="90" name="Group 89"/>
            <p:cNvGrpSpPr/>
            <p:nvPr/>
          </p:nvGrpSpPr>
          <p:grpSpPr>
            <a:xfrm>
              <a:off x="11017619" y="4017338"/>
              <a:ext cx="504759" cy="86531"/>
              <a:chOff x="2375398" y="5125821"/>
              <a:chExt cx="494907" cy="84842"/>
            </a:xfrm>
          </p:grpSpPr>
          <p:sp>
            <p:nvSpPr>
              <p:cNvPr id="105" name="Oval 104"/>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6"/>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1" name="Rectangle 90"/>
            <p:cNvSpPr/>
            <p:nvPr/>
          </p:nvSpPr>
          <p:spPr>
            <a:xfrm>
              <a:off x="10954780" y="2870919"/>
              <a:ext cx="674231" cy="3202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2" name="Group 91"/>
            <p:cNvGrpSpPr/>
            <p:nvPr/>
          </p:nvGrpSpPr>
          <p:grpSpPr>
            <a:xfrm>
              <a:off x="11020023" y="2989378"/>
              <a:ext cx="504759" cy="86531"/>
              <a:chOff x="2375398" y="5125821"/>
              <a:chExt cx="494907" cy="84842"/>
            </a:xfrm>
          </p:grpSpPr>
          <p:sp>
            <p:nvSpPr>
              <p:cNvPr id="101" name="Oval 100"/>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1"/>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2"/>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3"/>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3" name="Rectangle 92"/>
            <p:cNvSpPr/>
            <p:nvPr/>
          </p:nvSpPr>
          <p:spPr>
            <a:xfrm>
              <a:off x="10954780" y="4997314"/>
              <a:ext cx="674231" cy="3202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Rectangle 93"/>
            <p:cNvSpPr/>
            <p:nvPr/>
          </p:nvSpPr>
          <p:spPr>
            <a:xfrm>
              <a:off x="10988930" y="5259156"/>
              <a:ext cx="281173" cy="150547"/>
            </a:xfrm>
            <a:prstGeom prst="rect">
              <a:avLst/>
            </a:prstGeom>
            <a:noFill/>
            <a:ln>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5" name="Group 94"/>
            <p:cNvGrpSpPr/>
            <p:nvPr/>
          </p:nvGrpSpPr>
          <p:grpSpPr>
            <a:xfrm>
              <a:off x="11031237" y="5115773"/>
              <a:ext cx="504759" cy="86531"/>
              <a:chOff x="2375398" y="5125821"/>
              <a:chExt cx="494907" cy="84842"/>
            </a:xfrm>
          </p:grpSpPr>
          <p:sp>
            <p:nvSpPr>
              <p:cNvPr id="97" name="Oval 96"/>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97"/>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Oval 98"/>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val 99"/>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96" name="Connecteur droit avec flèche 201"/>
            <p:cNvCxnSpPr>
              <a:stCxn id="87" idx="2"/>
              <a:endCxn id="93" idx="0"/>
            </p:cNvCxnSpPr>
            <p:nvPr/>
          </p:nvCxnSpPr>
          <p:spPr>
            <a:xfrm>
              <a:off x="11291896" y="4219132"/>
              <a:ext cx="0" cy="778182"/>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grpSp>
      <p:grpSp>
        <p:nvGrpSpPr>
          <p:cNvPr id="247" name="Group 246"/>
          <p:cNvGrpSpPr/>
          <p:nvPr/>
        </p:nvGrpSpPr>
        <p:grpSpPr>
          <a:xfrm>
            <a:off x="131199" y="1221716"/>
            <a:ext cx="7808278" cy="1440504"/>
            <a:chOff x="-30956" y="1221221"/>
            <a:chExt cx="8245944" cy="1469202"/>
          </a:xfrm>
        </p:grpSpPr>
        <p:sp>
          <p:nvSpPr>
            <p:cNvPr id="7" name="Bulle rectangulaire 18"/>
            <p:cNvSpPr/>
            <p:nvPr/>
          </p:nvSpPr>
          <p:spPr>
            <a:xfrm flipH="1">
              <a:off x="-8033" y="2151062"/>
              <a:ext cx="4851464" cy="539361"/>
            </a:xfrm>
            <a:prstGeom prst="wedgeRectCallout">
              <a:avLst>
                <a:gd name="adj1" fmla="val 62688"/>
                <a:gd name="adj2" fmla="val 6279"/>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8" name="Rectangle 7"/>
            <p:cNvSpPr/>
            <p:nvPr/>
          </p:nvSpPr>
          <p:spPr>
            <a:xfrm>
              <a:off x="-30956" y="2227890"/>
              <a:ext cx="1732039" cy="37484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how</a:t>
              </a:r>
            </a:p>
          </p:txBody>
        </p:sp>
        <p:sp>
          <p:nvSpPr>
            <p:cNvPr id="9" name="Rectangle 8"/>
            <p:cNvSpPr/>
            <p:nvPr/>
          </p:nvSpPr>
          <p:spPr>
            <a:xfrm>
              <a:off x="1862142" y="2226968"/>
              <a:ext cx="520723" cy="37669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are</a:t>
              </a:r>
            </a:p>
          </p:txBody>
        </p:sp>
        <p:sp>
          <p:nvSpPr>
            <p:cNvPr id="10" name="Rectangle 9"/>
            <p:cNvSpPr/>
            <p:nvPr/>
          </p:nvSpPr>
          <p:spPr>
            <a:xfrm>
              <a:off x="2912960" y="2226968"/>
              <a:ext cx="568190" cy="37669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you</a:t>
              </a:r>
            </a:p>
          </p:txBody>
        </p:sp>
        <p:sp>
          <p:nvSpPr>
            <p:cNvPr id="11" name="Rectangle 10"/>
            <p:cNvSpPr/>
            <p:nvPr/>
          </p:nvSpPr>
          <p:spPr>
            <a:xfrm>
              <a:off x="4118761" y="2226968"/>
              <a:ext cx="308439" cy="37669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237" name="Line Callout 1 236"/>
            <p:cNvSpPr/>
            <p:nvPr/>
          </p:nvSpPr>
          <p:spPr>
            <a:xfrm>
              <a:off x="5684044" y="1221221"/>
              <a:ext cx="2530944" cy="686682"/>
            </a:xfrm>
            <a:prstGeom prst="borderCallout1">
              <a:avLst>
                <a:gd name="adj1" fmla="val 59437"/>
                <a:gd name="adj2" fmla="val 4643"/>
                <a:gd name="adj3" fmla="val 154122"/>
                <a:gd name="adj4" fmla="val -33120"/>
              </a:avLst>
            </a:prstGeom>
            <a:solidFill>
              <a:srgbClr val="C00000"/>
            </a:solidFill>
            <a:ln w="25400">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61" b="0" i="1" u="none" strike="noStrike" kern="1200" cap="none" spc="0" normalizeH="0" baseline="0" noProof="0">
                  <a:ln>
                    <a:noFill/>
                  </a:ln>
                  <a:solidFill>
                    <a:prstClr val="white"/>
                  </a:solidFill>
                  <a:effectLst/>
                  <a:uLnTx/>
                  <a:uFillTx/>
                  <a:latin typeface="Calibri Light" panose="020F0302020204030204"/>
                  <a:ea typeface="+mn-ea"/>
                  <a:cs typeface="+mn-cs"/>
                </a:rPr>
                <a:t>Source:</a:t>
              </a:r>
              <a:br>
                <a:rPr kumimoji="0" lang="en-US" sz="1961" b="0" i="0" u="none" strike="noStrike" kern="1200" cap="none" spc="0" normalizeH="0" baseline="0" noProof="0">
                  <a:ln>
                    <a:noFill/>
                  </a:ln>
                  <a:solidFill>
                    <a:prstClr val="white"/>
                  </a:solidFill>
                  <a:effectLst/>
                  <a:uLnTx/>
                  <a:uFillTx/>
                  <a:latin typeface="Calibri Light" panose="020F0302020204030204"/>
                  <a:ea typeface="+mn-ea"/>
                  <a:cs typeface="+mn-cs"/>
                </a:rPr>
              </a:br>
              <a:r>
                <a:rPr kumimoji="0" lang="en-US" sz="1961" b="0" i="0" u="none" strike="noStrike" kern="1200" cap="none" spc="0" normalizeH="0" baseline="0" noProof="0">
                  <a:ln>
                    <a:noFill/>
                  </a:ln>
                  <a:solidFill>
                    <a:prstClr val="white"/>
                  </a:solidFill>
                  <a:effectLst/>
                  <a:uLnTx/>
                  <a:uFillTx/>
                  <a:latin typeface="Calibri Light" panose="020F0302020204030204"/>
                  <a:ea typeface="+mn-ea"/>
                  <a:cs typeface="+mn-cs"/>
                </a:rPr>
                <a:t>conversation history</a:t>
              </a:r>
            </a:p>
          </p:txBody>
        </p:sp>
      </p:grpSp>
      <p:grpSp>
        <p:nvGrpSpPr>
          <p:cNvPr id="248" name="Group 247"/>
          <p:cNvGrpSpPr/>
          <p:nvPr/>
        </p:nvGrpSpPr>
        <p:grpSpPr>
          <a:xfrm>
            <a:off x="119071" y="2808430"/>
            <a:ext cx="4403651" cy="1969757"/>
            <a:chOff x="121444" y="2864329"/>
            <a:chExt cx="4491380" cy="2008998"/>
          </a:xfrm>
        </p:grpSpPr>
        <p:grpSp>
          <p:nvGrpSpPr>
            <p:cNvPr id="238" name="Group 237"/>
            <p:cNvGrpSpPr/>
            <p:nvPr/>
          </p:nvGrpSpPr>
          <p:grpSpPr>
            <a:xfrm>
              <a:off x="712187" y="2864329"/>
              <a:ext cx="3900637" cy="1347030"/>
              <a:chOff x="712187" y="2864329"/>
              <a:chExt cx="3900637" cy="1347030"/>
            </a:xfrm>
          </p:grpSpPr>
          <p:cxnSp>
            <p:nvCxnSpPr>
              <p:cNvPr id="18" name="Connecteur droit avec flèche 201"/>
              <p:cNvCxnSpPr/>
              <p:nvPr/>
            </p:nvCxnSpPr>
            <p:spPr>
              <a:xfrm flipV="1">
                <a:off x="1385216" y="4065120"/>
                <a:ext cx="401696" cy="2016"/>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19" name="Rectangle 18"/>
              <p:cNvSpPr/>
              <p:nvPr/>
            </p:nvSpPr>
            <p:spPr>
              <a:xfrm>
                <a:off x="712187" y="3895482"/>
                <a:ext cx="674231" cy="315874"/>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 name="Connecteur droit avec flèche 201"/>
              <p:cNvCxnSpPr>
                <a:stCxn id="49" idx="2"/>
                <a:endCxn id="19" idx="0"/>
              </p:cNvCxnSpPr>
              <p:nvPr/>
            </p:nvCxnSpPr>
            <p:spPr>
              <a:xfrm>
                <a:off x="1049303" y="3183397"/>
                <a:ext cx="0" cy="712085"/>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cxnSp>
            <p:nvCxnSpPr>
              <p:cNvPr id="21" name="Connecteur droit avec flèche 201"/>
              <p:cNvCxnSpPr/>
              <p:nvPr/>
            </p:nvCxnSpPr>
            <p:spPr>
              <a:xfrm>
                <a:off x="2485366" y="4065120"/>
                <a:ext cx="376098" cy="837"/>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22" name="Rectangle 21"/>
              <p:cNvSpPr/>
              <p:nvPr/>
            </p:nvSpPr>
            <p:spPr>
              <a:xfrm>
                <a:off x="1788114" y="3893467"/>
                <a:ext cx="674231" cy="317891"/>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3" name="Connecteur droit avec flèche 201"/>
              <p:cNvCxnSpPr>
                <a:stCxn id="50" idx="2"/>
                <a:endCxn id="22" idx="0"/>
              </p:cNvCxnSpPr>
              <p:nvPr/>
            </p:nvCxnSpPr>
            <p:spPr>
              <a:xfrm>
                <a:off x="2125229" y="3183399"/>
                <a:ext cx="0" cy="710067"/>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cxnSp>
            <p:nvCxnSpPr>
              <p:cNvPr id="24" name="Connecteur droit avec flèche 201"/>
              <p:cNvCxnSpPr/>
              <p:nvPr/>
            </p:nvCxnSpPr>
            <p:spPr>
              <a:xfrm flipV="1">
                <a:off x="3535695" y="4063941"/>
                <a:ext cx="401696" cy="2016"/>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25" name="Rectangle 24"/>
              <p:cNvSpPr/>
              <p:nvPr/>
            </p:nvSpPr>
            <p:spPr>
              <a:xfrm>
                <a:off x="2862665" y="3894304"/>
                <a:ext cx="674231" cy="317055"/>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6" name="Connecteur droit avec flèche 201"/>
              <p:cNvCxnSpPr>
                <a:stCxn id="51" idx="2"/>
                <a:endCxn id="25" idx="0"/>
              </p:cNvCxnSpPr>
              <p:nvPr/>
            </p:nvCxnSpPr>
            <p:spPr>
              <a:xfrm>
                <a:off x="3199781" y="3183400"/>
                <a:ext cx="0" cy="710904"/>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sp>
            <p:nvSpPr>
              <p:cNvPr id="28" name="Rectangle 27"/>
              <p:cNvSpPr/>
              <p:nvPr/>
            </p:nvSpPr>
            <p:spPr>
              <a:xfrm>
                <a:off x="3938593" y="3892288"/>
                <a:ext cx="674231" cy="31469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9" name="Connecteur droit avec flèche 201"/>
              <p:cNvCxnSpPr>
                <a:stCxn id="52" idx="2"/>
                <a:endCxn id="28" idx="0"/>
              </p:cNvCxnSpPr>
              <p:nvPr/>
            </p:nvCxnSpPr>
            <p:spPr>
              <a:xfrm>
                <a:off x="4275708" y="3179021"/>
                <a:ext cx="1" cy="713267"/>
              </a:xfrm>
              <a:prstGeom prst="straightConnector1">
                <a:avLst/>
              </a:prstGeom>
              <a:ln w="6350" cmpd="sng">
                <a:headEnd type="none"/>
                <a:tailEnd type="triangle"/>
              </a:ln>
            </p:spPr>
            <p:style>
              <a:lnRef idx="1">
                <a:schemeClr val="dk1"/>
              </a:lnRef>
              <a:fillRef idx="0">
                <a:schemeClr val="dk1"/>
              </a:fillRef>
              <a:effectRef idx="0">
                <a:schemeClr val="dk1"/>
              </a:effectRef>
              <a:fontRef idx="minor">
                <a:schemeClr val="tx1"/>
              </a:fontRef>
            </p:style>
          </p:cxnSp>
          <p:grpSp>
            <p:nvGrpSpPr>
              <p:cNvPr id="42" name="Group 41"/>
              <p:cNvGrpSpPr/>
              <p:nvPr/>
            </p:nvGrpSpPr>
            <p:grpSpPr>
              <a:xfrm>
                <a:off x="808290" y="4009566"/>
                <a:ext cx="504759" cy="86531"/>
                <a:chOff x="2375398" y="5125821"/>
                <a:chExt cx="494907" cy="84842"/>
              </a:xfrm>
            </p:grpSpPr>
            <p:sp>
              <p:nvSpPr>
                <p:cNvPr id="185" name="Oval 184"/>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Oval 185"/>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7" name="Oval 186"/>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Oval 187"/>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3" name="Group 42"/>
              <p:cNvGrpSpPr/>
              <p:nvPr/>
            </p:nvGrpSpPr>
            <p:grpSpPr>
              <a:xfrm>
                <a:off x="1866325" y="4009566"/>
                <a:ext cx="504759" cy="86531"/>
                <a:chOff x="2375398" y="5125821"/>
                <a:chExt cx="494907" cy="84842"/>
              </a:xfrm>
            </p:grpSpPr>
            <p:sp>
              <p:nvSpPr>
                <p:cNvPr id="181" name="Oval 180"/>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Oval 181"/>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3" name="Oval 182"/>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Oval 183"/>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4" name="Group 43"/>
              <p:cNvGrpSpPr/>
              <p:nvPr/>
            </p:nvGrpSpPr>
            <p:grpSpPr>
              <a:xfrm>
                <a:off x="2935005" y="4023871"/>
                <a:ext cx="504759" cy="86531"/>
                <a:chOff x="2375398" y="5125821"/>
                <a:chExt cx="494907" cy="84842"/>
              </a:xfrm>
            </p:grpSpPr>
            <p:sp>
              <p:nvSpPr>
                <p:cNvPr id="177" name="Oval 176"/>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Oval 177"/>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Oval 178"/>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Oval 179"/>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5" name="Group 44"/>
              <p:cNvGrpSpPr/>
              <p:nvPr/>
            </p:nvGrpSpPr>
            <p:grpSpPr>
              <a:xfrm>
                <a:off x="4022127" y="4009566"/>
                <a:ext cx="504759" cy="86531"/>
                <a:chOff x="2375398" y="5125821"/>
                <a:chExt cx="494907" cy="84842"/>
              </a:xfrm>
            </p:grpSpPr>
            <p:sp>
              <p:nvSpPr>
                <p:cNvPr id="173" name="Oval 172"/>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Oval 173"/>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5" name="Oval 174"/>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Oval 175"/>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9" name="Rectangle 48"/>
              <p:cNvSpPr/>
              <p:nvPr/>
            </p:nvSpPr>
            <p:spPr>
              <a:xfrm>
                <a:off x="712187" y="2867523"/>
                <a:ext cx="674231" cy="315874"/>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Rectangle 49"/>
              <p:cNvSpPr/>
              <p:nvPr/>
            </p:nvSpPr>
            <p:spPr>
              <a:xfrm>
                <a:off x="1788114" y="2865508"/>
                <a:ext cx="674231" cy="317891"/>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Rectangle 50"/>
              <p:cNvSpPr/>
              <p:nvPr/>
            </p:nvSpPr>
            <p:spPr>
              <a:xfrm>
                <a:off x="2862665" y="2866345"/>
                <a:ext cx="674231" cy="317055"/>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Rectangle 51"/>
              <p:cNvSpPr/>
              <p:nvPr/>
            </p:nvSpPr>
            <p:spPr>
              <a:xfrm>
                <a:off x="3938592" y="2864329"/>
                <a:ext cx="674231" cy="31469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roup 55"/>
              <p:cNvGrpSpPr/>
              <p:nvPr/>
            </p:nvGrpSpPr>
            <p:grpSpPr>
              <a:xfrm>
                <a:off x="810694" y="2981607"/>
                <a:ext cx="504759" cy="86531"/>
                <a:chOff x="2375398" y="5125821"/>
                <a:chExt cx="494907" cy="84842"/>
              </a:xfrm>
            </p:grpSpPr>
            <p:sp>
              <p:nvSpPr>
                <p:cNvPr id="157" name="Oval 156"/>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Oval 157"/>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Oval 158"/>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Oval 159"/>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7" name="Group 56"/>
              <p:cNvGrpSpPr/>
              <p:nvPr/>
            </p:nvGrpSpPr>
            <p:grpSpPr>
              <a:xfrm>
                <a:off x="1868729" y="2981607"/>
                <a:ext cx="504759" cy="86531"/>
                <a:chOff x="2375398" y="5125821"/>
                <a:chExt cx="494907" cy="84842"/>
              </a:xfrm>
            </p:grpSpPr>
            <p:sp>
              <p:nvSpPr>
                <p:cNvPr id="153" name="Oval 152"/>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Oval 153"/>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Oval 154"/>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Oval 155"/>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8" name="Group 57"/>
              <p:cNvGrpSpPr/>
              <p:nvPr/>
            </p:nvGrpSpPr>
            <p:grpSpPr>
              <a:xfrm>
                <a:off x="2937409" y="2995912"/>
                <a:ext cx="504759" cy="86531"/>
                <a:chOff x="2375398" y="5125821"/>
                <a:chExt cx="494907" cy="84842"/>
              </a:xfrm>
            </p:grpSpPr>
            <p:sp>
              <p:nvSpPr>
                <p:cNvPr id="149" name="Oval 148"/>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Oval 149"/>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Oval 150"/>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Oval 151"/>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9" name="Group 58"/>
              <p:cNvGrpSpPr/>
              <p:nvPr/>
            </p:nvGrpSpPr>
            <p:grpSpPr>
              <a:xfrm>
                <a:off x="4024531" y="2981607"/>
                <a:ext cx="504759" cy="86531"/>
                <a:chOff x="2375398" y="5125821"/>
                <a:chExt cx="494907" cy="84842"/>
              </a:xfrm>
            </p:grpSpPr>
            <p:sp>
              <p:nvSpPr>
                <p:cNvPr id="145" name="Oval 144"/>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Oval 145"/>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Oval 146"/>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Oval 147"/>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39" name="Rectangle 238"/>
            <p:cNvSpPr/>
            <p:nvPr/>
          </p:nvSpPr>
          <p:spPr>
            <a:xfrm>
              <a:off x="121444" y="4411662"/>
              <a:ext cx="122822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53" b="1" i="1"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encoder</a:t>
              </a:r>
              <a:endParaRPr kumimoji="0" lang="en-US" sz="2353" b="0" i="1"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extLst>
              <a:ext uri="{FF2B5EF4-FFF2-40B4-BE49-F238E27FC236}">
                <a16:creationId xmlns:a16="http://schemas.microsoft.com/office/drawing/2014/main" id="{6A42E01A-4F9E-4CDA-A794-283A2DD1EC27}"/>
              </a:ext>
            </a:extLst>
          </p:cNvPr>
          <p:cNvSpPr/>
          <p:nvPr/>
        </p:nvSpPr>
        <p:spPr>
          <a:xfrm>
            <a:off x="1893244" y="6193575"/>
            <a:ext cx="8235268" cy="646331"/>
          </a:xfrm>
          <a:prstGeom prst="rect">
            <a:avLst/>
          </a:prstGeom>
        </p:spPr>
        <p:txBody>
          <a:bodyPr wrap="non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Similar to sequence models in Neural Machine Translation (NMT), summarization, etc.</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Uses either RNN, LSTM, GRU, </a:t>
            </a:r>
            <a:r>
              <a:rPr kumimoji="0" lang="en-US" sz="18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Pointer-Generator Networks,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Transformer, etc.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5" name="Rectangle 4">
            <a:extLst>
              <a:ext uri="{FF2B5EF4-FFF2-40B4-BE49-F238E27FC236}">
                <a16:creationId xmlns:a16="http://schemas.microsoft.com/office/drawing/2014/main" id="{AFF2B199-BEE2-4835-AF8A-3BFFDA688D72}"/>
              </a:ext>
            </a:extLst>
          </p:cNvPr>
          <p:cNvSpPr/>
          <p:nvPr/>
        </p:nvSpPr>
        <p:spPr>
          <a:xfrm>
            <a:off x="10106723" y="263292"/>
            <a:ext cx="171899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Sordoni+ 15</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hlinkClick r:id="rId4"/>
              </a:rPr>
              <a:t>Vinyals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 &amp; Le 15</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5"/>
              </a:rPr>
              <a:t>Shang+ 15</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203" name="Slide Number Placeholder 3">
            <a:extLst>
              <a:ext uri="{FF2B5EF4-FFF2-40B4-BE49-F238E27FC236}">
                <a16:creationId xmlns:a16="http://schemas.microsoft.com/office/drawing/2014/main" id="{E80540D7-6936-4C93-8855-9C43670CF126}"/>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4726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1961D-72F5-482C-816A-262B02D0FEEA}"/>
              </a:ext>
            </a:extLst>
          </p:cNvPr>
          <p:cNvSpPr>
            <a:spLocks noGrp="1"/>
          </p:cNvSpPr>
          <p:nvPr>
            <p:ph type="title"/>
          </p:nvPr>
        </p:nvSpPr>
        <p:spPr/>
        <p:txBody>
          <a:bodyPr>
            <a:normAutofit fontScale="90000"/>
          </a:bodyPr>
          <a:lstStyle/>
          <a:p>
            <a:r>
              <a:rPr lang="en-US"/>
              <a:t>Neural Response Generation:</a:t>
            </a:r>
            <a:br>
              <a:rPr lang="en-US"/>
            </a:br>
            <a:r>
              <a:rPr lang="en-US" sz="4000"/>
              <a:t>Difference with other tasks (e.g., machine translation)</a:t>
            </a:r>
            <a:endParaRPr lang="en-US"/>
          </a:p>
        </p:txBody>
      </p:sp>
      <p:sp>
        <p:nvSpPr>
          <p:cNvPr id="3" name="Content Placeholder 2">
            <a:extLst>
              <a:ext uri="{FF2B5EF4-FFF2-40B4-BE49-F238E27FC236}">
                <a16:creationId xmlns:a16="http://schemas.microsoft.com/office/drawing/2014/main" id="{E9E1EBDE-384A-4C06-BDBD-A37598C47217}"/>
              </a:ext>
            </a:extLst>
          </p:cNvPr>
          <p:cNvSpPr>
            <a:spLocks noGrp="1"/>
          </p:cNvSpPr>
          <p:nvPr>
            <p:ph idx="1"/>
          </p:nvPr>
        </p:nvSpPr>
        <p:spPr/>
        <p:txBody>
          <a:bodyPr/>
          <a:lstStyle/>
          <a:p>
            <a:r>
              <a:rPr lang="en-US" b="1"/>
              <a:t>Data: </a:t>
            </a:r>
            <a:r>
              <a:rPr lang="en-US"/>
              <a:t>some training sets (social media) are </a:t>
            </a:r>
            <a:r>
              <a:rPr lang="en-US" b="1">
                <a:solidFill>
                  <a:schemeClr val="accent1"/>
                </a:solidFill>
              </a:rPr>
              <a:t>HUGE</a:t>
            </a:r>
            <a:br>
              <a:rPr lang="en-US" b="1">
                <a:solidFill>
                  <a:schemeClr val="accent1"/>
                </a:solidFill>
              </a:rPr>
            </a:br>
            <a:r>
              <a:rPr lang="en-US" b="1">
                <a:solidFill>
                  <a:schemeClr val="accent1"/>
                </a:solidFill>
              </a:rPr>
              <a:t>	</a:t>
            </a:r>
            <a:r>
              <a:rPr lang="en-US" sz="2400"/>
              <a:t>For example, Twitter (as of 2016):</a:t>
            </a:r>
            <a:br>
              <a:rPr lang="en-US"/>
            </a:br>
            <a:r>
              <a:rPr lang="en-US"/>
              <a:t>	</a:t>
            </a:r>
            <a:r>
              <a:rPr lang="en-US" sz="2400"/>
              <a:t>304M monthly active users</a:t>
            </a:r>
            <a:br>
              <a:rPr lang="en-US" sz="2400"/>
            </a:br>
            <a:r>
              <a:rPr lang="en-US" sz="2400"/>
              <a:t>	500M tweets per day (6M conversations per day)</a:t>
            </a:r>
            <a:br>
              <a:rPr lang="en-US" sz="2400"/>
            </a:br>
            <a:r>
              <a:rPr lang="en-US" sz="2400" i="1">
                <a:sym typeface="Wingdings" panose="05000000000000000000" pitchFamily="2" charset="2"/>
              </a:rPr>
              <a:t> often train on subset of the data; leaner and “faster” models preferred</a:t>
            </a:r>
          </a:p>
          <a:p>
            <a:r>
              <a:rPr lang="en-US" b="1"/>
              <a:t>System input: </a:t>
            </a:r>
            <a:r>
              <a:rPr lang="en-US">
                <a:solidFill>
                  <a:schemeClr val="accent1"/>
                </a:solidFill>
              </a:rPr>
              <a:t>LONG</a:t>
            </a:r>
            <a:r>
              <a:rPr lang="en-US"/>
              <a:t> conversation history</a:t>
            </a:r>
            <a:br>
              <a:rPr lang="en-US"/>
            </a:br>
            <a:endParaRPr lang="en-US" sz="2400" b="1"/>
          </a:p>
        </p:txBody>
      </p:sp>
      <p:grpSp>
        <p:nvGrpSpPr>
          <p:cNvPr id="9" name="Group 8">
            <a:extLst>
              <a:ext uri="{FF2B5EF4-FFF2-40B4-BE49-F238E27FC236}">
                <a16:creationId xmlns:a16="http://schemas.microsoft.com/office/drawing/2014/main" id="{A299EBBB-ADD7-4050-9A6F-964892D0BCBC}"/>
              </a:ext>
            </a:extLst>
          </p:cNvPr>
          <p:cNvGrpSpPr/>
          <p:nvPr/>
        </p:nvGrpSpPr>
        <p:grpSpPr>
          <a:xfrm>
            <a:off x="1171772" y="5089182"/>
            <a:ext cx="2720109" cy="1599324"/>
            <a:chOff x="1171772" y="5311432"/>
            <a:chExt cx="2720109" cy="1599324"/>
          </a:xfrm>
        </p:grpSpPr>
        <p:sp>
          <p:nvSpPr>
            <p:cNvPr id="4" name="Rectangle 3">
              <a:extLst>
                <a:ext uri="{FF2B5EF4-FFF2-40B4-BE49-F238E27FC236}">
                  <a16:creationId xmlns:a16="http://schemas.microsoft.com/office/drawing/2014/main" id="{3C2E61D0-61DF-4AB0-9F74-D8F2ECD580BE}"/>
                </a:ext>
              </a:extLst>
            </p:cNvPr>
            <p:cNvSpPr/>
            <p:nvPr/>
          </p:nvSpPr>
          <p:spPr>
            <a:xfrm>
              <a:off x="1171772" y="5311432"/>
              <a:ext cx="2720109" cy="523220"/>
            </a:xfrm>
            <a:prstGeom prst="rect">
              <a:avLst/>
            </a:prstGeom>
            <a:solidFill>
              <a:schemeClr val="bg2"/>
            </a:solidFill>
            <a:ln>
              <a:solidFill>
                <a:schemeClr val="bg2">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a:t>
              </a:r>
              <a:r>
                <a:rPr kumimoji="0" lang="en-US" sz="2800" b="0" i="0" u="none" strike="noStrike" kern="1200" cap="none" spc="0" normalizeH="0" baseline="-25000" noProof="0">
                  <a:ln>
                    <a:noFill/>
                  </a:ln>
                  <a:solidFill>
                    <a:prstClr val="black"/>
                  </a:solidFill>
                  <a:effectLst/>
                  <a:uLnTx/>
                  <a:uFillTx/>
                  <a:latin typeface="Calibri" panose="020F0502020204030204"/>
                  <a:ea typeface="+mn-ea"/>
                  <a:cs typeface="+mn-cs"/>
                </a:rPr>
                <a:t>1</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en-US" sz="2800" b="0" i="0" u="none" strike="noStrike" kern="1200" cap="none" spc="0" normalizeH="0" baseline="-25000" noProof="0">
                  <a:ln>
                    <a:noFill/>
                  </a:ln>
                  <a:solidFill>
                    <a:prstClr val="black"/>
                  </a:solidFill>
                  <a:effectLst/>
                  <a:uLnTx/>
                  <a:uFillTx/>
                  <a:latin typeface="Calibri" panose="020F0502020204030204"/>
                  <a:ea typeface="+mn-ea"/>
                  <a:cs typeface="+mn-cs"/>
                </a:rPr>
                <a:t>2</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en-US" sz="2800" b="0" i="0" u="none" strike="noStrike" kern="1200" cap="none" spc="0" normalizeH="0" baseline="-25000" noProof="0">
                  <a:ln>
                    <a:noFill/>
                  </a:ln>
                  <a:solidFill>
                    <a:prstClr val="black"/>
                  </a:solidFill>
                  <a:effectLst/>
                  <a:uLnTx/>
                  <a:uFillTx/>
                  <a:latin typeface="Calibri" panose="020F0502020204030204"/>
                  <a:ea typeface="+mn-ea"/>
                  <a:cs typeface="+mn-cs"/>
                </a:rPr>
                <a:t>3</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en-US" sz="2800" b="0" i="0" u="none" strike="noStrike" kern="1200" cap="none" spc="0" normalizeH="0" baseline="-25000" noProof="0">
                  <a:ln>
                    <a:noFill/>
                  </a:ln>
                  <a:solidFill>
                    <a:prstClr val="black"/>
                  </a:solidFill>
                  <a:effectLst/>
                  <a:uLnTx/>
                  <a:uFillTx/>
                  <a:latin typeface="Calibri" panose="020F0502020204030204"/>
                  <a:ea typeface="+mn-ea"/>
                  <a:cs typeface="+mn-cs"/>
                </a:rPr>
                <a:t>4</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 T</a:t>
              </a:r>
              <a:r>
                <a:rPr kumimoji="0" lang="en-US" sz="2800" b="0" i="0" u="none" strike="noStrike" kern="1200" cap="none" spc="0" normalizeH="0" baseline="-25000" noProof="0">
                  <a:ln>
                    <a:noFill/>
                  </a:ln>
                  <a:solidFill>
                    <a:prstClr val="black"/>
                  </a:solidFill>
                  <a:effectLst/>
                  <a:uLnTx/>
                  <a:uFillTx/>
                  <a:latin typeface="Calibri" panose="020F0502020204030204"/>
                  <a:ea typeface="+mn-ea"/>
                  <a:cs typeface="+mn-cs"/>
                </a:rPr>
                <a:t>N</a:t>
              </a:r>
            </a:p>
          </p:txBody>
        </p:sp>
        <p:sp>
          <p:nvSpPr>
            <p:cNvPr id="18" name="Rectangle 17">
              <a:extLst>
                <a:ext uri="{FF2B5EF4-FFF2-40B4-BE49-F238E27FC236}">
                  <a16:creationId xmlns:a16="http://schemas.microsoft.com/office/drawing/2014/main" id="{32175AE2-E8B7-412F-84B4-6740F73B899A}"/>
                </a:ext>
              </a:extLst>
            </p:cNvPr>
            <p:cNvSpPr/>
            <p:nvPr/>
          </p:nvSpPr>
          <p:spPr>
            <a:xfrm>
              <a:off x="1302353" y="6541424"/>
              <a:ext cx="234000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Conversation (N turns)</a:t>
              </a:r>
            </a:p>
          </p:txBody>
        </p:sp>
      </p:grpSp>
      <p:grpSp>
        <p:nvGrpSpPr>
          <p:cNvPr id="16" name="Group 15">
            <a:extLst>
              <a:ext uri="{FF2B5EF4-FFF2-40B4-BE49-F238E27FC236}">
                <a16:creationId xmlns:a16="http://schemas.microsoft.com/office/drawing/2014/main" id="{21CCEAD4-3171-47AC-904E-CD89F1F47576}"/>
              </a:ext>
            </a:extLst>
          </p:cNvPr>
          <p:cNvGrpSpPr/>
          <p:nvPr/>
        </p:nvGrpSpPr>
        <p:grpSpPr>
          <a:xfrm>
            <a:off x="4412607" y="4323164"/>
            <a:ext cx="7253351" cy="2365342"/>
            <a:chOff x="4412607" y="4545414"/>
            <a:chExt cx="7253351" cy="2365342"/>
          </a:xfrm>
        </p:grpSpPr>
        <p:sp>
          <p:nvSpPr>
            <p:cNvPr id="5" name="Right Arrow 17">
              <a:extLst>
                <a:ext uri="{FF2B5EF4-FFF2-40B4-BE49-F238E27FC236}">
                  <a16:creationId xmlns:a16="http://schemas.microsoft.com/office/drawing/2014/main" id="{C1F8075A-4780-4C18-9DE5-2E29C2433EA9}"/>
                </a:ext>
              </a:extLst>
            </p:cNvPr>
            <p:cNvSpPr/>
            <p:nvPr/>
          </p:nvSpPr>
          <p:spPr bwMode="auto">
            <a:xfrm>
              <a:off x="4412607" y="5327559"/>
              <a:ext cx="1039373" cy="490967"/>
            </a:xfrm>
            <a:prstGeom prst="rightArrow">
              <a:avLst/>
            </a:prstGeom>
            <a:solidFill>
              <a:srgbClr val="00188F"/>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14" name="Group 13">
              <a:extLst>
                <a:ext uri="{FF2B5EF4-FFF2-40B4-BE49-F238E27FC236}">
                  <a16:creationId xmlns:a16="http://schemas.microsoft.com/office/drawing/2014/main" id="{744A7B1A-DA79-4534-8CE9-2BCBCA3A5AC7}"/>
                </a:ext>
              </a:extLst>
            </p:cNvPr>
            <p:cNvGrpSpPr/>
            <p:nvPr/>
          </p:nvGrpSpPr>
          <p:grpSpPr>
            <a:xfrm>
              <a:off x="6150809" y="5179080"/>
              <a:ext cx="2903948" cy="523220"/>
              <a:chOff x="6424864" y="3250778"/>
              <a:chExt cx="2903948" cy="523220"/>
            </a:xfrm>
          </p:grpSpPr>
          <p:sp>
            <p:nvSpPr>
              <p:cNvPr id="7" name="Rectangle 6">
                <a:extLst>
                  <a:ext uri="{FF2B5EF4-FFF2-40B4-BE49-F238E27FC236}">
                    <a16:creationId xmlns:a16="http://schemas.microsoft.com/office/drawing/2014/main" id="{19B8A72B-BD0E-4D12-936A-B1A2A72C6BB7}"/>
                  </a:ext>
                </a:extLst>
              </p:cNvPr>
              <p:cNvSpPr/>
              <p:nvPr/>
            </p:nvSpPr>
            <p:spPr>
              <a:xfrm>
                <a:off x="6424864" y="3250778"/>
                <a:ext cx="2903948" cy="523220"/>
              </a:xfrm>
              <a:prstGeom prst="rect">
                <a:avLst/>
              </a:prstGeom>
              <a:solidFill>
                <a:schemeClr val="bg2"/>
              </a:solidFill>
              <a:ln>
                <a:solidFill>
                  <a:schemeClr val="bg2">
                    <a:lumMod val="50000"/>
                  </a:schemeClr>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a:t>
                </a:r>
                <a:r>
                  <a:rPr kumimoji="0" lang="en-US" sz="2800" b="0" i="0" u="none" strike="noStrike" kern="1200" cap="none" spc="0" normalizeH="0" baseline="-25000" noProof="0">
                    <a:ln>
                      <a:noFill/>
                    </a:ln>
                    <a:solidFill>
                      <a:prstClr val="black"/>
                    </a:solidFill>
                    <a:effectLst/>
                    <a:uLnTx/>
                    <a:uFillTx/>
                    <a:latin typeface="Calibri" panose="020F0502020204030204"/>
                    <a:ea typeface="+mn-ea"/>
                    <a:cs typeface="+mn-cs"/>
                  </a:rPr>
                  <a:t>1</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en-US" sz="2800" b="0" i="0" u="none" strike="noStrike" kern="1200" cap="none" spc="0" normalizeH="0" baseline="-25000" noProof="0">
                    <a:ln>
                      <a:noFill/>
                    </a:ln>
                    <a:solidFill>
                      <a:prstClr val="black"/>
                    </a:solidFill>
                    <a:effectLst/>
                    <a:uLnTx/>
                    <a:uFillTx/>
                    <a:latin typeface="Calibri" panose="020F0502020204030204"/>
                    <a:ea typeface="+mn-ea"/>
                    <a:cs typeface="+mn-cs"/>
                  </a:rPr>
                  <a:t>2</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en-US" sz="2800" b="0" i="0" u="none" strike="noStrike" kern="1200" cap="none" spc="0" normalizeH="0" baseline="-25000" noProof="0">
                    <a:ln>
                      <a:noFill/>
                    </a:ln>
                    <a:solidFill>
                      <a:prstClr val="black"/>
                    </a:solidFill>
                    <a:effectLst/>
                    <a:uLnTx/>
                    <a:uFillTx/>
                    <a:latin typeface="Calibri" panose="020F0502020204030204"/>
                    <a:ea typeface="+mn-ea"/>
                    <a:cs typeface="+mn-cs"/>
                  </a:rPr>
                  <a:t>3</a:t>
                </a:r>
              </a:p>
            </p:txBody>
          </p:sp>
          <p:cxnSp>
            <p:nvCxnSpPr>
              <p:cNvPr id="10" name="Straight Connector 9">
                <a:extLst>
                  <a:ext uri="{FF2B5EF4-FFF2-40B4-BE49-F238E27FC236}">
                    <a16:creationId xmlns:a16="http://schemas.microsoft.com/office/drawing/2014/main" id="{863C86CB-E116-46F7-BE91-7A86291E23D6}"/>
                  </a:ext>
                </a:extLst>
              </p:cNvPr>
              <p:cNvCxnSpPr>
                <a:cxnSpLocks/>
              </p:cNvCxnSpPr>
              <p:nvPr/>
            </p:nvCxnSpPr>
            <p:spPr>
              <a:xfrm>
                <a:off x="8084234" y="3540005"/>
                <a:ext cx="733301" cy="0"/>
              </a:xfrm>
              <a:prstGeom prst="line">
                <a:avLst/>
              </a:prstGeom>
              <a:noFill/>
              <a:ln w="44450" cap="flat" cmpd="sng" algn="ctr">
                <a:solidFill>
                  <a:srgbClr val="505050"/>
                </a:solidFill>
                <a:prstDash val="solid"/>
                <a:headEnd w="lg" len="med"/>
                <a:tailEnd type="triangle" w="lg" len="med"/>
              </a:ln>
              <a:effectLst/>
            </p:spPr>
          </p:cxnSp>
        </p:grpSp>
        <p:grpSp>
          <p:nvGrpSpPr>
            <p:cNvPr id="15" name="Group 14">
              <a:extLst>
                <a:ext uri="{FF2B5EF4-FFF2-40B4-BE49-F238E27FC236}">
                  <a16:creationId xmlns:a16="http://schemas.microsoft.com/office/drawing/2014/main" id="{F91B449C-D82B-460D-AFFA-B134C4B70FF3}"/>
                </a:ext>
              </a:extLst>
            </p:cNvPr>
            <p:cNvGrpSpPr/>
            <p:nvPr/>
          </p:nvGrpSpPr>
          <p:grpSpPr>
            <a:xfrm>
              <a:off x="5687594" y="4545414"/>
              <a:ext cx="2903948" cy="523220"/>
              <a:chOff x="6424863" y="2617112"/>
              <a:chExt cx="2903948" cy="523220"/>
            </a:xfrm>
          </p:grpSpPr>
          <p:sp>
            <p:nvSpPr>
              <p:cNvPr id="6" name="Rectangle 5">
                <a:extLst>
                  <a:ext uri="{FF2B5EF4-FFF2-40B4-BE49-F238E27FC236}">
                    <a16:creationId xmlns:a16="http://schemas.microsoft.com/office/drawing/2014/main" id="{97E6E888-F0C0-42B2-9766-70357402AA8C}"/>
                  </a:ext>
                </a:extLst>
              </p:cNvPr>
              <p:cNvSpPr/>
              <p:nvPr/>
            </p:nvSpPr>
            <p:spPr>
              <a:xfrm>
                <a:off x="6424863" y="2617112"/>
                <a:ext cx="2903948" cy="523220"/>
              </a:xfrm>
              <a:prstGeom prst="rect">
                <a:avLst/>
              </a:prstGeom>
              <a:solidFill>
                <a:schemeClr val="bg2"/>
              </a:solidFill>
              <a:ln>
                <a:solidFill>
                  <a:schemeClr val="bg2">
                    <a:lumMod val="50000"/>
                  </a:schemeClr>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a:t>
                </a:r>
                <a:r>
                  <a:rPr kumimoji="0" lang="en-US" sz="2800" b="0" i="0" u="none" strike="noStrike" kern="1200" cap="none" spc="0" normalizeH="0" baseline="-25000" noProof="0">
                    <a:ln>
                      <a:noFill/>
                    </a:ln>
                    <a:solidFill>
                      <a:prstClr val="black"/>
                    </a:solidFill>
                    <a:effectLst/>
                    <a:uLnTx/>
                    <a:uFillTx/>
                    <a:latin typeface="Calibri" panose="020F0502020204030204"/>
                    <a:ea typeface="+mn-ea"/>
                    <a:cs typeface="+mn-cs"/>
                  </a:rPr>
                  <a:t>1</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en-US" sz="2800" b="0" i="0" u="none" strike="noStrike" kern="1200" cap="none" spc="0" normalizeH="0" baseline="-25000" noProof="0">
                    <a:ln>
                      <a:noFill/>
                    </a:ln>
                    <a:solidFill>
                      <a:prstClr val="black"/>
                    </a:solidFill>
                    <a:effectLst/>
                    <a:uLnTx/>
                    <a:uFillTx/>
                    <a:latin typeface="Calibri" panose="020F0502020204030204"/>
                    <a:ea typeface="+mn-ea"/>
                    <a:cs typeface="+mn-cs"/>
                  </a:rPr>
                  <a:t>2</a:t>
                </a:r>
              </a:p>
            </p:txBody>
          </p:sp>
          <p:cxnSp>
            <p:nvCxnSpPr>
              <p:cNvPr id="11" name="Straight Connector 10">
                <a:extLst>
                  <a:ext uri="{FF2B5EF4-FFF2-40B4-BE49-F238E27FC236}">
                    <a16:creationId xmlns:a16="http://schemas.microsoft.com/office/drawing/2014/main" id="{F6537EEC-44E8-41B8-8854-6562D4D29402}"/>
                  </a:ext>
                </a:extLst>
              </p:cNvPr>
              <p:cNvCxnSpPr>
                <a:cxnSpLocks/>
              </p:cNvCxnSpPr>
              <p:nvPr/>
            </p:nvCxnSpPr>
            <p:spPr>
              <a:xfrm>
                <a:off x="8084234" y="2886289"/>
                <a:ext cx="733301" cy="0"/>
              </a:xfrm>
              <a:prstGeom prst="line">
                <a:avLst/>
              </a:prstGeom>
              <a:noFill/>
              <a:ln w="44450" cap="flat" cmpd="sng" algn="ctr">
                <a:solidFill>
                  <a:srgbClr val="505050"/>
                </a:solidFill>
                <a:prstDash val="solid"/>
                <a:headEnd w="lg" len="med"/>
                <a:tailEnd type="triangle" w="lg" len="med"/>
              </a:ln>
              <a:effectLst/>
            </p:spPr>
          </p:cxnSp>
        </p:grpSp>
        <p:grpSp>
          <p:nvGrpSpPr>
            <p:cNvPr id="13" name="Group 12">
              <a:extLst>
                <a:ext uri="{FF2B5EF4-FFF2-40B4-BE49-F238E27FC236}">
                  <a16:creationId xmlns:a16="http://schemas.microsoft.com/office/drawing/2014/main" id="{235B6A8B-C76E-4B88-B5CB-D4CFBA4EE790}"/>
                </a:ext>
              </a:extLst>
            </p:cNvPr>
            <p:cNvGrpSpPr/>
            <p:nvPr/>
          </p:nvGrpSpPr>
          <p:grpSpPr>
            <a:xfrm>
              <a:off x="6614024" y="5945098"/>
              <a:ext cx="2903948" cy="523220"/>
              <a:chOff x="6424863" y="3931819"/>
              <a:chExt cx="2903948" cy="523220"/>
            </a:xfrm>
          </p:grpSpPr>
          <p:sp>
            <p:nvSpPr>
              <p:cNvPr id="8" name="Rectangle 7">
                <a:extLst>
                  <a:ext uri="{FF2B5EF4-FFF2-40B4-BE49-F238E27FC236}">
                    <a16:creationId xmlns:a16="http://schemas.microsoft.com/office/drawing/2014/main" id="{D01173B3-98B6-40AC-9FC4-4B356C61B6A5}"/>
                  </a:ext>
                </a:extLst>
              </p:cNvPr>
              <p:cNvSpPr/>
              <p:nvPr/>
            </p:nvSpPr>
            <p:spPr>
              <a:xfrm>
                <a:off x="6424863" y="3931819"/>
                <a:ext cx="2903948" cy="523220"/>
              </a:xfrm>
              <a:prstGeom prst="rect">
                <a:avLst/>
              </a:prstGeom>
              <a:solidFill>
                <a:schemeClr val="bg2"/>
              </a:solidFill>
              <a:ln>
                <a:solidFill>
                  <a:schemeClr val="bg2">
                    <a:lumMod val="50000"/>
                  </a:schemeClr>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en-US" sz="2800" b="0" i="0" u="none" strike="noStrike" kern="1200" cap="none" spc="0" normalizeH="0" baseline="-25000" noProof="0">
                    <a:ln>
                      <a:noFill/>
                    </a:ln>
                    <a:solidFill>
                      <a:prstClr val="black"/>
                    </a:solidFill>
                    <a:effectLst/>
                    <a:uLnTx/>
                    <a:uFillTx/>
                    <a:latin typeface="Calibri" panose="020F0502020204030204"/>
                    <a:ea typeface="+mn-ea"/>
                    <a:cs typeface="+mn-cs"/>
                  </a:rPr>
                  <a:t>N-2</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en-US" sz="2800" b="0" i="0" u="none" strike="noStrike" kern="1200" cap="none" spc="0" normalizeH="0" baseline="-25000" noProof="0">
                    <a:ln>
                      <a:noFill/>
                    </a:ln>
                    <a:solidFill>
                      <a:prstClr val="black"/>
                    </a:solidFill>
                    <a:effectLst/>
                    <a:uLnTx/>
                    <a:uFillTx/>
                    <a:latin typeface="Calibri" panose="020F0502020204030204"/>
                    <a:ea typeface="+mn-ea"/>
                    <a:cs typeface="+mn-cs"/>
                  </a:rPr>
                  <a:t>N-1</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en-US" sz="2800" b="0" i="0" u="none" strike="noStrike" kern="1200" cap="none" spc="0" normalizeH="0" baseline="-25000" noProof="0">
                    <a:ln>
                      <a:noFill/>
                    </a:ln>
                    <a:solidFill>
                      <a:prstClr val="black"/>
                    </a:solidFill>
                    <a:effectLst/>
                    <a:uLnTx/>
                    <a:uFillTx/>
                    <a:latin typeface="Calibri" panose="020F0502020204030204"/>
                    <a:ea typeface="+mn-ea"/>
                    <a:cs typeface="+mn-cs"/>
                  </a:rPr>
                  <a:t>N</a:t>
                </a:r>
              </a:p>
            </p:txBody>
          </p:sp>
          <p:cxnSp>
            <p:nvCxnSpPr>
              <p:cNvPr id="12" name="Straight Connector 11">
                <a:extLst>
                  <a:ext uri="{FF2B5EF4-FFF2-40B4-BE49-F238E27FC236}">
                    <a16:creationId xmlns:a16="http://schemas.microsoft.com/office/drawing/2014/main" id="{10BE2E3D-C6BE-43A2-B01D-3A3297ABA6AF}"/>
                  </a:ext>
                </a:extLst>
              </p:cNvPr>
              <p:cNvCxnSpPr>
                <a:cxnSpLocks/>
              </p:cNvCxnSpPr>
              <p:nvPr/>
            </p:nvCxnSpPr>
            <p:spPr>
              <a:xfrm>
                <a:off x="8084234" y="4197732"/>
                <a:ext cx="733301" cy="0"/>
              </a:xfrm>
              <a:prstGeom prst="line">
                <a:avLst/>
              </a:prstGeom>
              <a:noFill/>
              <a:ln w="44450" cap="flat" cmpd="sng" algn="ctr">
                <a:solidFill>
                  <a:srgbClr val="505050"/>
                </a:solidFill>
                <a:prstDash val="solid"/>
                <a:headEnd w="lg" len="med"/>
                <a:tailEnd type="triangle" w="lg" len="med"/>
              </a:ln>
              <a:effectLst/>
            </p:spPr>
          </p:cxnSp>
        </p:grpSp>
        <p:sp>
          <p:nvSpPr>
            <p:cNvPr id="17" name="Rectangle 16">
              <a:extLst>
                <a:ext uri="{FF2B5EF4-FFF2-40B4-BE49-F238E27FC236}">
                  <a16:creationId xmlns:a16="http://schemas.microsoft.com/office/drawing/2014/main" id="{51AB1026-6365-4194-BF0B-861106E73090}"/>
                </a:ext>
              </a:extLst>
            </p:cNvPr>
            <p:cNvSpPr/>
            <p:nvPr/>
          </p:nvSpPr>
          <p:spPr>
            <a:xfrm>
              <a:off x="9286525" y="5018215"/>
              <a:ext cx="2379433" cy="107721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Either limit </a:t>
              </a:r>
              <a:b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context size </a:t>
              </a:r>
              <a:r>
                <a:rPr kumimoji="0" lang="en-US" sz="1600" b="0" i="0" u="none" strike="noStrike" kern="1200" cap="none" spc="0" normalizeH="0" baseline="0" noProof="0">
                  <a:ln>
                    <a:noFill/>
                  </a:ln>
                  <a:solidFill>
                    <a:srgbClr val="0070C0"/>
                  </a:solidFill>
                  <a:effectLst/>
                  <a:uLnTx/>
                  <a:uFillTx/>
                  <a:latin typeface="Calibri" panose="020F0502020204030204"/>
                  <a:ea typeface="+mn-ea"/>
                  <a:cs typeface="+mn-cs"/>
                </a:rPr>
                <a:t>[Sordoni+ 05]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or truncate backprop</a:t>
              </a:r>
              <a:b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a:ln>
                    <a:noFill/>
                  </a:ln>
                  <a:solidFill>
                    <a:srgbClr val="0070C0"/>
                  </a:solidFill>
                  <a:effectLst/>
                  <a:uLnTx/>
                  <a:uFillTx/>
                  <a:latin typeface="Calibri" panose="020F0502020204030204"/>
                  <a:ea typeface="+mn-ea"/>
                  <a:cs typeface="+mn-cs"/>
                </a:rPr>
                <a:t>[</a:t>
              </a:r>
              <a:r>
                <a:rPr kumimoji="0" lang="en-US" sz="1600" b="0" i="0" u="none" strike="noStrike" kern="1200" cap="none" spc="0" normalizeH="0" baseline="0" noProof="0" err="1">
                  <a:ln>
                    <a:noFill/>
                  </a:ln>
                  <a:solidFill>
                    <a:srgbClr val="0070C0"/>
                  </a:solidFill>
                  <a:effectLst/>
                  <a:uLnTx/>
                  <a:uFillTx/>
                  <a:latin typeface="Calibri" panose="020F0502020204030204"/>
                  <a:ea typeface="+mn-ea"/>
                  <a:cs typeface="+mn-cs"/>
                </a:rPr>
                <a:t>Vinyals</a:t>
              </a:r>
              <a:r>
                <a:rPr kumimoji="0" lang="en-US" sz="1600" b="0" i="0" u="none" strike="noStrike" kern="1200" cap="none" spc="0" normalizeH="0" baseline="0" noProof="0">
                  <a:ln>
                    <a:noFill/>
                  </a:ln>
                  <a:solidFill>
                    <a:srgbClr val="0070C0"/>
                  </a:solidFill>
                  <a:effectLst/>
                  <a:uLnTx/>
                  <a:uFillTx/>
                  <a:latin typeface="Calibri" panose="020F0502020204030204"/>
                  <a:ea typeface="+mn-ea"/>
                  <a:cs typeface="+mn-cs"/>
                </a:rPr>
                <a:t>+ 05, pc]</a:t>
              </a:r>
            </a:p>
          </p:txBody>
        </p:sp>
        <p:sp>
          <p:nvSpPr>
            <p:cNvPr id="19" name="Rectangle 18">
              <a:extLst>
                <a:ext uri="{FF2B5EF4-FFF2-40B4-BE49-F238E27FC236}">
                  <a16:creationId xmlns:a16="http://schemas.microsoft.com/office/drawing/2014/main" id="{DF3EB173-A29D-43D1-B323-0684B4B417EC}"/>
                </a:ext>
              </a:extLst>
            </p:cNvPr>
            <p:cNvSpPr/>
            <p:nvPr/>
          </p:nvSpPr>
          <p:spPr>
            <a:xfrm>
              <a:off x="6734850" y="6541424"/>
              <a:ext cx="225548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N-1 training instances</a:t>
              </a:r>
            </a:p>
          </p:txBody>
        </p:sp>
        <p:sp>
          <p:nvSpPr>
            <p:cNvPr id="20" name="Rectangle 19">
              <a:extLst>
                <a:ext uri="{FF2B5EF4-FFF2-40B4-BE49-F238E27FC236}">
                  <a16:creationId xmlns:a16="http://schemas.microsoft.com/office/drawing/2014/main" id="{F151F6E2-5C61-4E21-B703-1235CEFB5A86}"/>
                </a:ext>
              </a:extLst>
            </p:cNvPr>
            <p:cNvSpPr/>
            <p:nvPr/>
          </p:nvSpPr>
          <p:spPr>
            <a:xfrm>
              <a:off x="7667262" y="5617807"/>
              <a:ext cx="3674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t>
              </a:r>
            </a:p>
          </p:txBody>
        </p:sp>
      </p:grpSp>
      <p:pic>
        <p:nvPicPr>
          <p:cNvPr id="23" name="Picture 22">
            <a:extLst>
              <a:ext uri="{FF2B5EF4-FFF2-40B4-BE49-F238E27FC236}">
                <a16:creationId xmlns:a16="http://schemas.microsoft.com/office/drawing/2014/main" id="{EF1BCCDE-0781-4676-A418-6D91A7248B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98300" y="2775015"/>
            <a:ext cx="1667919" cy="556668"/>
          </a:xfrm>
          <a:prstGeom prst="rect">
            <a:avLst/>
          </a:prstGeom>
        </p:spPr>
      </p:pic>
      <p:pic>
        <p:nvPicPr>
          <p:cNvPr id="25" name="Image 3">
            <a:extLst>
              <a:ext uri="{FF2B5EF4-FFF2-40B4-BE49-F238E27FC236}">
                <a16:creationId xmlns:a16="http://schemas.microsoft.com/office/drawing/2014/main" id="{580F408E-9447-457E-AC47-5EB8618CEB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44048" y="1870075"/>
            <a:ext cx="1622171" cy="912471"/>
          </a:xfrm>
          <a:prstGeom prst="rect">
            <a:avLst/>
          </a:prstGeom>
        </p:spPr>
      </p:pic>
      <p:sp>
        <p:nvSpPr>
          <p:cNvPr id="28" name="Slide Number Placeholder 3">
            <a:extLst>
              <a:ext uri="{FF2B5EF4-FFF2-40B4-BE49-F238E27FC236}">
                <a16:creationId xmlns:a16="http://schemas.microsoft.com/office/drawing/2014/main" id="{DDDD5FAC-DF4D-448F-A51A-952E82B32CB5}"/>
              </a:ext>
            </a:extLst>
          </p:cNvPr>
          <p:cNvSpPr>
            <a:spLocks noGrp="1"/>
          </p:cNvSpPr>
          <p:nvPr>
            <p:ph type="sldNum" sz="quarter" idx="12"/>
          </p:nvPr>
        </p:nvSpPr>
        <p:spPr>
          <a:xfrm>
            <a:off x="9139994" y="613410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36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943" y="172085"/>
            <a:ext cx="10515600" cy="1177137"/>
          </a:xfrm>
        </p:spPr>
        <p:txBody>
          <a:bodyPr/>
          <a:lstStyle/>
          <a:p>
            <a:r>
              <a:rPr lang="en-US"/>
              <a:t>Neural conversation engine </a:t>
            </a:r>
            <a:endParaRPr lang="en-US" sz="4000"/>
          </a:p>
        </p:txBody>
      </p:sp>
      <p:sp>
        <p:nvSpPr>
          <p:cNvPr id="4" name="Rectangle 3"/>
          <p:cNvSpPr/>
          <p:nvPr/>
        </p:nvSpPr>
        <p:spPr>
          <a:xfrm>
            <a:off x="694658" y="1215872"/>
            <a:ext cx="5402057" cy="5262979"/>
          </a:xfrm>
          <a:prstGeom prst="rect">
            <a:avLst/>
          </a:prstGeom>
          <a:ln>
            <a:solidFill>
              <a:schemeClr val="accent1">
                <a:lumMod val="75000"/>
              </a:schemeClr>
            </a:solidFill>
          </a:ln>
        </p:spPr>
        <p:txBody>
          <a:bodyPr wrap="square">
            <a:spAutoFit/>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Neural model learns the general shape of conversation, and the system output is situationally appropriate and coherent…</a:t>
            </a: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6240257" y="1215872"/>
            <a:ext cx="5834062" cy="5262979"/>
          </a:xfrm>
          <a:prstGeom prst="rect">
            <a:avLst/>
          </a:prstGeom>
          <a:ln w="9525">
            <a:solidFill>
              <a:schemeClr val="accent1">
                <a:lumMod val="75000"/>
              </a:schemeClr>
            </a:solidFill>
          </a:ln>
        </p:spPr>
        <p:txBody>
          <a:bodyPr wrap="square">
            <a:spAutoFit/>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 more goal-oriented example. No grounding into a real calendar, but the “shape” of the conversation is fluent and plausible…</a:t>
            </a: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9412366" y="187860"/>
            <a:ext cx="28772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hlinkClick r:id="rId3"/>
              </a:rPr>
              <a:t>Sordoni+ 15</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hlinkClick r:id="rId4"/>
              </a:rPr>
              <a:t>Li+ 16a</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8" name="Slide Number Placeholder 3">
            <a:extLst>
              <a:ext uri="{FF2B5EF4-FFF2-40B4-BE49-F238E27FC236}">
                <a16:creationId xmlns:a16="http://schemas.microsoft.com/office/drawing/2014/main" id="{9C7288F8-8BE8-4F38-8BC8-0C54DB9B650A}"/>
              </a:ext>
            </a:extLst>
          </p:cNvPr>
          <p:cNvSpPr>
            <a:spLocks noGrp="1"/>
          </p:cNvSpPr>
          <p:nvPr>
            <p:ph type="sldNum" sz="quarter" idx="12"/>
          </p:nvPr>
        </p:nvSpPr>
        <p:spPr>
          <a:xfrm>
            <a:off x="9139994" y="646430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0" name="Table 9">
            <a:extLst>
              <a:ext uri="{FF2B5EF4-FFF2-40B4-BE49-F238E27FC236}">
                <a16:creationId xmlns:a16="http://schemas.microsoft.com/office/drawing/2014/main" id="{01ACC18A-DBD6-4A25-8702-B74B0129FC97}"/>
              </a:ext>
            </a:extLst>
          </p:cNvPr>
          <p:cNvGraphicFramePr>
            <a:graphicFrameLocks noGrp="1"/>
          </p:cNvGraphicFramePr>
          <p:nvPr/>
        </p:nvGraphicFramePr>
        <p:xfrm>
          <a:off x="747736" y="2081967"/>
          <a:ext cx="5295900" cy="4267200"/>
        </p:xfrm>
        <a:graphic>
          <a:graphicData uri="http://schemas.openxmlformats.org/drawingml/2006/table">
            <a:tbl>
              <a:tblPr/>
              <a:tblGrid>
                <a:gridCol w="647700">
                  <a:extLst>
                    <a:ext uri="{9D8B030D-6E8A-4147-A177-3AD203B41FA5}">
                      <a16:colId xmlns:a16="http://schemas.microsoft.com/office/drawing/2014/main" val="3065396534"/>
                    </a:ext>
                  </a:extLst>
                </a:gridCol>
                <a:gridCol w="4648200">
                  <a:extLst>
                    <a:ext uri="{9D8B030D-6E8A-4147-A177-3AD203B41FA5}">
                      <a16:colId xmlns:a16="http://schemas.microsoft.com/office/drawing/2014/main" val="923131806"/>
                    </a:ext>
                  </a:extLst>
                </a:gridCol>
              </a:tblGrid>
              <a:tr h="266700">
                <a:tc>
                  <a:txBody>
                    <a:bodyPr/>
                    <a:lstStyle/>
                    <a:p>
                      <a:pPr algn="l" rtl="0" fontAlgn="ctr"/>
                      <a:r>
                        <a:rPr lang="en-US" sz="1600" b="0" i="0" u="none" strike="noStrike">
                          <a:solidFill>
                            <a:srgbClr val="000000"/>
                          </a:solidFill>
                          <a:effectLst/>
                          <a:latin typeface="Calibri" panose="020F0502020204030204" pitchFamily="34" charset="0"/>
                        </a:rPr>
                        <a:t>H:</a:t>
                      </a:r>
                    </a:p>
                  </a:txBody>
                  <a:tcPr marL="4763" marR="4763" marT="4763"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Calibri" panose="020F0502020204030204" pitchFamily="34" charset="0"/>
                        </a:rPr>
                        <a:t>Hi</a:t>
                      </a:r>
                    </a:p>
                  </a:txBody>
                  <a:tcPr marL="4763" marR="4763" marT="4763"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447290812"/>
                  </a:ext>
                </a:extLst>
              </a:tr>
              <a:tr h="266700">
                <a:tc>
                  <a:txBody>
                    <a:bodyPr/>
                    <a:lstStyle/>
                    <a:p>
                      <a:pPr algn="l" rtl="0" fontAlgn="ctr"/>
                      <a:r>
                        <a:rPr lang="en-US" sz="1600" b="1" i="0" u="none" strike="noStrike">
                          <a:solidFill>
                            <a:srgbClr val="000000"/>
                          </a:solidFill>
                          <a:effectLst/>
                          <a:latin typeface="Calibri" panose="020F0502020204030204" pitchFamily="34" charset="0"/>
                        </a:rPr>
                        <a:t>M: </a:t>
                      </a:r>
                    </a:p>
                  </a:txBody>
                  <a:tcPr marL="4763" marR="4763" marT="4763" marB="0" anchor="ctr">
                    <a:lnL>
                      <a:noFill/>
                    </a:lnL>
                    <a:lnR>
                      <a:noFill/>
                    </a:lnR>
                    <a:lnT w="6350" cap="flat" cmpd="sng" algn="ctr">
                      <a:solidFill>
                        <a:srgbClr val="4472C4"/>
                      </a:solidFill>
                      <a:prstDash val="solid"/>
                      <a:round/>
                      <a:headEnd type="none" w="med" len="med"/>
                      <a:tailEnd type="none" w="med" len="med"/>
                    </a:lnT>
                    <a:lnB>
                      <a:noFill/>
                    </a:lnB>
                    <a:solidFill>
                      <a:srgbClr val="D9E1F2"/>
                    </a:solidFill>
                  </a:tcPr>
                </a:tc>
                <a:tc>
                  <a:txBody>
                    <a:bodyPr/>
                    <a:lstStyle/>
                    <a:p>
                      <a:pPr algn="l" rtl="0" fontAlgn="ctr"/>
                      <a:r>
                        <a:rPr lang="en-US" sz="1600" b="1" i="0" u="none" strike="noStrike">
                          <a:solidFill>
                            <a:srgbClr val="000000"/>
                          </a:solidFill>
                          <a:effectLst/>
                          <a:latin typeface="Calibri" panose="020F0502020204030204" pitchFamily="34" charset="0"/>
                        </a:rPr>
                        <a:t>How are you?</a:t>
                      </a:r>
                    </a:p>
                  </a:txBody>
                  <a:tcPr marL="4763" marR="4763" marT="4763" marB="0" anchor="ctr">
                    <a:lnL>
                      <a:noFill/>
                    </a:lnL>
                    <a:lnR>
                      <a:noFill/>
                    </a:lnR>
                    <a:lnT w="6350" cap="flat" cmpd="sng" algn="ctr">
                      <a:solidFill>
                        <a:srgbClr val="4472C4"/>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3030761347"/>
                  </a:ext>
                </a:extLst>
              </a:tr>
              <a:tr h="266700">
                <a:tc>
                  <a:txBody>
                    <a:bodyPr/>
                    <a:lstStyle/>
                    <a:p>
                      <a:pPr algn="l" rtl="0" fontAlgn="ctr"/>
                      <a:r>
                        <a:rPr lang="en-US" sz="1600" b="0" i="0" u="none" strike="noStrike">
                          <a:solidFill>
                            <a:srgbClr val="000000"/>
                          </a:solidFill>
                          <a:effectLst/>
                          <a:latin typeface="Calibri" panose="020F0502020204030204" pitchFamily="34" charset="0"/>
                        </a:rPr>
                        <a:t>H: </a:t>
                      </a:r>
                    </a:p>
                  </a:txBody>
                  <a:tcPr marL="4763" marR="4763" marT="4763" marB="0" anchor="ctr">
                    <a:lnL>
                      <a:noFill/>
                    </a:lnL>
                    <a:lnR>
                      <a:noFill/>
                    </a:lnR>
                    <a:lnT>
                      <a:noFill/>
                    </a:lnT>
                    <a:lnB>
                      <a:noFill/>
                    </a:lnB>
                  </a:tcPr>
                </a:tc>
                <a:tc>
                  <a:txBody>
                    <a:bodyPr/>
                    <a:lstStyle/>
                    <a:p>
                      <a:pPr algn="l" rtl="0" fontAlgn="ctr"/>
                      <a:r>
                        <a:rPr lang="en-US" sz="1600" b="0" i="0" u="none" strike="noStrike">
                          <a:solidFill>
                            <a:srgbClr val="000000"/>
                          </a:solidFill>
                          <a:effectLst/>
                          <a:latin typeface="Calibri" panose="020F0502020204030204" pitchFamily="34" charset="0"/>
                        </a:rPr>
                        <a:t>Not bad</a:t>
                      </a:r>
                    </a:p>
                  </a:txBody>
                  <a:tcPr marL="4763" marR="4763" marT="4763" marB="0" anchor="ctr">
                    <a:lnL>
                      <a:noFill/>
                    </a:lnL>
                    <a:lnR>
                      <a:noFill/>
                    </a:lnR>
                    <a:lnT>
                      <a:noFill/>
                    </a:lnT>
                    <a:lnB>
                      <a:noFill/>
                    </a:lnB>
                  </a:tcPr>
                </a:tc>
                <a:extLst>
                  <a:ext uri="{0D108BD9-81ED-4DB2-BD59-A6C34878D82A}">
                    <a16:rowId xmlns:a16="http://schemas.microsoft.com/office/drawing/2014/main" val="579899618"/>
                  </a:ext>
                </a:extLst>
              </a:tr>
              <a:tr h="266700">
                <a:tc>
                  <a:txBody>
                    <a:bodyPr/>
                    <a:lstStyle/>
                    <a:p>
                      <a:pPr algn="l" rtl="0" fontAlgn="ctr"/>
                      <a:r>
                        <a:rPr lang="en-US" sz="1600" b="1" i="0" u="none" strike="noStrike">
                          <a:solidFill>
                            <a:srgbClr val="000000"/>
                          </a:solidFill>
                          <a:effectLst/>
                          <a:latin typeface="Calibri" panose="020F0502020204030204" pitchFamily="34" charset="0"/>
                        </a:rPr>
                        <a:t>M:</a:t>
                      </a:r>
                    </a:p>
                  </a:txBody>
                  <a:tcPr marL="4763" marR="4763" marT="4763" marB="0" anchor="ctr">
                    <a:lnL>
                      <a:noFill/>
                    </a:lnL>
                    <a:lnR>
                      <a:noFill/>
                    </a:lnR>
                    <a:lnT>
                      <a:noFill/>
                    </a:lnT>
                    <a:lnB>
                      <a:noFill/>
                    </a:lnB>
                    <a:solidFill>
                      <a:srgbClr val="D9E1F2"/>
                    </a:solidFill>
                  </a:tcPr>
                </a:tc>
                <a:tc>
                  <a:txBody>
                    <a:bodyPr/>
                    <a:lstStyle/>
                    <a:p>
                      <a:pPr algn="l" rtl="0" fontAlgn="ctr"/>
                      <a:r>
                        <a:rPr lang="en-US" sz="1600" b="1" i="0" u="none" strike="noStrike">
                          <a:solidFill>
                            <a:srgbClr val="000000"/>
                          </a:solidFill>
                          <a:effectLst/>
                          <a:latin typeface="Calibri" panose="020F0502020204030204" pitchFamily="34" charset="0"/>
                        </a:rPr>
                        <a:t>What's wrong?</a:t>
                      </a:r>
                    </a:p>
                  </a:txBody>
                  <a:tcPr marL="4763" marR="4763" marT="4763" marB="0" anchor="ctr">
                    <a:lnL>
                      <a:noFill/>
                    </a:lnL>
                    <a:lnR>
                      <a:noFill/>
                    </a:lnR>
                    <a:lnT>
                      <a:noFill/>
                    </a:lnT>
                    <a:lnB>
                      <a:noFill/>
                    </a:lnB>
                    <a:solidFill>
                      <a:srgbClr val="D9E1F2"/>
                    </a:solidFill>
                  </a:tcPr>
                </a:tc>
                <a:extLst>
                  <a:ext uri="{0D108BD9-81ED-4DB2-BD59-A6C34878D82A}">
                    <a16:rowId xmlns:a16="http://schemas.microsoft.com/office/drawing/2014/main" val="1257127772"/>
                  </a:ext>
                </a:extLst>
              </a:tr>
              <a:tr h="266700">
                <a:tc>
                  <a:txBody>
                    <a:bodyPr/>
                    <a:lstStyle/>
                    <a:p>
                      <a:pPr algn="l" rtl="0" fontAlgn="ctr"/>
                      <a:r>
                        <a:rPr lang="en-US" sz="1600" b="0" i="0" u="none" strike="noStrike">
                          <a:solidFill>
                            <a:srgbClr val="000000"/>
                          </a:solidFill>
                          <a:effectLst/>
                          <a:latin typeface="Calibri" panose="020F0502020204030204" pitchFamily="34" charset="0"/>
                        </a:rPr>
                        <a:t>H:</a:t>
                      </a:r>
                    </a:p>
                  </a:txBody>
                  <a:tcPr marL="4763" marR="4763" marT="4763" marB="0" anchor="ctr">
                    <a:lnL>
                      <a:noFill/>
                    </a:lnL>
                    <a:lnR>
                      <a:noFill/>
                    </a:lnR>
                    <a:lnT>
                      <a:noFill/>
                    </a:lnT>
                    <a:lnB>
                      <a:noFill/>
                    </a:lnB>
                  </a:tcPr>
                </a:tc>
                <a:tc>
                  <a:txBody>
                    <a:bodyPr/>
                    <a:lstStyle/>
                    <a:p>
                      <a:pPr algn="l" rtl="0" fontAlgn="ctr"/>
                      <a:r>
                        <a:rPr lang="en-US" sz="1600" b="0" i="0" u="none" strike="noStrike">
                          <a:solidFill>
                            <a:srgbClr val="000000"/>
                          </a:solidFill>
                          <a:effectLst/>
                          <a:latin typeface="Calibri" panose="020F0502020204030204" pitchFamily="34" charset="0"/>
                        </a:rPr>
                        <a:t>Nothing really</a:t>
                      </a:r>
                    </a:p>
                  </a:txBody>
                  <a:tcPr marL="4763" marR="4763" marT="4763" marB="0" anchor="ctr">
                    <a:lnL>
                      <a:noFill/>
                    </a:lnL>
                    <a:lnR>
                      <a:noFill/>
                    </a:lnR>
                    <a:lnT>
                      <a:noFill/>
                    </a:lnT>
                    <a:lnB>
                      <a:noFill/>
                    </a:lnB>
                  </a:tcPr>
                </a:tc>
                <a:extLst>
                  <a:ext uri="{0D108BD9-81ED-4DB2-BD59-A6C34878D82A}">
                    <a16:rowId xmlns:a16="http://schemas.microsoft.com/office/drawing/2014/main" val="3911504916"/>
                  </a:ext>
                </a:extLst>
              </a:tr>
              <a:tr h="266700">
                <a:tc>
                  <a:txBody>
                    <a:bodyPr/>
                    <a:lstStyle/>
                    <a:p>
                      <a:pPr algn="l" rtl="0" fontAlgn="ctr"/>
                      <a:r>
                        <a:rPr lang="en-US" sz="1600" b="1" i="0" u="none" strike="noStrike">
                          <a:solidFill>
                            <a:srgbClr val="000000"/>
                          </a:solidFill>
                          <a:effectLst/>
                          <a:latin typeface="Calibri" panose="020F0502020204030204" pitchFamily="34" charset="0"/>
                        </a:rPr>
                        <a:t>M:</a:t>
                      </a:r>
                    </a:p>
                  </a:txBody>
                  <a:tcPr marL="4763" marR="4763" marT="4763" marB="0" anchor="ctr">
                    <a:lnL>
                      <a:noFill/>
                    </a:lnL>
                    <a:lnR>
                      <a:noFill/>
                    </a:lnR>
                    <a:lnT>
                      <a:noFill/>
                    </a:lnT>
                    <a:lnB>
                      <a:noFill/>
                    </a:lnB>
                    <a:solidFill>
                      <a:srgbClr val="D9E1F2"/>
                    </a:solidFill>
                  </a:tcPr>
                </a:tc>
                <a:tc>
                  <a:txBody>
                    <a:bodyPr/>
                    <a:lstStyle/>
                    <a:p>
                      <a:pPr algn="l" rtl="0" fontAlgn="ctr"/>
                      <a:r>
                        <a:rPr lang="en-US" sz="1600" b="1" i="0" u="none" strike="noStrike">
                          <a:solidFill>
                            <a:srgbClr val="000000"/>
                          </a:solidFill>
                          <a:effectLst/>
                          <a:latin typeface="Calibri" panose="020F0502020204030204" pitchFamily="34" charset="0"/>
                        </a:rPr>
                        <a:t>Wanna talk about it? I'm here if you wanna talk x</a:t>
                      </a:r>
                    </a:p>
                  </a:txBody>
                  <a:tcPr marL="4763" marR="4763" marT="4763" marB="0" anchor="ctr">
                    <a:lnL>
                      <a:noFill/>
                    </a:lnL>
                    <a:lnR>
                      <a:noFill/>
                    </a:lnR>
                    <a:lnT>
                      <a:noFill/>
                    </a:lnT>
                    <a:lnB>
                      <a:noFill/>
                    </a:lnB>
                    <a:solidFill>
                      <a:srgbClr val="D9E1F2"/>
                    </a:solidFill>
                  </a:tcPr>
                </a:tc>
                <a:extLst>
                  <a:ext uri="{0D108BD9-81ED-4DB2-BD59-A6C34878D82A}">
                    <a16:rowId xmlns:a16="http://schemas.microsoft.com/office/drawing/2014/main" val="1312704918"/>
                  </a:ext>
                </a:extLst>
              </a:tr>
              <a:tr h="266700">
                <a:tc>
                  <a:txBody>
                    <a:bodyPr/>
                    <a:lstStyle/>
                    <a:p>
                      <a:pPr algn="l" rtl="0" fontAlgn="ctr"/>
                      <a:r>
                        <a:rPr lang="en-US" sz="1600" b="0" i="0" u="none" strike="noStrike">
                          <a:solidFill>
                            <a:srgbClr val="000000"/>
                          </a:solidFill>
                          <a:effectLst/>
                          <a:latin typeface="Calibri" panose="020F0502020204030204" pitchFamily="34" charset="0"/>
                        </a:rPr>
                        <a:t>H: </a:t>
                      </a:r>
                    </a:p>
                  </a:txBody>
                  <a:tcPr marL="4763" marR="4763" marT="4763" marB="0" anchor="ctr">
                    <a:lnL>
                      <a:noFill/>
                    </a:lnL>
                    <a:lnR>
                      <a:noFill/>
                    </a:lnR>
                    <a:lnT>
                      <a:noFill/>
                    </a:lnT>
                    <a:lnB>
                      <a:noFill/>
                    </a:lnB>
                  </a:tcPr>
                </a:tc>
                <a:tc>
                  <a:txBody>
                    <a:bodyPr/>
                    <a:lstStyle/>
                    <a:p>
                      <a:pPr algn="l" rtl="0" fontAlgn="ctr"/>
                      <a:r>
                        <a:rPr lang="en-US" sz="1600" b="0" i="0" u="none" strike="noStrike">
                          <a:solidFill>
                            <a:srgbClr val="000000"/>
                          </a:solidFill>
                          <a:effectLst/>
                          <a:latin typeface="Calibri" panose="020F0502020204030204" pitchFamily="34" charset="0"/>
                        </a:rPr>
                        <a:t>Well, I'm just tired</a:t>
                      </a:r>
                    </a:p>
                  </a:txBody>
                  <a:tcPr marL="4763" marR="4763" marT="4763" marB="0" anchor="ctr">
                    <a:lnL>
                      <a:noFill/>
                    </a:lnL>
                    <a:lnR>
                      <a:noFill/>
                    </a:lnR>
                    <a:lnT>
                      <a:noFill/>
                    </a:lnT>
                    <a:lnB>
                      <a:noFill/>
                    </a:lnB>
                  </a:tcPr>
                </a:tc>
                <a:extLst>
                  <a:ext uri="{0D108BD9-81ED-4DB2-BD59-A6C34878D82A}">
                    <a16:rowId xmlns:a16="http://schemas.microsoft.com/office/drawing/2014/main" val="4151990065"/>
                  </a:ext>
                </a:extLst>
              </a:tr>
              <a:tr h="266700">
                <a:tc>
                  <a:txBody>
                    <a:bodyPr/>
                    <a:lstStyle/>
                    <a:p>
                      <a:pPr algn="l" rtl="0" fontAlgn="ctr"/>
                      <a:r>
                        <a:rPr lang="en-US" sz="1600" b="1" i="0" u="none" strike="noStrike">
                          <a:solidFill>
                            <a:srgbClr val="000000"/>
                          </a:solidFill>
                          <a:effectLst/>
                          <a:latin typeface="Calibri" panose="020F0502020204030204" pitchFamily="34" charset="0"/>
                        </a:rPr>
                        <a:t>M:</a:t>
                      </a:r>
                    </a:p>
                  </a:txBody>
                  <a:tcPr marL="4763" marR="4763" marT="4763" marB="0" anchor="ctr">
                    <a:lnL>
                      <a:noFill/>
                    </a:lnL>
                    <a:lnR>
                      <a:noFill/>
                    </a:lnR>
                    <a:lnT>
                      <a:noFill/>
                    </a:lnT>
                    <a:lnB>
                      <a:noFill/>
                    </a:lnB>
                    <a:solidFill>
                      <a:srgbClr val="D9E1F2"/>
                    </a:solidFill>
                  </a:tcPr>
                </a:tc>
                <a:tc>
                  <a:txBody>
                    <a:bodyPr/>
                    <a:lstStyle/>
                    <a:p>
                      <a:pPr algn="l" rtl="0" fontAlgn="ctr"/>
                      <a:r>
                        <a:rPr lang="en-US" sz="1600" b="1" i="0" u="none" strike="noStrike">
                          <a:solidFill>
                            <a:srgbClr val="000000"/>
                          </a:solidFill>
                          <a:effectLst/>
                          <a:latin typeface="Calibri" panose="020F0502020204030204" pitchFamily="34" charset="0"/>
                        </a:rPr>
                        <a:t>Me too, I'm here if you wanna talk</a:t>
                      </a:r>
                    </a:p>
                  </a:txBody>
                  <a:tcPr marL="4763" marR="4763" marT="4763" marB="0" anchor="ctr">
                    <a:lnL>
                      <a:noFill/>
                    </a:lnL>
                    <a:lnR>
                      <a:noFill/>
                    </a:lnR>
                    <a:lnT>
                      <a:noFill/>
                    </a:lnT>
                    <a:lnB>
                      <a:noFill/>
                    </a:lnB>
                    <a:solidFill>
                      <a:srgbClr val="D9E1F2"/>
                    </a:solidFill>
                  </a:tcPr>
                </a:tc>
                <a:extLst>
                  <a:ext uri="{0D108BD9-81ED-4DB2-BD59-A6C34878D82A}">
                    <a16:rowId xmlns:a16="http://schemas.microsoft.com/office/drawing/2014/main" val="4249383986"/>
                  </a:ext>
                </a:extLst>
              </a:tr>
              <a:tr h="266700">
                <a:tc>
                  <a:txBody>
                    <a:bodyPr/>
                    <a:lstStyle/>
                    <a:p>
                      <a:pPr algn="l" rtl="0" fontAlgn="ctr"/>
                      <a:r>
                        <a:rPr lang="en-US" sz="1600" b="0" i="0" u="none" strike="noStrike">
                          <a:solidFill>
                            <a:srgbClr val="000000"/>
                          </a:solidFill>
                          <a:effectLst/>
                          <a:latin typeface="Calibri" panose="020F0502020204030204" pitchFamily="34" charset="0"/>
                        </a:rPr>
                        <a:t>H:</a:t>
                      </a:r>
                    </a:p>
                  </a:txBody>
                  <a:tcPr marL="4763" marR="4763" marT="4763" marB="0" anchor="ctr">
                    <a:lnL>
                      <a:noFill/>
                    </a:lnL>
                    <a:lnR>
                      <a:noFill/>
                    </a:lnR>
                    <a:lnT>
                      <a:noFill/>
                    </a:lnT>
                    <a:lnB>
                      <a:noFill/>
                    </a:lnB>
                  </a:tcPr>
                </a:tc>
                <a:tc>
                  <a:txBody>
                    <a:bodyPr/>
                    <a:lstStyle/>
                    <a:p>
                      <a:pPr algn="l" rtl="0" fontAlgn="ctr"/>
                      <a:r>
                        <a:rPr lang="en-US" sz="1600" b="0" i="0" u="none" strike="noStrike">
                          <a:solidFill>
                            <a:srgbClr val="000000"/>
                          </a:solidFill>
                          <a:effectLst/>
                          <a:latin typeface="Calibri" panose="020F0502020204030204" pitchFamily="34" charset="0"/>
                        </a:rPr>
                        <a:t>Thanks, what are you doing?</a:t>
                      </a:r>
                    </a:p>
                  </a:txBody>
                  <a:tcPr marL="4763" marR="4763" marT="4763" marB="0" anchor="ctr">
                    <a:lnL>
                      <a:noFill/>
                    </a:lnL>
                    <a:lnR>
                      <a:noFill/>
                    </a:lnR>
                    <a:lnT>
                      <a:noFill/>
                    </a:lnT>
                    <a:lnB>
                      <a:noFill/>
                    </a:lnB>
                  </a:tcPr>
                </a:tc>
                <a:extLst>
                  <a:ext uri="{0D108BD9-81ED-4DB2-BD59-A6C34878D82A}">
                    <a16:rowId xmlns:a16="http://schemas.microsoft.com/office/drawing/2014/main" val="47042295"/>
                  </a:ext>
                </a:extLst>
              </a:tr>
              <a:tr h="266700">
                <a:tc>
                  <a:txBody>
                    <a:bodyPr/>
                    <a:lstStyle/>
                    <a:p>
                      <a:pPr algn="l" rtl="0" fontAlgn="ctr"/>
                      <a:r>
                        <a:rPr lang="en-US" sz="1600" b="1" i="0" u="none" strike="noStrike">
                          <a:solidFill>
                            <a:srgbClr val="000000"/>
                          </a:solidFill>
                          <a:effectLst/>
                          <a:latin typeface="Calibri" panose="020F0502020204030204" pitchFamily="34" charset="0"/>
                        </a:rPr>
                        <a:t>M:</a:t>
                      </a:r>
                    </a:p>
                  </a:txBody>
                  <a:tcPr marL="4763" marR="4763" marT="4763" marB="0" anchor="ctr">
                    <a:lnL>
                      <a:noFill/>
                    </a:lnL>
                    <a:lnR>
                      <a:noFill/>
                    </a:lnR>
                    <a:lnT>
                      <a:noFill/>
                    </a:lnT>
                    <a:lnB>
                      <a:noFill/>
                    </a:lnB>
                    <a:solidFill>
                      <a:srgbClr val="D9E1F2"/>
                    </a:solidFill>
                  </a:tcPr>
                </a:tc>
                <a:tc>
                  <a:txBody>
                    <a:bodyPr/>
                    <a:lstStyle/>
                    <a:p>
                      <a:pPr algn="l" rtl="0" fontAlgn="ctr"/>
                      <a:r>
                        <a:rPr lang="en-US" sz="1600" b="1" i="0" u="none" strike="noStrike">
                          <a:solidFill>
                            <a:srgbClr val="000000"/>
                          </a:solidFill>
                          <a:effectLst/>
                          <a:latin typeface="Calibri" panose="020F0502020204030204" pitchFamily="34" charset="0"/>
                        </a:rPr>
                        <a:t>You're welcome and I'm watching TV and you?</a:t>
                      </a:r>
                    </a:p>
                  </a:txBody>
                  <a:tcPr marL="4763" marR="4763" marT="4763" marB="0" anchor="ctr">
                    <a:lnL>
                      <a:noFill/>
                    </a:lnL>
                    <a:lnR>
                      <a:noFill/>
                    </a:lnR>
                    <a:lnT>
                      <a:noFill/>
                    </a:lnT>
                    <a:lnB>
                      <a:noFill/>
                    </a:lnB>
                    <a:solidFill>
                      <a:srgbClr val="D9E1F2"/>
                    </a:solidFill>
                  </a:tcPr>
                </a:tc>
                <a:extLst>
                  <a:ext uri="{0D108BD9-81ED-4DB2-BD59-A6C34878D82A}">
                    <a16:rowId xmlns:a16="http://schemas.microsoft.com/office/drawing/2014/main" val="3692581348"/>
                  </a:ext>
                </a:extLst>
              </a:tr>
              <a:tr h="266700">
                <a:tc>
                  <a:txBody>
                    <a:bodyPr/>
                    <a:lstStyle/>
                    <a:p>
                      <a:pPr algn="l" rtl="0" fontAlgn="ctr"/>
                      <a:r>
                        <a:rPr lang="en-US" sz="1600" b="0" i="0" u="none" strike="noStrike">
                          <a:solidFill>
                            <a:srgbClr val="000000"/>
                          </a:solidFill>
                          <a:effectLst/>
                          <a:latin typeface="Calibri" panose="020F0502020204030204" pitchFamily="34" charset="0"/>
                        </a:rPr>
                        <a:t>H:</a:t>
                      </a:r>
                    </a:p>
                  </a:txBody>
                  <a:tcPr marL="4763" marR="4763" marT="4763" marB="0" anchor="ctr">
                    <a:lnL>
                      <a:noFill/>
                    </a:lnL>
                    <a:lnR>
                      <a:noFill/>
                    </a:lnR>
                    <a:lnT>
                      <a:noFill/>
                    </a:lnT>
                    <a:lnB>
                      <a:noFill/>
                    </a:lnB>
                  </a:tcPr>
                </a:tc>
                <a:tc>
                  <a:txBody>
                    <a:bodyPr/>
                    <a:lstStyle/>
                    <a:p>
                      <a:pPr algn="l" rtl="0" fontAlgn="ctr"/>
                      <a:r>
                        <a:rPr lang="en-US" sz="1600" b="0" i="0" u="none" strike="noStrike">
                          <a:solidFill>
                            <a:srgbClr val="000000"/>
                          </a:solidFill>
                          <a:effectLst/>
                          <a:latin typeface="Calibri" panose="020F0502020204030204" pitchFamily="34" charset="0"/>
                        </a:rPr>
                        <a:t>On Netflix?</a:t>
                      </a:r>
                    </a:p>
                  </a:txBody>
                  <a:tcPr marL="4763" marR="4763" marT="4763" marB="0" anchor="ctr">
                    <a:lnL>
                      <a:noFill/>
                    </a:lnL>
                    <a:lnR>
                      <a:noFill/>
                    </a:lnR>
                    <a:lnT>
                      <a:noFill/>
                    </a:lnT>
                    <a:lnB>
                      <a:noFill/>
                    </a:lnB>
                  </a:tcPr>
                </a:tc>
                <a:extLst>
                  <a:ext uri="{0D108BD9-81ED-4DB2-BD59-A6C34878D82A}">
                    <a16:rowId xmlns:a16="http://schemas.microsoft.com/office/drawing/2014/main" val="2938224196"/>
                  </a:ext>
                </a:extLst>
              </a:tr>
              <a:tr h="266700">
                <a:tc>
                  <a:txBody>
                    <a:bodyPr/>
                    <a:lstStyle/>
                    <a:p>
                      <a:pPr algn="l" rtl="0" fontAlgn="ctr"/>
                      <a:r>
                        <a:rPr lang="en-US" sz="1600" b="1" i="0" u="none" strike="noStrike">
                          <a:solidFill>
                            <a:srgbClr val="000000"/>
                          </a:solidFill>
                          <a:effectLst/>
                          <a:latin typeface="Calibri" panose="020F0502020204030204" pitchFamily="34" charset="0"/>
                        </a:rPr>
                        <a:t>M:</a:t>
                      </a:r>
                    </a:p>
                  </a:txBody>
                  <a:tcPr marL="4763" marR="4763" marT="4763" marB="0" anchor="ctr">
                    <a:lnL>
                      <a:noFill/>
                    </a:lnL>
                    <a:lnR>
                      <a:noFill/>
                    </a:lnR>
                    <a:lnT>
                      <a:noFill/>
                    </a:lnT>
                    <a:lnB>
                      <a:noFill/>
                    </a:lnB>
                    <a:solidFill>
                      <a:srgbClr val="D9E1F2"/>
                    </a:solidFill>
                  </a:tcPr>
                </a:tc>
                <a:tc>
                  <a:txBody>
                    <a:bodyPr/>
                    <a:lstStyle/>
                    <a:p>
                      <a:pPr algn="l" rtl="0" fontAlgn="ctr"/>
                      <a:r>
                        <a:rPr lang="en-US" sz="1600" b="1" i="0" u="none" strike="noStrike">
                          <a:solidFill>
                            <a:srgbClr val="000000"/>
                          </a:solidFill>
                          <a:effectLst/>
                          <a:latin typeface="Calibri" panose="020F0502020204030204" pitchFamily="34" charset="0"/>
                        </a:rPr>
                        <a:t>Yeah, I'm watching it on Netflix.</a:t>
                      </a:r>
                    </a:p>
                  </a:txBody>
                  <a:tcPr marL="4763" marR="4763" marT="4763" marB="0" anchor="ctr">
                    <a:lnL>
                      <a:noFill/>
                    </a:lnL>
                    <a:lnR>
                      <a:noFill/>
                    </a:lnR>
                    <a:lnT>
                      <a:noFill/>
                    </a:lnT>
                    <a:lnB>
                      <a:noFill/>
                    </a:lnB>
                    <a:solidFill>
                      <a:srgbClr val="D9E1F2"/>
                    </a:solidFill>
                  </a:tcPr>
                </a:tc>
                <a:extLst>
                  <a:ext uri="{0D108BD9-81ED-4DB2-BD59-A6C34878D82A}">
                    <a16:rowId xmlns:a16="http://schemas.microsoft.com/office/drawing/2014/main" val="244491024"/>
                  </a:ext>
                </a:extLst>
              </a:tr>
              <a:tr h="266700">
                <a:tc>
                  <a:txBody>
                    <a:bodyPr/>
                    <a:lstStyle/>
                    <a:p>
                      <a:pPr algn="l" rtl="0" fontAlgn="ctr"/>
                      <a:r>
                        <a:rPr lang="en-US" sz="1600" b="0" i="0" u="none" strike="noStrike">
                          <a:solidFill>
                            <a:srgbClr val="000000"/>
                          </a:solidFill>
                          <a:effectLst/>
                          <a:latin typeface="Calibri" panose="020F0502020204030204" pitchFamily="34" charset="0"/>
                        </a:rPr>
                        <a:t>H:</a:t>
                      </a:r>
                    </a:p>
                  </a:txBody>
                  <a:tcPr marL="4763" marR="4763" marT="4763" marB="0" anchor="ctr">
                    <a:lnL>
                      <a:noFill/>
                    </a:lnL>
                    <a:lnR>
                      <a:noFill/>
                    </a:lnR>
                    <a:lnT>
                      <a:noFill/>
                    </a:lnT>
                    <a:lnB>
                      <a:noFill/>
                    </a:lnB>
                  </a:tcPr>
                </a:tc>
                <a:tc>
                  <a:txBody>
                    <a:bodyPr/>
                    <a:lstStyle/>
                    <a:p>
                      <a:pPr algn="l" rtl="0" fontAlgn="ctr"/>
                      <a:r>
                        <a:rPr lang="en-US" sz="1600" b="0" i="0" u="none" strike="noStrike">
                          <a:solidFill>
                            <a:srgbClr val="000000"/>
                          </a:solidFill>
                          <a:effectLst/>
                          <a:latin typeface="Calibri" panose="020F0502020204030204" pitchFamily="34" charset="0"/>
                        </a:rPr>
                        <a:t>What are you watching?</a:t>
                      </a:r>
                    </a:p>
                  </a:txBody>
                  <a:tcPr marL="4763" marR="4763" marT="4763" marB="0" anchor="ctr">
                    <a:lnL>
                      <a:noFill/>
                    </a:lnL>
                    <a:lnR>
                      <a:noFill/>
                    </a:lnR>
                    <a:lnT>
                      <a:noFill/>
                    </a:lnT>
                    <a:lnB>
                      <a:noFill/>
                    </a:lnB>
                  </a:tcPr>
                </a:tc>
                <a:extLst>
                  <a:ext uri="{0D108BD9-81ED-4DB2-BD59-A6C34878D82A}">
                    <a16:rowId xmlns:a16="http://schemas.microsoft.com/office/drawing/2014/main" val="1829605434"/>
                  </a:ext>
                </a:extLst>
              </a:tr>
              <a:tr h="266700">
                <a:tc>
                  <a:txBody>
                    <a:bodyPr/>
                    <a:lstStyle/>
                    <a:p>
                      <a:pPr algn="l" rtl="0" fontAlgn="ctr"/>
                      <a:r>
                        <a:rPr lang="en-US" sz="1600" b="1" i="0" u="none" strike="noStrike">
                          <a:solidFill>
                            <a:srgbClr val="000000"/>
                          </a:solidFill>
                          <a:effectLst/>
                          <a:latin typeface="Calibri" panose="020F0502020204030204" pitchFamily="34" charset="0"/>
                        </a:rPr>
                        <a:t>M:</a:t>
                      </a:r>
                    </a:p>
                  </a:txBody>
                  <a:tcPr marL="4763" marR="4763" marT="4763" marB="0" anchor="ctr">
                    <a:lnL>
                      <a:noFill/>
                    </a:lnL>
                    <a:lnR>
                      <a:noFill/>
                    </a:lnR>
                    <a:lnT>
                      <a:noFill/>
                    </a:lnT>
                    <a:lnB>
                      <a:noFill/>
                    </a:lnB>
                    <a:solidFill>
                      <a:srgbClr val="D9E1F2"/>
                    </a:solidFill>
                  </a:tcPr>
                </a:tc>
                <a:tc>
                  <a:txBody>
                    <a:bodyPr/>
                    <a:lstStyle/>
                    <a:p>
                      <a:pPr algn="l" rtl="0" fontAlgn="ctr"/>
                      <a:r>
                        <a:rPr lang="en-US" sz="1600" b="1" i="0" u="none" strike="noStrike">
                          <a:solidFill>
                            <a:srgbClr val="000000"/>
                          </a:solidFill>
                          <a:effectLst/>
                          <a:latin typeface="Calibri" panose="020F0502020204030204" pitchFamily="34" charset="0"/>
                        </a:rPr>
                        <a:t>A TV show.</a:t>
                      </a:r>
                    </a:p>
                  </a:txBody>
                  <a:tcPr marL="4763" marR="4763" marT="4763" marB="0" anchor="ctr">
                    <a:lnL>
                      <a:noFill/>
                    </a:lnL>
                    <a:lnR>
                      <a:noFill/>
                    </a:lnR>
                    <a:lnT>
                      <a:noFill/>
                    </a:lnT>
                    <a:lnB>
                      <a:noFill/>
                    </a:lnB>
                    <a:solidFill>
                      <a:srgbClr val="D9E1F2"/>
                    </a:solidFill>
                  </a:tcPr>
                </a:tc>
                <a:extLst>
                  <a:ext uri="{0D108BD9-81ED-4DB2-BD59-A6C34878D82A}">
                    <a16:rowId xmlns:a16="http://schemas.microsoft.com/office/drawing/2014/main" val="2011262639"/>
                  </a:ext>
                </a:extLst>
              </a:tr>
              <a:tr h="266700">
                <a:tc>
                  <a:txBody>
                    <a:bodyPr/>
                    <a:lstStyle/>
                    <a:p>
                      <a:pPr algn="l" rtl="0" fontAlgn="ctr"/>
                      <a:r>
                        <a:rPr lang="en-US" sz="1600" b="0" i="0" u="none" strike="noStrike">
                          <a:solidFill>
                            <a:srgbClr val="000000"/>
                          </a:solidFill>
                          <a:effectLst/>
                          <a:latin typeface="Calibri" panose="020F0502020204030204" pitchFamily="34" charset="0"/>
                        </a:rPr>
                        <a:t>H:</a:t>
                      </a:r>
                    </a:p>
                  </a:txBody>
                  <a:tcPr marL="4763" marR="4763" marT="4763" marB="0" anchor="ctr">
                    <a:lnL>
                      <a:noFill/>
                    </a:lnL>
                    <a:lnR>
                      <a:noFill/>
                    </a:lnR>
                    <a:lnT>
                      <a:noFill/>
                    </a:lnT>
                    <a:lnB>
                      <a:noFill/>
                    </a:lnB>
                  </a:tcPr>
                </a:tc>
                <a:tc>
                  <a:txBody>
                    <a:bodyPr/>
                    <a:lstStyle/>
                    <a:p>
                      <a:pPr algn="l" rtl="0" fontAlgn="ctr"/>
                      <a:r>
                        <a:rPr lang="en-US" sz="1600" b="0" i="0" u="none" strike="noStrike">
                          <a:solidFill>
                            <a:srgbClr val="000000"/>
                          </a:solidFill>
                          <a:effectLst/>
                          <a:latin typeface="Calibri" panose="020F0502020204030204" pitchFamily="34" charset="0"/>
                        </a:rPr>
                        <a:t>Nice, did you have dinner already?</a:t>
                      </a:r>
                    </a:p>
                  </a:txBody>
                  <a:tcPr marL="4763" marR="4763" marT="4763" marB="0" anchor="ctr">
                    <a:lnL>
                      <a:noFill/>
                    </a:lnL>
                    <a:lnR>
                      <a:noFill/>
                    </a:lnR>
                    <a:lnT>
                      <a:noFill/>
                    </a:lnT>
                    <a:lnB>
                      <a:noFill/>
                    </a:lnB>
                  </a:tcPr>
                </a:tc>
                <a:extLst>
                  <a:ext uri="{0D108BD9-81ED-4DB2-BD59-A6C34878D82A}">
                    <a16:rowId xmlns:a16="http://schemas.microsoft.com/office/drawing/2014/main" val="3309092230"/>
                  </a:ext>
                </a:extLst>
              </a:tr>
              <a:tr h="266700">
                <a:tc>
                  <a:txBody>
                    <a:bodyPr/>
                    <a:lstStyle/>
                    <a:p>
                      <a:pPr algn="l" rtl="0" fontAlgn="ctr"/>
                      <a:r>
                        <a:rPr lang="en-US" sz="1600" b="1" i="0" u="none" strike="noStrike">
                          <a:solidFill>
                            <a:srgbClr val="000000"/>
                          </a:solidFill>
                          <a:effectLst/>
                          <a:latin typeface="Calibri" panose="020F0502020204030204" pitchFamily="34" charset="0"/>
                        </a:rPr>
                        <a:t>M:</a:t>
                      </a:r>
                    </a:p>
                  </a:txBody>
                  <a:tcPr marL="4763" marR="4763" marT="4763" marB="0" anchor="ctr">
                    <a:lnL>
                      <a:noFill/>
                    </a:lnL>
                    <a:lnR>
                      <a:noFill/>
                    </a:lnR>
                    <a:lnT>
                      <a:noFill/>
                    </a:lnT>
                    <a:lnB w="6350" cap="flat" cmpd="sng" algn="ctr">
                      <a:solidFill>
                        <a:srgbClr val="4472C4"/>
                      </a:solidFill>
                      <a:prstDash val="solid"/>
                      <a:round/>
                      <a:headEnd type="none" w="med" len="med"/>
                      <a:tailEnd type="none" w="med" len="med"/>
                    </a:lnB>
                    <a:solidFill>
                      <a:srgbClr val="D9E1F2"/>
                    </a:solidFill>
                  </a:tcPr>
                </a:tc>
                <a:tc>
                  <a:txBody>
                    <a:bodyPr/>
                    <a:lstStyle/>
                    <a:p>
                      <a:pPr algn="l" rtl="0" fontAlgn="ctr"/>
                      <a:r>
                        <a:rPr lang="en-US" sz="1600" b="1" i="0" u="none" strike="noStrike">
                          <a:solidFill>
                            <a:srgbClr val="000000"/>
                          </a:solidFill>
                          <a:effectLst/>
                          <a:latin typeface="Calibri" panose="020F0502020204030204" pitchFamily="34" charset="0"/>
                        </a:rPr>
                        <a:t>No, not yet. what about you?</a:t>
                      </a:r>
                    </a:p>
                  </a:txBody>
                  <a:tcPr marL="4763" marR="4763" marT="4763" marB="0" anchor="ctr">
                    <a:lnL>
                      <a:noFill/>
                    </a:lnL>
                    <a:lnR>
                      <a:noFill/>
                    </a:lnR>
                    <a:lnT>
                      <a:noFill/>
                    </a:lnT>
                    <a:lnB w="6350" cap="flat" cmpd="sng" algn="ctr">
                      <a:solidFill>
                        <a:srgbClr val="4472C4"/>
                      </a:solidFill>
                      <a:prstDash val="solid"/>
                      <a:round/>
                      <a:headEnd type="none" w="med" len="med"/>
                      <a:tailEnd type="none" w="med" len="med"/>
                    </a:lnB>
                    <a:solidFill>
                      <a:srgbClr val="D9E1F2"/>
                    </a:solidFill>
                  </a:tcPr>
                </a:tc>
                <a:extLst>
                  <a:ext uri="{0D108BD9-81ED-4DB2-BD59-A6C34878D82A}">
                    <a16:rowId xmlns:a16="http://schemas.microsoft.com/office/drawing/2014/main" val="1473312318"/>
                  </a:ext>
                </a:extLst>
              </a:tr>
            </a:tbl>
          </a:graphicData>
        </a:graphic>
      </p:graphicFrame>
      <p:graphicFrame>
        <p:nvGraphicFramePr>
          <p:cNvPr id="12" name="Table 11">
            <a:extLst>
              <a:ext uri="{FF2B5EF4-FFF2-40B4-BE49-F238E27FC236}">
                <a16:creationId xmlns:a16="http://schemas.microsoft.com/office/drawing/2014/main" id="{D5925CDE-6F43-41C0-8B1D-BA61532BA440}"/>
              </a:ext>
            </a:extLst>
          </p:cNvPr>
          <p:cNvGraphicFramePr>
            <a:graphicFrameLocks noGrp="1"/>
          </p:cNvGraphicFramePr>
          <p:nvPr/>
        </p:nvGraphicFramePr>
        <p:xfrm>
          <a:off x="6318838" y="2081967"/>
          <a:ext cx="5676900" cy="2133600"/>
        </p:xfrm>
        <a:graphic>
          <a:graphicData uri="http://schemas.openxmlformats.org/drawingml/2006/table">
            <a:tbl>
              <a:tblPr/>
              <a:tblGrid>
                <a:gridCol w="647700">
                  <a:extLst>
                    <a:ext uri="{9D8B030D-6E8A-4147-A177-3AD203B41FA5}">
                      <a16:colId xmlns:a16="http://schemas.microsoft.com/office/drawing/2014/main" val="1193921264"/>
                    </a:ext>
                  </a:extLst>
                </a:gridCol>
                <a:gridCol w="5029200">
                  <a:extLst>
                    <a:ext uri="{9D8B030D-6E8A-4147-A177-3AD203B41FA5}">
                      <a16:colId xmlns:a16="http://schemas.microsoft.com/office/drawing/2014/main" val="2787079171"/>
                    </a:ext>
                  </a:extLst>
                </a:gridCol>
              </a:tblGrid>
              <a:tr h="266700">
                <a:tc>
                  <a:txBody>
                    <a:bodyPr/>
                    <a:lstStyle/>
                    <a:p>
                      <a:pPr algn="l" rtl="0" fontAlgn="ctr"/>
                      <a:r>
                        <a:rPr lang="en-US" sz="1600" b="0" i="0" u="none" strike="noStrike">
                          <a:solidFill>
                            <a:srgbClr val="000000"/>
                          </a:solidFill>
                          <a:effectLst/>
                          <a:latin typeface="Calibri" panose="020F0502020204030204" pitchFamily="34" charset="0"/>
                        </a:rPr>
                        <a:t>H:</a:t>
                      </a:r>
                    </a:p>
                  </a:txBody>
                  <a:tcPr marL="4763" marR="4763" marT="4763"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Calibri" panose="020F0502020204030204" pitchFamily="34" charset="0"/>
                        </a:rPr>
                        <a:t>Would Thursday afternoon work sometime?</a:t>
                      </a:r>
                    </a:p>
                  </a:txBody>
                  <a:tcPr marL="200025" marR="4763" marT="4763"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550925651"/>
                  </a:ext>
                </a:extLst>
              </a:tr>
              <a:tr h="266700">
                <a:tc>
                  <a:txBody>
                    <a:bodyPr/>
                    <a:lstStyle/>
                    <a:p>
                      <a:pPr algn="l" rtl="0" fontAlgn="ctr"/>
                      <a:r>
                        <a:rPr lang="en-US" sz="1600" b="1" i="0" u="none" strike="noStrike">
                          <a:solidFill>
                            <a:srgbClr val="000000"/>
                          </a:solidFill>
                          <a:effectLst/>
                          <a:latin typeface="Calibri" panose="020F0502020204030204" pitchFamily="34" charset="0"/>
                        </a:rPr>
                        <a:t>M: </a:t>
                      </a:r>
                    </a:p>
                  </a:txBody>
                  <a:tcPr marL="4763" marR="4763" marT="4763" marB="0" anchor="ctr">
                    <a:lnL>
                      <a:noFill/>
                    </a:lnL>
                    <a:lnR>
                      <a:noFill/>
                    </a:lnR>
                    <a:lnT w="6350" cap="flat" cmpd="sng" algn="ctr">
                      <a:solidFill>
                        <a:srgbClr val="4472C4"/>
                      </a:solidFill>
                      <a:prstDash val="solid"/>
                      <a:round/>
                      <a:headEnd type="none" w="med" len="med"/>
                      <a:tailEnd type="none" w="med" len="med"/>
                    </a:lnT>
                    <a:lnB>
                      <a:noFill/>
                    </a:lnB>
                    <a:solidFill>
                      <a:srgbClr val="D9E1F2"/>
                    </a:solidFill>
                  </a:tcPr>
                </a:tc>
                <a:tc>
                  <a:txBody>
                    <a:bodyPr/>
                    <a:lstStyle/>
                    <a:p>
                      <a:pPr algn="l" rtl="0" fontAlgn="ctr"/>
                      <a:r>
                        <a:rPr lang="en-US" sz="1600" b="1" i="0" u="none" strike="noStrike">
                          <a:solidFill>
                            <a:srgbClr val="000000"/>
                          </a:solidFill>
                          <a:effectLst/>
                          <a:latin typeface="Calibri" panose="020F0502020204030204" pitchFamily="34" charset="0"/>
                        </a:rPr>
                        <a:t>Yeah, sure. just let me know when you‘re free.</a:t>
                      </a:r>
                    </a:p>
                  </a:txBody>
                  <a:tcPr marL="200025" marR="4763" marT="4763" marB="0" anchor="ctr">
                    <a:lnL>
                      <a:noFill/>
                    </a:lnL>
                    <a:lnR>
                      <a:noFill/>
                    </a:lnR>
                    <a:lnT w="6350" cap="flat" cmpd="sng" algn="ctr">
                      <a:solidFill>
                        <a:srgbClr val="4472C4"/>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317659949"/>
                  </a:ext>
                </a:extLst>
              </a:tr>
              <a:tr h="266700">
                <a:tc>
                  <a:txBody>
                    <a:bodyPr/>
                    <a:lstStyle/>
                    <a:p>
                      <a:pPr algn="l" rtl="0" fontAlgn="ctr"/>
                      <a:r>
                        <a:rPr lang="en-US" sz="1600" b="0" i="0" u="none" strike="noStrike">
                          <a:solidFill>
                            <a:srgbClr val="000000"/>
                          </a:solidFill>
                          <a:effectLst/>
                          <a:latin typeface="Calibri" panose="020F0502020204030204" pitchFamily="34" charset="0"/>
                        </a:rPr>
                        <a:t>H: </a:t>
                      </a:r>
                    </a:p>
                  </a:txBody>
                  <a:tcPr marL="4763" marR="4763" marT="4763" marB="0" anchor="ctr">
                    <a:lnL>
                      <a:noFill/>
                    </a:lnL>
                    <a:lnR>
                      <a:noFill/>
                    </a:lnR>
                    <a:lnT>
                      <a:noFill/>
                    </a:lnT>
                    <a:lnB>
                      <a:noFill/>
                    </a:lnB>
                  </a:tcPr>
                </a:tc>
                <a:tc>
                  <a:txBody>
                    <a:bodyPr/>
                    <a:lstStyle/>
                    <a:p>
                      <a:pPr algn="l" rtl="0" fontAlgn="ctr"/>
                      <a:r>
                        <a:rPr lang="en-US" sz="1600" b="0" i="0" u="none" strike="noStrike">
                          <a:solidFill>
                            <a:srgbClr val="000000"/>
                          </a:solidFill>
                          <a:effectLst/>
                          <a:latin typeface="Calibri" panose="020F0502020204030204" pitchFamily="34" charset="0"/>
                        </a:rPr>
                        <a:t>After lunch is probably the best time</a:t>
                      </a:r>
                    </a:p>
                  </a:txBody>
                  <a:tcPr marL="200025" marR="4763" marT="4763" marB="0" anchor="ctr">
                    <a:lnL>
                      <a:noFill/>
                    </a:lnL>
                    <a:lnR>
                      <a:noFill/>
                    </a:lnR>
                    <a:lnT>
                      <a:noFill/>
                    </a:lnT>
                    <a:lnB>
                      <a:noFill/>
                    </a:lnB>
                  </a:tcPr>
                </a:tc>
                <a:extLst>
                  <a:ext uri="{0D108BD9-81ED-4DB2-BD59-A6C34878D82A}">
                    <a16:rowId xmlns:a16="http://schemas.microsoft.com/office/drawing/2014/main" val="1341428744"/>
                  </a:ext>
                </a:extLst>
              </a:tr>
              <a:tr h="266700">
                <a:tc>
                  <a:txBody>
                    <a:bodyPr/>
                    <a:lstStyle/>
                    <a:p>
                      <a:pPr algn="l" rtl="0" fontAlgn="ctr"/>
                      <a:r>
                        <a:rPr lang="en-US" sz="1600" b="1" i="0" u="none" strike="noStrike">
                          <a:solidFill>
                            <a:srgbClr val="000000"/>
                          </a:solidFill>
                          <a:effectLst/>
                          <a:latin typeface="Calibri" panose="020F0502020204030204" pitchFamily="34" charset="0"/>
                        </a:rPr>
                        <a:t>M:</a:t>
                      </a:r>
                    </a:p>
                  </a:txBody>
                  <a:tcPr marL="4763" marR="4763" marT="4763" marB="0" anchor="ctr">
                    <a:lnL>
                      <a:noFill/>
                    </a:lnL>
                    <a:lnR>
                      <a:noFill/>
                    </a:lnR>
                    <a:lnT>
                      <a:noFill/>
                    </a:lnT>
                    <a:lnB>
                      <a:noFill/>
                    </a:lnB>
                    <a:solidFill>
                      <a:srgbClr val="D9E1F2"/>
                    </a:solidFill>
                  </a:tcPr>
                </a:tc>
                <a:tc>
                  <a:txBody>
                    <a:bodyPr/>
                    <a:lstStyle/>
                    <a:p>
                      <a:pPr algn="l" rtl="0" fontAlgn="ctr"/>
                      <a:r>
                        <a:rPr lang="en-US" sz="1600" b="1" i="0" u="none" strike="noStrike">
                          <a:solidFill>
                            <a:srgbClr val="000000"/>
                          </a:solidFill>
                          <a:effectLst/>
                          <a:latin typeface="Calibri" panose="020F0502020204030204" pitchFamily="34" charset="0"/>
                        </a:rPr>
                        <a:t>Okay, sounds good. Just let me know when you’re free.</a:t>
                      </a:r>
                    </a:p>
                  </a:txBody>
                  <a:tcPr marL="200025" marR="4763" marT="4763" marB="0" anchor="ctr">
                    <a:lnL>
                      <a:noFill/>
                    </a:lnL>
                    <a:lnR>
                      <a:noFill/>
                    </a:lnR>
                    <a:lnT>
                      <a:noFill/>
                    </a:lnT>
                    <a:lnB>
                      <a:noFill/>
                    </a:lnB>
                    <a:solidFill>
                      <a:srgbClr val="D9E1F2"/>
                    </a:solidFill>
                  </a:tcPr>
                </a:tc>
                <a:extLst>
                  <a:ext uri="{0D108BD9-81ED-4DB2-BD59-A6C34878D82A}">
                    <a16:rowId xmlns:a16="http://schemas.microsoft.com/office/drawing/2014/main" val="3718107848"/>
                  </a:ext>
                </a:extLst>
              </a:tr>
              <a:tr h="266700">
                <a:tc>
                  <a:txBody>
                    <a:bodyPr/>
                    <a:lstStyle/>
                    <a:p>
                      <a:pPr algn="l" rtl="0" fontAlgn="ctr"/>
                      <a:r>
                        <a:rPr lang="en-US" sz="1600" b="0" i="0" u="none" strike="noStrike">
                          <a:solidFill>
                            <a:srgbClr val="000000"/>
                          </a:solidFill>
                          <a:effectLst/>
                          <a:latin typeface="Calibri" panose="020F0502020204030204" pitchFamily="34" charset="0"/>
                        </a:rPr>
                        <a:t>H:</a:t>
                      </a:r>
                    </a:p>
                  </a:txBody>
                  <a:tcPr marL="4763" marR="4763" marT="4763" marB="0" anchor="ctr">
                    <a:lnL>
                      <a:noFill/>
                    </a:lnL>
                    <a:lnR>
                      <a:noFill/>
                    </a:lnR>
                    <a:lnT>
                      <a:noFill/>
                    </a:lnT>
                    <a:lnB>
                      <a:noFill/>
                    </a:lnB>
                  </a:tcPr>
                </a:tc>
                <a:tc>
                  <a:txBody>
                    <a:bodyPr/>
                    <a:lstStyle/>
                    <a:p>
                      <a:pPr algn="l" rtl="0" fontAlgn="ctr"/>
                      <a:r>
                        <a:rPr lang="en-US" sz="1600" b="0" i="0" u="none" strike="noStrike">
                          <a:solidFill>
                            <a:srgbClr val="000000"/>
                          </a:solidFill>
                          <a:effectLst/>
                          <a:latin typeface="Calibri" panose="020F0502020204030204" pitchFamily="34" charset="0"/>
                        </a:rPr>
                        <a:t>Would 2pm work for you?</a:t>
                      </a:r>
                    </a:p>
                  </a:txBody>
                  <a:tcPr marL="200025" marR="4763" marT="4763" marB="0" anchor="ctr">
                    <a:lnL>
                      <a:noFill/>
                    </a:lnL>
                    <a:lnR>
                      <a:noFill/>
                    </a:lnR>
                    <a:lnT>
                      <a:noFill/>
                    </a:lnT>
                    <a:lnB>
                      <a:noFill/>
                    </a:lnB>
                  </a:tcPr>
                </a:tc>
                <a:extLst>
                  <a:ext uri="{0D108BD9-81ED-4DB2-BD59-A6C34878D82A}">
                    <a16:rowId xmlns:a16="http://schemas.microsoft.com/office/drawing/2014/main" val="4272167755"/>
                  </a:ext>
                </a:extLst>
              </a:tr>
              <a:tr h="266700">
                <a:tc>
                  <a:txBody>
                    <a:bodyPr/>
                    <a:lstStyle/>
                    <a:p>
                      <a:pPr algn="l" rtl="0" fontAlgn="ctr"/>
                      <a:r>
                        <a:rPr lang="en-US" sz="1600" b="1" i="0" u="none" strike="noStrike">
                          <a:solidFill>
                            <a:srgbClr val="000000"/>
                          </a:solidFill>
                          <a:effectLst/>
                          <a:latin typeface="Calibri" panose="020F0502020204030204" pitchFamily="34" charset="0"/>
                        </a:rPr>
                        <a:t>M:</a:t>
                      </a:r>
                    </a:p>
                  </a:txBody>
                  <a:tcPr marL="4763" marR="4763" marT="4763" marB="0" anchor="ctr">
                    <a:lnL>
                      <a:noFill/>
                    </a:lnL>
                    <a:lnR>
                      <a:noFill/>
                    </a:lnR>
                    <a:lnT>
                      <a:noFill/>
                    </a:lnT>
                    <a:lnB>
                      <a:noFill/>
                    </a:lnB>
                    <a:solidFill>
                      <a:srgbClr val="D9E1F2"/>
                    </a:solidFill>
                  </a:tcPr>
                </a:tc>
                <a:tc>
                  <a:txBody>
                    <a:bodyPr/>
                    <a:lstStyle/>
                    <a:p>
                      <a:pPr algn="l" rtl="0" fontAlgn="ctr"/>
                      <a:r>
                        <a:rPr lang="en-US" sz="1600" b="1" i="0" u="none" strike="noStrike">
                          <a:solidFill>
                            <a:srgbClr val="000000"/>
                          </a:solidFill>
                          <a:effectLst/>
                          <a:latin typeface="Calibri" panose="020F0502020204030204" pitchFamily="34" charset="0"/>
                        </a:rPr>
                        <a:t>Works for me.</a:t>
                      </a:r>
                    </a:p>
                  </a:txBody>
                  <a:tcPr marL="200025" marR="4763" marT="4763" marB="0" anchor="ctr">
                    <a:lnL>
                      <a:noFill/>
                    </a:lnL>
                    <a:lnR>
                      <a:noFill/>
                    </a:lnR>
                    <a:lnT>
                      <a:noFill/>
                    </a:lnT>
                    <a:lnB>
                      <a:noFill/>
                    </a:lnB>
                    <a:solidFill>
                      <a:srgbClr val="D9E1F2"/>
                    </a:solidFill>
                  </a:tcPr>
                </a:tc>
                <a:extLst>
                  <a:ext uri="{0D108BD9-81ED-4DB2-BD59-A6C34878D82A}">
                    <a16:rowId xmlns:a16="http://schemas.microsoft.com/office/drawing/2014/main" val="1772700920"/>
                  </a:ext>
                </a:extLst>
              </a:tr>
              <a:tr h="266700">
                <a:tc>
                  <a:txBody>
                    <a:bodyPr/>
                    <a:lstStyle/>
                    <a:p>
                      <a:pPr algn="l" rtl="0" fontAlgn="ctr"/>
                      <a:r>
                        <a:rPr lang="en-US" sz="1600" b="0" i="0" u="none" strike="noStrike">
                          <a:solidFill>
                            <a:srgbClr val="000000"/>
                          </a:solidFill>
                          <a:effectLst/>
                          <a:latin typeface="Calibri" panose="020F0502020204030204" pitchFamily="34" charset="0"/>
                        </a:rPr>
                        <a:t>H: </a:t>
                      </a:r>
                    </a:p>
                  </a:txBody>
                  <a:tcPr marL="4763" marR="4763" marT="4763" marB="0" anchor="ctr">
                    <a:lnL>
                      <a:noFill/>
                    </a:lnL>
                    <a:lnR>
                      <a:noFill/>
                    </a:lnR>
                    <a:lnT>
                      <a:noFill/>
                    </a:lnT>
                    <a:lnB>
                      <a:noFill/>
                    </a:lnB>
                  </a:tcPr>
                </a:tc>
                <a:tc>
                  <a:txBody>
                    <a:bodyPr/>
                    <a:lstStyle/>
                    <a:p>
                      <a:pPr algn="l" rtl="0" fontAlgn="ctr"/>
                      <a:r>
                        <a:rPr lang="en-US" sz="1600" b="0" i="0" u="none" strike="noStrike">
                          <a:solidFill>
                            <a:srgbClr val="000000"/>
                          </a:solidFill>
                          <a:effectLst/>
                          <a:latin typeface="Calibri" panose="020F0502020204030204" pitchFamily="34" charset="0"/>
                        </a:rPr>
                        <a:t>Well let’s say 2pm then I’ll see you there</a:t>
                      </a:r>
                    </a:p>
                  </a:txBody>
                  <a:tcPr marL="200025" marR="4763" marT="4763" marB="0" anchor="ctr">
                    <a:lnL>
                      <a:noFill/>
                    </a:lnL>
                    <a:lnR>
                      <a:noFill/>
                    </a:lnR>
                    <a:lnT>
                      <a:noFill/>
                    </a:lnT>
                    <a:lnB>
                      <a:noFill/>
                    </a:lnB>
                  </a:tcPr>
                </a:tc>
                <a:extLst>
                  <a:ext uri="{0D108BD9-81ED-4DB2-BD59-A6C34878D82A}">
                    <a16:rowId xmlns:a16="http://schemas.microsoft.com/office/drawing/2014/main" val="664809738"/>
                  </a:ext>
                </a:extLst>
              </a:tr>
              <a:tr h="266700">
                <a:tc>
                  <a:txBody>
                    <a:bodyPr/>
                    <a:lstStyle/>
                    <a:p>
                      <a:pPr algn="l" rtl="0" fontAlgn="ctr"/>
                      <a:r>
                        <a:rPr lang="en-US" sz="1600" b="1" i="0" u="none" strike="noStrike">
                          <a:solidFill>
                            <a:srgbClr val="000000"/>
                          </a:solidFill>
                          <a:effectLst/>
                          <a:latin typeface="Calibri" panose="020F0502020204030204" pitchFamily="34" charset="0"/>
                        </a:rPr>
                        <a:t>M:</a:t>
                      </a:r>
                    </a:p>
                  </a:txBody>
                  <a:tcPr marL="4763" marR="4763" marT="4763" marB="0" anchor="ctr">
                    <a:lnL>
                      <a:noFill/>
                    </a:lnL>
                    <a:lnR>
                      <a:noFill/>
                    </a:lnR>
                    <a:lnT>
                      <a:noFill/>
                    </a:lnT>
                    <a:lnB>
                      <a:noFill/>
                    </a:lnB>
                    <a:solidFill>
                      <a:srgbClr val="D9E1F2"/>
                    </a:solidFill>
                  </a:tcPr>
                </a:tc>
                <a:tc>
                  <a:txBody>
                    <a:bodyPr/>
                    <a:lstStyle/>
                    <a:p>
                      <a:pPr algn="l" rtl="0" fontAlgn="ctr"/>
                      <a:r>
                        <a:rPr lang="en-US" sz="1600" b="1" i="0" u="none" strike="noStrike">
                          <a:solidFill>
                            <a:srgbClr val="000000"/>
                          </a:solidFill>
                          <a:effectLst/>
                          <a:latin typeface="Calibri" panose="020F0502020204030204" pitchFamily="34" charset="0"/>
                        </a:rPr>
                        <a:t>Sounds good. </a:t>
                      </a:r>
                    </a:p>
                  </a:txBody>
                  <a:tcPr marL="200025" marR="4763" marT="4763" marB="0" anchor="ctr">
                    <a:lnL>
                      <a:noFill/>
                    </a:lnL>
                    <a:lnR>
                      <a:noFill/>
                    </a:lnR>
                    <a:lnT>
                      <a:noFill/>
                    </a:lnT>
                    <a:lnB>
                      <a:noFill/>
                    </a:lnB>
                    <a:solidFill>
                      <a:srgbClr val="D9E1F2"/>
                    </a:solidFill>
                  </a:tcPr>
                </a:tc>
                <a:extLst>
                  <a:ext uri="{0D108BD9-81ED-4DB2-BD59-A6C34878D82A}">
                    <a16:rowId xmlns:a16="http://schemas.microsoft.com/office/drawing/2014/main" val="2648846560"/>
                  </a:ext>
                </a:extLst>
              </a:tr>
            </a:tbl>
          </a:graphicData>
        </a:graphic>
      </p:graphicFrame>
      <p:sp>
        <p:nvSpPr>
          <p:cNvPr id="13" name="Rectangle 12">
            <a:extLst>
              <a:ext uri="{FF2B5EF4-FFF2-40B4-BE49-F238E27FC236}">
                <a16:creationId xmlns:a16="http://schemas.microsoft.com/office/drawing/2014/main" id="{30C02F78-C3B5-45F0-960A-D3AA58F20F95}"/>
              </a:ext>
            </a:extLst>
          </p:cNvPr>
          <p:cNvSpPr/>
          <p:nvPr/>
        </p:nvSpPr>
        <p:spPr>
          <a:xfrm>
            <a:off x="3524015" y="6464300"/>
            <a:ext cx="555055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Neural E2E system trained on 35M Twitter conversations.</a:t>
            </a:r>
          </a:p>
        </p:txBody>
      </p:sp>
    </p:spTree>
    <p:extLst>
      <p:ext uri="{BB962C8B-B14F-4D97-AF65-F5344CB8AC3E}">
        <p14:creationId xmlns:p14="http://schemas.microsoft.com/office/powerpoint/2010/main" val="396283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E008E-58BD-448B-8F16-022749AADB33}"/>
              </a:ext>
            </a:extLst>
          </p:cNvPr>
          <p:cNvSpPr>
            <a:spLocks noGrp="1"/>
          </p:cNvSpPr>
          <p:nvPr>
            <p:ph type="title"/>
          </p:nvPr>
        </p:nvSpPr>
        <p:spPr>
          <a:xfrm>
            <a:off x="838200" y="2811767"/>
            <a:ext cx="10515600" cy="1325563"/>
          </a:xfrm>
        </p:spPr>
        <p:txBody>
          <a:bodyPr>
            <a:noAutofit/>
          </a:bodyPr>
          <a:lstStyle/>
          <a:p>
            <a:pPr algn="ctr"/>
            <a:r>
              <a:rPr lang="en-US" sz="4800"/>
              <a:t>Fully Data-driven Response Generation:</a:t>
            </a:r>
            <a:br>
              <a:rPr lang="en-US" sz="4800"/>
            </a:br>
            <a:br>
              <a:rPr lang="en-US" sz="4800"/>
            </a:br>
            <a:r>
              <a:rPr lang="en-US" sz="4800"/>
              <a:t>Challenges and remedies</a:t>
            </a:r>
          </a:p>
        </p:txBody>
      </p:sp>
      <p:sp>
        <p:nvSpPr>
          <p:cNvPr id="4" name="Slide Number Placeholder 3">
            <a:extLst>
              <a:ext uri="{FF2B5EF4-FFF2-40B4-BE49-F238E27FC236}">
                <a16:creationId xmlns:a16="http://schemas.microsoft.com/office/drawing/2014/main" id="{8488ABFC-31FF-45C8-9834-E7188A026D48}"/>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0692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869" y="266240"/>
            <a:ext cx="11733143" cy="914650"/>
          </a:xfrm>
        </p:spPr>
        <p:txBody>
          <a:bodyPr>
            <a:noAutofit/>
          </a:bodyPr>
          <a:lstStyle/>
          <a:p>
            <a:r>
              <a:rPr lang="en-US" sz="4000"/>
              <a:t>Challenge: The blandness problem </a:t>
            </a:r>
          </a:p>
        </p:txBody>
      </p:sp>
      <p:grpSp>
        <p:nvGrpSpPr>
          <p:cNvPr id="20" name="Group 19"/>
          <p:cNvGrpSpPr/>
          <p:nvPr/>
        </p:nvGrpSpPr>
        <p:grpSpPr>
          <a:xfrm>
            <a:off x="1538592" y="3055442"/>
            <a:ext cx="8890681" cy="1120674"/>
            <a:chOff x="1721644" y="3116262"/>
            <a:chExt cx="9067800" cy="1143000"/>
          </a:xfrm>
        </p:grpSpPr>
        <p:sp>
          <p:nvSpPr>
            <p:cNvPr id="6" name="Bulle rectangulaire 21"/>
            <p:cNvSpPr/>
            <p:nvPr/>
          </p:nvSpPr>
          <p:spPr>
            <a:xfrm flipH="1">
              <a:off x="1721644" y="3116262"/>
              <a:ext cx="8382000" cy="533400"/>
            </a:xfrm>
            <a:prstGeom prst="wedgeRectCallout">
              <a:avLst>
                <a:gd name="adj1" fmla="val 53670"/>
                <a:gd name="adj2" fmla="val 30692"/>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What did you do?</a:t>
              </a:r>
            </a:p>
          </p:txBody>
        </p:sp>
        <p:sp>
          <p:nvSpPr>
            <p:cNvPr id="7" name="Bulle rectangulaire 22"/>
            <p:cNvSpPr/>
            <p:nvPr/>
          </p:nvSpPr>
          <p:spPr>
            <a:xfrm flipH="1">
              <a:off x="2407444" y="3795165"/>
              <a:ext cx="8382000" cy="464097"/>
            </a:xfrm>
            <a:prstGeom prst="wedgeRectCallout">
              <a:avLst>
                <a:gd name="adj1" fmla="val -53591"/>
                <a:gd name="adj2" fmla="val -23856"/>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I don’t understand what you are talking about.</a:t>
              </a:r>
            </a:p>
          </p:txBody>
        </p:sp>
      </p:gr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3783" y="3402516"/>
            <a:ext cx="672404" cy="67240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6052" y="3354288"/>
            <a:ext cx="1076402" cy="768859"/>
          </a:xfrm>
          <a:prstGeom prst="rect">
            <a:avLst/>
          </a:prstGeom>
        </p:spPr>
      </p:pic>
      <p:grpSp>
        <p:nvGrpSpPr>
          <p:cNvPr id="19" name="Group 18"/>
          <p:cNvGrpSpPr/>
          <p:nvPr/>
        </p:nvGrpSpPr>
        <p:grpSpPr>
          <a:xfrm>
            <a:off x="1538592" y="1337075"/>
            <a:ext cx="8890681" cy="1045962"/>
            <a:chOff x="1721644" y="1363662"/>
            <a:chExt cx="9067800" cy="1066800"/>
          </a:xfrm>
        </p:grpSpPr>
        <p:sp>
          <p:nvSpPr>
            <p:cNvPr id="11" name="Bulle rectangulaire 21"/>
            <p:cNvSpPr/>
            <p:nvPr/>
          </p:nvSpPr>
          <p:spPr>
            <a:xfrm flipH="1">
              <a:off x="1721644" y="1363662"/>
              <a:ext cx="8382000" cy="457200"/>
            </a:xfrm>
            <a:prstGeom prst="wedgeRectCallout">
              <a:avLst>
                <a:gd name="adj1" fmla="val 54770"/>
                <a:gd name="adj2" fmla="val 40655"/>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How was your weekend?</a:t>
              </a:r>
            </a:p>
          </p:txBody>
        </p:sp>
        <p:sp>
          <p:nvSpPr>
            <p:cNvPr id="12" name="Bulle rectangulaire 22"/>
            <p:cNvSpPr/>
            <p:nvPr/>
          </p:nvSpPr>
          <p:spPr>
            <a:xfrm flipH="1">
              <a:off x="2407444" y="1966365"/>
              <a:ext cx="8382000" cy="464097"/>
            </a:xfrm>
            <a:prstGeom prst="wedgeRectCallout">
              <a:avLst>
                <a:gd name="adj1" fmla="val -52926"/>
                <a:gd name="adj2" fmla="val 31744"/>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I don’t know.</a:t>
              </a:r>
            </a:p>
          </p:txBody>
        </p:sp>
      </p:grpSp>
      <p:grpSp>
        <p:nvGrpSpPr>
          <p:cNvPr id="21" name="Group 20"/>
          <p:cNvGrpSpPr/>
          <p:nvPr/>
        </p:nvGrpSpPr>
        <p:grpSpPr>
          <a:xfrm>
            <a:off x="1538592" y="4923232"/>
            <a:ext cx="8890681" cy="1045962"/>
            <a:chOff x="1569244" y="5021262"/>
            <a:chExt cx="9067800" cy="1066800"/>
          </a:xfrm>
        </p:grpSpPr>
        <p:sp>
          <p:nvSpPr>
            <p:cNvPr id="17" name="Bulle rectangulaire 21"/>
            <p:cNvSpPr/>
            <p:nvPr/>
          </p:nvSpPr>
          <p:spPr>
            <a:xfrm flipH="1">
              <a:off x="1569244" y="5021262"/>
              <a:ext cx="8382000" cy="464097"/>
            </a:xfrm>
            <a:prstGeom prst="wedgeRectCallout">
              <a:avLst>
                <a:gd name="adj1" fmla="val 54240"/>
                <a:gd name="adj2" fmla="val -49649"/>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This is getting boring…</a:t>
              </a:r>
            </a:p>
          </p:txBody>
        </p:sp>
        <p:sp>
          <p:nvSpPr>
            <p:cNvPr id="18" name="Bulle rectangulaire 22"/>
            <p:cNvSpPr/>
            <p:nvPr/>
          </p:nvSpPr>
          <p:spPr>
            <a:xfrm flipH="1">
              <a:off x="2255044" y="5623965"/>
              <a:ext cx="8382000" cy="464097"/>
            </a:xfrm>
            <a:prstGeom prst="wedgeRectCallout">
              <a:avLst>
                <a:gd name="adj1" fmla="val -53911"/>
                <a:gd name="adj2" fmla="val -51719"/>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Yes that’s what I’m saying.</a:t>
              </a:r>
            </a:p>
          </p:txBody>
        </p:sp>
      </p:grpSp>
      <p:sp>
        <p:nvSpPr>
          <p:cNvPr id="15" name="Slide Number Placeholder 3">
            <a:extLst>
              <a:ext uri="{FF2B5EF4-FFF2-40B4-BE49-F238E27FC236}">
                <a16:creationId xmlns:a16="http://schemas.microsoft.com/office/drawing/2014/main" id="{D52D344C-B631-4C09-9A92-723F626AFD9F}"/>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55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543" y="84258"/>
            <a:ext cx="10576892" cy="1325563"/>
          </a:xfrm>
        </p:spPr>
        <p:txBody>
          <a:bodyPr/>
          <a:lstStyle/>
          <a:p>
            <a:r>
              <a:rPr lang="en-US"/>
              <a:t>Blandness problem: cause and remedies</a:t>
            </a:r>
          </a:p>
        </p:txBody>
      </p:sp>
      <p:sp>
        <p:nvSpPr>
          <p:cNvPr id="6" name="Text Placeholder 1"/>
          <p:cNvSpPr txBox="1">
            <a:spLocks/>
          </p:cNvSpPr>
          <p:nvPr/>
        </p:nvSpPr>
        <p:spPr>
          <a:xfrm>
            <a:off x="269239" y="1396962"/>
            <a:ext cx="11653523" cy="3078001"/>
          </a:xfrm>
          <a:prstGeom prst="rect">
            <a:avLst/>
          </a:prstGeom>
        </p:spPr>
        <p:txBody>
          <a:bodyPr vert="horz" wrap="square" lIns="143446" tIns="89654" rIns="143446" bIns="89654" rtlCol="0">
            <a:spAutoFit/>
          </a:bodyPr>
          <a:lstStyle>
            <a:lvl1pPr marL="0" marR="0" indent="0" algn="l" defTabSz="699446" rtl="0" eaLnBrk="1" fontAlgn="auto" latinLnBrk="0" hangingPunct="1">
              <a:lnSpc>
                <a:spcPct val="90000"/>
              </a:lnSpc>
              <a:spcBef>
                <a:spcPct val="20000"/>
              </a:spcBef>
              <a:spcAft>
                <a:spcPts val="0"/>
              </a:spcAft>
              <a:buClrTx/>
              <a:buSzPct val="90000"/>
              <a:buFont typeface="Arial" pitchFamily="34" charset="0"/>
              <a:buNone/>
              <a:tabLst/>
              <a:defRPr sz="3000" kern="1200" spc="0" baseline="0">
                <a:gradFill>
                  <a:gsLst>
                    <a:gs pos="1250">
                      <a:schemeClr val="tx2"/>
                    </a:gs>
                    <a:gs pos="99000">
                      <a:schemeClr val="tx2"/>
                    </a:gs>
                  </a:gsLst>
                  <a:lin ang="5400000" scaled="0"/>
                </a:gradFill>
                <a:latin typeface="+mj-lt"/>
                <a:ea typeface="+mn-ea"/>
                <a:cs typeface="+mn-cs"/>
              </a:defRPr>
            </a:lvl1pPr>
            <a:lvl2pPr marL="0" marR="0" indent="0" algn="l" defTabSz="699446" rtl="0" eaLnBrk="1" fontAlgn="auto" latinLnBrk="0" hangingPunct="1">
              <a:lnSpc>
                <a:spcPct val="90000"/>
              </a:lnSpc>
              <a:spcBef>
                <a:spcPct val="20000"/>
              </a:spcBef>
              <a:spcAft>
                <a:spcPts val="0"/>
              </a:spcAft>
              <a:buClrTx/>
              <a:buSzPct val="90000"/>
              <a:buFontTx/>
              <a:buNone/>
              <a:tabLst/>
              <a:defRPr sz="1500" kern="1200" spc="0" baseline="0">
                <a:gradFill>
                  <a:gsLst>
                    <a:gs pos="1250">
                      <a:schemeClr val="tx1"/>
                    </a:gs>
                    <a:gs pos="100000">
                      <a:schemeClr val="tx1"/>
                    </a:gs>
                  </a:gsLst>
                  <a:lin ang="5400000" scaled="0"/>
                </a:gradFill>
                <a:latin typeface="+mn-lt"/>
                <a:ea typeface="+mn-ea"/>
                <a:cs typeface="+mn-cs"/>
              </a:defRPr>
            </a:lvl2pPr>
            <a:lvl3pPr marL="171423" marR="0" indent="0" algn="l" defTabSz="699446" rtl="0" eaLnBrk="1" fontAlgn="auto" latinLnBrk="0" hangingPunct="1">
              <a:lnSpc>
                <a:spcPct val="90000"/>
              </a:lnSpc>
              <a:spcBef>
                <a:spcPct val="20000"/>
              </a:spcBef>
              <a:spcAft>
                <a:spcPts val="0"/>
              </a:spcAft>
              <a:buClrTx/>
              <a:buSzPct val="90000"/>
              <a:buFont typeface="Arial" pitchFamily="34" charset="0"/>
              <a:buNone/>
              <a:tabLst/>
              <a:defRPr sz="1500" kern="1200" spc="0" baseline="0">
                <a:gradFill>
                  <a:gsLst>
                    <a:gs pos="1250">
                      <a:schemeClr val="tx1"/>
                    </a:gs>
                    <a:gs pos="100000">
                      <a:schemeClr val="tx1"/>
                    </a:gs>
                  </a:gsLst>
                  <a:lin ang="5400000" scaled="0"/>
                </a:gradFill>
                <a:latin typeface="+mn-lt"/>
                <a:ea typeface="+mn-ea"/>
                <a:cs typeface="+mn-cs"/>
              </a:defRPr>
            </a:lvl3pPr>
            <a:lvl4pPr marL="342845" marR="0" indent="0" algn="l" defTabSz="699446" rtl="0" eaLnBrk="1" fontAlgn="auto" latinLnBrk="0" hangingPunct="1">
              <a:lnSpc>
                <a:spcPct val="90000"/>
              </a:lnSpc>
              <a:spcBef>
                <a:spcPct val="20000"/>
              </a:spcBef>
              <a:spcAft>
                <a:spcPts val="0"/>
              </a:spcAft>
              <a:buClrTx/>
              <a:buSzPct val="90000"/>
              <a:buFont typeface="Arial" pitchFamily="34" charset="0"/>
              <a:buNone/>
              <a:tabLst/>
              <a:defRPr sz="1350" kern="1200" spc="0" baseline="0">
                <a:gradFill>
                  <a:gsLst>
                    <a:gs pos="1250">
                      <a:schemeClr val="tx1"/>
                    </a:gs>
                    <a:gs pos="100000">
                      <a:schemeClr val="tx1"/>
                    </a:gs>
                  </a:gsLst>
                  <a:lin ang="5400000" scaled="0"/>
                </a:gradFill>
                <a:latin typeface="+mn-lt"/>
                <a:ea typeface="+mn-ea"/>
                <a:cs typeface="+mn-cs"/>
              </a:defRPr>
            </a:lvl4pPr>
            <a:lvl5pPr marL="514268" marR="0" indent="0" algn="l" defTabSz="699446" rtl="0" eaLnBrk="1" fontAlgn="auto" latinLnBrk="0" hangingPunct="1">
              <a:lnSpc>
                <a:spcPct val="90000"/>
              </a:lnSpc>
              <a:spcBef>
                <a:spcPct val="20000"/>
              </a:spcBef>
              <a:spcAft>
                <a:spcPts val="0"/>
              </a:spcAft>
              <a:buClrTx/>
              <a:buSzPct val="90000"/>
              <a:buFont typeface="Arial" pitchFamily="34" charset="0"/>
              <a:buNone/>
              <a:tabLst/>
              <a:defRPr sz="1350" kern="1200" spc="0" baseline="0">
                <a:gradFill>
                  <a:gsLst>
                    <a:gs pos="1250">
                      <a:schemeClr val="tx1"/>
                    </a:gs>
                    <a:gs pos="100000">
                      <a:schemeClr val="tx1"/>
                    </a:gs>
                  </a:gsLst>
                  <a:lin ang="5400000" scaled="0"/>
                </a:gradFill>
                <a:latin typeface="+mn-lt"/>
                <a:ea typeface="+mn-ea"/>
                <a:cs typeface="+mn-cs"/>
              </a:defRPr>
            </a:lvl5pPr>
            <a:lvl6pPr marL="1923475" indent="-174862" algn="l" defTabSz="699446"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199" indent="-174862" algn="l" defTabSz="699446"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2922" indent="-174862" algn="l" defTabSz="699446"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2646" indent="-174862" algn="l" defTabSz="699446"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699446" rtl="0" eaLnBrk="1" fontAlgn="auto" latinLnBrk="0" hangingPunct="1">
              <a:lnSpc>
                <a:spcPct val="90000"/>
              </a:lnSpc>
              <a:spcBef>
                <a:spcPct val="20000"/>
              </a:spcBef>
              <a:spcAft>
                <a:spcPts val="0"/>
              </a:spcAft>
              <a:buClrTx/>
              <a:buSzPct val="90000"/>
              <a:buFont typeface="Arial" pitchFamily="34" charset="0"/>
              <a:buNone/>
              <a:tabLst/>
              <a:defRPr/>
            </a:pPr>
            <a:r>
              <a:rPr kumimoji="0" lang="en-US" sz="2942" b="0" i="0" u="none" strike="noStrike" kern="1200" cap="none" spc="0" normalizeH="0" baseline="0" noProof="0">
                <a:ln>
                  <a:noFill/>
                </a:ln>
                <a:solidFill>
                  <a:prstClr val="black"/>
                </a:solidFill>
                <a:effectLst/>
                <a:uLnTx/>
                <a:uFillTx/>
                <a:latin typeface="Calibri Light" panose="020F0302020204030204"/>
                <a:ea typeface="+mn-ea"/>
                <a:cs typeface="+mn-cs"/>
              </a:rPr>
              <a:t>Common MLE objective (maximum likelihood)</a:t>
            </a:r>
          </a:p>
          <a:p>
            <a:pPr marL="0" marR="0" lvl="0" indent="0" algn="l" defTabSz="699446" rtl="0" eaLnBrk="1" fontAlgn="auto" latinLnBrk="0" hangingPunct="1">
              <a:lnSpc>
                <a:spcPct val="90000"/>
              </a:lnSpc>
              <a:spcBef>
                <a:spcPct val="20000"/>
              </a:spcBef>
              <a:spcAft>
                <a:spcPts val="0"/>
              </a:spcAft>
              <a:buClrTx/>
              <a:buSzPct val="90000"/>
              <a:buFont typeface="Arial" pitchFamily="34" charset="0"/>
              <a:buNone/>
              <a:tabLst/>
              <a:defRPr/>
            </a:pPr>
            <a:endParaRPr kumimoji="0" lang="en-US" sz="2942" b="0" i="0" u="none" strike="noStrike" kern="1200" cap="none" spc="0" normalizeH="0" baseline="0" noProof="0">
              <a:ln>
                <a:noFill/>
              </a:ln>
              <a:gradFill>
                <a:gsLst>
                  <a:gs pos="1250">
                    <a:srgbClr val="44546A"/>
                  </a:gs>
                  <a:gs pos="99000">
                    <a:srgbClr val="44546A"/>
                  </a:gs>
                </a:gsLst>
                <a:lin ang="5400000" scaled="0"/>
              </a:gradFill>
              <a:effectLst/>
              <a:uLnTx/>
              <a:uFillTx/>
              <a:latin typeface="Calibri Light" panose="020F0302020204030204"/>
              <a:ea typeface="+mn-ea"/>
              <a:cs typeface="+mn-cs"/>
            </a:endParaRPr>
          </a:p>
          <a:p>
            <a:pPr marL="0" marR="0" lvl="0" indent="0" algn="l" defTabSz="699446" rtl="0" eaLnBrk="1" fontAlgn="auto" latinLnBrk="0" hangingPunct="1">
              <a:lnSpc>
                <a:spcPct val="90000"/>
              </a:lnSpc>
              <a:spcBef>
                <a:spcPct val="20000"/>
              </a:spcBef>
              <a:spcAft>
                <a:spcPts val="0"/>
              </a:spcAft>
              <a:buClrTx/>
              <a:buSzPct val="90000"/>
              <a:buFont typeface="Arial" pitchFamily="34" charset="0"/>
              <a:buNone/>
              <a:tabLst/>
              <a:defRPr/>
            </a:pPr>
            <a:endParaRPr kumimoji="0" lang="en-US" sz="2942" b="0" i="0" u="none" strike="noStrike" kern="1200" cap="none" spc="0" normalizeH="0" baseline="0" noProof="0">
              <a:ln>
                <a:noFill/>
              </a:ln>
              <a:gradFill>
                <a:gsLst>
                  <a:gs pos="1250">
                    <a:srgbClr val="44546A"/>
                  </a:gs>
                  <a:gs pos="99000">
                    <a:srgbClr val="44546A"/>
                  </a:gs>
                </a:gsLst>
                <a:lin ang="5400000" scaled="0"/>
              </a:gradFill>
              <a:effectLst/>
              <a:uLnTx/>
              <a:uFillTx/>
              <a:latin typeface="Calibri Light" panose="020F0302020204030204"/>
              <a:ea typeface="+mn-ea"/>
              <a:cs typeface="+mn-cs"/>
            </a:endParaRPr>
          </a:p>
          <a:p>
            <a:pPr marL="0" marR="0" lvl="0" indent="0" algn="l" defTabSz="699446" rtl="0" eaLnBrk="1" fontAlgn="auto" latinLnBrk="0" hangingPunct="1">
              <a:lnSpc>
                <a:spcPct val="90000"/>
              </a:lnSpc>
              <a:spcBef>
                <a:spcPct val="20000"/>
              </a:spcBef>
              <a:spcAft>
                <a:spcPts val="0"/>
              </a:spcAft>
              <a:buClrTx/>
              <a:buSzPct val="90000"/>
              <a:buFont typeface="Arial" pitchFamily="34" charset="0"/>
              <a:buNone/>
              <a:tabLst/>
              <a:defRPr/>
            </a:pPr>
            <a:endParaRPr kumimoji="0" lang="en-US" sz="2942" b="0" i="0" u="none" strike="noStrike" kern="1200" cap="none" spc="0" normalizeH="0" baseline="0" noProof="0">
              <a:ln>
                <a:noFill/>
              </a:ln>
              <a:gradFill>
                <a:gsLst>
                  <a:gs pos="1250">
                    <a:srgbClr val="44546A"/>
                  </a:gs>
                  <a:gs pos="99000">
                    <a:srgbClr val="44546A"/>
                  </a:gs>
                </a:gsLst>
                <a:lin ang="5400000" scaled="0"/>
              </a:gradFill>
              <a:effectLst/>
              <a:uLnTx/>
              <a:uFillTx/>
              <a:latin typeface="Calibri Light" panose="020F0302020204030204"/>
              <a:ea typeface="+mn-ea"/>
              <a:cs typeface="+mn-cs"/>
            </a:endParaRPr>
          </a:p>
          <a:p>
            <a:pPr marL="0" marR="0" lvl="0" indent="0" algn="l" defTabSz="699446" rtl="0" eaLnBrk="1" fontAlgn="auto" latinLnBrk="0" hangingPunct="1">
              <a:lnSpc>
                <a:spcPct val="90000"/>
              </a:lnSpc>
              <a:spcBef>
                <a:spcPct val="20000"/>
              </a:spcBef>
              <a:spcAft>
                <a:spcPts val="0"/>
              </a:spcAft>
              <a:buClrTx/>
              <a:buSzPct val="90000"/>
              <a:buFont typeface="Arial" pitchFamily="34" charset="0"/>
              <a:buNone/>
              <a:tabLst/>
              <a:defRPr/>
            </a:pPr>
            <a:endParaRPr kumimoji="0" lang="en-US" sz="2942" b="0" i="0" u="none" strike="noStrike" kern="1200" cap="none" spc="0" normalizeH="0" baseline="0" noProof="0">
              <a:ln>
                <a:noFill/>
              </a:ln>
              <a:gradFill>
                <a:gsLst>
                  <a:gs pos="1250">
                    <a:srgbClr val="44546A"/>
                  </a:gs>
                  <a:gs pos="99000">
                    <a:srgbClr val="44546A"/>
                  </a:gs>
                </a:gsLst>
                <a:lin ang="5400000" scaled="0"/>
              </a:gradFill>
              <a:effectLst/>
              <a:uLnTx/>
              <a:uFillTx/>
              <a:latin typeface="Calibri Light" panose="020F0302020204030204"/>
              <a:ea typeface="+mn-ea"/>
              <a:cs typeface="+mn-cs"/>
            </a:endParaRPr>
          </a:p>
          <a:p>
            <a:pPr marL="0" marR="0" lvl="0" indent="0" algn="l" defTabSz="699446" rtl="0" eaLnBrk="1" fontAlgn="auto" latinLnBrk="0" hangingPunct="1">
              <a:lnSpc>
                <a:spcPct val="90000"/>
              </a:lnSpc>
              <a:spcBef>
                <a:spcPct val="20000"/>
              </a:spcBef>
              <a:spcAft>
                <a:spcPts val="0"/>
              </a:spcAft>
              <a:buClrTx/>
              <a:buSzPct val="90000"/>
              <a:buFont typeface="Arial" pitchFamily="34" charset="0"/>
              <a:buNone/>
              <a:tabLst/>
              <a:defRPr/>
            </a:pPr>
            <a:r>
              <a:rPr kumimoji="0" lang="en-US" sz="2942" b="0" i="0" u="none" strike="noStrike" kern="1200" cap="none" spc="0" normalizeH="0" baseline="0" noProof="0">
                <a:ln>
                  <a:noFill/>
                </a:ln>
                <a:solidFill>
                  <a:prstClr val="black"/>
                </a:solidFill>
                <a:effectLst/>
                <a:uLnTx/>
                <a:uFillTx/>
                <a:latin typeface="Calibri Light" panose="020F0302020204030204"/>
                <a:ea typeface="+mn-ea"/>
                <a:cs typeface="+mn-cs"/>
              </a:rPr>
              <a:t>Mutual information objective:</a:t>
            </a:r>
          </a:p>
        </p:txBody>
      </p:sp>
      <p:cxnSp>
        <p:nvCxnSpPr>
          <p:cNvPr id="10" name="Straight Arrow Connector 9"/>
          <p:cNvCxnSpPr/>
          <p:nvPr/>
        </p:nvCxnSpPr>
        <p:spPr>
          <a:xfrm>
            <a:off x="5290126" y="2532461"/>
            <a:ext cx="156640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5988" y="2084191"/>
            <a:ext cx="1906224" cy="365577"/>
          </a:xfrm>
          <a:prstGeom prst="rect">
            <a:avLst/>
          </a:prstGeom>
        </p:spPr>
      </p:pic>
      <p:sp>
        <p:nvSpPr>
          <p:cNvPr id="16" name="Bulle rectangulaire 21"/>
          <p:cNvSpPr/>
          <p:nvPr/>
        </p:nvSpPr>
        <p:spPr>
          <a:xfrm flipH="1">
            <a:off x="940899" y="2308326"/>
            <a:ext cx="3959715" cy="448270"/>
          </a:xfrm>
          <a:prstGeom prst="wedgeRectCallout">
            <a:avLst>
              <a:gd name="adj1" fmla="val 54770"/>
              <a:gd name="adj2" fmla="val 40655"/>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1"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(whatever the user says)</a:t>
            </a:r>
          </a:p>
        </p:txBody>
      </p:sp>
      <p:sp>
        <p:nvSpPr>
          <p:cNvPr id="12" name="Bulle rectangulaire 22"/>
          <p:cNvSpPr/>
          <p:nvPr/>
        </p:nvSpPr>
        <p:spPr>
          <a:xfrm flipH="1">
            <a:off x="7141963" y="2308326"/>
            <a:ext cx="3511445" cy="455032"/>
          </a:xfrm>
          <a:prstGeom prst="wedgeRectCallout">
            <a:avLst>
              <a:gd name="adj1" fmla="val -52926"/>
              <a:gd name="adj2" fmla="val 31744"/>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I don’t know.</a:t>
            </a:r>
          </a:p>
        </p:txBody>
      </p:sp>
      <p:sp>
        <p:nvSpPr>
          <p:cNvPr id="13" name="Bulle rectangulaire 22"/>
          <p:cNvSpPr/>
          <p:nvPr/>
        </p:nvSpPr>
        <p:spPr>
          <a:xfrm flipH="1">
            <a:off x="7143152" y="2831308"/>
            <a:ext cx="3511445" cy="455032"/>
          </a:xfrm>
          <a:prstGeom prst="wedgeRectCallout">
            <a:avLst>
              <a:gd name="adj1" fmla="val -52926"/>
              <a:gd name="adj2" fmla="val 31744"/>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I don’t understand...</a:t>
            </a:r>
          </a:p>
        </p:txBody>
      </p:sp>
      <p:sp>
        <p:nvSpPr>
          <p:cNvPr id="14" name="Bulle rectangulaire 22"/>
          <p:cNvSpPr/>
          <p:nvPr/>
        </p:nvSpPr>
        <p:spPr>
          <a:xfrm flipH="1">
            <a:off x="7143152" y="3354289"/>
            <a:ext cx="3511445" cy="455032"/>
          </a:xfrm>
          <a:prstGeom prst="wedgeRectCallout">
            <a:avLst>
              <a:gd name="adj1" fmla="val -52926"/>
              <a:gd name="adj2" fmla="val 31744"/>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That’s what I’m saying</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8604" y="5904264"/>
            <a:ext cx="1988647" cy="363777"/>
          </a:xfrm>
          <a:prstGeom prst="rect">
            <a:avLst/>
          </a:prstGeom>
        </p:spPr>
      </p:pic>
      <p:cxnSp>
        <p:nvCxnSpPr>
          <p:cNvPr id="19" name="Straight Arrow Connector 18"/>
          <p:cNvCxnSpPr/>
          <p:nvPr/>
        </p:nvCxnSpPr>
        <p:spPr>
          <a:xfrm>
            <a:off x="5284212" y="5072655"/>
            <a:ext cx="156640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0074" y="4624386"/>
            <a:ext cx="1906224" cy="365577"/>
          </a:xfrm>
          <a:prstGeom prst="rect">
            <a:avLst/>
          </a:prstGeom>
        </p:spPr>
      </p:pic>
      <p:cxnSp>
        <p:nvCxnSpPr>
          <p:cNvPr id="21" name="Straight Arrow Connector 20"/>
          <p:cNvCxnSpPr/>
          <p:nvPr/>
        </p:nvCxnSpPr>
        <p:spPr>
          <a:xfrm>
            <a:off x="5289498" y="5745060"/>
            <a:ext cx="1566403" cy="0"/>
          </a:xfrm>
          <a:prstGeom prst="straightConnector1">
            <a:avLst/>
          </a:prstGeom>
          <a:ln w="571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2" name="Bulle rectangulaire 21"/>
          <p:cNvSpPr/>
          <p:nvPr/>
        </p:nvSpPr>
        <p:spPr>
          <a:xfrm flipH="1">
            <a:off x="940899" y="4796346"/>
            <a:ext cx="3959715" cy="448270"/>
          </a:xfrm>
          <a:prstGeom prst="wedgeRectCallout">
            <a:avLst>
              <a:gd name="adj1" fmla="val 54770"/>
              <a:gd name="adj2" fmla="val 40655"/>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1"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(whatever the user says)</a:t>
            </a:r>
          </a:p>
        </p:txBody>
      </p:sp>
      <p:sp>
        <p:nvSpPr>
          <p:cNvPr id="23" name="Bulle rectangulaire 22"/>
          <p:cNvSpPr/>
          <p:nvPr/>
        </p:nvSpPr>
        <p:spPr>
          <a:xfrm flipH="1">
            <a:off x="7141963" y="4792966"/>
            <a:ext cx="3511445" cy="455032"/>
          </a:xfrm>
          <a:prstGeom prst="wedgeRectCallout">
            <a:avLst>
              <a:gd name="adj1" fmla="val -52926"/>
              <a:gd name="adj2" fmla="val 31744"/>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I don’t know.</a:t>
            </a:r>
          </a:p>
        </p:txBody>
      </p:sp>
      <p:sp>
        <p:nvSpPr>
          <p:cNvPr id="28" name="Bulle rectangulaire 21"/>
          <p:cNvSpPr/>
          <p:nvPr/>
        </p:nvSpPr>
        <p:spPr>
          <a:xfrm flipH="1">
            <a:off x="963886" y="5592255"/>
            <a:ext cx="3959715" cy="448270"/>
          </a:xfrm>
          <a:prstGeom prst="wedgeRectCallout">
            <a:avLst>
              <a:gd name="adj1" fmla="val 54770"/>
              <a:gd name="adj2" fmla="val 40655"/>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1"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(whatever the user says)</a:t>
            </a:r>
          </a:p>
        </p:txBody>
      </p:sp>
      <p:sp>
        <p:nvSpPr>
          <p:cNvPr id="29" name="Bulle rectangulaire 22"/>
          <p:cNvSpPr/>
          <p:nvPr/>
        </p:nvSpPr>
        <p:spPr>
          <a:xfrm flipH="1">
            <a:off x="7164950" y="5588875"/>
            <a:ext cx="3511445" cy="455032"/>
          </a:xfrm>
          <a:prstGeom prst="wedgeRectCallout">
            <a:avLst>
              <a:gd name="adj1" fmla="val -52926"/>
              <a:gd name="adj2" fmla="val 31744"/>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I don’t know.</a:t>
            </a:r>
          </a:p>
        </p:txBody>
      </p:sp>
      <p:pic>
        <p:nvPicPr>
          <p:cNvPr id="5" name="Picture 4"/>
          <p:cNvPicPr>
            <a:picLocks noChangeAspect="1"/>
          </p:cNvPicPr>
          <p:nvPr/>
        </p:nvPicPr>
        <p:blipFill>
          <a:blip r:embed="rId5"/>
          <a:stretch>
            <a:fillRect/>
          </a:stretch>
        </p:blipFill>
        <p:spPr>
          <a:xfrm>
            <a:off x="11120921" y="2089818"/>
            <a:ext cx="846717" cy="888483"/>
          </a:xfrm>
          <a:prstGeom prst="rect">
            <a:avLst/>
          </a:prstGeom>
        </p:spPr>
      </p:pic>
      <p:pic>
        <p:nvPicPr>
          <p:cNvPr id="30" name="Picture 29"/>
          <p:cNvPicPr>
            <a:picLocks noChangeAspect="1"/>
          </p:cNvPicPr>
          <p:nvPr/>
        </p:nvPicPr>
        <p:blipFill>
          <a:blip r:embed="rId5"/>
          <a:stretch>
            <a:fillRect/>
          </a:stretch>
        </p:blipFill>
        <p:spPr>
          <a:xfrm>
            <a:off x="11101678" y="4549674"/>
            <a:ext cx="846717" cy="888483"/>
          </a:xfrm>
          <a:prstGeom prst="rect">
            <a:avLst/>
          </a:prstGeom>
        </p:spPr>
      </p:pic>
      <p:pic>
        <p:nvPicPr>
          <p:cNvPr id="8" name="Picture 7"/>
          <p:cNvPicPr>
            <a:picLocks noChangeAspect="1"/>
          </p:cNvPicPr>
          <p:nvPr/>
        </p:nvPicPr>
        <p:blipFill>
          <a:blip r:embed="rId6"/>
          <a:stretch>
            <a:fillRect/>
          </a:stretch>
        </p:blipFill>
        <p:spPr>
          <a:xfrm>
            <a:off x="11086935" y="5373977"/>
            <a:ext cx="835827" cy="902224"/>
          </a:xfrm>
          <a:prstGeom prst="rect">
            <a:avLst/>
          </a:prstGeom>
        </p:spPr>
      </p:pic>
      <p:sp>
        <p:nvSpPr>
          <p:cNvPr id="24" name="Slide Number Placeholder 3">
            <a:extLst>
              <a:ext uri="{FF2B5EF4-FFF2-40B4-BE49-F238E27FC236}">
                <a16:creationId xmlns:a16="http://schemas.microsoft.com/office/drawing/2014/main" id="{648A998B-63B4-4EA1-A541-DEB13588FE47}"/>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E1BA8955-D1B5-47A4-B0F1-53D86F232D6F}"/>
              </a:ext>
            </a:extLst>
          </p:cNvPr>
          <p:cNvSpPr/>
          <p:nvPr/>
        </p:nvSpPr>
        <p:spPr>
          <a:xfrm>
            <a:off x="10778869" y="90605"/>
            <a:ext cx="143661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hlinkClick r:id="rId7"/>
              </a:rPr>
              <a:t>Li+ 16a</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86864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13" grpId="0" animBg="1"/>
      <p:bldP spid="14" grpId="0" animBg="1"/>
      <p:bldP spid="22" grpId="0" animBg="1"/>
      <p:bldP spid="23" grpId="0" animBg="1"/>
      <p:bldP spid="28" grpId="0" animBg="1"/>
      <p:bldP spid="2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8715" y="365125"/>
            <a:ext cx="11190514" cy="1073469"/>
          </a:xfrm>
        </p:spPr>
        <p:txBody>
          <a:bodyPr>
            <a:noAutofit/>
          </a:bodyPr>
          <a:lstStyle/>
          <a:p>
            <a:r>
              <a:rPr lang="en-US" sz="4000">
                <a:latin typeface="+mn-lt"/>
              </a:rPr>
              <a:t>Mutual Information for Neural Network Generation</a:t>
            </a:r>
          </a:p>
        </p:txBody>
      </p:sp>
      <p:sp>
        <p:nvSpPr>
          <p:cNvPr id="14" name="Text Placeholder 1"/>
          <p:cNvSpPr txBox="1">
            <a:spLocks/>
          </p:cNvSpPr>
          <p:nvPr/>
        </p:nvSpPr>
        <p:spPr>
          <a:xfrm>
            <a:off x="533401" y="1635921"/>
            <a:ext cx="11762014" cy="624257"/>
          </a:xfrm>
          <a:prstGeom prst="rect">
            <a:avLst/>
          </a:prstGeom>
        </p:spPr>
        <p:txBody>
          <a:bodyPr vert="horz" wrap="square" lIns="143446" tIns="89654" rIns="143446" bIns="89654" rtlCol="0">
            <a:spAutoFit/>
          </a:bodyPr>
          <a:lstStyle>
            <a:lvl1pPr marL="0" marR="0" indent="0" algn="l" defTabSz="699446" rtl="0" eaLnBrk="1" fontAlgn="auto" latinLnBrk="0" hangingPunct="1">
              <a:lnSpc>
                <a:spcPct val="90000"/>
              </a:lnSpc>
              <a:spcBef>
                <a:spcPct val="20000"/>
              </a:spcBef>
              <a:spcAft>
                <a:spcPts val="0"/>
              </a:spcAft>
              <a:buClrTx/>
              <a:buSzPct val="90000"/>
              <a:buFont typeface="Arial" pitchFamily="34" charset="0"/>
              <a:buNone/>
              <a:tabLst/>
              <a:defRPr sz="3000" kern="1200" spc="0" baseline="0">
                <a:gradFill>
                  <a:gsLst>
                    <a:gs pos="1250">
                      <a:schemeClr val="tx2"/>
                    </a:gs>
                    <a:gs pos="99000">
                      <a:schemeClr val="tx2"/>
                    </a:gs>
                  </a:gsLst>
                  <a:lin ang="5400000" scaled="0"/>
                </a:gradFill>
                <a:latin typeface="+mj-lt"/>
                <a:ea typeface="+mn-ea"/>
                <a:cs typeface="+mn-cs"/>
              </a:defRPr>
            </a:lvl1pPr>
            <a:lvl2pPr marL="0" marR="0" indent="0" algn="l" defTabSz="699446" rtl="0" eaLnBrk="1" fontAlgn="auto" latinLnBrk="0" hangingPunct="1">
              <a:lnSpc>
                <a:spcPct val="90000"/>
              </a:lnSpc>
              <a:spcBef>
                <a:spcPct val="20000"/>
              </a:spcBef>
              <a:spcAft>
                <a:spcPts val="0"/>
              </a:spcAft>
              <a:buClrTx/>
              <a:buSzPct val="90000"/>
              <a:buFontTx/>
              <a:buNone/>
              <a:tabLst/>
              <a:defRPr sz="1500" kern="1200" spc="0" baseline="0">
                <a:gradFill>
                  <a:gsLst>
                    <a:gs pos="1250">
                      <a:schemeClr val="tx1"/>
                    </a:gs>
                    <a:gs pos="100000">
                      <a:schemeClr val="tx1"/>
                    </a:gs>
                  </a:gsLst>
                  <a:lin ang="5400000" scaled="0"/>
                </a:gradFill>
                <a:latin typeface="+mn-lt"/>
                <a:ea typeface="+mn-ea"/>
                <a:cs typeface="+mn-cs"/>
              </a:defRPr>
            </a:lvl2pPr>
            <a:lvl3pPr marL="171423" marR="0" indent="0" algn="l" defTabSz="699446" rtl="0" eaLnBrk="1" fontAlgn="auto" latinLnBrk="0" hangingPunct="1">
              <a:lnSpc>
                <a:spcPct val="90000"/>
              </a:lnSpc>
              <a:spcBef>
                <a:spcPct val="20000"/>
              </a:spcBef>
              <a:spcAft>
                <a:spcPts val="0"/>
              </a:spcAft>
              <a:buClrTx/>
              <a:buSzPct val="90000"/>
              <a:buFont typeface="Arial" pitchFamily="34" charset="0"/>
              <a:buNone/>
              <a:tabLst/>
              <a:defRPr sz="1500" kern="1200" spc="0" baseline="0">
                <a:gradFill>
                  <a:gsLst>
                    <a:gs pos="1250">
                      <a:schemeClr val="tx1"/>
                    </a:gs>
                    <a:gs pos="100000">
                      <a:schemeClr val="tx1"/>
                    </a:gs>
                  </a:gsLst>
                  <a:lin ang="5400000" scaled="0"/>
                </a:gradFill>
                <a:latin typeface="+mn-lt"/>
                <a:ea typeface="+mn-ea"/>
                <a:cs typeface="+mn-cs"/>
              </a:defRPr>
            </a:lvl3pPr>
            <a:lvl4pPr marL="342845" marR="0" indent="0" algn="l" defTabSz="699446" rtl="0" eaLnBrk="1" fontAlgn="auto" latinLnBrk="0" hangingPunct="1">
              <a:lnSpc>
                <a:spcPct val="90000"/>
              </a:lnSpc>
              <a:spcBef>
                <a:spcPct val="20000"/>
              </a:spcBef>
              <a:spcAft>
                <a:spcPts val="0"/>
              </a:spcAft>
              <a:buClrTx/>
              <a:buSzPct val="90000"/>
              <a:buFont typeface="Arial" pitchFamily="34" charset="0"/>
              <a:buNone/>
              <a:tabLst/>
              <a:defRPr sz="1350" kern="1200" spc="0" baseline="0">
                <a:gradFill>
                  <a:gsLst>
                    <a:gs pos="1250">
                      <a:schemeClr val="tx1"/>
                    </a:gs>
                    <a:gs pos="100000">
                      <a:schemeClr val="tx1"/>
                    </a:gs>
                  </a:gsLst>
                  <a:lin ang="5400000" scaled="0"/>
                </a:gradFill>
                <a:latin typeface="+mn-lt"/>
                <a:ea typeface="+mn-ea"/>
                <a:cs typeface="+mn-cs"/>
              </a:defRPr>
            </a:lvl4pPr>
            <a:lvl5pPr marL="514268" marR="0" indent="0" algn="l" defTabSz="699446" rtl="0" eaLnBrk="1" fontAlgn="auto" latinLnBrk="0" hangingPunct="1">
              <a:lnSpc>
                <a:spcPct val="90000"/>
              </a:lnSpc>
              <a:spcBef>
                <a:spcPct val="20000"/>
              </a:spcBef>
              <a:spcAft>
                <a:spcPts val="0"/>
              </a:spcAft>
              <a:buClrTx/>
              <a:buSzPct val="90000"/>
              <a:buFont typeface="Arial" pitchFamily="34" charset="0"/>
              <a:buNone/>
              <a:tabLst/>
              <a:defRPr sz="1350" kern="1200" spc="0" baseline="0">
                <a:gradFill>
                  <a:gsLst>
                    <a:gs pos="1250">
                      <a:schemeClr val="tx1"/>
                    </a:gs>
                    <a:gs pos="100000">
                      <a:schemeClr val="tx1"/>
                    </a:gs>
                  </a:gsLst>
                  <a:lin ang="5400000" scaled="0"/>
                </a:gradFill>
                <a:latin typeface="+mn-lt"/>
                <a:ea typeface="+mn-ea"/>
                <a:cs typeface="+mn-cs"/>
              </a:defRPr>
            </a:lvl5pPr>
            <a:lvl6pPr marL="1923475" indent="-174862" algn="l" defTabSz="699446"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199" indent="-174862" algn="l" defTabSz="699446"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2922" indent="-174862" algn="l" defTabSz="699446"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2646" indent="-174862" algn="l" defTabSz="699446"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699446" rtl="0" eaLnBrk="1" fontAlgn="auto" latinLnBrk="0" hangingPunct="1">
              <a:lnSpc>
                <a:spcPct val="90000"/>
              </a:lnSpc>
              <a:spcBef>
                <a:spcPct val="20000"/>
              </a:spcBef>
              <a:spcAft>
                <a:spcPts val="0"/>
              </a:spcAft>
              <a:buClrTx/>
              <a:buSzPct val="90000"/>
              <a:buFont typeface="Arial" pitchFamily="34" charset="0"/>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Mutual information objective:</a:t>
            </a:r>
          </a:p>
        </p:txBody>
      </p:sp>
      <p:sp>
        <p:nvSpPr>
          <p:cNvPr id="16" name="TextBox 15"/>
          <p:cNvSpPr txBox="1"/>
          <p:nvPr/>
        </p:nvSpPr>
        <p:spPr>
          <a:xfrm>
            <a:off x="8900520" y="3124433"/>
            <a:ext cx="2510894" cy="3922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61" b="0" i="1" u="none" strike="noStrike" kern="1200" cap="none" spc="0" normalizeH="0" baseline="0" noProof="0">
                <a:ln>
                  <a:noFill/>
                </a:ln>
                <a:solidFill>
                  <a:prstClr val="black"/>
                </a:solidFill>
                <a:effectLst/>
                <a:uLnTx/>
                <a:uFillTx/>
                <a:latin typeface="Calibri Light" panose="020F0302020204030204"/>
                <a:ea typeface="+mn-ea"/>
                <a:cs typeface="+mn-cs"/>
              </a:rPr>
              <a:t>Bayes’ rule</a:t>
            </a:r>
          </a:p>
        </p:txBody>
      </p:sp>
      <p:sp>
        <p:nvSpPr>
          <p:cNvPr id="18" name="Rectangle 17"/>
          <p:cNvSpPr/>
          <p:nvPr/>
        </p:nvSpPr>
        <p:spPr>
          <a:xfrm>
            <a:off x="3171337" y="3671434"/>
            <a:ext cx="1778704" cy="566120"/>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3328665" y="4267335"/>
            <a:ext cx="1464048" cy="8147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Calibri Light" panose="020F0302020204030204"/>
                <a:ea typeface="+mn-ea"/>
                <a:cs typeface="+mn-cs"/>
              </a:rPr>
              <a:t>standard </a:t>
            </a:r>
            <a:br>
              <a:rPr kumimoji="0" lang="en-US" sz="2353" b="0" i="0" u="none" strike="noStrike" kern="1200" cap="none" spc="0" normalizeH="0" baseline="0" noProof="0">
                <a:ln>
                  <a:noFill/>
                </a:ln>
                <a:solidFill>
                  <a:prstClr val="black"/>
                </a:solidFill>
                <a:effectLst/>
                <a:uLnTx/>
                <a:uFillTx/>
                <a:latin typeface="Calibri Light" panose="020F0302020204030204"/>
                <a:ea typeface="+mn-ea"/>
                <a:cs typeface="+mn-cs"/>
              </a:rPr>
            </a:br>
            <a:r>
              <a:rPr kumimoji="0" lang="en-US" sz="2353" b="0" i="0" u="none" strike="noStrike" kern="1200" cap="none" spc="0" normalizeH="0" baseline="0" noProof="0">
                <a:ln>
                  <a:noFill/>
                </a:ln>
                <a:solidFill>
                  <a:prstClr val="black"/>
                </a:solidFill>
                <a:effectLst/>
                <a:uLnTx/>
                <a:uFillTx/>
                <a:latin typeface="Calibri Light" panose="020F0302020204030204"/>
                <a:ea typeface="+mn-ea"/>
                <a:cs typeface="+mn-cs"/>
              </a:rPr>
              <a:t>likelihood</a:t>
            </a:r>
          </a:p>
        </p:txBody>
      </p:sp>
      <p:sp>
        <p:nvSpPr>
          <p:cNvPr id="20" name="Rectangle 19"/>
          <p:cNvSpPr/>
          <p:nvPr/>
        </p:nvSpPr>
        <p:spPr>
          <a:xfrm>
            <a:off x="5312825" y="3668863"/>
            <a:ext cx="1691373" cy="566120"/>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5461948" y="4360707"/>
            <a:ext cx="1464048" cy="452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prstClr val="black"/>
                </a:solidFill>
                <a:effectLst/>
                <a:uLnTx/>
                <a:uFillTx/>
                <a:latin typeface="Calibri Light" panose="020F0302020204030204"/>
                <a:ea typeface="+mn-ea"/>
                <a:cs typeface="+mn-cs"/>
              </a:rPr>
              <a:t>anti-LM</a:t>
            </a:r>
          </a:p>
        </p:txBody>
      </p:sp>
      <p:sp>
        <p:nvSpPr>
          <p:cNvPr id="23" name="TextBox 22"/>
          <p:cNvSpPr txBox="1"/>
          <p:nvPr/>
        </p:nvSpPr>
        <p:spPr>
          <a:xfrm>
            <a:off x="8839790" y="4267335"/>
            <a:ext cx="2510894" cy="3922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61" b="0" i="1" u="none" strike="noStrike" kern="1200" cap="none" spc="0" normalizeH="0" baseline="0" noProof="0">
                <a:ln>
                  <a:noFill/>
                </a:ln>
                <a:solidFill>
                  <a:prstClr val="black"/>
                </a:solidFill>
                <a:effectLst/>
                <a:uLnTx/>
                <a:uFillTx/>
                <a:latin typeface="Calibri Light" panose="020F0302020204030204"/>
                <a:ea typeface="+mn-ea"/>
                <a:cs typeface="+mn-cs"/>
              </a:rPr>
              <a:t>Bayes’ theorem</a:t>
            </a:r>
          </a:p>
        </p:txBody>
      </p:sp>
      <p:pic>
        <p:nvPicPr>
          <p:cNvPr id="24" name="Picture 23"/>
          <p:cNvPicPr>
            <a:picLocks noChangeAspect="1"/>
          </p:cNvPicPr>
          <p:nvPr>
            <p:custDataLst>
              <p:tags r:id="rId1"/>
            </p:custDataLst>
          </p:nvPr>
        </p:nvPicPr>
        <p:blipFill>
          <a:blip r:embed="rId8"/>
          <a:stretch>
            <a:fillRect/>
          </a:stretch>
        </p:blipFill>
        <p:spPr>
          <a:xfrm>
            <a:off x="3236414" y="2447708"/>
            <a:ext cx="2124326" cy="908764"/>
          </a:xfrm>
          <a:prstGeom prst="rect">
            <a:avLst/>
          </a:prstGeom>
        </p:spPr>
      </p:pic>
      <p:pic>
        <p:nvPicPr>
          <p:cNvPr id="25" name="Picture 24"/>
          <p:cNvPicPr>
            <a:picLocks noChangeAspect="1"/>
          </p:cNvPicPr>
          <p:nvPr>
            <p:custDataLst>
              <p:tags r:id="rId2"/>
            </p:custDataLst>
          </p:nvPr>
        </p:nvPicPr>
        <p:blipFill>
          <a:blip r:embed="rId9"/>
          <a:stretch>
            <a:fillRect/>
          </a:stretch>
        </p:blipFill>
        <p:spPr>
          <a:xfrm>
            <a:off x="727631" y="2534698"/>
            <a:ext cx="5001696" cy="766987"/>
          </a:xfrm>
          <a:prstGeom prst="rect">
            <a:avLst/>
          </a:prstGeom>
        </p:spPr>
      </p:pic>
      <p:pic>
        <p:nvPicPr>
          <p:cNvPr id="26" name="Picture 25"/>
          <p:cNvPicPr>
            <a:picLocks noChangeAspect="1"/>
          </p:cNvPicPr>
          <p:nvPr>
            <p:custDataLst>
              <p:tags r:id="rId3"/>
            </p:custDataLst>
          </p:nvPr>
        </p:nvPicPr>
        <p:blipFill>
          <a:blip r:embed="rId10"/>
          <a:stretch>
            <a:fillRect/>
          </a:stretch>
        </p:blipFill>
        <p:spPr>
          <a:xfrm>
            <a:off x="708819" y="3578424"/>
            <a:ext cx="6431088" cy="766987"/>
          </a:xfrm>
          <a:prstGeom prst="rect">
            <a:avLst/>
          </a:prstGeom>
        </p:spPr>
      </p:pic>
      <p:pic>
        <p:nvPicPr>
          <p:cNvPr id="27" name="Picture 26"/>
          <p:cNvPicPr>
            <a:picLocks noChangeAspect="1"/>
          </p:cNvPicPr>
          <p:nvPr>
            <p:custDataLst>
              <p:tags r:id="rId4"/>
            </p:custDataLst>
          </p:nvPr>
        </p:nvPicPr>
        <p:blipFill>
          <a:blip r:embed="rId11"/>
          <a:stretch>
            <a:fillRect/>
          </a:stretch>
        </p:blipFill>
        <p:spPr>
          <a:xfrm>
            <a:off x="598715" y="5280163"/>
            <a:ext cx="8062684" cy="766987"/>
          </a:xfrm>
          <a:prstGeom prst="rect">
            <a:avLst/>
          </a:prstGeom>
        </p:spPr>
      </p:pic>
      <p:pic>
        <p:nvPicPr>
          <p:cNvPr id="28" name="Picture 27"/>
          <p:cNvPicPr>
            <a:picLocks noChangeAspect="1"/>
          </p:cNvPicPr>
          <p:nvPr>
            <p:custDataLst>
              <p:tags r:id="rId5"/>
            </p:custDataLst>
          </p:nvPr>
        </p:nvPicPr>
        <p:blipFill>
          <a:blip r:embed="rId12"/>
          <a:stretch>
            <a:fillRect/>
          </a:stretch>
        </p:blipFill>
        <p:spPr>
          <a:xfrm>
            <a:off x="5360740" y="3765724"/>
            <a:ext cx="192910" cy="271932"/>
          </a:xfrm>
          <a:prstGeom prst="rect">
            <a:avLst/>
          </a:prstGeom>
        </p:spPr>
      </p:pic>
      <p:grpSp>
        <p:nvGrpSpPr>
          <p:cNvPr id="5" name="Group 4"/>
          <p:cNvGrpSpPr/>
          <p:nvPr/>
        </p:nvGrpSpPr>
        <p:grpSpPr>
          <a:xfrm>
            <a:off x="8773802" y="1423959"/>
            <a:ext cx="2764329" cy="1494232"/>
            <a:chOff x="9189244" y="906462"/>
            <a:chExt cx="2819400" cy="1524000"/>
          </a:xfrm>
        </p:grpSpPr>
        <p:sp>
          <p:nvSpPr>
            <p:cNvPr id="2" name="Line Callout 1 1"/>
            <p:cNvSpPr/>
            <p:nvPr/>
          </p:nvSpPr>
          <p:spPr bwMode="auto">
            <a:xfrm>
              <a:off x="9189244" y="906462"/>
              <a:ext cx="2819400" cy="1524000"/>
            </a:xfrm>
            <a:prstGeom prst="borderCallout1">
              <a:avLst>
                <a:gd name="adj1" fmla="val 100289"/>
                <a:gd name="adj2" fmla="val 815"/>
                <a:gd name="adj3" fmla="val 263565"/>
                <a:gd name="adj4" fmla="val -70742"/>
              </a:avLst>
            </a:prstGeom>
            <a:solidFill>
              <a:schemeClr val="bg1"/>
            </a:solidFill>
            <a:ln w="31750">
              <a:solidFill>
                <a:srgbClr val="C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6" rIns="0" bIns="45726" numCol="1" rtlCol="0" anchor="ctr" anchorCtr="0" compatLnSpc="1">
              <a:prstTxWarp prst="textNoShape">
                <a:avLst/>
              </a:prstTxWarp>
            </a:bodyPr>
            <a:lstStyle/>
            <a:p>
              <a:pPr marL="0" marR="0" lvl="0" indent="0" algn="ctr" defTabSz="914289"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22644" y="1907038"/>
              <a:ext cx="2028265" cy="371024"/>
            </a:xfrm>
            <a:prstGeom prst="rect">
              <a:avLst/>
            </a:prstGeom>
          </p:spPr>
        </p:pic>
        <p:cxnSp>
          <p:nvCxnSpPr>
            <p:cNvPr id="22" name="Straight Arrow Connector 21"/>
            <p:cNvCxnSpPr/>
            <p:nvPr/>
          </p:nvCxnSpPr>
          <p:spPr>
            <a:xfrm>
              <a:off x="9932348" y="1516062"/>
              <a:ext cx="159760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85339" y="1058862"/>
              <a:ext cx="1944200" cy="372860"/>
            </a:xfrm>
            <a:prstGeom prst="rect">
              <a:avLst/>
            </a:prstGeom>
          </p:spPr>
        </p:pic>
        <p:cxnSp>
          <p:nvCxnSpPr>
            <p:cNvPr id="30" name="Straight Arrow Connector 29"/>
            <p:cNvCxnSpPr/>
            <p:nvPr/>
          </p:nvCxnSpPr>
          <p:spPr>
            <a:xfrm>
              <a:off x="9937739" y="1744662"/>
              <a:ext cx="1597609" cy="0"/>
            </a:xfrm>
            <a:prstGeom prst="straightConnector1">
              <a:avLst/>
            </a:prstGeom>
            <a:ln w="571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31" name="Slide Number Placeholder 3">
            <a:extLst>
              <a:ext uri="{FF2B5EF4-FFF2-40B4-BE49-F238E27FC236}">
                <a16:creationId xmlns:a16="http://schemas.microsoft.com/office/drawing/2014/main" id="{10F1F9F7-4ABF-4492-9FC0-BD3E1548CF3C}"/>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BEE42F5B-1058-4BFE-9DBA-A69B55B82E02}"/>
              </a:ext>
            </a:extLst>
          </p:cNvPr>
          <p:cNvSpPr/>
          <p:nvPr/>
        </p:nvSpPr>
        <p:spPr>
          <a:xfrm>
            <a:off x="10778869" y="90605"/>
            <a:ext cx="143661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hlinkClick r:id="rId15"/>
              </a:rPr>
              <a:t>Li+ 16a</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669011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2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8" grpId="1" animBg="1"/>
      <p:bldP spid="19" grpId="0"/>
      <p:bldP spid="19" grpId="1"/>
      <p:bldP spid="20" grpId="0" animBg="1"/>
      <p:bldP spid="20" grpId="1" animBg="1"/>
      <p:bldP spid="21" grpId="0"/>
      <p:bldP spid="21" grpId="1"/>
      <p:bldP spid="2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4387" y="-134471"/>
            <a:ext cx="10515600" cy="1325563"/>
          </a:xfrm>
        </p:spPr>
        <p:txBody>
          <a:bodyPr>
            <a:normAutofit/>
          </a:bodyPr>
          <a:lstStyle/>
          <a:p>
            <a:r>
              <a:rPr lang="en-US" sz="4000"/>
              <a:t>Sample outputs (MMI)</a:t>
            </a:r>
          </a:p>
        </p:txBody>
      </p:sp>
      <p:grpSp>
        <p:nvGrpSpPr>
          <p:cNvPr id="25" name="Group 24"/>
          <p:cNvGrpSpPr/>
          <p:nvPr/>
        </p:nvGrpSpPr>
        <p:grpSpPr>
          <a:xfrm>
            <a:off x="1688015" y="4028947"/>
            <a:ext cx="8890681" cy="1045962"/>
            <a:chOff x="1721644" y="1211262"/>
            <a:chExt cx="9067800" cy="1066800"/>
          </a:xfrm>
          <a:solidFill>
            <a:schemeClr val="bg1">
              <a:lumMod val="95000"/>
            </a:schemeClr>
          </a:solidFill>
        </p:grpSpPr>
        <p:sp>
          <p:nvSpPr>
            <p:cNvPr id="5" name="Bulle rectangulaire 21"/>
            <p:cNvSpPr/>
            <p:nvPr/>
          </p:nvSpPr>
          <p:spPr>
            <a:xfrm flipH="1">
              <a:off x="1721644" y="1211262"/>
              <a:ext cx="8382000" cy="533400"/>
            </a:xfrm>
            <a:prstGeom prst="wedgeRectCallout">
              <a:avLst>
                <a:gd name="adj1" fmla="val 54043"/>
                <a:gd name="adj2" fmla="val -27916"/>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‘tis a fine brew on a day like this! Strong though, how many is sensible?  </a:t>
              </a:r>
            </a:p>
          </p:txBody>
        </p:sp>
        <p:sp>
          <p:nvSpPr>
            <p:cNvPr id="6" name="Bulle rectangulaire 22"/>
            <p:cNvSpPr/>
            <p:nvPr/>
          </p:nvSpPr>
          <p:spPr>
            <a:xfrm flipH="1">
              <a:off x="2407444" y="1813965"/>
              <a:ext cx="8382000" cy="464097"/>
            </a:xfrm>
            <a:prstGeom prst="wedgeRectCallout">
              <a:avLst>
                <a:gd name="adj1" fmla="val -53591"/>
                <a:gd name="adj2" fmla="val -23856"/>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Depends on how much you drink!</a:t>
              </a: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3783" y="3402516"/>
            <a:ext cx="672404" cy="67240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6052" y="3354288"/>
            <a:ext cx="1076402" cy="768859"/>
          </a:xfrm>
          <a:prstGeom prst="rect">
            <a:avLst/>
          </a:prstGeom>
        </p:spPr>
      </p:pic>
      <p:grpSp>
        <p:nvGrpSpPr>
          <p:cNvPr id="24" name="Group 23"/>
          <p:cNvGrpSpPr/>
          <p:nvPr/>
        </p:nvGrpSpPr>
        <p:grpSpPr>
          <a:xfrm>
            <a:off x="1688015" y="2679630"/>
            <a:ext cx="8890681" cy="978013"/>
            <a:chOff x="1721644" y="2603664"/>
            <a:chExt cx="9067800" cy="997497"/>
          </a:xfrm>
          <a:solidFill>
            <a:schemeClr val="bg1">
              <a:lumMod val="95000"/>
            </a:schemeClr>
          </a:solidFill>
        </p:grpSpPr>
        <p:sp>
          <p:nvSpPr>
            <p:cNvPr id="9" name="Bulle rectangulaire 21"/>
            <p:cNvSpPr/>
            <p:nvPr/>
          </p:nvSpPr>
          <p:spPr>
            <a:xfrm flipH="1">
              <a:off x="1721644" y="2603664"/>
              <a:ext cx="8382000" cy="457200"/>
            </a:xfrm>
            <a:prstGeom prst="wedgeRectCallout">
              <a:avLst>
                <a:gd name="adj1" fmla="val 54770"/>
                <a:gd name="adj2" fmla="val 40655"/>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Milan apparently selling Zlatan to balance the books... Where next, Madrid?</a:t>
              </a:r>
            </a:p>
          </p:txBody>
        </p:sp>
        <p:sp>
          <p:nvSpPr>
            <p:cNvPr id="10" name="Bulle rectangulaire 22"/>
            <p:cNvSpPr/>
            <p:nvPr/>
          </p:nvSpPr>
          <p:spPr>
            <a:xfrm flipH="1">
              <a:off x="2407444" y="3137064"/>
              <a:ext cx="8382000" cy="464097"/>
            </a:xfrm>
            <a:prstGeom prst="wedgeRectCallout">
              <a:avLst>
                <a:gd name="adj1" fmla="val -52926"/>
                <a:gd name="adj2" fmla="val 31744"/>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I think he'd be a good signing.</a:t>
              </a:r>
            </a:p>
          </p:txBody>
        </p:sp>
      </p:grpSp>
      <p:grpSp>
        <p:nvGrpSpPr>
          <p:cNvPr id="22" name="Group 21"/>
          <p:cNvGrpSpPr/>
          <p:nvPr/>
        </p:nvGrpSpPr>
        <p:grpSpPr>
          <a:xfrm>
            <a:off x="1688015" y="1031467"/>
            <a:ext cx="8890681" cy="1276860"/>
            <a:chOff x="1721644" y="3926763"/>
            <a:chExt cx="9067800" cy="1302297"/>
          </a:xfrm>
          <a:solidFill>
            <a:schemeClr val="bg1">
              <a:lumMod val="95000"/>
            </a:schemeClr>
          </a:solidFill>
        </p:grpSpPr>
        <p:sp>
          <p:nvSpPr>
            <p:cNvPr id="11" name="Bulle rectangulaire 21"/>
            <p:cNvSpPr/>
            <p:nvPr/>
          </p:nvSpPr>
          <p:spPr>
            <a:xfrm flipH="1">
              <a:off x="1721644" y="3926763"/>
              <a:ext cx="8382000" cy="762000"/>
            </a:xfrm>
            <a:prstGeom prst="wedgeRectCallout">
              <a:avLst>
                <a:gd name="adj1" fmla="val 53107"/>
                <a:gd name="adj2" fmla="val 49186"/>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Wow sour starbursts really do make your mouth water... mm drool. </a:t>
              </a:r>
              <a:br>
                <a:rPr kumimoji="0" lang="en-US" sz="1765"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br>
              <a:r>
                <a:rPr kumimoji="0" lang="en-US" sz="1765"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Can I have one? </a:t>
              </a:r>
            </a:p>
          </p:txBody>
        </p:sp>
        <p:sp>
          <p:nvSpPr>
            <p:cNvPr id="12" name="Bulle rectangulaire 22"/>
            <p:cNvSpPr/>
            <p:nvPr/>
          </p:nvSpPr>
          <p:spPr>
            <a:xfrm flipH="1">
              <a:off x="2407444" y="4764963"/>
              <a:ext cx="8382000" cy="464097"/>
            </a:xfrm>
            <a:prstGeom prst="wedgeRectCallout">
              <a:avLst>
                <a:gd name="adj1" fmla="val -54099"/>
                <a:gd name="adj2" fmla="val 44855"/>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Of course you can! They’re delicious!</a:t>
              </a:r>
            </a:p>
          </p:txBody>
        </p:sp>
      </p:grpSp>
      <p:grpSp>
        <p:nvGrpSpPr>
          <p:cNvPr id="23" name="Group 22"/>
          <p:cNvGrpSpPr/>
          <p:nvPr/>
        </p:nvGrpSpPr>
        <p:grpSpPr>
          <a:xfrm>
            <a:off x="1688015" y="5446214"/>
            <a:ext cx="8890681" cy="984776"/>
            <a:chOff x="1721644" y="5554662"/>
            <a:chExt cx="9067800" cy="1004395"/>
          </a:xfrm>
          <a:solidFill>
            <a:schemeClr val="bg1">
              <a:lumMod val="95000"/>
            </a:schemeClr>
          </a:solidFill>
        </p:grpSpPr>
        <p:sp>
          <p:nvSpPr>
            <p:cNvPr id="17" name="Bulle rectangulaire 21"/>
            <p:cNvSpPr/>
            <p:nvPr/>
          </p:nvSpPr>
          <p:spPr>
            <a:xfrm flipH="1">
              <a:off x="1721644" y="5554662"/>
              <a:ext cx="8382000" cy="464097"/>
            </a:xfrm>
            <a:prstGeom prst="wedgeRectCallout">
              <a:avLst>
                <a:gd name="adj1" fmla="val 54240"/>
                <a:gd name="adj2" fmla="val -49649"/>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Well he was on in Bromley a while ago... still touring. </a:t>
              </a:r>
            </a:p>
          </p:txBody>
        </p:sp>
        <p:sp>
          <p:nvSpPr>
            <p:cNvPr id="18" name="Bulle rectangulaire 22"/>
            <p:cNvSpPr/>
            <p:nvPr/>
          </p:nvSpPr>
          <p:spPr>
            <a:xfrm flipH="1">
              <a:off x="2407444" y="6094960"/>
              <a:ext cx="8382000" cy="464097"/>
            </a:xfrm>
            <a:prstGeom prst="wedgeRectCallout">
              <a:avLst>
                <a:gd name="adj1" fmla="val -53911"/>
                <a:gd name="adj2" fmla="val -51719"/>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rPr>
                <a:t>I’ve never seen him live.</a:t>
              </a:r>
            </a:p>
          </p:txBody>
        </p:sp>
      </p:grpSp>
      <p:sp>
        <p:nvSpPr>
          <p:cNvPr id="20" name="Rectangle 19"/>
          <p:cNvSpPr/>
          <p:nvPr/>
        </p:nvSpPr>
        <p:spPr>
          <a:xfrm>
            <a:off x="4845113" y="1376745"/>
            <a:ext cx="1867790" cy="318774"/>
          </a:xfrm>
          <a:prstGeom prst="rect">
            <a:avLst/>
          </a:pr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a:off x="4527056" y="1914841"/>
            <a:ext cx="2017213" cy="318774"/>
          </a:xfrm>
          <a:prstGeom prst="rect">
            <a:avLst/>
          </a:pr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7440809" y="2736668"/>
            <a:ext cx="2166637" cy="318774"/>
          </a:xfrm>
          <a:prstGeom prst="rect">
            <a:avLst/>
          </a:pr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4900615" y="3259649"/>
            <a:ext cx="3137887" cy="318774"/>
          </a:xfrm>
          <a:prstGeom prst="rect">
            <a:avLst/>
          </a:pr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7055054" y="4131795"/>
            <a:ext cx="2402968" cy="318774"/>
          </a:xfrm>
          <a:prstGeom prst="rect">
            <a:avLst/>
          </a:pr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p:cNvSpPr/>
          <p:nvPr/>
        </p:nvSpPr>
        <p:spPr>
          <a:xfrm>
            <a:off x="4694775" y="4679170"/>
            <a:ext cx="971251" cy="318774"/>
          </a:xfrm>
          <a:prstGeom prst="rect">
            <a:avLst/>
          </a:pr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Straight Connector 29"/>
          <p:cNvCxnSpPr>
            <a:stCxn id="20" idx="2"/>
            <a:endCxn id="21" idx="0"/>
          </p:cNvCxnSpPr>
          <p:nvPr/>
        </p:nvCxnSpPr>
        <p:spPr>
          <a:xfrm flipH="1">
            <a:off x="5535664" y="1695519"/>
            <a:ext cx="243345" cy="219321"/>
          </a:xfrm>
          <a:prstGeom prst="line">
            <a:avLst/>
          </a:prstGeom>
          <a:ln w="34925">
            <a:solidFill>
              <a:srgbClr val="0000FF"/>
            </a:solidFill>
            <a:tailEnd type="stealth" w="lg" len="med"/>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7216674" y="3074223"/>
            <a:ext cx="224135" cy="156523"/>
          </a:xfrm>
          <a:prstGeom prst="line">
            <a:avLst/>
          </a:prstGeom>
          <a:ln w="34925">
            <a:solidFill>
              <a:srgbClr val="0000FF"/>
            </a:solidFill>
            <a:tailEnd type="stealth" w="lg" len="med"/>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5647732" y="4450569"/>
            <a:ext cx="1407322" cy="228601"/>
          </a:xfrm>
          <a:prstGeom prst="line">
            <a:avLst/>
          </a:prstGeom>
          <a:ln w="34925">
            <a:solidFill>
              <a:srgbClr val="0000FF"/>
            </a:solidFill>
            <a:tailEnd type="stealth" w="lg" len="med"/>
          </a:ln>
        </p:spPr>
        <p:style>
          <a:lnRef idx="2">
            <a:schemeClr val="accent1"/>
          </a:lnRef>
          <a:fillRef idx="0">
            <a:schemeClr val="accent1"/>
          </a:fillRef>
          <a:effectRef idx="1">
            <a:schemeClr val="accent1"/>
          </a:effectRef>
          <a:fontRef idx="minor">
            <a:schemeClr val="tx1"/>
          </a:fontRef>
        </p:style>
      </p:cxnSp>
      <p:sp>
        <p:nvSpPr>
          <p:cNvPr id="32" name="Slide Number Placeholder 3">
            <a:extLst>
              <a:ext uri="{FF2B5EF4-FFF2-40B4-BE49-F238E27FC236}">
                <a16:creationId xmlns:a16="http://schemas.microsoft.com/office/drawing/2014/main" id="{CC22421C-3374-4F72-B0CB-9FAD17C38C5F}"/>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85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6" grpId="0" animBg="1"/>
      <p:bldP spid="27" grpId="0" animBg="1"/>
      <p:bldP spid="28" grpId="0" animBg="1"/>
      <p:bldP spid="2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35CA3-751E-45A2-A246-54B09781D73D}"/>
              </a:ext>
            </a:extLst>
          </p:cNvPr>
          <p:cNvSpPr>
            <a:spLocks noGrp="1"/>
          </p:cNvSpPr>
          <p:nvPr>
            <p:ph type="title"/>
          </p:nvPr>
        </p:nvSpPr>
        <p:spPr>
          <a:xfrm>
            <a:off x="838200" y="365125"/>
            <a:ext cx="10515600" cy="1325563"/>
          </a:xfrm>
        </p:spPr>
        <p:txBody>
          <a:bodyPr/>
          <a:lstStyle/>
          <a:p>
            <a:r>
              <a:rPr lang="en-US"/>
              <a:t>MLE vs MMI: results</a:t>
            </a:r>
          </a:p>
        </p:txBody>
      </p:sp>
      <p:graphicFrame>
        <p:nvGraphicFramePr>
          <p:cNvPr id="5" name="Chart 4">
            <a:extLst>
              <a:ext uri="{FF2B5EF4-FFF2-40B4-BE49-F238E27FC236}">
                <a16:creationId xmlns:a16="http://schemas.microsoft.com/office/drawing/2014/main" id="{94082E3F-F3C7-47B9-A748-A1C887D8E261}"/>
              </a:ext>
            </a:extLst>
          </p:cNvPr>
          <p:cNvGraphicFramePr/>
          <p:nvPr/>
        </p:nvGraphicFramePr>
        <p:xfrm>
          <a:off x="1391992" y="1627286"/>
          <a:ext cx="3920988" cy="3635449"/>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E564AAB5-7CF2-46FC-A60F-618F7FFF72B5}"/>
              </a:ext>
            </a:extLst>
          </p:cNvPr>
          <p:cNvSpPr/>
          <p:nvPr/>
        </p:nvSpPr>
        <p:spPr>
          <a:xfrm>
            <a:off x="1581790" y="5356994"/>
            <a:ext cx="3624390"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Lexical diversity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of distinct tokens / # of words)</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7" name="Chart 6">
            <a:extLst>
              <a:ext uri="{FF2B5EF4-FFF2-40B4-BE49-F238E27FC236}">
                <a16:creationId xmlns:a16="http://schemas.microsoft.com/office/drawing/2014/main" id="{1E314790-CAA0-4DDC-8F7A-40399EC350E3}"/>
              </a:ext>
            </a:extLst>
          </p:cNvPr>
          <p:cNvGraphicFramePr/>
          <p:nvPr/>
        </p:nvGraphicFramePr>
        <p:xfrm>
          <a:off x="6468488" y="1627285"/>
          <a:ext cx="3920988" cy="3635449"/>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id="{84E52927-8A82-414E-B7AC-8DBDCEBDDE9A}"/>
              </a:ext>
            </a:extLst>
          </p:cNvPr>
          <p:cNvSpPr/>
          <p:nvPr/>
        </p:nvSpPr>
        <p:spPr>
          <a:xfrm>
            <a:off x="8009638" y="5356993"/>
            <a:ext cx="838691"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BLEU</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7A46A98-833F-4DE8-8F74-2DEDAA6780FE}"/>
              </a:ext>
            </a:extLst>
          </p:cNvPr>
          <p:cNvSpPr/>
          <p:nvPr/>
        </p:nvSpPr>
        <p:spPr>
          <a:xfrm>
            <a:off x="369220" y="6220694"/>
            <a:ext cx="1053243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MMI</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best system in Dialogue Systems Technology Challenge 2017 (</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DSTC</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E2E track)</a:t>
            </a:r>
          </a:p>
        </p:txBody>
      </p:sp>
      <p:pic>
        <p:nvPicPr>
          <p:cNvPr id="10" name="Picture 9">
            <a:extLst>
              <a:ext uri="{FF2B5EF4-FFF2-40B4-BE49-F238E27FC236}">
                <a16:creationId xmlns:a16="http://schemas.microsoft.com/office/drawing/2014/main" id="{870AABF7-4FD4-4829-85E9-95195261624B}"/>
              </a:ext>
            </a:extLst>
          </p:cNvPr>
          <p:cNvPicPr>
            <a:picLocks noChangeAspect="1"/>
          </p:cNvPicPr>
          <p:nvPr/>
        </p:nvPicPr>
        <p:blipFill>
          <a:blip r:embed="rId5"/>
          <a:stretch>
            <a:fillRect/>
          </a:stretch>
        </p:blipFill>
        <p:spPr>
          <a:xfrm>
            <a:off x="10878704" y="6050838"/>
            <a:ext cx="1200318" cy="781159"/>
          </a:xfrm>
          <a:prstGeom prst="rect">
            <a:avLst/>
          </a:prstGeom>
        </p:spPr>
      </p:pic>
      <p:sp>
        <p:nvSpPr>
          <p:cNvPr id="11" name="Rectangle 10">
            <a:extLst>
              <a:ext uri="{FF2B5EF4-FFF2-40B4-BE49-F238E27FC236}">
                <a16:creationId xmlns:a16="http://schemas.microsoft.com/office/drawing/2014/main" id="{243F8A40-63D1-4F67-804F-D760E4B87F50}"/>
              </a:ext>
            </a:extLst>
          </p:cNvPr>
          <p:cNvSpPr/>
          <p:nvPr/>
        </p:nvSpPr>
        <p:spPr>
          <a:xfrm>
            <a:off x="10778869" y="90605"/>
            <a:ext cx="143661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hlinkClick r:id="rId6"/>
              </a:rPr>
              <a:t>Li+ 16a</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092197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625" y="184845"/>
            <a:ext cx="11604810" cy="1191814"/>
          </a:xfrm>
        </p:spPr>
        <p:txBody>
          <a:bodyPr>
            <a:normAutofit fontScale="90000"/>
          </a:bodyPr>
          <a:lstStyle/>
          <a:p>
            <a:pPr algn="ctr"/>
            <a:r>
              <a:rPr lang="en-US"/>
              <a:t>A unified view: dialogue as optimal decision making</a:t>
            </a:r>
          </a:p>
        </p:txBody>
      </p:sp>
      <p:graphicFrame>
        <p:nvGraphicFramePr>
          <p:cNvPr id="28" name="Content Placeholder 27"/>
          <p:cNvGraphicFramePr>
            <a:graphicFrameLocks noGrp="1"/>
          </p:cNvGraphicFramePr>
          <p:nvPr>
            <p:ph idx="1"/>
            <p:extLst>
              <p:ext uri="{D42A27DB-BD31-4B8C-83A1-F6EECF244321}">
                <p14:modId xmlns:p14="http://schemas.microsoft.com/office/powerpoint/2010/main" val="4208552725"/>
              </p:ext>
            </p:extLst>
          </p:nvPr>
        </p:nvGraphicFramePr>
        <p:xfrm>
          <a:off x="721769" y="4168588"/>
          <a:ext cx="10969624" cy="2286000"/>
        </p:xfrm>
        <a:graphic>
          <a:graphicData uri="http://schemas.openxmlformats.org/drawingml/2006/table">
            <a:tbl>
              <a:tblPr firstRow="1" bandRow="1">
                <a:tableStyleId>{5C22544A-7EE6-4342-B048-85BDC9FD1C3A}</a:tableStyleId>
              </a:tblPr>
              <a:tblGrid>
                <a:gridCol w="2910106">
                  <a:extLst>
                    <a:ext uri="{9D8B030D-6E8A-4147-A177-3AD203B41FA5}">
                      <a16:colId xmlns:a16="http://schemas.microsoft.com/office/drawing/2014/main" val="2595338749"/>
                    </a:ext>
                  </a:extLst>
                </a:gridCol>
                <a:gridCol w="2393343">
                  <a:extLst>
                    <a:ext uri="{9D8B030D-6E8A-4147-A177-3AD203B41FA5}">
                      <a16:colId xmlns:a16="http://schemas.microsoft.com/office/drawing/2014/main" val="536571544"/>
                    </a:ext>
                  </a:extLst>
                </a:gridCol>
                <a:gridCol w="2576222">
                  <a:extLst>
                    <a:ext uri="{9D8B030D-6E8A-4147-A177-3AD203B41FA5}">
                      <a16:colId xmlns:a16="http://schemas.microsoft.com/office/drawing/2014/main" val="582044434"/>
                    </a:ext>
                  </a:extLst>
                </a:gridCol>
                <a:gridCol w="3089953">
                  <a:extLst>
                    <a:ext uri="{9D8B030D-6E8A-4147-A177-3AD203B41FA5}">
                      <a16:colId xmlns:a16="http://schemas.microsoft.com/office/drawing/2014/main" val="1028762012"/>
                    </a:ext>
                  </a:extLst>
                </a:gridCol>
              </a:tblGrid>
              <a:tr h="347800">
                <a:tc>
                  <a:txBody>
                    <a:bodyPr/>
                    <a:lstStyle/>
                    <a:p>
                      <a:r>
                        <a:rPr lang="en-US"/>
                        <a:t>Dialogue </a:t>
                      </a:r>
                    </a:p>
                  </a:txBody>
                  <a:tcPr/>
                </a:tc>
                <a:tc>
                  <a:txBody>
                    <a:bodyPr/>
                    <a:lstStyle/>
                    <a:p>
                      <a:r>
                        <a:rPr lang="en-US"/>
                        <a:t>State (s)</a:t>
                      </a:r>
                    </a:p>
                  </a:txBody>
                  <a:tcPr/>
                </a:tc>
                <a:tc>
                  <a:txBody>
                    <a:bodyPr/>
                    <a:lstStyle/>
                    <a:p>
                      <a:r>
                        <a:rPr lang="en-US"/>
                        <a:t>Action (a) </a:t>
                      </a:r>
                    </a:p>
                  </a:txBody>
                  <a:tcPr/>
                </a:tc>
                <a:tc>
                  <a:txBody>
                    <a:bodyPr/>
                    <a:lstStyle/>
                    <a:p>
                      <a:r>
                        <a:rPr lang="en-US"/>
                        <a:t>Reward (r)</a:t>
                      </a:r>
                    </a:p>
                  </a:txBody>
                  <a:tcPr/>
                </a:tc>
                <a:extLst>
                  <a:ext uri="{0D108BD9-81ED-4DB2-BD59-A6C34878D82A}">
                    <a16:rowId xmlns:a16="http://schemas.microsoft.com/office/drawing/2014/main" val="814393013"/>
                  </a:ext>
                </a:extLst>
              </a:tr>
              <a:tr h="600313">
                <a:tc>
                  <a:txBody>
                    <a:bodyPr/>
                    <a:lstStyle/>
                    <a:p>
                      <a:r>
                        <a:rPr lang="en-US"/>
                        <a:t>Info Bots</a:t>
                      </a:r>
                      <a:endParaRPr lang="en-US" baseline="0"/>
                    </a:p>
                    <a:p>
                      <a:r>
                        <a:rPr lang="en-US" baseline="0"/>
                        <a:t>(Q&amp;A bot over KB, Web etc.)</a:t>
                      </a:r>
                      <a:endParaRPr lang="en-US"/>
                    </a:p>
                  </a:txBody>
                  <a:tcPr/>
                </a:tc>
                <a:tc>
                  <a:txBody>
                    <a:bodyPr/>
                    <a:lstStyle/>
                    <a:p>
                      <a:r>
                        <a:rPr lang="en-US"/>
                        <a:t>Understanding of user Intent (belief state)</a:t>
                      </a:r>
                    </a:p>
                  </a:txBody>
                  <a:tcPr/>
                </a:tc>
                <a:tc>
                  <a:txBody>
                    <a:bodyPr/>
                    <a:lstStyle/>
                    <a:p>
                      <a:r>
                        <a:rPr lang="en-US"/>
                        <a:t>Clarification questions,</a:t>
                      </a:r>
                      <a:r>
                        <a:rPr lang="en-US" baseline="0"/>
                        <a:t> </a:t>
                      </a:r>
                      <a:r>
                        <a:rPr lang="en-US"/>
                        <a:t>Answers</a:t>
                      </a:r>
                    </a:p>
                  </a:txBody>
                  <a:tcPr/>
                </a:tc>
                <a:tc>
                  <a:txBody>
                    <a:bodyPr/>
                    <a:lstStyle/>
                    <a:p>
                      <a:r>
                        <a:rPr lang="en-US" dirty="0"/>
                        <a:t>Relevance of answer</a:t>
                      </a:r>
                    </a:p>
                    <a:p>
                      <a:r>
                        <a:rPr lang="en-US" dirty="0"/>
                        <a:t># of turns (less is better)</a:t>
                      </a:r>
                      <a:endParaRPr lang="en-US" baseline="0" dirty="0"/>
                    </a:p>
                  </a:txBody>
                  <a:tcPr/>
                </a:tc>
                <a:extLst>
                  <a:ext uri="{0D108BD9-81ED-4DB2-BD59-A6C34878D82A}">
                    <a16:rowId xmlns:a16="http://schemas.microsoft.com/office/drawing/2014/main" val="3229549197"/>
                  </a:ext>
                </a:extLst>
              </a:tr>
              <a:tr h="600313">
                <a:tc>
                  <a:txBody>
                    <a:bodyPr/>
                    <a:lstStyle/>
                    <a:p>
                      <a:r>
                        <a:rPr lang="en-US"/>
                        <a:t>Task Completion Bots </a:t>
                      </a:r>
                    </a:p>
                    <a:p>
                      <a:r>
                        <a:rPr lang="en-US"/>
                        <a:t>(Movies,</a:t>
                      </a:r>
                      <a:r>
                        <a:rPr lang="en-US" baseline="0"/>
                        <a:t> </a:t>
                      </a:r>
                      <a:r>
                        <a:rPr lang="en-US"/>
                        <a:t>Restaurants, …)</a:t>
                      </a:r>
                    </a:p>
                  </a:txBody>
                  <a:tcPr/>
                </a:tc>
                <a:tc>
                  <a:txBody>
                    <a:bodyPr/>
                    <a:lstStyle/>
                    <a:p>
                      <a:r>
                        <a:rPr lang="en-US"/>
                        <a:t>Understanding of user</a:t>
                      </a:r>
                      <a:r>
                        <a:rPr lang="en-US" baseline="0"/>
                        <a:t> goal (belief state) </a:t>
                      </a:r>
                      <a:endParaRPr lang="en-US"/>
                    </a:p>
                  </a:txBody>
                  <a:tcPr/>
                </a:tc>
                <a:tc>
                  <a:txBody>
                    <a:bodyPr/>
                    <a:lstStyle/>
                    <a:p>
                      <a:r>
                        <a:rPr lang="en-US"/>
                        <a:t>Dialog</a:t>
                      </a:r>
                      <a:r>
                        <a:rPr lang="en-US" baseline="0"/>
                        <a:t> act + slot_value</a:t>
                      </a:r>
                      <a:endParaRPr lang="en-US"/>
                    </a:p>
                  </a:txBody>
                  <a:tcPr/>
                </a:tc>
                <a:tc>
                  <a:txBody>
                    <a:bodyPr/>
                    <a:lstStyle/>
                    <a:p>
                      <a:r>
                        <a:rPr lang="en-US" dirty="0"/>
                        <a:t>Task success rate</a:t>
                      </a:r>
                      <a:r>
                        <a:rPr lang="en-US" baseline="0" dirty="0"/>
                        <a:t> </a:t>
                      </a:r>
                    </a:p>
                    <a:p>
                      <a:r>
                        <a:rPr lang="en-US" baseline="0" dirty="0"/>
                        <a:t># of turns (less is better)</a:t>
                      </a:r>
                      <a:endParaRPr lang="en-US" dirty="0"/>
                    </a:p>
                  </a:txBody>
                  <a:tcPr/>
                </a:tc>
                <a:extLst>
                  <a:ext uri="{0D108BD9-81ED-4DB2-BD59-A6C34878D82A}">
                    <a16:rowId xmlns:a16="http://schemas.microsoft.com/office/drawing/2014/main" val="754312348"/>
                  </a:ext>
                </a:extLst>
              </a:tr>
              <a:tr h="600313">
                <a:tc>
                  <a:txBody>
                    <a:bodyPr/>
                    <a:lstStyle/>
                    <a:p>
                      <a:r>
                        <a:rPr lang="en-US"/>
                        <a:t>Social</a:t>
                      </a:r>
                      <a:r>
                        <a:rPr lang="en-US" baseline="0"/>
                        <a:t> Bot </a:t>
                      </a:r>
                    </a:p>
                    <a:p>
                      <a:r>
                        <a:rPr lang="en-US"/>
                        <a:t>(</a:t>
                      </a:r>
                      <a:r>
                        <a:rPr lang="en-US" err="1"/>
                        <a:t>XiaoIce</a:t>
                      </a:r>
                      <a:r>
                        <a:rPr lang="en-US"/>
                        <a:t>)</a:t>
                      </a:r>
                    </a:p>
                  </a:txBody>
                  <a:tcPr/>
                </a:tc>
                <a:tc>
                  <a:txBody>
                    <a:bodyPr/>
                    <a:lstStyle/>
                    <a:p>
                      <a:r>
                        <a:rPr lang="en-US"/>
                        <a:t>Conversation</a:t>
                      </a:r>
                      <a:r>
                        <a:rPr lang="en-US" baseline="0"/>
                        <a:t> history</a:t>
                      </a:r>
                      <a:endParaRPr lang="en-US"/>
                    </a:p>
                  </a:txBody>
                  <a:tcPr/>
                </a:tc>
                <a:tc>
                  <a:txBody>
                    <a:bodyPr/>
                    <a:lstStyle/>
                    <a:p>
                      <a:r>
                        <a:rPr lang="en-US"/>
                        <a:t>Response</a:t>
                      </a:r>
                    </a:p>
                  </a:txBody>
                  <a:tcPr/>
                </a:tc>
                <a:tc>
                  <a:txBody>
                    <a:bodyPr/>
                    <a:lstStyle/>
                    <a:p>
                      <a:r>
                        <a:rPr lang="en-US" baseline="0" dirty="0"/>
                        <a:t>Engagement, </a:t>
                      </a:r>
                    </a:p>
                    <a:p>
                      <a:r>
                        <a:rPr lang="en-US" baseline="0" dirty="0"/>
                        <a:t># of turns (more is better)</a:t>
                      </a:r>
                    </a:p>
                  </a:txBody>
                  <a:tcPr/>
                </a:tc>
                <a:extLst>
                  <a:ext uri="{0D108BD9-81ED-4DB2-BD59-A6C34878D82A}">
                    <a16:rowId xmlns:a16="http://schemas.microsoft.com/office/drawing/2014/main" val="4215452211"/>
                  </a:ext>
                </a:extLst>
              </a:tr>
            </a:tbl>
          </a:graphicData>
        </a:graphic>
      </p:graphicFrame>
      <mc:AlternateContent xmlns:mc="http://schemas.openxmlformats.org/markup-compatibility/2006" xmlns:a14="http://schemas.microsoft.com/office/drawing/2010/main">
        <mc:Choice Requires="a14">
          <p:sp>
            <p:nvSpPr>
              <p:cNvPr id="22" name="Content Placeholder 4">
                <a:extLst>
                  <a:ext uri="{FF2B5EF4-FFF2-40B4-BE49-F238E27FC236}">
                    <a16:creationId xmlns:a16="http://schemas.microsoft.com/office/drawing/2014/main" id="{44DC38B8-3962-4760-AD50-1053EC0B6D64}"/>
                  </a:ext>
                </a:extLst>
              </p:cNvPr>
              <p:cNvSpPr txBox="1">
                <a:spLocks/>
              </p:cNvSpPr>
              <p:nvPr/>
            </p:nvSpPr>
            <p:spPr>
              <a:xfrm>
                <a:off x="784412" y="1253331"/>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Dialogue as a Markov Decision Process (MDP)</a:t>
                </a:r>
              </a:p>
              <a:p>
                <a:pPr lvl="1"/>
                <a:r>
                  <a:rPr lang="en-US"/>
                  <a:t>Given state </a:t>
                </a:r>
                <a14:m>
                  <m:oMath xmlns:m="http://schemas.openxmlformats.org/officeDocument/2006/math">
                    <m:r>
                      <a:rPr lang="en-US" i="1" dirty="0" smtClean="0">
                        <a:latin typeface="Cambria Math" panose="02040503050406030204" pitchFamily="18" charset="0"/>
                      </a:rPr>
                      <m:t>𝑠</m:t>
                    </m:r>
                  </m:oMath>
                </a14:m>
                <a:r>
                  <a:rPr lang="en-US"/>
                  <a:t>, select action </a:t>
                </a:r>
                <a14:m>
                  <m:oMath xmlns:m="http://schemas.openxmlformats.org/officeDocument/2006/math">
                    <m:r>
                      <a:rPr lang="en-US" i="1" dirty="0" smtClean="0">
                        <a:latin typeface="Cambria Math" panose="02040503050406030204" pitchFamily="18" charset="0"/>
                      </a:rPr>
                      <m:t>𝑎</m:t>
                    </m:r>
                  </m:oMath>
                </a14:m>
                <a:r>
                  <a:rPr lang="en-US"/>
                  <a:t> according to (hierarchical) policy </a:t>
                </a:r>
                <a14:m>
                  <m:oMath xmlns:m="http://schemas.openxmlformats.org/officeDocument/2006/math">
                    <m:r>
                      <a:rPr lang="en-US" b="0" i="1" smtClean="0">
                        <a:latin typeface="Cambria Math" panose="02040503050406030204" pitchFamily="18" charset="0"/>
                      </a:rPr>
                      <m:t>𝜋</m:t>
                    </m:r>
                  </m:oMath>
                </a14:m>
                <a:r>
                  <a:rPr lang="en-US"/>
                  <a:t> </a:t>
                </a:r>
              </a:p>
              <a:p>
                <a:pPr lvl="1"/>
                <a:r>
                  <a:rPr lang="en-US"/>
                  <a:t>Receive reward </a:t>
                </a:r>
                <a14:m>
                  <m:oMath xmlns:m="http://schemas.openxmlformats.org/officeDocument/2006/math">
                    <m:r>
                      <a:rPr lang="en-US" i="1" dirty="0" smtClean="0">
                        <a:latin typeface="Cambria Math" panose="02040503050406030204" pitchFamily="18" charset="0"/>
                      </a:rPr>
                      <m:t>𝑟</m:t>
                    </m:r>
                  </m:oMath>
                </a14:m>
                <a:r>
                  <a:rPr lang="en-US"/>
                  <a:t>, observe new state </a:t>
                </a:r>
                <a14:m>
                  <m:oMath xmlns:m="http://schemas.openxmlformats.org/officeDocument/2006/math">
                    <m:r>
                      <a:rPr lang="en-US" b="0" i="1" dirty="0" smtClean="0">
                        <a:latin typeface="Cambria Math" panose="02040503050406030204" pitchFamily="18" charset="0"/>
                      </a:rPr>
                      <m:t>𝑠</m:t>
                    </m:r>
                    <m:r>
                      <a:rPr lang="en-US" b="0" i="1" dirty="0" smtClean="0">
                        <a:latin typeface="Cambria Math" panose="02040503050406030204" pitchFamily="18" charset="0"/>
                      </a:rPr>
                      <m:t>′</m:t>
                    </m:r>
                  </m:oMath>
                </a14:m>
                <a:r>
                  <a:rPr lang="en-US"/>
                  <a:t> </a:t>
                </a:r>
              </a:p>
              <a:p>
                <a:pPr lvl="1"/>
                <a:r>
                  <a:rPr lang="en-US"/>
                  <a:t>Continue the cycle until the episode terminates.</a:t>
                </a:r>
              </a:p>
              <a:p>
                <a:r>
                  <a:rPr lang="en-US"/>
                  <a:t>Goal of dialogue learning: find optimal </a:t>
                </a:r>
                <a14:m>
                  <m:oMath xmlns:m="http://schemas.openxmlformats.org/officeDocument/2006/math">
                    <m:r>
                      <a:rPr lang="en-US" b="0" i="1" smtClean="0">
                        <a:latin typeface="Cambria Math" panose="02040503050406030204" pitchFamily="18" charset="0"/>
                      </a:rPr>
                      <m:t>𝜋</m:t>
                    </m:r>
                  </m:oMath>
                </a14:m>
                <a:r>
                  <a:rPr lang="en-US"/>
                  <a:t> to maximize expected rewards</a:t>
                </a:r>
              </a:p>
            </p:txBody>
          </p:sp>
        </mc:Choice>
        <mc:Fallback xmlns="">
          <p:sp>
            <p:nvSpPr>
              <p:cNvPr id="22" name="Content Placeholder 4">
                <a:extLst>
                  <a:ext uri="{FF2B5EF4-FFF2-40B4-BE49-F238E27FC236}">
                    <a16:creationId xmlns:a16="http://schemas.microsoft.com/office/drawing/2014/main" id="{44DC38B8-3962-4760-AD50-1053EC0B6D64}"/>
                  </a:ext>
                </a:extLst>
              </p:cNvPr>
              <p:cNvSpPr txBox="1">
                <a:spLocks noRot="1" noChangeAspect="1" noMove="1" noResize="1" noEditPoints="1" noAdjustHandles="1" noChangeArrowheads="1" noChangeShapeType="1" noTextEdit="1"/>
              </p:cNvSpPr>
              <p:nvPr/>
            </p:nvSpPr>
            <p:spPr>
              <a:xfrm>
                <a:off x="784412" y="1253331"/>
                <a:ext cx="10515600" cy="4351338"/>
              </a:xfrm>
              <a:prstGeom prst="rect">
                <a:avLst/>
              </a:prstGeom>
              <a:blipFill>
                <a:blip r:embed="rId3"/>
                <a:stretch>
                  <a:fillRect l="-1043" t="-2384"/>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E03B111B-52D4-47C8-965C-8E2CB704B524}"/>
              </a:ext>
            </a:extLst>
          </p:cNvPr>
          <p:cNvSpPr>
            <a:spLocks noGrp="1"/>
          </p:cNvSpPr>
          <p:nvPr>
            <p:ph type="sldNum" sz="quarter" idx="12"/>
          </p:nvPr>
        </p:nvSpPr>
        <p:spPr/>
        <p:txBody>
          <a:bodyPr/>
          <a:lstStyle/>
          <a:p>
            <a:fld id="{0DD54056-B847-46F3-8FD0-4DBB10FED605}" type="slidenum">
              <a:rPr lang="en-US" smtClean="0"/>
              <a:t>9</a:t>
            </a:fld>
            <a:endParaRPr lang="en-US"/>
          </a:p>
        </p:txBody>
      </p:sp>
    </p:spTree>
    <p:extLst>
      <p:ext uri="{BB962C8B-B14F-4D97-AF65-F5344CB8AC3E}">
        <p14:creationId xmlns:p14="http://schemas.microsoft.com/office/powerpoint/2010/main" val="15297276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6EFC6-7AB0-4E9B-A972-E01E74DDB428}"/>
              </a:ext>
            </a:extLst>
          </p:cNvPr>
          <p:cNvSpPr>
            <a:spLocks noGrp="1"/>
          </p:cNvSpPr>
          <p:nvPr>
            <p:ph type="title"/>
          </p:nvPr>
        </p:nvSpPr>
        <p:spPr/>
        <p:txBody>
          <a:bodyPr/>
          <a:lstStyle/>
          <a:p>
            <a:r>
              <a:rPr lang="en-US"/>
              <a:t>Challenge: The consistency problem</a:t>
            </a:r>
          </a:p>
        </p:txBody>
      </p:sp>
      <p:sp>
        <p:nvSpPr>
          <p:cNvPr id="3" name="Content Placeholder 2">
            <a:extLst>
              <a:ext uri="{FF2B5EF4-FFF2-40B4-BE49-F238E27FC236}">
                <a16:creationId xmlns:a16="http://schemas.microsoft.com/office/drawing/2014/main" id="{04CCB8C4-9712-4BC0-992C-280C60672E64}"/>
              </a:ext>
            </a:extLst>
          </p:cNvPr>
          <p:cNvSpPr>
            <a:spLocks noGrp="1"/>
          </p:cNvSpPr>
          <p:nvPr>
            <p:ph idx="1"/>
          </p:nvPr>
        </p:nvSpPr>
        <p:spPr/>
        <p:txBody>
          <a:bodyPr/>
          <a:lstStyle/>
          <a:p>
            <a:r>
              <a:rPr lang="en-US"/>
              <a:t>E2E systems often exhibit </a:t>
            </a:r>
            <a:r>
              <a:rPr lang="en-US" b="1"/>
              <a:t>poor response consistency</a:t>
            </a:r>
            <a:r>
              <a:rPr lang="en-US"/>
              <a:t>: </a:t>
            </a:r>
          </a:p>
        </p:txBody>
      </p:sp>
      <p:sp>
        <p:nvSpPr>
          <p:cNvPr id="4" name="Slide Number Placeholder 3">
            <a:extLst>
              <a:ext uri="{FF2B5EF4-FFF2-40B4-BE49-F238E27FC236}">
                <a16:creationId xmlns:a16="http://schemas.microsoft.com/office/drawing/2014/main" id="{BC9B3D7F-1246-4D53-8B92-9AE1EBB1A2BD}"/>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1279028-2F36-4279-BF0A-F7A88BA6A33A}"/>
              </a:ext>
            </a:extLst>
          </p:cNvPr>
          <p:cNvPicPr>
            <a:picLocks noChangeAspect="1"/>
          </p:cNvPicPr>
          <p:nvPr/>
        </p:nvPicPr>
        <p:blipFill>
          <a:blip r:embed="rId3"/>
          <a:stretch>
            <a:fillRect/>
          </a:stretch>
        </p:blipFill>
        <p:spPr>
          <a:xfrm>
            <a:off x="3589362" y="2393437"/>
            <a:ext cx="4614502" cy="4132769"/>
          </a:xfrm>
          <a:prstGeom prst="rect">
            <a:avLst/>
          </a:prstGeom>
        </p:spPr>
      </p:pic>
      <p:sp>
        <p:nvSpPr>
          <p:cNvPr id="6" name="Rectangle 5">
            <a:extLst>
              <a:ext uri="{FF2B5EF4-FFF2-40B4-BE49-F238E27FC236}">
                <a16:creationId xmlns:a16="http://schemas.microsoft.com/office/drawing/2014/main" id="{F8623423-BF96-4D02-B525-EDE4A0C42C02}"/>
              </a:ext>
            </a:extLst>
          </p:cNvPr>
          <p:cNvSpPr/>
          <p:nvPr/>
        </p:nvSpPr>
        <p:spPr>
          <a:xfrm>
            <a:off x="5376253" y="2699989"/>
            <a:ext cx="1041197" cy="2577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B116C27-F810-429D-A097-343F598D68DE}"/>
              </a:ext>
            </a:extLst>
          </p:cNvPr>
          <p:cNvSpPr/>
          <p:nvPr/>
        </p:nvSpPr>
        <p:spPr>
          <a:xfrm>
            <a:off x="5376252" y="4184241"/>
            <a:ext cx="1041197" cy="2630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83671BC-C71B-4754-8B20-57F6AFAA5306}"/>
              </a:ext>
            </a:extLst>
          </p:cNvPr>
          <p:cNvSpPr/>
          <p:nvPr/>
        </p:nvSpPr>
        <p:spPr>
          <a:xfrm>
            <a:off x="5364142" y="3691452"/>
            <a:ext cx="871642" cy="2623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5FDB4BB-2917-4F33-B4EE-CAD60DB70683}"/>
              </a:ext>
            </a:extLst>
          </p:cNvPr>
          <p:cNvSpPr/>
          <p:nvPr/>
        </p:nvSpPr>
        <p:spPr>
          <a:xfrm>
            <a:off x="4626364" y="3174613"/>
            <a:ext cx="883755" cy="2699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1017C36-776E-4260-9017-F8FCFD38D134}"/>
              </a:ext>
            </a:extLst>
          </p:cNvPr>
          <p:cNvSpPr/>
          <p:nvPr/>
        </p:nvSpPr>
        <p:spPr>
          <a:xfrm>
            <a:off x="4613736" y="5203591"/>
            <a:ext cx="1155765" cy="2551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96B803F-11B4-4A11-ADE9-FDF130393045}"/>
              </a:ext>
            </a:extLst>
          </p:cNvPr>
          <p:cNvSpPr/>
          <p:nvPr/>
        </p:nvSpPr>
        <p:spPr>
          <a:xfrm>
            <a:off x="5018810" y="5712476"/>
            <a:ext cx="351222" cy="2488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385B6FF-4415-49E3-ADF1-B506BB21A407}"/>
              </a:ext>
            </a:extLst>
          </p:cNvPr>
          <p:cNvSpPr/>
          <p:nvPr/>
        </p:nvSpPr>
        <p:spPr>
          <a:xfrm>
            <a:off x="5013758" y="6197943"/>
            <a:ext cx="351222" cy="2488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FE51E98-1BA3-4714-A33B-D7B2A913AFDD}"/>
              </a:ext>
            </a:extLst>
          </p:cNvPr>
          <p:cNvSpPr/>
          <p:nvPr/>
        </p:nvSpPr>
        <p:spPr>
          <a:xfrm>
            <a:off x="4613736" y="4699277"/>
            <a:ext cx="963008" cy="2653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9655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74E7E-E0D5-4983-AC88-E373D720832A}"/>
              </a:ext>
            </a:extLst>
          </p:cNvPr>
          <p:cNvSpPr>
            <a:spLocks noGrp="1"/>
          </p:cNvSpPr>
          <p:nvPr>
            <p:ph type="title"/>
          </p:nvPr>
        </p:nvSpPr>
        <p:spPr/>
        <p:txBody>
          <a:bodyPr/>
          <a:lstStyle/>
          <a:p>
            <a:r>
              <a:rPr lang="en-US"/>
              <a:t>The consistency problem: why?</a:t>
            </a:r>
          </a:p>
        </p:txBody>
      </p:sp>
      <p:sp>
        <p:nvSpPr>
          <p:cNvPr id="4" name="Slide Number Placeholder 3">
            <a:extLst>
              <a:ext uri="{FF2B5EF4-FFF2-40B4-BE49-F238E27FC236}">
                <a16:creationId xmlns:a16="http://schemas.microsoft.com/office/drawing/2014/main" id="{C783BB53-688A-4A8D-933E-DAAAE0F7158E}"/>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72CF83B7-FF03-4E00-834B-0CDE7953916A}"/>
              </a:ext>
            </a:extLst>
          </p:cNvPr>
          <p:cNvSpPr>
            <a:spLocks noGrp="1"/>
          </p:cNvSpPr>
          <p:nvPr>
            <p:ph idx="1"/>
          </p:nvPr>
        </p:nvSpPr>
        <p:spPr>
          <a:xfrm>
            <a:off x="838200" y="2109833"/>
            <a:ext cx="10515600" cy="3376567"/>
          </a:xfrm>
        </p:spPr>
        <p:txBody>
          <a:bodyPr/>
          <a:lstStyle/>
          <a:p>
            <a:pPr marL="0" indent="0">
              <a:buNone/>
            </a:pPr>
            <a:r>
              <a:rPr lang="en-US" b="1"/>
              <a:t>Conversational data:</a:t>
            </a:r>
          </a:p>
        </p:txBody>
      </p:sp>
      <p:sp>
        <p:nvSpPr>
          <p:cNvPr id="7" name="Bulle rectangulaire 18">
            <a:extLst>
              <a:ext uri="{FF2B5EF4-FFF2-40B4-BE49-F238E27FC236}">
                <a16:creationId xmlns:a16="http://schemas.microsoft.com/office/drawing/2014/main" id="{97715914-F95E-4987-9F58-F3280527E88D}"/>
              </a:ext>
            </a:extLst>
          </p:cNvPr>
          <p:cNvSpPr/>
          <p:nvPr/>
        </p:nvSpPr>
        <p:spPr>
          <a:xfrm flipH="1">
            <a:off x="881519" y="3011468"/>
            <a:ext cx="4343400" cy="578259"/>
          </a:xfrm>
          <a:prstGeom prst="wedgeRectCallout">
            <a:avLst>
              <a:gd name="adj1" fmla="val 55429"/>
              <a:gd name="adj2" fmla="val 28036"/>
            </a:avLst>
          </a:prstGeom>
          <a:solidFill>
            <a:srgbClr val="0072C6">
              <a:lumMod val="20000"/>
              <a:lumOff val="80000"/>
            </a:srgbClr>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505050"/>
                </a:solidFill>
                <a:effectLst/>
                <a:uLnTx/>
                <a:uFillTx/>
                <a:latin typeface="Palatino Linotype" panose="02040502050505030304" pitchFamily="18" charset="0"/>
                <a:ea typeface="+mn-ea"/>
                <a:cs typeface="+mn-cs"/>
              </a:rPr>
              <a:t>Where were you born?</a:t>
            </a:r>
          </a:p>
        </p:txBody>
      </p:sp>
      <p:sp>
        <p:nvSpPr>
          <p:cNvPr id="8" name="Bulle rectangulaire 22">
            <a:extLst>
              <a:ext uri="{FF2B5EF4-FFF2-40B4-BE49-F238E27FC236}">
                <a16:creationId xmlns:a16="http://schemas.microsoft.com/office/drawing/2014/main" id="{1795BC9D-087C-4BB5-A8CE-E981065BCF3B}"/>
              </a:ext>
            </a:extLst>
          </p:cNvPr>
          <p:cNvSpPr/>
          <p:nvPr/>
        </p:nvSpPr>
        <p:spPr>
          <a:xfrm flipH="1">
            <a:off x="7129919" y="3011468"/>
            <a:ext cx="2590800" cy="578259"/>
          </a:xfrm>
          <a:prstGeom prst="wedgeRectCallout">
            <a:avLst>
              <a:gd name="adj1" fmla="val -56074"/>
              <a:gd name="adj2" fmla="val 40057"/>
            </a:avLst>
          </a:prstGeom>
          <a:solidFill>
            <a:srgbClr val="FFFF00"/>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505050"/>
                </a:solidFill>
                <a:effectLst/>
                <a:uLnTx/>
                <a:uFillTx/>
                <a:latin typeface="Palatino Linotype" panose="02040502050505030304" pitchFamily="18" charset="0"/>
                <a:ea typeface="+mn-ea"/>
                <a:cs typeface="+mn-cs"/>
              </a:rPr>
              <a:t>London</a:t>
            </a:r>
          </a:p>
        </p:txBody>
      </p:sp>
      <p:sp>
        <p:nvSpPr>
          <p:cNvPr id="9" name="Bulle rectangulaire 18">
            <a:extLst>
              <a:ext uri="{FF2B5EF4-FFF2-40B4-BE49-F238E27FC236}">
                <a16:creationId xmlns:a16="http://schemas.microsoft.com/office/drawing/2014/main" id="{CF4C2143-EFA5-4BAA-B5B4-690FDF87E333}"/>
              </a:ext>
            </a:extLst>
          </p:cNvPr>
          <p:cNvSpPr/>
          <p:nvPr/>
        </p:nvSpPr>
        <p:spPr>
          <a:xfrm flipH="1">
            <a:off x="881519" y="3887768"/>
            <a:ext cx="4343400" cy="578259"/>
          </a:xfrm>
          <a:prstGeom prst="wedgeRectCallout">
            <a:avLst>
              <a:gd name="adj1" fmla="val 55429"/>
              <a:gd name="adj2" fmla="val 28036"/>
            </a:avLst>
          </a:prstGeom>
          <a:solidFill>
            <a:srgbClr val="0072C6">
              <a:lumMod val="20000"/>
              <a:lumOff val="80000"/>
            </a:srgbClr>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505050"/>
                </a:solidFill>
                <a:effectLst/>
                <a:uLnTx/>
                <a:uFillTx/>
                <a:latin typeface="Palatino Linotype" panose="02040502050505030304" pitchFamily="18" charset="0"/>
                <a:ea typeface="+mn-ea"/>
                <a:cs typeface="+mn-cs"/>
              </a:rPr>
              <a:t>Where did you grow up?</a:t>
            </a:r>
          </a:p>
        </p:txBody>
      </p:sp>
      <p:sp>
        <p:nvSpPr>
          <p:cNvPr id="10" name="Bulle rectangulaire 22">
            <a:extLst>
              <a:ext uri="{FF2B5EF4-FFF2-40B4-BE49-F238E27FC236}">
                <a16:creationId xmlns:a16="http://schemas.microsoft.com/office/drawing/2014/main" id="{16972E3D-59E0-4E1C-87D4-ED554E61BB23}"/>
              </a:ext>
            </a:extLst>
          </p:cNvPr>
          <p:cNvSpPr/>
          <p:nvPr/>
        </p:nvSpPr>
        <p:spPr>
          <a:xfrm flipH="1">
            <a:off x="7129919" y="3887768"/>
            <a:ext cx="2590800" cy="578259"/>
          </a:xfrm>
          <a:prstGeom prst="wedgeRectCallout">
            <a:avLst>
              <a:gd name="adj1" fmla="val -56074"/>
              <a:gd name="adj2" fmla="val 40057"/>
            </a:avLst>
          </a:prstGeom>
          <a:solidFill>
            <a:srgbClr val="FFFF00"/>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505050"/>
                </a:solidFill>
                <a:effectLst/>
                <a:uLnTx/>
                <a:uFillTx/>
                <a:latin typeface="Palatino Linotype" panose="02040502050505030304" pitchFamily="18" charset="0"/>
                <a:ea typeface="+mn-ea"/>
                <a:cs typeface="+mn-cs"/>
              </a:rPr>
              <a:t>New York</a:t>
            </a:r>
          </a:p>
        </p:txBody>
      </p:sp>
      <p:sp>
        <p:nvSpPr>
          <p:cNvPr id="11" name="Bulle rectangulaire 18">
            <a:extLst>
              <a:ext uri="{FF2B5EF4-FFF2-40B4-BE49-F238E27FC236}">
                <a16:creationId xmlns:a16="http://schemas.microsoft.com/office/drawing/2014/main" id="{01CB276A-0DCE-4CEA-BB71-5037D7D5EF70}"/>
              </a:ext>
            </a:extLst>
          </p:cNvPr>
          <p:cNvSpPr/>
          <p:nvPr/>
        </p:nvSpPr>
        <p:spPr>
          <a:xfrm flipH="1">
            <a:off x="881519" y="4764068"/>
            <a:ext cx="4343400" cy="578259"/>
          </a:xfrm>
          <a:prstGeom prst="wedgeRectCallout">
            <a:avLst>
              <a:gd name="adj1" fmla="val 55429"/>
              <a:gd name="adj2" fmla="val 28036"/>
            </a:avLst>
          </a:prstGeom>
          <a:solidFill>
            <a:srgbClr val="0072C6">
              <a:lumMod val="20000"/>
              <a:lumOff val="80000"/>
            </a:srgbClr>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505050"/>
                </a:solidFill>
                <a:effectLst/>
                <a:uLnTx/>
                <a:uFillTx/>
                <a:latin typeface="Palatino Linotype" panose="02040502050505030304" pitchFamily="18" charset="0"/>
                <a:ea typeface="+mn-ea"/>
                <a:cs typeface="+mn-cs"/>
              </a:rPr>
              <a:t>Where do you live?</a:t>
            </a:r>
          </a:p>
        </p:txBody>
      </p:sp>
      <p:sp>
        <p:nvSpPr>
          <p:cNvPr id="12" name="Bulle rectangulaire 22">
            <a:extLst>
              <a:ext uri="{FF2B5EF4-FFF2-40B4-BE49-F238E27FC236}">
                <a16:creationId xmlns:a16="http://schemas.microsoft.com/office/drawing/2014/main" id="{9D712094-AB72-448C-AD6C-E2B21F728E6F}"/>
              </a:ext>
            </a:extLst>
          </p:cNvPr>
          <p:cNvSpPr/>
          <p:nvPr/>
        </p:nvSpPr>
        <p:spPr>
          <a:xfrm flipH="1">
            <a:off x="7129919" y="4764068"/>
            <a:ext cx="2590800" cy="578259"/>
          </a:xfrm>
          <a:prstGeom prst="wedgeRectCallout">
            <a:avLst>
              <a:gd name="adj1" fmla="val -56074"/>
              <a:gd name="adj2" fmla="val 40057"/>
            </a:avLst>
          </a:prstGeom>
          <a:solidFill>
            <a:srgbClr val="FFFF00"/>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505050"/>
                </a:solidFill>
                <a:effectLst/>
                <a:uLnTx/>
                <a:uFillTx/>
                <a:latin typeface="Palatino Linotype" panose="02040502050505030304" pitchFamily="18" charset="0"/>
                <a:ea typeface="+mn-ea"/>
                <a:cs typeface="+mn-cs"/>
              </a:rPr>
              <a:t>Seattle</a:t>
            </a:r>
          </a:p>
        </p:txBody>
      </p:sp>
      <p:cxnSp>
        <p:nvCxnSpPr>
          <p:cNvPr id="13" name="Straight Connector 12">
            <a:extLst>
              <a:ext uri="{FF2B5EF4-FFF2-40B4-BE49-F238E27FC236}">
                <a16:creationId xmlns:a16="http://schemas.microsoft.com/office/drawing/2014/main" id="{6699A18B-B08A-403C-B4BB-7568454FEE11}"/>
              </a:ext>
            </a:extLst>
          </p:cNvPr>
          <p:cNvCxnSpPr>
            <a:stCxn id="7" idx="1"/>
            <a:endCxn id="8" idx="3"/>
          </p:cNvCxnSpPr>
          <p:nvPr/>
        </p:nvCxnSpPr>
        <p:spPr>
          <a:xfrm>
            <a:off x="5224919" y="3300598"/>
            <a:ext cx="1905000" cy="0"/>
          </a:xfrm>
          <a:prstGeom prst="line">
            <a:avLst/>
          </a:prstGeom>
          <a:noFill/>
          <a:ln w="44450" cap="flat" cmpd="sng" algn="ctr">
            <a:solidFill>
              <a:srgbClr val="00188F"/>
            </a:solidFill>
            <a:prstDash val="solid"/>
            <a:tailEnd type="stealth" w="lg" len="lg"/>
          </a:ln>
          <a:effectLst/>
        </p:spPr>
      </p:cxnSp>
      <p:cxnSp>
        <p:nvCxnSpPr>
          <p:cNvPr id="14" name="Straight Connector 13">
            <a:extLst>
              <a:ext uri="{FF2B5EF4-FFF2-40B4-BE49-F238E27FC236}">
                <a16:creationId xmlns:a16="http://schemas.microsoft.com/office/drawing/2014/main" id="{F67B49AD-1FB3-4E58-8AE2-1A9BFBC225C1}"/>
              </a:ext>
            </a:extLst>
          </p:cNvPr>
          <p:cNvCxnSpPr>
            <a:stCxn id="7" idx="1"/>
            <a:endCxn id="10" idx="3"/>
          </p:cNvCxnSpPr>
          <p:nvPr/>
        </p:nvCxnSpPr>
        <p:spPr>
          <a:xfrm>
            <a:off x="5224919" y="3300598"/>
            <a:ext cx="1905000" cy="876300"/>
          </a:xfrm>
          <a:prstGeom prst="line">
            <a:avLst/>
          </a:prstGeom>
          <a:noFill/>
          <a:ln w="44450" cap="flat" cmpd="sng" algn="ctr">
            <a:solidFill>
              <a:srgbClr val="00188F"/>
            </a:solidFill>
            <a:prstDash val="solid"/>
            <a:tailEnd type="stealth" w="lg" len="lg"/>
          </a:ln>
          <a:effectLst/>
        </p:spPr>
      </p:cxnSp>
      <p:cxnSp>
        <p:nvCxnSpPr>
          <p:cNvPr id="15" name="Straight Connector 14">
            <a:extLst>
              <a:ext uri="{FF2B5EF4-FFF2-40B4-BE49-F238E27FC236}">
                <a16:creationId xmlns:a16="http://schemas.microsoft.com/office/drawing/2014/main" id="{BB167FAD-A2B3-4202-9106-87DC62733B9F}"/>
              </a:ext>
            </a:extLst>
          </p:cNvPr>
          <p:cNvCxnSpPr>
            <a:stCxn id="7" idx="1"/>
            <a:endCxn id="12" idx="3"/>
          </p:cNvCxnSpPr>
          <p:nvPr/>
        </p:nvCxnSpPr>
        <p:spPr>
          <a:xfrm>
            <a:off x="5224919" y="3300598"/>
            <a:ext cx="1905000" cy="1752600"/>
          </a:xfrm>
          <a:prstGeom prst="line">
            <a:avLst/>
          </a:prstGeom>
          <a:noFill/>
          <a:ln w="44450" cap="flat" cmpd="sng" algn="ctr">
            <a:solidFill>
              <a:srgbClr val="00188F"/>
            </a:solidFill>
            <a:prstDash val="solid"/>
            <a:tailEnd type="stealth" w="lg" len="lg"/>
          </a:ln>
          <a:effectLst/>
        </p:spPr>
      </p:cxnSp>
      <p:cxnSp>
        <p:nvCxnSpPr>
          <p:cNvPr id="16" name="Straight Connector 15">
            <a:extLst>
              <a:ext uri="{FF2B5EF4-FFF2-40B4-BE49-F238E27FC236}">
                <a16:creationId xmlns:a16="http://schemas.microsoft.com/office/drawing/2014/main" id="{DFEA0EDC-7E04-424E-A5C7-AA844DAB3E71}"/>
              </a:ext>
            </a:extLst>
          </p:cNvPr>
          <p:cNvCxnSpPr>
            <a:stCxn id="9" idx="1"/>
            <a:endCxn id="12" idx="3"/>
          </p:cNvCxnSpPr>
          <p:nvPr/>
        </p:nvCxnSpPr>
        <p:spPr>
          <a:xfrm>
            <a:off x="5224919" y="4176898"/>
            <a:ext cx="1905000" cy="876300"/>
          </a:xfrm>
          <a:prstGeom prst="line">
            <a:avLst/>
          </a:prstGeom>
          <a:noFill/>
          <a:ln w="44450" cap="flat" cmpd="sng" algn="ctr">
            <a:solidFill>
              <a:srgbClr val="C00000"/>
            </a:solidFill>
            <a:prstDash val="solid"/>
            <a:tailEnd type="stealth" w="lg" len="lg"/>
          </a:ln>
          <a:effectLst/>
        </p:spPr>
      </p:cxnSp>
      <p:cxnSp>
        <p:nvCxnSpPr>
          <p:cNvPr id="17" name="Straight Connector 16">
            <a:extLst>
              <a:ext uri="{FF2B5EF4-FFF2-40B4-BE49-F238E27FC236}">
                <a16:creationId xmlns:a16="http://schemas.microsoft.com/office/drawing/2014/main" id="{590A391D-4407-4BFB-BAF2-3D1B8EB24E58}"/>
              </a:ext>
            </a:extLst>
          </p:cNvPr>
          <p:cNvCxnSpPr>
            <a:stCxn id="9" idx="1"/>
            <a:endCxn id="10" idx="3"/>
          </p:cNvCxnSpPr>
          <p:nvPr/>
        </p:nvCxnSpPr>
        <p:spPr>
          <a:xfrm>
            <a:off x="5224919" y="4176898"/>
            <a:ext cx="1905000" cy="0"/>
          </a:xfrm>
          <a:prstGeom prst="line">
            <a:avLst/>
          </a:prstGeom>
          <a:noFill/>
          <a:ln w="44450" cap="flat" cmpd="sng" algn="ctr">
            <a:solidFill>
              <a:srgbClr val="C00000"/>
            </a:solidFill>
            <a:prstDash val="solid"/>
            <a:tailEnd type="stealth" w="lg" len="lg"/>
          </a:ln>
          <a:effectLst/>
        </p:spPr>
      </p:cxnSp>
      <p:cxnSp>
        <p:nvCxnSpPr>
          <p:cNvPr id="18" name="Straight Connector 17">
            <a:extLst>
              <a:ext uri="{FF2B5EF4-FFF2-40B4-BE49-F238E27FC236}">
                <a16:creationId xmlns:a16="http://schemas.microsoft.com/office/drawing/2014/main" id="{B8D996D4-3270-454B-B118-598CDAD67FC3}"/>
              </a:ext>
            </a:extLst>
          </p:cNvPr>
          <p:cNvCxnSpPr>
            <a:stCxn id="9" idx="1"/>
            <a:endCxn id="8" idx="3"/>
          </p:cNvCxnSpPr>
          <p:nvPr/>
        </p:nvCxnSpPr>
        <p:spPr>
          <a:xfrm flipV="1">
            <a:off x="5224919" y="3300598"/>
            <a:ext cx="1905000" cy="876300"/>
          </a:xfrm>
          <a:prstGeom prst="line">
            <a:avLst/>
          </a:prstGeom>
          <a:noFill/>
          <a:ln w="44450" cap="flat" cmpd="sng" algn="ctr">
            <a:solidFill>
              <a:srgbClr val="C00000"/>
            </a:solidFill>
            <a:prstDash val="solid"/>
            <a:tailEnd type="stealth" w="lg" len="lg"/>
          </a:ln>
          <a:effectLst/>
        </p:spPr>
      </p:cxnSp>
      <p:cxnSp>
        <p:nvCxnSpPr>
          <p:cNvPr id="19" name="Straight Connector 18">
            <a:extLst>
              <a:ext uri="{FF2B5EF4-FFF2-40B4-BE49-F238E27FC236}">
                <a16:creationId xmlns:a16="http://schemas.microsoft.com/office/drawing/2014/main" id="{5D24EFE5-849A-429F-A7FE-384C0B8981FC}"/>
              </a:ext>
            </a:extLst>
          </p:cNvPr>
          <p:cNvCxnSpPr>
            <a:stCxn id="11" idx="1"/>
            <a:endCxn id="12" idx="3"/>
          </p:cNvCxnSpPr>
          <p:nvPr/>
        </p:nvCxnSpPr>
        <p:spPr>
          <a:xfrm>
            <a:off x="5224919" y="5053198"/>
            <a:ext cx="1905000" cy="0"/>
          </a:xfrm>
          <a:prstGeom prst="line">
            <a:avLst/>
          </a:prstGeom>
          <a:noFill/>
          <a:ln w="44450" cap="flat" cmpd="sng" algn="ctr">
            <a:solidFill>
              <a:srgbClr val="00B050"/>
            </a:solidFill>
            <a:prstDash val="solid"/>
            <a:tailEnd type="stealth" w="lg" len="lg"/>
          </a:ln>
          <a:effectLst/>
        </p:spPr>
      </p:cxnSp>
      <p:cxnSp>
        <p:nvCxnSpPr>
          <p:cNvPr id="20" name="Straight Connector 19">
            <a:extLst>
              <a:ext uri="{FF2B5EF4-FFF2-40B4-BE49-F238E27FC236}">
                <a16:creationId xmlns:a16="http://schemas.microsoft.com/office/drawing/2014/main" id="{EDED3970-65B8-40B6-ACCF-3252D824C8DC}"/>
              </a:ext>
            </a:extLst>
          </p:cNvPr>
          <p:cNvCxnSpPr>
            <a:stCxn id="11" idx="1"/>
            <a:endCxn id="10" idx="3"/>
          </p:cNvCxnSpPr>
          <p:nvPr/>
        </p:nvCxnSpPr>
        <p:spPr>
          <a:xfrm flipV="1">
            <a:off x="5224919" y="4176898"/>
            <a:ext cx="1905000" cy="876300"/>
          </a:xfrm>
          <a:prstGeom prst="line">
            <a:avLst/>
          </a:prstGeom>
          <a:noFill/>
          <a:ln w="44450" cap="flat" cmpd="sng" algn="ctr">
            <a:solidFill>
              <a:srgbClr val="00B050"/>
            </a:solidFill>
            <a:prstDash val="solid"/>
            <a:tailEnd type="stealth" w="lg" len="lg"/>
          </a:ln>
          <a:effectLst/>
        </p:spPr>
      </p:cxnSp>
      <p:cxnSp>
        <p:nvCxnSpPr>
          <p:cNvPr id="21" name="Straight Connector 20">
            <a:extLst>
              <a:ext uri="{FF2B5EF4-FFF2-40B4-BE49-F238E27FC236}">
                <a16:creationId xmlns:a16="http://schemas.microsoft.com/office/drawing/2014/main" id="{C55F4125-0D3E-40F0-A199-E3404CF073E0}"/>
              </a:ext>
            </a:extLst>
          </p:cNvPr>
          <p:cNvCxnSpPr>
            <a:stCxn id="11" idx="1"/>
            <a:endCxn id="8" idx="3"/>
          </p:cNvCxnSpPr>
          <p:nvPr/>
        </p:nvCxnSpPr>
        <p:spPr>
          <a:xfrm flipV="1">
            <a:off x="5224919" y="3300598"/>
            <a:ext cx="1905000" cy="1752600"/>
          </a:xfrm>
          <a:prstGeom prst="line">
            <a:avLst/>
          </a:prstGeom>
          <a:noFill/>
          <a:ln w="44450" cap="flat" cmpd="sng" algn="ctr">
            <a:solidFill>
              <a:srgbClr val="00B050"/>
            </a:solidFill>
            <a:prstDash val="solid"/>
            <a:tailEnd type="stealth" w="lg" len="lg"/>
          </a:ln>
          <a:effectLst/>
        </p:spPr>
      </p:cxnSp>
      <p:sp>
        <p:nvSpPr>
          <p:cNvPr id="22" name="Rectangle 21">
            <a:extLst>
              <a:ext uri="{FF2B5EF4-FFF2-40B4-BE49-F238E27FC236}">
                <a16:creationId xmlns:a16="http://schemas.microsoft.com/office/drawing/2014/main" id="{D9AEA18E-8E2E-4D17-B6E0-B5A5CF1CA0F7}"/>
              </a:ext>
            </a:extLst>
          </p:cNvPr>
          <p:cNvSpPr/>
          <p:nvPr/>
        </p:nvSpPr>
        <p:spPr>
          <a:xfrm>
            <a:off x="10324231" y="3509392"/>
            <a:ext cx="1401346" cy="132343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505050"/>
                </a:solidFill>
                <a:effectLst/>
                <a:uLnTx/>
                <a:uFillTx/>
                <a:latin typeface="Segoe UI Light"/>
                <a:ea typeface="+mn-ea"/>
                <a:cs typeface="+mn-cs"/>
              </a:rPr>
              <a:t>NOT </a:t>
            </a:r>
            <a:br>
              <a:rPr kumimoji="0" lang="en-US" sz="4000" b="1" i="0" u="none" strike="noStrike" kern="1200" cap="none" spc="0" normalizeH="0" baseline="0" noProof="0">
                <a:ln>
                  <a:noFill/>
                </a:ln>
                <a:solidFill>
                  <a:srgbClr val="505050"/>
                </a:solidFill>
                <a:effectLst/>
                <a:uLnTx/>
                <a:uFillTx/>
                <a:latin typeface="Segoe UI Light"/>
                <a:ea typeface="+mn-ea"/>
                <a:cs typeface="+mn-cs"/>
              </a:rPr>
            </a:br>
            <a:r>
              <a:rPr kumimoji="0" lang="en-US" sz="4000" b="1" i="0" u="none" strike="noStrike" kern="1200" cap="none" spc="0" normalizeH="0" baseline="0" noProof="0">
                <a:ln>
                  <a:noFill/>
                </a:ln>
                <a:solidFill>
                  <a:srgbClr val="505050"/>
                </a:solidFill>
                <a:effectLst/>
                <a:uLnTx/>
                <a:uFillTx/>
                <a:latin typeface="Segoe UI Light"/>
                <a:ea typeface="+mn-ea"/>
                <a:cs typeface="+mn-cs"/>
              </a:rPr>
              <a:t>1-to-1</a:t>
            </a:r>
          </a:p>
        </p:txBody>
      </p:sp>
      <p:sp>
        <p:nvSpPr>
          <p:cNvPr id="24" name="Rectangle 23">
            <a:extLst>
              <a:ext uri="{FF2B5EF4-FFF2-40B4-BE49-F238E27FC236}">
                <a16:creationId xmlns:a16="http://schemas.microsoft.com/office/drawing/2014/main" id="{796A5958-FE2A-4DA9-97AC-687C9770FDE7}"/>
              </a:ext>
            </a:extLst>
          </p:cNvPr>
          <p:cNvSpPr/>
          <p:nvPr/>
        </p:nvSpPr>
        <p:spPr>
          <a:xfrm>
            <a:off x="3191638" y="5784441"/>
            <a:ext cx="644208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P(response | query, </a:t>
            </a: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SPEAKER_ID</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51684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8"/>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9"/>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0"/>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22" grpId="0"/>
      <p:bldP spid="22" grpId="1"/>
      <p:bldP spid="2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AFDC2-AB17-46BF-9A3B-4A8A888A6812}"/>
              </a:ext>
            </a:extLst>
          </p:cNvPr>
          <p:cNvSpPr>
            <a:spLocks noGrp="1"/>
          </p:cNvSpPr>
          <p:nvPr>
            <p:ph type="title"/>
          </p:nvPr>
        </p:nvSpPr>
        <p:spPr>
          <a:xfrm>
            <a:off x="838200" y="-152190"/>
            <a:ext cx="10515600" cy="1208466"/>
          </a:xfrm>
        </p:spPr>
        <p:txBody>
          <a:bodyPr/>
          <a:lstStyle/>
          <a:p>
            <a:r>
              <a:rPr lang="en-US" b="1"/>
              <a:t>Personalized</a:t>
            </a:r>
            <a:r>
              <a:rPr lang="en-US"/>
              <a:t> Response Generation</a:t>
            </a:r>
          </a:p>
        </p:txBody>
      </p:sp>
      <p:sp>
        <p:nvSpPr>
          <p:cNvPr id="4" name="Bulle rectangulaire 18 1">
            <a:extLst>
              <a:ext uri="{FF2B5EF4-FFF2-40B4-BE49-F238E27FC236}">
                <a16:creationId xmlns:a16="http://schemas.microsoft.com/office/drawing/2014/main" id="{C3836DCC-4275-4640-B6B4-3DF28AE8BBB3}"/>
              </a:ext>
            </a:extLst>
          </p:cNvPr>
          <p:cNvSpPr/>
          <p:nvPr/>
        </p:nvSpPr>
        <p:spPr>
          <a:xfrm flipH="1">
            <a:off x="186532" y="3921502"/>
            <a:ext cx="4762979" cy="413961"/>
          </a:xfrm>
          <a:prstGeom prst="wedgeRectCallout">
            <a:avLst>
              <a:gd name="adj1" fmla="val 55429"/>
              <a:gd name="adj2" fmla="val 28036"/>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Palatino Linotype" panose="02040502050505030304" pitchFamily="18" charset="0"/>
              <a:ea typeface="+mn-ea"/>
              <a:cs typeface="+mn-cs"/>
            </a:endParaRPr>
          </a:p>
        </p:txBody>
      </p:sp>
      <p:sp>
        <p:nvSpPr>
          <p:cNvPr id="5" name="Bulle rectangulaire 22 1">
            <a:extLst>
              <a:ext uri="{FF2B5EF4-FFF2-40B4-BE49-F238E27FC236}">
                <a16:creationId xmlns:a16="http://schemas.microsoft.com/office/drawing/2014/main" id="{EB395307-F2AD-45B0-ADF6-77B58F3F1A79}"/>
              </a:ext>
            </a:extLst>
          </p:cNvPr>
          <p:cNvSpPr/>
          <p:nvPr/>
        </p:nvSpPr>
        <p:spPr>
          <a:xfrm flipH="1">
            <a:off x="6298946" y="6133114"/>
            <a:ext cx="5038161" cy="488348"/>
          </a:xfrm>
          <a:prstGeom prst="wedgeRectCallout">
            <a:avLst>
              <a:gd name="adj1" fmla="val -56074"/>
              <a:gd name="adj2" fmla="val 40057"/>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Palatino Linotype" panose="02040502050505030304" pitchFamily="18" charset="0"/>
              <a:ea typeface="+mn-ea"/>
              <a:cs typeface="+mn-cs"/>
            </a:endParaRPr>
          </a:p>
        </p:txBody>
      </p:sp>
      <p:sp>
        <p:nvSpPr>
          <p:cNvPr id="6" name="Rectangle 5">
            <a:extLst>
              <a:ext uri="{FF2B5EF4-FFF2-40B4-BE49-F238E27FC236}">
                <a16:creationId xmlns:a16="http://schemas.microsoft.com/office/drawing/2014/main" id="{0A693154-409C-4981-BD9E-1BA01E8A6372}"/>
              </a:ext>
            </a:extLst>
          </p:cNvPr>
          <p:cNvSpPr/>
          <p:nvPr/>
        </p:nvSpPr>
        <p:spPr>
          <a:xfrm>
            <a:off x="6294438" y="3900598"/>
            <a:ext cx="697627" cy="400110"/>
          </a:xfrm>
          <a:prstGeom prst="rect">
            <a:avLst/>
          </a:prstGeom>
          <a:effectLst/>
        </p:spPr>
        <p:txBody>
          <a:bodyPr wrap="none" anchor="b" anchorCtr="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EOS</a:t>
            </a:r>
          </a:p>
        </p:txBody>
      </p:sp>
      <p:cxnSp>
        <p:nvCxnSpPr>
          <p:cNvPr id="7" name="Straight Arrow Connector 6">
            <a:extLst>
              <a:ext uri="{FF2B5EF4-FFF2-40B4-BE49-F238E27FC236}">
                <a16:creationId xmlns:a16="http://schemas.microsoft.com/office/drawing/2014/main" id="{DD676351-C402-497C-8D8F-DD0A83727C37}"/>
              </a:ext>
            </a:extLst>
          </p:cNvPr>
          <p:cNvCxnSpPr>
            <a:stCxn id="14" idx="3"/>
            <a:endCxn id="28" idx="1"/>
          </p:cNvCxnSpPr>
          <p:nvPr/>
        </p:nvCxnSpPr>
        <p:spPr>
          <a:xfrm>
            <a:off x="942121" y="5480338"/>
            <a:ext cx="616247"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76EF39D8-FAB4-4AE2-A604-F1019A0ABF3C}"/>
              </a:ext>
            </a:extLst>
          </p:cNvPr>
          <p:cNvSpPr/>
          <p:nvPr/>
        </p:nvSpPr>
        <p:spPr>
          <a:xfrm>
            <a:off x="281050" y="442075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9" name="Group 8">
            <a:extLst>
              <a:ext uri="{FF2B5EF4-FFF2-40B4-BE49-F238E27FC236}">
                <a16:creationId xmlns:a16="http://schemas.microsoft.com/office/drawing/2014/main" id="{2FB63136-E22B-4E38-B7B8-71AA9EE2DD81}"/>
              </a:ext>
            </a:extLst>
          </p:cNvPr>
          <p:cNvGrpSpPr/>
          <p:nvPr/>
        </p:nvGrpSpPr>
        <p:grpSpPr>
          <a:xfrm>
            <a:off x="364132" y="4532607"/>
            <a:ext cx="494907" cy="84842"/>
            <a:chOff x="2375398" y="5125821"/>
            <a:chExt cx="494907" cy="84842"/>
          </a:xfrm>
        </p:grpSpPr>
        <p:sp>
          <p:nvSpPr>
            <p:cNvPr id="10" name="Oval 9">
              <a:extLst>
                <a:ext uri="{FF2B5EF4-FFF2-40B4-BE49-F238E27FC236}">
                  <a16:creationId xmlns:a16="http://schemas.microsoft.com/office/drawing/2014/main" id="{A439FAC4-9246-4C45-BE88-D2FFC457FC82}"/>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1" name="Oval 10">
              <a:extLst>
                <a:ext uri="{FF2B5EF4-FFF2-40B4-BE49-F238E27FC236}">
                  <a16:creationId xmlns:a16="http://schemas.microsoft.com/office/drawing/2014/main" id="{9096F3D1-930F-4C89-B2FF-89DB5336CE03}"/>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2" name="Oval 11">
              <a:extLst>
                <a:ext uri="{FF2B5EF4-FFF2-40B4-BE49-F238E27FC236}">
                  <a16:creationId xmlns:a16="http://schemas.microsoft.com/office/drawing/2014/main" id="{FD2E418E-9A0A-4AD8-AFEE-B89CD1750A14}"/>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3" name="Oval 12">
              <a:extLst>
                <a:ext uri="{FF2B5EF4-FFF2-40B4-BE49-F238E27FC236}">
                  <a16:creationId xmlns:a16="http://schemas.microsoft.com/office/drawing/2014/main" id="{26D49E8B-F386-473D-82FE-FEDEE6542553}"/>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4" name="Rectangle 13">
            <a:extLst>
              <a:ext uri="{FF2B5EF4-FFF2-40B4-BE49-F238E27FC236}">
                <a16:creationId xmlns:a16="http://schemas.microsoft.com/office/drawing/2014/main" id="{02524505-ABD7-437D-A2DF-DDE9336CD7B0}"/>
              </a:ext>
            </a:extLst>
          </p:cNvPr>
          <p:cNvSpPr/>
          <p:nvPr/>
        </p:nvSpPr>
        <p:spPr>
          <a:xfrm>
            <a:off x="281050" y="532606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4">
            <a:extLst>
              <a:ext uri="{FF2B5EF4-FFF2-40B4-BE49-F238E27FC236}">
                <a16:creationId xmlns:a16="http://schemas.microsoft.com/office/drawing/2014/main" id="{A6B4CB8B-F2DB-41E5-9EE6-DB4829F6CC32}"/>
              </a:ext>
            </a:extLst>
          </p:cNvPr>
          <p:cNvGrpSpPr/>
          <p:nvPr/>
        </p:nvGrpSpPr>
        <p:grpSpPr>
          <a:xfrm>
            <a:off x="364132" y="5437917"/>
            <a:ext cx="494907" cy="84842"/>
            <a:chOff x="2375398" y="5125821"/>
            <a:chExt cx="494907" cy="84842"/>
          </a:xfrm>
        </p:grpSpPr>
        <p:sp>
          <p:nvSpPr>
            <p:cNvPr id="16" name="Oval 15">
              <a:extLst>
                <a:ext uri="{FF2B5EF4-FFF2-40B4-BE49-F238E27FC236}">
                  <a16:creationId xmlns:a16="http://schemas.microsoft.com/office/drawing/2014/main" id="{4072023E-15BB-4628-A0EE-326F29E13523}"/>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7" name="Oval 16">
              <a:extLst>
                <a:ext uri="{FF2B5EF4-FFF2-40B4-BE49-F238E27FC236}">
                  <a16:creationId xmlns:a16="http://schemas.microsoft.com/office/drawing/2014/main" id="{36BD1942-E3FB-42DE-AA3A-CC7901878BE0}"/>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Oval 17">
              <a:extLst>
                <a:ext uri="{FF2B5EF4-FFF2-40B4-BE49-F238E27FC236}">
                  <a16:creationId xmlns:a16="http://schemas.microsoft.com/office/drawing/2014/main" id="{DF12BF43-C622-4CFC-BBB8-E821703F487A}"/>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9" name="Oval 18">
              <a:extLst>
                <a:ext uri="{FF2B5EF4-FFF2-40B4-BE49-F238E27FC236}">
                  <a16:creationId xmlns:a16="http://schemas.microsoft.com/office/drawing/2014/main" id="{DBAEFDC3-0CE3-4473-8068-92F522647C3E}"/>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cxnSp>
        <p:nvCxnSpPr>
          <p:cNvPr id="20" name="Straight Arrow Connector 19">
            <a:extLst>
              <a:ext uri="{FF2B5EF4-FFF2-40B4-BE49-F238E27FC236}">
                <a16:creationId xmlns:a16="http://schemas.microsoft.com/office/drawing/2014/main" id="{79A67BD0-9816-43BD-9F49-21FC19C08468}"/>
              </a:ext>
            </a:extLst>
          </p:cNvPr>
          <p:cNvCxnSpPr>
            <a:stCxn id="8" idx="2"/>
            <a:endCxn id="14" idx="0"/>
          </p:cNvCxnSpPr>
          <p:nvPr/>
        </p:nvCxnSpPr>
        <p:spPr>
          <a:xfrm>
            <a:off x="611585" y="4729304"/>
            <a:ext cx="0" cy="5967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1945C96B-077C-4283-8B61-FACEE28E79FD}"/>
              </a:ext>
            </a:extLst>
          </p:cNvPr>
          <p:cNvSpPr/>
          <p:nvPr/>
        </p:nvSpPr>
        <p:spPr>
          <a:xfrm>
            <a:off x="186533" y="3900598"/>
            <a:ext cx="850105" cy="400110"/>
          </a:xfrm>
          <a:prstGeom prst="rect">
            <a:avLst/>
          </a:prstGeom>
          <a:effectLst/>
        </p:spPr>
        <p:txBody>
          <a:bodyPr wrap="none" anchor="b" anchorCtr="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where</a:t>
            </a:r>
          </a:p>
        </p:txBody>
      </p:sp>
      <p:sp>
        <p:nvSpPr>
          <p:cNvPr id="22" name="Rectangle 21">
            <a:extLst>
              <a:ext uri="{FF2B5EF4-FFF2-40B4-BE49-F238E27FC236}">
                <a16:creationId xmlns:a16="http://schemas.microsoft.com/office/drawing/2014/main" id="{83D09D03-84C0-4561-B4A3-EFDD94AA6828}"/>
              </a:ext>
            </a:extLst>
          </p:cNvPr>
          <p:cNvSpPr/>
          <p:nvPr/>
        </p:nvSpPr>
        <p:spPr>
          <a:xfrm>
            <a:off x="1558368" y="442075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23" name="Group 22">
            <a:extLst>
              <a:ext uri="{FF2B5EF4-FFF2-40B4-BE49-F238E27FC236}">
                <a16:creationId xmlns:a16="http://schemas.microsoft.com/office/drawing/2014/main" id="{B9CDBC3B-FACD-4E69-B79D-3D599976C326}"/>
              </a:ext>
            </a:extLst>
          </p:cNvPr>
          <p:cNvGrpSpPr/>
          <p:nvPr/>
        </p:nvGrpSpPr>
        <p:grpSpPr>
          <a:xfrm>
            <a:off x="1641450" y="4532607"/>
            <a:ext cx="494907" cy="84842"/>
            <a:chOff x="2375398" y="5125821"/>
            <a:chExt cx="494907" cy="84842"/>
          </a:xfrm>
        </p:grpSpPr>
        <p:sp>
          <p:nvSpPr>
            <p:cNvPr id="24" name="Oval 23">
              <a:extLst>
                <a:ext uri="{FF2B5EF4-FFF2-40B4-BE49-F238E27FC236}">
                  <a16:creationId xmlns:a16="http://schemas.microsoft.com/office/drawing/2014/main" id="{3DF523B1-9695-4362-A725-F8E32112418D}"/>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5" name="Oval 24">
              <a:extLst>
                <a:ext uri="{FF2B5EF4-FFF2-40B4-BE49-F238E27FC236}">
                  <a16:creationId xmlns:a16="http://schemas.microsoft.com/office/drawing/2014/main" id="{290558DA-5859-48D9-97BC-078C91E10E92}"/>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6" name="Oval 25">
              <a:extLst>
                <a:ext uri="{FF2B5EF4-FFF2-40B4-BE49-F238E27FC236}">
                  <a16:creationId xmlns:a16="http://schemas.microsoft.com/office/drawing/2014/main" id="{033B86F1-4193-480F-A4E6-60A4CC21D57C}"/>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7" name="Oval 26">
              <a:extLst>
                <a:ext uri="{FF2B5EF4-FFF2-40B4-BE49-F238E27FC236}">
                  <a16:creationId xmlns:a16="http://schemas.microsoft.com/office/drawing/2014/main" id="{338759F9-A355-4439-A6B2-624057883AE0}"/>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28" name="Rectangle 27">
            <a:extLst>
              <a:ext uri="{FF2B5EF4-FFF2-40B4-BE49-F238E27FC236}">
                <a16:creationId xmlns:a16="http://schemas.microsoft.com/office/drawing/2014/main" id="{2113194A-0762-41B7-9985-D31DC6FA1E15}"/>
              </a:ext>
            </a:extLst>
          </p:cNvPr>
          <p:cNvSpPr/>
          <p:nvPr/>
        </p:nvSpPr>
        <p:spPr>
          <a:xfrm>
            <a:off x="1558368" y="532606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29" name="Group 28">
            <a:extLst>
              <a:ext uri="{FF2B5EF4-FFF2-40B4-BE49-F238E27FC236}">
                <a16:creationId xmlns:a16="http://schemas.microsoft.com/office/drawing/2014/main" id="{14B4856F-0EC1-4565-B551-0CF3389DE5CD}"/>
              </a:ext>
            </a:extLst>
          </p:cNvPr>
          <p:cNvGrpSpPr/>
          <p:nvPr/>
        </p:nvGrpSpPr>
        <p:grpSpPr>
          <a:xfrm>
            <a:off x="1641450" y="5437917"/>
            <a:ext cx="494907" cy="84842"/>
            <a:chOff x="2375398" y="5125821"/>
            <a:chExt cx="494907" cy="84842"/>
          </a:xfrm>
        </p:grpSpPr>
        <p:sp>
          <p:nvSpPr>
            <p:cNvPr id="30" name="Oval 29">
              <a:extLst>
                <a:ext uri="{FF2B5EF4-FFF2-40B4-BE49-F238E27FC236}">
                  <a16:creationId xmlns:a16="http://schemas.microsoft.com/office/drawing/2014/main" id="{D7CC28FA-5E2E-414E-B4F9-35FA5C5E3A29}"/>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1" name="Oval 30">
              <a:extLst>
                <a:ext uri="{FF2B5EF4-FFF2-40B4-BE49-F238E27FC236}">
                  <a16:creationId xmlns:a16="http://schemas.microsoft.com/office/drawing/2014/main" id="{DC4584B9-FDC1-40B5-BF27-DE96302754D7}"/>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2" name="Oval 31">
              <a:extLst>
                <a:ext uri="{FF2B5EF4-FFF2-40B4-BE49-F238E27FC236}">
                  <a16:creationId xmlns:a16="http://schemas.microsoft.com/office/drawing/2014/main" id="{8848C545-BA94-45BA-BF28-87EEBD39D00E}"/>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3" name="Oval 32">
              <a:extLst>
                <a:ext uri="{FF2B5EF4-FFF2-40B4-BE49-F238E27FC236}">
                  <a16:creationId xmlns:a16="http://schemas.microsoft.com/office/drawing/2014/main" id="{BD13CCAD-DD4E-4186-A52E-602A16BFCE36}"/>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cxnSp>
        <p:nvCxnSpPr>
          <p:cNvPr id="34" name="Straight Arrow Connector 33">
            <a:extLst>
              <a:ext uri="{FF2B5EF4-FFF2-40B4-BE49-F238E27FC236}">
                <a16:creationId xmlns:a16="http://schemas.microsoft.com/office/drawing/2014/main" id="{2FC0A64F-E6F4-4C29-ABEF-9A398129BD46}"/>
              </a:ext>
            </a:extLst>
          </p:cNvPr>
          <p:cNvCxnSpPr>
            <a:stCxn id="22" idx="2"/>
            <a:endCxn id="28" idx="0"/>
          </p:cNvCxnSpPr>
          <p:nvPr/>
        </p:nvCxnSpPr>
        <p:spPr>
          <a:xfrm>
            <a:off x="1888903" y="4729304"/>
            <a:ext cx="0" cy="5967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F6EF3893-7BD6-4675-8B90-0B398C3CC60A}"/>
              </a:ext>
            </a:extLst>
          </p:cNvPr>
          <p:cNvSpPr/>
          <p:nvPr/>
        </p:nvSpPr>
        <p:spPr>
          <a:xfrm>
            <a:off x="1649686" y="3900598"/>
            <a:ext cx="455574" cy="400110"/>
          </a:xfrm>
          <a:prstGeom prst="rect">
            <a:avLst/>
          </a:prstGeom>
          <a:effectLst/>
        </p:spPr>
        <p:txBody>
          <a:bodyPr wrap="none" anchor="b" anchorCtr="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do</a:t>
            </a:r>
          </a:p>
        </p:txBody>
      </p:sp>
      <p:cxnSp>
        <p:nvCxnSpPr>
          <p:cNvPr id="36" name="Straight Arrow Connector 35">
            <a:extLst>
              <a:ext uri="{FF2B5EF4-FFF2-40B4-BE49-F238E27FC236}">
                <a16:creationId xmlns:a16="http://schemas.microsoft.com/office/drawing/2014/main" id="{874D2216-5913-43E2-8D4E-1D1399786D44}"/>
              </a:ext>
            </a:extLst>
          </p:cNvPr>
          <p:cNvCxnSpPr>
            <a:stCxn id="28" idx="3"/>
            <a:endCxn id="43" idx="1"/>
          </p:cNvCxnSpPr>
          <p:nvPr/>
        </p:nvCxnSpPr>
        <p:spPr>
          <a:xfrm>
            <a:off x="2219439" y="5480338"/>
            <a:ext cx="727287"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7" name="Rectangle 36">
            <a:extLst>
              <a:ext uri="{FF2B5EF4-FFF2-40B4-BE49-F238E27FC236}">
                <a16:creationId xmlns:a16="http://schemas.microsoft.com/office/drawing/2014/main" id="{BC2F350B-E3C1-434F-B8FF-338DCDE67963}"/>
              </a:ext>
            </a:extLst>
          </p:cNvPr>
          <p:cNvSpPr/>
          <p:nvPr/>
        </p:nvSpPr>
        <p:spPr>
          <a:xfrm>
            <a:off x="2946726" y="442075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38" name="Group 37">
            <a:extLst>
              <a:ext uri="{FF2B5EF4-FFF2-40B4-BE49-F238E27FC236}">
                <a16:creationId xmlns:a16="http://schemas.microsoft.com/office/drawing/2014/main" id="{DA973337-4967-40F0-B4E3-5EEB032B725C}"/>
              </a:ext>
            </a:extLst>
          </p:cNvPr>
          <p:cNvGrpSpPr/>
          <p:nvPr/>
        </p:nvGrpSpPr>
        <p:grpSpPr>
          <a:xfrm>
            <a:off x="3029808" y="4532607"/>
            <a:ext cx="494907" cy="84842"/>
            <a:chOff x="2375398" y="5125821"/>
            <a:chExt cx="494907" cy="84842"/>
          </a:xfrm>
        </p:grpSpPr>
        <p:sp>
          <p:nvSpPr>
            <p:cNvPr id="39" name="Oval 38">
              <a:extLst>
                <a:ext uri="{FF2B5EF4-FFF2-40B4-BE49-F238E27FC236}">
                  <a16:creationId xmlns:a16="http://schemas.microsoft.com/office/drawing/2014/main" id="{26EC855E-E61B-4FAC-878F-C16BD5324D04}"/>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0" name="Oval 39">
              <a:extLst>
                <a:ext uri="{FF2B5EF4-FFF2-40B4-BE49-F238E27FC236}">
                  <a16:creationId xmlns:a16="http://schemas.microsoft.com/office/drawing/2014/main" id="{02979929-1E5D-4320-88B5-62777C6A53F8}"/>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1" name="Oval 40">
              <a:extLst>
                <a:ext uri="{FF2B5EF4-FFF2-40B4-BE49-F238E27FC236}">
                  <a16:creationId xmlns:a16="http://schemas.microsoft.com/office/drawing/2014/main" id="{B904DA9C-8CDB-4C64-A7BB-BA28967BF5CE}"/>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2" name="Oval 41">
              <a:extLst>
                <a:ext uri="{FF2B5EF4-FFF2-40B4-BE49-F238E27FC236}">
                  <a16:creationId xmlns:a16="http://schemas.microsoft.com/office/drawing/2014/main" id="{C153B0CE-9850-440A-8602-BEB656A6C9C0}"/>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43" name="Rectangle 42">
            <a:extLst>
              <a:ext uri="{FF2B5EF4-FFF2-40B4-BE49-F238E27FC236}">
                <a16:creationId xmlns:a16="http://schemas.microsoft.com/office/drawing/2014/main" id="{1C9EB572-85AE-4DB8-BCE4-31177E149C3D}"/>
              </a:ext>
            </a:extLst>
          </p:cNvPr>
          <p:cNvSpPr/>
          <p:nvPr/>
        </p:nvSpPr>
        <p:spPr>
          <a:xfrm>
            <a:off x="2946726" y="532606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44" name="Group 43">
            <a:extLst>
              <a:ext uri="{FF2B5EF4-FFF2-40B4-BE49-F238E27FC236}">
                <a16:creationId xmlns:a16="http://schemas.microsoft.com/office/drawing/2014/main" id="{E5E2B6A1-4397-4EA4-BACD-F2DA7D08B67E}"/>
              </a:ext>
            </a:extLst>
          </p:cNvPr>
          <p:cNvGrpSpPr/>
          <p:nvPr/>
        </p:nvGrpSpPr>
        <p:grpSpPr>
          <a:xfrm>
            <a:off x="3029808" y="5437917"/>
            <a:ext cx="494907" cy="84842"/>
            <a:chOff x="2375398" y="5125821"/>
            <a:chExt cx="494907" cy="84842"/>
          </a:xfrm>
        </p:grpSpPr>
        <p:sp>
          <p:nvSpPr>
            <p:cNvPr id="45" name="Oval 44">
              <a:extLst>
                <a:ext uri="{FF2B5EF4-FFF2-40B4-BE49-F238E27FC236}">
                  <a16:creationId xmlns:a16="http://schemas.microsoft.com/office/drawing/2014/main" id="{BC42FA99-064E-406E-9A51-89C7E2F35A2B}"/>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6" name="Oval 45">
              <a:extLst>
                <a:ext uri="{FF2B5EF4-FFF2-40B4-BE49-F238E27FC236}">
                  <a16:creationId xmlns:a16="http://schemas.microsoft.com/office/drawing/2014/main" id="{138B9745-749A-448B-AD27-18FC9439A5EB}"/>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7" name="Oval 46">
              <a:extLst>
                <a:ext uri="{FF2B5EF4-FFF2-40B4-BE49-F238E27FC236}">
                  <a16:creationId xmlns:a16="http://schemas.microsoft.com/office/drawing/2014/main" id="{55D8368A-886F-44AA-AF57-2796A27F0A4A}"/>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8" name="Oval 47">
              <a:extLst>
                <a:ext uri="{FF2B5EF4-FFF2-40B4-BE49-F238E27FC236}">
                  <a16:creationId xmlns:a16="http://schemas.microsoft.com/office/drawing/2014/main" id="{98BF4730-5BD1-4217-BF27-F496E33AF71D}"/>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cxnSp>
        <p:nvCxnSpPr>
          <p:cNvPr id="49" name="Straight Arrow Connector 48">
            <a:extLst>
              <a:ext uri="{FF2B5EF4-FFF2-40B4-BE49-F238E27FC236}">
                <a16:creationId xmlns:a16="http://schemas.microsoft.com/office/drawing/2014/main" id="{D770B663-8A4A-43A8-BA01-07F9B1684B89}"/>
              </a:ext>
            </a:extLst>
          </p:cNvPr>
          <p:cNvCxnSpPr>
            <a:cxnSpLocks/>
            <a:stCxn id="37" idx="2"/>
            <a:endCxn id="43" idx="0"/>
          </p:cNvCxnSpPr>
          <p:nvPr/>
        </p:nvCxnSpPr>
        <p:spPr>
          <a:xfrm>
            <a:off x="3277262" y="4729304"/>
            <a:ext cx="0" cy="5967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0" name="Rectangle 49">
            <a:extLst>
              <a:ext uri="{FF2B5EF4-FFF2-40B4-BE49-F238E27FC236}">
                <a16:creationId xmlns:a16="http://schemas.microsoft.com/office/drawing/2014/main" id="{860F5B85-877E-4A59-9299-8FE956B719B4}"/>
              </a:ext>
            </a:extLst>
          </p:cNvPr>
          <p:cNvSpPr/>
          <p:nvPr/>
        </p:nvSpPr>
        <p:spPr>
          <a:xfrm>
            <a:off x="2985353" y="3900598"/>
            <a:ext cx="583814" cy="400110"/>
          </a:xfrm>
          <a:prstGeom prst="rect">
            <a:avLst/>
          </a:prstGeom>
          <a:effectLst/>
        </p:spPr>
        <p:txBody>
          <a:bodyPr wrap="none" anchor="b" anchorCtr="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you</a:t>
            </a:r>
          </a:p>
        </p:txBody>
      </p:sp>
      <p:cxnSp>
        <p:nvCxnSpPr>
          <p:cNvPr id="51" name="Straight Arrow Connector 50">
            <a:extLst>
              <a:ext uri="{FF2B5EF4-FFF2-40B4-BE49-F238E27FC236}">
                <a16:creationId xmlns:a16="http://schemas.microsoft.com/office/drawing/2014/main" id="{C66E1301-6BF3-440C-B6C4-414E48A584DC}"/>
              </a:ext>
            </a:extLst>
          </p:cNvPr>
          <p:cNvCxnSpPr>
            <a:stCxn id="43" idx="3"/>
            <a:endCxn id="58" idx="1"/>
          </p:cNvCxnSpPr>
          <p:nvPr/>
        </p:nvCxnSpPr>
        <p:spPr>
          <a:xfrm>
            <a:off x="3607796" y="5480338"/>
            <a:ext cx="72728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2" name="Rectangle 51">
            <a:extLst>
              <a:ext uri="{FF2B5EF4-FFF2-40B4-BE49-F238E27FC236}">
                <a16:creationId xmlns:a16="http://schemas.microsoft.com/office/drawing/2014/main" id="{94769AF5-481D-4AB4-9280-2DEA4AD12A7D}"/>
              </a:ext>
            </a:extLst>
          </p:cNvPr>
          <p:cNvSpPr/>
          <p:nvPr/>
        </p:nvSpPr>
        <p:spPr>
          <a:xfrm>
            <a:off x="4335085" y="442075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53" name="Group 52">
            <a:extLst>
              <a:ext uri="{FF2B5EF4-FFF2-40B4-BE49-F238E27FC236}">
                <a16:creationId xmlns:a16="http://schemas.microsoft.com/office/drawing/2014/main" id="{819CF343-A03A-48AD-8B36-6DF905A0B26B}"/>
              </a:ext>
            </a:extLst>
          </p:cNvPr>
          <p:cNvGrpSpPr/>
          <p:nvPr/>
        </p:nvGrpSpPr>
        <p:grpSpPr>
          <a:xfrm>
            <a:off x="4418167" y="4532607"/>
            <a:ext cx="494907" cy="84842"/>
            <a:chOff x="2375398" y="5125821"/>
            <a:chExt cx="494907" cy="84842"/>
          </a:xfrm>
        </p:grpSpPr>
        <p:sp>
          <p:nvSpPr>
            <p:cNvPr id="54" name="Oval 53">
              <a:extLst>
                <a:ext uri="{FF2B5EF4-FFF2-40B4-BE49-F238E27FC236}">
                  <a16:creationId xmlns:a16="http://schemas.microsoft.com/office/drawing/2014/main" id="{4674F968-41F6-4F10-8198-3570C76C7696}"/>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5" name="Oval 54">
              <a:extLst>
                <a:ext uri="{FF2B5EF4-FFF2-40B4-BE49-F238E27FC236}">
                  <a16:creationId xmlns:a16="http://schemas.microsoft.com/office/drawing/2014/main" id="{BD5767C0-6C5E-489D-B47E-3DE031EAC660}"/>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6" name="Oval 55">
              <a:extLst>
                <a:ext uri="{FF2B5EF4-FFF2-40B4-BE49-F238E27FC236}">
                  <a16:creationId xmlns:a16="http://schemas.microsoft.com/office/drawing/2014/main" id="{72CEA1F8-1FFB-4E7B-A46F-BC3CB56751BD}"/>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7" name="Oval 56">
              <a:extLst>
                <a:ext uri="{FF2B5EF4-FFF2-40B4-BE49-F238E27FC236}">
                  <a16:creationId xmlns:a16="http://schemas.microsoft.com/office/drawing/2014/main" id="{B211729F-A476-4C25-A0C0-82894597C81B}"/>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58" name="Rectangle 57">
            <a:extLst>
              <a:ext uri="{FF2B5EF4-FFF2-40B4-BE49-F238E27FC236}">
                <a16:creationId xmlns:a16="http://schemas.microsoft.com/office/drawing/2014/main" id="{C28FFDE0-4874-4C81-9F5D-C2DE8888AE63}"/>
              </a:ext>
            </a:extLst>
          </p:cNvPr>
          <p:cNvSpPr/>
          <p:nvPr/>
        </p:nvSpPr>
        <p:spPr>
          <a:xfrm>
            <a:off x="4335085" y="532606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cxnSp>
        <p:nvCxnSpPr>
          <p:cNvPr id="59" name="Straight Arrow Connector 58">
            <a:extLst>
              <a:ext uri="{FF2B5EF4-FFF2-40B4-BE49-F238E27FC236}">
                <a16:creationId xmlns:a16="http://schemas.microsoft.com/office/drawing/2014/main" id="{E10E9FE2-5392-4CFF-B904-220D1AA5C8EC}"/>
              </a:ext>
            </a:extLst>
          </p:cNvPr>
          <p:cNvCxnSpPr>
            <a:stCxn id="52" idx="2"/>
            <a:endCxn id="58" idx="0"/>
          </p:cNvCxnSpPr>
          <p:nvPr/>
        </p:nvCxnSpPr>
        <p:spPr>
          <a:xfrm>
            <a:off x="4665620" y="4729304"/>
            <a:ext cx="0" cy="5967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60" name="Group 59">
            <a:extLst>
              <a:ext uri="{FF2B5EF4-FFF2-40B4-BE49-F238E27FC236}">
                <a16:creationId xmlns:a16="http://schemas.microsoft.com/office/drawing/2014/main" id="{86316264-E517-4143-9313-732A010CE88D}"/>
              </a:ext>
            </a:extLst>
          </p:cNvPr>
          <p:cNvGrpSpPr/>
          <p:nvPr/>
        </p:nvGrpSpPr>
        <p:grpSpPr>
          <a:xfrm>
            <a:off x="4418167" y="5437917"/>
            <a:ext cx="494907" cy="84842"/>
            <a:chOff x="2375398" y="5125821"/>
            <a:chExt cx="494907" cy="84842"/>
          </a:xfrm>
        </p:grpSpPr>
        <p:sp>
          <p:nvSpPr>
            <p:cNvPr id="61" name="Oval 60">
              <a:extLst>
                <a:ext uri="{FF2B5EF4-FFF2-40B4-BE49-F238E27FC236}">
                  <a16:creationId xmlns:a16="http://schemas.microsoft.com/office/drawing/2014/main" id="{7C06346C-F029-4E64-A8C1-ACC404D4B6E3}"/>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62" name="Oval 61">
              <a:extLst>
                <a:ext uri="{FF2B5EF4-FFF2-40B4-BE49-F238E27FC236}">
                  <a16:creationId xmlns:a16="http://schemas.microsoft.com/office/drawing/2014/main" id="{B5E48978-6477-4407-911D-19A339D36CFE}"/>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63" name="Oval 62">
              <a:extLst>
                <a:ext uri="{FF2B5EF4-FFF2-40B4-BE49-F238E27FC236}">
                  <a16:creationId xmlns:a16="http://schemas.microsoft.com/office/drawing/2014/main" id="{D0F20B7C-3374-4DB5-B606-097537E0705D}"/>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64" name="Oval 63">
              <a:extLst>
                <a:ext uri="{FF2B5EF4-FFF2-40B4-BE49-F238E27FC236}">
                  <a16:creationId xmlns:a16="http://schemas.microsoft.com/office/drawing/2014/main" id="{21F1A7B2-D69B-4C95-8111-9A9B5C947D81}"/>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65" name="Rectangle 64">
            <a:extLst>
              <a:ext uri="{FF2B5EF4-FFF2-40B4-BE49-F238E27FC236}">
                <a16:creationId xmlns:a16="http://schemas.microsoft.com/office/drawing/2014/main" id="{74E62C7B-35B0-4DBD-94F7-91A8EA656A54}"/>
              </a:ext>
            </a:extLst>
          </p:cNvPr>
          <p:cNvSpPr/>
          <p:nvPr/>
        </p:nvSpPr>
        <p:spPr>
          <a:xfrm>
            <a:off x="4317607" y="3900598"/>
            <a:ext cx="696024" cy="400110"/>
          </a:xfrm>
          <a:prstGeom prst="rect">
            <a:avLst/>
          </a:prstGeom>
          <a:effectLst/>
        </p:spPr>
        <p:txBody>
          <a:bodyPr wrap="none" anchor="b" anchorCtr="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l</a:t>
            </a:r>
            <a:r>
              <a:rPr kumimoji="0" lang="en-US" sz="2000" b="1" i="0" u="none" strike="noStrike" kern="1200" cap="none" spc="0" normalizeH="0" baseline="0" noProof="0" err="1">
                <a:ln>
                  <a:noFill/>
                </a:ln>
                <a:solidFill>
                  <a:srgbClr val="505050"/>
                </a:solidFill>
                <a:effectLst/>
                <a:uLnTx/>
                <a:uFillTx/>
                <a:latin typeface="Times New Roman" panose="02020603050405020304" pitchFamily="18" charset="0"/>
                <a:ea typeface="+mn-ea"/>
                <a:cs typeface="Times New Roman" panose="02020603050405020304" pitchFamily="18" charset="0"/>
              </a:rPr>
              <a:t>ive</a:t>
            </a:r>
            <a:r>
              <a:rPr kumimoji="0" lang="en-US" sz="2000" b="1"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a:t>
            </a:r>
          </a:p>
        </p:txBody>
      </p:sp>
      <p:cxnSp>
        <p:nvCxnSpPr>
          <p:cNvPr id="66" name="Straight Arrow Connector 65">
            <a:extLst>
              <a:ext uri="{FF2B5EF4-FFF2-40B4-BE49-F238E27FC236}">
                <a16:creationId xmlns:a16="http://schemas.microsoft.com/office/drawing/2014/main" id="{2808363A-798E-4426-ADB9-A41645DB4BF1}"/>
              </a:ext>
            </a:extLst>
          </p:cNvPr>
          <p:cNvCxnSpPr>
            <a:stCxn id="58" idx="3"/>
            <a:endCxn id="98" idx="1"/>
          </p:cNvCxnSpPr>
          <p:nvPr/>
        </p:nvCxnSpPr>
        <p:spPr>
          <a:xfrm>
            <a:off x="4996156" y="5480338"/>
            <a:ext cx="1372677"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7" name="Rectangle 66">
            <a:extLst>
              <a:ext uri="{FF2B5EF4-FFF2-40B4-BE49-F238E27FC236}">
                <a16:creationId xmlns:a16="http://schemas.microsoft.com/office/drawing/2014/main" id="{CF3E18E5-81CC-405E-8980-8F3E9254D623}"/>
              </a:ext>
            </a:extLst>
          </p:cNvPr>
          <p:cNvSpPr/>
          <p:nvPr/>
        </p:nvSpPr>
        <p:spPr>
          <a:xfrm>
            <a:off x="6518226" y="6175930"/>
            <a:ext cx="377026" cy="369332"/>
          </a:xfrm>
          <a:prstGeom prst="rect">
            <a:avLst/>
          </a:prstGeom>
          <a:effec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in</a:t>
            </a:r>
          </a:p>
        </p:txBody>
      </p:sp>
      <p:sp>
        <p:nvSpPr>
          <p:cNvPr id="68" name="Rectangle 67">
            <a:extLst>
              <a:ext uri="{FF2B5EF4-FFF2-40B4-BE49-F238E27FC236}">
                <a16:creationId xmlns:a16="http://schemas.microsoft.com/office/drawing/2014/main" id="{19C054AF-8275-4156-A787-C8924527FD92}"/>
              </a:ext>
            </a:extLst>
          </p:cNvPr>
          <p:cNvSpPr/>
          <p:nvPr/>
        </p:nvSpPr>
        <p:spPr>
          <a:xfrm>
            <a:off x="8182571" y="3900598"/>
            <a:ext cx="397866" cy="400110"/>
          </a:xfrm>
          <a:prstGeom prst="rect">
            <a:avLst/>
          </a:prstGeom>
          <a:effectLst/>
        </p:spPr>
        <p:txBody>
          <a:bodyPr wrap="none" anchor="b" anchorCtr="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in</a:t>
            </a:r>
          </a:p>
        </p:txBody>
      </p:sp>
      <p:cxnSp>
        <p:nvCxnSpPr>
          <p:cNvPr id="69" name="Straight Arrow Connector 68">
            <a:extLst>
              <a:ext uri="{FF2B5EF4-FFF2-40B4-BE49-F238E27FC236}">
                <a16:creationId xmlns:a16="http://schemas.microsoft.com/office/drawing/2014/main" id="{8433F222-91DF-4B0C-B69A-9088DD3DE53B}"/>
              </a:ext>
            </a:extLst>
          </p:cNvPr>
          <p:cNvCxnSpPr>
            <a:stCxn id="98" idx="2"/>
            <a:endCxn id="67" idx="0"/>
          </p:cNvCxnSpPr>
          <p:nvPr/>
        </p:nvCxnSpPr>
        <p:spPr>
          <a:xfrm>
            <a:off x="6699369" y="5634614"/>
            <a:ext cx="7371" cy="5413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0" name="Rectangle 69">
            <a:extLst>
              <a:ext uri="{FF2B5EF4-FFF2-40B4-BE49-F238E27FC236}">
                <a16:creationId xmlns:a16="http://schemas.microsoft.com/office/drawing/2014/main" id="{202FD4BB-B155-417D-ABD3-63517000D3D4}"/>
              </a:ext>
            </a:extLst>
          </p:cNvPr>
          <p:cNvSpPr/>
          <p:nvPr/>
        </p:nvSpPr>
        <p:spPr>
          <a:xfrm>
            <a:off x="9494837" y="3900598"/>
            <a:ext cx="1053494" cy="400110"/>
          </a:xfrm>
          <a:prstGeom prst="rect">
            <a:avLst/>
          </a:prstGeom>
          <a:effectLst/>
        </p:spPr>
        <p:txBody>
          <a:bodyPr wrap="none" anchor="b" anchorCtr="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england</a:t>
            </a:r>
          </a:p>
        </p:txBody>
      </p:sp>
      <p:sp>
        <p:nvSpPr>
          <p:cNvPr id="71" name="Rectangle 70">
            <a:extLst>
              <a:ext uri="{FF2B5EF4-FFF2-40B4-BE49-F238E27FC236}">
                <a16:creationId xmlns:a16="http://schemas.microsoft.com/office/drawing/2014/main" id="{40D3C9B1-AB8C-4295-9DB5-2819A3451BCD}"/>
              </a:ext>
            </a:extLst>
          </p:cNvPr>
          <p:cNvSpPr/>
          <p:nvPr/>
        </p:nvSpPr>
        <p:spPr>
          <a:xfrm>
            <a:off x="7908519" y="6175930"/>
            <a:ext cx="966932" cy="369332"/>
          </a:xfrm>
          <a:prstGeom prst="rect">
            <a:avLst/>
          </a:prstGeom>
          <a:effec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england</a:t>
            </a:r>
          </a:p>
        </p:txBody>
      </p:sp>
      <p:cxnSp>
        <p:nvCxnSpPr>
          <p:cNvPr id="72" name="Straight Arrow Connector 71">
            <a:extLst>
              <a:ext uri="{FF2B5EF4-FFF2-40B4-BE49-F238E27FC236}">
                <a16:creationId xmlns:a16="http://schemas.microsoft.com/office/drawing/2014/main" id="{01B858A9-EBBC-4E94-ADD0-C26F11496A9C}"/>
              </a:ext>
            </a:extLst>
          </p:cNvPr>
          <p:cNvCxnSpPr>
            <a:stCxn id="92" idx="2"/>
            <a:endCxn id="71" idx="0"/>
          </p:cNvCxnSpPr>
          <p:nvPr/>
        </p:nvCxnSpPr>
        <p:spPr>
          <a:xfrm>
            <a:off x="8384613" y="5634614"/>
            <a:ext cx="7372" cy="5413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3" name="Rectangle 72">
            <a:extLst>
              <a:ext uri="{FF2B5EF4-FFF2-40B4-BE49-F238E27FC236}">
                <a16:creationId xmlns:a16="http://schemas.microsoft.com/office/drawing/2014/main" id="{2423F8C9-ADA0-4B1E-8F74-4C2096DADF1C}"/>
              </a:ext>
            </a:extLst>
          </p:cNvPr>
          <p:cNvSpPr/>
          <p:nvPr/>
        </p:nvSpPr>
        <p:spPr>
          <a:xfrm>
            <a:off x="11608251" y="3900598"/>
            <a:ext cx="248787" cy="400110"/>
          </a:xfrm>
          <a:prstGeom prst="rect">
            <a:avLst/>
          </a:prstGeom>
          <a:effectLst/>
        </p:spPr>
        <p:txBody>
          <a:bodyPr wrap="none" anchor="b" anchorCtr="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a:t>
            </a:r>
          </a:p>
        </p:txBody>
      </p:sp>
      <p:sp>
        <p:nvSpPr>
          <p:cNvPr id="74" name="Rectangle 73">
            <a:extLst>
              <a:ext uri="{FF2B5EF4-FFF2-40B4-BE49-F238E27FC236}">
                <a16:creationId xmlns:a16="http://schemas.microsoft.com/office/drawing/2014/main" id="{70166E02-71C5-4618-A9FA-E23CB7ABC826}"/>
              </a:ext>
            </a:extLst>
          </p:cNvPr>
          <p:cNvSpPr/>
          <p:nvPr/>
        </p:nvSpPr>
        <p:spPr>
          <a:xfrm>
            <a:off x="9956041" y="6175930"/>
            <a:ext cx="242374" cy="369332"/>
          </a:xfrm>
          <a:prstGeom prst="rect">
            <a:avLst/>
          </a:prstGeom>
          <a:effec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a:t>
            </a:r>
          </a:p>
        </p:txBody>
      </p:sp>
      <p:cxnSp>
        <p:nvCxnSpPr>
          <p:cNvPr id="75" name="Straight Arrow Connector 74">
            <a:extLst>
              <a:ext uri="{FF2B5EF4-FFF2-40B4-BE49-F238E27FC236}">
                <a16:creationId xmlns:a16="http://schemas.microsoft.com/office/drawing/2014/main" id="{7BE47DDD-33FF-44DF-8DF6-37918F4DBD18}"/>
              </a:ext>
            </a:extLst>
          </p:cNvPr>
          <p:cNvCxnSpPr>
            <a:stCxn id="86" idx="2"/>
            <a:endCxn id="74" idx="0"/>
          </p:cNvCxnSpPr>
          <p:nvPr/>
        </p:nvCxnSpPr>
        <p:spPr>
          <a:xfrm>
            <a:off x="10069858" y="5634614"/>
            <a:ext cx="7370" cy="5413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6" name="Rectangle 75">
            <a:extLst>
              <a:ext uri="{FF2B5EF4-FFF2-40B4-BE49-F238E27FC236}">
                <a16:creationId xmlns:a16="http://schemas.microsoft.com/office/drawing/2014/main" id="{2EA4A2A7-615A-4597-B5FD-2FF998CF2FAE}"/>
              </a:ext>
            </a:extLst>
          </p:cNvPr>
          <p:cNvSpPr/>
          <p:nvPr/>
        </p:nvSpPr>
        <p:spPr>
          <a:xfrm>
            <a:off x="11434170" y="6175930"/>
            <a:ext cx="646331" cy="369332"/>
          </a:xfrm>
          <a:prstGeom prst="rect">
            <a:avLst/>
          </a:prstGeom>
          <a:effec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EOS</a:t>
            </a:r>
          </a:p>
        </p:txBody>
      </p:sp>
      <p:cxnSp>
        <p:nvCxnSpPr>
          <p:cNvPr id="77" name="Straight Arrow Connector 76">
            <a:extLst>
              <a:ext uri="{FF2B5EF4-FFF2-40B4-BE49-F238E27FC236}">
                <a16:creationId xmlns:a16="http://schemas.microsoft.com/office/drawing/2014/main" id="{FD5556F4-5FF5-4074-88B9-FD3F59516A1C}"/>
              </a:ext>
            </a:extLst>
          </p:cNvPr>
          <p:cNvCxnSpPr>
            <a:stCxn id="80" idx="2"/>
            <a:endCxn id="76" idx="0"/>
          </p:cNvCxnSpPr>
          <p:nvPr/>
        </p:nvCxnSpPr>
        <p:spPr>
          <a:xfrm>
            <a:off x="11755103" y="5634614"/>
            <a:ext cx="2233" cy="5413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DEAAD106-6201-4791-8B12-2157785ACC49}"/>
              </a:ext>
            </a:extLst>
          </p:cNvPr>
          <p:cNvCxnSpPr>
            <a:stCxn id="92" idx="3"/>
            <a:endCxn id="86" idx="1"/>
          </p:cNvCxnSpPr>
          <p:nvPr/>
        </p:nvCxnSpPr>
        <p:spPr>
          <a:xfrm>
            <a:off x="8715148" y="5480338"/>
            <a:ext cx="1024174"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9" name="Straight Arrow Connector 78">
            <a:extLst>
              <a:ext uri="{FF2B5EF4-FFF2-40B4-BE49-F238E27FC236}">
                <a16:creationId xmlns:a16="http://schemas.microsoft.com/office/drawing/2014/main" id="{70BC8AF0-1E2F-4243-9B26-172130092111}"/>
              </a:ext>
            </a:extLst>
          </p:cNvPr>
          <p:cNvCxnSpPr>
            <a:stCxn id="86" idx="3"/>
            <a:endCxn id="80" idx="1"/>
          </p:cNvCxnSpPr>
          <p:nvPr/>
        </p:nvCxnSpPr>
        <p:spPr>
          <a:xfrm>
            <a:off x="10400394" y="5480338"/>
            <a:ext cx="1024173"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0" name="Rectangle 79">
            <a:extLst>
              <a:ext uri="{FF2B5EF4-FFF2-40B4-BE49-F238E27FC236}">
                <a16:creationId xmlns:a16="http://schemas.microsoft.com/office/drawing/2014/main" id="{9C2B9EBD-7E77-4CD4-B14B-A271C72DEB7D}"/>
              </a:ext>
            </a:extLst>
          </p:cNvPr>
          <p:cNvSpPr/>
          <p:nvPr/>
        </p:nvSpPr>
        <p:spPr>
          <a:xfrm>
            <a:off x="11424567" y="532606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81" name="Group 80">
            <a:extLst>
              <a:ext uri="{FF2B5EF4-FFF2-40B4-BE49-F238E27FC236}">
                <a16:creationId xmlns:a16="http://schemas.microsoft.com/office/drawing/2014/main" id="{A67FE897-26E4-482F-9B13-68F4619D92EF}"/>
              </a:ext>
            </a:extLst>
          </p:cNvPr>
          <p:cNvGrpSpPr/>
          <p:nvPr/>
        </p:nvGrpSpPr>
        <p:grpSpPr>
          <a:xfrm>
            <a:off x="11507649" y="5437917"/>
            <a:ext cx="494907" cy="84842"/>
            <a:chOff x="2375398" y="5125821"/>
            <a:chExt cx="494907" cy="84842"/>
          </a:xfrm>
        </p:grpSpPr>
        <p:sp>
          <p:nvSpPr>
            <p:cNvPr id="82" name="Oval 81">
              <a:extLst>
                <a:ext uri="{FF2B5EF4-FFF2-40B4-BE49-F238E27FC236}">
                  <a16:creationId xmlns:a16="http://schemas.microsoft.com/office/drawing/2014/main" id="{60308096-511E-4EAF-AFF3-42826B9A2028}"/>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83" name="Oval 82">
              <a:extLst>
                <a:ext uri="{FF2B5EF4-FFF2-40B4-BE49-F238E27FC236}">
                  <a16:creationId xmlns:a16="http://schemas.microsoft.com/office/drawing/2014/main" id="{FBD58BAB-E217-46D1-9B8D-D5EF6D36CFA9}"/>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84" name="Oval 83">
              <a:extLst>
                <a:ext uri="{FF2B5EF4-FFF2-40B4-BE49-F238E27FC236}">
                  <a16:creationId xmlns:a16="http://schemas.microsoft.com/office/drawing/2014/main" id="{881C82E4-4D6E-434C-A227-538CBB37C1A5}"/>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85" name="Oval 84">
              <a:extLst>
                <a:ext uri="{FF2B5EF4-FFF2-40B4-BE49-F238E27FC236}">
                  <a16:creationId xmlns:a16="http://schemas.microsoft.com/office/drawing/2014/main" id="{CD887A75-B4B2-4804-959F-FC87F74EC98D}"/>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86" name="Rectangle 85">
            <a:extLst>
              <a:ext uri="{FF2B5EF4-FFF2-40B4-BE49-F238E27FC236}">
                <a16:creationId xmlns:a16="http://schemas.microsoft.com/office/drawing/2014/main" id="{77A77DCD-8E32-4EC0-A57E-305AE397BDF8}"/>
              </a:ext>
            </a:extLst>
          </p:cNvPr>
          <p:cNvSpPr/>
          <p:nvPr/>
        </p:nvSpPr>
        <p:spPr>
          <a:xfrm>
            <a:off x="9739323" y="532606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87" name="Group 86">
            <a:extLst>
              <a:ext uri="{FF2B5EF4-FFF2-40B4-BE49-F238E27FC236}">
                <a16:creationId xmlns:a16="http://schemas.microsoft.com/office/drawing/2014/main" id="{87044E16-85DA-4889-9258-2ABD793602CF}"/>
              </a:ext>
            </a:extLst>
          </p:cNvPr>
          <p:cNvGrpSpPr/>
          <p:nvPr/>
        </p:nvGrpSpPr>
        <p:grpSpPr>
          <a:xfrm>
            <a:off x="9822405" y="5437917"/>
            <a:ext cx="494907" cy="84842"/>
            <a:chOff x="2375398" y="5125821"/>
            <a:chExt cx="494907" cy="84842"/>
          </a:xfrm>
        </p:grpSpPr>
        <p:sp>
          <p:nvSpPr>
            <p:cNvPr id="88" name="Oval 87">
              <a:extLst>
                <a:ext uri="{FF2B5EF4-FFF2-40B4-BE49-F238E27FC236}">
                  <a16:creationId xmlns:a16="http://schemas.microsoft.com/office/drawing/2014/main" id="{DFED8E82-71F7-4EA3-8ED3-4F354854CF15}"/>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89" name="Oval 88">
              <a:extLst>
                <a:ext uri="{FF2B5EF4-FFF2-40B4-BE49-F238E27FC236}">
                  <a16:creationId xmlns:a16="http://schemas.microsoft.com/office/drawing/2014/main" id="{A85B451A-5B82-4A88-B106-7132C94844B7}"/>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90" name="Oval 89">
              <a:extLst>
                <a:ext uri="{FF2B5EF4-FFF2-40B4-BE49-F238E27FC236}">
                  <a16:creationId xmlns:a16="http://schemas.microsoft.com/office/drawing/2014/main" id="{FF8E8486-47DB-4BB1-967D-6AADAB4D7CAB}"/>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91" name="Oval 90">
              <a:extLst>
                <a:ext uri="{FF2B5EF4-FFF2-40B4-BE49-F238E27FC236}">
                  <a16:creationId xmlns:a16="http://schemas.microsoft.com/office/drawing/2014/main" id="{3B0B081D-900C-44BF-B510-57661B3658E1}"/>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92" name="Rectangle 91">
            <a:extLst>
              <a:ext uri="{FF2B5EF4-FFF2-40B4-BE49-F238E27FC236}">
                <a16:creationId xmlns:a16="http://schemas.microsoft.com/office/drawing/2014/main" id="{5CE0D0C7-80FB-48A3-BCB2-DD49B17BAE06}"/>
              </a:ext>
            </a:extLst>
          </p:cNvPr>
          <p:cNvSpPr/>
          <p:nvPr/>
        </p:nvSpPr>
        <p:spPr>
          <a:xfrm>
            <a:off x="8054078" y="532606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93" name="Group 92">
            <a:extLst>
              <a:ext uri="{FF2B5EF4-FFF2-40B4-BE49-F238E27FC236}">
                <a16:creationId xmlns:a16="http://schemas.microsoft.com/office/drawing/2014/main" id="{CC50642C-C49E-4F79-8F92-67ADC380D58C}"/>
              </a:ext>
            </a:extLst>
          </p:cNvPr>
          <p:cNvGrpSpPr/>
          <p:nvPr/>
        </p:nvGrpSpPr>
        <p:grpSpPr>
          <a:xfrm>
            <a:off x="8137160" y="5437917"/>
            <a:ext cx="494907" cy="84842"/>
            <a:chOff x="2375398" y="5125821"/>
            <a:chExt cx="494907" cy="84842"/>
          </a:xfrm>
        </p:grpSpPr>
        <p:sp>
          <p:nvSpPr>
            <p:cNvPr id="94" name="Oval 93">
              <a:extLst>
                <a:ext uri="{FF2B5EF4-FFF2-40B4-BE49-F238E27FC236}">
                  <a16:creationId xmlns:a16="http://schemas.microsoft.com/office/drawing/2014/main" id="{C1757A3F-4D73-406C-9355-E2A0235EF9D6}"/>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95" name="Oval 94">
              <a:extLst>
                <a:ext uri="{FF2B5EF4-FFF2-40B4-BE49-F238E27FC236}">
                  <a16:creationId xmlns:a16="http://schemas.microsoft.com/office/drawing/2014/main" id="{DF72B687-B0AB-42F8-9D26-BDB31873B2D4}"/>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96" name="Oval 95">
              <a:extLst>
                <a:ext uri="{FF2B5EF4-FFF2-40B4-BE49-F238E27FC236}">
                  <a16:creationId xmlns:a16="http://schemas.microsoft.com/office/drawing/2014/main" id="{FE20251D-A870-43A2-B4AE-7DFEC5A98FD5}"/>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97" name="Oval 96">
              <a:extLst>
                <a:ext uri="{FF2B5EF4-FFF2-40B4-BE49-F238E27FC236}">
                  <a16:creationId xmlns:a16="http://schemas.microsoft.com/office/drawing/2014/main" id="{6270A237-543A-42A9-89A6-987C913FDEE6}"/>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98" name="Rectangle 97">
            <a:extLst>
              <a:ext uri="{FF2B5EF4-FFF2-40B4-BE49-F238E27FC236}">
                <a16:creationId xmlns:a16="http://schemas.microsoft.com/office/drawing/2014/main" id="{089109C4-8C09-4FBD-844F-530FF6376AF7}"/>
              </a:ext>
            </a:extLst>
          </p:cNvPr>
          <p:cNvSpPr/>
          <p:nvPr/>
        </p:nvSpPr>
        <p:spPr>
          <a:xfrm>
            <a:off x="6368833" y="532606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99" name="Group 98">
            <a:extLst>
              <a:ext uri="{FF2B5EF4-FFF2-40B4-BE49-F238E27FC236}">
                <a16:creationId xmlns:a16="http://schemas.microsoft.com/office/drawing/2014/main" id="{91017D8F-610D-453B-ACD9-A342C546E5E5}"/>
              </a:ext>
            </a:extLst>
          </p:cNvPr>
          <p:cNvGrpSpPr/>
          <p:nvPr/>
        </p:nvGrpSpPr>
        <p:grpSpPr>
          <a:xfrm>
            <a:off x="6451915" y="5437917"/>
            <a:ext cx="494907" cy="84842"/>
            <a:chOff x="2375398" y="5125821"/>
            <a:chExt cx="494907" cy="84842"/>
          </a:xfrm>
        </p:grpSpPr>
        <p:sp>
          <p:nvSpPr>
            <p:cNvPr id="100" name="Oval 99">
              <a:extLst>
                <a:ext uri="{FF2B5EF4-FFF2-40B4-BE49-F238E27FC236}">
                  <a16:creationId xmlns:a16="http://schemas.microsoft.com/office/drawing/2014/main" id="{68A89EBE-0ED7-4DFA-A1D9-694D973270D0}"/>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01" name="Oval 100">
              <a:extLst>
                <a:ext uri="{FF2B5EF4-FFF2-40B4-BE49-F238E27FC236}">
                  <a16:creationId xmlns:a16="http://schemas.microsoft.com/office/drawing/2014/main" id="{CE40EDAF-49B3-4D5B-9CFD-4588D89D3F95}"/>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02" name="Oval 101">
              <a:extLst>
                <a:ext uri="{FF2B5EF4-FFF2-40B4-BE49-F238E27FC236}">
                  <a16:creationId xmlns:a16="http://schemas.microsoft.com/office/drawing/2014/main" id="{5B2ECF1D-CFB2-4E18-AC2D-F8EEFB9F0250}"/>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03" name="Oval 102">
              <a:extLst>
                <a:ext uri="{FF2B5EF4-FFF2-40B4-BE49-F238E27FC236}">
                  <a16:creationId xmlns:a16="http://schemas.microsoft.com/office/drawing/2014/main" id="{9C990924-B993-4289-BD00-063E3CE21DA1}"/>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04" name="Group 103">
            <a:extLst>
              <a:ext uri="{FF2B5EF4-FFF2-40B4-BE49-F238E27FC236}">
                <a16:creationId xmlns:a16="http://schemas.microsoft.com/office/drawing/2014/main" id="{943B82C0-7675-4DF4-B039-0B86F68AD041}"/>
              </a:ext>
            </a:extLst>
          </p:cNvPr>
          <p:cNvGrpSpPr/>
          <p:nvPr/>
        </p:nvGrpSpPr>
        <p:grpSpPr>
          <a:xfrm>
            <a:off x="10682116" y="3900598"/>
            <a:ext cx="1072987" cy="1425464"/>
            <a:chOff x="10681322" y="3900598"/>
            <a:chExt cx="1072987" cy="1425464"/>
          </a:xfrm>
        </p:grpSpPr>
        <p:sp>
          <p:nvSpPr>
            <p:cNvPr id="105" name="Rectangle 104">
              <a:extLst>
                <a:ext uri="{FF2B5EF4-FFF2-40B4-BE49-F238E27FC236}">
                  <a16:creationId xmlns:a16="http://schemas.microsoft.com/office/drawing/2014/main" id="{DDD2221C-15E6-4A1B-BD7C-6E2509EE64A2}"/>
                </a:ext>
              </a:extLst>
            </p:cNvPr>
            <p:cNvSpPr/>
            <p:nvPr/>
          </p:nvSpPr>
          <p:spPr>
            <a:xfrm>
              <a:off x="10681322" y="3900598"/>
              <a:ext cx="641522" cy="400110"/>
            </a:xfrm>
            <a:prstGeom prst="rect">
              <a:avLst/>
            </a:prstGeom>
            <a:effectLst/>
          </p:spPr>
          <p:txBody>
            <a:bodyPr wrap="none" anchor="b" anchorCtr="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Rob</a:t>
              </a:r>
            </a:p>
          </p:txBody>
        </p:sp>
        <p:cxnSp>
          <p:nvCxnSpPr>
            <p:cNvPr id="106" name="Straight Arrow Connector 105">
              <a:extLst>
                <a:ext uri="{FF2B5EF4-FFF2-40B4-BE49-F238E27FC236}">
                  <a16:creationId xmlns:a16="http://schemas.microsoft.com/office/drawing/2014/main" id="{3AF869FE-669C-4F8B-B8B0-CC0780B79D6A}"/>
                </a:ext>
              </a:extLst>
            </p:cNvPr>
            <p:cNvCxnSpPr>
              <a:stCxn id="108" idx="2"/>
              <a:endCxn id="80" idx="0"/>
            </p:cNvCxnSpPr>
            <p:nvPr/>
          </p:nvCxnSpPr>
          <p:spPr>
            <a:xfrm>
              <a:off x="11021549" y="4729304"/>
              <a:ext cx="732760" cy="5967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107" name="Group 106">
              <a:extLst>
                <a:ext uri="{FF2B5EF4-FFF2-40B4-BE49-F238E27FC236}">
                  <a16:creationId xmlns:a16="http://schemas.microsoft.com/office/drawing/2014/main" id="{71518A0A-4FC5-42A1-8BCA-9BE2A221CF8A}"/>
                </a:ext>
              </a:extLst>
            </p:cNvPr>
            <p:cNvGrpSpPr/>
            <p:nvPr/>
          </p:nvGrpSpPr>
          <p:grpSpPr>
            <a:xfrm>
              <a:off x="10691013" y="4421573"/>
              <a:ext cx="661071" cy="307731"/>
              <a:chOff x="10932478" y="5411937"/>
              <a:chExt cx="661071" cy="307731"/>
            </a:xfrm>
          </p:grpSpPr>
          <p:sp>
            <p:nvSpPr>
              <p:cNvPr id="108" name="Rectangle 107">
                <a:extLst>
                  <a:ext uri="{FF2B5EF4-FFF2-40B4-BE49-F238E27FC236}">
                    <a16:creationId xmlns:a16="http://schemas.microsoft.com/office/drawing/2014/main" id="{EEDAF3B4-C5A5-4E5F-ADA3-2718AB1E8876}"/>
                  </a:ext>
                </a:extLst>
              </p:cNvPr>
              <p:cNvSpPr/>
              <p:nvPr/>
            </p:nvSpPr>
            <p:spPr>
              <a:xfrm>
                <a:off x="10932478" y="5411937"/>
                <a:ext cx="661071" cy="307731"/>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sp>
            <p:nvSpPr>
              <p:cNvPr id="109" name="Oval 108">
                <a:extLst>
                  <a:ext uri="{FF2B5EF4-FFF2-40B4-BE49-F238E27FC236}">
                    <a16:creationId xmlns:a16="http://schemas.microsoft.com/office/drawing/2014/main" id="{BDDEF04F-C4CA-4FA5-869D-99776D0301F3}"/>
                  </a:ext>
                </a:extLst>
              </p:cNvPr>
              <p:cNvSpPr/>
              <p:nvPr/>
            </p:nvSpPr>
            <p:spPr>
              <a:xfrm>
                <a:off x="11034244"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10" name="Oval 109">
                <a:extLst>
                  <a:ext uri="{FF2B5EF4-FFF2-40B4-BE49-F238E27FC236}">
                    <a16:creationId xmlns:a16="http://schemas.microsoft.com/office/drawing/2014/main" id="{DA0211FA-3522-4D89-BAAE-5666095C4E6C}"/>
                  </a:ext>
                </a:extLst>
              </p:cNvPr>
              <p:cNvSpPr/>
              <p:nvPr/>
            </p:nvSpPr>
            <p:spPr>
              <a:xfrm>
                <a:off x="11170932"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11" name="Oval 110">
                <a:extLst>
                  <a:ext uri="{FF2B5EF4-FFF2-40B4-BE49-F238E27FC236}">
                    <a16:creationId xmlns:a16="http://schemas.microsoft.com/office/drawing/2014/main" id="{282DFCCC-5D6C-4BC3-8896-322B32C17401}"/>
                  </a:ext>
                </a:extLst>
              </p:cNvPr>
              <p:cNvSpPr/>
              <p:nvPr/>
            </p:nvSpPr>
            <p:spPr>
              <a:xfrm>
                <a:off x="11307620"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12" name="Oval 111">
                <a:extLst>
                  <a:ext uri="{FF2B5EF4-FFF2-40B4-BE49-F238E27FC236}">
                    <a16:creationId xmlns:a16="http://schemas.microsoft.com/office/drawing/2014/main" id="{CD14EB0B-4D5A-4CFF-A5DE-A423B5BD6E7E}"/>
                  </a:ext>
                </a:extLst>
              </p:cNvPr>
              <p:cNvSpPr/>
              <p:nvPr/>
            </p:nvSpPr>
            <p:spPr>
              <a:xfrm>
                <a:off x="11444309"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13" name="Group 112">
            <a:extLst>
              <a:ext uri="{FF2B5EF4-FFF2-40B4-BE49-F238E27FC236}">
                <a16:creationId xmlns:a16="http://schemas.microsoft.com/office/drawing/2014/main" id="{C2AF55A5-66EA-41ED-A3EB-5940A74FC677}"/>
              </a:ext>
            </a:extLst>
          </p:cNvPr>
          <p:cNvGrpSpPr/>
          <p:nvPr/>
        </p:nvGrpSpPr>
        <p:grpSpPr>
          <a:xfrm>
            <a:off x="8999014" y="3900598"/>
            <a:ext cx="1070845" cy="1425464"/>
            <a:chOff x="8998220" y="3900598"/>
            <a:chExt cx="1070845" cy="1425464"/>
          </a:xfrm>
        </p:grpSpPr>
        <p:sp>
          <p:nvSpPr>
            <p:cNvPr id="114" name="Rectangle 113">
              <a:extLst>
                <a:ext uri="{FF2B5EF4-FFF2-40B4-BE49-F238E27FC236}">
                  <a16:creationId xmlns:a16="http://schemas.microsoft.com/office/drawing/2014/main" id="{682A2D85-4030-4F8D-8A5C-A9F7C3B9B378}"/>
                </a:ext>
              </a:extLst>
            </p:cNvPr>
            <p:cNvSpPr/>
            <p:nvPr/>
          </p:nvSpPr>
          <p:spPr>
            <a:xfrm>
              <a:off x="8998220" y="3900598"/>
              <a:ext cx="641522" cy="400110"/>
            </a:xfrm>
            <a:prstGeom prst="rect">
              <a:avLst/>
            </a:prstGeom>
            <a:effectLst/>
          </p:spPr>
          <p:txBody>
            <a:bodyPr wrap="none" anchor="b" anchorCtr="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Rob</a:t>
              </a:r>
            </a:p>
          </p:txBody>
        </p:sp>
        <p:cxnSp>
          <p:nvCxnSpPr>
            <p:cNvPr id="115" name="Straight Arrow Connector 114">
              <a:extLst>
                <a:ext uri="{FF2B5EF4-FFF2-40B4-BE49-F238E27FC236}">
                  <a16:creationId xmlns:a16="http://schemas.microsoft.com/office/drawing/2014/main" id="{6981FE93-2E67-4D09-BE44-AFB6B864D5AB}"/>
                </a:ext>
              </a:extLst>
            </p:cNvPr>
            <p:cNvCxnSpPr>
              <a:stCxn id="117" idx="2"/>
              <a:endCxn id="86" idx="0"/>
            </p:cNvCxnSpPr>
            <p:nvPr/>
          </p:nvCxnSpPr>
          <p:spPr>
            <a:xfrm>
              <a:off x="9336305" y="4729304"/>
              <a:ext cx="732760" cy="5967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116" name="Group 115">
              <a:extLst>
                <a:ext uri="{FF2B5EF4-FFF2-40B4-BE49-F238E27FC236}">
                  <a16:creationId xmlns:a16="http://schemas.microsoft.com/office/drawing/2014/main" id="{B2FEC49B-418E-4E11-8086-A0F0B40DC8E7}"/>
                </a:ext>
              </a:extLst>
            </p:cNvPr>
            <p:cNvGrpSpPr/>
            <p:nvPr/>
          </p:nvGrpSpPr>
          <p:grpSpPr>
            <a:xfrm>
              <a:off x="9005769" y="4421573"/>
              <a:ext cx="661071" cy="307731"/>
              <a:chOff x="10932478" y="5411937"/>
              <a:chExt cx="661071" cy="307731"/>
            </a:xfrm>
          </p:grpSpPr>
          <p:sp>
            <p:nvSpPr>
              <p:cNvPr id="117" name="Rectangle 116">
                <a:extLst>
                  <a:ext uri="{FF2B5EF4-FFF2-40B4-BE49-F238E27FC236}">
                    <a16:creationId xmlns:a16="http://schemas.microsoft.com/office/drawing/2014/main" id="{3F3E45EB-BF01-4E99-92EB-1FF47DBF38E1}"/>
                  </a:ext>
                </a:extLst>
              </p:cNvPr>
              <p:cNvSpPr/>
              <p:nvPr/>
            </p:nvSpPr>
            <p:spPr>
              <a:xfrm>
                <a:off x="10932478" y="5411937"/>
                <a:ext cx="661071" cy="307731"/>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sp>
            <p:nvSpPr>
              <p:cNvPr id="118" name="Oval 117">
                <a:extLst>
                  <a:ext uri="{FF2B5EF4-FFF2-40B4-BE49-F238E27FC236}">
                    <a16:creationId xmlns:a16="http://schemas.microsoft.com/office/drawing/2014/main" id="{2E069FED-5AFA-457A-AB30-FF4F5FF0BC96}"/>
                  </a:ext>
                </a:extLst>
              </p:cNvPr>
              <p:cNvSpPr/>
              <p:nvPr/>
            </p:nvSpPr>
            <p:spPr>
              <a:xfrm>
                <a:off x="11034244"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19" name="Oval 118">
                <a:extLst>
                  <a:ext uri="{FF2B5EF4-FFF2-40B4-BE49-F238E27FC236}">
                    <a16:creationId xmlns:a16="http://schemas.microsoft.com/office/drawing/2014/main" id="{363FFF7E-D5FC-4D6A-AA8D-F226F2E6222B}"/>
                  </a:ext>
                </a:extLst>
              </p:cNvPr>
              <p:cNvSpPr/>
              <p:nvPr/>
            </p:nvSpPr>
            <p:spPr>
              <a:xfrm>
                <a:off x="11170932"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20" name="Oval 119">
                <a:extLst>
                  <a:ext uri="{FF2B5EF4-FFF2-40B4-BE49-F238E27FC236}">
                    <a16:creationId xmlns:a16="http://schemas.microsoft.com/office/drawing/2014/main" id="{03EB69E3-3812-4F74-BF81-5ACD66A8E407}"/>
                  </a:ext>
                </a:extLst>
              </p:cNvPr>
              <p:cNvSpPr/>
              <p:nvPr/>
            </p:nvSpPr>
            <p:spPr>
              <a:xfrm>
                <a:off x="11307620"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21" name="Oval 120">
                <a:extLst>
                  <a:ext uri="{FF2B5EF4-FFF2-40B4-BE49-F238E27FC236}">
                    <a16:creationId xmlns:a16="http://schemas.microsoft.com/office/drawing/2014/main" id="{18AC75F2-F48B-4230-A1A5-A8AA462CA595}"/>
                  </a:ext>
                </a:extLst>
              </p:cNvPr>
              <p:cNvSpPr/>
              <p:nvPr/>
            </p:nvSpPr>
            <p:spPr>
              <a:xfrm>
                <a:off x="11444309"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22" name="Group 121">
            <a:extLst>
              <a:ext uri="{FF2B5EF4-FFF2-40B4-BE49-F238E27FC236}">
                <a16:creationId xmlns:a16="http://schemas.microsoft.com/office/drawing/2014/main" id="{70756D85-C542-4AA7-87F3-2255CF9A2CAE}"/>
              </a:ext>
            </a:extLst>
          </p:cNvPr>
          <p:cNvGrpSpPr/>
          <p:nvPr/>
        </p:nvGrpSpPr>
        <p:grpSpPr>
          <a:xfrm>
            <a:off x="7029903" y="3900598"/>
            <a:ext cx="1354710" cy="1579740"/>
            <a:chOff x="7029110" y="3900598"/>
            <a:chExt cx="1354710" cy="1579740"/>
          </a:xfrm>
        </p:grpSpPr>
        <p:sp>
          <p:nvSpPr>
            <p:cNvPr id="123" name="Rectangle 122">
              <a:extLst>
                <a:ext uri="{FF2B5EF4-FFF2-40B4-BE49-F238E27FC236}">
                  <a16:creationId xmlns:a16="http://schemas.microsoft.com/office/drawing/2014/main" id="{0562B06E-BC31-446D-B5C7-531EFE321BF1}"/>
                </a:ext>
              </a:extLst>
            </p:cNvPr>
            <p:cNvSpPr/>
            <p:nvPr/>
          </p:nvSpPr>
          <p:spPr>
            <a:xfrm>
              <a:off x="7317246" y="3900598"/>
              <a:ext cx="641522" cy="400110"/>
            </a:xfrm>
            <a:prstGeom prst="rect">
              <a:avLst/>
            </a:prstGeom>
            <a:effectLst/>
          </p:spPr>
          <p:txBody>
            <a:bodyPr wrap="none" anchor="b" anchorCtr="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Rob</a:t>
              </a:r>
            </a:p>
          </p:txBody>
        </p:sp>
        <p:cxnSp>
          <p:nvCxnSpPr>
            <p:cNvPr id="124" name="Straight Arrow Connector 123">
              <a:extLst>
                <a:ext uri="{FF2B5EF4-FFF2-40B4-BE49-F238E27FC236}">
                  <a16:creationId xmlns:a16="http://schemas.microsoft.com/office/drawing/2014/main" id="{B05BFD40-F2B8-4BCE-9362-AA5BFD044B71}"/>
                </a:ext>
              </a:extLst>
            </p:cNvPr>
            <p:cNvCxnSpPr>
              <a:stCxn id="98" idx="3"/>
              <a:endCxn id="92" idx="1"/>
            </p:cNvCxnSpPr>
            <p:nvPr/>
          </p:nvCxnSpPr>
          <p:spPr>
            <a:xfrm>
              <a:off x="7029110" y="5480338"/>
              <a:ext cx="1024174"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5" name="Straight Arrow Connector 124">
              <a:extLst>
                <a:ext uri="{FF2B5EF4-FFF2-40B4-BE49-F238E27FC236}">
                  <a16:creationId xmlns:a16="http://schemas.microsoft.com/office/drawing/2014/main" id="{273FB4D0-F096-482B-982A-0DC72B1B93AB}"/>
                </a:ext>
              </a:extLst>
            </p:cNvPr>
            <p:cNvCxnSpPr>
              <a:stCxn id="127" idx="2"/>
              <a:endCxn id="92" idx="0"/>
            </p:cNvCxnSpPr>
            <p:nvPr/>
          </p:nvCxnSpPr>
          <p:spPr>
            <a:xfrm>
              <a:off x="7651060" y="4729304"/>
              <a:ext cx="732760" cy="5967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126" name="Group 125">
              <a:extLst>
                <a:ext uri="{FF2B5EF4-FFF2-40B4-BE49-F238E27FC236}">
                  <a16:creationId xmlns:a16="http://schemas.microsoft.com/office/drawing/2014/main" id="{292C603E-F880-43BB-8FB7-3306EF029D72}"/>
                </a:ext>
              </a:extLst>
            </p:cNvPr>
            <p:cNvGrpSpPr/>
            <p:nvPr/>
          </p:nvGrpSpPr>
          <p:grpSpPr>
            <a:xfrm>
              <a:off x="7320524" y="4421573"/>
              <a:ext cx="661071" cy="307731"/>
              <a:chOff x="10932478" y="5411937"/>
              <a:chExt cx="661071" cy="307731"/>
            </a:xfrm>
          </p:grpSpPr>
          <p:sp>
            <p:nvSpPr>
              <p:cNvPr id="127" name="Rectangle 126">
                <a:extLst>
                  <a:ext uri="{FF2B5EF4-FFF2-40B4-BE49-F238E27FC236}">
                    <a16:creationId xmlns:a16="http://schemas.microsoft.com/office/drawing/2014/main" id="{42A772A0-4C8C-4398-9B16-692A3E49224B}"/>
                  </a:ext>
                </a:extLst>
              </p:cNvPr>
              <p:cNvSpPr/>
              <p:nvPr/>
            </p:nvSpPr>
            <p:spPr>
              <a:xfrm>
                <a:off x="10932478" y="5411937"/>
                <a:ext cx="661071" cy="307731"/>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sp>
            <p:nvSpPr>
              <p:cNvPr id="128" name="Oval 127">
                <a:extLst>
                  <a:ext uri="{FF2B5EF4-FFF2-40B4-BE49-F238E27FC236}">
                    <a16:creationId xmlns:a16="http://schemas.microsoft.com/office/drawing/2014/main" id="{C3645857-81F0-4709-A0BC-0F785D49E7C7}"/>
                  </a:ext>
                </a:extLst>
              </p:cNvPr>
              <p:cNvSpPr/>
              <p:nvPr/>
            </p:nvSpPr>
            <p:spPr>
              <a:xfrm>
                <a:off x="11034244"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29" name="Oval 128">
                <a:extLst>
                  <a:ext uri="{FF2B5EF4-FFF2-40B4-BE49-F238E27FC236}">
                    <a16:creationId xmlns:a16="http://schemas.microsoft.com/office/drawing/2014/main" id="{98E411EB-AB06-4BD2-A11B-334DEA4E34F1}"/>
                  </a:ext>
                </a:extLst>
              </p:cNvPr>
              <p:cNvSpPr/>
              <p:nvPr/>
            </p:nvSpPr>
            <p:spPr>
              <a:xfrm>
                <a:off x="11170932"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30" name="Oval 129">
                <a:extLst>
                  <a:ext uri="{FF2B5EF4-FFF2-40B4-BE49-F238E27FC236}">
                    <a16:creationId xmlns:a16="http://schemas.microsoft.com/office/drawing/2014/main" id="{65C7A53C-ACDC-449A-8E5D-922D5753DC10}"/>
                  </a:ext>
                </a:extLst>
              </p:cNvPr>
              <p:cNvSpPr/>
              <p:nvPr/>
            </p:nvSpPr>
            <p:spPr>
              <a:xfrm>
                <a:off x="11307620"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31" name="Oval 130">
                <a:extLst>
                  <a:ext uri="{FF2B5EF4-FFF2-40B4-BE49-F238E27FC236}">
                    <a16:creationId xmlns:a16="http://schemas.microsoft.com/office/drawing/2014/main" id="{3367C193-4931-4FBE-9CC4-2A08A3F9855D}"/>
                  </a:ext>
                </a:extLst>
              </p:cNvPr>
              <p:cNvSpPr/>
              <p:nvPr/>
            </p:nvSpPr>
            <p:spPr>
              <a:xfrm>
                <a:off x="11444309"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32" name="Group 131">
            <a:extLst>
              <a:ext uri="{FF2B5EF4-FFF2-40B4-BE49-F238E27FC236}">
                <a16:creationId xmlns:a16="http://schemas.microsoft.com/office/drawing/2014/main" id="{7BAC070B-8AEB-4CC9-B161-426941446A13}"/>
              </a:ext>
            </a:extLst>
          </p:cNvPr>
          <p:cNvGrpSpPr/>
          <p:nvPr/>
        </p:nvGrpSpPr>
        <p:grpSpPr>
          <a:xfrm>
            <a:off x="5569654" y="3858576"/>
            <a:ext cx="1129714" cy="1467486"/>
            <a:chOff x="5568861" y="3858576"/>
            <a:chExt cx="1129714" cy="1467486"/>
          </a:xfrm>
        </p:grpSpPr>
        <p:grpSp>
          <p:nvGrpSpPr>
            <p:cNvPr id="133" name="Group 132">
              <a:extLst>
                <a:ext uri="{FF2B5EF4-FFF2-40B4-BE49-F238E27FC236}">
                  <a16:creationId xmlns:a16="http://schemas.microsoft.com/office/drawing/2014/main" id="{145EB8CA-943B-45A2-857F-2C723F78F812}"/>
                </a:ext>
              </a:extLst>
            </p:cNvPr>
            <p:cNvGrpSpPr/>
            <p:nvPr/>
          </p:nvGrpSpPr>
          <p:grpSpPr>
            <a:xfrm>
              <a:off x="5568861" y="3858576"/>
              <a:ext cx="770698" cy="1011634"/>
              <a:chOff x="5568861" y="3858576"/>
              <a:chExt cx="770698" cy="1011634"/>
            </a:xfrm>
          </p:grpSpPr>
          <p:grpSp>
            <p:nvGrpSpPr>
              <p:cNvPr id="135" name="Group 134">
                <a:extLst>
                  <a:ext uri="{FF2B5EF4-FFF2-40B4-BE49-F238E27FC236}">
                    <a16:creationId xmlns:a16="http://schemas.microsoft.com/office/drawing/2014/main" id="{78FE883F-38A4-415D-872F-9FB1403A3E6E}"/>
                  </a:ext>
                </a:extLst>
              </p:cNvPr>
              <p:cNvGrpSpPr/>
              <p:nvPr/>
            </p:nvGrpSpPr>
            <p:grpSpPr>
              <a:xfrm>
                <a:off x="5568861" y="3858576"/>
                <a:ext cx="770698" cy="1011634"/>
                <a:chOff x="5568861" y="3858576"/>
                <a:chExt cx="770698" cy="1011634"/>
              </a:xfrm>
            </p:grpSpPr>
            <p:sp>
              <p:nvSpPr>
                <p:cNvPr id="142" name="Rectangle 141">
                  <a:extLst>
                    <a:ext uri="{FF2B5EF4-FFF2-40B4-BE49-F238E27FC236}">
                      <a16:creationId xmlns:a16="http://schemas.microsoft.com/office/drawing/2014/main" id="{2358020A-8A6E-4F78-8E2B-C0E517002AB7}"/>
                    </a:ext>
                  </a:extLst>
                </p:cNvPr>
                <p:cNvSpPr/>
                <p:nvPr/>
              </p:nvSpPr>
              <p:spPr>
                <a:xfrm>
                  <a:off x="5612292" y="3900598"/>
                  <a:ext cx="641522" cy="400110"/>
                </a:xfrm>
                <a:prstGeom prst="rect">
                  <a:avLst/>
                </a:prstGeom>
                <a:effectLst/>
              </p:spPr>
              <p:txBody>
                <a:bodyPr wrap="none" anchor="b" anchorCtr="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Rob</a:t>
                  </a:r>
                </a:p>
              </p:txBody>
            </p:sp>
            <p:sp>
              <p:nvSpPr>
                <p:cNvPr id="143" name="Rectangle 142">
                  <a:extLst>
                    <a:ext uri="{FF2B5EF4-FFF2-40B4-BE49-F238E27FC236}">
                      <a16:creationId xmlns:a16="http://schemas.microsoft.com/office/drawing/2014/main" id="{7FC29ECD-A9C9-4AB1-9801-AFEDDF6B4A02}"/>
                    </a:ext>
                  </a:extLst>
                </p:cNvPr>
                <p:cNvSpPr/>
                <p:nvPr/>
              </p:nvSpPr>
              <p:spPr>
                <a:xfrm>
                  <a:off x="5568861" y="3858576"/>
                  <a:ext cx="770698" cy="1011634"/>
                </a:xfrm>
                <a:prstGeom prst="rect">
                  <a:avLst/>
                </a:prstGeom>
                <a:noFill/>
                <a:ln w="254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136" name="Group 135">
                <a:extLst>
                  <a:ext uri="{FF2B5EF4-FFF2-40B4-BE49-F238E27FC236}">
                    <a16:creationId xmlns:a16="http://schemas.microsoft.com/office/drawing/2014/main" id="{FB80776E-C24C-459B-BF5E-B6457B596F9D}"/>
                  </a:ext>
                </a:extLst>
              </p:cNvPr>
              <p:cNvGrpSpPr/>
              <p:nvPr/>
            </p:nvGrpSpPr>
            <p:grpSpPr>
              <a:xfrm>
                <a:off x="5637084" y="4421573"/>
                <a:ext cx="661071" cy="307731"/>
                <a:chOff x="10932478" y="5411937"/>
                <a:chExt cx="661071" cy="307731"/>
              </a:xfrm>
            </p:grpSpPr>
            <p:sp>
              <p:nvSpPr>
                <p:cNvPr id="137" name="Rectangle 136">
                  <a:extLst>
                    <a:ext uri="{FF2B5EF4-FFF2-40B4-BE49-F238E27FC236}">
                      <a16:creationId xmlns:a16="http://schemas.microsoft.com/office/drawing/2014/main" id="{154567B4-B44D-4F7E-A677-E3DB66DA5CE3}"/>
                    </a:ext>
                  </a:extLst>
                </p:cNvPr>
                <p:cNvSpPr/>
                <p:nvPr/>
              </p:nvSpPr>
              <p:spPr>
                <a:xfrm>
                  <a:off x="10932478" y="5411937"/>
                  <a:ext cx="661071" cy="307731"/>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sp>
              <p:nvSpPr>
                <p:cNvPr id="138" name="Oval 137">
                  <a:extLst>
                    <a:ext uri="{FF2B5EF4-FFF2-40B4-BE49-F238E27FC236}">
                      <a16:creationId xmlns:a16="http://schemas.microsoft.com/office/drawing/2014/main" id="{7B4E151F-8E40-4D97-9F46-5B695B09DE68}"/>
                    </a:ext>
                  </a:extLst>
                </p:cNvPr>
                <p:cNvSpPr/>
                <p:nvPr/>
              </p:nvSpPr>
              <p:spPr>
                <a:xfrm>
                  <a:off x="11034244"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39" name="Oval 138">
                  <a:extLst>
                    <a:ext uri="{FF2B5EF4-FFF2-40B4-BE49-F238E27FC236}">
                      <a16:creationId xmlns:a16="http://schemas.microsoft.com/office/drawing/2014/main" id="{22BCA9C5-C9D3-45A6-826E-4E69B2B4E36E}"/>
                    </a:ext>
                  </a:extLst>
                </p:cNvPr>
                <p:cNvSpPr/>
                <p:nvPr/>
              </p:nvSpPr>
              <p:spPr>
                <a:xfrm>
                  <a:off x="11170932"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40" name="Oval 139">
                  <a:extLst>
                    <a:ext uri="{FF2B5EF4-FFF2-40B4-BE49-F238E27FC236}">
                      <a16:creationId xmlns:a16="http://schemas.microsoft.com/office/drawing/2014/main" id="{FCE57889-65C0-4B71-BEB7-E5BC89424FB4}"/>
                    </a:ext>
                  </a:extLst>
                </p:cNvPr>
                <p:cNvSpPr/>
                <p:nvPr/>
              </p:nvSpPr>
              <p:spPr>
                <a:xfrm>
                  <a:off x="11307620"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41" name="Oval 140">
                  <a:extLst>
                    <a:ext uri="{FF2B5EF4-FFF2-40B4-BE49-F238E27FC236}">
                      <a16:creationId xmlns:a16="http://schemas.microsoft.com/office/drawing/2014/main" id="{46EEB5B5-C3F4-4643-8151-1161F51E4469}"/>
                    </a:ext>
                  </a:extLst>
                </p:cNvPr>
                <p:cNvSpPr/>
                <p:nvPr/>
              </p:nvSpPr>
              <p:spPr>
                <a:xfrm>
                  <a:off x="11444309" y="5526107"/>
                  <a:ext cx="84842" cy="84842"/>
                </a:xfrm>
                <a:prstGeom prst="ellipse">
                  <a:avLst/>
                </a:prstGeom>
                <a:gradFill>
                  <a:gsLst>
                    <a:gs pos="0">
                      <a:srgbClr val="C00000"/>
                    </a:gs>
                    <a:gs pos="100000">
                      <a:srgbClr val="C00000"/>
                    </a:gs>
                  </a:gsLs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cxnSp>
          <p:nvCxnSpPr>
            <p:cNvPr id="134" name="Straight Arrow Connector 133">
              <a:extLst>
                <a:ext uri="{FF2B5EF4-FFF2-40B4-BE49-F238E27FC236}">
                  <a16:creationId xmlns:a16="http://schemas.microsoft.com/office/drawing/2014/main" id="{BFD0C814-8E4E-4019-92B3-446EB333409F}"/>
                </a:ext>
              </a:extLst>
            </p:cNvPr>
            <p:cNvCxnSpPr>
              <a:stCxn id="137" idx="2"/>
              <a:endCxn id="98" idx="0"/>
            </p:cNvCxnSpPr>
            <p:nvPr/>
          </p:nvCxnSpPr>
          <p:spPr>
            <a:xfrm>
              <a:off x="5967620" y="4729304"/>
              <a:ext cx="730955" cy="5967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144" name="Rectangle 143">
            <a:extLst>
              <a:ext uri="{FF2B5EF4-FFF2-40B4-BE49-F238E27FC236}">
                <a16:creationId xmlns:a16="http://schemas.microsoft.com/office/drawing/2014/main" id="{BE610357-567B-4B72-A517-368A4959F52D}"/>
              </a:ext>
            </a:extLst>
          </p:cNvPr>
          <p:cNvSpPr/>
          <p:nvPr/>
        </p:nvSpPr>
        <p:spPr>
          <a:xfrm>
            <a:off x="11426372" y="442075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145" name="Group 144">
            <a:extLst>
              <a:ext uri="{FF2B5EF4-FFF2-40B4-BE49-F238E27FC236}">
                <a16:creationId xmlns:a16="http://schemas.microsoft.com/office/drawing/2014/main" id="{1CC92929-2E6E-40CA-827B-6FCEE100887D}"/>
              </a:ext>
            </a:extLst>
          </p:cNvPr>
          <p:cNvGrpSpPr/>
          <p:nvPr/>
        </p:nvGrpSpPr>
        <p:grpSpPr>
          <a:xfrm>
            <a:off x="11509454" y="4532607"/>
            <a:ext cx="494907" cy="84842"/>
            <a:chOff x="2375398" y="5125821"/>
            <a:chExt cx="494907" cy="84842"/>
          </a:xfrm>
        </p:grpSpPr>
        <p:sp>
          <p:nvSpPr>
            <p:cNvPr id="146" name="Oval 145">
              <a:extLst>
                <a:ext uri="{FF2B5EF4-FFF2-40B4-BE49-F238E27FC236}">
                  <a16:creationId xmlns:a16="http://schemas.microsoft.com/office/drawing/2014/main" id="{D477FB05-1D07-46F4-A67F-914448AAB9B9}"/>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47" name="Oval 146">
              <a:extLst>
                <a:ext uri="{FF2B5EF4-FFF2-40B4-BE49-F238E27FC236}">
                  <a16:creationId xmlns:a16="http://schemas.microsoft.com/office/drawing/2014/main" id="{6E596DE3-8D8B-4510-A8CB-AE2B9EA96D54}"/>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48" name="Oval 147">
              <a:extLst>
                <a:ext uri="{FF2B5EF4-FFF2-40B4-BE49-F238E27FC236}">
                  <a16:creationId xmlns:a16="http://schemas.microsoft.com/office/drawing/2014/main" id="{F3C2BE27-B94C-4384-B0E5-158F66C46D12}"/>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49" name="Oval 148">
              <a:extLst>
                <a:ext uri="{FF2B5EF4-FFF2-40B4-BE49-F238E27FC236}">
                  <a16:creationId xmlns:a16="http://schemas.microsoft.com/office/drawing/2014/main" id="{83F9488B-50B3-4A2D-A1A3-B9C48C4F6601}"/>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50" name="Rectangle 149">
            <a:extLst>
              <a:ext uri="{FF2B5EF4-FFF2-40B4-BE49-F238E27FC236}">
                <a16:creationId xmlns:a16="http://schemas.microsoft.com/office/drawing/2014/main" id="{3B6CB55A-9171-4084-8A2D-921E9A9BD2E2}"/>
              </a:ext>
            </a:extLst>
          </p:cNvPr>
          <p:cNvSpPr/>
          <p:nvPr/>
        </p:nvSpPr>
        <p:spPr>
          <a:xfrm>
            <a:off x="9741128" y="442075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151" name="Group 150">
            <a:extLst>
              <a:ext uri="{FF2B5EF4-FFF2-40B4-BE49-F238E27FC236}">
                <a16:creationId xmlns:a16="http://schemas.microsoft.com/office/drawing/2014/main" id="{DB838892-405D-422C-8231-B8E579972BEA}"/>
              </a:ext>
            </a:extLst>
          </p:cNvPr>
          <p:cNvGrpSpPr/>
          <p:nvPr/>
        </p:nvGrpSpPr>
        <p:grpSpPr>
          <a:xfrm>
            <a:off x="9824210" y="4532607"/>
            <a:ext cx="494907" cy="84842"/>
            <a:chOff x="2375398" y="5125821"/>
            <a:chExt cx="494907" cy="84842"/>
          </a:xfrm>
        </p:grpSpPr>
        <p:sp>
          <p:nvSpPr>
            <p:cNvPr id="152" name="Oval 151">
              <a:extLst>
                <a:ext uri="{FF2B5EF4-FFF2-40B4-BE49-F238E27FC236}">
                  <a16:creationId xmlns:a16="http://schemas.microsoft.com/office/drawing/2014/main" id="{FCCA8C21-96FD-4AFF-8B3D-37D861FBC633}"/>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53" name="Oval 152">
              <a:extLst>
                <a:ext uri="{FF2B5EF4-FFF2-40B4-BE49-F238E27FC236}">
                  <a16:creationId xmlns:a16="http://schemas.microsoft.com/office/drawing/2014/main" id="{A8D5737E-91CF-487B-AE74-CE2EF81BD4CB}"/>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54" name="Oval 153">
              <a:extLst>
                <a:ext uri="{FF2B5EF4-FFF2-40B4-BE49-F238E27FC236}">
                  <a16:creationId xmlns:a16="http://schemas.microsoft.com/office/drawing/2014/main" id="{7D130EF0-B3F6-42E6-9058-E406617A47BB}"/>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55" name="Oval 154">
              <a:extLst>
                <a:ext uri="{FF2B5EF4-FFF2-40B4-BE49-F238E27FC236}">
                  <a16:creationId xmlns:a16="http://schemas.microsoft.com/office/drawing/2014/main" id="{2B9548B6-2125-4FED-8E65-6CABF36507D4}"/>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56" name="Rectangle 155">
            <a:extLst>
              <a:ext uri="{FF2B5EF4-FFF2-40B4-BE49-F238E27FC236}">
                <a16:creationId xmlns:a16="http://schemas.microsoft.com/office/drawing/2014/main" id="{CCB90833-DD4B-4AFE-BBDF-91171492D731}"/>
              </a:ext>
            </a:extLst>
          </p:cNvPr>
          <p:cNvSpPr/>
          <p:nvPr/>
        </p:nvSpPr>
        <p:spPr>
          <a:xfrm>
            <a:off x="8055883" y="442075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157" name="Group 156">
            <a:extLst>
              <a:ext uri="{FF2B5EF4-FFF2-40B4-BE49-F238E27FC236}">
                <a16:creationId xmlns:a16="http://schemas.microsoft.com/office/drawing/2014/main" id="{967E2889-E024-4403-9A8A-D1D0A8EF1673}"/>
              </a:ext>
            </a:extLst>
          </p:cNvPr>
          <p:cNvGrpSpPr/>
          <p:nvPr/>
        </p:nvGrpSpPr>
        <p:grpSpPr>
          <a:xfrm>
            <a:off x="8138965" y="4532607"/>
            <a:ext cx="494907" cy="84842"/>
            <a:chOff x="2375398" y="5125821"/>
            <a:chExt cx="494907" cy="84842"/>
          </a:xfrm>
        </p:grpSpPr>
        <p:sp>
          <p:nvSpPr>
            <p:cNvPr id="158" name="Oval 157">
              <a:extLst>
                <a:ext uri="{FF2B5EF4-FFF2-40B4-BE49-F238E27FC236}">
                  <a16:creationId xmlns:a16="http://schemas.microsoft.com/office/drawing/2014/main" id="{5EADFE81-A774-4223-ABF4-699CC4A763DC}"/>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59" name="Oval 158">
              <a:extLst>
                <a:ext uri="{FF2B5EF4-FFF2-40B4-BE49-F238E27FC236}">
                  <a16:creationId xmlns:a16="http://schemas.microsoft.com/office/drawing/2014/main" id="{04581197-0835-4B44-8DD5-4A5F28FE38C8}"/>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60" name="Oval 159">
              <a:extLst>
                <a:ext uri="{FF2B5EF4-FFF2-40B4-BE49-F238E27FC236}">
                  <a16:creationId xmlns:a16="http://schemas.microsoft.com/office/drawing/2014/main" id="{4ADEDEEF-BA64-4235-862C-157F943381A0}"/>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61" name="Oval 160">
              <a:extLst>
                <a:ext uri="{FF2B5EF4-FFF2-40B4-BE49-F238E27FC236}">
                  <a16:creationId xmlns:a16="http://schemas.microsoft.com/office/drawing/2014/main" id="{A016F9D2-46E6-44D6-8C43-B72E899B59EA}"/>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62" name="Rectangle 161">
            <a:extLst>
              <a:ext uri="{FF2B5EF4-FFF2-40B4-BE49-F238E27FC236}">
                <a16:creationId xmlns:a16="http://schemas.microsoft.com/office/drawing/2014/main" id="{947853BB-35CC-4399-B794-C49594A24785}"/>
              </a:ext>
            </a:extLst>
          </p:cNvPr>
          <p:cNvSpPr/>
          <p:nvPr/>
        </p:nvSpPr>
        <p:spPr>
          <a:xfrm>
            <a:off x="6370638" y="4420752"/>
            <a:ext cx="661071" cy="308552"/>
          </a:xfrm>
          <a:prstGeom prst="rect">
            <a:avLst/>
          </a:prstGeom>
          <a:solidFill>
            <a:schemeClr val="bg1">
              <a:lumMod val="95000"/>
            </a:schemeClr>
          </a:solidFill>
          <a:ln w="3175" cmpd="sng">
            <a:solidFill>
              <a:schemeClr val="tx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nvGrpSpPr>
          <p:cNvPr id="163" name="Group 162">
            <a:extLst>
              <a:ext uri="{FF2B5EF4-FFF2-40B4-BE49-F238E27FC236}">
                <a16:creationId xmlns:a16="http://schemas.microsoft.com/office/drawing/2014/main" id="{F2AB138D-514E-4D23-9605-F2111E3A72E1}"/>
              </a:ext>
            </a:extLst>
          </p:cNvPr>
          <p:cNvGrpSpPr/>
          <p:nvPr/>
        </p:nvGrpSpPr>
        <p:grpSpPr>
          <a:xfrm>
            <a:off x="6453720" y="4532607"/>
            <a:ext cx="494907" cy="84842"/>
            <a:chOff x="2375398" y="5125821"/>
            <a:chExt cx="494907" cy="84842"/>
          </a:xfrm>
        </p:grpSpPr>
        <p:sp>
          <p:nvSpPr>
            <p:cNvPr id="164" name="Oval 163">
              <a:extLst>
                <a:ext uri="{FF2B5EF4-FFF2-40B4-BE49-F238E27FC236}">
                  <a16:creationId xmlns:a16="http://schemas.microsoft.com/office/drawing/2014/main" id="{64EEEFBE-FB2C-466C-9246-EDB7FBB6C703}"/>
                </a:ext>
              </a:extLst>
            </p:cNvPr>
            <p:cNvSpPr/>
            <p:nvPr/>
          </p:nvSpPr>
          <p:spPr>
            <a:xfrm>
              <a:off x="2375398"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65" name="Oval 164">
              <a:extLst>
                <a:ext uri="{FF2B5EF4-FFF2-40B4-BE49-F238E27FC236}">
                  <a16:creationId xmlns:a16="http://schemas.microsoft.com/office/drawing/2014/main" id="{C03F3865-ECEE-40E1-A886-F9074B61B7D5}"/>
                </a:ext>
              </a:extLst>
            </p:cNvPr>
            <p:cNvSpPr/>
            <p:nvPr/>
          </p:nvSpPr>
          <p:spPr>
            <a:xfrm>
              <a:off x="2512086"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66" name="Oval 165">
              <a:extLst>
                <a:ext uri="{FF2B5EF4-FFF2-40B4-BE49-F238E27FC236}">
                  <a16:creationId xmlns:a16="http://schemas.microsoft.com/office/drawing/2014/main" id="{4744123B-3446-45C7-A146-EE0A31794110}"/>
                </a:ext>
              </a:extLst>
            </p:cNvPr>
            <p:cNvSpPr/>
            <p:nvPr/>
          </p:nvSpPr>
          <p:spPr>
            <a:xfrm>
              <a:off x="2648774"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67" name="Oval 166">
              <a:extLst>
                <a:ext uri="{FF2B5EF4-FFF2-40B4-BE49-F238E27FC236}">
                  <a16:creationId xmlns:a16="http://schemas.microsoft.com/office/drawing/2014/main" id="{24B80C14-D415-4FE1-B6FF-0348A9244720}"/>
                </a:ext>
              </a:extLst>
            </p:cNvPr>
            <p:cNvSpPr/>
            <p:nvPr/>
          </p:nvSpPr>
          <p:spPr>
            <a:xfrm>
              <a:off x="2785463" y="5125821"/>
              <a:ext cx="84842" cy="848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cxnSp>
        <p:nvCxnSpPr>
          <p:cNvPr id="168" name="Straight Arrow Connector 167">
            <a:extLst>
              <a:ext uri="{FF2B5EF4-FFF2-40B4-BE49-F238E27FC236}">
                <a16:creationId xmlns:a16="http://schemas.microsoft.com/office/drawing/2014/main" id="{BAD1FB82-C04F-49B1-9A46-3CBA60A0FDA6}"/>
              </a:ext>
            </a:extLst>
          </p:cNvPr>
          <p:cNvCxnSpPr>
            <a:stCxn id="162" idx="2"/>
            <a:endCxn id="98" idx="0"/>
          </p:cNvCxnSpPr>
          <p:nvPr/>
        </p:nvCxnSpPr>
        <p:spPr>
          <a:xfrm flipH="1">
            <a:off x="6699369" y="4729304"/>
            <a:ext cx="1805" cy="5967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9" name="Straight Arrow Connector 168">
            <a:extLst>
              <a:ext uri="{FF2B5EF4-FFF2-40B4-BE49-F238E27FC236}">
                <a16:creationId xmlns:a16="http://schemas.microsoft.com/office/drawing/2014/main" id="{0098C1C5-D0D8-4D38-9B38-266389DD20C2}"/>
              </a:ext>
            </a:extLst>
          </p:cNvPr>
          <p:cNvCxnSpPr>
            <a:stCxn id="156" idx="2"/>
            <a:endCxn id="92" idx="0"/>
          </p:cNvCxnSpPr>
          <p:nvPr/>
        </p:nvCxnSpPr>
        <p:spPr>
          <a:xfrm flipH="1">
            <a:off x="8384614" y="4729304"/>
            <a:ext cx="1805" cy="5967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0" name="Straight Arrow Connector 169">
            <a:extLst>
              <a:ext uri="{FF2B5EF4-FFF2-40B4-BE49-F238E27FC236}">
                <a16:creationId xmlns:a16="http://schemas.microsoft.com/office/drawing/2014/main" id="{085C79E1-064F-4D59-A530-1C7457187D40}"/>
              </a:ext>
            </a:extLst>
          </p:cNvPr>
          <p:cNvCxnSpPr>
            <a:stCxn id="150" idx="2"/>
            <a:endCxn id="86" idx="0"/>
          </p:cNvCxnSpPr>
          <p:nvPr/>
        </p:nvCxnSpPr>
        <p:spPr>
          <a:xfrm flipH="1">
            <a:off x="10069859" y="4729304"/>
            <a:ext cx="1805" cy="5967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1" name="Straight Arrow Connector 170">
            <a:extLst>
              <a:ext uri="{FF2B5EF4-FFF2-40B4-BE49-F238E27FC236}">
                <a16:creationId xmlns:a16="http://schemas.microsoft.com/office/drawing/2014/main" id="{91EA70A0-A7F4-46BD-93F3-AF3331B52D8D}"/>
              </a:ext>
            </a:extLst>
          </p:cNvPr>
          <p:cNvCxnSpPr>
            <a:stCxn id="144" idx="2"/>
            <a:endCxn id="80" idx="0"/>
          </p:cNvCxnSpPr>
          <p:nvPr/>
        </p:nvCxnSpPr>
        <p:spPr>
          <a:xfrm flipH="1">
            <a:off x="11755103" y="4729304"/>
            <a:ext cx="1805" cy="5967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72" name="Picture 171">
            <a:extLst>
              <a:ext uri="{FF2B5EF4-FFF2-40B4-BE49-F238E27FC236}">
                <a16:creationId xmlns:a16="http://schemas.microsoft.com/office/drawing/2014/main" id="{3F404A81-BF6C-4512-9552-F57AD4781D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5375" y="906463"/>
            <a:ext cx="4116084" cy="2907863"/>
          </a:xfrm>
          <a:prstGeom prst="rect">
            <a:avLst/>
          </a:prstGeom>
        </p:spPr>
      </p:pic>
      <p:pic>
        <p:nvPicPr>
          <p:cNvPr id="173" name="Picture 172">
            <a:extLst>
              <a:ext uri="{FF2B5EF4-FFF2-40B4-BE49-F238E27FC236}">
                <a16:creationId xmlns:a16="http://schemas.microsoft.com/office/drawing/2014/main" id="{71C2D390-4234-4D52-8778-E8A25E20F0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4997" y="906463"/>
            <a:ext cx="4488099" cy="2907863"/>
          </a:xfrm>
          <a:prstGeom prst="rect">
            <a:avLst/>
          </a:prstGeom>
        </p:spPr>
      </p:pic>
      <p:grpSp>
        <p:nvGrpSpPr>
          <p:cNvPr id="174" name="Group 173">
            <a:extLst>
              <a:ext uri="{FF2B5EF4-FFF2-40B4-BE49-F238E27FC236}">
                <a16:creationId xmlns:a16="http://schemas.microsoft.com/office/drawing/2014/main" id="{809BD880-6A7F-4604-AF59-AF62B19593E1}"/>
              </a:ext>
            </a:extLst>
          </p:cNvPr>
          <p:cNvGrpSpPr/>
          <p:nvPr/>
        </p:nvGrpSpPr>
        <p:grpSpPr>
          <a:xfrm>
            <a:off x="7054677" y="1306572"/>
            <a:ext cx="4084502" cy="2594026"/>
            <a:chOff x="7053884" y="1306572"/>
            <a:chExt cx="4084502" cy="2594026"/>
          </a:xfrm>
        </p:grpSpPr>
        <p:grpSp>
          <p:nvGrpSpPr>
            <p:cNvPr id="175" name="Group 174">
              <a:extLst>
                <a:ext uri="{FF2B5EF4-FFF2-40B4-BE49-F238E27FC236}">
                  <a16:creationId xmlns:a16="http://schemas.microsoft.com/office/drawing/2014/main" id="{F4F2AC3E-6DF5-4BD2-9EE2-2F812DE0DA13}"/>
                </a:ext>
              </a:extLst>
            </p:cNvPr>
            <p:cNvGrpSpPr/>
            <p:nvPr/>
          </p:nvGrpSpPr>
          <p:grpSpPr>
            <a:xfrm>
              <a:off x="7053884" y="1306572"/>
              <a:ext cx="4084502" cy="2271510"/>
              <a:chOff x="7053884" y="3656509"/>
              <a:chExt cx="4084502" cy="2271510"/>
            </a:xfrm>
          </p:grpSpPr>
          <p:sp>
            <p:nvSpPr>
              <p:cNvPr id="177" name="Rectangle 176">
                <a:extLst>
                  <a:ext uri="{FF2B5EF4-FFF2-40B4-BE49-F238E27FC236}">
                    <a16:creationId xmlns:a16="http://schemas.microsoft.com/office/drawing/2014/main" id="{4BB4AA19-127C-4CC6-ABF0-909FA324DBDC}"/>
                  </a:ext>
                </a:extLst>
              </p:cNvPr>
              <p:cNvSpPr/>
              <p:nvPr/>
            </p:nvSpPr>
            <p:spPr>
              <a:xfrm rot="16200000">
                <a:off x="9879900" y="4669534"/>
                <a:ext cx="2178417"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Word embeddings (50k)</a:t>
                </a:r>
              </a:p>
            </p:txBody>
          </p:sp>
          <p:sp>
            <p:nvSpPr>
              <p:cNvPr id="178" name="Rectangle 177">
                <a:extLst>
                  <a:ext uri="{FF2B5EF4-FFF2-40B4-BE49-F238E27FC236}">
                    <a16:creationId xmlns:a16="http://schemas.microsoft.com/office/drawing/2014/main" id="{622CFD9D-B7B1-4C23-A85A-403983D234F3}"/>
                  </a:ext>
                </a:extLst>
              </p:cNvPr>
              <p:cNvSpPr/>
              <p:nvPr/>
            </p:nvSpPr>
            <p:spPr>
              <a:xfrm>
                <a:off x="9407825" y="3881348"/>
                <a:ext cx="966932" cy="369332"/>
              </a:xfrm>
              <a:prstGeom prst="rect">
                <a:avLst/>
              </a:prstGeom>
              <a:effec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england</a:t>
                </a:r>
              </a:p>
            </p:txBody>
          </p:sp>
          <p:sp>
            <p:nvSpPr>
              <p:cNvPr id="179" name="Rectangle 178">
                <a:extLst>
                  <a:ext uri="{FF2B5EF4-FFF2-40B4-BE49-F238E27FC236}">
                    <a16:creationId xmlns:a16="http://schemas.microsoft.com/office/drawing/2014/main" id="{45A35899-442A-442F-B9FF-C2F30BB7B430}"/>
                  </a:ext>
                </a:extLst>
              </p:cNvPr>
              <p:cNvSpPr/>
              <p:nvPr/>
            </p:nvSpPr>
            <p:spPr>
              <a:xfrm>
                <a:off x="9747117" y="3671834"/>
                <a:ext cx="825867" cy="369332"/>
              </a:xfrm>
              <a:prstGeom prst="rect">
                <a:avLst/>
              </a:prstGeom>
              <a:effec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london</a:t>
                </a:r>
              </a:p>
            </p:txBody>
          </p:sp>
          <p:sp>
            <p:nvSpPr>
              <p:cNvPr id="180" name="Rectangle 179">
                <a:extLst>
                  <a:ext uri="{FF2B5EF4-FFF2-40B4-BE49-F238E27FC236}">
                    <a16:creationId xmlns:a16="http://schemas.microsoft.com/office/drawing/2014/main" id="{53190B5A-839F-4808-9B7B-A3BA6BA56974}"/>
                  </a:ext>
                </a:extLst>
              </p:cNvPr>
              <p:cNvSpPr/>
              <p:nvPr/>
            </p:nvSpPr>
            <p:spPr>
              <a:xfrm>
                <a:off x="8352073" y="3656509"/>
                <a:ext cx="505268" cy="369332"/>
              </a:xfrm>
              <a:prstGeom prst="rect">
                <a:avLst/>
              </a:prstGeom>
              <a:effec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u.s.</a:t>
                </a:r>
              </a:p>
            </p:txBody>
          </p:sp>
          <p:sp>
            <p:nvSpPr>
              <p:cNvPr id="181" name="Rectangle 180">
                <a:extLst>
                  <a:ext uri="{FF2B5EF4-FFF2-40B4-BE49-F238E27FC236}">
                    <a16:creationId xmlns:a16="http://schemas.microsoft.com/office/drawing/2014/main" id="{019A9E72-4AE7-45AB-8E8F-B7A43D021E2A}"/>
                  </a:ext>
                </a:extLst>
              </p:cNvPr>
              <p:cNvSpPr/>
              <p:nvPr/>
            </p:nvSpPr>
            <p:spPr>
              <a:xfrm>
                <a:off x="7229895" y="4148810"/>
                <a:ext cx="646331" cy="369332"/>
              </a:xfrm>
              <a:prstGeom prst="rect">
                <a:avLst/>
              </a:prstGeom>
              <a:effec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great</a:t>
                </a:r>
              </a:p>
            </p:txBody>
          </p:sp>
          <p:sp>
            <p:nvSpPr>
              <p:cNvPr id="182" name="Rectangle 181">
                <a:extLst>
                  <a:ext uri="{FF2B5EF4-FFF2-40B4-BE49-F238E27FC236}">
                    <a16:creationId xmlns:a16="http://schemas.microsoft.com/office/drawing/2014/main" id="{18EE6C98-A657-4813-ACB1-524D87268C6D}"/>
                  </a:ext>
                </a:extLst>
              </p:cNvPr>
              <p:cNvSpPr/>
              <p:nvPr/>
            </p:nvSpPr>
            <p:spPr>
              <a:xfrm>
                <a:off x="7665160" y="4411816"/>
                <a:ext cx="646331" cy="369332"/>
              </a:xfrm>
              <a:prstGeom prst="rect">
                <a:avLst/>
              </a:prstGeom>
              <a:effec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good</a:t>
                </a:r>
              </a:p>
            </p:txBody>
          </p:sp>
          <p:sp>
            <p:nvSpPr>
              <p:cNvPr id="183" name="Rectangle 182">
                <a:extLst>
                  <a:ext uri="{FF2B5EF4-FFF2-40B4-BE49-F238E27FC236}">
                    <a16:creationId xmlns:a16="http://schemas.microsoft.com/office/drawing/2014/main" id="{62DCEA12-CD17-4296-A17A-B19A75F93BE8}"/>
                  </a:ext>
                </a:extLst>
              </p:cNvPr>
              <p:cNvSpPr/>
              <p:nvPr/>
            </p:nvSpPr>
            <p:spPr>
              <a:xfrm>
                <a:off x="9453538" y="5334127"/>
                <a:ext cx="556563" cy="369332"/>
              </a:xfrm>
              <a:prstGeom prst="rect">
                <a:avLst/>
              </a:prstGeom>
              <a:effec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stay</a:t>
                </a:r>
              </a:p>
            </p:txBody>
          </p:sp>
          <p:sp>
            <p:nvSpPr>
              <p:cNvPr id="184" name="Rectangle 183">
                <a:extLst>
                  <a:ext uri="{FF2B5EF4-FFF2-40B4-BE49-F238E27FC236}">
                    <a16:creationId xmlns:a16="http://schemas.microsoft.com/office/drawing/2014/main" id="{3B9950A4-F2A7-4C62-BC0E-A2F6D5CC4432}"/>
                  </a:ext>
                </a:extLst>
              </p:cNvPr>
              <p:cNvSpPr/>
              <p:nvPr/>
            </p:nvSpPr>
            <p:spPr>
              <a:xfrm>
                <a:off x="9120659" y="4924451"/>
                <a:ext cx="530915" cy="369332"/>
              </a:xfrm>
              <a:prstGeom prst="rect">
                <a:avLst/>
              </a:prstGeom>
              <a:effec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live</a:t>
                </a:r>
              </a:p>
            </p:txBody>
          </p:sp>
          <p:sp>
            <p:nvSpPr>
              <p:cNvPr id="185" name="Rectangle 184">
                <a:extLst>
                  <a:ext uri="{FF2B5EF4-FFF2-40B4-BE49-F238E27FC236}">
                    <a16:creationId xmlns:a16="http://schemas.microsoft.com/office/drawing/2014/main" id="{02BF30C2-25A0-4FB7-B2C2-5621FF7B50E6}"/>
                  </a:ext>
                </a:extLst>
              </p:cNvPr>
              <p:cNvSpPr/>
              <p:nvPr/>
            </p:nvSpPr>
            <p:spPr>
              <a:xfrm>
                <a:off x="9815468" y="4869679"/>
                <a:ext cx="633507" cy="369332"/>
              </a:xfrm>
              <a:prstGeom prst="rect">
                <a:avLst/>
              </a:prstGeom>
              <a:effec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okay</a:t>
                </a:r>
              </a:p>
            </p:txBody>
          </p:sp>
          <p:sp>
            <p:nvSpPr>
              <p:cNvPr id="186" name="Rectangle 185">
                <a:extLst>
                  <a:ext uri="{FF2B5EF4-FFF2-40B4-BE49-F238E27FC236}">
                    <a16:creationId xmlns:a16="http://schemas.microsoft.com/office/drawing/2014/main" id="{375D3211-422E-4393-A243-DA3C242C4E6A}"/>
                  </a:ext>
                </a:extLst>
              </p:cNvPr>
              <p:cNvSpPr/>
              <p:nvPr/>
            </p:nvSpPr>
            <p:spPr>
              <a:xfrm>
                <a:off x="7053884" y="4914161"/>
                <a:ext cx="928459" cy="369332"/>
              </a:xfrm>
              <a:prstGeom prst="rect">
                <a:avLst/>
              </a:prstGeom>
              <a:effec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Calibri" panose="020F0502020204030204" pitchFamily="34" charset="0"/>
                    <a:cs typeface="Times New Roman" panose="02020603050405020304" pitchFamily="18" charset="0"/>
                  </a:rPr>
                  <a:t>monday</a:t>
                </a: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186">
                <a:extLst>
                  <a:ext uri="{FF2B5EF4-FFF2-40B4-BE49-F238E27FC236}">
                    <a16:creationId xmlns:a16="http://schemas.microsoft.com/office/drawing/2014/main" id="{086B7F29-44D4-40CC-B5CA-CB17F0F6441D}"/>
                  </a:ext>
                </a:extLst>
              </p:cNvPr>
              <p:cNvSpPr/>
              <p:nvPr/>
            </p:nvSpPr>
            <p:spPr>
              <a:xfrm>
                <a:off x="7635358" y="5196962"/>
                <a:ext cx="889987" cy="369332"/>
              </a:xfrm>
              <a:prstGeom prst="rect">
                <a:avLst/>
              </a:prstGeom>
              <a:effec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Calibri" panose="020F0502020204030204" pitchFamily="34" charset="0"/>
                    <a:cs typeface="Times New Roman" panose="02020603050405020304" pitchFamily="18" charset="0"/>
                  </a:rPr>
                  <a:t>tuesday</a:t>
                </a:r>
                <a:endParaRPr kumimoji="0" lang="en-US" sz="18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grpSp>
        <p:cxnSp>
          <p:nvCxnSpPr>
            <p:cNvPr id="176" name="Straight Arrow Connector 175">
              <a:extLst>
                <a:ext uri="{FF2B5EF4-FFF2-40B4-BE49-F238E27FC236}">
                  <a16:creationId xmlns:a16="http://schemas.microsoft.com/office/drawing/2014/main" id="{F006C365-585E-42E7-B182-DF131C6948E9}"/>
                </a:ext>
              </a:extLst>
            </p:cNvPr>
            <p:cNvCxnSpPr>
              <a:stCxn id="178" idx="2"/>
              <a:endCxn id="70" idx="0"/>
            </p:cNvCxnSpPr>
            <p:nvPr/>
          </p:nvCxnSpPr>
          <p:spPr>
            <a:xfrm>
              <a:off x="9891291" y="1900743"/>
              <a:ext cx="129500" cy="1999855"/>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grpSp>
      <p:cxnSp>
        <p:nvCxnSpPr>
          <p:cNvPr id="188" name="Straight Arrow Connector 187">
            <a:extLst>
              <a:ext uri="{FF2B5EF4-FFF2-40B4-BE49-F238E27FC236}">
                <a16:creationId xmlns:a16="http://schemas.microsoft.com/office/drawing/2014/main" id="{1E25DA78-975E-4EFC-8D42-CE8FB81371B8}"/>
              </a:ext>
            </a:extLst>
          </p:cNvPr>
          <p:cNvCxnSpPr/>
          <p:nvPr/>
        </p:nvCxnSpPr>
        <p:spPr>
          <a:xfrm flipH="1">
            <a:off x="5955825" y="2222150"/>
            <a:ext cx="114389" cy="166081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nvGrpSpPr>
          <p:cNvPr id="189" name="Group 188">
            <a:extLst>
              <a:ext uri="{FF2B5EF4-FFF2-40B4-BE49-F238E27FC236}">
                <a16:creationId xmlns:a16="http://schemas.microsoft.com/office/drawing/2014/main" id="{9733906E-30FD-46C6-8405-C8F7CB555B04}"/>
              </a:ext>
            </a:extLst>
          </p:cNvPr>
          <p:cNvGrpSpPr/>
          <p:nvPr/>
        </p:nvGrpSpPr>
        <p:grpSpPr>
          <a:xfrm>
            <a:off x="1863362" y="1142802"/>
            <a:ext cx="4688815" cy="2435281"/>
            <a:chOff x="1862568" y="3492738"/>
            <a:chExt cx="4688815" cy="2435281"/>
          </a:xfrm>
        </p:grpSpPr>
        <p:sp>
          <p:nvSpPr>
            <p:cNvPr id="190" name="Rectangle 189">
              <a:extLst>
                <a:ext uri="{FF2B5EF4-FFF2-40B4-BE49-F238E27FC236}">
                  <a16:creationId xmlns:a16="http://schemas.microsoft.com/office/drawing/2014/main" id="{B191CF75-956E-47B0-9281-230E4442C846}"/>
                </a:ext>
              </a:extLst>
            </p:cNvPr>
            <p:cNvSpPr/>
            <p:nvPr/>
          </p:nvSpPr>
          <p:spPr>
            <a:xfrm rot="16200000">
              <a:off x="837447" y="4564345"/>
              <a:ext cx="2388795"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Speaker embeddings (70k)</a:t>
              </a:r>
            </a:p>
          </p:txBody>
        </p:sp>
        <p:sp>
          <p:nvSpPr>
            <p:cNvPr id="191" name="Rectangle 190">
              <a:extLst>
                <a:ext uri="{FF2B5EF4-FFF2-40B4-BE49-F238E27FC236}">
                  <a16:creationId xmlns:a16="http://schemas.microsoft.com/office/drawing/2014/main" id="{A3461E77-502E-49D5-A48E-7A130DC3B9A8}"/>
                </a:ext>
              </a:extLst>
            </p:cNvPr>
            <p:cNvSpPr/>
            <p:nvPr/>
          </p:nvSpPr>
          <p:spPr>
            <a:xfrm>
              <a:off x="5589140" y="4209141"/>
              <a:ext cx="958917"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Rob_712</a:t>
              </a:r>
              <a:endPar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191">
              <a:extLst>
                <a:ext uri="{FF2B5EF4-FFF2-40B4-BE49-F238E27FC236}">
                  <a16:creationId xmlns:a16="http://schemas.microsoft.com/office/drawing/2014/main" id="{C6809BBA-B6CD-4772-A9FE-AD2F70845E1C}"/>
                </a:ext>
              </a:extLst>
            </p:cNvPr>
            <p:cNvSpPr/>
            <p:nvPr/>
          </p:nvSpPr>
          <p:spPr>
            <a:xfrm>
              <a:off x="4526209" y="3758096"/>
              <a:ext cx="1526380"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skinnyoflynny2</a:t>
              </a:r>
              <a:r>
                <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 </a:t>
              </a:r>
            </a:p>
          </p:txBody>
        </p:sp>
        <p:sp>
          <p:nvSpPr>
            <p:cNvPr id="193" name="Rectangle 192">
              <a:extLst>
                <a:ext uri="{FF2B5EF4-FFF2-40B4-BE49-F238E27FC236}">
                  <a16:creationId xmlns:a16="http://schemas.microsoft.com/office/drawing/2014/main" id="{DDF6E2A1-FCBB-4D3A-8049-BD7781432096}"/>
                </a:ext>
              </a:extLst>
            </p:cNvPr>
            <p:cNvSpPr/>
            <p:nvPr/>
          </p:nvSpPr>
          <p:spPr>
            <a:xfrm>
              <a:off x="2658556" y="4472203"/>
              <a:ext cx="1135375"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Tomcoatez</a:t>
              </a:r>
              <a:r>
                <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 </a:t>
              </a:r>
            </a:p>
          </p:txBody>
        </p:sp>
        <p:sp>
          <p:nvSpPr>
            <p:cNvPr id="194" name="Rectangle 193">
              <a:extLst>
                <a:ext uri="{FF2B5EF4-FFF2-40B4-BE49-F238E27FC236}">
                  <a16:creationId xmlns:a16="http://schemas.microsoft.com/office/drawing/2014/main" id="{75DCD7DD-5DDD-4D38-9D6D-B9C75B54EA00}"/>
                </a:ext>
              </a:extLst>
            </p:cNvPr>
            <p:cNvSpPr/>
            <p:nvPr/>
          </p:nvSpPr>
          <p:spPr>
            <a:xfrm>
              <a:off x="5472241" y="4761637"/>
              <a:ext cx="1079142"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Kush_322</a:t>
              </a:r>
              <a:r>
                <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 </a:t>
              </a:r>
            </a:p>
          </p:txBody>
        </p:sp>
        <p:sp>
          <p:nvSpPr>
            <p:cNvPr id="195" name="Rectangle 194">
              <a:extLst>
                <a:ext uri="{FF2B5EF4-FFF2-40B4-BE49-F238E27FC236}">
                  <a16:creationId xmlns:a16="http://schemas.microsoft.com/office/drawing/2014/main" id="{ADBA3CEE-C725-4AFC-9776-E8EEF0E940DC}"/>
                </a:ext>
              </a:extLst>
            </p:cNvPr>
            <p:cNvSpPr/>
            <p:nvPr/>
          </p:nvSpPr>
          <p:spPr>
            <a:xfrm>
              <a:off x="2814337" y="3492738"/>
              <a:ext cx="1273105"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D_Gomes25</a:t>
              </a:r>
              <a:r>
                <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 </a:t>
              </a:r>
            </a:p>
          </p:txBody>
        </p:sp>
        <p:sp>
          <p:nvSpPr>
            <p:cNvPr id="196" name="Rectangle 195">
              <a:extLst>
                <a:ext uri="{FF2B5EF4-FFF2-40B4-BE49-F238E27FC236}">
                  <a16:creationId xmlns:a16="http://schemas.microsoft.com/office/drawing/2014/main" id="{98E52368-E0F1-470A-89FF-4E20A04A3C1A}"/>
                </a:ext>
              </a:extLst>
            </p:cNvPr>
            <p:cNvSpPr/>
            <p:nvPr/>
          </p:nvSpPr>
          <p:spPr>
            <a:xfrm>
              <a:off x="4122915" y="4353347"/>
              <a:ext cx="1309974"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Dreamswalls</a:t>
              </a:r>
              <a:r>
                <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 </a:t>
              </a:r>
            </a:p>
          </p:txBody>
        </p:sp>
        <p:sp>
          <p:nvSpPr>
            <p:cNvPr id="197" name="Rectangle 196">
              <a:extLst>
                <a:ext uri="{FF2B5EF4-FFF2-40B4-BE49-F238E27FC236}">
                  <a16:creationId xmlns:a16="http://schemas.microsoft.com/office/drawing/2014/main" id="{DDCA90F4-5424-429E-A0EC-6A38548F13BA}"/>
                </a:ext>
              </a:extLst>
            </p:cNvPr>
            <p:cNvSpPr/>
            <p:nvPr/>
          </p:nvSpPr>
          <p:spPr>
            <a:xfrm>
              <a:off x="3569914" y="4944307"/>
              <a:ext cx="1334020"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kierongillen5</a:t>
              </a:r>
              <a:r>
                <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 </a:t>
              </a:r>
            </a:p>
          </p:txBody>
        </p:sp>
        <p:sp>
          <p:nvSpPr>
            <p:cNvPr id="198" name="Rectangle 197">
              <a:extLst>
                <a:ext uri="{FF2B5EF4-FFF2-40B4-BE49-F238E27FC236}">
                  <a16:creationId xmlns:a16="http://schemas.microsoft.com/office/drawing/2014/main" id="{6BB4032E-FC59-4AA2-9CBF-8000193350AD}"/>
                </a:ext>
              </a:extLst>
            </p:cNvPr>
            <p:cNvSpPr/>
            <p:nvPr/>
          </p:nvSpPr>
          <p:spPr>
            <a:xfrm>
              <a:off x="2735475" y="3951347"/>
              <a:ext cx="1285929"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TheCharlieZ</a:t>
              </a:r>
              <a:r>
                <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 </a:t>
              </a:r>
            </a:p>
          </p:txBody>
        </p:sp>
        <p:sp>
          <p:nvSpPr>
            <p:cNvPr id="199" name="Rectangle 198">
              <a:extLst>
                <a:ext uri="{FF2B5EF4-FFF2-40B4-BE49-F238E27FC236}">
                  <a16:creationId xmlns:a16="http://schemas.microsoft.com/office/drawing/2014/main" id="{7A749BEC-2BD9-445E-8B31-1243384046D1}"/>
                </a:ext>
              </a:extLst>
            </p:cNvPr>
            <p:cNvSpPr/>
            <p:nvPr/>
          </p:nvSpPr>
          <p:spPr>
            <a:xfrm>
              <a:off x="2591506" y="5375119"/>
              <a:ext cx="1742785"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The_Football_Bar </a:t>
              </a:r>
            </a:p>
          </p:txBody>
        </p:sp>
        <p:sp>
          <p:nvSpPr>
            <p:cNvPr id="200" name="Rectangle 199">
              <a:extLst>
                <a:ext uri="{FF2B5EF4-FFF2-40B4-BE49-F238E27FC236}">
                  <a16:creationId xmlns:a16="http://schemas.microsoft.com/office/drawing/2014/main" id="{922EB0A2-CA11-4F22-B7F4-B577BF815473}"/>
                </a:ext>
              </a:extLst>
            </p:cNvPr>
            <p:cNvSpPr/>
            <p:nvPr/>
          </p:nvSpPr>
          <p:spPr>
            <a:xfrm>
              <a:off x="4836576" y="5160832"/>
              <a:ext cx="1459054"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This_Is_Artful</a:t>
              </a:r>
              <a:r>
                <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 </a:t>
              </a:r>
            </a:p>
          </p:txBody>
        </p:sp>
        <p:sp>
          <p:nvSpPr>
            <p:cNvPr id="201" name="Rectangle 200">
              <a:extLst>
                <a:ext uri="{FF2B5EF4-FFF2-40B4-BE49-F238E27FC236}">
                  <a16:creationId xmlns:a16="http://schemas.microsoft.com/office/drawing/2014/main" id="{D871951A-406A-4363-8442-C6EBF248FFA2}"/>
                </a:ext>
              </a:extLst>
            </p:cNvPr>
            <p:cNvSpPr/>
            <p:nvPr/>
          </p:nvSpPr>
          <p:spPr>
            <a:xfrm>
              <a:off x="4962154" y="5356776"/>
              <a:ext cx="1457450"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DigitalDan285</a:t>
              </a:r>
              <a:r>
                <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 </a:t>
              </a:r>
            </a:p>
          </p:txBody>
        </p:sp>
        <p:sp>
          <p:nvSpPr>
            <p:cNvPr id="202" name="Rectangle 201">
              <a:extLst>
                <a:ext uri="{FF2B5EF4-FFF2-40B4-BE49-F238E27FC236}">
                  <a16:creationId xmlns:a16="http://schemas.microsoft.com/office/drawing/2014/main" id="{DA7737BF-A198-4BC4-8DD9-DBAFAF98EE7B}"/>
                </a:ext>
              </a:extLst>
            </p:cNvPr>
            <p:cNvSpPr/>
            <p:nvPr/>
          </p:nvSpPr>
          <p:spPr>
            <a:xfrm>
              <a:off x="4389551" y="3534888"/>
              <a:ext cx="1183337"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Jinnmeow3</a:t>
              </a:r>
              <a:r>
                <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 </a:t>
              </a:r>
            </a:p>
          </p:txBody>
        </p:sp>
        <p:sp>
          <p:nvSpPr>
            <p:cNvPr id="203" name="Rectangle 202">
              <a:extLst>
                <a:ext uri="{FF2B5EF4-FFF2-40B4-BE49-F238E27FC236}">
                  <a16:creationId xmlns:a16="http://schemas.microsoft.com/office/drawing/2014/main" id="{D4153D30-1204-40B2-A287-8D832A900638}"/>
                </a:ext>
              </a:extLst>
            </p:cNvPr>
            <p:cNvSpPr/>
            <p:nvPr/>
          </p:nvSpPr>
          <p:spPr>
            <a:xfrm>
              <a:off x="4059028" y="4627290"/>
              <a:ext cx="1188146" cy="338554"/>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Bob_Kelly2</a:t>
              </a:r>
            </a:p>
          </p:txBody>
        </p:sp>
      </p:grpSp>
      <p:cxnSp>
        <p:nvCxnSpPr>
          <p:cNvPr id="211" name="Straight Arrow Connector 210">
            <a:extLst>
              <a:ext uri="{FF2B5EF4-FFF2-40B4-BE49-F238E27FC236}">
                <a16:creationId xmlns:a16="http://schemas.microsoft.com/office/drawing/2014/main" id="{F9A99D6C-135D-4BA2-89E9-0034B6B626E4}"/>
              </a:ext>
            </a:extLst>
          </p:cNvPr>
          <p:cNvCxnSpPr>
            <a:stCxn id="98" idx="3"/>
            <a:endCxn id="92" idx="1"/>
          </p:cNvCxnSpPr>
          <p:nvPr/>
        </p:nvCxnSpPr>
        <p:spPr>
          <a:xfrm>
            <a:off x="7029903" y="5480338"/>
            <a:ext cx="1024174"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2" name="Rectangle 211">
            <a:extLst>
              <a:ext uri="{FF2B5EF4-FFF2-40B4-BE49-F238E27FC236}">
                <a16:creationId xmlns:a16="http://schemas.microsoft.com/office/drawing/2014/main" id="{ECFFB2A6-8DF8-453F-AE3C-A7E495055927}"/>
              </a:ext>
            </a:extLst>
          </p:cNvPr>
          <p:cNvSpPr/>
          <p:nvPr/>
        </p:nvSpPr>
        <p:spPr>
          <a:xfrm>
            <a:off x="8618177" y="253688"/>
            <a:ext cx="158088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hlinkClick r:id="rId5"/>
              </a:rPr>
              <a:t>Li+ 2016b</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213" name="Slide Number Placeholder 3">
            <a:extLst>
              <a:ext uri="{FF2B5EF4-FFF2-40B4-BE49-F238E27FC236}">
                <a16:creationId xmlns:a16="http://schemas.microsoft.com/office/drawing/2014/main" id="{BCA2F1FF-D1BB-48F6-B8C9-4AA4E94E1627}"/>
              </a:ext>
            </a:extLst>
          </p:cNvPr>
          <p:cNvSpPr>
            <a:spLocks noGrp="1"/>
          </p:cNvSpPr>
          <p:nvPr>
            <p:ph type="sldNum" sz="quarter" idx="12"/>
          </p:nvPr>
        </p:nvSpPr>
        <p:spPr>
          <a:xfrm>
            <a:off x="9416725" y="652479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14" name="Picture 213" descr="A picture containing tree&#10;&#10;Description automatically generated">
            <a:extLst>
              <a:ext uri="{FF2B5EF4-FFF2-40B4-BE49-F238E27FC236}">
                <a16:creationId xmlns:a16="http://schemas.microsoft.com/office/drawing/2014/main" id="{518B1775-B53A-4386-9B9B-BCB0EE4EB4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3478" y="1949272"/>
            <a:ext cx="1907932" cy="1561035"/>
          </a:xfrm>
          <a:prstGeom prst="rect">
            <a:avLst/>
          </a:prstGeom>
        </p:spPr>
      </p:pic>
      <p:pic>
        <p:nvPicPr>
          <p:cNvPr id="215" name="Picture 214" descr="A close up of a map&#10;&#10;Description automatically generated">
            <a:extLst>
              <a:ext uri="{FF2B5EF4-FFF2-40B4-BE49-F238E27FC236}">
                <a16:creationId xmlns:a16="http://schemas.microsoft.com/office/drawing/2014/main" id="{41BCEA0B-C24E-4454-AE74-3592731C54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3063" y="936470"/>
            <a:ext cx="2443333" cy="1530137"/>
          </a:xfrm>
          <a:prstGeom prst="rect">
            <a:avLst/>
          </a:prstGeom>
        </p:spPr>
      </p:pic>
      <p:pic>
        <p:nvPicPr>
          <p:cNvPr id="216" name="Picture 215" descr="A picture containing indoor, food, sitting, counter&#10;&#10;Description automatically generated">
            <a:extLst>
              <a:ext uri="{FF2B5EF4-FFF2-40B4-BE49-F238E27FC236}">
                <a16:creationId xmlns:a16="http://schemas.microsoft.com/office/drawing/2014/main" id="{DA5A5D41-C2E0-476E-903E-30ED172FEF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7604" y="671084"/>
            <a:ext cx="1337616" cy="1503785"/>
          </a:xfrm>
          <a:prstGeom prst="rect">
            <a:avLst/>
          </a:prstGeom>
        </p:spPr>
      </p:pic>
      <p:pic>
        <p:nvPicPr>
          <p:cNvPr id="217" name="Picture 216">
            <a:extLst>
              <a:ext uri="{FF2B5EF4-FFF2-40B4-BE49-F238E27FC236}">
                <a16:creationId xmlns:a16="http://schemas.microsoft.com/office/drawing/2014/main" id="{C07C4A88-D6E0-4DBE-B843-3211CD7862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5694" y="1274550"/>
            <a:ext cx="2376221" cy="1782166"/>
          </a:xfrm>
          <a:prstGeom prst="rect">
            <a:avLst/>
          </a:prstGeom>
        </p:spPr>
      </p:pic>
    </p:spTree>
    <p:extLst>
      <p:ext uri="{BB962C8B-B14F-4D97-AF65-F5344CB8AC3E}">
        <p14:creationId xmlns:p14="http://schemas.microsoft.com/office/powerpoint/2010/main" val="171037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1633F-7D09-4291-AB3D-1E27EC9E2039}"/>
              </a:ext>
            </a:extLst>
          </p:cNvPr>
          <p:cNvSpPr>
            <a:spLocks noGrp="1"/>
          </p:cNvSpPr>
          <p:nvPr>
            <p:ph type="title"/>
          </p:nvPr>
        </p:nvSpPr>
        <p:spPr/>
        <p:txBody>
          <a:bodyPr/>
          <a:lstStyle/>
          <a:p>
            <a:r>
              <a:rPr lang="en-US"/>
              <a:t>Persona model results</a:t>
            </a:r>
          </a:p>
        </p:txBody>
      </p:sp>
      <p:pic>
        <p:nvPicPr>
          <p:cNvPr id="4" name="Picture 3">
            <a:extLst>
              <a:ext uri="{FF2B5EF4-FFF2-40B4-BE49-F238E27FC236}">
                <a16:creationId xmlns:a16="http://schemas.microsoft.com/office/drawing/2014/main" id="{5F88B280-0DAF-411D-B49C-295538A1CF22}"/>
              </a:ext>
            </a:extLst>
          </p:cNvPr>
          <p:cNvPicPr>
            <a:picLocks noChangeAspect="1"/>
          </p:cNvPicPr>
          <p:nvPr/>
        </p:nvPicPr>
        <p:blipFill>
          <a:blip r:embed="rId3"/>
          <a:stretch>
            <a:fillRect/>
          </a:stretch>
        </p:blipFill>
        <p:spPr>
          <a:xfrm>
            <a:off x="617562" y="2176868"/>
            <a:ext cx="4614502" cy="4132769"/>
          </a:xfrm>
          <a:prstGeom prst="rect">
            <a:avLst/>
          </a:prstGeom>
        </p:spPr>
      </p:pic>
      <p:pic>
        <p:nvPicPr>
          <p:cNvPr id="5" name="Picture 4">
            <a:extLst>
              <a:ext uri="{FF2B5EF4-FFF2-40B4-BE49-F238E27FC236}">
                <a16:creationId xmlns:a16="http://schemas.microsoft.com/office/drawing/2014/main" id="{D7960295-5F4B-438B-821A-E5BAB04523AB}"/>
              </a:ext>
            </a:extLst>
          </p:cNvPr>
          <p:cNvPicPr>
            <a:picLocks noChangeAspect="1"/>
          </p:cNvPicPr>
          <p:nvPr/>
        </p:nvPicPr>
        <p:blipFill>
          <a:blip r:embed="rId4"/>
          <a:stretch>
            <a:fillRect/>
          </a:stretch>
        </p:blipFill>
        <p:spPr>
          <a:xfrm>
            <a:off x="5678224" y="2191414"/>
            <a:ext cx="4859830" cy="4132769"/>
          </a:xfrm>
          <a:prstGeom prst="rect">
            <a:avLst/>
          </a:prstGeom>
        </p:spPr>
      </p:pic>
      <p:sp>
        <p:nvSpPr>
          <p:cNvPr id="6" name="TextBox 5">
            <a:extLst>
              <a:ext uri="{FF2B5EF4-FFF2-40B4-BE49-F238E27FC236}">
                <a16:creationId xmlns:a16="http://schemas.microsoft.com/office/drawing/2014/main" id="{70BAD9E8-C863-433A-9C95-5FC50C2D33A5}"/>
              </a:ext>
            </a:extLst>
          </p:cNvPr>
          <p:cNvSpPr txBox="1"/>
          <p:nvPr/>
        </p:nvSpPr>
        <p:spPr>
          <a:xfrm>
            <a:off x="554770" y="1676953"/>
            <a:ext cx="33030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Baseline model:</a:t>
            </a:r>
          </a:p>
        </p:txBody>
      </p:sp>
      <p:sp>
        <p:nvSpPr>
          <p:cNvPr id="7" name="TextBox 6">
            <a:extLst>
              <a:ext uri="{FF2B5EF4-FFF2-40B4-BE49-F238E27FC236}">
                <a16:creationId xmlns:a16="http://schemas.microsoft.com/office/drawing/2014/main" id="{DEE476BF-C5F4-469B-8B2F-183BEDD2390F}"/>
              </a:ext>
            </a:extLst>
          </p:cNvPr>
          <p:cNvSpPr txBox="1"/>
          <p:nvPr/>
        </p:nvSpPr>
        <p:spPr>
          <a:xfrm>
            <a:off x="5605557" y="1676953"/>
            <a:ext cx="62150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Persona model using </a:t>
            </a:r>
            <a:r>
              <a:rPr kumimoji="0" lang="en-US" sz="2000" b="1" i="0" u="none" strike="noStrike" kern="1200" cap="none" spc="0" normalizeH="0" baseline="0" noProof="0">
                <a:ln>
                  <a:noFill/>
                </a:ln>
                <a:solidFill>
                  <a:srgbClr val="4472C4"/>
                </a:solidFill>
                <a:effectLst/>
                <a:uLnTx/>
                <a:uFillTx/>
                <a:latin typeface="Calibri" panose="020F0502020204030204"/>
                <a:ea typeface="+mn-ea"/>
                <a:cs typeface="+mn-cs"/>
              </a:rPr>
              <a:t>speaker embedding</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hlinkClick r:id="rId5"/>
              </a:rPr>
              <a:t>Li+ 16b</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8" name="Rectangle 7">
            <a:extLst>
              <a:ext uri="{FF2B5EF4-FFF2-40B4-BE49-F238E27FC236}">
                <a16:creationId xmlns:a16="http://schemas.microsoft.com/office/drawing/2014/main" id="{034F0641-D0DE-40DE-9E13-5C9A3EE86D95}"/>
              </a:ext>
            </a:extLst>
          </p:cNvPr>
          <p:cNvSpPr/>
          <p:nvPr/>
        </p:nvSpPr>
        <p:spPr>
          <a:xfrm>
            <a:off x="2404453" y="2483420"/>
            <a:ext cx="1041197" cy="2577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5770313-BF70-4D31-B926-682A46C5666D}"/>
              </a:ext>
            </a:extLst>
          </p:cNvPr>
          <p:cNvSpPr/>
          <p:nvPr/>
        </p:nvSpPr>
        <p:spPr>
          <a:xfrm>
            <a:off x="2404452" y="3967672"/>
            <a:ext cx="1041197" cy="2630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AC06240-44DE-4A6F-B712-37FCCD6D4025}"/>
              </a:ext>
            </a:extLst>
          </p:cNvPr>
          <p:cNvSpPr/>
          <p:nvPr/>
        </p:nvSpPr>
        <p:spPr>
          <a:xfrm>
            <a:off x="2392342" y="3474883"/>
            <a:ext cx="871642" cy="2623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B294BEC-94CF-4974-AAF4-CCDBFCEBC148}"/>
              </a:ext>
            </a:extLst>
          </p:cNvPr>
          <p:cNvSpPr/>
          <p:nvPr/>
        </p:nvSpPr>
        <p:spPr>
          <a:xfrm>
            <a:off x="1654564" y="2958044"/>
            <a:ext cx="883755" cy="2699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4954901-774D-4EE3-9216-6D15F36E53CE}"/>
              </a:ext>
            </a:extLst>
          </p:cNvPr>
          <p:cNvSpPr/>
          <p:nvPr/>
        </p:nvSpPr>
        <p:spPr>
          <a:xfrm>
            <a:off x="7592205" y="2464609"/>
            <a:ext cx="963008" cy="26533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6E2A346-5AB2-47B9-A1F1-9AFA9052148D}"/>
              </a:ext>
            </a:extLst>
          </p:cNvPr>
          <p:cNvSpPr/>
          <p:nvPr/>
        </p:nvSpPr>
        <p:spPr>
          <a:xfrm>
            <a:off x="1641936" y="4987022"/>
            <a:ext cx="1155765" cy="2551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54D8781-61E6-476E-9510-327D22C69B7C}"/>
              </a:ext>
            </a:extLst>
          </p:cNvPr>
          <p:cNvSpPr/>
          <p:nvPr/>
        </p:nvSpPr>
        <p:spPr>
          <a:xfrm>
            <a:off x="7569374" y="2956315"/>
            <a:ext cx="963008" cy="26533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FF7535D-8935-46CE-BC6B-4B407CE2BAA2}"/>
              </a:ext>
            </a:extLst>
          </p:cNvPr>
          <p:cNvSpPr/>
          <p:nvPr/>
        </p:nvSpPr>
        <p:spPr>
          <a:xfrm>
            <a:off x="7436150" y="3476924"/>
            <a:ext cx="963008" cy="26533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DC04879-D7C9-4171-AC30-F3F0B52082BD}"/>
              </a:ext>
            </a:extLst>
          </p:cNvPr>
          <p:cNvSpPr/>
          <p:nvPr/>
        </p:nvSpPr>
        <p:spPr>
          <a:xfrm>
            <a:off x="7436150" y="3962220"/>
            <a:ext cx="963008" cy="26533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91C86C4-3340-4746-9A92-63D4FB60BD87}"/>
              </a:ext>
            </a:extLst>
          </p:cNvPr>
          <p:cNvSpPr/>
          <p:nvPr/>
        </p:nvSpPr>
        <p:spPr>
          <a:xfrm>
            <a:off x="6679197" y="4487758"/>
            <a:ext cx="963008" cy="26533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645E653-8B6D-46DB-8E41-04BF797604E4}"/>
              </a:ext>
            </a:extLst>
          </p:cNvPr>
          <p:cNvSpPr/>
          <p:nvPr/>
        </p:nvSpPr>
        <p:spPr>
          <a:xfrm>
            <a:off x="7160702" y="5003334"/>
            <a:ext cx="863007" cy="238855"/>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85F1BF24-CF68-4F29-8E3D-2957C56CB9B3}"/>
              </a:ext>
            </a:extLst>
          </p:cNvPr>
          <p:cNvSpPr/>
          <p:nvPr/>
        </p:nvSpPr>
        <p:spPr>
          <a:xfrm>
            <a:off x="7084928" y="5520131"/>
            <a:ext cx="351222" cy="248896"/>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E674B94-39CA-43E3-80D8-F8B720BA7EE7}"/>
              </a:ext>
            </a:extLst>
          </p:cNvPr>
          <p:cNvSpPr/>
          <p:nvPr/>
        </p:nvSpPr>
        <p:spPr>
          <a:xfrm>
            <a:off x="7084928" y="6017970"/>
            <a:ext cx="351222" cy="248896"/>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B61DB0EA-6AC1-4D39-842A-8E3104634477}"/>
              </a:ext>
            </a:extLst>
          </p:cNvPr>
          <p:cNvSpPr/>
          <p:nvPr/>
        </p:nvSpPr>
        <p:spPr>
          <a:xfrm>
            <a:off x="2047010" y="5495907"/>
            <a:ext cx="351222" cy="2488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C02D247-2560-41B4-8AFE-C92C2A57E282}"/>
              </a:ext>
            </a:extLst>
          </p:cNvPr>
          <p:cNvSpPr/>
          <p:nvPr/>
        </p:nvSpPr>
        <p:spPr>
          <a:xfrm>
            <a:off x="2041958" y="5981374"/>
            <a:ext cx="351222" cy="2488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EAC5062B-569C-405C-85FC-DFEE096359D2}"/>
              </a:ext>
            </a:extLst>
          </p:cNvPr>
          <p:cNvSpPr/>
          <p:nvPr/>
        </p:nvSpPr>
        <p:spPr>
          <a:xfrm>
            <a:off x="1641936" y="4482708"/>
            <a:ext cx="963008" cy="2653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Slide Number Placeholder 3">
            <a:extLst>
              <a:ext uri="{FF2B5EF4-FFF2-40B4-BE49-F238E27FC236}">
                <a16:creationId xmlns:a16="http://schemas.microsoft.com/office/drawing/2014/main" id="{F95AB5A3-7249-4557-8EE8-B9081DB8E57C}"/>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3918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097D9-0710-40E2-9292-B7B7C2C21817}"/>
              </a:ext>
            </a:extLst>
          </p:cNvPr>
          <p:cNvSpPr>
            <a:spLocks noGrp="1"/>
          </p:cNvSpPr>
          <p:nvPr>
            <p:ph type="title"/>
          </p:nvPr>
        </p:nvSpPr>
        <p:spPr/>
        <p:txBody>
          <a:bodyPr/>
          <a:lstStyle/>
          <a:p>
            <a:r>
              <a:rPr lang="en-US"/>
              <a:t>Personal modeling as multi-task learning</a:t>
            </a:r>
          </a:p>
        </p:txBody>
      </p:sp>
      <p:sp>
        <p:nvSpPr>
          <p:cNvPr id="4" name="Slide Number Placeholder 3">
            <a:extLst>
              <a:ext uri="{FF2B5EF4-FFF2-40B4-BE49-F238E27FC236}">
                <a16:creationId xmlns:a16="http://schemas.microsoft.com/office/drawing/2014/main" id="{675F4706-8E20-43E7-A56C-099721B2171C}"/>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hape 40">
            <a:extLst>
              <a:ext uri="{FF2B5EF4-FFF2-40B4-BE49-F238E27FC236}">
                <a16:creationId xmlns:a16="http://schemas.microsoft.com/office/drawing/2014/main" id="{7F20797F-3D43-4146-9F5F-543C3B89C653}"/>
              </a:ext>
            </a:extLst>
          </p:cNvPr>
          <p:cNvSpPr/>
          <p:nvPr/>
        </p:nvSpPr>
        <p:spPr>
          <a:xfrm>
            <a:off x="6571158" y="1363662"/>
            <a:ext cx="1928511" cy="4875219"/>
          </a:xfrm>
          <a:prstGeom prst="rect">
            <a:avLst/>
          </a:prstGeom>
          <a:ln w="25400">
            <a:solidFill/>
            <a:custDash>
              <a:ds d="200000" sp="200000"/>
            </a:custDash>
            <a:miter lim="400000"/>
          </a:ln>
        </p:spPr>
        <p:txBody>
          <a:bodyPr lIns="0" tIns="0" rIns="0" bIns="0" anchor="ctr"/>
          <a:lstStyle>
            <a:lvl1pPr algn="ctr" defTabSz="499698">
              <a:defRPr sz="3080">
                <a:latin typeface="+mn-lt"/>
                <a:ea typeface="+mn-ea"/>
                <a:cs typeface="+mn-cs"/>
                <a:sym typeface="Helvetica Light"/>
              </a:defRPr>
            </a:lvl1pPr>
            <a:lvl2pPr indent="195535" algn="ctr" defTabSz="499698">
              <a:defRPr sz="3080">
                <a:latin typeface="+mn-lt"/>
                <a:ea typeface="+mn-ea"/>
                <a:cs typeface="+mn-cs"/>
                <a:sym typeface="Helvetica Light"/>
              </a:defRPr>
            </a:lvl2pPr>
            <a:lvl3pPr indent="391068" algn="ctr" defTabSz="499698">
              <a:defRPr sz="3080">
                <a:latin typeface="+mn-lt"/>
                <a:ea typeface="+mn-ea"/>
                <a:cs typeface="+mn-cs"/>
                <a:sym typeface="Helvetica Light"/>
              </a:defRPr>
            </a:lvl3pPr>
            <a:lvl4pPr indent="586601" algn="ctr" defTabSz="499698">
              <a:defRPr sz="3080">
                <a:latin typeface="+mn-lt"/>
                <a:ea typeface="+mn-ea"/>
                <a:cs typeface="+mn-cs"/>
                <a:sym typeface="Helvetica Light"/>
              </a:defRPr>
            </a:lvl4pPr>
            <a:lvl5pPr indent="782136" algn="ctr" defTabSz="499698">
              <a:defRPr sz="3080">
                <a:latin typeface="+mn-lt"/>
                <a:ea typeface="+mn-ea"/>
                <a:cs typeface="+mn-cs"/>
                <a:sym typeface="Helvetica Light"/>
              </a:defRPr>
            </a:lvl5pPr>
            <a:lvl6pPr indent="977670" algn="ctr" defTabSz="499698">
              <a:defRPr sz="3080">
                <a:latin typeface="+mn-lt"/>
                <a:ea typeface="+mn-ea"/>
                <a:cs typeface="+mn-cs"/>
                <a:sym typeface="Helvetica Light"/>
              </a:defRPr>
            </a:lvl6pPr>
            <a:lvl7pPr indent="1173204" algn="ctr" defTabSz="499698">
              <a:defRPr sz="3080">
                <a:latin typeface="+mn-lt"/>
                <a:ea typeface="+mn-ea"/>
                <a:cs typeface="+mn-cs"/>
                <a:sym typeface="Helvetica Light"/>
              </a:defRPr>
            </a:lvl7pPr>
            <a:lvl8pPr indent="1368737" algn="ctr" defTabSz="499698">
              <a:defRPr sz="3080">
                <a:latin typeface="+mn-lt"/>
                <a:ea typeface="+mn-ea"/>
                <a:cs typeface="+mn-cs"/>
                <a:sym typeface="Helvetica Light"/>
              </a:defRPr>
            </a:lvl8pPr>
            <a:lvl9pPr indent="1564271" algn="ctr" defTabSz="499698">
              <a:defRPr sz="3080">
                <a:latin typeface="+mn-lt"/>
                <a:ea typeface="+mn-ea"/>
                <a:cs typeface="+mn-cs"/>
                <a:sym typeface="Helvetica Light"/>
              </a:defRPr>
            </a:lvl9pPr>
          </a:lstStyle>
          <a:p>
            <a:pPr marL="0" marR="0" lvl="0" indent="0" algn="ctr" defTabSz="499698" rtl="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endParaRPr>
          </a:p>
        </p:txBody>
      </p:sp>
      <p:sp>
        <p:nvSpPr>
          <p:cNvPr id="10" name="Flowchart: Multidocument 9">
            <a:extLst>
              <a:ext uri="{FF2B5EF4-FFF2-40B4-BE49-F238E27FC236}">
                <a16:creationId xmlns:a16="http://schemas.microsoft.com/office/drawing/2014/main" id="{711246F9-BA02-4C58-B118-6FB8380CE22F}"/>
              </a:ext>
            </a:extLst>
          </p:cNvPr>
          <p:cNvSpPr/>
          <p:nvPr/>
        </p:nvSpPr>
        <p:spPr>
          <a:xfrm>
            <a:off x="1325796" y="4533213"/>
            <a:ext cx="3050957" cy="1514991"/>
          </a:xfrm>
          <a:prstGeom prst="flowChartMultidocument">
            <a:avLst/>
          </a:prstGeom>
          <a:solidFill>
            <a:srgbClr val="DCDEE0"/>
          </a:solidFill>
          <a:ln w="6350" cap="flat">
            <a:solidFill>
              <a:srgbClr val="000000">
                <a:lumMod val="75000"/>
                <a:lumOff val="25000"/>
              </a:srgbClr>
            </a:solidFill>
            <a:miter lim="400000"/>
          </a:ln>
          <a:effectLst>
            <a:outerShdw blurRad="38100" dist="25400" dir="5400000" rotWithShape="0">
              <a:srgbClr val="000000">
                <a:alpha val="50000"/>
              </a:srgbClr>
            </a:outerShdw>
          </a:effectLst>
        </p:spPr>
        <p:txBody>
          <a:bodyPr rot="0" spcFirstLastPara="1" vert="horz" wrap="square" lIns="50800" tIns="50800" rIns="50800" bIns="50800" numCol="1" spcCol="38100" rtlCol="0" anchor="ctr">
            <a:spAutoFit/>
          </a:bodyPr>
          <a:lstStyle>
            <a:lvl1pPr algn="ctr" defTabSz="499698">
              <a:defRPr sz="3080">
                <a:latin typeface="+mn-lt"/>
                <a:ea typeface="+mn-ea"/>
                <a:cs typeface="+mn-cs"/>
                <a:sym typeface="Helvetica Light"/>
              </a:defRPr>
            </a:lvl1pPr>
            <a:lvl2pPr indent="195535" algn="ctr" defTabSz="499698">
              <a:defRPr sz="3080">
                <a:latin typeface="+mn-lt"/>
                <a:ea typeface="+mn-ea"/>
                <a:cs typeface="+mn-cs"/>
                <a:sym typeface="Helvetica Light"/>
              </a:defRPr>
            </a:lvl2pPr>
            <a:lvl3pPr indent="391068" algn="ctr" defTabSz="499698">
              <a:defRPr sz="3080">
                <a:latin typeface="+mn-lt"/>
                <a:ea typeface="+mn-ea"/>
                <a:cs typeface="+mn-cs"/>
                <a:sym typeface="Helvetica Light"/>
              </a:defRPr>
            </a:lvl3pPr>
            <a:lvl4pPr indent="586601" algn="ctr" defTabSz="499698">
              <a:defRPr sz="3080">
                <a:latin typeface="+mn-lt"/>
                <a:ea typeface="+mn-ea"/>
                <a:cs typeface="+mn-cs"/>
                <a:sym typeface="Helvetica Light"/>
              </a:defRPr>
            </a:lvl4pPr>
            <a:lvl5pPr indent="782136" algn="ctr" defTabSz="499698">
              <a:defRPr sz="3080">
                <a:latin typeface="+mn-lt"/>
                <a:ea typeface="+mn-ea"/>
                <a:cs typeface="+mn-cs"/>
                <a:sym typeface="Helvetica Light"/>
              </a:defRPr>
            </a:lvl5pPr>
            <a:lvl6pPr indent="977670" algn="ctr" defTabSz="499698">
              <a:defRPr sz="3080">
                <a:latin typeface="+mn-lt"/>
                <a:ea typeface="+mn-ea"/>
                <a:cs typeface="+mn-cs"/>
                <a:sym typeface="Helvetica Light"/>
              </a:defRPr>
            </a:lvl6pPr>
            <a:lvl7pPr indent="1173204" algn="ctr" defTabSz="499698">
              <a:defRPr sz="3080">
                <a:latin typeface="+mn-lt"/>
                <a:ea typeface="+mn-ea"/>
                <a:cs typeface="+mn-cs"/>
                <a:sym typeface="Helvetica Light"/>
              </a:defRPr>
            </a:lvl7pPr>
            <a:lvl8pPr indent="1368737" algn="ctr" defTabSz="499698">
              <a:defRPr sz="3080">
                <a:latin typeface="+mn-lt"/>
                <a:ea typeface="+mn-ea"/>
                <a:cs typeface="+mn-cs"/>
                <a:sym typeface="Helvetica Light"/>
              </a:defRPr>
            </a:lvl8pPr>
            <a:lvl9pPr indent="1564271" algn="ctr" defTabSz="499698">
              <a:defRPr sz="3080">
                <a:latin typeface="+mn-lt"/>
                <a:ea typeface="+mn-ea"/>
                <a:cs typeface="+mn-cs"/>
                <a:sym typeface="Helvetica Light"/>
              </a:defRPr>
            </a:lvl9pPr>
          </a:lstStyle>
          <a:p>
            <a:pPr marL="0" marR="0" lvl="0" indent="0" algn="ctr" defTabSz="499698" rtl="0" eaLnBrk="1" fontAlgn="auto" latinLnBrk="0" hangingPunct="1">
              <a:lnSpc>
                <a:spcPct val="100000"/>
              </a:lnSpc>
              <a:spcBef>
                <a:spcPts val="0"/>
              </a:spcBef>
              <a:spcAft>
                <a:spcPts val="0"/>
              </a:spcAft>
              <a:buClrTx/>
              <a:buSzTx/>
              <a:buFontTx/>
              <a:buNone/>
              <a:tabLst/>
              <a:defRPr sz="1800" b="0">
                <a:solidFill>
                  <a:srgbClr val="000000"/>
                </a:solidFill>
              </a:defRPr>
            </a:pPr>
            <a: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Helvetica Light"/>
              </a:rPr>
              <a:t>Personalized data</a:t>
            </a:r>
            <a:b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Helvetica Light"/>
              </a:rPr>
            </a:br>
            <a: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Helvetica Light"/>
              </a:rPr>
              <a:t>(e.g., non-</a:t>
            </a:r>
            <a:r>
              <a:rPr kumimoji="0" lang="en-US" sz="2400" b="1" i="0" u="none" strike="noStrike" kern="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Helvetica Light"/>
              </a:rPr>
              <a:t>convo</a:t>
            </a:r>
            <a: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Helvetica Light"/>
              </a:rPr>
              <a:t>)</a:t>
            </a:r>
          </a:p>
          <a:p>
            <a:pPr marL="0" marR="0" lvl="0" indent="0" algn="ctr" defTabSz="499698" rtl="0" eaLnBrk="1" fontAlgn="auto" latinLnBrk="0" hangingPunct="1">
              <a:lnSpc>
                <a:spcPct val="100000"/>
              </a:lnSpc>
              <a:spcBef>
                <a:spcPts val="0"/>
              </a:spcBef>
              <a:spcAft>
                <a:spcPts val="0"/>
              </a:spcAft>
              <a:buClrTx/>
              <a:buSzTx/>
              <a:buFontTx/>
              <a:buNone/>
              <a:tabLst/>
              <a:defRPr sz="1800" b="0">
                <a:solidFill>
                  <a:srgbClr val="000000"/>
                </a:solidFill>
              </a:defRPr>
            </a:pPr>
            <a:endPar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Helvetica Light"/>
            </a:endParaRPr>
          </a:p>
        </p:txBody>
      </p:sp>
      <p:grpSp>
        <p:nvGrpSpPr>
          <p:cNvPr id="11" name="Group 10">
            <a:extLst>
              <a:ext uri="{FF2B5EF4-FFF2-40B4-BE49-F238E27FC236}">
                <a16:creationId xmlns:a16="http://schemas.microsoft.com/office/drawing/2014/main" id="{368B9EEA-2DE0-4829-9BB8-F8AF0AE04EDF}"/>
              </a:ext>
            </a:extLst>
          </p:cNvPr>
          <p:cNvGrpSpPr/>
          <p:nvPr/>
        </p:nvGrpSpPr>
        <p:grpSpPr>
          <a:xfrm>
            <a:off x="147061" y="4152143"/>
            <a:ext cx="11702104" cy="2621719"/>
            <a:chOff x="147061" y="4152143"/>
            <a:chExt cx="11702104" cy="2621719"/>
          </a:xfrm>
        </p:grpSpPr>
        <p:sp>
          <p:nvSpPr>
            <p:cNvPr id="12" name="Shape 37">
              <a:extLst>
                <a:ext uri="{FF2B5EF4-FFF2-40B4-BE49-F238E27FC236}">
                  <a16:creationId xmlns:a16="http://schemas.microsoft.com/office/drawing/2014/main" id="{E3552ED9-05BE-4546-90E4-B778BC05463D}"/>
                </a:ext>
              </a:extLst>
            </p:cNvPr>
            <p:cNvSpPr/>
            <p:nvPr/>
          </p:nvSpPr>
          <p:spPr>
            <a:xfrm>
              <a:off x="6904313" y="4152143"/>
              <a:ext cx="1368737" cy="1778298"/>
            </a:xfrm>
            <a:prstGeom prst="rect">
              <a:avLst/>
            </a:prstGeom>
            <a:blipFill>
              <a:blip r:embed="rId3"/>
            </a:blipFill>
            <a:ln w="12700">
              <a:miter lim="400000"/>
            </a:ln>
            <a:effectLst>
              <a:outerShdw blurRad="228600" dist="38100" dir="2700000" algn="tl" rotWithShape="0">
                <a:prstClr val="black">
                  <a:alpha val="40000"/>
                </a:prstClr>
              </a:outerShdw>
            </a:effectLst>
            <a:extLst>
              <a:ext uri="{C572A759-6A51-4108-AA02-DFA0A04FC94B}">
                <ma14:wrappingTextBoxFlag xmlns:ma14="http://schemas.microsoft.com/office/mac/drawingml/2011/main" xmlns="" xmlns:lc="http://schemas.openxmlformats.org/drawingml/2006/lockedCanvas" val="1"/>
              </a:ext>
            </a:extLst>
          </p:spPr>
          <p:txBody>
            <a:bodyPr lIns="50800" tIns="50800" rIns="50800" bIns="50800" anchor="ctr"/>
            <a:lstStyle>
              <a:lvl1pPr algn="ctr" defTabSz="499698">
                <a:defRPr sz="3080">
                  <a:latin typeface="+mn-lt"/>
                  <a:ea typeface="+mn-ea"/>
                  <a:cs typeface="+mn-cs"/>
                  <a:sym typeface="Helvetica Light"/>
                </a:defRPr>
              </a:lvl1pPr>
              <a:lvl2pPr indent="195535" algn="ctr" defTabSz="499698">
                <a:defRPr sz="3080">
                  <a:latin typeface="+mn-lt"/>
                  <a:ea typeface="+mn-ea"/>
                  <a:cs typeface="+mn-cs"/>
                  <a:sym typeface="Helvetica Light"/>
                </a:defRPr>
              </a:lvl2pPr>
              <a:lvl3pPr indent="391068" algn="ctr" defTabSz="499698">
                <a:defRPr sz="3080">
                  <a:latin typeface="+mn-lt"/>
                  <a:ea typeface="+mn-ea"/>
                  <a:cs typeface="+mn-cs"/>
                  <a:sym typeface="Helvetica Light"/>
                </a:defRPr>
              </a:lvl3pPr>
              <a:lvl4pPr indent="586601" algn="ctr" defTabSz="499698">
                <a:defRPr sz="3080">
                  <a:latin typeface="+mn-lt"/>
                  <a:ea typeface="+mn-ea"/>
                  <a:cs typeface="+mn-cs"/>
                  <a:sym typeface="Helvetica Light"/>
                </a:defRPr>
              </a:lvl4pPr>
              <a:lvl5pPr indent="782136" algn="ctr" defTabSz="499698">
                <a:defRPr sz="3080">
                  <a:latin typeface="+mn-lt"/>
                  <a:ea typeface="+mn-ea"/>
                  <a:cs typeface="+mn-cs"/>
                  <a:sym typeface="Helvetica Light"/>
                </a:defRPr>
              </a:lvl5pPr>
              <a:lvl6pPr indent="977670" algn="ctr" defTabSz="499698">
                <a:defRPr sz="3080">
                  <a:latin typeface="+mn-lt"/>
                  <a:ea typeface="+mn-ea"/>
                  <a:cs typeface="+mn-cs"/>
                  <a:sym typeface="Helvetica Light"/>
                </a:defRPr>
              </a:lvl6pPr>
              <a:lvl7pPr indent="1173204" algn="ctr" defTabSz="499698">
                <a:defRPr sz="3080">
                  <a:latin typeface="+mn-lt"/>
                  <a:ea typeface="+mn-ea"/>
                  <a:cs typeface="+mn-cs"/>
                  <a:sym typeface="Helvetica Light"/>
                </a:defRPr>
              </a:lvl7pPr>
              <a:lvl8pPr indent="1368737" algn="ctr" defTabSz="499698">
                <a:defRPr sz="3080">
                  <a:latin typeface="+mn-lt"/>
                  <a:ea typeface="+mn-ea"/>
                  <a:cs typeface="+mn-cs"/>
                  <a:sym typeface="Helvetica Light"/>
                </a:defRPr>
              </a:lvl8pPr>
              <a:lvl9pPr indent="1564271" algn="ctr" defTabSz="499698">
                <a:defRPr sz="3080">
                  <a:latin typeface="+mn-lt"/>
                  <a:ea typeface="+mn-ea"/>
                  <a:cs typeface="+mn-cs"/>
                  <a:sym typeface="Helvetica Light"/>
                </a:defRPr>
              </a:lvl9pPr>
            </a:lstStyle>
            <a:p>
              <a:pPr marL="0" marR="0" lvl="0" indent="0" algn="ctr" defTabSz="499698" rtl="0" eaLnBrk="1" fontAlgn="auto" latinLnBrk="0" hangingPunct="1">
                <a:lnSpc>
                  <a:spcPct val="100000"/>
                </a:lnSpc>
                <a:spcBef>
                  <a:spcPts val="0"/>
                </a:spcBef>
                <a:spcAft>
                  <a:spcPts val="0"/>
                </a:spcAft>
                <a:buClrTx/>
                <a:buSzTx/>
                <a:buFontTx/>
                <a:buNone/>
                <a:tabLst/>
                <a:defRPr sz="1800" b="0">
                  <a:solidFill>
                    <a:srgbClr val="000000"/>
                  </a:solidFill>
                </a:defRPr>
              </a:pPr>
              <a: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rPr>
                <a:t>Target</a:t>
              </a:r>
              <a:b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rPr>
              </a:br>
              <a: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rPr>
                <a:t>LSTM</a:t>
              </a:r>
              <a:endParaRPr kumimoji="0"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endParaRPr>
            </a:p>
          </p:txBody>
        </p:sp>
        <p:sp>
          <p:nvSpPr>
            <p:cNvPr id="13" name="Shape 35">
              <a:extLst>
                <a:ext uri="{FF2B5EF4-FFF2-40B4-BE49-F238E27FC236}">
                  <a16:creationId xmlns:a16="http://schemas.microsoft.com/office/drawing/2014/main" id="{AB4B7B0E-BB1E-411C-9C8A-35B3319FECC2}"/>
                </a:ext>
              </a:extLst>
            </p:cNvPr>
            <p:cNvSpPr/>
            <p:nvPr/>
          </p:nvSpPr>
          <p:spPr>
            <a:xfrm>
              <a:off x="4922922" y="4152143"/>
              <a:ext cx="1371515" cy="1778298"/>
            </a:xfrm>
            <a:prstGeom prst="rect">
              <a:avLst/>
            </a:prstGeom>
            <a:blipFill>
              <a:blip r:embed="rId4"/>
            </a:blipFill>
            <a:ln w="12700">
              <a:miter lim="400000"/>
            </a:ln>
            <a:effectLst>
              <a:outerShdw blurRad="228600" dist="38100" dir="2700000" algn="tl" rotWithShape="0">
                <a:prstClr val="black">
                  <a:alpha val="40000"/>
                </a:prstClr>
              </a:outerShdw>
            </a:effectLst>
            <a:extLst>
              <a:ext uri="{C572A759-6A51-4108-AA02-DFA0A04FC94B}">
                <ma14:wrappingTextBoxFlag xmlns:ma14="http://schemas.microsoft.com/office/mac/drawingml/2011/main" xmlns="" xmlns:lc="http://schemas.openxmlformats.org/drawingml/2006/lockedCanvas" val="1"/>
              </a:ext>
            </a:extLst>
          </p:spPr>
          <p:txBody>
            <a:bodyPr lIns="50800" tIns="50800" rIns="50800" bIns="50800" anchor="ctr"/>
            <a:lstStyle>
              <a:lvl1pPr algn="ctr" defTabSz="499698">
                <a:defRPr sz="3080">
                  <a:latin typeface="+mn-lt"/>
                  <a:ea typeface="+mn-ea"/>
                  <a:cs typeface="+mn-cs"/>
                  <a:sym typeface="Helvetica Light"/>
                </a:defRPr>
              </a:lvl1pPr>
              <a:lvl2pPr indent="195535" algn="ctr" defTabSz="499698">
                <a:defRPr sz="3080">
                  <a:latin typeface="+mn-lt"/>
                  <a:ea typeface="+mn-ea"/>
                  <a:cs typeface="+mn-cs"/>
                  <a:sym typeface="Helvetica Light"/>
                </a:defRPr>
              </a:lvl2pPr>
              <a:lvl3pPr indent="391068" algn="ctr" defTabSz="499698">
                <a:defRPr sz="3080">
                  <a:latin typeface="+mn-lt"/>
                  <a:ea typeface="+mn-ea"/>
                  <a:cs typeface="+mn-cs"/>
                  <a:sym typeface="Helvetica Light"/>
                </a:defRPr>
              </a:lvl3pPr>
              <a:lvl4pPr indent="586601" algn="ctr" defTabSz="499698">
                <a:defRPr sz="3080">
                  <a:latin typeface="+mn-lt"/>
                  <a:ea typeface="+mn-ea"/>
                  <a:cs typeface="+mn-cs"/>
                  <a:sym typeface="Helvetica Light"/>
                </a:defRPr>
              </a:lvl4pPr>
              <a:lvl5pPr indent="782136" algn="ctr" defTabSz="499698">
                <a:defRPr sz="3080">
                  <a:latin typeface="+mn-lt"/>
                  <a:ea typeface="+mn-ea"/>
                  <a:cs typeface="+mn-cs"/>
                  <a:sym typeface="Helvetica Light"/>
                </a:defRPr>
              </a:lvl5pPr>
              <a:lvl6pPr indent="977670" algn="ctr" defTabSz="499698">
                <a:defRPr sz="3080">
                  <a:latin typeface="+mn-lt"/>
                  <a:ea typeface="+mn-ea"/>
                  <a:cs typeface="+mn-cs"/>
                  <a:sym typeface="Helvetica Light"/>
                </a:defRPr>
              </a:lvl6pPr>
              <a:lvl7pPr indent="1173204" algn="ctr" defTabSz="499698">
                <a:defRPr sz="3080">
                  <a:latin typeface="+mn-lt"/>
                  <a:ea typeface="+mn-ea"/>
                  <a:cs typeface="+mn-cs"/>
                  <a:sym typeface="Helvetica Light"/>
                </a:defRPr>
              </a:lvl7pPr>
              <a:lvl8pPr indent="1368737" algn="ctr" defTabSz="499698">
                <a:defRPr sz="3080">
                  <a:latin typeface="+mn-lt"/>
                  <a:ea typeface="+mn-ea"/>
                  <a:cs typeface="+mn-cs"/>
                  <a:sym typeface="Helvetica Light"/>
                </a:defRPr>
              </a:lvl8pPr>
              <a:lvl9pPr indent="1564271" algn="ctr" defTabSz="499698">
                <a:defRPr sz="3080">
                  <a:latin typeface="+mn-lt"/>
                  <a:ea typeface="+mn-ea"/>
                  <a:cs typeface="+mn-cs"/>
                  <a:sym typeface="Helvetica Light"/>
                </a:defRPr>
              </a:lvl9pPr>
            </a:lstStyle>
            <a:p>
              <a:pPr marL="0" marR="0" lvl="0" indent="0" algn="ctr" defTabSz="499698" rtl="0" eaLnBrk="1" fontAlgn="auto" latinLnBrk="0" hangingPunct="1">
                <a:lnSpc>
                  <a:spcPct val="100000"/>
                </a:lnSpc>
                <a:spcBef>
                  <a:spcPts val="0"/>
                </a:spcBef>
                <a:spcAft>
                  <a:spcPts val="0"/>
                </a:spcAft>
                <a:buClrTx/>
                <a:buSzTx/>
                <a:buFontTx/>
                <a:buNone/>
                <a:tabLst/>
                <a:defRPr sz="1800" b="0">
                  <a:solidFill>
                    <a:srgbClr val="000000"/>
                  </a:solidFill>
                </a:defRPr>
              </a:pPr>
              <a: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rPr>
                <a:t>Source</a:t>
              </a:r>
              <a:b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rPr>
              </a:br>
              <a: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rPr>
                <a:t>LSTM</a:t>
              </a:r>
              <a:endParaRPr kumimoji="0"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endParaRPr>
            </a:p>
          </p:txBody>
        </p:sp>
        <p:sp>
          <p:nvSpPr>
            <p:cNvPr id="14" name="Shape 45">
              <a:extLst>
                <a:ext uri="{FF2B5EF4-FFF2-40B4-BE49-F238E27FC236}">
                  <a16:creationId xmlns:a16="http://schemas.microsoft.com/office/drawing/2014/main" id="{09467CD9-8BFD-4196-B976-4F951BC83738}"/>
                </a:ext>
              </a:extLst>
            </p:cNvPr>
            <p:cNvSpPr/>
            <p:nvPr/>
          </p:nvSpPr>
          <p:spPr>
            <a:xfrm>
              <a:off x="7588681" y="6286549"/>
              <a:ext cx="102656" cy="487313"/>
            </a:xfrm>
            <a:prstGeom prst="rect">
              <a:avLst/>
            </a:prstGeom>
            <a:ln w="12700">
              <a:miter lim="400000"/>
            </a:ln>
            <a:extLst>
              <a:ext uri="{C572A759-6A51-4108-AA02-DFA0A04FC94B}">
                <ma14:wrappingTextBoxFlag xmlns:ma14="http://schemas.microsoft.com/office/mac/drawingml/2011/main" xmlns="" xmlns:lc="http://schemas.openxmlformats.org/drawingml/2006/lockedCanvas" val="1"/>
              </a:ext>
            </a:extLst>
          </p:spPr>
          <p:txBody>
            <a:bodyPr wrap="none" lIns="50800" tIns="50800" rIns="50800" bIns="50800" anchor="ctr">
              <a:spAutoFit/>
            </a:bodyPr>
            <a:lstStyle>
              <a:lvl1pPr algn="ctr" defTabSz="499698">
                <a:defRPr sz="3080">
                  <a:latin typeface="+mn-lt"/>
                  <a:ea typeface="+mn-ea"/>
                  <a:cs typeface="+mn-cs"/>
                  <a:sym typeface="Helvetica Light"/>
                </a:defRPr>
              </a:lvl1pPr>
              <a:lvl2pPr indent="195535" algn="ctr" defTabSz="499698">
                <a:defRPr sz="3080">
                  <a:latin typeface="+mn-lt"/>
                  <a:ea typeface="+mn-ea"/>
                  <a:cs typeface="+mn-cs"/>
                  <a:sym typeface="Helvetica Light"/>
                </a:defRPr>
              </a:lvl2pPr>
              <a:lvl3pPr indent="391068" algn="ctr" defTabSz="499698">
                <a:defRPr sz="3080">
                  <a:latin typeface="+mn-lt"/>
                  <a:ea typeface="+mn-ea"/>
                  <a:cs typeface="+mn-cs"/>
                  <a:sym typeface="Helvetica Light"/>
                </a:defRPr>
              </a:lvl3pPr>
              <a:lvl4pPr indent="586601" algn="ctr" defTabSz="499698">
                <a:defRPr sz="3080">
                  <a:latin typeface="+mn-lt"/>
                  <a:ea typeface="+mn-ea"/>
                  <a:cs typeface="+mn-cs"/>
                  <a:sym typeface="Helvetica Light"/>
                </a:defRPr>
              </a:lvl4pPr>
              <a:lvl5pPr indent="782136" algn="ctr" defTabSz="499698">
                <a:defRPr sz="3080">
                  <a:latin typeface="+mn-lt"/>
                  <a:ea typeface="+mn-ea"/>
                  <a:cs typeface="+mn-cs"/>
                  <a:sym typeface="Helvetica Light"/>
                </a:defRPr>
              </a:lvl5pPr>
              <a:lvl6pPr indent="977670" algn="ctr" defTabSz="499698">
                <a:defRPr sz="3080">
                  <a:latin typeface="+mn-lt"/>
                  <a:ea typeface="+mn-ea"/>
                  <a:cs typeface="+mn-cs"/>
                  <a:sym typeface="Helvetica Light"/>
                </a:defRPr>
              </a:lvl6pPr>
              <a:lvl7pPr indent="1173204" algn="ctr" defTabSz="499698">
                <a:defRPr sz="3080">
                  <a:latin typeface="+mn-lt"/>
                  <a:ea typeface="+mn-ea"/>
                  <a:cs typeface="+mn-cs"/>
                  <a:sym typeface="Helvetica Light"/>
                </a:defRPr>
              </a:lvl7pPr>
              <a:lvl8pPr indent="1368737" algn="ctr" defTabSz="499698">
                <a:defRPr sz="3080">
                  <a:latin typeface="+mn-lt"/>
                  <a:ea typeface="+mn-ea"/>
                  <a:cs typeface="+mn-cs"/>
                  <a:sym typeface="Helvetica Light"/>
                </a:defRPr>
              </a:lvl8pPr>
              <a:lvl9pPr indent="1564271" algn="ctr" defTabSz="499698">
                <a:defRPr sz="3080">
                  <a:latin typeface="+mn-lt"/>
                  <a:ea typeface="+mn-ea"/>
                  <a:cs typeface="+mn-cs"/>
                  <a:sym typeface="Helvetica Light"/>
                </a:defRPr>
              </a:lvl9pPr>
            </a:lstStyle>
            <a:p>
              <a:pPr marL="0" marR="0" lvl="0" indent="0" algn="ctr" defTabSz="499698" rtl="0" eaLnBrk="1" fontAlgn="auto" latinLnBrk="0" hangingPunct="1">
                <a:lnSpc>
                  <a:spcPct val="100000"/>
                </a:lnSpc>
                <a:spcBef>
                  <a:spcPts val="0"/>
                </a:spcBef>
                <a:spcAft>
                  <a:spcPts val="0"/>
                </a:spcAft>
                <a:buClrTx/>
                <a:buSzTx/>
                <a:buFontTx/>
                <a:buNone/>
                <a:tabLst/>
                <a:defRPr sz="1800" b="0"/>
              </a:pPr>
              <a:endParaRPr kumimoji="0" sz="25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Helvetica Light"/>
              </a:endParaRPr>
            </a:p>
          </p:txBody>
        </p:sp>
        <p:cxnSp>
          <p:nvCxnSpPr>
            <p:cNvPr id="15" name="Straight Arrow Connector 14">
              <a:extLst>
                <a:ext uri="{FF2B5EF4-FFF2-40B4-BE49-F238E27FC236}">
                  <a16:creationId xmlns:a16="http://schemas.microsoft.com/office/drawing/2014/main" id="{298AB8C0-EA9C-46CF-B72B-E3863A2CE561}"/>
                </a:ext>
              </a:extLst>
            </p:cNvPr>
            <p:cNvCxnSpPr>
              <a:stCxn id="13" idx="3"/>
              <a:endCxn id="12" idx="1"/>
            </p:cNvCxnSpPr>
            <p:nvPr/>
          </p:nvCxnSpPr>
          <p:spPr>
            <a:xfrm>
              <a:off x="6294437" y="5041292"/>
              <a:ext cx="609876" cy="0"/>
            </a:xfrm>
            <a:prstGeom prst="straightConnector1">
              <a:avLst/>
            </a:prstGeom>
            <a:noFill/>
            <a:ln w="38100" cap="flat">
              <a:solidFill>
                <a:srgbClr val="000000"/>
              </a:solidFill>
              <a:prstDash val="solid"/>
              <a:miter lim="400000"/>
              <a:tailEnd type="triangle" w="lg" len="lg"/>
            </a:ln>
            <a:effectLst/>
          </p:spPr>
        </p:cxnSp>
        <p:cxnSp>
          <p:nvCxnSpPr>
            <p:cNvPr id="16" name="Straight Arrow Connector 15">
              <a:extLst>
                <a:ext uri="{FF2B5EF4-FFF2-40B4-BE49-F238E27FC236}">
                  <a16:creationId xmlns:a16="http://schemas.microsoft.com/office/drawing/2014/main" id="{25451DC8-BEFF-4961-8A35-6725B8D52E37}"/>
                </a:ext>
              </a:extLst>
            </p:cNvPr>
            <p:cNvCxnSpPr>
              <a:cxnSpLocks/>
              <a:endCxn id="13" idx="1"/>
            </p:cNvCxnSpPr>
            <p:nvPr/>
          </p:nvCxnSpPr>
          <p:spPr>
            <a:xfrm>
              <a:off x="4376753" y="5041292"/>
              <a:ext cx="546169" cy="0"/>
            </a:xfrm>
            <a:prstGeom prst="straightConnector1">
              <a:avLst/>
            </a:prstGeom>
            <a:noFill/>
            <a:ln w="38100" cap="flat">
              <a:solidFill>
                <a:srgbClr val="000000"/>
              </a:solidFill>
              <a:prstDash val="solid"/>
              <a:miter lim="400000"/>
              <a:tailEnd type="triangle" w="lg" len="lg"/>
            </a:ln>
            <a:effectLst/>
          </p:spPr>
        </p:cxnSp>
        <p:cxnSp>
          <p:nvCxnSpPr>
            <p:cNvPr id="17" name="Straight Arrow Connector 16">
              <a:extLst>
                <a:ext uri="{FF2B5EF4-FFF2-40B4-BE49-F238E27FC236}">
                  <a16:creationId xmlns:a16="http://schemas.microsoft.com/office/drawing/2014/main" id="{23E3F95B-6720-4FA2-981B-E1BEC0CF0A9C}"/>
                </a:ext>
              </a:extLst>
            </p:cNvPr>
            <p:cNvCxnSpPr>
              <a:cxnSpLocks/>
              <a:stCxn id="12" idx="3"/>
            </p:cNvCxnSpPr>
            <p:nvPr/>
          </p:nvCxnSpPr>
          <p:spPr>
            <a:xfrm>
              <a:off x="8273050" y="5041292"/>
              <a:ext cx="535987" cy="0"/>
            </a:xfrm>
            <a:prstGeom prst="straightConnector1">
              <a:avLst/>
            </a:prstGeom>
            <a:noFill/>
            <a:ln w="38100" cap="flat">
              <a:solidFill>
                <a:srgbClr val="000000"/>
              </a:solidFill>
              <a:prstDash val="solid"/>
              <a:miter lim="400000"/>
              <a:tailEnd type="triangle" w="lg" len="lg"/>
            </a:ln>
            <a:effectLst/>
          </p:spPr>
        </p:cxnSp>
        <p:sp>
          <p:nvSpPr>
            <p:cNvPr id="18" name="Flowchart: Multidocument 17">
              <a:extLst>
                <a:ext uri="{FF2B5EF4-FFF2-40B4-BE49-F238E27FC236}">
                  <a16:creationId xmlns:a16="http://schemas.microsoft.com/office/drawing/2014/main" id="{1FC24F59-2902-40B2-A187-D62B91C641A5}"/>
                </a:ext>
              </a:extLst>
            </p:cNvPr>
            <p:cNvSpPr/>
            <p:nvPr/>
          </p:nvSpPr>
          <p:spPr>
            <a:xfrm>
              <a:off x="8809037" y="4533213"/>
              <a:ext cx="3040128" cy="1514991"/>
            </a:xfrm>
            <a:prstGeom prst="flowChartMultidocument">
              <a:avLst/>
            </a:prstGeom>
            <a:solidFill>
              <a:srgbClr val="DCDEE0"/>
            </a:solidFill>
            <a:ln w="6350" cap="flat">
              <a:solidFill>
                <a:srgbClr val="000000">
                  <a:lumMod val="75000"/>
                  <a:lumOff val="25000"/>
                </a:srgbClr>
              </a:solidFill>
              <a:miter lim="400000"/>
            </a:ln>
            <a:effectLst>
              <a:outerShdw blurRad="38100" dist="25400" dir="5400000" rotWithShape="0">
                <a:srgbClr val="000000">
                  <a:alpha val="50000"/>
                </a:srgbClr>
              </a:outerShdw>
            </a:effectLst>
          </p:spPr>
          <p:txBody>
            <a:bodyPr rot="0" spcFirstLastPara="1" vert="horz" wrap="square" lIns="50800" tIns="50800" rIns="50800" bIns="50800" numCol="1" spcCol="38100" rtlCol="0" anchor="ctr">
              <a:spAutoFit/>
            </a:bodyPr>
            <a:lstStyle>
              <a:lvl1pPr algn="ctr" defTabSz="499698">
                <a:defRPr sz="3080">
                  <a:latin typeface="+mn-lt"/>
                  <a:ea typeface="+mn-ea"/>
                  <a:cs typeface="+mn-cs"/>
                  <a:sym typeface="Helvetica Light"/>
                </a:defRPr>
              </a:lvl1pPr>
              <a:lvl2pPr indent="195535" algn="ctr" defTabSz="499698">
                <a:defRPr sz="3080">
                  <a:latin typeface="+mn-lt"/>
                  <a:ea typeface="+mn-ea"/>
                  <a:cs typeface="+mn-cs"/>
                  <a:sym typeface="Helvetica Light"/>
                </a:defRPr>
              </a:lvl2pPr>
              <a:lvl3pPr indent="391068" algn="ctr" defTabSz="499698">
                <a:defRPr sz="3080">
                  <a:latin typeface="+mn-lt"/>
                  <a:ea typeface="+mn-ea"/>
                  <a:cs typeface="+mn-cs"/>
                  <a:sym typeface="Helvetica Light"/>
                </a:defRPr>
              </a:lvl3pPr>
              <a:lvl4pPr indent="586601" algn="ctr" defTabSz="499698">
                <a:defRPr sz="3080">
                  <a:latin typeface="+mn-lt"/>
                  <a:ea typeface="+mn-ea"/>
                  <a:cs typeface="+mn-cs"/>
                  <a:sym typeface="Helvetica Light"/>
                </a:defRPr>
              </a:lvl4pPr>
              <a:lvl5pPr indent="782136" algn="ctr" defTabSz="499698">
                <a:defRPr sz="3080">
                  <a:latin typeface="+mn-lt"/>
                  <a:ea typeface="+mn-ea"/>
                  <a:cs typeface="+mn-cs"/>
                  <a:sym typeface="Helvetica Light"/>
                </a:defRPr>
              </a:lvl5pPr>
              <a:lvl6pPr indent="977670" algn="ctr" defTabSz="499698">
                <a:defRPr sz="3080">
                  <a:latin typeface="+mn-lt"/>
                  <a:ea typeface="+mn-ea"/>
                  <a:cs typeface="+mn-cs"/>
                  <a:sym typeface="Helvetica Light"/>
                </a:defRPr>
              </a:lvl6pPr>
              <a:lvl7pPr indent="1173204" algn="ctr" defTabSz="499698">
                <a:defRPr sz="3080">
                  <a:latin typeface="+mn-lt"/>
                  <a:ea typeface="+mn-ea"/>
                  <a:cs typeface="+mn-cs"/>
                  <a:sym typeface="Helvetica Light"/>
                </a:defRPr>
              </a:lvl7pPr>
              <a:lvl8pPr indent="1368737" algn="ctr" defTabSz="499698">
                <a:defRPr sz="3080">
                  <a:latin typeface="+mn-lt"/>
                  <a:ea typeface="+mn-ea"/>
                  <a:cs typeface="+mn-cs"/>
                  <a:sym typeface="Helvetica Light"/>
                </a:defRPr>
              </a:lvl8pPr>
              <a:lvl9pPr indent="1564271" algn="ctr" defTabSz="499698">
                <a:defRPr sz="3080">
                  <a:latin typeface="+mn-lt"/>
                  <a:ea typeface="+mn-ea"/>
                  <a:cs typeface="+mn-cs"/>
                  <a:sym typeface="Helvetica Light"/>
                </a:defRPr>
              </a:lvl9pPr>
            </a:lstStyle>
            <a:p>
              <a:pPr marL="0" marR="0" lvl="0" indent="0" algn="ctr" defTabSz="499698" rtl="0" eaLnBrk="1" fontAlgn="auto" latinLnBrk="0" hangingPunct="1">
                <a:lnSpc>
                  <a:spcPct val="100000"/>
                </a:lnSpc>
                <a:spcBef>
                  <a:spcPts val="0"/>
                </a:spcBef>
                <a:spcAft>
                  <a:spcPts val="0"/>
                </a:spcAft>
                <a:buClrTx/>
                <a:buSzTx/>
                <a:buFontTx/>
                <a:buNone/>
                <a:tabLst/>
                <a:defRPr sz="1800" b="0">
                  <a:solidFill>
                    <a:srgbClr val="000000"/>
                  </a:solidFill>
                </a:defRPr>
              </a:pPr>
              <a: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Helvetica Light"/>
                </a:rPr>
                <a:t>personalized data</a:t>
              </a:r>
            </a:p>
            <a:p>
              <a:pPr marL="0" marR="0" lvl="0" indent="0" algn="ctr" defTabSz="499698" rtl="0" eaLnBrk="1" fontAlgn="auto" latinLnBrk="0" hangingPunct="1">
                <a:lnSpc>
                  <a:spcPct val="100000"/>
                </a:lnSpc>
                <a:spcBef>
                  <a:spcPts val="0"/>
                </a:spcBef>
                <a:spcAft>
                  <a:spcPts val="0"/>
                </a:spcAft>
                <a:buClrTx/>
                <a:buSzTx/>
                <a:buFontTx/>
                <a:buNone/>
                <a:tabLst/>
                <a:defRPr sz="1800" b="0">
                  <a:solidFill>
                    <a:srgbClr val="000000"/>
                  </a:solidFill>
                </a:defRPr>
              </a:pPr>
              <a:endPar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Helvetica Light"/>
              </a:endParaRPr>
            </a:p>
            <a:p>
              <a:pPr marL="0" marR="0" lvl="0" indent="0" algn="ctr" defTabSz="499698" rtl="0" eaLnBrk="1" fontAlgn="auto" latinLnBrk="0" hangingPunct="1">
                <a:lnSpc>
                  <a:spcPct val="100000"/>
                </a:lnSpc>
                <a:spcBef>
                  <a:spcPts val="0"/>
                </a:spcBef>
                <a:spcAft>
                  <a:spcPts val="0"/>
                </a:spcAft>
                <a:buClrTx/>
                <a:buSzTx/>
                <a:buFontTx/>
                <a:buNone/>
                <a:tabLst/>
                <a:defRPr sz="1800" b="0">
                  <a:solidFill>
                    <a:srgbClr val="000000"/>
                  </a:solidFill>
                </a:defRPr>
              </a:pPr>
              <a:endPar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Helvetica Light"/>
              </a:endParaRPr>
            </a:p>
          </p:txBody>
        </p:sp>
        <p:sp>
          <p:nvSpPr>
            <p:cNvPr id="19" name="Rectangle 18">
              <a:extLst>
                <a:ext uri="{FF2B5EF4-FFF2-40B4-BE49-F238E27FC236}">
                  <a16:creationId xmlns:a16="http://schemas.microsoft.com/office/drawing/2014/main" id="{1A1FB2A5-0301-40F0-B020-CC72EA2B2303}"/>
                </a:ext>
              </a:extLst>
            </p:cNvPr>
            <p:cNvSpPr/>
            <p:nvPr/>
          </p:nvSpPr>
          <p:spPr>
            <a:xfrm rot="16200000">
              <a:off x="-781398" y="5085997"/>
              <a:ext cx="2441694" cy="584775"/>
            </a:xfrm>
            <a:prstGeom prst="rect">
              <a:avLst/>
            </a:prstGeom>
          </p:spPr>
          <p:txBody>
            <a:bodyPr wrap="none">
              <a:spAutoFit/>
            </a:bodyPr>
            <a:lstStyle>
              <a:lvl1pPr algn="ctr" defTabSz="499698">
                <a:defRPr sz="3080">
                  <a:latin typeface="+mn-lt"/>
                  <a:ea typeface="+mn-ea"/>
                  <a:cs typeface="+mn-cs"/>
                  <a:sym typeface="Helvetica Light"/>
                </a:defRPr>
              </a:lvl1pPr>
              <a:lvl2pPr indent="195535" algn="ctr" defTabSz="499698">
                <a:defRPr sz="3080">
                  <a:latin typeface="+mn-lt"/>
                  <a:ea typeface="+mn-ea"/>
                  <a:cs typeface="+mn-cs"/>
                  <a:sym typeface="Helvetica Light"/>
                </a:defRPr>
              </a:lvl2pPr>
              <a:lvl3pPr indent="391068" algn="ctr" defTabSz="499698">
                <a:defRPr sz="3080">
                  <a:latin typeface="+mn-lt"/>
                  <a:ea typeface="+mn-ea"/>
                  <a:cs typeface="+mn-cs"/>
                  <a:sym typeface="Helvetica Light"/>
                </a:defRPr>
              </a:lvl3pPr>
              <a:lvl4pPr indent="586601" algn="ctr" defTabSz="499698">
                <a:defRPr sz="3080">
                  <a:latin typeface="+mn-lt"/>
                  <a:ea typeface="+mn-ea"/>
                  <a:cs typeface="+mn-cs"/>
                  <a:sym typeface="Helvetica Light"/>
                </a:defRPr>
              </a:lvl4pPr>
              <a:lvl5pPr indent="782136" algn="ctr" defTabSz="499698">
                <a:defRPr sz="3080">
                  <a:latin typeface="+mn-lt"/>
                  <a:ea typeface="+mn-ea"/>
                  <a:cs typeface="+mn-cs"/>
                  <a:sym typeface="Helvetica Light"/>
                </a:defRPr>
              </a:lvl5pPr>
              <a:lvl6pPr indent="977670" algn="ctr" defTabSz="499698">
                <a:defRPr sz="3080">
                  <a:latin typeface="+mn-lt"/>
                  <a:ea typeface="+mn-ea"/>
                  <a:cs typeface="+mn-cs"/>
                  <a:sym typeface="Helvetica Light"/>
                </a:defRPr>
              </a:lvl6pPr>
              <a:lvl7pPr indent="1173204" algn="ctr" defTabSz="499698">
                <a:defRPr sz="3080">
                  <a:latin typeface="+mn-lt"/>
                  <a:ea typeface="+mn-ea"/>
                  <a:cs typeface="+mn-cs"/>
                  <a:sym typeface="Helvetica Light"/>
                </a:defRPr>
              </a:lvl7pPr>
              <a:lvl8pPr indent="1368737" algn="ctr" defTabSz="499698">
                <a:defRPr sz="3080">
                  <a:latin typeface="+mn-lt"/>
                  <a:ea typeface="+mn-ea"/>
                  <a:cs typeface="+mn-cs"/>
                  <a:sym typeface="Helvetica Light"/>
                </a:defRPr>
              </a:lvl8pPr>
              <a:lvl9pPr indent="1564271" algn="ctr" defTabSz="499698">
                <a:defRPr sz="3080">
                  <a:latin typeface="+mn-lt"/>
                  <a:ea typeface="+mn-ea"/>
                  <a:cs typeface="+mn-cs"/>
                  <a:sym typeface="Helvetica Light"/>
                </a:defRPr>
              </a:lvl9pPr>
            </a:lstStyle>
            <a:p>
              <a:pPr marL="0" marR="0" lvl="0" indent="0" algn="ctr" defTabSz="4996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Helvetica Light"/>
                </a:rPr>
                <a:t>Autoencoder</a:t>
              </a:r>
              <a:endParaRPr kumimoji="0" lang="en-US" sz="32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Helvetica Light"/>
              </a:endParaRPr>
            </a:p>
          </p:txBody>
        </p:sp>
      </p:grpSp>
      <p:grpSp>
        <p:nvGrpSpPr>
          <p:cNvPr id="20" name="Group 19">
            <a:extLst>
              <a:ext uri="{FF2B5EF4-FFF2-40B4-BE49-F238E27FC236}">
                <a16:creationId xmlns:a16="http://schemas.microsoft.com/office/drawing/2014/main" id="{F792D9CC-6F3B-440C-BB57-5A3000BF0164}"/>
              </a:ext>
            </a:extLst>
          </p:cNvPr>
          <p:cNvGrpSpPr/>
          <p:nvPr/>
        </p:nvGrpSpPr>
        <p:grpSpPr>
          <a:xfrm>
            <a:off x="147061" y="1684055"/>
            <a:ext cx="11681823" cy="1916307"/>
            <a:chOff x="147061" y="1684055"/>
            <a:chExt cx="11681823" cy="1916307"/>
          </a:xfrm>
        </p:grpSpPr>
        <p:sp>
          <p:nvSpPr>
            <p:cNvPr id="21" name="Shape 32">
              <a:extLst>
                <a:ext uri="{FF2B5EF4-FFF2-40B4-BE49-F238E27FC236}">
                  <a16:creationId xmlns:a16="http://schemas.microsoft.com/office/drawing/2014/main" id="{B23E584B-A6BE-4268-A64C-DAB29C843B32}"/>
                </a:ext>
              </a:extLst>
            </p:cNvPr>
            <p:cNvSpPr/>
            <p:nvPr/>
          </p:nvSpPr>
          <p:spPr>
            <a:xfrm>
              <a:off x="4922922" y="1684055"/>
              <a:ext cx="1371515" cy="1778298"/>
            </a:xfrm>
            <a:prstGeom prst="rect">
              <a:avLst/>
            </a:prstGeom>
            <a:blipFill>
              <a:blip r:embed="rId5"/>
            </a:blipFill>
            <a:ln w="12700">
              <a:miter lim="400000"/>
            </a:ln>
            <a:effectLst>
              <a:outerShdw blurRad="228600" dist="38100" dir="2700000" algn="tl" rotWithShape="0">
                <a:prstClr val="black">
                  <a:alpha val="40000"/>
                </a:prstClr>
              </a:outerShdw>
            </a:effectLst>
            <a:extLst>
              <a:ext uri="{C572A759-6A51-4108-AA02-DFA0A04FC94B}">
                <ma14:wrappingTextBoxFlag xmlns:ma14="http://schemas.microsoft.com/office/mac/drawingml/2011/main" xmlns="" xmlns:lc="http://schemas.openxmlformats.org/drawingml/2006/lockedCanvas" val="1"/>
              </a:ext>
            </a:extLst>
          </p:spPr>
          <p:txBody>
            <a:bodyPr lIns="50800" tIns="50800" rIns="50800" bIns="50800" anchor="ctr"/>
            <a:lstStyle>
              <a:lvl1pPr algn="ctr" defTabSz="499698">
                <a:defRPr sz="3080">
                  <a:latin typeface="+mn-lt"/>
                  <a:ea typeface="+mn-ea"/>
                  <a:cs typeface="+mn-cs"/>
                  <a:sym typeface="Helvetica Light"/>
                </a:defRPr>
              </a:lvl1pPr>
              <a:lvl2pPr indent="195535" algn="ctr" defTabSz="499698">
                <a:defRPr sz="3080">
                  <a:latin typeface="+mn-lt"/>
                  <a:ea typeface="+mn-ea"/>
                  <a:cs typeface="+mn-cs"/>
                  <a:sym typeface="Helvetica Light"/>
                </a:defRPr>
              </a:lvl2pPr>
              <a:lvl3pPr indent="391068" algn="ctr" defTabSz="499698">
                <a:defRPr sz="3080">
                  <a:latin typeface="+mn-lt"/>
                  <a:ea typeface="+mn-ea"/>
                  <a:cs typeface="+mn-cs"/>
                  <a:sym typeface="Helvetica Light"/>
                </a:defRPr>
              </a:lvl3pPr>
              <a:lvl4pPr indent="586601" algn="ctr" defTabSz="499698">
                <a:defRPr sz="3080">
                  <a:latin typeface="+mn-lt"/>
                  <a:ea typeface="+mn-ea"/>
                  <a:cs typeface="+mn-cs"/>
                  <a:sym typeface="Helvetica Light"/>
                </a:defRPr>
              </a:lvl4pPr>
              <a:lvl5pPr indent="782136" algn="ctr" defTabSz="499698">
                <a:defRPr sz="3080">
                  <a:latin typeface="+mn-lt"/>
                  <a:ea typeface="+mn-ea"/>
                  <a:cs typeface="+mn-cs"/>
                  <a:sym typeface="Helvetica Light"/>
                </a:defRPr>
              </a:lvl5pPr>
              <a:lvl6pPr indent="977670" algn="ctr" defTabSz="499698">
                <a:defRPr sz="3080">
                  <a:latin typeface="+mn-lt"/>
                  <a:ea typeface="+mn-ea"/>
                  <a:cs typeface="+mn-cs"/>
                  <a:sym typeface="Helvetica Light"/>
                </a:defRPr>
              </a:lvl6pPr>
              <a:lvl7pPr indent="1173204" algn="ctr" defTabSz="499698">
                <a:defRPr sz="3080">
                  <a:latin typeface="+mn-lt"/>
                  <a:ea typeface="+mn-ea"/>
                  <a:cs typeface="+mn-cs"/>
                  <a:sym typeface="Helvetica Light"/>
                </a:defRPr>
              </a:lvl7pPr>
              <a:lvl8pPr indent="1368737" algn="ctr" defTabSz="499698">
                <a:defRPr sz="3080">
                  <a:latin typeface="+mn-lt"/>
                  <a:ea typeface="+mn-ea"/>
                  <a:cs typeface="+mn-cs"/>
                  <a:sym typeface="Helvetica Light"/>
                </a:defRPr>
              </a:lvl8pPr>
              <a:lvl9pPr indent="1564271" algn="ctr" defTabSz="499698">
                <a:defRPr sz="3080">
                  <a:latin typeface="+mn-lt"/>
                  <a:ea typeface="+mn-ea"/>
                  <a:cs typeface="+mn-cs"/>
                  <a:sym typeface="Helvetica Light"/>
                </a:defRPr>
              </a:lvl9pPr>
            </a:lstStyle>
            <a:p>
              <a:pPr marL="0" marR="0" lvl="0" indent="0" algn="ctr" defTabSz="499698" rtl="0" eaLnBrk="1" fontAlgn="auto" latinLnBrk="0" hangingPunct="1">
                <a:lnSpc>
                  <a:spcPct val="100000"/>
                </a:lnSpc>
                <a:spcBef>
                  <a:spcPts val="0"/>
                </a:spcBef>
                <a:spcAft>
                  <a:spcPts val="0"/>
                </a:spcAft>
                <a:buClrTx/>
                <a:buSzTx/>
                <a:buFontTx/>
                <a:buNone/>
                <a:tabLst/>
                <a:defRPr sz="1800" b="0">
                  <a:solidFill>
                    <a:srgbClr val="000000"/>
                  </a:solidFill>
                </a:defRPr>
              </a:pPr>
              <a: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rPr>
                <a:t>Source</a:t>
              </a:r>
              <a:b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rPr>
              </a:br>
              <a: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rPr>
                <a:t>LSTM</a:t>
              </a:r>
            </a:p>
          </p:txBody>
        </p:sp>
        <p:sp>
          <p:nvSpPr>
            <p:cNvPr id="22" name="Shape 34">
              <a:extLst>
                <a:ext uri="{FF2B5EF4-FFF2-40B4-BE49-F238E27FC236}">
                  <a16:creationId xmlns:a16="http://schemas.microsoft.com/office/drawing/2014/main" id="{68F3CB01-E6F9-4EFF-9067-6882A39C886F}"/>
                </a:ext>
              </a:extLst>
            </p:cNvPr>
            <p:cNvSpPr/>
            <p:nvPr/>
          </p:nvSpPr>
          <p:spPr>
            <a:xfrm>
              <a:off x="6904313" y="1684055"/>
              <a:ext cx="1368737" cy="1778297"/>
            </a:xfrm>
            <a:prstGeom prst="rect">
              <a:avLst/>
            </a:prstGeom>
            <a:blipFill>
              <a:blip r:embed="rId3"/>
            </a:blipFill>
            <a:ln w="12700">
              <a:miter lim="400000"/>
            </a:ln>
            <a:effectLst>
              <a:outerShdw blurRad="228600" dist="38100" dir="2700000" algn="tl" rotWithShape="0">
                <a:prstClr val="black">
                  <a:alpha val="40000"/>
                </a:prstClr>
              </a:outerShdw>
            </a:effectLst>
            <a:extLst>
              <a:ext uri="{C572A759-6A51-4108-AA02-DFA0A04FC94B}">
                <ma14:wrappingTextBoxFlag xmlns:ma14="http://schemas.microsoft.com/office/mac/drawingml/2011/main" xmlns="" xmlns:lc="http://schemas.openxmlformats.org/drawingml/2006/lockedCanvas" val="1"/>
              </a:ext>
            </a:extLst>
          </p:spPr>
          <p:txBody>
            <a:bodyPr lIns="50800" tIns="50800" rIns="50800" bIns="50800" anchor="ctr"/>
            <a:lstStyle>
              <a:lvl1pPr algn="ctr" defTabSz="499698">
                <a:defRPr sz="3080">
                  <a:latin typeface="+mn-lt"/>
                  <a:ea typeface="+mn-ea"/>
                  <a:cs typeface="+mn-cs"/>
                  <a:sym typeface="Helvetica Light"/>
                </a:defRPr>
              </a:lvl1pPr>
              <a:lvl2pPr indent="195535" algn="ctr" defTabSz="499698">
                <a:defRPr sz="3080">
                  <a:latin typeface="+mn-lt"/>
                  <a:ea typeface="+mn-ea"/>
                  <a:cs typeface="+mn-cs"/>
                  <a:sym typeface="Helvetica Light"/>
                </a:defRPr>
              </a:lvl2pPr>
              <a:lvl3pPr indent="391068" algn="ctr" defTabSz="499698">
                <a:defRPr sz="3080">
                  <a:latin typeface="+mn-lt"/>
                  <a:ea typeface="+mn-ea"/>
                  <a:cs typeface="+mn-cs"/>
                  <a:sym typeface="Helvetica Light"/>
                </a:defRPr>
              </a:lvl3pPr>
              <a:lvl4pPr indent="586601" algn="ctr" defTabSz="499698">
                <a:defRPr sz="3080">
                  <a:latin typeface="+mn-lt"/>
                  <a:ea typeface="+mn-ea"/>
                  <a:cs typeface="+mn-cs"/>
                  <a:sym typeface="Helvetica Light"/>
                </a:defRPr>
              </a:lvl4pPr>
              <a:lvl5pPr indent="782136" algn="ctr" defTabSz="499698">
                <a:defRPr sz="3080">
                  <a:latin typeface="+mn-lt"/>
                  <a:ea typeface="+mn-ea"/>
                  <a:cs typeface="+mn-cs"/>
                  <a:sym typeface="Helvetica Light"/>
                </a:defRPr>
              </a:lvl5pPr>
              <a:lvl6pPr indent="977670" algn="ctr" defTabSz="499698">
                <a:defRPr sz="3080">
                  <a:latin typeface="+mn-lt"/>
                  <a:ea typeface="+mn-ea"/>
                  <a:cs typeface="+mn-cs"/>
                  <a:sym typeface="Helvetica Light"/>
                </a:defRPr>
              </a:lvl6pPr>
              <a:lvl7pPr indent="1173204" algn="ctr" defTabSz="499698">
                <a:defRPr sz="3080">
                  <a:latin typeface="+mn-lt"/>
                  <a:ea typeface="+mn-ea"/>
                  <a:cs typeface="+mn-cs"/>
                  <a:sym typeface="Helvetica Light"/>
                </a:defRPr>
              </a:lvl7pPr>
              <a:lvl8pPr indent="1368737" algn="ctr" defTabSz="499698">
                <a:defRPr sz="3080">
                  <a:latin typeface="+mn-lt"/>
                  <a:ea typeface="+mn-ea"/>
                  <a:cs typeface="+mn-cs"/>
                  <a:sym typeface="Helvetica Light"/>
                </a:defRPr>
              </a:lvl8pPr>
              <a:lvl9pPr indent="1564271" algn="ctr" defTabSz="499698">
                <a:defRPr sz="3080">
                  <a:latin typeface="+mn-lt"/>
                  <a:ea typeface="+mn-ea"/>
                  <a:cs typeface="+mn-cs"/>
                  <a:sym typeface="Helvetica Light"/>
                </a:defRPr>
              </a:lvl9pPr>
            </a:lstStyle>
            <a:p>
              <a:pPr marL="0" marR="0" lvl="0" indent="0" algn="ctr" defTabSz="499698" rtl="0" eaLnBrk="1" fontAlgn="auto" latinLnBrk="0" hangingPunct="1">
                <a:lnSpc>
                  <a:spcPct val="100000"/>
                </a:lnSpc>
                <a:spcBef>
                  <a:spcPts val="0"/>
                </a:spcBef>
                <a:spcAft>
                  <a:spcPts val="0"/>
                </a:spcAft>
                <a:buClrTx/>
                <a:buSzTx/>
                <a:buFontTx/>
                <a:buNone/>
                <a:tabLst/>
                <a:defRPr sz="1800" b="0">
                  <a:solidFill>
                    <a:srgbClr val="000000"/>
                  </a:solidFill>
                </a:defRPr>
              </a:pPr>
              <a: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rPr>
                <a:t>Target </a:t>
              </a:r>
              <a:b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rPr>
              </a:br>
              <a: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rPr>
                <a:t>LSTM</a:t>
              </a:r>
              <a:endParaRPr kumimoji="0"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Helvetica Light"/>
              </a:endParaRPr>
            </a:p>
          </p:txBody>
        </p:sp>
        <p:cxnSp>
          <p:nvCxnSpPr>
            <p:cNvPr id="23" name="Straight Arrow Connector 22">
              <a:extLst>
                <a:ext uri="{FF2B5EF4-FFF2-40B4-BE49-F238E27FC236}">
                  <a16:creationId xmlns:a16="http://schemas.microsoft.com/office/drawing/2014/main" id="{9E640CAF-88C8-4E0B-95B4-CF98E24B4907}"/>
                </a:ext>
              </a:extLst>
            </p:cNvPr>
            <p:cNvCxnSpPr>
              <a:stCxn id="21" idx="3"/>
              <a:endCxn id="22" idx="1"/>
            </p:cNvCxnSpPr>
            <p:nvPr/>
          </p:nvCxnSpPr>
          <p:spPr>
            <a:xfrm>
              <a:off x="6294437" y="2573204"/>
              <a:ext cx="609876" cy="0"/>
            </a:xfrm>
            <a:prstGeom prst="straightConnector1">
              <a:avLst/>
            </a:prstGeom>
            <a:noFill/>
            <a:ln w="38100" cap="flat">
              <a:solidFill>
                <a:srgbClr val="000000"/>
              </a:solidFill>
              <a:prstDash val="solid"/>
              <a:miter lim="400000"/>
              <a:tailEnd type="triangle" w="lg" len="lg"/>
            </a:ln>
            <a:effectLst/>
          </p:spPr>
        </p:cxnSp>
        <p:sp>
          <p:nvSpPr>
            <p:cNvPr id="24" name="Speech Bubble: Rectangle 23">
              <a:extLst>
                <a:ext uri="{FF2B5EF4-FFF2-40B4-BE49-F238E27FC236}">
                  <a16:creationId xmlns:a16="http://schemas.microsoft.com/office/drawing/2014/main" id="{1EB91E39-E963-4BB4-8B13-F6E2511B908E}"/>
                </a:ext>
              </a:extLst>
            </p:cNvPr>
            <p:cNvSpPr/>
            <p:nvPr/>
          </p:nvSpPr>
          <p:spPr>
            <a:xfrm>
              <a:off x="1035606" y="1836857"/>
              <a:ext cx="3341147" cy="1058651"/>
            </a:xfrm>
            <a:prstGeom prst="wedgeRectCallout">
              <a:avLst>
                <a:gd name="adj1" fmla="val -60405"/>
                <a:gd name="adj2" fmla="val 5306"/>
              </a:avLst>
            </a:prstGeom>
            <a:noFill/>
            <a:ln w="12700" cap="flat">
              <a:noFill/>
              <a:miter lim="400000"/>
            </a:ln>
            <a:effectLst>
              <a:outerShdw blurRad="38100" dist="25400" dir="5400000" rotWithShape="0">
                <a:srgbClr val="000000">
                  <a:alpha val="50000"/>
                </a:srgbClr>
              </a:outerShdw>
            </a:effectLst>
          </p:spPr>
          <p:txBody>
            <a:bodyPr rot="0" spcFirstLastPara="1" vert="horz" wrap="square" lIns="50800" tIns="50800" rIns="50800" bIns="50800" numCol="1" spcCol="38100" rtlCol="0" anchor="ctr">
              <a:spAutoFit/>
            </a:bodyPr>
            <a:lstStyle>
              <a:lvl1pPr algn="ctr" defTabSz="499698">
                <a:defRPr sz="3080">
                  <a:latin typeface="+mn-lt"/>
                  <a:ea typeface="+mn-ea"/>
                  <a:cs typeface="+mn-cs"/>
                  <a:sym typeface="Helvetica Light"/>
                </a:defRPr>
              </a:lvl1pPr>
              <a:lvl2pPr indent="195535" algn="ctr" defTabSz="499698">
                <a:defRPr sz="3080">
                  <a:latin typeface="+mn-lt"/>
                  <a:ea typeface="+mn-ea"/>
                  <a:cs typeface="+mn-cs"/>
                  <a:sym typeface="Helvetica Light"/>
                </a:defRPr>
              </a:lvl2pPr>
              <a:lvl3pPr indent="391068" algn="ctr" defTabSz="499698">
                <a:defRPr sz="3080">
                  <a:latin typeface="+mn-lt"/>
                  <a:ea typeface="+mn-ea"/>
                  <a:cs typeface="+mn-cs"/>
                  <a:sym typeface="Helvetica Light"/>
                </a:defRPr>
              </a:lvl3pPr>
              <a:lvl4pPr indent="586601" algn="ctr" defTabSz="499698">
                <a:defRPr sz="3080">
                  <a:latin typeface="+mn-lt"/>
                  <a:ea typeface="+mn-ea"/>
                  <a:cs typeface="+mn-cs"/>
                  <a:sym typeface="Helvetica Light"/>
                </a:defRPr>
              </a:lvl4pPr>
              <a:lvl5pPr indent="782136" algn="ctr" defTabSz="499698">
                <a:defRPr sz="3080">
                  <a:latin typeface="+mn-lt"/>
                  <a:ea typeface="+mn-ea"/>
                  <a:cs typeface="+mn-cs"/>
                  <a:sym typeface="Helvetica Light"/>
                </a:defRPr>
              </a:lvl5pPr>
              <a:lvl6pPr indent="977670" algn="ctr" defTabSz="499698">
                <a:defRPr sz="3080">
                  <a:latin typeface="+mn-lt"/>
                  <a:ea typeface="+mn-ea"/>
                  <a:cs typeface="+mn-cs"/>
                  <a:sym typeface="Helvetica Light"/>
                </a:defRPr>
              </a:lvl6pPr>
              <a:lvl7pPr indent="1173204" algn="ctr" defTabSz="499698">
                <a:defRPr sz="3080">
                  <a:latin typeface="+mn-lt"/>
                  <a:ea typeface="+mn-ea"/>
                  <a:cs typeface="+mn-cs"/>
                  <a:sym typeface="Helvetica Light"/>
                </a:defRPr>
              </a:lvl7pPr>
              <a:lvl8pPr indent="1368737" algn="ctr" defTabSz="499698">
                <a:defRPr sz="3080">
                  <a:latin typeface="+mn-lt"/>
                  <a:ea typeface="+mn-ea"/>
                  <a:cs typeface="+mn-cs"/>
                  <a:sym typeface="Helvetica Light"/>
                </a:defRPr>
              </a:lvl8pPr>
              <a:lvl9pPr indent="1564271" algn="ctr" defTabSz="499698">
                <a:defRPr sz="3080">
                  <a:latin typeface="+mn-lt"/>
                  <a:ea typeface="+mn-ea"/>
                  <a:cs typeface="+mn-cs"/>
                  <a:sym typeface="Helvetica Light"/>
                </a:defRPr>
              </a:lvl9p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sp>
          <p:nvSpPr>
            <p:cNvPr id="25" name="Speech Bubble: Rectangle 24">
              <a:extLst>
                <a:ext uri="{FF2B5EF4-FFF2-40B4-BE49-F238E27FC236}">
                  <a16:creationId xmlns:a16="http://schemas.microsoft.com/office/drawing/2014/main" id="{F96F324A-9CB7-4097-A02D-4CB28FFC56D1}"/>
                </a:ext>
              </a:extLst>
            </p:cNvPr>
            <p:cNvSpPr/>
            <p:nvPr/>
          </p:nvSpPr>
          <p:spPr>
            <a:xfrm>
              <a:off x="1325796" y="2306465"/>
              <a:ext cx="2930758" cy="533479"/>
            </a:xfrm>
            <a:prstGeom prst="wedgeRectCallout">
              <a:avLst>
                <a:gd name="adj1" fmla="val -63480"/>
                <a:gd name="adj2" fmla="val -40283"/>
              </a:avLst>
            </a:prstGeom>
            <a:solidFill>
              <a:srgbClr val="FFFF75"/>
            </a:solidFill>
            <a:ln w="3175" cap="flat">
              <a:solidFill>
                <a:srgbClr val="FFFFFF">
                  <a:lumMod val="50000"/>
                </a:srgbClr>
              </a:solidFill>
              <a:miter lim="400000"/>
            </a:ln>
            <a:effectLst>
              <a:outerShdw blurRad="38100" dist="25400" dir="5400000" rotWithShape="0">
                <a:srgbClr val="000000">
                  <a:alpha val="50000"/>
                </a:srgbClr>
              </a:outerShdw>
            </a:effectLst>
          </p:spPr>
          <p:txBody>
            <a:bodyPr rot="0" spcFirstLastPara="1" vert="horz" wrap="square" lIns="50800" tIns="50800" rIns="50800" bIns="50800" numCol="1" spcCol="38100" rtlCol="0" anchor="ctr">
              <a:spAutoFit/>
            </a:bodyPr>
            <a:lstStyle>
              <a:lvl1pPr algn="ctr" defTabSz="499698">
                <a:defRPr sz="3080">
                  <a:latin typeface="+mn-lt"/>
                  <a:ea typeface="+mn-ea"/>
                  <a:cs typeface="+mn-cs"/>
                  <a:sym typeface="Helvetica Light"/>
                </a:defRPr>
              </a:lvl1pPr>
              <a:lvl2pPr indent="195535" algn="ctr" defTabSz="499698">
                <a:defRPr sz="3080">
                  <a:latin typeface="+mn-lt"/>
                  <a:ea typeface="+mn-ea"/>
                  <a:cs typeface="+mn-cs"/>
                  <a:sym typeface="Helvetica Light"/>
                </a:defRPr>
              </a:lvl2pPr>
              <a:lvl3pPr indent="391068" algn="ctr" defTabSz="499698">
                <a:defRPr sz="3080">
                  <a:latin typeface="+mn-lt"/>
                  <a:ea typeface="+mn-ea"/>
                  <a:cs typeface="+mn-cs"/>
                  <a:sym typeface="Helvetica Light"/>
                </a:defRPr>
              </a:lvl3pPr>
              <a:lvl4pPr indent="586601" algn="ctr" defTabSz="499698">
                <a:defRPr sz="3080">
                  <a:latin typeface="+mn-lt"/>
                  <a:ea typeface="+mn-ea"/>
                  <a:cs typeface="+mn-cs"/>
                  <a:sym typeface="Helvetica Light"/>
                </a:defRPr>
              </a:lvl4pPr>
              <a:lvl5pPr indent="782136" algn="ctr" defTabSz="499698">
                <a:defRPr sz="3080">
                  <a:latin typeface="+mn-lt"/>
                  <a:ea typeface="+mn-ea"/>
                  <a:cs typeface="+mn-cs"/>
                  <a:sym typeface="Helvetica Light"/>
                </a:defRPr>
              </a:lvl5pPr>
              <a:lvl6pPr indent="977670" algn="ctr" defTabSz="499698">
                <a:defRPr sz="3080">
                  <a:latin typeface="+mn-lt"/>
                  <a:ea typeface="+mn-ea"/>
                  <a:cs typeface="+mn-cs"/>
                  <a:sym typeface="Helvetica Light"/>
                </a:defRPr>
              </a:lvl6pPr>
              <a:lvl7pPr indent="1173204" algn="ctr" defTabSz="499698">
                <a:defRPr sz="3080">
                  <a:latin typeface="+mn-lt"/>
                  <a:ea typeface="+mn-ea"/>
                  <a:cs typeface="+mn-cs"/>
                  <a:sym typeface="Helvetica Light"/>
                </a:defRPr>
              </a:lvl7pPr>
              <a:lvl8pPr indent="1368737" algn="ctr" defTabSz="499698">
                <a:defRPr sz="3080">
                  <a:latin typeface="+mn-lt"/>
                  <a:ea typeface="+mn-ea"/>
                  <a:cs typeface="+mn-cs"/>
                  <a:sym typeface="Helvetica Light"/>
                </a:defRPr>
              </a:lvl8pPr>
              <a:lvl9pPr indent="1564271" algn="ctr" defTabSz="499698">
                <a:defRPr sz="3080">
                  <a:latin typeface="+mn-lt"/>
                  <a:ea typeface="+mn-ea"/>
                  <a:cs typeface="+mn-cs"/>
                  <a:sym typeface="Helvetica Light"/>
                </a:defRPr>
              </a:lvl9pPr>
            </a:lstStyle>
            <a:p>
              <a:pPr marL="0" marR="0" lvl="0" indent="0" algn="ctr" defTabSz="499698" rtl="0" eaLnBrk="1" fontAlgn="auto" latinLnBrk="0" hangingPunct="1">
                <a:lnSpc>
                  <a:spcPct val="100000"/>
                </a:lnSpc>
                <a:spcBef>
                  <a:spcPts val="0"/>
                </a:spcBef>
                <a:spcAft>
                  <a:spcPts val="0"/>
                </a:spcAft>
                <a:buClrTx/>
                <a:buSzTx/>
                <a:buFontTx/>
                <a:buNone/>
                <a:tabLst/>
                <a:defRPr sz="1800" b="0">
                  <a:solidFill>
                    <a:srgbClr val="000000"/>
                  </a:solidFill>
                </a:defRPr>
              </a:pPr>
              <a:r>
                <a:rPr kumimoji="0" lang="en-US" sz="28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Helvetica Light"/>
                </a:rPr>
                <a:t>query</a:t>
              </a:r>
            </a:p>
          </p:txBody>
        </p:sp>
        <p:sp>
          <p:nvSpPr>
            <p:cNvPr id="26" name="Speech Bubble: Rectangle 25">
              <a:extLst>
                <a:ext uri="{FF2B5EF4-FFF2-40B4-BE49-F238E27FC236}">
                  <a16:creationId xmlns:a16="http://schemas.microsoft.com/office/drawing/2014/main" id="{0C03CDDC-276C-4F45-9444-B8190626355C}"/>
                </a:ext>
              </a:extLst>
            </p:cNvPr>
            <p:cNvSpPr/>
            <p:nvPr/>
          </p:nvSpPr>
          <p:spPr>
            <a:xfrm>
              <a:off x="8885237" y="2306464"/>
              <a:ext cx="2943647" cy="533479"/>
            </a:xfrm>
            <a:prstGeom prst="wedgeRectCallout">
              <a:avLst>
                <a:gd name="adj1" fmla="val 58484"/>
                <a:gd name="adj2" fmla="val 38301"/>
              </a:avLst>
            </a:prstGeom>
            <a:solidFill>
              <a:srgbClr val="FFFF75"/>
            </a:solidFill>
            <a:ln w="3175" cap="flat">
              <a:solidFill>
                <a:srgbClr val="FFFFFF">
                  <a:lumMod val="50000"/>
                </a:srgbClr>
              </a:solidFill>
              <a:miter lim="400000"/>
            </a:ln>
            <a:effectLst>
              <a:outerShdw blurRad="38100" dist="25400" dir="5400000" rotWithShape="0">
                <a:srgbClr val="000000">
                  <a:alpha val="50000"/>
                </a:srgbClr>
              </a:outerShdw>
            </a:effectLst>
          </p:spPr>
          <p:txBody>
            <a:bodyPr rot="0" spcFirstLastPara="1" vert="horz" wrap="square" lIns="50800" tIns="50800" rIns="50800" bIns="50800" numCol="1" spcCol="38100" rtlCol="0" anchor="ctr">
              <a:spAutoFit/>
            </a:bodyPr>
            <a:lstStyle>
              <a:lvl1pPr algn="ctr" defTabSz="499698">
                <a:defRPr sz="3080">
                  <a:latin typeface="+mn-lt"/>
                  <a:ea typeface="+mn-ea"/>
                  <a:cs typeface="+mn-cs"/>
                  <a:sym typeface="Helvetica Light"/>
                </a:defRPr>
              </a:lvl1pPr>
              <a:lvl2pPr indent="195535" algn="ctr" defTabSz="499698">
                <a:defRPr sz="3080">
                  <a:latin typeface="+mn-lt"/>
                  <a:ea typeface="+mn-ea"/>
                  <a:cs typeface="+mn-cs"/>
                  <a:sym typeface="Helvetica Light"/>
                </a:defRPr>
              </a:lvl2pPr>
              <a:lvl3pPr indent="391068" algn="ctr" defTabSz="499698">
                <a:defRPr sz="3080">
                  <a:latin typeface="+mn-lt"/>
                  <a:ea typeface="+mn-ea"/>
                  <a:cs typeface="+mn-cs"/>
                  <a:sym typeface="Helvetica Light"/>
                </a:defRPr>
              </a:lvl3pPr>
              <a:lvl4pPr indent="586601" algn="ctr" defTabSz="499698">
                <a:defRPr sz="3080">
                  <a:latin typeface="+mn-lt"/>
                  <a:ea typeface="+mn-ea"/>
                  <a:cs typeface="+mn-cs"/>
                  <a:sym typeface="Helvetica Light"/>
                </a:defRPr>
              </a:lvl4pPr>
              <a:lvl5pPr indent="782136" algn="ctr" defTabSz="499698">
                <a:defRPr sz="3080">
                  <a:latin typeface="+mn-lt"/>
                  <a:ea typeface="+mn-ea"/>
                  <a:cs typeface="+mn-cs"/>
                  <a:sym typeface="Helvetica Light"/>
                </a:defRPr>
              </a:lvl5pPr>
              <a:lvl6pPr indent="977670" algn="ctr" defTabSz="499698">
                <a:defRPr sz="3080">
                  <a:latin typeface="+mn-lt"/>
                  <a:ea typeface="+mn-ea"/>
                  <a:cs typeface="+mn-cs"/>
                  <a:sym typeface="Helvetica Light"/>
                </a:defRPr>
              </a:lvl6pPr>
              <a:lvl7pPr indent="1173204" algn="ctr" defTabSz="499698">
                <a:defRPr sz="3080">
                  <a:latin typeface="+mn-lt"/>
                  <a:ea typeface="+mn-ea"/>
                  <a:cs typeface="+mn-cs"/>
                  <a:sym typeface="Helvetica Light"/>
                </a:defRPr>
              </a:lvl7pPr>
              <a:lvl8pPr indent="1368737" algn="ctr" defTabSz="499698">
                <a:defRPr sz="3080">
                  <a:latin typeface="+mn-lt"/>
                  <a:ea typeface="+mn-ea"/>
                  <a:cs typeface="+mn-cs"/>
                  <a:sym typeface="Helvetica Light"/>
                </a:defRPr>
              </a:lvl8pPr>
              <a:lvl9pPr indent="1564271" algn="ctr" defTabSz="499698">
                <a:defRPr sz="3080">
                  <a:latin typeface="+mn-lt"/>
                  <a:ea typeface="+mn-ea"/>
                  <a:cs typeface="+mn-cs"/>
                  <a:sym typeface="Helvetica Light"/>
                </a:defRPr>
              </a:lvl9pPr>
            </a:lstStyle>
            <a:p>
              <a:pPr marL="0" marR="0" lvl="0" indent="0" algn="ctr" defTabSz="499698" rtl="0" eaLnBrk="1" fontAlgn="auto" latinLnBrk="0" hangingPunct="1">
                <a:lnSpc>
                  <a:spcPct val="100000"/>
                </a:lnSpc>
                <a:spcBef>
                  <a:spcPts val="0"/>
                </a:spcBef>
                <a:spcAft>
                  <a:spcPts val="0"/>
                </a:spcAft>
                <a:buClrTx/>
                <a:buSzTx/>
                <a:buFontTx/>
                <a:buNone/>
                <a:tabLst/>
                <a:defRPr sz="1800" b="0">
                  <a:solidFill>
                    <a:srgbClr val="000000"/>
                  </a:solidFill>
                </a:defRPr>
              </a:pPr>
              <a:r>
                <a:rPr kumimoji="0" lang="en-US" sz="28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Helvetica Light"/>
                </a:rPr>
                <a:t>response</a:t>
              </a:r>
            </a:p>
          </p:txBody>
        </p:sp>
        <p:cxnSp>
          <p:nvCxnSpPr>
            <p:cNvPr id="27" name="Straight Arrow Connector 26">
              <a:extLst>
                <a:ext uri="{FF2B5EF4-FFF2-40B4-BE49-F238E27FC236}">
                  <a16:creationId xmlns:a16="http://schemas.microsoft.com/office/drawing/2014/main" id="{DDAC3663-C1F6-47DA-AD60-185744D561F3}"/>
                </a:ext>
              </a:extLst>
            </p:cNvPr>
            <p:cNvCxnSpPr>
              <a:cxnSpLocks/>
              <a:stCxn id="25" idx="3"/>
              <a:endCxn id="21" idx="1"/>
            </p:cNvCxnSpPr>
            <p:nvPr/>
          </p:nvCxnSpPr>
          <p:spPr>
            <a:xfrm flipV="1">
              <a:off x="4256554" y="2573204"/>
              <a:ext cx="666368" cy="1"/>
            </a:xfrm>
            <a:prstGeom prst="straightConnector1">
              <a:avLst/>
            </a:prstGeom>
            <a:noFill/>
            <a:ln w="38100" cap="flat">
              <a:solidFill>
                <a:srgbClr val="000000"/>
              </a:solidFill>
              <a:prstDash val="solid"/>
              <a:miter lim="400000"/>
              <a:tailEnd type="triangle" w="lg" len="lg"/>
            </a:ln>
            <a:effectLst/>
          </p:spPr>
        </p:cxnSp>
        <p:cxnSp>
          <p:nvCxnSpPr>
            <p:cNvPr id="28" name="Straight Arrow Connector 27">
              <a:extLst>
                <a:ext uri="{FF2B5EF4-FFF2-40B4-BE49-F238E27FC236}">
                  <a16:creationId xmlns:a16="http://schemas.microsoft.com/office/drawing/2014/main" id="{334F26DC-2BF7-4092-BF0F-7CFB2B70AA2D}"/>
                </a:ext>
              </a:extLst>
            </p:cNvPr>
            <p:cNvCxnSpPr>
              <a:cxnSpLocks/>
              <a:stCxn id="22" idx="3"/>
              <a:endCxn id="26" idx="1"/>
            </p:cNvCxnSpPr>
            <p:nvPr/>
          </p:nvCxnSpPr>
          <p:spPr>
            <a:xfrm>
              <a:off x="8273050" y="2573204"/>
              <a:ext cx="612187" cy="0"/>
            </a:xfrm>
            <a:prstGeom prst="straightConnector1">
              <a:avLst/>
            </a:prstGeom>
            <a:noFill/>
            <a:ln w="38100" cap="flat">
              <a:solidFill>
                <a:srgbClr val="000000"/>
              </a:solidFill>
              <a:prstDash val="solid"/>
              <a:miter lim="400000"/>
              <a:tailEnd type="triangle" w="lg" len="lg"/>
            </a:ln>
            <a:effectLst/>
          </p:spPr>
        </p:cxnSp>
        <p:sp>
          <p:nvSpPr>
            <p:cNvPr id="29" name="Rectangle 28">
              <a:extLst>
                <a:ext uri="{FF2B5EF4-FFF2-40B4-BE49-F238E27FC236}">
                  <a16:creationId xmlns:a16="http://schemas.microsoft.com/office/drawing/2014/main" id="{9E92F373-AF2C-4B6C-B65A-4F6E8911EB00}"/>
                </a:ext>
              </a:extLst>
            </p:cNvPr>
            <p:cNvSpPr/>
            <p:nvPr/>
          </p:nvSpPr>
          <p:spPr>
            <a:xfrm rot="16200000">
              <a:off x="-393472" y="2339166"/>
              <a:ext cx="1665842" cy="584775"/>
            </a:xfrm>
            <a:prstGeom prst="rect">
              <a:avLst/>
            </a:prstGeom>
          </p:spPr>
          <p:txBody>
            <a:bodyPr wrap="none">
              <a:spAutoFit/>
            </a:bodyPr>
            <a:lstStyle>
              <a:lvl1pPr algn="ctr" defTabSz="499698">
                <a:defRPr sz="3080">
                  <a:latin typeface="+mn-lt"/>
                  <a:ea typeface="+mn-ea"/>
                  <a:cs typeface="+mn-cs"/>
                  <a:sym typeface="Helvetica Light"/>
                </a:defRPr>
              </a:lvl1pPr>
              <a:lvl2pPr indent="195535" algn="ctr" defTabSz="499698">
                <a:defRPr sz="3080">
                  <a:latin typeface="+mn-lt"/>
                  <a:ea typeface="+mn-ea"/>
                  <a:cs typeface="+mn-cs"/>
                  <a:sym typeface="Helvetica Light"/>
                </a:defRPr>
              </a:lvl2pPr>
              <a:lvl3pPr indent="391068" algn="ctr" defTabSz="499698">
                <a:defRPr sz="3080">
                  <a:latin typeface="+mn-lt"/>
                  <a:ea typeface="+mn-ea"/>
                  <a:cs typeface="+mn-cs"/>
                  <a:sym typeface="Helvetica Light"/>
                </a:defRPr>
              </a:lvl3pPr>
              <a:lvl4pPr indent="586601" algn="ctr" defTabSz="499698">
                <a:defRPr sz="3080">
                  <a:latin typeface="+mn-lt"/>
                  <a:ea typeface="+mn-ea"/>
                  <a:cs typeface="+mn-cs"/>
                  <a:sym typeface="Helvetica Light"/>
                </a:defRPr>
              </a:lvl4pPr>
              <a:lvl5pPr indent="782136" algn="ctr" defTabSz="499698">
                <a:defRPr sz="3080">
                  <a:latin typeface="+mn-lt"/>
                  <a:ea typeface="+mn-ea"/>
                  <a:cs typeface="+mn-cs"/>
                  <a:sym typeface="Helvetica Light"/>
                </a:defRPr>
              </a:lvl5pPr>
              <a:lvl6pPr indent="977670" algn="ctr" defTabSz="499698">
                <a:defRPr sz="3080">
                  <a:latin typeface="+mn-lt"/>
                  <a:ea typeface="+mn-ea"/>
                  <a:cs typeface="+mn-cs"/>
                  <a:sym typeface="Helvetica Light"/>
                </a:defRPr>
              </a:lvl6pPr>
              <a:lvl7pPr indent="1173204" algn="ctr" defTabSz="499698">
                <a:defRPr sz="3080">
                  <a:latin typeface="+mn-lt"/>
                  <a:ea typeface="+mn-ea"/>
                  <a:cs typeface="+mn-cs"/>
                  <a:sym typeface="Helvetica Light"/>
                </a:defRPr>
              </a:lvl7pPr>
              <a:lvl8pPr indent="1368737" algn="ctr" defTabSz="499698">
                <a:defRPr sz="3080">
                  <a:latin typeface="+mn-lt"/>
                  <a:ea typeface="+mn-ea"/>
                  <a:cs typeface="+mn-cs"/>
                  <a:sym typeface="Helvetica Light"/>
                </a:defRPr>
              </a:lvl8pPr>
              <a:lvl9pPr indent="1564271" algn="ctr" defTabSz="499698">
                <a:defRPr sz="3080">
                  <a:latin typeface="+mn-lt"/>
                  <a:ea typeface="+mn-ea"/>
                  <a:cs typeface="+mn-cs"/>
                  <a:sym typeface="Helvetica Light"/>
                </a:defRPr>
              </a:lvl9pPr>
            </a:lstStyle>
            <a:p>
              <a:pPr marL="0" marR="0" lvl="0" indent="0" algn="ctr" defTabSz="4996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Helvetica Light"/>
                </a:rPr>
                <a:t>Seq2Seq</a:t>
              </a:r>
              <a:endParaRPr kumimoji="0" lang="en-US" sz="3200" b="0" i="0" u="none" strike="noStrike" kern="1200" cap="none" spc="0" normalizeH="0" baseline="0" noProof="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Helvetica Light"/>
              </a:endParaRPr>
            </a:p>
          </p:txBody>
        </p:sp>
        <p:grpSp>
          <p:nvGrpSpPr>
            <p:cNvPr id="30" name="Group 29">
              <a:extLst>
                <a:ext uri="{FF2B5EF4-FFF2-40B4-BE49-F238E27FC236}">
                  <a16:creationId xmlns:a16="http://schemas.microsoft.com/office/drawing/2014/main" id="{7868D786-9ADF-49C2-A761-0CEAB984FF3B}"/>
                </a:ext>
              </a:extLst>
            </p:cNvPr>
            <p:cNvGrpSpPr/>
            <p:nvPr/>
          </p:nvGrpSpPr>
          <p:grpSpPr>
            <a:xfrm>
              <a:off x="1470667" y="3097604"/>
              <a:ext cx="10127994" cy="502758"/>
              <a:chOff x="1470667" y="3097604"/>
              <a:chExt cx="10127994" cy="502758"/>
            </a:xfrm>
          </p:grpSpPr>
          <p:sp>
            <p:nvSpPr>
              <p:cNvPr id="31" name="Rectangle 30">
                <a:extLst>
                  <a:ext uri="{FF2B5EF4-FFF2-40B4-BE49-F238E27FC236}">
                    <a16:creationId xmlns:a16="http://schemas.microsoft.com/office/drawing/2014/main" id="{3E3A6101-551C-40A8-9AD2-5980C2E39586}"/>
                  </a:ext>
                </a:extLst>
              </p:cNvPr>
              <p:cNvSpPr/>
              <p:nvPr/>
            </p:nvSpPr>
            <p:spPr>
              <a:xfrm>
                <a:off x="1470667" y="3138697"/>
                <a:ext cx="2713424" cy="461665"/>
              </a:xfrm>
              <a:prstGeom prst="rect">
                <a:avLst/>
              </a:prstGeom>
              <a:effectLst/>
            </p:spPr>
            <p:txBody>
              <a:bodyPr wrap="squar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What’s your job?</a:t>
                </a:r>
              </a:p>
            </p:txBody>
          </p:sp>
          <p:sp>
            <p:nvSpPr>
              <p:cNvPr id="32" name="Rectangle 31">
                <a:extLst>
                  <a:ext uri="{FF2B5EF4-FFF2-40B4-BE49-F238E27FC236}">
                    <a16:creationId xmlns:a16="http://schemas.microsoft.com/office/drawing/2014/main" id="{CB82BDCA-16F2-49A3-8BB5-79BBE5BE9543}"/>
                  </a:ext>
                </a:extLst>
              </p:cNvPr>
              <p:cNvSpPr/>
              <p:nvPr/>
            </p:nvSpPr>
            <p:spPr>
              <a:xfrm>
                <a:off x="8885237" y="3097604"/>
                <a:ext cx="2713424" cy="461665"/>
              </a:xfrm>
              <a:prstGeom prst="rect">
                <a:avLst/>
              </a:prstGeom>
              <a:effectLst/>
            </p:spPr>
            <p:txBody>
              <a:bodyPr wrap="squar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Software engineer</a:t>
                </a:r>
              </a:p>
            </p:txBody>
          </p:sp>
        </p:grpSp>
      </p:grpSp>
      <p:sp>
        <p:nvSpPr>
          <p:cNvPr id="33" name="Rectangle 32">
            <a:extLst>
              <a:ext uri="{FF2B5EF4-FFF2-40B4-BE49-F238E27FC236}">
                <a16:creationId xmlns:a16="http://schemas.microsoft.com/office/drawing/2014/main" id="{97FC5D87-E2F5-403C-9E3E-03E736606CA6}"/>
              </a:ext>
            </a:extLst>
          </p:cNvPr>
          <p:cNvSpPr/>
          <p:nvPr/>
        </p:nvSpPr>
        <p:spPr>
          <a:xfrm>
            <a:off x="1470667" y="6071826"/>
            <a:ext cx="2713424" cy="461665"/>
          </a:xfrm>
          <a:prstGeom prst="rect">
            <a:avLst/>
          </a:prstGeom>
          <a:effectLst/>
        </p:spPr>
        <p:txBody>
          <a:bodyPr wrap="squar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I’m a code ninja</a:t>
            </a:r>
          </a:p>
        </p:txBody>
      </p:sp>
      <p:grpSp>
        <p:nvGrpSpPr>
          <p:cNvPr id="34" name="Group 33">
            <a:extLst>
              <a:ext uri="{FF2B5EF4-FFF2-40B4-BE49-F238E27FC236}">
                <a16:creationId xmlns:a16="http://schemas.microsoft.com/office/drawing/2014/main" id="{D5EDD56E-5631-4F34-B230-A7B205118FED}"/>
              </a:ext>
            </a:extLst>
          </p:cNvPr>
          <p:cNvGrpSpPr/>
          <p:nvPr/>
        </p:nvGrpSpPr>
        <p:grpSpPr>
          <a:xfrm>
            <a:off x="8880474" y="3363006"/>
            <a:ext cx="2718187" cy="609617"/>
            <a:chOff x="8880474" y="3363006"/>
            <a:chExt cx="2718187" cy="609617"/>
          </a:xfrm>
        </p:grpSpPr>
        <p:cxnSp>
          <p:nvCxnSpPr>
            <p:cNvPr id="35" name="Straight Connector 34">
              <a:extLst>
                <a:ext uri="{FF2B5EF4-FFF2-40B4-BE49-F238E27FC236}">
                  <a16:creationId xmlns:a16="http://schemas.microsoft.com/office/drawing/2014/main" id="{DA5A0A19-7A3D-49D7-AC72-D69EE8D37F2D}"/>
                </a:ext>
              </a:extLst>
            </p:cNvPr>
            <p:cNvCxnSpPr>
              <a:cxnSpLocks/>
            </p:cNvCxnSpPr>
            <p:nvPr/>
          </p:nvCxnSpPr>
          <p:spPr>
            <a:xfrm>
              <a:off x="8885237" y="3363006"/>
              <a:ext cx="2713424" cy="0"/>
            </a:xfrm>
            <a:prstGeom prst="line">
              <a:avLst/>
            </a:prstGeom>
            <a:ln w="254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30558C6C-34C5-4F10-9C7D-896213037E75}"/>
                </a:ext>
              </a:extLst>
            </p:cNvPr>
            <p:cNvSpPr/>
            <p:nvPr/>
          </p:nvSpPr>
          <p:spPr>
            <a:xfrm>
              <a:off x="8880474" y="3510958"/>
              <a:ext cx="2713424" cy="461665"/>
            </a:xfrm>
            <a:prstGeom prst="rect">
              <a:avLst/>
            </a:prstGeom>
            <a:effectLst/>
          </p:spPr>
          <p:txBody>
            <a:bodyPr wrap="squar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505050"/>
                  </a:solidFill>
                  <a:effectLst/>
                  <a:uLnTx/>
                  <a:uFillTx/>
                  <a:latin typeface="Times New Roman" panose="02020603050405020304" pitchFamily="18" charset="0"/>
                  <a:ea typeface="+mn-ea"/>
                  <a:cs typeface="Times New Roman" panose="02020603050405020304" pitchFamily="18" charset="0"/>
                </a:rPr>
                <a:t>I’m a code ninja</a:t>
              </a:r>
            </a:p>
          </p:txBody>
        </p:sp>
      </p:grpSp>
      <p:sp>
        <p:nvSpPr>
          <p:cNvPr id="37" name="Rectangle 36">
            <a:extLst>
              <a:ext uri="{FF2B5EF4-FFF2-40B4-BE49-F238E27FC236}">
                <a16:creationId xmlns:a16="http://schemas.microsoft.com/office/drawing/2014/main" id="{625F9B4B-EAF9-44B7-877D-B5F3DA1C5216}"/>
              </a:ext>
            </a:extLst>
          </p:cNvPr>
          <p:cNvSpPr/>
          <p:nvPr/>
        </p:nvSpPr>
        <p:spPr>
          <a:xfrm>
            <a:off x="6523037" y="6221352"/>
            <a:ext cx="201003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00000"/>
                </a:solidFill>
                <a:effectLst/>
                <a:uLnTx/>
                <a:uFillTx/>
                <a:latin typeface="Calibri" panose="020F0502020204030204"/>
                <a:ea typeface="+mn-ea"/>
                <a:cs typeface="+mn-cs"/>
              </a:rPr>
              <a:t>Tied parameters</a:t>
            </a:r>
          </a:p>
        </p:txBody>
      </p:sp>
      <p:sp>
        <p:nvSpPr>
          <p:cNvPr id="38" name="Rectangle 37">
            <a:extLst>
              <a:ext uri="{FF2B5EF4-FFF2-40B4-BE49-F238E27FC236}">
                <a16:creationId xmlns:a16="http://schemas.microsoft.com/office/drawing/2014/main" id="{306B477E-674F-4F58-85AC-4DAE272EE4CF}"/>
              </a:ext>
            </a:extLst>
          </p:cNvPr>
          <p:cNvSpPr/>
          <p:nvPr/>
        </p:nvSpPr>
        <p:spPr>
          <a:xfrm>
            <a:off x="10234070" y="765662"/>
            <a:ext cx="175400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Segoe UI Light"/>
                <a:ea typeface="+mn-ea"/>
                <a:cs typeface="+mn-cs"/>
              </a:rPr>
              <a:t>[</a:t>
            </a:r>
            <a:r>
              <a:rPr kumimoji="0" lang="en-US" sz="2800" b="0" i="0" u="none" strike="noStrike" kern="1200" cap="none" spc="0" normalizeH="0" baseline="0" noProof="0">
                <a:ln>
                  <a:noFill/>
                </a:ln>
                <a:solidFill>
                  <a:prstClr val="black"/>
                </a:solidFill>
                <a:effectLst/>
                <a:uLnTx/>
                <a:uFillTx/>
                <a:latin typeface="Segoe UI Light"/>
                <a:ea typeface="+mn-ea"/>
                <a:cs typeface="+mn-cs"/>
                <a:hlinkClick r:id="rId6"/>
              </a:rPr>
              <a:t>Luan+ 17</a:t>
            </a:r>
            <a:r>
              <a:rPr kumimoji="0" lang="en-US" sz="2800" b="0" i="0" u="none" strike="noStrike" kern="1200" cap="none" spc="0" normalizeH="0" baseline="0" noProof="0">
                <a:ln>
                  <a:noFill/>
                </a:ln>
                <a:solidFill>
                  <a:prstClr val="black"/>
                </a:solidFill>
                <a:effectLst/>
                <a:uLnTx/>
                <a:uFillTx/>
                <a:latin typeface="Segoe UI Light"/>
                <a:ea typeface="+mn-ea"/>
                <a:cs typeface="+mn-cs"/>
              </a:rPr>
              <a:t>]</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65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097D9-0710-40E2-9292-B7B7C2C21817}"/>
              </a:ext>
            </a:extLst>
          </p:cNvPr>
          <p:cNvSpPr>
            <a:spLocks noGrp="1"/>
          </p:cNvSpPr>
          <p:nvPr>
            <p:ph type="title"/>
          </p:nvPr>
        </p:nvSpPr>
        <p:spPr/>
        <p:txBody>
          <a:bodyPr/>
          <a:lstStyle/>
          <a:p>
            <a:r>
              <a:rPr lang="en-US"/>
              <a:t>Challenges with multi-task learning</a:t>
            </a:r>
          </a:p>
        </p:txBody>
      </p:sp>
      <p:sp>
        <p:nvSpPr>
          <p:cNvPr id="4" name="Slide Number Placeholder 3">
            <a:extLst>
              <a:ext uri="{FF2B5EF4-FFF2-40B4-BE49-F238E27FC236}">
                <a16:creationId xmlns:a16="http://schemas.microsoft.com/office/drawing/2014/main" id="{675F4706-8E20-43E7-A56C-099721B2171C}"/>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306B477E-674F-4F58-85AC-4DAE272EE4CF}"/>
              </a:ext>
            </a:extLst>
          </p:cNvPr>
          <p:cNvSpPr/>
          <p:nvPr/>
        </p:nvSpPr>
        <p:spPr>
          <a:xfrm>
            <a:off x="10234070" y="765662"/>
            <a:ext cx="16514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Segoe UI Light"/>
                <a:ea typeface="+mn-ea"/>
                <a:cs typeface="+mn-cs"/>
              </a:rPr>
              <a:t>[</a:t>
            </a:r>
            <a:r>
              <a:rPr kumimoji="0" lang="en-US" sz="2800" b="0" i="0" u="none" strike="noStrike" kern="1200" cap="none" spc="0" normalizeH="0" baseline="0" noProof="0">
                <a:ln>
                  <a:noFill/>
                </a:ln>
                <a:solidFill>
                  <a:prstClr val="black"/>
                </a:solidFill>
                <a:effectLst/>
                <a:uLnTx/>
                <a:uFillTx/>
                <a:latin typeface="Segoe UI Light"/>
                <a:ea typeface="+mn-ea"/>
                <a:cs typeface="+mn-cs"/>
                <a:hlinkClick r:id="rId3"/>
              </a:rPr>
              <a:t>Gao+ 19</a:t>
            </a:r>
            <a:r>
              <a:rPr kumimoji="0" lang="en-US" sz="2800" b="0" i="0" u="none" strike="noStrike" kern="1200" cap="none" spc="0" normalizeH="0" baseline="0" noProof="0">
                <a:ln>
                  <a:noFill/>
                </a:ln>
                <a:solidFill>
                  <a:prstClr val="black"/>
                </a:solidFill>
                <a:effectLst/>
                <a:uLnTx/>
                <a:uFillTx/>
                <a:latin typeface="Segoe UI Light"/>
                <a:ea typeface="+mn-ea"/>
                <a:cs typeface="+mn-cs"/>
              </a:rPr>
              <a:t>]</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A67EABE-CA42-48CE-B6F7-E9736D8815DB}"/>
              </a:ext>
            </a:extLst>
          </p:cNvPr>
          <p:cNvPicPr>
            <a:picLocks noChangeAspect="1"/>
          </p:cNvPicPr>
          <p:nvPr/>
        </p:nvPicPr>
        <p:blipFill>
          <a:blip r:embed="rId4"/>
          <a:stretch>
            <a:fillRect/>
          </a:stretch>
        </p:blipFill>
        <p:spPr>
          <a:xfrm>
            <a:off x="306516" y="1519238"/>
            <a:ext cx="5086717" cy="1553646"/>
          </a:xfrm>
          <a:prstGeom prst="rect">
            <a:avLst/>
          </a:prstGeom>
        </p:spPr>
      </p:pic>
      <p:grpSp>
        <p:nvGrpSpPr>
          <p:cNvPr id="79" name="Group 78">
            <a:extLst>
              <a:ext uri="{FF2B5EF4-FFF2-40B4-BE49-F238E27FC236}">
                <a16:creationId xmlns:a16="http://schemas.microsoft.com/office/drawing/2014/main" id="{E310995E-AF71-43E5-8E54-7AE24AE945D4}"/>
              </a:ext>
            </a:extLst>
          </p:cNvPr>
          <p:cNvGrpSpPr/>
          <p:nvPr/>
        </p:nvGrpSpPr>
        <p:grpSpPr>
          <a:xfrm>
            <a:off x="449787" y="3182476"/>
            <a:ext cx="2127665" cy="3046851"/>
            <a:chOff x="449787" y="3182476"/>
            <a:chExt cx="2127665" cy="3046851"/>
          </a:xfrm>
        </p:grpSpPr>
        <p:pic>
          <p:nvPicPr>
            <p:cNvPr id="53" name="Picture 52">
              <a:extLst>
                <a:ext uri="{FF2B5EF4-FFF2-40B4-BE49-F238E27FC236}">
                  <a16:creationId xmlns:a16="http://schemas.microsoft.com/office/drawing/2014/main" id="{E1041E4E-FA9D-494D-AD90-F3AA6B071317}"/>
                </a:ext>
              </a:extLst>
            </p:cNvPr>
            <p:cNvPicPr>
              <a:picLocks noChangeAspect="1"/>
            </p:cNvPicPr>
            <p:nvPr/>
          </p:nvPicPr>
          <p:blipFill rotWithShape="1">
            <a:blip r:embed="rId5"/>
            <a:srcRect t="11041" r="51932"/>
            <a:stretch/>
          </p:blipFill>
          <p:spPr>
            <a:xfrm>
              <a:off x="449787" y="4080392"/>
              <a:ext cx="2127665" cy="2148935"/>
            </a:xfrm>
            <a:prstGeom prst="rect">
              <a:avLst/>
            </a:prstGeom>
          </p:spPr>
        </p:pic>
        <p:sp>
          <p:nvSpPr>
            <p:cNvPr id="54" name="Right Arrow 17">
              <a:extLst>
                <a:ext uri="{FF2B5EF4-FFF2-40B4-BE49-F238E27FC236}">
                  <a16:creationId xmlns:a16="http://schemas.microsoft.com/office/drawing/2014/main" id="{369B4501-A231-4074-9976-D0C71E281DED}"/>
                </a:ext>
              </a:extLst>
            </p:cNvPr>
            <p:cNvSpPr/>
            <p:nvPr/>
          </p:nvSpPr>
          <p:spPr bwMode="auto">
            <a:xfrm rot="7159020">
              <a:off x="1984681" y="3515931"/>
              <a:ext cx="868026" cy="201116"/>
            </a:xfrm>
            <a:prstGeom prst="rightArrow">
              <a:avLst/>
            </a:prstGeom>
            <a:solidFill>
              <a:schemeClr val="bg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6" rIns="0" bIns="45726" numCol="1" rtlCol="0" anchor="ctr" anchorCtr="0" compatLnSpc="1">
              <a:prstTxWarp prst="textNoShape">
                <a:avLst/>
              </a:prstTxWarp>
            </a:bodyPr>
            <a:lstStyle/>
            <a:p>
              <a:pPr marL="0" marR="0" lvl="0" indent="0" algn="ctr" defTabSz="914289"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7DE3E15-25A5-4F05-A696-9C2AACAA5D63}"/>
                </a:ext>
              </a:extLst>
            </p:cNvPr>
            <p:cNvSpPr/>
            <p:nvPr/>
          </p:nvSpPr>
          <p:spPr>
            <a:xfrm>
              <a:off x="462838" y="3380987"/>
              <a:ext cx="19558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rPr>
                <a:t>vanilla multi-task </a:t>
              </a:r>
              <a:endPar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grpSp>
      <p:grpSp>
        <p:nvGrpSpPr>
          <p:cNvPr id="80" name="Group 79">
            <a:extLst>
              <a:ext uri="{FF2B5EF4-FFF2-40B4-BE49-F238E27FC236}">
                <a16:creationId xmlns:a16="http://schemas.microsoft.com/office/drawing/2014/main" id="{E81ECBB0-01C1-4DD7-AE75-618D123BA6A0}"/>
              </a:ext>
            </a:extLst>
          </p:cNvPr>
          <p:cNvGrpSpPr/>
          <p:nvPr/>
        </p:nvGrpSpPr>
        <p:grpSpPr>
          <a:xfrm>
            <a:off x="2577452" y="3207552"/>
            <a:ext cx="2213175" cy="3021775"/>
            <a:chOff x="2577452" y="3207552"/>
            <a:chExt cx="2213175" cy="3021775"/>
          </a:xfrm>
        </p:grpSpPr>
        <p:pic>
          <p:nvPicPr>
            <p:cNvPr id="55" name="Picture 54">
              <a:extLst>
                <a:ext uri="{FF2B5EF4-FFF2-40B4-BE49-F238E27FC236}">
                  <a16:creationId xmlns:a16="http://schemas.microsoft.com/office/drawing/2014/main" id="{43FD7156-DCA9-4DFE-B302-D23B0485353B}"/>
                </a:ext>
              </a:extLst>
            </p:cNvPr>
            <p:cNvPicPr>
              <a:picLocks noChangeAspect="1"/>
            </p:cNvPicPr>
            <p:nvPr/>
          </p:nvPicPr>
          <p:blipFill rotWithShape="1">
            <a:blip r:embed="rId5"/>
            <a:srcRect l="50000" t="11041"/>
            <a:stretch/>
          </p:blipFill>
          <p:spPr>
            <a:xfrm>
              <a:off x="2577452" y="4080392"/>
              <a:ext cx="2213175" cy="2148935"/>
            </a:xfrm>
            <a:prstGeom prst="rect">
              <a:avLst/>
            </a:prstGeom>
          </p:spPr>
        </p:pic>
        <p:sp>
          <p:nvSpPr>
            <p:cNvPr id="57" name="Rectangle 56">
              <a:extLst>
                <a:ext uri="{FF2B5EF4-FFF2-40B4-BE49-F238E27FC236}">
                  <a16:creationId xmlns:a16="http://schemas.microsoft.com/office/drawing/2014/main" id="{D74AA476-0644-409D-958E-7B3AD99EF896}"/>
                </a:ext>
              </a:extLst>
            </p:cNvPr>
            <p:cNvSpPr/>
            <p:nvPr/>
          </p:nvSpPr>
          <p:spPr>
            <a:xfrm>
              <a:off x="3453082" y="3380987"/>
              <a:ext cx="8388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rPr>
                <a:t>ideally</a:t>
              </a:r>
              <a:endPar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58" name="Right Arrow 17">
              <a:extLst>
                <a:ext uri="{FF2B5EF4-FFF2-40B4-BE49-F238E27FC236}">
                  <a16:creationId xmlns:a16="http://schemas.microsoft.com/office/drawing/2014/main" id="{2D219297-8975-4A30-9E5A-92DAC5FBC9B6}"/>
                </a:ext>
              </a:extLst>
            </p:cNvPr>
            <p:cNvSpPr/>
            <p:nvPr/>
          </p:nvSpPr>
          <p:spPr bwMode="auto">
            <a:xfrm rot="14440980" flipH="1">
              <a:off x="2935733" y="3541007"/>
              <a:ext cx="868026" cy="201116"/>
            </a:xfrm>
            <a:prstGeom prst="rightArrow">
              <a:avLst/>
            </a:prstGeom>
            <a:solidFill>
              <a:schemeClr val="bg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6" rIns="0" bIns="45726" numCol="1" rtlCol="0" anchor="ctr" anchorCtr="0" compatLnSpc="1">
              <a:prstTxWarp prst="textNoShape">
                <a:avLst/>
              </a:prstTxWarp>
            </a:bodyPr>
            <a:lstStyle/>
            <a:p>
              <a:pPr marL="0" marR="0" lvl="0" indent="0" algn="ctr" defTabSz="914289"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grpSp>
      <p:grpSp>
        <p:nvGrpSpPr>
          <p:cNvPr id="82" name="Group 81">
            <a:extLst>
              <a:ext uri="{FF2B5EF4-FFF2-40B4-BE49-F238E27FC236}">
                <a16:creationId xmlns:a16="http://schemas.microsoft.com/office/drawing/2014/main" id="{C2F9B83E-BC77-4518-B8B6-2DA3B3A92D5D}"/>
              </a:ext>
            </a:extLst>
          </p:cNvPr>
          <p:cNvGrpSpPr/>
          <p:nvPr/>
        </p:nvGrpSpPr>
        <p:grpSpPr>
          <a:xfrm>
            <a:off x="5675874" y="1555235"/>
            <a:ext cx="5800100" cy="3075080"/>
            <a:chOff x="5675874" y="1555235"/>
            <a:chExt cx="5800100" cy="3075080"/>
          </a:xfrm>
        </p:grpSpPr>
        <p:pic>
          <p:nvPicPr>
            <p:cNvPr id="66" name="Picture 65">
              <a:extLst>
                <a:ext uri="{FF2B5EF4-FFF2-40B4-BE49-F238E27FC236}">
                  <a16:creationId xmlns:a16="http://schemas.microsoft.com/office/drawing/2014/main" id="{BED72158-E136-402D-B804-997A91788D7A}"/>
                </a:ext>
              </a:extLst>
            </p:cNvPr>
            <p:cNvPicPr>
              <a:picLocks noChangeAspect="1"/>
            </p:cNvPicPr>
            <p:nvPr/>
          </p:nvPicPr>
          <p:blipFill>
            <a:blip r:embed="rId6"/>
            <a:stretch>
              <a:fillRect/>
            </a:stretch>
          </p:blipFill>
          <p:spPr>
            <a:xfrm>
              <a:off x="6218720" y="2261896"/>
              <a:ext cx="4221315" cy="2368419"/>
            </a:xfrm>
            <a:prstGeom prst="rect">
              <a:avLst/>
            </a:prstGeom>
          </p:spPr>
        </p:pic>
        <p:sp>
          <p:nvSpPr>
            <p:cNvPr id="5" name="Rectangle 4">
              <a:extLst>
                <a:ext uri="{FF2B5EF4-FFF2-40B4-BE49-F238E27FC236}">
                  <a16:creationId xmlns:a16="http://schemas.microsoft.com/office/drawing/2014/main" id="{1EACF0B2-CB6F-4209-B9F0-3F3CCE29F77A}"/>
                </a:ext>
              </a:extLst>
            </p:cNvPr>
            <p:cNvSpPr/>
            <p:nvPr/>
          </p:nvSpPr>
          <p:spPr>
            <a:xfrm>
              <a:off x="5675874" y="3771919"/>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6" name="Rectangle 5">
              <a:extLst>
                <a:ext uri="{FF2B5EF4-FFF2-40B4-BE49-F238E27FC236}">
                  <a16:creationId xmlns:a16="http://schemas.microsoft.com/office/drawing/2014/main" id="{236D294E-4558-440D-958B-1DC909646929}"/>
                </a:ext>
              </a:extLst>
            </p:cNvPr>
            <p:cNvSpPr/>
            <p:nvPr/>
          </p:nvSpPr>
          <p:spPr>
            <a:xfrm>
              <a:off x="5675874" y="3771919"/>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61" name="Rectangle 60">
              <a:extLst>
                <a:ext uri="{FF2B5EF4-FFF2-40B4-BE49-F238E27FC236}">
                  <a16:creationId xmlns:a16="http://schemas.microsoft.com/office/drawing/2014/main" id="{0B7A7749-158B-43B3-AD6E-2620A7F06974}"/>
                </a:ext>
              </a:extLst>
            </p:cNvPr>
            <p:cNvSpPr/>
            <p:nvPr/>
          </p:nvSpPr>
          <p:spPr>
            <a:xfrm>
              <a:off x="7254659" y="2361236"/>
              <a:ext cx="2818838" cy="1694492"/>
            </a:xfrm>
            <a:prstGeom prst="rect">
              <a:avLst/>
            </a:prstGeom>
            <a:no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6AD1361B-308E-4D7A-9E87-FB0DBE1EB1B2}"/>
                </a:ext>
              </a:extLst>
            </p:cNvPr>
            <p:cNvSpPr txBox="1"/>
            <p:nvPr/>
          </p:nvSpPr>
          <p:spPr>
            <a:xfrm>
              <a:off x="10274690" y="2611219"/>
              <a:ext cx="120128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1" u="none" strike="noStrike" kern="1200" cap="none" spc="0" normalizeH="0" baseline="0" noProof="0">
                  <a:ln>
                    <a:noFill/>
                  </a:ln>
                  <a:solidFill>
                    <a:srgbClr val="7030A0"/>
                  </a:solidFill>
                  <a:effectLst/>
                  <a:uLnTx/>
                  <a:uFillTx/>
                  <a:latin typeface="Calibri" panose="020F0502020204030204"/>
                  <a:ea typeface="等线" panose="02010600030101010101" pitchFamily="2" charset="-122"/>
                  <a:cs typeface="+mn-cs"/>
                </a:rPr>
                <a:t>Vanilla S2S</a:t>
              </a:r>
              <a:br>
                <a:rPr kumimoji="0" lang="en-US" altLang="zh-CN" sz="1800" b="0" i="1" u="none" strike="noStrike" kern="1200" cap="none" spc="0" normalizeH="0" baseline="0" noProof="0">
                  <a:ln>
                    <a:noFill/>
                  </a:ln>
                  <a:solidFill>
                    <a:srgbClr val="7030A0"/>
                  </a:solidFill>
                  <a:effectLst/>
                  <a:uLnTx/>
                  <a:uFillTx/>
                  <a:latin typeface="Calibri" panose="020F0502020204030204"/>
                  <a:ea typeface="等线" panose="02010600030101010101" pitchFamily="2" charset="-122"/>
                  <a:cs typeface="+mn-cs"/>
                </a:rPr>
              </a:br>
              <a:r>
                <a:rPr kumimoji="0" lang="en-US" altLang="zh-CN" sz="1800" b="0" i="1" u="none" strike="noStrike" kern="1200" cap="none" spc="0" normalizeH="0" baseline="0" noProof="0">
                  <a:ln>
                    <a:noFill/>
                  </a:ln>
                  <a:solidFill>
                    <a:srgbClr val="7030A0"/>
                  </a:solidFill>
                  <a:effectLst/>
                  <a:uLnTx/>
                  <a:uFillTx/>
                  <a:latin typeface="Calibri" panose="020F0502020204030204"/>
                  <a:ea typeface="等线" panose="02010600030101010101" pitchFamily="2" charset="-122"/>
                  <a:cs typeface="+mn-cs"/>
                </a:rPr>
                <a:t>+ </a:t>
              </a:r>
              <a:r>
                <a:rPr kumimoji="0" lang="en-US" altLang="zh-CN" sz="1800" b="0" i="1" u="none" strike="noStrike" kern="1200" cap="none" spc="0" normalizeH="0" baseline="0" noProof="0" err="1">
                  <a:ln>
                    <a:noFill/>
                  </a:ln>
                  <a:solidFill>
                    <a:srgbClr val="7030A0"/>
                  </a:solidFill>
                  <a:effectLst/>
                  <a:uLnTx/>
                  <a:uFillTx/>
                  <a:latin typeface="Calibri" panose="020F0502020204030204"/>
                  <a:ea typeface="等线" panose="02010600030101010101" pitchFamily="2" charset="-122"/>
                  <a:cs typeface="+mn-cs"/>
                </a:rPr>
                <a:t>Mtask</a:t>
              </a:r>
              <a:br>
                <a:rPr kumimoji="0" lang="en-US" altLang="zh-CN" sz="1800" b="0" i="1" u="none" strike="noStrike" kern="1200" cap="none" spc="0" normalizeH="0" baseline="0" noProof="0">
                  <a:ln>
                    <a:noFill/>
                  </a:ln>
                  <a:solidFill>
                    <a:srgbClr val="7030A0"/>
                  </a:solidFill>
                  <a:effectLst/>
                  <a:uLnTx/>
                  <a:uFillTx/>
                  <a:latin typeface="Calibri" panose="020F0502020204030204"/>
                  <a:ea typeface="等线" panose="02010600030101010101" pitchFamily="2" charset="-122"/>
                  <a:cs typeface="+mn-cs"/>
                </a:rPr>
              </a:br>
              <a:r>
                <a:rPr kumimoji="0" lang="en-US" altLang="zh-CN" sz="1800" b="0" i="1" u="none" strike="noStrike" kern="1200" cap="none" spc="0" normalizeH="0" baseline="0" noProof="0">
                  <a:ln>
                    <a:noFill/>
                  </a:ln>
                  <a:solidFill>
                    <a:srgbClr val="7030A0"/>
                  </a:solidFill>
                  <a:effectLst/>
                  <a:uLnTx/>
                  <a:uFillTx/>
                  <a:latin typeface="Calibri" panose="020F0502020204030204"/>
                  <a:ea typeface="等线" panose="02010600030101010101" pitchFamily="2" charset="-122"/>
                  <a:cs typeface="+mn-cs"/>
                </a:rPr>
                <a:t>objective</a:t>
              </a:r>
              <a:endParaRPr kumimoji="0" lang="en-US" sz="1800" b="0" i="1"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EDE60D49-DD30-4038-BB16-2458E6BC639C}"/>
                </a:ext>
              </a:extLst>
            </p:cNvPr>
            <p:cNvSpPr/>
            <p:nvPr/>
          </p:nvSpPr>
          <p:spPr>
            <a:xfrm>
              <a:off x="6187438" y="1555235"/>
              <a:ext cx="33358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a:ea typeface="+mn-ea"/>
                  <a:cs typeface="+mn-cs"/>
                </a:rPr>
                <a:t>So we add regularization:</a:t>
              </a:r>
            </a:p>
          </p:txBody>
        </p:sp>
      </p:grpSp>
      <p:grpSp>
        <p:nvGrpSpPr>
          <p:cNvPr id="84" name="Group 83">
            <a:extLst>
              <a:ext uri="{FF2B5EF4-FFF2-40B4-BE49-F238E27FC236}">
                <a16:creationId xmlns:a16="http://schemas.microsoft.com/office/drawing/2014/main" id="{6DC63C3C-0D8E-4356-985A-D3C366A5F7BD}"/>
              </a:ext>
            </a:extLst>
          </p:cNvPr>
          <p:cNvGrpSpPr/>
          <p:nvPr/>
        </p:nvGrpSpPr>
        <p:grpSpPr>
          <a:xfrm>
            <a:off x="5647478" y="4333249"/>
            <a:ext cx="6259602" cy="2402404"/>
            <a:chOff x="5647478" y="4333249"/>
            <a:chExt cx="6259602" cy="2402404"/>
          </a:xfrm>
        </p:grpSpPr>
        <p:sp>
          <p:nvSpPr>
            <p:cNvPr id="65" name="Rectangle 64">
              <a:extLst>
                <a:ext uri="{FF2B5EF4-FFF2-40B4-BE49-F238E27FC236}">
                  <a16:creationId xmlns:a16="http://schemas.microsoft.com/office/drawing/2014/main" id="{88E4E7F1-44F3-4BE9-8B2E-E6821ACE012B}"/>
                </a:ext>
              </a:extLst>
            </p:cNvPr>
            <p:cNvSpPr/>
            <p:nvPr/>
          </p:nvSpPr>
          <p:spPr>
            <a:xfrm>
              <a:off x="6135708" y="4333249"/>
              <a:ext cx="89095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where: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0" name="Picture 69">
              <a:extLst>
                <a:ext uri="{FF2B5EF4-FFF2-40B4-BE49-F238E27FC236}">
                  <a16:creationId xmlns:a16="http://schemas.microsoft.com/office/drawing/2014/main" id="{88FD39B4-0E8B-4C84-B205-12897E9E0DA9}"/>
                </a:ext>
              </a:extLst>
            </p:cNvPr>
            <p:cNvPicPr>
              <a:picLocks noChangeAspect="1"/>
            </p:cNvPicPr>
            <p:nvPr/>
          </p:nvPicPr>
          <p:blipFill rotWithShape="1">
            <a:blip r:embed="rId7"/>
            <a:srcRect r="14085" b="64566"/>
            <a:stretch/>
          </p:blipFill>
          <p:spPr>
            <a:xfrm>
              <a:off x="5647478" y="4799307"/>
              <a:ext cx="2762076" cy="683488"/>
            </a:xfrm>
            <a:prstGeom prst="rect">
              <a:avLst/>
            </a:prstGeom>
          </p:spPr>
        </p:pic>
        <p:sp>
          <p:nvSpPr>
            <p:cNvPr id="71" name="TextBox 70">
              <a:extLst>
                <a:ext uri="{FF2B5EF4-FFF2-40B4-BE49-F238E27FC236}">
                  <a16:creationId xmlns:a16="http://schemas.microsoft.com/office/drawing/2014/main" id="{02E26C93-DA7D-4ECF-8E0B-F94C43065F5A}"/>
                </a:ext>
              </a:extLst>
            </p:cNvPr>
            <p:cNvSpPr txBox="1"/>
            <p:nvPr/>
          </p:nvSpPr>
          <p:spPr>
            <a:xfrm>
              <a:off x="6314244" y="5436891"/>
              <a:ext cx="24077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1" u="none" strike="noStrike" kern="1200" cap="none" spc="0" normalizeH="0" baseline="0" noProof="0">
                  <a:ln>
                    <a:noFill/>
                  </a:ln>
                  <a:solidFill>
                    <a:srgbClr val="FF0000"/>
                  </a:solidFill>
                  <a:effectLst/>
                  <a:uLnTx/>
                  <a:uFillTx/>
                  <a:latin typeface="Calibri" panose="020F0502020204030204"/>
                  <a:ea typeface="等线" panose="02010600030101010101" pitchFamily="2" charset="-122"/>
                  <a:cs typeface="+mn-cs"/>
                </a:rPr>
                <a:t>cross-space distance</a:t>
              </a:r>
              <a:endParaRPr kumimoji="0" lang="en-US" sz="1800" b="0" i="1"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E49F3105-6873-4210-A36F-63B8279CD739}"/>
                </a:ext>
              </a:extLst>
            </p:cNvPr>
            <p:cNvSpPr/>
            <p:nvPr/>
          </p:nvSpPr>
          <p:spPr>
            <a:xfrm>
              <a:off x="6314243" y="4842308"/>
              <a:ext cx="2073153" cy="651968"/>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3" name="Group 82">
              <a:extLst>
                <a:ext uri="{FF2B5EF4-FFF2-40B4-BE49-F238E27FC236}">
                  <a16:creationId xmlns:a16="http://schemas.microsoft.com/office/drawing/2014/main" id="{E8F9177B-046B-4CD2-A1F5-79399F7F0922}"/>
                </a:ext>
              </a:extLst>
            </p:cNvPr>
            <p:cNvGrpSpPr/>
            <p:nvPr/>
          </p:nvGrpSpPr>
          <p:grpSpPr>
            <a:xfrm>
              <a:off x="6072281" y="5745248"/>
              <a:ext cx="5834799" cy="990405"/>
              <a:chOff x="6072281" y="5745248"/>
              <a:chExt cx="5834799" cy="990405"/>
            </a:xfrm>
          </p:grpSpPr>
          <p:pic>
            <p:nvPicPr>
              <p:cNvPr id="75" name="Picture 74">
                <a:extLst>
                  <a:ext uri="{FF2B5EF4-FFF2-40B4-BE49-F238E27FC236}">
                    <a16:creationId xmlns:a16="http://schemas.microsoft.com/office/drawing/2014/main" id="{A98FF4C9-9737-48ED-94DD-F110648CD857}"/>
                  </a:ext>
                </a:extLst>
              </p:cNvPr>
              <p:cNvPicPr>
                <a:picLocks noChangeAspect="1"/>
              </p:cNvPicPr>
              <p:nvPr/>
            </p:nvPicPr>
            <p:blipFill rotWithShape="1">
              <a:blip r:embed="rId7"/>
              <a:srcRect l="14085" t="34322" b="34195"/>
              <a:stretch/>
            </p:blipFill>
            <p:spPr>
              <a:xfrm>
                <a:off x="6072281" y="5781635"/>
                <a:ext cx="2930776" cy="644368"/>
              </a:xfrm>
              <a:prstGeom prst="rect">
                <a:avLst/>
              </a:prstGeom>
            </p:spPr>
          </p:pic>
          <p:pic>
            <p:nvPicPr>
              <p:cNvPr id="76" name="Picture 75">
                <a:extLst>
                  <a:ext uri="{FF2B5EF4-FFF2-40B4-BE49-F238E27FC236}">
                    <a16:creationId xmlns:a16="http://schemas.microsoft.com/office/drawing/2014/main" id="{ED7E761C-C2E8-425A-8F7F-B4C1CD159471}"/>
                  </a:ext>
                </a:extLst>
              </p:cNvPr>
              <p:cNvPicPr>
                <a:picLocks noChangeAspect="1"/>
              </p:cNvPicPr>
              <p:nvPr/>
            </p:nvPicPr>
            <p:blipFill rotWithShape="1">
              <a:blip r:embed="rId7"/>
              <a:srcRect l="14038" t="65830"/>
              <a:stretch/>
            </p:blipFill>
            <p:spPr>
              <a:xfrm>
                <a:off x="8950903" y="5745248"/>
                <a:ext cx="2956177" cy="705064"/>
              </a:xfrm>
              <a:prstGeom prst="rect">
                <a:avLst/>
              </a:prstGeom>
            </p:spPr>
          </p:pic>
          <p:sp>
            <p:nvSpPr>
              <p:cNvPr id="77" name="Rectangle 76">
                <a:extLst>
                  <a:ext uri="{FF2B5EF4-FFF2-40B4-BE49-F238E27FC236}">
                    <a16:creationId xmlns:a16="http://schemas.microsoft.com/office/drawing/2014/main" id="{DDBF2869-CB50-4986-976D-FC9364C83CE2}"/>
                  </a:ext>
                </a:extLst>
              </p:cNvPr>
              <p:cNvSpPr/>
              <p:nvPr/>
            </p:nvSpPr>
            <p:spPr>
              <a:xfrm>
                <a:off x="6280558" y="5765005"/>
                <a:ext cx="2722500" cy="660563"/>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BAF46D05-476F-44D1-9F33-F5FD08B3FE27}"/>
                  </a:ext>
                </a:extLst>
              </p:cNvPr>
              <p:cNvSpPr txBox="1"/>
              <p:nvPr/>
            </p:nvSpPr>
            <p:spPr>
              <a:xfrm>
                <a:off x="8094052" y="6366321"/>
                <a:ext cx="25040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70C0"/>
                    </a:solidFill>
                    <a:effectLst/>
                    <a:uLnTx/>
                    <a:uFillTx/>
                    <a:latin typeface="Calibri" panose="020F0502020204030204"/>
                    <a:ea typeface="+mn-ea"/>
                    <a:cs typeface="+mn-cs"/>
                  </a:rPr>
                  <a:t>same-space distance</a:t>
                </a:r>
              </a:p>
            </p:txBody>
          </p:sp>
        </p:grpSp>
        <p:sp>
          <p:nvSpPr>
            <p:cNvPr id="74" name="Rectangle 73">
              <a:extLst>
                <a:ext uri="{FF2B5EF4-FFF2-40B4-BE49-F238E27FC236}">
                  <a16:creationId xmlns:a16="http://schemas.microsoft.com/office/drawing/2014/main" id="{DE074262-B65D-4225-8D1A-BC2931D20C1F}"/>
                </a:ext>
              </a:extLst>
            </p:cNvPr>
            <p:cNvSpPr/>
            <p:nvPr/>
          </p:nvSpPr>
          <p:spPr>
            <a:xfrm>
              <a:off x="9174621" y="5766521"/>
              <a:ext cx="2601356" cy="659048"/>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2119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0EA2-E6C1-4896-9429-B6A4DDAF84BE}"/>
              </a:ext>
            </a:extLst>
          </p:cNvPr>
          <p:cNvSpPr>
            <a:spLocks noGrp="1"/>
          </p:cNvSpPr>
          <p:nvPr>
            <p:ph type="title"/>
          </p:nvPr>
        </p:nvSpPr>
        <p:spPr>
          <a:xfrm>
            <a:off x="838199" y="365125"/>
            <a:ext cx="10764277" cy="1325563"/>
          </a:xfrm>
        </p:spPr>
        <p:txBody>
          <a:bodyPr/>
          <a:lstStyle/>
          <a:p>
            <a:r>
              <a:rPr lang="en-US"/>
              <a:t>Improving personalization with multiple losses </a:t>
            </a:r>
            <a:r>
              <a:rPr lang="en-US" sz="3600"/>
              <a:t>[</a:t>
            </a:r>
            <a:r>
              <a:rPr lang="en-US" sz="3600">
                <a:hlinkClick r:id="rId3"/>
              </a:rPr>
              <a:t>Al-</a:t>
            </a:r>
            <a:r>
              <a:rPr lang="en-US" sz="3600" err="1">
                <a:hlinkClick r:id="rId3"/>
              </a:rPr>
              <a:t>Rfou</a:t>
            </a:r>
            <a:r>
              <a:rPr lang="en-US" sz="3600">
                <a:hlinkClick r:id="rId3"/>
              </a:rPr>
              <a:t>+ 16</a:t>
            </a:r>
            <a:r>
              <a:rPr lang="en-US" sz="3600"/>
              <a:t>]</a:t>
            </a:r>
          </a:p>
        </p:txBody>
      </p:sp>
      <p:sp>
        <p:nvSpPr>
          <p:cNvPr id="4" name="Slide Number Placeholder 3">
            <a:extLst>
              <a:ext uri="{FF2B5EF4-FFF2-40B4-BE49-F238E27FC236}">
                <a16:creationId xmlns:a16="http://schemas.microsoft.com/office/drawing/2014/main" id="{C9EF7257-F470-48A4-B48D-4992F9D7DED9}"/>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53AE126-873C-4B24-8EF2-86BC25A0ACB3}"/>
              </a:ext>
            </a:extLst>
          </p:cNvPr>
          <p:cNvPicPr>
            <a:picLocks noChangeAspect="1"/>
          </p:cNvPicPr>
          <p:nvPr/>
        </p:nvPicPr>
        <p:blipFill>
          <a:blip r:embed="rId4"/>
          <a:stretch>
            <a:fillRect/>
          </a:stretch>
        </p:blipFill>
        <p:spPr>
          <a:xfrm>
            <a:off x="4556280" y="2063838"/>
            <a:ext cx="7388702" cy="4052758"/>
          </a:xfrm>
          <a:prstGeom prst="rect">
            <a:avLst/>
          </a:prstGeom>
        </p:spPr>
      </p:pic>
      <p:sp>
        <p:nvSpPr>
          <p:cNvPr id="10" name="Content Placeholder 2">
            <a:extLst>
              <a:ext uri="{FF2B5EF4-FFF2-40B4-BE49-F238E27FC236}">
                <a16:creationId xmlns:a16="http://schemas.microsoft.com/office/drawing/2014/main" id="{58ABE3FE-6BE0-4B5C-9BAE-29171D7C9896}"/>
              </a:ext>
            </a:extLst>
          </p:cNvPr>
          <p:cNvSpPr>
            <a:spLocks noGrp="1"/>
          </p:cNvSpPr>
          <p:nvPr>
            <p:ph idx="1"/>
          </p:nvPr>
        </p:nvSpPr>
        <p:spPr>
          <a:xfrm>
            <a:off x="838200" y="1825625"/>
            <a:ext cx="10515600" cy="5032375"/>
          </a:xfrm>
        </p:spPr>
        <p:txBody>
          <a:bodyPr>
            <a:normAutofit fontScale="92500" lnSpcReduction="10000"/>
          </a:bodyPr>
          <a:lstStyle/>
          <a:p>
            <a:r>
              <a:rPr lang="en-US" b="1"/>
              <a:t>Single-loss:</a:t>
            </a:r>
            <a:br>
              <a:rPr lang="en-US"/>
            </a:br>
            <a:r>
              <a:rPr lang="en-US" sz="2400" kern="0">
                <a:solidFill>
                  <a:srgbClr val="000000"/>
                </a:solidFill>
                <a:cs typeface="Times New Roman" panose="02020603050405020304" pitchFamily="18" charset="0"/>
              </a:rPr>
              <a:t>P(response | context, query, persona, …)</a:t>
            </a:r>
          </a:p>
          <a:p>
            <a:pPr marL="457200" lvl="1" indent="0">
              <a:buNone/>
            </a:pPr>
            <a:br>
              <a:rPr lang="en-US" sz="2000"/>
            </a:br>
            <a:r>
              <a:rPr lang="en-US" sz="2000"/>
              <a:t>Problem with single-loss:</a:t>
            </a:r>
            <a:br>
              <a:rPr lang="en-US" sz="2000"/>
            </a:br>
            <a:r>
              <a:rPr lang="en-US" sz="2000"/>
              <a:t>context or query often </a:t>
            </a:r>
            <a:br>
              <a:rPr lang="en-US" sz="2000"/>
            </a:br>
            <a:r>
              <a:rPr lang="en-US" sz="2000" b="1"/>
              <a:t>“explain away” </a:t>
            </a:r>
            <a:r>
              <a:rPr lang="en-US" sz="2000"/>
              <a:t>persona</a:t>
            </a:r>
          </a:p>
          <a:p>
            <a:pPr marL="0" indent="0">
              <a:buNone/>
            </a:pPr>
            <a:endParaRPr lang="en-US" sz="2400"/>
          </a:p>
          <a:p>
            <a:r>
              <a:rPr lang="en-US" b="1"/>
              <a:t>Multiple loss adds:</a:t>
            </a:r>
            <a:br>
              <a:rPr lang="en-US"/>
            </a:br>
            <a:r>
              <a:rPr lang="en-US" sz="2400" b="1" kern="0">
                <a:solidFill>
                  <a:srgbClr val="0070C0"/>
                </a:solidFill>
                <a:cs typeface="Times New Roman" panose="02020603050405020304" pitchFamily="18" charset="0"/>
              </a:rPr>
              <a:t>P(response | persona)</a:t>
            </a:r>
            <a:br>
              <a:rPr lang="en-US" sz="2400" kern="0">
                <a:solidFill>
                  <a:srgbClr val="000000"/>
                </a:solidFill>
                <a:cs typeface="Times New Roman" panose="02020603050405020304" pitchFamily="18" charset="0"/>
              </a:rPr>
            </a:br>
            <a:r>
              <a:rPr lang="en-US" sz="2400" kern="0">
                <a:solidFill>
                  <a:srgbClr val="000000"/>
                </a:solidFill>
                <a:cs typeface="Times New Roman" panose="02020603050405020304" pitchFamily="18" charset="0"/>
              </a:rPr>
              <a:t>P(response | query)</a:t>
            </a:r>
            <a:br>
              <a:rPr lang="en-US" sz="2400" kern="0">
                <a:solidFill>
                  <a:srgbClr val="000000"/>
                </a:solidFill>
                <a:cs typeface="Times New Roman" panose="02020603050405020304" pitchFamily="18" charset="0"/>
              </a:rPr>
            </a:br>
            <a:r>
              <a:rPr lang="en-US" sz="2400" kern="0">
                <a:solidFill>
                  <a:srgbClr val="000000"/>
                </a:solidFill>
                <a:cs typeface="Times New Roman" panose="02020603050405020304" pitchFamily="18" charset="0"/>
              </a:rPr>
              <a:t>etc.</a:t>
            </a:r>
          </a:p>
          <a:p>
            <a:pPr marL="457200" lvl="1" indent="0">
              <a:buNone/>
            </a:pPr>
            <a:br>
              <a:rPr lang="en-US" sz="2000"/>
            </a:br>
            <a:r>
              <a:rPr lang="en-US" sz="2000"/>
              <a:t>Optimized so that </a:t>
            </a:r>
            <a:br>
              <a:rPr lang="en-US" sz="2000"/>
            </a:br>
            <a:r>
              <a:rPr lang="en-US" sz="2000"/>
              <a:t>persona can “predict”</a:t>
            </a:r>
            <a:br>
              <a:rPr lang="en-US" sz="2000"/>
            </a:br>
            <a:r>
              <a:rPr lang="en-US" sz="2000"/>
              <a:t>response all by itself</a:t>
            </a:r>
            <a:br>
              <a:rPr lang="en-US" sz="2000"/>
            </a:br>
            <a:r>
              <a:rPr lang="en-US" sz="2000">
                <a:sym typeface="Wingdings" panose="05000000000000000000" pitchFamily="2" charset="2"/>
              </a:rPr>
              <a:t> more robust </a:t>
            </a:r>
            <a:br>
              <a:rPr lang="en-US" sz="2000">
                <a:sym typeface="Wingdings" panose="05000000000000000000" pitchFamily="2" charset="2"/>
              </a:rPr>
            </a:br>
            <a:r>
              <a:rPr lang="en-US" sz="2000">
                <a:sym typeface="Wingdings" panose="05000000000000000000" pitchFamily="2" charset="2"/>
              </a:rPr>
              <a:t>speaker embeddings</a:t>
            </a:r>
            <a:endParaRPr lang="en-US" sz="2000"/>
          </a:p>
        </p:txBody>
      </p:sp>
    </p:spTree>
    <p:extLst>
      <p:ext uri="{BB962C8B-B14F-4D97-AF65-F5344CB8AC3E}">
        <p14:creationId xmlns:p14="http://schemas.microsoft.com/office/powerpoint/2010/main" val="195368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65E049-7C00-4CC4-B662-E9BF7E470081}"/>
              </a:ext>
            </a:extLst>
          </p:cNvPr>
          <p:cNvSpPr>
            <a:spLocks noGrp="1"/>
          </p:cNvSpPr>
          <p:nvPr>
            <p:ph idx="1"/>
          </p:nvPr>
        </p:nvSpPr>
        <p:spPr>
          <a:xfrm>
            <a:off x="838200" y="1162050"/>
            <a:ext cx="10515600" cy="5014913"/>
          </a:xfrm>
        </p:spPr>
        <p:txBody>
          <a:bodyPr/>
          <a:lstStyle/>
          <a:p>
            <a:pPr marL="0" indent="0">
              <a:buNone/>
            </a:pPr>
            <a:r>
              <a:rPr lang="en-US"/>
              <a:t>It can be challenging for LSTM/GRU to encode very long context </a:t>
            </a:r>
            <a:br>
              <a:rPr lang="en-US"/>
            </a:br>
            <a:r>
              <a:rPr lang="en-US"/>
              <a:t>(i.e. more than 200 words: [</a:t>
            </a:r>
            <a:r>
              <a:rPr lang="en-US">
                <a:hlinkClick r:id="rId3"/>
              </a:rPr>
              <a:t>Khandelwal+ 18</a:t>
            </a:r>
            <a:r>
              <a:rPr lang="en-US"/>
              <a:t>])</a:t>
            </a:r>
          </a:p>
          <a:p>
            <a:r>
              <a:rPr lang="en-US" b="1"/>
              <a:t>Hierarchical Encoder-Decoder (HRED) </a:t>
            </a:r>
            <a:r>
              <a:rPr lang="en-US"/>
              <a:t>[</a:t>
            </a:r>
            <a:r>
              <a:rPr lang="en-US">
                <a:hlinkClick r:id="rId4"/>
              </a:rPr>
              <a:t>Serban+ 16</a:t>
            </a:r>
            <a:r>
              <a:rPr lang="en-US"/>
              <a:t>]</a:t>
            </a:r>
            <a:br>
              <a:rPr lang="en-US"/>
            </a:br>
            <a:endParaRPr lang="en-US"/>
          </a:p>
        </p:txBody>
      </p:sp>
      <p:pic>
        <p:nvPicPr>
          <p:cNvPr id="4" name="Picture 3">
            <a:extLst>
              <a:ext uri="{FF2B5EF4-FFF2-40B4-BE49-F238E27FC236}">
                <a16:creationId xmlns:a16="http://schemas.microsoft.com/office/drawing/2014/main" id="{ADA77A52-51A5-49D0-8A7B-4A555410A854}"/>
              </a:ext>
            </a:extLst>
          </p:cNvPr>
          <p:cNvPicPr>
            <a:picLocks noChangeAspect="1"/>
          </p:cNvPicPr>
          <p:nvPr/>
        </p:nvPicPr>
        <p:blipFill>
          <a:blip r:embed="rId5"/>
          <a:stretch>
            <a:fillRect/>
          </a:stretch>
        </p:blipFill>
        <p:spPr>
          <a:xfrm>
            <a:off x="838200" y="2805900"/>
            <a:ext cx="8415368" cy="4052100"/>
          </a:xfrm>
          <a:prstGeom prst="rect">
            <a:avLst/>
          </a:prstGeom>
        </p:spPr>
      </p:pic>
      <p:sp>
        <p:nvSpPr>
          <p:cNvPr id="5" name="Rectangle 4">
            <a:extLst>
              <a:ext uri="{FF2B5EF4-FFF2-40B4-BE49-F238E27FC236}">
                <a16:creationId xmlns:a16="http://schemas.microsoft.com/office/drawing/2014/main" id="{CF0F61CB-3091-441F-B142-72B9F1697B5F}"/>
              </a:ext>
            </a:extLst>
          </p:cNvPr>
          <p:cNvSpPr/>
          <p:nvPr/>
        </p:nvSpPr>
        <p:spPr>
          <a:xfrm>
            <a:off x="9045442" y="3933825"/>
            <a:ext cx="297954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Encodes:</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utterance (word by word) +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conversation (turn by turn)</a:t>
            </a:r>
          </a:p>
        </p:txBody>
      </p:sp>
      <p:sp>
        <p:nvSpPr>
          <p:cNvPr id="6" name="Slide Number Placeholder 3">
            <a:extLst>
              <a:ext uri="{FF2B5EF4-FFF2-40B4-BE49-F238E27FC236}">
                <a16:creationId xmlns:a16="http://schemas.microsoft.com/office/drawing/2014/main" id="{98597A08-DEC2-4027-AE39-F15714B829EF}"/>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43086F2-7258-4D9D-A1D4-ECA139BFC126}"/>
              </a:ext>
            </a:extLst>
          </p:cNvPr>
          <p:cNvSpPr/>
          <p:nvPr/>
        </p:nvSpPr>
        <p:spPr>
          <a:xfrm>
            <a:off x="3471341" y="4533988"/>
            <a:ext cx="3918000" cy="791773"/>
          </a:xfrm>
          <a:prstGeom prst="rect">
            <a:avLst/>
          </a:prstGeom>
          <a:noFill/>
          <a:ln w="635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B19685E-C104-440E-AF1E-B7F633C2FB4E}"/>
              </a:ext>
            </a:extLst>
          </p:cNvPr>
          <p:cNvSpPr/>
          <p:nvPr/>
        </p:nvSpPr>
        <p:spPr>
          <a:xfrm>
            <a:off x="1560786" y="5423337"/>
            <a:ext cx="2412124" cy="472965"/>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75C8B98E-2D24-4F8D-92FE-2672637423B1}"/>
              </a:ext>
            </a:extLst>
          </p:cNvPr>
          <p:cNvSpPr txBox="1">
            <a:spLocks/>
          </p:cNvSpPr>
          <p:nvPr/>
        </p:nvSpPr>
        <p:spPr>
          <a:xfrm>
            <a:off x="838200" y="412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Challenge: Long conversational context</a:t>
            </a:r>
          </a:p>
        </p:txBody>
      </p:sp>
    </p:spTree>
    <p:extLst>
      <p:ext uri="{BB962C8B-B14F-4D97-AF65-F5344CB8AC3E}">
        <p14:creationId xmlns:p14="http://schemas.microsoft.com/office/powerpoint/2010/main" val="101147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E3C89-295B-4DC2-89F3-E32763C6046C}"/>
              </a:ext>
            </a:extLst>
          </p:cNvPr>
          <p:cNvSpPr>
            <a:spLocks noGrp="1"/>
          </p:cNvSpPr>
          <p:nvPr>
            <p:ph type="title"/>
          </p:nvPr>
        </p:nvSpPr>
        <p:spPr>
          <a:xfrm>
            <a:off x="838200" y="41275"/>
            <a:ext cx="10515600" cy="1325563"/>
          </a:xfrm>
        </p:spPr>
        <p:txBody>
          <a:bodyPr/>
          <a:lstStyle/>
          <a:p>
            <a:r>
              <a:rPr lang="en-US"/>
              <a:t>Challenge: Long conversational context</a:t>
            </a:r>
          </a:p>
        </p:txBody>
      </p:sp>
      <p:sp>
        <p:nvSpPr>
          <p:cNvPr id="3" name="Content Placeholder 2">
            <a:extLst>
              <a:ext uri="{FF2B5EF4-FFF2-40B4-BE49-F238E27FC236}">
                <a16:creationId xmlns:a16="http://schemas.microsoft.com/office/drawing/2014/main" id="{05F63BB0-C5BC-4AED-BCD3-6A595B0E6752}"/>
              </a:ext>
            </a:extLst>
          </p:cNvPr>
          <p:cNvSpPr>
            <a:spLocks noGrp="1"/>
          </p:cNvSpPr>
          <p:nvPr>
            <p:ph idx="1"/>
          </p:nvPr>
        </p:nvSpPr>
        <p:spPr>
          <a:xfrm>
            <a:off x="838200" y="1206500"/>
            <a:ext cx="10515600" cy="4856163"/>
          </a:xfrm>
        </p:spPr>
        <p:txBody>
          <a:bodyPr/>
          <a:lstStyle/>
          <a:p>
            <a:r>
              <a:rPr lang="en-US" b="1"/>
              <a:t>Hierarchical </a:t>
            </a:r>
            <a:r>
              <a:rPr lang="en-US" b="1">
                <a:solidFill>
                  <a:schemeClr val="accent1"/>
                </a:solidFill>
              </a:rPr>
              <a:t>Latent Variable</a:t>
            </a:r>
            <a:r>
              <a:rPr lang="en-US" b="1"/>
              <a:t> Encoder-Decoder (VHRED) </a:t>
            </a:r>
            <a:r>
              <a:rPr lang="en-US"/>
              <a:t>[</a:t>
            </a:r>
            <a:r>
              <a:rPr lang="en-US">
                <a:hlinkClick r:id="rId3"/>
              </a:rPr>
              <a:t>Serban+ 17</a:t>
            </a:r>
            <a:r>
              <a:rPr lang="en-US"/>
              <a:t>]</a:t>
            </a:r>
          </a:p>
          <a:p>
            <a:pPr lvl="1"/>
            <a:r>
              <a:rPr lang="en-US"/>
              <a:t>Adds a latent variable to the decoder</a:t>
            </a:r>
          </a:p>
          <a:p>
            <a:pPr lvl="1"/>
            <a:r>
              <a:rPr lang="en-US"/>
              <a:t>Trained by maximizing variational lower-bound on the log-likelihood</a:t>
            </a:r>
          </a:p>
        </p:txBody>
      </p:sp>
      <p:sp>
        <p:nvSpPr>
          <p:cNvPr id="4" name="Slide Number Placeholder 3">
            <a:extLst>
              <a:ext uri="{FF2B5EF4-FFF2-40B4-BE49-F238E27FC236}">
                <a16:creationId xmlns:a16="http://schemas.microsoft.com/office/drawing/2014/main" id="{B89CB880-CFF9-4DFE-942E-391DF9B612BD}"/>
              </a:ext>
            </a:extLst>
          </p:cNvPr>
          <p:cNvSpPr>
            <a:spLocks noGrp="1"/>
          </p:cNvSpPr>
          <p:nvPr>
            <p:ph type="sldNum" sz="quarter" idx="12"/>
          </p:nvPr>
        </p:nvSpPr>
        <p:spPr>
          <a:xfrm>
            <a:off x="913999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7ECFF-F0A0-4928-BB3E-15861A9DA6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A512E7D-317F-469F-8950-98E95B3FB90F}"/>
              </a:ext>
            </a:extLst>
          </p:cNvPr>
          <p:cNvPicPr>
            <a:picLocks noChangeAspect="1"/>
          </p:cNvPicPr>
          <p:nvPr/>
        </p:nvPicPr>
        <p:blipFill>
          <a:blip r:embed="rId4"/>
          <a:stretch>
            <a:fillRect/>
          </a:stretch>
        </p:blipFill>
        <p:spPr>
          <a:xfrm>
            <a:off x="733058" y="2477984"/>
            <a:ext cx="8713713" cy="4402241"/>
          </a:xfrm>
          <a:prstGeom prst="rect">
            <a:avLst/>
          </a:prstGeom>
        </p:spPr>
      </p:pic>
      <p:sp>
        <p:nvSpPr>
          <p:cNvPr id="6" name="Oval 5">
            <a:extLst>
              <a:ext uri="{FF2B5EF4-FFF2-40B4-BE49-F238E27FC236}">
                <a16:creationId xmlns:a16="http://schemas.microsoft.com/office/drawing/2014/main" id="{3F94A2C2-00F3-4463-B859-8493EECF916C}"/>
              </a:ext>
            </a:extLst>
          </p:cNvPr>
          <p:cNvSpPr/>
          <p:nvPr/>
        </p:nvSpPr>
        <p:spPr>
          <a:xfrm>
            <a:off x="3116068" y="4185937"/>
            <a:ext cx="712238" cy="712238"/>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3BDE01A-5C42-4B27-85BF-5490448F67EF}"/>
              </a:ext>
            </a:extLst>
          </p:cNvPr>
          <p:cNvSpPr/>
          <p:nvPr/>
        </p:nvSpPr>
        <p:spPr>
          <a:xfrm>
            <a:off x="6604096" y="4185937"/>
            <a:ext cx="712238" cy="712238"/>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34C2E08-04CD-4AFD-8BD7-396F77BF186C}"/>
              </a:ext>
            </a:extLst>
          </p:cNvPr>
          <p:cNvSpPr/>
          <p:nvPr/>
        </p:nvSpPr>
        <p:spPr>
          <a:xfrm>
            <a:off x="9826597" y="3724842"/>
            <a:ext cx="2208810"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Related to persona </a:t>
            </a:r>
            <a:br>
              <a:rPr kumimoji="0" lang="en-US"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br>
            <a:r>
              <a:rPr kumimoji="0" lang="en-US"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model [Li+ 2016b]:</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br>
            <a:r>
              <a:rPr kumimoji="0" lang="en-US"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Deals with 1-N </a:t>
            </a:r>
            <a:br>
              <a:rPr kumimoji="0" lang="en-US"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br>
            <a:r>
              <a:rPr kumimoji="0" lang="en-US"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problem, but</a:t>
            </a:r>
            <a:br>
              <a:rPr kumimoji="0" lang="en-US"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br>
            <a:r>
              <a:rPr kumimoji="0" lang="en-US" sz="2000" b="0" i="0" u="none" strike="noStrike" kern="1200" cap="none" spc="0" normalizeH="0" baseline="0" noProof="0" err="1">
                <a:ln>
                  <a:noFill/>
                </a:ln>
                <a:solidFill>
                  <a:prstClr val="black">
                    <a:lumMod val="65000"/>
                    <a:lumOff val="35000"/>
                  </a:prstClr>
                </a:solidFill>
                <a:effectLst/>
                <a:uLnTx/>
                <a:uFillTx/>
                <a:latin typeface="Calibri" panose="020F0502020204030204"/>
                <a:ea typeface="+mn-ea"/>
                <a:cs typeface="+mn-cs"/>
              </a:rPr>
              <a:t>unsupervisedly</a:t>
            </a:r>
            <a:r>
              <a:rPr kumimoji="0" lang="en-US"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41865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44E0E-51BF-45BB-AD72-6B7D37BE1CAD}"/>
              </a:ext>
            </a:extLst>
          </p:cNvPr>
          <p:cNvSpPr>
            <a:spLocks noGrp="1"/>
          </p:cNvSpPr>
          <p:nvPr>
            <p:ph type="title"/>
          </p:nvPr>
        </p:nvSpPr>
        <p:spPr/>
        <p:txBody>
          <a:bodyPr/>
          <a:lstStyle/>
          <a:p>
            <a:r>
              <a:rPr lang="en-US"/>
              <a:t>Hierarchical Encoders and Decoders: </a:t>
            </a:r>
            <a:br>
              <a:rPr lang="en-US"/>
            </a:br>
            <a:r>
              <a:rPr lang="en-US"/>
              <a:t>Evaluation</a:t>
            </a:r>
          </a:p>
        </p:txBody>
      </p:sp>
      <p:pic>
        <p:nvPicPr>
          <p:cNvPr id="4" name="Picture 3">
            <a:extLst>
              <a:ext uri="{FF2B5EF4-FFF2-40B4-BE49-F238E27FC236}">
                <a16:creationId xmlns:a16="http://schemas.microsoft.com/office/drawing/2014/main" id="{2080DEAD-6BE0-4CED-96CD-42D7C23ED115}"/>
              </a:ext>
            </a:extLst>
          </p:cNvPr>
          <p:cNvPicPr>
            <a:picLocks noChangeAspect="1"/>
          </p:cNvPicPr>
          <p:nvPr/>
        </p:nvPicPr>
        <p:blipFill>
          <a:blip r:embed="rId3"/>
          <a:stretch>
            <a:fillRect/>
          </a:stretch>
        </p:blipFill>
        <p:spPr>
          <a:xfrm>
            <a:off x="1847361" y="1998132"/>
            <a:ext cx="8099295" cy="3972781"/>
          </a:xfrm>
          <a:prstGeom prst="rect">
            <a:avLst/>
          </a:prstGeom>
        </p:spPr>
      </p:pic>
      <p:sp>
        <p:nvSpPr>
          <p:cNvPr id="5" name="Rectangle 4">
            <a:extLst>
              <a:ext uri="{FF2B5EF4-FFF2-40B4-BE49-F238E27FC236}">
                <a16:creationId xmlns:a16="http://schemas.microsoft.com/office/drawing/2014/main" id="{2E2E23F6-8B01-4536-B939-64AC96084F60}"/>
              </a:ext>
            </a:extLst>
          </p:cNvPr>
          <p:cNvSpPr/>
          <p:nvPr/>
        </p:nvSpPr>
        <p:spPr>
          <a:xfrm>
            <a:off x="10101937" y="491253"/>
            <a:ext cx="17812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hlinkClick r:id="rId4"/>
              </a:rPr>
              <a:t>Serban+ 17</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6" name="Rectangle 5">
            <a:extLst>
              <a:ext uri="{FF2B5EF4-FFF2-40B4-BE49-F238E27FC236}">
                <a16:creationId xmlns:a16="http://schemas.microsoft.com/office/drawing/2014/main" id="{BABB767F-A732-4AA2-9BB8-13AB83E7F99D}"/>
              </a:ext>
            </a:extLst>
          </p:cNvPr>
          <p:cNvSpPr/>
          <p:nvPr/>
        </p:nvSpPr>
        <p:spPr>
          <a:xfrm>
            <a:off x="1985740" y="4764527"/>
            <a:ext cx="7869459" cy="699295"/>
          </a:xfrm>
          <a:prstGeom prst="rect">
            <a:avLst/>
          </a:prstGeom>
          <a:noFill/>
          <a:ln w="44450" cap="flat" cmpd="sng" algn="ctr">
            <a:solidFill>
              <a:srgbClr val="0000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E4A27D60-A924-4151-9647-95DF3EC9A2EC}"/>
              </a:ext>
            </a:extLst>
          </p:cNvPr>
          <p:cNvSpPr/>
          <p:nvPr/>
        </p:nvSpPr>
        <p:spPr>
          <a:xfrm>
            <a:off x="1985740" y="3088127"/>
            <a:ext cx="7869459" cy="699295"/>
          </a:xfrm>
          <a:prstGeom prst="rect">
            <a:avLst/>
          </a:prstGeom>
          <a:noFill/>
          <a:ln w="4445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1424720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RIGINALHEIGHT" val="293.2133"/>
  <p:tag name="ORIGINALWIDTH" val="685.4143"/>
  <p:tag name="OUTPUTDPI" val="1200"/>
  <p:tag name="LATEXADDIN" val="\documentclass{article}&#10;\usepackage{amsmath}&#10;\pagestyle{empty}&#10;&#10;\usepackage{xcolor}&#10;&#10;\begin{document}&#10;&#10;\begin{equation*}&#10;\log \frac{p(S,T)}{p(S)p(T)}&#10;\end{equation*}&#10;&#10;\end{document}"/>
  <p:tag name="IGUANATEXSIZE" val="20"/>
  <p:tag name="IGUANATEXCURSOR" val="126"/>
  <p:tag name="TRANSPARENCY" val="True"/>
  <p:tag name="FILENAME" val=""/>
  <p:tag name="INPUTTYPE" val="0"/>
  <p:tag name="LATEXENGINEID" val="0"/>
  <p:tag name="TEMPFOLDER" val="c:\temp\"/>
</p:tagLst>
</file>

<file path=ppt/tags/tag2.xml><?xml version="1.0" encoding="utf-8"?>
<p:tagLst xmlns:a="http://schemas.openxmlformats.org/drawingml/2006/main" xmlns:r="http://schemas.openxmlformats.org/officeDocument/2006/relationships" xmlns:p="http://schemas.openxmlformats.org/presentationml/2006/main">
  <p:tag name="ORIGINALHEIGHT" val="247.4691"/>
  <p:tag name="ORIGINALWIDTH" val="1613.798"/>
  <p:tag name="OUTPUTDPI" val="1200"/>
  <p:tag name="LATEXADDIN" val="\documentclass{article}&#10;\usepackage{amsmath}&#10;\pagestyle{empty}&#10;&#10;\usepackage{xcolor}&#10;\DeclareMathOperator*{\argmax}{arg\,max}&#10;&#10;\begin{document}&#10;&#10;\begin{equation*}&#10;\hat{T} = \argmax_{T} \Big\{ \;\;\;\;\;\;\;\;\;\;\;\;\;\;\;\;\;\;\;\;\;\; \Big\}&#10;\end{equation*}&#10;&#10;\end{document}"/>
  <p:tag name="IGUANATEXSIZE" val="20"/>
  <p:tag name="IGUANATEXCURSOR" val="195"/>
  <p:tag name="TRANSPARENCY" val="True"/>
  <p:tag name="FILENAME" val=""/>
  <p:tag name="INPUTTYPE" val="0"/>
  <p:tag name="LATEXENGINEID" val="0"/>
  <p:tag name="TEMPFOLDER" val="c:\temp\"/>
</p:tagLst>
</file>

<file path=ppt/tags/tag3.xml><?xml version="1.0" encoding="utf-8"?>
<p:tagLst xmlns:a="http://schemas.openxmlformats.org/drawingml/2006/main" xmlns:r="http://schemas.openxmlformats.org/officeDocument/2006/relationships" xmlns:p="http://schemas.openxmlformats.org/presentationml/2006/main">
  <p:tag name="ORIGINALHEIGHT" val="247.4691"/>
  <p:tag name="ORIGINALWIDTH" val="2074.99"/>
  <p:tag name="OUTPUTDPI" val="1200"/>
  <p:tag name="LATEXADDIN" val="\documentclass{article}&#10;\usepackage{amsmath}&#10;\pagestyle{empty}&#10;&#10;\usepackage{xcolor}&#10;\DeclareMathOperator*{\argmax}{arg\,max}&#10;&#10;\begin{document}&#10;&#10;\begin{equation*}&#10;\hat{T} = \argmax_{T} \Big\{ \log p(T|S) - \;\; \log p(T) \Big\}&#10;\end{equation*}&#10;&#10;\end{document}"/>
  <p:tag name="IGUANATEXSIZE" val="20"/>
  <p:tag name="IGUANATEXCURSOR" val="209"/>
  <p:tag name="TRANSPARENCY" val="True"/>
  <p:tag name="FILENAME" val=""/>
  <p:tag name="INPUTTYPE" val="0"/>
  <p:tag name="LATEXENGINEID" val="0"/>
  <p:tag name="TEMPFOLDER" val="c:\temp\"/>
</p:tagLst>
</file>

<file path=ppt/tags/tag4.xml><?xml version="1.0" encoding="utf-8"?>
<p:tagLst xmlns:a="http://schemas.openxmlformats.org/drawingml/2006/main" xmlns:r="http://schemas.openxmlformats.org/officeDocument/2006/relationships" xmlns:p="http://schemas.openxmlformats.org/presentationml/2006/main">
  <p:tag name="ORIGINALHEIGHT" val="247.4691"/>
  <p:tag name="ORIGINALWIDTH" val="2601.425"/>
  <p:tag name="OUTPUTDPI" val="1200"/>
  <p:tag name="LATEXADDIN" val="\documentclass{article}&#10;\usepackage{amsmath}&#10;\pagestyle{empty}&#10;&#10;\usepackage{xcolor}&#10;\DeclareMathOperator*{\argmax}{arg\,max}&#10;&#10;\begin{document}&#10;&#10;\begin{equation*}&#10;\hat{T} = \argmax_{T} \Big\{ (1-\textcolor{red}{\lambda}) \log p(T|S) + \textcolor{red}{\lambda} \log p(S|T) \Big\}&#10;\end{equation*}&#10;&#10;\end{document}"/>
  <p:tag name="IGUANATEXSIZE" val="20"/>
  <p:tag name="IGUANATEXCURSOR" val="233"/>
  <p:tag name="TRANSPARENCY" val="True"/>
  <p:tag name="FILENAME" val=""/>
  <p:tag name="INPUTTYPE" val="0"/>
  <p:tag name="LATEXENGINEID" val="0"/>
  <p:tag name="TEMPFOLDER" val="c:\temp\"/>
</p:tagLst>
</file>

<file path=ppt/tags/tag5.xml><?xml version="1.0" encoding="utf-8"?>
<p:tagLst xmlns:a="http://schemas.openxmlformats.org/drawingml/2006/main" xmlns:r="http://schemas.openxmlformats.org/officeDocument/2006/relationships" xmlns:p="http://schemas.openxmlformats.org/presentationml/2006/main">
  <p:tag name="ORIGINALHEIGHT" val="87.73905"/>
  <p:tag name="ORIGINALWIDTH" val="62.24221"/>
  <p:tag name="OUTPUTDPI" val="1200"/>
  <p:tag name="LATEXADDIN" val="\documentclass{article}&#10;\usepackage{amsmath}&#10;\pagestyle{empty}&#10;&#10;\usepackage{xcolor}&#10;\DeclareMathOperator*{\argmax}{arg\,max}&#10;&#10;\begin{document}&#10;&#10;\begin{equation*}&#10;\textcolor{red}{\lambda}&#10;\end{equation*}&#10;&#10;\end{document}"/>
  <p:tag name="IGUANATEXSIZE" val="20"/>
  <p:tag name="IGUANATEXCURSOR" val="186"/>
  <p:tag name="TRANSPARENCY" val="True"/>
  <p:tag name="FILENAME" val=""/>
  <p:tag name="INPUTTYPE" val="0"/>
  <p:tag name="LATEXENGINEID" val="0"/>
  <p:tag name="TEMPFOLDER" val="c:\temp\"/>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aculty Summit 13">
    <a:dk1>
      <a:srgbClr val="505050"/>
    </a:dk1>
    <a:lt1>
      <a:srgbClr val="FFFFFF"/>
    </a:lt1>
    <a:dk2>
      <a:srgbClr val="00188F"/>
    </a:dk2>
    <a:lt2>
      <a:srgbClr val="D2D2D2"/>
    </a:lt2>
    <a:accent1>
      <a:srgbClr val="00188F"/>
    </a:accent1>
    <a:accent2>
      <a:srgbClr val="00BCF2"/>
    </a:accent2>
    <a:accent3>
      <a:srgbClr val="0072C6"/>
    </a:accent3>
    <a:accent4>
      <a:srgbClr val="68217A"/>
    </a:accent4>
    <a:accent5>
      <a:srgbClr val="EC008C"/>
    </a:accent5>
    <a:accent6>
      <a:srgbClr val="FCD116"/>
    </a:accent6>
    <a:hlink>
      <a:srgbClr val="FFFFFF"/>
    </a:hlink>
    <a:folHlink>
      <a:srgbClr val="F2F2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Faculty Summit 13">
    <a:dk1>
      <a:srgbClr val="505050"/>
    </a:dk1>
    <a:lt1>
      <a:srgbClr val="FFFFFF"/>
    </a:lt1>
    <a:dk2>
      <a:srgbClr val="00188F"/>
    </a:dk2>
    <a:lt2>
      <a:srgbClr val="D2D2D2"/>
    </a:lt2>
    <a:accent1>
      <a:srgbClr val="00188F"/>
    </a:accent1>
    <a:accent2>
      <a:srgbClr val="00BCF2"/>
    </a:accent2>
    <a:accent3>
      <a:srgbClr val="0072C6"/>
    </a:accent3>
    <a:accent4>
      <a:srgbClr val="68217A"/>
    </a:accent4>
    <a:accent5>
      <a:srgbClr val="EC008C"/>
    </a:accent5>
    <a:accent6>
      <a:srgbClr val="FCD116"/>
    </a:accent6>
    <a:hlink>
      <a:srgbClr val="FFFFFF"/>
    </a:hlink>
    <a:folHlink>
      <a:srgbClr val="F2F2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138</TotalTime>
  <Words>7927</Words>
  <Application>Microsoft Office PowerPoint</Application>
  <PresentationFormat>Widescreen</PresentationFormat>
  <Paragraphs>2006</Paragraphs>
  <Slides>130</Slides>
  <Notes>120</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2</vt:i4>
      </vt:variant>
      <vt:variant>
        <vt:lpstr>Slide Titles</vt:lpstr>
      </vt:variant>
      <vt:variant>
        <vt:i4>130</vt:i4>
      </vt:variant>
    </vt:vector>
  </HeadingPairs>
  <TitlesOfParts>
    <vt:vector size="149" baseType="lpstr">
      <vt:lpstr>Helvetica Light</vt:lpstr>
      <vt:lpstr>LMRoman10-Regular</vt:lpstr>
      <vt:lpstr>宋体</vt:lpstr>
      <vt:lpstr>Arial</vt:lpstr>
      <vt:lpstr>Calibri</vt:lpstr>
      <vt:lpstr>Calibri Light</vt:lpstr>
      <vt:lpstr>Cambria</vt:lpstr>
      <vt:lpstr>Cambria Math</vt:lpstr>
      <vt:lpstr>Consolas</vt:lpstr>
      <vt:lpstr>Courier New</vt:lpstr>
      <vt:lpstr>Lucida Console</vt:lpstr>
      <vt:lpstr>Palatino Linotype</vt:lpstr>
      <vt:lpstr>Segoe UI</vt:lpstr>
      <vt:lpstr>Segoe UI Light</vt:lpstr>
      <vt:lpstr>Times New Roman</vt:lpstr>
      <vt:lpstr>Wingdings</vt:lpstr>
      <vt:lpstr>Office Theme</vt:lpstr>
      <vt:lpstr>Equation</vt:lpstr>
      <vt:lpstr>Bitmap Image</vt:lpstr>
      <vt:lpstr>Neural Approaches to Conversational AI</vt:lpstr>
      <vt:lpstr>PowerPoint Presentation</vt:lpstr>
      <vt:lpstr>Outline</vt:lpstr>
      <vt:lpstr>Who should attend this tutorial?</vt:lpstr>
      <vt:lpstr>Aspirational Goal: Enterprise Assistant</vt:lpstr>
      <vt:lpstr>What kinds of problems?</vt:lpstr>
      <vt:lpstr>What kinds of problems?</vt:lpstr>
      <vt:lpstr>Dialog Systems</vt:lpstr>
      <vt:lpstr>A unified view: dialogue as optimal decision making</vt:lpstr>
      <vt:lpstr>Personal assistants today</vt:lpstr>
      <vt:lpstr>PowerPoint Presentation</vt:lpstr>
      <vt:lpstr>PowerPoint Presentation</vt:lpstr>
      <vt:lpstr>XiaoIce: the Most Popular Social Chatbot in the World [Zhou+ 18]</vt:lpstr>
      <vt:lpstr>PowerPoint Presentation</vt:lpstr>
      <vt:lpstr>Traditional definition of NLP: the branch of AI</vt:lpstr>
      <vt:lpstr>Traditional NLP component stack</vt:lpstr>
      <vt:lpstr>PowerPoint Presentation</vt:lpstr>
      <vt:lpstr>Outline</vt:lpstr>
      <vt:lpstr>Open-Domain Question Answering (QA) </vt:lpstr>
      <vt:lpstr>Neural MRC Models on SQuAD</vt:lpstr>
      <vt:lpstr>Three components </vt:lpstr>
      <vt:lpstr>Language Embeddings (context free)</vt:lpstr>
      <vt:lpstr>Contextual Language Embeddings</vt:lpstr>
      <vt:lpstr>Context embedding via BiLSTM / ELMo</vt:lpstr>
      <vt:lpstr>BERT: pre-training of deep bidirectional transformers for language understanding [Devlin et al. 2018]</vt:lpstr>
      <vt:lpstr>PowerPoint Presentation</vt:lpstr>
      <vt:lpstr>PowerPoint Presentation</vt:lpstr>
      <vt:lpstr> Learning an answer ranker from labeled QA pairs</vt:lpstr>
      <vt:lpstr>Multi-step reasoning for Text-QA</vt:lpstr>
      <vt:lpstr>Multi-step reasoning: example</vt:lpstr>
      <vt:lpstr>Question Answering (QA) on Knowledge Base</vt:lpstr>
      <vt:lpstr>Symbolic approaches to KB-QA</vt:lpstr>
      <vt:lpstr>Key Challenge in KB-QA: Language Mismatch (Paraphrasing)</vt:lpstr>
      <vt:lpstr>Scaling up semantic parsers</vt:lpstr>
      <vt:lpstr>Case study: ReasoNet with Shared Memory</vt:lpstr>
      <vt:lpstr>Joint learning of Shared Memory and Search Controller </vt:lpstr>
      <vt:lpstr>Joint learning of Shared Memory and Search Controller </vt:lpstr>
      <vt:lpstr>Reasoning over KG in symbolic vs neural spaces </vt:lpstr>
      <vt:lpstr>Multi-turn KB-QA: what to ask?</vt:lpstr>
      <vt:lpstr>Interim summary</vt:lpstr>
      <vt:lpstr>Outline</vt:lpstr>
      <vt:lpstr>An Example Dialogue with Movie-Bot</vt:lpstr>
      <vt:lpstr>Task-oriented, slot-filling, Dialogues</vt:lpstr>
      <vt:lpstr>Dialogue System Evaluation</vt:lpstr>
      <vt:lpstr>Methodology: Summary</vt:lpstr>
      <vt:lpstr>Agenda-based Simulated User [Schatzmann &amp; Young 09]</vt:lpstr>
      <vt:lpstr>A Simulator for E2E Neural Dialogue System [Li+ 17]</vt:lpstr>
      <vt:lpstr>Multi-Domain Task-Completion Dialog Challenge at DSTC-8</vt:lpstr>
      <vt:lpstr>Classical dialog system architecture</vt:lpstr>
      <vt:lpstr>E2E Neural Models</vt:lpstr>
      <vt:lpstr>Language Understanding</vt:lpstr>
      <vt:lpstr>RNN for Slot Tagging – I [Hakkani-Tur+ 16]</vt:lpstr>
      <vt:lpstr>Dialogue State Tracking (DST)</vt:lpstr>
      <vt:lpstr>Multi-Domain Dialogue State Tracking (DST)</vt:lpstr>
      <vt:lpstr>Dialogue policy learning: select the best action according to state to maximize success rate</vt:lpstr>
      <vt:lpstr>Movie on demand [Dhingra+ 17]</vt:lpstr>
      <vt:lpstr>Learning what to ask next, and when to stop</vt:lpstr>
      <vt:lpstr>Reinforcement Learning (RL)</vt:lpstr>
      <vt:lpstr>Conversation as RL</vt:lpstr>
      <vt:lpstr>Policy Optimization with DQN</vt:lpstr>
      <vt:lpstr>Policy Optimization with Policy Gradient (PG)</vt:lpstr>
      <vt:lpstr>Policy Gradient vs. Q-learning</vt:lpstr>
      <vt:lpstr>Three case studies</vt:lpstr>
      <vt:lpstr>Domain Extension and Exploration</vt:lpstr>
      <vt:lpstr>Bayes-by-Backprop Q (BBQ) network</vt:lpstr>
      <vt:lpstr>Composite-task Dialogues</vt:lpstr>
      <vt:lpstr>A Hierarchical Policy Learner</vt:lpstr>
      <vt:lpstr>Integrating Planning for Dialogue Policy Learning [Peng+ 18]</vt:lpstr>
      <vt:lpstr>Integrating Planning for Dialogue Policy Learning [Peng+ 18]</vt:lpstr>
      <vt:lpstr>PowerPoint Presentation</vt:lpstr>
      <vt:lpstr>PowerPoint Presentation</vt:lpstr>
      <vt:lpstr>PowerPoint Presentation</vt:lpstr>
      <vt:lpstr>PowerPoint Presentation</vt:lpstr>
      <vt:lpstr>Conversation Learner – building a bot interactively </vt:lpstr>
      <vt:lpstr>Conversation Learner – building a bot interactively </vt:lpstr>
      <vt:lpstr>ConvLab</vt:lpstr>
      <vt:lpstr>Outline</vt:lpstr>
      <vt:lpstr>Motivation</vt:lpstr>
      <vt:lpstr>Social Bots</vt:lpstr>
      <vt:lpstr>Historical overview</vt:lpstr>
      <vt:lpstr>Neural Models for Response Generation </vt:lpstr>
      <vt:lpstr>Neural Response Generation: Difference with other tasks (e.g., machine translation)</vt:lpstr>
      <vt:lpstr>Neural conversation engine </vt:lpstr>
      <vt:lpstr>Fully Data-driven Response Generation:  Challenges and remedies</vt:lpstr>
      <vt:lpstr>Challenge: The blandness problem </vt:lpstr>
      <vt:lpstr>Blandness problem: cause and remedies</vt:lpstr>
      <vt:lpstr>Mutual Information for Neural Network Generation</vt:lpstr>
      <vt:lpstr>Sample outputs (MMI)</vt:lpstr>
      <vt:lpstr>MLE vs MMI: results</vt:lpstr>
      <vt:lpstr>Challenge: The consistency problem</vt:lpstr>
      <vt:lpstr>The consistency problem: why?</vt:lpstr>
      <vt:lpstr>Personalized Response Generation</vt:lpstr>
      <vt:lpstr>Persona model results</vt:lpstr>
      <vt:lpstr>Personal modeling as multi-task learning</vt:lpstr>
      <vt:lpstr>Challenges with multi-task learning</vt:lpstr>
      <vt:lpstr>Improving personalization with multiple losses [Al-Rfou+ 16]</vt:lpstr>
      <vt:lpstr>PowerPoint Presentation</vt:lpstr>
      <vt:lpstr>Challenge: Long conversational context</vt:lpstr>
      <vt:lpstr>Hierarchical Encoders and Decoders:  Evaluation</vt:lpstr>
      <vt:lpstr>Outline</vt:lpstr>
      <vt:lpstr>Towards Grounded E2E Conversation Models</vt:lpstr>
      <vt:lpstr>E2E Conversation Models in the real world</vt:lpstr>
      <vt:lpstr>Knowledge-Grounded Neural Conversation Model [Ghazvininejad+ 17; Agarwal+ 18; Liu+ 18]</vt:lpstr>
      <vt:lpstr>Sample knowledge-grounded responses</vt:lpstr>
      <vt:lpstr>Conversations grounded in Full-Length Documents</vt:lpstr>
      <vt:lpstr>Models with Document-Level Grounding</vt:lpstr>
      <vt:lpstr>Grounded E2E Dialogue Systems</vt:lpstr>
      <vt:lpstr>Beyond supervised learning</vt:lpstr>
      <vt:lpstr>Deep Reinforcement Learning for E2E Dialogue [Li+ 16c]</vt:lpstr>
      <vt:lpstr>Simulation (without RL)</vt:lpstr>
      <vt:lpstr>Simulation (with RL)</vt:lpstr>
      <vt:lpstr>Deep RL: Evaluation</vt:lpstr>
      <vt:lpstr>Outline</vt:lpstr>
      <vt:lpstr>Conversational datasets  (for social bots, E2E dialogue research)</vt:lpstr>
      <vt:lpstr>Evaluating E2E Dialogue Systems</vt:lpstr>
      <vt:lpstr>Machine-Translation-Based Metrics</vt:lpstr>
      <vt:lpstr>The challenge with MT-based metrics</vt:lpstr>
      <vt:lpstr>Sentence-level correlation of MT metrics</vt:lpstr>
      <vt:lpstr>The importance of sample size</vt:lpstr>
      <vt:lpstr>Corpus-level Correlation </vt:lpstr>
      <vt:lpstr>Trainable Metric</vt:lpstr>
      <vt:lpstr>Social Bots: commercial systems</vt:lpstr>
      <vt:lpstr>PowerPoint Presentation</vt:lpstr>
      <vt:lpstr>Open Benchmarks</vt:lpstr>
      <vt:lpstr>Conclusions</vt:lpstr>
      <vt:lpstr>Moving beyond chitchat</vt:lpstr>
      <vt:lpstr>Fully Data-driven Response Generation:  Challenges and future work</vt:lpstr>
      <vt:lpstr>Better objective functions and evaluation metrics</vt:lpstr>
      <vt:lpstr>Better leverage heterogeneous data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recent progress on  MRC and Dialogue</dc:title>
  <dc:creator>Jianfeng Gao</dc:creator>
  <cp:lastModifiedBy>Michel Galley</cp:lastModifiedBy>
  <cp:revision>53</cp:revision>
  <cp:lastPrinted>2018-07-08T00:03:05Z</cp:lastPrinted>
  <dcterms:created xsi:type="dcterms:W3CDTF">2017-09-05T21:06:51Z</dcterms:created>
  <dcterms:modified xsi:type="dcterms:W3CDTF">2019-06-12T00:59:49Z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Ref">
    <vt:lpwstr>https://api.informationprotection.azure.com/api/72f988bf-86f1-41af-91ab-2d7cd011db47</vt:lpwstr>
  </property>
  <property fmtid="{D5CDD505-2E9C-101B-9397-08002B2CF9AE}" pid="5" name="MSIP_Label_f42aa342-8706-4288-bd11-ebb85995028c_Owner">
    <vt:lpwstr>jfgao@microsoft.com</vt:lpwstr>
  </property>
  <property fmtid="{D5CDD505-2E9C-101B-9397-08002B2CF9AE}" pid="6" name="MSIP_Label_f42aa342-8706-4288-bd11-ebb85995028c_SetDate">
    <vt:lpwstr>2017-09-05T17:01:08.0427270-07:00</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