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0052050"/>
  <p:notesSz cx="201041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2D0DC-544C-4339-AA3D-2638C18FD467}" v="1" dt="2020-02-24T12:25:27.9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89" y="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 ZHANG" userId="e07fecb9-b7d5-4452-88d0-e00dc056860e" providerId="ADAL" clId="{3632D0DC-544C-4339-AA3D-2638C18FD467}"/>
    <pc:docChg chg="modSld">
      <pc:chgData name="Bo ZHANG" userId="e07fecb9-b7d5-4452-88d0-e00dc056860e" providerId="ADAL" clId="{3632D0DC-544C-4339-AA3D-2638C18FD467}" dt="2020-02-24T12:25:27.930" v="0" actId="164"/>
      <pc:docMkLst>
        <pc:docMk/>
      </pc:docMkLst>
      <pc:sldChg chg="addSp modSp">
        <pc:chgData name="Bo ZHANG" userId="e07fecb9-b7d5-4452-88d0-e00dc056860e" providerId="ADAL" clId="{3632D0DC-544C-4339-AA3D-2638C18FD467}" dt="2020-02-24T12:25:27.930" v="0" actId="164"/>
        <pc:sldMkLst>
          <pc:docMk/>
          <pc:sldMk cId="0" sldId="256"/>
        </pc:sldMkLst>
        <pc:spChg chg="mod">
          <ac:chgData name="Bo ZHANG" userId="e07fecb9-b7d5-4452-88d0-e00dc056860e" providerId="ADAL" clId="{3632D0DC-544C-4339-AA3D-2638C18FD467}" dt="2020-02-24T12:25:27.930" v="0" actId="164"/>
          <ac:spMkLst>
            <pc:docMk/>
            <pc:sldMk cId="0" sldId="256"/>
            <ac:spMk id="225" creationId="{00000000-0000-0000-0000-000000000000}"/>
          </ac:spMkLst>
        </pc:spChg>
        <pc:spChg chg="mod">
          <ac:chgData name="Bo ZHANG" userId="e07fecb9-b7d5-4452-88d0-e00dc056860e" providerId="ADAL" clId="{3632D0DC-544C-4339-AA3D-2638C18FD467}" dt="2020-02-24T12:25:27.930" v="0" actId="164"/>
          <ac:spMkLst>
            <pc:docMk/>
            <pc:sldMk cId="0" sldId="256"/>
            <ac:spMk id="226" creationId="{00000000-0000-0000-0000-000000000000}"/>
          </ac:spMkLst>
        </pc:spChg>
        <pc:spChg chg="mod">
          <ac:chgData name="Bo ZHANG" userId="e07fecb9-b7d5-4452-88d0-e00dc056860e" providerId="ADAL" clId="{3632D0DC-544C-4339-AA3D-2638C18FD467}" dt="2020-02-24T12:25:27.930" v="0" actId="164"/>
          <ac:spMkLst>
            <pc:docMk/>
            <pc:sldMk cId="0" sldId="256"/>
            <ac:spMk id="227" creationId="{00000000-0000-0000-0000-000000000000}"/>
          </ac:spMkLst>
        </pc:spChg>
        <pc:spChg chg="mod">
          <ac:chgData name="Bo ZHANG" userId="e07fecb9-b7d5-4452-88d0-e00dc056860e" providerId="ADAL" clId="{3632D0DC-544C-4339-AA3D-2638C18FD467}" dt="2020-02-24T12:25:27.930" v="0" actId="164"/>
          <ac:spMkLst>
            <pc:docMk/>
            <pc:sldMk cId="0" sldId="256"/>
            <ac:spMk id="228" creationId="{00000000-0000-0000-0000-000000000000}"/>
          </ac:spMkLst>
        </pc:spChg>
        <pc:spChg chg="mod">
          <ac:chgData name="Bo ZHANG" userId="e07fecb9-b7d5-4452-88d0-e00dc056860e" providerId="ADAL" clId="{3632D0DC-544C-4339-AA3D-2638C18FD467}" dt="2020-02-24T12:25:27.930" v="0" actId="164"/>
          <ac:spMkLst>
            <pc:docMk/>
            <pc:sldMk cId="0" sldId="256"/>
            <ac:spMk id="229" creationId="{00000000-0000-0000-0000-000000000000}"/>
          </ac:spMkLst>
        </pc:spChg>
        <pc:spChg chg="mod">
          <ac:chgData name="Bo ZHANG" userId="e07fecb9-b7d5-4452-88d0-e00dc056860e" providerId="ADAL" clId="{3632D0DC-544C-4339-AA3D-2638C18FD467}" dt="2020-02-24T12:25:27.930" v="0" actId="164"/>
          <ac:spMkLst>
            <pc:docMk/>
            <pc:sldMk cId="0" sldId="256"/>
            <ac:spMk id="230" creationId="{00000000-0000-0000-0000-000000000000}"/>
          </ac:spMkLst>
        </pc:spChg>
        <pc:grpChg chg="add mod">
          <ac:chgData name="Bo ZHANG" userId="e07fecb9-b7d5-4452-88d0-e00dc056860e" providerId="ADAL" clId="{3632D0DC-544C-4339-AA3D-2638C18FD467}" dt="2020-02-24T12:25:27.930" v="0" actId="164"/>
          <ac:grpSpMkLst>
            <pc:docMk/>
            <pc:sldMk cId="0" sldId="256"/>
            <ac:grpSpMk id="234" creationId="{24F8DE73-5E70-4153-917E-6BF53D00432D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6135"/>
            <a:ext cx="17088486" cy="211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B315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B315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B315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463024" y="302957"/>
            <a:ext cx="3361852" cy="762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5521" y="121210"/>
            <a:ext cx="6182994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1B315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348407"/>
            <a:ext cx="6433312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jpg"/><Relationship Id="rId42" Type="http://schemas.openxmlformats.org/officeDocument/2006/relationships/image" Target="../media/image42.jpg"/><Relationship Id="rId47" Type="http://schemas.openxmlformats.org/officeDocument/2006/relationships/image" Target="../media/image47.png"/><Relationship Id="rId50" Type="http://schemas.openxmlformats.org/officeDocument/2006/relationships/image" Target="../media/image50.jpg"/><Relationship Id="rId55" Type="http://schemas.openxmlformats.org/officeDocument/2006/relationships/image" Target="../media/image55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9" Type="http://schemas.openxmlformats.org/officeDocument/2006/relationships/image" Target="../media/image29.jp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jpg"/><Relationship Id="rId45" Type="http://schemas.openxmlformats.org/officeDocument/2006/relationships/image" Target="../media/image45.jpg"/><Relationship Id="rId53" Type="http://schemas.openxmlformats.org/officeDocument/2006/relationships/image" Target="../media/image53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jpg"/><Relationship Id="rId52" Type="http://schemas.openxmlformats.org/officeDocument/2006/relationships/image" Target="../media/image52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jpg"/><Relationship Id="rId30" Type="http://schemas.openxmlformats.org/officeDocument/2006/relationships/image" Target="../media/image30.png"/><Relationship Id="rId35" Type="http://schemas.openxmlformats.org/officeDocument/2006/relationships/image" Target="../media/image35.jpg"/><Relationship Id="rId43" Type="http://schemas.openxmlformats.org/officeDocument/2006/relationships/image" Target="../media/image43.jpg"/><Relationship Id="rId48" Type="http://schemas.openxmlformats.org/officeDocument/2006/relationships/image" Target="../media/image48.png"/><Relationship Id="rId56" Type="http://schemas.openxmlformats.org/officeDocument/2006/relationships/image" Target="../media/image56.jpg"/><Relationship Id="rId8" Type="http://schemas.openxmlformats.org/officeDocument/2006/relationships/image" Target="../media/image8.png"/><Relationship Id="rId51" Type="http://schemas.openxmlformats.org/officeDocument/2006/relationships/image" Target="../media/image51.jp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jpg"/><Relationship Id="rId5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jpg"/><Relationship Id="rId23" Type="http://schemas.openxmlformats.org/officeDocument/2006/relationships/image" Target="../media/image23.pn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4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39" y="2521254"/>
            <a:ext cx="4565650" cy="1694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 marR="5080" indent="-209550">
              <a:lnSpc>
                <a:spcPct val="101099"/>
              </a:lnSpc>
              <a:spcBef>
                <a:spcPts val="95"/>
              </a:spcBef>
              <a:buClr>
                <a:srgbClr val="006FC0"/>
              </a:buClr>
              <a:buFont typeface="Wingdings"/>
              <a:buChar char=""/>
              <a:tabLst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Semantic dense correspondence in an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unsupervised  </a:t>
            </a:r>
            <a:r>
              <a:rPr sz="1450" dirty="0">
                <a:latin typeface="Arial"/>
                <a:cs typeface="Arial"/>
              </a:rPr>
              <a:t>manner</a:t>
            </a:r>
          </a:p>
          <a:p>
            <a:pPr marL="221615" marR="88900" indent="-209550">
              <a:lnSpc>
                <a:spcPct val="101099"/>
              </a:lnSpc>
              <a:spcBef>
                <a:spcPts val="275"/>
              </a:spcBef>
              <a:buClr>
                <a:srgbClr val="006FC0"/>
              </a:buClr>
              <a:buFont typeface="Wingdings"/>
              <a:buChar char=""/>
              <a:tabLst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Correspondence and colorization are </a:t>
            </a:r>
            <a:r>
              <a:rPr sz="1450" dirty="0">
                <a:latin typeface="Arial"/>
                <a:cs typeface="Arial"/>
              </a:rPr>
              <a:t>jointly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trained,  yielding faster inference speed and better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quality</a:t>
            </a:r>
            <a:endParaRPr sz="1450" dirty="0">
              <a:latin typeface="Arial"/>
              <a:cs typeface="Arial"/>
            </a:endParaRPr>
          </a:p>
          <a:p>
            <a:pPr marL="221615" indent="-209550">
              <a:lnSpc>
                <a:spcPct val="100000"/>
              </a:lnSpc>
              <a:spcBef>
                <a:spcPts val="295"/>
              </a:spcBef>
              <a:buClr>
                <a:srgbClr val="006FC0"/>
              </a:buClr>
              <a:buFont typeface="Wingdings"/>
              <a:buChar char=""/>
              <a:tabLst>
                <a:tab pos="222250" algn="l"/>
              </a:tabLst>
            </a:pPr>
            <a:r>
              <a:rPr sz="1450" spc="5" dirty="0">
                <a:latin typeface="Arial"/>
                <a:cs typeface="Arial"/>
              </a:rPr>
              <a:t>State-of-the-art multi-modal video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colorization</a:t>
            </a:r>
            <a:endParaRPr sz="1450" dirty="0">
              <a:latin typeface="Arial"/>
              <a:cs typeface="Arial"/>
            </a:endParaRPr>
          </a:p>
          <a:p>
            <a:pPr marL="221615" marR="843280" indent="-209550">
              <a:lnSpc>
                <a:spcPct val="101099"/>
              </a:lnSpc>
              <a:spcBef>
                <a:spcPts val="275"/>
              </a:spcBef>
              <a:buClr>
                <a:srgbClr val="006FC0"/>
              </a:buClr>
              <a:buFont typeface="Wingdings"/>
              <a:buChar char=""/>
              <a:tabLst>
                <a:tab pos="222250" algn="l"/>
              </a:tabLst>
            </a:pPr>
            <a:r>
              <a:rPr sz="1450" spc="10" dirty="0">
                <a:latin typeface="Arial"/>
                <a:cs typeface="Arial"/>
              </a:rPr>
              <a:t>Two </a:t>
            </a:r>
            <a:r>
              <a:rPr sz="1450" spc="5" dirty="0">
                <a:latin typeface="Arial"/>
                <a:cs typeface="Arial"/>
              </a:rPr>
              <a:t>modes: automatic colorization </a:t>
            </a:r>
            <a:r>
              <a:rPr sz="1450" spc="10" dirty="0">
                <a:latin typeface="Arial"/>
                <a:cs typeface="Arial"/>
              </a:rPr>
              <a:t>&amp;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color  propagation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4259" y="652161"/>
            <a:ext cx="1280065" cy="651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Deep </a:t>
            </a:r>
            <a:r>
              <a:rPr spc="-10" dirty="0"/>
              <a:t>Exemplar-based Video</a:t>
            </a:r>
            <a:r>
              <a:rPr spc="-30" dirty="0"/>
              <a:t> </a:t>
            </a:r>
            <a:r>
              <a:rPr spc="-10" dirty="0"/>
              <a:t>Colorization</a:t>
            </a:r>
          </a:p>
        </p:txBody>
      </p:sp>
      <p:sp>
        <p:nvSpPr>
          <p:cNvPr id="5" name="object 5"/>
          <p:cNvSpPr/>
          <p:nvPr/>
        </p:nvSpPr>
        <p:spPr>
          <a:xfrm>
            <a:off x="399987" y="577294"/>
            <a:ext cx="1819839" cy="769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0739" y="6924047"/>
            <a:ext cx="1366520" cy="2121535"/>
          </a:xfrm>
          <a:custGeom>
            <a:avLst/>
            <a:gdLst/>
            <a:ahLst/>
            <a:cxnLst/>
            <a:rect l="l" t="t" r="r" b="b"/>
            <a:pathLst>
              <a:path w="1366520" h="2121534">
                <a:moveTo>
                  <a:pt x="1272038" y="0"/>
                </a:moveTo>
                <a:lnTo>
                  <a:pt x="94063" y="0"/>
                </a:lnTo>
                <a:lnTo>
                  <a:pt x="57450" y="7392"/>
                </a:lnTo>
                <a:lnTo>
                  <a:pt x="27551" y="27551"/>
                </a:lnTo>
                <a:lnTo>
                  <a:pt x="7392" y="57450"/>
                </a:lnTo>
                <a:lnTo>
                  <a:pt x="0" y="94063"/>
                </a:lnTo>
                <a:lnTo>
                  <a:pt x="0" y="2027337"/>
                </a:lnTo>
                <a:lnTo>
                  <a:pt x="7392" y="2063950"/>
                </a:lnTo>
                <a:lnTo>
                  <a:pt x="27551" y="2093849"/>
                </a:lnTo>
                <a:lnTo>
                  <a:pt x="57450" y="2114009"/>
                </a:lnTo>
                <a:lnTo>
                  <a:pt x="94063" y="2121401"/>
                </a:lnTo>
                <a:lnTo>
                  <a:pt x="1272038" y="2121401"/>
                </a:lnTo>
                <a:lnTo>
                  <a:pt x="1308650" y="2114009"/>
                </a:lnTo>
                <a:lnTo>
                  <a:pt x="1338549" y="2093849"/>
                </a:lnTo>
                <a:lnTo>
                  <a:pt x="1358709" y="2063950"/>
                </a:lnTo>
                <a:lnTo>
                  <a:pt x="1366101" y="2027337"/>
                </a:lnTo>
                <a:lnTo>
                  <a:pt x="1366101" y="94063"/>
                </a:lnTo>
                <a:lnTo>
                  <a:pt x="1358709" y="57450"/>
                </a:lnTo>
                <a:lnTo>
                  <a:pt x="1338549" y="27551"/>
                </a:lnTo>
                <a:lnTo>
                  <a:pt x="1308650" y="7392"/>
                </a:lnTo>
                <a:lnTo>
                  <a:pt x="12720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2867" y="6924047"/>
            <a:ext cx="1365885" cy="2121535"/>
          </a:xfrm>
          <a:custGeom>
            <a:avLst/>
            <a:gdLst/>
            <a:ahLst/>
            <a:cxnLst/>
            <a:rect l="l" t="t" r="r" b="b"/>
            <a:pathLst>
              <a:path w="1365885" h="2121534">
                <a:moveTo>
                  <a:pt x="1271398" y="0"/>
                </a:moveTo>
                <a:lnTo>
                  <a:pt x="94005" y="0"/>
                </a:lnTo>
                <a:lnTo>
                  <a:pt x="57426" y="7391"/>
                </a:lnTo>
                <a:lnTo>
                  <a:pt x="27544" y="27544"/>
                </a:lnTo>
                <a:lnTo>
                  <a:pt x="7391" y="57426"/>
                </a:lnTo>
                <a:lnTo>
                  <a:pt x="0" y="94005"/>
                </a:lnTo>
                <a:lnTo>
                  <a:pt x="0" y="2027396"/>
                </a:lnTo>
                <a:lnTo>
                  <a:pt x="7391" y="2063975"/>
                </a:lnTo>
                <a:lnTo>
                  <a:pt x="27544" y="2093857"/>
                </a:lnTo>
                <a:lnTo>
                  <a:pt x="57426" y="2114009"/>
                </a:lnTo>
                <a:lnTo>
                  <a:pt x="94005" y="2121401"/>
                </a:lnTo>
                <a:lnTo>
                  <a:pt x="1271398" y="2121401"/>
                </a:lnTo>
                <a:lnTo>
                  <a:pt x="1307977" y="2114009"/>
                </a:lnTo>
                <a:lnTo>
                  <a:pt x="1337859" y="2093857"/>
                </a:lnTo>
                <a:lnTo>
                  <a:pt x="1358011" y="2063975"/>
                </a:lnTo>
                <a:lnTo>
                  <a:pt x="1365403" y="2027396"/>
                </a:lnTo>
                <a:lnTo>
                  <a:pt x="1365403" y="94005"/>
                </a:lnTo>
                <a:lnTo>
                  <a:pt x="1358011" y="57426"/>
                </a:lnTo>
                <a:lnTo>
                  <a:pt x="1337859" y="27544"/>
                </a:lnTo>
                <a:lnTo>
                  <a:pt x="1307977" y="7391"/>
                </a:lnTo>
                <a:lnTo>
                  <a:pt x="12713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0667" y="8214409"/>
            <a:ext cx="1194435" cy="767715"/>
          </a:xfrm>
          <a:prstGeom prst="rect">
            <a:avLst/>
          </a:prstGeom>
          <a:solidFill>
            <a:srgbClr val="DAE8FB"/>
          </a:solidFill>
          <a:ln w="17451">
            <a:solidFill>
              <a:srgbClr val="6286B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369570" marR="46355" indent="-316230">
              <a:lnSpc>
                <a:spcPct val="102600"/>
              </a:lnSpc>
            </a:pP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Cor</a:t>
            </a:r>
            <a:r>
              <a:rPr sz="125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50" spc="15" dirty="0">
                <a:solidFill>
                  <a:srgbClr val="404040"/>
                </a:solidFill>
                <a:latin typeface="Calibri"/>
                <a:cs typeface="Calibri"/>
              </a:rPr>
              <a:t>espon</a:t>
            </a:r>
            <a:r>
              <a:rPr sz="1250" spc="10" dirty="0">
                <a:solidFill>
                  <a:srgbClr val="404040"/>
                </a:solidFill>
                <a:latin typeface="Calibri"/>
                <a:cs typeface="Calibri"/>
              </a:rPr>
              <a:t>dence  </a:t>
            </a: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subnet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667" y="6999786"/>
            <a:ext cx="1194435" cy="767715"/>
          </a:xfrm>
          <a:prstGeom prst="rect">
            <a:avLst/>
          </a:prstGeom>
          <a:solidFill>
            <a:srgbClr val="D4E8D3"/>
          </a:solidFill>
          <a:ln w="17451">
            <a:solidFill>
              <a:srgbClr val="4D99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369570" marR="194310" indent="-168275">
              <a:lnSpc>
                <a:spcPct val="102600"/>
              </a:lnSpc>
            </a:pP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Color</a:t>
            </a:r>
            <a:r>
              <a:rPr sz="125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250" spc="-1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12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50" spc="10" dirty="0">
                <a:solidFill>
                  <a:srgbClr val="404040"/>
                </a:solidFill>
                <a:latin typeface="Calibri"/>
                <a:cs typeface="Calibri"/>
              </a:rPr>
              <a:t>tion  </a:t>
            </a: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subnet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4934" y="9297603"/>
            <a:ext cx="236854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65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r>
              <a:rPr sz="900" spc="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900" spc="4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1706" y="8991349"/>
            <a:ext cx="52705" cy="224154"/>
          </a:xfrm>
          <a:custGeom>
            <a:avLst/>
            <a:gdLst/>
            <a:ahLst/>
            <a:cxnLst/>
            <a:rect l="l" t="t" r="r" b="b"/>
            <a:pathLst>
              <a:path w="52705" h="224154">
                <a:moveTo>
                  <a:pt x="34902" y="43628"/>
                </a:moveTo>
                <a:lnTo>
                  <a:pt x="17451" y="43628"/>
                </a:lnTo>
                <a:lnTo>
                  <a:pt x="17451" y="223902"/>
                </a:lnTo>
                <a:lnTo>
                  <a:pt x="34902" y="223902"/>
                </a:lnTo>
                <a:lnTo>
                  <a:pt x="34902" y="43628"/>
                </a:lnTo>
                <a:close/>
              </a:path>
              <a:path w="52705" h="224154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5" h="224154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0639" y="9153804"/>
            <a:ext cx="74041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51180" algn="l"/>
              </a:tabLst>
            </a:pPr>
            <a:r>
              <a:rPr sz="1875" spc="97" baseline="-20000" dirty="0">
                <a:solidFill>
                  <a:srgbClr val="404040"/>
                </a:solidFill>
                <a:latin typeface="Cambria Math"/>
                <a:cs typeface="Cambria Math"/>
              </a:rPr>
              <a:t>𝑦</a:t>
            </a:r>
            <a:r>
              <a:rPr sz="900" spc="65" dirty="0">
                <a:solidFill>
                  <a:srgbClr val="404040"/>
                </a:solidFill>
                <a:latin typeface="Cambria Math"/>
                <a:cs typeface="Cambria Math"/>
              </a:rPr>
              <a:t>𝑙𝑎𝑏	</a:t>
            </a:r>
            <a:r>
              <a:rPr sz="1875" spc="97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𝑥</a:t>
            </a:r>
            <a:r>
              <a:rPr sz="900" spc="65" dirty="0">
                <a:solidFill>
                  <a:srgbClr val="404040"/>
                </a:solidFill>
                <a:latin typeface="Cambria Math"/>
                <a:cs typeface="Cambria Math"/>
              </a:rPr>
              <a:t>𝑙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5694" y="8988556"/>
            <a:ext cx="52705" cy="220979"/>
          </a:xfrm>
          <a:custGeom>
            <a:avLst/>
            <a:gdLst/>
            <a:ahLst/>
            <a:cxnLst/>
            <a:rect l="l" t="t" r="r" b="b"/>
            <a:pathLst>
              <a:path w="52705" h="220979">
                <a:moveTo>
                  <a:pt x="17423" y="52237"/>
                </a:moveTo>
                <a:lnTo>
                  <a:pt x="15764" y="220412"/>
                </a:lnTo>
                <a:lnTo>
                  <a:pt x="33215" y="220586"/>
                </a:lnTo>
                <a:lnTo>
                  <a:pt x="34875" y="52412"/>
                </a:lnTo>
                <a:lnTo>
                  <a:pt x="17423" y="52237"/>
                </a:lnTo>
                <a:close/>
              </a:path>
              <a:path w="52705" h="220979">
                <a:moveTo>
                  <a:pt x="47927" y="43512"/>
                </a:moveTo>
                <a:lnTo>
                  <a:pt x="17509" y="43512"/>
                </a:lnTo>
                <a:lnTo>
                  <a:pt x="34961" y="43686"/>
                </a:lnTo>
                <a:lnTo>
                  <a:pt x="34875" y="52412"/>
                </a:lnTo>
                <a:lnTo>
                  <a:pt x="52354" y="52587"/>
                </a:lnTo>
                <a:lnTo>
                  <a:pt x="47927" y="43512"/>
                </a:lnTo>
                <a:close/>
              </a:path>
              <a:path w="52705" h="220979">
                <a:moveTo>
                  <a:pt x="17509" y="43512"/>
                </a:moveTo>
                <a:lnTo>
                  <a:pt x="17423" y="52237"/>
                </a:lnTo>
                <a:lnTo>
                  <a:pt x="34875" y="52412"/>
                </a:lnTo>
                <a:lnTo>
                  <a:pt x="34961" y="43686"/>
                </a:lnTo>
                <a:lnTo>
                  <a:pt x="17509" y="43512"/>
                </a:lnTo>
                <a:close/>
              </a:path>
              <a:path w="52705" h="220979">
                <a:moveTo>
                  <a:pt x="26700" y="0"/>
                </a:moveTo>
                <a:lnTo>
                  <a:pt x="0" y="52063"/>
                </a:lnTo>
                <a:lnTo>
                  <a:pt x="17423" y="52237"/>
                </a:lnTo>
                <a:lnTo>
                  <a:pt x="17509" y="43512"/>
                </a:lnTo>
                <a:lnTo>
                  <a:pt x="47927" y="43512"/>
                </a:lnTo>
                <a:lnTo>
                  <a:pt x="267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770" y="8032914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378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2628" y="7766953"/>
            <a:ext cx="102498" cy="274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7490" y="7724469"/>
            <a:ext cx="35941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104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𝑥</a:t>
            </a:r>
            <a:r>
              <a:rPr sz="900" spc="70" dirty="0">
                <a:solidFill>
                  <a:srgbClr val="404040"/>
                </a:solidFill>
                <a:latin typeface="Cambria Math"/>
                <a:cs typeface="Cambria Math"/>
              </a:rPr>
              <a:t>𝑙𝑎𝑏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053" y="7868968"/>
            <a:ext cx="158369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44600" algn="l"/>
                <a:tab pos="1570355" algn="l"/>
              </a:tabLst>
            </a:pPr>
            <a:r>
              <a:rPr sz="900" spc="40" dirty="0">
                <a:solidFill>
                  <a:srgbClr val="404040"/>
                </a:solidFill>
                <a:latin typeface="Cambria Math"/>
                <a:cs typeface="Cambria Math"/>
              </a:rPr>
              <a:t>𝑡−2	</a:t>
            </a:r>
            <a:r>
              <a:rPr sz="900" u="heavy" spc="4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heavy" spc="4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57884" y="9121886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4">
                <a:moveTo>
                  <a:pt x="0" y="0"/>
                </a:moveTo>
                <a:lnTo>
                  <a:pt x="513596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9695" y="7771840"/>
            <a:ext cx="52705" cy="203835"/>
          </a:xfrm>
          <a:custGeom>
            <a:avLst/>
            <a:gdLst/>
            <a:ahLst/>
            <a:cxnLst/>
            <a:rect l="l" t="t" r="r" b="b"/>
            <a:pathLst>
              <a:path w="52705" h="203834">
                <a:moveTo>
                  <a:pt x="34902" y="43628"/>
                </a:moveTo>
                <a:lnTo>
                  <a:pt x="17451" y="43628"/>
                </a:lnTo>
                <a:lnTo>
                  <a:pt x="17451" y="203426"/>
                </a:lnTo>
                <a:lnTo>
                  <a:pt x="34902" y="203426"/>
                </a:lnTo>
                <a:lnTo>
                  <a:pt x="34902" y="43628"/>
                </a:lnTo>
                <a:close/>
              </a:path>
              <a:path w="52705" h="203834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5" h="203834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2348" y="9047543"/>
            <a:ext cx="85046" cy="83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7971" y="8099229"/>
            <a:ext cx="1270" cy="957580"/>
          </a:xfrm>
          <a:custGeom>
            <a:avLst/>
            <a:gdLst/>
            <a:ahLst/>
            <a:cxnLst/>
            <a:rect l="l" t="t" r="r" b="b"/>
            <a:pathLst>
              <a:path w="1269" h="957579">
                <a:moveTo>
                  <a:pt x="1105" y="957329"/>
                </a:moveTo>
                <a:lnTo>
                  <a:pt x="0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61650" y="8024886"/>
            <a:ext cx="85046" cy="82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7146" y="7958919"/>
            <a:ext cx="85046" cy="82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56193" y="8068031"/>
            <a:ext cx="62293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8145" algn="l"/>
              </a:tabLst>
            </a:pPr>
            <a:r>
              <a:rPr sz="900" spc="165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r>
              <a:rPr sz="900" spc="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900" spc="4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900" dirty="0">
                <a:solidFill>
                  <a:srgbClr val="404040"/>
                </a:solidFill>
                <a:latin typeface="Cambria Math"/>
                <a:cs typeface="Cambria Math"/>
              </a:rPr>
              <a:t>	</a:t>
            </a:r>
            <a:r>
              <a:rPr sz="900" spc="170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r>
              <a:rPr sz="900" spc="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900" spc="4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8162" y="7924231"/>
            <a:ext cx="75501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76884" algn="l"/>
              </a:tabLst>
            </a:pPr>
            <a:r>
              <a:rPr sz="1875" spc="127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𝑊</a:t>
            </a:r>
            <a:r>
              <a:rPr sz="900" spc="85" dirty="0">
                <a:solidFill>
                  <a:srgbClr val="404040"/>
                </a:solidFill>
                <a:latin typeface="Cambria Math"/>
                <a:cs typeface="Cambria Math"/>
              </a:rPr>
              <a:t>𝑎𝑏	</a:t>
            </a:r>
            <a:r>
              <a:rPr sz="1875" spc="104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𝑆</a:t>
            </a:r>
            <a:r>
              <a:rPr sz="900" spc="70" dirty="0">
                <a:solidFill>
                  <a:srgbClr val="404040"/>
                </a:solidFill>
                <a:latin typeface="Cambria Math"/>
                <a:cs typeface="Cambria Math"/>
              </a:rPr>
              <a:t>𝑎𝑏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7790" y="7791385"/>
            <a:ext cx="52705" cy="207010"/>
          </a:xfrm>
          <a:custGeom>
            <a:avLst/>
            <a:gdLst/>
            <a:ahLst/>
            <a:cxnLst/>
            <a:rect l="l" t="t" r="r" b="b"/>
            <a:pathLst>
              <a:path w="52705" h="207009">
                <a:moveTo>
                  <a:pt x="34902" y="43628"/>
                </a:moveTo>
                <a:lnTo>
                  <a:pt x="17451" y="43628"/>
                </a:lnTo>
                <a:lnTo>
                  <a:pt x="17451" y="206741"/>
                </a:lnTo>
                <a:lnTo>
                  <a:pt x="34902" y="206741"/>
                </a:lnTo>
                <a:lnTo>
                  <a:pt x="34902" y="43628"/>
                </a:lnTo>
                <a:close/>
              </a:path>
              <a:path w="52705" h="207009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5" h="207009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5828" y="7791385"/>
            <a:ext cx="52705" cy="207010"/>
          </a:xfrm>
          <a:custGeom>
            <a:avLst/>
            <a:gdLst/>
            <a:ahLst/>
            <a:cxnLst/>
            <a:rect l="l" t="t" r="r" b="b"/>
            <a:pathLst>
              <a:path w="52705" h="207009">
                <a:moveTo>
                  <a:pt x="34902" y="43628"/>
                </a:moveTo>
                <a:lnTo>
                  <a:pt x="17451" y="43628"/>
                </a:lnTo>
                <a:lnTo>
                  <a:pt x="17451" y="206741"/>
                </a:lnTo>
                <a:lnTo>
                  <a:pt x="34902" y="206741"/>
                </a:lnTo>
                <a:lnTo>
                  <a:pt x="34902" y="43628"/>
                </a:lnTo>
                <a:close/>
              </a:path>
              <a:path w="52705" h="207009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5" h="207009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8607" y="8208126"/>
            <a:ext cx="1195705" cy="767715"/>
          </a:xfrm>
          <a:prstGeom prst="rect">
            <a:avLst/>
          </a:prstGeom>
          <a:solidFill>
            <a:srgbClr val="DAE8FB"/>
          </a:solidFill>
          <a:ln w="17451">
            <a:solidFill>
              <a:srgbClr val="6286B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370205" marR="46355" indent="-316230">
              <a:lnSpc>
                <a:spcPct val="102600"/>
              </a:lnSpc>
            </a:pP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Cor</a:t>
            </a:r>
            <a:r>
              <a:rPr sz="125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50" spc="15" dirty="0">
                <a:solidFill>
                  <a:srgbClr val="404040"/>
                </a:solidFill>
                <a:latin typeface="Calibri"/>
                <a:cs typeface="Calibri"/>
              </a:rPr>
              <a:t>espon</a:t>
            </a:r>
            <a:r>
              <a:rPr sz="1250" spc="10" dirty="0">
                <a:solidFill>
                  <a:srgbClr val="404040"/>
                </a:solidFill>
                <a:latin typeface="Calibri"/>
                <a:cs typeface="Calibri"/>
              </a:rPr>
              <a:t>dence  </a:t>
            </a: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subnet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8607" y="6993504"/>
            <a:ext cx="1195705" cy="767715"/>
          </a:xfrm>
          <a:prstGeom prst="rect">
            <a:avLst/>
          </a:prstGeom>
          <a:solidFill>
            <a:srgbClr val="D4E8D3"/>
          </a:solidFill>
          <a:ln w="17451">
            <a:solidFill>
              <a:srgbClr val="4D99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370205" marR="194945" indent="-168275">
              <a:lnSpc>
                <a:spcPct val="102600"/>
              </a:lnSpc>
            </a:pP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Color</a:t>
            </a:r>
            <a:r>
              <a:rPr sz="125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250" spc="-1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12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50" spc="10" dirty="0">
                <a:solidFill>
                  <a:srgbClr val="404040"/>
                </a:solidFill>
                <a:latin typeface="Calibri"/>
                <a:cs typeface="Calibri"/>
              </a:rPr>
              <a:t>tion  </a:t>
            </a: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subnet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79646" y="8985067"/>
            <a:ext cx="52705" cy="224154"/>
          </a:xfrm>
          <a:custGeom>
            <a:avLst/>
            <a:gdLst/>
            <a:ahLst/>
            <a:cxnLst/>
            <a:rect l="l" t="t" r="r" b="b"/>
            <a:pathLst>
              <a:path w="52704" h="224154">
                <a:moveTo>
                  <a:pt x="34902" y="43628"/>
                </a:moveTo>
                <a:lnTo>
                  <a:pt x="17451" y="43628"/>
                </a:lnTo>
                <a:lnTo>
                  <a:pt x="17451" y="223902"/>
                </a:lnTo>
                <a:lnTo>
                  <a:pt x="34902" y="223902"/>
                </a:lnTo>
                <a:lnTo>
                  <a:pt x="34902" y="43628"/>
                </a:lnTo>
                <a:close/>
              </a:path>
              <a:path w="52704" h="224154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4" h="224154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48217" y="9152408"/>
            <a:ext cx="765175" cy="310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0">
              <a:lnSpc>
                <a:spcPts val="1315"/>
              </a:lnSpc>
              <a:spcBef>
                <a:spcPts val="130"/>
              </a:spcBef>
              <a:tabLst>
                <a:tab pos="563245" algn="l"/>
              </a:tabLst>
            </a:pPr>
            <a:r>
              <a:rPr sz="1875" spc="97" baseline="-20000" dirty="0">
                <a:solidFill>
                  <a:srgbClr val="404040"/>
                </a:solidFill>
                <a:latin typeface="Cambria Math"/>
                <a:cs typeface="Cambria Math"/>
              </a:rPr>
              <a:t>𝑦</a:t>
            </a:r>
            <a:r>
              <a:rPr sz="900" spc="65" dirty="0">
                <a:solidFill>
                  <a:srgbClr val="404040"/>
                </a:solidFill>
                <a:latin typeface="Cambria Math"/>
                <a:cs typeface="Cambria Math"/>
              </a:rPr>
              <a:t>𝑙𝑎𝑏	</a:t>
            </a:r>
            <a:r>
              <a:rPr sz="1875" spc="97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𝑥</a:t>
            </a:r>
            <a:r>
              <a:rPr sz="900" spc="65" dirty="0">
                <a:solidFill>
                  <a:srgbClr val="404040"/>
                </a:solidFill>
                <a:latin typeface="Cambria Math"/>
                <a:cs typeface="Cambria Math"/>
              </a:rPr>
              <a:t>𝑙</a:t>
            </a:r>
            <a:endParaRPr sz="900">
              <a:latin typeface="Cambria Math"/>
              <a:cs typeface="Cambria Math"/>
            </a:endParaRPr>
          </a:p>
          <a:p>
            <a:pPr marR="55880" algn="r">
              <a:lnSpc>
                <a:spcPts val="894"/>
              </a:lnSpc>
            </a:pPr>
            <a:r>
              <a:rPr sz="900" spc="140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14739" y="8982274"/>
            <a:ext cx="52705" cy="224154"/>
          </a:xfrm>
          <a:custGeom>
            <a:avLst/>
            <a:gdLst/>
            <a:ahLst/>
            <a:cxnLst/>
            <a:rect l="l" t="t" r="r" b="b"/>
            <a:pathLst>
              <a:path w="52705" h="224154">
                <a:moveTo>
                  <a:pt x="34902" y="43628"/>
                </a:moveTo>
                <a:lnTo>
                  <a:pt x="17451" y="43628"/>
                </a:lnTo>
                <a:lnTo>
                  <a:pt x="17451" y="223902"/>
                </a:lnTo>
                <a:lnTo>
                  <a:pt x="34902" y="223902"/>
                </a:lnTo>
                <a:lnTo>
                  <a:pt x="34902" y="43628"/>
                </a:lnTo>
                <a:close/>
              </a:path>
              <a:path w="52705" h="224154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5" h="224154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09693" y="8026631"/>
            <a:ext cx="330835" cy="5715"/>
          </a:xfrm>
          <a:custGeom>
            <a:avLst/>
            <a:gdLst/>
            <a:ahLst/>
            <a:cxnLst/>
            <a:rect l="l" t="t" r="r" b="b"/>
            <a:pathLst>
              <a:path w="330835" h="5715">
                <a:moveTo>
                  <a:pt x="0" y="5351"/>
                </a:moveTo>
                <a:lnTo>
                  <a:pt x="330240" y="0"/>
                </a:lnTo>
              </a:path>
            </a:pathLst>
          </a:custGeom>
          <a:ln w="17451">
            <a:solidFill>
              <a:srgbClr val="E6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1266" y="7760671"/>
            <a:ext cx="102498" cy="2746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63076" y="7856926"/>
            <a:ext cx="236854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65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r>
              <a:rPr sz="900" spc="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900" spc="4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2513" y="7713126"/>
            <a:ext cx="35941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-727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𝑥</a:t>
            </a:r>
            <a:r>
              <a:rPr sz="1875" spc="-615" baseline="-22222" dirty="0">
                <a:solidFill>
                  <a:srgbClr val="404040"/>
                </a:solidFill>
                <a:latin typeface="Cambria Math"/>
                <a:cs typeface="Cambria Math"/>
              </a:rPr>
              <a:t>෤</a:t>
            </a:r>
            <a:r>
              <a:rPr sz="900" spc="140" dirty="0">
                <a:solidFill>
                  <a:srgbClr val="404040"/>
                </a:solidFill>
                <a:latin typeface="Cambria Math"/>
                <a:cs typeface="Cambria Math"/>
              </a:rPr>
              <a:t>𝑙𝑎𝑏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05824" y="9115604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4">
                <a:moveTo>
                  <a:pt x="0" y="0"/>
                </a:moveTo>
                <a:lnTo>
                  <a:pt x="513596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7635" y="7766255"/>
            <a:ext cx="52705" cy="195580"/>
          </a:xfrm>
          <a:custGeom>
            <a:avLst/>
            <a:gdLst/>
            <a:ahLst/>
            <a:cxnLst/>
            <a:rect l="l" t="t" r="r" b="b"/>
            <a:pathLst>
              <a:path w="52704" h="195579">
                <a:moveTo>
                  <a:pt x="34902" y="43628"/>
                </a:moveTo>
                <a:lnTo>
                  <a:pt x="17451" y="43628"/>
                </a:lnTo>
                <a:lnTo>
                  <a:pt x="17451" y="195572"/>
                </a:lnTo>
                <a:lnTo>
                  <a:pt x="34902" y="195572"/>
                </a:lnTo>
                <a:lnTo>
                  <a:pt x="34902" y="43628"/>
                </a:lnTo>
                <a:close/>
              </a:path>
              <a:path w="52704" h="195579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4" h="195579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10287" y="9041609"/>
            <a:ext cx="85046" cy="82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5911" y="8092947"/>
            <a:ext cx="1270" cy="957580"/>
          </a:xfrm>
          <a:custGeom>
            <a:avLst/>
            <a:gdLst/>
            <a:ahLst/>
            <a:cxnLst/>
            <a:rect l="l" t="t" r="r" b="b"/>
            <a:pathLst>
              <a:path w="1270" h="957579">
                <a:moveTo>
                  <a:pt x="1105" y="957329"/>
                </a:moveTo>
                <a:lnTo>
                  <a:pt x="0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09589" y="8018604"/>
            <a:ext cx="85046" cy="82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21524" y="8026631"/>
            <a:ext cx="297180" cy="635"/>
          </a:xfrm>
          <a:custGeom>
            <a:avLst/>
            <a:gdLst/>
            <a:ahLst/>
            <a:cxnLst/>
            <a:rect l="l" t="t" r="r" b="b"/>
            <a:pathLst>
              <a:path w="297179" h="634">
                <a:moveTo>
                  <a:pt x="296733" y="581"/>
                </a:moveTo>
                <a:lnTo>
                  <a:pt x="0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45086" y="7952637"/>
            <a:ext cx="85046" cy="82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179233" y="8066053"/>
            <a:ext cx="39052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25120" algn="l"/>
              </a:tabLst>
            </a:pPr>
            <a:r>
              <a:rPr sz="900" spc="140" dirty="0">
                <a:solidFill>
                  <a:srgbClr val="404040"/>
                </a:solidFill>
                <a:latin typeface="Cambria Math"/>
                <a:cs typeface="Cambria Math"/>
              </a:rPr>
              <a:t>𝑡	𝑡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21201" y="7923649"/>
            <a:ext cx="68199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127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𝑊</a:t>
            </a:r>
            <a:r>
              <a:rPr sz="900" spc="85" dirty="0">
                <a:solidFill>
                  <a:srgbClr val="404040"/>
                </a:solidFill>
                <a:latin typeface="Cambria Math"/>
                <a:cs typeface="Cambria Math"/>
              </a:rPr>
              <a:t>𝑎𝑏</a:t>
            </a:r>
            <a:r>
              <a:rPr sz="900" spc="20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75" spc="104" baseline="-22222" dirty="0">
                <a:solidFill>
                  <a:srgbClr val="404040"/>
                </a:solidFill>
                <a:latin typeface="Cambria Math"/>
                <a:cs typeface="Cambria Math"/>
              </a:rPr>
              <a:t>𝑆</a:t>
            </a:r>
            <a:r>
              <a:rPr sz="900" spc="70" dirty="0">
                <a:solidFill>
                  <a:srgbClr val="404040"/>
                </a:solidFill>
                <a:latin typeface="Cambria Math"/>
                <a:cs typeface="Cambria Math"/>
              </a:rPr>
              <a:t>𝑎𝑏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32013" y="7785103"/>
            <a:ext cx="52705" cy="207010"/>
          </a:xfrm>
          <a:custGeom>
            <a:avLst/>
            <a:gdLst/>
            <a:ahLst/>
            <a:cxnLst/>
            <a:rect l="l" t="t" r="r" b="b"/>
            <a:pathLst>
              <a:path w="52704" h="207009">
                <a:moveTo>
                  <a:pt x="34902" y="43628"/>
                </a:moveTo>
                <a:lnTo>
                  <a:pt x="17451" y="43628"/>
                </a:lnTo>
                <a:lnTo>
                  <a:pt x="17451" y="206741"/>
                </a:lnTo>
                <a:lnTo>
                  <a:pt x="34902" y="206741"/>
                </a:lnTo>
                <a:lnTo>
                  <a:pt x="34902" y="43628"/>
                </a:lnTo>
                <a:close/>
              </a:path>
              <a:path w="52704" h="207009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4" h="207009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0051" y="7785103"/>
            <a:ext cx="52705" cy="207010"/>
          </a:xfrm>
          <a:custGeom>
            <a:avLst/>
            <a:gdLst/>
            <a:ahLst/>
            <a:cxnLst/>
            <a:rect l="l" t="t" r="r" b="b"/>
            <a:pathLst>
              <a:path w="52704" h="207009">
                <a:moveTo>
                  <a:pt x="34902" y="43628"/>
                </a:moveTo>
                <a:lnTo>
                  <a:pt x="17451" y="43628"/>
                </a:lnTo>
                <a:lnTo>
                  <a:pt x="17451" y="206741"/>
                </a:lnTo>
                <a:lnTo>
                  <a:pt x="34902" y="206741"/>
                </a:lnTo>
                <a:lnTo>
                  <a:pt x="34902" y="43628"/>
                </a:lnTo>
                <a:close/>
              </a:path>
              <a:path w="52704" h="207009">
                <a:moveTo>
                  <a:pt x="26177" y="0"/>
                </a:moveTo>
                <a:lnTo>
                  <a:pt x="0" y="52354"/>
                </a:lnTo>
                <a:lnTo>
                  <a:pt x="17451" y="52354"/>
                </a:lnTo>
                <a:lnTo>
                  <a:pt x="17451" y="43628"/>
                </a:lnTo>
                <a:lnTo>
                  <a:pt x="47991" y="43628"/>
                </a:lnTo>
                <a:lnTo>
                  <a:pt x="26177" y="0"/>
                </a:lnTo>
                <a:close/>
              </a:path>
              <a:path w="52704" h="207009">
                <a:moveTo>
                  <a:pt x="47991" y="43628"/>
                </a:moveTo>
                <a:lnTo>
                  <a:pt x="34902" y="43628"/>
                </a:lnTo>
                <a:lnTo>
                  <a:pt x="34902" y="52354"/>
                </a:lnTo>
                <a:lnTo>
                  <a:pt x="52354" y="52354"/>
                </a:lnTo>
                <a:lnTo>
                  <a:pt x="47991" y="436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1574" y="6855637"/>
            <a:ext cx="85046" cy="136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8012" y="6864363"/>
            <a:ext cx="1621790" cy="0"/>
          </a:xfrm>
          <a:custGeom>
            <a:avLst/>
            <a:gdLst/>
            <a:ahLst/>
            <a:cxnLst/>
            <a:rect l="l" t="t" r="r" b="b"/>
            <a:pathLst>
              <a:path w="1621789">
                <a:moveTo>
                  <a:pt x="0" y="0"/>
                </a:moveTo>
                <a:lnTo>
                  <a:pt x="1621532" y="0"/>
                </a:lnTo>
              </a:path>
            </a:pathLst>
          </a:custGeom>
          <a:ln w="1745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5021" y="6855637"/>
            <a:ext cx="87082" cy="82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1982" y="6929980"/>
            <a:ext cx="1905" cy="1049655"/>
          </a:xfrm>
          <a:custGeom>
            <a:avLst/>
            <a:gdLst/>
            <a:ahLst/>
            <a:cxnLst/>
            <a:rect l="l" t="t" r="r" b="b"/>
            <a:pathLst>
              <a:path w="1905" h="1049654">
                <a:moveTo>
                  <a:pt x="0" y="1049240"/>
                </a:moveTo>
                <a:lnTo>
                  <a:pt x="1686" y="0"/>
                </a:lnTo>
              </a:path>
            </a:pathLst>
          </a:custGeom>
          <a:ln w="17451">
            <a:solidFill>
              <a:srgbClr val="E6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33256" y="7958221"/>
            <a:ext cx="85046" cy="827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28054" y="6673095"/>
            <a:ext cx="52705" cy="329565"/>
          </a:xfrm>
          <a:custGeom>
            <a:avLst/>
            <a:gdLst/>
            <a:ahLst/>
            <a:cxnLst/>
            <a:rect l="l" t="t" r="r" b="b"/>
            <a:pathLst>
              <a:path w="52704" h="329565">
                <a:moveTo>
                  <a:pt x="34914" y="52276"/>
                </a:moveTo>
                <a:lnTo>
                  <a:pt x="17463" y="52431"/>
                </a:lnTo>
                <a:lnTo>
                  <a:pt x="19602" y="320583"/>
                </a:lnTo>
                <a:lnTo>
                  <a:pt x="19661" y="325586"/>
                </a:lnTo>
                <a:lnTo>
                  <a:pt x="23617" y="329425"/>
                </a:lnTo>
                <a:lnTo>
                  <a:pt x="28445" y="329425"/>
                </a:lnTo>
                <a:lnTo>
                  <a:pt x="33215" y="329367"/>
                </a:lnTo>
                <a:lnTo>
                  <a:pt x="37113" y="325411"/>
                </a:lnTo>
                <a:lnTo>
                  <a:pt x="37055" y="320583"/>
                </a:lnTo>
                <a:lnTo>
                  <a:pt x="34914" y="52276"/>
                </a:lnTo>
                <a:close/>
              </a:path>
              <a:path w="52704" h="329565">
                <a:moveTo>
                  <a:pt x="25770" y="0"/>
                </a:moveTo>
                <a:lnTo>
                  <a:pt x="0" y="52587"/>
                </a:lnTo>
                <a:lnTo>
                  <a:pt x="17463" y="52431"/>
                </a:lnTo>
                <a:lnTo>
                  <a:pt x="17391" y="43570"/>
                </a:lnTo>
                <a:lnTo>
                  <a:pt x="17451" y="38742"/>
                </a:lnTo>
                <a:lnTo>
                  <a:pt x="21232" y="34961"/>
                </a:lnTo>
                <a:lnTo>
                  <a:pt x="30889" y="34844"/>
                </a:lnTo>
                <a:lnTo>
                  <a:pt x="43542" y="34844"/>
                </a:lnTo>
                <a:lnTo>
                  <a:pt x="25770" y="0"/>
                </a:lnTo>
                <a:close/>
              </a:path>
              <a:path w="52704" h="329565">
                <a:moveTo>
                  <a:pt x="30889" y="34844"/>
                </a:moveTo>
                <a:lnTo>
                  <a:pt x="21232" y="34961"/>
                </a:lnTo>
                <a:lnTo>
                  <a:pt x="17451" y="38742"/>
                </a:lnTo>
                <a:lnTo>
                  <a:pt x="17391" y="43570"/>
                </a:lnTo>
                <a:lnTo>
                  <a:pt x="17463" y="52431"/>
                </a:lnTo>
                <a:lnTo>
                  <a:pt x="34914" y="52276"/>
                </a:lnTo>
                <a:lnTo>
                  <a:pt x="34786" y="38742"/>
                </a:lnTo>
                <a:lnTo>
                  <a:pt x="30889" y="34844"/>
                </a:lnTo>
                <a:close/>
              </a:path>
              <a:path w="52704" h="329565">
                <a:moveTo>
                  <a:pt x="43542" y="34844"/>
                </a:moveTo>
                <a:lnTo>
                  <a:pt x="30889" y="34844"/>
                </a:lnTo>
                <a:lnTo>
                  <a:pt x="34786" y="38742"/>
                </a:lnTo>
                <a:lnTo>
                  <a:pt x="34914" y="52276"/>
                </a:lnTo>
                <a:lnTo>
                  <a:pt x="52354" y="52121"/>
                </a:lnTo>
                <a:lnTo>
                  <a:pt x="43542" y="3484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14402" y="5905928"/>
            <a:ext cx="1257935" cy="767715"/>
          </a:xfrm>
          <a:prstGeom prst="rect">
            <a:avLst/>
          </a:prstGeom>
          <a:solidFill>
            <a:srgbClr val="FFF1CC"/>
          </a:solidFill>
          <a:ln w="17451">
            <a:solidFill>
              <a:srgbClr val="D9B95E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1250" spc="5" dirty="0">
                <a:solidFill>
                  <a:srgbClr val="404040"/>
                </a:solidFill>
                <a:latin typeface="Calibri"/>
                <a:cs typeface="Calibri"/>
              </a:rPr>
              <a:t>Discriminator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279597" y="6789670"/>
            <a:ext cx="85046" cy="82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68012" y="6863665"/>
            <a:ext cx="805815" cy="1270"/>
          </a:xfrm>
          <a:custGeom>
            <a:avLst/>
            <a:gdLst/>
            <a:ahLst/>
            <a:cxnLst/>
            <a:rect l="l" t="t" r="r" b="b"/>
            <a:pathLst>
              <a:path w="805814" h="1270">
                <a:moveTo>
                  <a:pt x="0" y="0"/>
                </a:moveTo>
                <a:lnTo>
                  <a:pt x="805618" y="698"/>
                </a:lnTo>
              </a:path>
            </a:pathLst>
          </a:custGeom>
          <a:ln w="17451">
            <a:solidFill>
              <a:srgbClr val="FFD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289" y="4319589"/>
            <a:ext cx="4662170" cy="430530"/>
          </a:xfrm>
          <a:custGeom>
            <a:avLst/>
            <a:gdLst/>
            <a:ahLst/>
            <a:cxnLst/>
            <a:rect l="l" t="t" r="r" b="b"/>
            <a:pathLst>
              <a:path w="4662170" h="430529">
                <a:moveTo>
                  <a:pt x="4589970" y="0"/>
                </a:moveTo>
                <a:lnTo>
                  <a:pt x="71667" y="0"/>
                </a:lnTo>
                <a:lnTo>
                  <a:pt x="43771" y="5635"/>
                </a:lnTo>
                <a:lnTo>
                  <a:pt x="20991" y="20999"/>
                </a:lnTo>
                <a:lnTo>
                  <a:pt x="5632" y="43781"/>
                </a:lnTo>
                <a:lnTo>
                  <a:pt x="0" y="71667"/>
                </a:lnTo>
                <a:lnTo>
                  <a:pt x="0" y="358336"/>
                </a:lnTo>
                <a:lnTo>
                  <a:pt x="5632" y="386222"/>
                </a:lnTo>
                <a:lnTo>
                  <a:pt x="20991" y="409004"/>
                </a:lnTo>
                <a:lnTo>
                  <a:pt x="43771" y="424368"/>
                </a:lnTo>
                <a:lnTo>
                  <a:pt x="71667" y="430004"/>
                </a:lnTo>
                <a:lnTo>
                  <a:pt x="4589970" y="430004"/>
                </a:lnTo>
                <a:lnTo>
                  <a:pt x="4617856" y="424368"/>
                </a:lnTo>
                <a:lnTo>
                  <a:pt x="4640638" y="409004"/>
                </a:lnTo>
                <a:lnTo>
                  <a:pt x="4656002" y="386222"/>
                </a:lnTo>
                <a:lnTo>
                  <a:pt x="4661638" y="358336"/>
                </a:lnTo>
                <a:lnTo>
                  <a:pt x="4661638" y="71667"/>
                </a:lnTo>
                <a:lnTo>
                  <a:pt x="4656002" y="43781"/>
                </a:lnTo>
                <a:lnTo>
                  <a:pt x="4640638" y="20999"/>
                </a:lnTo>
                <a:lnTo>
                  <a:pt x="4617856" y="5635"/>
                </a:lnTo>
                <a:lnTo>
                  <a:pt x="4589970" y="0"/>
                </a:lnTo>
                <a:close/>
              </a:path>
            </a:pathLst>
          </a:custGeom>
          <a:solidFill>
            <a:srgbClr val="1B3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8381" y="1500827"/>
            <a:ext cx="4622800" cy="430530"/>
          </a:xfrm>
          <a:custGeom>
            <a:avLst/>
            <a:gdLst/>
            <a:ahLst/>
            <a:cxnLst/>
            <a:rect l="l" t="t" r="r" b="b"/>
            <a:pathLst>
              <a:path w="4622800" h="430530">
                <a:moveTo>
                  <a:pt x="4550879" y="0"/>
                </a:moveTo>
                <a:lnTo>
                  <a:pt x="71667" y="0"/>
                </a:lnTo>
                <a:lnTo>
                  <a:pt x="43771" y="5635"/>
                </a:lnTo>
                <a:lnTo>
                  <a:pt x="20991" y="20999"/>
                </a:lnTo>
                <a:lnTo>
                  <a:pt x="5632" y="43781"/>
                </a:lnTo>
                <a:lnTo>
                  <a:pt x="0" y="71667"/>
                </a:lnTo>
                <a:lnTo>
                  <a:pt x="0" y="358336"/>
                </a:lnTo>
                <a:lnTo>
                  <a:pt x="5632" y="386222"/>
                </a:lnTo>
                <a:lnTo>
                  <a:pt x="20991" y="409004"/>
                </a:lnTo>
                <a:lnTo>
                  <a:pt x="43771" y="424368"/>
                </a:lnTo>
                <a:lnTo>
                  <a:pt x="71667" y="430004"/>
                </a:lnTo>
                <a:lnTo>
                  <a:pt x="4550879" y="430004"/>
                </a:lnTo>
                <a:lnTo>
                  <a:pt x="4578765" y="424368"/>
                </a:lnTo>
                <a:lnTo>
                  <a:pt x="4601546" y="409004"/>
                </a:lnTo>
                <a:lnTo>
                  <a:pt x="4616911" y="386222"/>
                </a:lnTo>
                <a:lnTo>
                  <a:pt x="4622546" y="358336"/>
                </a:lnTo>
                <a:lnTo>
                  <a:pt x="4622546" y="71667"/>
                </a:lnTo>
                <a:lnTo>
                  <a:pt x="4616911" y="43781"/>
                </a:lnTo>
                <a:lnTo>
                  <a:pt x="4601546" y="20999"/>
                </a:lnTo>
                <a:lnTo>
                  <a:pt x="4578765" y="5635"/>
                </a:lnTo>
                <a:lnTo>
                  <a:pt x="4550879" y="0"/>
                </a:lnTo>
                <a:close/>
              </a:path>
            </a:pathLst>
          </a:custGeom>
          <a:solidFill>
            <a:srgbClr val="1B3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5139" y="1526112"/>
            <a:ext cx="4484370" cy="98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99"/>
              </a:lnSpc>
              <a:spcBef>
                <a:spcPts val="1405"/>
              </a:spcBef>
            </a:pPr>
            <a:r>
              <a:rPr sz="1450" spc="10" dirty="0">
                <a:latin typeface="Arial"/>
                <a:cs typeface="Arial"/>
              </a:rPr>
              <a:t>We </a:t>
            </a:r>
            <a:r>
              <a:rPr sz="1450" spc="5" dirty="0">
                <a:latin typeface="Arial"/>
                <a:cs typeface="Arial"/>
              </a:rPr>
              <a:t>propose the first end-to-end network for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exemplar-  </a:t>
            </a:r>
            <a:r>
              <a:rPr sz="1450" spc="5" dirty="0">
                <a:latin typeface="Arial"/>
                <a:cs typeface="Arial"/>
              </a:rPr>
              <a:t>based video colorization. The contributions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179597" y="1500827"/>
            <a:ext cx="8642350" cy="430530"/>
          </a:xfrm>
          <a:custGeom>
            <a:avLst/>
            <a:gdLst/>
            <a:ahLst/>
            <a:cxnLst/>
            <a:rect l="l" t="t" r="r" b="b"/>
            <a:pathLst>
              <a:path w="8642350" h="430530">
                <a:moveTo>
                  <a:pt x="8570303" y="0"/>
                </a:moveTo>
                <a:lnTo>
                  <a:pt x="71667" y="0"/>
                </a:lnTo>
                <a:lnTo>
                  <a:pt x="43781" y="5635"/>
                </a:lnTo>
                <a:lnTo>
                  <a:pt x="20999" y="20999"/>
                </a:lnTo>
                <a:lnTo>
                  <a:pt x="5635" y="43781"/>
                </a:lnTo>
                <a:lnTo>
                  <a:pt x="0" y="71667"/>
                </a:lnTo>
                <a:lnTo>
                  <a:pt x="0" y="358336"/>
                </a:lnTo>
                <a:lnTo>
                  <a:pt x="5635" y="386222"/>
                </a:lnTo>
                <a:lnTo>
                  <a:pt x="20999" y="409004"/>
                </a:lnTo>
                <a:lnTo>
                  <a:pt x="43781" y="424368"/>
                </a:lnTo>
                <a:lnTo>
                  <a:pt x="71667" y="430004"/>
                </a:lnTo>
                <a:lnTo>
                  <a:pt x="8570303" y="430004"/>
                </a:lnTo>
                <a:lnTo>
                  <a:pt x="8598189" y="424368"/>
                </a:lnTo>
                <a:lnTo>
                  <a:pt x="8620970" y="409004"/>
                </a:lnTo>
                <a:lnTo>
                  <a:pt x="8636335" y="386222"/>
                </a:lnTo>
                <a:lnTo>
                  <a:pt x="8641970" y="358336"/>
                </a:lnTo>
                <a:lnTo>
                  <a:pt x="8641970" y="71667"/>
                </a:lnTo>
                <a:lnTo>
                  <a:pt x="8636335" y="43781"/>
                </a:lnTo>
                <a:lnTo>
                  <a:pt x="8620970" y="20999"/>
                </a:lnTo>
                <a:lnTo>
                  <a:pt x="8598189" y="5635"/>
                </a:lnTo>
                <a:lnTo>
                  <a:pt x="8570303" y="0"/>
                </a:lnTo>
                <a:close/>
              </a:path>
            </a:pathLst>
          </a:custGeom>
          <a:solidFill>
            <a:srgbClr val="1B3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73682" y="549121"/>
            <a:ext cx="10046970" cy="1337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7780" indent="390525">
              <a:lnSpc>
                <a:spcPct val="101800"/>
              </a:lnSpc>
              <a:spcBef>
                <a:spcPts val="90"/>
              </a:spcBef>
            </a:pPr>
            <a:r>
              <a:rPr sz="1800" spc="15" dirty="0">
                <a:latin typeface="Garamond"/>
                <a:cs typeface="Garamond"/>
              </a:rPr>
              <a:t>Bo </a:t>
            </a:r>
            <a:r>
              <a:rPr sz="1800" spc="5" dirty="0">
                <a:latin typeface="Garamond"/>
                <a:cs typeface="Garamond"/>
              </a:rPr>
              <a:t>Zhang</a:t>
            </a:r>
            <a:r>
              <a:rPr sz="1800" spc="7" baseline="25462" dirty="0">
                <a:latin typeface="Garamond"/>
                <a:cs typeface="Garamond"/>
              </a:rPr>
              <a:t>1,3</a:t>
            </a:r>
            <a:r>
              <a:rPr sz="1800" spc="5" dirty="0">
                <a:latin typeface="Garamond"/>
                <a:cs typeface="Garamond"/>
              </a:rPr>
              <a:t>, </a:t>
            </a:r>
            <a:r>
              <a:rPr sz="1800" spc="10" dirty="0">
                <a:latin typeface="Garamond"/>
                <a:cs typeface="Garamond"/>
              </a:rPr>
              <a:t>Mingming He</a:t>
            </a:r>
            <a:r>
              <a:rPr sz="1800" spc="15" baseline="25462" dirty="0">
                <a:latin typeface="Garamond"/>
                <a:cs typeface="Garamond"/>
              </a:rPr>
              <a:t>2,5</a:t>
            </a:r>
            <a:r>
              <a:rPr sz="1800" spc="10" dirty="0">
                <a:latin typeface="Garamond"/>
                <a:cs typeface="Garamond"/>
              </a:rPr>
              <a:t>, </a:t>
            </a:r>
            <a:r>
              <a:rPr sz="1800" spc="5" dirty="0">
                <a:latin typeface="Garamond"/>
                <a:cs typeface="Garamond"/>
              </a:rPr>
              <a:t>Jing </a:t>
            </a:r>
            <a:r>
              <a:rPr sz="1800" spc="10" dirty="0">
                <a:latin typeface="Garamond"/>
                <a:cs typeface="Garamond"/>
              </a:rPr>
              <a:t>Liao</a:t>
            </a:r>
            <a:r>
              <a:rPr sz="1800" spc="15" baseline="25462" dirty="0">
                <a:latin typeface="Garamond"/>
                <a:cs typeface="Garamond"/>
              </a:rPr>
              <a:t>2,3</a:t>
            </a:r>
            <a:r>
              <a:rPr sz="1800" spc="10" dirty="0">
                <a:latin typeface="Garamond"/>
                <a:cs typeface="Garamond"/>
              </a:rPr>
              <a:t>, </a:t>
            </a:r>
            <a:r>
              <a:rPr sz="1800" dirty="0">
                <a:latin typeface="Garamond"/>
                <a:cs typeface="Garamond"/>
              </a:rPr>
              <a:t>Pedro </a:t>
            </a:r>
            <a:r>
              <a:rPr sz="1800" spc="-105" dirty="0">
                <a:latin typeface="Garamond"/>
                <a:cs typeface="Garamond"/>
              </a:rPr>
              <a:t>V. </a:t>
            </a:r>
            <a:r>
              <a:rPr sz="1800" spc="5" dirty="0">
                <a:latin typeface="Garamond"/>
                <a:cs typeface="Garamond"/>
              </a:rPr>
              <a:t>Sander</a:t>
            </a:r>
            <a:r>
              <a:rPr sz="1800" spc="7" baseline="25462" dirty="0">
                <a:latin typeface="Garamond"/>
                <a:cs typeface="Garamond"/>
              </a:rPr>
              <a:t>1</a:t>
            </a:r>
            <a:r>
              <a:rPr sz="1800" spc="5" dirty="0">
                <a:latin typeface="Garamond"/>
                <a:cs typeface="Garamond"/>
              </a:rPr>
              <a:t>, </a:t>
            </a:r>
            <a:r>
              <a:rPr sz="1800" spc="15" dirty="0">
                <a:latin typeface="Garamond"/>
                <a:cs typeface="Garamond"/>
              </a:rPr>
              <a:t>Lu </a:t>
            </a:r>
            <a:r>
              <a:rPr sz="1800" spc="-5" dirty="0">
                <a:latin typeface="Garamond"/>
                <a:cs typeface="Garamond"/>
              </a:rPr>
              <a:t>Yuan</a:t>
            </a:r>
            <a:r>
              <a:rPr sz="1800" spc="-7" baseline="25462" dirty="0">
                <a:latin typeface="Garamond"/>
                <a:cs typeface="Garamond"/>
              </a:rPr>
              <a:t>3,4</a:t>
            </a:r>
            <a:r>
              <a:rPr sz="1800" spc="-5" dirty="0">
                <a:latin typeface="Garamond"/>
                <a:cs typeface="Garamond"/>
              </a:rPr>
              <a:t>, </a:t>
            </a:r>
            <a:r>
              <a:rPr sz="1800" spc="15" dirty="0">
                <a:latin typeface="Garamond"/>
                <a:cs typeface="Garamond"/>
              </a:rPr>
              <a:t>Amine </a:t>
            </a:r>
            <a:r>
              <a:rPr sz="1800" spc="20" dirty="0">
                <a:latin typeface="Garamond"/>
                <a:cs typeface="Garamond"/>
              </a:rPr>
              <a:t>Bermak</a:t>
            </a:r>
            <a:r>
              <a:rPr sz="1800" spc="30" baseline="25462" dirty="0">
                <a:latin typeface="Garamond"/>
                <a:cs typeface="Garamond"/>
              </a:rPr>
              <a:t>1</a:t>
            </a:r>
            <a:r>
              <a:rPr sz="1800" spc="20" dirty="0">
                <a:latin typeface="Garamond"/>
                <a:cs typeface="Garamond"/>
              </a:rPr>
              <a:t>, </a:t>
            </a:r>
            <a:r>
              <a:rPr sz="1800" spc="15" dirty="0">
                <a:latin typeface="Garamond"/>
                <a:cs typeface="Garamond"/>
              </a:rPr>
              <a:t>Dong </a:t>
            </a:r>
            <a:r>
              <a:rPr sz="1800" spc="10" dirty="0">
                <a:latin typeface="Garamond"/>
                <a:cs typeface="Garamond"/>
              </a:rPr>
              <a:t>Chen</a:t>
            </a:r>
            <a:r>
              <a:rPr sz="1800" spc="15" baseline="25462" dirty="0">
                <a:latin typeface="Garamond"/>
                <a:cs typeface="Garamond"/>
              </a:rPr>
              <a:t>3  1</a:t>
            </a:r>
            <a:r>
              <a:rPr sz="1800" spc="10" dirty="0">
                <a:latin typeface="Garamond"/>
                <a:cs typeface="Garamond"/>
              </a:rPr>
              <a:t>Hong </a:t>
            </a:r>
            <a:r>
              <a:rPr sz="1800" dirty="0">
                <a:latin typeface="Garamond"/>
                <a:cs typeface="Garamond"/>
              </a:rPr>
              <a:t>Kong </a:t>
            </a:r>
            <a:r>
              <a:rPr sz="1800" spc="5" dirty="0">
                <a:latin typeface="Garamond"/>
                <a:cs typeface="Garamond"/>
              </a:rPr>
              <a:t>University </a:t>
            </a:r>
            <a:r>
              <a:rPr sz="1800" spc="10" dirty="0">
                <a:latin typeface="Garamond"/>
                <a:cs typeface="Garamond"/>
              </a:rPr>
              <a:t>of Science and </a:t>
            </a:r>
            <a:r>
              <a:rPr sz="1800" spc="-10" dirty="0">
                <a:latin typeface="Garamond"/>
                <a:cs typeface="Garamond"/>
              </a:rPr>
              <a:t>Technology, </a:t>
            </a:r>
            <a:r>
              <a:rPr sz="1800" spc="7" baseline="25462" dirty="0">
                <a:latin typeface="Garamond"/>
                <a:cs typeface="Garamond"/>
              </a:rPr>
              <a:t>2</a:t>
            </a:r>
            <a:r>
              <a:rPr sz="1800" spc="5" dirty="0">
                <a:latin typeface="Garamond"/>
                <a:cs typeface="Garamond"/>
              </a:rPr>
              <a:t>City University </a:t>
            </a:r>
            <a:r>
              <a:rPr sz="1800" spc="10" dirty="0">
                <a:latin typeface="Garamond"/>
                <a:cs typeface="Garamond"/>
              </a:rPr>
              <a:t>of</a:t>
            </a:r>
            <a:r>
              <a:rPr sz="1800" spc="105" dirty="0">
                <a:latin typeface="Garamond"/>
                <a:cs typeface="Garamond"/>
              </a:rPr>
              <a:t> </a:t>
            </a:r>
            <a:r>
              <a:rPr sz="1800" spc="10" dirty="0">
                <a:latin typeface="Garamond"/>
                <a:cs typeface="Garamond"/>
              </a:rPr>
              <a:t>Hong </a:t>
            </a:r>
            <a:r>
              <a:rPr sz="1800" dirty="0">
                <a:latin typeface="Garamond"/>
                <a:cs typeface="Garamond"/>
              </a:rPr>
              <a:t>Kong, </a:t>
            </a:r>
            <a:r>
              <a:rPr sz="1800" spc="7" baseline="25462" dirty="0">
                <a:latin typeface="Garamond"/>
                <a:cs typeface="Garamond"/>
              </a:rPr>
              <a:t>3</a:t>
            </a:r>
            <a:r>
              <a:rPr sz="1800" spc="5" dirty="0">
                <a:latin typeface="Garamond"/>
                <a:cs typeface="Garamond"/>
              </a:rPr>
              <a:t>Microsoft </a:t>
            </a:r>
            <a:r>
              <a:rPr sz="1800" dirty="0">
                <a:latin typeface="Garamond"/>
                <a:cs typeface="Garamond"/>
              </a:rPr>
              <a:t>Research </a:t>
            </a:r>
            <a:r>
              <a:rPr sz="1800" spc="5" dirty="0">
                <a:latin typeface="Garamond"/>
                <a:cs typeface="Garamond"/>
              </a:rPr>
              <a:t>Asia,</a:t>
            </a:r>
            <a:endParaRPr sz="1800" dirty="0">
              <a:latin typeface="Garamond"/>
              <a:cs typeface="Garamond"/>
            </a:endParaRPr>
          </a:p>
          <a:p>
            <a:pPr marL="1163955">
              <a:lnSpc>
                <a:spcPct val="100000"/>
              </a:lnSpc>
              <a:spcBef>
                <a:spcPts val="40"/>
              </a:spcBef>
            </a:pPr>
            <a:r>
              <a:rPr sz="1800" spc="7" baseline="25462" dirty="0">
                <a:latin typeface="Garamond"/>
                <a:cs typeface="Garamond"/>
              </a:rPr>
              <a:t>4</a:t>
            </a:r>
            <a:r>
              <a:rPr sz="1800" spc="5" dirty="0">
                <a:latin typeface="Garamond"/>
                <a:cs typeface="Garamond"/>
              </a:rPr>
              <a:t>Microsoft </a:t>
            </a:r>
            <a:r>
              <a:rPr sz="1800" spc="10" dirty="0">
                <a:latin typeface="Garamond"/>
                <a:cs typeface="Garamond"/>
              </a:rPr>
              <a:t>AI </a:t>
            </a:r>
            <a:r>
              <a:rPr sz="1800" spc="5" dirty="0">
                <a:latin typeface="Garamond"/>
                <a:cs typeface="Garamond"/>
              </a:rPr>
              <a:t>Perception </a:t>
            </a:r>
            <a:r>
              <a:rPr sz="1800" spc="10" dirty="0">
                <a:latin typeface="Garamond"/>
                <a:cs typeface="Garamond"/>
              </a:rPr>
              <a:t>and </a:t>
            </a:r>
            <a:r>
              <a:rPr sz="1800" spc="5" dirty="0">
                <a:latin typeface="Garamond"/>
                <a:cs typeface="Garamond"/>
              </a:rPr>
              <a:t>Mixed </a:t>
            </a:r>
            <a:r>
              <a:rPr sz="1800" spc="-15" dirty="0">
                <a:latin typeface="Garamond"/>
                <a:cs typeface="Garamond"/>
              </a:rPr>
              <a:t>Reality, </a:t>
            </a:r>
            <a:r>
              <a:rPr sz="1800" spc="15" baseline="25462" dirty="0">
                <a:latin typeface="Garamond"/>
                <a:cs typeface="Garamond"/>
              </a:rPr>
              <a:t>5</a:t>
            </a:r>
            <a:r>
              <a:rPr sz="1800" spc="10" dirty="0">
                <a:latin typeface="Garamond"/>
                <a:cs typeface="Garamond"/>
              </a:rPr>
              <a:t>USC </a:t>
            </a:r>
            <a:r>
              <a:rPr sz="1800" spc="5" dirty="0">
                <a:latin typeface="Garamond"/>
                <a:cs typeface="Garamond"/>
              </a:rPr>
              <a:t>Institute </a:t>
            </a:r>
            <a:r>
              <a:rPr sz="1800" spc="10" dirty="0">
                <a:latin typeface="Garamond"/>
                <a:cs typeface="Garamond"/>
              </a:rPr>
              <a:t>for </a:t>
            </a:r>
            <a:r>
              <a:rPr sz="1800" dirty="0">
                <a:latin typeface="Garamond"/>
                <a:cs typeface="Garamond"/>
              </a:rPr>
              <a:t>Creative</a:t>
            </a:r>
            <a:r>
              <a:rPr sz="1800" spc="45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Technologies</a:t>
            </a:r>
            <a:endParaRPr sz="1800" dirty="0">
              <a:latin typeface="Garamond"/>
              <a:cs typeface="Garamond"/>
            </a:endParaRPr>
          </a:p>
          <a:p>
            <a:pPr marL="1354455">
              <a:lnSpc>
                <a:spcPct val="100000"/>
              </a:lnSpc>
              <a:spcBef>
                <a:spcPts val="110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Joint Learning of Correspondence and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Colorization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39584" y="3560955"/>
            <a:ext cx="781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40" dirty="0">
                <a:solidFill>
                  <a:srgbClr val="298FFF"/>
                </a:solidFill>
                <a:latin typeface="Cambria Math"/>
                <a:cs typeface="Cambria Math"/>
              </a:rPr>
              <a:t>𝑡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99730" y="3480678"/>
            <a:ext cx="11430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spc="10" dirty="0">
                <a:solidFill>
                  <a:srgbClr val="298FFF"/>
                </a:solidFill>
                <a:latin typeface="Calibri"/>
                <a:cs typeface="Calibri"/>
              </a:rPr>
              <a:t>Source image</a:t>
            </a:r>
            <a:r>
              <a:rPr sz="1250" spc="-35" dirty="0">
                <a:solidFill>
                  <a:srgbClr val="298FFF"/>
                </a:solidFill>
                <a:latin typeface="Calibri"/>
                <a:cs typeface="Calibri"/>
              </a:rPr>
              <a:t> </a:t>
            </a:r>
            <a:r>
              <a:rPr sz="1250" spc="65" dirty="0">
                <a:solidFill>
                  <a:srgbClr val="298FFF"/>
                </a:solidFill>
                <a:latin typeface="Cambria Math"/>
                <a:cs typeface="Cambria Math"/>
              </a:rPr>
              <a:t>𝑥</a:t>
            </a:r>
            <a:r>
              <a:rPr sz="1350" spc="97" baseline="30864" dirty="0">
                <a:solidFill>
                  <a:srgbClr val="298FFF"/>
                </a:solidFill>
                <a:latin typeface="Cambria Math"/>
                <a:cs typeface="Cambria Math"/>
              </a:rPr>
              <a:t>𝑙</a:t>
            </a:r>
            <a:endParaRPr sz="1350" baseline="30864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58751" y="4787596"/>
            <a:ext cx="826769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0" dirty="0">
                <a:solidFill>
                  <a:srgbClr val="298FFF"/>
                </a:solidFill>
                <a:latin typeface="Calibri"/>
                <a:cs typeface="Calibri"/>
              </a:rPr>
              <a:t>Reference</a:t>
            </a:r>
            <a:r>
              <a:rPr sz="1250" spc="-40" dirty="0">
                <a:solidFill>
                  <a:srgbClr val="298FFF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98FFF"/>
                </a:solidFill>
                <a:latin typeface="Cambria Math"/>
                <a:cs typeface="Cambria Math"/>
              </a:rPr>
              <a:t>𝑦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67103" y="4772378"/>
            <a:ext cx="21272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40" dirty="0">
                <a:solidFill>
                  <a:srgbClr val="298FFF"/>
                </a:solidFill>
                <a:latin typeface="Cambria Math"/>
                <a:cs typeface="Cambria Math"/>
              </a:rPr>
              <a:t>𝑙𝑎𝑏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81306" y="3078091"/>
            <a:ext cx="309245" cy="34925"/>
          </a:xfrm>
          <a:custGeom>
            <a:avLst/>
            <a:gdLst/>
            <a:ahLst/>
            <a:cxnLst/>
            <a:rect l="l" t="t" r="r" b="b"/>
            <a:pathLst>
              <a:path w="309245" h="34925">
                <a:moveTo>
                  <a:pt x="273813" y="0"/>
                </a:moveTo>
                <a:lnTo>
                  <a:pt x="273813" y="34902"/>
                </a:lnTo>
                <a:lnTo>
                  <a:pt x="299641" y="21988"/>
                </a:lnTo>
                <a:lnTo>
                  <a:pt x="279630" y="21988"/>
                </a:lnTo>
                <a:lnTo>
                  <a:pt x="279630" y="12914"/>
                </a:lnTo>
                <a:lnTo>
                  <a:pt x="299641" y="12914"/>
                </a:lnTo>
                <a:lnTo>
                  <a:pt x="273813" y="0"/>
                </a:lnTo>
                <a:close/>
              </a:path>
              <a:path w="309245" h="34925">
                <a:moveTo>
                  <a:pt x="273813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273813" y="21988"/>
                </a:lnTo>
                <a:lnTo>
                  <a:pt x="273813" y="12914"/>
                </a:lnTo>
                <a:close/>
              </a:path>
              <a:path w="309245" h="34925">
                <a:moveTo>
                  <a:pt x="299641" y="12914"/>
                </a:moveTo>
                <a:lnTo>
                  <a:pt x="279630" y="12914"/>
                </a:lnTo>
                <a:lnTo>
                  <a:pt x="279630" y="21988"/>
                </a:lnTo>
                <a:lnTo>
                  <a:pt x="299641" y="21988"/>
                </a:lnTo>
                <a:lnTo>
                  <a:pt x="308716" y="17451"/>
                </a:lnTo>
                <a:lnTo>
                  <a:pt x="299641" y="12914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295775" y="2735442"/>
            <a:ext cx="436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376CF"/>
                </a:solidFill>
                <a:latin typeface="Calibri"/>
                <a:cs typeface="Calibri"/>
              </a:rPr>
              <a:t>Pre-  trained  </a:t>
            </a:r>
            <a:r>
              <a:rPr sz="1100" spc="-5" dirty="0">
                <a:solidFill>
                  <a:srgbClr val="8376CF"/>
                </a:solidFill>
                <a:latin typeface="Calibri"/>
                <a:cs typeface="Calibri"/>
              </a:rPr>
              <a:t>VGG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381306" y="4383461"/>
            <a:ext cx="309245" cy="34925"/>
          </a:xfrm>
          <a:custGeom>
            <a:avLst/>
            <a:gdLst/>
            <a:ahLst/>
            <a:cxnLst/>
            <a:rect l="l" t="t" r="r" b="b"/>
            <a:pathLst>
              <a:path w="309245" h="34925">
                <a:moveTo>
                  <a:pt x="273813" y="0"/>
                </a:moveTo>
                <a:lnTo>
                  <a:pt x="273813" y="34902"/>
                </a:lnTo>
                <a:lnTo>
                  <a:pt x="299641" y="21988"/>
                </a:lnTo>
                <a:lnTo>
                  <a:pt x="279630" y="21988"/>
                </a:lnTo>
                <a:lnTo>
                  <a:pt x="279630" y="12914"/>
                </a:lnTo>
                <a:lnTo>
                  <a:pt x="299641" y="12914"/>
                </a:lnTo>
                <a:lnTo>
                  <a:pt x="273813" y="0"/>
                </a:lnTo>
                <a:close/>
              </a:path>
              <a:path w="309245" h="34925">
                <a:moveTo>
                  <a:pt x="273813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273813" y="21988"/>
                </a:lnTo>
                <a:lnTo>
                  <a:pt x="273813" y="12914"/>
                </a:lnTo>
                <a:close/>
              </a:path>
              <a:path w="309245" h="34925">
                <a:moveTo>
                  <a:pt x="299641" y="12914"/>
                </a:moveTo>
                <a:lnTo>
                  <a:pt x="279630" y="12914"/>
                </a:lnTo>
                <a:lnTo>
                  <a:pt x="279630" y="21988"/>
                </a:lnTo>
                <a:lnTo>
                  <a:pt x="299641" y="21988"/>
                </a:lnTo>
                <a:lnTo>
                  <a:pt x="308716" y="17451"/>
                </a:lnTo>
                <a:lnTo>
                  <a:pt x="299641" y="12914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302640" y="4026153"/>
            <a:ext cx="436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376CF"/>
                </a:solidFill>
                <a:latin typeface="Calibri"/>
                <a:cs typeface="Calibri"/>
              </a:rPr>
              <a:t>Pre-  trained  </a:t>
            </a:r>
            <a:r>
              <a:rPr sz="1100" spc="-5" dirty="0">
                <a:solidFill>
                  <a:srgbClr val="8376CF"/>
                </a:solidFill>
                <a:latin typeface="Calibri"/>
                <a:cs typeface="Calibri"/>
              </a:rPr>
              <a:t>VGG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46985" y="2519566"/>
            <a:ext cx="10140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C877C5"/>
                </a:solidFill>
                <a:latin typeface="Calibri"/>
                <a:cs typeface="Calibri"/>
              </a:rPr>
              <a:t>Features: </a:t>
            </a:r>
            <a:r>
              <a:rPr sz="1100" dirty="0">
                <a:solidFill>
                  <a:srgbClr val="C877C5"/>
                </a:solidFill>
                <a:latin typeface="Calibri"/>
                <a:cs typeface="Calibri"/>
              </a:rPr>
              <a:t>H x W</a:t>
            </a:r>
            <a:r>
              <a:rPr sz="1100" spc="-70" dirty="0">
                <a:solidFill>
                  <a:srgbClr val="C877C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877C5"/>
                </a:solidFill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78871" y="2567170"/>
            <a:ext cx="749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dirty="0">
                <a:solidFill>
                  <a:srgbClr val="C877C5"/>
                </a:solidFill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43494" y="3806497"/>
            <a:ext cx="10140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C877C5"/>
                </a:solidFill>
                <a:latin typeface="Calibri"/>
                <a:cs typeface="Calibri"/>
              </a:rPr>
              <a:t>Features: </a:t>
            </a:r>
            <a:r>
              <a:rPr sz="1100" dirty="0">
                <a:solidFill>
                  <a:srgbClr val="C877C5"/>
                </a:solidFill>
                <a:latin typeface="Calibri"/>
                <a:cs typeface="Calibri"/>
              </a:rPr>
              <a:t>H x W</a:t>
            </a:r>
            <a:r>
              <a:rPr sz="1100" spc="-75" dirty="0">
                <a:solidFill>
                  <a:srgbClr val="C877C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877C5"/>
                </a:solidFill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675346" y="3854100"/>
            <a:ext cx="749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dirty="0">
                <a:solidFill>
                  <a:srgbClr val="C877C5"/>
                </a:solidFill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740745" y="2464846"/>
            <a:ext cx="0" cy="1260475"/>
          </a:xfrm>
          <a:custGeom>
            <a:avLst/>
            <a:gdLst/>
            <a:ahLst/>
            <a:cxnLst/>
            <a:rect l="l" t="t" r="r" b="b"/>
            <a:pathLst>
              <a:path h="1260475">
                <a:moveTo>
                  <a:pt x="0" y="0"/>
                </a:moveTo>
                <a:lnTo>
                  <a:pt x="0" y="1259996"/>
                </a:lnTo>
              </a:path>
            </a:pathLst>
          </a:custGeom>
          <a:ln w="84465">
            <a:solidFill>
              <a:srgbClr val="C877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31144" y="3021199"/>
            <a:ext cx="137795" cy="1609725"/>
          </a:xfrm>
          <a:custGeom>
            <a:avLst/>
            <a:gdLst/>
            <a:ahLst/>
            <a:cxnLst/>
            <a:rect l="l" t="t" r="r" b="b"/>
            <a:pathLst>
              <a:path w="137795" h="1609725">
                <a:moveTo>
                  <a:pt x="0" y="0"/>
                </a:moveTo>
                <a:lnTo>
                  <a:pt x="26768" y="898"/>
                </a:lnTo>
                <a:lnTo>
                  <a:pt x="48624" y="3352"/>
                </a:lnTo>
                <a:lnTo>
                  <a:pt x="63357" y="6994"/>
                </a:lnTo>
                <a:lnTo>
                  <a:pt x="68758" y="11459"/>
                </a:lnTo>
                <a:lnTo>
                  <a:pt x="68758" y="793402"/>
                </a:lnTo>
                <a:lnTo>
                  <a:pt x="74160" y="797867"/>
                </a:lnTo>
                <a:lnTo>
                  <a:pt x="88893" y="801509"/>
                </a:lnTo>
                <a:lnTo>
                  <a:pt x="110748" y="803963"/>
                </a:lnTo>
                <a:lnTo>
                  <a:pt x="137517" y="804862"/>
                </a:lnTo>
                <a:lnTo>
                  <a:pt x="110748" y="805761"/>
                </a:lnTo>
                <a:lnTo>
                  <a:pt x="88893" y="808214"/>
                </a:lnTo>
                <a:lnTo>
                  <a:pt x="74160" y="811856"/>
                </a:lnTo>
                <a:lnTo>
                  <a:pt x="68758" y="816321"/>
                </a:lnTo>
                <a:lnTo>
                  <a:pt x="68758" y="1598264"/>
                </a:lnTo>
                <a:lnTo>
                  <a:pt x="63357" y="1602729"/>
                </a:lnTo>
                <a:lnTo>
                  <a:pt x="48624" y="1606372"/>
                </a:lnTo>
                <a:lnTo>
                  <a:pt x="26768" y="1608825"/>
                </a:lnTo>
                <a:lnTo>
                  <a:pt x="0" y="1609724"/>
                </a:lnTo>
              </a:path>
            </a:pathLst>
          </a:custGeom>
          <a:ln w="3175">
            <a:solidFill>
              <a:srgbClr val="C77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745460" y="2682366"/>
            <a:ext cx="3721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C877C5"/>
                </a:solidFill>
                <a:latin typeface="Cambria Math"/>
                <a:cs typeface="Cambria Math"/>
              </a:rPr>
              <a:t>𝐹</a:t>
            </a:r>
            <a:r>
              <a:rPr sz="1200" spc="-30" baseline="-17361" dirty="0">
                <a:solidFill>
                  <a:srgbClr val="C877C5"/>
                </a:solidFill>
                <a:latin typeface="Cambria Math"/>
                <a:cs typeface="Cambria Math"/>
              </a:rPr>
              <a:t>𝑥</a:t>
            </a:r>
            <a:r>
              <a:rPr sz="1100" spc="-20" dirty="0">
                <a:solidFill>
                  <a:srgbClr val="C877C5"/>
                </a:solidFill>
                <a:latin typeface="Cambria Math"/>
                <a:cs typeface="Cambria Math"/>
              </a:rPr>
              <a:t>(𝑗)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81903" y="3269864"/>
            <a:ext cx="12115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Correlation </a:t>
            </a: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matrix</a:t>
            </a:r>
            <a:r>
              <a:rPr sz="1100" spc="-80" dirty="0">
                <a:solidFill>
                  <a:srgbClr val="FC527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C5270"/>
                </a:solidFill>
                <a:latin typeface="Cambria Math"/>
                <a:cs typeface="Cambria Math"/>
              </a:rPr>
              <a:t>𝑀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466696" y="3437940"/>
            <a:ext cx="0" cy="1260475"/>
          </a:xfrm>
          <a:custGeom>
            <a:avLst/>
            <a:gdLst/>
            <a:ahLst/>
            <a:cxnLst/>
            <a:rect l="l" t="t" r="r" b="b"/>
            <a:pathLst>
              <a:path h="1260475">
                <a:moveTo>
                  <a:pt x="0" y="0"/>
                </a:moveTo>
                <a:lnTo>
                  <a:pt x="0" y="1259996"/>
                </a:lnTo>
              </a:path>
            </a:pathLst>
          </a:custGeom>
          <a:ln w="72598">
            <a:solidFill>
              <a:srgbClr val="FC5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430398" y="3437940"/>
            <a:ext cx="73025" cy="1260475"/>
          </a:xfrm>
          <a:custGeom>
            <a:avLst/>
            <a:gdLst/>
            <a:ahLst/>
            <a:cxnLst/>
            <a:rect l="l" t="t" r="r" b="b"/>
            <a:pathLst>
              <a:path w="73025" h="1260475">
                <a:moveTo>
                  <a:pt x="0" y="1259996"/>
                </a:moveTo>
                <a:lnTo>
                  <a:pt x="72598" y="1259996"/>
                </a:lnTo>
                <a:lnTo>
                  <a:pt x="72598" y="0"/>
                </a:lnTo>
                <a:lnTo>
                  <a:pt x="0" y="0"/>
                </a:lnTo>
                <a:lnTo>
                  <a:pt x="0" y="1259996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9471537" y="4722118"/>
            <a:ext cx="570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HW </a:t>
            </a: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x</a:t>
            </a:r>
            <a:r>
              <a:rPr sz="1100" spc="-85" dirty="0">
                <a:solidFill>
                  <a:srgbClr val="FC527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HW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186349" y="4795239"/>
            <a:ext cx="4305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HW </a:t>
            </a: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x</a:t>
            </a:r>
            <a:r>
              <a:rPr sz="1100" spc="-85" dirty="0">
                <a:solidFill>
                  <a:srgbClr val="FC527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964537" y="5103781"/>
            <a:ext cx="230695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i="1" spc="10" dirty="0">
                <a:solidFill>
                  <a:srgbClr val="848484"/>
                </a:solidFill>
                <a:latin typeface="Calibri"/>
                <a:cs typeface="Calibri"/>
              </a:rPr>
              <a:t>Color channels in the </a:t>
            </a:r>
            <a:r>
              <a:rPr sz="1250" spc="45" dirty="0">
                <a:solidFill>
                  <a:srgbClr val="848484"/>
                </a:solidFill>
                <a:latin typeface="Cambria Math"/>
                <a:cs typeface="Cambria Math"/>
              </a:rPr>
              <a:t>𝐿𝑎</a:t>
            </a:r>
            <a:r>
              <a:rPr sz="1350" spc="67" baseline="27777" dirty="0">
                <a:solidFill>
                  <a:srgbClr val="848484"/>
                </a:solidFill>
                <a:latin typeface="Cambria Math"/>
                <a:cs typeface="Cambria Math"/>
              </a:rPr>
              <a:t>∗</a:t>
            </a:r>
            <a:r>
              <a:rPr sz="1250" spc="45" dirty="0">
                <a:solidFill>
                  <a:srgbClr val="848484"/>
                </a:solidFill>
                <a:latin typeface="Cambria Math"/>
                <a:cs typeface="Cambria Math"/>
              </a:rPr>
              <a:t>𝑏</a:t>
            </a:r>
            <a:r>
              <a:rPr sz="1350" spc="67" baseline="27777" dirty="0">
                <a:solidFill>
                  <a:srgbClr val="848484"/>
                </a:solidFill>
                <a:latin typeface="Cambria Math"/>
                <a:cs typeface="Cambria Math"/>
              </a:rPr>
              <a:t>∗</a:t>
            </a:r>
            <a:r>
              <a:rPr sz="1350" spc="120" baseline="27777" dirty="0">
                <a:solidFill>
                  <a:srgbClr val="848484"/>
                </a:solidFill>
                <a:latin typeface="Cambria Math"/>
                <a:cs typeface="Cambria Math"/>
              </a:rPr>
              <a:t> </a:t>
            </a:r>
            <a:r>
              <a:rPr sz="1250" i="1" spc="10" dirty="0">
                <a:solidFill>
                  <a:srgbClr val="848484"/>
                </a:solidFill>
                <a:latin typeface="Calibri"/>
                <a:cs typeface="Calibri"/>
              </a:rPr>
              <a:t>space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503344" y="4051185"/>
            <a:ext cx="168275" cy="34925"/>
          </a:xfrm>
          <a:custGeom>
            <a:avLst/>
            <a:gdLst/>
            <a:ahLst/>
            <a:cxnLst/>
            <a:rect l="l" t="t" r="r" b="b"/>
            <a:pathLst>
              <a:path w="168275" h="34925">
                <a:moveTo>
                  <a:pt x="132980" y="0"/>
                </a:moveTo>
                <a:lnTo>
                  <a:pt x="132980" y="34902"/>
                </a:lnTo>
                <a:lnTo>
                  <a:pt x="158808" y="21988"/>
                </a:lnTo>
                <a:lnTo>
                  <a:pt x="138797" y="21988"/>
                </a:lnTo>
                <a:lnTo>
                  <a:pt x="138797" y="12914"/>
                </a:lnTo>
                <a:lnTo>
                  <a:pt x="158808" y="12914"/>
                </a:lnTo>
                <a:lnTo>
                  <a:pt x="132980" y="0"/>
                </a:lnTo>
                <a:close/>
              </a:path>
              <a:path w="168275" h="34925">
                <a:moveTo>
                  <a:pt x="132980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132980" y="21988"/>
                </a:lnTo>
                <a:lnTo>
                  <a:pt x="132980" y="12914"/>
                </a:lnTo>
                <a:close/>
              </a:path>
              <a:path w="168275" h="34925">
                <a:moveTo>
                  <a:pt x="158808" y="12914"/>
                </a:moveTo>
                <a:lnTo>
                  <a:pt x="138797" y="12914"/>
                </a:lnTo>
                <a:lnTo>
                  <a:pt x="138797" y="21988"/>
                </a:lnTo>
                <a:lnTo>
                  <a:pt x="158808" y="21988"/>
                </a:lnTo>
                <a:lnTo>
                  <a:pt x="167883" y="17451"/>
                </a:lnTo>
                <a:lnTo>
                  <a:pt x="158808" y="12914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0257435" y="3981884"/>
            <a:ext cx="147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C5270"/>
                </a:solidFill>
                <a:latin typeface="Cambria Math"/>
                <a:cs typeface="Cambria Math"/>
              </a:rPr>
              <a:t>⨂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71077" y="2157565"/>
            <a:ext cx="779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H x W x</a:t>
            </a:r>
            <a:r>
              <a:rPr sz="1100" spc="-95" dirty="0">
                <a:solidFill>
                  <a:srgbClr val="FC527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(HW)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201783" y="2914047"/>
            <a:ext cx="331470" cy="34925"/>
          </a:xfrm>
          <a:custGeom>
            <a:avLst/>
            <a:gdLst/>
            <a:ahLst/>
            <a:cxnLst/>
            <a:rect l="l" t="t" r="r" b="b"/>
            <a:pathLst>
              <a:path w="331470" h="34925">
                <a:moveTo>
                  <a:pt x="296326" y="0"/>
                </a:moveTo>
                <a:lnTo>
                  <a:pt x="296326" y="34902"/>
                </a:lnTo>
                <a:lnTo>
                  <a:pt x="322154" y="21988"/>
                </a:lnTo>
                <a:lnTo>
                  <a:pt x="302143" y="21988"/>
                </a:lnTo>
                <a:lnTo>
                  <a:pt x="302143" y="12914"/>
                </a:lnTo>
                <a:lnTo>
                  <a:pt x="322154" y="12914"/>
                </a:lnTo>
                <a:lnTo>
                  <a:pt x="296326" y="0"/>
                </a:lnTo>
                <a:close/>
              </a:path>
              <a:path w="331470" h="34925">
                <a:moveTo>
                  <a:pt x="296326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296326" y="21988"/>
                </a:lnTo>
                <a:lnTo>
                  <a:pt x="296326" y="12914"/>
                </a:lnTo>
                <a:close/>
              </a:path>
              <a:path w="331470" h="34925">
                <a:moveTo>
                  <a:pt x="322154" y="12914"/>
                </a:moveTo>
                <a:lnTo>
                  <a:pt x="302143" y="12914"/>
                </a:lnTo>
                <a:lnTo>
                  <a:pt x="302143" y="21988"/>
                </a:lnTo>
                <a:lnTo>
                  <a:pt x="322154" y="21988"/>
                </a:lnTo>
                <a:lnTo>
                  <a:pt x="331229" y="17451"/>
                </a:lnTo>
                <a:lnTo>
                  <a:pt x="322154" y="12914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0750555" y="3244850"/>
            <a:ext cx="9423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6600"/>
                </a:solidFill>
                <a:latin typeface="Calibri"/>
                <a:cs typeface="Calibri"/>
              </a:rPr>
              <a:t>Similarity </a:t>
            </a:r>
            <a:r>
              <a:rPr sz="1100" dirty="0">
                <a:solidFill>
                  <a:srgbClr val="FF6600"/>
                </a:solidFill>
                <a:latin typeface="Calibri"/>
                <a:cs typeface="Calibri"/>
              </a:rPr>
              <a:t>map</a:t>
            </a:r>
            <a:r>
              <a:rPr sz="1100" spc="-75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6600"/>
                </a:solidFill>
                <a:latin typeface="Cambria Math"/>
                <a:cs typeface="Cambria Math"/>
              </a:rPr>
              <a:t>𝑆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244517" y="2506031"/>
            <a:ext cx="890025" cy="9416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709621" y="3614549"/>
            <a:ext cx="890025" cy="9416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40776" y="3990803"/>
            <a:ext cx="584835" cy="618490"/>
          </a:xfrm>
          <a:custGeom>
            <a:avLst/>
            <a:gdLst/>
            <a:ahLst/>
            <a:cxnLst/>
            <a:rect l="l" t="t" r="r" b="b"/>
            <a:pathLst>
              <a:path w="584834" h="618489">
                <a:moveTo>
                  <a:pt x="0" y="618480"/>
                </a:moveTo>
                <a:lnTo>
                  <a:pt x="584275" y="618480"/>
                </a:lnTo>
                <a:lnTo>
                  <a:pt x="584275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C87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40777" y="3990803"/>
            <a:ext cx="584835" cy="618490"/>
          </a:xfrm>
          <a:custGeom>
            <a:avLst/>
            <a:gdLst/>
            <a:ahLst/>
            <a:cxnLst/>
            <a:rect l="l" t="t" r="r" b="b"/>
            <a:pathLst>
              <a:path w="584834" h="618489">
                <a:moveTo>
                  <a:pt x="0" y="618480"/>
                </a:moveTo>
                <a:lnTo>
                  <a:pt x="584275" y="618480"/>
                </a:lnTo>
                <a:lnTo>
                  <a:pt x="584275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14770" y="4068986"/>
            <a:ext cx="584835" cy="618490"/>
          </a:xfrm>
          <a:custGeom>
            <a:avLst/>
            <a:gdLst/>
            <a:ahLst/>
            <a:cxnLst/>
            <a:rect l="l" t="t" r="r" b="b"/>
            <a:pathLst>
              <a:path w="584834" h="618489">
                <a:moveTo>
                  <a:pt x="0" y="618480"/>
                </a:moveTo>
                <a:lnTo>
                  <a:pt x="584275" y="618480"/>
                </a:lnTo>
                <a:lnTo>
                  <a:pt x="584275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C87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14771" y="4068985"/>
            <a:ext cx="584835" cy="618490"/>
          </a:xfrm>
          <a:custGeom>
            <a:avLst/>
            <a:gdLst/>
            <a:ahLst/>
            <a:cxnLst/>
            <a:rect l="l" t="t" r="r" b="b"/>
            <a:pathLst>
              <a:path w="584834" h="618489">
                <a:moveTo>
                  <a:pt x="0" y="618480"/>
                </a:moveTo>
                <a:lnTo>
                  <a:pt x="584275" y="618480"/>
                </a:lnTo>
                <a:lnTo>
                  <a:pt x="584275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04122" y="4156941"/>
            <a:ext cx="585470" cy="618490"/>
          </a:xfrm>
          <a:custGeom>
            <a:avLst/>
            <a:gdLst/>
            <a:ahLst/>
            <a:cxnLst/>
            <a:rect l="l" t="t" r="r" b="b"/>
            <a:pathLst>
              <a:path w="585470" h="618489">
                <a:moveTo>
                  <a:pt x="0" y="618480"/>
                </a:moveTo>
                <a:lnTo>
                  <a:pt x="584973" y="618480"/>
                </a:lnTo>
                <a:lnTo>
                  <a:pt x="584973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C87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04122" y="4156941"/>
            <a:ext cx="585470" cy="618490"/>
          </a:xfrm>
          <a:custGeom>
            <a:avLst/>
            <a:gdLst/>
            <a:ahLst/>
            <a:cxnLst/>
            <a:rect l="l" t="t" r="r" b="b"/>
            <a:pathLst>
              <a:path w="585470" h="618489">
                <a:moveTo>
                  <a:pt x="0" y="618480"/>
                </a:moveTo>
                <a:lnTo>
                  <a:pt x="584973" y="618480"/>
                </a:lnTo>
                <a:lnTo>
                  <a:pt x="584973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40421" y="4205107"/>
            <a:ext cx="247112" cy="2557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96799" y="2685432"/>
            <a:ext cx="634186" cy="6655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40776" y="2710563"/>
            <a:ext cx="584835" cy="618490"/>
          </a:xfrm>
          <a:custGeom>
            <a:avLst/>
            <a:gdLst/>
            <a:ahLst/>
            <a:cxnLst/>
            <a:rect l="l" t="t" r="r" b="b"/>
            <a:pathLst>
              <a:path w="584834" h="618489">
                <a:moveTo>
                  <a:pt x="0" y="618480"/>
                </a:moveTo>
                <a:lnTo>
                  <a:pt x="584275" y="618480"/>
                </a:lnTo>
                <a:lnTo>
                  <a:pt x="584275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C87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37984" y="2707770"/>
            <a:ext cx="666995" cy="7172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14770" y="2783859"/>
            <a:ext cx="584835" cy="619760"/>
          </a:xfrm>
          <a:custGeom>
            <a:avLst/>
            <a:gdLst/>
            <a:ahLst/>
            <a:cxnLst/>
            <a:rect l="l" t="t" r="r" b="b"/>
            <a:pathLst>
              <a:path w="584834" h="619760">
                <a:moveTo>
                  <a:pt x="0" y="619178"/>
                </a:moveTo>
                <a:lnTo>
                  <a:pt x="584275" y="619178"/>
                </a:lnTo>
                <a:lnTo>
                  <a:pt x="584275" y="0"/>
                </a:lnTo>
                <a:lnTo>
                  <a:pt x="0" y="0"/>
                </a:lnTo>
                <a:lnTo>
                  <a:pt x="0" y="619178"/>
                </a:lnTo>
                <a:close/>
              </a:path>
            </a:pathLst>
          </a:custGeom>
          <a:solidFill>
            <a:srgbClr val="C87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14771" y="2783859"/>
            <a:ext cx="584835" cy="619760"/>
          </a:xfrm>
          <a:custGeom>
            <a:avLst/>
            <a:gdLst/>
            <a:ahLst/>
            <a:cxnLst/>
            <a:rect l="l" t="t" r="r" b="b"/>
            <a:pathLst>
              <a:path w="584834" h="619760">
                <a:moveTo>
                  <a:pt x="0" y="619178"/>
                </a:moveTo>
                <a:lnTo>
                  <a:pt x="584275" y="619178"/>
                </a:lnTo>
                <a:lnTo>
                  <a:pt x="584275" y="0"/>
                </a:lnTo>
                <a:lnTo>
                  <a:pt x="0" y="0"/>
                </a:lnTo>
                <a:lnTo>
                  <a:pt x="0" y="619178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60145" y="2851571"/>
            <a:ext cx="634884" cy="6662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04122" y="2876701"/>
            <a:ext cx="585470" cy="619760"/>
          </a:xfrm>
          <a:custGeom>
            <a:avLst/>
            <a:gdLst/>
            <a:ahLst/>
            <a:cxnLst/>
            <a:rect l="l" t="t" r="r" b="b"/>
            <a:pathLst>
              <a:path w="585470" h="619760">
                <a:moveTo>
                  <a:pt x="0" y="619178"/>
                </a:moveTo>
                <a:lnTo>
                  <a:pt x="584973" y="619178"/>
                </a:lnTo>
                <a:lnTo>
                  <a:pt x="584973" y="0"/>
                </a:lnTo>
                <a:lnTo>
                  <a:pt x="0" y="0"/>
                </a:lnTo>
                <a:lnTo>
                  <a:pt x="0" y="619178"/>
                </a:lnTo>
                <a:close/>
              </a:path>
            </a:pathLst>
          </a:custGeom>
          <a:solidFill>
            <a:srgbClr val="C87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04122" y="2876701"/>
            <a:ext cx="585470" cy="619760"/>
          </a:xfrm>
          <a:custGeom>
            <a:avLst/>
            <a:gdLst/>
            <a:ahLst/>
            <a:cxnLst/>
            <a:rect l="l" t="t" r="r" b="b"/>
            <a:pathLst>
              <a:path w="585470" h="619760">
                <a:moveTo>
                  <a:pt x="0" y="619178"/>
                </a:moveTo>
                <a:lnTo>
                  <a:pt x="584973" y="619178"/>
                </a:lnTo>
                <a:lnTo>
                  <a:pt x="584973" y="0"/>
                </a:lnTo>
                <a:lnTo>
                  <a:pt x="0" y="0"/>
                </a:lnTo>
                <a:lnTo>
                  <a:pt x="0" y="619178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69917" y="2715449"/>
            <a:ext cx="247112" cy="2554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00607" y="2730108"/>
            <a:ext cx="80645" cy="85090"/>
          </a:xfrm>
          <a:custGeom>
            <a:avLst/>
            <a:gdLst/>
            <a:ahLst/>
            <a:cxnLst/>
            <a:rect l="l" t="t" r="r" b="b"/>
            <a:pathLst>
              <a:path w="80645" h="85089">
                <a:moveTo>
                  <a:pt x="0" y="84465"/>
                </a:moveTo>
                <a:lnTo>
                  <a:pt x="80276" y="84465"/>
                </a:lnTo>
                <a:lnTo>
                  <a:pt x="80276" y="0"/>
                </a:lnTo>
                <a:lnTo>
                  <a:pt x="0" y="0"/>
                </a:lnTo>
                <a:lnTo>
                  <a:pt x="0" y="84465"/>
                </a:lnTo>
                <a:close/>
              </a:path>
            </a:pathLst>
          </a:custGeom>
          <a:solidFill>
            <a:srgbClr val="B1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00607" y="2730108"/>
            <a:ext cx="80645" cy="85090"/>
          </a:xfrm>
          <a:custGeom>
            <a:avLst/>
            <a:gdLst/>
            <a:ahLst/>
            <a:cxnLst/>
            <a:rect l="l" t="t" r="r" b="b"/>
            <a:pathLst>
              <a:path w="80645" h="85089">
                <a:moveTo>
                  <a:pt x="0" y="84465"/>
                </a:moveTo>
                <a:lnTo>
                  <a:pt x="80276" y="84465"/>
                </a:lnTo>
                <a:lnTo>
                  <a:pt x="80276" y="0"/>
                </a:lnTo>
                <a:lnTo>
                  <a:pt x="0" y="0"/>
                </a:lnTo>
                <a:lnTo>
                  <a:pt x="0" y="84465"/>
                </a:lnTo>
                <a:close/>
              </a:path>
            </a:pathLst>
          </a:custGeom>
          <a:ln w="5584">
            <a:solidFill>
              <a:srgbClr val="2D2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/>
        </p:nvGraphicFramePr>
        <p:xfrm>
          <a:off x="9026601" y="3435148"/>
          <a:ext cx="1209038" cy="1279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1F1F1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1F1F1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1F1F1"/>
                      </a:solidFill>
                      <a:prstDash val="solid"/>
                    </a:lnT>
                    <a:lnB w="3175">
                      <a:solidFill>
                        <a:srgbClr val="B15CFF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1F1F1"/>
                      </a:solidFill>
                      <a:prstDash val="solid"/>
                    </a:lnR>
                    <a:lnT w="6350">
                      <a:solidFill>
                        <a:srgbClr val="F1F1F1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1F1F1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 cap="flat" cmpd="sng" algn="ctr">
                      <a:solidFill>
                        <a:srgbClr val="B15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B15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1F1F1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1F1F1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1F1F1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1F1F1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1F1F1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1F1F1"/>
                      </a:solidFill>
                      <a:prstDash val="solid"/>
                    </a:lnB>
                    <a:solidFill>
                      <a:srgbClr val="FC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object 109"/>
          <p:cNvSpPr/>
          <p:nvPr/>
        </p:nvSpPr>
        <p:spPr>
          <a:xfrm>
            <a:off x="8739699" y="3833042"/>
            <a:ext cx="0" cy="1260475"/>
          </a:xfrm>
          <a:custGeom>
            <a:avLst/>
            <a:gdLst/>
            <a:ahLst/>
            <a:cxnLst/>
            <a:rect l="l" t="t" r="r" b="b"/>
            <a:pathLst>
              <a:path h="1260475">
                <a:moveTo>
                  <a:pt x="0" y="0"/>
                </a:moveTo>
                <a:lnTo>
                  <a:pt x="0" y="1259996"/>
                </a:lnTo>
              </a:path>
            </a:pathLst>
          </a:custGeom>
          <a:ln w="82370">
            <a:solidFill>
              <a:srgbClr val="C877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95721" y="4677693"/>
            <a:ext cx="81280" cy="85090"/>
          </a:xfrm>
          <a:custGeom>
            <a:avLst/>
            <a:gdLst/>
            <a:ahLst/>
            <a:cxnLst/>
            <a:rect l="l" t="t" r="r" b="b"/>
            <a:pathLst>
              <a:path w="81279" h="85089">
                <a:moveTo>
                  <a:pt x="0" y="84465"/>
                </a:moveTo>
                <a:lnTo>
                  <a:pt x="80974" y="84465"/>
                </a:lnTo>
                <a:lnTo>
                  <a:pt x="80974" y="0"/>
                </a:lnTo>
                <a:lnTo>
                  <a:pt x="0" y="0"/>
                </a:lnTo>
                <a:lnTo>
                  <a:pt x="0" y="84465"/>
                </a:lnTo>
                <a:close/>
              </a:path>
            </a:pathLst>
          </a:custGeom>
          <a:solidFill>
            <a:srgbClr val="B1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95721" y="4677693"/>
            <a:ext cx="81280" cy="85090"/>
          </a:xfrm>
          <a:custGeom>
            <a:avLst/>
            <a:gdLst/>
            <a:ahLst/>
            <a:cxnLst/>
            <a:rect l="l" t="t" r="r" b="b"/>
            <a:pathLst>
              <a:path w="81279" h="85089">
                <a:moveTo>
                  <a:pt x="0" y="84465"/>
                </a:moveTo>
                <a:lnTo>
                  <a:pt x="80974" y="84465"/>
                </a:lnTo>
                <a:lnTo>
                  <a:pt x="80974" y="0"/>
                </a:lnTo>
                <a:lnTo>
                  <a:pt x="0" y="0"/>
                </a:lnTo>
                <a:lnTo>
                  <a:pt x="0" y="84465"/>
                </a:lnTo>
                <a:close/>
              </a:path>
            </a:pathLst>
          </a:custGeom>
          <a:ln w="5584">
            <a:solidFill>
              <a:srgbClr val="2D2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9968" y="3078091"/>
            <a:ext cx="309245" cy="34925"/>
          </a:xfrm>
          <a:custGeom>
            <a:avLst/>
            <a:gdLst/>
            <a:ahLst/>
            <a:cxnLst/>
            <a:rect l="l" t="t" r="r" b="b"/>
            <a:pathLst>
              <a:path w="309245" h="34925">
                <a:moveTo>
                  <a:pt x="273813" y="0"/>
                </a:moveTo>
                <a:lnTo>
                  <a:pt x="273813" y="34902"/>
                </a:lnTo>
                <a:lnTo>
                  <a:pt x="299641" y="21988"/>
                </a:lnTo>
                <a:lnTo>
                  <a:pt x="279630" y="21988"/>
                </a:lnTo>
                <a:lnTo>
                  <a:pt x="279630" y="12914"/>
                </a:lnTo>
                <a:lnTo>
                  <a:pt x="299641" y="12914"/>
                </a:lnTo>
                <a:lnTo>
                  <a:pt x="273813" y="0"/>
                </a:lnTo>
                <a:close/>
              </a:path>
              <a:path w="309245" h="34925">
                <a:moveTo>
                  <a:pt x="273813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273813" y="21988"/>
                </a:lnTo>
                <a:lnTo>
                  <a:pt x="273813" y="12914"/>
                </a:lnTo>
                <a:close/>
              </a:path>
              <a:path w="309245" h="34925">
                <a:moveTo>
                  <a:pt x="299641" y="12914"/>
                </a:moveTo>
                <a:lnTo>
                  <a:pt x="279630" y="12914"/>
                </a:lnTo>
                <a:lnTo>
                  <a:pt x="279630" y="21988"/>
                </a:lnTo>
                <a:lnTo>
                  <a:pt x="299641" y="21988"/>
                </a:lnTo>
                <a:lnTo>
                  <a:pt x="308716" y="17451"/>
                </a:lnTo>
                <a:lnTo>
                  <a:pt x="299641" y="12914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23686" y="4383461"/>
            <a:ext cx="309245" cy="34925"/>
          </a:xfrm>
          <a:custGeom>
            <a:avLst/>
            <a:gdLst/>
            <a:ahLst/>
            <a:cxnLst/>
            <a:rect l="l" t="t" r="r" b="b"/>
            <a:pathLst>
              <a:path w="309245" h="34925">
                <a:moveTo>
                  <a:pt x="273813" y="0"/>
                </a:moveTo>
                <a:lnTo>
                  <a:pt x="273813" y="34902"/>
                </a:lnTo>
                <a:lnTo>
                  <a:pt x="299641" y="21988"/>
                </a:lnTo>
                <a:lnTo>
                  <a:pt x="279630" y="21988"/>
                </a:lnTo>
                <a:lnTo>
                  <a:pt x="279630" y="12914"/>
                </a:lnTo>
                <a:lnTo>
                  <a:pt x="299641" y="12914"/>
                </a:lnTo>
                <a:lnTo>
                  <a:pt x="273813" y="0"/>
                </a:lnTo>
                <a:close/>
              </a:path>
              <a:path w="309245" h="34925">
                <a:moveTo>
                  <a:pt x="273813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273813" y="21988"/>
                </a:lnTo>
                <a:lnTo>
                  <a:pt x="273813" y="12914"/>
                </a:lnTo>
                <a:close/>
              </a:path>
              <a:path w="309245" h="34925">
                <a:moveTo>
                  <a:pt x="299641" y="12914"/>
                </a:moveTo>
                <a:lnTo>
                  <a:pt x="279630" y="12914"/>
                </a:lnTo>
                <a:lnTo>
                  <a:pt x="279630" y="21988"/>
                </a:lnTo>
                <a:lnTo>
                  <a:pt x="299641" y="21988"/>
                </a:lnTo>
                <a:lnTo>
                  <a:pt x="308716" y="17451"/>
                </a:lnTo>
                <a:lnTo>
                  <a:pt x="299641" y="12914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8532647" y="2997911"/>
            <a:ext cx="1066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solidFill>
                  <a:srgbClr val="C877C5"/>
                </a:solidFill>
                <a:latin typeface="Calibri"/>
                <a:cs typeface="Calibri"/>
              </a:rPr>
              <a:t>=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536836" y="4303689"/>
            <a:ext cx="1066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solidFill>
                  <a:srgbClr val="C877C5"/>
                </a:solidFill>
                <a:latin typeface="Calibri"/>
                <a:cs typeface="Calibri"/>
              </a:rPr>
              <a:t>=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505891" y="3561920"/>
            <a:ext cx="9594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8376CF"/>
                </a:solidFill>
                <a:latin typeface="Calibri"/>
                <a:cs typeface="Calibri"/>
              </a:rPr>
              <a:t>ReLU2.2~ReLU5.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i="1" dirty="0">
                <a:solidFill>
                  <a:srgbClr val="8376C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572483" y="3196761"/>
            <a:ext cx="40005" cy="98425"/>
          </a:xfrm>
          <a:custGeom>
            <a:avLst/>
            <a:gdLst/>
            <a:ahLst/>
            <a:cxnLst/>
            <a:rect l="l" t="t" r="r" b="b"/>
            <a:pathLst>
              <a:path w="40004" h="98425">
                <a:moveTo>
                  <a:pt x="26526" y="33157"/>
                </a:moveTo>
                <a:lnTo>
                  <a:pt x="13263" y="33157"/>
                </a:lnTo>
                <a:lnTo>
                  <a:pt x="13263" y="98426"/>
                </a:lnTo>
                <a:lnTo>
                  <a:pt x="26526" y="98426"/>
                </a:lnTo>
                <a:lnTo>
                  <a:pt x="26526" y="33157"/>
                </a:lnTo>
                <a:close/>
              </a:path>
              <a:path w="40004" h="98425">
                <a:moveTo>
                  <a:pt x="19894" y="0"/>
                </a:moveTo>
                <a:lnTo>
                  <a:pt x="0" y="39789"/>
                </a:lnTo>
                <a:lnTo>
                  <a:pt x="13263" y="39789"/>
                </a:lnTo>
                <a:lnTo>
                  <a:pt x="13263" y="33157"/>
                </a:lnTo>
                <a:lnTo>
                  <a:pt x="36473" y="33157"/>
                </a:lnTo>
                <a:lnTo>
                  <a:pt x="19894" y="0"/>
                </a:lnTo>
                <a:close/>
              </a:path>
              <a:path w="40004" h="98425">
                <a:moveTo>
                  <a:pt x="36473" y="33157"/>
                </a:moveTo>
                <a:lnTo>
                  <a:pt x="26526" y="33157"/>
                </a:lnTo>
                <a:lnTo>
                  <a:pt x="26526" y="39789"/>
                </a:lnTo>
                <a:lnTo>
                  <a:pt x="39789" y="39789"/>
                </a:lnTo>
                <a:lnTo>
                  <a:pt x="36473" y="33157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12566" y="5054296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4">
                <a:moveTo>
                  <a:pt x="0" y="0"/>
                </a:moveTo>
                <a:lnTo>
                  <a:pt x="0" y="183007"/>
                </a:lnTo>
              </a:path>
            </a:pathLst>
          </a:custGeom>
          <a:ln w="13263">
            <a:solidFill>
              <a:srgbClr val="FC5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69109" y="5297220"/>
            <a:ext cx="4681855" cy="0"/>
          </a:xfrm>
          <a:custGeom>
            <a:avLst/>
            <a:gdLst/>
            <a:ahLst/>
            <a:cxnLst/>
            <a:rect l="l" t="t" r="r" b="b"/>
            <a:pathLst>
              <a:path w="4681855">
                <a:moveTo>
                  <a:pt x="0" y="0"/>
                </a:moveTo>
                <a:lnTo>
                  <a:pt x="4681591" y="0"/>
                </a:lnTo>
              </a:path>
            </a:pathLst>
          </a:custGeom>
          <a:ln w="13263">
            <a:solidFill>
              <a:srgbClr val="FC5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481356" y="5054296"/>
            <a:ext cx="40005" cy="185420"/>
          </a:xfrm>
          <a:custGeom>
            <a:avLst/>
            <a:gdLst/>
            <a:ahLst/>
            <a:cxnLst/>
            <a:rect l="l" t="t" r="r" b="b"/>
            <a:pathLst>
              <a:path w="40004" h="185420">
                <a:moveTo>
                  <a:pt x="26526" y="33157"/>
                </a:moveTo>
                <a:lnTo>
                  <a:pt x="13263" y="33157"/>
                </a:lnTo>
                <a:lnTo>
                  <a:pt x="13263" y="185276"/>
                </a:lnTo>
                <a:lnTo>
                  <a:pt x="26526" y="185276"/>
                </a:lnTo>
                <a:lnTo>
                  <a:pt x="26526" y="33157"/>
                </a:lnTo>
                <a:close/>
              </a:path>
              <a:path w="40004" h="185420">
                <a:moveTo>
                  <a:pt x="19894" y="0"/>
                </a:moveTo>
                <a:lnTo>
                  <a:pt x="0" y="39789"/>
                </a:lnTo>
                <a:lnTo>
                  <a:pt x="13263" y="39789"/>
                </a:lnTo>
                <a:lnTo>
                  <a:pt x="13263" y="33157"/>
                </a:lnTo>
                <a:lnTo>
                  <a:pt x="36473" y="33157"/>
                </a:lnTo>
                <a:lnTo>
                  <a:pt x="19894" y="0"/>
                </a:lnTo>
                <a:close/>
              </a:path>
              <a:path w="40004" h="185420">
                <a:moveTo>
                  <a:pt x="36473" y="33157"/>
                </a:moveTo>
                <a:lnTo>
                  <a:pt x="26526" y="33157"/>
                </a:lnTo>
                <a:lnTo>
                  <a:pt x="26526" y="39789"/>
                </a:lnTo>
                <a:lnTo>
                  <a:pt x="39789" y="39789"/>
                </a:lnTo>
                <a:lnTo>
                  <a:pt x="36473" y="33157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05934" y="5230905"/>
            <a:ext cx="69980" cy="729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444533" y="5237536"/>
            <a:ext cx="57150" cy="59690"/>
          </a:xfrm>
          <a:custGeom>
            <a:avLst/>
            <a:gdLst/>
            <a:ahLst/>
            <a:cxnLst/>
            <a:rect l="l" t="t" r="r" b="b"/>
            <a:pathLst>
              <a:path w="57150" h="59689">
                <a:moveTo>
                  <a:pt x="56717" y="0"/>
                </a:moveTo>
                <a:lnTo>
                  <a:pt x="52297" y="23240"/>
                </a:lnTo>
                <a:lnTo>
                  <a:pt x="40247" y="42210"/>
                </a:lnTo>
                <a:lnTo>
                  <a:pt x="22384" y="54996"/>
                </a:lnTo>
                <a:lnTo>
                  <a:pt x="523" y="59684"/>
                </a:lnTo>
                <a:lnTo>
                  <a:pt x="349" y="59684"/>
                </a:lnTo>
                <a:lnTo>
                  <a:pt x="174" y="59684"/>
                </a:lnTo>
                <a:lnTo>
                  <a:pt x="0" y="59684"/>
                </a:lnTo>
              </a:path>
            </a:pathLst>
          </a:custGeom>
          <a:ln w="13263">
            <a:solidFill>
              <a:srgbClr val="FC5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36894" y="2295218"/>
            <a:ext cx="640469" cy="6725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63420" y="2323838"/>
            <a:ext cx="584835" cy="618490"/>
          </a:xfrm>
          <a:custGeom>
            <a:avLst/>
            <a:gdLst/>
            <a:ahLst/>
            <a:cxnLst/>
            <a:rect l="l" t="t" r="r" b="b"/>
            <a:pathLst>
              <a:path w="584834" h="618489">
                <a:moveTo>
                  <a:pt x="0" y="618480"/>
                </a:moveTo>
                <a:lnTo>
                  <a:pt x="584275" y="618480"/>
                </a:lnTo>
                <a:lnTo>
                  <a:pt x="584275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60629" y="2321046"/>
            <a:ext cx="691427" cy="7207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237415" y="2397832"/>
            <a:ext cx="585470" cy="618490"/>
          </a:xfrm>
          <a:custGeom>
            <a:avLst/>
            <a:gdLst/>
            <a:ahLst/>
            <a:cxnLst/>
            <a:rect l="l" t="t" r="r" b="b"/>
            <a:pathLst>
              <a:path w="585470" h="618489">
                <a:moveTo>
                  <a:pt x="0" y="618480"/>
                </a:moveTo>
                <a:lnTo>
                  <a:pt x="584973" y="618480"/>
                </a:lnTo>
                <a:lnTo>
                  <a:pt x="584973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37415" y="2397832"/>
            <a:ext cx="585470" cy="618490"/>
          </a:xfrm>
          <a:custGeom>
            <a:avLst/>
            <a:gdLst/>
            <a:ahLst/>
            <a:cxnLst/>
            <a:rect l="l" t="t" r="r" b="b"/>
            <a:pathLst>
              <a:path w="585470" h="618489">
                <a:moveTo>
                  <a:pt x="0" y="618480"/>
                </a:moveTo>
                <a:lnTo>
                  <a:pt x="584973" y="618480"/>
                </a:lnTo>
                <a:lnTo>
                  <a:pt x="584973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300240" y="2461356"/>
            <a:ext cx="641167" cy="6732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326766" y="2489976"/>
            <a:ext cx="585470" cy="619760"/>
          </a:xfrm>
          <a:custGeom>
            <a:avLst/>
            <a:gdLst/>
            <a:ahLst/>
            <a:cxnLst/>
            <a:rect l="l" t="t" r="r" b="b"/>
            <a:pathLst>
              <a:path w="585470" h="619760">
                <a:moveTo>
                  <a:pt x="0" y="619178"/>
                </a:moveTo>
                <a:lnTo>
                  <a:pt x="584973" y="619178"/>
                </a:lnTo>
                <a:lnTo>
                  <a:pt x="584973" y="0"/>
                </a:lnTo>
                <a:lnTo>
                  <a:pt x="0" y="0"/>
                </a:lnTo>
                <a:lnTo>
                  <a:pt x="0" y="619178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323974" y="2487184"/>
            <a:ext cx="691427" cy="7256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00761" y="2568857"/>
            <a:ext cx="585470" cy="618490"/>
          </a:xfrm>
          <a:custGeom>
            <a:avLst/>
            <a:gdLst/>
            <a:ahLst/>
            <a:cxnLst/>
            <a:rect l="l" t="t" r="r" b="b"/>
            <a:pathLst>
              <a:path w="585470" h="618489">
                <a:moveTo>
                  <a:pt x="0" y="618480"/>
                </a:moveTo>
                <a:lnTo>
                  <a:pt x="584973" y="618480"/>
                </a:lnTo>
                <a:lnTo>
                  <a:pt x="584973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solidFill>
            <a:srgbClr val="FC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400761" y="2568856"/>
            <a:ext cx="585470" cy="618490"/>
          </a:xfrm>
          <a:custGeom>
            <a:avLst/>
            <a:gdLst/>
            <a:ahLst/>
            <a:cxnLst/>
            <a:rect l="l" t="t" r="r" b="b"/>
            <a:pathLst>
              <a:path w="585470" h="618489">
                <a:moveTo>
                  <a:pt x="0" y="618480"/>
                </a:moveTo>
                <a:lnTo>
                  <a:pt x="584973" y="618480"/>
                </a:lnTo>
                <a:lnTo>
                  <a:pt x="584973" y="0"/>
                </a:lnTo>
                <a:lnTo>
                  <a:pt x="0" y="0"/>
                </a:lnTo>
                <a:lnTo>
                  <a:pt x="0" y="618480"/>
                </a:lnTo>
                <a:close/>
              </a:path>
            </a:pathLst>
          </a:custGeom>
          <a:ln w="558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9971638" y="2577099"/>
            <a:ext cx="5321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Channel-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490430" y="2624702"/>
            <a:ext cx="25654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wise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006541" y="2744633"/>
            <a:ext cx="718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C5270"/>
                </a:solidFill>
                <a:latin typeface="Calibri"/>
                <a:cs typeface="Calibri"/>
              </a:rPr>
              <a:t>max</a:t>
            </a:r>
            <a:r>
              <a:rPr sz="1100" spc="-65" dirty="0">
                <a:solidFill>
                  <a:srgbClr val="FC527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C5270"/>
                </a:solidFill>
                <a:latin typeface="Calibri"/>
                <a:cs typeface="Calibri"/>
              </a:rPr>
              <a:t>pooling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724402" y="3005144"/>
            <a:ext cx="125095" cy="188595"/>
          </a:xfrm>
          <a:custGeom>
            <a:avLst/>
            <a:gdLst/>
            <a:ahLst/>
            <a:cxnLst/>
            <a:rect l="l" t="t" r="r" b="b"/>
            <a:pathLst>
              <a:path w="125095" h="188594">
                <a:moveTo>
                  <a:pt x="0" y="188475"/>
                </a:moveTo>
                <a:lnTo>
                  <a:pt x="124952" y="188475"/>
                </a:lnTo>
                <a:lnTo>
                  <a:pt x="124952" y="0"/>
                </a:lnTo>
                <a:lnTo>
                  <a:pt x="0" y="0"/>
                </a:lnTo>
                <a:lnTo>
                  <a:pt x="0" y="188475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91936" y="2910906"/>
            <a:ext cx="124460" cy="377190"/>
          </a:xfrm>
          <a:custGeom>
            <a:avLst/>
            <a:gdLst/>
            <a:ahLst/>
            <a:cxnLst/>
            <a:rect l="l" t="t" r="r" b="b"/>
            <a:pathLst>
              <a:path w="124459" h="377189">
                <a:moveTo>
                  <a:pt x="0" y="376951"/>
                </a:moveTo>
                <a:lnTo>
                  <a:pt x="124254" y="376951"/>
                </a:lnTo>
                <a:lnTo>
                  <a:pt x="124254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58773" y="2769898"/>
            <a:ext cx="88900" cy="659130"/>
          </a:xfrm>
          <a:custGeom>
            <a:avLst/>
            <a:gdLst/>
            <a:ahLst/>
            <a:cxnLst/>
            <a:rect l="l" t="t" r="r" b="b"/>
            <a:pathLst>
              <a:path w="88900" h="659129">
                <a:moveTo>
                  <a:pt x="0" y="658967"/>
                </a:moveTo>
                <a:lnTo>
                  <a:pt x="88653" y="658967"/>
                </a:lnTo>
                <a:lnTo>
                  <a:pt x="88653" y="0"/>
                </a:lnTo>
                <a:lnTo>
                  <a:pt x="0" y="0"/>
                </a:lnTo>
                <a:lnTo>
                  <a:pt x="0" y="658967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12345" y="2651926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4911"/>
                </a:lnTo>
              </a:path>
            </a:pathLst>
          </a:custGeom>
          <a:ln w="44676">
            <a:solidFill>
              <a:srgbClr val="8376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06792" y="2086149"/>
            <a:ext cx="5488305" cy="3302635"/>
          </a:xfrm>
          <a:custGeom>
            <a:avLst/>
            <a:gdLst/>
            <a:ahLst/>
            <a:cxnLst/>
            <a:rect l="l" t="t" r="r" b="b"/>
            <a:pathLst>
              <a:path w="5488305" h="3302635">
                <a:moveTo>
                  <a:pt x="0" y="138157"/>
                </a:moveTo>
                <a:lnTo>
                  <a:pt x="7041" y="94481"/>
                </a:lnTo>
                <a:lnTo>
                  <a:pt x="26650" y="56555"/>
                </a:lnTo>
                <a:lnTo>
                  <a:pt x="56555" y="26650"/>
                </a:lnTo>
                <a:lnTo>
                  <a:pt x="94481" y="7041"/>
                </a:lnTo>
                <a:lnTo>
                  <a:pt x="138157" y="0"/>
                </a:lnTo>
                <a:lnTo>
                  <a:pt x="5349982" y="0"/>
                </a:lnTo>
                <a:lnTo>
                  <a:pt x="5393658" y="7041"/>
                </a:lnTo>
                <a:lnTo>
                  <a:pt x="5431584" y="26650"/>
                </a:lnTo>
                <a:lnTo>
                  <a:pt x="5461489" y="56555"/>
                </a:lnTo>
                <a:lnTo>
                  <a:pt x="5481098" y="94481"/>
                </a:lnTo>
                <a:lnTo>
                  <a:pt x="5488140" y="138157"/>
                </a:lnTo>
                <a:lnTo>
                  <a:pt x="5488140" y="3164359"/>
                </a:lnTo>
                <a:lnTo>
                  <a:pt x="5481098" y="3208007"/>
                </a:lnTo>
                <a:lnTo>
                  <a:pt x="5461489" y="3245916"/>
                </a:lnTo>
                <a:lnTo>
                  <a:pt x="5431584" y="3275811"/>
                </a:lnTo>
                <a:lnTo>
                  <a:pt x="5393658" y="3295418"/>
                </a:lnTo>
                <a:lnTo>
                  <a:pt x="5349982" y="3302459"/>
                </a:lnTo>
                <a:lnTo>
                  <a:pt x="138157" y="3302459"/>
                </a:lnTo>
                <a:lnTo>
                  <a:pt x="94481" y="3295418"/>
                </a:lnTo>
                <a:lnTo>
                  <a:pt x="56555" y="3275811"/>
                </a:lnTo>
                <a:lnTo>
                  <a:pt x="26650" y="3245916"/>
                </a:lnTo>
                <a:lnTo>
                  <a:pt x="7041" y="3208007"/>
                </a:lnTo>
                <a:lnTo>
                  <a:pt x="0" y="3164359"/>
                </a:lnTo>
                <a:lnTo>
                  <a:pt x="0" y="138157"/>
                </a:lnTo>
                <a:close/>
              </a:path>
            </a:pathLst>
          </a:custGeom>
          <a:ln w="17451">
            <a:solidFill>
              <a:srgbClr val="93939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872587" y="3229221"/>
            <a:ext cx="935990" cy="880744"/>
          </a:xfrm>
          <a:custGeom>
            <a:avLst/>
            <a:gdLst/>
            <a:ahLst/>
            <a:cxnLst/>
            <a:rect l="l" t="t" r="r" b="b"/>
            <a:pathLst>
              <a:path w="935990" h="880745">
                <a:moveTo>
                  <a:pt x="935399" y="0"/>
                </a:moveTo>
                <a:lnTo>
                  <a:pt x="468397" y="225705"/>
                </a:lnTo>
                <a:lnTo>
                  <a:pt x="468397" y="654546"/>
                </a:lnTo>
                <a:lnTo>
                  <a:pt x="935399" y="880252"/>
                </a:lnTo>
                <a:lnTo>
                  <a:pt x="935399" y="0"/>
                </a:lnTo>
                <a:close/>
              </a:path>
              <a:path w="935990" h="880745">
                <a:moveTo>
                  <a:pt x="0" y="0"/>
                </a:moveTo>
                <a:lnTo>
                  <a:pt x="0" y="880252"/>
                </a:lnTo>
                <a:lnTo>
                  <a:pt x="467001" y="654546"/>
                </a:lnTo>
                <a:lnTo>
                  <a:pt x="467001" y="225705"/>
                </a:lnTo>
                <a:lnTo>
                  <a:pt x="0" y="0"/>
                </a:lnTo>
                <a:close/>
              </a:path>
            </a:pathLst>
          </a:custGeom>
          <a:solidFill>
            <a:srgbClr val="FFA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340985" y="3229220"/>
            <a:ext cx="467359" cy="880744"/>
          </a:xfrm>
          <a:custGeom>
            <a:avLst/>
            <a:gdLst/>
            <a:ahLst/>
            <a:cxnLst/>
            <a:rect l="l" t="t" r="r" b="b"/>
            <a:pathLst>
              <a:path w="467359" h="880745">
                <a:moveTo>
                  <a:pt x="467001" y="0"/>
                </a:moveTo>
                <a:lnTo>
                  <a:pt x="467001" y="880252"/>
                </a:lnTo>
                <a:lnTo>
                  <a:pt x="0" y="654546"/>
                </a:lnTo>
                <a:lnTo>
                  <a:pt x="0" y="225705"/>
                </a:lnTo>
                <a:lnTo>
                  <a:pt x="467001" y="0"/>
                </a:lnTo>
                <a:close/>
              </a:path>
            </a:pathLst>
          </a:custGeom>
          <a:ln w="55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872588" y="3229220"/>
            <a:ext cx="467359" cy="880744"/>
          </a:xfrm>
          <a:custGeom>
            <a:avLst/>
            <a:gdLst/>
            <a:ahLst/>
            <a:cxnLst/>
            <a:rect l="l" t="t" r="r" b="b"/>
            <a:pathLst>
              <a:path w="467359" h="880745">
                <a:moveTo>
                  <a:pt x="0" y="0"/>
                </a:moveTo>
                <a:lnTo>
                  <a:pt x="467001" y="225705"/>
                </a:lnTo>
                <a:lnTo>
                  <a:pt x="467001" y="654546"/>
                </a:lnTo>
                <a:lnTo>
                  <a:pt x="0" y="880252"/>
                </a:lnTo>
                <a:lnTo>
                  <a:pt x="0" y="0"/>
                </a:lnTo>
                <a:close/>
              </a:path>
            </a:pathLst>
          </a:custGeom>
          <a:ln w="55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6347199" y="2113180"/>
            <a:ext cx="1129665" cy="416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0"/>
              </a:spcBef>
            </a:pPr>
            <a:r>
              <a:rPr sz="1250" b="1" spc="5" dirty="0">
                <a:solidFill>
                  <a:srgbClr val="848484"/>
                </a:solidFill>
                <a:latin typeface="Calibri"/>
                <a:cs typeface="Calibri"/>
              </a:rPr>
              <a:t>Correspon</a:t>
            </a:r>
            <a:r>
              <a:rPr sz="1250" b="1" spc="10" dirty="0">
                <a:solidFill>
                  <a:srgbClr val="848484"/>
                </a:solidFill>
                <a:latin typeface="Calibri"/>
                <a:cs typeface="Calibri"/>
              </a:rPr>
              <a:t>dence  subnet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864192" y="2921532"/>
            <a:ext cx="8407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10" dirty="0">
                <a:solidFill>
                  <a:srgbClr val="848484"/>
                </a:solidFill>
                <a:latin typeface="Calibri"/>
                <a:cs typeface="Calibri"/>
              </a:rPr>
              <a:t>Co</a:t>
            </a:r>
            <a:r>
              <a:rPr sz="1250" b="1" spc="-5" dirty="0">
                <a:solidFill>
                  <a:srgbClr val="848484"/>
                </a:solidFill>
                <a:latin typeface="Calibri"/>
                <a:cs typeface="Calibri"/>
              </a:rPr>
              <a:t>l</a:t>
            </a:r>
            <a:r>
              <a:rPr sz="1250" b="1" spc="10" dirty="0">
                <a:solidFill>
                  <a:srgbClr val="848484"/>
                </a:solidFill>
                <a:latin typeface="Calibri"/>
                <a:cs typeface="Calibri"/>
              </a:rPr>
              <a:t>orization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2058253" y="3116989"/>
            <a:ext cx="49085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10" dirty="0">
                <a:solidFill>
                  <a:srgbClr val="848484"/>
                </a:solidFill>
                <a:latin typeface="Calibri"/>
                <a:cs typeface="Calibri"/>
              </a:rPr>
              <a:t>subnet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2931543" y="3218052"/>
            <a:ext cx="890025" cy="94168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41725" y="3813496"/>
            <a:ext cx="890025" cy="9416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804147" y="3672139"/>
            <a:ext cx="119380" cy="34925"/>
          </a:xfrm>
          <a:custGeom>
            <a:avLst/>
            <a:gdLst/>
            <a:ahLst/>
            <a:cxnLst/>
            <a:rect l="l" t="t" r="r" b="b"/>
            <a:pathLst>
              <a:path w="119379" h="34925">
                <a:moveTo>
                  <a:pt x="84116" y="0"/>
                </a:moveTo>
                <a:lnTo>
                  <a:pt x="84116" y="34902"/>
                </a:lnTo>
                <a:lnTo>
                  <a:pt x="109944" y="21988"/>
                </a:lnTo>
                <a:lnTo>
                  <a:pt x="89933" y="21988"/>
                </a:lnTo>
                <a:lnTo>
                  <a:pt x="89933" y="12914"/>
                </a:lnTo>
                <a:lnTo>
                  <a:pt x="109944" y="12914"/>
                </a:lnTo>
                <a:lnTo>
                  <a:pt x="84116" y="0"/>
                </a:lnTo>
                <a:close/>
              </a:path>
              <a:path w="119379" h="34925">
                <a:moveTo>
                  <a:pt x="84116" y="12914"/>
                </a:moveTo>
                <a:lnTo>
                  <a:pt x="0" y="12914"/>
                </a:lnTo>
                <a:lnTo>
                  <a:pt x="0" y="21988"/>
                </a:lnTo>
                <a:lnTo>
                  <a:pt x="84116" y="21988"/>
                </a:lnTo>
                <a:lnTo>
                  <a:pt x="84116" y="12914"/>
                </a:lnTo>
                <a:close/>
              </a:path>
              <a:path w="119379" h="34925">
                <a:moveTo>
                  <a:pt x="109944" y="12914"/>
                </a:moveTo>
                <a:lnTo>
                  <a:pt x="89933" y="12914"/>
                </a:lnTo>
                <a:lnTo>
                  <a:pt x="89933" y="21988"/>
                </a:lnTo>
                <a:lnTo>
                  <a:pt x="109944" y="21988"/>
                </a:lnTo>
                <a:lnTo>
                  <a:pt x="119019" y="17451"/>
                </a:lnTo>
                <a:lnTo>
                  <a:pt x="109944" y="12914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723582" y="2316858"/>
            <a:ext cx="890025" cy="9409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0627697" y="4897330"/>
            <a:ext cx="996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6600"/>
                </a:solidFill>
                <a:latin typeface="Calibri"/>
                <a:cs typeface="Calibri"/>
              </a:rPr>
              <a:t>+ </a:t>
            </a:r>
            <a:r>
              <a:rPr sz="1100" spc="-5" dirty="0">
                <a:solidFill>
                  <a:srgbClr val="FF6600"/>
                </a:solidFill>
                <a:latin typeface="Calibri"/>
                <a:cs typeface="Calibri"/>
              </a:rPr>
              <a:t>Source </a:t>
            </a:r>
            <a:r>
              <a:rPr sz="1100" dirty="0">
                <a:solidFill>
                  <a:srgbClr val="FF6600"/>
                </a:solidFill>
                <a:latin typeface="Calibri"/>
                <a:cs typeface="Calibri"/>
              </a:rPr>
              <a:t>image</a:t>
            </a:r>
            <a:r>
              <a:rPr sz="1100" spc="-10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6600"/>
                </a:solidFill>
                <a:latin typeface="Cambria Math"/>
                <a:cs typeface="Cambria Math"/>
              </a:rPr>
              <a:t>𝑥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1597301" y="4965740"/>
            <a:ext cx="704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95" dirty="0">
                <a:solidFill>
                  <a:srgbClr val="FF6600"/>
                </a:solidFill>
                <a:latin typeface="Cambria Math"/>
                <a:cs typeface="Cambria Math"/>
              </a:rPr>
              <a:t>𝑡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585543" y="4543414"/>
            <a:ext cx="1148080" cy="4864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indent="250190">
              <a:lnSpc>
                <a:spcPct val="100800"/>
              </a:lnSpc>
              <a:spcBef>
                <a:spcPts val="85"/>
              </a:spcBef>
            </a:pPr>
            <a:r>
              <a:rPr sz="1100" dirty="0">
                <a:solidFill>
                  <a:srgbClr val="FF6600"/>
                </a:solidFill>
                <a:latin typeface="Calibri"/>
                <a:cs typeface="Calibri"/>
              </a:rPr>
              <a:t>H x W x 3  Warped </a:t>
            </a:r>
            <a:r>
              <a:rPr sz="1100" spc="-5" dirty="0">
                <a:solidFill>
                  <a:srgbClr val="FF6600"/>
                </a:solidFill>
                <a:latin typeface="Calibri"/>
                <a:cs typeface="Calibri"/>
              </a:rPr>
              <a:t>color</a:t>
            </a:r>
            <a:r>
              <a:rPr sz="1100" spc="-75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6600"/>
                </a:solidFill>
                <a:latin typeface="Cambria Math"/>
                <a:cs typeface="Cambria Math"/>
              </a:rPr>
              <a:t>𝑊</a:t>
            </a:r>
            <a:r>
              <a:rPr sz="1200" spc="75" baseline="27777" dirty="0">
                <a:solidFill>
                  <a:srgbClr val="FF6600"/>
                </a:solidFill>
                <a:latin typeface="Cambria Math"/>
                <a:cs typeface="Cambria Math"/>
              </a:rPr>
              <a:t>𝑎𝑏</a:t>
            </a:r>
            <a:endParaRPr sz="1200" baseline="27777">
              <a:latin typeface="Cambria Math"/>
              <a:cs typeface="Cambria Math"/>
            </a:endParaRPr>
          </a:p>
          <a:p>
            <a:pPr marR="70485" algn="r">
              <a:lnSpc>
                <a:spcPct val="100000"/>
              </a:lnSpc>
              <a:spcBef>
                <a:spcPts val="20"/>
              </a:spcBef>
            </a:pPr>
            <a:r>
              <a:rPr sz="800" spc="95" dirty="0">
                <a:solidFill>
                  <a:srgbClr val="FF6600"/>
                </a:solidFill>
                <a:latin typeface="Cambria Math"/>
                <a:cs typeface="Cambria Math"/>
              </a:rPr>
              <a:t>𝑙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1693768" y="3248883"/>
            <a:ext cx="150548" cy="1007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693768" y="4026055"/>
            <a:ext cx="150548" cy="1014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13931" y="4323777"/>
            <a:ext cx="124460" cy="188595"/>
          </a:xfrm>
          <a:custGeom>
            <a:avLst/>
            <a:gdLst/>
            <a:ahLst/>
            <a:cxnLst/>
            <a:rect l="l" t="t" r="r" b="b"/>
            <a:pathLst>
              <a:path w="124459" h="188595">
                <a:moveTo>
                  <a:pt x="0" y="188475"/>
                </a:moveTo>
                <a:lnTo>
                  <a:pt x="124254" y="188475"/>
                </a:lnTo>
                <a:lnTo>
                  <a:pt x="124254" y="0"/>
                </a:lnTo>
                <a:lnTo>
                  <a:pt x="0" y="0"/>
                </a:lnTo>
                <a:lnTo>
                  <a:pt x="0" y="188475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80767" y="4230237"/>
            <a:ext cx="125095" cy="376555"/>
          </a:xfrm>
          <a:custGeom>
            <a:avLst/>
            <a:gdLst/>
            <a:ahLst/>
            <a:cxnLst/>
            <a:rect l="l" t="t" r="r" b="b"/>
            <a:pathLst>
              <a:path w="125095" h="376554">
                <a:moveTo>
                  <a:pt x="0" y="376253"/>
                </a:moveTo>
                <a:lnTo>
                  <a:pt x="124952" y="376253"/>
                </a:lnTo>
                <a:lnTo>
                  <a:pt x="124952" y="0"/>
                </a:lnTo>
                <a:lnTo>
                  <a:pt x="0" y="0"/>
                </a:lnTo>
                <a:lnTo>
                  <a:pt x="0" y="376253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048301" y="4088531"/>
            <a:ext cx="88900" cy="659130"/>
          </a:xfrm>
          <a:custGeom>
            <a:avLst/>
            <a:gdLst/>
            <a:ahLst/>
            <a:cxnLst/>
            <a:rect l="l" t="t" r="r" b="b"/>
            <a:pathLst>
              <a:path w="88900" h="659129">
                <a:moveTo>
                  <a:pt x="0" y="658967"/>
                </a:moveTo>
                <a:lnTo>
                  <a:pt x="88653" y="658967"/>
                </a:lnTo>
                <a:lnTo>
                  <a:pt x="88653" y="0"/>
                </a:lnTo>
                <a:lnTo>
                  <a:pt x="0" y="0"/>
                </a:lnTo>
                <a:lnTo>
                  <a:pt x="0" y="658967"/>
                </a:lnTo>
                <a:close/>
              </a:path>
            </a:pathLst>
          </a:custGeom>
          <a:solidFill>
            <a:srgbClr val="837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01875" y="3970559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4911"/>
                </a:lnTo>
              </a:path>
            </a:pathLst>
          </a:custGeom>
          <a:ln w="44676">
            <a:solidFill>
              <a:srgbClr val="8376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7216711" y="2768250"/>
            <a:ext cx="554355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376CF"/>
                </a:solidFill>
                <a:latin typeface="Calibri"/>
                <a:cs typeface="Calibri"/>
              </a:rPr>
              <a:t>Re</a:t>
            </a:r>
            <a:r>
              <a:rPr sz="1100" spc="-5" dirty="0">
                <a:solidFill>
                  <a:srgbClr val="8376CF"/>
                </a:solidFill>
                <a:latin typeface="Calibri"/>
                <a:cs typeface="Calibri"/>
              </a:rPr>
              <a:t>sidual  blocks</a:t>
            </a:r>
            <a:endParaRPr sz="1100">
              <a:latin typeface="Calibri"/>
              <a:cs typeface="Calibri"/>
            </a:endParaRPr>
          </a:p>
          <a:p>
            <a:pPr marL="19050" algn="ctr">
              <a:lnSpc>
                <a:spcPts val="1290"/>
              </a:lnSpc>
            </a:pPr>
            <a:r>
              <a:rPr sz="1100" spc="-15" dirty="0">
                <a:solidFill>
                  <a:srgbClr val="8376CF"/>
                </a:solidFill>
                <a:latin typeface="Cambria Math"/>
                <a:cs typeface="Cambria Math"/>
              </a:rPr>
              <a:t>𝜃</a:t>
            </a:r>
            <a:r>
              <a:rPr sz="1200" spc="-22" baseline="-17361" dirty="0">
                <a:solidFill>
                  <a:srgbClr val="8376CF"/>
                </a:solidFill>
                <a:latin typeface="Cambria Math"/>
                <a:cs typeface="Cambria Math"/>
              </a:rPr>
              <a:t>𝑐</a:t>
            </a:r>
            <a:endParaRPr sz="1200" baseline="-17361">
              <a:latin typeface="Cambria Math"/>
              <a:cs typeface="Cambria Math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202051" y="4019172"/>
            <a:ext cx="554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30480" indent="-61594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376CF"/>
                </a:solidFill>
                <a:latin typeface="Calibri"/>
                <a:cs typeface="Calibri"/>
              </a:rPr>
              <a:t>Re</a:t>
            </a:r>
            <a:r>
              <a:rPr sz="1100" spc="-5" dirty="0">
                <a:solidFill>
                  <a:srgbClr val="8376CF"/>
                </a:solidFill>
                <a:latin typeface="Calibri"/>
                <a:cs typeface="Calibri"/>
              </a:rPr>
              <a:t>sidual  blocks</a:t>
            </a:r>
            <a:endParaRPr sz="1100">
              <a:latin typeface="Calibri"/>
              <a:cs typeface="Calibri"/>
            </a:endParaRPr>
          </a:p>
          <a:p>
            <a:pPr marL="252095">
              <a:lnSpc>
                <a:spcPct val="100000"/>
              </a:lnSpc>
              <a:spcBef>
                <a:spcPts val="365"/>
              </a:spcBef>
            </a:pPr>
            <a:r>
              <a:rPr sz="1100" spc="-15" dirty="0">
                <a:solidFill>
                  <a:srgbClr val="8376CF"/>
                </a:solidFill>
                <a:latin typeface="Cambria Math"/>
                <a:cs typeface="Cambria Math"/>
              </a:rPr>
              <a:t>𝜃</a:t>
            </a:r>
            <a:r>
              <a:rPr sz="1200" spc="-22" baseline="-17361" dirty="0">
                <a:solidFill>
                  <a:srgbClr val="8376CF"/>
                </a:solidFill>
                <a:latin typeface="Cambria Math"/>
                <a:cs typeface="Cambria Math"/>
              </a:rPr>
              <a:t>𝑐</a:t>
            </a:r>
            <a:endParaRPr sz="1200" baseline="-17361">
              <a:latin typeface="Cambria Math"/>
              <a:cs typeface="Cambria Math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739410" y="4623110"/>
            <a:ext cx="375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C877C5"/>
                </a:solidFill>
                <a:latin typeface="Cambria Math"/>
                <a:cs typeface="Cambria Math"/>
              </a:rPr>
              <a:t>𝐹</a:t>
            </a:r>
            <a:r>
              <a:rPr sz="1200" spc="-30" baseline="-17361" dirty="0">
                <a:solidFill>
                  <a:srgbClr val="C877C5"/>
                </a:solidFill>
                <a:latin typeface="Cambria Math"/>
                <a:cs typeface="Cambria Math"/>
              </a:rPr>
              <a:t>𝑦</a:t>
            </a:r>
            <a:r>
              <a:rPr sz="1100" spc="-20" dirty="0">
                <a:solidFill>
                  <a:srgbClr val="C877C5"/>
                </a:solidFill>
                <a:latin typeface="Cambria Math"/>
                <a:cs typeface="Cambria Math"/>
              </a:rPr>
              <a:t>(𝑗)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2380523" y="4388853"/>
            <a:ext cx="206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4" dirty="0">
                <a:solidFill>
                  <a:srgbClr val="7E7E7E"/>
                </a:solidFill>
                <a:latin typeface="Cambria Math"/>
                <a:cs typeface="Cambria Math"/>
              </a:rPr>
              <a:t>𝑡</a:t>
            </a:r>
            <a:r>
              <a:rPr sz="800" spc="-20" dirty="0">
                <a:solidFill>
                  <a:srgbClr val="7E7E7E"/>
                </a:solidFill>
                <a:latin typeface="Cambria Math"/>
                <a:cs typeface="Cambria Math"/>
              </a:rPr>
              <a:t>−</a:t>
            </a:r>
            <a:r>
              <a:rPr sz="800" spc="20" dirty="0">
                <a:solidFill>
                  <a:srgbClr val="7E7E7E"/>
                </a:solidFill>
                <a:latin typeface="Cambria Math"/>
                <a:cs typeface="Cambria Math"/>
              </a:rPr>
              <a:t>1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1911158" y="4143834"/>
            <a:ext cx="840105" cy="3689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 marR="30480">
              <a:lnSpc>
                <a:spcPct val="104900"/>
              </a:lnSpc>
              <a:spcBef>
                <a:spcPts val="35"/>
              </a:spcBef>
            </a:pPr>
            <a:r>
              <a:rPr sz="1100" spc="-5" dirty="0">
                <a:solidFill>
                  <a:srgbClr val="7E7E7E"/>
                </a:solidFill>
                <a:latin typeface="Calibri"/>
                <a:cs typeface="Calibri"/>
              </a:rPr>
              <a:t>Colorized</a:t>
            </a:r>
            <a:r>
              <a:rPr sz="110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E7E7E"/>
                </a:solidFill>
                <a:latin typeface="Calibri"/>
                <a:cs typeface="Calibri"/>
              </a:rPr>
              <a:t>last  </a:t>
            </a:r>
            <a:r>
              <a:rPr sz="1100" spc="-5" dirty="0">
                <a:solidFill>
                  <a:srgbClr val="7E7E7E"/>
                </a:solidFill>
                <a:latin typeface="Calibri"/>
                <a:cs typeface="Calibri"/>
              </a:rPr>
              <a:t>frame</a:t>
            </a:r>
            <a:r>
              <a:rPr sz="11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265" dirty="0">
                <a:solidFill>
                  <a:srgbClr val="7E7E7E"/>
                </a:solidFill>
                <a:latin typeface="Cambria Math"/>
                <a:cs typeface="Cambria Math"/>
              </a:rPr>
              <a:t>𝑥෤</a:t>
            </a:r>
            <a:r>
              <a:rPr sz="1200" spc="-397" baseline="27777" dirty="0">
                <a:solidFill>
                  <a:srgbClr val="7E7E7E"/>
                </a:solidFill>
                <a:latin typeface="Cambria Math"/>
                <a:cs typeface="Cambria Math"/>
              </a:rPr>
              <a:t>𝑙</a:t>
            </a:r>
            <a:endParaRPr sz="1200" baseline="27777">
              <a:latin typeface="Cambria Math"/>
              <a:cs typeface="Cambria Math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1739374" y="4337273"/>
            <a:ext cx="1256030" cy="367030"/>
          </a:xfrm>
          <a:custGeom>
            <a:avLst/>
            <a:gdLst/>
            <a:ahLst/>
            <a:cxnLst/>
            <a:rect l="l" t="t" r="r" b="b"/>
            <a:pathLst>
              <a:path w="1256029" h="367029">
                <a:moveTo>
                  <a:pt x="22608" y="29873"/>
                </a:moveTo>
                <a:lnTo>
                  <a:pt x="5468" y="63988"/>
                </a:lnTo>
                <a:lnTo>
                  <a:pt x="2443" y="74634"/>
                </a:lnTo>
                <a:lnTo>
                  <a:pt x="15299" y="77833"/>
                </a:lnTo>
                <a:lnTo>
                  <a:pt x="16086" y="74634"/>
                </a:lnTo>
                <a:lnTo>
                  <a:pt x="16113" y="74401"/>
                </a:lnTo>
                <a:lnTo>
                  <a:pt x="17981" y="68467"/>
                </a:lnTo>
                <a:lnTo>
                  <a:pt x="20195" y="62418"/>
                </a:lnTo>
                <a:lnTo>
                  <a:pt x="22769" y="56426"/>
                </a:lnTo>
                <a:lnTo>
                  <a:pt x="25742" y="50376"/>
                </a:lnTo>
                <a:lnTo>
                  <a:pt x="29260" y="44035"/>
                </a:lnTo>
                <a:lnTo>
                  <a:pt x="32556" y="38742"/>
                </a:lnTo>
                <a:lnTo>
                  <a:pt x="32821" y="38287"/>
                </a:lnTo>
                <a:lnTo>
                  <a:pt x="22608" y="29873"/>
                </a:lnTo>
                <a:close/>
              </a:path>
              <a:path w="1256029" h="367029">
                <a:moveTo>
                  <a:pt x="16229" y="74052"/>
                </a:moveTo>
                <a:lnTo>
                  <a:pt x="16113" y="74401"/>
                </a:lnTo>
                <a:lnTo>
                  <a:pt x="16229" y="74052"/>
                </a:lnTo>
                <a:close/>
              </a:path>
              <a:path w="1256029" h="367029">
                <a:moveTo>
                  <a:pt x="22919" y="56077"/>
                </a:moveTo>
                <a:lnTo>
                  <a:pt x="22745" y="56426"/>
                </a:lnTo>
                <a:lnTo>
                  <a:pt x="22919" y="56077"/>
                </a:lnTo>
                <a:close/>
              </a:path>
              <a:path w="1256029" h="367029">
                <a:moveTo>
                  <a:pt x="25886" y="50085"/>
                </a:moveTo>
                <a:lnTo>
                  <a:pt x="25711" y="50376"/>
                </a:lnTo>
                <a:lnTo>
                  <a:pt x="25886" y="50085"/>
                </a:lnTo>
                <a:close/>
              </a:path>
              <a:path w="1256029" h="367029">
                <a:moveTo>
                  <a:pt x="48094" y="24722"/>
                </a:moveTo>
                <a:lnTo>
                  <a:pt x="26758" y="24722"/>
                </a:lnTo>
                <a:lnTo>
                  <a:pt x="37055" y="33099"/>
                </a:lnTo>
                <a:lnTo>
                  <a:pt x="32858" y="38318"/>
                </a:lnTo>
                <a:lnTo>
                  <a:pt x="43046" y="46711"/>
                </a:lnTo>
                <a:lnTo>
                  <a:pt x="48094" y="24722"/>
                </a:lnTo>
                <a:close/>
              </a:path>
              <a:path w="1256029" h="367029">
                <a:moveTo>
                  <a:pt x="29321" y="44035"/>
                </a:moveTo>
                <a:lnTo>
                  <a:pt x="29143" y="44326"/>
                </a:lnTo>
                <a:lnTo>
                  <a:pt x="29321" y="44035"/>
                </a:lnTo>
                <a:close/>
              </a:path>
              <a:path w="1256029" h="367029">
                <a:moveTo>
                  <a:pt x="32821" y="38287"/>
                </a:moveTo>
                <a:lnTo>
                  <a:pt x="32517" y="38742"/>
                </a:lnTo>
                <a:lnTo>
                  <a:pt x="32679" y="38541"/>
                </a:lnTo>
                <a:lnTo>
                  <a:pt x="32821" y="38287"/>
                </a:lnTo>
                <a:close/>
              </a:path>
              <a:path w="1256029" h="367029">
                <a:moveTo>
                  <a:pt x="32679" y="38541"/>
                </a:moveTo>
                <a:lnTo>
                  <a:pt x="32517" y="38742"/>
                </a:lnTo>
                <a:lnTo>
                  <a:pt x="32679" y="38541"/>
                </a:lnTo>
                <a:close/>
              </a:path>
              <a:path w="1256029" h="367029">
                <a:moveTo>
                  <a:pt x="32830" y="38294"/>
                </a:moveTo>
                <a:lnTo>
                  <a:pt x="32679" y="38541"/>
                </a:lnTo>
                <a:lnTo>
                  <a:pt x="32858" y="38318"/>
                </a:lnTo>
                <a:close/>
              </a:path>
              <a:path w="1256029" h="367029">
                <a:moveTo>
                  <a:pt x="33079" y="38044"/>
                </a:moveTo>
                <a:lnTo>
                  <a:pt x="32858" y="38318"/>
                </a:lnTo>
                <a:lnTo>
                  <a:pt x="33079" y="38044"/>
                </a:lnTo>
                <a:close/>
              </a:path>
              <a:path w="1256029" h="367029">
                <a:moveTo>
                  <a:pt x="26758" y="24722"/>
                </a:moveTo>
                <a:lnTo>
                  <a:pt x="22608" y="29873"/>
                </a:lnTo>
                <a:lnTo>
                  <a:pt x="32821" y="38287"/>
                </a:lnTo>
                <a:lnTo>
                  <a:pt x="32983" y="38044"/>
                </a:lnTo>
                <a:lnTo>
                  <a:pt x="37055" y="33099"/>
                </a:lnTo>
                <a:lnTo>
                  <a:pt x="26758" y="24722"/>
                </a:lnTo>
                <a:close/>
              </a:path>
              <a:path w="1256029" h="367029">
                <a:moveTo>
                  <a:pt x="52994" y="3373"/>
                </a:moveTo>
                <a:lnTo>
                  <a:pt x="12332" y="21407"/>
                </a:lnTo>
                <a:lnTo>
                  <a:pt x="22608" y="29873"/>
                </a:lnTo>
                <a:lnTo>
                  <a:pt x="26758" y="24722"/>
                </a:lnTo>
                <a:lnTo>
                  <a:pt x="48094" y="24722"/>
                </a:lnTo>
                <a:lnTo>
                  <a:pt x="52994" y="3373"/>
                </a:lnTo>
                <a:close/>
              </a:path>
              <a:path w="1256029" h="367029">
                <a:moveTo>
                  <a:pt x="13204" y="114947"/>
                </a:moveTo>
                <a:lnTo>
                  <a:pt x="0" y="116459"/>
                </a:lnTo>
                <a:lnTo>
                  <a:pt x="116" y="117506"/>
                </a:lnTo>
                <a:lnTo>
                  <a:pt x="1221" y="124079"/>
                </a:lnTo>
                <a:lnTo>
                  <a:pt x="15648" y="162996"/>
                </a:lnTo>
                <a:lnTo>
                  <a:pt x="18963" y="168523"/>
                </a:lnTo>
                <a:lnTo>
                  <a:pt x="30365" y="161833"/>
                </a:lnTo>
                <a:lnTo>
                  <a:pt x="27393" y="156714"/>
                </a:lnTo>
                <a:lnTo>
                  <a:pt x="24348" y="150897"/>
                </a:lnTo>
                <a:lnTo>
                  <a:pt x="21629" y="145021"/>
                </a:lnTo>
                <a:lnTo>
                  <a:pt x="19281" y="139262"/>
                </a:lnTo>
                <a:lnTo>
                  <a:pt x="17279" y="133445"/>
                </a:lnTo>
                <a:lnTo>
                  <a:pt x="15629" y="127570"/>
                </a:lnTo>
                <a:lnTo>
                  <a:pt x="14272" y="121694"/>
                </a:lnTo>
                <a:lnTo>
                  <a:pt x="13263" y="115819"/>
                </a:lnTo>
                <a:lnTo>
                  <a:pt x="13204" y="114947"/>
                </a:lnTo>
                <a:close/>
              </a:path>
              <a:path w="1256029" h="367029">
                <a:moveTo>
                  <a:pt x="27224" y="156423"/>
                </a:moveTo>
                <a:lnTo>
                  <a:pt x="27340" y="156714"/>
                </a:lnTo>
                <a:lnTo>
                  <a:pt x="27224" y="156423"/>
                </a:lnTo>
                <a:close/>
              </a:path>
              <a:path w="1256029" h="367029">
                <a:moveTo>
                  <a:pt x="24199" y="150606"/>
                </a:moveTo>
                <a:lnTo>
                  <a:pt x="24315" y="150897"/>
                </a:lnTo>
                <a:lnTo>
                  <a:pt x="24199" y="150606"/>
                </a:lnTo>
                <a:close/>
              </a:path>
              <a:path w="1256029" h="367029">
                <a:moveTo>
                  <a:pt x="21544" y="144789"/>
                </a:moveTo>
                <a:lnTo>
                  <a:pt x="21639" y="145021"/>
                </a:lnTo>
                <a:lnTo>
                  <a:pt x="21544" y="144789"/>
                </a:lnTo>
                <a:close/>
              </a:path>
              <a:path w="1256029" h="367029">
                <a:moveTo>
                  <a:pt x="19138" y="138913"/>
                </a:moveTo>
                <a:lnTo>
                  <a:pt x="19254" y="139262"/>
                </a:lnTo>
                <a:lnTo>
                  <a:pt x="19138" y="138913"/>
                </a:lnTo>
                <a:close/>
              </a:path>
              <a:path w="1256029" h="367029">
                <a:moveTo>
                  <a:pt x="17266" y="133408"/>
                </a:moveTo>
                <a:close/>
              </a:path>
              <a:path w="1256029" h="367029">
                <a:moveTo>
                  <a:pt x="17179" y="133096"/>
                </a:moveTo>
                <a:lnTo>
                  <a:pt x="17266" y="133408"/>
                </a:lnTo>
                <a:lnTo>
                  <a:pt x="17179" y="133096"/>
                </a:lnTo>
                <a:close/>
              </a:path>
              <a:path w="1256029" h="367029">
                <a:moveTo>
                  <a:pt x="15531" y="127221"/>
                </a:moveTo>
                <a:lnTo>
                  <a:pt x="15589" y="127570"/>
                </a:lnTo>
                <a:lnTo>
                  <a:pt x="15531" y="127221"/>
                </a:lnTo>
                <a:close/>
              </a:path>
              <a:path w="1256029" h="367029">
                <a:moveTo>
                  <a:pt x="14193" y="121345"/>
                </a:moveTo>
                <a:lnTo>
                  <a:pt x="14252" y="121694"/>
                </a:lnTo>
                <a:lnTo>
                  <a:pt x="14193" y="121345"/>
                </a:lnTo>
                <a:close/>
              </a:path>
              <a:path w="1256029" h="367029">
                <a:moveTo>
                  <a:pt x="13262" y="115814"/>
                </a:moveTo>
                <a:close/>
              </a:path>
              <a:path w="1256029" h="367029">
                <a:moveTo>
                  <a:pt x="13239" y="115470"/>
                </a:moveTo>
                <a:lnTo>
                  <a:pt x="13262" y="115814"/>
                </a:lnTo>
                <a:lnTo>
                  <a:pt x="13239" y="115470"/>
                </a:lnTo>
                <a:close/>
              </a:path>
              <a:path w="1256029" h="367029">
                <a:moveTo>
                  <a:pt x="53750" y="191966"/>
                </a:moveTo>
                <a:lnTo>
                  <a:pt x="44210" y="201157"/>
                </a:lnTo>
                <a:lnTo>
                  <a:pt x="48573" y="205694"/>
                </a:lnTo>
                <a:lnTo>
                  <a:pt x="54623" y="211570"/>
                </a:lnTo>
                <a:lnTo>
                  <a:pt x="85221" y="236525"/>
                </a:lnTo>
                <a:lnTo>
                  <a:pt x="92958" y="225763"/>
                </a:lnTo>
                <a:lnTo>
                  <a:pt x="89897" y="223553"/>
                </a:lnTo>
                <a:lnTo>
                  <a:pt x="83008" y="218317"/>
                </a:lnTo>
                <a:lnTo>
                  <a:pt x="76231" y="212849"/>
                </a:lnTo>
                <a:lnTo>
                  <a:pt x="69631" y="207323"/>
                </a:lnTo>
                <a:lnTo>
                  <a:pt x="63639" y="201855"/>
                </a:lnTo>
                <a:lnTo>
                  <a:pt x="57887" y="196270"/>
                </a:lnTo>
                <a:lnTo>
                  <a:pt x="53750" y="191966"/>
                </a:lnTo>
                <a:close/>
              </a:path>
              <a:path w="1256029" h="367029">
                <a:moveTo>
                  <a:pt x="89856" y="223495"/>
                </a:moveTo>
                <a:close/>
              </a:path>
              <a:path w="1256029" h="367029">
                <a:moveTo>
                  <a:pt x="82778" y="218143"/>
                </a:moveTo>
                <a:lnTo>
                  <a:pt x="82952" y="218317"/>
                </a:lnTo>
                <a:lnTo>
                  <a:pt x="82778" y="218143"/>
                </a:lnTo>
                <a:close/>
              </a:path>
              <a:path w="1256029" h="367029">
                <a:moveTo>
                  <a:pt x="76088" y="212733"/>
                </a:moveTo>
                <a:lnTo>
                  <a:pt x="76231" y="212849"/>
                </a:lnTo>
                <a:lnTo>
                  <a:pt x="76088" y="212733"/>
                </a:lnTo>
                <a:close/>
              </a:path>
              <a:path w="1256029" h="367029">
                <a:moveTo>
                  <a:pt x="69677" y="207323"/>
                </a:moveTo>
                <a:lnTo>
                  <a:pt x="69805" y="207439"/>
                </a:lnTo>
                <a:lnTo>
                  <a:pt x="69677" y="207323"/>
                </a:lnTo>
                <a:close/>
              </a:path>
              <a:path w="1256029" h="367029">
                <a:moveTo>
                  <a:pt x="63693" y="201855"/>
                </a:moveTo>
                <a:close/>
              </a:path>
              <a:path w="1256029" h="367029">
                <a:moveTo>
                  <a:pt x="57969" y="196356"/>
                </a:moveTo>
                <a:close/>
              </a:path>
              <a:path w="1256029" h="367029">
                <a:moveTo>
                  <a:pt x="57887" y="196270"/>
                </a:moveTo>
                <a:close/>
              </a:path>
              <a:path w="1256029" h="367029">
                <a:moveTo>
                  <a:pt x="125883" y="246938"/>
                </a:moveTo>
                <a:lnTo>
                  <a:pt x="119193" y="258398"/>
                </a:lnTo>
                <a:lnTo>
                  <a:pt x="123149" y="260725"/>
                </a:lnTo>
                <a:lnTo>
                  <a:pt x="132282" y="265785"/>
                </a:lnTo>
                <a:lnTo>
                  <a:pt x="141705" y="270788"/>
                </a:lnTo>
                <a:lnTo>
                  <a:pt x="151478" y="275616"/>
                </a:lnTo>
                <a:lnTo>
                  <a:pt x="161484" y="280387"/>
                </a:lnTo>
                <a:lnTo>
                  <a:pt x="167010" y="282888"/>
                </a:lnTo>
                <a:lnTo>
                  <a:pt x="172478" y="270788"/>
                </a:lnTo>
                <a:lnTo>
                  <a:pt x="167004" y="268345"/>
                </a:lnTo>
                <a:lnTo>
                  <a:pt x="157237" y="263691"/>
                </a:lnTo>
                <a:lnTo>
                  <a:pt x="147703" y="258921"/>
                </a:lnTo>
                <a:lnTo>
                  <a:pt x="138617" y="254151"/>
                </a:lnTo>
                <a:lnTo>
                  <a:pt x="129624" y="249148"/>
                </a:lnTo>
                <a:lnTo>
                  <a:pt x="125883" y="246938"/>
                </a:lnTo>
                <a:close/>
              </a:path>
              <a:path w="1256029" h="367029">
                <a:moveTo>
                  <a:pt x="167010" y="268345"/>
                </a:moveTo>
                <a:lnTo>
                  <a:pt x="167140" y="268403"/>
                </a:lnTo>
                <a:lnTo>
                  <a:pt x="167010" y="268345"/>
                </a:lnTo>
                <a:close/>
              </a:path>
              <a:path w="1256029" h="367029">
                <a:moveTo>
                  <a:pt x="147801" y="258973"/>
                </a:moveTo>
                <a:close/>
              </a:path>
              <a:path w="1256029" h="367029">
                <a:moveTo>
                  <a:pt x="147703" y="258921"/>
                </a:moveTo>
                <a:close/>
              </a:path>
              <a:path w="1256029" h="367029">
                <a:moveTo>
                  <a:pt x="138575" y="254093"/>
                </a:moveTo>
                <a:close/>
              </a:path>
              <a:path w="1256029" h="367029">
                <a:moveTo>
                  <a:pt x="129624" y="249148"/>
                </a:moveTo>
                <a:close/>
              </a:path>
              <a:path w="1256029" h="367029">
                <a:moveTo>
                  <a:pt x="208894" y="285971"/>
                </a:moveTo>
                <a:lnTo>
                  <a:pt x="204065" y="298303"/>
                </a:lnTo>
                <a:lnTo>
                  <a:pt x="204414" y="298478"/>
                </a:lnTo>
                <a:lnTo>
                  <a:pt x="215874" y="302724"/>
                </a:lnTo>
                <a:lnTo>
                  <a:pt x="227567" y="306855"/>
                </a:lnTo>
                <a:lnTo>
                  <a:pt x="239550" y="310927"/>
                </a:lnTo>
                <a:lnTo>
                  <a:pt x="251824" y="314824"/>
                </a:lnTo>
                <a:lnTo>
                  <a:pt x="254733" y="315697"/>
                </a:lnTo>
                <a:lnTo>
                  <a:pt x="258572" y="303015"/>
                </a:lnTo>
                <a:lnTo>
                  <a:pt x="255722" y="302143"/>
                </a:lnTo>
                <a:lnTo>
                  <a:pt x="243622" y="298303"/>
                </a:lnTo>
                <a:lnTo>
                  <a:pt x="231986" y="294348"/>
                </a:lnTo>
                <a:lnTo>
                  <a:pt x="220459" y="290276"/>
                </a:lnTo>
                <a:lnTo>
                  <a:pt x="209224" y="286087"/>
                </a:lnTo>
                <a:lnTo>
                  <a:pt x="208894" y="285971"/>
                </a:lnTo>
                <a:close/>
              </a:path>
              <a:path w="1256029" h="367029">
                <a:moveTo>
                  <a:pt x="231813" y="294290"/>
                </a:moveTo>
                <a:lnTo>
                  <a:pt x="231986" y="294348"/>
                </a:lnTo>
                <a:lnTo>
                  <a:pt x="231813" y="294290"/>
                </a:lnTo>
                <a:close/>
              </a:path>
              <a:path w="1256029" h="367029">
                <a:moveTo>
                  <a:pt x="220295" y="290218"/>
                </a:moveTo>
                <a:lnTo>
                  <a:pt x="220459" y="290276"/>
                </a:lnTo>
                <a:lnTo>
                  <a:pt x="220295" y="290218"/>
                </a:lnTo>
                <a:close/>
              </a:path>
              <a:path w="1256029" h="367029">
                <a:moveTo>
                  <a:pt x="209068" y="286029"/>
                </a:moveTo>
                <a:lnTo>
                  <a:pt x="209224" y="286087"/>
                </a:lnTo>
                <a:lnTo>
                  <a:pt x="209068" y="286029"/>
                </a:lnTo>
                <a:close/>
              </a:path>
              <a:path w="1256029" h="367029">
                <a:moveTo>
                  <a:pt x="296558" y="313777"/>
                </a:moveTo>
                <a:lnTo>
                  <a:pt x="293242" y="326633"/>
                </a:lnTo>
                <a:lnTo>
                  <a:pt x="303539" y="329251"/>
                </a:lnTo>
                <a:lnTo>
                  <a:pt x="330938" y="335766"/>
                </a:lnTo>
                <a:lnTo>
                  <a:pt x="345190" y="338791"/>
                </a:lnTo>
                <a:lnTo>
                  <a:pt x="347924" y="325760"/>
                </a:lnTo>
                <a:lnTo>
                  <a:pt x="334008" y="322852"/>
                </a:lnTo>
                <a:lnTo>
                  <a:pt x="306622" y="316395"/>
                </a:lnTo>
                <a:lnTo>
                  <a:pt x="296558" y="313777"/>
                </a:lnTo>
                <a:close/>
              </a:path>
              <a:path w="1256029" h="367029">
                <a:moveTo>
                  <a:pt x="333730" y="322794"/>
                </a:moveTo>
                <a:lnTo>
                  <a:pt x="333904" y="322852"/>
                </a:lnTo>
                <a:lnTo>
                  <a:pt x="333730" y="322794"/>
                </a:lnTo>
                <a:close/>
              </a:path>
              <a:path w="1256029" h="367029">
                <a:moveTo>
                  <a:pt x="386841" y="333323"/>
                </a:moveTo>
                <a:lnTo>
                  <a:pt x="384456" y="346353"/>
                </a:lnTo>
                <a:lnTo>
                  <a:pt x="388760" y="347109"/>
                </a:lnTo>
                <a:lnTo>
                  <a:pt x="437101" y="354381"/>
                </a:lnTo>
                <a:lnTo>
                  <a:pt x="439079" y="341234"/>
                </a:lnTo>
                <a:lnTo>
                  <a:pt x="391186" y="334079"/>
                </a:lnTo>
                <a:lnTo>
                  <a:pt x="391029" y="334079"/>
                </a:lnTo>
                <a:lnTo>
                  <a:pt x="386841" y="333323"/>
                </a:lnTo>
                <a:close/>
              </a:path>
              <a:path w="1256029" h="367029">
                <a:moveTo>
                  <a:pt x="390796" y="334021"/>
                </a:moveTo>
                <a:lnTo>
                  <a:pt x="391029" y="334079"/>
                </a:lnTo>
                <a:lnTo>
                  <a:pt x="391186" y="334079"/>
                </a:lnTo>
                <a:lnTo>
                  <a:pt x="390796" y="334021"/>
                </a:lnTo>
                <a:close/>
              </a:path>
              <a:path w="1256029" h="367029">
                <a:moveTo>
                  <a:pt x="478286" y="345830"/>
                </a:moveTo>
                <a:lnTo>
                  <a:pt x="476890" y="359035"/>
                </a:lnTo>
                <a:lnTo>
                  <a:pt x="509990" y="362408"/>
                </a:lnTo>
                <a:lnTo>
                  <a:pt x="530059" y="363572"/>
                </a:lnTo>
                <a:lnTo>
                  <a:pt x="530815" y="350309"/>
                </a:lnTo>
                <a:lnTo>
                  <a:pt x="511915" y="349204"/>
                </a:lnTo>
                <a:lnTo>
                  <a:pt x="511211" y="349204"/>
                </a:lnTo>
                <a:lnTo>
                  <a:pt x="478286" y="345830"/>
                </a:lnTo>
                <a:close/>
              </a:path>
              <a:path w="1256029" h="367029">
                <a:moveTo>
                  <a:pt x="510921" y="349145"/>
                </a:moveTo>
                <a:lnTo>
                  <a:pt x="511211" y="349204"/>
                </a:lnTo>
                <a:lnTo>
                  <a:pt x="511915" y="349204"/>
                </a:lnTo>
                <a:lnTo>
                  <a:pt x="510921" y="349145"/>
                </a:lnTo>
                <a:close/>
              </a:path>
              <a:path w="1256029" h="367029">
                <a:moveTo>
                  <a:pt x="570546" y="352636"/>
                </a:moveTo>
                <a:lnTo>
                  <a:pt x="569790" y="365899"/>
                </a:lnTo>
                <a:lnTo>
                  <a:pt x="571186" y="365957"/>
                </a:lnTo>
                <a:lnTo>
                  <a:pt x="623075" y="366888"/>
                </a:lnTo>
                <a:lnTo>
                  <a:pt x="623308" y="353625"/>
                </a:lnTo>
                <a:lnTo>
                  <a:pt x="571535" y="352752"/>
                </a:lnTo>
                <a:lnTo>
                  <a:pt x="571826" y="352752"/>
                </a:lnTo>
                <a:lnTo>
                  <a:pt x="570546" y="352636"/>
                </a:lnTo>
                <a:close/>
              </a:path>
              <a:path w="1256029" h="367029">
                <a:moveTo>
                  <a:pt x="715568" y="350832"/>
                </a:moveTo>
                <a:lnTo>
                  <a:pt x="691950" y="352345"/>
                </a:lnTo>
                <a:lnTo>
                  <a:pt x="692241" y="352345"/>
                </a:lnTo>
                <a:lnTo>
                  <a:pt x="662807" y="353043"/>
                </a:lnTo>
                <a:lnTo>
                  <a:pt x="663156" y="366306"/>
                </a:lnTo>
                <a:lnTo>
                  <a:pt x="692707" y="365608"/>
                </a:lnTo>
                <a:lnTo>
                  <a:pt x="716383" y="364095"/>
                </a:lnTo>
                <a:lnTo>
                  <a:pt x="715568" y="350832"/>
                </a:lnTo>
                <a:close/>
              </a:path>
              <a:path w="1256029" h="367029">
                <a:moveTo>
                  <a:pt x="807712" y="342572"/>
                </a:moveTo>
                <a:lnTo>
                  <a:pt x="754950" y="348156"/>
                </a:lnTo>
                <a:lnTo>
                  <a:pt x="756346" y="361361"/>
                </a:lnTo>
                <a:lnTo>
                  <a:pt x="809108" y="355719"/>
                </a:lnTo>
                <a:lnTo>
                  <a:pt x="807712" y="342572"/>
                </a:lnTo>
                <a:close/>
              </a:path>
              <a:path w="1256029" h="367029">
                <a:moveTo>
                  <a:pt x="898692" y="327389"/>
                </a:moveTo>
                <a:lnTo>
                  <a:pt x="864429" y="334137"/>
                </a:lnTo>
                <a:lnTo>
                  <a:pt x="846803" y="336755"/>
                </a:lnTo>
                <a:lnTo>
                  <a:pt x="848781" y="349843"/>
                </a:lnTo>
                <a:lnTo>
                  <a:pt x="866814" y="347168"/>
                </a:lnTo>
                <a:lnTo>
                  <a:pt x="901252" y="340420"/>
                </a:lnTo>
                <a:lnTo>
                  <a:pt x="898692" y="327389"/>
                </a:lnTo>
                <a:close/>
              </a:path>
              <a:path w="1256029" h="367029">
                <a:moveTo>
                  <a:pt x="864720" y="334079"/>
                </a:moveTo>
                <a:lnTo>
                  <a:pt x="864331" y="334137"/>
                </a:lnTo>
                <a:lnTo>
                  <a:pt x="864720" y="334079"/>
                </a:lnTo>
                <a:close/>
              </a:path>
              <a:path w="1256029" h="367029">
                <a:moveTo>
                  <a:pt x="988277" y="305458"/>
                </a:moveTo>
                <a:lnTo>
                  <a:pt x="969138" y="310985"/>
                </a:lnTo>
                <a:lnTo>
                  <a:pt x="944008" y="317500"/>
                </a:lnTo>
                <a:lnTo>
                  <a:pt x="937376" y="319071"/>
                </a:lnTo>
                <a:lnTo>
                  <a:pt x="940401" y="331985"/>
                </a:lnTo>
                <a:lnTo>
                  <a:pt x="947266" y="330356"/>
                </a:lnTo>
                <a:lnTo>
                  <a:pt x="972745" y="323724"/>
                </a:lnTo>
                <a:lnTo>
                  <a:pt x="991941" y="318198"/>
                </a:lnTo>
                <a:lnTo>
                  <a:pt x="988277" y="305458"/>
                </a:lnTo>
                <a:close/>
              </a:path>
              <a:path w="1256029" h="367029">
                <a:moveTo>
                  <a:pt x="1075676" y="288240"/>
                </a:moveTo>
                <a:lnTo>
                  <a:pt x="1040107" y="288240"/>
                </a:lnTo>
                <a:lnTo>
                  <a:pt x="1025739" y="293301"/>
                </a:lnTo>
                <a:lnTo>
                  <a:pt x="1030160" y="305808"/>
                </a:lnTo>
                <a:lnTo>
                  <a:pt x="1044587" y="300688"/>
                </a:lnTo>
                <a:lnTo>
                  <a:pt x="1066866" y="292021"/>
                </a:lnTo>
                <a:lnTo>
                  <a:pt x="1075676" y="288240"/>
                </a:lnTo>
                <a:close/>
              </a:path>
              <a:path w="1256029" h="367029">
                <a:moveTo>
                  <a:pt x="1074720" y="274162"/>
                </a:moveTo>
                <a:lnTo>
                  <a:pt x="1061689" y="279805"/>
                </a:lnTo>
                <a:lnTo>
                  <a:pt x="1039875" y="288298"/>
                </a:lnTo>
                <a:lnTo>
                  <a:pt x="1040107" y="288240"/>
                </a:lnTo>
                <a:lnTo>
                  <a:pt x="1075676" y="288240"/>
                </a:lnTo>
                <a:lnTo>
                  <a:pt x="1080013" y="286378"/>
                </a:lnTo>
                <a:lnTo>
                  <a:pt x="1074720" y="274162"/>
                </a:lnTo>
                <a:close/>
              </a:path>
              <a:path w="1256029" h="367029">
                <a:moveTo>
                  <a:pt x="1061922" y="279688"/>
                </a:moveTo>
                <a:lnTo>
                  <a:pt x="1061624" y="279805"/>
                </a:lnTo>
                <a:lnTo>
                  <a:pt x="1061922" y="279688"/>
                </a:lnTo>
                <a:close/>
              </a:path>
              <a:path w="1256029" h="367029">
                <a:moveTo>
                  <a:pt x="1147473" y="251417"/>
                </a:moveTo>
                <a:lnTo>
                  <a:pt x="1121373" y="251417"/>
                </a:lnTo>
                <a:lnTo>
                  <a:pt x="1110204" y="257292"/>
                </a:lnTo>
                <a:lnTo>
                  <a:pt x="1116370" y="268985"/>
                </a:lnTo>
                <a:lnTo>
                  <a:pt x="1127656" y="263051"/>
                </a:lnTo>
                <a:lnTo>
                  <a:pt x="1145863" y="252464"/>
                </a:lnTo>
                <a:lnTo>
                  <a:pt x="1147473" y="251417"/>
                </a:lnTo>
                <a:close/>
              </a:path>
              <a:path w="1256029" h="367029">
                <a:moveTo>
                  <a:pt x="1162158" y="241121"/>
                </a:moveTo>
                <a:lnTo>
                  <a:pt x="1139057" y="241121"/>
                </a:lnTo>
                <a:lnTo>
                  <a:pt x="1121140" y="251533"/>
                </a:lnTo>
                <a:lnTo>
                  <a:pt x="1121373" y="251417"/>
                </a:lnTo>
                <a:lnTo>
                  <a:pt x="1147473" y="251417"/>
                </a:lnTo>
                <a:lnTo>
                  <a:pt x="1162500" y="241644"/>
                </a:lnTo>
                <a:lnTo>
                  <a:pt x="1162158" y="241121"/>
                </a:lnTo>
                <a:close/>
              </a:path>
              <a:path w="1256029" h="367029">
                <a:moveTo>
                  <a:pt x="1155229" y="230533"/>
                </a:moveTo>
                <a:lnTo>
                  <a:pt x="1138842" y="241246"/>
                </a:lnTo>
                <a:lnTo>
                  <a:pt x="1139057" y="241121"/>
                </a:lnTo>
                <a:lnTo>
                  <a:pt x="1162158" y="241121"/>
                </a:lnTo>
                <a:lnTo>
                  <a:pt x="1155229" y="230533"/>
                </a:lnTo>
                <a:close/>
              </a:path>
              <a:path w="1256029" h="367029">
                <a:moveTo>
                  <a:pt x="1225437" y="183822"/>
                </a:moveTo>
                <a:lnTo>
                  <a:pt x="1208514" y="183822"/>
                </a:lnTo>
                <a:lnTo>
                  <a:pt x="1202930" y="190104"/>
                </a:lnTo>
                <a:lnTo>
                  <a:pt x="1197113" y="196154"/>
                </a:lnTo>
                <a:lnTo>
                  <a:pt x="1185711" y="206858"/>
                </a:lnTo>
                <a:lnTo>
                  <a:pt x="1223813" y="185974"/>
                </a:lnTo>
                <a:lnTo>
                  <a:pt x="1225437" y="183822"/>
                </a:lnTo>
                <a:close/>
              </a:path>
              <a:path w="1256029" h="367029">
                <a:moveTo>
                  <a:pt x="1197345" y="195863"/>
                </a:moveTo>
                <a:lnTo>
                  <a:pt x="1197037" y="196154"/>
                </a:lnTo>
                <a:lnTo>
                  <a:pt x="1197345" y="195863"/>
                </a:lnTo>
                <a:close/>
              </a:path>
              <a:path w="1256029" h="367029">
                <a:moveTo>
                  <a:pt x="1203104" y="189872"/>
                </a:moveTo>
                <a:lnTo>
                  <a:pt x="1202882" y="190104"/>
                </a:lnTo>
                <a:lnTo>
                  <a:pt x="1203104" y="189872"/>
                </a:lnTo>
                <a:close/>
              </a:path>
              <a:path w="1256029" h="367029">
                <a:moveTo>
                  <a:pt x="1229911" y="177714"/>
                </a:moveTo>
                <a:lnTo>
                  <a:pt x="1213459" y="177714"/>
                </a:lnTo>
                <a:lnTo>
                  <a:pt x="1208340" y="183996"/>
                </a:lnTo>
                <a:lnTo>
                  <a:pt x="1208514" y="183822"/>
                </a:lnTo>
                <a:lnTo>
                  <a:pt x="1225437" y="183822"/>
                </a:lnTo>
                <a:lnTo>
                  <a:pt x="1228816" y="179342"/>
                </a:lnTo>
                <a:lnTo>
                  <a:pt x="1229911" y="177714"/>
                </a:lnTo>
                <a:close/>
              </a:path>
              <a:path w="1256029" h="367029">
                <a:moveTo>
                  <a:pt x="1224419" y="171489"/>
                </a:moveTo>
                <a:lnTo>
                  <a:pt x="1218112" y="171489"/>
                </a:lnTo>
                <a:lnTo>
                  <a:pt x="1213284" y="177888"/>
                </a:lnTo>
                <a:lnTo>
                  <a:pt x="1213459" y="177714"/>
                </a:lnTo>
                <a:lnTo>
                  <a:pt x="1229911" y="177714"/>
                </a:lnTo>
                <a:lnTo>
                  <a:pt x="1231085" y="175969"/>
                </a:lnTo>
                <a:lnTo>
                  <a:pt x="1224419" y="171489"/>
                </a:lnTo>
                <a:close/>
              </a:path>
              <a:path w="1256029" h="367029">
                <a:moveTo>
                  <a:pt x="1220090" y="168581"/>
                </a:moveTo>
                <a:lnTo>
                  <a:pt x="1217880" y="171780"/>
                </a:lnTo>
                <a:lnTo>
                  <a:pt x="1218112" y="171489"/>
                </a:lnTo>
                <a:lnTo>
                  <a:pt x="1224419" y="171489"/>
                </a:lnTo>
                <a:lnTo>
                  <a:pt x="1220090" y="168581"/>
                </a:lnTo>
                <a:close/>
              </a:path>
              <a:path w="1256029" h="367029">
                <a:moveTo>
                  <a:pt x="1251019" y="134434"/>
                </a:moveTo>
                <a:lnTo>
                  <a:pt x="1237251" y="134434"/>
                </a:lnTo>
                <a:lnTo>
                  <a:pt x="1237193" y="134609"/>
                </a:lnTo>
                <a:lnTo>
                  <a:pt x="1249641" y="139088"/>
                </a:lnTo>
                <a:lnTo>
                  <a:pt x="1251019" y="134434"/>
                </a:lnTo>
                <a:close/>
              </a:path>
              <a:path w="1256029" h="367029">
                <a:moveTo>
                  <a:pt x="1252622" y="128268"/>
                </a:moveTo>
                <a:lnTo>
                  <a:pt x="1239054" y="128268"/>
                </a:lnTo>
                <a:lnTo>
                  <a:pt x="1237135" y="134783"/>
                </a:lnTo>
                <a:lnTo>
                  <a:pt x="1237251" y="134434"/>
                </a:lnTo>
                <a:lnTo>
                  <a:pt x="1251019" y="134434"/>
                </a:lnTo>
                <a:lnTo>
                  <a:pt x="1251794" y="131816"/>
                </a:lnTo>
                <a:lnTo>
                  <a:pt x="1252622" y="128268"/>
                </a:lnTo>
                <a:close/>
              </a:path>
              <a:path w="1256029" h="367029">
                <a:moveTo>
                  <a:pt x="1255684" y="103487"/>
                </a:moveTo>
                <a:lnTo>
                  <a:pt x="1242428" y="103487"/>
                </a:lnTo>
                <a:lnTo>
                  <a:pt x="1242428" y="103894"/>
                </a:lnTo>
                <a:lnTo>
                  <a:pt x="1242137" y="110118"/>
                </a:lnTo>
                <a:lnTo>
                  <a:pt x="1241439" y="116284"/>
                </a:lnTo>
                <a:lnTo>
                  <a:pt x="1240392" y="122451"/>
                </a:lnTo>
                <a:lnTo>
                  <a:pt x="1238938" y="128617"/>
                </a:lnTo>
                <a:lnTo>
                  <a:pt x="1239054" y="128268"/>
                </a:lnTo>
                <a:lnTo>
                  <a:pt x="1252622" y="128268"/>
                </a:lnTo>
                <a:lnTo>
                  <a:pt x="1253423" y="124836"/>
                </a:lnTo>
                <a:lnTo>
                  <a:pt x="1254586" y="117913"/>
                </a:lnTo>
                <a:lnTo>
                  <a:pt x="1255342" y="110933"/>
                </a:lnTo>
                <a:lnTo>
                  <a:pt x="1255691" y="103952"/>
                </a:lnTo>
                <a:lnTo>
                  <a:pt x="1255684" y="103487"/>
                </a:lnTo>
                <a:close/>
              </a:path>
              <a:path w="1256029" h="367029">
                <a:moveTo>
                  <a:pt x="1240450" y="122043"/>
                </a:moveTo>
                <a:lnTo>
                  <a:pt x="1240357" y="122451"/>
                </a:lnTo>
                <a:lnTo>
                  <a:pt x="1240450" y="122043"/>
                </a:lnTo>
                <a:close/>
              </a:path>
              <a:path w="1256029" h="367029">
                <a:moveTo>
                  <a:pt x="1241439" y="115935"/>
                </a:moveTo>
                <a:lnTo>
                  <a:pt x="1241383" y="116284"/>
                </a:lnTo>
                <a:lnTo>
                  <a:pt x="1241439" y="115935"/>
                </a:lnTo>
                <a:close/>
              </a:path>
              <a:path w="1256029" h="367029">
                <a:moveTo>
                  <a:pt x="1242137" y="109653"/>
                </a:moveTo>
                <a:lnTo>
                  <a:pt x="1242088" y="110118"/>
                </a:lnTo>
                <a:lnTo>
                  <a:pt x="1242137" y="109653"/>
                </a:lnTo>
                <a:close/>
              </a:path>
              <a:path w="1256029" h="367029">
                <a:moveTo>
                  <a:pt x="1242423" y="103604"/>
                </a:moveTo>
                <a:lnTo>
                  <a:pt x="1242410" y="103894"/>
                </a:lnTo>
                <a:lnTo>
                  <a:pt x="1242423" y="103604"/>
                </a:lnTo>
                <a:close/>
              </a:path>
              <a:path w="1256029" h="367029">
                <a:moveTo>
                  <a:pt x="1255143" y="91154"/>
                </a:moveTo>
                <a:lnTo>
                  <a:pt x="1241846" y="91154"/>
                </a:lnTo>
                <a:lnTo>
                  <a:pt x="1242370" y="97786"/>
                </a:lnTo>
                <a:lnTo>
                  <a:pt x="1242423" y="103604"/>
                </a:lnTo>
                <a:lnTo>
                  <a:pt x="1255684" y="103487"/>
                </a:lnTo>
                <a:lnTo>
                  <a:pt x="1255575" y="96913"/>
                </a:lnTo>
                <a:lnTo>
                  <a:pt x="1255143" y="91154"/>
                </a:lnTo>
                <a:close/>
              </a:path>
              <a:path w="1256029" h="367029">
                <a:moveTo>
                  <a:pt x="1242312" y="97321"/>
                </a:moveTo>
                <a:lnTo>
                  <a:pt x="1242320" y="97786"/>
                </a:lnTo>
                <a:lnTo>
                  <a:pt x="1242312" y="97321"/>
                </a:lnTo>
                <a:close/>
              </a:path>
              <a:path w="1256029" h="367029">
                <a:moveTo>
                  <a:pt x="1254179" y="83592"/>
                </a:moveTo>
                <a:lnTo>
                  <a:pt x="1241032" y="85337"/>
                </a:lnTo>
                <a:lnTo>
                  <a:pt x="1241846" y="91503"/>
                </a:lnTo>
                <a:lnTo>
                  <a:pt x="1241846" y="91154"/>
                </a:lnTo>
                <a:lnTo>
                  <a:pt x="1255143" y="91154"/>
                </a:lnTo>
                <a:lnTo>
                  <a:pt x="1255051" y="89933"/>
                </a:lnTo>
                <a:lnTo>
                  <a:pt x="1254179" y="83592"/>
                </a:lnTo>
                <a:close/>
              </a:path>
              <a:path w="1256029" h="367029">
                <a:moveTo>
                  <a:pt x="1232752" y="48049"/>
                </a:moveTo>
                <a:lnTo>
                  <a:pt x="1227769" y="48049"/>
                </a:lnTo>
                <a:lnTo>
                  <a:pt x="1228816" y="50085"/>
                </a:lnTo>
                <a:lnTo>
                  <a:pt x="1232752" y="48049"/>
                </a:lnTo>
                <a:close/>
              </a:path>
              <a:path w="1256029" h="367029">
                <a:moveTo>
                  <a:pt x="1239492" y="41825"/>
                </a:moveTo>
                <a:lnTo>
                  <a:pt x="1224220" y="41825"/>
                </a:lnTo>
                <a:lnTo>
                  <a:pt x="1227885" y="48282"/>
                </a:lnTo>
                <a:lnTo>
                  <a:pt x="1227769" y="48049"/>
                </a:lnTo>
                <a:lnTo>
                  <a:pt x="1232752" y="48049"/>
                </a:lnTo>
                <a:lnTo>
                  <a:pt x="1240625" y="43977"/>
                </a:lnTo>
                <a:lnTo>
                  <a:pt x="1239492" y="41825"/>
                </a:lnTo>
                <a:close/>
              </a:path>
              <a:path w="1256029" h="367029">
                <a:moveTo>
                  <a:pt x="1235956" y="35659"/>
                </a:moveTo>
                <a:lnTo>
                  <a:pt x="1220265" y="35659"/>
                </a:lnTo>
                <a:lnTo>
                  <a:pt x="1224337" y="42058"/>
                </a:lnTo>
                <a:lnTo>
                  <a:pt x="1224220" y="41825"/>
                </a:lnTo>
                <a:lnTo>
                  <a:pt x="1239492" y="41825"/>
                </a:lnTo>
                <a:lnTo>
                  <a:pt x="1235956" y="35659"/>
                </a:lnTo>
                <a:close/>
              </a:path>
              <a:path w="1256029" h="367029">
                <a:moveTo>
                  <a:pt x="1232066" y="29551"/>
                </a:moveTo>
                <a:lnTo>
                  <a:pt x="1215902" y="29551"/>
                </a:lnTo>
                <a:lnTo>
                  <a:pt x="1216076" y="29783"/>
                </a:lnTo>
                <a:lnTo>
                  <a:pt x="1220439" y="35950"/>
                </a:lnTo>
                <a:lnTo>
                  <a:pt x="1220265" y="35659"/>
                </a:lnTo>
                <a:lnTo>
                  <a:pt x="1235956" y="35659"/>
                </a:lnTo>
                <a:lnTo>
                  <a:pt x="1235622" y="35077"/>
                </a:lnTo>
                <a:lnTo>
                  <a:pt x="1232066" y="29551"/>
                </a:lnTo>
                <a:close/>
              </a:path>
              <a:path w="1256029" h="367029">
                <a:moveTo>
                  <a:pt x="1215980" y="29661"/>
                </a:moveTo>
                <a:close/>
              </a:path>
              <a:path w="1256029" h="367029">
                <a:moveTo>
                  <a:pt x="1223217" y="17393"/>
                </a:moveTo>
                <a:lnTo>
                  <a:pt x="1206013" y="17393"/>
                </a:lnTo>
                <a:lnTo>
                  <a:pt x="1211306" y="23675"/>
                </a:lnTo>
                <a:lnTo>
                  <a:pt x="1215980" y="29661"/>
                </a:lnTo>
                <a:lnTo>
                  <a:pt x="1232066" y="29551"/>
                </a:lnTo>
                <a:lnTo>
                  <a:pt x="1231317" y="28387"/>
                </a:lnTo>
                <a:lnTo>
                  <a:pt x="1226606" y="21756"/>
                </a:lnTo>
                <a:lnTo>
                  <a:pt x="1223217" y="17393"/>
                </a:lnTo>
                <a:close/>
              </a:path>
              <a:path w="1256029" h="367029">
                <a:moveTo>
                  <a:pt x="1211132" y="23501"/>
                </a:moveTo>
                <a:lnTo>
                  <a:pt x="1211269" y="23675"/>
                </a:lnTo>
                <a:lnTo>
                  <a:pt x="1211132" y="23501"/>
                </a:lnTo>
                <a:close/>
              </a:path>
              <a:path w="1256029" h="367029">
                <a:moveTo>
                  <a:pt x="1207816" y="0"/>
                </a:moveTo>
                <a:lnTo>
                  <a:pt x="1198392" y="9307"/>
                </a:lnTo>
                <a:lnTo>
                  <a:pt x="1200603" y="11517"/>
                </a:lnTo>
                <a:lnTo>
                  <a:pt x="1206187" y="17625"/>
                </a:lnTo>
                <a:lnTo>
                  <a:pt x="1206013" y="17393"/>
                </a:lnTo>
                <a:lnTo>
                  <a:pt x="1223217" y="17393"/>
                </a:lnTo>
                <a:lnTo>
                  <a:pt x="1221545" y="15240"/>
                </a:lnTo>
                <a:lnTo>
                  <a:pt x="1216018" y="8725"/>
                </a:lnTo>
                <a:lnTo>
                  <a:pt x="1210085" y="2326"/>
                </a:lnTo>
                <a:lnTo>
                  <a:pt x="1207816" y="0"/>
                </a:lnTo>
                <a:close/>
              </a:path>
              <a:path w="1256029" h="367029">
                <a:moveTo>
                  <a:pt x="1200428" y="11401"/>
                </a:moveTo>
                <a:lnTo>
                  <a:pt x="1200603" y="11517"/>
                </a:lnTo>
                <a:lnTo>
                  <a:pt x="1200428" y="1140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3637043" y="4757718"/>
            <a:ext cx="22225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65" dirty="0">
                <a:latin typeface="Cambria Math"/>
                <a:cs typeface="Cambria Math"/>
              </a:rPr>
              <a:t>𝑎</a:t>
            </a:r>
            <a:r>
              <a:rPr sz="1050" dirty="0">
                <a:latin typeface="Cambria Math"/>
                <a:cs typeface="Cambria Math"/>
              </a:rPr>
              <a:t>,</a:t>
            </a:r>
            <a:r>
              <a:rPr sz="1050" spc="140" dirty="0">
                <a:latin typeface="Cambria Math"/>
                <a:cs typeface="Cambria Math"/>
              </a:rPr>
              <a:t>𝑏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03910" y="4172176"/>
            <a:ext cx="4514850" cy="110299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146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Overall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Framework</a:t>
            </a:r>
            <a:endParaRPr sz="2200">
              <a:latin typeface="Times New Roman"/>
              <a:cs typeface="Times New Roman"/>
            </a:endParaRPr>
          </a:p>
          <a:p>
            <a:pPr marL="38100" marR="30480">
              <a:lnSpc>
                <a:spcPct val="104200"/>
              </a:lnSpc>
              <a:spcBef>
                <a:spcPts val="850"/>
              </a:spcBef>
              <a:tabLst>
                <a:tab pos="3504565" algn="l"/>
              </a:tabLst>
            </a:pPr>
            <a:r>
              <a:rPr sz="1450" spc="10" dirty="0">
                <a:latin typeface="Arial"/>
                <a:cs typeface="Arial"/>
              </a:rPr>
              <a:t>The </a:t>
            </a:r>
            <a:r>
              <a:rPr sz="1450" spc="5" dirty="0">
                <a:latin typeface="Arial"/>
                <a:cs typeface="Arial"/>
              </a:rPr>
              <a:t>colorization for the current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frame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20" dirty="0">
                <a:latin typeface="Cambria Math"/>
                <a:cs typeface="Cambria Math"/>
              </a:rPr>
              <a:t>𝑥</a:t>
            </a:r>
            <a:r>
              <a:rPr sz="1575" spc="30" baseline="-21164" dirty="0">
                <a:latin typeface="Cambria Math"/>
                <a:cs typeface="Cambria Math"/>
              </a:rPr>
              <a:t>𝑡	</a:t>
            </a:r>
            <a:r>
              <a:rPr sz="1450" spc="5" dirty="0">
                <a:latin typeface="Arial"/>
                <a:cs typeface="Arial"/>
              </a:rPr>
              <a:t>depends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on  </a:t>
            </a:r>
            <a:r>
              <a:rPr sz="1450" spc="5" dirty="0">
                <a:latin typeface="Arial"/>
                <a:cs typeface="Arial"/>
              </a:rPr>
              <a:t>the semantically corresponding region of 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example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110088" y="5399719"/>
            <a:ext cx="311785" cy="127000"/>
          </a:xfrm>
          <a:custGeom>
            <a:avLst/>
            <a:gdLst/>
            <a:ahLst/>
            <a:cxnLst/>
            <a:rect l="l" t="t" r="r" b="b"/>
            <a:pathLst>
              <a:path w="311784" h="127000">
                <a:moveTo>
                  <a:pt x="270963" y="0"/>
                </a:moveTo>
                <a:lnTo>
                  <a:pt x="269218" y="0"/>
                </a:lnTo>
                <a:lnTo>
                  <a:pt x="269218" y="5060"/>
                </a:lnTo>
                <a:lnTo>
                  <a:pt x="276664" y="5060"/>
                </a:lnTo>
                <a:lnTo>
                  <a:pt x="281666" y="6689"/>
                </a:lnTo>
                <a:lnTo>
                  <a:pt x="285331" y="10063"/>
                </a:lnTo>
                <a:lnTo>
                  <a:pt x="288938" y="13437"/>
                </a:lnTo>
                <a:lnTo>
                  <a:pt x="290627" y="18614"/>
                </a:lnTo>
                <a:lnTo>
                  <a:pt x="290741" y="29725"/>
                </a:lnTo>
                <a:lnTo>
                  <a:pt x="290334" y="33565"/>
                </a:lnTo>
                <a:lnTo>
                  <a:pt x="289461" y="38160"/>
                </a:lnTo>
                <a:lnTo>
                  <a:pt x="288531" y="42697"/>
                </a:lnTo>
                <a:lnTo>
                  <a:pt x="288232" y="45082"/>
                </a:lnTo>
                <a:lnTo>
                  <a:pt x="288123" y="51656"/>
                </a:lnTo>
                <a:lnTo>
                  <a:pt x="289229" y="54797"/>
                </a:lnTo>
                <a:lnTo>
                  <a:pt x="291544" y="57299"/>
                </a:lnTo>
                <a:lnTo>
                  <a:pt x="293650" y="59625"/>
                </a:lnTo>
                <a:lnTo>
                  <a:pt x="296267" y="61371"/>
                </a:lnTo>
                <a:lnTo>
                  <a:pt x="299350" y="62534"/>
                </a:lnTo>
                <a:lnTo>
                  <a:pt x="299350" y="63756"/>
                </a:lnTo>
                <a:lnTo>
                  <a:pt x="296267" y="64861"/>
                </a:lnTo>
                <a:lnTo>
                  <a:pt x="293650" y="66664"/>
                </a:lnTo>
                <a:lnTo>
                  <a:pt x="291439" y="69107"/>
                </a:lnTo>
                <a:lnTo>
                  <a:pt x="289229" y="71492"/>
                </a:lnTo>
                <a:lnTo>
                  <a:pt x="288123" y="74575"/>
                </a:lnTo>
                <a:lnTo>
                  <a:pt x="288227" y="81149"/>
                </a:lnTo>
                <a:lnTo>
                  <a:pt x="288531" y="83534"/>
                </a:lnTo>
                <a:lnTo>
                  <a:pt x="289461" y="88129"/>
                </a:lnTo>
                <a:lnTo>
                  <a:pt x="290334" y="92667"/>
                </a:lnTo>
                <a:lnTo>
                  <a:pt x="290556" y="94761"/>
                </a:lnTo>
                <a:lnTo>
                  <a:pt x="290631" y="107966"/>
                </a:lnTo>
                <a:lnTo>
                  <a:pt x="288938" y="113318"/>
                </a:lnTo>
                <a:lnTo>
                  <a:pt x="285331" y="116692"/>
                </a:lnTo>
                <a:lnTo>
                  <a:pt x="281666" y="120007"/>
                </a:lnTo>
                <a:lnTo>
                  <a:pt x="276664" y="121694"/>
                </a:lnTo>
                <a:lnTo>
                  <a:pt x="269218" y="121694"/>
                </a:lnTo>
                <a:lnTo>
                  <a:pt x="269218" y="126755"/>
                </a:lnTo>
                <a:lnTo>
                  <a:pt x="270963" y="126755"/>
                </a:lnTo>
                <a:lnTo>
                  <a:pt x="281375" y="126581"/>
                </a:lnTo>
                <a:lnTo>
                  <a:pt x="289170" y="124196"/>
                </a:lnTo>
                <a:lnTo>
                  <a:pt x="294348" y="119600"/>
                </a:lnTo>
                <a:lnTo>
                  <a:pt x="299467" y="115005"/>
                </a:lnTo>
                <a:lnTo>
                  <a:pt x="302085" y="107966"/>
                </a:lnTo>
                <a:lnTo>
                  <a:pt x="302085" y="94761"/>
                </a:lnTo>
                <a:lnTo>
                  <a:pt x="301561" y="90573"/>
                </a:lnTo>
                <a:lnTo>
                  <a:pt x="299467" y="81149"/>
                </a:lnTo>
                <a:lnTo>
                  <a:pt x="298943" y="78008"/>
                </a:lnTo>
                <a:lnTo>
                  <a:pt x="298943" y="73354"/>
                </a:lnTo>
                <a:lnTo>
                  <a:pt x="299990" y="70852"/>
                </a:lnTo>
                <a:lnTo>
                  <a:pt x="304179" y="67013"/>
                </a:lnTo>
                <a:lnTo>
                  <a:pt x="307378" y="65966"/>
                </a:lnTo>
                <a:lnTo>
                  <a:pt x="311625" y="65850"/>
                </a:lnTo>
                <a:lnTo>
                  <a:pt x="311625" y="60382"/>
                </a:lnTo>
                <a:lnTo>
                  <a:pt x="307378" y="60265"/>
                </a:lnTo>
                <a:lnTo>
                  <a:pt x="304179" y="59276"/>
                </a:lnTo>
                <a:lnTo>
                  <a:pt x="301958" y="57182"/>
                </a:lnTo>
                <a:lnTo>
                  <a:pt x="299990" y="55379"/>
                </a:lnTo>
                <a:lnTo>
                  <a:pt x="298943" y="52877"/>
                </a:lnTo>
                <a:lnTo>
                  <a:pt x="298943" y="48224"/>
                </a:lnTo>
                <a:lnTo>
                  <a:pt x="299467" y="45082"/>
                </a:lnTo>
                <a:lnTo>
                  <a:pt x="301561" y="35717"/>
                </a:lnTo>
                <a:lnTo>
                  <a:pt x="302085" y="31528"/>
                </a:lnTo>
                <a:lnTo>
                  <a:pt x="302085" y="18614"/>
                </a:lnTo>
                <a:lnTo>
                  <a:pt x="299467" y="11750"/>
                </a:lnTo>
                <a:lnTo>
                  <a:pt x="294348" y="7155"/>
                </a:lnTo>
                <a:lnTo>
                  <a:pt x="289170" y="2559"/>
                </a:lnTo>
                <a:lnTo>
                  <a:pt x="281375" y="174"/>
                </a:lnTo>
                <a:lnTo>
                  <a:pt x="270963" y="0"/>
                </a:lnTo>
                <a:close/>
              </a:path>
              <a:path w="311784" h="127000">
                <a:moveTo>
                  <a:pt x="42407" y="0"/>
                </a:moveTo>
                <a:lnTo>
                  <a:pt x="40720" y="0"/>
                </a:lnTo>
                <a:lnTo>
                  <a:pt x="30307" y="174"/>
                </a:lnTo>
                <a:lnTo>
                  <a:pt x="22512" y="2559"/>
                </a:lnTo>
                <a:lnTo>
                  <a:pt x="12157" y="11750"/>
                </a:lnTo>
                <a:lnTo>
                  <a:pt x="9598" y="18614"/>
                </a:lnTo>
                <a:lnTo>
                  <a:pt x="9598" y="31470"/>
                </a:lnTo>
                <a:lnTo>
                  <a:pt x="10121" y="35659"/>
                </a:lnTo>
                <a:lnTo>
                  <a:pt x="12216" y="45024"/>
                </a:lnTo>
                <a:lnTo>
                  <a:pt x="12739" y="48166"/>
                </a:lnTo>
                <a:lnTo>
                  <a:pt x="12739" y="52819"/>
                </a:lnTo>
                <a:lnTo>
                  <a:pt x="11634" y="55321"/>
                </a:lnTo>
                <a:lnTo>
                  <a:pt x="7445" y="59160"/>
                </a:lnTo>
                <a:lnTo>
                  <a:pt x="4246" y="60207"/>
                </a:lnTo>
                <a:lnTo>
                  <a:pt x="0" y="60323"/>
                </a:lnTo>
                <a:lnTo>
                  <a:pt x="0" y="65792"/>
                </a:lnTo>
                <a:lnTo>
                  <a:pt x="4246" y="65908"/>
                </a:lnTo>
                <a:lnTo>
                  <a:pt x="7445" y="66955"/>
                </a:lnTo>
                <a:lnTo>
                  <a:pt x="11634" y="70794"/>
                </a:lnTo>
                <a:lnTo>
                  <a:pt x="12739" y="73296"/>
                </a:lnTo>
                <a:lnTo>
                  <a:pt x="12739" y="77949"/>
                </a:lnTo>
                <a:lnTo>
                  <a:pt x="12216" y="81091"/>
                </a:lnTo>
                <a:lnTo>
                  <a:pt x="10121" y="90514"/>
                </a:lnTo>
                <a:lnTo>
                  <a:pt x="9598" y="94703"/>
                </a:lnTo>
                <a:lnTo>
                  <a:pt x="9598" y="107908"/>
                </a:lnTo>
                <a:lnTo>
                  <a:pt x="12157" y="115005"/>
                </a:lnTo>
                <a:lnTo>
                  <a:pt x="22512" y="124196"/>
                </a:lnTo>
                <a:lnTo>
                  <a:pt x="30307" y="126581"/>
                </a:lnTo>
                <a:lnTo>
                  <a:pt x="40720" y="126755"/>
                </a:lnTo>
                <a:lnTo>
                  <a:pt x="42407" y="126755"/>
                </a:lnTo>
                <a:lnTo>
                  <a:pt x="42407" y="121694"/>
                </a:lnTo>
                <a:lnTo>
                  <a:pt x="35019" y="121694"/>
                </a:lnTo>
                <a:lnTo>
                  <a:pt x="29958" y="120007"/>
                </a:lnTo>
                <a:lnTo>
                  <a:pt x="22686" y="113318"/>
                </a:lnTo>
                <a:lnTo>
                  <a:pt x="20975" y="107908"/>
                </a:lnTo>
                <a:lnTo>
                  <a:pt x="20883" y="96448"/>
                </a:lnTo>
                <a:lnTo>
                  <a:pt x="21348" y="92609"/>
                </a:lnTo>
                <a:lnTo>
                  <a:pt x="23094" y="83476"/>
                </a:lnTo>
                <a:lnTo>
                  <a:pt x="23434" y="81091"/>
                </a:lnTo>
                <a:lnTo>
                  <a:pt x="12332" y="63639"/>
                </a:lnTo>
                <a:lnTo>
                  <a:pt x="12332" y="62476"/>
                </a:lnTo>
                <a:lnTo>
                  <a:pt x="23559" y="51598"/>
                </a:lnTo>
                <a:lnTo>
                  <a:pt x="23434" y="45024"/>
                </a:lnTo>
                <a:lnTo>
                  <a:pt x="23094" y="42639"/>
                </a:lnTo>
                <a:lnTo>
                  <a:pt x="21348" y="33506"/>
                </a:lnTo>
                <a:lnTo>
                  <a:pt x="20883" y="29667"/>
                </a:lnTo>
                <a:lnTo>
                  <a:pt x="20979" y="18614"/>
                </a:lnTo>
                <a:lnTo>
                  <a:pt x="22686" y="13437"/>
                </a:lnTo>
                <a:lnTo>
                  <a:pt x="26351" y="10063"/>
                </a:lnTo>
                <a:lnTo>
                  <a:pt x="29958" y="6689"/>
                </a:lnTo>
                <a:lnTo>
                  <a:pt x="35019" y="5060"/>
                </a:lnTo>
                <a:lnTo>
                  <a:pt x="42407" y="5060"/>
                </a:lnTo>
                <a:lnTo>
                  <a:pt x="42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3926039" y="5365030"/>
            <a:ext cx="8572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45" dirty="0">
                <a:latin typeface="Cambria Math"/>
                <a:cs typeface="Cambria Math"/>
              </a:rPr>
              <a:t>𝑡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03910" y="5265906"/>
            <a:ext cx="3783329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latin typeface="Arial"/>
                <a:cs typeface="Arial"/>
              </a:rPr>
              <a:t>image </a:t>
            </a:r>
            <a:r>
              <a:rPr sz="1450" spc="5" dirty="0">
                <a:latin typeface="Cambria Math"/>
                <a:cs typeface="Cambria Math"/>
              </a:rPr>
              <a:t>𝑦 </a:t>
            </a:r>
            <a:r>
              <a:rPr sz="1575" spc="97" baseline="-15873" dirty="0">
                <a:latin typeface="Cambria Math"/>
                <a:cs typeface="Cambria Math"/>
              </a:rPr>
              <a:t>𝑙𝑎𝑏 </a:t>
            </a:r>
            <a:r>
              <a:rPr sz="1450" spc="5" dirty="0">
                <a:latin typeface="Arial"/>
                <a:cs typeface="Arial"/>
              </a:rPr>
              <a:t>, and the historic colorization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80" dirty="0">
                <a:latin typeface="Cambria Math"/>
                <a:cs typeface="Cambria Math"/>
              </a:rPr>
              <a:t>𝑥෤</a:t>
            </a:r>
            <a:r>
              <a:rPr sz="1575" spc="-270" baseline="37037" dirty="0">
                <a:latin typeface="Cambria Math"/>
                <a:cs typeface="Cambria Math"/>
              </a:rPr>
              <a:t>𝑎,𝑏</a:t>
            </a:r>
            <a:endParaRPr sz="1575" baseline="37037">
              <a:latin typeface="Cambria Math"/>
              <a:cs typeface="Cambria Math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3940239" y="1500827"/>
            <a:ext cx="5725795" cy="430530"/>
          </a:xfrm>
          <a:custGeom>
            <a:avLst/>
            <a:gdLst/>
            <a:ahLst/>
            <a:cxnLst/>
            <a:rect l="l" t="t" r="r" b="b"/>
            <a:pathLst>
              <a:path w="5725794" h="430530">
                <a:moveTo>
                  <a:pt x="5653812" y="0"/>
                </a:moveTo>
                <a:lnTo>
                  <a:pt x="71667" y="0"/>
                </a:lnTo>
                <a:lnTo>
                  <a:pt x="43781" y="5635"/>
                </a:lnTo>
                <a:lnTo>
                  <a:pt x="20999" y="20999"/>
                </a:lnTo>
                <a:lnTo>
                  <a:pt x="5635" y="43781"/>
                </a:lnTo>
                <a:lnTo>
                  <a:pt x="0" y="71667"/>
                </a:lnTo>
                <a:lnTo>
                  <a:pt x="0" y="358336"/>
                </a:lnTo>
                <a:lnTo>
                  <a:pt x="5635" y="386222"/>
                </a:lnTo>
                <a:lnTo>
                  <a:pt x="20999" y="409004"/>
                </a:lnTo>
                <a:lnTo>
                  <a:pt x="43781" y="424368"/>
                </a:lnTo>
                <a:lnTo>
                  <a:pt x="71667" y="430004"/>
                </a:lnTo>
                <a:lnTo>
                  <a:pt x="5653812" y="430004"/>
                </a:lnTo>
                <a:lnTo>
                  <a:pt x="5681698" y="424368"/>
                </a:lnTo>
                <a:lnTo>
                  <a:pt x="5704480" y="409004"/>
                </a:lnTo>
                <a:lnTo>
                  <a:pt x="5719844" y="386222"/>
                </a:lnTo>
                <a:lnTo>
                  <a:pt x="5725480" y="358336"/>
                </a:lnTo>
                <a:lnTo>
                  <a:pt x="5725480" y="71667"/>
                </a:lnTo>
                <a:lnTo>
                  <a:pt x="5719844" y="43781"/>
                </a:lnTo>
                <a:lnTo>
                  <a:pt x="5704480" y="20999"/>
                </a:lnTo>
                <a:lnTo>
                  <a:pt x="5681698" y="5635"/>
                </a:lnTo>
                <a:lnTo>
                  <a:pt x="5653812" y="0"/>
                </a:lnTo>
                <a:close/>
              </a:path>
            </a:pathLst>
          </a:custGeom>
          <a:solidFill>
            <a:srgbClr val="1B3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16100886" y="1526112"/>
            <a:ext cx="1405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3944001" y="5075335"/>
            <a:ext cx="220472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5" dirty="0">
                <a:solidFill>
                  <a:srgbClr val="375F92"/>
                </a:solidFill>
                <a:latin typeface="Arial"/>
                <a:cs typeface="Arial"/>
              </a:rPr>
              <a:t>Quantitative</a:t>
            </a:r>
            <a:r>
              <a:rPr sz="1450" b="1" spc="-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375F92"/>
                </a:solidFill>
                <a:latin typeface="Arial"/>
                <a:cs typeface="Arial"/>
              </a:rPr>
              <a:t>comparison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403858" y="7202845"/>
            <a:ext cx="8572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45" dirty="0">
                <a:latin typeface="Cambria Math"/>
                <a:cs typeface="Cambria Math"/>
              </a:rPr>
              <a:t>𝑡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082744" y="7111841"/>
            <a:ext cx="143256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latin typeface="Arial"/>
                <a:cs typeface="Arial"/>
              </a:rPr>
              <a:t>Source image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65" dirty="0">
                <a:latin typeface="Cambria Math"/>
                <a:cs typeface="Cambria Math"/>
              </a:rPr>
              <a:t>𝑥</a:t>
            </a:r>
            <a:r>
              <a:rPr sz="1575" spc="97" baseline="29100" dirty="0">
                <a:latin typeface="Cambria Math"/>
                <a:cs typeface="Cambria Math"/>
              </a:rPr>
              <a:t>𝑙</a:t>
            </a:r>
            <a:endParaRPr sz="1575" baseline="29100">
              <a:latin typeface="Cambria Math"/>
              <a:cs typeface="Cambria Math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123232" y="8483783"/>
            <a:ext cx="131318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latin typeface="Arial"/>
                <a:cs typeface="Arial"/>
              </a:rPr>
              <a:t>Reference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70" dirty="0">
                <a:latin typeface="Cambria Math"/>
                <a:cs typeface="Cambria Math"/>
              </a:rPr>
              <a:t>𝑦</a:t>
            </a:r>
            <a:r>
              <a:rPr sz="1575" spc="104" baseline="29100" dirty="0">
                <a:latin typeface="Cambria Math"/>
                <a:cs typeface="Cambria Math"/>
              </a:rPr>
              <a:t>𝑙𝑎𝑏</a:t>
            </a:r>
            <a:endParaRPr sz="1575" baseline="29100">
              <a:latin typeface="Cambria Math"/>
              <a:cs typeface="Cambria Math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243819" y="6117091"/>
            <a:ext cx="1010091" cy="10100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43819" y="7375691"/>
            <a:ext cx="1010091" cy="10100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95830" y="5577491"/>
            <a:ext cx="8642350" cy="430530"/>
          </a:xfrm>
          <a:custGeom>
            <a:avLst/>
            <a:gdLst/>
            <a:ahLst/>
            <a:cxnLst/>
            <a:rect l="l" t="t" r="r" b="b"/>
            <a:pathLst>
              <a:path w="8642350" h="430529">
                <a:moveTo>
                  <a:pt x="8570303" y="0"/>
                </a:moveTo>
                <a:lnTo>
                  <a:pt x="71667" y="0"/>
                </a:lnTo>
                <a:lnTo>
                  <a:pt x="43781" y="5635"/>
                </a:lnTo>
                <a:lnTo>
                  <a:pt x="20999" y="20999"/>
                </a:lnTo>
                <a:lnTo>
                  <a:pt x="5635" y="43781"/>
                </a:lnTo>
                <a:lnTo>
                  <a:pt x="0" y="71667"/>
                </a:lnTo>
                <a:lnTo>
                  <a:pt x="0" y="358336"/>
                </a:lnTo>
                <a:lnTo>
                  <a:pt x="5635" y="386222"/>
                </a:lnTo>
                <a:lnTo>
                  <a:pt x="20999" y="409004"/>
                </a:lnTo>
                <a:lnTo>
                  <a:pt x="43781" y="424368"/>
                </a:lnTo>
                <a:lnTo>
                  <a:pt x="71667" y="430004"/>
                </a:lnTo>
                <a:lnTo>
                  <a:pt x="8570303" y="430004"/>
                </a:lnTo>
                <a:lnTo>
                  <a:pt x="8598189" y="424368"/>
                </a:lnTo>
                <a:lnTo>
                  <a:pt x="8620970" y="409004"/>
                </a:lnTo>
                <a:lnTo>
                  <a:pt x="8636335" y="386222"/>
                </a:lnTo>
                <a:lnTo>
                  <a:pt x="8641970" y="358336"/>
                </a:lnTo>
                <a:lnTo>
                  <a:pt x="8641970" y="71667"/>
                </a:lnTo>
                <a:lnTo>
                  <a:pt x="8636335" y="43781"/>
                </a:lnTo>
                <a:lnTo>
                  <a:pt x="8620970" y="20999"/>
                </a:lnTo>
                <a:lnTo>
                  <a:pt x="8598189" y="5635"/>
                </a:lnTo>
                <a:lnTo>
                  <a:pt x="8570303" y="0"/>
                </a:lnTo>
                <a:close/>
              </a:path>
            </a:pathLst>
          </a:custGeom>
          <a:solidFill>
            <a:srgbClr val="1B3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702064" y="6819884"/>
            <a:ext cx="1044296" cy="97784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6681395" y="7773159"/>
            <a:ext cx="114173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latin typeface="Arial"/>
                <a:cs typeface="Arial"/>
              </a:rPr>
              <a:t>Output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image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375256" y="6595843"/>
            <a:ext cx="264795" cy="174625"/>
          </a:xfrm>
          <a:custGeom>
            <a:avLst/>
            <a:gdLst/>
            <a:ahLst/>
            <a:cxnLst/>
            <a:rect l="l" t="t" r="r" b="b"/>
            <a:pathLst>
              <a:path w="264795" h="174625">
                <a:moveTo>
                  <a:pt x="217330" y="122003"/>
                </a:moveTo>
                <a:lnTo>
                  <a:pt x="198539" y="133620"/>
                </a:lnTo>
                <a:lnTo>
                  <a:pt x="264273" y="174165"/>
                </a:lnTo>
                <a:lnTo>
                  <a:pt x="260482" y="132049"/>
                </a:lnTo>
                <a:lnTo>
                  <a:pt x="224716" y="132049"/>
                </a:lnTo>
                <a:lnTo>
                  <a:pt x="217330" y="122003"/>
                </a:lnTo>
                <a:close/>
              </a:path>
              <a:path w="264795" h="174625">
                <a:moveTo>
                  <a:pt x="236995" y="109846"/>
                </a:moveTo>
                <a:lnTo>
                  <a:pt x="217330" y="122003"/>
                </a:lnTo>
                <a:lnTo>
                  <a:pt x="224716" y="132049"/>
                </a:lnTo>
                <a:lnTo>
                  <a:pt x="243273" y="118379"/>
                </a:lnTo>
                <a:lnTo>
                  <a:pt x="236995" y="109846"/>
                </a:lnTo>
                <a:close/>
              </a:path>
              <a:path w="264795" h="174625">
                <a:moveTo>
                  <a:pt x="257351" y="97262"/>
                </a:moveTo>
                <a:lnTo>
                  <a:pt x="236995" y="109846"/>
                </a:lnTo>
                <a:lnTo>
                  <a:pt x="243273" y="118379"/>
                </a:lnTo>
                <a:lnTo>
                  <a:pt x="224716" y="132049"/>
                </a:lnTo>
                <a:lnTo>
                  <a:pt x="260482" y="132049"/>
                </a:lnTo>
                <a:lnTo>
                  <a:pt x="257351" y="97262"/>
                </a:lnTo>
                <a:close/>
              </a:path>
              <a:path w="264795" h="174625">
                <a:moveTo>
                  <a:pt x="226675" y="116226"/>
                </a:moveTo>
                <a:lnTo>
                  <a:pt x="213082" y="116226"/>
                </a:lnTo>
                <a:lnTo>
                  <a:pt x="214187" y="117564"/>
                </a:lnTo>
                <a:lnTo>
                  <a:pt x="217330" y="122003"/>
                </a:lnTo>
                <a:lnTo>
                  <a:pt x="226675" y="116226"/>
                </a:lnTo>
                <a:close/>
              </a:path>
              <a:path w="264795" h="174625">
                <a:moveTo>
                  <a:pt x="213716" y="117088"/>
                </a:moveTo>
                <a:lnTo>
                  <a:pt x="214066" y="117564"/>
                </a:lnTo>
                <a:lnTo>
                  <a:pt x="213716" y="117088"/>
                </a:lnTo>
                <a:close/>
              </a:path>
              <a:path w="264795" h="174625">
                <a:moveTo>
                  <a:pt x="213082" y="116226"/>
                </a:moveTo>
                <a:lnTo>
                  <a:pt x="213716" y="117088"/>
                </a:lnTo>
                <a:lnTo>
                  <a:pt x="214187" y="117564"/>
                </a:lnTo>
                <a:lnTo>
                  <a:pt x="213082" y="116226"/>
                </a:lnTo>
                <a:close/>
              </a:path>
              <a:path w="264795" h="174625">
                <a:moveTo>
                  <a:pt x="3141" y="0"/>
                </a:moveTo>
                <a:lnTo>
                  <a:pt x="0" y="22803"/>
                </a:lnTo>
                <a:lnTo>
                  <a:pt x="12041" y="24490"/>
                </a:lnTo>
                <a:lnTo>
                  <a:pt x="23675" y="26351"/>
                </a:lnTo>
                <a:lnTo>
                  <a:pt x="68409" y="36473"/>
                </a:lnTo>
                <a:lnTo>
                  <a:pt x="109711" y="50434"/>
                </a:lnTo>
                <a:lnTo>
                  <a:pt x="146941" y="67769"/>
                </a:lnTo>
                <a:lnTo>
                  <a:pt x="179982" y="88246"/>
                </a:lnTo>
                <a:lnTo>
                  <a:pt x="213716" y="117088"/>
                </a:lnTo>
                <a:lnTo>
                  <a:pt x="213082" y="116226"/>
                </a:lnTo>
                <a:lnTo>
                  <a:pt x="226675" y="116226"/>
                </a:lnTo>
                <a:lnTo>
                  <a:pt x="236995" y="109846"/>
                </a:lnTo>
                <a:lnTo>
                  <a:pt x="231290" y="102091"/>
                </a:lnTo>
                <a:lnTo>
                  <a:pt x="230941" y="101683"/>
                </a:lnTo>
                <a:lnTo>
                  <a:pt x="230475" y="101276"/>
                </a:lnTo>
                <a:lnTo>
                  <a:pt x="223669" y="94412"/>
                </a:lnTo>
                <a:lnTo>
                  <a:pt x="193013" y="69224"/>
                </a:lnTo>
                <a:lnTo>
                  <a:pt x="157528" y="47293"/>
                </a:lnTo>
                <a:lnTo>
                  <a:pt x="117564" y="28794"/>
                </a:lnTo>
                <a:lnTo>
                  <a:pt x="74052" y="14135"/>
                </a:lnTo>
                <a:lnTo>
                  <a:pt x="27340" y="3606"/>
                </a:lnTo>
                <a:lnTo>
                  <a:pt x="15182" y="1686"/>
                </a:lnTo>
                <a:lnTo>
                  <a:pt x="314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68101" y="8008249"/>
            <a:ext cx="264795" cy="173990"/>
          </a:xfrm>
          <a:custGeom>
            <a:avLst/>
            <a:gdLst/>
            <a:ahLst/>
            <a:cxnLst/>
            <a:rect l="l" t="t" r="r" b="b"/>
            <a:pathLst>
              <a:path w="264795" h="173990">
                <a:moveTo>
                  <a:pt x="213863" y="56925"/>
                </a:moveTo>
                <a:lnTo>
                  <a:pt x="180041" y="85803"/>
                </a:lnTo>
                <a:lnTo>
                  <a:pt x="147057" y="106221"/>
                </a:lnTo>
                <a:lnTo>
                  <a:pt x="109769" y="123556"/>
                </a:lnTo>
                <a:lnTo>
                  <a:pt x="68467" y="137459"/>
                </a:lnTo>
                <a:lnTo>
                  <a:pt x="23734" y="147523"/>
                </a:lnTo>
                <a:lnTo>
                  <a:pt x="0" y="151071"/>
                </a:lnTo>
                <a:lnTo>
                  <a:pt x="3141" y="173874"/>
                </a:lnTo>
                <a:lnTo>
                  <a:pt x="51190" y="165556"/>
                </a:lnTo>
                <a:lnTo>
                  <a:pt x="96332" y="152933"/>
                </a:lnTo>
                <a:lnTo>
                  <a:pt x="138099" y="136412"/>
                </a:lnTo>
                <a:lnTo>
                  <a:pt x="175969" y="116110"/>
                </a:lnTo>
                <a:lnTo>
                  <a:pt x="209068" y="92609"/>
                </a:lnTo>
                <a:lnTo>
                  <a:pt x="237039" y="64335"/>
                </a:lnTo>
                <a:lnTo>
                  <a:pt x="226530" y="57822"/>
                </a:lnTo>
                <a:lnTo>
                  <a:pt x="213198" y="57822"/>
                </a:lnTo>
                <a:lnTo>
                  <a:pt x="213863" y="56925"/>
                </a:lnTo>
                <a:close/>
              </a:path>
              <a:path w="264795" h="173990">
                <a:moveTo>
                  <a:pt x="260569" y="42116"/>
                </a:moveTo>
                <a:lnTo>
                  <a:pt x="224833" y="42116"/>
                </a:lnTo>
                <a:lnTo>
                  <a:pt x="243331" y="55844"/>
                </a:lnTo>
                <a:lnTo>
                  <a:pt x="237039" y="64335"/>
                </a:lnTo>
                <a:lnTo>
                  <a:pt x="257409" y="76961"/>
                </a:lnTo>
                <a:lnTo>
                  <a:pt x="260569" y="42116"/>
                </a:lnTo>
                <a:close/>
              </a:path>
              <a:path w="264795" h="173990">
                <a:moveTo>
                  <a:pt x="224833" y="42116"/>
                </a:moveTo>
                <a:lnTo>
                  <a:pt x="217393" y="52159"/>
                </a:lnTo>
                <a:lnTo>
                  <a:pt x="237039" y="64335"/>
                </a:lnTo>
                <a:lnTo>
                  <a:pt x="243331" y="55844"/>
                </a:lnTo>
                <a:lnTo>
                  <a:pt x="224833" y="42116"/>
                </a:lnTo>
                <a:close/>
              </a:path>
              <a:path w="264795" h="173990">
                <a:moveTo>
                  <a:pt x="214304" y="56484"/>
                </a:moveTo>
                <a:lnTo>
                  <a:pt x="213863" y="56925"/>
                </a:lnTo>
                <a:lnTo>
                  <a:pt x="213198" y="57822"/>
                </a:lnTo>
                <a:lnTo>
                  <a:pt x="214304" y="56484"/>
                </a:lnTo>
                <a:close/>
              </a:path>
              <a:path w="264795" h="173990">
                <a:moveTo>
                  <a:pt x="224372" y="56484"/>
                </a:moveTo>
                <a:lnTo>
                  <a:pt x="214304" y="56484"/>
                </a:lnTo>
                <a:lnTo>
                  <a:pt x="213198" y="57822"/>
                </a:lnTo>
                <a:lnTo>
                  <a:pt x="226530" y="57822"/>
                </a:lnTo>
                <a:lnTo>
                  <a:pt x="224372" y="56484"/>
                </a:lnTo>
                <a:close/>
              </a:path>
              <a:path w="264795" h="173990">
                <a:moveTo>
                  <a:pt x="217393" y="52159"/>
                </a:moveTo>
                <a:lnTo>
                  <a:pt x="213863" y="56925"/>
                </a:lnTo>
                <a:lnTo>
                  <a:pt x="214304" y="56484"/>
                </a:lnTo>
                <a:lnTo>
                  <a:pt x="224372" y="56484"/>
                </a:lnTo>
                <a:lnTo>
                  <a:pt x="217393" y="52159"/>
                </a:lnTo>
                <a:close/>
              </a:path>
              <a:path w="264795" h="173990">
                <a:moveTo>
                  <a:pt x="264389" y="0"/>
                </a:moveTo>
                <a:lnTo>
                  <a:pt x="198655" y="40545"/>
                </a:lnTo>
                <a:lnTo>
                  <a:pt x="217393" y="52159"/>
                </a:lnTo>
                <a:lnTo>
                  <a:pt x="224833" y="42116"/>
                </a:lnTo>
                <a:lnTo>
                  <a:pt x="260569" y="42116"/>
                </a:lnTo>
                <a:lnTo>
                  <a:pt x="264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394493" y="6145984"/>
            <a:ext cx="138938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-5" dirty="0">
                <a:latin typeface="Arial"/>
                <a:cs typeface="Arial"/>
              </a:rPr>
              <a:t>Perceptual</a:t>
            </a:r>
            <a:r>
              <a:rPr sz="1450" b="1" spc="20" dirty="0">
                <a:latin typeface="Arial"/>
                <a:cs typeface="Arial"/>
              </a:rPr>
              <a:t> </a:t>
            </a:r>
            <a:r>
              <a:rPr sz="1450" b="1" spc="-15" dirty="0">
                <a:latin typeface="Arial"/>
                <a:cs typeface="Arial"/>
              </a:rPr>
              <a:t>loss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452315" y="8232889"/>
            <a:ext cx="139954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-5" dirty="0">
                <a:latin typeface="Arial"/>
                <a:cs typeface="Arial"/>
              </a:rPr>
              <a:t>Contextual</a:t>
            </a:r>
            <a:r>
              <a:rPr sz="1450" b="1" spc="25" dirty="0">
                <a:latin typeface="Arial"/>
                <a:cs typeface="Arial"/>
              </a:rPr>
              <a:t> </a:t>
            </a:r>
            <a:r>
              <a:rPr sz="1450" b="1" spc="-15" dirty="0">
                <a:latin typeface="Arial"/>
                <a:cs typeface="Arial"/>
              </a:rPr>
              <a:t>loss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323793" y="5593519"/>
            <a:ext cx="2292128" cy="21511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72642" y="6448963"/>
            <a:ext cx="1680810" cy="2260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924084" y="8816333"/>
            <a:ext cx="2807419" cy="3156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79456" y="6395298"/>
            <a:ext cx="3734105" cy="6274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8586107" y="5602463"/>
            <a:ext cx="506666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Loss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Function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50" b="1" dirty="0">
                <a:latin typeface="Arial"/>
                <a:cs typeface="Arial"/>
              </a:rPr>
              <a:t>Smoothness </a:t>
            </a:r>
            <a:r>
              <a:rPr sz="1450" b="1" spc="-10" dirty="0">
                <a:latin typeface="Arial"/>
                <a:cs typeface="Arial"/>
              </a:rPr>
              <a:t>loss: </a:t>
            </a:r>
            <a:r>
              <a:rPr sz="1450" spc="5" dirty="0">
                <a:latin typeface="Arial"/>
                <a:cs typeface="Arial"/>
              </a:rPr>
              <a:t>coherent region should have similar</a:t>
            </a:r>
            <a:r>
              <a:rPr sz="1450" spc="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color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586107" y="7110876"/>
            <a:ext cx="1269365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-10" dirty="0">
                <a:latin typeface="Arial"/>
                <a:cs typeface="Arial"/>
              </a:rPr>
              <a:t>Temporal</a:t>
            </a:r>
            <a:r>
              <a:rPr sz="1450" b="1" dirty="0">
                <a:latin typeface="Arial"/>
                <a:cs typeface="Arial"/>
              </a:rPr>
              <a:t> </a:t>
            </a:r>
            <a:r>
              <a:rPr sz="1450" b="1" spc="-15" dirty="0">
                <a:latin typeface="Arial"/>
                <a:cs typeface="Arial"/>
              </a:rPr>
              <a:t>loss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586107" y="8298798"/>
            <a:ext cx="197231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-25" dirty="0">
                <a:latin typeface="Arial"/>
                <a:cs typeface="Arial"/>
              </a:rPr>
              <a:t>Video </a:t>
            </a:r>
            <a:r>
              <a:rPr sz="1450" b="1" spc="-5" dirty="0">
                <a:latin typeface="Arial"/>
                <a:cs typeface="Arial"/>
              </a:rPr>
              <a:t>adversarial</a:t>
            </a:r>
            <a:r>
              <a:rPr sz="1450" b="1" spc="145" dirty="0">
                <a:latin typeface="Arial"/>
                <a:cs typeface="Arial"/>
              </a:rPr>
              <a:t> </a:t>
            </a:r>
            <a:r>
              <a:rPr sz="1450" b="1" spc="-15" dirty="0">
                <a:latin typeface="Arial"/>
                <a:cs typeface="Arial"/>
              </a:rPr>
              <a:t>loss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1649209" y="7177438"/>
            <a:ext cx="607660" cy="8108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175924" y="7140445"/>
            <a:ext cx="607660" cy="8135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703338" y="7140445"/>
            <a:ext cx="607660" cy="8135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830704" y="7373597"/>
            <a:ext cx="50165" cy="53340"/>
          </a:xfrm>
          <a:custGeom>
            <a:avLst/>
            <a:gdLst/>
            <a:ahLst/>
            <a:cxnLst/>
            <a:rect l="l" t="t" r="r" b="b"/>
            <a:pathLst>
              <a:path w="50165" h="53340">
                <a:moveTo>
                  <a:pt x="0" y="53052"/>
                </a:moveTo>
                <a:lnTo>
                  <a:pt x="49562" y="53052"/>
                </a:lnTo>
                <a:lnTo>
                  <a:pt x="49562" y="0"/>
                </a:lnTo>
                <a:lnTo>
                  <a:pt x="0" y="0"/>
                </a:lnTo>
                <a:lnTo>
                  <a:pt x="0" y="53052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417135" y="7514605"/>
            <a:ext cx="498475" cy="114300"/>
          </a:xfrm>
          <a:custGeom>
            <a:avLst/>
            <a:gdLst/>
            <a:ahLst/>
            <a:cxnLst/>
            <a:rect l="l" t="t" r="r" b="b"/>
            <a:pathLst>
              <a:path w="498475" h="114300">
                <a:moveTo>
                  <a:pt x="0" y="0"/>
                </a:moveTo>
                <a:lnTo>
                  <a:pt x="498239" y="113725"/>
                </a:lnTo>
              </a:path>
            </a:pathLst>
          </a:custGeom>
          <a:ln w="418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713430" y="7414084"/>
            <a:ext cx="113030" cy="32384"/>
          </a:xfrm>
          <a:custGeom>
            <a:avLst/>
            <a:gdLst/>
            <a:ahLst/>
            <a:cxnLst/>
            <a:rect l="l" t="t" r="r" b="b"/>
            <a:pathLst>
              <a:path w="113029" h="32384">
                <a:moveTo>
                  <a:pt x="0" y="31936"/>
                </a:moveTo>
                <a:lnTo>
                  <a:pt x="112969" y="0"/>
                </a:lnTo>
              </a:path>
            </a:pathLst>
          </a:custGeom>
          <a:ln w="418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230753" y="7140445"/>
            <a:ext cx="607660" cy="8135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411550" y="7492965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40">
                <a:moveTo>
                  <a:pt x="0" y="53052"/>
                </a:moveTo>
                <a:lnTo>
                  <a:pt x="50260" y="53052"/>
                </a:lnTo>
                <a:lnTo>
                  <a:pt x="50260" y="0"/>
                </a:lnTo>
                <a:lnTo>
                  <a:pt x="0" y="0"/>
                </a:lnTo>
                <a:lnTo>
                  <a:pt x="0" y="53052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909964" y="7606749"/>
            <a:ext cx="50800" cy="52705"/>
          </a:xfrm>
          <a:custGeom>
            <a:avLst/>
            <a:gdLst/>
            <a:ahLst/>
            <a:cxnLst/>
            <a:rect l="l" t="t" r="r" b="b"/>
            <a:pathLst>
              <a:path w="50800" h="52704">
                <a:moveTo>
                  <a:pt x="0" y="52354"/>
                </a:moveTo>
                <a:lnTo>
                  <a:pt x="50260" y="52354"/>
                </a:lnTo>
                <a:lnTo>
                  <a:pt x="50260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386738" y="7510416"/>
            <a:ext cx="50800" cy="52705"/>
          </a:xfrm>
          <a:custGeom>
            <a:avLst/>
            <a:gdLst/>
            <a:ahLst/>
            <a:cxnLst/>
            <a:rect l="l" t="t" r="r" b="b"/>
            <a:pathLst>
              <a:path w="50800" h="52704">
                <a:moveTo>
                  <a:pt x="0" y="52354"/>
                </a:moveTo>
                <a:lnTo>
                  <a:pt x="50260" y="52354"/>
                </a:lnTo>
                <a:lnTo>
                  <a:pt x="50260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964413" y="7562771"/>
            <a:ext cx="289560" cy="51435"/>
          </a:xfrm>
          <a:custGeom>
            <a:avLst/>
            <a:gdLst/>
            <a:ahLst/>
            <a:cxnLst/>
            <a:rect l="l" t="t" r="r" b="b"/>
            <a:pathLst>
              <a:path w="289559" h="51434">
                <a:moveTo>
                  <a:pt x="0" y="51074"/>
                </a:moveTo>
                <a:lnTo>
                  <a:pt x="289229" y="0"/>
                </a:lnTo>
              </a:path>
            </a:pathLst>
          </a:custGeom>
          <a:ln w="4188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302273" y="7546017"/>
            <a:ext cx="65405" cy="12065"/>
          </a:xfrm>
          <a:custGeom>
            <a:avLst/>
            <a:gdLst/>
            <a:ahLst/>
            <a:cxnLst/>
            <a:rect l="l" t="t" r="r" b="b"/>
            <a:pathLst>
              <a:path w="65404" h="12065">
                <a:moveTo>
                  <a:pt x="0" y="11459"/>
                </a:moveTo>
                <a:lnTo>
                  <a:pt x="64977" y="0"/>
                </a:lnTo>
              </a:path>
            </a:pathLst>
          </a:custGeom>
          <a:ln w="418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438395" y="7444799"/>
            <a:ext cx="292100" cy="82550"/>
          </a:xfrm>
          <a:custGeom>
            <a:avLst/>
            <a:gdLst/>
            <a:ahLst/>
            <a:cxnLst/>
            <a:rect l="l" t="t" r="r" b="b"/>
            <a:pathLst>
              <a:path w="292100" h="82550">
                <a:moveTo>
                  <a:pt x="0" y="82429"/>
                </a:moveTo>
                <a:lnTo>
                  <a:pt x="291672" y="0"/>
                </a:lnTo>
              </a:path>
            </a:pathLst>
          </a:custGeom>
          <a:ln w="4188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484148" y="7536943"/>
            <a:ext cx="344170" cy="69850"/>
          </a:xfrm>
          <a:custGeom>
            <a:avLst/>
            <a:gdLst/>
            <a:ahLst/>
            <a:cxnLst/>
            <a:rect l="l" t="t" r="r" b="b"/>
            <a:pathLst>
              <a:path w="344170" h="69850">
                <a:moveTo>
                  <a:pt x="0" y="0"/>
                </a:moveTo>
                <a:lnTo>
                  <a:pt x="344026" y="69689"/>
                </a:lnTo>
              </a:path>
            </a:pathLst>
          </a:custGeom>
          <a:ln w="4188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832949" y="8034643"/>
            <a:ext cx="3369912" cy="18810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50223" y="9162899"/>
            <a:ext cx="3780168" cy="52593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597796" y="834911"/>
            <a:ext cx="1453265" cy="40135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834515" y="8607571"/>
            <a:ext cx="3053221" cy="104898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970271" y="2586308"/>
            <a:ext cx="5629732" cy="243622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119920" y="5319939"/>
            <a:ext cx="2321047" cy="176463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586898" y="5482544"/>
            <a:ext cx="147994" cy="21012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606385" y="5528976"/>
            <a:ext cx="75157" cy="1373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035052" y="5699657"/>
            <a:ext cx="319716" cy="1786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054772" y="5743106"/>
            <a:ext cx="246589" cy="1087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17569603" y="5167724"/>
            <a:ext cx="1968500" cy="5988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50" spc="5" dirty="0">
                <a:solidFill>
                  <a:srgbClr val="6F6F74"/>
                </a:solidFill>
                <a:latin typeface="Calibri"/>
                <a:cs typeface="Calibri"/>
              </a:rPr>
              <a:t>optical flow</a:t>
            </a:r>
            <a:endParaRPr sz="1250">
              <a:latin typeface="Calibri"/>
              <a:cs typeface="Calibri"/>
            </a:endParaRPr>
          </a:p>
          <a:p>
            <a:pPr marL="770255">
              <a:lnSpc>
                <a:spcPct val="100000"/>
              </a:lnSpc>
              <a:spcBef>
                <a:spcPts val="755"/>
              </a:spcBef>
            </a:pPr>
            <a:r>
              <a:rPr sz="1250" spc="5" dirty="0">
                <a:solidFill>
                  <a:srgbClr val="6F6F74"/>
                </a:solidFill>
                <a:latin typeface="Calibri"/>
                <a:cs typeface="Calibri"/>
              </a:rPr>
              <a:t>proposed</a:t>
            </a:r>
            <a:r>
              <a:rPr sz="1250" spc="-20" dirty="0">
                <a:solidFill>
                  <a:srgbClr val="6F6F74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6F6F74"/>
                </a:solidFill>
                <a:latin typeface="Calibri"/>
                <a:cs typeface="Calibri"/>
              </a:rPr>
              <a:t>method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3944001" y="1992241"/>
            <a:ext cx="1659889" cy="5829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5" dirty="0">
                <a:solidFill>
                  <a:srgbClr val="375F92"/>
                </a:solidFill>
                <a:latin typeface="Arial"/>
                <a:cs typeface="Arial"/>
              </a:rPr>
              <a:t>Image</a:t>
            </a:r>
            <a:r>
              <a:rPr sz="1450" b="1" spc="-5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375F92"/>
                </a:solidFill>
                <a:latin typeface="Arial"/>
                <a:cs typeface="Arial"/>
              </a:rPr>
              <a:t>colorization</a:t>
            </a:r>
            <a:endParaRPr sz="1450">
              <a:latin typeface="Arial"/>
              <a:cs typeface="Arial"/>
            </a:endParaRPr>
          </a:p>
          <a:p>
            <a:pPr marL="237490">
              <a:lnSpc>
                <a:spcPct val="100000"/>
              </a:lnSpc>
              <a:spcBef>
                <a:spcPts val="1125"/>
              </a:spcBef>
              <a:tabLst>
                <a:tab pos="878205" algn="l"/>
              </a:tabLst>
            </a:pPr>
            <a:r>
              <a:rPr sz="1250" spc="10" dirty="0">
                <a:latin typeface="Arial"/>
                <a:cs typeface="Arial"/>
              </a:rPr>
              <a:t>input	reference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5823060" y="2347844"/>
            <a:ext cx="3435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0" dirty="0">
                <a:latin typeface="Arial"/>
                <a:cs typeface="Arial"/>
              </a:rPr>
              <a:t>ours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6375515" y="2347844"/>
            <a:ext cx="6870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latin typeface="Arial"/>
                <a:cs typeface="Arial"/>
              </a:rPr>
              <a:t>He.</a:t>
            </a:r>
            <a:r>
              <a:rPr sz="1250" spc="-6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2018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7328889" y="2159368"/>
            <a:ext cx="451484" cy="416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815" marR="5080" indent="-31750">
              <a:lnSpc>
                <a:spcPct val="102600"/>
              </a:lnSpc>
              <a:spcBef>
                <a:spcPts val="90"/>
              </a:spcBef>
            </a:pPr>
            <a:r>
              <a:rPr sz="1250" spc="10" dirty="0">
                <a:latin typeface="Arial"/>
                <a:cs typeface="Arial"/>
              </a:rPr>
              <a:t>Iiz</a:t>
            </a:r>
            <a:r>
              <a:rPr sz="1250" spc="15" dirty="0">
                <a:latin typeface="Arial"/>
                <a:cs typeface="Arial"/>
              </a:rPr>
              <a:t>uk</a:t>
            </a:r>
            <a:r>
              <a:rPr sz="1250" spc="10" dirty="0">
                <a:latin typeface="Arial"/>
                <a:cs typeface="Arial"/>
              </a:rPr>
              <a:t>a  </a:t>
            </a:r>
            <a:r>
              <a:rPr sz="1250" spc="15" dirty="0">
                <a:latin typeface="Arial"/>
                <a:cs typeface="Arial"/>
              </a:rPr>
              <a:t>2016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8073194" y="2161637"/>
            <a:ext cx="606425" cy="416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285" marR="5080" indent="-109220">
              <a:lnSpc>
                <a:spcPct val="102699"/>
              </a:lnSpc>
              <a:spcBef>
                <a:spcPts val="90"/>
              </a:spcBef>
            </a:pPr>
            <a:r>
              <a:rPr sz="1250" spc="10" dirty="0">
                <a:latin typeface="Arial"/>
                <a:cs typeface="Arial"/>
              </a:rPr>
              <a:t>Larsson  </a:t>
            </a:r>
            <a:r>
              <a:rPr sz="1250" spc="15" dirty="0">
                <a:latin typeface="Arial"/>
                <a:cs typeface="Arial"/>
              </a:rPr>
              <a:t>2016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8922558" y="2169840"/>
            <a:ext cx="487045" cy="416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230" marR="5080" indent="-50165">
              <a:lnSpc>
                <a:spcPct val="102600"/>
              </a:lnSpc>
              <a:spcBef>
                <a:spcPts val="90"/>
              </a:spcBef>
            </a:pPr>
            <a:r>
              <a:rPr sz="1250" spc="15" dirty="0">
                <a:latin typeface="Arial"/>
                <a:cs typeface="Arial"/>
              </a:rPr>
              <a:t>Zhan</a:t>
            </a:r>
            <a:r>
              <a:rPr sz="1250" spc="10" dirty="0">
                <a:latin typeface="Arial"/>
                <a:cs typeface="Arial"/>
              </a:rPr>
              <a:t>g  </a:t>
            </a:r>
            <a:r>
              <a:rPr sz="1250" spc="15" dirty="0">
                <a:latin typeface="Arial"/>
                <a:cs typeface="Arial"/>
              </a:rPr>
              <a:t>2016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3980028" y="5572658"/>
            <a:ext cx="3072194" cy="11328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4F8DE73-5E70-4153-917E-6BF53D00432D}"/>
              </a:ext>
            </a:extLst>
          </p:cNvPr>
          <p:cNvGrpSpPr/>
          <p:nvPr/>
        </p:nvGrpSpPr>
        <p:grpSpPr>
          <a:xfrm>
            <a:off x="14012138" y="7434328"/>
            <a:ext cx="5533513" cy="2232393"/>
            <a:chOff x="14012138" y="7434328"/>
            <a:chExt cx="5533513" cy="2232393"/>
          </a:xfrm>
        </p:grpSpPr>
        <p:sp>
          <p:nvSpPr>
            <p:cNvPr id="225" name="object 225"/>
            <p:cNvSpPr/>
            <p:nvPr/>
          </p:nvSpPr>
          <p:spPr>
            <a:xfrm>
              <a:off x="16046282" y="7434328"/>
              <a:ext cx="1451962" cy="108897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6047679" y="8577749"/>
              <a:ext cx="1451962" cy="10889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4012138" y="8577749"/>
              <a:ext cx="1935717" cy="108897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012138" y="7434328"/>
              <a:ext cx="1935717" cy="10889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7609934" y="7434328"/>
              <a:ext cx="1935717" cy="108897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607841" y="8577749"/>
              <a:ext cx="1935717" cy="108897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16423913" y="7209570"/>
            <a:ext cx="71437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0" dirty="0">
                <a:latin typeface="Arial"/>
                <a:cs typeface="Arial"/>
              </a:rPr>
              <a:t>reference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3944001" y="6983829"/>
            <a:ext cx="2144395" cy="4489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50" b="1" spc="-10" dirty="0">
                <a:solidFill>
                  <a:srgbClr val="375F92"/>
                </a:solidFill>
                <a:latin typeface="Arial"/>
                <a:cs typeface="Arial"/>
              </a:rPr>
              <a:t>Legacy </a:t>
            </a:r>
            <a:r>
              <a:rPr sz="1450" b="1" spc="-15" dirty="0">
                <a:solidFill>
                  <a:srgbClr val="375F92"/>
                </a:solidFill>
                <a:latin typeface="Arial"/>
                <a:cs typeface="Arial"/>
              </a:rPr>
              <a:t>film</a:t>
            </a:r>
            <a:r>
              <a:rPr sz="1450" b="1" spc="11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375F92"/>
                </a:solidFill>
                <a:latin typeface="Arial"/>
                <a:cs typeface="Arial"/>
              </a:rPr>
              <a:t>colorization</a:t>
            </a:r>
            <a:endParaRPr sz="1450" dirty="0">
              <a:latin typeface="Arial"/>
              <a:cs typeface="Arial"/>
            </a:endParaRPr>
          </a:p>
          <a:p>
            <a:pPr marR="149860" algn="ctr">
              <a:lnSpc>
                <a:spcPct val="100000"/>
              </a:lnSpc>
              <a:spcBef>
                <a:spcPts val="70"/>
              </a:spcBef>
            </a:pPr>
            <a:r>
              <a:rPr sz="1250" spc="10" dirty="0">
                <a:latin typeface="Arial"/>
                <a:cs typeface="Arial"/>
              </a:rPr>
              <a:t>input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8343576" y="7205230"/>
            <a:ext cx="3435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0" dirty="0">
                <a:latin typeface="Arial"/>
                <a:cs typeface="Arial"/>
              </a:rPr>
              <a:t>ours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359</Words>
  <Application>Microsoft Office PowerPoint</Application>
  <PresentationFormat>Custom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Garamond</vt:lpstr>
      <vt:lpstr>Times New Roman</vt:lpstr>
      <vt:lpstr>Wingdings</vt:lpstr>
      <vt:lpstr>Office Theme</vt:lpstr>
      <vt:lpstr>Deep Exemplar-based Video Colorization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Boult;bo zhang</dc:creator>
  <cp:lastModifiedBy>Bo Zhang (VC)</cp:lastModifiedBy>
  <cp:revision>1</cp:revision>
  <dcterms:created xsi:type="dcterms:W3CDTF">2020-02-24T07:17:42Z</dcterms:created>
  <dcterms:modified xsi:type="dcterms:W3CDTF">2020-02-24T12:25:38Z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2020-02-24T00:00:00Z</vt:filetime>
  </property>
</Properties>
</file>