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2" r:id="rId8"/>
    <p:sldId id="263" r:id="rId9"/>
    <p:sldId id="275" r:id="rId10"/>
    <p:sldId id="264" r:id="rId11"/>
    <p:sldId id="265" r:id="rId12"/>
    <p:sldId id="268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6F5-B6C3-43EB-9323-8BC6CA77EA0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EBC-B776-4E04-83FA-D2E8A141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6F5-B6C3-43EB-9323-8BC6CA77EA0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EBC-B776-4E04-83FA-D2E8A141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6F5-B6C3-43EB-9323-8BC6CA77EA0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EBC-B776-4E04-83FA-D2E8A141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6F5-B6C3-43EB-9323-8BC6CA77EA0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EBC-B776-4E04-83FA-D2E8A141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6F5-B6C3-43EB-9323-8BC6CA77EA0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EBC-B776-4E04-83FA-D2E8A141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6F5-B6C3-43EB-9323-8BC6CA77EA0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EBC-B776-4E04-83FA-D2E8A141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6F5-B6C3-43EB-9323-8BC6CA77EA0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EBC-B776-4E04-83FA-D2E8A141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6F5-B6C3-43EB-9323-8BC6CA77EA0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EBC-B776-4E04-83FA-D2E8A141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6F5-B6C3-43EB-9323-8BC6CA77EA0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EBC-B776-4E04-83FA-D2E8A141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6F5-B6C3-43EB-9323-8BC6CA77EA0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EBC-B776-4E04-83FA-D2E8A141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6F5-B6C3-43EB-9323-8BC6CA77EA0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EBC-B776-4E04-83FA-D2E8A141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86F5-B6C3-43EB-9323-8BC6CA77EA0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2EEBC-B776-4E04-83FA-D2E8A141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Fast Algorithms for Top-k Personalized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Queries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Manish Gupta</a:t>
            </a: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Amit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Pathak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Dr.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Soumen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Chakrabarti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IIT Bombay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Hard Predicates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Find </a:t>
            </a:r>
            <a:r>
              <a:rPr lang="en-US" dirty="0"/>
              <a:t>top-</a:t>
            </a:r>
            <a:r>
              <a:rPr lang="en-US" i="1" dirty="0"/>
              <a:t>k papers related to XML published </a:t>
            </a:r>
            <a:r>
              <a:rPr lang="en-US" i="1" dirty="0" smtClean="0"/>
              <a:t>in </a:t>
            </a:r>
            <a:r>
              <a:rPr lang="en-US" dirty="0" smtClean="0"/>
              <a:t>2008</a:t>
            </a:r>
            <a:endParaRPr lang="en-US" dirty="0"/>
          </a:p>
          <a:p>
            <a:r>
              <a:rPr lang="en-US" dirty="0" smtClean="0"/>
              <a:t>Target </a:t>
            </a:r>
            <a:r>
              <a:rPr lang="en-US" dirty="0"/>
              <a:t>nodes (nodes that strictly satisfy the </a:t>
            </a:r>
            <a:r>
              <a:rPr lang="en-US" dirty="0" smtClean="0"/>
              <a:t>hard predicates</a:t>
            </a:r>
            <a:r>
              <a:rPr lang="en-US" dirty="0"/>
              <a:t>) are returned as answer nodes</a:t>
            </a:r>
          </a:p>
          <a:p>
            <a:r>
              <a:rPr lang="en-US" dirty="0" smtClean="0"/>
              <a:t>2 </a:t>
            </a:r>
            <a:r>
              <a:rPr lang="en-US" dirty="0"/>
              <a:t>approaches</a:t>
            </a:r>
          </a:p>
          <a:p>
            <a:pPr lvl="1"/>
            <a:r>
              <a:rPr lang="en-US" dirty="0"/>
              <a:t>a. </a:t>
            </a:r>
            <a:r>
              <a:rPr lang="en-US" i="1" dirty="0" err="1"/>
              <a:t>naiveTopk</a:t>
            </a:r>
            <a:r>
              <a:rPr lang="en-US" i="1" dirty="0"/>
              <a:t>: Modified “basic top-k for </a:t>
            </a:r>
            <a:r>
              <a:rPr lang="en-US" i="1" dirty="0" smtClean="0"/>
              <a:t>soft </a:t>
            </a:r>
            <a:r>
              <a:rPr lang="en-US" dirty="0" smtClean="0"/>
              <a:t>predicate </a:t>
            </a:r>
            <a:r>
              <a:rPr lang="en-US" dirty="0"/>
              <a:t>queries”, such that a node is </a:t>
            </a:r>
            <a:r>
              <a:rPr lang="en-US" dirty="0" smtClean="0"/>
              <a:t>considered to </a:t>
            </a:r>
            <a:r>
              <a:rPr lang="en-US" dirty="0"/>
              <a:t>be put in heap M only if it belongs </a:t>
            </a:r>
            <a:r>
              <a:rPr lang="en-US" dirty="0" smtClean="0"/>
              <a:t>to target </a:t>
            </a:r>
            <a:r>
              <a:rPr lang="en-US" dirty="0"/>
              <a:t>set</a:t>
            </a:r>
          </a:p>
          <a:p>
            <a:pPr lvl="1"/>
            <a:r>
              <a:rPr lang="en-US" dirty="0"/>
              <a:t>b. Node-deletion algorithm</a:t>
            </a:r>
          </a:p>
          <a:p>
            <a:r>
              <a:rPr lang="en-US" dirty="0" smtClean="0"/>
              <a:t>No </a:t>
            </a:r>
            <a:r>
              <a:rPr lang="en-US" dirty="0"/>
              <a:t>need to rank non-target nodes; delete </a:t>
            </a:r>
            <a:r>
              <a:rPr lang="en-US" dirty="0" smtClean="0"/>
              <a:t>non-target nodes </a:t>
            </a:r>
            <a:r>
              <a:rPr lang="en-US" dirty="0"/>
              <a:t>while executing push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Node Deletion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05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Special sink node s with self-loop of C(s, s) = 1.</a:t>
            </a:r>
          </a:p>
          <a:p>
            <a:r>
              <a:rPr lang="en-US" dirty="0" smtClean="0"/>
              <a:t>Delete </a:t>
            </a:r>
            <a:r>
              <a:rPr lang="en-US" dirty="0"/>
              <a:t>a node u from graph G to create </a:t>
            </a:r>
            <a:r>
              <a:rPr lang="en-US" dirty="0" smtClean="0"/>
              <a:t>G’=(V’,E’) </a:t>
            </a:r>
            <a:r>
              <a:rPr lang="en-US" dirty="0"/>
              <a:t>such that for any teleport </a:t>
            </a:r>
            <a:r>
              <a:rPr lang="en-US" dirty="0" err="1" smtClean="0"/>
              <a:t>r’</a:t>
            </a:r>
            <a:r>
              <a:rPr lang="en-US" baseline="30000" dirty="0" err="1" smtClean="0"/>
              <a:t>|V</a:t>
            </a:r>
            <a:r>
              <a:rPr lang="en-US" baseline="30000" dirty="0" smtClean="0"/>
              <a:t>’|×</a:t>
            </a:r>
            <a:r>
              <a:rPr lang="en-US" baseline="30000" dirty="0"/>
              <a:t>1</a:t>
            </a:r>
            <a:r>
              <a:rPr lang="en-US" dirty="0"/>
              <a:t> over </a:t>
            </a:r>
            <a:r>
              <a:rPr lang="en-US" dirty="0" err="1" smtClean="0"/>
              <a:t>G’,p’</a:t>
            </a:r>
            <a:r>
              <a:rPr lang="en-US" baseline="-25000" dirty="0" err="1" smtClean="0"/>
              <a:t>r</a:t>
            </a:r>
            <a:r>
              <a:rPr lang="en-US" baseline="-25000" dirty="0" smtClean="0"/>
              <a:t>’</a:t>
            </a:r>
            <a:r>
              <a:rPr lang="en-US" dirty="0" smtClean="0"/>
              <a:t>(v</a:t>
            </a:r>
            <a:r>
              <a:rPr lang="en-US" dirty="0"/>
              <a:t>) = p</a:t>
            </a:r>
            <a:r>
              <a:rPr lang="en-US" baseline="-25000" dirty="0"/>
              <a:t>r</a:t>
            </a:r>
            <a:r>
              <a:rPr lang="en-US" dirty="0"/>
              <a:t>(v) for all nodes v </a:t>
            </a:r>
            <a:r>
              <a:rPr lang="az-Cyrl-AZ" dirty="0" smtClean="0"/>
              <a:t>Є </a:t>
            </a:r>
            <a:r>
              <a:rPr lang="en-US" dirty="0" smtClean="0"/>
              <a:t>V’−</a:t>
            </a:r>
            <a:r>
              <a:rPr lang="en-US" dirty="0"/>
              <a:t>s where </a:t>
            </a:r>
            <a:r>
              <a:rPr lang="en-US" dirty="0" err="1" smtClean="0"/>
              <a:t>p’</a:t>
            </a:r>
            <a:r>
              <a:rPr lang="en-US" baseline="-25000" dirty="0" err="1" smtClean="0"/>
              <a:t>r</a:t>
            </a:r>
            <a:r>
              <a:rPr lang="en-US" baseline="-25000" dirty="0" smtClean="0"/>
              <a:t>’</a:t>
            </a:r>
            <a:r>
              <a:rPr lang="en-US" dirty="0" smtClean="0"/>
              <a:t>(v) is </a:t>
            </a:r>
            <a:r>
              <a:rPr lang="en-US" dirty="0"/>
              <a:t>computed over </a:t>
            </a:r>
            <a:r>
              <a:rPr lang="en-US" dirty="0" smtClean="0"/>
              <a:t>G’, </a:t>
            </a:r>
            <a:r>
              <a:rPr lang="en-US" dirty="0"/>
              <a:t>r(v) = </a:t>
            </a:r>
            <a:r>
              <a:rPr lang="en-US" dirty="0" smtClean="0"/>
              <a:t>r’(v</a:t>
            </a:r>
            <a:r>
              <a:rPr lang="en-US" dirty="0"/>
              <a:t>) for v </a:t>
            </a:r>
            <a:r>
              <a:rPr lang="az-Cyrl-AZ" dirty="0" smtClean="0"/>
              <a:t>Є</a:t>
            </a:r>
            <a:r>
              <a:rPr lang="en-US" dirty="0" smtClean="0"/>
              <a:t> V’ and r(v</a:t>
            </a:r>
            <a:r>
              <a:rPr lang="en-US" dirty="0"/>
              <a:t>) = 0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fraction of q(v) reaches w on </a:t>
            </a:r>
            <a:r>
              <a:rPr lang="en-US" dirty="0" smtClean="0"/>
              <a:t>path </a:t>
            </a:r>
            <a:r>
              <a:rPr lang="en-US" dirty="0" err="1" smtClean="0"/>
              <a:t>v</a:t>
            </a:r>
            <a:r>
              <a:rPr lang="en-US" dirty="0" err="1" smtClean="0">
                <a:sym typeface="Wingdings" pitchFamily="2" charset="2"/>
              </a:rPr>
              <a:t>uw</a:t>
            </a:r>
            <a:r>
              <a:rPr lang="en-US" dirty="0" smtClean="0">
                <a:sym typeface="Wingdings" pitchFamily="2" charset="2"/>
              </a:rPr>
              <a:t>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685800" cy="25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3124201"/>
            <a:ext cx="3276599" cy="108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124201"/>
            <a:ext cx="2590800" cy="10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267200"/>
            <a:ext cx="4648200" cy="23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Ranking only target nodes (Delete -Push)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Deleting non-target node avoids further pushes from it and so saves work but can bloat number of edges.</a:t>
            </a:r>
          </a:p>
          <a:p>
            <a:r>
              <a:rPr lang="en-US" b="1" dirty="0" smtClean="0"/>
              <a:t>Victim selection</a:t>
            </a:r>
          </a:p>
          <a:p>
            <a:pPr lvl="1"/>
            <a:r>
              <a:rPr lang="en-US" dirty="0" smtClean="0"/>
              <a:t>Block structure [6] in social network graphs</a:t>
            </a:r>
          </a:p>
          <a:p>
            <a:pPr lvl="1"/>
            <a:r>
              <a:rPr lang="en-US" dirty="0" err="1" smtClean="0"/>
              <a:t>Indegree</a:t>
            </a:r>
            <a:r>
              <a:rPr lang="en-US" dirty="0" smtClean="0"/>
              <a:t> and </a:t>
            </a:r>
            <a:r>
              <a:rPr lang="en-US" dirty="0" err="1" smtClean="0"/>
              <a:t>outdegree</a:t>
            </a:r>
            <a:r>
              <a:rPr lang="en-US" dirty="0" smtClean="0"/>
              <a:t> of nodes in graph follow power law [3]</a:t>
            </a:r>
          </a:p>
          <a:p>
            <a:pPr lvl="1"/>
            <a:r>
              <a:rPr lang="en-US" dirty="0" smtClean="0"/>
              <a:t> Aggressive approach: Delete all non-target nodes</a:t>
            </a:r>
          </a:p>
          <a:p>
            <a:r>
              <a:rPr lang="en-US" dirty="0" smtClean="0"/>
              <a:t>Simple non-aggressive approach: Local search from node u and delete non-target non-</a:t>
            </a:r>
            <a:r>
              <a:rPr lang="en-US" dirty="0" err="1" smtClean="0"/>
              <a:t>hubset</a:t>
            </a:r>
            <a:r>
              <a:rPr lang="en-US" dirty="0"/>
              <a:t> </a:t>
            </a:r>
            <a:r>
              <a:rPr lang="en-US" dirty="0" smtClean="0"/>
              <a:t>out-</a:t>
            </a:r>
            <a:r>
              <a:rPr lang="en-US" dirty="0" err="1" smtClean="0"/>
              <a:t>neighbours</a:t>
            </a:r>
            <a:r>
              <a:rPr lang="en-US" dirty="0" smtClean="0"/>
              <a:t> of u if it doesn’t bloat number of edges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Target set size was varied by having different hard predicates on publication years</a:t>
            </a:r>
          </a:p>
          <a:p>
            <a:r>
              <a:rPr lang="en-US" dirty="0" err="1" smtClean="0"/>
              <a:t>DeletePush</a:t>
            </a:r>
            <a:r>
              <a:rPr lang="en-US" dirty="0" smtClean="0"/>
              <a:t> works better when the target set sizes are not too large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5791200" cy="309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[1] A. </a:t>
            </a:r>
            <a:r>
              <a:rPr lang="en-US" dirty="0" err="1"/>
              <a:t>Balmin</a:t>
            </a:r>
            <a:r>
              <a:rPr lang="en-US" dirty="0"/>
              <a:t>, V. </a:t>
            </a:r>
            <a:r>
              <a:rPr lang="en-US" dirty="0" err="1"/>
              <a:t>Hristidis</a:t>
            </a:r>
            <a:r>
              <a:rPr lang="en-US" dirty="0"/>
              <a:t>, and Y. </a:t>
            </a:r>
            <a:r>
              <a:rPr lang="en-US" dirty="0" err="1" smtClean="0"/>
              <a:t>Papakonstantinou</a:t>
            </a:r>
            <a:r>
              <a:rPr lang="en-US" dirty="0" smtClean="0"/>
              <a:t>. </a:t>
            </a:r>
            <a:r>
              <a:rPr lang="en-US" dirty="0" err="1" smtClean="0"/>
              <a:t>Objectrank</a:t>
            </a:r>
            <a:r>
              <a:rPr lang="en-US" dirty="0"/>
              <a:t>: Authority-based </a:t>
            </a:r>
            <a:r>
              <a:rPr lang="en-US" dirty="0" smtClean="0"/>
              <a:t>keyword search </a:t>
            </a:r>
            <a:r>
              <a:rPr lang="en-US" dirty="0"/>
              <a:t>in databases. In </a:t>
            </a:r>
            <a:r>
              <a:rPr lang="en-US" i="1" dirty="0"/>
              <a:t>VLDB, pages </a:t>
            </a:r>
            <a:r>
              <a:rPr lang="en-US" i="1" dirty="0" smtClean="0"/>
              <a:t>564–575, </a:t>
            </a:r>
            <a:r>
              <a:rPr lang="en-US" dirty="0" smtClean="0"/>
              <a:t>2004</a:t>
            </a:r>
            <a:r>
              <a:rPr lang="en-US" dirty="0"/>
              <a:t>.</a:t>
            </a:r>
          </a:p>
          <a:p>
            <a:r>
              <a:rPr lang="en-US" dirty="0"/>
              <a:t>[2] P. </a:t>
            </a:r>
            <a:r>
              <a:rPr lang="en-US" dirty="0" err="1"/>
              <a:t>Berkhin</a:t>
            </a:r>
            <a:r>
              <a:rPr lang="en-US" dirty="0"/>
              <a:t>. Bookmark-coloring approach to </a:t>
            </a:r>
            <a:r>
              <a:rPr lang="en-US" dirty="0" smtClean="0"/>
              <a:t>personalized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n-US" dirty="0"/>
              <a:t>computing. </a:t>
            </a:r>
            <a:r>
              <a:rPr lang="en-US" i="1" dirty="0"/>
              <a:t>Internet </a:t>
            </a:r>
            <a:r>
              <a:rPr lang="en-US" i="1" dirty="0" smtClean="0"/>
              <a:t>Mathematics, </a:t>
            </a:r>
            <a:r>
              <a:rPr lang="en-US" dirty="0" smtClean="0"/>
              <a:t>3(1</a:t>
            </a:r>
            <a:r>
              <a:rPr lang="en-US" dirty="0"/>
              <a:t>):41–62, Jan. 2007.</a:t>
            </a:r>
          </a:p>
          <a:p>
            <a:r>
              <a:rPr lang="en-US" dirty="0"/>
              <a:t>[3] A. Z. </a:t>
            </a:r>
            <a:r>
              <a:rPr lang="en-US" dirty="0" err="1"/>
              <a:t>Broder</a:t>
            </a:r>
            <a:r>
              <a:rPr lang="en-US" dirty="0"/>
              <a:t>, R. Kumar, F. </a:t>
            </a:r>
            <a:r>
              <a:rPr lang="en-US" dirty="0" err="1"/>
              <a:t>Maghoul</a:t>
            </a:r>
            <a:r>
              <a:rPr lang="en-US" dirty="0"/>
              <a:t>, P. </a:t>
            </a:r>
            <a:r>
              <a:rPr lang="en-US" dirty="0" err="1" smtClean="0"/>
              <a:t>Raghavan</a:t>
            </a:r>
            <a:r>
              <a:rPr lang="en-US" dirty="0" smtClean="0"/>
              <a:t>, S</a:t>
            </a:r>
            <a:r>
              <a:rPr lang="en-US" dirty="0"/>
              <a:t>. </a:t>
            </a:r>
            <a:r>
              <a:rPr lang="en-US" dirty="0" err="1"/>
              <a:t>Rajagopalan</a:t>
            </a:r>
            <a:r>
              <a:rPr lang="en-US" dirty="0"/>
              <a:t>, R. </a:t>
            </a:r>
            <a:r>
              <a:rPr lang="en-US" dirty="0" err="1"/>
              <a:t>Stata</a:t>
            </a:r>
            <a:r>
              <a:rPr lang="en-US" dirty="0"/>
              <a:t>, A. Tomkins, </a:t>
            </a:r>
            <a:r>
              <a:rPr lang="en-US" dirty="0" smtClean="0"/>
              <a:t>and J</a:t>
            </a:r>
            <a:r>
              <a:rPr lang="en-US" dirty="0"/>
              <a:t>. L. Wiener. Graph structure in the web. </a:t>
            </a:r>
            <a:r>
              <a:rPr lang="en-US" i="1" dirty="0" smtClean="0"/>
              <a:t>Computer Networks</a:t>
            </a:r>
            <a:r>
              <a:rPr lang="en-US" i="1" dirty="0"/>
              <a:t>, 33(1-6):309–320, 2000.</a:t>
            </a:r>
          </a:p>
          <a:p>
            <a:r>
              <a:rPr lang="en-US" dirty="0"/>
              <a:t>[4] S. </a:t>
            </a:r>
            <a:r>
              <a:rPr lang="en-US" dirty="0" err="1"/>
              <a:t>Chakrabarti</a:t>
            </a:r>
            <a:r>
              <a:rPr lang="en-US" dirty="0"/>
              <a:t>. Dynamic personalized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n-US" dirty="0"/>
              <a:t>in entity-relation graphs. In </a:t>
            </a:r>
            <a:r>
              <a:rPr lang="en-US" i="1" dirty="0"/>
              <a:t>www, </a:t>
            </a:r>
            <a:r>
              <a:rPr lang="en-US" i="1" dirty="0" smtClean="0"/>
              <a:t>Banff, </a:t>
            </a:r>
            <a:r>
              <a:rPr lang="en-US" dirty="0" smtClean="0"/>
              <a:t>May </a:t>
            </a:r>
            <a:r>
              <a:rPr lang="en-US" dirty="0"/>
              <a:t>2007.</a:t>
            </a:r>
          </a:p>
          <a:p>
            <a:r>
              <a:rPr lang="en-US" dirty="0"/>
              <a:t>[5] G. </a:t>
            </a:r>
            <a:r>
              <a:rPr lang="en-US" dirty="0" err="1"/>
              <a:t>Jeh</a:t>
            </a:r>
            <a:r>
              <a:rPr lang="en-US" dirty="0"/>
              <a:t> and J. </a:t>
            </a:r>
            <a:r>
              <a:rPr lang="en-US" dirty="0" err="1"/>
              <a:t>Widom</a:t>
            </a:r>
            <a:r>
              <a:rPr lang="en-US" dirty="0"/>
              <a:t>. Scaling </a:t>
            </a:r>
            <a:r>
              <a:rPr lang="en-US" dirty="0" smtClean="0"/>
              <a:t>personalized web </a:t>
            </a:r>
            <a:r>
              <a:rPr lang="en-US" dirty="0"/>
              <a:t>search. In </a:t>
            </a:r>
            <a:r>
              <a:rPr lang="en-US" i="1" dirty="0"/>
              <a:t>WWW Conference, pages </a:t>
            </a:r>
            <a:r>
              <a:rPr lang="en-US" i="1" dirty="0" smtClean="0"/>
              <a:t>271–</a:t>
            </a:r>
            <a:r>
              <a:rPr lang="en-US" dirty="0" smtClean="0"/>
              <a:t>279</a:t>
            </a:r>
            <a:r>
              <a:rPr lang="en-US" dirty="0"/>
              <a:t>, 2003.</a:t>
            </a:r>
          </a:p>
          <a:p>
            <a:r>
              <a:rPr lang="sv-SE" dirty="0"/>
              <a:t>[6] S. D. Kamvar, T. H. Haveliwala, C. D. </a:t>
            </a:r>
            <a:r>
              <a:rPr lang="sv-SE" dirty="0" smtClean="0"/>
              <a:t>Manning, </a:t>
            </a:r>
            <a:r>
              <a:rPr lang="en-US" dirty="0" smtClean="0"/>
              <a:t>and </a:t>
            </a:r>
            <a:r>
              <a:rPr lang="en-US" dirty="0"/>
              <a:t>G. H. </a:t>
            </a:r>
            <a:r>
              <a:rPr lang="en-US" dirty="0" err="1"/>
              <a:t>Golub</a:t>
            </a:r>
            <a:r>
              <a:rPr lang="en-US" dirty="0"/>
              <a:t>. Exploiting the block </a:t>
            </a:r>
            <a:r>
              <a:rPr lang="en-US" dirty="0" smtClean="0"/>
              <a:t>structure of </a:t>
            </a:r>
            <a:r>
              <a:rPr lang="en-US" dirty="0"/>
              <a:t>the web for computing, Mar. 12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Questions?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Thanks for your time and attention!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09600"/>
            <a:ext cx="914884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Problem: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for ER graph queries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8437"/>
            <a:ext cx="8458200" cy="2239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Find </a:t>
            </a:r>
            <a:r>
              <a:rPr lang="en-US" sz="2000" dirty="0"/>
              <a:t>top-</a:t>
            </a:r>
            <a:r>
              <a:rPr lang="en-US" sz="2000" i="1" dirty="0"/>
              <a:t>k experts from industry to review </a:t>
            </a:r>
            <a:r>
              <a:rPr lang="en-US" sz="2000" i="1" dirty="0" smtClean="0"/>
              <a:t>a </a:t>
            </a:r>
            <a:r>
              <a:rPr lang="en-US" sz="2000" dirty="0" smtClean="0"/>
              <a:t>submitted </a:t>
            </a:r>
            <a:r>
              <a:rPr lang="en-US" sz="2000" dirty="0"/>
              <a:t>paper p under category “</a:t>
            </a:r>
            <a:r>
              <a:rPr lang="en-US" sz="2000" dirty="0" smtClean="0"/>
              <a:t>Information Systems”</a:t>
            </a:r>
          </a:p>
          <a:p>
            <a:r>
              <a:rPr lang="en-US" sz="2000" dirty="0"/>
              <a:t>Low index size, low query time</a:t>
            </a:r>
          </a:p>
          <a:p>
            <a:r>
              <a:rPr lang="en-US" sz="2000" dirty="0" smtClean="0"/>
              <a:t>200–1600</a:t>
            </a:r>
            <a:r>
              <a:rPr lang="en-US" sz="2000" dirty="0"/>
              <a:t>× faster than whole-graph </a:t>
            </a:r>
            <a:r>
              <a:rPr lang="en-US" sz="2000" dirty="0" err="1" smtClean="0"/>
              <a:t>Pagerank</a:t>
            </a:r>
            <a:r>
              <a:rPr lang="en-US" sz="2000" dirty="0" smtClean="0"/>
              <a:t> (top-</a:t>
            </a:r>
            <a:r>
              <a:rPr lang="en-US" sz="2000" i="1" dirty="0" smtClean="0"/>
              <a:t>k </a:t>
            </a:r>
            <a:r>
              <a:rPr lang="en-US" sz="2000" i="1" dirty="0"/>
              <a:t>ranking contributes 4</a:t>
            </a:r>
            <a:r>
              <a:rPr lang="en-US" sz="2000" i="1" dirty="0" smtClean="0"/>
              <a:t>×)</a:t>
            </a:r>
          </a:p>
          <a:p>
            <a:r>
              <a:rPr lang="en-US" sz="2000" dirty="0" smtClean="0"/>
              <a:t>10–20</a:t>
            </a:r>
            <a:r>
              <a:rPr lang="en-US" sz="2000" dirty="0"/>
              <a:t>% smaller index; accuracy comparable </a:t>
            </a:r>
            <a:r>
              <a:rPr lang="en-US" sz="2000" dirty="0" smtClean="0"/>
              <a:t>to </a:t>
            </a:r>
            <a:r>
              <a:rPr lang="en-US" sz="2000" dirty="0" err="1" smtClean="0"/>
              <a:t>ObjectRank</a:t>
            </a:r>
            <a:endParaRPr lang="en-US" sz="2000" dirty="0" smtClean="0"/>
          </a:p>
          <a:p>
            <a:r>
              <a:rPr lang="en-US" sz="2000" dirty="0" smtClean="0"/>
              <a:t>Extension </a:t>
            </a:r>
            <a:r>
              <a:rPr lang="en-US" sz="2000" dirty="0"/>
              <a:t>to handle hard predicates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61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Explaining Page Rank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2247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962400"/>
            <a:ext cx="2743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600200"/>
            <a:ext cx="2162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Notations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Graph G= (V, E) with edges (u, v) </a:t>
            </a:r>
            <a:r>
              <a:rPr lang="az-Cyrl-AZ" dirty="0" smtClean="0"/>
              <a:t>Є</a:t>
            </a:r>
            <a:r>
              <a:rPr lang="en-US" dirty="0" smtClean="0"/>
              <a:t> E</a:t>
            </a:r>
          </a:p>
          <a:p>
            <a:r>
              <a:rPr lang="en-US" dirty="0" smtClean="0"/>
              <a:t> Conductance C(</a:t>
            </a:r>
            <a:r>
              <a:rPr lang="en-US" dirty="0" err="1" smtClean="0"/>
              <a:t>v,u</a:t>
            </a:r>
            <a:r>
              <a:rPr lang="en-US" dirty="0" smtClean="0"/>
              <a:t>) such that </a:t>
            </a:r>
            <a:r>
              <a:rPr lang="el-GR" dirty="0" smtClean="0"/>
              <a:t>Σ</a:t>
            </a:r>
            <a:r>
              <a:rPr lang="en-US" baseline="-25000" dirty="0" smtClean="0"/>
              <a:t>v</a:t>
            </a:r>
            <a:r>
              <a:rPr lang="en-US" dirty="0" smtClean="0"/>
              <a:t> C(</a:t>
            </a:r>
            <a:r>
              <a:rPr lang="en-US" dirty="0" err="1" smtClean="0"/>
              <a:t>v,u</a:t>
            </a:r>
            <a:r>
              <a:rPr lang="en-US" dirty="0" smtClean="0"/>
              <a:t>) =1</a:t>
            </a:r>
          </a:p>
          <a:p>
            <a:r>
              <a:rPr lang="en-US" dirty="0" smtClean="0"/>
              <a:t> Teleport </a:t>
            </a:r>
            <a:r>
              <a:rPr lang="en-US" dirty="0" err="1" smtClean="0"/>
              <a:t>prob</a:t>
            </a:r>
            <a:r>
              <a:rPr lang="en-US" dirty="0" smtClean="0"/>
              <a:t> 1-</a:t>
            </a:r>
            <a:r>
              <a:rPr lang="el-GR" dirty="0" smtClean="0"/>
              <a:t>α</a:t>
            </a:r>
            <a:r>
              <a:rPr lang="en-US" dirty="0" smtClean="0"/>
              <a:t> and vector r, </a:t>
            </a:r>
            <a:r>
              <a:rPr lang="el-GR" dirty="0" smtClean="0"/>
              <a:t>Σ</a:t>
            </a:r>
            <a:r>
              <a:rPr lang="en-US" baseline="-25000" dirty="0" smtClean="0"/>
              <a:t>v</a:t>
            </a:r>
            <a:r>
              <a:rPr lang="en-US" dirty="0" smtClean="0"/>
              <a:t> r(v) =1</a:t>
            </a:r>
          </a:p>
          <a:p>
            <a:r>
              <a:rPr lang="en-US" dirty="0" smtClean="0"/>
              <a:t> Personalized </a:t>
            </a:r>
            <a:r>
              <a:rPr lang="en-US" dirty="0" err="1" smtClean="0"/>
              <a:t>PageRank</a:t>
            </a:r>
            <a:r>
              <a:rPr lang="en-US" dirty="0" smtClean="0"/>
              <a:t> [5](PPR) for vector r is </a:t>
            </a:r>
            <a:r>
              <a:rPr lang="en-US" dirty="0" err="1" smtClean="0"/>
              <a:t>PPV</a:t>
            </a:r>
            <a:r>
              <a:rPr lang="en-US" baseline="-25000" dirty="0" err="1" smtClean="0"/>
              <a:t>r</a:t>
            </a:r>
            <a:r>
              <a:rPr lang="en-US" dirty="0" smtClean="0"/>
              <a:t> = p</a:t>
            </a:r>
            <a:r>
              <a:rPr lang="en-US" baseline="-25000" dirty="0" smtClean="0"/>
              <a:t>r</a:t>
            </a:r>
            <a:r>
              <a:rPr lang="en-US" dirty="0" smtClean="0"/>
              <a:t> =</a:t>
            </a:r>
            <a:r>
              <a:rPr lang="el-GR" dirty="0" smtClean="0"/>
              <a:t> α</a:t>
            </a:r>
            <a:r>
              <a:rPr lang="en-US" dirty="0" smtClean="0"/>
              <a:t> C p</a:t>
            </a:r>
            <a:r>
              <a:rPr lang="en-US" baseline="-25000" dirty="0" smtClean="0"/>
              <a:t>r</a:t>
            </a:r>
            <a:r>
              <a:rPr lang="en-US" dirty="0" smtClean="0"/>
              <a:t> + (1-</a:t>
            </a:r>
            <a:r>
              <a:rPr lang="el-GR" dirty="0" smtClean="0"/>
              <a:t> α</a:t>
            </a:r>
            <a:r>
              <a:rPr lang="en-US" dirty="0" smtClean="0"/>
              <a:t>) r= (1-</a:t>
            </a:r>
            <a:r>
              <a:rPr lang="el-GR" dirty="0" smtClean="0"/>
              <a:t> α</a:t>
            </a:r>
            <a:r>
              <a:rPr lang="en-US" dirty="0" smtClean="0"/>
              <a:t>) (I-</a:t>
            </a:r>
            <a:r>
              <a:rPr lang="el-GR" dirty="0" smtClean="0"/>
              <a:t> α</a:t>
            </a:r>
            <a:r>
              <a:rPr lang="en-US" dirty="0" smtClean="0"/>
              <a:t> C)</a:t>
            </a:r>
            <a:r>
              <a:rPr lang="en-US" baseline="30000" dirty="0" smtClean="0"/>
              <a:t>-1</a:t>
            </a:r>
            <a:r>
              <a:rPr lang="en-US" dirty="0" smtClean="0"/>
              <a:t>r</a:t>
            </a:r>
          </a:p>
          <a:p>
            <a:r>
              <a:rPr lang="en-US" dirty="0" smtClean="0"/>
              <a:t> For node v, r(v)=1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its PPV is </a:t>
            </a:r>
            <a:r>
              <a:rPr lang="en-US" dirty="0" err="1" smtClean="0"/>
              <a:t>PPV</a:t>
            </a:r>
            <a:r>
              <a:rPr lang="en-US" baseline="-25000" dirty="0" err="1" smtClean="0"/>
              <a:t>v</a:t>
            </a:r>
            <a:endParaRPr lang="en-US" dirty="0" smtClean="0"/>
          </a:p>
          <a:p>
            <a:r>
              <a:rPr lang="en-US" dirty="0" smtClean="0"/>
              <a:t> H is </a:t>
            </a:r>
            <a:r>
              <a:rPr lang="en-US" dirty="0" err="1" smtClean="0"/>
              <a:t>Hubset</a:t>
            </a:r>
            <a:r>
              <a:rPr lang="en-US" dirty="0" smtClean="0"/>
              <a:t>; </a:t>
            </a:r>
            <a:r>
              <a:rPr lang="en-US" dirty="0" err="1" smtClean="0"/>
              <a:t>sloppyTopK</a:t>
            </a:r>
            <a:r>
              <a:rPr lang="en-US" dirty="0" smtClean="0"/>
              <a:t> varies in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325" y="5105400"/>
            <a:ext cx="1057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Previous work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ObjectRank</a:t>
            </a:r>
            <a:r>
              <a:rPr lang="en-US" b="1" dirty="0"/>
              <a:t> [</a:t>
            </a:r>
            <a:r>
              <a:rPr lang="en-US" b="1" dirty="0" smtClean="0"/>
              <a:t>1]</a:t>
            </a:r>
            <a:endParaRPr lang="en-US" b="1" dirty="0"/>
          </a:p>
          <a:p>
            <a:pPr lvl="1"/>
            <a:r>
              <a:rPr lang="en-US" dirty="0" smtClean="0"/>
              <a:t>Graph </a:t>
            </a:r>
            <a:r>
              <a:rPr lang="en-US" dirty="0"/>
              <a:t>proximity queries </a:t>
            </a:r>
            <a:r>
              <a:rPr lang="en-US" dirty="0" smtClean="0"/>
              <a:t>modeled as authority flow </a:t>
            </a:r>
            <a:r>
              <a:rPr lang="en-US" dirty="0"/>
              <a:t>originating from match nodes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requires pre-computation of all word PPVs.</a:t>
            </a:r>
          </a:p>
          <a:p>
            <a:r>
              <a:rPr lang="en-US" b="1" dirty="0"/>
              <a:t>Asynchronous Weight-Pushing </a:t>
            </a:r>
            <a:r>
              <a:rPr lang="en-US" b="1" dirty="0" smtClean="0"/>
              <a:t>Algorithm (BCA</a:t>
            </a:r>
            <a:r>
              <a:rPr lang="en-US" b="1" dirty="0"/>
              <a:t>) [2</a:t>
            </a:r>
            <a:r>
              <a:rPr lang="en-US" b="1" dirty="0" smtClean="0"/>
              <a:t>]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438400"/>
            <a:ext cx="326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50822"/>
            <a:ext cx="4648200" cy="294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57150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5867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err="1"/>
              <a:t>HubRank</a:t>
            </a:r>
            <a:r>
              <a:rPr lang="en-US" sz="3200" b="1" dirty="0"/>
              <a:t> [4</a:t>
            </a:r>
            <a:r>
              <a:rPr lang="en-US" sz="3200" b="1" dirty="0" smtClean="0"/>
              <a:t>]  </a:t>
            </a:r>
            <a:endParaRPr lang="en-US" sz="3200" b="1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Based on Personalized </a:t>
            </a:r>
            <a:r>
              <a:rPr lang="en-US" sz="2800" dirty="0" err="1"/>
              <a:t>PageRank</a:t>
            </a:r>
            <a:r>
              <a:rPr lang="en-US" sz="2800" dirty="0"/>
              <a:t> [5] and BCA [2]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Proposes a </a:t>
            </a:r>
            <a:r>
              <a:rPr lang="en-US" sz="2800" dirty="0" err="1"/>
              <a:t>hubset</a:t>
            </a:r>
            <a:r>
              <a:rPr lang="en-US" sz="2800" dirty="0"/>
              <a:t> selection model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Basic top-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k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Framework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9143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most applications, top-</a:t>
            </a:r>
            <a:r>
              <a:rPr lang="en-US" i="1" dirty="0"/>
              <a:t>k answers are </a:t>
            </a:r>
            <a:r>
              <a:rPr lang="en-US" i="1" dirty="0" smtClean="0"/>
              <a:t>sufficient.</a:t>
            </a:r>
          </a:p>
          <a:p>
            <a:r>
              <a:rPr lang="en-US" dirty="0" smtClean="0"/>
              <a:t>Proposition </a:t>
            </a:r>
            <a:r>
              <a:rPr lang="en-US" dirty="0"/>
              <a:t>1: At any time, </a:t>
            </a:r>
            <a:r>
              <a:rPr lang="en-US" dirty="0" smtClean="0"/>
              <a:t>for all </a:t>
            </a:r>
            <a:r>
              <a:rPr lang="en-US" dirty="0"/>
              <a:t>nodes u,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07771"/>
            <a:ext cx="6248400" cy="409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706558"/>
            <a:ext cx="4495800" cy="42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199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u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u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 are the nodes sorted in non-increasing order of their scores       , u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u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are the best k answer nodes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Sloppy top-k </a:t>
            </a:r>
          </a:p>
          <a:p>
            <a:r>
              <a:rPr lang="en-US" sz="2400" dirty="0" smtClean="0"/>
              <a:t>Half of the queries terminate via top-K quit check and at k=K* near</a:t>
            </a:r>
          </a:p>
          <a:p>
            <a:r>
              <a:rPr lang="en-US" sz="2400" dirty="0" smtClean="0"/>
              <a:t>Proposition 2: At any time, for all nodes u,</a:t>
            </a:r>
          </a:p>
          <a:p>
            <a:endParaRPr lang="en-US" sz="2400" dirty="0"/>
          </a:p>
          <a:p>
            <a:r>
              <a:rPr lang="en-US" sz="2400" dirty="0" smtClean="0"/>
              <a:t>Need to maintain lower and upper bounds separately</a:t>
            </a:r>
          </a:p>
          <a:p>
            <a:r>
              <a:rPr lang="en-US" sz="2400" dirty="0" smtClean="0"/>
              <a:t>Proposition 3: At any time, for all nodes u,</a:t>
            </a:r>
          </a:p>
          <a:p>
            <a:endParaRPr lang="en-US" sz="2400" dirty="0"/>
          </a:p>
          <a:p>
            <a:r>
              <a:rPr lang="en-US" sz="2400" dirty="0" smtClean="0"/>
              <a:t>Needs less book-keeping; 6% less query time; more queries quit earlier at lower K*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1447801"/>
            <a:ext cx="466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0" y="1905000"/>
            <a:ext cx="3219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324100"/>
            <a:ext cx="952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20040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279507"/>
            <a:ext cx="7086600" cy="5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011841"/>
            <a:ext cx="6096000" cy="40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Basic top-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k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Framework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Experiments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r>
              <a:rPr lang="en-US" sz="2100" dirty="0"/>
              <a:t>1994 snapshot of CITESEER corpus has </a:t>
            </a:r>
            <a:r>
              <a:rPr lang="en-US" sz="2100" dirty="0" smtClean="0"/>
              <a:t>74000 nodes </a:t>
            </a:r>
            <a:r>
              <a:rPr lang="en-US" sz="2100" dirty="0"/>
              <a:t>and 289000 edges</a:t>
            </a:r>
          </a:p>
          <a:p>
            <a:r>
              <a:rPr lang="en-US" sz="2100" dirty="0" err="1" smtClean="0"/>
              <a:t>Lucene</a:t>
            </a:r>
            <a:r>
              <a:rPr lang="en-US" sz="2100" dirty="0" smtClean="0"/>
              <a:t> </a:t>
            </a:r>
            <a:r>
              <a:rPr lang="en-US" sz="2100" dirty="0"/>
              <a:t>text indices - 55MB</a:t>
            </a:r>
          </a:p>
          <a:p>
            <a:r>
              <a:rPr lang="fr-FR" sz="2100" dirty="0" smtClean="0"/>
              <a:t>1.9M </a:t>
            </a:r>
            <a:r>
              <a:rPr lang="fr-FR" sz="2100" dirty="0"/>
              <a:t>CITESEER </a:t>
            </a:r>
            <a:r>
              <a:rPr lang="fr-FR" sz="2100" dirty="0" err="1"/>
              <a:t>queries</a:t>
            </a:r>
            <a:r>
              <a:rPr lang="fr-FR" sz="2100" dirty="0" smtClean="0"/>
              <a:t>;               =  </a:t>
            </a:r>
            <a:r>
              <a:rPr lang="fr-FR" sz="2100" dirty="0"/>
              <a:t>[20, 40]</a:t>
            </a:r>
          </a:p>
          <a:p>
            <a:r>
              <a:rPr lang="en-US" sz="2100" dirty="0" smtClean="0"/>
              <a:t>Naive </a:t>
            </a:r>
            <a:r>
              <a:rPr lang="en-US" sz="2100" dirty="0"/>
              <a:t>one-shot </a:t>
            </a:r>
            <a:r>
              <a:rPr lang="en-US" sz="2100" dirty="0" err="1"/>
              <a:t>Hubset</a:t>
            </a:r>
            <a:r>
              <a:rPr lang="en-US" sz="2100" dirty="0"/>
              <a:t> [4] of size </a:t>
            </a:r>
            <a:r>
              <a:rPr lang="en-US" sz="2100" dirty="0" smtClean="0"/>
              <a:t>15000</a:t>
            </a:r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  <a:p>
            <a:r>
              <a:rPr lang="en-US" sz="2400" dirty="0" smtClean="0"/>
              <a:t>4% time invested in quit checks result 4× speed boost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2590800"/>
            <a:ext cx="368418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752600"/>
            <a:ext cx="762000" cy="36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667000"/>
            <a:ext cx="39599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894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Fast Algorithms for Top-k Personalized PageRank Queries</vt:lpstr>
      <vt:lpstr>Slide 2</vt:lpstr>
      <vt:lpstr>Problem: PageRank for ER graph queries</vt:lpstr>
      <vt:lpstr>Explaining Page Rank</vt:lpstr>
      <vt:lpstr>Notations</vt:lpstr>
      <vt:lpstr>Previous work</vt:lpstr>
      <vt:lpstr>Basic top-k Framework</vt:lpstr>
      <vt:lpstr>Basic top-k Framework</vt:lpstr>
      <vt:lpstr>Experiments</vt:lpstr>
      <vt:lpstr>Hard Predicates</vt:lpstr>
      <vt:lpstr>Node Deletion Algorithm</vt:lpstr>
      <vt:lpstr>Ranking only target nodes (Delete -Push)</vt:lpstr>
      <vt:lpstr>Experiments</vt:lpstr>
      <vt:lpstr>References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Algorithms for Top-k Personalized PageRank Queries</dc:title>
  <dc:creator>gupta58</dc:creator>
  <cp:lastModifiedBy>gupta58</cp:lastModifiedBy>
  <cp:revision>47</cp:revision>
  <dcterms:created xsi:type="dcterms:W3CDTF">2009-09-15T16:58:28Z</dcterms:created>
  <dcterms:modified xsi:type="dcterms:W3CDTF">2009-09-17T20:50:04Z</dcterms:modified>
</cp:coreProperties>
</file>