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2" r:id="rId2"/>
    <p:sldMasterId id="2147483674" r:id="rId3"/>
  </p:sldMasterIdLst>
  <p:notesMasterIdLst>
    <p:notesMasterId r:id="rId22"/>
  </p:notesMasterIdLst>
  <p:sldIdLst>
    <p:sldId id="367" r:id="rId4"/>
    <p:sldId id="366" r:id="rId5"/>
    <p:sldId id="361" r:id="rId6"/>
    <p:sldId id="362" r:id="rId7"/>
    <p:sldId id="363" r:id="rId8"/>
    <p:sldId id="364" r:id="rId9"/>
    <p:sldId id="318" r:id="rId10"/>
    <p:sldId id="288" r:id="rId11"/>
    <p:sldId id="289" r:id="rId12"/>
    <p:sldId id="290" r:id="rId13"/>
    <p:sldId id="332" r:id="rId14"/>
    <p:sldId id="297" r:id="rId15"/>
    <p:sldId id="347" r:id="rId16"/>
    <p:sldId id="348" r:id="rId17"/>
    <p:sldId id="315" r:id="rId18"/>
    <p:sldId id="314" r:id="rId19"/>
    <p:sldId id="317" r:id="rId20"/>
    <p:sldId id="331" r:id="rId21"/>
  </p:sldIdLst>
  <p:sldSz cx="12188825" cy="6858000"/>
  <p:notesSz cx="6858000" cy="9144000"/>
  <p:defaultTextStyle>
    <a:defPPr>
      <a:defRPr lang="en-US"/>
    </a:defPPr>
    <a:lvl1pPr algn="l" rtl="0" fontAlgn="base">
      <a:spcBef>
        <a:spcPct val="0"/>
      </a:spcBef>
      <a:spcAft>
        <a:spcPct val="0"/>
      </a:spcAft>
      <a:defRPr sz="2400" kern="1200">
        <a:solidFill>
          <a:schemeClr val="tx1"/>
        </a:solidFill>
        <a:latin typeface="Times"/>
        <a:ea typeface="+mn-ea"/>
        <a:cs typeface="Arial" pitchFamily="34" charset="0"/>
      </a:defRPr>
    </a:lvl1pPr>
    <a:lvl2pPr marL="457200" algn="l" rtl="0" fontAlgn="base">
      <a:spcBef>
        <a:spcPct val="0"/>
      </a:spcBef>
      <a:spcAft>
        <a:spcPct val="0"/>
      </a:spcAft>
      <a:defRPr sz="2400" kern="1200">
        <a:solidFill>
          <a:schemeClr val="tx1"/>
        </a:solidFill>
        <a:latin typeface="Times"/>
        <a:ea typeface="+mn-ea"/>
        <a:cs typeface="Arial" pitchFamily="34" charset="0"/>
      </a:defRPr>
    </a:lvl2pPr>
    <a:lvl3pPr marL="914400" algn="l" rtl="0" fontAlgn="base">
      <a:spcBef>
        <a:spcPct val="0"/>
      </a:spcBef>
      <a:spcAft>
        <a:spcPct val="0"/>
      </a:spcAft>
      <a:defRPr sz="2400" kern="1200">
        <a:solidFill>
          <a:schemeClr val="tx1"/>
        </a:solidFill>
        <a:latin typeface="Times"/>
        <a:ea typeface="+mn-ea"/>
        <a:cs typeface="Arial" pitchFamily="34" charset="0"/>
      </a:defRPr>
    </a:lvl3pPr>
    <a:lvl4pPr marL="1371600" algn="l" rtl="0" fontAlgn="base">
      <a:spcBef>
        <a:spcPct val="0"/>
      </a:spcBef>
      <a:spcAft>
        <a:spcPct val="0"/>
      </a:spcAft>
      <a:defRPr sz="2400" kern="1200">
        <a:solidFill>
          <a:schemeClr val="tx1"/>
        </a:solidFill>
        <a:latin typeface="Times"/>
        <a:ea typeface="+mn-ea"/>
        <a:cs typeface="Arial" pitchFamily="34" charset="0"/>
      </a:defRPr>
    </a:lvl4pPr>
    <a:lvl5pPr marL="1828800" algn="l" rtl="0" fontAlgn="base">
      <a:spcBef>
        <a:spcPct val="0"/>
      </a:spcBef>
      <a:spcAft>
        <a:spcPct val="0"/>
      </a:spcAft>
      <a:defRPr sz="2400" kern="1200">
        <a:solidFill>
          <a:schemeClr val="tx1"/>
        </a:solidFill>
        <a:latin typeface="Times"/>
        <a:ea typeface="+mn-ea"/>
        <a:cs typeface="Arial" pitchFamily="34" charset="0"/>
      </a:defRPr>
    </a:lvl5pPr>
    <a:lvl6pPr marL="2286000" algn="l" defTabSz="914400" rtl="0" eaLnBrk="1" latinLnBrk="0" hangingPunct="1">
      <a:defRPr sz="2400" kern="1200">
        <a:solidFill>
          <a:schemeClr val="tx1"/>
        </a:solidFill>
        <a:latin typeface="Times"/>
        <a:ea typeface="+mn-ea"/>
        <a:cs typeface="Arial" pitchFamily="34" charset="0"/>
      </a:defRPr>
    </a:lvl6pPr>
    <a:lvl7pPr marL="2743200" algn="l" defTabSz="914400" rtl="0" eaLnBrk="1" latinLnBrk="0" hangingPunct="1">
      <a:defRPr sz="2400" kern="1200">
        <a:solidFill>
          <a:schemeClr val="tx1"/>
        </a:solidFill>
        <a:latin typeface="Times"/>
        <a:ea typeface="+mn-ea"/>
        <a:cs typeface="Arial" pitchFamily="34" charset="0"/>
      </a:defRPr>
    </a:lvl7pPr>
    <a:lvl8pPr marL="3200400" algn="l" defTabSz="914400" rtl="0" eaLnBrk="1" latinLnBrk="0" hangingPunct="1">
      <a:defRPr sz="2400" kern="1200">
        <a:solidFill>
          <a:schemeClr val="tx1"/>
        </a:solidFill>
        <a:latin typeface="Times"/>
        <a:ea typeface="+mn-ea"/>
        <a:cs typeface="Arial" pitchFamily="34" charset="0"/>
      </a:defRPr>
    </a:lvl8pPr>
    <a:lvl9pPr marL="3657600" algn="l" defTabSz="914400" rtl="0" eaLnBrk="1" latinLnBrk="0" hangingPunct="1">
      <a:defRPr sz="2400" kern="1200">
        <a:solidFill>
          <a:schemeClr val="tx1"/>
        </a:solidFill>
        <a:latin typeface="Times"/>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0080"/>
    <a:srgbClr val="B9E65E"/>
    <a:srgbClr val="A5CE54"/>
    <a:srgbClr val="80FF00"/>
    <a:srgbClr val="729C00"/>
    <a:srgbClr val="5E7F00"/>
    <a:srgbClr val="66FF66"/>
    <a:srgbClr val="CC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54" autoAdjust="0"/>
    <p:restoredTop sz="94671" autoAdjust="0"/>
  </p:normalViewPr>
  <p:slideViewPr>
    <p:cSldViewPr>
      <p:cViewPr varScale="1">
        <p:scale>
          <a:sx n="68" d="100"/>
          <a:sy n="68" d="100"/>
        </p:scale>
        <p:origin x="-114" y="-702"/>
      </p:cViewPr>
      <p:guideLst>
        <p:guide orient="horz" pos="2160"/>
        <p:guide orient="horz" pos="144"/>
        <p:guide orient="horz" pos="912"/>
        <p:guide orient="horz" pos="1200"/>
        <p:guide orient="horz" pos="1488"/>
        <p:guide pos="3839"/>
        <p:guide pos="335"/>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4236CBB3-13B2-4701-A9AC-3983DB45E74E}" type="datetimeFigureOut">
              <a:rPr lang="en-US"/>
              <a:pPr>
                <a:defRPr/>
              </a:pPr>
              <a:t>8/1/2008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F9C8B8A6-E7CC-4B95-A0F7-B62A9D87333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algn="l" defTabSz="912813" rtl="0" fontAlgn="base">
              <a:spcBef>
                <a:spcPct val="0"/>
              </a:spcBef>
              <a:spcAft>
                <a:spcPct val="0"/>
              </a:spcAft>
            </a:pPr>
            <a:endParaRPr lang="en-US" sz="1200" kern="1200">
              <a:solidFill>
                <a:prstClr val="black"/>
              </a:solidFill>
              <a:latin typeface="Arial" pitchFamily="34" charset="0"/>
              <a:ea typeface="+mn-ea"/>
              <a:cs typeface="+mn-cs"/>
            </a:endParaRPr>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pPr>
            <a:fld id="{A549130F-F55A-4CBD-AB95-DCC6F61C21E4}" type="datetime8">
              <a:rPr lang="en-US" sz="1200" kern="1200">
                <a:solidFill>
                  <a:prstClr val="black"/>
                </a:solidFill>
                <a:latin typeface="Arial" pitchFamily="34" charset="0"/>
                <a:ea typeface="+mn-ea"/>
                <a:cs typeface="+mn-cs"/>
              </a:rPr>
              <a:pPr algn="r" defTabSz="912813" rtl="0" fontAlgn="base">
                <a:spcBef>
                  <a:spcPct val="0"/>
                </a:spcBef>
                <a:spcAft>
                  <a:spcPct val="0"/>
                </a:spcAft>
              </a:pPr>
              <a:t>8/1/2008 11:29 AM</a:t>
            </a:fld>
            <a:endParaRPr lang="en-US" sz="1200" kern="1200">
              <a:solidFill>
                <a:prstClr val="black"/>
              </a:solidFill>
              <a:latin typeface="Arial" pitchFamily="34" charset="0"/>
              <a:ea typeface="+mn-ea"/>
              <a:cs typeface="+mn-cs"/>
            </a:endParaRPr>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sz="1200" kern="1200">
                <a:solidFill>
                  <a:prstClr val="black"/>
                </a:solidFill>
                <a:latin typeface="Arial" pitchFamily="34" charset="0"/>
                <a:ea typeface="+mn-ea"/>
                <a:cs typeface="+mn-cs"/>
              </a:rPr>
              <a:t>© 2007 Microsoft Corporation. All rights reserved. Microsoft, Windows, Windows Vista and other product names are or may be registered trademarks and/or trademarks in the U.S. and/or other countries.</a:t>
            </a:r>
          </a:p>
          <a:p>
            <a:pPr algn="l" defTabSz="912813" rtl="0" fontAlgn="base">
              <a:spcBef>
                <a:spcPct val="0"/>
              </a:spcBef>
              <a:spcAft>
                <a:spcPct val="0"/>
              </a:spcAft>
            </a:pPr>
            <a:r>
              <a:rPr lang="en-US" sz="1200" kern="1200">
                <a:solidFill>
                  <a:prstClr val="black"/>
                </a:solidFill>
                <a:latin typeface="Arial"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prstClr val="black"/>
                </a:solidFill>
                <a:latin typeface="Arial" pitchFamily="34" charset="0"/>
                <a:ea typeface="+mn-ea"/>
                <a:cs typeface="+mn-cs"/>
              </a:rPr>
            </a:br>
            <a:r>
              <a:rPr lang="en-US" sz="1200" kern="1200">
                <a:solidFill>
                  <a:prstClr val="black"/>
                </a:solidFill>
                <a:latin typeface="Arial" pitchFamily="34" charset="0"/>
                <a:ea typeface="+mn-ea"/>
                <a:cs typeface="+mn-cs"/>
              </a:rPr>
              <a:t>MICROSOFT MAKES NO WARRANTIES, EXPRESS, IMPLIED OR STATUTORY, AS TO THE INFORMATION IN THIS PRESENTATION.</a:t>
            </a:r>
          </a:p>
          <a:p>
            <a:pPr algn="l" defTabSz="912813" rtl="0" fontAlgn="base">
              <a:spcBef>
                <a:spcPct val="0"/>
              </a:spcBef>
              <a:spcAft>
                <a:spcPct val="0"/>
              </a:spcAft>
            </a:pPr>
            <a:endParaRPr lang="en-US" sz="1200" kern="1200">
              <a:solidFill>
                <a:prstClr val="black"/>
              </a:solidFill>
              <a:latin typeface="Arial" pitchFamily="34" charset="0"/>
              <a:ea typeface="+mn-ea"/>
              <a:cs typeface="+mn-cs"/>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pPr>
            <a:fld id="{D0C51A04-3EAA-47F7-AC99-10134EC7E78F}" type="slidenum">
              <a:rPr lang="en-US" sz="1200" kern="1200">
                <a:solidFill>
                  <a:prstClr val="black"/>
                </a:solidFill>
                <a:latin typeface="Arial" pitchFamily="34" charset="0"/>
                <a:ea typeface="+mn-ea"/>
                <a:cs typeface="+mn-cs"/>
              </a:rPr>
              <a:pPr algn="r" defTabSz="912813" rtl="0" fontAlgn="base">
                <a:spcBef>
                  <a:spcPct val="0"/>
                </a:spcBef>
                <a:spcAft>
                  <a:spcPct val="0"/>
                </a:spcAft>
              </a:pPr>
              <a:t>1</a:t>
            </a:fld>
            <a:endParaRPr lang="en-US" sz="1200" kern="1200">
              <a:solidFill>
                <a:prstClr val="black"/>
              </a:solidFill>
              <a:latin typeface="Arial"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9B751B0-839E-4E12-ACAD-0037B5F36CDF}" type="slidenum">
              <a:rPr lang="en-US" smtClean="0"/>
              <a:pPr/>
              <a:t>10</a:t>
            </a:fld>
            <a:endParaRPr lang="en-US" smtClean="0"/>
          </a:p>
        </p:txBody>
      </p:sp>
      <p:sp>
        <p:nvSpPr>
          <p:cNvPr id="28675" name="Rectangle 2"/>
          <p:cNvSpPr>
            <a:spLocks noGrp="1" noRot="1" noChangeAspect="1" noChangeArrowheads="1" noTextEdit="1"/>
          </p:cNvSpPr>
          <p:nvPr>
            <p:ph type="sldImg"/>
          </p:nvPr>
        </p:nvSpPr>
        <p:spPr bwMode="auto">
          <a:xfrm>
            <a:off x="382588" y="685800"/>
            <a:ext cx="6092825" cy="3429000"/>
          </a:xfrm>
          <a:noFill/>
          <a:ln cap="flat">
            <a:solidFill>
              <a:schemeClr val="tx1"/>
            </a:solidFill>
            <a:miter lim="800000"/>
            <a:headEnd/>
            <a:tailEnd/>
          </a:ln>
        </p:spPr>
      </p:sp>
      <p:sp>
        <p:nvSpPr>
          <p:cNvPr id="28676" name="Rectangle 3"/>
          <p:cNvSpPr>
            <a:spLocks noGrp="1" noChangeArrowheads="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F3300D7-D327-4406-94E2-60C5C5B6172D}" type="slidenum">
              <a:rPr lang="en-US" smtClean="0">
                <a:latin typeface="Arial" pitchFamily="34" charset="0"/>
              </a:rPr>
              <a:pPr/>
              <a:t>11</a:t>
            </a:fld>
            <a:endParaRPr lang="en-US" smtClean="0">
              <a:latin typeface="Arial" pitchFamily="34" charset="0"/>
            </a:endParaRPr>
          </a:p>
        </p:txBody>
      </p:sp>
      <p:sp>
        <p:nvSpPr>
          <p:cNvPr id="29699"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4BA21BE-1615-4814-B565-F5C836ACBA72}" type="slidenum">
              <a:rPr lang="en-US" smtClean="0"/>
              <a:pPr/>
              <a:t>12</a:t>
            </a:fld>
            <a:endParaRPr lang="en-US" smtClean="0"/>
          </a:p>
        </p:txBody>
      </p:sp>
      <p:sp>
        <p:nvSpPr>
          <p:cNvPr id="30723"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F7CD8A1-4477-47A9-AA87-ADDD635562C0}" type="slidenum">
              <a:rPr lang="en-US" smtClean="0"/>
              <a:pPr/>
              <a:t>13</a:t>
            </a:fld>
            <a:endParaRPr lang="en-US" smtClean="0"/>
          </a:p>
        </p:txBody>
      </p:sp>
      <p:sp>
        <p:nvSpPr>
          <p:cNvPr id="31747"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FCC035D-8BBE-48EF-886A-3EE85FADED29}" type="slidenum">
              <a:rPr lang="en-US" smtClean="0"/>
              <a:pPr/>
              <a:t>14</a:t>
            </a:fld>
            <a:endParaRPr lang="en-US" smtClean="0"/>
          </a:p>
        </p:txBody>
      </p:sp>
      <p:sp>
        <p:nvSpPr>
          <p:cNvPr id="32771"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A5EFAA0-F015-4F81-B722-D206D3ED9080}" type="slidenum">
              <a:rPr lang="en-US" smtClean="0"/>
              <a:pPr/>
              <a:t>15</a:t>
            </a:fld>
            <a:endParaRPr lang="en-US" smtClean="0"/>
          </a:p>
        </p:txBody>
      </p:sp>
      <p:sp>
        <p:nvSpPr>
          <p:cNvPr id="33795"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CBB3C64-2D60-4C98-8713-7827EF914021}" type="slidenum">
              <a:rPr lang="en-US" smtClean="0"/>
              <a:pPr/>
              <a:t>16</a:t>
            </a:fld>
            <a:endParaRPr lang="en-US" smtClean="0"/>
          </a:p>
        </p:txBody>
      </p:sp>
      <p:sp>
        <p:nvSpPr>
          <p:cNvPr id="34819"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3482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5BE265-2F5A-445C-80F2-7F5B8E8CFFA1}" type="slidenum">
              <a:rPr lang="en-US" smtClean="0"/>
              <a:pPr/>
              <a:t>17</a:t>
            </a:fld>
            <a:endParaRPr lang="en-US" smtClean="0"/>
          </a:p>
        </p:txBody>
      </p:sp>
      <p:sp>
        <p:nvSpPr>
          <p:cNvPr id="35843"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3584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CFCB28E-9488-490A-B436-4A0F811F0DFC}" type="slidenum">
              <a:rPr lang="en-US" smtClean="0">
                <a:latin typeface="Arial" pitchFamily="34" charset="0"/>
              </a:rPr>
              <a:pPr/>
              <a:t>18</a:t>
            </a:fld>
            <a:endParaRPr lang="en-US" smtClean="0">
              <a:latin typeface="Arial" pitchFamily="34" charset="0"/>
            </a:endParaRPr>
          </a:p>
        </p:txBody>
      </p:sp>
      <p:sp>
        <p:nvSpPr>
          <p:cNvPr id="36867"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algn="l" defTabSz="912813" rtl="0" fontAlgn="base">
              <a:spcBef>
                <a:spcPct val="0"/>
              </a:spcBef>
              <a:spcAft>
                <a:spcPct val="0"/>
              </a:spcAft>
            </a:pPr>
            <a:endParaRPr lang="en-US" sz="1200" kern="1200">
              <a:solidFill>
                <a:prstClr val="black"/>
              </a:solidFill>
              <a:latin typeface="Arial" pitchFamily="34" charset="0"/>
              <a:ea typeface="+mn-ea"/>
              <a:cs typeface="+mn-cs"/>
            </a:endParaRPr>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pPr>
            <a:fld id="{209F70BF-8EFD-4D95-91F0-897EA638B866}" type="datetime8">
              <a:rPr lang="en-US" sz="1200" kern="1200">
                <a:solidFill>
                  <a:prstClr val="black"/>
                </a:solidFill>
                <a:latin typeface="Arial" pitchFamily="34" charset="0"/>
                <a:ea typeface="+mn-ea"/>
                <a:cs typeface="+mn-cs"/>
              </a:rPr>
              <a:pPr algn="r" defTabSz="912813" rtl="0" fontAlgn="base">
                <a:spcBef>
                  <a:spcPct val="0"/>
                </a:spcBef>
                <a:spcAft>
                  <a:spcPct val="0"/>
                </a:spcAft>
              </a:pPr>
              <a:t>8/1/2008 11:29 AM</a:t>
            </a:fld>
            <a:endParaRPr lang="en-US" sz="1200" kern="1200">
              <a:solidFill>
                <a:prstClr val="black"/>
              </a:solidFill>
              <a:latin typeface="Arial" pitchFamily="34" charset="0"/>
              <a:ea typeface="+mn-ea"/>
              <a:cs typeface="+mn-cs"/>
            </a:endParaRPr>
          </a:p>
        </p:txBody>
      </p:sp>
      <p:sp>
        <p:nvSpPr>
          <p:cNvPr id="29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sz="1200" kern="1200">
                <a:solidFill>
                  <a:prstClr val="black"/>
                </a:solidFill>
                <a:latin typeface="Arial" pitchFamily="34" charset="0"/>
                <a:ea typeface="+mn-ea"/>
                <a:cs typeface="+mn-cs"/>
              </a:rPr>
              <a:t>© 2007 Microsoft Corporation. All rights reserved. Microsoft, Windows, Windows Vista and other product names are or may be registered trademarks and/or trademarks in the U.S. and/or other countries.</a:t>
            </a:r>
          </a:p>
          <a:p>
            <a:pPr algn="l" defTabSz="912813" rtl="0" fontAlgn="base">
              <a:spcBef>
                <a:spcPct val="0"/>
              </a:spcBef>
              <a:spcAft>
                <a:spcPct val="0"/>
              </a:spcAft>
            </a:pPr>
            <a:r>
              <a:rPr lang="en-US" sz="1200" kern="1200">
                <a:solidFill>
                  <a:prstClr val="black"/>
                </a:solidFill>
                <a:latin typeface="Arial"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prstClr val="black"/>
                </a:solidFill>
                <a:latin typeface="Arial" pitchFamily="34" charset="0"/>
                <a:ea typeface="+mn-ea"/>
                <a:cs typeface="+mn-cs"/>
              </a:rPr>
            </a:br>
            <a:r>
              <a:rPr lang="en-US" sz="1200" kern="1200">
                <a:solidFill>
                  <a:prstClr val="black"/>
                </a:solidFill>
                <a:latin typeface="Arial" pitchFamily="34" charset="0"/>
                <a:ea typeface="+mn-ea"/>
                <a:cs typeface="+mn-cs"/>
              </a:rPr>
              <a:t>MICROSOFT MAKES NO WARRANTIES, EXPRESS, IMPLIED OR STATUTORY, AS TO THE INFORMATION IN THIS PRESENTATION.</a:t>
            </a:r>
          </a:p>
          <a:p>
            <a:pPr algn="l" defTabSz="912813" rtl="0" fontAlgn="base">
              <a:spcBef>
                <a:spcPct val="0"/>
              </a:spcBef>
              <a:spcAft>
                <a:spcPct val="0"/>
              </a:spcAft>
            </a:pPr>
            <a:endParaRPr lang="en-US" sz="1200" kern="1200">
              <a:solidFill>
                <a:prstClr val="black"/>
              </a:solidFill>
              <a:latin typeface="Arial" pitchFamily="34" charset="0"/>
              <a:ea typeface="+mn-ea"/>
              <a:cs typeface="+mn-cs"/>
            </a:endParaRPr>
          </a:p>
        </p:txBody>
      </p:sp>
      <p:sp>
        <p:nvSpPr>
          <p:cNvPr id="29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pPr>
            <a:fld id="{4AC453A4-1D56-4EB9-9A54-8CD5447CDB9E}" type="slidenum">
              <a:rPr lang="en-US" sz="1200" kern="1200">
                <a:solidFill>
                  <a:prstClr val="black"/>
                </a:solidFill>
                <a:latin typeface="Arial" pitchFamily="34" charset="0"/>
                <a:ea typeface="+mn-ea"/>
                <a:cs typeface="+mn-cs"/>
              </a:rPr>
              <a:pPr algn="r" defTabSz="912813" rtl="0" fontAlgn="base">
                <a:spcBef>
                  <a:spcPct val="0"/>
                </a:spcBef>
                <a:spcAft>
                  <a:spcPct val="0"/>
                </a:spcAft>
              </a:pPr>
              <a:t>2</a:t>
            </a:fld>
            <a:endParaRPr lang="en-US" sz="1200" kern="1200">
              <a:solidFill>
                <a:prstClr val="black"/>
              </a:solidFill>
              <a:latin typeface="Arial"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AF307D-2C02-411D-8AF8-D7ACA1A11103}" type="slidenum">
              <a:rPr lang="en-US" smtClean="0"/>
              <a:pPr/>
              <a:t>7</a:t>
            </a:fld>
            <a:endParaRPr lang="en-US" smtClean="0"/>
          </a:p>
        </p:txBody>
      </p:sp>
      <p:sp>
        <p:nvSpPr>
          <p:cNvPr id="25603"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2560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9A42ADC-AB52-4DB0-97A2-C9D6EA025442}" type="slidenum">
              <a:rPr lang="en-US" smtClean="0"/>
              <a:pPr/>
              <a:t>8</a:t>
            </a:fld>
            <a:endParaRPr lang="en-US" smtClean="0"/>
          </a:p>
        </p:txBody>
      </p:sp>
      <p:sp>
        <p:nvSpPr>
          <p:cNvPr id="26627"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2662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B1D797-9FC1-45CD-BC5E-9B3777173079}" type="slidenum">
              <a:rPr lang="en-US" smtClean="0"/>
              <a:pPr/>
              <a:t>9</a:t>
            </a:fld>
            <a:endParaRPr lang="en-US" smtClean="0"/>
          </a:p>
        </p:txBody>
      </p:sp>
      <p:sp>
        <p:nvSpPr>
          <p:cNvPr id="27651"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2765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5" y="1905003"/>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4" y="4344991"/>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p:nvPicPr>
        <p:blipFill>
          <a:blip r:embed="rId3"/>
          <a:stretch>
            <a:fillRect/>
          </a:stretch>
        </p:blipFill>
        <p:spPr>
          <a:xfrm>
            <a:off x="9906001" y="136210"/>
            <a:ext cx="1846898"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9"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91"/>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algn="l" defTabSz="914363" rtl="0">
              <a:lnSpc>
                <a:spcPct val="90000"/>
              </a:lnSpc>
              <a:spcBef>
                <a:spcPct val="20000"/>
              </a:spcBef>
              <a:buSzPct val="85000"/>
              <a:buFont typeface="Arial" pitchFamily="34" charset="0"/>
              <a:buNone/>
              <a:defRPr/>
            </a:pPr>
            <a:r>
              <a:rPr lang="en-US" sz="6000" kern="1200" dirty="0">
                <a:solidFill>
                  <a:srgbClr val="FFFFFF"/>
                </a:solidFill>
                <a:latin typeface="Segoe"/>
                <a:ea typeface="+mn-ea"/>
                <a:cs typeface="+mn-cs"/>
              </a:rPr>
              <a:t>Microsoft Research </a:t>
            </a:r>
            <a:br>
              <a:rPr lang="en-US" sz="6000" kern="1200" dirty="0">
                <a:solidFill>
                  <a:srgbClr val="FFFFFF"/>
                </a:solidFill>
                <a:latin typeface="Segoe"/>
                <a:ea typeface="+mn-ea"/>
                <a:cs typeface="+mn-cs"/>
              </a:rPr>
            </a:br>
            <a:r>
              <a:rPr lang="en-US" sz="6000" kern="1200" dirty="0">
                <a:solidFill>
                  <a:srgbClr val="FFFFFF"/>
                </a:solidFill>
                <a:latin typeface="Segoe"/>
                <a:ea typeface="+mn-ea"/>
                <a:cs typeface="+mn-cs"/>
              </a:rPr>
              <a:t>Faculty Summit 2008</a:t>
            </a:r>
            <a:endParaRPr lang="en-US" sz="8800" kern="1200" dirty="0">
              <a:solidFill>
                <a:srgbClr val="000000"/>
              </a:solidFill>
              <a:latin typeface="Segoe"/>
              <a:ea typeface="+mn-ea"/>
              <a:cs typeface="+mn-cs"/>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9"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9" y="1411555"/>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30" y="1411555"/>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5938" y="4752977"/>
            <a:ext cx="6980052"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p:nvPicPr>
        <p:blipFill>
          <a:blip r:embed="rId3"/>
          <a:stretch>
            <a:fillRect/>
          </a:stretch>
        </p:blipFill>
        <p:spPr>
          <a:xfrm>
            <a:off x="9948089"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9" y="228600"/>
            <a:ext cx="11164886"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9" y="1420813"/>
            <a:ext cx="11164886"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4"/>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6"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963615"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3" r:id="rId1"/>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eaLnBrk="1" fontAlgn="base" hangingPunct="1">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1" fontAlgn="base" hangingPunct="1">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oleObject" Target="../embeddings/Microsoft_Office_Word_97_-_2003_Document1.doc"/></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oleObject" Target="../embeddings/Microsoft_Office_Word_97_-_2003_Document2.doc"/></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onicserver.northwestern.edu/tobig/c/portal/layout?p_l_id=PUB.1016.7" TargetMode="External"/><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iknowinc.com/iknow/onco/www/iknow.cgi" TargetMode="External"/><Relationship Id="rId5" Type="http://schemas.openxmlformats.org/officeDocument/2006/relationships/hyperlink" Target="http://sonicserver.northwestern.edu:9061/ciknow4ciscope/ncsa.sonic.ciknow.WebApp/WebApp.html" TargetMode="External"/><Relationship Id="rId4" Type="http://schemas.openxmlformats.org/officeDocument/2006/relationships/hyperlink" Target="http://www.nanohub.org/resources/1677?rec=1&amp;keywords=nanomedicin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hyperlink" Target="http://www.pg.com/en_US/index.jhtml" TargetMode="External"/><Relationship Id="rId18" Type="http://schemas.openxmlformats.org/officeDocument/2006/relationships/image" Target="../media/image11.png"/><Relationship Id="rId3" Type="http://schemas.openxmlformats.org/officeDocument/2006/relationships/hyperlink" Target="http://www.cancer.gov/" TargetMode="External"/><Relationship Id="rId7" Type="http://schemas.openxmlformats.org/officeDocument/2006/relationships/hyperlink" Target="http://www.nsf.gov/index.jsp" TargetMode="External"/><Relationship Id="rId12" Type="http://schemas.openxmlformats.org/officeDocument/2006/relationships/image" Target="../media/image63.jpeg"/><Relationship Id="rId17" Type="http://schemas.openxmlformats.org/officeDocument/2006/relationships/image" Target="../media/image66.png"/><Relationship Id="rId2" Type="http://schemas.openxmlformats.org/officeDocument/2006/relationships/notesSlide" Target="../notesSlides/notesSlide18.xml"/><Relationship Id="rId16"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9.jpeg"/><Relationship Id="rId11" Type="http://schemas.openxmlformats.org/officeDocument/2006/relationships/image" Target="../media/image62.jpeg"/><Relationship Id="rId5" Type="http://schemas.openxmlformats.org/officeDocument/2006/relationships/hyperlink" Target="http://www.americanlegacy.org/americanlegacy/skins/alf/home.aspx" TargetMode="External"/><Relationship Id="rId15" Type="http://schemas.openxmlformats.org/officeDocument/2006/relationships/hyperlink" Target="http://www.vodafone.com/home/0,3044,CATEGORY_ID=0&amp;LANGUAGE_ID=0&amp;CONTENT_ID=0,00.html" TargetMode="External"/><Relationship Id="rId10" Type="http://schemas.openxmlformats.org/officeDocument/2006/relationships/image" Target="../media/image61.png"/><Relationship Id="rId19" Type="http://schemas.openxmlformats.org/officeDocument/2006/relationships/image" Target="../media/image12.jpeg"/><Relationship Id="rId4" Type="http://schemas.openxmlformats.org/officeDocument/2006/relationships/image" Target="../media/image58.png"/><Relationship Id="rId9" Type="http://schemas.openxmlformats.org/officeDocument/2006/relationships/hyperlink" Target="http://www.cdc.gov/page.do" TargetMode="External"/><Relationship Id="rId1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hyperlink" Target="http://www.ncsa.uiuc.ed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gif"/><Relationship Id="rId7"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gif"/><Relationship Id="rId10" Type="http://schemas.openxmlformats.org/officeDocument/2006/relationships/image" Target="../media/image12.jpeg"/><Relationship Id="rId4" Type="http://schemas.openxmlformats.org/officeDocument/2006/relationships/image" Target="../media/image15.gif"/><Relationship Id="rId9" Type="http://schemas.openxmlformats.org/officeDocument/2006/relationships/image" Target="../media/image20.wmf"/></Relationships>
</file>

<file path=ppt/slides/_rels/slide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4.gif"/><Relationship Id="rId7"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gif"/><Relationship Id="rId4" Type="http://schemas.openxmlformats.org/officeDocument/2006/relationships/image" Target="../media/image15.gif"/><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jpeg"/><Relationship Id="rId26" Type="http://schemas.openxmlformats.org/officeDocument/2006/relationships/image" Target="../media/image44.wmf"/><Relationship Id="rId3" Type="http://schemas.openxmlformats.org/officeDocument/2006/relationships/image" Target="../media/image21.png"/><Relationship Id="rId21" Type="http://schemas.openxmlformats.org/officeDocument/2006/relationships/image" Target="../media/image39.jpeg"/><Relationship Id="rId34" Type="http://schemas.openxmlformats.org/officeDocument/2006/relationships/image" Target="../media/image51.jpeg"/><Relationship Id="rId7" Type="http://schemas.openxmlformats.org/officeDocument/2006/relationships/image" Target="../media/image25.wmf"/><Relationship Id="rId12" Type="http://schemas.openxmlformats.org/officeDocument/2006/relationships/image" Target="../media/image30.jpeg"/><Relationship Id="rId17" Type="http://schemas.openxmlformats.org/officeDocument/2006/relationships/image" Target="../media/image35.gif"/><Relationship Id="rId25" Type="http://schemas.openxmlformats.org/officeDocument/2006/relationships/image" Target="../media/image43.png"/><Relationship Id="rId33" Type="http://schemas.openxmlformats.org/officeDocument/2006/relationships/hyperlink" Target="http://www2.hawaii.edu/~ogden/icon/max.dance1.gif" TargetMode="External"/><Relationship Id="rId38" Type="http://schemas.openxmlformats.org/officeDocument/2006/relationships/image" Target="../media/image54.jpeg"/><Relationship Id="rId2" Type="http://schemas.openxmlformats.org/officeDocument/2006/relationships/notesSlide" Target="../notesSlides/notesSlide7.xml"/><Relationship Id="rId16" Type="http://schemas.openxmlformats.org/officeDocument/2006/relationships/image" Target="../media/image34.jpeg"/><Relationship Id="rId20" Type="http://schemas.openxmlformats.org/officeDocument/2006/relationships/image" Target="../media/image38.wmf"/><Relationship Id="rId29" Type="http://schemas.openxmlformats.org/officeDocument/2006/relationships/image" Target="../media/image47.wmf"/><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wmf"/><Relationship Id="rId24" Type="http://schemas.openxmlformats.org/officeDocument/2006/relationships/image" Target="../media/image42.png"/><Relationship Id="rId32" Type="http://schemas.openxmlformats.org/officeDocument/2006/relationships/image" Target="../media/image50.jpeg"/><Relationship Id="rId37" Type="http://schemas.openxmlformats.org/officeDocument/2006/relationships/hyperlink" Target="http://www.hafdis.dk/Pictures/denmark/jul/2003jul/031129%20Juleklip/04%20Santa%20Claus%20af%20&#230;ldre%20model.jpg" TargetMode="External"/><Relationship Id="rId5" Type="http://schemas.openxmlformats.org/officeDocument/2006/relationships/image" Target="../media/image23.wmf"/><Relationship Id="rId15" Type="http://schemas.openxmlformats.org/officeDocument/2006/relationships/image" Target="../media/image33.gif"/><Relationship Id="rId23" Type="http://schemas.openxmlformats.org/officeDocument/2006/relationships/image" Target="../media/image41.jpeg"/><Relationship Id="rId28" Type="http://schemas.openxmlformats.org/officeDocument/2006/relationships/image" Target="../media/image46.jpeg"/><Relationship Id="rId36" Type="http://schemas.openxmlformats.org/officeDocument/2006/relationships/image" Target="../media/image53.gif"/><Relationship Id="rId10" Type="http://schemas.openxmlformats.org/officeDocument/2006/relationships/image" Target="../media/image28.png"/><Relationship Id="rId19" Type="http://schemas.openxmlformats.org/officeDocument/2006/relationships/image" Target="../media/image37.wmf"/><Relationship Id="rId31" Type="http://schemas.openxmlformats.org/officeDocument/2006/relationships/image" Target="../media/image49.png"/><Relationship Id="rId4" Type="http://schemas.openxmlformats.org/officeDocument/2006/relationships/image" Target="../media/image22.jpeg"/><Relationship Id="rId9" Type="http://schemas.openxmlformats.org/officeDocument/2006/relationships/image" Target="../media/image27.wmf"/><Relationship Id="rId14" Type="http://schemas.openxmlformats.org/officeDocument/2006/relationships/image" Target="../media/image32.wmf"/><Relationship Id="rId22" Type="http://schemas.openxmlformats.org/officeDocument/2006/relationships/image" Target="../media/image40.gif"/><Relationship Id="rId27" Type="http://schemas.openxmlformats.org/officeDocument/2006/relationships/image" Target="../media/image45.jpeg"/><Relationship Id="rId30" Type="http://schemas.openxmlformats.org/officeDocument/2006/relationships/image" Target="../media/image48.jpeg"/><Relationship Id="rId35" Type="http://schemas.openxmlformats.org/officeDocument/2006/relationships/image" Target="../media/image5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15939" y="228600"/>
            <a:ext cx="11164886" cy="1163395"/>
          </a:xfrm>
        </p:spPr>
        <p:txBody>
          <a:bodyPr/>
          <a:lstStyle/>
          <a:p>
            <a:r>
              <a:rPr lang="en-US" dirty="0" smtClean="0"/>
              <a:t>Social Drivers</a:t>
            </a:r>
            <a:br>
              <a:rPr lang="en-US" dirty="0" smtClean="0"/>
            </a:br>
            <a:r>
              <a:rPr lang="en-US" sz="3600" dirty="0" smtClean="0">
                <a:solidFill>
                  <a:schemeClr val="accent1"/>
                </a:solidFill>
              </a:rPr>
              <a:t>Why do we create and sustain networks?</a:t>
            </a:r>
          </a:p>
        </p:txBody>
      </p:sp>
      <p:sp>
        <p:nvSpPr>
          <p:cNvPr id="542723" name="Rectangle 3"/>
          <p:cNvSpPr>
            <a:spLocks noGrp="1" noChangeArrowheads="1"/>
          </p:cNvSpPr>
          <p:nvPr>
            <p:ph sz="half" idx="1"/>
          </p:nvPr>
        </p:nvSpPr>
        <p:spPr>
          <a:xfrm>
            <a:off x="531813" y="1905000"/>
            <a:ext cx="5484971" cy="1742015"/>
          </a:xfrm>
        </p:spPr>
        <p:txBody>
          <a:bodyPr/>
          <a:lstStyle/>
          <a:p>
            <a:r>
              <a:rPr lang="en-US" dirty="0" smtClean="0"/>
              <a:t>Theories of self-interest</a:t>
            </a:r>
          </a:p>
          <a:p>
            <a:r>
              <a:rPr lang="en-US" dirty="0" smtClean="0"/>
              <a:t>Theories of social and resource exchange</a:t>
            </a:r>
          </a:p>
          <a:p>
            <a:r>
              <a:rPr lang="en-US" dirty="0" smtClean="0"/>
              <a:t>Theories of mutual interest and collective action</a:t>
            </a:r>
          </a:p>
        </p:txBody>
      </p:sp>
      <p:sp>
        <p:nvSpPr>
          <p:cNvPr id="542724" name="Rectangle 4"/>
          <p:cNvSpPr>
            <a:spLocks noGrp="1" noChangeArrowheads="1"/>
          </p:cNvSpPr>
          <p:nvPr>
            <p:ph sz="half" idx="2"/>
          </p:nvPr>
        </p:nvSpPr>
        <p:spPr>
          <a:xfrm>
            <a:off x="6219930" y="1905000"/>
            <a:ext cx="5484971" cy="1742015"/>
          </a:xfrm>
        </p:spPr>
        <p:txBody>
          <a:bodyPr/>
          <a:lstStyle/>
          <a:p>
            <a:r>
              <a:rPr lang="en-US" smtClean="0"/>
              <a:t>Theories of contagion</a:t>
            </a:r>
          </a:p>
          <a:p>
            <a:r>
              <a:rPr lang="en-US" smtClean="0"/>
              <a:t>Theories of balance</a:t>
            </a:r>
          </a:p>
          <a:p>
            <a:r>
              <a:rPr lang="en-US" smtClean="0"/>
              <a:t>Theories of homophily</a:t>
            </a:r>
          </a:p>
          <a:p>
            <a:r>
              <a:rPr lang="en-US" smtClean="0"/>
              <a:t>Theories of proximity</a:t>
            </a:r>
          </a:p>
          <a:p>
            <a:r>
              <a:rPr lang="en-US" smtClean="0"/>
              <a:t>Theories of co-evolution</a:t>
            </a:r>
          </a:p>
        </p:txBody>
      </p:sp>
      <p:sp>
        <p:nvSpPr>
          <p:cNvPr id="12293" name="Text Box 5"/>
          <p:cNvSpPr txBox="1">
            <a:spLocks noChangeArrowheads="1"/>
          </p:cNvSpPr>
          <p:nvPr/>
        </p:nvSpPr>
        <p:spPr bwMode="auto">
          <a:xfrm>
            <a:off x="203147" y="4419600"/>
            <a:ext cx="11985678" cy="1323439"/>
          </a:xfrm>
          <a:prstGeom prst="rect">
            <a:avLst/>
          </a:prstGeom>
          <a:noFill/>
          <a:ln w="12700">
            <a:noFill/>
            <a:miter lim="800000"/>
            <a:headEnd type="none" w="sm" len="sm"/>
            <a:tailEnd type="none" w="sm" len="sm"/>
          </a:ln>
        </p:spPr>
        <p:txBody>
          <a:bodyPr>
            <a:spAutoFit/>
          </a:bodyPr>
          <a:lstStyle/>
          <a:p>
            <a:pPr marL="168275" indent="-168275" eaLnBrk="0" hangingPunct="0"/>
            <a:r>
              <a:rPr lang="en-US" sz="1600" i="1" dirty="0">
                <a:latin typeface="Times New Roman" pitchFamily="18" charset="0"/>
              </a:rPr>
              <a:t>Sources: </a:t>
            </a:r>
          </a:p>
          <a:p>
            <a:pPr marL="168275" indent="-168275" eaLnBrk="0" hangingPunct="0"/>
            <a:r>
              <a:rPr lang="en-US" sz="1600" dirty="0">
                <a:latin typeface="Times New Roman" pitchFamily="18" charset="0"/>
              </a:rPr>
              <a:t>Contractor, N. S., Wasserman, S.  &amp; Faust, K.  (2006). Testing multi-theoretical multilevel hypotheses about organizational networks: An analytic framework and empirical example. </a:t>
            </a:r>
            <a:r>
              <a:rPr lang="en-US" sz="1600" i="1" dirty="0">
                <a:latin typeface="Times New Roman" pitchFamily="18" charset="0"/>
              </a:rPr>
              <a:t>Academy of Management Review</a:t>
            </a:r>
            <a:r>
              <a:rPr lang="en-US" sz="1600" dirty="0">
                <a:latin typeface="Times New Roman" pitchFamily="18" charset="0"/>
              </a:rPr>
              <a:t>. </a:t>
            </a:r>
          </a:p>
          <a:p>
            <a:pPr marL="168275" indent="-168275" eaLnBrk="0" hangingPunct="0"/>
            <a:r>
              <a:rPr lang="en-US" sz="1600" dirty="0">
                <a:latin typeface="Times New Roman" pitchFamily="18" charset="0"/>
              </a:rPr>
              <a:t>Monge, P. R.  &amp; Contractor, N. S.  (2003). </a:t>
            </a:r>
            <a:r>
              <a:rPr lang="en-US" sz="1600" i="1" dirty="0">
                <a:latin typeface="Times New Roman" pitchFamily="18" charset="0"/>
              </a:rPr>
              <a:t>Theories of Communication Networks</a:t>
            </a:r>
            <a:r>
              <a:rPr lang="en-US" sz="1600" dirty="0">
                <a:latin typeface="Times New Roman" pitchFamily="18" charset="0"/>
              </a:rPr>
              <a:t>. New York: Oxford University Press.</a:t>
            </a:r>
          </a:p>
          <a:p>
            <a:pPr marL="168275" indent="-168275" eaLnBrk="0" hangingPunct="0"/>
            <a:endParaRPr lang="en-US" sz="1600" i="1" dirty="0">
              <a:latin typeface="Times New Roman" pitchFamily="18" charset="0"/>
            </a:endParaRPr>
          </a:p>
        </p:txBody>
      </p:sp>
      <p:pic>
        <p:nvPicPr>
          <p:cNvPr id="13" name="Picture 7" descr="NU Logo"/>
          <p:cNvPicPr>
            <a:picLocks noChangeArrowheads="1"/>
          </p:cNvPicPr>
          <p:nvPr/>
        </p:nvPicPr>
        <p:blipFill>
          <a:blip r:embed="rId3"/>
          <a:stretch>
            <a:fillRect/>
          </a:stretch>
        </p:blipFill>
        <p:spPr bwMode="auto">
          <a:xfrm>
            <a:off x="0" y="5581650"/>
            <a:ext cx="1293812" cy="1276350"/>
          </a:xfrm>
          <a:prstGeom prst="rect">
            <a:avLst/>
          </a:prstGeom>
          <a:ln>
            <a:noFill/>
          </a:ln>
          <a:effectLst>
            <a:outerShdw blurRad="292100" dist="139700" dir="2700000" algn="tl" rotWithShape="0">
              <a:srgbClr val="333333">
                <a:alpha val="65000"/>
              </a:srgbClr>
            </a:outerShdw>
          </a:effectLst>
        </p:spPr>
      </p:pic>
      <p:grpSp>
        <p:nvGrpSpPr>
          <p:cNvPr id="14" name="Group 4"/>
          <p:cNvGrpSpPr>
            <a:grpSpLocks/>
          </p:cNvGrpSpPr>
          <p:nvPr/>
        </p:nvGrpSpPr>
        <p:grpSpPr bwMode="auto">
          <a:xfrm>
            <a:off x="9371012" y="5867400"/>
            <a:ext cx="2817813" cy="838201"/>
            <a:chOff x="7467600" y="5903893"/>
            <a:chExt cx="1676400" cy="954107"/>
          </a:xfrm>
        </p:grpSpPr>
        <p:pic>
          <p:nvPicPr>
            <p:cNvPr id="15"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16"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chemeClr val="bg1"/>
                  </a:solidFill>
                  <a:latin typeface="+mn-lt"/>
                  <a:cs typeface="BrowalliaUPC" pitchFamily="34" charset="-34"/>
                </a:rPr>
                <a:t>           </a:t>
              </a:r>
              <a:r>
                <a:rPr lang="en-US" sz="1600" dirty="0">
                  <a:solidFill>
                    <a:schemeClr val="bg1"/>
                  </a:solidFill>
                  <a:latin typeface="+mn-lt"/>
                  <a:cs typeface="BrowalliaUPC" pitchFamily="34" charset="-34"/>
                </a:rPr>
                <a:t>SONIC</a:t>
              </a:r>
              <a:endParaRPr lang="en-US" sz="1600" dirty="0">
                <a:solidFill>
                  <a:schemeClr val="bg1"/>
                </a:solidFill>
                <a:latin typeface="+mn-lt"/>
              </a:endParaRPr>
            </a:p>
            <a:p>
              <a:pPr algn="r" eaLnBrk="0" hangingPunct="0">
                <a:spcBef>
                  <a:spcPct val="50000"/>
                </a:spcBef>
              </a:pPr>
              <a:endParaRPr lang="en-US" sz="800" dirty="0">
                <a:solidFill>
                  <a:schemeClr val="bg1"/>
                </a:solidFill>
                <a:latin typeface="+mn-lt"/>
              </a:endParaRPr>
            </a:p>
            <a:p>
              <a:pPr algn="r" eaLnBrk="0" hangingPunct="0">
                <a:spcBef>
                  <a:spcPct val="50000"/>
                </a:spcBef>
              </a:pPr>
              <a:r>
                <a:rPr lang="en-US" sz="800" dirty="0">
                  <a:solidFill>
                    <a:schemeClr val="bg1"/>
                  </a:solidFill>
                  <a:latin typeface="+mn-lt"/>
                </a:rPr>
                <a:t>Advancing the Science of Networks in Communities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anim calcmode="lin" valueType="num">
                                      <p:cBhvr additive="base">
                                        <p:cTn id="7" dur="500" fill="hold"/>
                                        <p:tgtEl>
                                          <p:spTgt spid="542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2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42723">
                                            <p:txEl>
                                              <p:pRg st="1" end="1"/>
                                            </p:txEl>
                                          </p:spTgt>
                                        </p:tgtEl>
                                        <p:attrNameLst>
                                          <p:attrName>style.visibility</p:attrName>
                                        </p:attrNameLst>
                                      </p:cBhvr>
                                      <p:to>
                                        <p:strVal val="visible"/>
                                      </p:to>
                                    </p:set>
                                    <p:anim calcmode="lin" valueType="num">
                                      <p:cBhvr additive="base">
                                        <p:cTn id="12" dur="500" fill="hold"/>
                                        <p:tgtEl>
                                          <p:spTgt spid="54272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4272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42723">
                                            <p:txEl>
                                              <p:pRg st="2" end="2"/>
                                            </p:txEl>
                                          </p:spTgt>
                                        </p:tgtEl>
                                        <p:attrNameLst>
                                          <p:attrName>style.visibility</p:attrName>
                                        </p:attrNameLst>
                                      </p:cBhvr>
                                      <p:to>
                                        <p:strVal val="visible"/>
                                      </p:to>
                                    </p:set>
                                    <p:anim calcmode="lin" valueType="num">
                                      <p:cBhvr additive="base">
                                        <p:cTn id="17" dur="500" fill="hold"/>
                                        <p:tgtEl>
                                          <p:spTgt spid="5427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4272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542724">
                                            <p:txEl>
                                              <p:pRg st="0" end="0"/>
                                            </p:txEl>
                                          </p:spTgt>
                                        </p:tgtEl>
                                        <p:attrNameLst>
                                          <p:attrName>style.visibility</p:attrName>
                                        </p:attrNameLst>
                                      </p:cBhvr>
                                      <p:to>
                                        <p:strVal val="visible"/>
                                      </p:to>
                                    </p:set>
                                    <p:anim calcmode="lin" valueType="num">
                                      <p:cBhvr additive="base">
                                        <p:cTn id="22" dur="500" fill="hold"/>
                                        <p:tgtEl>
                                          <p:spTgt spid="542724">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42724">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542724">
                                            <p:txEl>
                                              <p:pRg st="1" end="1"/>
                                            </p:txEl>
                                          </p:spTgt>
                                        </p:tgtEl>
                                        <p:attrNameLst>
                                          <p:attrName>style.visibility</p:attrName>
                                        </p:attrNameLst>
                                      </p:cBhvr>
                                      <p:to>
                                        <p:strVal val="visible"/>
                                      </p:to>
                                    </p:set>
                                    <p:anim calcmode="lin" valueType="num">
                                      <p:cBhvr additive="base">
                                        <p:cTn id="27" dur="500" fill="hold"/>
                                        <p:tgtEl>
                                          <p:spTgt spid="542724">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42724">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542724">
                                            <p:txEl>
                                              <p:pRg st="2" end="2"/>
                                            </p:txEl>
                                          </p:spTgt>
                                        </p:tgtEl>
                                        <p:attrNameLst>
                                          <p:attrName>style.visibility</p:attrName>
                                        </p:attrNameLst>
                                      </p:cBhvr>
                                      <p:to>
                                        <p:strVal val="visible"/>
                                      </p:to>
                                    </p:set>
                                    <p:anim calcmode="lin" valueType="num">
                                      <p:cBhvr additive="base">
                                        <p:cTn id="32" dur="500" fill="hold"/>
                                        <p:tgtEl>
                                          <p:spTgt spid="542724">
                                            <p:txEl>
                                              <p:pRg st="2" end="2"/>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42724">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542724">
                                            <p:txEl>
                                              <p:pRg st="3" end="3"/>
                                            </p:txEl>
                                          </p:spTgt>
                                        </p:tgtEl>
                                        <p:attrNameLst>
                                          <p:attrName>style.visibility</p:attrName>
                                        </p:attrNameLst>
                                      </p:cBhvr>
                                      <p:to>
                                        <p:strVal val="visible"/>
                                      </p:to>
                                    </p:set>
                                    <p:anim calcmode="lin" valueType="num">
                                      <p:cBhvr additive="base">
                                        <p:cTn id="37" dur="500" fill="hold"/>
                                        <p:tgtEl>
                                          <p:spTgt spid="542724">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42724">
                                            <p:txEl>
                                              <p:pRg st="3" end="3"/>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42724">
                                            <p:txEl>
                                              <p:pRg st="4" end="4"/>
                                            </p:txEl>
                                          </p:spTgt>
                                        </p:tgtEl>
                                        <p:attrNameLst>
                                          <p:attrName>style.visibility</p:attrName>
                                        </p:attrNameLst>
                                      </p:cBhvr>
                                      <p:to>
                                        <p:strVal val="visible"/>
                                      </p:to>
                                    </p:set>
                                    <p:anim calcmode="lin" valueType="num">
                                      <p:cBhvr additive="base">
                                        <p:cTn id="42" dur="500" fill="hold"/>
                                        <p:tgtEl>
                                          <p:spTgt spid="542724">
                                            <p:txEl>
                                              <p:pRg st="4" end="4"/>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54272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build="p" autoUpdateAnimBg="0" advAuto="0"/>
      <p:bldP spid="542724"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716"/>
          <p:cNvGraphicFramePr>
            <a:graphicFrameLocks noChangeAspect="1"/>
          </p:cNvGraphicFramePr>
          <p:nvPr/>
        </p:nvGraphicFramePr>
        <p:xfrm>
          <a:off x="819150" y="1924050"/>
          <a:ext cx="10533062" cy="3650377"/>
        </p:xfrm>
        <a:graphic>
          <a:graphicData uri="http://schemas.openxmlformats.org/presentationml/2006/ole">
            <p:oleObj spid="_x0000_s1026" name="Document" r:id="rId4" imgW="6096120" imgH="2417301" progId="Word.Document.8">
              <p:embed/>
            </p:oleObj>
          </a:graphicData>
        </a:graphic>
      </p:graphicFrame>
      <p:sp>
        <p:nvSpPr>
          <p:cNvPr id="1027" name="Rectangle 717"/>
          <p:cNvSpPr>
            <a:spLocks noChangeArrowheads="1"/>
          </p:cNvSpPr>
          <p:nvPr/>
        </p:nvSpPr>
        <p:spPr bwMode="auto">
          <a:xfrm>
            <a:off x="1422030" y="152400"/>
            <a:ext cx="10766795" cy="1524000"/>
          </a:xfrm>
          <a:prstGeom prst="rect">
            <a:avLst/>
          </a:prstGeom>
          <a:noFill/>
          <a:ln w="9525">
            <a:noFill/>
            <a:miter lim="800000"/>
            <a:headEnd/>
            <a:tailEnd/>
          </a:ln>
        </p:spPr>
        <p:txBody>
          <a:bodyPr lIns="92075" tIns="46038" rIns="92075" bIns="46038" anchor="ctr"/>
          <a:lstStyle/>
          <a:p>
            <a:pPr algn="ctr" eaLnBrk="0" hangingPunct="0"/>
            <a:endParaRPr lang="en-US" sz="3800" dirty="0">
              <a:solidFill>
                <a:schemeClr val="tx2"/>
              </a:solidFill>
              <a:latin typeface="Times New Roman" pitchFamily="18" charset="0"/>
            </a:endParaRPr>
          </a:p>
        </p:txBody>
      </p:sp>
      <p:sp>
        <p:nvSpPr>
          <p:cNvPr id="8" name="Title 7"/>
          <p:cNvSpPr>
            <a:spLocks noGrp="1"/>
          </p:cNvSpPr>
          <p:nvPr>
            <p:ph type="title"/>
          </p:nvPr>
        </p:nvSpPr>
        <p:spPr/>
        <p:txBody>
          <a:bodyPr/>
          <a:lstStyle/>
          <a:p>
            <a:r>
              <a:rPr lang="en-US" dirty="0" smtClean="0"/>
              <a:t>A Contextual “Meta-theory” of Social Drivers for Creating and Sustaining Communities</a:t>
            </a:r>
            <a:endParaRPr lang="en-US" dirty="0"/>
          </a:p>
        </p:txBody>
      </p:sp>
      <p:pic>
        <p:nvPicPr>
          <p:cNvPr id="15" name="Picture 7" descr="NU Logo"/>
          <p:cNvPicPr>
            <a:picLocks noChangeArrowheads="1"/>
          </p:cNvPicPr>
          <p:nvPr/>
        </p:nvPicPr>
        <p:blipFill>
          <a:blip r:embed="rId5"/>
          <a:stretch>
            <a:fillRect/>
          </a:stretch>
        </p:blipFill>
        <p:spPr bwMode="auto">
          <a:xfrm>
            <a:off x="0" y="5581650"/>
            <a:ext cx="1293812" cy="1276350"/>
          </a:xfrm>
          <a:prstGeom prst="rect">
            <a:avLst/>
          </a:prstGeom>
          <a:ln>
            <a:noFill/>
          </a:ln>
          <a:effectLst>
            <a:outerShdw blurRad="292100" dist="139700" dir="2700000" algn="tl" rotWithShape="0">
              <a:srgbClr val="333333">
                <a:alpha val="65000"/>
              </a:srgbClr>
            </a:outerShdw>
          </a:effectLst>
        </p:spPr>
      </p:pic>
      <p:grpSp>
        <p:nvGrpSpPr>
          <p:cNvPr id="16" name="Group 4"/>
          <p:cNvGrpSpPr>
            <a:grpSpLocks/>
          </p:cNvGrpSpPr>
          <p:nvPr/>
        </p:nvGrpSpPr>
        <p:grpSpPr bwMode="auto">
          <a:xfrm>
            <a:off x="9371012" y="5867400"/>
            <a:ext cx="2817813" cy="838201"/>
            <a:chOff x="7467600" y="5903893"/>
            <a:chExt cx="1676400" cy="954107"/>
          </a:xfrm>
        </p:grpSpPr>
        <p:pic>
          <p:nvPicPr>
            <p:cNvPr id="17" name="Picture 3" descr="Sonic logo.jpg"/>
            <p:cNvPicPr>
              <a:picLocks noChangeAspect="1"/>
            </p:cNvPicPr>
            <p:nvPr/>
          </p:nvPicPr>
          <p:blipFill>
            <a:blip r:embed="rId6"/>
            <a:srcRect/>
            <a:stretch>
              <a:fillRect/>
            </a:stretch>
          </p:blipFill>
          <p:spPr bwMode="auto">
            <a:xfrm>
              <a:off x="8229600" y="6259420"/>
              <a:ext cx="855517" cy="293780"/>
            </a:xfrm>
            <a:prstGeom prst="rect">
              <a:avLst/>
            </a:prstGeom>
            <a:noFill/>
            <a:ln w="9525">
              <a:noFill/>
              <a:miter lim="800000"/>
              <a:headEnd/>
              <a:tailEnd/>
            </a:ln>
          </p:spPr>
        </p:pic>
        <p:sp>
          <p:nvSpPr>
            <p:cNvPr id="18"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chemeClr val="bg1"/>
                  </a:solidFill>
                  <a:latin typeface="+mn-lt"/>
                  <a:cs typeface="BrowalliaUPC" pitchFamily="34" charset="-34"/>
                </a:rPr>
                <a:t>           </a:t>
              </a:r>
              <a:r>
                <a:rPr lang="en-US" sz="1600" dirty="0">
                  <a:solidFill>
                    <a:schemeClr val="bg1"/>
                  </a:solidFill>
                  <a:latin typeface="+mn-lt"/>
                  <a:cs typeface="BrowalliaUPC" pitchFamily="34" charset="-34"/>
                </a:rPr>
                <a:t>SONIC</a:t>
              </a:r>
              <a:endParaRPr lang="en-US" sz="1600" dirty="0">
                <a:solidFill>
                  <a:schemeClr val="bg1"/>
                </a:solidFill>
                <a:latin typeface="+mn-lt"/>
              </a:endParaRPr>
            </a:p>
            <a:p>
              <a:pPr algn="r" eaLnBrk="0" hangingPunct="0">
                <a:spcBef>
                  <a:spcPct val="50000"/>
                </a:spcBef>
              </a:pPr>
              <a:endParaRPr lang="en-US" sz="800" dirty="0">
                <a:solidFill>
                  <a:schemeClr val="bg1"/>
                </a:solidFill>
                <a:latin typeface="+mn-lt"/>
              </a:endParaRPr>
            </a:p>
            <a:p>
              <a:pPr algn="r" eaLnBrk="0" hangingPunct="0">
                <a:spcBef>
                  <a:spcPct val="50000"/>
                </a:spcBef>
              </a:pPr>
              <a:r>
                <a:rPr lang="en-US" sz="800" dirty="0">
                  <a:solidFill>
                    <a:schemeClr val="bg1"/>
                  </a:solidFill>
                  <a:latin typeface="+mn-lt"/>
                </a:rPr>
                <a:t>Advancing the Science of Networks in Communities</a:t>
              </a:r>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NU Logo"/>
          <p:cNvPicPr>
            <a:picLocks noChangeArrowheads="1"/>
          </p:cNvPicPr>
          <p:nvPr/>
        </p:nvPicPr>
        <p:blipFill>
          <a:blip r:embed="rId3"/>
          <a:stretch>
            <a:fillRect/>
          </a:stretch>
        </p:blipFill>
        <p:spPr bwMode="auto">
          <a:xfrm>
            <a:off x="0" y="5581650"/>
            <a:ext cx="1293812" cy="1276350"/>
          </a:xfrm>
          <a:prstGeom prst="rect">
            <a:avLst/>
          </a:prstGeom>
          <a:ln>
            <a:noFill/>
          </a:ln>
          <a:effectLst>
            <a:outerShdw blurRad="292100" dist="139700" dir="2700000" algn="tl" rotWithShape="0">
              <a:srgbClr val="333333">
                <a:alpha val="65000"/>
              </a:srgbClr>
            </a:outerShdw>
          </a:effectLst>
        </p:spPr>
      </p:pic>
      <p:grpSp>
        <p:nvGrpSpPr>
          <p:cNvPr id="24" name="Group 4"/>
          <p:cNvGrpSpPr>
            <a:grpSpLocks/>
          </p:cNvGrpSpPr>
          <p:nvPr/>
        </p:nvGrpSpPr>
        <p:grpSpPr bwMode="auto">
          <a:xfrm>
            <a:off x="9371012" y="5867400"/>
            <a:ext cx="2817813" cy="838201"/>
            <a:chOff x="7467600" y="5903893"/>
            <a:chExt cx="1676400" cy="954107"/>
          </a:xfrm>
        </p:grpSpPr>
        <p:pic>
          <p:nvPicPr>
            <p:cNvPr id="25"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26"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chemeClr val="bg1"/>
                  </a:solidFill>
                  <a:latin typeface="+mn-lt"/>
                  <a:cs typeface="BrowalliaUPC" pitchFamily="34" charset="-34"/>
                </a:rPr>
                <a:t>           </a:t>
              </a:r>
              <a:r>
                <a:rPr lang="en-US" sz="1600" dirty="0">
                  <a:solidFill>
                    <a:schemeClr val="bg1"/>
                  </a:solidFill>
                  <a:latin typeface="+mn-lt"/>
                  <a:cs typeface="BrowalliaUPC" pitchFamily="34" charset="-34"/>
                </a:rPr>
                <a:t>SONIC</a:t>
              </a:r>
              <a:endParaRPr lang="en-US" sz="1600" dirty="0">
                <a:solidFill>
                  <a:schemeClr val="bg1"/>
                </a:solidFill>
                <a:latin typeface="+mn-lt"/>
              </a:endParaRPr>
            </a:p>
            <a:p>
              <a:pPr algn="r" eaLnBrk="0" hangingPunct="0">
                <a:spcBef>
                  <a:spcPct val="50000"/>
                </a:spcBef>
              </a:pPr>
              <a:endParaRPr lang="en-US" sz="800" dirty="0">
                <a:solidFill>
                  <a:schemeClr val="bg1"/>
                </a:solidFill>
                <a:latin typeface="+mn-lt"/>
              </a:endParaRPr>
            </a:p>
            <a:p>
              <a:pPr algn="r" eaLnBrk="0" hangingPunct="0">
                <a:spcBef>
                  <a:spcPct val="50000"/>
                </a:spcBef>
              </a:pPr>
              <a:r>
                <a:rPr lang="en-US" sz="800" dirty="0">
                  <a:solidFill>
                    <a:schemeClr val="bg1"/>
                  </a:solidFill>
                  <a:latin typeface="+mn-lt"/>
                </a:rPr>
                <a:t>Advancing the Science of Networks in Communities</a:t>
              </a:r>
            </a:p>
          </p:txBody>
        </p:sp>
      </p:grpSp>
      <p:sp>
        <p:nvSpPr>
          <p:cNvPr id="676867" name="Rectangle 3"/>
          <p:cNvSpPr>
            <a:spLocks noChangeArrowheads="1"/>
          </p:cNvSpPr>
          <p:nvPr/>
        </p:nvSpPr>
        <p:spPr bwMode="auto">
          <a:xfrm>
            <a:off x="608012" y="1216660"/>
            <a:ext cx="5486400" cy="237744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0" hangingPunct="0"/>
            <a:endParaRPr lang="en-US"/>
          </a:p>
        </p:txBody>
      </p:sp>
      <p:sp>
        <p:nvSpPr>
          <p:cNvPr id="676869" name="Rectangle 5"/>
          <p:cNvSpPr>
            <a:spLocks noChangeArrowheads="1"/>
          </p:cNvSpPr>
          <p:nvPr/>
        </p:nvSpPr>
        <p:spPr bwMode="auto">
          <a:xfrm>
            <a:off x="6094412" y="1219200"/>
            <a:ext cx="5486400" cy="237744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eaLnBrk="0" hangingPunct="0"/>
            <a:endParaRPr lang="en-US"/>
          </a:p>
        </p:txBody>
      </p:sp>
      <p:sp>
        <p:nvSpPr>
          <p:cNvPr id="676873" name="Line 9"/>
          <p:cNvSpPr>
            <a:spLocks noChangeShapeType="1"/>
          </p:cNvSpPr>
          <p:nvPr/>
        </p:nvSpPr>
        <p:spPr bwMode="auto">
          <a:xfrm>
            <a:off x="6092295" y="1600200"/>
            <a:ext cx="2117" cy="1143000"/>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6" name="Text Box 12"/>
          <p:cNvSpPr txBox="1">
            <a:spLocks noChangeArrowheads="1"/>
          </p:cNvSpPr>
          <p:nvPr/>
        </p:nvSpPr>
        <p:spPr bwMode="auto">
          <a:xfrm>
            <a:off x="6323012" y="1295400"/>
            <a:ext cx="5078677" cy="1908215"/>
          </a:xfrm>
          <a:prstGeom prst="rect">
            <a:avLst/>
          </a:prstGeom>
          <a:noFill/>
          <a:ln w="12700">
            <a:noFill/>
            <a:miter lim="800000"/>
            <a:headEnd type="none" w="sm" len="sm"/>
            <a:tailEnd type="none" w="sm" len="sm"/>
          </a:ln>
        </p:spPr>
        <p:txBody>
          <a:bodyPr>
            <a:spAutoFit/>
          </a:bodyPr>
          <a:lstStyle/>
          <a:p>
            <a:pPr eaLnBrk="0" hangingPunct="0"/>
            <a:r>
              <a:rPr lang="en-US" sz="2000" b="1" i="1" dirty="0">
                <a:solidFill>
                  <a:schemeClr val="tx2"/>
                </a:solidFill>
                <a:latin typeface="Segoe" pitchFamily="34" charset="0"/>
              </a:rPr>
              <a:t>Business Applications</a:t>
            </a:r>
          </a:p>
          <a:p>
            <a:pPr eaLnBrk="0" hangingPunct="0"/>
            <a:endParaRPr lang="en-US" sz="1400" i="1" dirty="0">
              <a:solidFill>
                <a:schemeClr val="bg2"/>
              </a:solidFill>
              <a:latin typeface="Segoe" pitchFamily="34" charset="0"/>
            </a:endParaRPr>
          </a:p>
          <a:p>
            <a:pPr eaLnBrk="0" hangingPunct="0"/>
            <a:r>
              <a:rPr lang="en-US" sz="1400" dirty="0">
                <a:latin typeface="Segoe" pitchFamily="34" charset="0"/>
              </a:rPr>
              <a:t> </a:t>
            </a:r>
            <a:r>
              <a:rPr lang="en-US" sz="1400" dirty="0" err="1">
                <a:latin typeface="Segoe" pitchFamily="34" charset="0"/>
              </a:rPr>
              <a:t>PackEdge</a:t>
            </a:r>
            <a:r>
              <a:rPr lang="en-US" sz="1400" dirty="0">
                <a:latin typeface="Segoe" pitchFamily="34" charset="0"/>
              </a:rPr>
              <a:t> Community of </a:t>
            </a:r>
            <a:r>
              <a:rPr lang="en-US" sz="1400" dirty="0" smtClean="0">
                <a:latin typeface="Segoe" pitchFamily="34" charset="0"/>
              </a:rPr>
              <a:t>Practice </a:t>
            </a:r>
            <a:r>
              <a:rPr lang="en-US" sz="1400" i="1" dirty="0">
                <a:latin typeface="Segoe" pitchFamily="34" charset="0"/>
              </a:rPr>
              <a:t>(P&amp;G)</a:t>
            </a:r>
          </a:p>
          <a:p>
            <a:pPr eaLnBrk="0" hangingPunct="0"/>
            <a:endParaRPr lang="en-US" sz="1400" i="1" dirty="0">
              <a:latin typeface="Segoe" pitchFamily="34" charset="0"/>
            </a:endParaRPr>
          </a:p>
          <a:p>
            <a:pPr eaLnBrk="0" hangingPunct="0"/>
            <a:r>
              <a:rPr lang="en-US" sz="1400" dirty="0">
                <a:latin typeface="Segoe" pitchFamily="34" charset="0"/>
              </a:rPr>
              <a:t>Vodafone-Ericsson “Club”        for virtual supply chain management   </a:t>
            </a:r>
            <a:r>
              <a:rPr lang="en-US" sz="1400" i="1" dirty="0">
                <a:latin typeface="Segoe" pitchFamily="34" charset="0"/>
              </a:rPr>
              <a:t>(Vodafone)</a:t>
            </a:r>
          </a:p>
          <a:p>
            <a:pPr eaLnBrk="0" hangingPunct="0"/>
            <a:endParaRPr lang="en-US" sz="1400" i="1" dirty="0">
              <a:latin typeface="Segoe" pitchFamily="34" charset="0"/>
            </a:endParaRPr>
          </a:p>
          <a:p>
            <a:pPr eaLnBrk="0" hangingPunct="0"/>
            <a:endParaRPr lang="en-US" sz="1400" i="1" dirty="0">
              <a:solidFill>
                <a:schemeClr val="bg2"/>
              </a:solidFill>
              <a:latin typeface="Segoe" pitchFamily="34" charset="0"/>
            </a:endParaRPr>
          </a:p>
        </p:txBody>
      </p:sp>
      <p:sp>
        <p:nvSpPr>
          <p:cNvPr id="676879" name="Text Box 15"/>
          <p:cNvSpPr txBox="1">
            <a:spLocks noChangeArrowheads="1"/>
          </p:cNvSpPr>
          <p:nvPr/>
        </p:nvSpPr>
        <p:spPr bwMode="auto">
          <a:xfrm>
            <a:off x="608012" y="1219200"/>
            <a:ext cx="5562600" cy="2154436"/>
          </a:xfrm>
          <a:prstGeom prst="rect">
            <a:avLst/>
          </a:prstGeom>
          <a:noFill/>
          <a:ln w="12700">
            <a:noFill/>
            <a:miter lim="800000"/>
            <a:headEnd type="none" w="sm" len="sm"/>
            <a:tailEnd type="none" w="sm" len="sm"/>
          </a:ln>
        </p:spPr>
        <p:txBody>
          <a:bodyPr wrap="square">
            <a:spAutoFit/>
          </a:bodyPr>
          <a:lstStyle/>
          <a:p>
            <a:pPr eaLnBrk="0" hangingPunct="0"/>
            <a:r>
              <a:rPr lang="en-US" sz="2000" b="1" dirty="0">
                <a:latin typeface="Segoe" pitchFamily="34" charset="0"/>
              </a:rPr>
              <a:t>Science Applications</a:t>
            </a:r>
          </a:p>
          <a:p>
            <a:pPr eaLnBrk="0" hangingPunct="0"/>
            <a:endParaRPr lang="en-US" sz="1600" dirty="0">
              <a:solidFill>
                <a:schemeClr val="bg2"/>
              </a:solidFill>
              <a:latin typeface="Segoe" pitchFamily="34" charset="0"/>
            </a:endParaRPr>
          </a:p>
          <a:p>
            <a:pPr eaLnBrk="0" hangingPunct="0"/>
            <a:r>
              <a:rPr lang="en-US" sz="1400" dirty="0" err="1">
                <a:latin typeface="Segoe" pitchFamily="34" charset="0"/>
              </a:rPr>
              <a:t>Nano</a:t>
            </a:r>
            <a:r>
              <a:rPr lang="en-US" sz="1400" dirty="0">
                <a:latin typeface="Segoe" pitchFamily="34" charset="0"/>
              </a:rPr>
              <a:t>-IKNOW: Enabling and Evaluating the Network for Computational Nanotechnology </a:t>
            </a:r>
            <a:r>
              <a:rPr lang="en-US" sz="1400" i="1" dirty="0">
                <a:latin typeface="Segoe" pitchFamily="34" charset="0"/>
              </a:rPr>
              <a:t>(NSF)</a:t>
            </a:r>
          </a:p>
          <a:p>
            <a:pPr eaLnBrk="0" hangingPunct="0"/>
            <a:endParaRPr lang="en-US" sz="1400" i="1" dirty="0">
              <a:latin typeface="Segoe" pitchFamily="34" charset="0"/>
            </a:endParaRPr>
          </a:p>
          <a:p>
            <a:pPr eaLnBrk="0" hangingPunct="0"/>
            <a:r>
              <a:rPr lang="en-US" sz="1400" dirty="0">
                <a:latin typeface="Segoe" pitchFamily="34" charset="0"/>
              </a:rPr>
              <a:t>CP2R: Collaboration for </a:t>
            </a:r>
            <a:r>
              <a:rPr lang="en-US" sz="1400" dirty="0" smtClean="0">
                <a:latin typeface="Segoe" pitchFamily="34" charset="0"/>
              </a:rPr>
              <a:t>Preparedness, Response </a:t>
            </a:r>
            <a:r>
              <a:rPr lang="en-US" sz="1400" dirty="0">
                <a:latin typeface="Segoe" pitchFamily="34" charset="0"/>
              </a:rPr>
              <a:t>&amp; Recovery </a:t>
            </a:r>
            <a:r>
              <a:rPr lang="en-US" sz="1400" i="1" dirty="0">
                <a:latin typeface="Segoe" pitchFamily="34" charset="0"/>
              </a:rPr>
              <a:t>(NSF)</a:t>
            </a:r>
          </a:p>
          <a:p>
            <a:pPr eaLnBrk="0" hangingPunct="0"/>
            <a:endParaRPr lang="en-US" sz="1400" i="1" dirty="0">
              <a:latin typeface="Segoe" pitchFamily="34" charset="0"/>
            </a:endParaRPr>
          </a:p>
          <a:p>
            <a:pPr eaLnBrk="0" hangingPunct="0"/>
            <a:r>
              <a:rPr lang="en-US" sz="1400" dirty="0">
                <a:latin typeface="Segoe" pitchFamily="34" charset="0"/>
              </a:rPr>
              <a:t>TSEEN: Tobacco Surveillance </a:t>
            </a:r>
            <a:r>
              <a:rPr lang="en-US" sz="1400" dirty="0" smtClean="0">
                <a:latin typeface="Segoe" pitchFamily="34" charset="0"/>
              </a:rPr>
              <a:t>Evaluation </a:t>
            </a:r>
            <a:r>
              <a:rPr lang="en-US" sz="1400" dirty="0">
                <a:latin typeface="Segoe" pitchFamily="34" charset="0"/>
              </a:rPr>
              <a:t>&amp; Epidemiology </a:t>
            </a:r>
          </a:p>
          <a:p>
            <a:pPr eaLnBrk="0" hangingPunct="0"/>
            <a:r>
              <a:rPr lang="en-US" sz="1400" dirty="0">
                <a:latin typeface="Segoe" pitchFamily="34" charset="0"/>
              </a:rPr>
              <a:t>Network </a:t>
            </a:r>
            <a:r>
              <a:rPr lang="en-US" sz="1400" i="1" dirty="0">
                <a:latin typeface="Segoe" pitchFamily="34" charset="0"/>
              </a:rPr>
              <a:t>(NSF, NIH, CDC)</a:t>
            </a:r>
          </a:p>
        </p:txBody>
      </p:sp>
      <p:sp>
        <p:nvSpPr>
          <p:cNvPr id="21" name="Title 20"/>
          <p:cNvSpPr>
            <a:spLocks noGrp="1"/>
          </p:cNvSpPr>
          <p:nvPr>
            <p:ph type="title"/>
          </p:nvPr>
        </p:nvSpPr>
        <p:spPr>
          <a:xfrm>
            <a:off x="515939" y="228600"/>
            <a:ext cx="11164886" cy="609398"/>
          </a:xfrm>
        </p:spPr>
        <p:txBody>
          <a:bodyPr/>
          <a:lstStyle/>
          <a:p>
            <a:r>
              <a:rPr lang="en-US" sz="4400" dirty="0" smtClean="0"/>
              <a:t>Projects Investigating Social Drivers for Communities</a:t>
            </a:r>
            <a:endParaRPr lang="en-US" sz="4400" dirty="0"/>
          </a:p>
        </p:txBody>
      </p:sp>
      <p:sp>
        <p:nvSpPr>
          <p:cNvPr id="676866" name="Rectangle 2"/>
          <p:cNvSpPr>
            <a:spLocks noChangeArrowheads="1"/>
          </p:cNvSpPr>
          <p:nvPr/>
        </p:nvSpPr>
        <p:spPr bwMode="auto">
          <a:xfrm>
            <a:off x="608012" y="3581400"/>
            <a:ext cx="5486400" cy="237744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eaLnBrk="0" hangingPunct="0"/>
            <a:endParaRPr lang="en-US"/>
          </a:p>
        </p:txBody>
      </p:sp>
      <p:sp>
        <p:nvSpPr>
          <p:cNvPr id="676868" name="Rectangle 4"/>
          <p:cNvSpPr>
            <a:spLocks noChangeArrowheads="1"/>
          </p:cNvSpPr>
          <p:nvPr/>
        </p:nvSpPr>
        <p:spPr bwMode="auto">
          <a:xfrm>
            <a:off x="6094412" y="3581400"/>
            <a:ext cx="5486400" cy="237744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eaLnBrk="0" hangingPunct="0">
              <a:defRPr/>
            </a:pPr>
            <a:endParaRPr lang="en-US">
              <a:cs typeface="+mn-cs"/>
            </a:endParaRPr>
          </a:p>
        </p:txBody>
      </p:sp>
      <p:sp>
        <p:nvSpPr>
          <p:cNvPr id="676871" name="Line 7"/>
          <p:cNvSpPr>
            <a:spLocks noChangeShapeType="1"/>
          </p:cNvSpPr>
          <p:nvPr/>
        </p:nvSpPr>
        <p:spPr bwMode="auto">
          <a:xfrm>
            <a:off x="2208212" y="3579812"/>
            <a:ext cx="2031471" cy="1588"/>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2" name="Line 8"/>
          <p:cNvSpPr>
            <a:spLocks noChangeShapeType="1"/>
          </p:cNvSpPr>
          <p:nvPr/>
        </p:nvSpPr>
        <p:spPr bwMode="auto">
          <a:xfrm>
            <a:off x="7999412" y="3581400"/>
            <a:ext cx="2133044" cy="1588"/>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4" name="Line 10"/>
          <p:cNvSpPr>
            <a:spLocks noChangeShapeType="1"/>
          </p:cNvSpPr>
          <p:nvPr/>
        </p:nvSpPr>
        <p:spPr bwMode="auto">
          <a:xfrm>
            <a:off x="6094412" y="4572000"/>
            <a:ext cx="2117" cy="990600"/>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7" name="Text Box 13"/>
          <p:cNvSpPr txBox="1">
            <a:spLocks noChangeArrowheads="1"/>
          </p:cNvSpPr>
          <p:nvPr/>
        </p:nvSpPr>
        <p:spPr bwMode="auto">
          <a:xfrm>
            <a:off x="684212" y="3581400"/>
            <a:ext cx="4953000" cy="2369880"/>
          </a:xfrm>
          <a:prstGeom prst="rect">
            <a:avLst/>
          </a:prstGeom>
          <a:noFill/>
          <a:ln w="12700">
            <a:noFill/>
            <a:miter lim="800000"/>
            <a:headEnd type="none" w="sm" len="sm"/>
            <a:tailEnd type="none" w="sm" len="sm"/>
          </a:ln>
        </p:spPr>
        <p:txBody>
          <a:bodyPr wrap="square">
            <a:spAutoFit/>
          </a:bodyPr>
          <a:lstStyle/>
          <a:p>
            <a:pPr eaLnBrk="0" hangingPunct="0"/>
            <a:r>
              <a:rPr lang="en-US" sz="2000" b="1" dirty="0">
                <a:latin typeface="Segoe" pitchFamily="34" charset="0"/>
              </a:rPr>
              <a:t>Societal Justice Applications</a:t>
            </a:r>
          </a:p>
          <a:p>
            <a:pPr eaLnBrk="0" hangingPunct="0"/>
            <a:endParaRPr lang="en-US" sz="1600" dirty="0">
              <a:solidFill>
                <a:schemeClr val="bg2"/>
              </a:solidFill>
              <a:latin typeface="Segoe" pitchFamily="34" charset="0"/>
            </a:endParaRPr>
          </a:p>
          <a:p>
            <a:pPr eaLnBrk="0" hangingPunct="0"/>
            <a:r>
              <a:rPr lang="en-US" sz="1400" dirty="0">
                <a:latin typeface="Segoe" pitchFamily="34" charset="0"/>
              </a:rPr>
              <a:t>Cultural &amp; Networks Assets</a:t>
            </a:r>
          </a:p>
          <a:p>
            <a:pPr eaLnBrk="0" hangingPunct="0"/>
            <a:r>
              <a:rPr lang="en-US" sz="1400" dirty="0">
                <a:latin typeface="Segoe" pitchFamily="34" charset="0"/>
              </a:rPr>
              <a:t>In Immigrant Communities  </a:t>
            </a:r>
          </a:p>
          <a:p>
            <a:pPr eaLnBrk="0" hangingPunct="0"/>
            <a:r>
              <a:rPr lang="en-US" sz="1400" i="1" dirty="0">
                <a:latin typeface="Segoe" pitchFamily="34" charset="0"/>
              </a:rPr>
              <a:t>(Rockefeller Program on </a:t>
            </a:r>
          </a:p>
          <a:p>
            <a:pPr eaLnBrk="0" hangingPunct="0"/>
            <a:r>
              <a:rPr lang="en-US" sz="1400" i="1" dirty="0">
                <a:latin typeface="Segoe" pitchFamily="34" charset="0"/>
              </a:rPr>
              <a:t>Culture &amp; Creativity)</a:t>
            </a:r>
          </a:p>
          <a:p>
            <a:pPr eaLnBrk="0" hangingPunct="0"/>
            <a:endParaRPr lang="en-US" sz="1400" i="1" dirty="0">
              <a:latin typeface="Segoe" pitchFamily="34" charset="0"/>
            </a:endParaRPr>
          </a:p>
          <a:p>
            <a:pPr eaLnBrk="0" hangingPunct="0"/>
            <a:r>
              <a:rPr lang="en-US" sz="1400" dirty="0">
                <a:latin typeface="Segoe" pitchFamily="34" charset="0"/>
              </a:rPr>
              <a:t>Mapping the Digital Media and </a:t>
            </a:r>
          </a:p>
          <a:p>
            <a:pPr eaLnBrk="0" hangingPunct="0"/>
            <a:r>
              <a:rPr lang="en-US" sz="1400" dirty="0">
                <a:latin typeface="Segoe" pitchFamily="34" charset="0"/>
              </a:rPr>
              <a:t>Learning Environment </a:t>
            </a:r>
          </a:p>
          <a:p>
            <a:pPr eaLnBrk="0" hangingPunct="0"/>
            <a:r>
              <a:rPr lang="en-US" sz="1400" i="1" dirty="0">
                <a:latin typeface="Segoe" pitchFamily="34" charset="0"/>
              </a:rPr>
              <a:t>(MacArthur Foundation)</a:t>
            </a:r>
          </a:p>
        </p:txBody>
      </p:sp>
      <p:sp>
        <p:nvSpPr>
          <p:cNvPr id="676878" name="Text Box 14"/>
          <p:cNvSpPr txBox="1">
            <a:spLocks noChangeArrowheads="1"/>
          </p:cNvSpPr>
          <p:nvPr/>
        </p:nvSpPr>
        <p:spPr bwMode="auto">
          <a:xfrm>
            <a:off x="6451388" y="3657600"/>
            <a:ext cx="5281824" cy="2278063"/>
          </a:xfrm>
          <a:prstGeom prst="rect">
            <a:avLst/>
          </a:prstGeom>
          <a:noFill/>
          <a:ln w="12700">
            <a:noFill/>
            <a:miter lim="800000"/>
            <a:headEnd type="none" w="sm" len="sm"/>
            <a:tailEnd type="none" w="sm" len="sm"/>
          </a:ln>
        </p:spPr>
        <p:txBody>
          <a:bodyPr>
            <a:spAutoFit/>
          </a:bodyPr>
          <a:lstStyle/>
          <a:p>
            <a:pPr eaLnBrk="0" hangingPunct="0"/>
            <a:r>
              <a:rPr lang="en-US" sz="2000" b="1" dirty="0">
                <a:latin typeface="Segoe" pitchFamily="34" charset="0"/>
              </a:rPr>
              <a:t> Entertainment Applications</a:t>
            </a:r>
          </a:p>
          <a:p>
            <a:pPr eaLnBrk="0" hangingPunct="0"/>
            <a:endParaRPr lang="en-US" dirty="0">
              <a:latin typeface="Segoe" pitchFamily="34" charset="0"/>
            </a:endParaRPr>
          </a:p>
          <a:p>
            <a:pPr eaLnBrk="0" hangingPunct="0"/>
            <a:r>
              <a:rPr lang="en-US" sz="1400" dirty="0">
                <a:latin typeface="Segoe" pitchFamily="34" charset="0"/>
              </a:rPr>
              <a:t>Second Life </a:t>
            </a:r>
            <a:r>
              <a:rPr lang="en-US" sz="1400" i="1" dirty="0">
                <a:latin typeface="Segoe" pitchFamily="34" charset="0"/>
              </a:rPr>
              <a:t>(Linden Labs)</a:t>
            </a:r>
          </a:p>
          <a:p>
            <a:pPr eaLnBrk="0" hangingPunct="0"/>
            <a:endParaRPr lang="en-US" sz="1400" i="1" dirty="0">
              <a:latin typeface="Segoe" pitchFamily="34" charset="0"/>
            </a:endParaRPr>
          </a:p>
          <a:p>
            <a:pPr eaLnBrk="0" hangingPunct="0"/>
            <a:r>
              <a:rPr lang="en-US" sz="1400" dirty="0" err="1">
                <a:latin typeface="Segoe" pitchFamily="34" charset="0"/>
              </a:rPr>
              <a:t>Everquest</a:t>
            </a:r>
            <a:r>
              <a:rPr lang="en-US" sz="1400" dirty="0">
                <a:latin typeface="Segoe" pitchFamily="34" charset="0"/>
              </a:rPr>
              <a:t>  2 </a:t>
            </a:r>
            <a:r>
              <a:rPr lang="en-US" sz="1400" i="1" dirty="0">
                <a:latin typeface="Segoe" pitchFamily="34" charset="0"/>
              </a:rPr>
              <a:t>(NSF, Sony Online </a:t>
            </a:r>
          </a:p>
          <a:p>
            <a:pPr eaLnBrk="0" hangingPunct="0"/>
            <a:r>
              <a:rPr lang="en-US" sz="1400" i="1" dirty="0">
                <a:latin typeface="Segoe" pitchFamily="34" charset="0"/>
              </a:rPr>
              <a:t>          Entertainment)</a:t>
            </a:r>
          </a:p>
          <a:p>
            <a:pPr eaLnBrk="0" hangingPunct="0"/>
            <a:endParaRPr lang="en-US" sz="1400" i="1" dirty="0">
              <a:latin typeface="Segoe" pitchFamily="34" charset="0"/>
            </a:endParaRPr>
          </a:p>
          <a:p>
            <a:pPr eaLnBrk="0" hangingPunct="0"/>
            <a:endParaRPr lang="en-US" sz="1400" i="1" dirty="0">
              <a:solidFill>
                <a:schemeClr val="bg2"/>
              </a:solidFill>
              <a:latin typeface="Segoe" pitchFamily="34" charset="0"/>
            </a:endParaRPr>
          </a:p>
          <a:p>
            <a:pPr eaLnBrk="0" hangingPunct="0"/>
            <a:endParaRPr lang="en-US" sz="1400" i="1" dirty="0">
              <a:solidFill>
                <a:schemeClr val="bg2"/>
              </a:solidFill>
              <a:latin typeface="Segoe" pitchFamily="34" charset="0"/>
            </a:endParaRPr>
          </a:p>
        </p:txBody>
      </p:sp>
      <p:sp>
        <p:nvSpPr>
          <p:cNvPr id="676870" name="Oval 6"/>
          <p:cNvSpPr>
            <a:spLocks noChangeArrowheads="1"/>
          </p:cNvSpPr>
          <p:nvPr/>
        </p:nvSpPr>
        <p:spPr bwMode="auto">
          <a:xfrm>
            <a:off x="4215302" y="2743200"/>
            <a:ext cx="3758221" cy="17526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eaLnBrk="0" hangingPunct="0"/>
            <a:endParaRPr lang="en-US"/>
          </a:p>
        </p:txBody>
      </p:sp>
      <p:sp>
        <p:nvSpPr>
          <p:cNvPr id="676875" name="Text Box 11"/>
          <p:cNvSpPr txBox="1">
            <a:spLocks noChangeArrowheads="1"/>
          </p:cNvSpPr>
          <p:nvPr/>
        </p:nvSpPr>
        <p:spPr bwMode="auto">
          <a:xfrm>
            <a:off x="4901619" y="2971800"/>
            <a:ext cx="2385588" cy="1261884"/>
          </a:xfrm>
          <a:prstGeom prst="rect">
            <a:avLst/>
          </a:prstGeom>
          <a:noFill/>
          <a:ln w="12700">
            <a:noFill/>
            <a:miter lim="800000"/>
            <a:headEnd type="none" w="sm" len="sm"/>
            <a:tailEnd type="none" w="sm" len="sm"/>
          </a:ln>
        </p:spPr>
        <p:txBody>
          <a:bodyPr wrap="none">
            <a:spAutoFit/>
          </a:bodyPr>
          <a:lstStyle/>
          <a:p>
            <a:pPr algn="ctr" eaLnBrk="0" hangingPunct="0"/>
            <a:r>
              <a:rPr lang="en-US" sz="2000" b="1" dirty="0">
                <a:latin typeface="Segoe" pitchFamily="34" charset="0"/>
              </a:rPr>
              <a:t>Core Research</a:t>
            </a:r>
          </a:p>
          <a:p>
            <a:pPr algn="ctr" eaLnBrk="0" hangingPunct="0"/>
            <a:r>
              <a:rPr lang="en-US" b="1" dirty="0">
                <a:latin typeface="Segoe" pitchFamily="34" charset="0"/>
              </a:rPr>
              <a:t> </a:t>
            </a:r>
            <a:r>
              <a:rPr lang="en-US" sz="1600" b="1" dirty="0">
                <a:latin typeface="Segoe" pitchFamily="34" charset="0"/>
              </a:rPr>
              <a:t>Social Drivers for </a:t>
            </a:r>
          </a:p>
          <a:p>
            <a:pPr algn="ctr" eaLnBrk="0" hangingPunct="0"/>
            <a:r>
              <a:rPr lang="en-US" sz="1600" b="1" dirty="0">
                <a:latin typeface="Segoe" pitchFamily="34" charset="0"/>
              </a:rPr>
              <a:t>Creating &amp; Sustaining </a:t>
            </a:r>
          </a:p>
          <a:p>
            <a:pPr algn="ctr" eaLnBrk="0" hangingPunct="0"/>
            <a:r>
              <a:rPr lang="en-US" sz="1600" b="1" dirty="0">
                <a:latin typeface="Segoe" pitchFamily="34" charset="0"/>
              </a:rPr>
              <a:t>Communities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6867"/>
                                        </p:tgtEl>
                                        <p:attrNameLst>
                                          <p:attrName>style.visibility</p:attrName>
                                        </p:attrNameLst>
                                      </p:cBhvr>
                                      <p:to>
                                        <p:strVal val="visible"/>
                                      </p:to>
                                    </p:set>
                                    <p:animEffect transition="in" filter="blinds(horizontal)">
                                      <p:cBhvr>
                                        <p:cTn id="7" dur="500"/>
                                        <p:tgtEl>
                                          <p:spTgt spid="67686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6871"/>
                                        </p:tgtEl>
                                        <p:attrNameLst>
                                          <p:attrName>style.visibility</p:attrName>
                                        </p:attrNameLst>
                                      </p:cBhvr>
                                      <p:to>
                                        <p:strVal val="visible"/>
                                      </p:to>
                                    </p:set>
                                    <p:animEffect transition="in" filter="blinds(horizontal)">
                                      <p:cBhvr>
                                        <p:cTn id="10" dur="500"/>
                                        <p:tgtEl>
                                          <p:spTgt spid="67687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6873"/>
                                        </p:tgtEl>
                                        <p:attrNameLst>
                                          <p:attrName>style.visibility</p:attrName>
                                        </p:attrNameLst>
                                      </p:cBhvr>
                                      <p:to>
                                        <p:strVal val="visible"/>
                                      </p:to>
                                    </p:set>
                                    <p:animEffect transition="in" filter="blinds(horizontal)">
                                      <p:cBhvr>
                                        <p:cTn id="13" dur="500"/>
                                        <p:tgtEl>
                                          <p:spTgt spid="67687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6879"/>
                                        </p:tgtEl>
                                        <p:attrNameLst>
                                          <p:attrName>style.visibility</p:attrName>
                                        </p:attrNameLst>
                                      </p:cBhvr>
                                      <p:to>
                                        <p:strVal val="visible"/>
                                      </p:to>
                                    </p:set>
                                    <p:animEffect transition="in" filter="blinds(horizontal)">
                                      <p:cBhvr>
                                        <p:cTn id="16" dur="500"/>
                                        <p:tgtEl>
                                          <p:spTgt spid="67687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76869"/>
                                        </p:tgtEl>
                                        <p:attrNameLst>
                                          <p:attrName>style.visibility</p:attrName>
                                        </p:attrNameLst>
                                      </p:cBhvr>
                                      <p:to>
                                        <p:strVal val="visible"/>
                                      </p:to>
                                    </p:set>
                                    <p:animEffect transition="in" filter="blinds(horizontal)">
                                      <p:cBhvr>
                                        <p:cTn id="21" dur="500"/>
                                        <p:tgtEl>
                                          <p:spTgt spid="67686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76872"/>
                                        </p:tgtEl>
                                        <p:attrNameLst>
                                          <p:attrName>style.visibility</p:attrName>
                                        </p:attrNameLst>
                                      </p:cBhvr>
                                      <p:to>
                                        <p:strVal val="visible"/>
                                      </p:to>
                                    </p:set>
                                    <p:animEffect transition="in" filter="blinds(horizontal)">
                                      <p:cBhvr>
                                        <p:cTn id="24" dur="500"/>
                                        <p:tgtEl>
                                          <p:spTgt spid="676872"/>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676873"/>
                                        </p:tgtEl>
                                        <p:attrNameLst>
                                          <p:attrName>style.visibility</p:attrName>
                                        </p:attrNameLst>
                                      </p:cBhvr>
                                      <p:to>
                                        <p:strVal val="visible"/>
                                      </p:to>
                                    </p:set>
                                    <p:animEffect transition="in" filter="blinds(horizontal)">
                                      <p:cBhvr>
                                        <p:cTn id="27" dur="500"/>
                                        <p:tgtEl>
                                          <p:spTgt spid="67687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76876"/>
                                        </p:tgtEl>
                                        <p:attrNameLst>
                                          <p:attrName>style.visibility</p:attrName>
                                        </p:attrNameLst>
                                      </p:cBhvr>
                                      <p:to>
                                        <p:strVal val="visible"/>
                                      </p:to>
                                    </p:set>
                                    <p:animEffect transition="in" filter="blinds(horizontal)">
                                      <p:cBhvr>
                                        <p:cTn id="30" dur="500"/>
                                        <p:tgtEl>
                                          <p:spTgt spid="67687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76866"/>
                                        </p:tgtEl>
                                        <p:attrNameLst>
                                          <p:attrName>style.visibility</p:attrName>
                                        </p:attrNameLst>
                                      </p:cBhvr>
                                      <p:to>
                                        <p:strVal val="visible"/>
                                      </p:to>
                                    </p:set>
                                    <p:animEffect transition="in" filter="blinds(horizontal)">
                                      <p:cBhvr>
                                        <p:cTn id="35" dur="500"/>
                                        <p:tgtEl>
                                          <p:spTgt spid="676866"/>
                                        </p:tgtEl>
                                      </p:cBhvr>
                                    </p:animEffect>
                                  </p:childTnLst>
                                </p:cTn>
                              </p:par>
                              <p:par>
                                <p:cTn id="36" presetID="3" presetClass="entr" presetSubtype="10" fill="hold" grpId="1" nodeType="withEffect">
                                  <p:stCondLst>
                                    <p:cond delay="0"/>
                                  </p:stCondLst>
                                  <p:childTnLst>
                                    <p:set>
                                      <p:cBhvr>
                                        <p:cTn id="37" dur="1" fill="hold">
                                          <p:stCondLst>
                                            <p:cond delay="0"/>
                                          </p:stCondLst>
                                        </p:cTn>
                                        <p:tgtEl>
                                          <p:spTgt spid="676871"/>
                                        </p:tgtEl>
                                        <p:attrNameLst>
                                          <p:attrName>style.visibility</p:attrName>
                                        </p:attrNameLst>
                                      </p:cBhvr>
                                      <p:to>
                                        <p:strVal val="visible"/>
                                      </p:to>
                                    </p:set>
                                    <p:animEffect transition="in" filter="blinds(horizontal)">
                                      <p:cBhvr>
                                        <p:cTn id="38" dur="500"/>
                                        <p:tgtEl>
                                          <p:spTgt spid="67687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76874"/>
                                        </p:tgtEl>
                                        <p:attrNameLst>
                                          <p:attrName>style.visibility</p:attrName>
                                        </p:attrNameLst>
                                      </p:cBhvr>
                                      <p:to>
                                        <p:strVal val="visible"/>
                                      </p:to>
                                    </p:set>
                                    <p:animEffect transition="in" filter="blinds(horizontal)">
                                      <p:cBhvr>
                                        <p:cTn id="41" dur="500"/>
                                        <p:tgtEl>
                                          <p:spTgt spid="67687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676877"/>
                                        </p:tgtEl>
                                        <p:attrNameLst>
                                          <p:attrName>style.visibility</p:attrName>
                                        </p:attrNameLst>
                                      </p:cBhvr>
                                      <p:to>
                                        <p:strVal val="visible"/>
                                      </p:to>
                                    </p:set>
                                    <p:animEffect transition="in" filter="blinds(horizontal)">
                                      <p:cBhvr>
                                        <p:cTn id="44" dur="500"/>
                                        <p:tgtEl>
                                          <p:spTgt spid="67687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76868"/>
                                        </p:tgtEl>
                                        <p:attrNameLst>
                                          <p:attrName>style.visibility</p:attrName>
                                        </p:attrNameLst>
                                      </p:cBhvr>
                                      <p:to>
                                        <p:strVal val="visible"/>
                                      </p:to>
                                    </p:set>
                                    <p:animEffect transition="in" filter="blinds(horizontal)">
                                      <p:cBhvr>
                                        <p:cTn id="49" dur="500"/>
                                        <p:tgtEl>
                                          <p:spTgt spid="676868"/>
                                        </p:tgtEl>
                                      </p:cBhvr>
                                    </p:animEffect>
                                  </p:childTnLst>
                                </p:cTn>
                              </p:par>
                              <p:par>
                                <p:cTn id="50" presetID="3" presetClass="entr" presetSubtype="10" fill="hold" grpId="1" nodeType="withEffect">
                                  <p:stCondLst>
                                    <p:cond delay="0"/>
                                  </p:stCondLst>
                                  <p:childTnLst>
                                    <p:set>
                                      <p:cBhvr>
                                        <p:cTn id="51" dur="1" fill="hold">
                                          <p:stCondLst>
                                            <p:cond delay="0"/>
                                          </p:stCondLst>
                                        </p:cTn>
                                        <p:tgtEl>
                                          <p:spTgt spid="676872"/>
                                        </p:tgtEl>
                                        <p:attrNameLst>
                                          <p:attrName>style.visibility</p:attrName>
                                        </p:attrNameLst>
                                      </p:cBhvr>
                                      <p:to>
                                        <p:strVal val="visible"/>
                                      </p:to>
                                    </p:set>
                                    <p:animEffect transition="in" filter="blinds(horizontal)">
                                      <p:cBhvr>
                                        <p:cTn id="52" dur="500"/>
                                        <p:tgtEl>
                                          <p:spTgt spid="676872"/>
                                        </p:tgtEl>
                                      </p:cBhvr>
                                    </p:animEffect>
                                  </p:childTnLst>
                                </p:cTn>
                              </p:par>
                              <p:par>
                                <p:cTn id="53" presetID="3" presetClass="entr" presetSubtype="10" fill="hold" grpId="1" nodeType="withEffect">
                                  <p:stCondLst>
                                    <p:cond delay="0"/>
                                  </p:stCondLst>
                                  <p:childTnLst>
                                    <p:set>
                                      <p:cBhvr>
                                        <p:cTn id="54" dur="1" fill="hold">
                                          <p:stCondLst>
                                            <p:cond delay="0"/>
                                          </p:stCondLst>
                                        </p:cTn>
                                        <p:tgtEl>
                                          <p:spTgt spid="676874"/>
                                        </p:tgtEl>
                                        <p:attrNameLst>
                                          <p:attrName>style.visibility</p:attrName>
                                        </p:attrNameLst>
                                      </p:cBhvr>
                                      <p:to>
                                        <p:strVal val="visible"/>
                                      </p:to>
                                    </p:set>
                                    <p:animEffect transition="in" filter="blinds(horizontal)">
                                      <p:cBhvr>
                                        <p:cTn id="55" dur="500"/>
                                        <p:tgtEl>
                                          <p:spTgt spid="67687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76878"/>
                                        </p:tgtEl>
                                        <p:attrNameLst>
                                          <p:attrName>style.visibility</p:attrName>
                                        </p:attrNameLst>
                                      </p:cBhvr>
                                      <p:to>
                                        <p:strVal val="visible"/>
                                      </p:to>
                                    </p:set>
                                    <p:animEffect transition="in" filter="blinds(horizontal)">
                                      <p:cBhvr>
                                        <p:cTn id="58" dur="500"/>
                                        <p:tgtEl>
                                          <p:spTgt spid="67687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676870"/>
                                        </p:tgtEl>
                                        <p:attrNameLst>
                                          <p:attrName>style.visibility</p:attrName>
                                        </p:attrNameLst>
                                      </p:cBhvr>
                                      <p:to>
                                        <p:strVal val="visible"/>
                                      </p:to>
                                    </p:set>
                                    <p:animEffect transition="in" filter="blinds(horizontal)">
                                      <p:cBhvr>
                                        <p:cTn id="63" dur="500"/>
                                        <p:tgtEl>
                                          <p:spTgt spid="676870"/>
                                        </p:tgtEl>
                                      </p:cBhvr>
                                    </p:animEffect>
                                  </p:childTnLst>
                                </p:cTn>
                              </p:par>
                              <p:par>
                                <p:cTn id="64" presetID="3" presetClass="entr" presetSubtype="10" fill="hold" grpId="2" nodeType="withEffect">
                                  <p:stCondLst>
                                    <p:cond delay="0"/>
                                  </p:stCondLst>
                                  <p:childTnLst>
                                    <p:set>
                                      <p:cBhvr>
                                        <p:cTn id="65" dur="1" fill="hold">
                                          <p:stCondLst>
                                            <p:cond delay="0"/>
                                          </p:stCondLst>
                                        </p:cTn>
                                        <p:tgtEl>
                                          <p:spTgt spid="676873"/>
                                        </p:tgtEl>
                                        <p:attrNameLst>
                                          <p:attrName>style.visibility</p:attrName>
                                        </p:attrNameLst>
                                      </p:cBhvr>
                                      <p:to>
                                        <p:strVal val="visible"/>
                                      </p:to>
                                    </p:set>
                                    <p:animEffect transition="in" filter="blinds(horizontal)">
                                      <p:cBhvr>
                                        <p:cTn id="66" dur="500"/>
                                        <p:tgtEl>
                                          <p:spTgt spid="676873"/>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676875"/>
                                        </p:tgtEl>
                                        <p:attrNameLst>
                                          <p:attrName>style.visibility</p:attrName>
                                        </p:attrNameLst>
                                      </p:cBhvr>
                                      <p:to>
                                        <p:strVal val="visible"/>
                                      </p:to>
                                    </p:set>
                                    <p:animEffect transition="in" filter="blinds(horizontal)">
                                      <p:cBhvr>
                                        <p:cTn id="69" dur="500"/>
                                        <p:tgtEl>
                                          <p:spTgt spid="67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7" grpId="0" animBg="1"/>
      <p:bldP spid="676869" grpId="0" animBg="1"/>
      <p:bldP spid="676873" grpId="0" animBg="1"/>
      <p:bldP spid="676873" grpId="1" animBg="1"/>
      <p:bldP spid="676873" grpId="2" animBg="1"/>
      <p:bldP spid="676876" grpId="0"/>
      <p:bldP spid="676879" grpId="0"/>
      <p:bldP spid="676866" grpId="0" animBg="1"/>
      <p:bldP spid="676868" grpId="0" animBg="1"/>
      <p:bldP spid="676871" grpId="0" animBg="1"/>
      <p:bldP spid="676871" grpId="1" animBg="1"/>
      <p:bldP spid="676872" grpId="0" animBg="1"/>
      <p:bldP spid="676872" grpId="1" animBg="1"/>
      <p:bldP spid="676874" grpId="0" animBg="1"/>
      <p:bldP spid="676874" grpId="1" animBg="1"/>
      <p:bldP spid="676877" grpId="0"/>
      <p:bldP spid="676878" grpId="0"/>
      <p:bldP spid="676870" grpId="0" animBg="1"/>
      <p:bldP spid="6768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2024063" y="1423974"/>
          <a:ext cx="8140699" cy="4443426"/>
        </p:xfrm>
        <a:graphic>
          <a:graphicData uri="http://schemas.openxmlformats.org/presentationml/2006/ole">
            <p:oleObj spid="_x0000_s2050" name="Document" r:id="rId4" imgW="6134318" imgH="3245947" progId="Word.Document.8">
              <p:embed/>
            </p:oleObj>
          </a:graphicData>
        </a:graphic>
      </p:graphicFrame>
      <p:sp>
        <p:nvSpPr>
          <p:cNvPr id="2051" name="Rectangle 3"/>
          <p:cNvSpPr>
            <a:spLocks noChangeArrowheads="1"/>
          </p:cNvSpPr>
          <p:nvPr/>
        </p:nvSpPr>
        <p:spPr bwMode="auto">
          <a:xfrm>
            <a:off x="1320456" y="304800"/>
            <a:ext cx="10868369" cy="762000"/>
          </a:xfrm>
          <a:prstGeom prst="rect">
            <a:avLst/>
          </a:prstGeom>
          <a:noFill/>
          <a:ln w="9525">
            <a:noFill/>
            <a:miter lim="800000"/>
            <a:headEnd/>
            <a:tailEnd/>
          </a:ln>
        </p:spPr>
        <p:txBody>
          <a:bodyPr lIns="92075" tIns="46038" rIns="92075" bIns="46038" anchor="ctr"/>
          <a:lstStyle/>
          <a:p>
            <a:pPr eaLnBrk="0" hangingPunct="0"/>
            <a:endParaRPr lang="en-US" sz="3600" dirty="0">
              <a:solidFill>
                <a:schemeClr val="tx2"/>
              </a:solidFill>
              <a:latin typeface="Times New Roman" pitchFamily="18" charset="0"/>
            </a:endParaRPr>
          </a:p>
        </p:txBody>
      </p:sp>
      <p:sp>
        <p:nvSpPr>
          <p:cNvPr id="2052" name="Text Box 4"/>
          <p:cNvSpPr txBox="1">
            <a:spLocks noChangeArrowheads="1"/>
          </p:cNvSpPr>
          <p:nvPr/>
        </p:nvSpPr>
        <p:spPr bwMode="auto">
          <a:xfrm>
            <a:off x="1370013" y="5638800"/>
            <a:ext cx="9677400" cy="707886"/>
          </a:xfrm>
          <a:prstGeom prst="rect">
            <a:avLst/>
          </a:prstGeom>
          <a:noFill/>
          <a:ln w="76200" cmpd="tri" algn="ctr">
            <a:noFill/>
            <a:miter lim="800000"/>
            <a:headEnd/>
            <a:tailEnd/>
          </a:ln>
        </p:spPr>
        <p:txBody>
          <a:bodyPr wrap="square">
            <a:spAutoFit/>
          </a:bodyPr>
          <a:lstStyle/>
          <a:p>
            <a:pPr eaLnBrk="0" hangingPunct="0"/>
            <a:r>
              <a:rPr lang="en-US" sz="2000" dirty="0">
                <a:solidFill>
                  <a:schemeClr val="bg1"/>
                </a:solidFill>
                <a:latin typeface="Segoe" pitchFamily="34" charset="0"/>
              </a:rPr>
              <a:t>Challenges of empirically testing, extending, and exploring theories about networks  … until now</a:t>
            </a:r>
          </a:p>
        </p:txBody>
      </p:sp>
      <p:sp>
        <p:nvSpPr>
          <p:cNvPr id="9" name="Title 8"/>
          <p:cNvSpPr>
            <a:spLocks noGrp="1"/>
          </p:cNvSpPr>
          <p:nvPr>
            <p:ph type="title"/>
          </p:nvPr>
        </p:nvSpPr>
        <p:spPr/>
        <p:txBody>
          <a:bodyPr/>
          <a:lstStyle/>
          <a:p>
            <a:r>
              <a:rPr lang="en-US" dirty="0" smtClean="0"/>
              <a:t>Contextualizing Goals of Communities</a:t>
            </a:r>
            <a:endParaRPr lang="en-US" dirty="0"/>
          </a:p>
        </p:txBody>
      </p:sp>
      <p:pic>
        <p:nvPicPr>
          <p:cNvPr id="12" name="Picture 7" descr="NU Logo"/>
          <p:cNvPicPr>
            <a:picLocks noChangeArrowheads="1"/>
          </p:cNvPicPr>
          <p:nvPr/>
        </p:nvPicPr>
        <p:blipFill>
          <a:blip r:embed="rId5"/>
          <a:stretch>
            <a:fillRect/>
          </a:stretch>
        </p:blipFill>
        <p:spPr bwMode="auto">
          <a:xfrm>
            <a:off x="0" y="5581650"/>
            <a:ext cx="1293812" cy="1276350"/>
          </a:xfrm>
          <a:prstGeom prst="rect">
            <a:avLst/>
          </a:prstGeom>
          <a:ln>
            <a:noFill/>
          </a:ln>
          <a:effectLst>
            <a:outerShdw blurRad="292100" dist="139700" dir="2700000" algn="tl" rotWithShape="0">
              <a:srgbClr val="333333">
                <a:alpha val="65000"/>
              </a:srgbClr>
            </a:outerShdw>
          </a:effectLst>
        </p:spPr>
      </p:pic>
      <p:grpSp>
        <p:nvGrpSpPr>
          <p:cNvPr id="13" name="Group 4"/>
          <p:cNvGrpSpPr>
            <a:grpSpLocks/>
          </p:cNvGrpSpPr>
          <p:nvPr/>
        </p:nvGrpSpPr>
        <p:grpSpPr bwMode="auto">
          <a:xfrm>
            <a:off x="9371012" y="5867400"/>
            <a:ext cx="2817813" cy="838201"/>
            <a:chOff x="7467600" y="5903893"/>
            <a:chExt cx="1676400" cy="954107"/>
          </a:xfrm>
        </p:grpSpPr>
        <p:pic>
          <p:nvPicPr>
            <p:cNvPr id="14" name="Picture 3" descr="Sonic logo.jpg"/>
            <p:cNvPicPr>
              <a:picLocks noChangeAspect="1"/>
            </p:cNvPicPr>
            <p:nvPr/>
          </p:nvPicPr>
          <p:blipFill>
            <a:blip r:embed="rId6"/>
            <a:srcRect/>
            <a:stretch>
              <a:fillRect/>
            </a:stretch>
          </p:blipFill>
          <p:spPr bwMode="auto">
            <a:xfrm>
              <a:off x="8229600" y="6259420"/>
              <a:ext cx="855517" cy="293780"/>
            </a:xfrm>
            <a:prstGeom prst="rect">
              <a:avLst/>
            </a:prstGeom>
            <a:noFill/>
            <a:ln w="9525">
              <a:noFill/>
              <a:miter lim="800000"/>
              <a:headEnd/>
              <a:tailEnd/>
            </a:ln>
          </p:spPr>
        </p:pic>
        <p:sp>
          <p:nvSpPr>
            <p:cNvPr id="15"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chemeClr val="bg1"/>
                  </a:solidFill>
                  <a:latin typeface="+mn-lt"/>
                  <a:cs typeface="BrowalliaUPC" pitchFamily="34" charset="-34"/>
                </a:rPr>
                <a:t>           </a:t>
              </a:r>
              <a:r>
                <a:rPr lang="en-US" sz="1600" dirty="0">
                  <a:solidFill>
                    <a:schemeClr val="bg1"/>
                  </a:solidFill>
                  <a:latin typeface="+mn-lt"/>
                  <a:cs typeface="BrowalliaUPC" pitchFamily="34" charset="-34"/>
                </a:rPr>
                <a:t>SONIC</a:t>
              </a:r>
              <a:endParaRPr lang="en-US" sz="1600" dirty="0">
                <a:solidFill>
                  <a:schemeClr val="bg1"/>
                </a:solidFill>
                <a:latin typeface="+mn-lt"/>
              </a:endParaRPr>
            </a:p>
            <a:p>
              <a:pPr algn="r" eaLnBrk="0" hangingPunct="0">
                <a:spcBef>
                  <a:spcPct val="50000"/>
                </a:spcBef>
              </a:pPr>
              <a:endParaRPr lang="en-US" sz="800" dirty="0">
                <a:solidFill>
                  <a:schemeClr val="bg1"/>
                </a:solidFill>
                <a:latin typeface="+mn-lt"/>
              </a:endParaRPr>
            </a:p>
            <a:p>
              <a:pPr algn="r" eaLnBrk="0" hangingPunct="0">
                <a:spcBef>
                  <a:spcPct val="50000"/>
                </a:spcBef>
              </a:pPr>
              <a:r>
                <a:rPr lang="en-US" sz="800" dirty="0">
                  <a:solidFill>
                    <a:schemeClr val="bg1"/>
                  </a:solidFill>
                  <a:latin typeface="+mn-lt"/>
                </a:rPr>
                <a:t>Advancing the Science of Networks in Communities</a:t>
              </a: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NU Logo"/>
          <p:cNvPicPr>
            <a:picLocks noChangeArrowheads="1"/>
          </p:cNvPicPr>
          <p:nvPr/>
        </p:nvPicPr>
        <p:blipFill>
          <a:blip r:embed="rId3"/>
          <a:stretch>
            <a:fillRect/>
          </a:stretch>
        </p:blipFill>
        <p:spPr bwMode="auto">
          <a:xfrm>
            <a:off x="0" y="5581650"/>
            <a:ext cx="1293812" cy="1276350"/>
          </a:xfrm>
          <a:prstGeom prst="rect">
            <a:avLst/>
          </a:prstGeom>
          <a:ln>
            <a:noFill/>
          </a:ln>
          <a:effectLst>
            <a:outerShdw blurRad="292100" dist="139700" dir="2700000" algn="tl" rotWithShape="0">
              <a:srgbClr val="333333">
                <a:alpha val="65000"/>
              </a:srgbClr>
            </a:outerShdw>
          </a:effectLst>
        </p:spPr>
      </p:pic>
      <p:sp>
        <p:nvSpPr>
          <p:cNvPr id="14338" name="Rectangle 2"/>
          <p:cNvSpPr>
            <a:spLocks noGrp="1" noChangeArrowheads="1"/>
          </p:cNvSpPr>
          <p:nvPr>
            <p:ph type="title"/>
          </p:nvPr>
        </p:nvSpPr>
        <p:spPr/>
        <p:txBody>
          <a:bodyPr/>
          <a:lstStyle/>
          <a:p>
            <a:r>
              <a:rPr lang="en-US" dirty="0" smtClean="0"/>
              <a:t>Its all about “Relational Metadata”</a:t>
            </a:r>
          </a:p>
        </p:txBody>
      </p:sp>
      <p:sp>
        <p:nvSpPr>
          <p:cNvPr id="14339" name="Rectangle 3"/>
          <p:cNvSpPr>
            <a:spLocks noGrp="1" noChangeArrowheads="1"/>
          </p:cNvSpPr>
          <p:nvPr>
            <p:ph type="body" sz="quarter" idx="10"/>
          </p:nvPr>
        </p:nvSpPr>
        <p:spPr>
          <a:xfrm>
            <a:off x="507868" y="1411552"/>
            <a:ext cx="11173090" cy="3613297"/>
          </a:xfrm>
        </p:spPr>
        <p:txBody>
          <a:bodyPr/>
          <a:lstStyle/>
          <a:p>
            <a:r>
              <a:rPr lang="en-US" sz="2000" dirty="0" smtClean="0"/>
              <a:t>Technologies that “</a:t>
            </a:r>
            <a:r>
              <a:rPr lang="en-US" sz="2000" dirty="0" smtClean="0">
                <a:solidFill>
                  <a:schemeClr val="accent2"/>
                </a:solidFill>
              </a:rPr>
              <a:t>capture</a:t>
            </a:r>
            <a:r>
              <a:rPr lang="en-US" sz="2000" dirty="0" smtClean="0"/>
              <a:t>” communities’ relational meta-data (Pingback and trackback in </a:t>
            </a:r>
            <a:r>
              <a:rPr lang="en-US" sz="2000" dirty="0" err="1" smtClean="0"/>
              <a:t>interblog</a:t>
            </a:r>
            <a:r>
              <a:rPr lang="en-US" sz="2000" dirty="0" smtClean="0"/>
              <a:t> networks, </a:t>
            </a:r>
            <a:r>
              <a:rPr lang="en-US" sz="2000" dirty="0" err="1" smtClean="0"/>
              <a:t>blogrolls</a:t>
            </a:r>
            <a:r>
              <a:rPr lang="en-US" sz="2000" dirty="0" smtClean="0"/>
              <a:t>, data provenance)</a:t>
            </a:r>
          </a:p>
          <a:p>
            <a:r>
              <a:rPr lang="en-US" sz="2000" dirty="0" smtClean="0"/>
              <a:t>Technologies to “</a:t>
            </a:r>
            <a:r>
              <a:rPr lang="en-US" sz="2000" dirty="0" smtClean="0">
                <a:solidFill>
                  <a:schemeClr val="accent2"/>
                </a:solidFill>
              </a:rPr>
              <a:t>tag</a:t>
            </a:r>
            <a:r>
              <a:rPr lang="en-US" sz="2000" dirty="0" smtClean="0"/>
              <a:t>” communities’ relational metadata (from Dublin Core taxonomies to </a:t>
            </a:r>
            <a:r>
              <a:rPr lang="en-US" sz="2000" dirty="0" err="1" smtClean="0"/>
              <a:t>folksonomies</a:t>
            </a:r>
            <a:r>
              <a:rPr lang="en-US" sz="2000" dirty="0" smtClean="0"/>
              <a:t> (‘wisdom of crowds’) like </a:t>
            </a:r>
          </a:p>
          <a:p>
            <a:pPr lvl="1"/>
            <a:r>
              <a:rPr lang="en-US" sz="1800" dirty="0" smtClean="0"/>
              <a:t>Tagging pictures (</a:t>
            </a:r>
            <a:r>
              <a:rPr lang="en-US" sz="1800" dirty="0" err="1" smtClean="0"/>
              <a:t>Flickr</a:t>
            </a:r>
            <a:r>
              <a:rPr lang="en-US" sz="1800" dirty="0" smtClean="0"/>
              <a:t>)</a:t>
            </a:r>
          </a:p>
          <a:p>
            <a:pPr lvl="1"/>
            <a:r>
              <a:rPr lang="en-US" sz="1800" dirty="0" smtClean="0"/>
              <a:t>Social bookmarking (del.icio.us, </a:t>
            </a:r>
            <a:r>
              <a:rPr lang="en-US" sz="1800" dirty="0" err="1" smtClean="0"/>
              <a:t>LookupThis</a:t>
            </a:r>
            <a:r>
              <a:rPr lang="en-US" sz="1800" dirty="0" smtClean="0"/>
              <a:t>, </a:t>
            </a:r>
            <a:r>
              <a:rPr lang="en-US" sz="1800" dirty="0" err="1" smtClean="0"/>
              <a:t>BlinkList</a:t>
            </a:r>
            <a:r>
              <a:rPr lang="en-US" sz="1800" dirty="0" smtClean="0"/>
              <a:t>)</a:t>
            </a:r>
          </a:p>
          <a:p>
            <a:pPr lvl="1"/>
            <a:r>
              <a:rPr lang="en-US" sz="1800" dirty="0" smtClean="0"/>
              <a:t>Social citations (CiteULike.org)</a:t>
            </a:r>
          </a:p>
          <a:p>
            <a:pPr lvl="1"/>
            <a:r>
              <a:rPr lang="en-US" sz="1800" dirty="0" smtClean="0"/>
              <a:t>Social libraries (discogs.com, LibraryThing.com)</a:t>
            </a:r>
          </a:p>
          <a:p>
            <a:pPr lvl="1"/>
            <a:r>
              <a:rPr lang="en-US" sz="1800" dirty="0" smtClean="0"/>
              <a:t>Social shopping (</a:t>
            </a:r>
            <a:r>
              <a:rPr lang="en-US" sz="1800" dirty="0" err="1" smtClean="0"/>
              <a:t>SwagRoll</a:t>
            </a:r>
            <a:r>
              <a:rPr lang="en-US" sz="1800" dirty="0" smtClean="0"/>
              <a:t>, </a:t>
            </a:r>
            <a:r>
              <a:rPr lang="en-US" sz="1800" dirty="0" err="1" smtClean="0"/>
              <a:t>Kaboodle</a:t>
            </a:r>
            <a:r>
              <a:rPr lang="en-US" sz="1800" dirty="0" smtClean="0"/>
              <a:t>, thethingsiwant.com)</a:t>
            </a:r>
          </a:p>
          <a:p>
            <a:pPr lvl="1"/>
            <a:r>
              <a:rPr lang="en-US" sz="1800" dirty="0" smtClean="0"/>
              <a:t>Social networks (FOAF, XFN, MySpace, </a:t>
            </a:r>
            <a:r>
              <a:rPr lang="en-US" sz="1800" dirty="0" err="1" smtClean="0"/>
              <a:t>Facebook</a:t>
            </a:r>
            <a:r>
              <a:rPr lang="en-US" sz="1800" dirty="0" smtClean="0"/>
              <a:t>)</a:t>
            </a:r>
          </a:p>
          <a:p>
            <a:r>
              <a:rPr lang="en-US" sz="2000" dirty="0" smtClean="0"/>
              <a:t>Technologies to “manifest” communities’ relational metadata (</a:t>
            </a:r>
            <a:r>
              <a:rPr lang="en-US" sz="2000" dirty="0" err="1" smtClean="0"/>
              <a:t>Tagclouds</a:t>
            </a:r>
            <a:r>
              <a:rPr lang="en-US" sz="2000" dirty="0" smtClean="0"/>
              <a:t>, Recommender systems, Rating/Reputation systems, ISI’s </a:t>
            </a:r>
            <a:r>
              <a:rPr lang="en-US" sz="2000" dirty="0" err="1" smtClean="0"/>
              <a:t>HistCite</a:t>
            </a:r>
            <a:r>
              <a:rPr lang="en-US" sz="2000" dirty="0" smtClean="0"/>
              <a:t>, Network Visualization systems)</a:t>
            </a:r>
          </a:p>
        </p:txBody>
      </p:sp>
      <p:grpSp>
        <p:nvGrpSpPr>
          <p:cNvPr id="13" name="Group 4"/>
          <p:cNvGrpSpPr>
            <a:grpSpLocks/>
          </p:cNvGrpSpPr>
          <p:nvPr/>
        </p:nvGrpSpPr>
        <p:grpSpPr bwMode="auto">
          <a:xfrm>
            <a:off x="9371012" y="5867400"/>
            <a:ext cx="2817813" cy="838201"/>
            <a:chOff x="7467600" y="5903893"/>
            <a:chExt cx="1676400" cy="954107"/>
          </a:xfrm>
        </p:grpSpPr>
        <p:pic>
          <p:nvPicPr>
            <p:cNvPr id="14"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15"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chemeClr val="bg1"/>
                  </a:solidFill>
                  <a:latin typeface="+mn-lt"/>
                  <a:cs typeface="BrowalliaUPC" pitchFamily="34" charset="-34"/>
                </a:rPr>
                <a:t>           </a:t>
              </a:r>
              <a:r>
                <a:rPr lang="en-US" sz="1600" dirty="0">
                  <a:solidFill>
                    <a:schemeClr val="bg1"/>
                  </a:solidFill>
                  <a:latin typeface="+mn-lt"/>
                  <a:cs typeface="BrowalliaUPC" pitchFamily="34" charset="-34"/>
                </a:rPr>
                <a:t>SONIC</a:t>
              </a:r>
              <a:endParaRPr lang="en-US" sz="1600" dirty="0">
                <a:solidFill>
                  <a:schemeClr val="bg1"/>
                </a:solidFill>
                <a:latin typeface="+mn-lt"/>
              </a:endParaRPr>
            </a:p>
            <a:p>
              <a:pPr algn="r" eaLnBrk="0" hangingPunct="0">
                <a:spcBef>
                  <a:spcPct val="50000"/>
                </a:spcBef>
              </a:pPr>
              <a:endParaRPr lang="en-US" sz="800" dirty="0">
                <a:solidFill>
                  <a:schemeClr val="bg1"/>
                </a:solidFill>
                <a:latin typeface="+mn-lt"/>
              </a:endParaRPr>
            </a:p>
            <a:p>
              <a:pPr algn="r" eaLnBrk="0" hangingPunct="0">
                <a:spcBef>
                  <a:spcPct val="50000"/>
                </a:spcBef>
              </a:pPr>
              <a:r>
                <a:rPr lang="en-US" sz="800" dirty="0">
                  <a:solidFill>
                    <a:schemeClr val="bg1"/>
                  </a:solidFill>
                  <a:latin typeface="+mn-lt"/>
                </a:rPr>
                <a:t>Advancing the Science of Networks in Communities</a:t>
              </a: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15939" y="228600"/>
            <a:ext cx="11164886" cy="1163395"/>
          </a:xfrm>
        </p:spPr>
        <p:txBody>
          <a:bodyPr/>
          <a:lstStyle/>
          <a:p>
            <a:r>
              <a:rPr lang="en-US" dirty="0" smtClean="0"/>
              <a:t>Design Examples: </a:t>
            </a:r>
            <a:br>
              <a:rPr lang="en-US" dirty="0" smtClean="0"/>
            </a:br>
            <a:r>
              <a:rPr lang="en-US" sz="3600" dirty="0" smtClean="0">
                <a:solidFill>
                  <a:schemeClr val="accent1"/>
                </a:solidFill>
              </a:rPr>
              <a:t>Mapping &amp; Enabling Networks in … </a:t>
            </a:r>
            <a:endParaRPr lang="en-US" dirty="0">
              <a:solidFill>
                <a:schemeClr val="accent1"/>
              </a:solidFill>
            </a:endParaRPr>
          </a:p>
        </p:txBody>
      </p:sp>
      <p:sp>
        <p:nvSpPr>
          <p:cNvPr id="13" name="Text Placeholder 12"/>
          <p:cNvSpPr>
            <a:spLocks noGrp="1"/>
          </p:cNvSpPr>
          <p:nvPr>
            <p:ph type="body" sz="quarter" idx="10"/>
          </p:nvPr>
        </p:nvSpPr>
        <p:spPr>
          <a:xfrm>
            <a:off x="531813" y="1905000"/>
            <a:ext cx="11173090" cy="2068259"/>
          </a:xfrm>
        </p:spPr>
        <p:txBody>
          <a:bodyPr/>
          <a:lstStyle/>
          <a:p>
            <a:r>
              <a:rPr lang="en-US" dirty="0" smtClean="0"/>
              <a:t>Tobacco Research: </a:t>
            </a:r>
            <a:r>
              <a:rPr lang="en-US" dirty="0" err="1" smtClean="0">
                <a:hlinkClick r:id="rId3"/>
              </a:rPr>
              <a:t>TobIG</a:t>
            </a:r>
            <a:r>
              <a:rPr lang="en-US" dirty="0" smtClean="0">
                <a:hlinkClick r:id="rId3"/>
              </a:rPr>
              <a:t> Demo</a:t>
            </a:r>
            <a:endParaRPr lang="en-US" dirty="0" smtClean="0"/>
          </a:p>
          <a:p>
            <a:r>
              <a:rPr lang="en-US" dirty="0" smtClean="0"/>
              <a:t>Computational Nanotechnology: </a:t>
            </a:r>
            <a:r>
              <a:rPr lang="en-US" dirty="0" err="1" smtClean="0">
                <a:hlinkClick r:id="rId4"/>
              </a:rPr>
              <a:t>nanoHUB</a:t>
            </a:r>
            <a:r>
              <a:rPr lang="en-US" dirty="0" smtClean="0">
                <a:hlinkClick r:id="rId4"/>
              </a:rPr>
              <a:t> Demo</a:t>
            </a:r>
            <a:endParaRPr lang="en-US" dirty="0" smtClean="0"/>
          </a:p>
          <a:p>
            <a:r>
              <a:rPr lang="en-US" dirty="0" err="1" smtClean="0"/>
              <a:t>Cyberinfrastructure</a:t>
            </a:r>
            <a:r>
              <a:rPr lang="en-US" dirty="0" smtClean="0"/>
              <a:t>: </a:t>
            </a:r>
            <a:r>
              <a:rPr lang="en-US" dirty="0" smtClean="0">
                <a:hlinkClick r:id="rId5"/>
              </a:rPr>
              <a:t>CI-Scope Demo</a:t>
            </a:r>
            <a:endParaRPr lang="en-US" dirty="0" smtClean="0"/>
          </a:p>
          <a:p>
            <a:r>
              <a:rPr lang="en-US" dirty="0" err="1" smtClean="0"/>
              <a:t>Oncofertility</a:t>
            </a:r>
            <a:r>
              <a:rPr lang="en-US" dirty="0" smtClean="0"/>
              <a:t>: </a:t>
            </a:r>
            <a:r>
              <a:rPr lang="en-US" dirty="0" err="1" smtClean="0">
                <a:hlinkClick r:id="rId6"/>
              </a:rPr>
              <a:t>Onco</a:t>
            </a:r>
            <a:r>
              <a:rPr lang="en-US" dirty="0" smtClean="0">
                <a:hlinkClick r:id="rId6"/>
              </a:rPr>
              <a:t>-IKNOW</a:t>
            </a:r>
            <a:endParaRPr lang="en-US" dirty="0"/>
          </a:p>
        </p:txBody>
      </p:sp>
      <p:sp>
        <p:nvSpPr>
          <p:cNvPr id="3" name="Rectangle 2"/>
          <p:cNvSpPr txBox="1">
            <a:spLocks noChangeArrowheads="1"/>
          </p:cNvSpPr>
          <p:nvPr/>
        </p:nvSpPr>
        <p:spPr bwMode="auto">
          <a:xfrm>
            <a:off x="0" y="228600"/>
            <a:ext cx="12188825" cy="1143000"/>
          </a:xfrm>
          <a:prstGeom prst="rect">
            <a:avLst/>
          </a:prstGeom>
          <a:noFill/>
          <a:ln w="9525">
            <a:noFill/>
            <a:miter lim="800000"/>
            <a:headEnd/>
            <a:tailEnd/>
          </a:ln>
        </p:spPr>
        <p:txBody>
          <a:bodyPr anchor="ctr"/>
          <a:lstStyle/>
          <a:p>
            <a:pPr algn="ctr">
              <a:defRPr/>
            </a:pPr>
            <a:endParaRPr lang="en-US" sz="3600" b="1" kern="0" dirty="0">
              <a:solidFill>
                <a:schemeClr val="tx2"/>
              </a:solidFill>
              <a:latin typeface="Arial" pitchFamily="34" charset="0"/>
              <a:ea typeface="+mj-ea"/>
            </a:endParaRPr>
          </a:p>
        </p:txBody>
      </p:sp>
      <p:pic>
        <p:nvPicPr>
          <p:cNvPr id="18" name="Picture 7" descr="NU Logo"/>
          <p:cNvPicPr>
            <a:picLocks noChangeArrowheads="1"/>
          </p:cNvPicPr>
          <p:nvPr/>
        </p:nvPicPr>
        <p:blipFill>
          <a:blip r:embed="rId7"/>
          <a:stretch>
            <a:fillRect/>
          </a:stretch>
        </p:blipFill>
        <p:spPr bwMode="auto">
          <a:xfrm>
            <a:off x="0" y="5581650"/>
            <a:ext cx="1293812" cy="1276350"/>
          </a:xfrm>
          <a:prstGeom prst="rect">
            <a:avLst/>
          </a:prstGeom>
          <a:ln>
            <a:noFill/>
          </a:ln>
          <a:effectLst>
            <a:outerShdw blurRad="292100" dist="139700" dir="2700000" algn="tl" rotWithShape="0">
              <a:srgbClr val="333333">
                <a:alpha val="65000"/>
              </a:srgbClr>
            </a:outerShdw>
          </a:effectLst>
        </p:spPr>
      </p:pic>
      <p:grpSp>
        <p:nvGrpSpPr>
          <p:cNvPr id="19" name="Group 4"/>
          <p:cNvGrpSpPr>
            <a:grpSpLocks/>
          </p:cNvGrpSpPr>
          <p:nvPr/>
        </p:nvGrpSpPr>
        <p:grpSpPr bwMode="auto">
          <a:xfrm>
            <a:off x="9371012" y="5867400"/>
            <a:ext cx="2817813" cy="838201"/>
            <a:chOff x="7467600" y="5903893"/>
            <a:chExt cx="1676400" cy="954107"/>
          </a:xfrm>
        </p:grpSpPr>
        <p:pic>
          <p:nvPicPr>
            <p:cNvPr id="20" name="Picture 3" descr="Sonic logo.jpg"/>
            <p:cNvPicPr>
              <a:picLocks noChangeAspect="1"/>
            </p:cNvPicPr>
            <p:nvPr/>
          </p:nvPicPr>
          <p:blipFill>
            <a:blip r:embed="rId8"/>
            <a:srcRect/>
            <a:stretch>
              <a:fillRect/>
            </a:stretch>
          </p:blipFill>
          <p:spPr bwMode="auto">
            <a:xfrm>
              <a:off x="8229600" y="6259420"/>
              <a:ext cx="855517" cy="293780"/>
            </a:xfrm>
            <a:prstGeom prst="rect">
              <a:avLst/>
            </a:prstGeom>
            <a:noFill/>
            <a:ln w="9525">
              <a:noFill/>
              <a:miter lim="800000"/>
              <a:headEnd/>
              <a:tailEnd/>
            </a:ln>
          </p:spPr>
        </p:pic>
        <p:sp>
          <p:nvSpPr>
            <p:cNvPr id="21"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chemeClr val="bg1"/>
                  </a:solidFill>
                  <a:latin typeface="+mn-lt"/>
                  <a:cs typeface="BrowalliaUPC" pitchFamily="34" charset="-34"/>
                </a:rPr>
                <a:t>           </a:t>
              </a:r>
              <a:r>
                <a:rPr lang="en-US" sz="1600" dirty="0">
                  <a:solidFill>
                    <a:schemeClr val="bg1"/>
                  </a:solidFill>
                  <a:latin typeface="+mn-lt"/>
                  <a:cs typeface="BrowalliaUPC" pitchFamily="34" charset="-34"/>
                </a:rPr>
                <a:t>SONIC</a:t>
              </a:r>
              <a:endParaRPr lang="en-US" sz="1600" dirty="0">
                <a:solidFill>
                  <a:schemeClr val="bg1"/>
                </a:solidFill>
                <a:latin typeface="+mn-lt"/>
              </a:endParaRPr>
            </a:p>
            <a:p>
              <a:pPr algn="r" eaLnBrk="0" hangingPunct="0">
                <a:spcBef>
                  <a:spcPct val="50000"/>
                </a:spcBef>
              </a:pPr>
              <a:endParaRPr lang="en-US" sz="800" dirty="0">
                <a:solidFill>
                  <a:schemeClr val="bg1"/>
                </a:solidFill>
                <a:latin typeface="+mn-lt"/>
              </a:endParaRPr>
            </a:p>
            <a:p>
              <a:pPr algn="r" eaLnBrk="0" hangingPunct="0">
                <a:spcBef>
                  <a:spcPct val="50000"/>
                </a:spcBef>
              </a:pPr>
              <a:r>
                <a:rPr lang="en-US" sz="800" dirty="0">
                  <a:solidFill>
                    <a:schemeClr val="bg1"/>
                  </a:solidFill>
                  <a:latin typeface="+mn-lt"/>
                </a:rPr>
                <a:t>Advancing the Science of Networks in Communities</a:t>
              </a:r>
            </a:p>
          </p:txBody>
        </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Tobacco Informatics Grid (TobIG)</a:t>
            </a:r>
            <a:br>
              <a:rPr lang="en-US" smtClean="0"/>
            </a:br>
            <a:r>
              <a:rPr lang="en-US" smtClean="0"/>
              <a:t> Network Referral System</a:t>
            </a:r>
          </a:p>
        </p:txBody>
      </p:sp>
      <p:sp>
        <p:nvSpPr>
          <p:cNvPr id="16387" name="Rectangle 3"/>
          <p:cNvSpPr>
            <a:spLocks noGrp="1" noChangeArrowheads="1"/>
          </p:cNvSpPr>
          <p:nvPr>
            <p:ph idx="1"/>
          </p:nvPr>
        </p:nvSpPr>
        <p:spPr>
          <a:xfrm>
            <a:off x="507868" y="1412875"/>
            <a:ext cx="11173090" cy="3299365"/>
          </a:xfrm>
        </p:spPr>
        <p:txBody>
          <a:bodyPr/>
          <a:lstStyle/>
          <a:p>
            <a:endParaRPr lang="en-US" dirty="0" smtClean="0"/>
          </a:p>
          <a:p>
            <a:r>
              <a:rPr lang="en-US" dirty="0" smtClean="0"/>
              <a:t>Low-tar cigarettes cause more cancer than regular </a:t>
            </a:r>
            <a:br>
              <a:rPr lang="en-US" dirty="0" smtClean="0"/>
            </a:br>
            <a:r>
              <a:rPr lang="en-US" dirty="0" smtClean="0"/>
              <a:t>cigarettes …</a:t>
            </a:r>
          </a:p>
          <a:p>
            <a:r>
              <a:rPr lang="en-US" dirty="0" smtClean="0"/>
              <a:t>A pressing need for systems that will help the TSEEN members  effectively connect with other individuals, data sets, analytic tools, instruments, sensors, documents, related to key concepts and issues </a:t>
            </a:r>
          </a:p>
        </p:txBody>
      </p:sp>
      <p:pic>
        <p:nvPicPr>
          <p:cNvPr id="14" name="Picture 7" descr="NU Logo"/>
          <p:cNvPicPr>
            <a:picLocks noChangeArrowheads="1"/>
          </p:cNvPicPr>
          <p:nvPr/>
        </p:nvPicPr>
        <p:blipFill>
          <a:blip r:embed="rId3"/>
          <a:stretch>
            <a:fillRect/>
          </a:stretch>
        </p:blipFill>
        <p:spPr bwMode="auto">
          <a:xfrm>
            <a:off x="0" y="5581650"/>
            <a:ext cx="1293812" cy="1276350"/>
          </a:xfrm>
          <a:prstGeom prst="rect">
            <a:avLst/>
          </a:prstGeom>
          <a:ln>
            <a:noFill/>
          </a:ln>
          <a:effectLst>
            <a:outerShdw blurRad="292100" dist="139700" dir="2700000" algn="tl" rotWithShape="0">
              <a:srgbClr val="333333">
                <a:alpha val="65000"/>
              </a:srgbClr>
            </a:outerShdw>
          </a:effectLst>
        </p:spPr>
      </p:pic>
      <p:grpSp>
        <p:nvGrpSpPr>
          <p:cNvPr id="15" name="Group 4"/>
          <p:cNvGrpSpPr>
            <a:grpSpLocks/>
          </p:cNvGrpSpPr>
          <p:nvPr/>
        </p:nvGrpSpPr>
        <p:grpSpPr bwMode="auto">
          <a:xfrm>
            <a:off x="9371012" y="5867400"/>
            <a:ext cx="2817813" cy="838201"/>
            <a:chOff x="7467600" y="5903893"/>
            <a:chExt cx="1676400" cy="954107"/>
          </a:xfrm>
        </p:grpSpPr>
        <p:pic>
          <p:nvPicPr>
            <p:cNvPr id="16"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17"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chemeClr val="bg1"/>
                  </a:solidFill>
                  <a:latin typeface="+mn-lt"/>
                  <a:cs typeface="BrowalliaUPC" pitchFamily="34" charset="-34"/>
                </a:rPr>
                <a:t>           </a:t>
              </a:r>
              <a:r>
                <a:rPr lang="en-US" sz="1600" dirty="0">
                  <a:solidFill>
                    <a:schemeClr val="bg1"/>
                  </a:solidFill>
                  <a:latin typeface="+mn-lt"/>
                  <a:cs typeface="BrowalliaUPC" pitchFamily="34" charset="-34"/>
                </a:rPr>
                <a:t>SONIC</a:t>
              </a:r>
              <a:endParaRPr lang="en-US" sz="1600" dirty="0">
                <a:solidFill>
                  <a:schemeClr val="bg1"/>
                </a:solidFill>
                <a:latin typeface="+mn-lt"/>
              </a:endParaRPr>
            </a:p>
            <a:p>
              <a:pPr algn="r" eaLnBrk="0" hangingPunct="0">
                <a:spcBef>
                  <a:spcPct val="50000"/>
                </a:spcBef>
              </a:pPr>
              <a:endParaRPr lang="en-US" sz="800" dirty="0">
                <a:solidFill>
                  <a:schemeClr val="bg1"/>
                </a:solidFill>
                <a:latin typeface="+mn-lt"/>
              </a:endParaRPr>
            </a:p>
            <a:p>
              <a:pPr algn="r" eaLnBrk="0" hangingPunct="0">
                <a:spcBef>
                  <a:spcPct val="50000"/>
                </a:spcBef>
              </a:pPr>
              <a:r>
                <a:rPr lang="en-US" sz="800" dirty="0">
                  <a:solidFill>
                    <a:schemeClr val="bg1"/>
                  </a:solidFill>
                  <a:latin typeface="+mn-lt"/>
                </a:rPr>
                <a:t>Advancing the Science of Networks in Communities</a:t>
              </a: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76200"/>
            <a:ext cx="12188825" cy="838200"/>
          </a:xfrm>
          <a:prstGeom prst="rect">
            <a:avLst/>
          </a:prstGeom>
          <a:noFill/>
          <a:ln w="9525">
            <a:noFill/>
            <a:miter lim="800000"/>
            <a:headEnd/>
            <a:tailEnd/>
          </a:ln>
        </p:spPr>
        <p:txBody>
          <a:bodyPr lIns="92075" tIns="46038" rIns="92075" bIns="46038" anchor="ctr"/>
          <a:lstStyle/>
          <a:p>
            <a:pPr algn="ctr" eaLnBrk="0" hangingPunct="0"/>
            <a:endParaRPr lang="en-US" sz="4000" b="1" dirty="0">
              <a:solidFill>
                <a:schemeClr val="tx2"/>
              </a:solidFill>
              <a:latin typeface="Arial" pitchFamily="34" charset="0"/>
            </a:endParaRPr>
          </a:p>
        </p:txBody>
      </p:sp>
      <p:sp>
        <p:nvSpPr>
          <p:cNvPr id="1114115" name="Rectangle 3"/>
          <p:cNvSpPr>
            <a:spLocks noChangeArrowheads="1"/>
          </p:cNvSpPr>
          <p:nvPr/>
        </p:nvSpPr>
        <p:spPr bwMode="auto">
          <a:xfrm>
            <a:off x="1523603" y="838200"/>
            <a:ext cx="10360501" cy="6019800"/>
          </a:xfrm>
          <a:prstGeom prst="rect">
            <a:avLst/>
          </a:prstGeom>
          <a:noFill/>
          <a:ln w="9525">
            <a:noFill/>
            <a:miter lim="800000"/>
            <a:headEnd/>
            <a:tailEnd/>
          </a:ln>
          <a:effectLst/>
        </p:spPr>
        <p:txBody>
          <a:bodyPr lIns="92075" tIns="46038" rIns="92075" bIns="46038"/>
          <a:lstStyle/>
          <a:p>
            <a:pPr marL="342900" indent="-342900" eaLnBrk="0" hangingPunct="0">
              <a:lnSpc>
                <a:spcPct val="90000"/>
              </a:lnSpc>
              <a:spcBef>
                <a:spcPct val="20000"/>
              </a:spcBef>
              <a:buClr>
                <a:schemeClr val="tx2"/>
              </a:buClr>
              <a:buSzPct val="75000"/>
              <a:buFont typeface="Monotype Sorts" pitchFamily="2" charset="2"/>
              <a:buChar char="n"/>
              <a:defRPr/>
            </a:pPr>
            <a:endParaRPr lang="en-US" dirty="0">
              <a:latin typeface="Times New Roman" pitchFamily="18" charset="0"/>
              <a:cs typeface="Times New Roman" pitchFamily="18" charset="0"/>
            </a:endParaRPr>
          </a:p>
          <a:p>
            <a:pPr marL="742950" lvl="1" indent="-285750" eaLnBrk="0" hangingPunct="0">
              <a:lnSpc>
                <a:spcPct val="90000"/>
              </a:lnSpc>
              <a:spcBef>
                <a:spcPct val="20000"/>
              </a:spcBef>
              <a:buClr>
                <a:srgbClr val="7030A0"/>
              </a:buClr>
              <a:buSzPct val="75000"/>
              <a:buFont typeface="Arial" pitchFamily="34" charset="0"/>
              <a:buChar char="•"/>
              <a:defRPr/>
            </a:pPr>
            <a:endParaRPr lang="en-US" sz="2000" dirty="0">
              <a:effectLst>
                <a:outerShdw blurRad="38100" dist="38100" algn="tl">
                  <a:srgbClr val="000000"/>
                </a:outerShdw>
              </a:effectLst>
              <a:latin typeface="Times New Roman" pitchFamily="18" charset="0"/>
              <a:cs typeface="Times New Roman" pitchFamily="18" charset="0"/>
            </a:endParaRPr>
          </a:p>
          <a:p>
            <a:pPr marL="742950" lvl="1" indent="-285750" eaLnBrk="0" hangingPunct="0">
              <a:lnSpc>
                <a:spcPct val="90000"/>
              </a:lnSpc>
              <a:spcBef>
                <a:spcPct val="20000"/>
              </a:spcBef>
              <a:buClr>
                <a:schemeClr val="folHlink"/>
              </a:buClr>
              <a:buSzPct val="75000"/>
              <a:defRPr/>
            </a:pPr>
            <a:endParaRPr lang="en-US" sz="2200" dirty="0">
              <a:effectLst>
                <a:outerShdw blurRad="38100" dist="38100" dir="2700000" algn="tl">
                  <a:srgbClr val="000000"/>
                </a:outerShdw>
              </a:effectLst>
              <a:latin typeface="Times New Roman" pitchFamily="18" charset="0"/>
              <a:cs typeface="+mn-cs"/>
            </a:endParaRPr>
          </a:p>
        </p:txBody>
      </p:sp>
      <p:pic>
        <p:nvPicPr>
          <p:cNvPr id="8" name="Picture 7" descr="NU Logo"/>
          <p:cNvPicPr>
            <a:picLocks noChangeArrowheads="1"/>
          </p:cNvPicPr>
          <p:nvPr/>
        </p:nvPicPr>
        <p:blipFill>
          <a:blip r:embed="rId3"/>
          <a:stretch>
            <a:fillRect/>
          </a:stretch>
        </p:blipFill>
        <p:spPr bwMode="auto">
          <a:xfrm>
            <a:off x="0" y="5581650"/>
            <a:ext cx="1293812" cy="1276350"/>
          </a:xfrm>
          <a:prstGeom prst="rect">
            <a:avLst/>
          </a:prstGeom>
          <a:ln>
            <a:noFill/>
          </a:ln>
          <a:effectLst>
            <a:outerShdw blurRad="292100" dist="139700" dir="2700000" algn="tl" rotWithShape="0">
              <a:srgbClr val="333333">
                <a:alpha val="65000"/>
              </a:srgbClr>
            </a:outerShdw>
          </a:effectLst>
        </p:spPr>
      </p:pic>
      <p:grpSp>
        <p:nvGrpSpPr>
          <p:cNvPr id="9" name="Group 4"/>
          <p:cNvGrpSpPr>
            <a:grpSpLocks/>
          </p:cNvGrpSpPr>
          <p:nvPr/>
        </p:nvGrpSpPr>
        <p:grpSpPr bwMode="auto">
          <a:xfrm>
            <a:off x="9371012" y="5867400"/>
            <a:ext cx="2817813" cy="838201"/>
            <a:chOff x="7467600" y="5903893"/>
            <a:chExt cx="1676400" cy="954107"/>
          </a:xfrm>
        </p:grpSpPr>
        <p:pic>
          <p:nvPicPr>
            <p:cNvPr id="10"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11"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chemeClr val="bg1"/>
                  </a:solidFill>
                  <a:latin typeface="+mn-lt"/>
                  <a:cs typeface="BrowalliaUPC" pitchFamily="34" charset="-34"/>
                </a:rPr>
                <a:t>           </a:t>
              </a:r>
              <a:r>
                <a:rPr lang="en-US" sz="1600" dirty="0">
                  <a:solidFill>
                    <a:schemeClr val="bg1"/>
                  </a:solidFill>
                  <a:latin typeface="+mn-lt"/>
                  <a:cs typeface="BrowalliaUPC" pitchFamily="34" charset="-34"/>
                </a:rPr>
                <a:t>SONIC</a:t>
              </a:r>
              <a:endParaRPr lang="en-US" sz="1600" dirty="0">
                <a:solidFill>
                  <a:schemeClr val="bg1"/>
                </a:solidFill>
                <a:latin typeface="+mn-lt"/>
              </a:endParaRPr>
            </a:p>
            <a:p>
              <a:pPr algn="r" eaLnBrk="0" hangingPunct="0">
                <a:spcBef>
                  <a:spcPct val="50000"/>
                </a:spcBef>
              </a:pPr>
              <a:endParaRPr lang="en-US" sz="800" dirty="0">
                <a:solidFill>
                  <a:schemeClr val="bg1"/>
                </a:solidFill>
                <a:latin typeface="+mn-lt"/>
              </a:endParaRPr>
            </a:p>
            <a:p>
              <a:pPr algn="r" eaLnBrk="0" hangingPunct="0">
                <a:spcBef>
                  <a:spcPct val="50000"/>
                </a:spcBef>
              </a:pPr>
              <a:r>
                <a:rPr lang="en-US" sz="800" dirty="0">
                  <a:solidFill>
                    <a:schemeClr val="bg1"/>
                  </a:solidFill>
                  <a:latin typeface="+mn-lt"/>
                </a:rPr>
                <a:t>Advancing the Science of Networks in Communities</a:t>
              </a:r>
            </a:p>
          </p:txBody>
        </p:sp>
      </p:grpSp>
      <p:sp>
        <p:nvSpPr>
          <p:cNvPr id="12" name="Title 11"/>
          <p:cNvSpPr>
            <a:spLocks noGrp="1"/>
          </p:cNvSpPr>
          <p:nvPr>
            <p:ph type="title"/>
          </p:nvPr>
        </p:nvSpPr>
        <p:spPr/>
        <p:txBody>
          <a:bodyPr/>
          <a:lstStyle/>
          <a:p>
            <a:r>
              <a:rPr lang="en-US" dirty="0" smtClean="0"/>
              <a:t>Summary</a:t>
            </a:r>
            <a:endParaRPr lang="en-US" dirty="0"/>
          </a:p>
        </p:txBody>
      </p:sp>
      <p:sp>
        <p:nvSpPr>
          <p:cNvPr id="13" name="Text Placeholder 12"/>
          <p:cNvSpPr>
            <a:spLocks noGrp="1"/>
          </p:cNvSpPr>
          <p:nvPr>
            <p:ph type="body" sz="quarter" idx="10"/>
          </p:nvPr>
        </p:nvSpPr>
        <p:spPr>
          <a:xfrm>
            <a:off x="507868" y="1411552"/>
            <a:ext cx="11173090" cy="4690515"/>
          </a:xfrm>
        </p:spPr>
        <p:txBody>
          <a:bodyPr/>
          <a:lstStyle/>
          <a:p>
            <a:r>
              <a:rPr lang="en-US" dirty="0" smtClean="0"/>
              <a:t>Research and application of semantics to enable networks is well poised to make a quantum leap by leveraging recent advances in</a:t>
            </a:r>
          </a:p>
          <a:p>
            <a:pPr lvl="1"/>
            <a:r>
              <a:rPr lang="en-US" dirty="0" smtClean="0"/>
              <a:t>Theories about the social and organizational incentives for creating, maintaining, dissolving and re-creating social and knowledge network ties</a:t>
            </a:r>
          </a:p>
          <a:p>
            <a:pPr lvl="1"/>
            <a:r>
              <a:rPr lang="en-US" dirty="0" smtClean="0"/>
              <a:t>Exponential random graph modeling techniques to  statistically model  and make theoretically grounded network recommendations</a:t>
            </a:r>
          </a:p>
          <a:p>
            <a:pPr lvl="1"/>
            <a:r>
              <a:rPr lang="en-US" dirty="0" smtClean="0"/>
              <a:t>Development of </a:t>
            </a:r>
            <a:r>
              <a:rPr lang="en-US" dirty="0" err="1" smtClean="0"/>
              <a:t>cyberinfrastructure</a:t>
            </a:r>
            <a:r>
              <a:rPr lang="en-US" dirty="0" smtClean="0"/>
              <a:t>/Web 2.0 provide the semantic and technological capability that go beyond SNIF</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ational Cancer Institute">
            <a:hlinkClick r:id="rId3"/>
          </p:cNvPr>
          <p:cNvPicPr>
            <a:picLocks noChangeArrowheads="1"/>
          </p:cNvPicPr>
          <p:nvPr/>
        </p:nvPicPr>
        <p:blipFill>
          <a:blip r:embed="rId4"/>
          <a:stretch>
            <a:fillRect/>
          </a:stretch>
        </p:blipFill>
        <p:spPr bwMode="auto">
          <a:xfrm>
            <a:off x="531813" y="2657475"/>
            <a:ext cx="4124325" cy="771525"/>
          </a:xfrm>
          <a:prstGeom prst="rect">
            <a:avLst/>
          </a:prstGeom>
          <a:ln>
            <a:noFill/>
          </a:ln>
          <a:effectLst>
            <a:outerShdw blurRad="292100" dist="139700" dir="2700000" algn="tl" rotWithShape="0">
              <a:srgbClr val="333333">
                <a:alpha val="65000"/>
              </a:srgbClr>
            </a:outerShdw>
          </a:effectLst>
        </p:spPr>
      </p:pic>
      <p:pic>
        <p:nvPicPr>
          <p:cNvPr id="18435" name="Picture 3" descr="Alf_logo">
            <a:hlinkClick r:id="rId5"/>
          </p:cNvPr>
          <p:cNvPicPr>
            <a:picLocks noChangeArrowheads="1"/>
          </p:cNvPicPr>
          <p:nvPr/>
        </p:nvPicPr>
        <p:blipFill>
          <a:blip r:embed="rId6"/>
          <a:stretch>
            <a:fillRect/>
          </a:stretch>
        </p:blipFill>
        <p:spPr bwMode="auto">
          <a:xfrm>
            <a:off x="6627812" y="4648200"/>
            <a:ext cx="1676400" cy="723900"/>
          </a:xfrm>
          <a:prstGeom prst="rect">
            <a:avLst/>
          </a:prstGeom>
          <a:ln>
            <a:noFill/>
          </a:ln>
          <a:effectLst>
            <a:outerShdw blurRad="292100" dist="139700" dir="2700000" algn="tl" rotWithShape="0">
              <a:srgbClr val="333333">
                <a:alpha val="65000"/>
              </a:srgbClr>
            </a:outerShdw>
          </a:effectLst>
        </p:spPr>
      </p:pic>
      <p:pic>
        <p:nvPicPr>
          <p:cNvPr id="18436" name="Picture 4" descr="National Science Foundation">
            <a:hlinkClick r:id="rId7"/>
          </p:cNvPr>
          <p:cNvPicPr>
            <a:picLocks noChangeArrowheads="1"/>
          </p:cNvPicPr>
          <p:nvPr/>
        </p:nvPicPr>
        <p:blipFill>
          <a:blip r:embed="rId8"/>
          <a:stretch>
            <a:fillRect/>
          </a:stretch>
        </p:blipFill>
        <p:spPr bwMode="auto">
          <a:xfrm>
            <a:off x="531813" y="1447800"/>
            <a:ext cx="3943350" cy="762000"/>
          </a:xfrm>
          <a:prstGeom prst="rect">
            <a:avLst/>
          </a:prstGeom>
          <a:ln>
            <a:noFill/>
          </a:ln>
          <a:effectLst>
            <a:outerShdw blurRad="292100" dist="139700" dir="2700000" algn="tl" rotWithShape="0">
              <a:srgbClr val="333333">
                <a:alpha val="65000"/>
              </a:srgbClr>
            </a:outerShdw>
          </a:effectLst>
        </p:spPr>
      </p:pic>
      <p:pic>
        <p:nvPicPr>
          <p:cNvPr id="18437" name="Picture 5" descr="CDC Centers for Disease Control and Prevention Home Page">
            <a:hlinkClick r:id="rId9"/>
          </p:cNvPr>
          <p:cNvPicPr>
            <a:picLocks noChangeArrowheads="1"/>
          </p:cNvPicPr>
          <p:nvPr/>
        </p:nvPicPr>
        <p:blipFill>
          <a:blip r:embed="rId10"/>
          <a:stretch>
            <a:fillRect/>
          </a:stretch>
        </p:blipFill>
        <p:spPr bwMode="auto">
          <a:xfrm>
            <a:off x="531813" y="3733800"/>
            <a:ext cx="5153025" cy="523875"/>
          </a:xfrm>
          <a:prstGeom prst="rect">
            <a:avLst/>
          </a:prstGeom>
          <a:ln>
            <a:noFill/>
          </a:ln>
          <a:effectLst>
            <a:outerShdw blurRad="292100" dist="139700" dir="2700000" algn="tl" rotWithShape="0">
              <a:srgbClr val="333333">
                <a:alpha val="65000"/>
              </a:srgbClr>
            </a:outerShdw>
          </a:effectLst>
        </p:spPr>
      </p:pic>
      <p:sp>
        <p:nvSpPr>
          <p:cNvPr id="18438" name="Rectangle 6"/>
          <p:cNvSpPr>
            <a:spLocks noChangeArrowheads="1"/>
          </p:cNvSpPr>
          <p:nvPr/>
        </p:nvSpPr>
        <p:spPr bwMode="auto">
          <a:xfrm>
            <a:off x="0" y="228600"/>
            <a:ext cx="12188825" cy="1143000"/>
          </a:xfrm>
          <a:prstGeom prst="rect">
            <a:avLst/>
          </a:prstGeom>
          <a:noFill/>
          <a:ln w="9525">
            <a:noFill/>
            <a:miter lim="800000"/>
            <a:headEnd/>
            <a:tailEnd/>
          </a:ln>
        </p:spPr>
        <p:txBody>
          <a:bodyPr lIns="92075" tIns="46038" rIns="92075" bIns="46038" anchor="ctr"/>
          <a:lstStyle/>
          <a:p>
            <a:pPr algn="ctr" eaLnBrk="0" hangingPunct="0"/>
            <a:endParaRPr lang="en-US" sz="4400" dirty="0">
              <a:solidFill>
                <a:schemeClr val="tx2"/>
              </a:solidFill>
              <a:latin typeface="Times New Roman" pitchFamily="18" charset="0"/>
            </a:endParaRPr>
          </a:p>
        </p:txBody>
      </p:sp>
      <p:pic>
        <p:nvPicPr>
          <p:cNvPr id="18439" name="Picture 7" descr="rockefeller"/>
          <p:cNvPicPr>
            <a:picLocks noChangeArrowheads="1"/>
          </p:cNvPicPr>
          <p:nvPr/>
        </p:nvPicPr>
        <p:blipFill>
          <a:blip r:embed="rId11"/>
          <a:stretch>
            <a:fillRect/>
          </a:stretch>
        </p:blipFill>
        <p:spPr bwMode="auto">
          <a:xfrm>
            <a:off x="8532812" y="2781300"/>
            <a:ext cx="1295400" cy="1295400"/>
          </a:xfrm>
          <a:prstGeom prst="rect">
            <a:avLst/>
          </a:prstGeom>
          <a:ln>
            <a:noFill/>
          </a:ln>
          <a:effectLst>
            <a:outerShdw blurRad="292100" dist="139700" dir="2700000" algn="tl" rotWithShape="0">
              <a:srgbClr val="333333">
                <a:alpha val="65000"/>
              </a:srgbClr>
            </a:outerShdw>
          </a:effectLst>
        </p:spPr>
      </p:pic>
      <p:pic>
        <p:nvPicPr>
          <p:cNvPr id="18440" name="Picture 8" descr="NCHS"/>
          <p:cNvPicPr>
            <a:picLocks noChangeArrowheads="1"/>
          </p:cNvPicPr>
          <p:nvPr/>
        </p:nvPicPr>
        <p:blipFill>
          <a:blip r:embed="rId12"/>
          <a:stretch>
            <a:fillRect/>
          </a:stretch>
        </p:blipFill>
        <p:spPr bwMode="auto">
          <a:xfrm>
            <a:off x="531813" y="4495800"/>
            <a:ext cx="4219575" cy="933450"/>
          </a:xfrm>
          <a:prstGeom prst="rect">
            <a:avLst/>
          </a:prstGeom>
          <a:ln>
            <a:noFill/>
          </a:ln>
          <a:effectLst>
            <a:outerShdw blurRad="292100" dist="139700" dir="2700000" algn="tl" rotWithShape="0">
              <a:srgbClr val="333333">
                <a:alpha val="65000"/>
              </a:srgbClr>
            </a:outerShdw>
          </a:effectLst>
        </p:spPr>
      </p:pic>
      <p:pic>
        <p:nvPicPr>
          <p:cNvPr id="18441" name="Picture 9" descr="pgcom_logo_top">
            <a:hlinkClick r:id="rId13"/>
          </p:cNvPr>
          <p:cNvPicPr>
            <a:picLocks noChangeArrowheads="1"/>
          </p:cNvPicPr>
          <p:nvPr/>
        </p:nvPicPr>
        <p:blipFill>
          <a:blip r:embed="rId14"/>
          <a:stretch>
            <a:fillRect/>
          </a:stretch>
        </p:blipFill>
        <p:spPr bwMode="auto">
          <a:xfrm>
            <a:off x="5992839" y="2743200"/>
            <a:ext cx="752475" cy="371475"/>
          </a:xfrm>
          <a:prstGeom prst="rect">
            <a:avLst/>
          </a:prstGeom>
          <a:ln>
            <a:noFill/>
          </a:ln>
          <a:effectLst>
            <a:outerShdw blurRad="292100" dist="139700" dir="2700000" algn="tl" rotWithShape="0">
              <a:srgbClr val="333333">
                <a:alpha val="65000"/>
              </a:srgbClr>
            </a:outerShdw>
          </a:effectLst>
        </p:spPr>
      </p:pic>
      <p:pic>
        <p:nvPicPr>
          <p:cNvPr id="18442" name="Picture 10" descr="Vodafone">
            <a:hlinkClick r:id="rId15"/>
          </p:cNvPr>
          <p:cNvPicPr>
            <a:picLocks noChangeArrowheads="1"/>
          </p:cNvPicPr>
          <p:nvPr/>
        </p:nvPicPr>
        <p:blipFill>
          <a:blip r:embed="rId16"/>
          <a:stretch>
            <a:fillRect/>
          </a:stretch>
        </p:blipFill>
        <p:spPr bwMode="auto">
          <a:xfrm>
            <a:off x="9218612" y="4343400"/>
            <a:ext cx="1447800" cy="857250"/>
          </a:xfrm>
          <a:prstGeom prst="rect">
            <a:avLst/>
          </a:prstGeom>
          <a:ln>
            <a:noFill/>
          </a:ln>
          <a:effectLst>
            <a:outerShdw blurRad="292100" dist="139700" dir="2700000" algn="tl" rotWithShape="0">
              <a:srgbClr val="333333">
                <a:alpha val="65000"/>
              </a:srgbClr>
            </a:outerShdw>
          </a:effectLst>
        </p:spPr>
      </p:pic>
      <p:pic>
        <p:nvPicPr>
          <p:cNvPr id="18444" name="Picture 2"/>
          <p:cNvPicPr>
            <a:picLocks noChangeArrowheads="1"/>
          </p:cNvPicPr>
          <p:nvPr/>
        </p:nvPicPr>
        <p:blipFill>
          <a:blip r:embed="rId17"/>
          <a:stretch>
            <a:fillRect/>
          </a:stretch>
        </p:blipFill>
        <p:spPr bwMode="auto">
          <a:xfrm>
            <a:off x="6399212" y="1447800"/>
            <a:ext cx="3924300" cy="857250"/>
          </a:xfrm>
          <a:prstGeom prst="rect">
            <a:avLst/>
          </a:prstGeom>
          <a:ln>
            <a:noFill/>
          </a:ln>
          <a:effectLst>
            <a:outerShdw blurRad="292100" dist="139700" dir="2700000" algn="tl" rotWithShape="0">
              <a:srgbClr val="333333">
                <a:alpha val="65000"/>
              </a:srgbClr>
            </a:outerShdw>
          </a:effectLst>
        </p:spPr>
      </p:pic>
      <p:sp>
        <p:nvSpPr>
          <p:cNvPr id="16" name="Title 15"/>
          <p:cNvSpPr>
            <a:spLocks noGrp="1"/>
          </p:cNvSpPr>
          <p:nvPr>
            <p:ph type="title"/>
          </p:nvPr>
        </p:nvSpPr>
        <p:spPr/>
        <p:txBody>
          <a:bodyPr/>
          <a:lstStyle/>
          <a:p>
            <a:r>
              <a:rPr lang="en-US" dirty="0" smtClean="0"/>
              <a:t>Acknowledgements</a:t>
            </a:r>
            <a:endParaRPr lang="en-US" dirty="0"/>
          </a:p>
        </p:txBody>
      </p:sp>
      <p:pic>
        <p:nvPicPr>
          <p:cNvPr id="20" name="Picture 19" descr="NU Logo"/>
          <p:cNvPicPr>
            <a:picLocks noChangeArrowheads="1"/>
          </p:cNvPicPr>
          <p:nvPr/>
        </p:nvPicPr>
        <p:blipFill>
          <a:blip r:embed="rId18"/>
          <a:stretch>
            <a:fillRect/>
          </a:stretch>
        </p:blipFill>
        <p:spPr bwMode="auto">
          <a:xfrm>
            <a:off x="0" y="5581650"/>
            <a:ext cx="1293812" cy="1276350"/>
          </a:xfrm>
          <a:prstGeom prst="rect">
            <a:avLst/>
          </a:prstGeom>
          <a:ln>
            <a:noFill/>
          </a:ln>
          <a:effectLst>
            <a:outerShdw blurRad="292100" dist="139700" dir="2700000" algn="tl" rotWithShape="0">
              <a:srgbClr val="333333">
                <a:alpha val="65000"/>
              </a:srgbClr>
            </a:outerShdw>
          </a:effectLst>
        </p:spPr>
      </p:pic>
      <p:grpSp>
        <p:nvGrpSpPr>
          <p:cNvPr id="21" name="Group 4"/>
          <p:cNvGrpSpPr>
            <a:grpSpLocks/>
          </p:cNvGrpSpPr>
          <p:nvPr/>
        </p:nvGrpSpPr>
        <p:grpSpPr bwMode="auto">
          <a:xfrm>
            <a:off x="9371012" y="5867400"/>
            <a:ext cx="2817813" cy="838201"/>
            <a:chOff x="7467600" y="5903893"/>
            <a:chExt cx="1676400" cy="954107"/>
          </a:xfrm>
        </p:grpSpPr>
        <p:pic>
          <p:nvPicPr>
            <p:cNvPr id="22" name="Picture 3" descr="Sonic logo.jpg"/>
            <p:cNvPicPr>
              <a:picLocks noChangeAspect="1"/>
            </p:cNvPicPr>
            <p:nvPr/>
          </p:nvPicPr>
          <p:blipFill>
            <a:blip r:embed="rId19"/>
            <a:srcRect/>
            <a:stretch>
              <a:fillRect/>
            </a:stretch>
          </p:blipFill>
          <p:spPr bwMode="auto">
            <a:xfrm>
              <a:off x="8229600" y="6259420"/>
              <a:ext cx="855517" cy="293780"/>
            </a:xfrm>
            <a:prstGeom prst="rect">
              <a:avLst/>
            </a:prstGeom>
            <a:noFill/>
            <a:ln w="9525">
              <a:noFill/>
              <a:miter lim="800000"/>
              <a:headEnd/>
              <a:tailEnd/>
            </a:ln>
          </p:spPr>
        </p:pic>
        <p:sp>
          <p:nvSpPr>
            <p:cNvPr id="23"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chemeClr val="bg1"/>
                  </a:solidFill>
                  <a:latin typeface="+mn-lt"/>
                  <a:cs typeface="BrowalliaUPC" pitchFamily="34" charset="-34"/>
                </a:rPr>
                <a:t>           </a:t>
              </a:r>
              <a:r>
                <a:rPr lang="en-US" sz="1600" dirty="0">
                  <a:solidFill>
                    <a:schemeClr val="bg1"/>
                  </a:solidFill>
                  <a:latin typeface="+mn-lt"/>
                  <a:cs typeface="BrowalliaUPC" pitchFamily="34" charset="-34"/>
                </a:rPr>
                <a:t>SONIC</a:t>
              </a:r>
              <a:endParaRPr lang="en-US" sz="1600" dirty="0">
                <a:solidFill>
                  <a:schemeClr val="bg1"/>
                </a:solidFill>
                <a:latin typeface="+mn-lt"/>
              </a:endParaRPr>
            </a:p>
            <a:p>
              <a:pPr algn="r" eaLnBrk="0" hangingPunct="0">
                <a:spcBef>
                  <a:spcPct val="50000"/>
                </a:spcBef>
              </a:pPr>
              <a:endParaRPr lang="en-US" sz="800" dirty="0">
                <a:solidFill>
                  <a:schemeClr val="bg1"/>
                </a:solidFill>
                <a:latin typeface="+mn-lt"/>
              </a:endParaRPr>
            </a:p>
            <a:p>
              <a:pPr algn="r" eaLnBrk="0" hangingPunct="0">
                <a:spcBef>
                  <a:spcPct val="50000"/>
                </a:spcBef>
              </a:pPr>
              <a:r>
                <a:rPr lang="en-US" sz="800" dirty="0">
                  <a:solidFill>
                    <a:schemeClr val="bg1"/>
                  </a:solidFill>
                  <a:latin typeface="+mn-lt"/>
                </a:rPr>
                <a:t>Advancing the Science of Networks in Communities</a:t>
              </a: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912198" cy="1523495"/>
          </a:xfrm>
        </p:spPr>
        <p:txBody>
          <a:bodyPr/>
          <a:lstStyle/>
          <a:p>
            <a:r>
              <a:rPr lang="en-US" dirty="0" smtClean="0"/>
              <a:t>Enabling Social Networks </a:t>
            </a:r>
            <a:br>
              <a:rPr lang="en-US" dirty="0" smtClean="0"/>
            </a:br>
            <a:r>
              <a:rPr lang="en-US" dirty="0" smtClean="0"/>
              <a:t>Using Semantics</a:t>
            </a:r>
            <a:endParaRPr lang="en-US" dirty="0"/>
          </a:p>
        </p:txBody>
      </p:sp>
      <p:sp>
        <p:nvSpPr>
          <p:cNvPr id="3" name="Subtitle 2"/>
          <p:cNvSpPr>
            <a:spLocks noGrp="1"/>
          </p:cNvSpPr>
          <p:nvPr>
            <p:ph type="subTitle" idx="1"/>
          </p:nvPr>
        </p:nvSpPr>
        <p:spPr/>
        <p:txBody>
          <a:bodyPr/>
          <a:lstStyle/>
          <a:p>
            <a:r>
              <a:rPr lang="en-US" sz="2000" dirty="0" err="1" smtClean="0"/>
              <a:t>Noshir</a:t>
            </a:r>
            <a:r>
              <a:rPr lang="en-US" sz="2000" dirty="0" smtClean="0"/>
              <a:t> Contractor</a:t>
            </a:r>
          </a:p>
          <a:p>
            <a:r>
              <a:rPr lang="en-US" sz="2000" dirty="0" smtClean="0"/>
              <a:t>Jane S. &amp; William J. White Professor of Behavioral Sciences</a:t>
            </a:r>
            <a:br>
              <a:rPr lang="en-US" sz="2000" dirty="0" smtClean="0"/>
            </a:br>
            <a:r>
              <a:rPr lang="en-US" sz="2000" dirty="0" smtClean="0"/>
              <a:t>Professor of Ind. </a:t>
            </a:r>
            <a:r>
              <a:rPr lang="en-US" sz="2000" dirty="0" err="1" smtClean="0"/>
              <a:t>Engg</a:t>
            </a:r>
            <a:r>
              <a:rPr lang="en-US" sz="2000" dirty="0" smtClean="0"/>
              <a:t> &amp; Mgmt Sciences, McCormick School of Engineering </a:t>
            </a:r>
          </a:p>
          <a:p>
            <a:r>
              <a:rPr lang="en-US" sz="2000" dirty="0" smtClean="0"/>
              <a:t>Professor of Communication Studies, School of Communication &amp; </a:t>
            </a:r>
          </a:p>
          <a:p>
            <a:r>
              <a:rPr lang="en-US" sz="2000" dirty="0" smtClean="0"/>
              <a:t>Professor of Management &amp; Organizations, Kellogg School of Management,</a:t>
            </a:r>
            <a:endParaRPr lang="en-US" sz="2000" dirty="0" smtClean="0">
              <a:hlinkClick r:id="rId3" tooltip="http://www.ncsa.uiuc.edu"/>
            </a:endParaRPr>
          </a:p>
          <a:p>
            <a:r>
              <a:rPr lang="en-US" sz="2000" dirty="0" smtClean="0"/>
              <a:t>Director, Science of Networks in Communities (SONIC)  Research Laboratory</a:t>
            </a:r>
          </a:p>
          <a:p>
            <a:r>
              <a:rPr lang="en-US" sz="2000" dirty="0" smtClean="0">
                <a:hlinkClick r:id="rId3" tooltip="http://www.ncsa.uiuc.edu"/>
              </a:rPr>
              <a:t>nosh@northwestern.edu</a:t>
            </a:r>
            <a:endParaRPr lang="en-US" sz="2000" dirty="0"/>
          </a:p>
        </p:txBody>
      </p:sp>
      <p:pic>
        <p:nvPicPr>
          <p:cNvPr id="6" name="Picture 10"/>
          <p:cNvPicPr>
            <a:picLocks noChangeArrowheads="1"/>
          </p:cNvPicPr>
          <p:nvPr/>
        </p:nvPicPr>
        <p:blipFill>
          <a:blip r:embed="rId4"/>
          <a:stretch>
            <a:fillRect/>
          </a:stretch>
        </p:blipFill>
        <p:spPr bwMode="auto">
          <a:xfrm>
            <a:off x="7770812" y="1419225"/>
            <a:ext cx="4116101" cy="2590800"/>
          </a:xfrm>
          <a:prstGeom prst="rect">
            <a:avLst/>
          </a:prstGeom>
          <a:ln>
            <a:noFill/>
          </a:ln>
          <a:effectLst>
            <a:outerShdw blurRad="292100" dist="139700" dir="2700000" algn="tl" rotWithShape="0">
              <a:srgbClr val="333333">
                <a:alpha val="65000"/>
              </a:srgbClr>
            </a:outerShdw>
          </a:effectLst>
        </p:spPr>
      </p:pic>
      <p:pic>
        <p:nvPicPr>
          <p:cNvPr id="7" name="Picture 7" descr="NU Logo"/>
          <p:cNvPicPr>
            <a:picLocks noChangeArrowheads="1"/>
          </p:cNvPicPr>
          <p:nvPr/>
        </p:nvPicPr>
        <p:blipFill>
          <a:blip r:embed="rId5"/>
          <a:stretch>
            <a:fillRect/>
          </a:stretch>
        </p:blipFill>
        <p:spPr bwMode="auto">
          <a:xfrm>
            <a:off x="10133012" y="5181600"/>
            <a:ext cx="1276350" cy="1276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Aphorisms About Networks</a:t>
            </a:r>
          </a:p>
        </p:txBody>
      </p:sp>
      <p:sp>
        <p:nvSpPr>
          <p:cNvPr id="5123" name="Rectangle 3"/>
          <p:cNvSpPr>
            <a:spLocks noGrp="1" noChangeArrowheads="1"/>
          </p:cNvSpPr>
          <p:nvPr>
            <p:ph type="body" sz="quarter" idx="10"/>
          </p:nvPr>
        </p:nvSpPr>
        <p:spPr>
          <a:xfrm>
            <a:off x="507868" y="1411552"/>
            <a:ext cx="11173090" cy="2948499"/>
          </a:xfrm>
        </p:spPr>
        <p:txBody>
          <a:bodyPr/>
          <a:lstStyle/>
          <a:p>
            <a:r>
              <a:rPr lang="en-US" dirty="0" smtClean="0"/>
              <a:t>Social Networks </a:t>
            </a:r>
          </a:p>
          <a:p>
            <a:pPr lvl="1"/>
            <a:r>
              <a:rPr lang="en-US" dirty="0" smtClean="0"/>
              <a:t>Its not what you know, its who </a:t>
            </a:r>
            <a:r>
              <a:rPr lang="en-US" dirty="0" smtClean="0">
                <a:solidFill>
                  <a:schemeClr val="accent2"/>
                </a:solidFill>
              </a:rPr>
              <a:t>you</a:t>
            </a:r>
            <a:r>
              <a:rPr lang="en-US" dirty="0" smtClean="0"/>
              <a:t> know</a:t>
            </a:r>
          </a:p>
          <a:p>
            <a:r>
              <a:rPr lang="en-US" dirty="0" smtClean="0"/>
              <a:t>Cognitive Social Networks</a:t>
            </a:r>
          </a:p>
          <a:p>
            <a:pPr lvl="1"/>
            <a:r>
              <a:rPr lang="en-US" dirty="0" smtClean="0"/>
              <a:t>Its not who you know, its who </a:t>
            </a:r>
            <a:r>
              <a:rPr lang="en-US" dirty="0" smtClean="0">
                <a:solidFill>
                  <a:schemeClr val="accent2"/>
                </a:solidFill>
              </a:rPr>
              <a:t>they</a:t>
            </a:r>
            <a:r>
              <a:rPr lang="en-US" dirty="0" smtClean="0"/>
              <a:t> think you know.</a:t>
            </a:r>
          </a:p>
          <a:p>
            <a:r>
              <a:rPr lang="en-US" dirty="0" smtClean="0"/>
              <a:t>Knowledge Networks</a:t>
            </a:r>
          </a:p>
          <a:p>
            <a:pPr lvl="1"/>
            <a:r>
              <a:rPr lang="en-US" dirty="0" smtClean="0"/>
              <a:t>Its not who you know, its what </a:t>
            </a:r>
            <a:r>
              <a:rPr lang="en-US" dirty="0" smtClean="0">
                <a:solidFill>
                  <a:schemeClr val="accent2"/>
                </a:solidFill>
              </a:rPr>
              <a:t>they</a:t>
            </a:r>
            <a:r>
              <a:rPr lang="en-US" dirty="0" smtClean="0"/>
              <a:t> think you know.</a:t>
            </a:r>
          </a:p>
        </p:txBody>
      </p:sp>
      <p:grpSp>
        <p:nvGrpSpPr>
          <p:cNvPr id="5124" name="Group 4"/>
          <p:cNvGrpSpPr>
            <a:grpSpLocks/>
          </p:cNvGrpSpPr>
          <p:nvPr/>
        </p:nvGrpSpPr>
        <p:grpSpPr bwMode="auto">
          <a:xfrm>
            <a:off x="9371012" y="5867400"/>
            <a:ext cx="2817813" cy="838201"/>
            <a:chOff x="7467600" y="5903893"/>
            <a:chExt cx="1676400" cy="954107"/>
          </a:xfrm>
        </p:grpSpPr>
        <p:pic>
          <p:nvPicPr>
            <p:cNvPr id="5125" name="Picture 3" descr="Sonic logo.jpg"/>
            <p:cNvPicPr>
              <a:picLocks noChangeAspect="1"/>
            </p:cNvPicPr>
            <p:nvPr/>
          </p:nvPicPr>
          <p:blipFill>
            <a:blip r:embed="rId3"/>
            <a:srcRect/>
            <a:stretch>
              <a:fillRect/>
            </a:stretch>
          </p:blipFill>
          <p:spPr bwMode="auto">
            <a:xfrm>
              <a:off x="8229600" y="6259420"/>
              <a:ext cx="855517" cy="293780"/>
            </a:xfrm>
            <a:prstGeom prst="rect">
              <a:avLst/>
            </a:prstGeom>
            <a:noFill/>
            <a:ln w="9525">
              <a:noFill/>
              <a:miter lim="800000"/>
              <a:headEnd/>
              <a:tailEnd/>
            </a:ln>
          </p:spPr>
        </p:pic>
        <p:sp>
          <p:nvSpPr>
            <p:cNvPr id="5126"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rgbClr val="333333"/>
                  </a:solidFill>
                  <a:latin typeface="BrowalliaUPC" pitchFamily="34" charset="-34"/>
                  <a:cs typeface="BrowalliaUPC" pitchFamily="34" charset="-34"/>
                </a:rPr>
                <a:t>           </a:t>
              </a:r>
              <a:r>
                <a:rPr lang="en-US" sz="1600" dirty="0">
                  <a:solidFill>
                    <a:srgbClr val="333333"/>
                  </a:solidFill>
                  <a:latin typeface="BrowalliaUPC" pitchFamily="34" charset="-34"/>
                  <a:cs typeface="BrowalliaUPC" pitchFamily="34" charset="-34"/>
                </a:rPr>
                <a:t>SONIC</a:t>
              </a:r>
              <a:endParaRPr lang="en-US" sz="1600" dirty="0">
                <a:solidFill>
                  <a:srgbClr val="333333"/>
                </a:solidFill>
                <a:latin typeface="Gill Sans"/>
              </a:endParaRPr>
            </a:p>
            <a:p>
              <a:pPr algn="r" eaLnBrk="0" hangingPunct="0">
                <a:spcBef>
                  <a:spcPct val="50000"/>
                </a:spcBef>
              </a:pPr>
              <a:endParaRPr lang="en-US" sz="800" dirty="0">
                <a:solidFill>
                  <a:srgbClr val="333333"/>
                </a:solidFill>
                <a:latin typeface="Gill Sans"/>
              </a:endParaRPr>
            </a:p>
            <a:p>
              <a:pPr algn="r" eaLnBrk="0" hangingPunct="0">
                <a:spcBef>
                  <a:spcPct val="50000"/>
                </a:spcBef>
              </a:pPr>
              <a:r>
                <a:rPr lang="en-US" sz="800" dirty="0">
                  <a:solidFill>
                    <a:srgbClr val="333333"/>
                  </a:solidFill>
                  <a:latin typeface="Gill Sans"/>
                </a:rPr>
                <a:t>Advancing the Science of Networks in Communities</a:t>
              </a:r>
              <a:endParaRPr lang="en-US" sz="800" dirty="0"/>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sdw ad"/>
          <p:cNvPicPr>
            <a:picLocks noChangeArrowheads="1"/>
          </p:cNvPicPr>
          <p:nvPr/>
        </p:nvPicPr>
        <p:blipFill>
          <a:blip r:embed="rId3"/>
          <a:stretch>
            <a:fillRect/>
          </a:stretch>
        </p:blipFill>
        <p:spPr bwMode="auto">
          <a:xfrm>
            <a:off x="4403725" y="1419225"/>
            <a:ext cx="3381375" cy="4524375"/>
          </a:xfrm>
          <a:prstGeom prst="rect">
            <a:avLst/>
          </a:prstGeom>
          <a:ln>
            <a:noFill/>
          </a:ln>
          <a:effectLst>
            <a:outerShdw blurRad="292100" dist="139700" dir="2700000" algn="tl" rotWithShape="0">
              <a:srgbClr val="333333">
                <a:alpha val="65000"/>
              </a:srgbClr>
            </a:outerShdw>
          </a:effectLst>
        </p:spPr>
      </p:pic>
      <p:sp>
        <p:nvSpPr>
          <p:cNvPr id="6147" name="Rectangle 4"/>
          <p:cNvSpPr>
            <a:spLocks noChangeArrowheads="1"/>
          </p:cNvSpPr>
          <p:nvPr/>
        </p:nvSpPr>
        <p:spPr bwMode="auto">
          <a:xfrm>
            <a:off x="711015" y="76200"/>
            <a:ext cx="11376237" cy="1143000"/>
          </a:xfrm>
          <a:prstGeom prst="rect">
            <a:avLst/>
          </a:prstGeom>
          <a:noFill/>
          <a:ln w="9525">
            <a:noFill/>
            <a:miter lim="800000"/>
            <a:headEnd/>
            <a:tailEnd/>
          </a:ln>
        </p:spPr>
        <p:txBody>
          <a:bodyPr lIns="92075" tIns="46038" rIns="92075" bIns="46038" anchor="ctr"/>
          <a:lstStyle/>
          <a:p>
            <a:pPr algn="ctr" eaLnBrk="0" hangingPunct="0"/>
            <a:endParaRPr lang="en-US" sz="4400" dirty="0">
              <a:solidFill>
                <a:schemeClr val="tx2"/>
              </a:solidFill>
            </a:endParaRPr>
          </a:p>
        </p:txBody>
      </p:sp>
      <p:sp>
        <p:nvSpPr>
          <p:cNvPr id="7" name="Title 6"/>
          <p:cNvSpPr>
            <a:spLocks noGrp="1"/>
          </p:cNvSpPr>
          <p:nvPr>
            <p:ph type="title"/>
          </p:nvPr>
        </p:nvSpPr>
        <p:spPr/>
        <p:txBody>
          <a:bodyPr/>
          <a:lstStyle/>
          <a:p>
            <a:r>
              <a:rPr lang="en-US" dirty="0" smtClean="0"/>
              <a:t>Cognitive Knowledge Networks</a:t>
            </a:r>
            <a:endParaRPr lang="en-US" dirty="0"/>
          </a:p>
        </p:txBody>
      </p:sp>
      <p:grpSp>
        <p:nvGrpSpPr>
          <p:cNvPr id="12" name="Group 4"/>
          <p:cNvGrpSpPr>
            <a:grpSpLocks/>
          </p:cNvGrpSpPr>
          <p:nvPr/>
        </p:nvGrpSpPr>
        <p:grpSpPr bwMode="auto">
          <a:xfrm>
            <a:off x="9371012" y="5867400"/>
            <a:ext cx="2817813" cy="838201"/>
            <a:chOff x="7467600" y="5903893"/>
            <a:chExt cx="1676400" cy="954107"/>
          </a:xfrm>
        </p:grpSpPr>
        <p:pic>
          <p:nvPicPr>
            <p:cNvPr id="13"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14"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rgbClr val="333333"/>
                  </a:solidFill>
                  <a:latin typeface="BrowalliaUPC" pitchFamily="34" charset="-34"/>
                  <a:cs typeface="BrowalliaUPC" pitchFamily="34" charset="-34"/>
                </a:rPr>
                <a:t>           </a:t>
              </a:r>
              <a:r>
                <a:rPr lang="en-US" sz="1600" dirty="0">
                  <a:solidFill>
                    <a:srgbClr val="333333"/>
                  </a:solidFill>
                  <a:latin typeface="BrowalliaUPC" pitchFamily="34" charset="-34"/>
                  <a:cs typeface="BrowalliaUPC" pitchFamily="34" charset="-34"/>
                </a:rPr>
                <a:t>SONIC</a:t>
              </a:r>
              <a:endParaRPr lang="en-US" sz="1600" dirty="0">
                <a:solidFill>
                  <a:srgbClr val="333333"/>
                </a:solidFill>
                <a:latin typeface="Gill Sans"/>
              </a:endParaRPr>
            </a:p>
            <a:p>
              <a:pPr algn="r" eaLnBrk="0" hangingPunct="0">
                <a:spcBef>
                  <a:spcPct val="50000"/>
                </a:spcBef>
              </a:pPr>
              <a:endParaRPr lang="en-US" sz="800" dirty="0">
                <a:solidFill>
                  <a:srgbClr val="333333"/>
                </a:solidFill>
                <a:latin typeface="Gill Sans"/>
              </a:endParaRPr>
            </a:p>
            <a:p>
              <a:pPr algn="r" eaLnBrk="0" hangingPunct="0">
                <a:spcBef>
                  <a:spcPct val="50000"/>
                </a:spcBef>
              </a:pPr>
              <a:r>
                <a:rPr lang="en-US" sz="800" dirty="0">
                  <a:solidFill>
                    <a:srgbClr val="333333"/>
                  </a:solidFill>
                  <a:latin typeface="Gill Sans"/>
                </a:rPr>
                <a:t>Advancing the Science of Networks in Communities</a:t>
              </a:r>
              <a:endParaRPr lang="en-US" sz="800" dirty="0"/>
            </a:p>
          </p:txBody>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42" name="Picture 2" descr="j0178124"/>
          <p:cNvPicPr>
            <a:picLocks noChangeArrowheads="1" noCrop="1"/>
          </p:cNvPicPr>
          <p:nvPr/>
        </p:nvPicPr>
        <p:blipFill>
          <a:blip r:embed="rId3"/>
          <a:stretch>
            <a:fillRect/>
          </a:stretch>
        </p:blipFill>
        <p:spPr bwMode="auto">
          <a:xfrm>
            <a:off x="588962" y="4076700"/>
            <a:ext cx="1162050" cy="1181100"/>
          </a:xfrm>
          <a:prstGeom prst="rect">
            <a:avLst/>
          </a:prstGeom>
          <a:noFill/>
          <a:ln w="9525">
            <a:noFill/>
            <a:miter lim="800000"/>
            <a:headEnd/>
            <a:tailEnd/>
          </a:ln>
        </p:spPr>
      </p:pic>
      <p:pic>
        <p:nvPicPr>
          <p:cNvPr id="317443" name="Picture 3" descr="j0178196"/>
          <p:cNvPicPr>
            <a:picLocks noChangeArrowheads="1" noCrop="1"/>
          </p:cNvPicPr>
          <p:nvPr/>
        </p:nvPicPr>
        <p:blipFill>
          <a:blip r:embed="rId4"/>
          <a:stretch>
            <a:fillRect/>
          </a:stretch>
        </p:blipFill>
        <p:spPr bwMode="auto">
          <a:xfrm>
            <a:off x="9675812" y="3276600"/>
            <a:ext cx="1728178" cy="1390643"/>
          </a:xfrm>
          <a:prstGeom prst="rect">
            <a:avLst/>
          </a:prstGeom>
          <a:noFill/>
          <a:ln w="9525">
            <a:noFill/>
            <a:miter lim="800000"/>
            <a:headEnd/>
            <a:tailEnd/>
          </a:ln>
        </p:spPr>
      </p:pic>
      <p:pic>
        <p:nvPicPr>
          <p:cNvPr id="317444" name="Picture 4" descr="j0174029"/>
          <p:cNvPicPr>
            <a:picLocks noChangeArrowheads="1" noCrop="1"/>
          </p:cNvPicPr>
          <p:nvPr/>
        </p:nvPicPr>
        <p:blipFill>
          <a:blip r:embed="rId5"/>
          <a:stretch>
            <a:fillRect/>
          </a:stretch>
        </p:blipFill>
        <p:spPr bwMode="auto">
          <a:xfrm>
            <a:off x="9547913" y="5105400"/>
            <a:ext cx="1238250" cy="933450"/>
          </a:xfrm>
          <a:prstGeom prst="rect">
            <a:avLst/>
          </a:prstGeom>
          <a:noFill/>
          <a:ln w="9525">
            <a:noFill/>
            <a:miter lim="800000"/>
            <a:headEnd/>
            <a:tailEnd/>
          </a:ln>
        </p:spPr>
      </p:pic>
      <p:pic>
        <p:nvPicPr>
          <p:cNvPr id="317445" name="Picture 5" descr="j0178197"/>
          <p:cNvPicPr>
            <a:picLocks noChangeArrowheads="1" noCrop="1"/>
          </p:cNvPicPr>
          <p:nvPr/>
        </p:nvPicPr>
        <p:blipFill>
          <a:blip r:embed="rId6"/>
          <a:stretch>
            <a:fillRect/>
          </a:stretch>
        </p:blipFill>
        <p:spPr bwMode="auto">
          <a:xfrm>
            <a:off x="2234619" y="5181600"/>
            <a:ext cx="1219200" cy="1000125"/>
          </a:xfrm>
          <a:prstGeom prst="rect">
            <a:avLst/>
          </a:prstGeom>
          <a:noFill/>
          <a:ln w="9525">
            <a:noFill/>
            <a:miter lim="800000"/>
            <a:headEnd/>
            <a:tailEnd/>
          </a:ln>
        </p:spPr>
      </p:pic>
      <p:sp>
        <p:nvSpPr>
          <p:cNvPr id="317446" name="Line 6"/>
          <p:cNvSpPr>
            <a:spLocks noChangeShapeType="1"/>
          </p:cNvSpPr>
          <p:nvPr/>
        </p:nvSpPr>
        <p:spPr bwMode="auto">
          <a:xfrm flipV="1">
            <a:off x="4570810" y="6019800"/>
            <a:ext cx="4773956" cy="0"/>
          </a:xfrm>
          <a:prstGeom prst="line">
            <a:avLst/>
          </a:prstGeom>
          <a:noFill/>
          <a:ln w="38100">
            <a:solidFill>
              <a:srgbClr val="FF0000"/>
            </a:solidFill>
            <a:round/>
            <a:headEnd type="triangle" w="med" len="med"/>
            <a:tailEnd/>
          </a:ln>
        </p:spPr>
        <p:txBody>
          <a:bodyPr wrap="none" anchor="ctr"/>
          <a:lstStyle/>
          <a:p>
            <a:endParaRPr lang="en-US">
              <a:solidFill>
                <a:schemeClr val="bg1"/>
              </a:solidFill>
              <a:latin typeface="+mn-lt"/>
            </a:endParaRPr>
          </a:p>
        </p:txBody>
      </p:sp>
      <p:pic>
        <p:nvPicPr>
          <p:cNvPr id="317447" name="Picture 7" descr="j0197438"/>
          <p:cNvPicPr>
            <a:picLocks noChangeArrowheads="1"/>
          </p:cNvPicPr>
          <p:nvPr/>
        </p:nvPicPr>
        <p:blipFill>
          <a:blip r:embed="rId7"/>
          <a:stretch>
            <a:fillRect/>
          </a:stretch>
        </p:blipFill>
        <p:spPr bwMode="auto">
          <a:xfrm>
            <a:off x="917628" y="1479888"/>
            <a:ext cx="760492" cy="1072812"/>
          </a:xfrm>
          <a:prstGeom prst="rect">
            <a:avLst/>
          </a:prstGeom>
          <a:noFill/>
          <a:ln w="9525">
            <a:noFill/>
            <a:miter lim="800000"/>
            <a:headEnd/>
            <a:tailEnd/>
          </a:ln>
        </p:spPr>
      </p:pic>
      <p:pic>
        <p:nvPicPr>
          <p:cNvPr id="317448" name="Picture 8" descr="j0127848"/>
          <p:cNvPicPr>
            <a:picLocks noChangeArrowheads="1"/>
          </p:cNvPicPr>
          <p:nvPr/>
        </p:nvPicPr>
        <p:blipFill>
          <a:blip r:embed="rId8"/>
          <a:stretch>
            <a:fillRect/>
          </a:stretch>
        </p:blipFill>
        <p:spPr bwMode="auto">
          <a:xfrm>
            <a:off x="9243192" y="533401"/>
            <a:ext cx="1499420" cy="1706220"/>
          </a:xfrm>
          <a:prstGeom prst="rect">
            <a:avLst/>
          </a:prstGeom>
          <a:noFill/>
          <a:ln w="9525">
            <a:noFill/>
            <a:miter lim="800000"/>
            <a:headEnd/>
            <a:tailEnd/>
          </a:ln>
        </p:spPr>
      </p:pic>
      <p:sp>
        <p:nvSpPr>
          <p:cNvPr id="317449" name="Line 9"/>
          <p:cNvSpPr>
            <a:spLocks noChangeShapeType="1"/>
          </p:cNvSpPr>
          <p:nvPr/>
        </p:nvSpPr>
        <p:spPr bwMode="auto">
          <a:xfrm>
            <a:off x="10360501" y="2133600"/>
            <a:ext cx="0" cy="1066800"/>
          </a:xfrm>
          <a:prstGeom prst="line">
            <a:avLst/>
          </a:prstGeom>
          <a:noFill/>
          <a:ln w="38100">
            <a:solidFill>
              <a:srgbClr val="00FF00"/>
            </a:solidFill>
            <a:round/>
            <a:headEnd type="triangle" w="med" len="med"/>
            <a:tailEnd/>
          </a:ln>
        </p:spPr>
        <p:txBody>
          <a:bodyPr wrap="none" anchor="ctr"/>
          <a:lstStyle/>
          <a:p>
            <a:endParaRPr lang="en-US">
              <a:solidFill>
                <a:schemeClr val="bg1"/>
              </a:solidFill>
              <a:latin typeface="+mn-lt"/>
            </a:endParaRPr>
          </a:p>
        </p:txBody>
      </p:sp>
      <p:sp>
        <p:nvSpPr>
          <p:cNvPr id="317450" name="Line 10"/>
          <p:cNvSpPr>
            <a:spLocks noChangeShapeType="1"/>
          </p:cNvSpPr>
          <p:nvPr/>
        </p:nvSpPr>
        <p:spPr bwMode="auto">
          <a:xfrm flipV="1">
            <a:off x="4062943" y="2667000"/>
            <a:ext cx="1650470" cy="2971800"/>
          </a:xfrm>
          <a:prstGeom prst="line">
            <a:avLst/>
          </a:prstGeom>
          <a:noFill/>
          <a:ln w="38100">
            <a:solidFill>
              <a:srgbClr val="00FF00"/>
            </a:solidFill>
            <a:round/>
            <a:headEnd/>
            <a:tailEnd type="triangle" w="med" len="med"/>
          </a:ln>
        </p:spPr>
        <p:txBody>
          <a:bodyPr wrap="none" anchor="ctr"/>
          <a:lstStyle/>
          <a:p>
            <a:endParaRPr lang="en-US">
              <a:solidFill>
                <a:schemeClr val="bg1"/>
              </a:solidFill>
              <a:latin typeface="+mn-lt"/>
            </a:endParaRPr>
          </a:p>
        </p:txBody>
      </p:sp>
      <p:sp>
        <p:nvSpPr>
          <p:cNvPr id="317451" name="Line 11"/>
          <p:cNvSpPr>
            <a:spLocks noChangeShapeType="1"/>
          </p:cNvSpPr>
          <p:nvPr/>
        </p:nvSpPr>
        <p:spPr bwMode="auto">
          <a:xfrm flipV="1">
            <a:off x="1299977" y="2400300"/>
            <a:ext cx="0" cy="1447800"/>
          </a:xfrm>
          <a:prstGeom prst="line">
            <a:avLst/>
          </a:prstGeom>
          <a:noFill/>
          <a:ln w="38100" cap="rnd">
            <a:solidFill>
              <a:srgbClr val="FF00FF"/>
            </a:solidFill>
            <a:prstDash val="sysDot"/>
            <a:round/>
            <a:headEnd type="triangle" w="med" len="med"/>
            <a:tailEnd/>
          </a:ln>
        </p:spPr>
        <p:txBody>
          <a:bodyPr wrap="none" anchor="ctr"/>
          <a:lstStyle/>
          <a:p>
            <a:endParaRPr lang="en-US">
              <a:solidFill>
                <a:schemeClr val="bg1"/>
              </a:solidFill>
              <a:latin typeface="+mn-lt"/>
            </a:endParaRPr>
          </a:p>
        </p:txBody>
      </p:sp>
      <p:sp>
        <p:nvSpPr>
          <p:cNvPr id="317452" name="Line 12"/>
          <p:cNvSpPr>
            <a:spLocks noChangeShapeType="1"/>
          </p:cNvSpPr>
          <p:nvPr/>
        </p:nvSpPr>
        <p:spPr bwMode="auto">
          <a:xfrm flipH="1">
            <a:off x="1828324" y="1752600"/>
            <a:ext cx="3555074" cy="0"/>
          </a:xfrm>
          <a:prstGeom prst="line">
            <a:avLst/>
          </a:prstGeom>
          <a:noFill/>
          <a:ln w="38100">
            <a:solidFill>
              <a:srgbClr val="FF9900"/>
            </a:solidFill>
            <a:round/>
            <a:headEnd type="triangle" w="med" len="med"/>
            <a:tailEnd/>
          </a:ln>
        </p:spPr>
        <p:txBody>
          <a:bodyPr wrap="none" anchor="ctr"/>
          <a:lstStyle/>
          <a:p>
            <a:endParaRPr lang="en-US">
              <a:solidFill>
                <a:schemeClr val="bg1"/>
              </a:solidFill>
              <a:latin typeface="+mn-lt"/>
            </a:endParaRPr>
          </a:p>
        </p:txBody>
      </p:sp>
      <p:pic>
        <p:nvPicPr>
          <p:cNvPr id="317453" name="Picture 13" descr="j0223496"/>
          <p:cNvPicPr>
            <a:picLocks noChangeArrowheads="1"/>
          </p:cNvPicPr>
          <p:nvPr/>
        </p:nvPicPr>
        <p:blipFill>
          <a:blip r:embed="rId9"/>
          <a:stretch>
            <a:fillRect/>
          </a:stretch>
        </p:blipFill>
        <p:spPr bwMode="auto">
          <a:xfrm>
            <a:off x="5637212" y="1358798"/>
            <a:ext cx="1429207" cy="1155802"/>
          </a:xfrm>
          <a:prstGeom prst="rect">
            <a:avLst/>
          </a:prstGeom>
          <a:noFill/>
          <a:ln w="9525">
            <a:noFill/>
            <a:miter lim="800000"/>
            <a:headEnd/>
            <a:tailEnd/>
          </a:ln>
        </p:spPr>
      </p:pic>
      <p:sp>
        <p:nvSpPr>
          <p:cNvPr id="317454" name="Text Box 14"/>
          <p:cNvSpPr txBox="1">
            <a:spLocks noChangeArrowheads="1"/>
          </p:cNvSpPr>
          <p:nvPr/>
        </p:nvSpPr>
        <p:spPr bwMode="auto">
          <a:xfrm>
            <a:off x="4141239" y="5997576"/>
            <a:ext cx="3646062" cy="707886"/>
          </a:xfrm>
          <a:prstGeom prst="rect">
            <a:avLst/>
          </a:prstGeom>
          <a:noFill/>
          <a:ln w="3175">
            <a:noFill/>
            <a:miter lim="800000"/>
            <a:headEnd/>
            <a:tailEnd/>
          </a:ln>
        </p:spPr>
        <p:txBody>
          <a:bodyPr wrap="none">
            <a:spAutoFit/>
          </a:bodyPr>
          <a:lstStyle/>
          <a:p>
            <a:pPr algn="ctr"/>
            <a:r>
              <a:rPr lang="en-US" sz="2000">
                <a:solidFill>
                  <a:schemeClr val="bg1"/>
                </a:solidFill>
                <a:latin typeface="+mn-lt"/>
              </a:rPr>
              <a:t>Human Agent to Human Agent</a:t>
            </a:r>
          </a:p>
          <a:p>
            <a:pPr algn="ctr"/>
            <a:r>
              <a:rPr lang="en-US" sz="2000">
                <a:solidFill>
                  <a:schemeClr val="bg1"/>
                </a:solidFill>
                <a:latin typeface="+mn-lt"/>
              </a:rPr>
              <a:t> Communication</a:t>
            </a:r>
          </a:p>
        </p:txBody>
      </p:sp>
      <p:sp>
        <p:nvSpPr>
          <p:cNvPr id="317455" name="Text Box 15"/>
          <p:cNvSpPr txBox="1">
            <a:spLocks noChangeArrowheads="1"/>
          </p:cNvSpPr>
          <p:nvPr/>
        </p:nvSpPr>
        <p:spPr bwMode="auto">
          <a:xfrm>
            <a:off x="4857606" y="4114801"/>
            <a:ext cx="2608406" cy="707886"/>
          </a:xfrm>
          <a:prstGeom prst="rect">
            <a:avLst/>
          </a:prstGeom>
          <a:noFill/>
          <a:ln w="3175">
            <a:noFill/>
            <a:miter lim="800000"/>
            <a:headEnd/>
            <a:tailEnd/>
          </a:ln>
        </p:spPr>
        <p:txBody>
          <a:bodyPr wrap="none">
            <a:spAutoFit/>
          </a:bodyPr>
          <a:lstStyle/>
          <a:p>
            <a:pPr algn="ctr"/>
            <a:r>
              <a:rPr lang="en-US" sz="2000" dirty="0">
                <a:solidFill>
                  <a:schemeClr val="bg1"/>
                </a:solidFill>
                <a:latin typeface="+mn-lt"/>
              </a:rPr>
              <a:t>Retrieving from </a:t>
            </a:r>
          </a:p>
          <a:p>
            <a:pPr algn="ctr"/>
            <a:r>
              <a:rPr lang="en-US" sz="2000" dirty="0">
                <a:solidFill>
                  <a:schemeClr val="bg1"/>
                </a:solidFill>
                <a:latin typeface="+mn-lt"/>
              </a:rPr>
              <a:t>knowledge repository</a:t>
            </a:r>
          </a:p>
        </p:txBody>
      </p:sp>
      <p:sp>
        <p:nvSpPr>
          <p:cNvPr id="317456" name="Text Box 16"/>
          <p:cNvSpPr txBox="1">
            <a:spLocks noChangeArrowheads="1"/>
          </p:cNvSpPr>
          <p:nvPr/>
        </p:nvSpPr>
        <p:spPr bwMode="auto">
          <a:xfrm>
            <a:off x="7008575" y="2590801"/>
            <a:ext cx="2608406" cy="707886"/>
          </a:xfrm>
          <a:prstGeom prst="rect">
            <a:avLst/>
          </a:prstGeom>
          <a:noFill/>
          <a:ln w="3175">
            <a:noFill/>
            <a:miter lim="800000"/>
            <a:headEnd/>
            <a:tailEnd/>
          </a:ln>
        </p:spPr>
        <p:txBody>
          <a:bodyPr wrap="none">
            <a:spAutoFit/>
          </a:bodyPr>
          <a:lstStyle/>
          <a:p>
            <a:pPr algn="ctr"/>
            <a:r>
              <a:rPr lang="en-US" sz="2000" dirty="0">
                <a:solidFill>
                  <a:schemeClr val="bg1"/>
                </a:solidFill>
                <a:latin typeface="+mn-lt"/>
              </a:rPr>
              <a:t>Publishing to </a:t>
            </a:r>
          </a:p>
          <a:p>
            <a:pPr algn="ctr"/>
            <a:r>
              <a:rPr lang="en-US" sz="2000" dirty="0">
                <a:solidFill>
                  <a:schemeClr val="bg1"/>
                </a:solidFill>
                <a:latin typeface="+mn-lt"/>
              </a:rPr>
              <a:t>knowledge repository</a:t>
            </a:r>
          </a:p>
        </p:txBody>
      </p:sp>
      <p:sp>
        <p:nvSpPr>
          <p:cNvPr id="317457" name="Text Box 17"/>
          <p:cNvSpPr txBox="1">
            <a:spLocks noChangeArrowheads="1"/>
          </p:cNvSpPr>
          <p:nvPr/>
        </p:nvSpPr>
        <p:spPr bwMode="auto">
          <a:xfrm>
            <a:off x="1065212" y="1727200"/>
            <a:ext cx="5343192" cy="1016000"/>
          </a:xfrm>
          <a:prstGeom prst="rect">
            <a:avLst/>
          </a:prstGeom>
          <a:noFill/>
          <a:ln w="3175">
            <a:noFill/>
            <a:miter lim="800000"/>
            <a:headEnd/>
            <a:tailEnd/>
          </a:ln>
        </p:spPr>
        <p:txBody>
          <a:bodyPr>
            <a:spAutoFit/>
          </a:bodyPr>
          <a:lstStyle/>
          <a:p>
            <a:pPr algn="ctr"/>
            <a:r>
              <a:rPr lang="en-US" sz="2000" dirty="0">
                <a:solidFill>
                  <a:schemeClr val="bg1"/>
                </a:solidFill>
                <a:latin typeface="+mn-lt"/>
              </a:rPr>
              <a:t>Non Human Agent to </a:t>
            </a:r>
          </a:p>
          <a:p>
            <a:pPr algn="ctr"/>
            <a:r>
              <a:rPr lang="en-US" sz="2000" dirty="0">
                <a:solidFill>
                  <a:schemeClr val="bg1"/>
                </a:solidFill>
                <a:latin typeface="+mn-lt"/>
              </a:rPr>
              <a:t>Non Human Agent</a:t>
            </a:r>
          </a:p>
          <a:p>
            <a:pPr algn="ctr"/>
            <a:r>
              <a:rPr lang="en-US" sz="2000" dirty="0">
                <a:solidFill>
                  <a:schemeClr val="bg1"/>
                </a:solidFill>
                <a:latin typeface="+mn-lt"/>
              </a:rPr>
              <a:t> Communication</a:t>
            </a:r>
          </a:p>
        </p:txBody>
      </p:sp>
      <p:sp>
        <p:nvSpPr>
          <p:cNvPr id="317458" name="Text Box 18"/>
          <p:cNvSpPr txBox="1">
            <a:spLocks noChangeArrowheads="1"/>
          </p:cNvSpPr>
          <p:nvPr/>
        </p:nvSpPr>
        <p:spPr bwMode="auto">
          <a:xfrm>
            <a:off x="1350746" y="2819401"/>
            <a:ext cx="3600666" cy="2062103"/>
          </a:xfrm>
          <a:prstGeom prst="rect">
            <a:avLst/>
          </a:prstGeom>
          <a:noFill/>
          <a:ln w="3175">
            <a:noFill/>
            <a:miter lim="800000"/>
            <a:headEnd/>
            <a:tailEnd/>
          </a:ln>
        </p:spPr>
        <p:txBody>
          <a:bodyPr wrap="square">
            <a:spAutoFit/>
          </a:bodyPr>
          <a:lstStyle/>
          <a:p>
            <a:pPr algn="ctr"/>
            <a:r>
              <a:rPr lang="en-US" sz="2000" dirty="0">
                <a:solidFill>
                  <a:schemeClr val="bg1"/>
                </a:solidFill>
                <a:latin typeface="+mn-lt"/>
              </a:rPr>
              <a:t>Non Human Agent </a:t>
            </a:r>
          </a:p>
          <a:p>
            <a:pPr algn="ctr"/>
            <a:r>
              <a:rPr lang="en-US" sz="2000" dirty="0">
                <a:solidFill>
                  <a:schemeClr val="bg1"/>
                </a:solidFill>
                <a:latin typeface="+mn-lt"/>
              </a:rPr>
              <a:t>(</a:t>
            </a:r>
            <a:r>
              <a:rPr lang="en-US" sz="2000" dirty="0" err="1">
                <a:solidFill>
                  <a:schemeClr val="bg1"/>
                </a:solidFill>
                <a:latin typeface="+mn-lt"/>
              </a:rPr>
              <a:t>webbots</a:t>
            </a:r>
            <a:r>
              <a:rPr lang="en-US" sz="2000" dirty="0">
                <a:solidFill>
                  <a:schemeClr val="bg1"/>
                </a:solidFill>
                <a:latin typeface="+mn-lt"/>
              </a:rPr>
              <a:t>, avatars, databases,</a:t>
            </a:r>
          </a:p>
          <a:p>
            <a:pPr algn="ctr"/>
            <a:r>
              <a:rPr lang="en-US" sz="2000" dirty="0">
                <a:solidFill>
                  <a:schemeClr val="bg1"/>
                </a:solidFill>
                <a:latin typeface="+mn-lt"/>
              </a:rPr>
              <a:t> “push” technologies) </a:t>
            </a:r>
          </a:p>
          <a:p>
            <a:pPr algn="ctr"/>
            <a:r>
              <a:rPr lang="en-US" sz="2000" dirty="0">
                <a:solidFill>
                  <a:schemeClr val="bg1"/>
                </a:solidFill>
                <a:latin typeface="+mn-lt"/>
              </a:rPr>
              <a:t>To Human Agent </a:t>
            </a:r>
          </a:p>
          <a:p>
            <a:pPr algn="ctr"/>
            <a:endParaRPr lang="en-US" dirty="0">
              <a:solidFill>
                <a:schemeClr val="bg1"/>
              </a:solidFill>
              <a:latin typeface="+mn-lt"/>
            </a:endParaRPr>
          </a:p>
          <a:p>
            <a:pPr algn="ctr"/>
            <a:endParaRPr lang="en-US" dirty="0">
              <a:solidFill>
                <a:schemeClr val="bg1"/>
              </a:solidFill>
              <a:latin typeface="+mn-lt"/>
            </a:endParaRPr>
          </a:p>
        </p:txBody>
      </p:sp>
      <p:sp>
        <p:nvSpPr>
          <p:cNvPr id="23" name="Title 22"/>
          <p:cNvSpPr>
            <a:spLocks noGrp="1"/>
          </p:cNvSpPr>
          <p:nvPr>
            <p:ph type="title"/>
          </p:nvPr>
        </p:nvSpPr>
        <p:spPr>
          <a:xfrm>
            <a:off x="511970" y="228600"/>
            <a:ext cx="11164886" cy="665163"/>
          </a:xfrm>
        </p:spPr>
        <p:txBody>
          <a:bodyPr/>
          <a:lstStyle/>
          <a:p>
            <a:r>
              <a:rPr lang="en-US" dirty="0" smtClean="0"/>
              <a:t>Interaction Networks</a:t>
            </a:r>
            <a:endParaRPr lang="en-US" dirty="0"/>
          </a:p>
        </p:txBody>
      </p:sp>
      <p:grpSp>
        <p:nvGrpSpPr>
          <p:cNvPr id="26" name="Group 4"/>
          <p:cNvGrpSpPr>
            <a:grpSpLocks/>
          </p:cNvGrpSpPr>
          <p:nvPr/>
        </p:nvGrpSpPr>
        <p:grpSpPr bwMode="auto">
          <a:xfrm>
            <a:off x="9371012" y="5867400"/>
            <a:ext cx="2817813" cy="838201"/>
            <a:chOff x="7467600" y="5903893"/>
            <a:chExt cx="1676400" cy="954107"/>
          </a:xfrm>
        </p:grpSpPr>
        <p:pic>
          <p:nvPicPr>
            <p:cNvPr id="27" name="Picture 3" descr="Sonic logo.jpg"/>
            <p:cNvPicPr>
              <a:picLocks noChangeAspect="1"/>
            </p:cNvPicPr>
            <p:nvPr/>
          </p:nvPicPr>
          <p:blipFill>
            <a:blip r:embed="rId10"/>
            <a:srcRect/>
            <a:stretch>
              <a:fillRect/>
            </a:stretch>
          </p:blipFill>
          <p:spPr bwMode="auto">
            <a:xfrm>
              <a:off x="8229600" y="6259420"/>
              <a:ext cx="855517" cy="293780"/>
            </a:xfrm>
            <a:prstGeom prst="rect">
              <a:avLst/>
            </a:prstGeom>
            <a:noFill/>
            <a:ln w="9525">
              <a:noFill/>
              <a:miter lim="800000"/>
              <a:headEnd/>
              <a:tailEnd/>
            </a:ln>
          </p:spPr>
        </p:pic>
        <p:sp>
          <p:nvSpPr>
            <p:cNvPr id="28"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rgbClr val="333333"/>
                  </a:solidFill>
                  <a:latin typeface="+mn-lt"/>
                  <a:cs typeface="BrowalliaUPC" pitchFamily="34" charset="-34"/>
                </a:rPr>
                <a:t>           </a:t>
              </a:r>
              <a:r>
                <a:rPr lang="en-US" sz="1600" dirty="0">
                  <a:solidFill>
                    <a:srgbClr val="333333"/>
                  </a:solidFill>
                  <a:latin typeface="+mn-lt"/>
                  <a:cs typeface="BrowalliaUPC" pitchFamily="34" charset="-34"/>
                </a:rPr>
                <a:t>SONIC</a:t>
              </a:r>
              <a:endParaRPr lang="en-US" sz="1600" dirty="0">
                <a:solidFill>
                  <a:srgbClr val="333333"/>
                </a:solidFill>
                <a:latin typeface="+mn-lt"/>
              </a:endParaRPr>
            </a:p>
            <a:p>
              <a:pPr algn="r" eaLnBrk="0" hangingPunct="0">
                <a:spcBef>
                  <a:spcPct val="50000"/>
                </a:spcBef>
              </a:pPr>
              <a:endParaRPr lang="en-US" sz="800" dirty="0">
                <a:solidFill>
                  <a:srgbClr val="333333"/>
                </a:solidFill>
                <a:latin typeface="+mn-lt"/>
              </a:endParaRPr>
            </a:p>
            <a:p>
              <a:pPr algn="r" eaLnBrk="0" hangingPunct="0">
                <a:spcBef>
                  <a:spcPct val="50000"/>
                </a:spcBef>
              </a:pPr>
              <a:r>
                <a:rPr lang="en-US" sz="800" dirty="0">
                  <a:solidFill>
                    <a:srgbClr val="333333"/>
                  </a:solidFill>
                  <a:latin typeface="+mn-lt"/>
                </a:rPr>
                <a:t>Advancing the Science of Networks in Communities</a:t>
              </a:r>
              <a:endParaRPr lang="en-US" sz="800" dirty="0">
                <a:latin typeface="+mn-l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17442"/>
                                        </p:tgtEl>
                                        <p:attrNameLst>
                                          <p:attrName>style.visibility</p:attrName>
                                        </p:attrNameLst>
                                      </p:cBhvr>
                                      <p:to>
                                        <p:strVal val="visible"/>
                                      </p:to>
                                    </p:set>
                                    <p:animEffect transition="in" filter="dissolve">
                                      <p:cBhvr>
                                        <p:cTn id="7" dur="500"/>
                                        <p:tgtEl>
                                          <p:spTgt spid="31744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31744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317444"/>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499"/>
                                          </p:stCondLst>
                                        </p:cTn>
                                        <p:tgtEl>
                                          <p:spTgt spid="3174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317447"/>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499"/>
                                          </p:stCondLst>
                                        </p:cTn>
                                        <p:tgtEl>
                                          <p:spTgt spid="317453"/>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499"/>
                                          </p:stCondLst>
                                        </p:cTn>
                                        <p:tgtEl>
                                          <p:spTgt spid="3174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17446"/>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31745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317449"/>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499"/>
                                          </p:stCondLst>
                                        </p:cTn>
                                        <p:tgtEl>
                                          <p:spTgt spid="3174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317450"/>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31745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317451"/>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499"/>
                                          </p:stCondLst>
                                        </p:cTn>
                                        <p:tgtEl>
                                          <p:spTgt spid="3174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17452"/>
                                        </p:tgtEl>
                                        <p:attrNameLst>
                                          <p:attrName>style.visibility</p:attrName>
                                        </p:attrNameLst>
                                      </p:cBhvr>
                                      <p:to>
                                        <p:strVal val="visible"/>
                                      </p:to>
                                    </p:se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499"/>
                                          </p:stCondLst>
                                        </p:cTn>
                                        <p:tgtEl>
                                          <p:spTgt spid="317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6" grpId="0" animBg="1"/>
      <p:bldP spid="317449" grpId="0" animBg="1"/>
      <p:bldP spid="317450" grpId="0" animBg="1"/>
      <p:bldP spid="317451" grpId="0" animBg="1"/>
      <p:bldP spid="317452" grpId="0" animBg="1"/>
      <p:bldP spid="317454" grpId="0" autoUpdateAnimBg="0"/>
      <p:bldP spid="317455" grpId="0" autoUpdateAnimBg="0"/>
      <p:bldP spid="317456" grpId="0" autoUpdateAnimBg="0"/>
      <p:bldP spid="317457" grpId="0" autoUpdateAnimBg="0"/>
      <p:bldP spid="31745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8" name="Line 6"/>
          <p:cNvSpPr>
            <a:spLocks noChangeShapeType="1"/>
          </p:cNvSpPr>
          <p:nvPr/>
        </p:nvSpPr>
        <p:spPr bwMode="auto">
          <a:xfrm flipV="1">
            <a:off x="4266089" y="5715000"/>
            <a:ext cx="4773956" cy="0"/>
          </a:xfrm>
          <a:prstGeom prst="line">
            <a:avLst/>
          </a:prstGeom>
          <a:noFill/>
          <a:ln w="38100">
            <a:solidFill>
              <a:srgbClr val="FF0000"/>
            </a:solidFill>
            <a:round/>
            <a:headEnd type="triangle" w="med" len="med"/>
            <a:tailEnd/>
          </a:ln>
        </p:spPr>
        <p:txBody>
          <a:bodyPr wrap="none" anchor="ctr"/>
          <a:lstStyle/>
          <a:p>
            <a:endParaRPr lang="en-US">
              <a:solidFill>
                <a:schemeClr val="bg1"/>
              </a:solidFill>
              <a:latin typeface="+mn-lt"/>
            </a:endParaRPr>
          </a:p>
        </p:txBody>
      </p:sp>
      <p:sp>
        <p:nvSpPr>
          <p:cNvPr id="8200" name="Line 8"/>
          <p:cNvSpPr>
            <a:spLocks noChangeShapeType="1"/>
          </p:cNvSpPr>
          <p:nvPr/>
        </p:nvSpPr>
        <p:spPr bwMode="auto">
          <a:xfrm flipH="1" flipV="1">
            <a:off x="7110148" y="2438400"/>
            <a:ext cx="2337064" cy="1600200"/>
          </a:xfrm>
          <a:prstGeom prst="line">
            <a:avLst/>
          </a:prstGeom>
          <a:noFill/>
          <a:ln w="38100">
            <a:solidFill>
              <a:srgbClr val="F3676A"/>
            </a:solidFill>
            <a:round/>
            <a:headEnd type="triangle" w="med" len="med"/>
            <a:tailEnd/>
          </a:ln>
        </p:spPr>
        <p:txBody>
          <a:bodyPr wrap="none" anchor="ctr"/>
          <a:lstStyle/>
          <a:p>
            <a:endParaRPr lang="en-US">
              <a:solidFill>
                <a:schemeClr val="bg1"/>
              </a:solidFill>
              <a:latin typeface="+mn-lt"/>
            </a:endParaRPr>
          </a:p>
        </p:txBody>
      </p:sp>
      <p:sp>
        <p:nvSpPr>
          <p:cNvPr id="8201" name="Line 9"/>
          <p:cNvSpPr>
            <a:spLocks noChangeShapeType="1"/>
          </p:cNvSpPr>
          <p:nvPr/>
        </p:nvSpPr>
        <p:spPr bwMode="auto">
          <a:xfrm flipV="1">
            <a:off x="812588" y="1828800"/>
            <a:ext cx="0" cy="1371600"/>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wrap="none" anchor="ctr"/>
          <a:lstStyle/>
          <a:p>
            <a:endParaRPr lang="en-US">
              <a:solidFill>
                <a:schemeClr val="bg1"/>
              </a:solidFill>
              <a:latin typeface="+mn-lt"/>
            </a:endParaRPr>
          </a:p>
        </p:txBody>
      </p:sp>
      <p:sp>
        <p:nvSpPr>
          <p:cNvPr id="8202" name="Line 10"/>
          <p:cNvSpPr>
            <a:spLocks noChangeShapeType="1"/>
          </p:cNvSpPr>
          <p:nvPr/>
        </p:nvSpPr>
        <p:spPr bwMode="auto">
          <a:xfrm flipH="1">
            <a:off x="1828324" y="1981200"/>
            <a:ext cx="3555074" cy="0"/>
          </a:xfrm>
          <a:prstGeom prst="line">
            <a:avLst/>
          </a:prstGeom>
          <a:noFill/>
          <a:ln w="38100">
            <a:solidFill>
              <a:srgbClr val="FF9900"/>
            </a:solidFill>
            <a:round/>
            <a:headEnd type="triangle" w="med" len="med"/>
            <a:tailEnd/>
          </a:ln>
        </p:spPr>
        <p:txBody>
          <a:bodyPr wrap="none" anchor="ctr"/>
          <a:lstStyle/>
          <a:p>
            <a:endParaRPr lang="en-US">
              <a:solidFill>
                <a:schemeClr val="bg1"/>
              </a:solidFill>
              <a:latin typeface="+mn-lt"/>
            </a:endParaRPr>
          </a:p>
        </p:txBody>
      </p:sp>
      <p:sp>
        <p:nvSpPr>
          <p:cNvPr id="8204" name="Text Box 12"/>
          <p:cNvSpPr txBox="1">
            <a:spLocks noChangeArrowheads="1"/>
          </p:cNvSpPr>
          <p:nvPr/>
        </p:nvSpPr>
        <p:spPr bwMode="auto">
          <a:xfrm>
            <a:off x="3629139" y="4622800"/>
            <a:ext cx="6020348" cy="1016000"/>
          </a:xfrm>
          <a:prstGeom prst="rect">
            <a:avLst/>
          </a:prstGeom>
          <a:noFill/>
          <a:ln w="3175">
            <a:noFill/>
            <a:miter lim="800000"/>
            <a:headEnd/>
            <a:tailEnd/>
          </a:ln>
        </p:spPr>
        <p:txBody>
          <a:bodyPr>
            <a:spAutoFit/>
          </a:bodyPr>
          <a:lstStyle/>
          <a:p>
            <a:pPr algn="ctr"/>
            <a:r>
              <a:rPr lang="en-US" sz="2000">
                <a:solidFill>
                  <a:schemeClr val="bg1"/>
                </a:solidFill>
                <a:latin typeface="+mn-lt"/>
              </a:rPr>
              <a:t>Human Agent’s Perception of </a:t>
            </a:r>
          </a:p>
          <a:p>
            <a:pPr algn="ctr"/>
            <a:r>
              <a:rPr lang="en-US" sz="2000">
                <a:solidFill>
                  <a:schemeClr val="bg1"/>
                </a:solidFill>
                <a:latin typeface="+mn-lt"/>
              </a:rPr>
              <a:t> What Another Human Agent</a:t>
            </a:r>
          </a:p>
          <a:p>
            <a:pPr algn="ctr"/>
            <a:r>
              <a:rPr lang="en-US" sz="2000">
                <a:solidFill>
                  <a:schemeClr val="bg1"/>
                </a:solidFill>
                <a:latin typeface="+mn-lt"/>
              </a:rPr>
              <a:t> Knows</a:t>
            </a:r>
          </a:p>
        </p:txBody>
      </p:sp>
      <p:sp>
        <p:nvSpPr>
          <p:cNvPr id="8205" name="Text Box 13"/>
          <p:cNvSpPr txBox="1">
            <a:spLocks noChangeArrowheads="1"/>
          </p:cNvSpPr>
          <p:nvPr/>
        </p:nvSpPr>
        <p:spPr bwMode="auto">
          <a:xfrm>
            <a:off x="1117309" y="1955800"/>
            <a:ext cx="5343192" cy="1016000"/>
          </a:xfrm>
          <a:prstGeom prst="rect">
            <a:avLst/>
          </a:prstGeom>
          <a:noFill/>
          <a:ln w="3175">
            <a:noFill/>
            <a:miter lim="800000"/>
            <a:headEnd/>
            <a:tailEnd/>
          </a:ln>
        </p:spPr>
        <p:txBody>
          <a:bodyPr>
            <a:spAutoFit/>
          </a:bodyPr>
          <a:lstStyle/>
          <a:p>
            <a:pPr algn="ctr"/>
            <a:r>
              <a:rPr lang="en-US" sz="2000" dirty="0">
                <a:solidFill>
                  <a:schemeClr val="bg1"/>
                </a:solidFill>
                <a:latin typeface="+mn-lt"/>
              </a:rPr>
              <a:t>Non Human Agent’s </a:t>
            </a:r>
          </a:p>
          <a:p>
            <a:pPr algn="ctr"/>
            <a:r>
              <a:rPr lang="en-US" sz="2000" dirty="0">
                <a:solidFill>
                  <a:schemeClr val="bg1"/>
                </a:solidFill>
                <a:latin typeface="+mn-lt"/>
              </a:rPr>
              <a:t>Perception of Resources </a:t>
            </a:r>
          </a:p>
          <a:p>
            <a:pPr algn="ctr"/>
            <a:r>
              <a:rPr lang="en-US" sz="2000" dirty="0">
                <a:solidFill>
                  <a:schemeClr val="bg1"/>
                </a:solidFill>
                <a:latin typeface="+mn-lt"/>
              </a:rPr>
              <a:t>in a Non Human Agent</a:t>
            </a:r>
          </a:p>
        </p:txBody>
      </p:sp>
      <p:sp>
        <p:nvSpPr>
          <p:cNvPr id="8206" name="Text Box 14"/>
          <p:cNvSpPr txBox="1">
            <a:spLocks noChangeArrowheads="1"/>
          </p:cNvSpPr>
          <p:nvPr/>
        </p:nvSpPr>
        <p:spPr bwMode="auto">
          <a:xfrm>
            <a:off x="5307277" y="3200400"/>
            <a:ext cx="3530335" cy="1015663"/>
          </a:xfrm>
          <a:prstGeom prst="rect">
            <a:avLst/>
          </a:prstGeom>
          <a:noFill/>
          <a:ln w="3175">
            <a:noFill/>
            <a:miter lim="800000"/>
            <a:headEnd/>
            <a:tailEnd/>
          </a:ln>
        </p:spPr>
        <p:txBody>
          <a:bodyPr wrap="square">
            <a:spAutoFit/>
          </a:bodyPr>
          <a:lstStyle/>
          <a:p>
            <a:pPr algn="ctr"/>
            <a:r>
              <a:rPr lang="en-US" sz="2000" dirty="0">
                <a:solidFill>
                  <a:schemeClr val="bg1"/>
                </a:solidFill>
                <a:latin typeface="+mn-lt"/>
              </a:rPr>
              <a:t>Non Human Agent’s Perception of what a Human Agent knows</a:t>
            </a:r>
          </a:p>
        </p:txBody>
      </p:sp>
      <p:sp>
        <p:nvSpPr>
          <p:cNvPr id="8207" name="Text Box 15"/>
          <p:cNvSpPr txBox="1">
            <a:spLocks noChangeArrowheads="1"/>
          </p:cNvSpPr>
          <p:nvPr/>
        </p:nvSpPr>
        <p:spPr bwMode="auto">
          <a:xfrm>
            <a:off x="914162" y="3251537"/>
            <a:ext cx="3570656" cy="1015663"/>
          </a:xfrm>
          <a:prstGeom prst="rect">
            <a:avLst/>
          </a:prstGeom>
          <a:noFill/>
          <a:ln w="3175">
            <a:noFill/>
            <a:miter lim="800000"/>
            <a:headEnd/>
            <a:tailEnd/>
          </a:ln>
        </p:spPr>
        <p:txBody>
          <a:bodyPr wrap="none">
            <a:spAutoFit/>
          </a:bodyPr>
          <a:lstStyle/>
          <a:p>
            <a:pPr algn="ctr"/>
            <a:r>
              <a:rPr lang="en-US" sz="2000" dirty="0">
                <a:solidFill>
                  <a:schemeClr val="bg1"/>
                </a:solidFill>
                <a:latin typeface="+mn-lt"/>
              </a:rPr>
              <a:t>Human Agent’s Perception of </a:t>
            </a:r>
          </a:p>
          <a:p>
            <a:pPr algn="ctr"/>
            <a:r>
              <a:rPr lang="en-US" sz="2000" dirty="0">
                <a:solidFill>
                  <a:schemeClr val="bg1"/>
                </a:solidFill>
                <a:latin typeface="+mn-lt"/>
              </a:rPr>
              <a:t> Provision of Resources in a</a:t>
            </a:r>
          </a:p>
          <a:p>
            <a:pPr algn="ctr"/>
            <a:r>
              <a:rPr lang="en-US" sz="2000" dirty="0">
                <a:solidFill>
                  <a:schemeClr val="bg1"/>
                </a:solidFill>
                <a:latin typeface="+mn-lt"/>
              </a:rPr>
              <a:t> Non Human Agent</a:t>
            </a:r>
          </a:p>
        </p:txBody>
      </p:sp>
      <p:sp>
        <p:nvSpPr>
          <p:cNvPr id="8210" name="Text Box 19"/>
          <p:cNvSpPr txBox="1">
            <a:spLocks noChangeArrowheads="1"/>
          </p:cNvSpPr>
          <p:nvPr/>
        </p:nvSpPr>
        <p:spPr bwMode="auto">
          <a:xfrm>
            <a:off x="4773957" y="3429000"/>
            <a:ext cx="399468" cy="707886"/>
          </a:xfrm>
          <a:prstGeom prst="rect">
            <a:avLst/>
          </a:prstGeom>
          <a:noFill/>
          <a:ln w="9525">
            <a:noFill/>
            <a:miter lim="800000"/>
            <a:headEnd/>
            <a:tailEnd/>
          </a:ln>
        </p:spPr>
        <p:txBody>
          <a:bodyPr wrap="none">
            <a:spAutoFit/>
          </a:bodyPr>
          <a:lstStyle/>
          <a:p>
            <a:r>
              <a:rPr lang="en-US" sz="4000">
                <a:solidFill>
                  <a:schemeClr val="bg1"/>
                </a:solidFill>
                <a:latin typeface="+mn-lt"/>
              </a:rPr>
              <a:t>*</a:t>
            </a:r>
          </a:p>
        </p:txBody>
      </p:sp>
      <p:sp>
        <p:nvSpPr>
          <p:cNvPr id="8211" name="Rectangle 20"/>
          <p:cNvSpPr>
            <a:spLocks noChangeArrowheads="1"/>
          </p:cNvSpPr>
          <p:nvPr/>
        </p:nvSpPr>
        <p:spPr bwMode="auto">
          <a:xfrm>
            <a:off x="0" y="6096001"/>
            <a:ext cx="10868369" cy="701675"/>
          </a:xfrm>
          <a:prstGeom prst="rect">
            <a:avLst/>
          </a:prstGeom>
          <a:noFill/>
          <a:ln w="9525">
            <a:noFill/>
            <a:miter lim="800000"/>
            <a:headEnd/>
            <a:tailEnd/>
          </a:ln>
        </p:spPr>
        <p:txBody>
          <a:bodyPr>
            <a:spAutoFit/>
          </a:bodyPr>
          <a:lstStyle/>
          <a:p>
            <a:pPr algn="ctr"/>
            <a:r>
              <a:rPr lang="en-US" sz="4000">
                <a:solidFill>
                  <a:schemeClr val="bg1"/>
                </a:solidFill>
                <a:latin typeface="+mn-lt"/>
              </a:rPr>
              <a:t>* </a:t>
            </a:r>
            <a:r>
              <a:rPr lang="en-US" sz="2000" i="1">
                <a:solidFill>
                  <a:schemeClr val="bg1"/>
                </a:solidFill>
                <a:latin typeface="+mn-lt"/>
              </a:rPr>
              <a:t>… Why Amazon thinks I am pregnant  &amp; Tivo thinks I am gay ….</a:t>
            </a:r>
          </a:p>
        </p:txBody>
      </p:sp>
      <p:pic>
        <p:nvPicPr>
          <p:cNvPr id="20" name="Picture 2" descr="j0178124"/>
          <p:cNvPicPr>
            <a:picLocks noChangeArrowheads="1" noCrop="1"/>
          </p:cNvPicPr>
          <p:nvPr/>
        </p:nvPicPr>
        <p:blipFill>
          <a:blip r:embed="rId3"/>
          <a:stretch>
            <a:fillRect/>
          </a:stretch>
        </p:blipFill>
        <p:spPr bwMode="auto">
          <a:xfrm>
            <a:off x="588962" y="4076700"/>
            <a:ext cx="1162050" cy="1181100"/>
          </a:xfrm>
          <a:prstGeom prst="rect">
            <a:avLst/>
          </a:prstGeom>
          <a:noFill/>
          <a:ln w="9525">
            <a:noFill/>
            <a:miter lim="800000"/>
            <a:headEnd/>
            <a:tailEnd/>
          </a:ln>
        </p:spPr>
      </p:pic>
      <p:pic>
        <p:nvPicPr>
          <p:cNvPr id="21" name="Picture 3" descr="j0178196"/>
          <p:cNvPicPr>
            <a:picLocks noChangeArrowheads="1" noCrop="1"/>
          </p:cNvPicPr>
          <p:nvPr/>
        </p:nvPicPr>
        <p:blipFill>
          <a:blip r:embed="rId4"/>
          <a:stretch>
            <a:fillRect/>
          </a:stretch>
        </p:blipFill>
        <p:spPr bwMode="auto">
          <a:xfrm>
            <a:off x="9675812" y="3276600"/>
            <a:ext cx="1728178" cy="1390643"/>
          </a:xfrm>
          <a:prstGeom prst="rect">
            <a:avLst/>
          </a:prstGeom>
          <a:noFill/>
          <a:ln w="9525">
            <a:noFill/>
            <a:miter lim="800000"/>
            <a:headEnd/>
            <a:tailEnd/>
          </a:ln>
        </p:spPr>
      </p:pic>
      <p:pic>
        <p:nvPicPr>
          <p:cNvPr id="22" name="Picture 5" descr="j0178197"/>
          <p:cNvPicPr>
            <a:picLocks noChangeArrowheads="1" noCrop="1"/>
          </p:cNvPicPr>
          <p:nvPr/>
        </p:nvPicPr>
        <p:blipFill>
          <a:blip r:embed="rId5"/>
          <a:stretch>
            <a:fillRect/>
          </a:stretch>
        </p:blipFill>
        <p:spPr bwMode="auto">
          <a:xfrm>
            <a:off x="2234619" y="5181600"/>
            <a:ext cx="1219200" cy="1000125"/>
          </a:xfrm>
          <a:prstGeom prst="rect">
            <a:avLst/>
          </a:prstGeom>
          <a:noFill/>
          <a:ln w="9525">
            <a:noFill/>
            <a:miter lim="800000"/>
            <a:headEnd/>
            <a:tailEnd/>
          </a:ln>
        </p:spPr>
      </p:pic>
      <p:pic>
        <p:nvPicPr>
          <p:cNvPr id="23" name="Picture 7" descr="j0197438"/>
          <p:cNvPicPr>
            <a:picLocks noChangeArrowheads="1"/>
          </p:cNvPicPr>
          <p:nvPr/>
        </p:nvPicPr>
        <p:blipFill>
          <a:blip r:embed="rId6"/>
          <a:stretch>
            <a:fillRect/>
          </a:stretch>
        </p:blipFill>
        <p:spPr bwMode="auto">
          <a:xfrm>
            <a:off x="917628" y="1479888"/>
            <a:ext cx="760492" cy="1072812"/>
          </a:xfrm>
          <a:prstGeom prst="rect">
            <a:avLst/>
          </a:prstGeom>
          <a:noFill/>
          <a:ln w="9525">
            <a:noFill/>
            <a:miter lim="800000"/>
            <a:headEnd/>
            <a:tailEnd/>
          </a:ln>
        </p:spPr>
      </p:pic>
      <p:pic>
        <p:nvPicPr>
          <p:cNvPr id="24" name="Picture 8" descr="j0127848"/>
          <p:cNvPicPr>
            <a:picLocks noChangeArrowheads="1"/>
          </p:cNvPicPr>
          <p:nvPr/>
        </p:nvPicPr>
        <p:blipFill>
          <a:blip r:embed="rId7"/>
          <a:stretch>
            <a:fillRect/>
          </a:stretch>
        </p:blipFill>
        <p:spPr bwMode="auto">
          <a:xfrm>
            <a:off x="9243192" y="533401"/>
            <a:ext cx="1499420" cy="1706220"/>
          </a:xfrm>
          <a:prstGeom prst="rect">
            <a:avLst/>
          </a:prstGeom>
          <a:noFill/>
          <a:ln w="9525">
            <a:noFill/>
            <a:miter lim="800000"/>
            <a:headEnd/>
            <a:tailEnd/>
          </a:ln>
        </p:spPr>
      </p:pic>
      <p:pic>
        <p:nvPicPr>
          <p:cNvPr id="25" name="Picture 13" descr="j0223496"/>
          <p:cNvPicPr>
            <a:picLocks noChangeArrowheads="1"/>
          </p:cNvPicPr>
          <p:nvPr/>
        </p:nvPicPr>
        <p:blipFill>
          <a:blip r:embed="rId8"/>
          <a:stretch>
            <a:fillRect/>
          </a:stretch>
        </p:blipFill>
        <p:spPr bwMode="auto">
          <a:xfrm>
            <a:off x="5637212" y="1358798"/>
            <a:ext cx="1429207" cy="1155802"/>
          </a:xfrm>
          <a:prstGeom prst="rect">
            <a:avLst/>
          </a:prstGeom>
          <a:noFill/>
          <a:ln w="9525">
            <a:noFill/>
            <a:miter lim="800000"/>
            <a:headEnd/>
            <a:tailEnd/>
          </a:ln>
        </p:spPr>
      </p:pic>
      <p:grpSp>
        <p:nvGrpSpPr>
          <p:cNvPr id="26" name="Group 4"/>
          <p:cNvGrpSpPr>
            <a:grpSpLocks/>
          </p:cNvGrpSpPr>
          <p:nvPr/>
        </p:nvGrpSpPr>
        <p:grpSpPr bwMode="auto">
          <a:xfrm>
            <a:off x="9371012" y="5867400"/>
            <a:ext cx="2817813" cy="838201"/>
            <a:chOff x="7467600" y="5903893"/>
            <a:chExt cx="1676400" cy="954107"/>
          </a:xfrm>
        </p:grpSpPr>
        <p:pic>
          <p:nvPicPr>
            <p:cNvPr id="27" name="Picture 3" descr="Sonic logo.jpg"/>
            <p:cNvPicPr>
              <a:picLocks noChangeAspect="1"/>
            </p:cNvPicPr>
            <p:nvPr/>
          </p:nvPicPr>
          <p:blipFill>
            <a:blip r:embed="rId9"/>
            <a:srcRect/>
            <a:stretch>
              <a:fillRect/>
            </a:stretch>
          </p:blipFill>
          <p:spPr bwMode="auto">
            <a:xfrm>
              <a:off x="8229600" y="6259420"/>
              <a:ext cx="855517" cy="293780"/>
            </a:xfrm>
            <a:prstGeom prst="rect">
              <a:avLst/>
            </a:prstGeom>
            <a:noFill/>
            <a:ln w="9525">
              <a:noFill/>
              <a:miter lim="800000"/>
              <a:headEnd/>
              <a:tailEnd/>
            </a:ln>
          </p:spPr>
        </p:pic>
        <p:sp>
          <p:nvSpPr>
            <p:cNvPr id="28"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chemeClr val="bg1"/>
                  </a:solidFill>
                  <a:latin typeface="+mn-lt"/>
                  <a:cs typeface="BrowalliaUPC" pitchFamily="34" charset="-34"/>
                </a:rPr>
                <a:t>           </a:t>
              </a:r>
              <a:r>
                <a:rPr lang="en-US" sz="1600" dirty="0">
                  <a:solidFill>
                    <a:schemeClr val="bg1"/>
                  </a:solidFill>
                  <a:latin typeface="+mn-lt"/>
                  <a:cs typeface="BrowalliaUPC" pitchFamily="34" charset="-34"/>
                </a:rPr>
                <a:t>SONIC</a:t>
              </a:r>
              <a:endParaRPr lang="en-US" sz="1600" dirty="0">
                <a:solidFill>
                  <a:schemeClr val="bg1"/>
                </a:solidFill>
                <a:latin typeface="+mn-lt"/>
              </a:endParaRPr>
            </a:p>
            <a:p>
              <a:pPr algn="r" eaLnBrk="0" hangingPunct="0">
                <a:spcBef>
                  <a:spcPct val="50000"/>
                </a:spcBef>
              </a:pPr>
              <a:endParaRPr lang="en-US" sz="800" dirty="0">
                <a:solidFill>
                  <a:schemeClr val="bg1"/>
                </a:solidFill>
                <a:latin typeface="+mn-lt"/>
              </a:endParaRPr>
            </a:p>
            <a:p>
              <a:pPr algn="r" eaLnBrk="0" hangingPunct="0">
                <a:spcBef>
                  <a:spcPct val="50000"/>
                </a:spcBef>
              </a:pPr>
              <a:r>
                <a:rPr lang="en-US" sz="800" dirty="0">
                  <a:solidFill>
                    <a:schemeClr val="bg1"/>
                  </a:solidFill>
                  <a:latin typeface="+mn-lt"/>
                </a:rPr>
                <a:t>Advancing the Science of Networks in Communities</a:t>
              </a:r>
            </a:p>
          </p:txBody>
        </p:sp>
      </p:grpSp>
      <p:sp>
        <p:nvSpPr>
          <p:cNvPr id="29" name="Title 28"/>
          <p:cNvSpPr>
            <a:spLocks noGrp="1"/>
          </p:cNvSpPr>
          <p:nvPr>
            <p:ph type="title"/>
          </p:nvPr>
        </p:nvSpPr>
        <p:spPr/>
        <p:txBody>
          <a:bodyPr/>
          <a:lstStyle/>
          <a:p>
            <a:r>
              <a:rPr lang="en-US" dirty="0" smtClean="0"/>
              <a:t>Cognitive Knowledge Networks</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nal_div1"/>
          <p:cNvPicPr>
            <a:picLocks noChangeAspect="1" noChangeArrowheads="1"/>
          </p:cNvPicPr>
          <p:nvPr/>
        </p:nvPicPr>
        <p:blipFill>
          <a:blip r:embed="rId3"/>
          <a:srcRect/>
          <a:stretch>
            <a:fillRect/>
          </a:stretch>
        </p:blipFill>
        <p:spPr bwMode="auto">
          <a:xfrm>
            <a:off x="0" y="0"/>
            <a:ext cx="12188825" cy="6858000"/>
          </a:xfrm>
          <a:prstGeom prst="rect">
            <a:avLst/>
          </a:prstGeom>
          <a:noFill/>
          <a:ln w="9525">
            <a:noFill/>
            <a:miter lim="800000"/>
            <a:headEnd/>
            <a:tailEnd/>
          </a:ln>
        </p:spPr>
      </p:pic>
      <p:pic>
        <p:nvPicPr>
          <p:cNvPr id="66" name="Picture 3" descr="people2"/>
          <p:cNvPicPr>
            <a:picLocks noChangeAspect="1" noChangeArrowheads="1"/>
          </p:cNvPicPr>
          <p:nvPr/>
        </p:nvPicPr>
        <p:blipFill>
          <a:blip r:embed="rId4"/>
          <a:srcRect/>
          <a:stretch>
            <a:fillRect/>
          </a:stretch>
        </p:blipFill>
        <p:spPr bwMode="auto">
          <a:xfrm>
            <a:off x="1598612" y="1981200"/>
            <a:ext cx="749589" cy="969818"/>
          </a:xfrm>
          <a:prstGeom prst="rect">
            <a:avLst/>
          </a:prstGeom>
          <a:noFill/>
          <a:ln w="9525">
            <a:noFill/>
            <a:miter lim="800000"/>
            <a:headEnd/>
            <a:tailEnd/>
          </a:ln>
        </p:spPr>
      </p:pic>
      <p:pic>
        <p:nvPicPr>
          <p:cNvPr id="67" name="Picture 4" descr="j0403979"/>
          <p:cNvPicPr>
            <a:picLocks noChangeAspect="1" noChangeArrowheads="1"/>
          </p:cNvPicPr>
          <p:nvPr/>
        </p:nvPicPr>
        <p:blipFill>
          <a:blip r:embed="rId5"/>
          <a:srcRect/>
          <a:stretch>
            <a:fillRect/>
          </a:stretch>
        </p:blipFill>
        <p:spPr bwMode="auto">
          <a:xfrm>
            <a:off x="4418012" y="1219200"/>
            <a:ext cx="969818" cy="969818"/>
          </a:xfrm>
          <a:prstGeom prst="rect">
            <a:avLst/>
          </a:prstGeom>
          <a:noFill/>
          <a:ln w="9525">
            <a:noFill/>
            <a:miter lim="800000"/>
            <a:headEnd/>
            <a:tailEnd/>
          </a:ln>
        </p:spPr>
      </p:pic>
      <p:pic>
        <p:nvPicPr>
          <p:cNvPr id="68" name="Picture 5" descr="dataset2"/>
          <p:cNvPicPr>
            <a:picLocks noChangeAspect="1" noChangeArrowheads="1"/>
          </p:cNvPicPr>
          <p:nvPr/>
        </p:nvPicPr>
        <p:blipFill>
          <a:blip r:embed="rId6"/>
          <a:srcRect/>
          <a:stretch>
            <a:fillRect/>
          </a:stretch>
        </p:blipFill>
        <p:spPr bwMode="auto">
          <a:xfrm>
            <a:off x="5561013" y="5943600"/>
            <a:ext cx="1066800" cy="765753"/>
          </a:xfrm>
          <a:prstGeom prst="rect">
            <a:avLst/>
          </a:prstGeom>
          <a:noFill/>
          <a:ln w="9525">
            <a:noFill/>
            <a:miter lim="800000"/>
            <a:headEnd/>
            <a:tailEnd/>
          </a:ln>
        </p:spPr>
      </p:pic>
      <p:pic>
        <p:nvPicPr>
          <p:cNvPr id="69" name="Picture 6" descr="j0290796"/>
          <p:cNvPicPr>
            <a:picLocks noChangeAspect="1" noChangeArrowheads="1"/>
          </p:cNvPicPr>
          <p:nvPr/>
        </p:nvPicPr>
        <p:blipFill>
          <a:blip r:embed="rId7"/>
          <a:srcRect/>
          <a:stretch>
            <a:fillRect/>
          </a:stretch>
        </p:blipFill>
        <p:spPr bwMode="auto">
          <a:xfrm>
            <a:off x="4265612" y="3179907"/>
            <a:ext cx="678872" cy="650586"/>
          </a:xfrm>
          <a:prstGeom prst="rect">
            <a:avLst/>
          </a:prstGeom>
          <a:noFill/>
          <a:ln w="9525">
            <a:noFill/>
            <a:miter lim="800000"/>
            <a:headEnd/>
            <a:tailEnd/>
          </a:ln>
        </p:spPr>
      </p:pic>
      <p:pic>
        <p:nvPicPr>
          <p:cNvPr id="70" name="Picture 7" descr="people6"/>
          <p:cNvPicPr>
            <a:picLocks noChangeAspect="1" noChangeArrowheads="1"/>
          </p:cNvPicPr>
          <p:nvPr/>
        </p:nvPicPr>
        <p:blipFill>
          <a:blip r:embed="rId8"/>
          <a:srcRect/>
          <a:stretch>
            <a:fillRect/>
          </a:stretch>
        </p:blipFill>
        <p:spPr bwMode="auto">
          <a:xfrm>
            <a:off x="7618412" y="1219200"/>
            <a:ext cx="551585" cy="921327"/>
          </a:xfrm>
          <a:prstGeom prst="rect">
            <a:avLst/>
          </a:prstGeom>
          <a:noFill/>
          <a:ln w="9525">
            <a:noFill/>
            <a:miter lim="800000"/>
            <a:headEnd/>
            <a:tailEnd/>
          </a:ln>
        </p:spPr>
      </p:pic>
      <p:pic>
        <p:nvPicPr>
          <p:cNvPr id="71" name="Picture 8" descr="j0404413"/>
          <p:cNvPicPr>
            <a:picLocks noChangeAspect="1" noChangeArrowheads="1"/>
          </p:cNvPicPr>
          <p:nvPr/>
        </p:nvPicPr>
        <p:blipFill>
          <a:blip r:embed="rId9"/>
          <a:srcRect/>
          <a:stretch>
            <a:fillRect/>
          </a:stretch>
        </p:blipFill>
        <p:spPr bwMode="auto">
          <a:xfrm>
            <a:off x="6932612" y="4800600"/>
            <a:ext cx="941532" cy="866776"/>
          </a:xfrm>
          <a:prstGeom prst="rect">
            <a:avLst/>
          </a:prstGeom>
          <a:noFill/>
          <a:ln w="9525">
            <a:noFill/>
            <a:miter lim="800000"/>
            <a:headEnd/>
            <a:tailEnd/>
          </a:ln>
        </p:spPr>
      </p:pic>
      <p:pic>
        <p:nvPicPr>
          <p:cNvPr id="72" name="Picture 9" descr="documents3"/>
          <p:cNvPicPr>
            <a:picLocks noChangeAspect="1" noChangeArrowheads="1"/>
          </p:cNvPicPr>
          <p:nvPr/>
        </p:nvPicPr>
        <p:blipFill>
          <a:blip r:embed="rId10"/>
          <a:srcRect/>
          <a:stretch>
            <a:fillRect/>
          </a:stretch>
        </p:blipFill>
        <p:spPr bwMode="auto">
          <a:xfrm>
            <a:off x="531813" y="5105400"/>
            <a:ext cx="414194" cy="484909"/>
          </a:xfrm>
          <a:prstGeom prst="rect">
            <a:avLst/>
          </a:prstGeom>
          <a:noFill/>
          <a:ln w="9525">
            <a:noFill/>
            <a:miter lim="800000"/>
            <a:headEnd/>
            <a:tailEnd/>
          </a:ln>
        </p:spPr>
      </p:pic>
      <p:pic>
        <p:nvPicPr>
          <p:cNvPr id="73" name="Picture 10" descr="j0290794"/>
          <p:cNvPicPr>
            <a:picLocks noChangeAspect="1" noChangeArrowheads="1"/>
          </p:cNvPicPr>
          <p:nvPr/>
        </p:nvPicPr>
        <p:blipFill>
          <a:blip r:embed="rId11"/>
          <a:srcRect/>
          <a:stretch>
            <a:fillRect/>
          </a:stretch>
        </p:blipFill>
        <p:spPr bwMode="auto">
          <a:xfrm>
            <a:off x="2055812" y="5410200"/>
            <a:ext cx="450562" cy="428336"/>
          </a:xfrm>
          <a:prstGeom prst="rect">
            <a:avLst/>
          </a:prstGeom>
          <a:noFill/>
          <a:ln w="9525">
            <a:noFill/>
            <a:miter lim="800000"/>
            <a:headEnd/>
            <a:tailEnd/>
          </a:ln>
        </p:spPr>
      </p:pic>
      <p:pic>
        <p:nvPicPr>
          <p:cNvPr id="74" name="Picture 11" descr="oprah"/>
          <p:cNvPicPr>
            <a:picLocks noChangeAspect="1" noChangeArrowheads="1"/>
          </p:cNvPicPr>
          <p:nvPr/>
        </p:nvPicPr>
        <p:blipFill>
          <a:blip r:embed="rId12"/>
          <a:srcRect/>
          <a:stretch>
            <a:fillRect/>
          </a:stretch>
        </p:blipFill>
        <p:spPr bwMode="auto">
          <a:xfrm>
            <a:off x="2665412" y="1981200"/>
            <a:ext cx="628360" cy="872836"/>
          </a:xfrm>
          <a:prstGeom prst="rect">
            <a:avLst/>
          </a:prstGeom>
          <a:noFill/>
          <a:ln w="9525">
            <a:noFill/>
            <a:miter lim="800000"/>
            <a:headEnd/>
            <a:tailEnd/>
          </a:ln>
        </p:spPr>
      </p:pic>
      <p:pic>
        <p:nvPicPr>
          <p:cNvPr id="75" name="Picture 12" descr="j0400332"/>
          <p:cNvPicPr>
            <a:picLocks noChangeAspect="1" noChangeArrowheads="1"/>
          </p:cNvPicPr>
          <p:nvPr/>
        </p:nvPicPr>
        <p:blipFill>
          <a:blip r:embed="rId13"/>
          <a:srcRect/>
          <a:stretch>
            <a:fillRect/>
          </a:stretch>
        </p:blipFill>
        <p:spPr bwMode="auto">
          <a:xfrm>
            <a:off x="10285412" y="1584325"/>
            <a:ext cx="1454727" cy="1052657"/>
          </a:xfrm>
          <a:prstGeom prst="rect">
            <a:avLst/>
          </a:prstGeom>
          <a:noFill/>
          <a:ln w="9525">
            <a:noFill/>
            <a:miter lim="800000"/>
            <a:headEnd/>
            <a:tailEnd/>
          </a:ln>
        </p:spPr>
      </p:pic>
      <p:pic>
        <p:nvPicPr>
          <p:cNvPr id="76" name="Picture 13" descr="j0405890"/>
          <p:cNvPicPr>
            <a:picLocks noChangeAspect="1" noChangeArrowheads="1"/>
          </p:cNvPicPr>
          <p:nvPr/>
        </p:nvPicPr>
        <p:blipFill>
          <a:blip r:embed="rId14"/>
          <a:srcRect/>
          <a:stretch>
            <a:fillRect/>
          </a:stretch>
        </p:blipFill>
        <p:spPr bwMode="auto">
          <a:xfrm>
            <a:off x="6475412" y="2148464"/>
            <a:ext cx="581891" cy="579871"/>
          </a:xfrm>
          <a:prstGeom prst="rect">
            <a:avLst/>
          </a:prstGeom>
          <a:noFill/>
          <a:ln w="9525">
            <a:noFill/>
            <a:miter lim="800000"/>
            <a:headEnd/>
            <a:tailEnd/>
          </a:ln>
        </p:spPr>
      </p:pic>
      <p:pic>
        <p:nvPicPr>
          <p:cNvPr id="77" name="Picture 14" descr="j0234712"/>
          <p:cNvPicPr>
            <a:picLocks noChangeAspect="1" noChangeArrowheads="1" noCrop="1"/>
          </p:cNvPicPr>
          <p:nvPr/>
        </p:nvPicPr>
        <p:blipFill>
          <a:blip r:embed="rId15"/>
          <a:srcRect/>
          <a:stretch>
            <a:fillRect/>
          </a:stretch>
        </p:blipFill>
        <p:spPr bwMode="auto">
          <a:xfrm>
            <a:off x="10285412" y="2971800"/>
            <a:ext cx="1321377" cy="1430482"/>
          </a:xfrm>
          <a:prstGeom prst="rect">
            <a:avLst/>
          </a:prstGeom>
          <a:noFill/>
          <a:ln w="9525">
            <a:noFill/>
            <a:miter lim="800000"/>
            <a:headEnd/>
            <a:tailEnd/>
          </a:ln>
        </p:spPr>
      </p:pic>
      <p:pic>
        <p:nvPicPr>
          <p:cNvPr id="78" name="Picture 15" descr="people5"/>
          <p:cNvPicPr>
            <a:picLocks noChangeAspect="1" noChangeArrowheads="1"/>
          </p:cNvPicPr>
          <p:nvPr/>
        </p:nvPicPr>
        <p:blipFill>
          <a:blip r:embed="rId16"/>
          <a:srcRect/>
          <a:stretch>
            <a:fillRect/>
          </a:stretch>
        </p:blipFill>
        <p:spPr bwMode="auto">
          <a:xfrm>
            <a:off x="9223375" y="4953000"/>
            <a:ext cx="931429" cy="1260764"/>
          </a:xfrm>
          <a:prstGeom prst="rect">
            <a:avLst/>
          </a:prstGeom>
          <a:noFill/>
          <a:ln w="9525">
            <a:noFill/>
            <a:miter lim="800000"/>
            <a:headEnd/>
            <a:tailEnd/>
          </a:ln>
        </p:spPr>
      </p:pic>
      <p:pic>
        <p:nvPicPr>
          <p:cNvPr id="79" name="Picture 16" descr="j0236473"/>
          <p:cNvPicPr>
            <a:picLocks noChangeAspect="1" noChangeArrowheads="1" noCrop="1"/>
          </p:cNvPicPr>
          <p:nvPr/>
        </p:nvPicPr>
        <p:blipFill>
          <a:blip r:embed="rId17"/>
          <a:srcRect/>
          <a:stretch>
            <a:fillRect/>
          </a:stretch>
        </p:blipFill>
        <p:spPr bwMode="auto">
          <a:xfrm>
            <a:off x="531813" y="3810000"/>
            <a:ext cx="872836" cy="872836"/>
          </a:xfrm>
          <a:prstGeom prst="rect">
            <a:avLst/>
          </a:prstGeom>
          <a:noFill/>
          <a:ln w="9525">
            <a:noFill/>
            <a:miter lim="800000"/>
            <a:headEnd/>
            <a:tailEnd/>
          </a:ln>
        </p:spPr>
      </p:pic>
      <p:pic>
        <p:nvPicPr>
          <p:cNvPr id="80" name="Picture 17" descr="dataset2"/>
          <p:cNvPicPr>
            <a:picLocks noChangeAspect="1" noChangeArrowheads="1"/>
          </p:cNvPicPr>
          <p:nvPr/>
        </p:nvPicPr>
        <p:blipFill>
          <a:blip r:embed="rId6"/>
          <a:srcRect/>
          <a:stretch>
            <a:fillRect/>
          </a:stretch>
        </p:blipFill>
        <p:spPr bwMode="auto">
          <a:xfrm>
            <a:off x="8304212" y="1828800"/>
            <a:ext cx="1066800" cy="765753"/>
          </a:xfrm>
          <a:prstGeom prst="rect">
            <a:avLst/>
          </a:prstGeom>
          <a:noFill/>
          <a:ln w="9525">
            <a:noFill/>
            <a:miter lim="800000"/>
            <a:headEnd/>
            <a:tailEnd/>
          </a:ln>
        </p:spPr>
      </p:pic>
      <p:pic>
        <p:nvPicPr>
          <p:cNvPr id="81" name="Picture 18" descr="documents1"/>
          <p:cNvPicPr>
            <a:picLocks noChangeAspect="1" noChangeArrowheads="1"/>
          </p:cNvPicPr>
          <p:nvPr/>
        </p:nvPicPr>
        <p:blipFill>
          <a:blip r:embed="rId18"/>
          <a:srcRect/>
          <a:stretch>
            <a:fillRect/>
          </a:stretch>
        </p:blipFill>
        <p:spPr bwMode="auto">
          <a:xfrm>
            <a:off x="4189412" y="4267200"/>
            <a:ext cx="876877" cy="1244600"/>
          </a:xfrm>
          <a:prstGeom prst="rect">
            <a:avLst/>
          </a:prstGeom>
          <a:noFill/>
          <a:ln w="9525">
            <a:noFill/>
            <a:miter lim="800000"/>
            <a:headEnd/>
            <a:tailEnd/>
          </a:ln>
        </p:spPr>
      </p:pic>
      <p:pic>
        <p:nvPicPr>
          <p:cNvPr id="82" name="Picture 20" descr="j0404013"/>
          <p:cNvPicPr>
            <a:picLocks noChangeAspect="1" noChangeArrowheads="1"/>
          </p:cNvPicPr>
          <p:nvPr/>
        </p:nvPicPr>
        <p:blipFill>
          <a:blip r:embed="rId19"/>
          <a:srcRect/>
          <a:stretch>
            <a:fillRect/>
          </a:stretch>
        </p:blipFill>
        <p:spPr bwMode="auto">
          <a:xfrm>
            <a:off x="1674812" y="3211223"/>
            <a:ext cx="589973" cy="587953"/>
          </a:xfrm>
          <a:prstGeom prst="rect">
            <a:avLst/>
          </a:prstGeom>
          <a:noFill/>
          <a:ln w="9525">
            <a:noFill/>
            <a:miter lim="800000"/>
            <a:headEnd/>
            <a:tailEnd/>
          </a:ln>
        </p:spPr>
      </p:pic>
      <p:pic>
        <p:nvPicPr>
          <p:cNvPr id="83" name="Picture 21" descr="j0406124"/>
          <p:cNvPicPr>
            <a:picLocks noChangeAspect="1" noChangeArrowheads="1"/>
          </p:cNvPicPr>
          <p:nvPr/>
        </p:nvPicPr>
        <p:blipFill>
          <a:blip r:embed="rId20"/>
          <a:srcRect/>
          <a:stretch>
            <a:fillRect/>
          </a:stretch>
        </p:blipFill>
        <p:spPr bwMode="auto">
          <a:xfrm>
            <a:off x="9213850" y="3200400"/>
            <a:ext cx="501073" cy="581891"/>
          </a:xfrm>
          <a:prstGeom prst="rect">
            <a:avLst/>
          </a:prstGeom>
          <a:noFill/>
          <a:ln w="9525">
            <a:noFill/>
            <a:miter lim="800000"/>
            <a:headEnd/>
            <a:tailEnd/>
          </a:ln>
        </p:spPr>
      </p:pic>
      <p:pic>
        <p:nvPicPr>
          <p:cNvPr id="84" name="Picture 22" descr="j0406124"/>
          <p:cNvPicPr>
            <a:picLocks noChangeAspect="1" noChangeArrowheads="1"/>
          </p:cNvPicPr>
          <p:nvPr/>
        </p:nvPicPr>
        <p:blipFill>
          <a:blip r:embed="rId20"/>
          <a:srcRect/>
          <a:stretch>
            <a:fillRect/>
          </a:stretch>
        </p:blipFill>
        <p:spPr bwMode="auto">
          <a:xfrm>
            <a:off x="4570412" y="2438400"/>
            <a:ext cx="515217" cy="598055"/>
          </a:xfrm>
          <a:prstGeom prst="rect">
            <a:avLst/>
          </a:prstGeom>
          <a:noFill/>
          <a:ln w="9525">
            <a:noFill/>
            <a:miter lim="800000"/>
            <a:headEnd/>
            <a:tailEnd/>
          </a:ln>
        </p:spPr>
      </p:pic>
      <p:pic>
        <p:nvPicPr>
          <p:cNvPr id="85" name="Picture 23" descr="j0406124"/>
          <p:cNvPicPr>
            <a:picLocks noChangeAspect="1" noChangeArrowheads="1"/>
          </p:cNvPicPr>
          <p:nvPr/>
        </p:nvPicPr>
        <p:blipFill>
          <a:blip r:embed="rId20"/>
          <a:srcRect/>
          <a:stretch>
            <a:fillRect/>
          </a:stretch>
        </p:blipFill>
        <p:spPr bwMode="auto">
          <a:xfrm>
            <a:off x="10898187" y="4953000"/>
            <a:ext cx="515217" cy="598055"/>
          </a:xfrm>
          <a:prstGeom prst="rect">
            <a:avLst/>
          </a:prstGeom>
          <a:noFill/>
          <a:ln w="9525">
            <a:noFill/>
            <a:miter lim="800000"/>
            <a:headEnd/>
            <a:tailEnd/>
          </a:ln>
        </p:spPr>
      </p:pic>
      <p:pic>
        <p:nvPicPr>
          <p:cNvPr id="86" name="Picture 24" descr="j0406124"/>
          <p:cNvPicPr>
            <a:picLocks noChangeAspect="1" noChangeArrowheads="1"/>
          </p:cNvPicPr>
          <p:nvPr/>
        </p:nvPicPr>
        <p:blipFill>
          <a:blip r:embed="rId20"/>
          <a:srcRect/>
          <a:stretch>
            <a:fillRect/>
          </a:stretch>
        </p:blipFill>
        <p:spPr bwMode="auto">
          <a:xfrm>
            <a:off x="3122612" y="3505200"/>
            <a:ext cx="682913" cy="792018"/>
          </a:xfrm>
          <a:prstGeom prst="rect">
            <a:avLst/>
          </a:prstGeom>
          <a:noFill/>
          <a:ln w="9525">
            <a:noFill/>
            <a:miter lim="800000"/>
            <a:headEnd/>
            <a:tailEnd/>
          </a:ln>
        </p:spPr>
      </p:pic>
      <p:pic>
        <p:nvPicPr>
          <p:cNvPr id="87" name="Picture 25" descr="j0406124"/>
          <p:cNvPicPr>
            <a:picLocks noChangeAspect="1" noChangeArrowheads="1"/>
          </p:cNvPicPr>
          <p:nvPr/>
        </p:nvPicPr>
        <p:blipFill>
          <a:blip r:embed="rId20"/>
          <a:srcRect/>
          <a:stretch>
            <a:fillRect/>
          </a:stretch>
        </p:blipFill>
        <p:spPr bwMode="auto">
          <a:xfrm>
            <a:off x="9675812" y="4267200"/>
            <a:ext cx="585932" cy="678873"/>
          </a:xfrm>
          <a:prstGeom prst="rect">
            <a:avLst/>
          </a:prstGeom>
          <a:noFill/>
          <a:ln w="9525">
            <a:noFill/>
            <a:miter lim="800000"/>
            <a:headEnd/>
            <a:tailEnd/>
          </a:ln>
        </p:spPr>
      </p:pic>
      <p:pic>
        <p:nvPicPr>
          <p:cNvPr id="88" name="Picture 26" descr="people8"/>
          <p:cNvPicPr>
            <a:picLocks noChangeAspect="1" noChangeArrowheads="1"/>
          </p:cNvPicPr>
          <p:nvPr/>
        </p:nvPicPr>
        <p:blipFill>
          <a:blip r:embed="rId21"/>
          <a:srcRect/>
          <a:stretch>
            <a:fillRect/>
          </a:stretch>
        </p:blipFill>
        <p:spPr bwMode="auto">
          <a:xfrm>
            <a:off x="5363009" y="3084945"/>
            <a:ext cx="731404" cy="840509"/>
          </a:xfrm>
          <a:prstGeom prst="rect">
            <a:avLst/>
          </a:prstGeom>
          <a:noFill/>
          <a:ln w="9525">
            <a:noFill/>
            <a:miter lim="800000"/>
            <a:headEnd/>
            <a:tailEnd/>
          </a:ln>
        </p:spPr>
      </p:pic>
      <p:pic>
        <p:nvPicPr>
          <p:cNvPr id="89" name="Picture 27" descr="j0283653"/>
          <p:cNvPicPr>
            <a:picLocks noChangeAspect="1" noChangeArrowheads="1" noCrop="1"/>
          </p:cNvPicPr>
          <p:nvPr/>
        </p:nvPicPr>
        <p:blipFill>
          <a:blip r:embed="rId22"/>
          <a:srcRect/>
          <a:stretch>
            <a:fillRect/>
          </a:stretch>
        </p:blipFill>
        <p:spPr bwMode="auto">
          <a:xfrm>
            <a:off x="1217612" y="5181600"/>
            <a:ext cx="812223" cy="729385"/>
          </a:xfrm>
          <a:prstGeom prst="rect">
            <a:avLst/>
          </a:prstGeom>
          <a:noFill/>
          <a:ln w="9525">
            <a:noFill/>
            <a:miter lim="800000"/>
            <a:headEnd/>
            <a:tailEnd/>
          </a:ln>
        </p:spPr>
      </p:pic>
      <p:pic>
        <p:nvPicPr>
          <p:cNvPr id="90" name="Picture 28" descr="j0403979"/>
          <p:cNvPicPr>
            <a:picLocks noChangeAspect="1" noChangeArrowheads="1"/>
          </p:cNvPicPr>
          <p:nvPr/>
        </p:nvPicPr>
        <p:blipFill>
          <a:blip r:embed="rId5"/>
          <a:srcRect/>
          <a:stretch>
            <a:fillRect/>
          </a:stretch>
        </p:blipFill>
        <p:spPr bwMode="auto">
          <a:xfrm>
            <a:off x="7542212" y="5791200"/>
            <a:ext cx="880918" cy="880918"/>
          </a:xfrm>
          <a:prstGeom prst="rect">
            <a:avLst/>
          </a:prstGeom>
          <a:noFill/>
          <a:ln w="9525">
            <a:noFill/>
            <a:miter lim="800000"/>
            <a:headEnd/>
            <a:tailEnd/>
          </a:ln>
        </p:spPr>
      </p:pic>
      <p:pic>
        <p:nvPicPr>
          <p:cNvPr id="91" name="Picture 29" descr="j0403979"/>
          <p:cNvPicPr>
            <a:picLocks noChangeAspect="1" noChangeArrowheads="1"/>
          </p:cNvPicPr>
          <p:nvPr/>
        </p:nvPicPr>
        <p:blipFill>
          <a:blip r:embed="rId5"/>
          <a:srcRect/>
          <a:stretch>
            <a:fillRect/>
          </a:stretch>
        </p:blipFill>
        <p:spPr bwMode="auto">
          <a:xfrm>
            <a:off x="914400" y="1295400"/>
            <a:ext cx="775855" cy="775855"/>
          </a:xfrm>
          <a:prstGeom prst="rect">
            <a:avLst/>
          </a:prstGeom>
          <a:noFill/>
          <a:ln w="9525">
            <a:noFill/>
            <a:miter lim="800000"/>
            <a:headEnd/>
            <a:tailEnd/>
          </a:ln>
        </p:spPr>
      </p:pic>
      <p:pic>
        <p:nvPicPr>
          <p:cNvPr id="92" name="Picture 30" descr="j0403979"/>
          <p:cNvPicPr>
            <a:picLocks noChangeAspect="1" noChangeArrowheads="1"/>
          </p:cNvPicPr>
          <p:nvPr/>
        </p:nvPicPr>
        <p:blipFill>
          <a:blip r:embed="rId5"/>
          <a:srcRect/>
          <a:stretch>
            <a:fillRect/>
          </a:stretch>
        </p:blipFill>
        <p:spPr bwMode="auto">
          <a:xfrm>
            <a:off x="6932612" y="3733800"/>
            <a:ext cx="775855" cy="775855"/>
          </a:xfrm>
          <a:prstGeom prst="rect">
            <a:avLst/>
          </a:prstGeom>
          <a:noFill/>
          <a:ln w="9525">
            <a:noFill/>
            <a:miter lim="800000"/>
            <a:headEnd/>
            <a:tailEnd/>
          </a:ln>
        </p:spPr>
      </p:pic>
      <p:pic>
        <p:nvPicPr>
          <p:cNvPr id="93" name="Picture 31" descr="documents3"/>
          <p:cNvPicPr>
            <a:picLocks noChangeAspect="1" noChangeArrowheads="1"/>
          </p:cNvPicPr>
          <p:nvPr/>
        </p:nvPicPr>
        <p:blipFill>
          <a:blip r:embed="rId10"/>
          <a:srcRect/>
          <a:stretch>
            <a:fillRect/>
          </a:stretch>
        </p:blipFill>
        <p:spPr bwMode="auto">
          <a:xfrm>
            <a:off x="9904412" y="5638800"/>
            <a:ext cx="913245" cy="1066800"/>
          </a:xfrm>
          <a:prstGeom prst="rect">
            <a:avLst/>
          </a:prstGeom>
          <a:noFill/>
          <a:ln w="9525">
            <a:noFill/>
            <a:miter lim="800000"/>
            <a:headEnd/>
            <a:tailEnd/>
          </a:ln>
        </p:spPr>
      </p:pic>
      <p:pic>
        <p:nvPicPr>
          <p:cNvPr id="94" name="Picture 32" descr="dataset1"/>
          <p:cNvPicPr>
            <a:picLocks noChangeAspect="1" noChangeArrowheads="1"/>
          </p:cNvPicPr>
          <p:nvPr/>
        </p:nvPicPr>
        <p:blipFill>
          <a:blip r:embed="rId23"/>
          <a:srcRect/>
          <a:stretch>
            <a:fillRect/>
          </a:stretch>
        </p:blipFill>
        <p:spPr bwMode="auto">
          <a:xfrm>
            <a:off x="2589212" y="1176193"/>
            <a:ext cx="824346" cy="638464"/>
          </a:xfrm>
          <a:prstGeom prst="rect">
            <a:avLst/>
          </a:prstGeom>
          <a:noFill/>
          <a:ln w="9525">
            <a:noFill/>
            <a:miter lim="800000"/>
            <a:headEnd/>
            <a:tailEnd/>
          </a:ln>
        </p:spPr>
      </p:pic>
      <p:pic>
        <p:nvPicPr>
          <p:cNvPr id="95" name="Picture 33" descr="dataset1"/>
          <p:cNvPicPr>
            <a:picLocks noChangeAspect="1" noChangeArrowheads="1"/>
          </p:cNvPicPr>
          <p:nvPr/>
        </p:nvPicPr>
        <p:blipFill>
          <a:blip r:embed="rId23"/>
          <a:srcRect/>
          <a:stretch>
            <a:fillRect/>
          </a:stretch>
        </p:blipFill>
        <p:spPr bwMode="auto">
          <a:xfrm>
            <a:off x="7847012" y="4191000"/>
            <a:ext cx="824346" cy="636444"/>
          </a:xfrm>
          <a:prstGeom prst="rect">
            <a:avLst/>
          </a:prstGeom>
          <a:noFill/>
          <a:ln w="9525">
            <a:noFill/>
            <a:miter lim="800000"/>
            <a:headEnd/>
            <a:tailEnd/>
          </a:ln>
        </p:spPr>
      </p:pic>
      <p:pic>
        <p:nvPicPr>
          <p:cNvPr id="96" name="Picture 34" descr="dataset1"/>
          <p:cNvPicPr>
            <a:picLocks noChangeAspect="1" noChangeArrowheads="1"/>
          </p:cNvPicPr>
          <p:nvPr/>
        </p:nvPicPr>
        <p:blipFill>
          <a:blip r:embed="rId23"/>
          <a:srcRect/>
          <a:stretch>
            <a:fillRect/>
          </a:stretch>
        </p:blipFill>
        <p:spPr bwMode="auto">
          <a:xfrm>
            <a:off x="531813" y="2438400"/>
            <a:ext cx="533400" cy="412173"/>
          </a:xfrm>
          <a:prstGeom prst="rect">
            <a:avLst/>
          </a:prstGeom>
          <a:noFill/>
          <a:ln w="9525">
            <a:noFill/>
            <a:miter lim="800000"/>
            <a:headEnd/>
            <a:tailEnd/>
          </a:ln>
        </p:spPr>
      </p:pic>
      <p:pic>
        <p:nvPicPr>
          <p:cNvPr id="97" name="Picture 35" descr="BS00877A"/>
          <p:cNvPicPr>
            <a:picLocks noChangeAspect="1" noChangeArrowheads="1"/>
          </p:cNvPicPr>
          <p:nvPr/>
        </p:nvPicPr>
        <p:blipFill>
          <a:blip r:embed="rId24"/>
          <a:srcRect/>
          <a:stretch>
            <a:fillRect/>
          </a:stretch>
        </p:blipFill>
        <p:spPr bwMode="auto">
          <a:xfrm>
            <a:off x="8609012" y="5181600"/>
            <a:ext cx="258618" cy="290945"/>
          </a:xfrm>
          <a:prstGeom prst="rect">
            <a:avLst/>
          </a:prstGeom>
          <a:noFill/>
          <a:ln w="9525">
            <a:noFill/>
            <a:miter lim="800000"/>
            <a:headEnd/>
            <a:tailEnd/>
          </a:ln>
        </p:spPr>
      </p:pic>
      <p:pic>
        <p:nvPicPr>
          <p:cNvPr id="98" name="Picture 36" descr="BS00877A"/>
          <p:cNvPicPr>
            <a:picLocks noChangeAspect="1" noChangeArrowheads="1"/>
          </p:cNvPicPr>
          <p:nvPr/>
        </p:nvPicPr>
        <p:blipFill>
          <a:blip r:embed="rId25"/>
          <a:srcRect/>
          <a:stretch>
            <a:fillRect/>
          </a:stretch>
        </p:blipFill>
        <p:spPr bwMode="auto">
          <a:xfrm>
            <a:off x="6323012" y="3505200"/>
            <a:ext cx="400050" cy="448541"/>
          </a:xfrm>
          <a:prstGeom prst="rect">
            <a:avLst/>
          </a:prstGeom>
          <a:noFill/>
          <a:ln w="9525">
            <a:noFill/>
            <a:miter lim="800000"/>
            <a:headEnd/>
            <a:tailEnd/>
          </a:ln>
        </p:spPr>
      </p:pic>
      <p:pic>
        <p:nvPicPr>
          <p:cNvPr id="99" name="Picture 37" descr="BS00877A"/>
          <p:cNvPicPr>
            <a:picLocks noChangeAspect="1" noChangeArrowheads="1"/>
          </p:cNvPicPr>
          <p:nvPr/>
        </p:nvPicPr>
        <p:blipFill>
          <a:blip r:embed="rId25"/>
          <a:srcRect/>
          <a:stretch>
            <a:fillRect/>
          </a:stretch>
        </p:blipFill>
        <p:spPr bwMode="auto">
          <a:xfrm>
            <a:off x="9371012" y="1219200"/>
            <a:ext cx="400050" cy="448541"/>
          </a:xfrm>
          <a:prstGeom prst="rect">
            <a:avLst/>
          </a:prstGeom>
          <a:noFill/>
          <a:ln w="9525">
            <a:noFill/>
            <a:miter lim="800000"/>
            <a:headEnd/>
            <a:tailEnd/>
          </a:ln>
        </p:spPr>
      </p:pic>
      <p:pic>
        <p:nvPicPr>
          <p:cNvPr id="100" name="Picture 38" descr="j0290890"/>
          <p:cNvPicPr>
            <a:picLocks noChangeAspect="1" noChangeArrowheads="1"/>
          </p:cNvPicPr>
          <p:nvPr/>
        </p:nvPicPr>
        <p:blipFill>
          <a:blip r:embed="rId26"/>
          <a:srcRect/>
          <a:stretch>
            <a:fillRect/>
          </a:stretch>
        </p:blipFill>
        <p:spPr bwMode="auto">
          <a:xfrm>
            <a:off x="2133600" y="2895600"/>
            <a:ext cx="666750" cy="581891"/>
          </a:xfrm>
          <a:prstGeom prst="rect">
            <a:avLst/>
          </a:prstGeom>
          <a:noFill/>
          <a:ln w="9525">
            <a:noFill/>
            <a:miter lim="800000"/>
            <a:headEnd/>
            <a:tailEnd/>
          </a:ln>
        </p:spPr>
      </p:pic>
      <p:pic>
        <p:nvPicPr>
          <p:cNvPr id="101" name="Picture 39" descr="j0290890"/>
          <p:cNvPicPr>
            <a:picLocks noChangeAspect="1" noChangeArrowheads="1"/>
          </p:cNvPicPr>
          <p:nvPr/>
        </p:nvPicPr>
        <p:blipFill>
          <a:blip r:embed="rId26"/>
          <a:srcRect/>
          <a:stretch>
            <a:fillRect/>
          </a:stretch>
        </p:blipFill>
        <p:spPr bwMode="auto">
          <a:xfrm>
            <a:off x="8837612" y="2514600"/>
            <a:ext cx="666750" cy="581891"/>
          </a:xfrm>
          <a:prstGeom prst="rect">
            <a:avLst/>
          </a:prstGeom>
          <a:noFill/>
          <a:ln w="9525">
            <a:noFill/>
            <a:miter lim="800000"/>
            <a:headEnd/>
            <a:tailEnd/>
          </a:ln>
        </p:spPr>
      </p:pic>
      <p:pic>
        <p:nvPicPr>
          <p:cNvPr id="102" name="Picture 40" descr="j0290890"/>
          <p:cNvPicPr>
            <a:picLocks noChangeAspect="1" noChangeArrowheads="1"/>
          </p:cNvPicPr>
          <p:nvPr/>
        </p:nvPicPr>
        <p:blipFill>
          <a:blip r:embed="rId26"/>
          <a:srcRect/>
          <a:stretch>
            <a:fillRect/>
          </a:stretch>
        </p:blipFill>
        <p:spPr bwMode="auto">
          <a:xfrm>
            <a:off x="8685212" y="5943600"/>
            <a:ext cx="666750" cy="581891"/>
          </a:xfrm>
          <a:prstGeom prst="rect">
            <a:avLst/>
          </a:prstGeom>
          <a:noFill/>
          <a:ln w="9525">
            <a:noFill/>
            <a:miter lim="800000"/>
            <a:headEnd/>
            <a:tailEnd/>
          </a:ln>
        </p:spPr>
      </p:pic>
      <p:pic>
        <p:nvPicPr>
          <p:cNvPr id="103" name="Picture 41" descr="analytic tool3"/>
          <p:cNvPicPr>
            <a:picLocks noChangeAspect="1" noChangeArrowheads="1"/>
          </p:cNvPicPr>
          <p:nvPr/>
        </p:nvPicPr>
        <p:blipFill>
          <a:blip r:embed="rId27"/>
          <a:srcRect/>
          <a:stretch>
            <a:fillRect/>
          </a:stretch>
        </p:blipFill>
        <p:spPr bwMode="auto">
          <a:xfrm>
            <a:off x="5569095" y="1495425"/>
            <a:ext cx="1050636" cy="789998"/>
          </a:xfrm>
          <a:prstGeom prst="rect">
            <a:avLst/>
          </a:prstGeom>
          <a:noFill/>
          <a:ln w="9525">
            <a:noFill/>
            <a:miter lim="800000"/>
            <a:headEnd/>
            <a:tailEnd/>
          </a:ln>
        </p:spPr>
      </p:pic>
      <p:pic>
        <p:nvPicPr>
          <p:cNvPr id="104" name="Picture 42" descr="analytic tool3"/>
          <p:cNvPicPr>
            <a:picLocks noChangeAspect="1" noChangeArrowheads="1"/>
          </p:cNvPicPr>
          <p:nvPr/>
        </p:nvPicPr>
        <p:blipFill>
          <a:blip r:embed="rId27"/>
          <a:srcRect/>
          <a:stretch>
            <a:fillRect/>
          </a:stretch>
        </p:blipFill>
        <p:spPr bwMode="auto">
          <a:xfrm>
            <a:off x="3046412" y="5410200"/>
            <a:ext cx="1050636" cy="789998"/>
          </a:xfrm>
          <a:prstGeom prst="rect">
            <a:avLst/>
          </a:prstGeom>
          <a:noFill/>
          <a:ln w="9525">
            <a:noFill/>
            <a:miter lim="800000"/>
            <a:headEnd/>
            <a:tailEnd/>
          </a:ln>
        </p:spPr>
      </p:pic>
      <p:pic>
        <p:nvPicPr>
          <p:cNvPr id="105" name="Picture 43" descr="analytictool2"/>
          <p:cNvPicPr>
            <a:picLocks noChangeAspect="1" noChangeArrowheads="1"/>
          </p:cNvPicPr>
          <p:nvPr/>
        </p:nvPicPr>
        <p:blipFill>
          <a:blip r:embed="rId28"/>
          <a:srcRect/>
          <a:stretch>
            <a:fillRect/>
          </a:stretch>
        </p:blipFill>
        <p:spPr bwMode="auto">
          <a:xfrm>
            <a:off x="9371012" y="1905000"/>
            <a:ext cx="581891" cy="460664"/>
          </a:xfrm>
          <a:prstGeom prst="rect">
            <a:avLst/>
          </a:prstGeom>
          <a:noFill/>
          <a:ln w="9525">
            <a:noFill/>
            <a:miter lim="800000"/>
            <a:headEnd/>
            <a:tailEnd/>
          </a:ln>
        </p:spPr>
      </p:pic>
      <p:pic>
        <p:nvPicPr>
          <p:cNvPr id="106" name="Picture 44" descr="analytictool2"/>
          <p:cNvPicPr>
            <a:picLocks noChangeAspect="1" noChangeArrowheads="1"/>
          </p:cNvPicPr>
          <p:nvPr/>
        </p:nvPicPr>
        <p:blipFill>
          <a:blip r:embed="rId28"/>
          <a:srcRect/>
          <a:stretch>
            <a:fillRect/>
          </a:stretch>
        </p:blipFill>
        <p:spPr bwMode="auto">
          <a:xfrm>
            <a:off x="6551612" y="2969779"/>
            <a:ext cx="678873" cy="535421"/>
          </a:xfrm>
          <a:prstGeom prst="rect">
            <a:avLst/>
          </a:prstGeom>
          <a:noFill/>
          <a:ln w="9525">
            <a:noFill/>
            <a:miter lim="800000"/>
            <a:headEnd/>
            <a:tailEnd/>
          </a:ln>
        </p:spPr>
      </p:pic>
      <p:pic>
        <p:nvPicPr>
          <p:cNvPr id="107" name="Picture 45" descr="analytictool2"/>
          <p:cNvPicPr>
            <a:picLocks noChangeAspect="1" noChangeArrowheads="1"/>
          </p:cNvPicPr>
          <p:nvPr/>
        </p:nvPicPr>
        <p:blipFill>
          <a:blip r:embed="rId28"/>
          <a:srcRect/>
          <a:stretch>
            <a:fillRect/>
          </a:stretch>
        </p:blipFill>
        <p:spPr bwMode="auto">
          <a:xfrm>
            <a:off x="2132012" y="4114800"/>
            <a:ext cx="678873" cy="535421"/>
          </a:xfrm>
          <a:prstGeom prst="rect">
            <a:avLst/>
          </a:prstGeom>
          <a:noFill/>
          <a:ln w="9525">
            <a:noFill/>
            <a:miter lim="800000"/>
            <a:headEnd/>
            <a:tailEnd/>
          </a:ln>
        </p:spPr>
      </p:pic>
      <p:pic>
        <p:nvPicPr>
          <p:cNvPr id="108" name="Picture 46" descr="analytictool2"/>
          <p:cNvPicPr>
            <a:picLocks noChangeAspect="1" noChangeArrowheads="1"/>
          </p:cNvPicPr>
          <p:nvPr/>
        </p:nvPicPr>
        <p:blipFill>
          <a:blip r:embed="rId28"/>
          <a:srcRect/>
          <a:stretch>
            <a:fillRect/>
          </a:stretch>
        </p:blipFill>
        <p:spPr bwMode="auto">
          <a:xfrm>
            <a:off x="8151812" y="2667000"/>
            <a:ext cx="678873" cy="535421"/>
          </a:xfrm>
          <a:prstGeom prst="rect">
            <a:avLst/>
          </a:prstGeom>
          <a:noFill/>
          <a:ln w="9525">
            <a:noFill/>
            <a:miter lim="800000"/>
            <a:headEnd/>
            <a:tailEnd/>
          </a:ln>
        </p:spPr>
      </p:pic>
      <p:pic>
        <p:nvPicPr>
          <p:cNvPr id="109" name="Picture 47" descr="analytictool2"/>
          <p:cNvPicPr>
            <a:picLocks noChangeAspect="1" noChangeArrowheads="1"/>
          </p:cNvPicPr>
          <p:nvPr/>
        </p:nvPicPr>
        <p:blipFill>
          <a:blip r:embed="rId28"/>
          <a:srcRect/>
          <a:stretch>
            <a:fillRect/>
          </a:stretch>
        </p:blipFill>
        <p:spPr bwMode="auto">
          <a:xfrm>
            <a:off x="5180012" y="5105400"/>
            <a:ext cx="678873" cy="535421"/>
          </a:xfrm>
          <a:prstGeom prst="rect">
            <a:avLst/>
          </a:prstGeom>
          <a:noFill/>
          <a:ln w="9525">
            <a:noFill/>
            <a:miter lim="800000"/>
            <a:headEnd/>
            <a:tailEnd/>
          </a:ln>
        </p:spPr>
      </p:pic>
      <p:pic>
        <p:nvPicPr>
          <p:cNvPr id="110" name="Picture 48" descr="documents3"/>
          <p:cNvPicPr>
            <a:picLocks noChangeAspect="1" noChangeArrowheads="1"/>
          </p:cNvPicPr>
          <p:nvPr/>
        </p:nvPicPr>
        <p:blipFill>
          <a:blip r:embed="rId10"/>
          <a:srcRect/>
          <a:stretch>
            <a:fillRect/>
          </a:stretch>
        </p:blipFill>
        <p:spPr bwMode="auto">
          <a:xfrm>
            <a:off x="3579812" y="1662545"/>
            <a:ext cx="664731" cy="775855"/>
          </a:xfrm>
          <a:prstGeom prst="rect">
            <a:avLst/>
          </a:prstGeom>
          <a:noFill/>
          <a:ln w="9525">
            <a:noFill/>
            <a:miter lim="800000"/>
            <a:headEnd/>
            <a:tailEnd/>
          </a:ln>
        </p:spPr>
      </p:pic>
      <p:pic>
        <p:nvPicPr>
          <p:cNvPr id="111" name="Picture 49" descr="documents1"/>
          <p:cNvPicPr>
            <a:picLocks noChangeAspect="1" noChangeArrowheads="1"/>
          </p:cNvPicPr>
          <p:nvPr/>
        </p:nvPicPr>
        <p:blipFill>
          <a:blip r:embed="rId18"/>
          <a:srcRect/>
          <a:stretch>
            <a:fillRect/>
          </a:stretch>
        </p:blipFill>
        <p:spPr bwMode="auto">
          <a:xfrm>
            <a:off x="10514012" y="2514600"/>
            <a:ext cx="466726" cy="662709"/>
          </a:xfrm>
          <a:prstGeom prst="rect">
            <a:avLst/>
          </a:prstGeom>
          <a:noFill/>
          <a:ln w="9525">
            <a:noFill/>
            <a:miter lim="800000"/>
            <a:headEnd/>
            <a:tailEnd/>
          </a:ln>
        </p:spPr>
      </p:pic>
      <p:pic>
        <p:nvPicPr>
          <p:cNvPr id="112" name="Picture 50" descr="j0230811"/>
          <p:cNvPicPr>
            <a:picLocks noChangeAspect="1" noChangeArrowheads="1"/>
          </p:cNvPicPr>
          <p:nvPr/>
        </p:nvPicPr>
        <p:blipFill>
          <a:blip r:embed="rId29"/>
          <a:srcRect/>
          <a:stretch>
            <a:fillRect/>
          </a:stretch>
        </p:blipFill>
        <p:spPr bwMode="auto">
          <a:xfrm>
            <a:off x="3198812" y="2888962"/>
            <a:ext cx="678873" cy="616238"/>
          </a:xfrm>
          <a:prstGeom prst="rect">
            <a:avLst/>
          </a:prstGeom>
          <a:noFill/>
          <a:ln w="9525">
            <a:noFill/>
            <a:miter lim="800000"/>
            <a:headEnd/>
            <a:tailEnd/>
          </a:ln>
        </p:spPr>
      </p:pic>
      <p:pic>
        <p:nvPicPr>
          <p:cNvPr id="113" name="Picture 51" descr="j0400342"/>
          <p:cNvPicPr>
            <a:picLocks noChangeAspect="1" noChangeArrowheads="1"/>
          </p:cNvPicPr>
          <p:nvPr/>
        </p:nvPicPr>
        <p:blipFill>
          <a:blip r:embed="rId30"/>
          <a:srcRect/>
          <a:stretch>
            <a:fillRect/>
          </a:stretch>
        </p:blipFill>
        <p:spPr bwMode="auto">
          <a:xfrm>
            <a:off x="7466012" y="2133600"/>
            <a:ext cx="579871" cy="868795"/>
          </a:xfrm>
          <a:prstGeom prst="rect">
            <a:avLst/>
          </a:prstGeom>
          <a:noFill/>
          <a:ln w="9525">
            <a:noFill/>
            <a:miter lim="800000"/>
            <a:headEnd/>
            <a:tailEnd/>
          </a:ln>
        </p:spPr>
      </p:pic>
      <p:pic>
        <p:nvPicPr>
          <p:cNvPr id="114" name="Picture 52" descr="j0406124"/>
          <p:cNvPicPr>
            <a:picLocks noChangeAspect="1" noChangeArrowheads="1"/>
          </p:cNvPicPr>
          <p:nvPr/>
        </p:nvPicPr>
        <p:blipFill>
          <a:blip r:embed="rId20"/>
          <a:srcRect/>
          <a:stretch>
            <a:fillRect/>
          </a:stretch>
        </p:blipFill>
        <p:spPr bwMode="auto">
          <a:xfrm>
            <a:off x="1065212" y="2713182"/>
            <a:ext cx="682913" cy="792018"/>
          </a:xfrm>
          <a:prstGeom prst="rect">
            <a:avLst/>
          </a:prstGeom>
          <a:noFill/>
          <a:ln w="9525">
            <a:noFill/>
            <a:miter lim="800000"/>
            <a:headEnd/>
            <a:tailEnd/>
          </a:ln>
        </p:spPr>
      </p:pic>
      <p:pic>
        <p:nvPicPr>
          <p:cNvPr id="115" name="Picture 53" descr="j0406124"/>
          <p:cNvPicPr>
            <a:picLocks noChangeAspect="1" noChangeArrowheads="1"/>
          </p:cNvPicPr>
          <p:nvPr/>
        </p:nvPicPr>
        <p:blipFill>
          <a:blip r:embed="rId20"/>
          <a:srcRect/>
          <a:stretch>
            <a:fillRect/>
          </a:stretch>
        </p:blipFill>
        <p:spPr bwMode="auto">
          <a:xfrm>
            <a:off x="8456612" y="3276600"/>
            <a:ext cx="682913" cy="792018"/>
          </a:xfrm>
          <a:prstGeom prst="rect">
            <a:avLst/>
          </a:prstGeom>
          <a:noFill/>
          <a:ln w="9525">
            <a:noFill/>
            <a:miter lim="800000"/>
            <a:headEnd/>
            <a:tailEnd/>
          </a:ln>
        </p:spPr>
      </p:pic>
      <p:pic>
        <p:nvPicPr>
          <p:cNvPr id="116" name="Picture 54" descr="j0406124"/>
          <p:cNvPicPr>
            <a:picLocks noChangeAspect="1" noChangeArrowheads="1"/>
          </p:cNvPicPr>
          <p:nvPr/>
        </p:nvPicPr>
        <p:blipFill>
          <a:blip r:embed="rId20"/>
          <a:srcRect/>
          <a:stretch>
            <a:fillRect/>
          </a:stretch>
        </p:blipFill>
        <p:spPr bwMode="auto">
          <a:xfrm>
            <a:off x="1676400" y="1295400"/>
            <a:ext cx="682913" cy="792018"/>
          </a:xfrm>
          <a:prstGeom prst="rect">
            <a:avLst/>
          </a:prstGeom>
          <a:noFill/>
          <a:ln w="9525">
            <a:noFill/>
            <a:miter lim="800000"/>
            <a:headEnd/>
            <a:tailEnd/>
          </a:ln>
        </p:spPr>
      </p:pic>
      <p:pic>
        <p:nvPicPr>
          <p:cNvPr id="117" name="Picture 55" descr="j0406124"/>
          <p:cNvPicPr>
            <a:picLocks noChangeAspect="1" noChangeArrowheads="1"/>
          </p:cNvPicPr>
          <p:nvPr/>
        </p:nvPicPr>
        <p:blipFill>
          <a:blip r:embed="rId20"/>
          <a:srcRect/>
          <a:stretch>
            <a:fillRect/>
          </a:stretch>
        </p:blipFill>
        <p:spPr bwMode="auto">
          <a:xfrm>
            <a:off x="836612" y="4648200"/>
            <a:ext cx="335395" cy="387927"/>
          </a:xfrm>
          <a:prstGeom prst="rect">
            <a:avLst/>
          </a:prstGeom>
          <a:noFill/>
          <a:ln w="9525">
            <a:noFill/>
            <a:miter lim="800000"/>
            <a:headEnd/>
            <a:tailEnd/>
          </a:ln>
        </p:spPr>
      </p:pic>
      <p:pic>
        <p:nvPicPr>
          <p:cNvPr id="118" name="Picture 56" descr="BS00877A"/>
          <p:cNvPicPr>
            <a:picLocks noChangeAspect="1" noChangeArrowheads="1"/>
          </p:cNvPicPr>
          <p:nvPr/>
        </p:nvPicPr>
        <p:blipFill>
          <a:blip r:embed="rId31"/>
          <a:srcRect/>
          <a:stretch>
            <a:fillRect/>
          </a:stretch>
        </p:blipFill>
        <p:spPr bwMode="auto">
          <a:xfrm>
            <a:off x="8761412" y="4343400"/>
            <a:ext cx="258618" cy="290945"/>
          </a:xfrm>
          <a:prstGeom prst="rect">
            <a:avLst/>
          </a:prstGeom>
          <a:noFill/>
          <a:ln w="9525">
            <a:noFill/>
            <a:miter lim="800000"/>
            <a:headEnd/>
            <a:tailEnd/>
          </a:ln>
        </p:spPr>
      </p:pic>
      <p:pic>
        <p:nvPicPr>
          <p:cNvPr id="119" name="Picture 57" descr="analytictool2"/>
          <p:cNvPicPr>
            <a:picLocks noChangeAspect="1" noChangeArrowheads="1"/>
          </p:cNvPicPr>
          <p:nvPr/>
        </p:nvPicPr>
        <p:blipFill>
          <a:blip r:embed="rId32"/>
          <a:srcRect/>
          <a:stretch>
            <a:fillRect/>
          </a:stretch>
        </p:blipFill>
        <p:spPr bwMode="auto">
          <a:xfrm>
            <a:off x="3427412" y="4495800"/>
            <a:ext cx="387928" cy="373785"/>
          </a:xfrm>
          <a:prstGeom prst="rect">
            <a:avLst/>
          </a:prstGeom>
          <a:noFill/>
          <a:ln w="9525">
            <a:noFill/>
            <a:miter lim="800000"/>
            <a:headEnd/>
            <a:tailEnd/>
          </a:ln>
        </p:spPr>
      </p:pic>
      <p:pic>
        <p:nvPicPr>
          <p:cNvPr id="120" name="Picture 58" descr="max">
            <a:hlinkClick r:id="rId33"/>
          </p:cNvPr>
          <p:cNvPicPr>
            <a:picLocks noChangeAspect="1" noChangeArrowheads="1"/>
          </p:cNvPicPr>
          <p:nvPr/>
        </p:nvPicPr>
        <p:blipFill>
          <a:blip r:embed="rId34"/>
          <a:srcRect/>
          <a:stretch>
            <a:fillRect/>
          </a:stretch>
        </p:blipFill>
        <p:spPr bwMode="auto">
          <a:xfrm>
            <a:off x="10590212" y="4114800"/>
            <a:ext cx="581891" cy="751609"/>
          </a:xfrm>
          <a:prstGeom prst="rect">
            <a:avLst/>
          </a:prstGeom>
          <a:noFill/>
          <a:ln w="9525">
            <a:noFill/>
            <a:miter lim="800000"/>
            <a:headEnd/>
            <a:tailEnd/>
          </a:ln>
        </p:spPr>
      </p:pic>
      <p:pic>
        <p:nvPicPr>
          <p:cNvPr id="121" name="Picture 59" descr="people7"/>
          <p:cNvPicPr>
            <a:picLocks noChangeAspect="1" noChangeArrowheads="1"/>
          </p:cNvPicPr>
          <p:nvPr/>
        </p:nvPicPr>
        <p:blipFill>
          <a:blip r:embed="rId35"/>
          <a:srcRect/>
          <a:stretch>
            <a:fillRect/>
          </a:stretch>
        </p:blipFill>
        <p:spPr bwMode="auto">
          <a:xfrm>
            <a:off x="9523412" y="2590800"/>
            <a:ext cx="547544" cy="775855"/>
          </a:xfrm>
          <a:prstGeom prst="rect">
            <a:avLst/>
          </a:prstGeom>
          <a:noFill/>
          <a:ln w="9525">
            <a:noFill/>
            <a:miter lim="800000"/>
            <a:headEnd/>
            <a:tailEnd/>
          </a:ln>
        </p:spPr>
      </p:pic>
      <p:pic>
        <p:nvPicPr>
          <p:cNvPr id="122" name="Picture 60" descr="j0309743"/>
          <p:cNvPicPr>
            <a:picLocks noChangeAspect="1" noChangeArrowheads="1" noCrop="1"/>
          </p:cNvPicPr>
          <p:nvPr/>
        </p:nvPicPr>
        <p:blipFill>
          <a:blip r:embed="rId36"/>
          <a:srcRect/>
          <a:stretch>
            <a:fillRect/>
          </a:stretch>
        </p:blipFill>
        <p:spPr bwMode="auto">
          <a:xfrm>
            <a:off x="9752012" y="2286000"/>
            <a:ext cx="678873" cy="569768"/>
          </a:xfrm>
          <a:prstGeom prst="rect">
            <a:avLst/>
          </a:prstGeom>
          <a:noFill/>
          <a:ln w="9525">
            <a:noFill/>
            <a:miter lim="800000"/>
            <a:headEnd/>
            <a:tailEnd/>
          </a:ln>
        </p:spPr>
      </p:pic>
      <p:pic>
        <p:nvPicPr>
          <p:cNvPr id="123" name="Picture 61" descr="analytic tool3"/>
          <p:cNvPicPr>
            <a:picLocks noChangeAspect="1" noChangeArrowheads="1"/>
          </p:cNvPicPr>
          <p:nvPr/>
        </p:nvPicPr>
        <p:blipFill>
          <a:blip r:embed="rId27"/>
          <a:srcRect/>
          <a:stretch>
            <a:fillRect/>
          </a:stretch>
        </p:blipFill>
        <p:spPr bwMode="auto">
          <a:xfrm>
            <a:off x="5811549" y="4495800"/>
            <a:ext cx="565728" cy="426317"/>
          </a:xfrm>
          <a:prstGeom prst="rect">
            <a:avLst/>
          </a:prstGeom>
          <a:noFill/>
          <a:ln w="9525">
            <a:noFill/>
            <a:miter lim="800000"/>
            <a:headEnd/>
            <a:tailEnd/>
          </a:ln>
        </p:spPr>
      </p:pic>
      <p:pic>
        <p:nvPicPr>
          <p:cNvPr id="124" name="Picture 62" descr="analytictool2"/>
          <p:cNvPicPr>
            <a:picLocks noChangeAspect="1" noChangeArrowheads="1"/>
          </p:cNvPicPr>
          <p:nvPr/>
        </p:nvPicPr>
        <p:blipFill>
          <a:blip r:embed="rId28"/>
          <a:srcRect/>
          <a:stretch>
            <a:fillRect/>
          </a:stretch>
        </p:blipFill>
        <p:spPr bwMode="auto">
          <a:xfrm>
            <a:off x="10056812" y="2819400"/>
            <a:ext cx="452582" cy="357621"/>
          </a:xfrm>
          <a:prstGeom prst="rect">
            <a:avLst/>
          </a:prstGeom>
          <a:noFill/>
          <a:ln w="9525">
            <a:noFill/>
            <a:miter lim="800000"/>
            <a:headEnd/>
            <a:tailEnd/>
          </a:ln>
        </p:spPr>
      </p:pic>
      <p:pic>
        <p:nvPicPr>
          <p:cNvPr id="125" name="Picture 63" descr="documents1"/>
          <p:cNvPicPr>
            <a:picLocks noChangeAspect="1" noChangeArrowheads="1"/>
          </p:cNvPicPr>
          <p:nvPr/>
        </p:nvPicPr>
        <p:blipFill>
          <a:blip r:embed="rId18"/>
          <a:srcRect/>
          <a:stretch>
            <a:fillRect/>
          </a:stretch>
        </p:blipFill>
        <p:spPr bwMode="auto">
          <a:xfrm>
            <a:off x="8837612" y="1143000"/>
            <a:ext cx="466726" cy="662709"/>
          </a:xfrm>
          <a:prstGeom prst="rect">
            <a:avLst/>
          </a:prstGeom>
          <a:noFill/>
          <a:ln w="9525">
            <a:noFill/>
            <a:miter lim="800000"/>
            <a:headEnd/>
            <a:tailEnd/>
          </a:ln>
        </p:spPr>
      </p:pic>
      <p:pic>
        <p:nvPicPr>
          <p:cNvPr id="126" name="Picture 64" descr="04%2520Santa%2520Claus%2520af%2520%C3%A6ldre%2520model">
            <a:hlinkClick r:id="rId37"/>
          </p:cNvPr>
          <p:cNvPicPr>
            <a:picLocks noChangeAspect="1" noChangeArrowheads="1"/>
          </p:cNvPicPr>
          <p:nvPr/>
        </p:nvPicPr>
        <p:blipFill>
          <a:blip r:embed="rId38"/>
          <a:srcRect/>
          <a:stretch>
            <a:fillRect/>
          </a:stretch>
        </p:blipFill>
        <p:spPr bwMode="auto">
          <a:xfrm>
            <a:off x="1674812" y="4343400"/>
            <a:ext cx="448541" cy="460664"/>
          </a:xfrm>
          <a:prstGeom prst="rect">
            <a:avLst/>
          </a:prstGeom>
          <a:noFill/>
          <a:ln w="9525">
            <a:noFill/>
            <a:miter lim="800000"/>
            <a:headEnd/>
            <a:tailEnd/>
          </a:ln>
        </p:spPr>
      </p:pic>
      <p:sp>
        <p:nvSpPr>
          <p:cNvPr id="127" name="Title 126"/>
          <p:cNvSpPr>
            <a:spLocks noGrp="1"/>
          </p:cNvSpPr>
          <p:nvPr>
            <p:ph type="title"/>
          </p:nvPr>
        </p:nvSpPr>
        <p:spPr>
          <a:xfrm>
            <a:off x="515939" y="228600"/>
            <a:ext cx="11164886" cy="941796"/>
          </a:xfrm>
        </p:spPr>
        <p:txBody>
          <a:bodyPr/>
          <a:lstStyle/>
          <a:p>
            <a:r>
              <a:rPr lang="en-US" sz="4000" dirty="0" smtClean="0"/>
              <a:t>Multidimensional Networks in Web 2.0</a:t>
            </a:r>
            <a:br>
              <a:rPr lang="en-US" sz="4000" dirty="0" smtClean="0"/>
            </a:br>
            <a:r>
              <a:rPr lang="en-US" sz="2800" dirty="0" smtClean="0"/>
              <a:t>Multiple Types of Nodes and Multiple Types of Relationships</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10000" accel="50000" fill="remove" nodeType="clickEffect">
                                  <p:stCondLst>
                                    <p:cond delay="500"/>
                                  </p:stCondLst>
                                  <p:childTnLst>
                                    <p:animScale>
                                      <p:cBhvr>
                                        <p:cTn id="6" dur="5000" fill="hold"/>
                                        <p:tgtEl>
                                          <p:spTgt spid="87"/>
                                        </p:tgtEl>
                                      </p:cBhvr>
                                      <p:by x="150000" y="150000"/>
                                    </p:animScale>
                                  </p:childTnLst>
                                </p:cTn>
                              </p:par>
                              <p:par>
                                <p:cTn id="7" presetID="6" presetClass="emph" presetSubtype="0" repeatCount="10000" fill="remove" nodeType="withEffect">
                                  <p:stCondLst>
                                    <p:cond delay="0"/>
                                  </p:stCondLst>
                                  <p:childTnLst>
                                    <p:animScale>
                                      <p:cBhvr>
                                        <p:cTn id="8" dur="500" fill="hold"/>
                                        <p:tgtEl>
                                          <p:spTgt spid="83"/>
                                        </p:tgtEl>
                                      </p:cBhvr>
                                      <p:by x="150000" y="150000"/>
                                    </p:animScale>
                                  </p:childTnLst>
                                </p:cTn>
                              </p:par>
                              <p:par>
                                <p:cTn id="9" presetID="6" presetClass="emph" presetSubtype="0" fill="hold" nodeType="withEffect">
                                  <p:stCondLst>
                                    <p:cond delay="0"/>
                                  </p:stCondLst>
                                  <p:childTnLst>
                                    <p:animScale>
                                      <p:cBhvr>
                                        <p:cTn id="10" dur="2000" fill="hold"/>
                                        <p:tgtEl>
                                          <p:spTgt spid="85"/>
                                        </p:tgtEl>
                                      </p:cBhvr>
                                      <p:by x="150000" y="150000"/>
                                    </p:animScale>
                                  </p:childTnLst>
                                </p:cTn>
                              </p:par>
                              <p:par>
                                <p:cTn id="11" presetID="6" presetClass="emph" presetSubtype="0" accel="50000" fill="remove" nodeType="withEffect">
                                  <p:stCondLst>
                                    <p:cond delay="0"/>
                                  </p:stCondLst>
                                  <p:childTnLst>
                                    <p:animScale>
                                      <p:cBhvr>
                                        <p:cTn id="12" dur="1000" fill="hold"/>
                                        <p:tgtEl>
                                          <p:spTgt spid="86"/>
                                        </p:tgtEl>
                                      </p:cBhvr>
                                      <p:by x="150000" y="150000"/>
                                    </p:animScale>
                                  </p:childTnLst>
                                </p:cTn>
                              </p:par>
                              <p:par>
                                <p:cTn id="13" presetID="6" presetClass="emph" presetSubtype="0" accel="50000" fill="remove" nodeType="withEffect">
                                  <p:stCondLst>
                                    <p:cond delay="0"/>
                                  </p:stCondLst>
                                  <p:childTnLst>
                                    <p:animScale>
                                      <p:cBhvr>
                                        <p:cTn id="14" dur="1000" fill="hold"/>
                                        <p:tgtEl>
                                          <p:spTgt spid="114"/>
                                        </p:tgtEl>
                                      </p:cBhvr>
                                      <p:by x="150000" y="150000"/>
                                    </p:animScale>
                                  </p:childTnLst>
                                </p:cTn>
                              </p:par>
                              <p:par>
                                <p:cTn id="15" presetID="6" presetClass="emph" presetSubtype="0" accel="50000" fill="remove" nodeType="withEffect">
                                  <p:stCondLst>
                                    <p:cond delay="0"/>
                                  </p:stCondLst>
                                  <p:childTnLst>
                                    <p:animScale>
                                      <p:cBhvr>
                                        <p:cTn id="16" dur="1000" fill="hold"/>
                                        <p:tgtEl>
                                          <p:spTgt spid="115"/>
                                        </p:tgtEl>
                                      </p:cBhvr>
                                      <p:by x="150000" y="150000"/>
                                    </p:animScale>
                                  </p:childTnLst>
                                </p:cTn>
                              </p:par>
                              <p:par>
                                <p:cTn id="17" presetID="6" presetClass="emph" presetSubtype="0" accel="50000" fill="remove" nodeType="withEffect">
                                  <p:stCondLst>
                                    <p:cond delay="0"/>
                                  </p:stCondLst>
                                  <p:childTnLst>
                                    <p:animScale>
                                      <p:cBhvr>
                                        <p:cTn id="18" dur="1000" fill="hold"/>
                                        <p:tgtEl>
                                          <p:spTgt spid="116"/>
                                        </p:tgtEl>
                                      </p:cBhvr>
                                      <p:by x="150000" y="150000"/>
                                    </p:animScale>
                                  </p:childTnLst>
                                </p:cTn>
                              </p:par>
                              <p:par>
                                <p:cTn id="19" presetID="6" presetClass="emph" presetSubtype="0" accel="50000" fill="remove" nodeType="withEffect">
                                  <p:stCondLst>
                                    <p:cond delay="0"/>
                                  </p:stCondLst>
                                  <p:childTnLst>
                                    <p:animScale>
                                      <p:cBhvr>
                                        <p:cTn id="20" dur="1000" fill="hold"/>
                                        <p:tgtEl>
                                          <p:spTgt spid="117"/>
                                        </p:tgtEl>
                                      </p:cBhvr>
                                      <p:by x="150000" y="150000"/>
                                    </p:animScale>
                                  </p:childTnLst>
                                </p:cTn>
                              </p:par>
                              <p:par>
                                <p:cTn id="21" presetID="30" presetClass="emph" presetSubtype="0" fill="hold" nodeType="withEffect">
                                  <p:stCondLst>
                                    <p:cond delay="0"/>
                                  </p:stCondLst>
                                  <p:childTnLst>
                                    <p:animClr clrSpc="hsl" dir="cw">
                                      <p:cBhvr override="childStyle">
                                        <p:cTn id="22" dur="500" fill="hold"/>
                                        <p:tgtEl>
                                          <p:spTgt spid="78"/>
                                        </p:tgtEl>
                                        <p:attrNameLst>
                                          <p:attrName>style.color</p:attrName>
                                        </p:attrNameLst>
                                      </p:cBhvr>
                                      <p:by>
                                        <p:hsl h="0" s="12549" l="25098"/>
                                      </p:by>
                                    </p:animClr>
                                    <p:animClr clrSpc="hsl" dir="cw">
                                      <p:cBhvr>
                                        <p:cTn id="23" dur="500" fill="hold"/>
                                        <p:tgtEl>
                                          <p:spTgt spid="78"/>
                                        </p:tgtEl>
                                        <p:attrNameLst>
                                          <p:attrName>fillcolor</p:attrName>
                                        </p:attrNameLst>
                                      </p:cBhvr>
                                      <p:by>
                                        <p:hsl h="0" s="12549" l="25098"/>
                                      </p:by>
                                    </p:animClr>
                                    <p:animClr clrSpc="hsl" dir="cw">
                                      <p:cBhvr>
                                        <p:cTn id="24" dur="500" fill="hold"/>
                                        <p:tgtEl>
                                          <p:spTgt spid="78"/>
                                        </p:tgtEl>
                                        <p:attrNameLst>
                                          <p:attrName>stroke.color</p:attrName>
                                        </p:attrNameLst>
                                      </p:cBhvr>
                                      <p:by>
                                        <p:hsl h="0" s="12549" l="25098"/>
                                      </p:by>
                                    </p:animClr>
                                    <p:set>
                                      <p:cBhvr>
                                        <p:cTn id="25" dur="500" fill="hold"/>
                                        <p:tgtEl>
                                          <p:spTgt spid="78"/>
                                        </p:tgtEl>
                                        <p:attrNameLst>
                                          <p:attrName>fill.type</p:attrName>
                                        </p:attrNameLst>
                                      </p:cBhvr>
                                      <p:to>
                                        <p:strVal val="solid"/>
                                      </p:to>
                                    </p:set>
                                  </p:childTnLst>
                                </p:cTn>
                              </p:par>
                              <p:par>
                                <p:cTn id="26" presetID="9" presetClass="emph" presetSubtype="0" nodeType="withEffect">
                                  <p:stCondLst>
                                    <p:cond delay="0"/>
                                  </p:stCondLst>
                                  <p:childTnLst>
                                    <p:set>
                                      <p:cBhvr rctx="PPT">
                                        <p:cTn id="27" dur="5000"/>
                                        <p:tgtEl>
                                          <p:spTgt spid="93"/>
                                        </p:tgtEl>
                                        <p:attrNameLst>
                                          <p:attrName>style.opacity</p:attrName>
                                        </p:attrNameLst>
                                      </p:cBhvr>
                                      <p:to>
                                        <p:strVal val="0.25"/>
                                      </p:to>
                                    </p:set>
                                    <p:animEffect filter="image" prLst="opacity: 0.25">
                                      <p:cBhvr rctx="IE">
                                        <p:cTn id="28" dur="5000"/>
                                        <p:tgtEl>
                                          <p:spTgt spid="93"/>
                                        </p:tgtEl>
                                      </p:cBhvr>
                                    </p:animEffect>
                                  </p:childTnLst>
                                </p:cTn>
                              </p:par>
                              <p:par>
                                <p:cTn id="29" presetID="9" presetClass="emph" presetSubtype="0" nodeType="withEffect">
                                  <p:stCondLst>
                                    <p:cond delay="0"/>
                                  </p:stCondLst>
                                  <p:childTnLst>
                                    <p:set>
                                      <p:cBhvr rctx="PPT">
                                        <p:cTn id="30" dur="indefinite"/>
                                        <p:tgtEl>
                                          <p:spTgt spid="110"/>
                                        </p:tgtEl>
                                        <p:attrNameLst>
                                          <p:attrName>style.opacity</p:attrName>
                                        </p:attrNameLst>
                                      </p:cBhvr>
                                      <p:to>
                                        <p:strVal val="0.5"/>
                                      </p:to>
                                    </p:set>
                                    <p:animEffect filter="image" prLst="opacity: 0.5">
                                      <p:cBhvr rctx="IE">
                                        <p:cTn id="31" dur="indefinite"/>
                                        <p:tgtEl>
                                          <p:spTgt spid="110"/>
                                        </p:tgtEl>
                                      </p:cBhvr>
                                    </p:animEffect>
                                  </p:childTnLst>
                                </p:cTn>
                              </p:par>
                              <p:par>
                                <p:cTn id="32" presetID="9" presetClass="emph" presetSubtype="0" nodeType="withEffect">
                                  <p:stCondLst>
                                    <p:cond delay="0"/>
                                  </p:stCondLst>
                                  <p:childTnLst>
                                    <p:set>
                                      <p:cBhvr rctx="PPT">
                                        <p:cTn id="33" dur="3000"/>
                                        <p:tgtEl>
                                          <p:spTgt spid="72"/>
                                        </p:tgtEl>
                                        <p:attrNameLst>
                                          <p:attrName>style.opacity</p:attrName>
                                        </p:attrNameLst>
                                      </p:cBhvr>
                                      <p:to>
                                        <p:strVal val="0"/>
                                      </p:to>
                                    </p:set>
                                    <p:animEffect filter="image" prLst="opacity: 0">
                                      <p:cBhvr rctx="IE">
                                        <p:cTn id="34" dur="3000"/>
                                        <p:tgtEl>
                                          <p:spTgt spid="72"/>
                                        </p:tgtEl>
                                      </p:cBhvr>
                                    </p:animEffect>
                                  </p:childTnLst>
                                </p:cTn>
                              </p:par>
                              <p:par>
                                <p:cTn id="35" presetID="26" presetClass="emph" presetSubtype="0" repeatCount="10000" fill="remove" nodeType="withEffect">
                                  <p:stCondLst>
                                    <p:cond delay="0"/>
                                  </p:stCondLst>
                                  <p:childTnLst>
                                    <p:animEffect transition="out" filter="fade">
                                      <p:cBhvr>
                                        <p:cTn id="36" dur="500" tmFilter="0, 0; .2, .5; .8, .5; 1, 0"/>
                                        <p:tgtEl>
                                          <p:spTgt spid="67"/>
                                        </p:tgtEl>
                                      </p:cBhvr>
                                    </p:animEffect>
                                    <p:animScale>
                                      <p:cBhvr>
                                        <p:cTn id="37" dur="250" autoRev="1" fill="hold"/>
                                        <p:tgtEl>
                                          <p:spTgt spid="67"/>
                                        </p:tgtEl>
                                      </p:cBhvr>
                                      <p:by x="105000" y="105000"/>
                                    </p:animScale>
                                  </p:childTnLst>
                                </p:cTn>
                              </p:par>
                              <p:par>
                                <p:cTn id="38" presetID="26" presetClass="emph" presetSubtype="0" repeatCount="10000" fill="remove" nodeType="withEffect">
                                  <p:stCondLst>
                                    <p:cond delay="0"/>
                                  </p:stCondLst>
                                  <p:childTnLst>
                                    <p:animEffect transition="out" filter="fade">
                                      <p:cBhvr>
                                        <p:cTn id="39" dur="2000" tmFilter="0, 0; .2, .5; .8, .5; 1, 0"/>
                                        <p:tgtEl>
                                          <p:spTgt spid="112"/>
                                        </p:tgtEl>
                                      </p:cBhvr>
                                    </p:animEffect>
                                    <p:animScale>
                                      <p:cBhvr>
                                        <p:cTn id="40" dur="1000" autoRev="1" fill="hold"/>
                                        <p:tgtEl>
                                          <p:spTgt spid="112"/>
                                        </p:tgtEl>
                                      </p:cBhvr>
                                      <p:by x="105000" y="105000"/>
                                    </p:animScale>
                                  </p:childTnLst>
                                </p:cTn>
                              </p:par>
                              <p:par>
                                <p:cTn id="41" presetID="8" presetClass="emph" presetSubtype="0" repeatCount="10000" fill="remove" nodeType="withEffect">
                                  <p:stCondLst>
                                    <p:cond delay="0"/>
                                  </p:stCondLst>
                                  <p:childTnLst>
                                    <p:animRot by="21600000">
                                      <p:cBhvr>
                                        <p:cTn id="42" dur="5000" fill="hold"/>
                                        <p:tgtEl>
                                          <p:spTgt spid="66"/>
                                        </p:tgtEl>
                                        <p:attrNameLst>
                                          <p:attrName>r</p:attrName>
                                        </p:attrNameLst>
                                      </p:cBhvr>
                                    </p:animRot>
                                  </p:childTnLst>
                                </p:cTn>
                              </p:par>
                              <p:par>
                                <p:cTn id="43" presetID="6" presetClass="emph" presetSubtype="0" repeatCount="10000" fill="remove" nodeType="withEffect">
                                  <p:stCondLst>
                                    <p:cond delay="0"/>
                                  </p:stCondLst>
                                  <p:childTnLst>
                                    <p:animScale>
                                      <p:cBhvr>
                                        <p:cTn id="44" dur="3000" fill="hold"/>
                                        <p:tgtEl>
                                          <p:spTgt spid="122"/>
                                        </p:tgtEl>
                                      </p:cBhvr>
                                      <p:by x="150000" y="150000"/>
                                    </p:animScale>
                                  </p:childTnLst>
                                </p:cTn>
                              </p:par>
                              <p:par>
                                <p:cTn id="45" presetID="26" presetClass="emph" presetSubtype="0" repeatCount="10000" fill="remove" nodeType="withEffect">
                                  <p:stCondLst>
                                    <p:cond delay="0"/>
                                  </p:stCondLst>
                                  <p:childTnLst>
                                    <p:animEffect transition="out" filter="fade">
                                      <p:cBhvr>
                                        <p:cTn id="46" dur="5000" tmFilter="0, 0; .2, .5; .8, .5; 1, 0"/>
                                        <p:tgtEl>
                                          <p:spTgt spid="84"/>
                                        </p:tgtEl>
                                      </p:cBhvr>
                                    </p:animEffect>
                                    <p:animScale>
                                      <p:cBhvr>
                                        <p:cTn id="47" dur="2500" autoRev="1" fill="hold"/>
                                        <p:tgtEl>
                                          <p:spTgt spid="84"/>
                                        </p:tgtEl>
                                      </p:cBhvr>
                                      <p:by x="105000" y="105000"/>
                                    </p:animScale>
                                  </p:childTnLst>
                                </p:cTn>
                              </p:par>
                              <p:par>
                                <p:cTn id="48" presetID="6" presetClass="emph" presetSubtype="0" repeatCount="10000" fill="hold" nodeType="withEffect">
                                  <p:stCondLst>
                                    <p:cond delay="0"/>
                                  </p:stCondLst>
                                  <p:childTnLst>
                                    <p:animScale>
                                      <p:cBhvr>
                                        <p:cTn id="49" dur="5000" fill="hold"/>
                                        <p:tgtEl>
                                          <p:spTgt spid="1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ChangeArrowheads="1"/>
          </p:cNvSpPr>
          <p:nvPr/>
        </p:nvSpPr>
        <p:spPr bwMode="auto">
          <a:xfrm>
            <a:off x="1320456" y="228600"/>
            <a:ext cx="10563648" cy="5943600"/>
          </a:xfrm>
          <a:prstGeom prst="rect">
            <a:avLst/>
          </a:prstGeom>
          <a:noFill/>
          <a:ln w="9525">
            <a:noFill/>
            <a:miter lim="800000"/>
            <a:headEnd/>
            <a:tailEnd/>
          </a:ln>
          <a:effectLst/>
        </p:spPr>
        <p:txBody>
          <a:bodyPr lIns="92075" tIns="46038" rIns="92075" bIns="46038" anchor="ctr"/>
          <a:lstStyle/>
          <a:p>
            <a:pPr algn="ctr" eaLnBrk="0" hangingPunct="0">
              <a:lnSpc>
                <a:spcPct val="90000"/>
              </a:lnSpc>
              <a:buClr>
                <a:schemeClr val="tx2"/>
              </a:buClr>
              <a:buSzPct val="75000"/>
              <a:buFont typeface="Monotype Sorts" pitchFamily="2" charset="2"/>
              <a:buNone/>
              <a:defRPr/>
            </a:pPr>
            <a:endParaRPr lang="en-US" sz="4800" dirty="0">
              <a:effectLst>
                <a:outerShdw blurRad="38100" dist="38100" dir="2700000" algn="tl">
                  <a:srgbClr val="000000"/>
                </a:outerShdw>
              </a:effectLst>
              <a:latin typeface="Times New Roman" pitchFamily="18" charset="0"/>
              <a:cs typeface="+mn-cs"/>
            </a:endParaRPr>
          </a:p>
        </p:txBody>
      </p:sp>
      <p:pic>
        <p:nvPicPr>
          <p:cNvPr id="10243" name="Picture 7" descr="NU Logo"/>
          <p:cNvPicPr>
            <a:picLocks noChangeArrowheads="1"/>
          </p:cNvPicPr>
          <p:nvPr/>
        </p:nvPicPr>
        <p:blipFill>
          <a:blip r:embed="rId3"/>
          <a:stretch>
            <a:fillRect/>
          </a:stretch>
        </p:blipFill>
        <p:spPr bwMode="auto">
          <a:xfrm>
            <a:off x="0" y="5581650"/>
            <a:ext cx="1293812" cy="1276350"/>
          </a:xfrm>
          <a:prstGeom prst="rect">
            <a:avLst/>
          </a:prstGeom>
          <a:ln>
            <a:noFill/>
          </a:ln>
          <a:effectLst>
            <a:outerShdw blurRad="292100" dist="139700" dir="2700000" algn="tl" rotWithShape="0">
              <a:srgbClr val="333333">
                <a:alpha val="65000"/>
              </a:srgbClr>
            </a:outerShdw>
          </a:effectLst>
        </p:spPr>
      </p:pic>
      <p:sp>
        <p:nvSpPr>
          <p:cNvPr id="7" name="Title 6"/>
          <p:cNvSpPr>
            <a:spLocks noGrp="1"/>
          </p:cNvSpPr>
          <p:nvPr>
            <p:ph type="title"/>
          </p:nvPr>
        </p:nvSpPr>
        <p:spPr>
          <a:xfrm>
            <a:off x="531813" y="1419225"/>
            <a:ext cx="11164886" cy="398878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Do We </a:t>
            </a:r>
            <a:b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Create, </a:t>
            </a:r>
            <a:b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Maintain, </a:t>
            </a:r>
            <a:b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Dissolve, And Reconstitute Our Communication And Knowledge Networks?</a:t>
            </a:r>
            <a:endPar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9" name="Group 4"/>
          <p:cNvGrpSpPr>
            <a:grpSpLocks/>
          </p:cNvGrpSpPr>
          <p:nvPr/>
        </p:nvGrpSpPr>
        <p:grpSpPr bwMode="auto">
          <a:xfrm>
            <a:off x="9371012" y="5867400"/>
            <a:ext cx="2817813" cy="838201"/>
            <a:chOff x="7467600" y="5903893"/>
            <a:chExt cx="1676400" cy="954107"/>
          </a:xfrm>
        </p:grpSpPr>
        <p:pic>
          <p:nvPicPr>
            <p:cNvPr id="10"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11"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chemeClr val="bg1"/>
                  </a:solidFill>
                  <a:latin typeface="+mn-lt"/>
                  <a:cs typeface="BrowalliaUPC" pitchFamily="34" charset="-34"/>
                </a:rPr>
                <a:t>           </a:t>
              </a:r>
              <a:r>
                <a:rPr lang="en-US" sz="1600" dirty="0">
                  <a:solidFill>
                    <a:schemeClr val="bg1"/>
                  </a:solidFill>
                  <a:latin typeface="+mn-lt"/>
                  <a:cs typeface="BrowalliaUPC" pitchFamily="34" charset="-34"/>
                </a:rPr>
                <a:t>SONIC</a:t>
              </a:r>
              <a:endParaRPr lang="en-US" sz="1600" dirty="0">
                <a:solidFill>
                  <a:schemeClr val="bg1"/>
                </a:solidFill>
                <a:latin typeface="+mn-lt"/>
              </a:endParaRPr>
            </a:p>
            <a:p>
              <a:pPr algn="r" eaLnBrk="0" hangingPunct="0">
                <a:spcBef>
                  <a:spcPct val="50000"/>
                </a:spcBef>
              </a:pPr>
              <a:endParaRPr lang="en-US" sz="800" dirty="0">
                <a:solidFill>
                  <a:schemeClr val="bg1"/>
                </a:solidFill>
                <a:latin typeface="+mn-lt"/>
              </a:endParaRPr>
            </a:p>
            <a:p>
              <a:pPr algn="r" eaLnBrk="0" hangingPunct="0">
                <a:spcBef>
                  <a:spcPct val="50000"/>
                </a:spcBef>
              </a:pPr>
              <a:r>
                <a:rPr lang="en-US" sz="800" dirty="0">
                  <a:solidFill>
                    <a:schemeClr val="bg1"/>
                  </a:solidFill>
                  <a:latin typeface="+mn-lt"/>
                </a:rPr>
                <a:t>Advancing the Science of Networks in Communities</a:t>
              </a: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15939" y="228600"/>
            <a:ext cx="11164886" cy="1661993"/>
          </a:xfrm>
        </p:spPr>
        <p:txBody>
          <a:bodyPr/>
          <a:lstStyle/>
          <a:p>
            <a:r>
              <a:rPr lang="en-US" sz="4000" smtClean="0"/>
              <a:t>Monge, P. R.  &amp; Contractor, N. S.  (2003). Theories of Communication Networks. New York: Oxford University Press.</a:t>
            </a:r>
            <a:br>
              <a:rPr lang="en-US" sz="4000" smtClean="0"/>
            </a:br>
            <a:endParaRPr lang="en-US" sz="4000" smtClean="0"/>
          </a:p>
        </p:txBody>
      </p:sp>
      <p:pic>
        <p:nvPicPr>
          <p:cNvPr id="11267" name="Picture 3" descr="0195160371"/>
          <p:cNvPicPr>
            <a:picLocks noGrp="1" noChangeArrowheads="1"/>
          </p:cNvPicPr>
          <p:nvPr>
            <p:ph idx="4294967295"/>
          </p:nvPr>
        </p:nvPicPr>
        <p:blipFill>
          <a:blip r:embed="rId3"/>
          <a:stretch>
            <a:fillRect/>
          </a:stretch>
        </p:blipFill>
        <p:spPr>
          <a:xfrm>
            <a:off x="4722812" y="1905000"/>
            <a:ext cx="2971800" cy="4524375"/>
          </a:xfrm>
          <a:prstGeom prst="rect">
            <a:avLst/>
          </a:prstGeom>
          <a:ln>
            <a:noFill/>
          </a:ln>
          <a:effectLst>
            <a:outerShdw blurRad="292100" dist="139700" dir="2700000" algn="tl" rotWithShape="0">
              <a:srgbClr val="333333">
                <a:alpha val="65000"/>
              </a:srgbClr>
            </a:outerShdw>
          </a:effectLst>
        </p:spPr>
      </p:pic>
      <p:pic>
        <p:nvPicPr>
          <p:cNvPr id="9" name="Picture 7" descr="NU Logo"/>
          <p:cNvPicPr>
            <a:picLocks noChangeArrowheads="1"/>
          </p:cNvPicPr>
          <p:nvPr/>
        </p:nvPicPr>
        <p:blipFill>
          <a:blip r:embed="rId4"/>
          <a:stretch>
            <a:fillRect/>
          </a:stretch>
        </p:blipFill>
        <p:spPr bwMode="auto">
          <a:xfrm>
            <a:off x="0" y="5581650"/>
            <a:ext cx="1293812" cy="1276350"/>
          </a:xfrm>
          <a:prstGeom prst="rect">
            <a:avLst/>
          </a:prstGeom>
          <a:ln>
            <a:noFill/>
          </a:ln>
          <a:effectLst>
            <a:outerShdw blurRad="292100" dist="139700" dir="2700000" algn="tl" rotWithShape="0">
              <a:srgbClr val="333333">
                <a:alpha val="65000"/>
              </a:srgbClr>
            </a:outerShdw>
          </a:effectLst>
        </p:spPr>
      </p:pic>
      <p:grpSp>
        <p:nvGrpSpPr>
          <p:cNvPr id="10" name="Group 4"/>
          <p:cNvGrpSpPr>
            <a:grpSpLocks/>
          </p:cNvGrpSpPr>
          <p:nvPr/>
        </p:nvGrpSpPr>
        <p:grpSpPr bwMode="auto">
          <a:xfrm>
            <a:off x="9371012" y="5867400"/>
            <a:ext cx="2817813" cy="838201"/>
            <a:chOff x="7467600" y="5903893"/>
            <a:chExt cx="1676400" cy="954107"/>
          </a:xfrm>
        </p:grpSpPr>
        <p:pic>
          <p:nvPicPr>
            <p:cNvPr id="11" name="Picture 3" descr="Sonic logo.jpg"/>
            <p:cNvPicPr>
              <a:picLocks noChangeAspect="1"/>
            </p:cNvPicPr>
            <p:nvPr/>
          </p:nvPicPr>
          <p:blipFill>
            <a:blip r:embed="rId5"/>
            <a:srcRect/>
            <a:stretch>
              <a:fillRect/>
            </a:stretch>
          </p:blipFill>
          <p:spPr bwMode="auto">
            <a:xfrm>
              <a:off x="8229600" y="6259420"/>
              <a:ext cx="855517" cy="293780"/>
            </a:xfrm>
            <a:prstGeom prst="rect">
              <a:avLst/>
            </a:prstGeom>
            <a:noFill/>
            <a:ln w="9525">
              <a:noFill/>
              <a:miter lim="800000"/>
              <a:headEnd/>
              <a:tailEnd/>
            </a:ln>
          </p:spPr>
        </p:pic>
        <p:sp>
          <p:nvSpPr>
            <p:cNvPr id="12"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chemeClr val="bg1"/>
                  </a:solidFill>
                  <a:latin typeface="+mn-lt"/>
                  <a:cs typeface="BrowalliaUPC" pitchFamily="34" charset="-34"/>
                </a:rPr>
                <a:t>           </a:t>
              </a:r>
              <a:r>
                <a:rPr lang="en-US" sz="1600" dirty="0">
                  <a:solidFill>
                    <a:schemeClr val="bg1"/>
                  </a:solidFill>
                  <a:latin typeface="+mn-lt"/>
                  <a:cs typeface="BrowalliaUPC" pitchFamily="34" charset="-34"/>
                </a:rPr>
                <a:t>SONIC</a:t>
              </a:r>
              <a:endParaRPr lang="en-US" sz="1600" dirty="0">
                <a:solidFill>
                  <a:schemeClr val="bg1"/>
                </a:solidFill>
                <a:latin typeface="+mn-lt"/>
              </a:endParaRPr>
            </a:p>
            <a:p>
              <a:pPr algn="r" eaLnBrk="0" hangingPunct="0">
                <a:spcBef>
                  <a:spcPct val="50000"/>
                </a:spcBef>
              </a:pPr>
              <a:endParaRPr lang="en-US" sz="800" dirty="0">
                <a:solidFill>
                  <a:schemeClr val="bg1"/>
                </a:solidFill>
                <a:latin typeface="+mn-lt"/>
              </a:endParaRPr>
            </a:p>
            <a:p>
              <a:pPr algn="r" eaLnBrk="0" hangingPunct="0">
                <a:spcBef>
                  <a:spcPct val="50000"/>
                </a:spcBef>
              </a:pPr>
              <a:r>
                <a:rPr lang="en-US" sz="800" dirty="0">
                  <a:solidFill>
                    <a:schemeClr val="bg1"/>
                  </a:solidFill>
                  <a:latin typeface="+mn-lt"/>
                </a:rPr>
                <a:t>Advancing the Science of Networks in Communities</a:t>
              </a:r>
            </a:p>
          </p:txBody>
        </p:sp>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530</TotalTime>
  <Words>1050</Words>
  <Application>Microsoft PowerPoint</Application>
  <PresentationFormat>Custom</PresentationFormat>
  <Paragraphs>186</Paragraphs>
  <Slides>18</Slides>
  <Notes>18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2" baseType="lpstr">
      <vt:lpstr>Microsoft_Research_Faculty_Summit_Template_PPT07_16x9_v06</vt:lpstr>
      <vt:lpstr>White with Courier font for code slides</vt:lpstr>
      <vt:lpstr>Microsoft_Research_Faculty_Summit_Template_PPT07_16x9</vt:lpstr>
      <vt:lpstr>Document</vt:lpstr>
      <vt:lpstr>Slide 1</vt:lpstr>
      <vt:lpstr>Enabling Social Networks  Using Semantics</vt:lpstr>
      <vt:lpstr>Aphorisms About Networks</vt:lpstr>
      <vt:lpstr>Cognitive Knowledge Networks</vt:lpstr>
      <vt:lpstr>Interaction Networks</vt:lpstr>
      <vt:lpstr>Cognitive Knowledge Networks</vt:lpstr>
      <vt:lpstr>Multidimensional Networks in Web 2.0 Multiple Types of Nodes and Multiple Types of Relationships</vt:lpstr>
      <vt:lpstr>Why Do We  Create,  Maintain,  Dissolve, And Reconstitute Our Communication And Knowledge Networks?</vt:lpstr>
      <vt:lpstr>Monge, P. R.  &amp; Contractor, N. S.  (2003). Theories of Communication Networks. New York: Oxford University Press. </vt:lpstr>
      <vt:lpstr>Social Drivers Why do we create and sustain networks?</vt:lpstr>
      <vt:lpstr>A Contextual “Meta-theory” of Social Drivers for Creating and Sustaining Communities</vt:lpstr>
      <vt:lpstr>Projects Investigating Social Drivers for Communities</vt:lpstr>
      <vt:lpstr>Contextualizing Goals of Communities</vt:lpstr>
      <vt:lpstr>Its all about “Relational Metadata”</vt:lpstr>
      <vt:lpstr>Design Examples:  Mapping &amp; Enabling Networks in … </vt:lpstr>
      <vt:lpstr>Tobacco Informatics Grid (TobIG)  Network Referral System</vt:lpstr>
      <vt:lpstr>Summary</vt:lpstr>
      <vt:lpstr>Acknowledgements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Social Networks Using Semantics</dc:title>
  <dc:subject>Research Facility Summit</dc:subject>
  <dc:creator>Noshir Contractor</dc:creator>
  <dc:description>Event Date: July 28 &amp; 29, 2008
Event Location: Redmond, WA</dc:description>
  <cp:lastModifiedBy>a-nakell</cp:lastModifiedBy>
  <cp:revision>72</cp:revision>
  <dcterms:created xsi:type="dcterms:W3CDTF">2008-05-12T12:22:19Z</dcterms:created>
  <dcterms:modified xsi:type="dcterms:W3CDTF">2008-08-01T18:32:31Z</dcterms:modified>
</cp:coreProperties>
</file>