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1"/>
  </p:notesMasterIdLst>
  <p:handoutMasterIdLst>
    <p:handoutMasterId r:id="rId22"/>
  </p:handoutMasterIdLst>
  <p:sldIdLst>
    <p:sldId id="256" r:id="rId3"/>
    <p:sldId id="257" r:id="rId4"/>
    <p:sldId id="296" r:id="rId5"/>
    <p:sldId id="297" r:id="rId6"/>
    <p:sldId id="298" r:id="rId7"/>
    <p:sldId id="302" r:id="rId8"/>
    <p:sldId id="309" r:id="rId9"/>
    <p:sldId id="308" r:id="rId10"/>
    <p:sldId id="310" r:id="rId11"/>
    <p:sldId id="303" r:id="rId12"/>
    <p:sldId id="299" r:id="rId13"/>
    <p:sldId id="305" r:id="rId14"/>
    <p:sldId id="306" r:id="rId15"/>
    <p:sldId id="311" r:id="rId16"/>
    <p:sldId id="300" r:id="rId17"/>
    <p:sldId id="312" r:id="rId18"/>
    <p:sldId id="301" r:id="rId19"/>
    <p:sldId id="307" r:id="rId2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6AE1E"/>
    <a:srgbClr val="FFFFFF"/>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247" autoAdjust="0"/>
    <p:restoredTop sz="74795" autoAdjust="0"/>
  </p:normalViewPr>
  <p:slideViewPr>
    <p:cSldViewPr snapToGrid="0">
      <p:cViewPr varScale="1">
        <p:scale>
          <a:sx n="71" d="100"/>
          <a:sy n="71" d="100"/>
        </p:scale>
        <p:origin x="-132" y="-108"/>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9:54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9:54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337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748C7EB-C298-4919-9E71-7D6CCCBDB14F}" type="datetime8">
              <a:rPr lang="en-US"/>
              <a:pPr defTabSz="912813" fontAlgn="base">
                <a:spcBef>
                  <a:spcPct val="0"/>
                </a:spcBef>
                <a:spcAft>
                  <a:spcPct val="0"/>
                </a:spcAft>
              </a:pPr>
              <a:t>8/1/2008 9:54 AM</a:t>
            </a:fld>
            <a:endParaRPr lang="en-US"/>
          </a:p>
        </p:txBody>
      </p:sp>
      <p:sp>
        <p:nvSpPr>
          <p:cNvPr id="337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37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9691106-8ACD-437C-8E09-4E6440435A49}" type="slidenum">
              <a:rPr lang="en-US"/>
              <a:pPr defTabSz="912813"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myexperiment.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www.myexperiment.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yexperiment.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dder@ecs.soton.ac.u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mailto:carole.goble@manchester.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myexperiment.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 Features</a:t>
            </a:r>
            <a:br>
              <a:rPr smtClean="0"/>
            </a:br>
            <a:r>
              <a:rPr sz="3600" spc="-150" smtClean="0">
                <a:solidFill>
                  <a:srgbClr val="FFDF79"/>
                </a:solidFill>
                <a:effectLst>
                  <a:outerShdw blurRad="38100" dist="38100" dir="2700000" algn="tl">
                    <a:srgbClr val="000000">
                      <a:alpha val="43137"/>
                    </a:srgbClr>
                  </a:outerShdw>
                </a:effectLst>
              </a:rPr>
              <a:t>Ownership and Attribution</a:t>
            </a:r>
            <a:endParaRPr spc="-150">
              <a:solidFill>
                <a:schemeClr val="accent1"/>
              </a:solidFill>
              <a:effectLst>
                <a:outerShdw blurRad="38100" dist="38100" dir="2700000" algn="tl">
                  <a:srgbClr val="000000">
                    <a:alpha val="43137"/>
                  </a:srgbClr>
                </a:outerShdw>
              </a:effectLst>
            </a:endParaRPr>
          </a:p>
        </p:txBody>
      </p:sp>
      <p:pic>
        <p:nvPicPr>
          <p:cNvPr id="6" name="Picture 2" descr="\\rovers\Jits\myExperiment\Screenshots\20080718-2031.png"/>
          <p:cNvPicPr>
            <a:picLocks noChangeAspect="1" noChangeArrowheads="1"/>
          </p:cNvPicPr>
          <p:nvPr/>
        </p:nvPicPr>
        <p:blipFill>
          <a:blip r:embed="rId3"/>
          <a:srcRect t="22782"/>
          <a:stretch>
            <a:fillRect/>
          </a:stretch>
        </p:blipFill>
        <p:spPr bwMode="auto">
          <a:xfrm>
            <a:off x="461541" y="2222500"/>
            <a:ext cx="11328787" cy="45466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622801" y="4410957"/>
            <a:ext cx="6756400" cy="1997623"/>
          </a:xfrm>
          <a:prstGeom prst="rect">
            <a:avLst/>
          </a:prstGeom>
          <a:noFill/>
          <a:ln w="9525">
            <a:noFill/>
            <a:miter lim="800000"/>
            <a:headEnd/>
            <a:tailEnd/>
          </a:ln>
        </p:spPr>
      </p:pic>
      <p:sp>
        <p:nvSpPr>
          <p:cNvPr id="12291" name="Text Placeholder 2"/>
          <p:cNvSpPr>
            <a:spLocks noGrp="1"/>
          </p:cNvSpPr>
          <p:nvPr>
            <p:ph type="body" sz="quarter" idx="10"/>
          </p:nvPr>
        </p:nvSpPr>
        <p:spPr>
          <a:xfrm>
            <a:off x="508001" y="1905000"/>
            <a:ext cx="11048999" cy="4284250"/>
          </a:xfrm>
        </p:spPr>
        <p:txBody>
          <a:bodyPr/>
          <a:lstStyle/>
          <a:p>
            <a:r>
              <a:rPr lang="en-GB" dirty="0" smtClean="0"/>
              <a:t>Packs allow you to collect different items together, like with a wish list or shopping basket, by linking to different things</a:t>
            </a:r>
          </a:p>
          <a:p>
            <a:r>
              <a:rPr lang="en-GB" dirty="0" smtClean="0"/>
              <a:t>You can link to internal things (workflows, files and even other packs) as well as things outside myExperiment</a:t>
            </a:r>
          </a:p>
          <a:p>
            <a:r>
              <a:rPr lang="en-GB" dirty="0" smtClean="0"/>
              <a:t>Your packs can then be shared, tagged, discovered and</a:t>
            </a:r>
            <a:br>
              <a:rPr lang="en-GB" dirty="0" smtClean="0"/>
            </a:br>
            <a:r>
              <a:rPr lang="en-GB" dirty="0" smtClean="0"/>
              <a:t>discussed easily</a:t>
            </a:r>
          </a:p>
          <a:p>
            <a:r>
              <a:rPr lang="en-GB" dirty="0" smtClean="0"/>
              <a:t>Packs are exported</a:t>
            </a:r>
            <a:br>
              <a:rPr lang="en-GB" dirty="0" smtClean="0"/>
            </a:br>
            <a:r>
              <a:rPr lang="en-GB" dirty="0" smtClean="0"/>
              <a:t>using Object Reuse</a:t>
            </a:r>
            <a:br>
              <a:rPr lang="en-GB" dirty="0" smtClean="0"/>
            </a:br>
            <a:r>
              <a:rPr lang="en-GB" dirty="0" smtClean="0"/>
              <a:t>and Exchange</a:t>
            </a:r>
            <a:endParaRPr lang="en-US" dirty="0" smtClean="0"/>
          </a:p>
        </p:txBody>
      </p:sp>
      <p:sp>
        <p:nvSpPr>
          <p:cNvPr id="2" name="Title 1"/>
          <p:cNvSpPr>
            <a:spLocks noGrp="1"/>
          </p:cNvSpPr>
          <p:nvPr>
            <p:ph type="title"/>
          </p:nvPr>
        </p:nvSpPr>
        <p:spPr>
          <a:xfrm>
            <a:off x="507868" y="230189"/>
            <a:ext cx="11173090" cy="1163395"/>
          </a:xfrm>
        </p:spPr>
        <p:txBody>
          <a:bodyPr/>
          <a:lstStyle/>
          <a:p>
            <a:pPr defTabSz="1095376">
              <a:defRPr/>
            </a:pPr>
            <a:r>
              <a:rPr smtClean="0"/>
              <a:t>myExperiment Features</a:t>
            </a:r>
            <a:br>
              <a:rPr smtClean="0"/>
            </a:br>
            <a:r>
              <a:rPr sz="3600" spc="-150" smtClean="0">
                <a:solidFill>
                  <a:srgbClr val="FFDF79"/>
                </a:solidFill>
                <a:effectLst>
                  <a:outerShdw blurRad="38100" dist="38100" dir="2700000" algn="tl">
                    <a:srgbClr val="000000">
                      <a:alpha val="43137"/>
                    </a:srgbClr>
                  </a:outerShdw>
                </a:effectLst>
              </a:rPr>
              <a:t>Packs</a:t>
            </a:r>
            <a:endParaRPr spc="-150">
              <a:solidFill>
                <a:schemeClr val="accent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 Features</a:t>
            </a:r>
            <a:br>
              <a:rPr smtClean="0"/>
            </a:br>
            <a:r>
              <a:rPr sz="3600" spc="-150" smtClean="0">
                <a:solidFill>
                  <a:srgbClr val="FFDF79"/>
                </a:solidFill>
                <a:effectLst>
                  <a:outerShdw blurRad="38100" dist="38100" dir="2700000" algn="tl">
                    <a:srgbClr val="000000">
                      <a:alpha val="43137"/>
                    </a:srgbClr>
                  </a:outerShdw>
                </a:effectLst>
              </a:rPr>
              <a:t>Google Gadgets</a:t>
            </a:r>
            <a:endParaRPr spc="-150">
              <a:solidFill>
                <a:schemeClr val="accent1"/>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srcRect/>
          <a:stretch>
            <a:fillRect/>
          </a:stretch>
        </p:blipFill>
        <p:spPr bwMode="auto">
          <a:xfrm>
            <a:off x="379410" y="2330460"/>
            <a:ext cx="3743325" cy="3305175"/>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brightRoom" dir="t"/>
          </a:scene3d>
          <a:sp3d extrusionH="254000" contourW="19050" prstMaterial="metal">
            <a:bevelT w="44450" h="44450" prst="angle"/>
            <a:bevelB w="44450" h="44450" prst="angle"/>
            <a:contourClr>
              <a:srgbClr val="FFFFFF"/>
            </a:contourClr>
          </a:sp3d>
        </p:spPr>
      </p:pic>
      <p:pic>
        <p:nvPicPr>
          <p:cNvPr id="5" name="Picture 3"/>
          <p:cNvPicPr>
            <a:picLocks noChangeAspect="1" noChangeArrowheads="1"/>
          </p:cNvPicPr>
          <p:nvPr/>
        </p:nvPicPr>
        <p:blipFill>
          <a:blip r:embed="rId4"/>
          <a:srcRect/>
          <a:stretch>
            <a:fillRect/>
          </a:stretch>
        </p:blipFill>
        <p:spPr bwMode="auto">
          <a:xfrm>
            <a:off x="8229628" y="2330460"/>
            <a:ext cx="3733800" cy="33147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brightRoom" dir="t"/>
          </a:scene3d>
          <a:sp3d extrusionH="254000" contourW="19050" prstMaterial="metal">
            <a:bevelT w="44450" h="44450" prst="angle"/>
            <a:bevelB w="44450" h="44450" prst="angle"/>
            <a:contourClr>
              <a:srgbClr val="FFFFFF"/>
            </a:contourClr>
          </a:sp3d>
        </p:spPr>
      </p:pic>
      <p:pic>
        <p:nvPicPr>
          <p:cNvPr id="7" name="Picture 4"/>
          <p:cNvPicPr>
            <a:picLocks noChangeAspect="1" noChangeArrowheads="1"/>
          </p:cNvPicPr>
          <p:nvPr/>
        </p:nvPicPr>
        <p:blipFill>
          <a:blip r:embed="rId5"/>
          <a:srcRect/>
          <a:stretch>
            <a:fillRect/>
          </a:stretch>
        </p:blipFill>
        <p:spPr bwMode="auto">
          <a:xfrm>
            <a:off x="4314044" y="2330460"/>
            <a:ext cx="3724275" cy="3276600"/>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brightRoom" dir="t"/>
          </a:scene3d>
          <a:sp3d extrusionH="254000" contourW="19050" prstMaterial="metal">
            <a:bevelT w="44450" h="44450" prst="angle"/>
            <a:bevelB w="44450" h="44450" prst="angle"/>
            <a:contourClr>
              <a:srgbClr val="FFFFFF"/>
            </a:contourClr>
          </a:sp3d>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 Features</a:t>
            </a:r>
            <a:br>
              <a:rPr smtClean="0"/>
            </a:br>
            <a:r>
              <a:rPr sz="3600" spc="-150" smtClean="0">
                <a:solidFill>
                  <a:srgbClr val="FFDF79"/>
                </a:solidFill>
                <a:effectLst>
                  <a:outerShdw blurRad="38100" dist="38100" dir="2700000" algn="tl">
                    <a:srgbClr val="000000">
                      <a:alpha val="43137"/>
                    </a:srgbClr>
                  </a:outerShdw>
                </a:effectLst>
              </a:rPr>
              <a:t>Taverna Plugin</a:t>
            </a:r>
            <a:endParaRPr spc="-150">
              <a:solidFill>
                <a:schemeClr val="accent1"/>
              </a:solidFill>
              <a:effectLst>
                <a:outerShdw blurRad="38100" dist="38100" dir="2700000" algn="tl">
                  <a:srgbClr val="000000">
                    <a:alpha val="43137"/>
                  </a:srgbClr>
                </a:outerShdw>
              </a:effectLst>
            </a:endParaRPr>
          </a:p>
        </p:txBody>
      </p:sp>
      <p:pic>
        <p:nvPicPr>
          <p:cNvPr id="6" name="Picture 5" descr="\\rovers\Jits\myExperiment\Taverna Plugin\Screenshots\20080717-2355.png"/>
          <p:cNvPicPr>
            <a:picLocks noChangeAspect="1" noChangeArrowheads="1"/>
          </p:cNvPicPr>
          <p:nvPr/>
        </p:nvPicPr>
        <p:blipFill>
          <a:blip r:embed="rId3"/>
          <a:srcRect/>
          <a:stretch>
            <a:fillRect/>
          </a:stretch>
        </p:blipFill>
        <p:spPr bwMode="auto">
          <a:xfrm>
            <a:off x="460577" y="1803400"/>
            <a:ext cx="5494604" cy="4195778"/>
          </a:xfrm>
          <a:prstGeom prst="rect">
            <a:avLst/>
          </a:prstGeom>
          <a:noFill/>
          <a:ln w="9525">
            <a:noFill/>
            <a:miter lim="800000"/>
            <a:headEnd/>
            <a:tailEnd/>
          </a:ln>
          <a:scene3d>
            <a:camera prst="perspectiveContrastingRightFacing"/>
            <a:lightRig rig="threePt" dir="t"/>
          </a:scene3d>
          <a:sp3d>
            <a:bevelT w="38100" h="38100"/>
          </a:sp3d>
        </p:spPr>
      </p:pic>
      <p:pic>
        <p:nvPicPr>
          <p:cNvPr id="8" name="Picture 2" descr="\\rovers\Jits\myExperiment\Taverna Plugin\Screenshots\20080714-1109.png"/>
          <p:cNvPicPr>
            <a:picLocks noChangeAspect="1" noChangeArrowheads="1"/>
          </p:cNvPicPr>
          <p:nvPr/>
        </p:nvPicPr>
        <p:blipFill>
          <a:blip r:embed="rId4"/>
          <a:srcRect/>
          <a:stretch>
            <a:fillRect/>
          </a:stretch>
        </p:blipFill>
        <p:spPr bwMode="auto">
          <a:xfrm rot="202831">
            <a:off x="5928297" y="1062380"/>
            <a:ext cx="6091670" cy="4651708"/>
          </a:xfrm>
          <a:prstGeom prst="rect">
            <a:avLst/>
          </a:prstGeom>
          <a:noFill/>
          <a:ln w="9525">
            <a:noFill/>
            <a:miter lim="800000"/>
            <a:headEnd/>
            <a:tailEnd/>
          </a:ln>
          <a:scene3d>
            <a:camera prst="perspectiveContrastingRightFacing"/>
            <a:lightRig rig="threePt" dir="t"/>
          </a:scene3d>
          <a:sp3d>
            <a:bevelT w="38100" h="38100"/>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 Features</a:t>
            </a:r>
            <a:br>
              <a:rPr smtClean="0"/>
            </a:br>
            <a:r>
              <a:rPr sz="3600" spc="-150" smtClean="0">
                <a:solidFill>
                  <a:srgbClr val="FFDF79"/>
                </a:solidFill>
                <a:effectLst>
                  <a:outerShdw blurRad="38100" dist="38100" dir="2700000" algn="tl">
                    <a:srgbClr val="000000">
                      <a:alpha val="43137"/>
                    </a:srgbClr>
                  </a:outerShdw>
                </a:effectLst>
              </a:rPr>
              <a:t>Enactment</a:t>
            </a:r>
            <a:endParaRPr spc="-150">
              <a:solidFill>
                <a:schemeClr val="accent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a:srcRect/>
          <a:stretch>
            <a:fillRect/>
          </a:stretch>
        </p:blipFill>
        <p:spPr bwMode="auto">
          <a:xfrm>
            <a:off x="2107419" y="1504916"/>
            <a:ext cx="7904163" cy="535308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 Features</a:t>
            </a:r>
            <a:br>
              <a:rPr smtClean="0"/>
            </a:br>
            <a:r>
              <a:rPr sz="3600" spc="-150" smtClean="0">
                <a:solidFill>
                  <a:schemeClr val="accent1"/>
                </a:solidFill>
                <a:effectLst>
                  <a:outerShdw blurRad="38100" dist="38100" dir="2700000" algn="tl">
                    <a:srgbClr val="000000">
                      <a:alpha val="43137"/>
                    </a:srgbClr>
                  </a:outerShdw>
                </a:effectLst>
              </a:rPr>
              <a:t>Developer Community</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08000" y="1905000"/>
            <a:ext cx="11172825" cy="5109091"/>
          </a:xfrm>
        </p:spPr>
        <p:txBody>
          <a:bodyPr/>
          <a:lstStyle/>
          <a:p>
            <a:r>
              <a:rPr lang="en-GB" dirty="0" smtClean="0"/>
              <a:t>All the myExperiment services are accessible through simple </a:t>
            </a:r>
            <a:r>
              <a:rPr lang="en-GB" dirty="0" err="1" smtClean="0"/>
              <a:t>RESTful</a:t>
            </a:r>
            <a:r>
              <a:rPr lang="en-GB" dirty="0" smtClean="0"/>
              <a:t> programming interfaces</a:t>
            </a:r>
          </a:p>
          <a:p>
            <a:pPr lvl="1"/>
            <a:r>
              <a:rPr lang="en-GB" dirty="0" smtClean="0"/>
              <a:t>Use your existing environment and augment it with myExperiment functionality </a:t>
            </a:r>
          </a:p>
          <a:p>
            <a:pPr lvl="1"/>
            <a:r>
              <a:rPr lang="en-GB" dirty="0" smtClean="0"/>
              <a:t>Build entirely new interfaces and functionality </a:t>
            </a:r>
            <a:r>
              <a:rPr lang="en-GB" dirty="0" err="1" smtClean="0"/>
              <a:t>mashups</a:t>
            </a:r>
            <a:endParaRPr lang="en-GB" dirty="0" smtClean="0"/>
          </a:p>
          <a:p>
            <a:r>
              <a:rPr lang="en-GB" dirty="0" smtClean="0"/>
              <a:t>The open source Web 2.0 Software that powers the myexperiment.org web site is downloadable so you can run your own myExperiment for your lab or projects</a:t>
            </a:r>
          </a:p>
          <a:p>
            <a:r>
              <a:rPr lang="en-GB" dirty="0" smtClean="0"/>
              <a:t>Go to </a:t>
            </a:r>
            <a:r>
              <a:rPr lang="en-GB" dirty="0" smtClean="0">
                <a:hlinkClick r:id="rId3"/>
              </a:rPr>
              <a:t>wiki.myexperiment.org</a:t>
            </a:r>
            <a:r>
              <a:rPr lang="en-GB" dirty="0" smtClean="0"/>
              <a:t> for information about our Developer Community</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3213100" y="1543510"/>
            <a:ext cx="6731000" cy="4431858"/>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pic>
      <p:sp>
        <p:nvSpPr>
          <p:cNvPr id="6" name="Title 1"/>
          <p:cNvSpPr>
            <a:spLocks noGrp="1"/>
          </p:cNvSpPr>
          <p:nvPr>
            <p:ph type="title"/>
          </p:nvPr>
        </p:nvSpPr>
        <p:spPr/>
        <p:txBody>
          <a:bodyPr/>
          <a:lstStyle/>
          <a:p>
            <a:pPr defTabSz="1095376">
              <a:defRPr/>
            </a:pPr>
            <a:r>
              <a:rPr smtClean="0"/>
              <a:t>myExperiment Features</a:t>
            </a:r>
            <a:br>
              <a:rPr smtClean="0"/>
            </a:br>
            <a:r>
              <a:rPr sz="3600" spc="-150" smtClean="0">
                <a:solidFill>
                  <a:schemeClr val="accent1"/>
                </a:solidFill>
                <a:effectLst>
                  <a:outerShdw blurRad="38100" dist="38100" dir="2700000" algn="tl">
                    <a:srgbClr val="000000">
                      <a:alpha val="43137"/>
                    </a:srgbClr>
                  </a:outerShdw>
                </a:effectLst>
              </a:rPr>
              <a:t>Developer Community</a:t>
            </a:r>
            <a:endParaRPr spc="-150">
              <a:solidFill>
                <a:schemeClr val="accent1"/>
              </a:solidFill>
              <a:effectLst>
                <a:outerShdw blurRad="38100" dist="38100" dir="2700000" algn="tl">
                  <a:srgbClr val="000000">
                    <a:alpha val="43137"/>
                  </a:srgbClr>
                </a:outerShdw>
              </a:effectLst>
            </a:endParaRPr>
          </a:p>
        </p:txBody>
      </p:sp>
      <p:sp>
        <p:nvSpPr>
          <p:cNvPr id="7" name="Text Placeholder 2"/>
          <p:cNvSpPr>
            <a:spLocks noGrp="1"/>
          </p:cNvSpPr>
          <p:nvPr>
            <p:ph type="body" sz="quarter" idx="10"/>
          </p:nvPr>
        </p:nvSpPr>
        <p:spPr>
          <a:xfrm>
            <a:off x="7251700" y="6045200"/>
            <a:ext cx="4622800" cy="812800"/>
          </a:xfrm>
        </p:spPr>
        <p:txBody>
          <a:bodyPr/>
          <a:lstStyle/>
          <a:p>
            <a:r>
              <a:rPr lang="en-GB" dirty="0" smtClean="0">
                <a:hlinkClick r:id="rId4"/>
              </a:rPr>
              <a:t>wiki.myexperiment.org</a:t>
            </a:r>
            <a:endParaRPr lang="en-GB"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Summary</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08000" y="1905000"/>
            <a:ext cx="11172825" cy="4579715"/>
          </a:xfrm>
        </p:spPr>
        <p:txBody>
          <a:bodyPr/>
          <a:lstStyle/>
          <a:p>
            <a:r>
              <a:rPr lang="en-GB" dirty="0" smtClean="0"/>
              <a:t>myExperiment provides social infrastructure – it facilitates sharing</a:t>
            </a:r>
          </a:p>
          <a:p>
            <a:r>
              <a:rPr lang="en-GB" dirty="0" smtClean="0"/>
              <a:t>Special support for Taverna workflows, others being added</a:t>
            </a:r>
          </a:p>
          <a:p>
            <a:r>
              <a:rPr lang="en-GB" dirty="0" smtClean="0"/>
              <a:t>Packs enable items to be collected together, shared and tagged</a:t>
            </a:r>
          </a:p>
          <a:p>
            <a:r>
              <a:rPr lang="en-GB" dirty="0" err="1" smtClean="0"/>
              <a:t>RESTful</a:t>
            </a:r>
            <a:r>
              <a:rPr lang="en-GB" dirty="0" smtClean="0"/>
              <a:t> API for developing other interfaces and integration</a:t>
            </a:r>
          </a:p>
          <a:p>
            <a:r>
              <a:rPr lang="en-GB" dirty="0" smtClean="0"/>
              <a:t>Functionality </a:t>
            </a:r>
            <a:r>
              <a:rPr lang="en-GB" dirty="0" err="1" smtClean="0"/>
              <a:t>mashups</a:t>
            </a:r>
            <a:r>
              <a:rPr lang="en-GB" dirty="0" smtClean="0"/>
              <a:t> in </a:t>
            </a:r>
            <a:r>
              <a:rPr lang="en-GB" dirty="0" err="1" smtClean="0"/>
              <a:t>Silverlight</a:t>
            </a:r>
            <a:endParaRPr lang="en-GB" dirty="0" smtClean="0"/>
          </a:p>
          <a:p>
            <a:r>
              <a:rPr lang="en-GB" dirty="0" smtClean="0"/>
              <a:t>Source code (BSD) can be downloaded from </a:t>
            </a:r>
            <a:r>
              <a:rPr lang="en-GB" dirty="0" err="1" smtClean="0"/>
              <a:t>RubyForge</a:t>
            </a:r>
            <a:endParaRPr lang="en-GB" dirty="0" smtClean="0"/>
          </a:p>
          <a:p>
            <a:r>
              <a:rPr lang="en-GB" dirty="0" smtClean="0"/>
              <a:t>See </a:t>
            </a:r>
            <a:r>
              <a:rPr lang="en-GB" dirty="0" smtClean="0">
                <a:hlinkClick r:id="rId3"/>
              </a:rPr>
              <a:t>wiki.myexperiment.org</a:t>
            </a:r>
            <a:r>
              <a:rPr lang="en-GB" dirty="0" smtClean="0"/>
              <a:t> for more information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Contacts and Credits</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08001" y="1905000"/>
            <a:ext cx="5994400" cy="3303981"/>
          </a:xfrm>
        </p:spPr>
        <p:txBody>
          <a:bodyPr/>
          <a:lstStyle/>
          <a:p>
            <a:pPr marL="0" indent="0">
              <a:buNone/>
            </a:pPr>
            <a:r>
              <a:rPr lang="en-GB" b="1" dirty="0" smtClean="0"/>
              <a:t>Contact</a:t>
            </a:r>
          </a:p>
          <a:p>
            <a:pPr marL="0" indent="0">
              <a:buNone/>
            </a:pPr>
            <a:endParaRPr lang="en-GB" sz="700" b="1" dirty="0" smtClean="0"/>
          </a:p>
          <a:p>
            <a:pPr marL="0" indent="0">
              <a:buNone/>
            </a:pPr>
            <a:r>
              <a:rPr lang="en-GB" dirty="0" smtClean="0"/>
              <a:t>David De Roure</a:t>
            </a:r>
          </a:p>
          <a:p>
            <a:pPr marL="0" indent="0">
              <a:buNone/>
            </a:pPr>
            <a:r>
              <a:rPr lang="en-GB" dirty="0" smtClean="0">
                <a:hlinkClick r:id="rId3"/>
              </a:rPr>
              <a:t>dder@ecs.soton.ac.uk</a:t>
            </a:r>
            <a:r>
              <a:rPr lang="en-GB" dirty="0" smtClean="0"/>
              <a:t>  </a:t>
            </a:r>
          </a:p>
          <a:p>
            <a:pPr marL="0" indent="0">
              <a:buNone/>
            </a:pPr>
            <a:endParaRPr lang="en-GB" sz="1400" dirty="0" smtClean="0"/>
          </a:p>
          <a:p>
            <a:pPr marL="0" indent="0">
              <a:buNone/>
            </a:pPr>
            <a:r>
              <a:rPr lang="en-GB" dirty="0" smtClean="0"/>
              <a:t>Carole Goble</a:t>
            </a:r>
          </a:p>
          <a:p>
            <a:pPr marL="0" indent="0">
              <a:buNone/>
            </a:pPr>
            <a:r>
              <a:rPr lang="en-GB" dirty="0" smtClean="0">
                <a:hlinkClick r:id="rId4"/>
              </a:rPr>
              <a:t>carole.goble@manchester.ac.uk</a:t>
            </a:r>
            <a:endParaRPr lang="en-GB" dirty="0" smtClean="0"/>
          </a:p>
          <a:p>
            <a:pPr marL="0" indent="0">
              <a:buNone/>
            </a:pPr>
            <a:endParaRPr lang="en-GB" sz="2000" dirty="0" smtClean="0"/>
          </a:p>
        </p:txBody>
      </p:sp>
      <p:sp>
        <p:nvSpPr>
          <p:cNvPr id="4" name="Text Placeholder 2"/>
          <p:cNvSpPr txBox="1">
            <a:spLocks/>
          </p:cNvSpPr>
          <p:nvPr/>
        </p:nvSpPr>
        <p:spPr bwMode="auto">
          <a:xfrm>
            <a:off x="7848600" y="901700"/>
            <a:ext cx="3832225" cy="55153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Jiten Bhagat</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lang="en-GB" sz="2800" dirty="0" smtClean="0">
                <a:solidFill>
                  <a:schemeClr val="bg1"/>
                </a:solidFill>
                <a:latin typeface="+mn-lt"/>
              </a:rPr>
              <a:t>Don Cruickshank</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kumimoji="0" lang="en-GB" sz="2800" b="0" i="0" u="none" strike="noStrike" kern="1200" cap="none" spc="0" normalizeH="0" baseline="0" noProof="0" dirty="0" smtClean="0">
                <a:ln>
                  <a:noFill/>
                </a:ln>
                <a:solidFill>
                  <a:schemeClr val="bg1"/>
                </a:solidFill>
                <a:effectLst/>
                <a:uLnTx/>
                <a:uFillTx/>
                <a:latin typeface="+mn-lt"/>
                <a:ea typeface="+mn-ea"/>
                <a:cs typeface="+mn-cs"/>
              </a:rPr>
              <a:t>Danius</a:t>
            </a:r>
            <a:r>
              <a:rPr kumimoji="0" lang="en-GB" sz="2800" b="0" i="0" u="none" strike="noStrike" kern="1200" cap="none" spc="0" normalizeH="0" noProof="0" dirty="0" smtClean="0">
                <a:ln>
                  <a:noFill/>
                </a:ln>
                <a:solidFill>
                  <a:schemeClr val="bg1"/>
                </a:solidFill>
                <a:effectLst/>
                <a:uLnTx/>
                <a:uFillTx/>
                <a:latin typeface="+mn-lt"/>
                <a:ea typeface="+mn-ea"/>
                <a:cs typeface="+mn-cs"/>
              </a:rPr>
              <a:t> Michaelides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lang="en-GB" sz="2800" dirty="0" smtClean="0">
                <a:solidFill>
                  <a:schemeClr val="bg1"/>
                </a:solidFill>
                <a:latin typeface="+mn-lt"/>
              </a:rPr>
              <a:t>Marco Roos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lang="en-GB" sz="2800" dirty="0" smtClean="0">
                <a:solidFill>
                  <a:schemeClr val="bg1"/>
                </a:solidFill>
                <a:latin typeface="+mn-lt"/>
              </a:rPr>
              <a:t>Duncan Hull</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lang="en-GB" sz="2800" dirty="0" smtClean="0">
                <a:solidFill>
                  <a:schemeClr val="bg1"/>
                </a:solidFill>
                <a:latin typeface="+mn-lt"/>
              </a:rPr>
              <a:t>Paul Fisher</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kumimoji="0" lang="en-GB" sz="2800" b="0" i="0" u="none" strike="noStrike" kern="1200" cap="none" spc="0" normalizeH="0" noProof="0" dirty="0" smtClean="0">
                <a:ln>
                  <a:noFill/>
                </a:ln>
                <a:solidFill>
                  <a:schemeClr val="bg1"/>
                </a:solidFill>
                <a:effectLst/>
                <a:uLnTx/>
                <a:uFillTx/>
                <a:latin typeface="+mn-lt"/>
                <a:ea typeface="+mn-ea"/>
                <a:cs typeface="+mn-cs"/>
              </a:rPr>
              <a:t>Simon Coles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lang="en-GB" sz="2800" dirty="0" smtClean="0">
                <a:solidFill>
                  <a:schemeClr val="bg1"/>
                </a:solidFill>
                <a:latin typeface="+mn-lt"/>
              </a:rPr>
              <a:t>Savas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kumimoji="0" lang="en-GB" sz="2800" b="0" i="0" u="none" strike="noStrike" kern="1200" cap="none" spc="0" normalizeH="0" noProof="0" dirty="0" smtClean="0">
                <a:ln>
                  <a:noFill/>
                </a:ln>
                <a:solidFill>
                  <a:schemeClr val="bg1"/>
                </a:solidFill>
                <a:effectLst/>
                <a:uLnTx/>
                <a:uFillTx/>
                <a:latin typeface="+mn-lt"/>
                <a:ea typeface="+mn-ea"/>
                <a:cs typeface="+mn-cs"/>
              </a:rPr>
              <a:t>The </a:t>
            </a:r>
            <a:r>
              <a:rPr kumimoji="0" lang="en-GB" sz="2800" b="1" i="1" u="none" strike="noStrike" kern="1200" cap="none" spc="0" normalizeH="0" baseline="30000" noProof="0" dirty="0" err="1" smtClean="0">
                <a:ln>
                  <a:noFill/>
                </a:ln>
                <a:solidFill>
                  <a:schemeClr val="bg1"/>
                </a:solidFill>
                <a:effectLst/>
                <a:uLnTx/>
                <a:uFillTx/>
                <a:latin typeface="+mn-lt"/>
                <a:ea typeface="+mn-ea"/>
                <a:cs typeface="+mn-cs"/>
              </a:rPr>
              <a:t>my</a:t>
            </a:r>
            <a:r>
              <a:rPr kumimoji="0" lang="en-GB" sz="2800" b="0" i="0" u="none" strike="noStrike" kern="1200" cap="none" spc="0" normalizeH="0" noProof="0" dirty="0" err="1" smtClean="0">
                <a:ln>
                  <a:noFill/>
                </a:ln>
                <a:solidFill>
                  <a:schemeClr val="bg1"/>
                </a:solidFill>
                <a:effectLst/>
                <a:uLnTx/>
                <a:uFillTx/>
                <a:latin typeface="+mn-lt"/>
                <a:ea typeface="+mn-ea"/>
                <a:cs typeface="+mn-cs"/>
              </a:rPr>
              <a:t>Grid</a:t>
            </a:r>
            <a:r>
              <a:rPr kumimoji="0" lang="en-GB" sz="2800" b="0" i="0" u="none" strike="noStrike" kern="1200" cap="none" spc="0" normalizeH="0" noProof="0" dirty="0" smtClean="0">
                <a:ln>
                  <a:noFill/>
                </a:ln>
                <a:solidFill>
                  <a:schemeClr val="bg1"/>
                </a:solidFill>
                <a:effectLst/>
                <a:uLnTx/>
                <a:uFillTx/>
                <a:latin typeface="+mn-lt"/>
                <a:ea typeface="+mn-ea"/>
                <a:cs typeface="+mn-cs"/>
              </a:rPr>
              <a:t> Family</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lang="en-GB" sz="2800" dirty="0" smtClean="0">
                <a:solidFill>
                  <a:schemeClr val="bg1"/>
                </a:solidFill>
                <a:latin typeface="+mn-lt"/>
              </a:rPr>
              <a:t>The National Centre for e-Social Science</a:t>
            </a:r>
          </a:p>
          <a:p>
            <a:pPr marL="396875" marR="0" lvl="0" indent="-396875" algn="l" defTabSz="912813" rtl="0" eaLnBrk="1" fontAlgn="base" latinLnBrk="0" hangingPunct="1">
              <a:lnSpc>
                <a:spcPct val="90000"/>
              </a:lnSpc>
              <a:spcBef>
                <a:spcPct val="20000"/>
              </a:spcBef>
              <a:spcAft>
                <a:spcPct val="0"/>
              </a:spcAft>
              <a:buClrTx/>
              <a:buSzPct val="85000"/>
              <a:buFontTx/>
              <a:buBlip>
                <a:blip r:embed="rId5"/>
              </a:buBlip>
              <a:tabLst/>
              <a:defRPr/>
            </a:pPr>
            <a:r>
              <a:rPr kumimoji="0" lang="en-GB" sz="2800" b="0" i="0" u="none" strike="noStrike" kern="1200" cap="none" spc="0" normalizeH="0" noProof="0" dirty="0" smtClean="0">
                <a:ln>
                  <a:noFill/>
                </a:ln>
                <a:solidFill>
                  <a:schemeClr val="bg1"/>
                </a:solidFill>
                <a:effectLst/>
                <a:uLnTx/>
                <a:uFillTx/>
                <a:latin typeface="+mn-lt"/>
                <a:ea typeface="+mn-ea"/>
                <a:cs typeface="+mn-cs"/>
              </a:rPr>
              <a:t>WHIP</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myExperiment</a:t>
            </a:r>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David De </a:t>
            </a:r>
            <a:r>
              <a:rPr lang="en-US" dirty="0" err="1" smtClean="0"/>
              <a:t>Roure</a:t>
            </a:r>
            <a:endParaRPr lang="en-US" dirty="0" smtClean="0"/>
          </a:p>
          <a:p>
            <a:pPr defTabSz="914363" fontAlgn="auto">
              <a:spcAft>
                <a:spcPts val="0"/>
              </a:spcAft>
              <a:defRPr/>
            </a:pPr>
            <a:r>
              <a:rPr lang="en-US" dirty="0" smtClean="0"/>
              <a:t>University of Southampton, UK</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What it does</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08000" y="1905000"/>
            <a:ext cx="11172825" cy="5367623"/>
          </a:xfrm>
        </p:spPr>
        <p:txBody>
          <a:bodyPr/>
          <a:lstStyle/>
          <a:p>
            <a:r>
              <a:rPr lang="en-GB" smtClean="0"/>
              <a:t>myExperiment is a Web 2.0 Virtual Research Environment </a:t>
            </a:r>
          </a:p>
          <a:p>
            <a:r>
              <a:rPr lang="en-GB" smtClean="0"/>
              <a:t>It makes it really easy for the next generation of scientists to contribute to a pool of scientific workflows, build communities and form relationships</a:t>
            </a:r>
          </a:p>
          <a:p>
            <a:r>
              <a:rPr lang="en-GB" smtClean="0"/>
              <a:t>It enables scientists to share, reuse and repurpose workflows and reduce time-to-experiment, share expertise and avoid reinvention</a:t>
            </a:r>
          </a:p>
          <a:p>
            <a:r>
              <a:rPr lang="en-GB" smtClean="0"/>
              <a:t>Go to </a:t>
            </a:r>
            <a:r>
              <a:rPr lang="en-GB" smtClean="0">
                <a:hlinkClick r:id="rId3"/>
              </a:rPr>
              <a:t>www.myexperiment.org</a:t>
            </a:r>
            <a:r>
              <a:rPr lang="en-GB" smtClean="0"/>
              <a:t> to access publicly available content or create an account</a:t>
            </a:r>
          </a:p>
          <a:p>
            <a:endParaRPr lang="en-GB" smtClean="0"/>
          </a:p>
          <a:p>
            <a:endParaRPr lang="en-GB"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How it does it</a:t>
            </a:r>
            <a:endParaRPr spc="-150">
              <a:solidFill>
                <a:schemeClr val="accent1"/>
              </a:solidFill>
              <a:effectLst>
                <a:outerShdw blurRad="38100" dist="38100" dir="2700000" algn="tl">
                  <a:srgbClr val="000000">
                    <a:alpha val="43137"/>
                  </a:srgbClr>
                </a:outerShdw>
              </a:effectLst>
            </a:endParaRPr>
          </a:p>
        </p:txBody>
      </p:sp>
      <p:sp>
        <p:nvSpPr>
          <p:cNvPr id="11" name="Text Placeholder 2"/>
          <p:cNvSpPr>
            <a:spLocks noGrp="1"/>
          </p:cNvSpPr>
          <p:nvPr>
            <p:ph type="body" sz="quarter" idx="10"/>
          </p:nvPr>
        </p:nvSpPr>
        <p:spPr>
          <a:xfrm>
            <a:off x="508001" y="1905000"/>
            <a:ext cx="6083299" cy="4481227"/>
          </a:xfrm>
        </p:spPr>
        <p:txBody>
          <a:bodyPr/>
          <a:lstStyle/>
          <a:p>
            <a:r>
              <a:rPr lang="en-GB" dirty="0" smtClean="0"/>
              <a:t>An infrastructure to encourage sharing</a:t>
            </a:r>
          </a:p>
          <a:p>
            <a:r>
              <a:rPr lang="en-GB" dirty="0" smtClean="0"/>
              <a:t>“</a:t>
            </a:r>
            <a:r>
              <a:rPr lang="en-GB" dirty="0" err="1" smtClean="0"/>
              <a:t>Facebook</a:t>
            </a:r>
            <a:r>
              <a:rPr lang="en-GB" dirty="0" smtClean="0"/>
              <a:t> for Scientists”...but different to </a:t>
            </a:r>
            <a:r>
              <a:rPr lang="en-GB" dirty="0" err="1" smtClean="0"/>
              <a:t>Facebook</a:t>
            </a:r>
            <a:r>
              <a:rPr lang="en-GB" dirty="0" smtClean="0"/>
              <a:t>!</a:t>
            </a:r>
          </a:p>
          <a:p>
            <a:r>
              <a:rPr lang="en-GB" dirty="0" smtClean="0"/>
              <a:t>A community social network</a:t>
            </a:r>
          </a:p>
          <a:p>
            <a:r>
              <a:rPr lang="en-GB" dirty="0" smtClean="0"/>
              <a:t>A federated repository</a:t>
            </a:r>
          </a:p>
          <a:p>
            <a:r>
              <a:rPr lang="en-GB" dirty="0" smtClean="0"/>
              <a:t>A gateway to other publishing environments</a:t>
            </a:r>
          </a:p>
          <a:p>
            <a:r>
              <a:rPr lang="en-GB" dirty="0" smtClean="0"/>
              <a:t>A platform to launch workflows</a:t>
            </a:r>
          </a:p>
        </p:txBody>
      </p:sp>
      <p:pic>
        <p:nvPicPr>
          <p:cNvPr id="12" name="Picture 5" descr="myexperiment"/>
          <p:cNvPicPr>
            <a:picLocks noChangeAspect="1" noChangeArrowheads="1"/>
          </p:cNvPicPr>
          <p:nvPr/>
        </p:nvPicPr>
        <p:blipFill>
          <a:blip r:embed="rId3"/>
          <a:srcRect/>
          <a:stretch>
            <a:fillRect/>
          </a:stretch>
        </p:blipFill>
        <p:spPr bwMode="auto">
          <a:xfrm>
            <a:off x="6967972" y="1790700"/>
            <a:ext cx="4825373"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Why do we want to share?</a:t>
            </a:r>
            <a:endParaRPr spc="-150">
              <a:solidFill>
                <a:schemeClr val="accent1"/>
              </a:solidFill>
              <a:effectLst>
                <a:outerShdw blurRad="38100" dist="38100" dir="2700000" algn="tl">
                  <a:srgbClr val="000000">
                    <a:alpha val="43137"/>
                  </a:srgbClr>
                </a:outerShdw>
              </a:effectLst>
            </a:endParaRPr>
          </a:p>
        </p:txBody>
      </p:sp>
      <p:sp>
        <p:nvSpPr>
          <p:cNvPr id="12291" name="Text Placeholder 2"/>
          <p:cNvSpPr>
            <a:spLocks noGrp="1"/>
          </p:cNvSpPr>
          <p:nvPr>
            <p:ph type="body" sz="quarter" idx="10"/>
          </p:nvPr>
        </p:nvSpPr>
        <p:spPr>
          <a:xfrm>
            <a:off x="508001" y="1905000"/>
            <a:ext cx="9169399" cy="3939540"/>
          </a:xfrm>
        </p:spPr>
        <p:txBody>
          <a:bodyPr/>
          <a:lstStyle/>
          <a:p>
            <a:r>
              <a:rPr lang="en-GB" dirty="0" smtClean="0"/>
              <a:t>Paul writes workflows to identify biological pathways implicated in resistance to </a:t>
            </a:r>
            <a:r>
              <a:rPr lang="en-GB" dirty="0" err="1" smtClean="0"/>
              <a:t>Trypanosomiasis</a:t>
            </a:r>
            <a:r>
              <a:rPr lang="en-GB" dirty="0" smtClean="0"/>
              <a:t> in cattle</a:t>
            </a:r>
          </a:p>
          <a:p>
            <a:r>
              <a:rPr lang="en-GB" dirty="0" smtClean="0"/>
              <a:t>Paul meets Jo. Jo is investigating Whipworm in mouse.</a:t>
            </a:r>
          </a:p>
          <a:p>
            <a:r>
              <a:rPr lang="en-GB" dirty="0" smtClean="0"/>
              <a:t>Jo reuses one of Paul’s workflow without change</a:t>
            </a:r>
          </a:p>
          <a:p>
            <a:r>
              <a:rPr lang="en-GB" dirty="0" smtClean="0"/>
              <a:t>Jo identifies the biological pathways involved in sex dependence in the mouse model</a:t>
            </a:r>
          </a:p>
          <a:p>
            <a:r>
              <a:rPr lang="en-GB" dirty="0" smtClean="0"/>
              <a:t>Previously a manual two year study by Jo had failed to do this</a:t>
            </a:r>
          </a:p>
        </p:txBody>
      </p:sp>
      <p:pic>
        <p:nvPicPr>
          <p:cNvPr id="4" name="Picture 4" descr="MR-Mice-web"/>
          <p:cNvPicPr>
            <a:picLocks noChangeAspect="1" noChangeArrowheads="1"/>
          </p:cNvPicPr>
          <p:nvPr/>
        </p:nvPicPr>
        <p:blipFill>
          <a:blip r:embed="rId3"/>
          <a:srcRect/>
          <a:stretch>
            <a:fillRect/>
          </a:stretch>
        </p:blipFill>
        <p:spPr bwMode="auto">
          <a:xfrm>
            <a:off x="10090150" y="5446713"/>
            <a:ext cx="1908175" cy="1049337"/>
          </a:xfrm>
          <a:prstGeom prst="rect">
            <a:avLst/>
          </a:prstGeom>
          <a:noFill/>
          <a:ln w="9525">
            <a:noFill/>
            <a:miter lim="800000"/>
            <a:headEnd/>
            <a:tailEnd/>
          </a:ln>
        </p:spPr>
      </p:pic>
      <p:pic>
        <p:nvPicPr>
          <p:cNvPr id="5" name="Picture 6" descr="qtl_to_pathway"/>
          <p:cNvPicPr>
            <a:picLocks noChangeAspect="1" noChangeArrowheads="1"/>
          </p:cNvPicPr>
          <p:nvPr/>
        </p:nvPicPr>
        <p:blipFill>
          <a:blip r:embed="rId4"/>
          <a:srcRect/>
          <a:stretch>
            <a:fillRect/>
          </a:stretch>
        </p:blipFill>
        <p:spPr bwMode="auto">
          <a:xfrm>
            <a:off x="10226094" y="3314700"/>
            <a:ext cx="1786519" cy="1895475"/>
          </a:xfrm>
          <a:prstGeom prst="rect">
            <a:avLst/>
          </a:prstGeom>
          <a:noFill/>
          <a:ln w="9525">
            <a:noFill/>
            <a:miter lim="800000"/>
            <a:headEnd/>
            <a:tailEnd/>
          </a:ln>
        </p:spPr>
      </p:pic>
      <p:pic>
        <p:nvPicPr>
          <p:cNvPr id="6" name="Picture 8" descr="002"/>
          <p:cNvPicPr>
            <a:picLocks noChangeAspect="1" noChangeArrowheads="1"/>
          </p:cNvPicPr>
          <p:nvPr/>
        </p:nvPicPr>
        <p:blipFill>
          <a:blip r:embed="rId5"/>
          <a:srcRect/>
          <a:stretch>
            <a:fillRect/>
          </a:stretch>
        </p:blipFill>
        <p:spPr bwMode="auto">
          <a:xfrm>
            <a:off x="10364788" y="1978025"/>
            <a:ext cx="1511300" cy="1114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The Project</a:t>
            </a:r>
            <a:endParaRPr spc="-150">
              <a:solidFill>
                <a:schemeClr val="accent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a:srcRect/>
          <a:stretch>
            <a:fillRect/>
          </a:stretch>
        </p:blipFill>
        <p:spPr bwMode="auto">
          <a:xfrm>
            <a:off x="7981452" y="5351962"/>
            <a:ext cx="2013950" cy="1404438"/>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7962402" y="4736012"/>
            <a:ext cx="1635650" cy="864688"/>
          </a:xfrm>
          <a:prstGeom prst="rect">
            <a:avLst/>
          </a:prstGeom>
          <a:noFill/>
          <a:ln w="9525">
            <a:noFill/>
            <a:miter lim="800000"/>
            <a:headEnd/>
            <a:tailEnd/>
          </a:ln>
        </p:spPr>
      </p:pic>
      <p:pic>
        <p:nvPicPr>
          <p:cNvPr id="8" name="Picture 3"/>
          <p:cNvPicPr>
            <a:picLocks noChangeAspect="1" noChangeArrowheads="1"/>
          </p:cNvPicPr>
          <p:nvPr/>
        </p:nvPicPr>
        <p:blipFill>
          <a:blip r:embed="rId5"/>
          <a:srcRect/>
          <a:stretch>
            <a:fillRect/>
          </a:stretch>
        </p:blipFill>
        <p:spPr bwMode="auto">
          <a:xfrm>
            <a:off x="8118474" y="1346200"/>
            <a:ext cx="2555829" cy="850900"/>
          </a:xfrm>
          <a:prstGeom prst="rect">
            <a:avLst/>
          </a:prstGeom>
          <a:noFill/>
          <a:ln w="9525" algn="in">
            <a:noFill/>
            <a:miter lim="800000"/>
            <a:headEnd/>
            <a:tailEnd/>
          </a:ln>
        </p:spPr>
      </p:pic>
      <p:pic>
        <p:nvPicPr>
          <p:cNvPr id="9" name="Picture 5" descr="electronics_computer_science_black"/>
          <p:cNvPicPr>
            <a:picLocks noChangeAspect="1" noChangeArrowheads="1"/>
          </p:cNvPicPr>
          <p:nvPr/>
        </p:nvPicPr>
        <p:blipFill>
          <a:blip r:embed="rId6"/>
          <a:srcRect/>
          <a:stretch>
            <a:fillRect/>
          </a:stretch>
        </p:blipFill>
        <p:spPr bwMode="auto">
          <a:xfrm>
            <a:off x="8145462" y="2641601"/>
            <a:ext cx="2408238" cy="954044"/>
          </a:xfrm>
          <a:prstGeom prst="rect">
            <a:avLst/>
          </a:prstGeom>
          <a:noFill/>
          <a:ln w="9525">
            <a:noFill/>
            <a:miter lim="800000"/>
            <a:headEnd/>
            <a:tailEnd/>
          </a:ln>
        </p:spPr>
      </p:pic>
      <p:pic>
        <p:nvPicPr>
          <p:cNvPr id="10" name="Picture 2"/>
          <p:cNvPicPr>
            <a:picLocks noChangeAspect="1" noChangeArrowheads="1"/>
          </p:cNvPicPr>
          <p:nvPr/>
        </p:nvPicPr>
        <p:blipFill>
          <a:blip r:embed="rId7"/>
          <a:srcRect/>
          <a:stretch>
            <a:fillRect/>
          </a:stretch>
        </p:blipFill>
        <p:spPr bwMode="auto">
          <a:xfrm>
            <a:off x="8074024" y="3803650"/>
            <a:ext cx="2430729" cy="831850"/>
          </a:xfrm>
          <a:prstGeom prst="rect">
            <a:avLst/>
          </a:prstGeom>
          <a:noFill/>
          <a:ln w="9525" algn="in">
            <a:noFill/>
            <a:miter lim="800000"/>
            <a:headEnd/>
            <a:tailEnd/>
          </a:ln>
        </p:spPr>
      </p:pic>
      <p:sp>
        <p:nvSpPr>
          <p:cNvPr id="11" name="Text Placeholder 2"/>
          <p:cNvSpPr>
            <a:spLocks noGrp="1"/>
          </p:cNvSpPr>
          <p:nvPr>
            <p:ph type="body" sz="quarter" idx="10"/>
          </p:nvPr>
        </p:nvSpPr>
        <p:spPr>
          <a:xfrm>
            <a:off x="508001" y="1905000"/>
            <a:ext cx="6527799" cy="3693319"/>
          </a:xfrm>
        </p:spPr>
        <p:txBody>
          <a:bodyPr/>
          <a:lstStyle/>
          <a:p>
            <a:r>
              <a:rPr lang="en-GB" dirty="0" smtClean="0"/>
              <a:t>Funded by JISC and Microsoft</a:t>
            </a:r>
          </a:p>
          <a:p>
            <a:r>
              <a:rPr lang="en-GB" dirty="0" smtClean="0"/>
              <a:t>Part of the </a:t>
            </a:r>
            <a:r>
              <a:rPr lang="en-GB" b="1" i="1" baseline="30000" dirty="0" err="1" smtClean="0"/>
              <a:t>my</a:t>
            </a:r>
            <a:r>
              <a:rPr lang="en-GB" dirty="0" err="1" smtClean="0"/>
              <a:t>Grid</a:t>
            </a:r>
            <a:r>
              <a:rPr lang="en-GB" dirty="0" smtClean="0"/>
              <a:t> Consortium</a:t>
            </a:r>
          </a:p>
          <a:p>
            <a:r>
              <a:rPr lang="en-GB" dirty="0" smtClean="0"/>
              <a:t>Started March 2007</a:t>
            </a:r>
          </a:p>
          <a:p>
            <a:r>
              <a:rPr lang="en-GB" dirty="0" smtClean="0"/>
              <a:t>Closed beta since July 2007</a:t>
            </a:r>
          </a:p>
          <a:p>
            <a:r>
              <a:rPr lang="en-GB" dirty="0" smtClean="0"/>
              <a:t>Open beta November 2007</a:t>
            </a:r>
          </a:p>
          <a:p>
            <a:r>
              <a:rPr lang="en-GB" dirty="0" smtClean="0"/>
              <a:t>1000 registered users</a:t>
            </a:r>
          </a:p>
          <a:p>
            <a:r>
              <a:rPr lang="en-GB" dirty="0" smtClean="0"/>
              <a:t>1400 unique IP visits last month</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Stats July 2008</a:t>
            </a:r>
            <a:endParaRPr spc="-150">
              <a:solidFill>
                <a:schemeClr val="accent1"/>
              </a:solidFill>
              <a:effectLst>
                <a:outerShdw blurRad="38100" dist="38100" dir="2700000" algn="tl">
                  <a:srgbClr val="000000">
                    <a:alpha val="43137"/>
                  </a:srgbClr>
                </a:outerShdw>
              </a:effectLst>
            </a:endParaRPr>
          </a:p>
        </p:txBody>
      </p:sp>
      <p:sp>
        <p:nvSpPr>
          <p:cNvPr id="11" name="Text Placeholder 2"/>
          <p:cNvSpPr>
            <a:spLocks noGrp="1"/>
          </p:cNvSpPr>
          <p:nvPr>
            <p:ph type="body" sz="quarter" idx="10"/>
          </p:nvPr>
        </p:nvSpPr>
        <p:spPr>
          <a:xfrm>
            <a:off x="508001" y="1905000"/>
            <a:ext cx="5308599" cy="3151632"/>
          </a:xfrm>
        </p:spPr>
        <p:txBody>
          <a:bodyPr/>
          <a:lstStyle/>
          <a:p>
            <a:r>
              <a:rPr lang="en-GB" dirty="0" smtClean="0"/>
              <a:t>959 active users</a:t>
            </a:r>
          </a:p>
          <a:p>
            <a:r>
              <a:rPr lang="en-GB" dirty="0" smtClean="0"/>
              <a:t>82 groups</a:t>
            </a:r>
          </a:p>
          <a:p>
            <a:r>
              <a:rPr lang="en-GB" dirty="0" smtClean="0"/>
              <a:t>248 group memberships</a:t>
            </a:r>
          </a:p>
          <a:p>
            <a:r>
              <a:rPr lang="en-GB" dirty="0" smtClean="0"/>
              <a:t>296 workflow entries</a:t>
            </a:r>
          </a:p>
          <a:p>
            <a:r>
              <a:rPr lang="en-GB" dirty="0" smtClean="0"/>
              <a:t>425 workflow versions</a:t>
            </a:r>
          </a:p>
          <a:p>
            <a:r>
              <a:rPr lang="en-GB" dirty="0" smtClean="0"/>
              <a:t>101 files</a:t>
            </a:r>
          </a:p>
        </p:txBody>
      </p:sp>
      <p:sp>
        <p:nvSpPr>
          <p:cNvPr id="12" name="Text Placeholder 2"/>
          <p:cNvSpPr txBox="1">
            <a:spLocks/>
          </p:cNvSpPr>
          <p:nvPr/>
        </p:nvSpPr>
        <p:spPr bwMode="auto">
          <a:xfrm>
            <a:off x="6438901" y="1866900"/>
            <a:ext cx="5308599" cy="30531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1382 </a:t>
            </a:r>
            <a:r>
              <a:rPr kumimoji="0" lang="en-GB" sz="3200" b="0" i="0" u="none" strike="noStrike" kern="1200" cap="none" spc="0" normalizeH="0" baseline="0" noProof="0" dirty="0" err="1" smtClean="0">
                <a:ln>
                  <a:noFill/>
                </a:ln>
                <a:solidFill>
                  <a:schemeClr val="bg1"/>
                </a:solidFill>
                <a:effectLst/>
                <a:uLnTx/>
                <a:uFillTx/>
                <a:latin typeface="+mn-lt"/>
                <a:ea typeface="+mn-ea"/>
                <a:cs typeface="+mn-cs"/>
              </a:rPr>
              <a:t>taggings</a:t>
            </a: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46,427 downloads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77,393 viewings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408 </a:t>
            </a:r>
            <a:r>
              <a:rPr kumimoji="0" lang="en-GB" sz="3200" b="0" i="0" u="none" strike="noStrike" kern="1200" cap="none" spc="0" normalizeH="0" baseline="0" noProof="0" dirty="0" err="1" smtClean="0">
                <a:ln>
                  <a:noFill/>
                </a:ln>
                <a:solidFill>
                  <a:schemeClr val="bg1"/>
                </a:solidFill>
                <a:effectLst/>
                <a:uLnTx/>
                <a:uFillTx/>
                <a:latin typeface="+mn-lt"/>
                <a:ea typeface="+mn-ea"/>
                <a:cs typeface="+mn-cs"/>
              </a:rPr>
              <a:t>creditations</a:t>
            </a: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12 packs (with 237 total entries)</a:t>
            </a:r>
          </a:p>
        </p:txBody>
      </p:sp>
      <p:pic>
        <p:nvPicPr>
          <p:cNvPr id="13" name="Picture 34"/>
          <p:cNvPicPr>
            <a:picLocks noChangeAspect="1" noChangeArrowheads="1"/>
          </p:cNvPicPr>
          <p:nvPr/>
        </p:nvPicPr>
        <p:blipFill>
          <a:blip r:embed="rId4"/>
          <a:srcRect r="10411"/>
          <a:stretch>
            <a:fillRect/>
          </a:stretch>
        </p:blipFill>
        <p:spPr bwMode="auto">
          <a:xfrm>
            <a:off x="6502400" y="5381942"/>
            <a:ext cx="4257675" cy="80788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63395"/>
          </a:xfrm>
        </p:spPr>
        <p:txBody>
          <a:bodyPr/>
          <a:lstStyle/>
          <a:p>
            <a:pPr defTabSz="1095376">
              <a:defRPr/>
            </a:pPr>
            <a:r>
              <a:rPr smtClean="0"/>
              <a:t>myExperiment</a:t>
            </a:r>
            <a:br>
              <a:rPr smtClean="0"/>
            </a:br>
            <a:r>
              <a:rPr sz="3600" spc="-150" smtClean="0">
                <a:solidFill>
                  <a:schemeClr val="accent1"/>
                </a:solidFill>
                <a:effectLst>
                  <a:outerShdw blurRad="38100" dist="38100" dir="2700000" algn="tl">
                    <a:srgbClr val="000000">
                      <a:alpha val="43137"/>
                    </a:srgbClr>
                  </a:outerShdw>
                </a:effectLst>
              </a:rPr>
              <a:t>Features</a:t>
            </a:r>
            <a:endParaRPr spc="-150">
              <a:solidFill>
                <a:schemeClr val="accent1"/>
              </a:solidFill>
              <a:effectLst>
                <a:outerShdw blurRad="38100" dist="38100" dir="2700000" algn="tl">
                  <a:srgbClr val="000000">
                    <a:alpha val="43137"/>
                  </a:srgbClr>
                </a:outerShdw>
              </a:effectLst>
            </a:endParaRPr>
          </a:p>
        </p:txBody>
      </p:sp>
      <p:sp>
        <p:nvSpPr>
          <p:cNvPr id="11" name="Text Placeholder 2"/>
          <p:cNvSpPr>
            <a:spLocks noGrp="1"/>
          </p:cNvSpPr>
          <p:nvPr>
            <p:ph type="body" sz="quarter" idx="10"/>
          </p:nvPr>
        </p:nvSpPr>
        <p:spPr>
          <a:xfrm>
            <a:off x="508001" y="1905000"/>
            <a:ext cx="3124199" cy="4235006"/>
          </a:xfrm>
        </p:spPr>
        <p:txBody>
          <a:bodyPr/>
          <a:lstStyle/>
          <a:p>
            <a:r>
              <a:rPr lang="en-GB" dirty="0" smtClean="0"/>
              <a:t>User Profiles</a:t>
            </a:r>
          </a:p>
          <a:p>
            <a:r>
              <a:rPr lang="en-GB" dirty="0" smtClean="0"/>
              <a:t>Groups</a:t>
            </a:r>
          </a:p>
          <a:p>
            <a:r>
              <a:rPr lang="en-GB" dirty="0" smtClean="0"/>
              <a:t>Friends</a:t>
            </a:r>
          </a:p>
          <a:p>
            <a:r>
              <a:rPr lang="en-GB" dirty="0" smtClean="0"/>
              <a:t>Sharing</a:t>
            </a:r>
          </a:p>
          <a:p>
            <a:r>
              <a:rPr lang="en-GB" dirty="0" smtClean="0"/>
              <a:t>Tags</a:t>
            </a:r>
          </a:p>
          <a:p>
            <a:pPr lvl="0">
              <a:defRPr/>
            </a:pPr>
            <a:r>
              <a:rPr lang="en-GB" dirty="0" smtClean="0"/>
              <a:t>Messaging</a:t>
            </a:r>
          </a:p>
          <a:p>
            <a:pPr lvl="0">
              <a:defRPr/>
            </a:pPr>
            <a:r>
              <a:rPr lang="en-GB" dirty="0" smtClean="0"/>
              <a:t>News Feeds</a:t>
            </a:r>
          </a:p>
          <a:p>
            <a:endParaRPr lang="en-GB" dirty="0" smtClean="0"/>
          </a:p>
        </p:txBody>
      </p:sp>
      <p:sp>
        <p:nvSpPr>
          <p:cNvPr id="16" name="Text Placeholder 2"/>
          <p:cNvSpPr txBox="1">
            <a:spLocks/>
          </p:cNvSpPr>
          <p:nvPr/>
        </p:nvSpPr>
        <p:spPr bwMode="auto">
          <a:xfrm>
            <a:off x="3657600" y="1917700"/>
            <a:ext cx="3175000" cy="39395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indent="-396875">
              <a:lnSpc>
                <a:spcPct val="90000"/>
              </a:lnSpc>
              <a:spcBef>
                <a:spcPct val="20000"/>
              </a:spcBef>
              <a:buSzPct val="85000"/>
              <a:buBlip>
                <a:blip r:embed="rId3"/>
              </a:buBlip>
            </a:pPr>
            <a:r>
              <a:rPr lang="en-GB" sz="3200" dirty="0" smtClean="0">
                <a:solidFill>
                  <a:schemeClr val="bg1"/>
                </a:solidFill>
                <a:latin typeface="+mn-lt"/>
              </a:rPr>
              <a:t>Workflows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Credits,</a:t>
            </a:r>
            <a:r>
              <a:rPr kumimoji="0" lang="en-GB" sz="3200" b="0" i="0" u="none" strike="noStrike" kern="1200" cap="none" spc="0" normalizeH="0" noProof="0" dirty="0" smtClean="0">
                <a:ln>
                  <a:noFill/>
                </a:ln>
                <a:solidFill>
                  <a:schemeClr val="bg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Attributions,</a:t>
            </a:r>
            <a:br>
              <a:rPr kumimoji="0" lang="en-GB" sz="3200" b="0" i="0" u="none" strike="noStrike" kern="1200" cap="none" spc="0" normalizeH="0" baseline="0" noProof="0" dirty="0" smtClean="0">
                <a:ln>
                  <a:noFill/>
                </a:ln>
                <a:solidFill>
                  <a:schemeClr val="bg1"/>
                </a:solidFill>
                <a:effectLst/>
                <a:uLnTx/>
                <a:uFillTx/>
                <a:latin typeface="+mn-lt"/>
                <a:ea typeface="+mn-ea"/>
                <a:cs typeface="+mn-cs"/>
              </a:rPr>
            </a:br>
            <a:r>
              <a:rPr lang="en-GB" sz="3200" dirty="0" smtClean="0">
                <a:solidFill>
                  <a:schemeClr val="bg1"/>
                </a:solidFill>
                <a:latin typeface="+mn-lt"/>
              </a:rPr>
              <a:t>Licensing</a:t>
            </a: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Packs</a:t>
            </a: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err="1" smtClean="0">
                <a:ln>
                  <a:noFill/>
                </a:ln>
                <a:solidFill>
                  <a:schemeClr val="bg1"/>
                </a:solidFill>
                <a:effectLst/>
                <a:uLnTx/>
                <a:uFillTx/>
                <a:latin typeface="+mn-lt"/>
                <a:ea typeface="+mn-ea"/>
                <a:cs typeface="+mn-cs"/>
              </a:rPr>
              <a:t>RESTful</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 API</a:t>
            </a:r>
          </a:p>
          <a:p>
            <a:pPr marL="396875" marR="0" lvl="0" indent="-396875" algn="l" defTabSz="912813" rtl="0" eaLnBrk="1" fontAlgn="base" latinLnBrk="0" hangingPunct="1">
              <a:lnSpc>
                <a:spcPct val="90000"/>
              </a:lnSpc>
              <a:spcBef>
                <a:spcPct val="20000"/>
              </a:spcBef>
              <a:spcAft>
                <a:spcPct val="0"/>
              </a:spcAft>
              <a:buClrTx/>
              <a:buSzPct val="85000"/>
              <a:buFontTx/>
              <a:buBlip>
                <a:blip r:embed="rId3"/>
              </a:buBlip>
              <a:tabLst/>
              <a:defRPr/>
            </a:pPr>
            <a:r>
              <a:rPr kumimoji="0" lang="en-GB" sz="3200" b="0" i="0" u="none" strike="noStrike" kern="1200" cap="none" spc="0" normalizeH="0" baseline="0" noProof="0" dirty="0" smtClean="0">
                <a:ln>
                  <a:noFill/>
                </a:ln>
                <a:solidFill>
                  <a:schemeClr val="bg1"/>
                </a:solidFill>
                <a:effectLst/>
                <a:uLnTx/>
                <a:uFillTx/>
                <a:latin typeface="+mn-lt"/>
                <a:ea typeface="+mn-ea"/>
                <a:cs typeface="+mn-cs"/>
              </a:rPr>
              <a:t>Alternative</a:t>
            </a:r>
            <a:r>
              <a:rPr kumimoji="0" lang="en-GB" sz="3200" b="0" i="0" u="none" strike="noStrike" kern="1200" cap="none" spc="0" normalizeH="0" noProof="0" dirty="0" smtClean="0">
                <a:ln>
                  <a:noFill/>
                </a:ln>
                <a:solidFill>
                  <a:schemeClr val="bg1"/>
                </a:solidFill>
                <a:effectLst/>
                <a:uLnTx/>
                <a:uFillTx/>
                <a:latin typeface="+mn-lt"/>
                <a:ea typeface="+mn-ea"/>
                <a:cs typeface="+mn-cs"/>
              </a:rPr>
              <a:t> Interfaces</a:t>
            </a: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7" name="Picture 2"/>
          <p:cNvPicPr>
            <a:picLocks noChangeAspect="1" noChangeArrowheads="1"/>
          </p:cNvPicPr>
          <p:nvPr/>
        </p:nvPicPr>
        <p:blipFill>
          <a:blip r:embed="rId4"/>
          <a:srcRect r="21794" b="13424"/>
          <a:stretch>
            <a:fillRect/>
          </a:stretch>
        </p:blipFill>
        <p:spPr bwMode="auto">
          <a:xfrm>
            <a:off x="6371638" y="1558120"/>
            <a:ext cx="5013938" cy="423308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18" name="Rectangle 17"/>
          <p:cNvSpPr/>
          <p:nvPr/>
        </p:nvSpPr>
        <p:spPr>
          <a:xfrm>
            <a:off x="3629871" y="6051034"/>
            <a:ext cx="2951449" cy="584775"/>
          </a:xfrm>
          <a:prstGeom prst="rect">
            <a:avLst/>
          </a:prstGeom>
        </p:spPr>
        <p:txBody>
          <a:bodyPr wrap="none">
            <a:spAutoFit/>
          </a:bodyPr>
          <a:lstStyle/>
          <a:p>
            <a:r>
              <a:rPr lang="en-GB" sz="3200" spc="-150" dirty="0" smtClean="0">
                <a:solidFill>
                  <a:schemeClr val="accent2"/>
                </a:solidFill>
              </a:rPr>
              <a:t>Special Features</a:t>
            </a:r>
            <a:endParaRPr lang="en-GB" sz="3200"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329595"/>
          </a:xfrm>
        </p:spPr>
        <p:txBody>
          <a:bodyPr/>
          <a:lstStyle/>
          <a:p>
            <a:pPr defTabSz="1095376">
              <a:defRPr/>
            </a:pPr>
            <a:r>
              <a:rPr smtClean="0"/>
              <a:t>myExperiment</a:t>
            </a:r>
            <a:br>
              <a:rPr smtClean="0"/>
            </a:br>
            <a:endParaRPr spc="-150">
              <a:solidFill>
                <a:schemeClr val="accent1"/>
              </a:solidFill>
              <a:effectLst>
                <a:outerShdw blurRad="38100" dist="38100" dir="2700000" algn="tl">
                  <a:srgbClr val="000000">
                    <a:alpha val="43137"/>
                  </a:srgbClr>
                </a:outerShdw>
              </a:effectLst>
            </a:endParaRPr>
          </a:p>
        </p:txBody>
      </p:sp>
      <p:pic>
        <p:nvPicPr>
          <p:cNvPr id="50178" name="Picture 2"/>
          <p:cNvPicPr>
            <a:picLocks noChangeAspect="1" noChangeArrowheads="1"/>
          </p:cNvPicPr>
          <p:nvPr/>
        </p:nvPicPr>
        <p:blipFill>
          <a:blip r:embed="rId3"/>
          <a:srcRect l="155" t="8333" b="14439"/>
          <a:stretch>
            <a:fillRect/>
          </a:stretch>
        </p:blipFill>
        <p:spPr bwMode="auto">
          <a:xfrm>
            <a:off x="1600200" y="1079500"/>
            <a:ext cx="9115560" cy="54483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2209</Words>
  <Application>Microsoft Office PowerPoint</Application>
  <PresentationFormat>Custom</PresentationFormat>
  <Paragraphs>169</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Microsoft_Research_Faculty_Summit_Template_PPT07_16x9</vt:lpstr>
      <vt:lpstr>White with Courier font for code slides</vt:lpstr>
      <vt:lpstr>Slide 1</vt:lpstr>
      <vt:lpstr>myExperiment</vt:lpstr>
      <vt:lpstr>myExperiment What it does</vt:lpstr>
      <vt:lpstr>myExperiment How it does it</vt:lpstr>
      <vt:lpstr>myExperiment Why do we want to share?</vt:lpstr>
      <vt:lpstr>myExperiment The Project</vt:lpstr>
      <vt:lpstr>myExperiment Stats July 2008</vt:lpstr>
      <vt:lpstr>myExperiment Features</vt:lpstr>
      <vt:lpstr>myExperiment </vt:lpstr>
      <vt:lpstr>myExperiment Features Ownership and Attribution</vt:lpstr>
      <vt:lpstr>myExperiment Features Packs</vt:lpstr>
      <vt:lpstr>myExperiment Features Google Gadgets</vt:lpstr>
      <vt:lpstr>myExperiment Features Taverna Plugin</vt:lpstr>
      <vt:lpstr>myExperiment Features Enactment</vt:lpstr>
      <vt:lpstr>myExperiment Features Developer Community</vt:lpstr>
      <vt:lpstr>myExperiment Features Developer Community</vt:lpstr>
      <vt:lpstr>myExperiment Summary</vt:lpstr>
      <vt:lpstr>myExperiment Contacts and 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myExperiment</dc:title>
  <dc:subject>Research Facility Summit</dc:subject>
  <dc:creator/>
  <cp:keywords>Research Facility Summit</cp:keywords>
  <dc:description>Event Date: July 28 &amp; 29, 2008
Event Location: Redmond, WA</dc:description>
  <cp:lastModifiedBy/>
  <cp:revision>1</cp:revision>
  <dcterms:created xsi:type="dcterms:W3CDTF">2008-07-19T01:49:38Z</dcterms:created>
  <dcterms:modified xsi:type="dcterms:W3CDTF">2008-08-01T17:00:35Z</dcterms:modified>
</cp:coreProperties>
</file>