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3" r:id="rId1"/>
    <p:sldMasterId id="2147483718" r:id="rId2"/>
    <p:sldMasterId id="2147483739" r:id="rId3"/>
  </p:sldMasterIdLst>
  <p:notesMasterIdLst>
    <p:notesMasterId r:id="rId25"/>
  </p:notesMasterIdLst>
  <p:handoutMasterIdLst>
    <p:handoutMasterId r:id="rId26"/>
  </p:handoutMasterIdLst>
  <p:sldIdLst>
    <p:sldId id="319" r:id="rId4"/>
    <p:sldId id="257" r:id="rId5"/>
    <p:sldId id="313" r:id="rId6"/>
    <p:sldId id="297" r:id="rId7"/>
    <p:sldId id="299" r:id="rId8"/>
    <p:sldId id="300" r:id="rId9"/>
    <p:sldId id="301" r:id="rId10"/>
    <p:sldId id="302" r:id="rId11"/>
    <p:sldId id="303" r:id="rId12"/>
    <p:sldId id="304" r:id="rId13"/>
    <p:sldId id="305" r:id="rId14"/>
    <p:sldId id="306" r:id="rId15"/>
    <p:sldId id="307" r:id="rId16"/>
    <p:sldId id="308" r:id="rId17"/>
    <p:sldId id="309" r:id="rId18"/>
    <p:sldId id="316" r:id="rId19"/>
    <p:sldId id="310" r:id="rId20"/>
    <p:sldId id="311" r:id="rId21"/>
    <p:sldId id="312" r:id="rId22"/>
    <p:sldId id="315" r:id="rId23"/>
    <p:sldId id="317" r:id="rId24"/>
  </p:sldIdLst>
  <p:sldSz cx="12188825" cy="6858000"/>
  <p:notesSz cx="6858000" cy="9144000"/>
  <p:defaultTextStyle>
    <a:defPPr>
      <a:defRPr lang="en-US"/>
    </a:defPPr>
    <a:lvl1pPr algn="l" defTabSz="912813" rtl="0" fontAlgn="base">
      <a:spcBef>
        <a:spcPct val="0"/>
      </a:spcBef>
      <a:spcAft>
        <a:spcPct val="0"/>
      </a:spcAft>
      <a:defRPr kern="1200">
        <a:solidFill>
          <a:schemeClr val="tx1"/>
        </a:solidFill>
        <a:latin typeface="Arial" pitchFamily="34" charset="0"/>
        <a:ea typeface="+mn-ea"/>
        <a:cs typeface="+mn-cs"/>
      </a:defRPr>
    </a:lvl1pPr>
    <a:lvl2pPr marL="455613" indent="1588" algn="l" defTabSz="912813" rtl="0" fontAlgn="base">
      <a:spcBef>
        <a:spcPct val="0"/>
      </a:spcBef>
      <a:spcAft>
        <a:spcPct val="0"/>
      </a:spcAft>
      <a:defRPr kern="1200">
        <a:solidFill>
          <a:schemeClr val="tx1"/>
        </a:solidFill>
        <a:latin typeface="Arial" pitchFamily="34" charset="0"/>
        <a:ea typeface="+mn-ea"/>
        <a:cs typeface="+mn-cs"/>
      </a:defRPr>
    </a:lvl2pPr>
    <a:lvl3pPr marL="912813" indent="1588" algn="l" defTabSz="912813" rtl="0" fontAlgn="base">
      <a:spcBef>
        <a:spcPct val="0"/>
      </a:spcBef>
      <a:spcAft>
        <a:spcPct val="0"/>
      </a:spcAft>
      <a:defRPr kern="1200">
        <a:solidFill>
          <a:schemeClr val="tx1"/>
        </a:solidFill>
        <a:latin typeface="Arial" pitchFamily="34" charset="0"/>
        <a:ea typeface="+mn-ea"/>
        <a:cs typeface="+mn-cs"/>
      </a:defRPr>
    </a:lvl3pPr>
    <a:lvl4pPr marL="1370013" indent="1588" algn="l" defTabSz="912813" rtl="0" fontAlgn="base">
      <a:spcBef>
        <a:spcPct val="0"/>
      </a:spcBef>
      <a:spcAft>
        <a:spcPct val="0"/>
      </a:spcAft>
      <a:defRPr kern="1200">
        <a:solidFill>
          <a:schemeClr val="tx1"/>
        </a:solidFill>
        <a:latin typeface="Arial" pitchFamily="34" charset="0"/>
        <a:ea typeface="+mn-ea"/>
        <a:cs typeface="+mn-cs"/>
      </a:defRPr>
    </a:lvl4pPr>
    <a:lvl5pPr marL="1827213" indent="1588" algn="l" defTabSz="912813"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AE1E"/>
    <a:srgbClr val="FFFFFF"/>
    <a:srgbClr val="FF0066"/>
    <a:srgbClr val="000000"/>
    <a:srgbClr val="F3AF35"/>
    <a:srgbClr val="9C42E6"/>
    <a:srgbClr val="D1943B"/>
    <a:srgbClr val="F8F57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225" autoAdjust="0"/>
    <p:restoredTop sz="80497" autoAdjust="0"/>
  </p:normalViewPr>
  <p:slideViewPr>
    <p:cSldViewPr snapToGrid="0">
      <p:cViewPr varScale="1">
        <p:scale>
          <a:sx n="67" d="100"/>
          <a:sy n="67" d="100"/>
        </p:scale>
        <p:origin x="-132" y="-444"/>
      </p:cViewPr>
      <p:guideLst>
        <p:guide orient="horz" pos="144"/>
        <p:guide orient="horz" pos="895"/>
        <p:guide orient="horz" pos="1484"/>
        <p:guide orient="horz" pos="1200"/>
        <p:guide orient="horz" pos="2736"/>
        <p:guide pos="3839"/>
        <p:guide pos="325"/>
        <p:guide pos="613"/>
        <p:guide pos="7353"/>
        <p:guide pos="1190"/>
        <p:guide pos="7063"/>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4" d="100"/>
          <a:sy n="74" d="100"/>
        </p:scale>
        <p:origin x="-2184"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dirty="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smtClean="0">
                <a:latin typeface="+mn-lt"/>
              </a:defRPr>
            </a:lvl1pPr>
          </a:lstStyle>
          <a:p>
            <a:pPr>
              <a:defRPr/>
            </a:pPr>
            <a:fld id="{65954348-9BA3-4A53-8AB3-67BAC91195B2}" type="datetimeFigureOut">
              <a:rPr lang="en-US"/>
              <a:pPr>
                <a:defRPr/>
              </a:pPr>
              <a:t>8/1/2008</a:t>
            </a:fld>
            <a:endParaRPr lang="en-US"/>
          </a:p>
        </p:txBody>
      </p:sp>
      <p:sp>
        <p:nvSpPr>
          <p:cNvPr id="5" name="Slide Number Placeholder 4"/>
          <p:cNvSpPr>
            <a:spLocks noGrp="1"/>
          </p:cNvSpPr>
          <p:nvPr>
            <p:ph type="sldNum" sz="quarter" idx="3"/>
          </p:nvPr>
        </p:nvSpPr>
        <p:spPr>
          <a:xfrm>
            <a:off x="6248400" y="8685213"/>
            <a:ext cx="608013" cy="457200"/>
          </a:xfrm>
          <a:prstGeom prst="rect">
            <a:avLst/>
          </a:prstGeom>
        </p:spPr>
        <p:txBody>
          <a:bodyPr vert="horz" lIns="91440" tIns="45720" rIns="91440" bIns="45720" rtlCol="0" anchor="b"/>
          <a:lstStyle>
            <a:lvl1pPr algn="r" defTabSz="914363" fontAlgn="auto">
              <a:spcBef>
                <a:spcPts val="0"/>
              </a:spcBef>
              <a:spcAft>
                <a:spcPts val="0"/>
              </a:spcAft>
              <a:defRPr sz="1200" smtClean="0">
                <a:latin typeface="+mn-lt"/>
              </a:defRPr>
            </a:lvl1pPr>
          </a:lstStyle>
          <a:p>
            <a:pPr>
              <a:defRPr/>
            </a:pPr>
            <a:fld id="{9A01EE6E-98DC-4B21-A8BA-2515EA1D1F3C}" type="slidenum">
              <a:rPr lang="en-US"/>
              <a:pPr>
                <a:defRPr/>
              </a:pPr>
              <a:t>‹#›</a:t>
            </a:fld>
            <a:endParaRPr lang="en-US"/>
          </a:p>
        </p:txBody>
      </p:sp>
      <p:sp>
        <p:nvSpPr>
          <p:cNvPr id="6" name="Footer Placeholder 5"/>
          <p:cNvSpPr>
            <a:spLocks noGrp="1"/>
          </p:cNvSpPr>
          <p:nvPr>
            <p:ph type="ftr" sz="quarter" idx="2"/>
          </p:nvPr>
        </p:nvSpPr>
        <p:spPr>
          <a:xfrm>
            <a:off x="0" y="8685213"/>
            <a:ext cx="6172200" cy="457200"/>
          </a:xfrm>
          <a:prstGeom prst="rect">
            <a:avLst/>
          </a:prstGeom>
        </p:spPr>
        <p:txBody>
          <a:bodyPr vert="horz" lIns="91440" tIns="45720" rIns="91440" bIns="45720" rtlCol="0" anchor="b"/>
          <a:lstStyle>
            <a:lvl1pPr algn="l" defTabSz="914363" fontAlgn="auto">
              <a:spcBef>
                <a:spcPts val="0"/>
              </a:spcBef>
              <a:spcAft>
                <a:spcPts val="0"/>
              </a:spcAft>
              <a:defRPr sz="500" dirty="0" smtClean="0">
                <a:solidFill>
                  <a:srgbClr val="000000"/>
                </a:solidFill>
                <a:latin typeface="Segoe" pitchFamily="34" charset="0"/>
              </a:defRPr>
            </a:lvl1pPr>
          </a:lstStyle>
          <a:p>
            <a:pPr>
              <a:defRPr/>
            </a:pPr>
            <a:r>
              <a:rPr lang="en-US" dirty="0"/>
              <a:t>© </a:t>
            </a:r>
            <a:r>
              <a:rPr lang="en-US" dirty="0" smtClean="0"/>
              <a:t>2008 </a:t>
            </a:r>
            <a:r>
              <a:rPr lang="en-US" dirty="0"/>
              <a:t>Microsoft Corporation. All rights reserved. Microsoft, Windows, Windows Vista and other product names are or may be registered trademarks and/or trademarks in the U.S. and/or other countries.</a:t>
            </a:r>
          </a:p>
          <a:p>
            <a:pPr>
              <a:defRPr/>
            </a:pPr>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br>
            <a:r>
              <a:rPr lang="en-US" dirty="0"/>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smtClean="0">
                <a:latin typeface="+mn-lt"/>
              </a:defRPr>
            </a:lvl1pPr>
          </a:lstStyle>
          <a:p>
            <a:pPr>
              <a:defRPr/>
            </a:pPr>
            <a:fld id="{0EA46EE7-CB15-452E-A913-9C123FAA6ED3}" type="datetimeFigureOut">
              <a:rPr lang="en-US"/>
              <a:pPr>
                <a:defRPr/>
              </a:pPr>
              <a:t>8/1/2008</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defTabSz="914363" fontAlgn="auto">
              <a:spcBef>
                <a:spcPts val="0"/>
              </a:spcBef>
              <a:spcAft>
                <a:spcPts val="0"/>
              </a:spcAft>
              <a:defRPr sz="500" dirty="0" smtClean="0">
                <a:solidFill>
                  <a:srgbClr val="000000"/>
                </a:solidFill>
                <a:latin typeface="Segoe" pitchFamily="34" charset="0"/>
              </a:defRPr>
            </a:lvl1pPr>
          </a:lstStyle>
          <a:p>
            <a:pPr>
              <a:defRPr/>
            </a:pPr>
            <a:r>
              <a:rPr lang="en-US" dirty="0" smtClean="0"/>
              <a:t>© 2008 Microsoft Corporation. All rights reserved. Microsoft, Windows, Windows Vista and other product names are or may be registered trademarks and/or trademarks in the U.S. and/or other countries.</a:t>
            </a:r>
          </a:p>
          <a:p>
            <a:pPr>
              <a:defRPr/>
            </a:pPr>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5"/>
          </p:nvPr>
        </p:nvSpPr>
        <p:spPr>
          <a:xfrm>
            <a:off x="6172200" y="8685213"/>
            <a:ext cx="684213" cy="457200"/>
          </a:xfrm>
          <a:prstGeom prst="rect">
            <a:avLst/>
          </a:prstGeom>
        </p:spPr>
        <p:txBody>
          <a:bodyPr vert="horz" lIns="91440" tIns="45720" rIns="91440" bIns="45720" rtlCol="0" anchor="b"/>
          <a:lstStyle>
            <a:lvl1pPr algn="r" defTabSz="914363" fontAlgn="auto">
              <a:spcBef>
                <a:spcPts val="0"/>
              </a:spcBef>
              <a:spcAft>
                <a:spcPts val="0"/>
              </a:spcAft>
              <a:defRPr sz="1200" smtClean="0">
                <a:latin typeface="+mn-lt"/>
              </a:defRPr>
            </a:lvl1pPr>
          </a:lstStyle>
          <a:p>
            <a:pPr>
              <a:defRPr/>
            </a:pPr>
            <a:fld id="{22907DDD-D5F5-4BDC-A0E4-DE9693AB78BD}"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defTabSz="912813" rtl="0" fontAlgn="base">
      <a:lnSpc>
        <a:spcPct val="90000"/>
      </a:lnSpc>
      <a:spcBef>
        <a:spcPct val="30000"/>
      </a:spcBef>
      <a:spcAft>
        <a:spcPts val="338"/>
      </a:spcAft>
      <a:defRPr sz="900" kern="1200">
        <a:solidFill>
          <a:schemeClr val="tx1"/>
        </a:solidFill>
        <a:latin typeface="Segoe" pitchFamily="34" charset="0"/>
        <a:ea typeface="+mn-ea"/>
        <a:cs typeface="+mn-cs"/>
      </a:defRPr>
    </a:lvl1pPr>
    <a:lvl2pPr marL="212725" indent="-104775" algn="l" defTabSz="912813" rtl="0" fontAlgn="base">
      <a:lnSpc>
        <a:spcPct val="90000"/>
      </a:lnSpc>
      <a:spcBef>
        <a:spcPct val="30000"/>
      </a:spcBef>
      <a:spcAft>
        <a:spcPts val="338"/>
      </a:spcAft>
      <a:buFont typeface="Arial" pitchFamily="34" charset="0"/>
      <a:buChar char="•"/>
      <a:defRPr sz="900" kern="1200">
        <a:solidFill>
          <a:schemeClr val="tx1"/>
        </a:solidFill>
        <a:latin typeface="Segoe" pitchFamily="34" charset="0"/>
        <a:ea typeface="+mn-ea"/>
        <a:cs typeface="+mn-cs"/>
      </a:defRPr>
    </a:lvl2pPr>
    <a:lvl3pPr marL="327025" indent="-114300" algn="l" defTabSz="912813" rtl="0" fontAlgn="base">
      <a:lnSpc>
        <a:spcPct val="90000"/>
      </a:lnSpc>
      <a:spcBef>
        <a:spcPct val="30000"/>
      </a:spcBef>
      <a:spcAft>
        <a:spcPts val="338"/>
      </a:spcAft>
      <a:buFont typeface="Arial" pitchFamily="34" charset="0"/>
      <a:buChar char="•"/>
      <a:defRPr sz="900" kern="1200">
        <a:solidFill>
          <a:schemeClr val="tx1"/>
        </a:solidFill>
        <a:latin typeface="Segoe" pitchFamily="34" charset="0"/>
        <a:ea typeface="+mn-ea"/>
        <a:cs typeface="+mn-cs"/>
      </a:defRPr>
    </a:lvl3pPr>
    <a:lvl4pPr marL="482600" indent="-146050" algn="l" defTabSz="912813" rtl="0" fontAlgn="base">
      <a:lnSpc>
        <a:spcPct val="90000"/>
      </a:lnSpc>
      <a:spcBef>
        <a:spcPct val="30000"/>
      </a:spcBef>
      <a:spcAft>
        <a:spcPts val="338"/>
      </a:spcAft>
      <a:buFont typeface="Arial" pitchFamily="34" charset="0"/>
      <a:buChar char="•"/>
      <a:defRPr sz="900" kern="1200">
        <a:solidFill>
          <a:schemeClr val="tx1"/>
        </a:solidFill>
        <a:latin typeface="Segoe" pitchFamily="34" charset="0"/>
        <a:ea typeface="+mn-ea"/>
        <a:cs typeface="+mn-cs"/>
      </a:defRPr>
    </a:lvl4pPr>
    <a:lvl5pPr marL="614363" indent="-114300" algn="l" defTabSz="912813" rtl="0" fontAlgn="base">
      <a:lnSpc>
        <a:spcPct val="90000"/>
      </a:lnSpc>
      <a:spcBef>
        <a:spcPct val="30000"/>
      </a:spcBef>
      <a:spcAft>
        <a:spcPts val="338"/>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382588" y="685800"/>
            <a:ext cx="6092825" cy="3429000"/>
          </a:xfrm>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867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smtClean="0"/>
          </a:p>
        </p:txBody>
      </p:sp>
      <p:sp>
        <p:nvSpPr>
          <p:cNvPr id="2867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A549130F-F55A-4CBD-AB95-DCC6F61C21E4}" type="datetime8">
              <a:rPr lang="en-US"/>
              <a:pPr defTabSz="912813" fontAlgn="base">
                <a:spcBef>
                  <a:spcPct val="0"/>
                </a:spcBef>
                <a:spcAft>
                  <a:spcPct val="0"/>
                </a:spcAft>
              </a:pPr>
              <a:t>8/1/2008 10:10 AM</a:t>
            </a:fld>
            <a:endParaRPr lang="en-US"/>
          </a:p>
        </p:txBody>
      </p:sp>
      <p:sp>
        <p:nvSpPr>
          <p:cNvPr id="2867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a:p>
            <a:pPr defTabSz="912813" fontAlgn="base">
              <a:spcBef>
                <a:spcPct val="0"/>
              </a:spcBef>
              <a:spcAft>
                <a:spcPct val="0"/>
              </a:spcAft>
            </a:pPr>
            <a:endParaRPr lang="en-US">
              <a:solidFill>
                <a:schemeClr val="tx1"/>
              </a:solidFill>
            </a:endParaRPr>
          </a:p>
        </p:txBody>
      </p:sp>
      <p:sp>
        <p:nvSpPr>
          <p:cNvPr id="28679"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D0C51A04-3EAA-47F7-AC99-10134EC7E78F}" type="slidenum">
              <a:rPr lang="en-US"/>
              <a:pPr defTabSz="912813"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639FADC-4B7C-B448-B5CD-8C330FAE08C6}"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639FADC-4B7C-B448-B5CD-8C330FAE08C6}"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639FADC-4B7C-B448-B5CD-8C330FAE08C6}"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p:cNvSpPr>
          <p:nvPr>
            <p:ph type="sldImg"/>
          </p:nvPr>
        </p:nvSpPr>
        <p:spPr>
          <a:ln/>
        </p:spPr>
      </p:sp>
      <p:sp>
        <p:nvSpPr>
          <p:cNvPr id="38915" name="Notes Placeholder 2"/>
          <p:cNvSpPr>
            <a:spLocks noGrp="1"/>
          </p:cNvSpPr>
          <p:nvPr>
            <p:ph type="body" idx="1"/>
          </p:nvPr>
        </p:nvSpPr>
        <p:spPr>
          <a:noFill/>
          <a:ln/>
        </p:spPr>
        <p:txBody>
          <a:bodyPr/>
          <a:lstStyle/>
          <a:p>
            <a:endParaRPr lang="en-US" dirty="0" smtClean="0"/>
          </a:p>
        </p:txBody>
      </p:sp>
      <p:sp>
        <p:nvSpPr>
          <p:cNvPr id="38916" name="Slide Number Placeholder 3"/>
          <p:cNvSpPr>
            <a:spLocks noGrp="1"/>
          </p:cNvSpPr>
          <p:nvPr>
            <p:ph type="sldNum" sz="quarter" idx="5"/>
          </p:nvPr>
        </p:nvSpPr>
        <p:spPr>
          <a:noFill/>
        </p:spPr>
        <p:txBody>
          <a:bodyPr/>
          <a:lstStyle/>
          <a:p>
            <a:fld id="{EDB5CF71-F0ED-0B4C-8456-083FE33E91A6}" type="slidenum">
              <a:rPr lang="en-US" smtClean="0">
                <a:latin typeface="Times New Roman" pitchFamily="-65" charset="0"/>
              </a:rPr>
              <a:pPr/>
              <a:t>13</a:t>
            </a:fld>
            <a:endParaRPr lang="en-US" smtClean="0">
              <a:latin typeface="Times New Roman" pitchFamily="-65"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639FADC-4B7C-B448-B5CD-8C330FAE08C6}"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BFDE60A5-F7E6-6A47-823C-FD6FF673454F}" type="slidenum">
              <a:rPr lang="en-US">
                <a:latin typeface="Times New Roman" pitchFamily="-107" charset="0"/>
                <a:ea typeface="ＭＳ Ｐゴシック" pitchFamily="-107" charset="-128"/>
                <a:cs typeface="ＭＳ Ｐゴシック" pitchFamily="-107" charset="-128"/>
              </a:rPr>
              <a:pPr/>
              <a:t>16</a:t>
            </a:fld>
            <a:endParaRPr lang="en-US">
              <a:latin typeface="Times New Roman" pitchFamily="-107" charset="0"/>
              <a:ea typeface="ＭＳ Ｐゴシック" pitchFamily="-107" charset="-128"/>
              <a:cs typeface="ＭＳ Ｐゴシック" pitchFamily="-107" charset="-128"/>
            </a:endParaRPr>
          </a:p>
        </p:txBody>
      </p:sp>
      <p:sp>
        <p:nvSpPr>
          <p:cNvPr id="49155" name="Rectangle 2"/>
          <p:cNvSpPr>
            <a:spLocks noGrp="1" noRot="1" noChangeAspect="1" noChangeArrowheads="1" noTextEdit="1"/>
          </p:cNvSpPr>
          <p:nvPr>
            <p:ph type="sldImg"/>
          </p:nvPr>
        </p:nvSpPr>
        <p:spPr>
          <a:xfrm>
            <a:off x="382588" y="684213"/>
            <a:ext cx="6094412" cy="3429000"/>
          </a:xfrm>
          <a:ln/>
        </p:spPr>
      </p:sp>
      <p:sp>
        <p:nvSpPr>
          <p:cNvPr id="49156" name="Rectangle 3"/>
          <p:cNvSpPr>
            <a:spLocks noGrp="1" noChangeArrowheads="1"/>
          </p:cNvSpPr>
          <p:nvPr>
            <p:ph type="body" idx="1"/>
          </p:nvPr>
        </p:nvSpPr>
        <p:spPr>
          <a:xfrm>
            <a:off x="686098" y="4343703"/>
            <a:ext cx="5485805" cy="4115405"/>
          </a:xfrm>
          <a:noFill/>
          <a:ln/>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6A360B-D9F4-9B41-BBB8-1189BC95EA1E}" type="slidenum">
              <a:rPr lang="en-US"/>
              <a:pPr/>
              <a:t>18</a:t>
            </a:fld>
            <a:endParaRPr lang="en-US"/>
          </a:p>
        </p:txBody>
      </p:sp>
      <p:sp>
        <p:nvSpPr>
          <p:cNvPr id="3841026" name="Rectangle 2"/>
          <p:cNvSpPr>
            <a:spLocks noGrp="1" noRot="1" noChangeAspect="1" noChangeArrowheads="1" noTextEdit="1"/>
          </p:cNvSpPr>
          <p:nvPr>
            <p:ph type="sldImg"/>
          </p:nvPr>
        </p:nvSpPr>
        <p:spPr>
          <a:ln/>
        </p:spPr>
      </p:sp>
      <p:sp>
        <p:nvSpPr>
          <p:cNvPr id="3841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639FADC-4B7C-B448-B5CD-8C330FAE08C6}"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382588" y="685800"/>
            <a:ext cx="6092825" cy="3429000"/>
          </a:xfrm>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smtClean="0"/>
          </a:p>
        </p:txBody>
      </p:sp>
      <p:sp>
        <p:nvSpPr>
          <p:cNvPr id="29701"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209F70BF-8EFD-4D95-91F0-897EA638B866}" type="datetime8">
              <a:rPr lang="en-US"/>
              <a:pPr defTabSz="912813" fontAlgn="base">
                <a:spcBef>
                  <a:spcPct val="0"/>
                </a:spcBef>
                <a:spcAft>
                  <a:spcPct val="0"/>
                </a:spcAft>
              </a:pPr>
              <a:t>8/1/2008 10:09 AM</a:t>
            </a:fld>
            <a:endParaRPr lang="en-US"/>
          </a:p>
        </p:txBody>
      </p:sp>
      <p:sp>
        <p:nvSpPr>
          <p:cNvPr id="29702"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a:p>
            <a:pPr defTabSz="912813" fontAlgn="base">
              <a:spcBef>
                <a:spcPct val="0"/>
              </a:spcBef>
              <a:spcAft>
                <a:spcPct val="0"/>
              </a:spcAft>
            </a:pPr>
            <a:endParaRPr lang="en-US">
              <a:solidFill>
                <a:schemeClr val="tx1"/>
              </a:solidFill>
            </a:endParaRPr>
          </a:p>
        </p:txBody>
      </p:sp>
      <p:sp>
        <p:nvSpPr>
          <p:cNvPr id="29703"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4AC453A4-1D56-4EB9-9A54-8CD5447CDB9E}" type="slidenum">
              <a:rPr lang="en-US"/>
              <a:pPr defTabSz="912813" fontAlgn="base">
                <a:spcBef>
                  <a:spcPct val="0"/>
                </a:spcBef>
                <a:spcAft>
                  <a:spcPct val="0"/>
                </a:spcAft>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p:cNvSpPr>
          <p:nvPr>
            <p:ph type="sldImg"/>
          </p:nvPr>
        </p:nvSpPr>
        <p:spPr>
          <a:ln/>
        </p:spPr>
      </p:sp>
      <p:sp>
        <p:nvSpPr>
          <p:cNvPr id="38915" name="Notes Placeholder 2"/>
          <p:cNvSpPr>
            <a:spLocks noGrp="1"/>
          </p:cNvSpPr>
          <p:nvPr>
            <p:ph type="body" idx="1"/>
          </p:nvPr>
        </p:nvSpPr>
        <p:spPr>
          <a:noFill/>
          <a:ln/>
        </p:spPr>
        <p:txBody>
          <a:bodyPr/>
          <a:lstStyle/>
          <a:p>
            <a:endParaRPr lang="en-US" dirty="0" smtClean="0"/>
          </a:p>
        </p:txBody>
      </p:sp>
      <p:sp>
        <p:nvSpPr>
          <p:cNvPr id="38916" name="Slide Number Placeholder 3"/>
          <p:cNvSpPr>
            <a:spLocks noGrp="1"/>
          </p:cNvSpPr>
          <p:nvPr>
            <p:ph type="sldNum" sz="quarter" idx="5"/>
          </p:nvPr>
        </p:nvSpPr>
        <p:spPr>
          <a:noFill/>
        </p:spPr>
        <p:txBody>
          <a:bodyPr/>
          <a:lstStyle/>
          <a:p>
            <a:fld id="{EDB5CF71-F0ED-0B4C-8456-083FE33E91A6}" type="slidenum">
              <a:rPr lang="en-US" smtClean="0">
                <a:latin typeface="Times New Roman" pitchFamily="-65" charset="0"/>
              </a:rPr>
              <a:pPr/>
              <a:t>20</a:t>
            </a:fld>
            <a:endParaRPr lang="en-US" smtClean="0">
              <a:latin typeface="Times New Roman" pitchFamily="-65"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21</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801D808-D963-6C4C-A8AE-EBB3FD6D8F7B}"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AD8E1C-712C-1C4A-875C-1D7349F1DDAC}" type="slidenum">
              <a:rPr lang="en-US"/>
              <a:pPr/>
              <a:t>6</a:t>
            </a:fld>
            <a:endParaRPr lang="en-US"/>
          </a:p>
        </p:txBody>
      </p:sp>
      <p:sp>
        <p:nvSpPr>
          <p:cNvPr id="3379202" name="Rectangle 2"/>
          <p:cNvSpPr>
            <a:spLocks noGrp="1" noRot="1" noChangeAspect="1" noChangeArrowheads="1" noTextEdit="1"/>
          </p:cNvSpPr>
          <p:nvPr>
            <p:ph type="sldImg"/>
          </p:nvPr>
        </p:nvSpPr>
        <p:spPr>
          <a:xfrm>
            <a:off x="384175" y="685800"/>
            <a:ext cx="6089650" cy="3427413"/>
          </a:xfrm>
          <a:ln/>
        </p:spPr>
      </p:sp>
      <p:sp>
        <p:nvSpPr>
          <p:cNvPr id="3379203" name="Rectangle 3"/>
          <p:cNvSpPr>
            <a:spLocks noGrp="1" noChangeArrowheads="1"/>
          </p:cNvSpPr>
          <p:nvPr>
            <p:ph type="body" idx="1"/>
          </p:nvPr>
        </p:nvSpPr>
        <p:spPr>
          <a:xfrm>
            <a:off x="913805" y="4342191"/>
            <a:ext cx="5030391" cy="4115405"/>
          </a:xfrm>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p:cNvSpPr>
          <p:nvPr>
            <p:ph type="sldImg"/>
          </p:nvPr>
        </p:nvSpPr>
        <p:spPr>
          <a:ln/>
        </p:spPr>
      </p:sp>
      <p:sp>
        <p:nvSpPr>
          <p:cNvPr id="38915" name="Notes Placeholder 2"/>
          <p:cNvSpPr>
            <a:spLocks noGrp="1"/>
          </p:cNvSpPr>
          <p:nvPr>
            <p:ph type="body" idx="1"/>
          </p:nvPr>
        </p:nvSpPr>
        <p:spPr>
          <a:noFill/>
          <a:ln/>
        </p:spPr>
        <p:txBody>
          <a:bodyPr/>
          <a:lstStyle/>
          <a:p>
            <a:endParaRPr lang="en-US" dirty="0" smtClean="0"/>
          </a:p>
        </p:txBody>
      </p:sp>
      <p:sp>
        <p:nvSpPr>
          <p:cNvPr id="38916" name="Slide Number Placeholder 3"/>
          <p:cNvSpPr>
            <a:spLocks noGrp="1"/>
          </p:cNvSpPr>
          <p:nvPr>
            <p:ph type="sldNum" sz="quarter" idx="5"/>
          </p:nvPr>
        </p:nvSpPr>
        <p:spPr>
          <a:noFill/>
        </p:spPr>
        <p:txBody>
          <a:bodyPr/>
          <a:lstStyle/>
          <a:p>
            <a:fld id="{EDB5CF71-F0ED-0B4C-8456-083FE33E91A6}" type="slidenum">
              <a:rPr lang="en-US" smtClean="0">
                <a:latin typeface="Times New Roman" pitchFamily="-65" charset="0"/>
              </a:rPr>
              <a:pPr/>
              <a:t>7</a:t>
            </a:fld>
            <a:endParaRPr lang="en-US" smtClean="0">
              <a:latin typeface="Times New Roman" pitchFamily="-65"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a:ln/>
        </p:spPr>
      </p:sp>
      <p:sp>
        <p:nvSpPr>
          <p:cNvPr id="30723" name="Notes Placeholder 2"/>
          <p:cNvSpPr>
            <a:spLocks noGrp="1"/>
          </p:cNvSpPr>
          <p:nvPr>
            <p:ph type="body" idx="1"/>
          </p:nvPr>
        </p:nvSpPr>
        <p:spPr>
          <a:noFill/>
          <a:ln/>
        </p:spPr>
        <p:txBody>
          <a:bodyPr/>
          <a:lstStyle/>
          <a:p>
            <a:endParaRPr lang="en-US" smtClean="0"/>
          </a:p>
        </p:txBody>
      </p:sp>
      <p:sp>
        <p:nvSpPr>
          <p:cNvPr id="30724" name="Slide Number Placeholder 3"/>
          <p:cNvSpPr>
            <a:spLocks noGrp="1"/>
          </p:cNvSpPr>
          <p:nvPr>
            <p:ph type="sldNum" sz="quarter" idx="5"/>
          </p:nvPr>
        </p:nvSpPr>
        <p:spPr>
          <a:noFill/>
        </p:spPr>
        <p:txBody>
          <a:bodyPr/>
          <a:lstStyle/>
          <a:p>
            <a:fld id="{DED9B42E-789E-184A-AB88-8D39067EAE29}" type="slidenum">
              <a:rPr lang="en-US" smtClean="0">
                <a:latin typeface="Times New Roman" pitchFamily="-65" charset="0"/>
              </a:rPr>
              <a:pPr/>
              <a:t>8</a:t>
            </a:fld>
            <a:endParaRPr lang="en-US" smtClean="0">
              <a:latin typeface="Times New Roman" pitchFamily="-65"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639FADC-4B7C-B448-B5CD-8C330FAE08C6}"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pic>
        <p:nvPicPr>
          <p:cNvPr id="4" name="Picture 3" descr="Title_2.png"/>
          <p:cNvPicPr>
            <a:picLocks noChangeAspect="1"/>
          </p:cNvPicPr>
          <p:nvPr userDrawn="1"/>
        </p:nvPicPr>
        <p:blipFill>
          <a:blip r:embed="rId2"/>
          <a:srcRect b="81670"/>
          <a:stretch>
            <a:fillRect/>
          </a:stretch>
        </p:blipFill>
        <p:spPr bwMode="auto">
          <a:xfrm>
            <a:off x="0" y="0"/>
            <a:ext cx="12192000" cy="1676400"/>
          </a:xfrm>
          <a:prstGeom prst="rect">
            <a:avLst/>
          </a:prstGeom>
          <a:noFill/>
          <a:ln w="9525">
            <a:noFill/>
            <a:miter lim="800000"/>
            <a:headEnd/>
            <a:tailEnd/>
          </a:ln>
        </p:spPr>
      </p:pic>
      <p:sp>
        <p:nvSpPr>
          <p:cNvPr id="2" name="Title 1"/>
          <p:cNvSpPr>
            <a:spLocks noGrp="1"/>
          </p:cNvSpPr>
          <p:nvPr>
            <p:ph type="ctrTitle"/>
          </p:nvPr>
        </p:nvSpPr>
        <p:spPr>
          <a:xfrm>
            <a:off x="973417" y="1905005"/>
            <a:ext cx="10239883" cy="1523495"/>
          </a:xfrm>
        </p:spPr>
        <p:txBody>
          <a:bodyPr>
            <a:noAutofit/>
          </a:bodyPr>
          <a:lstStyle>
            <a:lvl1pPr algn="l" defTabSz="1095376" rtl="0" eaLnBrk="0" fontAlgn="base" latinLnBrk="0" hangingPunct="0">
              <a:lnSpc>
                <a:spcPct val="90000"/>
              </a:lnSpc>
              <a:spcBef>
                <a:spcPct val="0"/>
              </a:spcBef>
              <a:spcAft>
                <a:spcPct val="0"/>
              </a:spcAft>
              <a:buNone/>
              <a:defRPr lang="en-US" sz="5400" b="0" kern="1200" cap="none" spc="-36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973415" y="4344993"/>
            <a:ext cx="10239883" cy="461665"/>
          </a:xfrm>
        </p:spPr>
        <p:txBody>
          <a:bodyPr>
            <a:noAutofit/>
          </a:bodyPr>
          <a:lstStyle>
            <a:lvl1pPr marL="0" indent="0" algn="l">
              <a:lnSpc>
                <a:spcPct val="90000"/>
              </a:lnSpc>
              <a:spcBef>
                <a:spcPts val="0"/>
              </a:spcBef>
              <a:buNone/>
              <a:defRPr>
                <a:solidFill>
                  <a:schemeClr val="accent2">
                    <a:lumMod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descr="Research_bL.PNG"/>
          <p:cNvPicPr>
            <a:picLocks noChangeAspect="1"/>
          </p:cNvPicPr>
          <p:nvPr userDrawn="1"/>
        </p:nvPicPr>
        <p:blipFill>
          <a:blip r:embed="rId3"/>
          <a:stretch>
            <a:fillRect/>
          </a:stretch>
        </p:blipFill>
        <p:spPr>
          <a:xfrm>
            <a:off x="9906001" y="136212"/>
            <a:ext cx="1846898" cy="513397"/>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68" y="1411553"/>
            <a:ext cx="1117309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68" y="1411553"/>
            <a:ext cx="1117309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80"/>
            <a:ext cx="12188826"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962833" y="1905004"/>
            <a:ext cx="10718125"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pic>
        <p:nvPicPr>
          <p:cNvPr id="4" name="Picture 3" descr="Title_2.png"/>
          <p:cNvPicPr>
            <a:picLocks noChangeAspect="1"/>
          </p:cNvPicPr>
          <p:nvPr userDrawn="1"/>
        </p:nvPicPr>
        <p:blipFill>
          <a:blip r:embed="rId2"/>
          <a:srcRect b="81670"/>
          <a:stretch>
            <a:fillRect/>
          </a:stretch>
        </p:blipFill>
        <p:spPr bwMode="auto">
          <a:xfrm>
            <a:off x="0" y="0"/>
            <a:ext cx="12192000" cy="1676400"/>
          </a:xfrm>
          <a:prstGeom prst="rect">
            <a:avLst/>
          </a:prstGeom>
          <a:noFill/>
          <a:ln w="9525">
            <a:noFill/>
            <a:miter lim="800000"/>
            <a:headEnd/>
            <a:tailEnd/>
          </a:ln>
        </p:spPr>
      </p:pic>
      <p:sp>
        <p:nvSpPr>
          <p:cNvPr id="2" name="Title 1"/>
          <p:cNvSpPr>
            <a:spLocks noGrp="1"/>
          </p:cNvSpPr>
          <p:nvPr>
            <p:ph type="ctrTitle"/>
          </p:nvPr>
        </p:nvSpPr>
        <p:spPr>
          <a:xfrm>
            <a:off x="973414" y="1905001"/>
            <a:ext cx="10239883" cy="1523495"/>
          </a:xfrm>
        </p:spPr>
        <p:txBody>
          <a:bodyPr>
            <a:noAutofit/>
          </a:bodyPr>
          <a:lstStyle>
            <a:lvl1pPr algn="l" defTabSz="1095376" rtl="0" eaLnBrk="0" fontAlgn="base" latinLnBrk="0" hangingPunct="0">
              <a:lnSpc>
                <a:spcPct val="90000"/>
              </a:lnSpc>
              <a:spcBef>
                <a:spcPct val="0"/>
              </a:spcBef>
              <a:spcAft>
                <a:spcPct val="0"/>
              </a:spcAft>
              <a:buNone/>
              <a:defRPr lang="en-US" sz="5400" b="0" kern="1200" cap="none" spc="-36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973413" y="4344989"/>
            <a:ext cx="10239883" cy="461665"/>
          </a:xfrm>
        </p:spPr>
        <p:txBody>
          <a:bodyPr>
            <a:noAutofit/>
          </a:bodyPr>
          <a:lstStyle>
            <a:lvl1pPr marL="0" indent="0" algn="l">
              <a:lnSpc>
                <a:spcPct val="90000"/>
              </a:lnSpc>
              <a:spcBef>
                <a:spcPts val="0"/>
              </a:spcBef>
              <a:buNone/>
              <a:defRPr>
                <a:solidFill>
                  <a:schemeClr val="accent2">
                    <a:lumMod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descr="Research_bL.PNG"/>
          <p:cNvPicPr>
            <a:picLocks noChangeAspect="1"/>
          </p:cNvPicPr>
          <p:nvPr userDrawn="1"/>
        </p:nvPicPr>
        <p:blipFill>
          <a:blip r:embed="rId3"/>
          <a:stretch>
            <a:fillRect/>
          </a:stretch>
        </p:blipFill>
        <p:spPr>
          <a:xfrm>
            <a:off x="9906001" y="136208"/>
            <a:ext cx="1846897" cy="513397"/>
          </a:xfrm>
          <a:prstGeom prst="rect">
            <a:avLst/>
          </a:prstGeom>
        </p:spPr>
      </p:pic>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73138" y="2355850"/>
            <a:ext cx="9324523" cy="1523494"/>
          </a:xfrm>
        </p:spPr>
        <p:txBody>
          <a:bodyPr anchor="ctr" anchorCtr="0">
            <a:noAutofit/>
          </a:bodyPr>
          <a:lstStyle>
            <a:lvl1pPr algn="l" defTabSz="1095376" rtl="0" eaLnBrk="0" fontAlgn="base" latinLnBrk="0" hangingPunct="0">
              <a:lnSpc>
                <a:spcPct val="90000"/>
              </a:lnSpc>
              <a:spcBef>
                <a:spcPct val="0"/>
              </a:spcBef>
              <a:spcAft>
                <a:spcPct val="0"/>
              </a:spcAft>
              <a:buNone/>
              <a:defRPr lang="en-US" sz="5400" b="0" kern="1200" cap="none" spc="-36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889124" y="4344989"/>
            <a:ext cx="9324171" cy="461665"/>
          </a:xfrm>
        </p:spPr>
        <p:txBody>
          <a:bodyPr>
            <a:noAutofit/>
          </a:bodyPr>
          <a:lstStyle>
            <a:lvl1pPr marL="0" indent="0" algn="l">
              <a:lnSpc>
                <a:spcPct val="90000"/>
              </a:lnSpc>
              <a:spcBef>
                <a:spcPts val="0"/>
              </a:spcBef>
              <a:buNone/>
              <a:defRPr>
                <a:solidFill>
                  <a:schemeClr val="accent2">
                    <a:lumMod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972355" y="1420813"/>
            <a:ext cx="10240158" cy="1384994"/>
          </a:xfrm>
        </p:spPr>
        <p:txBody>
          <a:bodyPr>
            <a:noAutofit/>
            <a:scene3d>
              <a:camera prst="orthographicFront"/>
              <a:lightRig rig="flat" dir="t"/>
            </a:scene3d>
            <a:sp3d extrusionH="88900" contourW="2540">
              <a:bevelT w="38100" h="31750"/>
              <a:contourClr>
                <a:srgbClr val="F4A234"/>
              </a:contourClr>
            </a:sp3d>
          </a:bodyPr>
          <a:lstStyle>
            <a:lvl1pPr marL="0" indent="0" algn="r">
              <a:buFont typeface="Arial" pitchFamily="34" charset="0"/>
              <a:buNone/>
              <a:defRPr kumimoji="0" lang="en-US" sz="8800" b="1" i="1" u="none" strike="noStrike" kern="600" cap="none" spc="-250" normalizeH="0" baseline="0" noProof="0" dirty="0" smtClean="0">
                <a:ln w="11430"/>
                <a:solidFill>
                  <a:schemeClr val="accent5"/>
                </a:solidFill>
                <a:effectLst>
                  <a:outerShdw blurRad="50800" dist="38100" dir="2700000" algn="tl" rotWithShape="0">
                    <a:prstClr val="black">
                      <a:alpha val="57000"/>
                    </a:prstClr>
                  </a:outerShdw>
                </a:effectLst>
                <a:uLnTx/>
                <a:uFillTx/>
                <a:latin typeface="Segoe" pitchFamily="34" charset="0"/>
                <a:ea typeface="+mn-ea"/>
                <a:cs typeface="+mn-cs"/>
              </a:defRPr>
            </a:lvl1pPr>
          </a:lstStyle>
          <a:p>
            <a:pPr lvl="0"/>
            <a:r>
              <a:rPr lang="en-US" smtClean="0"/>
              <a:t>Click to edit Master text styles</a:t>
            </a: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507868" y="1411552"/>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07868" y="1412875"/>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7868" y="1411553"/>
            <a:ext cx="5484971"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5986" y="1411553"/>
            <a:ext cx="5484971"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7868" y="1411553"/>
            <a:ext cx="5484971"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74875"/>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029" y="1411553"/>
            <a:ext cx="548792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5" y="2174875"/>
            <a:ext cx="5489202"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73140" y="2355850"/>
            <a:ext cx="9324523" cy="1523494"/>
          </a:xfrm>
        </p:spPr>
        <p:txBody>
          <a:bodyPr anchor="ctr" anchorCtr="0">
            <a:noAutofit/>
          </a:bodyPr>
          <a:lstStyle>
            <a:lvl1pPr algn="l" defTabSz="1095376" rtl="0" eaLnBrk="0" fontAlgn="base" latinLnBrk="0" hangingPunct="0">
              <a:lnSpc>
                <a:spcPct val="90000"/>
              </a:lnSpc>
              <a:spcBef>
                <a:spcPct val="0"/>
              </a:spcBef>
              <a:spcAft>
                <a:spcPct val="0"/>
              </a:spcAft>
              <a:buNone/>
              <a:defRPr lang="en-US" sz="5400" b="0" kern="1200" cap="none" spc="-36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889124" y="4344993"/>
            <a:ext cx="9324171" cy="461665"/>
          </a:xfrm>
        </p:spPr>
        <p:txBody>
          <a:bodyPr>
            <a:noAutofit/>
          </a:bodyPr>
          <a:lstStyle>
            <a:lvl1pPr marL="0" indent="0" algn="l">
              <a:lnSpc>
                <a:spcPct val="90000"/>
              </a:lnSpc>
              <a:spcBef>
                <a:spcPts val="0"/>
              </a:spcBef>
              <a:buNone/>
              <a:defRPr>
                <a:solidFill>
                  <a:schemeClr val="accent2">
                    <a:lumMod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972355" y="1420813"/>
            <a:ext cx="10240158" cy="1384994"/>
          </a:xfrm>
        </p:spPr>
        <p:txBody>
          <a:bodyPr>
            <a:noAutofit/>
            <a:scene3d>
              <a:camera prst="orthographicFront"/>
              <a:lightRig rig="flat" dir="t"/>
            </a:scene3d>
            <a:sp3d extrusionH="88900" contourW="2540">
              <a:bevelT w="38100" h="31750"/>
              <a:contourClr>
                <a:srgbClr val="F4A234"/>
              </a:contourClr>
            </a:sp3d>
          </a:bodyPr>
          <a:lstStyle>
            <a:lvl1pPr marL="0" indent="0" algn="r">
              <a:buFont typeface="Arial" pitchFamily="34" charset="0"/>
              <a:buNone/>
              <a:defRPr kumimoji="0" lang="en-US" sz="8800" b="1" i="1" u="none" strike="noStrike" kern="600" cap="none" spc="-250" normalizeH="0" baseline="0" noProof="0" dirty="0" smtClean="0">
                <a:ln w="11430"/>
                <a:solidFill>
                  <a:schemeClr val="accent5"/>
                </a:solidFill>
                <a:effectLst>
                  <a:outerShdw blurRad="50800" dist="38100" dir="2700000" algn="tl" rotWithShape="0">
                    <a:prstClr val="black">
                      <a:alpha val="57000"/>
                    </a:prstClr>
                  </a:outerShdw>
                </a:effectLst>
                <a:uLnTx/>
                <a:uFillTx/>
                <a:latin typeface="Segoe" pitchFamily="34" charset="0"/>
                <a:ea typeface="+mn-ea"/>
                <a:cs typeface="+mn-cs"/>
              </a:defRPr>
            </a:lvl1pPr>
          </a:lstStyle>
          <a:p>
            <a:pPr lvl="0"/>
            <a:r>
              <a:rPr lang="en-US" smtClean="0"/>
              <a:t>Click to edit Master text styles</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userDrawn="1"/>
        </p:nvSpPr>
        <p:spPr>
          <a:xfrm>
            <a:off x="515938" y="4752975"/>
            <a:ext cx="7013458" cy="1661993"/>
          </a:xfrm>
          <a:prstGeom prst="rect">
            <a:avLst/>
          </a:prstGeom>
        </p:spPr>
        <p:txBody>
          <a:bodyPr wrap="none" lIns="0" tIns="0" rIns="0" bIns="0">
            <a:spAutoFit/>
          </a:bodyPr>
          <a:lstStyle/>
          <a:p>
            <a:pPr algn="l" defTabSz="914363" rtl="0">
              <a:lnSpc>
                <a:spcPct val="90000"/>
              </a:lnSpc>
              <a:spcBef>
                <a:spcPct val="20000"/>
              </a:spcBef>
              <a:buSzPct val="85000"/>
              <a:buFont typeface="Arial" pitchFamily="34" charset="0"/>
              <a:buNone/>
              <a:defRPr/>
            </a:pPr>
            <a:r>
              <a:rPr lang="en-US" sz="6000" kern="1200" dirty="0">
                <a:solidFill>
                  <a:srgbClr val="FFFFFF"/>
                </a:solidFill>
                <a:latin typeface="Segoe"/>
                <a:ea typeface="+mn-ea"/>
                <a:cs typeface="+mn-cs"/>
              </a:rPr>
              <a:t>Microsoft Research </a:t>
            </a:r>
            <a:br>
              <a:rPr lang="en-US" sz="6000" kern="1200" dirty="0">
                <a:solidFill>
                  <a:srgbClr val="FFFFFF"/>
                </a:solidFill>
                <a:latin typeface="Segoe"/>
                <a:ea typeface="+mn-ea"/>
                <a:cs typeface="+mn-cs"/>
              </a:rPr>
            </a:br>
            <a:r>
              <a:rPr lang="en-US" sz="6000" kern="1200" dirty="0">
                <a:solidFill>
                  <a:srgbClr val="FFFFFF"/>
                </a:solidFill>
                <a:latin typeface="Segoe"/>
                <a:ea typeface="+mn-ea"/>
                <a:cs typeface="+mn-cs"/>
              </a:rPr>
              <a:t>Faculty Summit 2008</a:t>
            </a:r>
            <a:endParaRPr lang="en-US" sz="8800" kern="1200" dirty="0">
              <a:solidFill>
                <a:srgbClr val="000000"/>
              </a:solidFill>
              <a:latin typeface="Segoe"/>
              <a:ea typeface="+mn-ea"/>
              <a:cs typeface="+mn-cs"/>
            </a:endParaRPr>
          </a:p>
        </p:txBody>
      </p:sp>
      <p:pic>
        <p:nvPicPr>
          <p:cNvPr id="4" name="Picture 3" descr="Research_bL_r.png"/>
          <p:cNvPicPr>
            <a:picLocks noChangeAspect="1"/>
          </p:cNvPicPr>
          <p:nvPr userDrawn="1"/>
        </p:nvPicPr>
        <p:blipFill>
          <a:blip r:embed="rId3"/>
          <a:stretch>
            <a:fillRect/>
          </a:stretch>
        </p:blipFill>
        <p:spPr>
          <a:xfrm>
            <a:off x="9948088" y="206400"/>
            <a:ext cx="1709928" cy="475324"/>
          </a:xfrm>
          <a:prstGeom prst="rect">
            <a:avLst/>
          </a:prstGeom>
        </p:spPr>
      </p:pic>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68" y="1411553"/>
            <a:ext cx="1117309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68" y="1411553"/>
            <a:ext cx="1117309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507868" y="1411552"/>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07868" y="1412875"/>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7869" y="1411556"/>
            <a:ext cx="5484971" cy="1746632"/>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5986" y="1411556"/>
            <a:ext cx="5484971" cy="1746632"/>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7869" y="1411557"/>
            <a:ext cx="5484971" cy="352661"/>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9" y="2174877"/>
            <a:ext cx="5484971" cy="154170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032" y="1411557"/>
            <a:ext cx="5487929" cy="352661"/>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5" y="2174877"/>
            <a:ext cx="5489202" cy="154170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userDrawn="1"/>
        </p:nvSpPr>
        <p:spPr>
          <a:xfrm>
            <a:off x="515938" y="4752976"/>
            <a:ext cx="7227038" cy="1677382"/>
          </a:xfrm>
          <a:prstGeom prst="rect">
            <a:avLst/>
          </a:prstGeom>
        </p:spPr>
        <p:txBody>
          <a:bodyPr wrap="none" lIns="0" tIns="0" rIns="0" bIns="0">
            <a:spAutoFit/>
          </a:bodyPr>
          <a:lstStyle/>
          <a:p>
            <a:pPr defTabSz="914363" fontAlgn="auto">
              <a:lnSpc>
                <a:spcPct val="90000"/>
              </a:lnSpc>
              <a:spcBef>
                <a:spcPct val="20000"/>
              </a:spcBef>
              <a:spcAft>
                <a:spcPts val="0"/>
              </a:spcAft>
              <a:buSzPct val="85000"/>
              <a:buFont typeface="Arial" pitchFamily="34" charset="0"/>
              <a:buNone/>
              <a:defRPr/>
            </a:pPr>
            <a:r>
              <a:rPr lang="en-US" sz="6000" dirty="0">
                <a:latin typeface="+mn-lt"/>
              </a:rPr>
              <a:t>Microsoft Research </a:t>
            </a:r>
            <a:br>
              <a:rPr lang="en-US" sz="6000" dirty="0">
                <a:latin typeface="+mn-lt"/>
              </a:rPr>
            </a:br>
            <a:r>
              <a:rPr lang="en-US" sz="6000" dirty="0">
                <a:latin typeface="+mn-lt"/>
              </a:rPr>
              <a:t>Faculty Summit </a:t>
            </a:r>
            <a:r>
              <a:rPr lang="en-US" sz="6000" dirty="0" smtClean="0">
                <a:latin typeface="+mn-lt"/>
              </a:rPr>
              <a:t>2008</a:t>
            </a:r>
            <a:endParaRPr lang="en-US" sz="8800" dirty="0">
              <a:solidFill>
                <a:schemeClr val="bg1"/>
              </a:solidFill>
              <a:latin typeface="+mn-lt"/>
            </a:endParaRPr>
          </a:p>
        </p:txBody>
      </p:sp>
      <p:pic>
        <p:nvPicPr>
          <p:cNvPr id="4" name="Picture 3" descr="Research_bL_r.png"/>
          <p:cNvPicPr>
            <a:picLocks noChangeAspect="1"/>
          </p:cNvPicPr>
          <p:nvPr userDrawn="1"/>
        </p:nvPicPr>
        <p:blipFill>
          <a:blip r:embed="rId3"/>
          <a:stretch>
            <a:fillRect/>
          </a:stretch>
        </p:blipFill>
        <p:spPr>
          <a:xfrm>
            <a:off x="9948089" y="206400"/>
            <a:ext cx="1709928" cy="475324"/>
          </a:xfrm>
          <a:prstGeom prst="rect">
            <a:avLst/>
          </a:prstGeom>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9.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5939" y="228601"/>
            <a:ext cx="11164886" cy="67710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515939" y="1420813"/>
            <a:ext cx="11164886" cy="21272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3734" r:id="rId1"/>
    <p:sldLayoutId id="2147483735" r:id="rId2"/>
    <p:sldLayoutId id="2147483727" r:id="rId3"/>
    <p:sldLayoutId id="2147483728" r:id="rId4"/>
    <p:sldLayoutId id="2147483729" r:id="rId5"/>
    <p:sldLayoutId id="2147483730" r:id="rId6"/>
    <p:sldLayoutId id="2147483731" r:id="rId7"/>
    <p:sldLayoutId id="2147483732" r:id="rId8"/>
    <p:sldLayoutId id="2147483736" r:id="rId9"/>
    <p:sldLayoutId id="2147483737" r:id="rId10"/>
    <p:sldLayoutId id="2147483738" r:id="rId11"/>
  </p:sldLayoutIdLst>
  <p:transition>
    <p:fade/>
  </p:transition>
  <p:txStyles>
    <p:titleStyle>
      <a:lvl1pPr algn="l" defTabSz="1095375" rtl="0" eaLnBrk="1" fontAlgn="base" hangingPunct="1">
        <a:lnSpc>
          <a:spcPct val="90000"/>
        </a:lnSpc>
        <a:spcBef>
          <a:spcPct val="0"/>
        </a:spcBef>
        <a:spcAft>
          <a:spcPct val="0"/>
        </a:spcAft>
        <a:defRPr lang="en-US" sz="4800" kern="1200" spc="-36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2pPr>
      <a:lvl3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3pPr>
      <a:lvl4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4pPr>
      <a:lvl5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5pPr>
      <a:lvl6pPr marL="4572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6pPr>
      <a:lvl7pPr marL="9144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7pPr>
      <a:lvl8pPr marL="13716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8pPr>
      <a:lvl9pPr marL="18288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9pPr>
    </p:titleStyle>
    <p:bodyStyle>
      <a:lvl1pPr marL="396875" indent="-396875" algn="l" defTabSz="912813" rtl="0" eaLnBrk="1" fontAlgn="base" hangingPunct="1">
        <a:lnSpc>
          <a:spcPct val="90000"/>
        </a:lnSpc>
        <a:spcBef>
          <a:spcPct val="20000"/>
        </a:spcBef>
        <a:spcAft>
          <a:spcPct val="0"/>
        </a:spcAft>
        <a:buSzPct val="85000"/>
        <a:buBlip>
          <a:blip r:embed="rId14"/>
        </a:buBlip>
        <a:defRPr sz="3200" kern="1200">
          <a:solidFill>
            <a:schemeClr val="bg1"/>
          </a:solidFill>
          <a:latin typeface="+mn-lt"/>
          <a:ea typeface="+mn-ea"/>
          <a:cs typeface="+mn-cs"/>
        </a:defRPr>
      </a:lvl1pPr>
      <a:lvl2pPr marL="914400" indent="-396875" algn="l" defTabSz="912813" rtl="0" eaLnBrk="1" fontAlgn="base" hangingPunct="1">
        <a:lnSpc>
          <a:spcPct val="90000"/>
        </a:lnSpc>
        <a:spcBef>
          <a:spcPct val="20000"/>
        </a:spcBef>
        <a:spcAft>
          <a:spcPct val="0"/>
        </a:spcAft>
        <a:buSzPct val="85000"/>
        <a:buBlip>
          <a:blip r:embed="rId14"/>
        </a:buBlip>
        <a:defRPr sz="2800" kern="1200">
          <a:solidFill>
            <a:schemeClr val="bg1"/>
          </a:solidFill>
          <a:latin typeface="+mn-lt"/>
          <a:ea typeface="+mn-ea"/>
          <a:cs typeface="+mn-cs"/>
        </a:defRPr>
      </a:lvl2pPr>
      <a:lvl3pPr marL="1258888" indent="-344488" algn="l" defTabSz="912813" rtl="0" eaLnBrk="1" fontAlgn="base" hangingPunct="1">
        <a:lnSpc>
          <a:spcPct val="90000"/>
        </a:lnSpc>
        <a:spcBef>
          <a:spcPct val="20000"/>
        </a:spcBef>
        <a:spcAft>
          <a:spcPct val="0"/>
        </a:spcAft>
        <a:buSzPct val="85000"/>
        <a:buBlip>
          <a:blip r:embed="rId14"/>
        </a:buBlip>
        <a:defRPr sz="2400" kern="1200">
          <a:solidFill>
            <a:schemeClr val="bg1"/>
          </a:solidFill>
          <a:latin typeface="+mn-lt"/>
          <a:ea typeface="+mn-ea"/>
          <a:cs typeface="+mn-cs"/>
        </a:defRPr>
      </a:lvl3pPr>
      <a:lvl4pPr marL="1604963" indent="-346075" algn="l" defTabSz="912813" rtl="0" eaLnBrk="1" fontAlgn="base" hangingPunct="1">
        <a:lnSpc>
          <a:spcPct val="90000"/>
        </a:lnSpc>
        <a:spcBef>
          <a:spcPct val="20000"/>
        </a:spcBef>
        <a:spcAft>
          <a:spcPct val="0"/>
        </a:spcAft>
        <a:buSzPct val="85000"/>
        <a:buBlip>
          <a:blip r:embed="rId14"/>
        </a:buBlip>
        <a:defRPr sz="2400" kern="1200">
          <a:solidFill>
            <a:schemeClr val="bg1"/>
          </a:solidFill>
          <a:latin typeface="+mn-lt"/>
          <a:ea typeface="+mn-ea"/>
          <a:cs typeface="+mn-cs"/>
        </a:defRPr>
      </a:lvl4pPr>
      <a:lvl5pPr marL="1941513" indent="-336550" algn="l" defTabSz="912813" rtl="0" eaLnBrk="1" fontAlgn="base" hangingPunct="1">
        <a:lnSpc>
          <a:spcPct val="90000"/>
        </a:lnSpc>
        <a:spcBef>
          <a:spcPct val="20000"/>
        </a:spcBef>
        <a:spcAft>
          <a:spcPct val="0"/>
        </a:spcAft>
        <a:buSzPct val="85000"/>
        <a:buBlip>
          <a:blip r:embed="rId14"/>
        </a:buBlip>
        <a:defRPr sz="24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2050" name="Picture 3" descr="white rectangle.png"/>
          <p:cNvPicPr>
            <a:picLocks noChangeAspect="1"/>
          </p:cNvPicPr>
          <p:nvPr/>
        </p:nvPicPr>
        <p:blipFill>
          <a:blip r:embed="rId4"/>
          <a:srcRect b="10452"/>
          <a:stretch>
            <a:fillRect/>
          </a:stretch>
        </p:blipFill>
        <p:spPr bwMode="auto">
          <a:xfrm>
            <a:off x="0" y="1300165"/>
            <a:ext cx="12188825" cy="5557837"/>
          </a:xfrm>
          <a:prstGeom prst="rect">
            <a:avLst/>
          </a:prstGeom>
          <a:noFill/>
          <a:ln w="9525">
            <a:noFill/>
            <a:miter lim="800000"/>
            <a:headEnd/>
            <a:tailEnd/>
          </a:ln>
        </p:spPr>
      </p:pic>
      <p:sp>
        <p:nvSpPr>
          <p:cNvPr id="2" name="Title Placeholder 1"/>
          <p:cNvSpPr>
            <a:spLocks noGrp="1"/>
          </p:cNvSpPr>
          <p:nvPr>
            <p:ph type="title"/>
          </p:nvPr>
        </p:nvSpPr>
        <p:spPr>
          <a:xfrm>
            <a:off x="508000" y="230188"/>
            <a:ext cx="11172826" cy="67710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2052" name="Text Placeholder 2"/>
          <p:cNvSpPr>
            <a:spLocks noGrp="1"/>
          </p:cNvSpPr>
          <p:nvPr>
            <p:ph type="body" idx="1"/>
          </p:nvPr>
        </p:nvSpPr>
        <p:spPr bwMode="auto">
          <a:xfrm>
            <a:off x="963615" y="1905000"/>
            <a:ext cx="10717212" cy="21082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33" r:id="rId1"/>
  </p:sldLayoutIdLst>
  <p:transition>
    <p:fade/>
  </p:transition>
  <p:txStyles>
    <p:titleStyle>
      <a:lvl1pPr algn="l" defTabSz="912813" rtl="0" fontAlgn="base">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2pPr>
      <a:lvl3pPr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3pPr>
      <a:lvl4pPr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4pPr>
      <a:lvl5pPr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5pPr>
      <a:lvl6pPr marL="4572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6pPr>
      <a:lvl7pPr marL="9144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7pPr>
      <a:lvl8pPr marL="13716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8pPr>
      <a:lvl9pPr marL="18288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9pPr>
    </p:titleStyle>
    <p:bodyStyle>
      <a:lvl1pPr algn="l" defTabSz="912813" rtl="0" fontAlgn="base">
        <a:lnSpc>
          <a:spcPct val="90000"/>
        </a:lnSpc>
        <a:spcBef>
          <a:spcPct val="20000"/>
        </a:spcBef>
        <a:spcAft>
          <a:spcPct val="0"/>
        </a:spcAft>
        <a:buFont typeface="Arial" pitchFamily="34" charset="0"/>
        <a:defRPr sz="3000" b="1" kern="1200">
          <a:solidFill>
            <a:schemeClr val="tx1"/>
          </a:solidFill>
          <a:latin typeface="Courier New" pitchFamily="49" charset="0"/>
          <a:ea typeface="+mn-ea"/>
          <a:cs typeface="Courier New" pitchFamily="49" charset="0"/>
        </a:defRPr>
      </a:lvl1pPr>
      <a:lvl2pPr marL="384175" indent="-6350" algn="l" defTabSz="912813" rtl="0" fontAlgn="base">
        <a:lnSpc>
          <a:spcPct val="90000"/>
        </a:lnSpc>
        <a:spcBef>
          <a:spcPct val="20000"/>
        </a:spcBef>
        <a:spcAft>
          <a:spcPct val="0"/>
        </a:spcAft>
        <a:buFont typeface="Arial" pitchFamily="34" charset="0"/>
        <a:defRPr sz="2800" b="1" kern="1200">
          <a:solidFill>
            <a:schemeClr val="tx1"/>
          </a:solidFill>
          <a:latin typeface="Courier New" pitchFamily="49" charset="0"/>
          <a:ea typeface="+mn-ea"/>
          <a:cs typeface="Courier New" pitchFamily="49" charset="0"/>
        </a:defRPr>
      </a:lvl2pPr>
      <a:lvl3pPr marL="760413" indent="-6350" algn="l" defTabSz="912813" rtl="0" fontAlgn="base">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3pPr>
      <a:lvl4pPr marL="1093788" indent="6350" algn="l" defTabSz="912813" rtl="0" fontAlgn="base">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4pPr>
      <a:lvl5pPr marL="1425575" algn="l" defTabSz="912813" rtl="0" fontAlgn="base">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5938" y="228600"/>
            <a:ext cx="11164887" cy="665163"/>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515938" y="1420813"/>
            <a:ext cx="11164887" cy="21272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ransition>
    <p:fade/>
  </p:transition>
  <p:txStyles>
    <p:titleStyle>
      <a:lvl1pPr algn="l" defTabSz="1095375" rtl="0" eaLnBrk="1" fontAlgn="base" hangingPunct="1">
        <a:lnSpc>
          <a:spcPct val="90000"/>
        </a:lnSpc>
        <a:spcBef>
          <a:spcPct val="0"/>
        </a:spcBef>
        <a:spcAft>
          <a:spcPct val="0"/>
        </a:spcAft>
        <a:defRPr lang="en-US" sz="4800" kern="1200" spc="-36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2pPr>
      <a:lvl3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3pPr>
      <a:lvl4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4pPr>
      <a:lvl5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5pPr>
      <a:lvl6pPr marL="4572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6pPr>
      <a:lvl7pPr marL="9144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7pPr>
      <a:lvl8pPr marL="13716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8pPr>
      <a:lvl9pPr marL="18288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9pPr>
    </p:titleStyle>
    <p:bodyStyle>
      <a:lvl1pPr marL="396875" indent="-396875" algn="l" defTabSz="912813" rtl="0" eaLnBrk="1" fontAlgn="base" hangingPunct="1">
        <a:lnSpc>
          <a:spcPct val="90000"/>
        </a:lnSpc>
        <a:spcBef>
          <a:spcPct val="20000"/>
        </a:spcBef>
        <a:spcAft>
          <a:spcPct val="0"/>
        </a:spcAft>
        <a:buSzPct val="85000"/>
        <a:buBlip>
          <a:blip r:embed="rId14"/>
        </a:buBlip>
        <a:defRPr sz="3200" kern="1200">
          <a:solidFill>
            <a:schemeClr val="bg1"/>
          </a:solidFill>
          <a:latin typeface="+mn-lt"/>
          <a:ea typeface="+mn-ea"/>
          <a:cs typeface="+mn-cs"/>
        </a:defRPr>
      </a:lvl1pPr>
      <a:lvl2pPr marL="914400" indent="-396875" algn="l" defTabSz="912813" rtl="0" eaLnBrk="1" fontAlgn="base" hangingPunct="1">
        <a:lnSpc>
          <a:spcPct val="90000"/>
        </a:lnSpc>
        <a:spcBef>
          <a:spcPct val="20000"/>
        </a:spcBef>
        <a:spcAft>
          <a:spcPct val="0"/>
        </a:spcAft>
        <a:buSzPct val="85000"/>
        <a:buBlip>
          <a:blip r:embed="rId14"/>
        </a:buBlip>
        <a:defRPr sz="2800" kern="1200">
          <a:solidFill>
            <a:schemeClr val="bg1"/>
          </a:solidFill>
          <a:latin typeface="+mn-lt"/>
          <a:ea typeface="+mn-ea"/>
          <a:cs typeface="+mn-cs"/>
        </a:defRPr>
      </a:lvl2pPr>
      <a:lvl3pPr marL="1258888" indent="-344488" algn="l" defTabSz="912813" rtl="0" eaLnBrk="1" fontAlgn="base" hangingPunct="1">
        <a:lnSpc>
          <a:spcPct val="90000"/>
        </a:lnSpc>
        <a:spcBef>
          <a:spcPct val="20000"/>
        </a:spcBef>
        <a:spcAft>
          <a:spcPct val="0"/>
        </a:spcAft>
        <a:buSzPct val="85000"/>
        <a:buBlip>
          <a:blip r:embed="rId14"/>
        </a:buBlip>
        <a:defRPr sz="2400" kern="1200">
          <a:solidFill>
            <a:schemeClr val="bg1"/>
          </a:solidFill>
          <a:latin typeface="+mn-lt"/>
          <a:ea typeface="+mn-ea"/>
          <a:cs typeface="+mn-cs"/>
        </a:defRPr>
      </a:lvl3pPr>
      <a:lvl4pPr marL="1604963" indent="-346075" algn="l" defTabSz="912813" rtl="0" eaLnBrk="1" fontAlgn="base" hangingPunct="1">
        <a:lnSpc>
          <a:spcPct val="90000"/>
        </a:lnSpc>
        <a:spcBef>
          <a:spcPct val="20000"/>
        </a:spcBef>
        <a:spcAft>
          <a:spcPct val="0"/>
        </a:spcAft>
        <a:buSzPct val="85000"/>
        <a:buBlip>
          <a:blip r:embed="rId14"/>
        </a:buBlip>
        <a:defRPr sz="2400" kern="1200">
          <a:solidFill>
            <a:schemeClr val="bg1"/>
          </a:solidFill>
          <a:latin typeface="+mn-lt"/>
          <a:ea typeface="+mn-ea"/>
          <a:cs typeface="+mn-cs"/>
        </a:defRPr>
      </a:lvl4pPr>
      <a:lvl5pPr marL="1941513" indent="-336550" algn="l" defTabSz="912813" rtl="0" eaLnBrk="1" fontAlgn="base" hangingPunct="1">
        <a:lnSpc>
          <a:spcPct val="90000"/>
        </a:lnSpc>
        <a:spcBef>
          <a:spcPct val="20000"/>
        </a:spcBef>
        <a:spcAft>
          <a:spcPct val="0"/>
        </a:spcAft>
        <a:buSzPct val="85000"/>
        <a:buBlip>
          <a:blip r:embed="rId14"/>
        </a:buBlip>
        <a:defRPr sz="24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7.gif"/><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6.png"/><Relationship Id="rId7"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10" Type="http://schemas.openxmlformats.org/officeDocument/2006/relationships/image" Target="../media/image41.jpeg"/><Relationship Id="rId4" Type="http://schemas.openxmlformats.org/officeDocument/2006/relationships/image" Target="../media/image38.jpeg"/><Relationship Id="rId9" Type="http://schemas.openxmlformats.org/officeDocument/2006/relationships/image" Target="../media/image35.png"/></Relationships>
</file>

<file path=ppt/slides/_rels/slide13.xml.rels><?xml version="1.0" encoding="UTF-8" standalone="yes"?>
<Relationships xmlns="http://schemas.openxmlformats.org/package/2006/relationships"><Relationship Id="rId8" Type="http://schemas.openxmlformats.org/officeDocument/2006/relationships/image" Target="../media/image21.gif"/><Relationship Id="rId3" Type="http://schemas.openxmlformats.org/officeDocument/2006/relationships/notesSlide" Target="../notesSlides/notesSlide13.xml"/><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0.jpeg"/><Relationship Id="rId5" Type="http://schemas.openxmlformats.org/officeDocument/2006/relationships/hyperlink" Target="http://www.nature.com/nature/links/021010/021010-1.html" TargetMode="External"/><Relationship Id="rId10" Type="http://schemas.openxmlformats.org/officeDocument/2006/relationships/image" Target="../media/image23.jpeg"/><Relationship Id="rId4" Type="http://schemas.openxmlformats.org/officeDocument/2006/relationships/image" Target="../media/image19.jpeg"/><Relationship Id="rId9"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gif"/></Relationships>
</file>

<file path=ppt/slides/_rels/slide15.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6.xml.rels><?xml version="1.0" encoding="UTF-8" standalone="yes"?>
<Relationships xmlns="http://schemas.openxmlformats.org/package/2006/relationships"><Relationship Id="rId3" Type="http://schemas.openxmlformats.org/officeDocument/2006/relationships/image" Target="../media/image52.jpeg"/><Relationship Id="rId7" Type="http://schemas.openxmlformats.org/officeDocument/2006/relationships/image" Target="../media/image56.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55.jpeg"/><Relationship Id="rId5" Type="http://schemas.openxmlformats.org/officeDocument/2006/relationships/image" Target="../media/image54.png"/><Relationship Id="rId4" Type="http://schemas.openxmlformats.org/officeDocument/2006/relationships/image" Target="../media/image5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3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59.png"/><Relationship Id="rId4" Type="http://schemas.openxmlformats.org/officeDocument/2006/relationships/image" Target="../media/image5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hyperlink" Target="http://www.nature.com/nature/links/021010/021010-1.html" TargetMode="External"/><Relationship Id="rId13" Type="http://schemas.openxmlformats.org/officeDocument/2006/relationships/image" Target="../media/image23.jpeg"/><Relationship Id="rId3" Type="http://schemas.openxmlformats.org/officeDocument/2006/relationships/notesSlide" Target="../notesSlides/notesSlide20.xml"/><Relationship Id="rId7" Type="http://schemas.openxmlformats.org/officeDocument/2006/relationships/image" Target="../media/image19.jpeg"/><Relationship Id="rId12" Type="http://schemas.openxmlformats.org/officeDocument/2006/relationships/image" Target="../media/image22.jpe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8.jpeg"/><Relationship Id="rId11" Type="http://schemas.openxmlformats.org/officeDocument/2006/relationships/image" Target="../media/image21.gif"/><Relationship Id="rId5" Type="http://schemas.openxmlformats.org/officeDocument/2006/relationships/image" Target="../media/image17.gif"/><Relationship Id="rId10" Type="http://schemas.openxmlformats.org/officeDocument/2006/relationships/oleObject" Target="../embeddings/oleObject4.bin"/><Relationship Id="rId4" Type="http://schemas.openxmlformats.org/officeDocument/2006/relationships/image" Target="../media/image16.png"/><Relationship Id="rId9"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62.jpeg"/><Relationship Id="rId4" Type="http://schemas.openxmlformats.org/officeDocument/2006/relationships/image" Target="../media/image61.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hyperlink" Target="http://www.nature.com/nature/links/021010/021010-1.html" TargetMode="External"/><Relationship Id="rId13" Type="http://schemas.openxmlformats.org/officeDocument/2006/relationships/image" Target="../media/image23.jpeg"/><Relationship Id="rId3" Type="http://schemas.openxmlformats.org/officeDocument/2006/relationships/notesSlide" Target="../notesSlides/notesSlide7.xml"/><Relationship Id="rId7" Type="http://schemas.openxmlformats.org/officeDocument/2006/relationships/image" Target="../media/image19.jpeg"/><Relationship Id="rId12" Type="http://schemas.openxmlformats.org/officeDocument/2006/relationships/image" Target="../media/image22.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8.jpeg"/><Relationship Id="rId11" Type="http://schemas.openxmlformats.org/officeDocument/2006/relationships/image" Target="../media/image21.gif"/><Relationship Id="rId5" Type="http://schemas.openxmlformats.org/officeDocument/2006/relationships/image" Target="../media/image17.gif"/><Relationship Id="rId10" Type="http://schemas.openxmlformats.org/officeDocument/2006/relationships/oleObject" Target="../embeddings/oleObject1.bin"/><Relationship Id="rId4" Type="http://schemas.openxmlformats.org/officeDocument/2006/relationships/image" Target="../media/image16.png"/><Relationship Id="rId9" Type="http://schemas.openxmlformats.org/officeDocument/2006/relationships/image" Target="../media/image20.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21.gif"/><Relationship Id="rId13" Type="http://schemas.openxmlformats.org/officeDocument/2006/relationships/image" Target="../media/image28.png"/><Relationship Id="rId18" Type="http://schemas.openxmlformats.org/officeDocument/2006/relationships/image" Target="../media/image33.png"/><Relationship Id="rId3" Type="http://schemas.openxmlformats.org/officeDocument/2006/relationships/notesSlide" Target="../notesSlides/notesSlide9.xml"/><Relationship Id="rId7" Type="http://schemas.openxmlformats.org/officeDocument/2006/relationships/oleObject" Target="../embeddings/oleObject2.bin"/><Relationship Id="rId12" Type="http://schemas.openxmlformats.org/officeDocument/2006/relationships/image" Target="../media/image27.jpeg"/><Relationship Id="rId17" Type="http://schemas.openxmlformats.org/officeDocument/2006/relationships/image" Target="../media/image32.png"/><Relationship Id="rId2" Type="http://schemas.openxmlformats.org/officeDocument/2006/relationships/slideLayout" Target="../slideLayouts/slideLayout7.xml"/><Relationship Id="rId16" Type="http://schemas.openxmlformats.org/officeDocument/2006/relationships/image" Target="../media/image31.png"/><Relationship Id="rId1" Type="http://schemas.openxmlformats.org/officeDocument/2006/relationships/vmlDrawing" Target="../drawings/vmlDrawing2.vml"/><Relationship Id="rId6" Type="http://schemas.openxmlformats.org/officeDocument/2006/relationships/image" Target="../media/image20.jpeg"/><Relationship Id="rId11" Type="http://schemas.openxmlformats.org/officeDocument/2006/relationships/image" Target="../media/image26.png"/><Relationship Id="rId5" Type="http://schemas.openxmlformats.org/officeDocument/2006/relationships/hyperlink" Target="http://www.nature.com/nature/links/021010/021010-1.html" TargetMode="External"/><Relationship Id="rId15" Type="http://schemas.openxmlformats.org/officeDocument/2006/relationships/image" Target="../media/image30.wmf"/><Relationship Id="rId10" Type="http://schemas.openxmlformats.org/officeDocument/2006/relationships/image" Target="../media/image25.png"/><Relationship Id="rId19" Type="http://schemas.openxmlformats.org/officeDocument/2006/relationships/image" Target="../media/image34.png"/><Relationship Id="rId4" Type="http://schemas.openxmlformats.org/officeDocument/2006/relationships/image" Target="../media/image19.jpeg"/><Relationship Id="rId9" Type="http://schemas.openxmlformats.org/officeDocument/2006/relationships/image" Target="../media/image24.png"/><Relationship Id="rId1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p:cNvGrpSpPr/>
          <p:nvPr/>
        </p:nvGrpSpPr>
        <p:grpSpPr>
          <a:xfrm>
            <a:off x="248949" y="2734919"/>
            <a:ext cx="1063274" cy="1735271"/>
            <a:chOff x="3719526" y="1753978"/>
            <a:chExt cx="797663" cy="1735271"/>
          </a:xfrm>
        </p:grpSpPr>
        <p:sp>
          <p:nvSpPr>
            <p:cNvPr id="4" name="Oval 3"/>
            <p:cNvSpPr/>
            <p:nvPr/>
          </p:nvSpPr>
          <p:spPr bwMode="auto">
            <a:xfrm>
              <a:off x="3746063" y="1988083"/>
              <a:ext cx="97366" cy="93133"/>
            </a:xfrm>
            <a:prstGeom prst="ellipse">
              <a:avLst/>
            </a:prstGeom>
            <a:solidFill>
              <a:schemeClr val="accent2"/>
            </a:solidFill>
            <a:ln w="28575" cap="flat" cmpd="sng" algn="ctr">
              <a:noFill/>
              <a:prstDash val="solid"/>
              <a:round/>
              <a:headEnd type="none" w="sm" len="sm"/>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111" charset="0"/>
              </a:endParaRPr>
            </a:p>
          </p:txBody>
        </p:sp>
        <p:sp>
          <p:nvSpPr>
            <p:cNvPr id="5" name="Oval 4"/>
            <p:cNvSpPr/>
            <p:nvPr/>
          </p:nvSpPr>
          <p:spPr bwMode="auto">
            <a:xfrm>
              <a:off x="4045724" y="2218335"/>
              <a:ext cx="97366" cy="93133"/>
            </a:xfrm>
            <a:prstGeom prst="ellipse">
              <a:avLst/>
            </a:prstGeom>
            <a:solidFill>
              <a:schemeClr val="accent2"/>
            </a:solidFill>
            <a:ln w="28575" cap="flat" cmpd="sng" algn="ctr">
              <a:noFill/>
              <a:prstDash val="solid"/>
              <a:round/>
              <a:headEnd type="none" w="sm" len="sm"/>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111" charset="0"/>
              </a:endParaRPr>
            </a:p>
          </p:txBody>
        </p:sp>
        <p:sp>
          <p:nvSpPr>
            <p:cNvPr id="6" name="Oval 5"/>
            <p:cNvSpPr/>
            <p:nvPr/>
          </p:nvSpPr>
          <p:spPr bwMode="auto">
            <a:xfrm>
              <a:off x="4142901" y="2600055"/>
              <a:ext cx="97366" cy="93133"/>
            </a:xfrm>
            <a:prstGeom prst="ellipse">
              <a:avLst/>
            </a:prstGeom>
            <a:solidFill>
              <a:schemeClr val="accent2"/>
            </a:solidFill>
            <a:ln w="28575" cap="flat" cmpd="sng" algn="ctr">
              <a:noFill/>
              <a:prstDash val="solid"/>
              <a:round/>
              <a:headEnd type="none" w="sm" len="sm"/>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111" charset="0"/>
              </a:endParaRPr>
            </a:p>
          </p:txBody>
        </p:sp>
        <p:sp>
          <p:nvSpPr>
            <p:cNvPr id="7" name="Oval 6"/>
            <p:cNvSpPr/>
            <p:nvPr/>
          </p:nvSpPr>
          <p:spPr bwMode="auto">
            <a:xfrm>
              <a:off x="3719526" y="2425947"/>
              <a:ext cx="97366" cy="93133"/>
            </a:xfrm>
            <a:prstGeom prst="ellipse">
              <a:avLst/>
            </a:prstGeom>
            <a:solidFill>
              <a:schemeClr val="accent2"/>
            </a:solidFill>
            <a:ln w="28575" cap="flat" cmpd="sng" algn="ctr">
              <a:noFill/>
              <a:prstDash val="solid"/>
              <a:round/>
              <a:headEnd type="none" w="sm" len="sm"/>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Verdana" pitchFamily="-111" charset="0"/>
              </a:endParaRPr>
            </a:p>
          </p:txBody>
        </p:sp>
        <p:sp>
          <p:nvSpPr>
            <p:cNvPr id="8" name="Oval 7"/>
            <p:cNvSpPr/>
            <p:nvPr/>
          </p:nvSpPr>
          <p:spPr bwMode="auto">
            <a:xfrm>
              <a:off x="3898463" y="2379748"/>
              <a:ext cx="97366" cy="93133"/>
            </a:xfrm>
            <a:prstGeom prst="ellipse">
              <a:avLst/>
            </a:prstGeom>
            <a:solidFill>
              <a:schemeClr val="accent2"/>
            </a:solidFill>
            <a:ln w="28575" cap="flat" cmpd="sng" algn="ctr">
              <a:noFill/>
              <a:prstDash val="solid"/>
              <a:round/>
              <a:headEnd type="none" w="sm" len="sm"/>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111" charset="0"/>
              </a:endParaRPr>
            </a:p>
          </p:txBody>
        </p:sp>
        <p:sp>
          <p:nvSpPr>
            <p:cNvPr id="9" name="Oval 8"/>
            <p:cNvSpPr/>
            <p:nvPr/>
          </p:nvSpPr>
          <p:spPr bwMode="auto">
            <a:xfrm>
              <a:off x="4198124" y="2610000"/>
              <a:ext cx="97366" cy="93133"/>
            </a:xfrm>
            <a:prstGeom prst="ellipse">
              <a:avLst/>
            </a:prstGeom>
            <a:solidFill>
              <a:schemeClr val="accent2"/>
            </a:solidFill>
            <a:ln w="28575" cap="flat" cmpd="sng" algn="ctr">
              <a:noFill/>
              <a:prstDash val="solid"/>
              <a:round/>
              <a:headEnd type="none" w="sm" len="sm"/>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111" charset="0"/>
              </a:endParaRPr>
            </a:p>
          </p:txBody>
        </p:sp>
        <p:sp>
          <p:nvSpPr>
            <p:cNvPr id="10" name="Oval 9"/>
            <p:cNvSpPr/>
            <p:nvPr/>
          </p:nvSpPr>
          <p:spPr bwMode="auto">
            <a:xfrm>
              <a:off x="4295301" y="2991720"/>
              <a:ext cx="97366" cy="93133"/>
            </a:xfrm>
            <a:prstGeom prst="ellipse">
              <a:avLst/>
            </a:prstGeom>
            <a:solidFill>
              <a:schemeClr val="accent2"/>
            </a:solidFill>
            <a:ln w="28575" cap="flat" cmpd="sng" algn="ctr">
              <a:noFill/>
              <a:prstDash val="solid"/>
              <a:round/>
              <a:headEnd type="none" w="sm" len="sm"/>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111" charset="0"/>
              </a:endParaRPr>
            </a:p>
          </p:txBody>
        </p:sp>
        <p:sp>
          <p:nvSpPr>
            <p:cNvPr id="11" name="Oval 10"/>
            <p:cNvSpPr/>
            <p:nvPr/>
          </p:nvSpPr>
          <p:spPr bwMode="auto">
            <a:xfrm>
              <a:off x="3871926" y="2817612"/>
              <a:ext cx="97366" cy="93133"/>
            </a:xfrm>
            <a:prstGeom prst="ellipse">
              <a:avLst/>
            </a:prstGeom>
            <a:solidFill>
              <a:schemeClr val="accent2"/>
            </a:solidFill>
            <a:ln w="28575" cap="flat" cmpd="sng" algn="ctr">
              <a:noFill/>
              <a:prstDash val="solid"/>
              <a:round/>
              <a:headEnd type="none" w="sm" len="sm"/>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Verdana" pitchFamily="-111" charset="0"/>
              </a:endParaRPr>
            </a:p>
          </p:txBody>
        </p:sp>
        <p:sp>
          <p:nvSpPr>
            <p:cNvPr id="12" name="Oval 11"/>
            <p:cNvSpPr/>
            <p:nvPr/>
          </p:nvSpPr>
          <p:spPr bwMode="auto">
            <a:xfrm>
              <a:off x="3953687" y="1753978"/>
              <a:ext cx="97366" cy="93133"/>
            </a:xfrm>
            <a:prstGeom prst="ellipse">
              <a:avLst/>
            </a:prstGeom>
            <a:solidFill>
              <a:schemeClr val="accent2"/>
            </a:solidFill>
            <a:ln w="28575" cap="flat" cmpd="sng" algn="ctr">
              <a:noFill/>
              <a:prstDash val="solid"/>
              <a:round/>
              <a:headEnd type="none" w="sm" len="sm"/>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111" charset="0"/>
              </a:endParaRPr>
            </a:p>
          </p:txBody>
        </p:sp>
        <p:sp>
          <p:nvSpPr>
            <p:cNvPr id="13" name="Oval 12"/>
            <p:cNvSpPr/>
            <p:nvPr/>
          </p:nvSpPr>
          <p:spPr bwMode="auto">
            <a:xfrm>
              <a:off x="4253348" y="1984230"/>
              <a:ext cx="97366" cy="93133"/>
            </a:xfrm>
            <a:prstGeom prst="ellipse">
              <a:avLst/>
            </a:prstGeom>
            <a:solidFill>
              <a:schemeClr val="accent2"/>
            </a:solidFill>
            <a:ln w="28575" cap="flat" cmpd="sng" algn="ctr">
              <a:noFill/>
              <a:prstDash val="solid"/>
              <a:round/>
              <a:headEnd type="none" w="sm" len="sm"/>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111" charset="0"/>
              </a:endParaRPr>
            </a:p>
          </p:txBody>
        </p:sp>
        <p:sp>
          <p:nvSpPr>
            <p:cNvPr id="14" name="Oval 13"/>
            <p:cNvSpPr/>
            <p:nvPr/>
          </p:nvSpPr>
          <p:spPr bwMode="auto">
            <a:xfrm>
              <a:off x="4350525" y="2365950"/>
              <a:ext cx="97366" cy="93133"/>
            </a:xfrm>
            <a:prstGeom prst="ellipse">
              <a:avLst/>
            </a:prstGeom>
            <a:solidFill>
              <a:schemeClr val="accent2"/>
            </a:solidFill>
            <a:ln w="28575" cap="flat" cmpd="sng" algn="ctr">
              <a:noFill/>
              <a:prstDash val="solid"/>
              <a:round/>
              <a:headEnd type="none" w="sm" len="sm"/>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111" charset="0"/>
              </a:endParaRPr>
            </a:p>
          </p:txBody>
        </p:sp>
        <p:sp>
          <p:nvSpPr>
            <p:cNvPr id="15" name="Oval 14"/>
            <p:cNvSpPr/>
            <p:nvPr/>
          </p:nvSpPr>
          <p:spPr bwMode="auto">
            <a:xfrm>
              <a:off x="3927150" y="2191842"/>
              <a:ext cx="97366" cy="93133"/>
            </a:xfrm>
            <a:prstGeom prst="ellipse">
              <a:avLst/>
            </a:prstGeom>
            <a:solidFill>
              <a:schemeClr val="accent2"/>
            </a:solidFill>
            <a:ln w="28575" cap="flat" cmpd="sng" algn="ctr">
              <a:noFill/>
              <a:prstDash val="solid"/>
              <a:round/>
              <a:headEnd type="none" w="sm" len="sm"/>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Verdana" pitchFamily="-111" charset="0"/>
              </a:endParaRPr>
            </a:p>
          </p:txBody>
        </p:sp>
        <p:sp>
          <p:nvSpPr>
            <p:cNvPr id="25" name="Oval 24"/>
            <p:cNvSpPr/>
            <p:nvPr/>
          </p:nvSpPr>
          <p:spPr bwMode="auto">
            <a:xfrm>
              <a:off x="4419823" y="3396116"/>
              <a:ext cx="97366" cy="93133"/>
            </a:xfrm>
            <a:prstGeom prst="ellipse">
              <a:avLst/>
            </a:prstGeom>
            <a:solidFill>
              <a:schemeClr val="accent2"/>
            </a:solidFill>
            <a:ln w="28575" cap="flat" cmpd="sng" algn="ctr">
              <a:noFill/>
              <a:prstDash val="solid"/>
              <a:round/>
              <a:headEnd type="none" w="sm" len="sm"/>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111" charset="0"/>
              </a:endParaRPr>
            </a:p>
          </p:txBody>
        </p:sp>
      </p:grpSp>
      <p:grpSp>
        <p:nvGrpSpPr>
          <p:cNvPr id="3" name="Group 50"/>
          <p:cNvGrpSpPr/>
          <p:nvPr/>
        </p:nvGrpSpPr>
        <p:grpSpPr>
          <a:xfrm flipH="1">
            <a:off x="10932561" y="2716245"/>
            <a:ext cx="1063274" cy="1735271"/>
            <a:chOff x="3719526" y="1753978"/>
            <a:chExt cx="797663" cy="1735271"/>
          </a:xfrm>
        </p:grpSpPr>
        <p:sp>
          <p:nvSpPr>
            <p:cNvPr id="52" name="Oval 51"/>
            <p:cNvSpPr/>
            <p:nvPr/>
          </p:nvSpPr>
          <p:spPr bwMode="auto">
            <a:xfrm>
              <a:off x="3746063" y="1988083"/>
              <a:ext cx="97366" cy="93133"/>
            </a:xfrm>
            <a:prstGeom prst="ellipse">
              <a:avLst/>
            </a:prstGeom>
            <a:solidFill>
              <a:schemeClr val="accent2"/>
            </a:solidFill>
            <a:ln w="28575" cap="flat" cmpd="sng" algn="ctr">
              <a:noFill/>
              <a:prstDash val="solid"/>
              <a:round/>
              <a:headEnd type="none" w="sm" len="sm"/>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111" charset="0"/>
              </a:endParaRPr>
            </a:p>
          </p:txBody>
        </p:sp>
        <p:sp>
          <p:nvSpPr>
            <p:cNvPr id="53" name="Oval 52"/>
            <p:cNvSpPr/>
            <p:nvPr/>
          </p:nvSpPr>
          <p:spPr bwMode="auto">
            <a:xfrm>
              <a:off x="4045724" y="2218335"/>
              <a:ext cx="97366" cy="93133"/>
            </a:xfrm>
            <a:prstGeom prst="ellipse">
              <a:avLst/>
            </a:prstGeom>
            <a:solidFill>
              <a:schemeClr val="accent2"/>
            </a:solidFill>
            <a:ln w="28575" cap="flat" cmpd="sng" algn="ctr">
              <a:noFill/>
              <a:prstDash val="solid"/>
              <a:round/>
              <a:headEnd type="none" w="sm" len="sm"/>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111" charset="0"/>
              </a:endParaRPr>
            </a:p>
          </p:txBody>
        </p:sp>
        <p:sp>
          <p:nvSpPr>
            <p:cNvPr id="54" name="Oval 53"/>
            <p:cNvSpPr/>
            <p:nvPr/>
          </p:nvSpPr>
          <p:spPr bwMode="auto">
            <a:xfrm>
              <a:off x="4142901" y="2600055"/>
              <a:ext cx="97366" cy="93133"/>
            </a:xfrm>
            <a:prstGeom prst="ellipse">
              <a:avLst/>
            </a:prstGeom>
            <a:solidFill>
              <a:schemeClr val="accent2"/>
            </a:solidFill>
            <a:ln w="28575" cap="flat" cmpd="sng" algn="ctr">
              <a:noFill/>
              <a:prstDash val="solid"/>
              <a:round/>
              <a:headEnd type="none" w="sm" len="sm"/>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111" charset="0"/>
              </a:endParaRPr>
            </a:p>
          </p:txBody>
        </p:sp>
        <p:sp>
          <p:nvSpPr>
            <p:cNvPr id="55" name="Oval 54"/>
            <p:cNvSpPr/>
            <p:nvPr/>
          </p:nvSpPr>
          <p:spPr bwMode="auto">
            <a:xfrm>
              <a:off x="3719526" y="2425947"/>
              <a:ext cx="97366" cy="93133"/>
            </a:xfrm>
            <a:prstGeom prst="ellipse">
              <a:avLst/>
            </a:prstGeom>
            <a:solidFill>
              <a:schemeClr val="accent2"/>
            </a:solidFill>
            <a:ln w="28575" cap="flat" cmpd="sng" algn="ctr">
              <a:noFill/>
              <a:prstDash val="solid"/>
              <a:round/>
              <a:headEnd type="none" w="sm" len="sm"/>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Verdana" pitchFamily="-111" charset="0"/>
              </a:endParaRPr>
            </a:p>
          </p:txBody>
        </p:sp>
        <p:sp>
          <p:nvSpPr>
            <p:cNvPr id="56" name="Oval 55"/>
            <p:cNvSpPr/>
            <p:nvPr/>
          </p:nvSpPr>
          <p:spPr bwMode="auto">
            <a:xfrm>
              <a:off x="3898463" y="2379748"/>
              <a:ext cx="97366" cy="93133"/>
            </a:xfrm>
            <a:prstGeom prst="ellipse">
              <a:avLst/>
            </a:prstGeom>
            <a:solidFill>
              <a:schemeClr val="accent2"/>
            </a:solidFill>
            <a:ln w="28575" cap="flat" cmpd="sng" algn="ctr">
              <a:noFill/>
              <a:prstDash val="solid"/>
              <a:round/>
              <a:headEnd type="none" w="sm" len="sm"/>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111" charset="0"/>
              </a:endParaRPr>
            </a:p>
          </p:txBody>
        </p:sp>
        <p:sp>
          <p:nvSpPr>
            <p:cNvPr id="57" name="Oval 56"/>
            <p:cNvSpPr/>
            <p:nvPr/>
          </p:nvSpPr>
          <p:spPr bwMode="auto">
            <a:xfrm>
              <a:off x="4198124" y="2610000"/>
              <a:ext cx="97366" cy="93133"/>
            </a:xfrm>
            <a:prstGeom prst="ellipse">
              <a:avLst/>
            </a:prstGeom>
            <a:solidFill>
              <a:schemeClr val="accent2"/>
            </a:solidFill>
            <a:ln w="28575" cap="flat" cmpd="sng" algn="ctr">
              <a:noFill/>
              <a:prstDash val="solid"/>
              <a:round/>
              <a:headEnd type="none" w="sm" len="sm"/>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111" charset="0"/>
              </a:endParaRPr>
            </a:p>
          </p:txBody>
        </p:sp>
        <p:sp>
          <p:nvSpPr>
            <p:cNvPr id="58" name="Oval 57"/>
            <p:cNvSpPr/>
            <p:nvPr/>
          </p:nvSpPr>
          <p:spPr bwMode="auto">
            <a:xfrm>
              <a:off x="4295301" y="2991720"/>
              <a:ext cx="97366" cy="93133"/>
            </a:xfrm>
            <a:prstGeom prst="ellipse">
              <a:avLst/>
            </a:prstGeom>
            <a:solidFill>
              <a:schemeClr val="accent2"/>
            </a:solidFill>
            <a:ln w="28575" cap="flat" cmpd="sng" algn="ctr">
              <a:noFill/>
              <a:prstDash val="solid"/>
              <a:round/>
              <a:headEnd type="none" w="sm" len="sm"/>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111" charset="0"/>
              </a:endParaRPr>
            </a:p>
          </p:txBody>
        </p:sp>
        <p:sp>
          <p:nvSpPr>
            <p:cNvPr id="59" name="Oval 58"/>
            <p:cNvSpPr/>
            <p:nvPr/>
          </p:nvSpPr>
          <p:spPr bwMode="auto">
            <a:xfrm>
              <a:off x="3871926" y="2817612"/>
              <a:ext cx="97366" cy="93133"/>
            </a:xfrm>
            <a:prstGeom prst="ellipse">
              <a:avLst/>
            </a:prstGeom>
            <a:solidFill>
              <a:schemeClr val="accent2"/>
            </a:solidFill>
            <a:ln w="28575" cap="flat" cmpd="sng" algn="ctr">
              <a:noFill/>
              <a:prstDash val="solid"/>
              <a:round/>
              <a:headEnd type="none" w="sm" len="sm"/>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Verdana" pitchFamily="-111" charset="0"/>
              </a:endParaRPr>
            </a:p>
          </p:txBody>
        </p:sp>
        <p:sp>
          <p:nvSpPr>
            <p:cNvPr id="60" name="Oval 59"/>
            <p:cNvSpPr/>
            <p:nvPr/>
          </p:nvSpPr>
          <p:spPr bwMode="auto">
            <a:xfrm>
              <a:off x="3953687" y="1753978"/>
              <a:ext cx="97366" cy="93133"/>
            </a:xfrm>
            <a:prstGeom prst="ellipse">
              <a:avLst/>
            </a:prstGeom>
            <a:solidFill>
              <a:schemeClr val="accent2"/>
            </a:solidFill>
            <a:ln w="28575" cap="flat" cmpd="sng" algn="ctr">
              <a:noFill/>
              <a:prstDash val="solid"/>
              <a:round/>
              <a:headEnd type="none" w="sm" len="sm"/>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111" charset="0"/>
              </a:endParaRPr>
            </a:p>
          </p:txBody>
        </p:sp>
        <p:sp>
          <p:nvSpPr>
            <p:cNvPr id="61" name="Oval 60"/>
            <p:cNvSpPr/>
            <p:nvPr/>
          </p:nvSpPr>
          <p:spPr bwMode="auto">
            <a:xfrm>
              <a:off x="4253348" y="1984230"/>
              <a:ext cx="97366" cy="93133"/>
            </a:xfrm>
            <a:prstGeom prst="ellipse">
              <a:avLst/>
            </a:prstGeom>
            <a:solidFill>
              <a:schemeClr val="accent2"/>
            </a:solidFill>
            <a:ln w="28575" cap="flat" cmpd="sng" algn="ctr">
              <a:noFill/>
              <a:prstDash val="solid"/>
              <a:round/>
              <a:headEnd type="none" w="sm" len="sm"/>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111" charset="0"/>
              </a:endParaRPr>
            </a:p>
          </p:txBody>
        </p:sp>
        <p:sp>
          <p:nvSpPr>
            <p:cNvPr id="62" name="Oval 61"/>
            <p:cNvSpPr/>
            <p:nvPr/>
          </p:nvSpPr>
          <p:spPr bwMode="auto">
            <a:xfrm>
              <a:off x="4350525" y="2365950"/>
              <a:ext cx="97366" cy="93133"/>
            </a:xfrm>
            <a:prstGeom prst="ellipse">
              <a:avLst/>
            </a:prstGeom>
            <a:solidFill>
              <a:schemeClr val="accent2"/>
            </a:solidFill>
            <a:ln w="28575" cap="flat" cmpd="sng" algn="ctr">
              <a:noFill/>
              <a:prstDash val="solid"/>
              <a:round/>
              <a:headEnd type="none" w="sm" len="sm"/>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111" charset="0"/>
              </a:endParaRPr>
            </a:p>
          </p:txBody>
        </p:sp>
        <p:sp>
          <p:nvSpPr>
            <p:cNvPr id="63" name="Oval 62"/>
            <p:cNvSpPr/>
            <p:nvPr/>
          </p:nvSpPr>
          <p:spPr bwMode="auto">
            <a:xfrm>
              <a:off x="3927150" y="2191842"/>
              <a:ext cx="97366" cy="93133"/>
            </a:xfrm>
            <a:prstGeom prst="ellipse">
              <a:avLst/>
            </a:prstGeom>
            <a:solidFill>
              <a:schemeClr val="accent2"/>
            </a:solidFill>
            <a:ln w="28575" cap="flat" cmpd="sng" algn="ctr">
              <a:noFill/>
              <a:prstDash val="solid"/>
              <a:round/>
              <a:headEnd type="none" w="sm" len="sm"/>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Verdana" pitchFamily="-111" charset="0"/>
              </a:endParaRPr>
            </a:p>
          </p:txBody>
        </p:sp>
        <p:sp>
          <p:nvSpPr>
            <p:cNvPr id="64" name="Oval 63"/>
            <p:cNvSpPr/>
            <p:nvPr/>
          </p:nvSpPr>
          <p:spPr bwMode="auto">
            <a:xfrm>
              <a:off x="4419823" y="3396116"/>
              <a:ext cx="97366" cy="93133"/>
            </a:xfrm>
            <a:prstGeom prst="ellipse">
              <a:avLst/>
            </a:prstGeom>
            <a:solidFill>
              <a:schemeClr val="accent2"/>
            </a:solidFill>
            <a:ln w="28575" cap="flat" cmpd="sng" algn="ctr">
              <a:noFill/>
              <a:prstDash val="solid"/>
              <a:round/>
              <a:headEnd type="none" w="sm" len="sm"/>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111" charset="0"/>
              </a:endParaRPr>
            </a:p>
          </p:txBody>
        </p:sp>
      </p:grpSp>
      <p:pic>
        <p:nvPicPr>
          <p:cNvPr id="65" name="Picture 357"/>
          <p:cNvPicPr>
            <a:picLocks noChangeAspect="1" noChangeArrowheads="1"/>
          </p:cNvPicPr>
          <p:nvPr/>
        </p:nvPicPr>
        <p:blipFill>
          <a:blip r:embed="rId3">
            <a:clrChange>
              <a:clrFrom>
                <a:srgbClr val="FFFFFF"/>
              </a:clrFrom>
              <a:clrTo>
                <a:srgbClr val="FFFFFF">
                  <a:alpha val="0"/>
                </a:srgbClr>
              </a:clrTo>
            </a:clrChange>
            <a:lum bright="-54000" contrast="48000"/>
          </a:blip>
          <a:srcRect l="15923" t="24217" r="15923" b="11397"/>
          <a:stretch>
            <a:fillRect/>
          </a:stretch>
        </p:blipFill>
        <p:spPr bwMode="auto">
          <a:xfrm>
            <a:off x="6690767" y="1446420"/>
            <a:ext cx="3393369" cy="2347544"/>
          </a:xfrm>
          <a:prstGeom prst="rect">
            <a:avLst/>
          </a:prstGeom>
          <a:noFill/>
          <a:ln w="9525">
            <a:noFill/>
            <a:miter lim="800000"/>
            <a:headEnd/>
            <a:tailEnd/>
          </a:ln>
          <a:effectLst/>
        </p:spPr>
      </p:pic>
      <p:sp>
        <p:nvSpPr>
          <p:cNvPr id="66" name="Title 65"/>
          <p:cNvSpPr>
            <a:spLocks noGrp="1"/>
          </p:cNvSpPr>
          <p:nvPr>
            <p:ph type="title"/>
          </p:nvPr>
        </p:nvSpPr>
        <p:spPr/>
        <p:txBody>
          <a:bodyPr/>
          <a:lstStyle/>
          <a:p>
            <a:r>
              <a:rPr lang="en-US" dirty="0" smtClean="0"/>
              <a:t>What Goes In (2)</a:t>
            </a:r>
            <a:endParaRPr lang="en-US" dirty="0"/>
          </a:p>
        </p:txBody>
      </p:sp>
      <p:pic>
        <p:nvPicPr>
          <p:cNvPr id="33" name="Picture 32" descr="taverna_workflow_iprscan.png"/>
          <p:cNvPicPr>
            <a:picLocks noChangeAspect="1"/>
          </p:cNvPicPr>
          <p:nvPr/>
        </p:nvPicPr>
        <p:blipFill>
          <a:blip r:embed="rId4"/>
          <a:stretch>
            <a:fillRect/>
          </a:stretch>
        </p:blipFill>
        <p:spPr>
          <a:xfrm>
            <a:off x="3086619" y="3454687"/>
            <a:ext cx="2359193" cy="3133514"/>
          </a:xfrm>
          <a:prstGeom prst="rect">
            <a:avLst/>
          </a:prstGeom>
        </p:spPr>
      </p:pic>
      <p:pic>
        <p:nvPicPr>
          <p:cNvPr id="34" name="Picture 33" descr="process_debug_html_77b1dab7.gif"/>
          <p:cNvPicPr>
            <a:picLocks noChangeAspect="1"/>
          </p:cNvPicPr>
          <p:nvPr/>
        </p:nvPicPr>
        <p:blipFill>
          <a:blip r:embed="rId5"/>
          <a:stretch>
            <a:fillRect/>
          </a:stretch>
        </p:blipFill>
        <p:spPr>
          <a:xfrm>
            <a:off x="65107" y="1904773"/>
            <a:ext cx="4882616" cy="1666164"/>
          </a:xfrm>
          <a:prstGeom prst="rect">
            <a:avLst/>
          </a:prstGeom>
        </p:spPr>
      </p:pic>
      <p:sp>
        <p:nvSpPr>
          <p:cNvPr id="35" name="TextBox 34"/>
          <p:cNvSpPr txBox="1"/>
          <p:nvPr/>
        </p:nvSpPr>
        <p:spPr>
          <a:xfrm>
            <a:off x="335682" y="1918693"/>
            <a:ext cx="774822"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smtClean="0"/>
              <a:t>Rules</a:t>
            </a:r>
            <a:endParaRPr lang="en-US" dirty="0"/>
          </a:p>
        </p:txBody>
      </p:sp>
      <p:sp>
        <p:nvSpPr>
          <p:cNvPr id="36" name="TextBox 35"/>
          <p:cNvSpPr txBox="1"/>
          <p:nvPr/>
        </p:nvSpPr>
        <p:spPr>
          <a:xfrm>
            <a:off x="1852102" y="4279901"/>
            <a:ext cx="1244940"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smtClean="0"/>
              <a:t>Workflows</a:t>
            </a:r>
            <a:endParaRPr lang="en-US" dirty="0"/>
          </a:p>
        </p:txBody>
      </p:sp>
      <p:sp>
        <p:nvSpPr>
          <p:cNvPr id="37" name="TextBox 36"/>
          <p:cNvSpPr txBox="1"/>
          <p:nvPr/>
        </p:nvSpPr>
        <p:spPr>
          <a:xfrm>
            <a:off x="7088353" y="5286376"/>
            <a:ext cx="800407" cy="369332"/>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lang="en-US" dirty="0" smtClean="0"/>
              <a:t>Dryad</a:t>
            </a:r>
            <a:endParaRPr lang="en-US" dirty="0"/>
          </a:p>
        </p:txBody>
      </p:sp>
      <p:sp>
        <p:nvSpPr>
          <p:cNvPr id="38" name="TextBox 37"/>
          <p:cNvSpPr txBox="1"/>
          <p:nvPr/>
        </p:nvSpPr>
        <p:spPr>
          <a:xfrm>
            <a:off x="8908501" y="4265021"/>
            <a:ext cx="1429335" cy="369332"/>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lang="en-US" dirty="0" err="1" smtClean="0"/>
              <a:t>MapReduce</a:t>
            </a:r>
            <a:endParaRPr lang="en-US" dirty="0"/>
          </a:p>
        </p:txBody>
      </p:sp>
      <p:sp>
        <p:nvSpPr>
          <p:cNvPr id="39" name="TextBox 38"/>
          <p:cNvSpPr txBox="1"/>
          <p:nvPr/>
        </p:nvSpPr>
        <p:spPr>
          <a:xfrm>
            <a:off x="7313965" y="2152651"/>
            <a:ext cx="1993567"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smtClean="0"/>
              <a:t>Parallel programs</a:t>
            </a:r>
            <a:endParaRPr lang="en-US" dirty="0"/>
          </a:p>
        </p:txBody>
      </p:sp>
      <p:sp>
        <p:nvSpPr>
          <p:cNvPr id="40" name="TextBox 39"/>
          <p:cNvSpPr txBox="1"/>
          <p:nvPr/>
        </p:nvSpPr>
        <p:spPr>
          <a:xfrm>
            <a:off x="9930826" y="5502276"/>
            <a:ext cx="637990" cy="369332"/>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lang="en-US" dirty="0" smtClean="0"/>
              <a:t>SQL</a:t>
            </a:r>
            <a:endParaRPr lang="en-US" dirty="0"/>
          </a:p>
        </p:txBody>
      </p:sp>
      <p:sp>
        <p:nvSpPr>
          <p:cNvPr id="41" name="TextBox 40"/>
          <p:cNvSpPr txBox="1"/>
          <p:nvPr/>
        </p:nvSpPr>
        <p:spPr>
          <a:xfrm>
            <a:off x="8222525" y="5962651"/>
            <a:ext cx="766368" cy="369332"/>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lang="en-US" dirty="0" smtClean="0"/>
              <a:t>BPEL</a:t>
            </a:r>
            <a:endParaRPr lang="en-US" dirty="0"/>
          </a:p>
        </p:txBody>
      </p:sp>
      <p:sp>
        <p:nvSpPr>
          <p:cNvPr id="42" name="TextBox 41"/>
          <p:cNvSpPr txBox="1"/>
          <p:nvPr/>
        </p:nvSpPr>
        <p:spPr>
          <a:xfrm>
            <a:off x="6273719" y="4138316"/>
            <a:ext cx="684878" cy="369332"/>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lang="en-US" dirty="0" smtClean="0"/>
              <a:t>Swift</a:t>
            </a:r>
            <a:endParaRPr lang="en-US" dirty="0"/>
          </a:p>
        </p:txBody>
      </p:sp>
      <p:sp>
        <p:nvSpPr>
          <p:cNvPr id="43" name="TextBox 42"/>
          <p:cNvSpPr txBox="1"/>
          <p:nvPr/>
        </p:nvSpPr>
        <p:spPr>
          <a:xfrm>
            <a:off x="6273776" y="6221711"/>
            <a:ext cx="766143" cy="369332"/>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lang="en-US" dirty="0" smtClean="0"/>
              <a:t>SCFL</a:t>
            </a:r>
            <a:endParaRPr lang="en-US" dirty="0"/>
          </a:p>
        </p:txBody>
      </p:sp>
      <p:sp>
        <p:nvSpPr>
          <p:cNvPr id="44" name="TextBox 43"/>
          <p:cNvSpPr txBox="1"/>
          <p:nvPr/>
        </p:nvSpPr>
        <p:spPr>
          <a:xfrm>
            <a:off x="7442140" y="4866171"/>
            <a:ext cx="560985" cy="26161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endParaRPr lang="en-US" sz="1100" dirty="0"/>
          </a:p>
        </p:txBody>
      </p:sp>
      <p:sp>
        <p:nvSpPr>
          <p:cNvPr id="45" name="TextBox 44"/>
          <p:cNvSpPr txBox="1"/>
          <p:nvPr/>
        </p:nvSpPr>
        <p:spPr>
          <a:xfrm>
            <a:off x="6260130" y="4787635"/>
            <a:ext cx="560985" cy="26161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endParaRPr lang="en-US" sz="1100" dirty="0"/>
          </a:p>
        </p:txBody>
      </p:sp>
      <p:sp>
        <p:nvSpPr>
          <p:cNvPr id="46" name="TextBox 45"/>
          <p:cNvSpPr txBox="1"/>
          <p:nvPr/>
        </p:nvSpPr>
        <p:spPr>
          <a:xfrm>
            <a:off x="11339037" y="5744372"/>
            <a:ext cx="560985" cy="26161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endParaRPr lang="en-US" sz="1100" dirty="0"/>
          </a:p>
        </p:txBody>
      </p:sp>
      <p:sp>
        <p:nvSpPr>
          <p:cNvPr id="91" name="TextBox 90"/>
          <p:cNvSpPr txBox="1"/>
          <p:nvPr/>
        </p:nvSpPr>
        <p:spPr>
          <a:xfrm>
            <a:off x="363018" y="4515029"/>
            <a:ext cx="351378" cy="369332"/>
          </a:xfrm>
          <a:prstGeom prst="rect">
            <a:avLst/>
          </a:prstGeom>
        </p:spPr>
        <p:style>
          <a:lnRef idx="1">
            <a:schemeClr val="accent4"/>
          </a:lnRef>
          <a:fillRef idx="3">
            <a:schemeClr val="accent4"/>
          </a:fillRef>
          <a:effectRef idx="2">
            <a:schemeClr val="accent4"/>
          </a:effectRef>
          <a:fontRef idx="minor">
            <a:schemeClr val="lt1"/>
          </a:fontRef>
        </p:style>
        <p:txBody>
          <a:bodyPr wrap="none" rtlCol="0">
            <a:spAutoFit/>
          </a:bodyPr>
          <a:lstStyle/>
          <a:p>
            <a:r>
              <a:rPr lang="en-US" dirty="0" smtClean="0"/>
              <a:t>R</a:t>
            </a:r>
            <a:endParaRPr lang="en-US" dirty="0"/>
          </a:p>
        </p:txBody>
      </p:sp>
      <p:sp>
        <p:nvSpPr>
          <p:cNvPr id="92" name="TextBox 91"/>
          <p:cNvSpPr txBox="1"/>
          <p:nvPr/>
        </p:nvSpPr>
        <p:spPr>
          <a:xfrm>
            <a:off x="510538" y="5393230"/>
            <a:ext cx="954596" cy="369332"/>
          </a:xfrm>
          <a:prstGeom prst="rect">
            <a:avLst/>
          </a:prstGeom>
        </p:spPr>
        <p:style>
          <a:lnRef idx="1">
            <a:schemeClr val="accent4"/>
          </a:lnRef>
          <a:fillRef idx="3">
            <a:schemeClr val="accent4"/>
          </a:fillRef>
          <a:effectRef idx="2">
            <a:schemeClr val="accent4"/>
          </a:effectRef>
          <a:fontRef idx="minor">
            <a:schemeClr val="lt1"/>
          </a:fontRef>
        </p:style>
        <p:txBody>
          <a:bodyPr wrap="none" rtlCol="0">
            <a:spAutoFit/>
          </a:bodyPr>
          <a:lstStyle/>
          <a:p>
            <a:r>
              <a:rPr lang="en-US" dirty="0" err="1" smtClean="0"/>
              <a:t>MatLab</a:t>
            </a:r>
            <a:endParaRPr lang="en-US" dirty="0"/>
          </a:p>
        </p:txBody>
      </p:sp>
      <p:sp>
        <p:nvSpPr>
          <p:cNvPr id="93" name="TextBox 92"/>
          <p:cNvSpPr txBox="1"/>
          <p:nvPr/>
        </p:nvSpPr>
        <p:spPr>
          <a:xfrm>
            <a:off x="1432387" y="6089981"/>
            <a:ext cx="915936" cy="369332"/>
          </a:xfrm>
          <a:prstGeom prst="rect">
            <a:avLst/>
          </a:prstGeom>
        </p:spPr>
        <p:style>
          <a:lnRef idx="1">
            <a:schemeClr val="accent4"/>
          </a:lnRef>
          <a:fillRef idx="3">
            <a:schemeClr val="accent4"/>
          </a:fillRef>
          <a:effectRef idx="2">
            <a:schemeClr val="accent4"/>
          </a:effectRef>
          <a:fontRef idx="minor">
            <a:schemeClr val="lt1"/>
          </a:fontRef>
        </p:style>
        <p:txBody>
          <a:bodyPr wrap="none" rtlCol="0">
            <a:spAutoFit/>
          </a:bodyPr>
          <a:lstStyle/>
          <a:p>
            <a:r>
              <a:rPr lang="en-US" dirty="0" smtClean="0"/>
              <a:t>Octave</a:t>
            </a:r>
            <a:endParaRPr lang="en-US"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1"/>
          <p:cNvGrpSpPr/>
          <p:nvPr/>
        </p:nvGrpSpPr>
        <p:grpSpPr>
          <a:xfrm>
            <a:off x="1550626" y="5790276"/>
            <a:ext cx="8671469" cy="1211248"/>
            <a:chOff x="1163272" y="5922146"/>
            <a:chExt cx="6505296" cy="973551"/>
          </a:xfrm>
        </p:grpSpPr>
        <p:pic>
          <p:nvPicPr>
            <p:cNvPr id="3" name="Picture 2" descr="images.jpeg"/>
            <p:cNvPicPr>
              <a:picLocks noChangeAspect="1"/>
            </p:cNvPicPr>
            <p:nvPr/>
          </p:nvPicPr>
          <p:blipFill>
            <a:blip r:embed="rId3">
              <a:clrChange>
                <a:clrFrom>
                  <a:srgbClr val="000000"/>
                </a:clrFrom>
                <a:clrTo>
                  <a:srgbClr val="000000">
                    <a:alpha val="0"/>
                  </a:srgbClr>
                </a:clrTo>
              </a:clrChange>
            </a:blip>
            <a:stretch>
              <a:fillRect/>
            </a:stretch>
          </p:blipFill>
          <p:spPr>
            <a:xfrm rot="20677249">
              <a:off x="1163272" y="6093019"/>
              <a:ext cx="1360282" cy="796271"/>
            </a:xfrm>
            <a:prstGeom prst="rect">
              <a:avLst/>
            </a:prstGeom>
          </p:spPr>
        </p:pic>
        <p:pic>
          <p:nvPicPr>
            <p:cNvPr id="4" name="Picture 3" descr="images.jpeg"/>
            <p:cNvPicPr>
              <a:picLocks noChangeAspect="1"/>
            </p:cNvPicPr>
            <p:nvPr/>
          </p:nvPicPr>
          <p:blipFill>
            <a:blip r:embed="rId3">
              <a:clrChange>
                <a:clrFrom>
                  <a:srgbClr val="000000"/>
                </a:clrFrom>
                <a:clrTo>
                  <a:srgbClr val="000000">
                    <a:alpha val="0"/>
                  </a:srgbClr>
                </a:clrTo>
              </a:clrChange>
            </a:blip>
            <a:stretch>
              <a:fillRect/>
            </a:stretch>
          </p:blipFill>
          <p:spPr>
            <a:xfrm>
              <a:off x="2389205" y="5927738"/>
              <a:ext cx="1064175" cy="796271"/>
            </a:xfrm>
            <a:prstGeom prst="rect">
              <a:avLst/>
            </a:prstGeom>
          </p:spPr>
        </p:pic>
        <p:pic>
          <p:nvPicPr>
            <p:cNvPr id="5" name="Picture 4" descr="images.jpeg"/>
            <p:cNvPicPr>
              <a:picLocks noChangeAspect="1"/>
            </p:cNvPicPr>
            <p:nvPr/>
          </p:nvPicPr>
          <p:blipFill>
            <a:blip r:embed="rId3">
              <a:clrChange>
                <a:clrFrom>
                  <a:srgbClr val="000000"/>
                </a:clrFrom>
                <a:clrTo>
                  <a:srgbClr val="000000">
                    <a:alpha val="0"/>
                  </a:srgbClr>
                </a:clrTo>
              </a:clrChange>
            </a:blip>
            <a:stretch>
              <a:fillRect/>
            </a:stretch>
          </p:blipFill>
          <p:spPr>
            <a:xfrm>
              <a:off x="3388305" y="5930338"/>
              <a:ext cx="1064175" cy="796271"/>
            </a:xfrm>
            <a:prstGeom prst="rect">
              <a:avLst/>
            </a:prstGeom>
          </p:spPr>
        </p:pic>
        <p:pic>
          <p:nvPicPr>
            <p:cNvPr id="6" name="Picture 5" descr="images.jpeg"/>
            <p:cNvPicPr>
              <a:picLocks noChangeAspect="1"/>
            </p:cNvPicPr>
            <p:nvPr/>
          </p:nvPicPr>
          <p:blipFill>
            <a:blip r:embed="rId3">
              <a:clrChange>
                <a:clrFrom>
                  <a:srgbClr val="000000"/>
                </a:clrFrom>
                <a:clrTo>
                  <a:srgbClr val="000000">
                    <a:alpha val="0"/>
                  </a:srgbClr>
                </a:clrTo>
              </a:clrChange>
            </a:blip>
            <a:stretch>
              <a:fillRect/>
            </a:stretch>
          </p:blipFill>
          <p:spPr>
            <a:xfrm>
              <a:off x="4387405" y="5922146"/>
              <a:ext cx="1064175" cy="796271"/>
            </a:xfrm>
            <a:prstGeom prst="rect">
              <a:avLst/>
            </a:prstGeom>
          </p:spPr>
        </p:pic>
        <p:pic>
          <p:nvPicPr>
            <p:cNvPr id="7" name="Picture 6" descr="images.jpeg"/>
            <p:cNvPicPr>
              <a:picLocks noChangeAspect="1"/>
            </p:cNvPicPr>
            <p:nvPr/>
          </p:nvPicPr>
          <p:blipFill>
            <a:blip r:embed="rId3">
              <a:clrChange>
                <a:clrFrom>
                  <a:srgbClr val="000000"/>
                </a:clrFrom>
                <a:clrTo>
                  <a:srgbClr val="000000">
                    <a:alpha val="0"/>
                  </a:srgbClr>
                </a:clrTo>
              </a:clrChange>
            </a:blip>
            <a:stretch>
              <a:fillRect/>
            </a:stretch>
          </p:blipFill>
          <p:spPr>
            <a:xfrm>
              <a:off x="5371907" y="5928553"/>
              <a:ext cx="1064175" cy="796271"/>
            </a:xfrm>
            <a:prstGeom prst="rect">
              <a:avLst/>
            </a:prstGeom>
          </p:spPr>
        </p:pic>
        <p:pic>
          <p:nvPicPr>
            <p:cNvPr id="8" name="Picture 7" descr="images.jpeg"/>
            <p:cNvPicPr>
              <a:picLocks noChangeAspect="1"/>
            </p:cNvPicPr>
            <p:nvPr/>
          </p:nvPicPr>
          <p:blipFill>
            <a:blip r:embed="rId3">
              <a:clrChange>
                <a:clrFrom>
                  <a:srgbClr val="000000"/>
                </a:clrFrom>
                <a:clrTo>
                  <a:srgbClr val="000000">
                    <a:alpha val="0"/>
                  </a:srgbClr>
                </a:clrTo>
              </a:clrChange>
            </a:blip>
            <a:stretch>
              <a:fillRect/>
            </a:stretch>
          </p:blipFill>
          <p:spPr>
            <a:xfrm rot="922751" flipH="1">
              <a:off x="6308286" y="6099426"/>
              <a:ext cx="1360282" cy="796271"/>
            </a:xfrm>
            <a:prstGeom prst="rect">
              <a:avLst/>
            </a:prstGeom>
          </p:spPr>
        </p:pic>
      </p:grpSp>
      <p:grpSp>
        <p:nvGrpSpPr>
          <p:cNvPr id="9" name="Group 56"/>
          <p:cNvGrpSpPr/>
          <p:nvPr/>
        </p:nvGrpSpPr>
        <p:grpSpPr>
          <a:xfrm>
            <a:off x="0" y="6263078"/>
            <a:ext cx="12188825" cy="974497"/>
            <a:chOff x="87588" y="6273417"/>
            <a:chExt cx="8865523" cy="788969"/>
          </a:xfrm>
        </p:grpSpPr>
        <p:pic>
          <p:nvPicPr>
            <p:cNvPr id="10" name="Picture 9" descr="hardware02.jpg"/>
            <p:cNvPicPr>
              <a:picLocks noChangeAspect="1"/>
            </p:cNvPicPr>
            <p:nvPr/>
          </p:nvPicPr>
          <p:blipFill>
            <a:blip r:embed="rId4"/>
            <a:stretch>
              <a:fillRect/>
            </a:stretch>
          </p:blipFill>
          <p:spPr>
            <a:xfrm>
              <a:off x="7274395" y="6273417"/>
              <a:ext cx="1678716" cy="774370"/>
            </a:xfrm>
            <a:prstGeom prst="rect">
              <a:avLst/>
            </a:prstGeom>
          </p:spPr>
        </p:pic>
        <p:pic>
          <p:nvPicPr>
            <p:cNvPr id="11" name="Picture 10" descr="hardware02.jpg"/>
            <p:cNvPicPr>
              <a:picLocks noChangeAspect="1"/>
            </p:cNvPicPr>
            <p:nvPr/>
          </p:nvPicPr>
          <p:blipFill>
            <a:blip r:embed="rId4"/>
            <a:stretch>
              <a:fillRect/>
            </a:stretch>
          </p:blipFill>
          <p:spPr>
            <a:xfrm>
              <a:off x="5837346" y="6277680"/>
              <a:ext cx="1678716" cy="774370"/>
            </a:xfrm>
            <a:prstGeom prst="rect">
              <a:avLst/>
            </a:prstGeom>
          </p:spPr>
        </p:pic>
        <p:pic>
          <p:nvPicPr>
            <p:cNvPr id="12" name="Picture 11" descr="hardware02.jpg"/>
            <p:cNvPicPr>
              <a:picLocks noChangeAspect="1"/>
            </p:cNvPicPr>
            <p:nvPr/>
          </p:nvPicPr>
          <p:blipFill>
            <a:blip r:embed="rId4"/>
            <a:stretch>
              <a:fillRect/>
            </a:stretch>
          </p:blipFill>
          <p:spPr>
            <a:xfrm>
              <a:off x="4382869" y="6277681"/>
              <a:ext cx="1678716" cy="774370"/>
            </a:xfrm>
            <a:prstGeom prst="rect">
              <a:avLst/>
            </a:prstGeom>
          </p:spPr>
        </p:pic>
        <p:pic>
          <p:nvPicPr>
            <p:cNvPr id="13" name="Picture 12" descr="hardware02.jpg"/>
            <p:cNvPicPr>
              <a:picLocks noChangeAspect="1"/>
            </p:cNvPicPr>
            <p:nvPr/>
          </p:nvPicPr>
          <p:blipFill>
            <a:blip r:embed="rId4"/>
            <a:stretch>
              <a:fillRect/>
            </a:stretch>
          </p:blipFill>
          <p:spPr>
            <a:xfrm>
              <a:off x="2970370" y="6277680"/>
              <a:ext cx="1678716" cy="774370"/>
            </a:xfrm>
            <a:prstGeom prst="rect">
              <a:avLst/>
            </a:prstGeom>
          </p:spPr>
        </p:pic>
        <p:pic>
          <p:nvPicPr>
            <p:cNvPr id="14" name="Picture 13" descr="hardware02.jpg"/>
            <p:cNvPicPr>
              <a:picLocks noChangeAspect="1"/>
            </p:cNvPicPr>
            <p:nvPr/>
          </p:nvPicPr>
          <p:blipFill>
            <a:blip r:embed="rId4"/>
            <a:stretch>
              <a:fillRect/>
            </a:stretch>
          </p:blipFill>
          <p:spPr>
            <a:xfrm>
              <a:off x="1515893" y="6277681"/>
              <a:ext cx="1678716" cy="774370"/>
            </a:xfrm>
            <a:prstGeom prst="rect">
              <a:avLst/>
            </a:prstGeom>
          </p:spPr>
        </p:pic>
        <p:pic>
          <p:nvPicPr>
            <p:cNvPr id="15" name="Picture 14" descr="hardware02.jpg"/>
            <p:cNvPicPr>
              <a:picLocks noChangeAspect="1"/>
            </p:cNvPicPr>
            <p:nvPr/>
          </p:nvPicPr>
          <p:blipFill>
            <a:blip r:embed="rId4">
              <a:clrChange>
                <a:clrFrom>
                  <a:srgbClr val="000000"/>
                </a:clrFrom>
                <a:clrTo>
                  <a:srgbClr val="000000">
                    <a:alpha val="0"/>
                  </a:srgbClr>
                </a:clrTo>
              </a:clrChange>
            </a:blip>
            <a:stretch>
              <a:fillRect/>
            </a:stretch>
          </p:blipFill>
          <p:spPr>
            <a:xfrm>
              <a:off x="87588" y="6288016"/>
              <a:ext cx="1678716" cy="774370"/>
            </a:xfrm>
            <a:prstGeom prst="rect">
              <a:avLst/>
            </a:prstGeom>
          </p:spPr>
        </p:pic>
      </p:grpSp>
      <p:sp>
        <p:nvSpPr>
          <p:cNvPr id="16" name="Title 15"/>
          <p:cNvSpPr>
            <a:spLocks noGrp="1"/>
          </p:cNvSpPr>
          <p:nvPr>
            <p:ph type="title"/>
          </p:nvPr>
        </p:nvSpPr>
        <p:spPr/>
        <p:txBody>
          <a:bodyPr/>
          <a:lstStyle/>
          <a:p>
            <a:r>
              <a:rPr lang="en-US" smtClean="0"/>
              <a:t>How it Cooks</a:t>
            </a:r>
            <a:endParaRPr lang="en-US" dirty="0"/>
          </a:p>
        </p:txBody>
      </p:sp>
      <p:sp>
        <p:nvSpPr>
          <p:cNvPr id="28" name="Content Placeholder 27"/>
          <p:cNvSpPr>
            <a:spLocks noGrp="1"/>
          </p:cNvSpPr>
          <p:nvPr>
            <p:ph type="body" sz="quarter" idx="10"/>
          </p:nvPr>
        </p:nvSpPr>
        <p:spPr>
          <a:xfrm>
            <a:off x="507868" y="1411552"/>
            <a:ext cx="11173090" cy="3343479"/>
          </a:xfrm>
        </p:spPr>
        <p:txBody>
          <a:bodyPr/>
          <a:lstStyle/>
          <a:p>
            <a:r>
              <a:rPr lang="en-US" dirty="0" smtClean="0"/>
              <a:t>Virtualization</a:t>
            </a:r>
          </a:p>
          <a:p>
            <a:pPr lvl="1"/>
            <a:r>
              <a:rPr lang="en-US" dirty="0" smtClean="0"/>
              <a:t>Run any program, store any data</a:t>
            </a:r>
          </a:p>
          <a:p>
            <a:r>
              <a:rPr lang="en-US" dirty="0" smtClean="0"/>
              <a:t>Indexing</a:t>
            </a:r>
          </a:p>
          <a:p>
            <a:pPr lvl="1"/>
            <a:r>
              <a:rPr lang="en-US" dirty="0" smtClean="0"/>
              <a:t>Automated maintenance</a:t>
            </a:r>
          </a:p>
          <a:p>
            <a:r>
              <a:rPr lang="en-US" dirty="0" smtClean="0"/>
              <a:t>Provisioning</a:t>
            </a:r>
          </a:p>
          <a:p>
            <a:pPr lvl="1"/>
            <a:r>
              <a:rPr lang="en-US" dirty="0" smtClean="0"/>
              <a:t>Policy-driven allocation of resources </a:t>
            </a:r>
            <a:br>
              <a:rPr lang="en-US" dirty="0" smtClean="0"/>
            </a:br>
            <a:r>
              <a:rPr lang="en-US" dirty="0" smtClean="0"/>
              <a:t>to competing demands</a:t>
            </a:r>
          </a:p>
        </p:txBody>
      </p:sp>
      <p:pic>
        <p:nvPicPr>
          <p:cNvPr id="17" name="Picture 357"/>
          <p:cNvPicPr>
            <a:picLocks noChangeAspect="1" noChangeArrowheads="1"/>
          </p:cNvPicPr>
          <p:nvPr/>
        </p:nvPicPr>
        <p:blipFill>
          <a:blip r:embed="rId5">
            <a:clrChange>
              <a:clrFrom>
                <a:srgbClr val="FFFFFF"/>
              </a:clrFrom>
              <a:clrTo>
                <a:srgbClr val="FFFFFF">
                  <a:alpha val="0"/>
                </a:srgbClr>
              </a:clrTo>
            </a:clrChange>
            <a:lum bright="-54000" contrast="48000"/>
          </a:blip>
          <a:srcRect l="15923" t="24217" r="15923" b="11397"/>
          <a:stretch>
            <a:fillRect/>
          </a:stretch>
        </p:blipFill>
        <p:spPr bwMode="auto">
          <a:xfrm>
            <a:off x="7273759" y="1845734"/>
            <a:ext cx="4748857" cy="3285275"/>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What Comes Out</a:t>
            </a:r>
            <a:endParaRPr lang="en-US" dirty="0"/>
          </a:p>
        </p:txBody>
      </p:sp>
      <p:sp>
        <p:nvSpPr>
          <p:cNvPr id="5" name="Document 4"/>
          <p:cNvSpPr/>
          <p:nvPr/>
        </p:nvSpPr>
        <p:spPr bwMode="auto">
          <a:xfrm>
            <a:off x="4677822" y="1547844"/>
            <a:ext cx="1976452" cy="1200150"/>
          </a:xfrm>
          <a:prstGeom prst="flowChartDocument">
            <a:avLst/>
          </a:prstGeom>
          <a:solidFill>
            <a:schemeClr val="accent1"/>
          </a:solidFill>
          <a:ln w="28575" cap="flat" cmpd="sng" algn="ctr">
            <a:solidFill>
              <a:schemeClr val="tx2"/>
            </a:solidFill>
            <a:prstDash val="solid"/>
            <a:round/>
            <a:headEnd type="none" w="sm" len="sm"/>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Verdana" pitchFamily="-111" charset="0"/>
              </a:rPr>
              <a:t>Data</a:t>
            </a:r>
            <a:endParaRPr kumimoji="0" lang="en-US" sz="1800" b="0" i="0" u="none" strike="noStrike" cap="none" normalizeH="0" baseline="0" dirty="0">
              <a:ln>
                <a:noFill/>
              </a:ln>
              <a:solidFill>
                <a:schemeClr val="tx1"/>
              </a:solidFill>
              <a:effectLst/>
              <a:latin typeface="Verdana" pitchFamily="-111" charset="0"/>
            </a:endParaRPr>
          </a:p>
        </p:txBody>
      </p:sp>
      <p:sp>
        <p:nvSpPr>
          <p:cNvPr id="7" name="Document 6"/>
          <p:cNvSpPr/>
          <p:nvPr/>
        </p:nvSpPr>
        <p:spPr bwMode="auto">
          <a:xfrm>
            <a:off x="4478907" y="1668494"/>
            <a:ext cx="1976452" cy="1200150"/>
          </a:xfrm>
          <a:prstGeom prst="flowChartDocument">
            <a:avLst/>
          </a:prstGeom>
          <a:solidFill>
            <a:schemeClr val="accent1"/>
          </a:solidFill>
          <a:ln w="28575" cap="flat" cmpd="sng" algn="ctr">
            <a:solidFill>
              <a:schemeClr val="tx2"/>
            </a:solidFill>
            <a:prstDash val="solid"/>
            <a:round/>
            <a:headEnd type="none" w="sm" len="sm"/>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0000"/>
                </a:solidFill>
                <a:effectLst/>
                <a:latin typeface="Verdana" pitchFamily="-111" charset="0"/>
              </a:rPr>
              <a:t>Data</a:t>
            </a:r>
            <a:endParaRPr kumimoji="0" lang="en-US" sz="1800" b="0" i="0" u="none" strike="noStrike" cap="none" normalizeH="0" baseline="0" dirty="0">
              <a:ln>
                <a:noFill/>
              </a:ln>
              <a:solidFill>
                <a:srgbClr val="000000"/>
              </a:solidFill>
              <a:effectLst/>
              <a:latin typeface="Verdana" pitchFamily="-111" charset="0"/>
            </a:endParaRPr>
          </a:p>
        </p:txBody>
      </p:sp>
      <p:pic>
        <p:nvPicPr>
          <p:cNvPr id="10" name="Picture 9" descr="taverna_workflow_iprscan.png"/>
          <p:cNvPicPr>
            <a:picLocks noChangeAspect="1"/>
          </p:cNvPicPr>
          <p:nvPr/>
        </p:nvPicPr>
        <p:blipFill>
          <a:blip r:embed="rId3"/>
          <a:stretch>
            <a:fillRect/>
          </a:stretch>
        </p:blipFill>
        <p:spPr>
          <a:xfrm>
            <a:off x="1969586" y="3192494"/>
            <a:ext cx="2581661" cy="3429000"/>
          </a:xfrm>
          <a:prstGeom prst="rect">
            <a:avLst/>
          </a:prstGeom>
        </p:spPr>
      </p:pic>
      <p:cxnSp>
        <p:nvCxnSpPr>
          <p:cNvPr id="12" name="Curved Connector 11"/>
          <p:cNvCxnSpPr/>
          <p:nvPr/>
        </p:nvCxnSpPr>
        <p:spPr bwMode="auto">
          <a:xfrm rot="5400000">
            <a:off x="3796858" y="3105232"/>
            <a:ext cx="1000128" cy="380903"/>
          </a:xfrm>
          <a:prstGeom prst="curvedConnector3">
            <a:avLst>
              <a:gd name="adj1" fmla="val 50000"/>
            </a:avLst>
          </a:prstGeom>
          <a:solidFill>
            <a:schemeClr val="accent1"/>
          </a:solidFill>
          <a:ln w="76200" cap="flat" cmpd="sng" algn="ctr">
            <a:solidFill>
              <a:srgbClr val="FFCC66"/>
            </a:solidFill>
            <a:prstDash val="solid"/>
            <a:round/>
            <a:headEnd type="none" w="sm" len="sm"/>
            <a:tailEnd type="none" w="med" len="med"/>
          </a:ln>
          <a:effectLst/>
        </p:spPr>
      </p:cxnSp>
      <p:cxnSp>
        <p:nvCxnSpPr>
          <p:cNvPr id="16" name="Curved Connector 15"/>
          <p:cNvCxnSpPr/>
          <p:nvPr/>
        </p:nvCxnSpPr>
        <p:spPr bwMode="auto">
          <a:xfrm rot="16200000" flipH="1">
            <a:off x="4022916" y="4568415"/>
            <a:ext cx="1040830" cy="612414"/>
          </a:xfrm>
          <a:prstGeom prst="curvedConnector3">
            <a:avLst>
              <a:gd name="adj1" fmla="val 50000"/>
            </a:avLst>
          </a:prstGeom>
          <a:solidFill>
            <a:schemeClr val="accent1"/>
          </a:solidFill>
          <a:ln w="76200" cap="flat" cmpd="sng" algn="ctr">
            <a:solidFill>
              <a:srgbClr val="FFCC66"/>
            </a:solidFill>
            <a:prstDash val="solid"/>
            <a:round/>
            <a:headEnd type="none" w="sm" len="sm"/>
            <a:tailEnd type="none" w="med" len="med"/>
          </a:ln>
          <a:effectLst/>
        </p:spPr>
      </p:cxnSp>
      <p:pic>
        <p:nvPicPr>
          <p:cNvPr id="18" name="Picture 17" descr="network.jpg"/>
          <p:cNvPicPr>
            <a:picLocks noChangeAspect="1"/>
          </p:cNvPicPr>
          <p:nvPr/>
        </p:nvPicPr>
        <p:blipFill>
          <a:blip r:embed="rId4" cstate="print">
            <a:clrChange>
              <a:clrFrom>
                <a:srgbClr val="FFFFFF"/>
              </a:clrFrom>
              <a:clrTo>
                <a:srgbClr val="FFFFFF">
                  <a:alpha val="0"/>
                </a:srgbClr>
              </a:clrTo>
            </a:clrChange>
          </a:blip>
          <a:stretch>
            <a:fillRect/>
          </a:stretch>
        </p:blipFill>
        <p:spPr>
          <a:xfrm>
            <a:off x="4248058" y="5304316"/>
            <a:ext cx="1597785" cy="979897"/>
          </a:xfrm>
          <a:prstGeom prst="rect">
            <a:avLst/>
          </a:prstGeom>
        </p:spPr>
      </p:pic>
      <p:pic>
        <p:nvPicPr>
          <p:cNvPr id="20" name="Picture 19" descr="225px-JamesDWatson.jpg"/>
          <p:cNvPicPr>
            <a:picLocks noChangeAspect="1"/>
          </p:cNvPicPr>
          <p:nvPr/>
        </p:nvPicPr>
        <p:blipFill>
          <a:blip r:embed="rId5"/>
          <a:stretch>
            <a:fillRect/>
          </a:stretch>
        </p:blipFill>
        <p:spPr>
          <a:xfrm>
            <a:off x="436474" y="4388820"/>
            <a:ext cx="755662" cy="708617"/>
          </a:xfrm>
          <a:prstGeom prst="rect">
            <a:avLst/>
          </a:prstGeom>
        </p:spPr>
      </p:pic>
      <p:pic>
        <p:nvPicPr>
          <p:cNvPr id="21" name="Picture 20" descr="Rosalind_Franklin.jpg"/>
          <p:cNvPicPr>
            <a:picLocks noChangeAspect="1"/>
          </p:cNvPicPr>
          <p:nvPr/>
        </p:nvPicPr>
        <p:blipFill>
          <a:blip r:embed="rId6"/>
          <a:stretch>
            <a:fillRect/>
          </a:stretch>
        </p:blipFill>
        <p:spPr>
          <a:xfrm>
            <a:off x="455056" y="5508439"/>
            <a:ext cx="715870" cy="781152"/>
          </a:xfrm>
          <a:prstGeom prst="rect">
            <a:avLst/>
          </a:prstGeom>
        </p:spPr>
      </p:pic>
      <p:cxnSp>
        <p:nvCxnSpPr>
          <p:cNvPr id="23" name="Straight Connector 22"/>
          <p:cNvCxnSpPr>
            <a:stCxn id="20" idx="3"/>
          </p:cNvCxnSpPr>
          <p:nvPr/>
        </p:nvCxnSpPr>
        <p:spPr bwMode="auto">
          <a:xfrm>
            <a:off x="1192136" y="4743129"/>
            <a:ext cx="876566" cy="16857"/>
          </a:xfrm>
          <a:prstGeom prst="line">
            <a:avLst/>
          </a:prstGeom>
          <a:solidFill>
            <a:schemeClr val="accent1"/>
          </a:solidFill>
          <a:ln w="28575" cap="flat" cmpd="sng" algn="ctr">
            <a:solidFill>
              <a:srgbClr val="000000"/>
            </a:solidFill>
            <a:prstDash val="dash"/>
            <a:round/>
            <a:headEnd type="none" w="sm" len="sm"/>
            <a:tailEnd type="none" w="med" len="med"/>
          </a:ln>
          <a:effectLst/>
        </p:spPr>
      </p:cxnSp>
      <p:cxnSp>
        <p:nvCxnSpPr>
          <p:cNvPr id="24" name="Straight Connector 23"/>
          <p:cNvCxnSpPr/>
          <p:nvPr/>
        </p:nvCxnSpPr>
        <p:spPr bwMode="auto">
          <a:xfrm>
            <a:off x="1032566" y="5848107"/>
            <a:ext cx="1912704" cy="454148"/>
          </a:xfrm>
          <a:prstGeom prst="line">
            <a:avLst/>
          </a:prstGeom>
          <a:solidFill>
            <a:schemeClr val="accent1"/>
          </a:solidFill>
          <a:ln w="28575" cap="flat" cmpd="sng" algn="ctr">
            <a:solidFill>
              <a:srgbClr val="000000"/>
            </a:solidFill>
            <a:prstDash val="dash"/>
            <a:round/>
            <a:headEnd type="none" w="sm" len="sm"/>
            <a:tailEnd type="none" w="med" len="med"/>
          </a:ln>
          <a:effectLst/>
        </p:spPr>
      </p:cxnSp>
      <p:pic>
        <p:nvPicPr>
          <p:cNvPr id="28" name="Picture 356" descr="rendered_thresh_zstat1"/>
          <p:cNvPicPr>
            <a:picLocks noChangeAspect="1" noChangeArrowheads="1"/>
          </p:cNvPicPr>
          <p:nvPr/>
        </p:nvPicPr>
        <p:blipFill>
          <a:blip r:embed="rId7">
            <a:clrChange>
              <a:clrFrom>
                <a:srgbClr val="000000"/>
              </a:clrFrom>
              <a:clrTo>
                <a:srgbClr val="000000">
                  <a:alpha val="0"/>
                </a:srgbClr>
              </a:clrTo>
            </a:clrChange>
          </a:blip>
          <a:srcRect/>
          <a:stretch>
            <a:fillRect/>
          </a:stretch>
        </p:blipFill>
        <p:spPr bwMode="auto">
          <a:xfrm>
            <a:off x="8144224" y="5304317"/>
            <a:ext cx="1648831" cy="1346652"/>
          </a:xfrm>
          <a:prstGeom prst="rect">
            <a:avLst/>
          </a:prstGeom>
          <a:noFill/>
        </p:spPr>
      </p:pic>
      <p:pic>
        <p:nvPicPr>
          <p:cNvPr id="29" name="Picture 35"/>
          <p:cNvPicPr>
            <a:picLocks noChangeAspect="1" noChangeArrowheads="1"/>
          </p:cNvPicPr>
          <p:nvPr/>
        </p:nvPicPr>
        <p:blipFill>
          <a:blip r:embed="rId8"/>
          <a:srcRect l="25999" t="12500" r="27000" b="4167"/>
          <a:stretch>
            <a:fillRect/>
          </a:stretch>
        </p:blipFill>
        <p:spPr bwMode="auto">
          <a:xfrm>
            <a:off x="6278573" y="5134438"/>
            <a:ext cx="1305643" cy="1233488"/>
          </a:xfrm>
          <a:prstGeom prst="rect">
            <a:avLst/>
          </a:prstGeom>
          <a:noFill/>
          <a:ln w="9525">
            <a:solidFill>
              <a:schemeClr val="hlink"/>
            </a:solidFill>
            <a:miter lim="800000"/>
            <a:headEnd/>
            <a:tailEnd/>
          </a:ln>
          <a:effectLst/>
        </p:spPr>
      </p:pic>
      <p:cxnSp>
        <p:nvCxnSpPr>
          <p:cNvPr id="30" name="Curved Connector 29"/>
          <p:cNvCxnSpPr/>
          <p:nvPr/>
        </p:nvCxnSpPr>
        <p:spPr bwMode="auto">
          <a:xfrm rot="16200000" flipH="1">
            <a:off x="6595962" y="2576373"/>
            <a:ext cx="972789" cy="854225"/>
          </a:xfrm>
          <a:prstGeom prst="curvedConnector3">
            <a:avLst>
              <a:gd name="adj1" fmla="val 50000"/>
            </a:avLst>
          </a:prstGeom>
          <a:solidFill>
            <a:schemeClr val="accent1"/>
          </a:solidFill>
          <a:ln w="76200" cap="flat" cmpd="sng" algn="ctr">
            <a:solidFill>
              <a:srgbClr val="FFCC66"/>
            </a:solidFill>
            <a:prstDash val="solid"/>
            <a:round/>
            <a:headEnd type="none" w="sm" len="sm"/>
            <a:tailEnd type="none" w="med" len="med"/>
          </a:ln>
          <a:effectLst/>
        </p:spPr>
      </p:cxnSp>
      <p:pic>
        <p:nvPicPr>
          <p:cNvPr id="32" name="Picture 357"/>
          <p:cNvPicPr>
            <a:picLocks noChangeAspect="1" noChangeArrowheads="1"/>
          </p:cNvPicPr>
          <p:nvPr/>
        </p:nvPicPr>
        <p:blipFill>
          <a:blip r:embed="rId9">
            <a:clrChange>
              <a:clrFrom>
                <a:srgbClr val="FFFFFF"/>
              </a:clrFrom>
              <a:clrTo>
                <a:srgbClr val="FFFFFF">
                  <a:alpha val="0"/>
                </a:srgbClr>
              </a:clrTo>
            </a:clrChange>
            <a:lum bright="-54000" contrast="48000"/>
          </a:blip>
          <a:srcRect l="15923" t="24217" r="15923" b="11397"/>
          <a:stretch>
            <a:fillRect/>
          </a:stretch>
        </p:blipFill>
        <p:spPr bwMode="auto">
          <a:xfrm>
            <a:off x="6360862" y="3417420"/>
            <a:ext cx="1802083" cy="1246687"/>
          </a:xfrm>
          <a:prstGeom prst="rect">
            <a:avLst/>
          </a:prstGeom>
          <a:noFill/>
          <a:ln w="9525">
            <a:noFill/>
            <a:miter lim="800000"/>
            <a:headEnd/>
            <a:tailEnd/>
          </a:ln>
          <a:effectLst/>
        </p:spPr>
      </p:pic>
      <p:cxnSp>
        <p:nvCxnSpPr>
          <p:cNvPr id="33" name="Curved Connector 32"/>
          <p:cNvCxnSpPr/>
          <p:nvPr/>
        </p:nvCxnSpPr>
        <p:spPr bwMode="auto">
          <a:xfrm rot="16200000" flipH="1">
            <a:off x="7992900" y="4518236"/>
            <a:ext cx="816496" cy="755662"/>
          </a:xfrm>
          <a:prstGeom prst="curvedConnector3">
            <a:avLst>
              <a:gd name="adj1" fmla="val 50000"/>
            </a:avLst>
          </a:prstGeom>
          <a:solidFill>
            <a:schemeClr val="accent1"/>
          </a:solidFill>
          <a:ln w="76200" cap="flat" cmpd="sng" algn="ctr">
            <a:solidFill>
              <a:srgbClr val="FFCC66"/>
            </a:solidFill>
            <a:prstDash val="solid"/>
            <a:round/>
            <a:headEnd type="none" w="sm" len="sm"/>
            <a:tailEnd type="none" w="med" len="med"/>
          </a:ln>
          <a:effectLst/>
        </p:spPr>
      </p:cxnSp>
      <p:cxnSp>
        <p:nvCxnSpPr>
          <p:cNvPr id="39" name="Curved Connector 38"/>
          <p:cNvCxnSpPr/>
          <p:nvPr/>
        </p:nvCxnSpPr>
        <p:spPr bwMode="auto">
          <a:xfrm rot="5400000">
            <a:off x="6243748" y="4681704"/>
            <a:ext cx="618735" cy="263601"/>
          </a:xfrm>
          <a:prstGeom prst="curvedConnector3">
            <a:avLst>
              <a:gd name="adj1" fmla="val 50000"/>
            </a:avLst>
          </a:prstGeom>
          <a:solidFill>
            <a:schemeClr val="accent1"/>
          </a:solidFill>
          <a:ln w="76200" cap="flat" cmpd="sng" algn="ctr">
            <a:solidFill>
              <a:srgbClr val="FFCC66"/>
            </a:solidFill>
            <a:prstDash val="solid"/>
            <a:round/>
            <a:headEnd type="none" w="sm" len="sm"/>
            <a:tailEnd type="none" w="med" len="med"/>
          </a:ln>
          <a:effectLst/>
        </p:spPr>
      </p:cxnSp>
      <p:pic>
        <p:nvPicPr>
          <p:cNvPr id="8" name="Picture 7" descr="4194581_550x550_mb_art_R0.jpeg"/>
          <p:cNvPicPr>
            <a:picLocks noChangeAspect="1"/>
          </p:cNvPicPr>
          <p:nvPr/>
        </p:nvPicPr>
        <p:blipFill>
          <a:blip r:embed="rId10"/>
          <a:srcRect b="23564"/>
          <a:stretch>
            <a:fillRect/>
          </a:stretch>
        </p:blipFill>
        <p:spPr>
          <a:xfrm>
            <a:off x="8616202" y="0"/>
            <a:ext cx="3572623" cy="4134102"/>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Curved Down Arrow 61"/>
          <p:cNvSpPr/>
          <p:nvPr/>
        </p:nvSpPr>
        <p:spPr bwMode="auto">
          <a:xfrm>
            <a:off x="4422681" y="1000126"/>
            <a:ext cx="3089529" cy="2301875"/>
          </a:xfrm>
          <a:prstGeom prst="curvedDownArrow">
            <a:avLst>
              <a:gd name="adj1" fmla="val 12780"/>
              <a:gd name="adj2" fmla="val 43048"/>
              <a:gd name="adj3" fmla="val 25000"/>
            </a:avLst>
          </a:prstGeom>
          <a:solidFill>
            <a:schemeClr val="accent1"/>
          </a:solidFill>
          <a:ln w="28575" cap="flat" cmpd="sng" algn="ctr">
            <a:solidFill>
              <a:schemeClr val="tx2"/>
            </a:solidFill>
            <a:prstDash val="solid"/>
            <a:round/>
            <a:headEnd type="none" w="sm" len="sm"/>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111" charset="0"/>
            </a:endParaRPr>
          </a:p>
        </p:txBody>
      </p:sp>
      <p:sp>
        <p:nvSpPr>
          <p:cNvPr id="37892" name="Delay 5"/>
          <p:cNvSpPr>
            <a:spLocks noChangeArrowheads="1"/>
          </p:cNvSpPr>
          <p:nvPr/>
        </p:nvSpPr>
        <p:spPr bwMode="auto">
          <a:xfrm rot="5400000">
            <a:off x="4264251" y="2207054"/>
            <a:ext cx="3285215" cy="5469979"/>
          </a:xfrm>
          <a:prstGeom prst="flowChartDelay">
            <a:avLst/>
          </a:prstGeom>
          <a:solidFill>
            <a:schemeClr val="bg2">
              <a:lumMod val="75000"/>
            </a:schemeClr>
          </a:solidFill>
          <a:ln w="28575">
            <a:solidFill>
              <a:schemeClr val="tx1"/>
            </a:solidFill>
            <a:round/>
            <a:headEnd type="none" w="sm" len="sm"/>
            <a:tailEnd type="triangle" w="med" len="med"/>
          </a:ln>
        </p:spPr>
        <p:txBody>
          <a:bodyPr>
            <a:prstTxWarp prst="textNoShape">
              <a:avLst/>
            </a:prstTxWarp>
          </a:bodyPr>
          <a:lstStyle/>
          <a:p>
            <a:endParaRPr lang="en-US"/>
          </a:p>
        </p:txBody>
      </p:sp>
      <p:sp>
        <p:nvSpPr>
          <p:cNvPr id="21" name="Title 1"/>
          <p:cNvSpPr>
            <a:spLocks noGrp="1"/>
          </p:cNvSpPr>
          <p:nvPr>
            <p:ph type="title"/>
          </p:nvPr>
        </p:nvSpPr>
        <p:spPr/>
        <p:txBody>
          <a:bodyPr/>
          <a:lstStyle/>
          <a:p>
            <a:r>
              <a:rPr lang="en-US" smtClean="0"/>
              <a:t>Analysis as (Collaborative) Process</a:t>
            </a:r>
            <a:endParaRPr lang="en-US" dirty="0"/>
          </a:p>
        </p:txBody>
      </p:sp>
      <p:pic>
        <p:nvPicPr>
          <p:cNvPr id="24" name="Picture 23" descr="network.jpg"/>
          <p:cNvPicPr>
            <a:picLocks noChangeAspect="1"/>
          </p:cNvPicPr>
          <p:nvPr/>
        </p:nvPicPr>
        <p:blipFill>
          <a:blip r:embed="rId4">
            <a:clrChange>
              <a:clrFrom>
                <a:srgbClr val="FFFFFF"/>
              </a:clrFrom>
              <a:clrTo>
                <a:srgbClr val="FFFFFF">
                  <a:alpha val="0"/>
                </a:srgbClr>
              </a:clrTo>
            </a:clrChange>
          </a:blip>
          <a:stretch>
            <a:fillRect/>
          </a:stretch>
        </p:blipFill>
        <p:spPr>
          <a:xfrm>
            <a:off x="6683517" y="4454005"/>
            <a:ext cx="1997482" cy="1225025"/>
          </a:xfrm>
          <a:prstGeom prst="rect">
            <a:avLst/>
          </a:prstGeom>
        </p:spPr>
      </p:pic>
      <p:pic>
        <p:nvPicPr>
          <p:cNvPr id="25" name="Picture 20" descr="Nature  10th October 2002">
            <a:hlinkClick r:id="rId5"/>
          </p:cNvPr>
          <p:cNvPicPr>
            <a:picLocks noChangeAspect="1" noChangeArrowheads="1"/>
          </p:cNvPicPr>
          <p:nvPr/>
        </p:nvPicPr>
        <p:blipFill>
          <a:blip r:embed="rId6"/>
          <a:srcRect/>
          <a:stretch>
            <a:fillRect/>
          </a:stretch>
        </p:blipFill>
        <p:spPr bwMode="auto">
          <a:xfrm>
            <a:off x="3563804" y="4643440"/>
            <a:ext cx="1047478" cy="1031875"/>
          </a:xfrm>
          <a:prstGeom prst="rect">
            <a:avLst/>
          </a:prstGeom>
          <a:noFill/>
        </p:spPr>
      </p:pic>
      <p:graphicFrame>
        <p:nvGraphicFramePr>
          <p:cNvPr id="26" name="Object 29"/>
          <p:cNvGraphicFramePr>
            <a:graphicFrameLocks noChangeAspect="1"/>
          </p:cNvGraphicFramePr>
          <p:nvPr/>
        </p:nvGraphicFramePr>
        <p:xfrm>
          <a:off x="3766951" y="4872039"/>
          <a:ext cx="986110" cy="965200"/>
        </p:xfrm>
        <a:graphic>
          <a:graphicData uri="http://schemas.openxmlformats.org/presentationml/2006/ole">
            <p:oleObj spid="_x0000_s74754" name="Image" r:id="rId7" imgW="913963" imgH="1193230" progId="Photoshop.Image.7">
              <p:embed/>
            </p:oleObj>
          </a:graphicData>
        </a:graphic>
      </p:graphicFrame>
      <p:pic>
        <p:nvPicPr>
          <p:cNvPr id="28" name="Picture 27" descr="table4.gif"/>
          <p:cNvPicPr>
            <a:picLocks noChangeAspect="1"/>
          </p:cNvPicPr>
          <p:nvPr/>
        </p:nvPicPr>
        <p:blipFill>
          <a:blip r:embed="rId8"/>
          <a:stretch>
            <a:fillRect/>
          </a:stretch>
        </p:blipFill>
        <p:spPr>
          <a:xfrm>
            <a:off x="5030406" y="3619433"/>
            <a:ext cx="1750388" cy="1233131"/>
          </a:xfrm>
          <a:prstGeom prst="rect">
            <a:avLst/>
          </a:prstGeom>
        </p:spPr>
      </p:pic>
      <p:sp>
        <p:nvSpPr>
          <p:cNvPr id="43" name="Oval 42"/>
          <p:cNvSpPr/>
          <p:nvPr/>
        </p:nvSpPr>
        <p:spPr bwMode="auto">
          <a:xfrm>
            <a:off x="4151637" y="3743928"/>
            <a:ext cx="129788" cy="93133"/>
          </a:xfrm>
          <a:prstGeom prst="ellipse">
            <a:avLst/>
          </a:prstGeom>
          <a:solidFill>
            <a:schemeClr val="accent2"/>
          </a:solidFill>
          <a:ln w="28575" cap="flat" cmpd="sng" algn="ctr">
            <a:noFill/>
            <a:prstDash val="solid"/>
            <a:round/>
            <a:headEnd type="none" w="sm" len="sm"/>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111" charset="0"/>
            </a:endParaRPr>
          </a:p>
        </p:txBody>
      </p:sp>
      <p:sp>
        <p:nvSpPr>
          <p:cNvPr id="44" name="Oval 43"/>
          <p:cNvSpPr/>
          <p:nvPr/>
        </p:nvSpPr>
        <p:spPr bwMode="auto">
          <a:xfrm>
            <a:off x="4551081" y="3974180"/>
            <a:ext cx="129788" cy="93133"/>
          </a:xfrm>
          <a:prstGeom prst="ellipse">
            <a:avLst/>
          </a:prstGeom>
          <a:solidFill>
            <a:schemeClr val="accent2"/>
          </a:solidFill>
          <a:ln w="28575" cap="flat" cmpd="sng" algn="ctr">
            <a:noFill/>
            <a:prstDash val="solid"/>
            <a:round/>
            <a:headEnd type="none" w="sm" len="sm"/>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111" charset="0"/>
            </a:endParaRPr>
          </a:p>
        </p:txBody>
      </p:sp>
      <p:sp>
        <p:nvSpPr>
          <p:cNvPr id="45" name="Oval 44"/>
          <p:cNvSpPr/>
          <p:nvPr/>
        </p:nvSpPr>
        <p:spPr bwMode="auto">
          <a:xfrm>
            <a:off x="4680617" y="4355901"/>
            <a:ext cx="129788" cy="93133"/>
          </a:xfrm>
          <a:prstGeom prst="ellipse">
            <a:avLst/>
          </a:prstGeom>
          <a:solidFill>
            <a:schemeClr val="accent2"/>
          </a:solidFill>
          <a:ln w="28575" cap="flat" cmpd="sng" algn="ctr">
            <a:noFill/>
            <a:prstDash val="solid"/>
            <a:round/>
            <a:headEnd type="none" w="sm" len="sm"/>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111" charset="0"/>
            </a:endParaRPr>
          </a:p>
        </p:txBody>
      </p:sp>
      <p:sp>
        <p:nvSpPr>
          <p:cNvPr id="46" name="Oval 45"/>
          <p:cNvSpPr/>
          <p:nvPr/>
        </p:nvSpPr>
        <p:spPr bwMode="auto">
          <a:xfrm>
            <a:off x="4116264" y="4181793"/>
            <a:ext cx="129788" cy="93133"/>
          </a:xfrm>
          <a:prstGeom prst="ellipse">
            <a:avLst/>
          </a:prstGeom>
          <a:solidFill>
            <a:schemeClr val="accent2"/>
          </a:solidFill>
          <a:ln w="28575" cap="flat" cmpd="sng" algn="ctr">
            <a:noFill/>
            <a:prstDash val="solid"/>
            <a:round/>
            <a:headEnd type="none" w="sm" len="sm"/>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Verdana" pitchFamily="-111" charset="0"/>
            </a:endParaRPr>
          </a:p>
        </p:txBody>
      </p:sp>
      <p:sp>
        <p:nvSpPr>
          <p:cNvPr id="47" name="Oval 46"/>
          <p:cNvSpPr/>
          <p:nvPr/>
        </p:nvSpPr>
        <p:spPr bwMode="auto">
          <a:xfrm>
            <a:off x="7120688" y="3470488"/>
            <a:ext cx="129788" cy="93133"/>
          </a:xfrm>
          <a:prstGeom prst="ellipse">
            <a:avLst/>
          </a:prstGeom>
          <a:solidFill>
            <a:schemeClr val="accent2"/>
          </a:solidFill>
          <a:ln w="28575" cap="flat" cmpd="sng" algn="ctr">
            <a:noFill/>
            <a:prstDash val="solid"/>
            <a:round/>
            <a:headEnd type="none" w="sm" len="sm"/>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111" charset="0"/>
            </a:endParaRPr>
          </a:p>
        </p:txBody>
      </p:sp>
      <p:sp>
        <p:nvSpPr>
          <p:cNvPr id="48" name="Oval 47"/>
          <p:cNvSpPr/>
          <p:nvPr/>
        </p:nvSpPr>
        <p:spPr bwMode="auto">
          <a:xfrm>
            <a:off x="7520132" y="3700740"/>
            <a:ext cx="129788" cy="93133"/>
          </a:xfrm>
          <a:prstGeom prst="ellipse">
            <a:avLst/>
          </a:prstGeom>
          <a:solidFill>
            <a:schemeClr val="accent2"/>
          </a:solidFill>
          <a:ln w="28575" cap="flat" cmpd="sng" algn="ctr">
            <a:noFill/>
            <a:prstDash val="solid"/>
            <a:round/>
            <a:headEnd type="none" w="sm" len="sm"/>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111" charset="0"/>
            </a:endParaRPr>
          </a:p>
        </p:txBody>
      </p:sp>
      <p:sp>
        <p:nvSpPr>
          <p:cNvPr id="49" name="Oval 48"/>
          <p:cNvSpPr/>
          <p:nvPr/>
        </p:nvSpPr>
        <p:spPr bwMode="auto">
          <a:xfrm>
            <a:off x="7649667" y="4082460"/>
            <a:ext cx="129788" cy="93133"/>
          </a:xfrm>
          <a:prstGeom prst="ellipse">
            <a:avLst/>
          </a:prstGeom>
          <a:solidFill>
            <a:schemeClr val="accent2"/>
          </a:solidFill>
          <a:ln w="28575" cap="flat" cmpd="sng" algn="ctr">
            <a:noFill/>
            <a:prstDash val="solid"/>
            <a:round/>
            <a:headEnd type="none" w="sm" len="sm"/>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111" charset="0"/>
            </a:endParaRPr>
          </a:p>
        </p:txBody>
      </p:sp>
      <p:sp>
        <p:nvSpPr>
          <p:cNvPr id="50" name="Oval 49"/>
          <p:cNvSpPr/>
          <p:nvPr/>
        </p:nvSpPr>
        <p:spPr bwMode="auto">
          <a:xfrm>
            <a:off x="7085314" y="3908352"/>
            <a:ext cx="129788" cy="93133"/>
          </a:xfrm>
          <a:prstGeom prst="ellipse">
            <a:avLst/>
          </a:prstGeom>
          <a:solidFill>
            <a:schemeClr val="accent2"/>
          </a:solidFill>
          <a:ln w="28575" cap="flat" cmpd="sng" algn="ctr">
            <a:noFill/>
            <a:prstDash val="solid"/>
            <a:round/>
            <a:headEnd type="none" w="sm" len="sm"/>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Verdana" pitchFamily="-111" charset="0"/>
            </a:endParaRPr>
          </a:p>
        </p:txBody>
      </p:sp>
      <p:sp>
        <p:nvSpPr>
          <p:cNvPr id="51" name="Oval 50"/>
          <p:cNvSpPr/>
          <p:nvPr/>
        </p:nvSpPr>
        <p:spPr bwMode="auto">
          <a:xfrm>
            <a:off x="7411137" y="4326885"/>
            <a:ext cx="129788" cy="93133"/>
          </a:xfrm>
          <a:prstGeom prst="ellipse">
            <a:avLst/>
          </a:prstGeom>
          <a:solidFill>
            <a:schemeClr val="accent2"/>
          </a:solidFill>
          <a:ln w="28575" cap="flat" cmpd="sng" algn="ctr">
            <a:noFill/>
            <a:prstDash val="solid"/>
            <a:round/>
            <a:headEnd type="none" w="sm" len="sm"/>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111" charset="0"/>
            </a:endParaRPr>
          </a:p>
        </p:txBody>
      </p:sp>
      <p:sp>
        <p:nvSpPr>
          <p:cNvPr id="52" name="Oval 51"/>
          <p:cNvSpPr/>
          <p:nvPr/>
        </p:nvSpPr>
        <p:spPr bwMode="auto">
          <a:xfrm>
            <a:off x="5891562" y="3396117"/>
            <a:ext cx="129788" cy="93133"/>
          </a:xfrm>
          <a:prstGeom prst="ellipse">
            <a:avLst/>
          </a:prstGeom>
          <a:solidFill>
            <a:schemeClr val="accent2"/>
          </a:solidFill>
          <a:ln w="28575" cap="flat" cmpd="sng" algn="ctr">
            <a:noFill/>
            <a:prstDash val="solid"/>
            <a:round/>
            <a:headEnd type="none" w="sm" len="sm"/>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111" charset="0"/>
            </a:endParaRPr>
          </a:p>
        </p:txBody>
      </p:sp>
      <p:grpSp>
        <p:nvGrpSpPr>
          <p:cNvPr id="2" name="Group 61"/>
          <p:cNvGrpSpPr/>
          <p:nvPr/>
        </p:nvGrpSpPr>
        <p:grpSpPr>
          <a:xfrm>
            <a:off x="1550626" y="5790276"/>
            <a:ext cx="8671469" cy="1211248"/>
            <a:chOff x="1163272" y="5922146"/>
            <a:chExt cx="6505296" cy="973551"/>
          </a:xfrm>
        </p:grpSpPr>
        <p:pic>
          <p:nvPicPr>
            <p:cNvPr id="16" name="Picture 15" descr="images.jpeg"/>
            <p:cNvPicPr>
              <a:picLocks noChangeAspect="1"/>
            </p:cNvPicPr>
            <p:nvPr/>
          </p:nvPicPr>
          <p:blipFill>
            <a:blip r:embed="rId9">
              <a:clrChange>
                <a:clrFrom>
                  <a:srgbClr val="000000"/>
                </a:clrFrom>
                <a:clrTo>
                  <a:srgbClr val="000000">
                    <a:alpha val="0"/>
                  </a:srgbClr>
                </a:clrTo>
              </a:clrChange>
            </a:blip>
            <a:stretch>
              <a:fillRect/>
            </a:stretch>
          </p:blipFill>
          <p:spPr>
            <a:xfrm rot="20677249">
              <a:off x="1163272" y="6093019"/>
              <a:ext cx="1360282" cy="796271"/>
            </a:xfrm>
            <a:prstGeom prst="rect">
              <a:avLst/>
            </a:prstGeom>
          </p:spPr>
        </p:pic>
        <p:pic>
          <p:nvPicPr>
            <p:cNvPr id="17" name="Picture 16" descr="images.jpeg"/>
            <p:cNvPicPr>
              <a:picLocks noChangeAspect="1"/>
            </p:cNvPicPr>
            <p:nvPr/>
          </p:nvPicPr>
          <p:blipFill>
            <a:blip r:embed="rId9">
              <a:clrChange>
                <a:clrFrom>
                  <a:srgbClr val="000000"/>
                </a:clrFrom>
                <a:clrTo>
                  <a:srgbClr val="000000">
                    <a:alpha val="0"/>
                  </a:srgbClr>
                </a:clrTo>
              </a:clrChange>
            </a:blip>
            <a:stretch>
              <a:fillRect/>
            </a:stretch>
          </p:blipFill>
          <p:spPr>
            <a:xfrm>
              <a:off x="2389205" y="5927738"/>
              <a:ext cx="1064175" cy="796271"/>
            </a:xfrm>
            <a:prstGeom prst="rect">
              <a:avLst/>
            </a:prstGeom>
          </p:spPr>
        </p:pic>
        <p:pic>
          <p:nvPicPr>
            <p:cNvPr id="58" name="Picture 57" descr="images.jpeg"/>
            <p:cNvPicPr>
              <a:picLocks noChangeAspect="1"/>
            </p:cNvPicPr>
            <p:nvPr/>
          </p:nvPicPr>
          <p:blipFill>
            <a:blip r:embed="rId9">
              <a:clrChange>
                <a:clrFrom>
                  <a:srgbClr val="000000"/>
                </a:clrFrom>
                <a:clrTo>
                  <a:srgbClr val="000000">
                    <a:alpha val="0"/>
                  </a:srgbClr>
                </a:clrTo>
              </a:clrChange>
            </a:blip>
            <a:stretch>
              <a:fillRect/>
            </a:stretch>
          </p:blipFill>
          <p:spPr>
            <a:xfrm>
              <a:off x="3388305" y="5930338"/>
              <a:ext cx="1064175" cy="796271"/>
            </a:xfrm>
            <a:prstGeom prst="rect">
              <a:avLst/>
            </a:prstGeom>
          </p:spPr>
        </p:pic>
        <p:pic>
          <p:nvPicPr>
            <p:cNvPr id="59" name="Picture 58" descr="images.jpeg"/>
            <p:cNvPicPr>
              <a:picLocks noChangeAspect="1"/>
            </p:cNvPicPr>
            <p:nvPr/>
          </p:nvPicPr>
          <p:blipFill>
            <a:blip r:embed="rId9">
              <a:clrChange>
                <a:clrFrom>
                  <a:srgbClr val="000000"/>
                </a:clrFrom>
                <a:clrTo>
                  <a:srgbClr val="000000">
                    <a:alpha val="0"/>
                  </a:srgbClr>
                </a:clrTo>
              </a:clrChange>
            </a:blip>
            <a:stretch>
              <a:fillRect/>
            </a:stretch>
          </p:blipFill>
          <p:spPr>
            <a:xfrm>
              <a:off x="4387405" y="5922146"/>
              <a:ext cx="1064175" cy="796271"/>
            </a:xfrm>
            <a:prstGeom prst="rect">
              <a:avLst/>
            </a:prstGeom>
          </p:spPr>
        </p:pic>
        <p:pic>
          <p:nvPicPr>
            <p:cNvPr id="60" name="Picture 59" descr="images.jpeg"/>
            <p:cNvPicPr>
              <a:picLocks noChangeAspect="1"/>
            </p:cNvPicPr>
            <p:nvPr/>
          </p:nvPicPr>
          <p:blipFill>
            <a:blip r:embed="rId9">
              <a:clrChange>
                <a:clrFrom>
                  <a:srgbClr val="000000"/>
                </a:clrFrom>
                <a:clrTo>
                  <a:srgbClr val="000000">
                    <a:alpha val="0"/>
                  </a:srgbClr>
                </a:clrTo>
              </a:clrChange>
            </a:blip>
            <a:stretch>
              <a:fillRect/>
            </a:stretch>
          </p:blipFill>
          <p:spPr>
            <a:xfrm>
              <a:off x="5371907" y="5928553"/>
              <a:ext cx="1064175" cy="796271"/>
            </a:xfrm>
            <a:prstGeom prst="rect">
              <a:avLst/>
            </a:prstGeom>
          </p:spPr>
        </p:pic>
        <p:pic>
          <p:nvPicPr>
            <p:cNvPr id="61" name="Picture 60" descr="images.jpeg"/>
            <p:cNvPicPr>
              <a:picLocks noChangeAspect="1"/>
            </p:cNvPicPr>
            <p:nvPr/>
          </p:nvPicPr>
          <p:blipFill>
            <a:blip r:embed="rId9">
              <a:clrChange>
                <a:clrFrom>
                  <a:srgbClr val="000000"/>
                </a:clrFrom>
                <a:clrTo>
                  <a:srgbClr val="000000">
                    <a:alpha val="0"/>
                  </a:srgbClr>
                </a:clrTo>
              </a:clrChange>
            </a:blip>
            <a:stretch>
              <a:fillRect/>
            </a:stretch>
          </p:blipFill>
          <p:spPr>
            <a:xfrm rot="922751" flipH="1">
              <a:off x="6308286" y="6099426"/>
              <a:ext cx="1360282" cy="796271"/>
            </a:xfrm>
            <a:prstGeom prst="rect">
              <a:avLst/>
            </a:prstGeom>
          </p:spPr>
        </p:pic>
      </p:grpSp>
      <p:grpSp>
        <p:nvGrpSpPr>
          <p:cNvPr id="3" name="Group 56"/>
          <p:cNvGrpSpPr/>
          <p:nvPr/>
        </p:nvGrpSpPr>
        <p:grpSpPr>
          <a:xfrm>
            <a:off x="0" y="6263078"/>
            <a:ext cx="12188825" cy="974497"/>
            <a:chOff x="87588" y="6273417"/>
            <a:chExt cx="8865523" cy="788969"/>
          </a:xfrm>
        </p:grpSpPr>
        <p:pic>
          <p:nvPicPr>
            <p:cNvPr id="56" name="Picture 55" descr="hardware02.jpg"/>
            <p:cNvPicPr>
              <a:picLocks noChangeAspect="1"/>
            </p:cNvPicPr>
            <p:nvPr/>
          </p:nvPicPr>
          <p:blipFill>
            <a:blip r:embed="rId10"/>
            <a:stretch>
              <a:fillRect/>
            </a:stretch>
          </p:blipFill>
          <p:spPr>
            <a:xfrm>
              <a:off x="7274395" y="6273417"/>
              <a:ext cx="1678716" cy="774370"/>
            </a:xfrm>
            <a:prstGeom prst="rect">
              <a:avLst/>
            </a:prstGeom>
          </p:spPr>
        </p:pic>
        <p:pic>
          <p:nvPicPr>
            <p:cNvPr id="12" name="Picture 11" descr="hardware02.jpg"/>
            <p:cNvPicPr>
              <a:picLocks noChangeAspect="1"/>
            </p:cNvPicPr>
            <p:nvPr/>
          </p:nvPicPr>
          <p:blipFill>
            <a:blip r:embed="rId10"/>
            <a:stretch>
              <a:fillRect/>
            </a:stretch>
          </p:blipFill>
          <p:spPr>
            <a:xfrm>
              <a:off x="5837346" y="6277680"/>
              <a:ext cx="1678716" cy="774370"/>
            </a:xfrm>
            <a:prstGeom prst="rect">
              <a:avLst/>
            </a:prstGeom>
          </p:spPr>
        </p:pic>
        <p:pic>
          <p:nvPicPr>
            <p:cNvPr id="13" name="Picture 12" descr="hardware02.jpg"/>
            <p:cNvPicPr>
              <a:picLocks noChangeAspect="1"/>
            </p:cNvPicPr>
            <p:nvPr/>
          </p:nvPicPr>
          <p:blipFill>
            <a:blip r:embed="rId10"/>
            <a:stretch>
              <a:fillRect/>
            </a:stretch>
          </p:blipFill>
          <p:spPr>
            <a:xfrm>
              <a:off x="4382869" y="6277681"/>
              <a:ext cx="1678716" cy="774370"/>
            </a:xfrm>
            <a:prstGeom prst="rect">
              <a:avLst/>
            </a:prstGeom>
          </p:spPr>
        </p:pic>
        <p:pic>
          <p:nvPicPr>
            <p:cNvPr id="14" name="Picture 13" descr="hardware02.jpg"/>
            <p:cNvPicPr>
              <a:picLocks noChangeAspect="1"/>
            </p:cNvPicPr>
            <p:nvPr/>
          </p:nvPicPr>
          <p:blipFill>
            <a:blip r:embed="rId10"/>
            <a:stretch>
              <a:fillRect/>
            </a:stretch>
          </p:blipFill>
          <p:spPr>
            <a:xfrm>
              <a:off x="2970370" y="6277680"/>
              <a:ext cx="1678716" cy="774370"/>
            </a:xfrm>
            <a:prstGeom prst="rect">
              <a:avLst/>
            </a:prstGeom>
          </p:spPr>
        </p:pic>
        <p:pic>
          <p:nvPicPr>
            <p:cNvPr id="15" name="Picture 14" descr="hardware02.jpg"/>
            <p:cNvPicPr>
              <a:picLocks noChangeAspect="1"/>
            </p:cNvPicPr>
            <p:nvPr/>
          </p:nvPicPr>
          <p:blipFill>
            <a:blip r:embed="rId10"/>
            <a:stretch>
              <a:fillRect/>
            </a:stretch>
          </p:blipFill>
          <p:spPr>
            <a:xfrm>
              <a:off x="1515893" y="6277681"/>
              <a:ext cx="1678716" cy="774370"/>
            </a:xfrm>
            <a:prstGeom prst="rect">
              <a:avLst/>
            </a:prstGeom>
          </p:spPr>
        </p:pic>
        <p:pic>
          <p:nvPicPr>
            <p:cNvPr id="55" name="Picture 54" descr="hardware02.jpg"/>
            <p:cNvPicPr>
              <a:picLocks noChangeAspect="1"/>
            </p:cNvPicPr>
            <p:nvPr/>
          </p:nvPicPr>
          <p:blipFill>
            <a:blip r:embed="rId10">
              <a:clrChange>
                <a:clrFrom>
                  <a:srgbClr val="000000"/>
                </a:clrFrom>
                <a:clrTo>
                  <a:srgbClr val="000000">
                    <a:alpha val="0"/>
                  </a:srgbClr>
                </a:clrTo>
              </a:clrChange>
            </a:blip>
            <a:stretch>
              <a:fillRect/>
            </a:stretch>
          </p:blipFill>
          <p:spPr>
            <a:xfrm>
              <a:off x="87588" y="6288016"/>
              <a:ext cx="1678716" cy="774370"/>
            </a:xfrm>
            <a:prstGeom prst="rect">
              <a:avLst/>
            </a:prstGeom>
          </p:spPr>
        </p:pic>
      </p:grpSp>
      <p:sp>
        <p:nvSpPr>
          <p:cNvPr id="63" name="TextBox 62"/>
          <p:cNvSpPr txBox="1"/>
          <p:nvPr/>
        </p:nvSpPr>
        <p:spPr>
          <a:xfrm>
            <a:off x="3292790" y="920751"/>
            <a:ext cx="2410985" cy="2693045"/>
          </a:xfrm>
          <a:prstGeom prst="rect">
            <a:avLst/>
          </a:prstGeom>
          <a:noFill/>
        </p:spPr>
        <p:txBody>
          <a:bodyPr wrap="square" rtlCol="0">
            <a:spAutoFit/>
          </a:bodyPr>
          <a:lstStyle/>
          <a:p>
            <a:pPr algn="l">
              <a:spcAft>
                <a:spcPts val="600"/>
              </a:spcAft>
            </a:pPr>
            <a:r>
              <a:rPr lang="en-US" sz="2400" dirty="0" smtClean="0">
                <a:solidFill>
                  <a:srgbClr val="000000"/>
                </a:solidFill>
              </a:rPr>
              <a:t>Transform</a:t>
            </a:r>
          </a:p>
          <a:p>
            <a:pPr algn="l">
              <a:spcAft>
                <a:spcPts val="600"/>
              </a:spcAft>
            </a:pPr>
            <a:r>
              <a:rPr lang="en-US" sz="2400" dirty="0" smtClean="0">
                <a:solidFill>
                  <a:srgbClr val="000000"/>
                </a:solidFill>
              </a:rPr>
              <a:t>Annotate           </a:t>
            </a:r>
          </a:p>
          <a:p>
            <a:pPr algn="l">
              <a:spcAft>
                <a:spcPts val="600"/>
              </a:spcAft>
            </a:pPr>
            <a:r>
              <a:rPr lang="en-US" sz="2400" dirty="0" smtClean="0">
                <a:solidFill>
                  <a:srgbClr val="000000"/>
                </a:solidFill>
              </a:rPr>
              <a:t>Search</a:t>
            </a:r>
          </a:p>
          <a:p>
            <a:pPr algn="l">
              <a:spcAft>
                <a:spcPts val="600"/>
              </a:spcAft>
            </a:pPr>
            <a:r>
              <a:rPr lang="en-US" sz="2400" dirty="0" smtClean="0">
                <a:solidFill>
                  <a:srgbClr val="000000"/>
                </a:solidFill>
              </a:rPr>
              <a:t>Add to</a:t>
            </a:r>
          </a:p>
          <a:p>
            <a:pPr algn="l">
              <a:spcAft>
                <a:spcPts val="600"/>
              </a:spcAft>
            </a:pPr>
            <a:r>
              <a:rPr lang="en-US" sz="2400" dirty="0" smtClean="0">
                <a:solidFill>
                  <a:srgbClr val="000000"/>
                </a:solidFill>
              </a:rPr>
              <a:t>Tag</a:t>
            </a:r>
          </a:p>
          <a:p>
            <a:pPr algn="l">
              <a:spcAft>
                <a:spcPts val="600"/>
              </a:spcAft>
            </a:pPr>
            <a:endParaRPr lang="en-US" sz="2400" dirty="0">
              <a:solidFill>
                <a:srgbClr val="000000"/>
              </a:solidFill>
            </a:endParaRPr>
          </a:p>
        </p:txBody>
      </p:sp>
      <p:sp>
        <p:nvSpPr>
          <p:cNvPr id="64" name="TextBox 63"/>
          <p:cNvSpPr txBox="1"/>
          <p:nvPr/>
        </p:nvSpPr>
        <p:spPr>
          <a:xfrm>
            <a:off x="5856042" y="920751"/>
            <a:ext cx="2410985" cy="3139321"/>
          </a:xfrm>
          <a:prstGeom prst="rect">
            <a:avLst/>
          </a:prstGeom>
          <a:noFill/>
        </p:spPr>
        <p:txBody>
          <a:bodyPr wrap="square" rtlCol="0">
            <a:spAutoFit/>
          </a:bodyPr>
          <a:lstStyle/>
          <a:p>
            <a:pPr algn="r">
              <a:spcAft>
                <a:spcPts val="600"/>
              </a:spcAft>
            </a:pPr>
            <a:r>
              <a:rPr lang="en-US" sz="2400" dirty="0" smtClean="0">
                <a:solidFill>
                  <a:srgbClr val="000000"/>
                </a:solidFill>
              </a:rPr>
              <a:t>Visualize</a:t>
            </a:r>
          </a:p>
          <a:p>
            <a:pPr algn="r">
              <a:spcAft>
                <a:spcPts val="600"/>
              </a:spcAft>
            </a:pPr>
            <a:r>
              <a:rPr lang="en-US" sz="2400" dirty="0" smtClean="0">
                <a:solidFill>
                  <a:srgbClr val="000000"/>
                </a:solidFill>
              </a:rPr>
              <a:t>Discover</a:t>
            </a:r>
          </a:p>
          <a:p>
            <a:pPr algn="r">
              <a:spcAft>
                <a:spcPts val="600"/>
              </a:spcAft>
            </a:pPr>
            <a:r>
              <a:rPr lang="en-US" sz="2400" dirty="0" smtClean="0">
                <a:solidFill>
                  <a:srgbClr val="000000"/>
                </a:solidFill>
              </a:rPr>
              <a:t>Extend</a:t>
            </a:r>
          </a:p>
          <a:p>
            <a:pPr algn="r">
              <a:spcAft>
                <a:spcPts val="600"/>
              </a:spcAft>
            </a:pPr>
            <a:r>
              <a:rPr lang="en-US" sz="2400" dirty="0" smtClean="0">
                <a:solidFill>
                  <a:srgbClr val="000000"/>
                </a:solidFill>
              </a:rPr>
              <a:t>Group</a:t>
            </a:r>
          </a:p>
          <a:p>
            <a:pPr algn="r">
              <a:spcAft>
                <a:spcPts val="600"/>
              </a:spcAft>
            </a:pPr>
            <a:r>
              <a:rPr lang="en-US" sz="2400" dirty="0" smtClean="0">
                <a:solidFill>
                  <a:srgbClr val="000000"/>
                </a:solidFill>
              </a:rPr>
              <a:t>Share</a:t>
            </a:r>
          </a:p>
          <a:p>
            <a:pPr algn="r">
              <a:spcAft>
                <a:spcPts val="600"/>
              </a:spcAft>
            </a:pPr>
            <a:endParaRPr lang="en-US" sz="2400" dirty="0" smtClean="0">
              <a:solidFill>
                <a:srgbClr val="000000"/>
              </a:solidFill>
            </a:endParaRPr>
          </a:p>
          <a:p>
            <a:pPr algn="r">
              <a:spcAft>
                <a:spcPts val="600"/>
              </a:spcAft>
            </a:pPr>
            <a:endParaRPr lang="en-US" sz="2400" dirty="0">
              <a:solidFill>
                <a:srgbClr val="000000"/>
              </a:solidFill>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7" descr="leb_nobinning"/>
          <p:cNvPicPr>
            <a:picLocks noChangeAspect="1" noChangeArrowheads="1"/>
          </p:cNvPicPr>
          <p:nvPr/>
        </p:nvPicPr>
        <p:blipFill>
          <a:blip r:embed="rId3"/>
          <a:srcRect l="16922" r="16922"/>
          <a:stretch>
            <a:fillRect/>
          </a:stretch>
        </p:blipFill>
        <p:spPr bwMode="auto">
          <a:xfrm>
            <a:off x="6645758" y="1490073"/>
            <a:ext cx="2747094" cy="2895660"/>
          </a:xfrm>
          <a:prstGeom prst="rect">
            <a:avLst/>
          </a:prstGeom>
          <a:noFill/>
          <a:ln w="9525">
            <a:noFill/>
            <a:miter lim="800000"/>
            <a:headEnd/>
            <a:tailEnd/>
          </a:ln>
        </p:spPr>
      </p:pic>
      <p:sp>
        <p:nvSpPr>
          <p:cNvPr id="2" name="Title 1"/>
          <p:cNvSpPr>
            <a:spLocks noGrp="1"/>
          </p:cNvSpPr>
          <p:nvPr>
            <p:ph type="title"/>
          </p:nvPr>
        </p:nvSpPr>
        <p:spPr/>
        <p:txBody>
          <a:bodyPr/>
          <a:lstStyle/>
          <a:p>
            <a:r>
              <a:rPr dirty="0" smtClean="0"/>
              <a:t>Data Cauldron @ U.Chicago: </a:t>
            </a:r>
            <a:r>
              <a:rPr lang="en-US" dirty="0" smtClean="0"/>
              <a:t>Applications</a:t>
            </a:r>
            <a:endParaRPr lang="en-US" dirty="0"/>
          </a:p>
        </p:txBody>
      </p:sp>
      <p:sp>
        <p:nvSpPr>
          <p:cNvPr id="3" name="Content Placeholder 2"/>
          <p:cNvSpPr>
            <a:spLocks noGrp="1"/>
          </p:cNvSpPr>
          <p:nvPr>
            <p:ph idx="4294967295"/>
          </p:nvPr>
        </p:nvSpPr>
        <p:spPr>
          <a:xfrm>
            <a:off x="321708" y="1053043"/>
            <a:ext cx="5895975" cy="6410325"/>
          </a:xfrm>
        </p:spPr>
        <p:txBody>
          <a:bodyPr/>
          <a:lstStyle/>
          <a:p>
            <a:r>
              <a:rPr lang="en-US" dirty="0" smtClean="0"/>
              <a:t>Astrophysics</a:t>
            </a:r>
          </a:p>
          <a:p>
            <a:r>
              <a:rPr lang="en-US" dirty="0" smtClean="0"/>
              <a:t>Cognitive science</a:t>
            </a:r>
          </a:p>
          <a:p>
            <a:r>
              <a:rPr lang="en-US" dirty="0" smtClean="0"/>
              <a:t>East Asian studies</a:t>
            </a:r>
          </a:p>
          <a:p>
            <a:r>
              <a:rPr lang="en-US" dirty="0" smtClean="0"/>
              <a:t>Economics</a:t>
            </a:r>
          </a:p>
          <a:p>
            <a:r>
              <a:rPr lang="en-US" dirty="0" smtClean="0"/>
              <a:t>Environmental science</a:t>
            </a:r>
          </a:p>
          <a:p>
            <a:r>
              <a:rPr lang="en-US" dirty="0" smtClean="0"/>
              <a:t>Epidemiology</a:t>
            </a:r>
          </a:p>
          <a:p>
            <a:r>
              <a:rPr lang="en-US" dirty="0" smtClean="0"/>
              <a:t>Genomic medicine</a:t>
            </a:r>
          </a:p>
          <a:p>
            <a:r>
              <a:rPr lang="en-US" dirty="0" smtClean="0"/>
              <a:t>Neuroscience</a:t>
            </a:r>
          </a:p>
          <a:p>
            <a:r>
              <a:rPr lang="en-US" dirty="0" smtClean="0"/>
              <a:t>Political science</a:t>
            </a:r>
          </a:p>
          <a:p>
            <a:r>
              <a:rPr lang="en-US" dirty="0" smtClean="0"/>
              <a:t>Sociology</a:t>
            </a:r>
          </a:p>
          <a:p>
            <a:r>
              <a:rPr lang="en-US" dirty="0" smtClean="0"/>
              <a:t>Solid state physics</a:t>
            </a:r>
          </a:p>
          <a:p>
            <a:endParaRPr lang="en-US" dirty="0"/>
          </a:p>
        </p:txBody>
      </p:sp>
      <p:grpSp>
        <p:nvGrpSpPr>
          <p:cNvPr id="4" name="Group 11"/>
          <p:cNvGrpSpPr/>
          <p:nvPr/>
        </p:nvGrpSpPr>
        <p:grpSpPr>
          <a:xfrm>
            <a:off x="572240" y="2651595"/>
            <a:ext cx="5269103" cy="3082323"/>
            <a:chOff x="429291" y="2702394"/>
            <a:chExt cx="3952857" cy="3082323"/>
          </a:xfrm>
        </p:grpSpPr>
        <p:sp>
          <p:nvSpPr>
            <p:cNvPr id="8" name="Rounded Rectangle 7"/>
            <p:cNvSpPr/>
            <p:nvPr/>
          </p:nvSpPr>
          <p:spPr bwMode="auto">
            <a:xfrm>
              <a:off x="448174" y="2702394"/>
              <a:ext cx="1966987" cy="448276"/>
            </a:xfrm>
            <a:prstGeom prst="roundRect">
              <a:avLst/>
            </a:prstGeom>
            <a:noFill/>
            <a:ln w="38100" cap="flat" cmpd="sng" algn="ctr">
              <a:solidFill>
                <a:srgbClr val="009900"/>
              </a:solidFill>
              <a:prstDash val="solid"/>
              <a:round/>
              <a:headEnd type="none" w="sm" len="sm"/>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111" charset="0"/>
              </a:endParaRPr>
            </a:p>
          </p:txBody>
        </p:sp>
        <p:sp>
          <p:nvSpPr>
            <p:cNvPr id="9" name="Rounded Rectangle 8"/>
            <p:cNvSpPr/>
            <p:nvPr/>
          </p:nvSpPr>
          <p:spPr bwMode="auto">
            <a:xfrm>
              <a:off x="451180" y="3253258"/>
              <a:ext cx="3930968" cy="420400"/>
            </a:xfrm>
            <a:prstGeom prst="roundRect">
              <a:avLst/>
            </a:prstGeom>
            <a:noFill/>
            <a:ln w="38100" cap="flat" cmpd="sng" algn="ctr">
              <a:solidFill>
                <a:srgbClr val="009900"/>
              </a:solidFill>
              <a:prstDash val="solid"/>
              <a:round/>
              <a:headEnd type="none" w="sm" len="sm"/>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111" charset="0"/>
              </a:endParaRPr>
            </a:p>
          </p:txBody>
        </p:sp>
        <p:sp>
          <p:nvSpPr>
            <p:cNvPr id="10" name="Rounded Rectangle 9"/>
            <p:cNvSpPr/>
            <p:nvPr/>
          </p:nvSpPr>
          <p:spPr bwMode="auto">
            <a:xfrm>
              <a:off x="429291" y="3773275"/>
              <a:ext cx="2359350" cy="451251"/>
            </a:xfrm>
            <a:prstGeom prst="roundRect">
              <a:avLst/>
            </a:prstGeom>
            <a:noFill/>
            <a:ln w="38100" cap="flat" cmpd="sng" algn="ctr">
              <a:solidFill>
                <a:srgbClr val="009900"/>
              </a:solidFill>
              <a:prstDash val="solid"/>
              <a:round/>
              <a:headEnd type="none" w="sm" len="sm"/>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111" charset="0"/>
              </a:endParaRPr>
            </a:p>
          </p:txBody>
        </p:sp>
        <p:sp>
          <p:nvSpPr>
            <p:cNvPr id="11" name="Rounded Rectangle 10"/>
            <p:cNvSpPr/>
            <p:nvPr/>
          </p:nvSpPr>
          <p:spPr bwMode="auto">
            <a:xfrm>
              <a:off x="445002" y="5389224"/>
              <a:ext cx="2729818" cy="395493"/>
            </a:xfrm>
            <a:prstGeom prst="roundRect">
              <a:avLst/>
            </a:prstGeom>
            <a:noFill/>
            <a:ln w="38100" cap="flat" cmpd="sng" algn="ctr">
              <a:solidFill>
                <a:srgbClr val="009900"/>
              </a:solidFill>
              <a:prstDash val="solid"/>
              <a:round/>
              <a:headEnd type="none" w="sm" len="sm"/>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111" charset="0"/>
              </a:endParaRPr>
            </a:p>
          </p:txBody>
        </p:sp>
      </p:grpSp>
      <p:pic>
        <p:nvPicPr>
          <p:cNvPr id="16" name="Picture 15" descr="newspapers.gif"/>
          <p:cNvPicPr>
            <a:picLocks noChangeAspect="1"/>
          </p:cNvPicPr>
          <p:nvPr/>
        </p:nvPicPr>
        <p:blipFill>
          <a:blip r:embed="rId4"/>
          <a:srcRect b="34395"/>
          <a:stretch>
            <a:fillRect/>
          </a:stretch>
        </p:blipFill>
        <p:spPr>
          <a:xfrm>
            <a:off x="6023190" y="4673600"/>
            <a:ext cx="2258697" cy="2037839"/>
          </a:xfrm>
          <a:prstGeom prst="rect">
            <a:avLst/>
          </a:prstGeom>
        </p:spPr>
      </p:pic>
      <p:cxnSp>
        <p:nvCxnSpPr>
          <p:cNvPr id="20" name="Straight Connector 19"/>
          <p:cNvCxnSpPr/>
          <p:nvPr/>
        </p:nvCxnSpPr>
        <p:spPr bwMode="auto">
          <a:xfrm flipV="1">
            <a:off x="3451127" y="1196945"/>
            <a:ext cx="5860403" cy="244275"/>
          </a:xfrm>
          <a:prstGeom prst="line">
            <a:avLst/>
          </a:prstGeom>
          <a:solidFill>
            <a:schemeClr val="accent1"/>
          </a:solidFill>
          <a:ln w="9525" cap="flat" cmpd="sng" algn="ctr">
            <a:solidFill>
              <a:srgbClr val="000000"/>
            </a:solidFill>
            <a:prstDash val="solid"/>
            <a:round/>
            <a:headEnd type="none" w="sm" len="sm"/>
            <a:tailEnd type="triangle" w="med" len="med"/>
          </a:ln>
          <a:effectLst/>
        </p:spPr>
      </p:cxnSp>
      <p:cxnSp>
        <p:nvCxnSpPr>
          <p:cNvPr id="22" name="Straight Connector 21"/>
          <p:cNvCxnSpPr>
            <a:stCxn id="8" idx="3"/>
          </p:cNvCxnSpPr>
          <p:nvPr/>
        </p:nvCxnSpPr>
        <p:spPr bwMode="auto">
          <a:xfrm flipV="1">
            <a:off x="3219377" y="2232737"/>
            <a:ext cx="4041013" cy="642997"/>
          </a:xfrm>
          <a:prstGeom prst="line">
            <a:avLst/>
          </a:prstGeom>
          <a:solidFill>
            <a:schemeClr val="accent1"/>
          </a:solidFill>
          <a:ln w="9525" cap="flat" cmpd="sng" algn="ctr">
            <a:solidFill>
              <a:srgbClr val="000000"/>
            </a:solidFill>
            <a:prstDash val="solid"/>
            <a:round/>
            <a:headEnd type="none" w="sm" len="sm"/>
            <a:tailEnd type="triangle" w="med" len="med"/>
          </a:ln>
          <a:effectLst/>
        </p:spPr>
      </p:cxnSp>
      <p:cxnSp>
        <p:nvCxnSpPr>
          <p:cNvPr id="25" name="Straight Connector 24"/>
          <p:cNvCxnSpPr/>
          <p:nvPr/>
        </p:nvCxnSpPr>
        <p:spPr bwMode="auto">
          <a:xfrm flipV="1">
            <a:off x="3679031" y="3957243"/>
            <a:ext cx="5697615" cy="1074808"/>
          </a:xfrm>
          <a:prstGeom prst="line">
            <a:avLst/>
          </a:prstGeom>
          <a:solidFill>
            <a:schemeClr val="accent1"/>
          </a:solidFill>
          <a:ln w="9525" cap="flat" cmpd="sng" algn="ctr">
            <a:solidFill>
              <a:srgbClr val="000000"/>
            </a:solidFill>
            <a:prstDash val="solid"/>
            <a:round/>
            <a:headEnd type="none" w="sm" len="sm"/>
            <a:tailEnd type="triangle" w="med" len="med"/>
          </a:ln>
          <a:effectLst/>
        </p:spPr>
      </p:cxnSp>
      <p:cxnSp>
        <p:nvCxnSpPr>
          <p:cNvPr id="28" name="Straight Connector 27"/>
          <p:cNvCxnSpPr/>
          <p:nvPr/>
        </p:nvCxnSpPr>
        <p:spPr bwMode="auto">
          <a:xfrm>
            <a:off x="4134841" y="5520599"/>
            <a:ext cx="1986025" cy="48854"/>
          </a:xfrm>
          <a:prstGeom prst="line">
            <a:avLst/>
          </a:prstGeom>
          <a:solidFill>
            <a:schemeClr val="accent1"/>
          </a:solidFill>
          <a:ln w="9525" cap="flat" cmpd="sng" algn="ctr">
            <a:solidFill>
              <a:srgbClr val="000000"/>
            </a:solidFill>
            <a:prstDash val="solid"/>
            <a:round/>
            <a:headEnd type="none" w="sm" len="sm"/>
            <a:tailEnd type="triangle" w="med" len="med"/>
          </a:ln>
          <a:effectLst/>
        </p:spPr>
      </p:cxnSp>
      <p:pic>
        <p:nvPicPr>
          <p:cNvPr id="17" name="Picture 16"/>
          <p:cNvPicPr>
            <a:picLocks noChangeAspect="1"/>
          </p:cNvPicPr>
          <p:nvPr/>
        </p:nvPicPr>
        <p:blipFill>
          <a:blip r:embed="rId5" cstate="print"/>
          <a:stretch>
            <a:fillRect/>
          </a:stretch>
        </p:blipFill>
        <p:spPr>
          <a:xfrm>
            <a:off x="9359126" y="951470"/>
            <a:ext cx="2817341" cy="2248930"/>
          </a:xfrm>
          <a:prstGeom prst="rect">
            <a:avLst/>
          </a:prstGeom>
        </p:spPr>
      </p:pic>
      <p:pic>
        <p:nvPicPr>
          <p:cNvPr id="19" name="Picture 18"/>
          <p:cNvPicPr>
            <a:picLocks noChangeAspect="1"/>
          </p:cNvPicPr>
          <p:nvPr/>
        </p:nvPicPr>
        <p:blipFill>
          <a:blip r:embed="rId6"/>
          <a:stretch>
            <a:fillRect/>
          </a:stretch>
        </p:blipFill>
        <p:spPr>
          <a:xfrm>
            <a:off x="9255468" y="3197614"/>
            <a:ext cx="2921000" cy="35433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Data Cauldron @ U.Chicago: Hardware</a:t>
            </a:r>
            <a:endParaRPr lang="en-US" dirty="0"/>
          </a:p>
        </p:txBody>
      </p:sp>
      <p:pic>
        <p:nvPicPr>
          <p:cNvPr id="3" name="Picture 81"/>
          <p:cNvPicPr>
            <a:picLocks noChangeAspect="1" noChangeArrowheads="1"/>
          </p:cNvPicPr>
          <p:nvPr/>
        </p:nvPicPr>
        <p:blipFill>
          <a:blip r:embed="rId3"/>
          <a:srcRect l="47993" t="72736" b="7274"/>
          <a:stretch>
            <a:fillRect/>
          </a:stretch>
        </p:blipFill>
        <p:spPr bwMode="auto">
          <a:xfrm>
            <a:off x="4406969" y="6346516"/>
            <a:ext cx="835866" cy="317500"/>
          </a:xfrm>
          <a:prstGeom prst="rect">
            <a:avLst/>
          </a:prstGeom>
          <a:noFill/>
          <a:ln w="28575">
            <a:noFill/>
            <a:miter lim="800000"/>
            <a:headEnd type="none" w="sm" len="sm"/>
            <a:tailEnd/>
          </a:ln>
          <a:effectLst/>
        </p:spPr>
      </p:pic>
      <p:pic>
        <p:nvPicPr>
          <p:cNvPr id="4" name="Picture 80"/>
          <p:cNvPicPr>
            <a:picLocks noChangeAspect="1" noChangeArrowheads="1"/>
          </p:cNvPicPr>
          <p:nvPr/>
        </p:nvPicPr>
        <p:blipFill>
          <a:blip r:embed="rId3"/>
          <a:srcRect t="72736" r="52792" b="7274"/>
          <a:stretch>
            <a:fillRect/>
          </a:stretch>
        </p:blipFill>
        <p:spPr bwMode="auto">
          <a:xfrm>
            <a:off x="4449291" y="6028672"/>
            <a:ext cx="757569" cy="317500"/>
          </a:xfrm>
          <a:prstGeom prst="rect">
            <a:avLst/>
          </a:prstGeom>
          <a:noFill/>
          <a:ln w="28575">
            <a:noFill/>
            <a:miter lim="800000"/>
            <a:headEnd type="none" w="sm" len="sm"/>
            <a:tailEnd/>
          </a:ln>
          <a:effectLst/>
        </p:spPr>
      </p:pic>
      <p:sp>
        <p:nvSpPr>
          <p:cNvPr id="6" name="Rectangle 55"/>
          <p:cNvSpPr>
            <a:spLocks noChangeArrowheads="1"/>
          </p:cNvSpPr>
          <p:nvPr/>
        </p:nvSpPr>
        <p:spPr bwMode="auto">
          <a:xfrm>
            <a:off x="4656670" y="1320921"/>
            <a:ext cx="3250353" cy="4148149"/>
          </a:xfrm>
          <a:prstGeom prst="rect">
            <a:avLst/>
          </a:prstGeom>
          <a:ln>
            <a:solidFill>
              <a:srgbClr val="000000"/>
            </a:solidFill>
            <a:headEnd/>
            <a:tailEnd/>
          </a:ln>
          <a:effectLst>
            <a:outerShdw blurRad="50800" dist="38100" dir="18900000" algn="tr" rotWithShape="0">
              <a:srgbClr val="000000">
                <a:alpha val="43000"/>
              </a:srgbClr>
            </a:outerShdw>
          </a:effectLst>
        </p:spPr>
        <p:style>
          <a:lnRef idx="1">
            <a:schemeClr val="accent2"/>
          </a:lnRef>
          <a:fillRef idx="3">
            <a:schemeClr val="accent2"/>
          </a:fillRef>
          <a:effectRef idx="2">
            <a:schemeClr val="accent2"/>
          </a:effectRef>
          <a:fontRef idx="minor">
            <a:schemeClr val="lt1"/>
          </a:fontRef>
        </p:style>
        <p:txBody>
          <a:bodyPr wrap="none" anchor="ctr">
            <a:prstTxWarp prst="textNoShape">
              <a:avLst/>
            </a:prstTxWarp>
          </a:bodyPr>
          <a:lstStyle/>
          <a:p>
            <a:endParaRPr lang="en-US"/>
          </a:p>
        </p:txBody>
      </p:sp>
      <p:sp>
        <p:nvSpPr>
          <p:cNvPr id="7" name="AutoShape 2"/>
          <p:cNvSpPr>
            <a:spLocks noChangeArrowheads="1"/>
          </p:cNvSpPr>
          <p:nvPr/>
        </p:nvSpPr>
        <p:spPr bwMode="auto">
          <a:xfrm>
            <a:off x="4859817" y="2232383"/>
            <a:ext cx="2844059" cy="1143000"/>
          </a:xfrm>
          <a:prstGeom prst="can">
            <a:avLst>
              <a:gd name="adj" fmla="val 25000"/>
            </a:avLst>
          </a:prstGeom>
          <a:solidFill>
            <a:schemeClr val="accent1">
              <a:lumMod val="60000"/>
              <a:lumOff val="40000"/>
            </a:schemeClr>
          </a:solidFill>
          <a:ln w="28575">
            <a:solidFill>
              <a:srgbClr val="000000"/>
            </a:solidFill>
            <a:round/>
            <a:headEnd/>
            <a:tailEnd/>
          </a:ln>
          <a:effectLst/>
        </p:spPr>
        <p:txBody>
          <a:bodyPr wrap="none" anchor="ctr">
            <a:prstTxWarp prst="textNoShape">
              <a:avLst/>
            </a:prstTxWarp>
          </a:bodyPr>
          <a:lstStyle/>
          <a:p>
            <a:endParaRPr lang="en-US">
              <a:solidFill>
                <a:schemeClr val="bg1"/>
              </a:solidFill>
            </a:endParaRPr>
          </a:p>
        </p:txBody>
      </p:sp>
      <p:sp>
        <p:nvSpPr>
          <p:cNvPr id="8" name="Rectangle 3"/>
          <p:cNvSpPr>
            <a:spLocks noChangeArrowheads="1"/>
          </p:cNvSpPr>
          <p:nvPr/>
        </p:nvSpPr>
        <p:spPr bwMode="auto">
          <a:xfrm>
            <a:off x="4859817" y="3908783"/>
            <a:ext cx="2844059" cy="1447800"/>
          </a:xfrm>
          <a:prstGeom prst="rect">
            <a:avLst/>
          </a:prstGeom>
          <a:solidFill>
            <a:schemeClr val="accent1">
              <a:lumMod val="60000"/>
              <a:lumOff val="40000"/>
            </a:schemeClr>
          </a:solidFill>
          <a:ln w="28575">
            <a:solidFill>
              <a:srgbClr val="000000"/>
            </a:solidFill>
            <a:miter lim="800000"/>
            <a:headEnd/>
            <a:tailEnd/>
          </a:ln>
          <a:effectLst/>
        </p:spPr>
        <p:txBody>
          <a:bodyPr wrap="none" anchor="ctr">
            <a:prstTxWarp prst="textNoShape">
              <a:avLst/>
            </a:prstTxWarp>
          </a:bodyPr>
          <a:lstStyle/>
          <a:p>
            <a:endParaRPr lang="en-US">
              <a:solidFill>
                <a:schemeClr val="bg1"/>
              </a:solidFill>
            </a:endParaRPr>
          </a:p>
        </p:txBody>
      </p:sp>
      <p:grpSp>
        <p:nvGrpSpPr>
          <p:cNvPr id="5" name="Group 4"/>
          <p:cNvGrpSpPr>
            <a:grpSpLocks/>
          </p:cNvGrpSpPr>
          <p:nvPr/>
        </p:nvGrpSpPr>
        <p:grpSpPr bwMode="auto">
          <a:xfrm>
            <a:off x="6688141" y="4061183"/>
            <a:ext cx="812588" cy="609600"/>
            <a:chOff x="672" y="3552"/>
            <a:chExt cx="384" cy="384"/>
          </a:xfrm>
        </p:grpSpPr>
        <p:sp>
          <p:nvSpPr>
            <p:cNvPr id="10" name="Oval 5"/>
            <p:cNvSpPr>
              <a:spLocks noChangeArrowheads="1"/>
            </p:cNvSpPr>
            <p:nvPr/>
          </p:nvSpPr>
          <p:spPr bwMode="auto">
            <a:xfrm>
              <a:off x="672" y="3552"/>
              <a:ext cx="96" cy="96"/>
            </a:xfrm>
            <a:prstGeom prst="ellipse">
              <a:avLst/>
            </a:prstGeom>
            <a:solidFill>
              <a:schemeClr val="accent1"/>
            </a:solidFill>
            <a:ln w="9525">
              <a:solidFill>
                <a:srgbClr val="000000"/>
              </a:solidFill>
              <a:round/>
              <a:headEnd/>
              <a:tailEnd/>
            </a:ln>
            <a:effectLst/>
          </p:spPr>
          <p:txBody>
            <a:bodyPr wrap="none" anchor="ctr">
              <a:prstTxWarp prst="textNoShape">
                <a:avLst/>
              </a:prstTxWarp>
            </a:bodyPr>
            <a:lstStyle/>
            <a:p>
              <a:endParaRPr lang="en-US"/>
            </a:p>
          </p:txBody>
        </p:sp>
        <p:sp>
          <p:nvSpPr>
            <p:cNvPr id="11" name="Oval 6"/>
            <p:cNvSpPr>
              <a:spLocks noChangeArrowheads="1"/>
            </p:cNvSpPr>
            <p:nvPr/>
          </p:nvSpPr>
          <p:spPr bwMode="auto">
            <a:xfrm>
              <a:off x="816" y="3552"/>
              <a:ext cx="96" cy="96"/>
            </a:xfrm>
            <a:prstGeom prst="ellipse">
              <a:avLst/>
            </a:prstGeom>
            <a:solidFill>
              <a:schemeClr val="accent1"/>
            </a:solidFill>
            <a:ln w="9525">
              <a:solidFill>
                <a:srgbClr val="000000"/>
              </a:solidFill>
              <a:round/>
              <a:headEnd/>
              <a:tailEnd/>
            </a:ln>
            <a:effectLst/>
          </p:spPr>
          <p:txBody>
            <a:bodyPr wrap="none" anchor="ctr">
              <a:prstTxWarp prst="textNoShape">
                <a:avLst/>
              </a:prstTxWarp>
            </a:bodyPr>
            <a:lstStyle/>
            <a:p>
              <a:endParaRPr lang="en-US"/>
            </a:p>
          </p:txBody>
        </p:sp>
        <p:sp>
          <p:nvSpPr>
            <p:cNvPr id="12" name="Oval 7"/>
            <p:cNvSpPr>
              <a:spLocks noChangeArrowheads="1"/>
            </p:cNvSpPr>
            <p:nvPr/>
          </p:nvSpPr>
          <p:spPr bwMode="auto">
            <a:xfrm>
              <a:off x="960" y="3552"/>
              <a:ext cx="96" cy="96"/>
            </a:xfrm>
            <a:prstGeom prst="ellipse">
              <a:avLst/>
            </a:prstGeom>
            <a:solidFill>
              <a:schemeClr val="accent1"/>
            </a:solidFill>
            <a:ln w="9525">
              <a:solidFill>
                <a:srgbClr val="000000"/>
              </a:solidFill>
              <a:round/>
              <a:headEnd/>
              <a:tailEnd/>
            </a:ln>
            <a:effectLst/>
          </p:spPr>
          <p:txBody>
            <a:bodyPr wrap="none" anchor="ctr">
              <a:prstTxWarp prst="textNoShape">
                <a:avLst/>
              </a:prstTxWarp>
            </a:bodyPr>
            <a:lstStyle/>
            <a:p>
              <a:endParaRPr lang="en-US"/>
            </a:p>
          </p:txBody>
        </p:sp>
        <p:sp>
          <p:nvSpPr>
            <p:cNvPr id="13" name="Oval 8"/>
            <p:cNvSpPr>
              <a:spLocks noChangeArrowheads="1"/>
            </p:cNvSpPr>
            <p:nvPr/>
          </p:nvSpPr>
          <p:spPr bwMode="auto">
            <a:xfrm>
              <a:off x="672" y="3696"/>
              <a:ext cx="96" cy="96"/>
            </a:xfrm>
            <a:prstGeom prst="ellipse">
              <a:avLst/>
            </a:prstGeom>
            <a:solidFill>
              <a:schemeClr val="accent1"/>
            </a:solidFill>
            <a:ln w="9525">
              <a:solidFill>
                <a:srgbClr val="000000"/>
              </a:solidFill>
              <a:round/>
              <a:headEnd/>
              <a:tailEnd/>
            </a:ln>
            <a:effectLst/>
          </p:spPr>
          <p:txBody>
            <a:bodyPr wrap="none" anchor="ctr">
              <a:prstTxWarp prst="textNoShape">
                <a:avLst/>
              </a:prstTxWarp>
            </a:bodyPr>
            <a:lstStyle/>
            <a:p>
              <a:endParaRPr lang="en-US"/>
            </a:p>
          </p:txBody>
        </p:sp>
        <p:sp>
          <p:nvSpPr>
            <p:cNvPr id="14" name="Oval 9"/>
            <p:cNvSpPr>
              <a:spLocks noChangeArrowheads="1"/>
            </p:cNvSpPr>
            <p:nvPr/>
          </p:nvSpPr>
          <p:spPr bwMode="auto">
            <a:xfrm>
              <a:off x="816" y="3696"/>
              <a:ext cx="96" cy="96"/>
            </a:xfrm>
            <a:prstGeom prst="ellipse">
              <a:avLst/>
            </a:prstGeom>
            <a:solidFill>
              <a:schemeClr val="accent1"/>
            </a:solidFill>
            <a:ln w="9525">
              <a:solidFill>
                <a:srgbClr val="000000"/>
              </a:solidFill>
              <a:round/>
              <a:headEnd/>
              <a:tailEnd/>
            </a:ln>
            <a:effectLst/>
          </p:spPr>
          <p:txBody>
            <a:bodyPr wrap="none" anchor="ctr">
              <a:prstTxWarp prst="textNoShape">
                <a:avLst/>
              </a:prstTxWarp>
            </a:bodyPr>
            <a:lstStyle/>
            <a:p>
              <a:endParaRPr lang="en-US"/>
            </a:p>
          </p:txBody>
        </p:sp>
        <p:sp>
          <p:nvSpPr>
            <p:cNvPr id="15" name="Oval 10"/>
            <p:cNvSpPr>
              <a:spLocks noChangeArrowheads="1"/>
            </p:cNvSpPr>
            <p:nvPr/>
          </p:nvSpPr>
          <p:spPr bwMode="auto">
            <a:xfrm>
              <a:off x="960" y="3696"/>
              <a:ext cx="96" cy="96"/>
            </a:xfrm>
            <a:prstGeom prst="ellipse">
              <a:avLst/>
            </a:prstGeom>
            <a:solidFill>
              <a:schemeClr val="accent1"/>
            </a:solidFill>
            <a:ln w="9525">
              <a:solidFill>
                <a:srgbClr val="000000"/>
              </a:solidFill>
              <a:round/>
              <a:headEnd/>
              <a:tailEnd/>
            </a:ln>
            <a:effectLst/>
          </p:spPr>
          <p:txBody>
            <a:bodyPr wrap="none" anchor="ctr">
              <a:prstTxWarp prst="textNoShape">
                <a:avLst/>
              </a:prstTxWarp>
            </a:bodyPr>
            <a:lstStyle/>
            <a:p>
              <a:endParaRPr lang="en-US"/>
            </a:p>
          </p:txBody>
        </p:sp>
        <p:sp>
          <p:nvSpPr>
            <p:cNvPr id="16" name="Oval 11"/>
            <p:cNvSpPr>
              <a:spLocks noChangeArrowheads="1"/>
            </p:cNvSpPr>
            <p:nvPr/>
          </p:nvSpPr>
          <p:spPr bwMode="auto">
            <a:xfrm>
              <a:off x="672" y="3840"/>
              <a:ext cx="96" cy="96"/>
            </a:xfrm>
            <a:prstGeom prst="ellipse">
              <a:avLst/>
            </a:prstGeom>
            <a:solidFill>
              <a:schemeClr val="accent1"/>
            </a:solidFill>
            <a:ln w="9525">
              <a:solidFill>
                <a:srgbClr val="000000"/>
              </a:solidFill>
              <a:round/>
              <a:headEnd/>
              <a:tailEnd/>
            </a:ln>
            <a:effectLst/>
          </p:spPr>
          <p:txBody>
            <a:bodyPr wrap="none" anchor="ctr">
              <a:prstTxWarp prst="textNoShape">
                <a:avLst/>
              </a:prstTxWarp>
            </a:bodyPr>
            <a:lstStyle/>
            <a:p>
              <a:endParaRPr lang="en-US"/>
            </a:p>
          </p:txBody>
        </p:sp>
        <p:sp>
          <p:nvSpPr>
            <p:cNvPr id="17" name="Oval 12"/>
            <p:cNvSpPr>
              <a:spLocks noChangeArrowheads="1"/>
            </p:cNvSpPr>
            <p:nvPr/>
          </p:nvSpPr>
          <p:spPr bwMode="auto">
            <a:xfrm>
              <a:off x="816" y="3840"/>
              <a:ext cx="96" cy="96"/>
            </a:xfrm>
            <a:prstGeom prst="ellipse">
              <a:avLst/>
            </a:prstGeom>
            <a:solidFill>
              <a:schemeClr val="accent1"/>
            </a:solidFill>
            <a:ln w="9525">
              <a:solidFill>
                <a:srgbClr val="000000"/>
              </a:solidFill>
              <a:round/>
              <a:headEnd/>
              <a:tailEnd/>
            </a:ln>
            <a:effectLst/>
          </p:spPr>
          <p:txBody>
            <a:bodyPr wrap="none" anchor="ctr">
              <a:prstTxWarp prst="textNoShape">
                <a:avLst/>
              </a:prstTxWarp>
            </a:bodyPr>
            <a:lstStyle/>
            <a:p>
              <a:endParaRPr lang="en-US"/>
            </a:p>
          </p:txBody>
        </p:sp>
        <p:sp>
          <p:nvSpPr>
            <p:cNvPr id="18" name="Oval 13"/>
            <p:cNvSpPr>
              <a:spLocks noChangeArrowheads="1"/>
            </p:cNvSpPr>
            <p:nvPr/>
          </p:nvSpPr>
          <p:spPr bwMode="auto">
            <a:xfrm>
              <a:off x="960" y="3840"/>
              <a:ext cx="96" cy="96"/>
            </a:xfrm>
            <a:prstGeom prst="ellipse">
              <a:avLst/>
            </a:prstGeom>
            <a:solidFill>
              <a:schemeClr val="accent1"/>
            </a:solidFill>
            <a:ln w="9525">
              <a:solidFill>
                <a:srgbClr val="000000"/>
              </a:solidFill>
              <a:round/>
              <a:headEnd/>
              <a:tailEnd/>
            </a:ln>
            <a:effectLst/>
          </p:spPr>
          <p:txBody>
            <a:bodyPr wrap="none" anchor="ctr">
              <a:prstTxWarp prst="textNoShape">
                <a:avLst/>
              </a:prstTxWarp>
            </a:bodyPr>
            <a:lstStyle/>
            <a:p>
              <a:endParaRPr lang="en-US"/>
            </a:p>
          </p:txBody>
        </p:sp>
      </p:grpSp>
      <p:grpSp>
        <p:nvGrpSpPr>
          <p:cNvPr id="9" name="Group 14"/>
          <p:cNvGrpSpPr>
            <a:grpSpLocks/>
          </p:cNvGrpSpPr>
          <p:nvPr/>
        </p:nvGrpSpPr>
        <p:grpSpPr bwMode="auto">
          <a:xfrm>
            <a:off x="4961390" y="3984983"/>
            <a:ext cx="507868" cy="381000"/>
            <a:chOff x="2976" y="2256"/>
            <a:chExt cx="240" cy="240"/>
          </a:xfrm>
        </p:grpSpPr>
        <p:sp>
          <p:nvSpPr>
            <p:cNvPr id="20" name="Oval 15"/>
            <p:cNvSpPr>
              <a:spLocks noChangeArrowheads="1"/>
            </p:cNvSpPr>
            <p:nvPr/>
          </p:nvSpPr>
          <p:spPr bwMode="auto">
            <a:xfrm>
              <a:off x="2976" y="2256"/>
              <a:ext cx="96" cy="96"/>
            </a:xfrm>
            <a:prstGeom prst="ellipse">
              <a:avLst/>
            </a:prstGeom>
            <a:solidFill>
              <a:schemeClr val="accent1"/>
            </a:solidFill>
            <a:ln w="9525">
              <a:solidFill>
                <a:srgbClr val="000000"/>
              </a:solidFill>
              <a:round/>
              <a:headEnd/>
              <a:tailEnd/>
            </a:ln>
            <a:effectLst/>
          </p:spPr>
          <p:txBody>
            <a:bodyPr wrap="none" anchor="ctr">
              <a:prstTxWarp prst="textNoShape">
                <a:avLst/>
              </a:prstTxWarp>
            </a:bodyPr>
            <a:lstStyle/>
            <a:p>
              <a:endParaRPr lang="en-US"/>
            </a:p>
          </p:txBody>
        </p:sp>
        <p:sp>
          <p:nvSpPr>
            <p:cNvPr id="21" name="Oval 16"/>
            <p:cNvSpPr>
              <a:spLocks noChangeArrowheads="1"/>
            </p:cNvSpPr>
            <p:nvPr/>
          </p:nvSpPr>
          <p:spPr bwMode="auto">
            <a:xfrm>
              <a:off x="3120" y="2256"/>
              <a:ext cx="96" cy="96"/>
            </a:xfrm>
            <a:prstGeom prst="ellipse">
              <a:avLst/>
            </a:prstGeom>
            <a:solidFill>
              <a:schemeClr val="accent1"/>
            </a:solidFill>
            <a:ln w="9525">
              <a:solidFill>
                <a:srgbClr val="000000"/>
              </a:solidFill>
              <a:round/>
              <a:headEnd/>
              <a:tailEnd/>
            </a:ln>
            <a:effectLst/>
          </p:spPr>
          <p:txBody>
            <a:bodyPr wrap="none" anchor="ctr">
              <a:prstTxWarp prst="textNoShape">
                <a:avLst/>
              </a:prstTxWarp>
            </a:bodyPr>
            <a:lstStyle/>
            <a:p>
              <a:endParaRPr lang="en-US"/>
            </a:p>
          </p:txBody>
        </p:sp>
        <p:sp>
          <p:nvSpPr>
            <p:cNvPr id="22" name="Oval 17"/>
            <p:cNvSpPr>
              <a:spLocks noChangeArrowheads="1"/>
            </p:cNvSpPr>
            <p:nvPr/>
          </p:nvSpPr>
          <p:spPr bwMode="auto">
            <a:xfrm>
              <a:off x="2976" y="2400"/>
              <a:ext cx="96" cy="96"/>
            </a:xfrm>
            <a:prstGeom prst="ellipse">
              <a:avLst/>
            </a:prstGeom>
            <a:solidFill>
              <a:schemeClr val="accent1"/>
            </a:solidFill>
            <a:ln w="9525">
              <a:solidFill>
                <a:srgbClr val="000000"/>
              </a:solidFill>
              <a:round/>
              <a:headEnd/>
              <a:tailEnd/>
            </a:ln>
            <a:effectLst/>
          </p:spPr>
          <p:txBody>
            <a:bodyPr wrap="none" anchor="ctr">
              <a:prstTxWarp prst="textNoShape">
                <a:avLst/>
              </a:prstTxWarp>
            </a:bodyPr>
            <a:lstStyle/>
            <a:p>
              <a:endParaRPr lang="en-US"/>
            </a:p>
          </p:txBody>
        </p:sp>
        <p:sp>
          <p:nvSpPr>
            <p:cNvPr id="23" name="Oval 18"/>
            <p:cNvSpPr>
              <a:spLocks noChangeArrowheads="1"/>
            </p:cNvSpPr>
            <p:nvPr/>
          </p:nvSpPr>
          <p:spPr bwMode="auto">
            <a:xfrm>
              <a:off x="3120" y="2400"/>
              <a:ext cx="96" cy="96"/>
            </a:xfrm>
            <a:prstGeom prst="ellipse">
              <a:avLst/>
            </a:prstGeom>
            <a:solidFill>
              <a:schemeClr val="accent1"/>
            </a:solidFill>
            <a:ln w="9525">
              <a:solidFill>
                <a:srgbClr val="000000"/>
              </a:solidFill>
              <a:round/>
              <a:headEnd/>
              <a:tailEnd/>
            </a:ln>
            <a:effectLst/>
          </p:spPr>
          <p:txBody>
            <a:bodyPr wrap="none" anchor="ctr">
              <a:prstTxWarp prst="textNoShape">
                <a:avLst/>
              </a:prstTxWarp>
            </a:bodyPr>
            <a:lstStyle/>
            <a:p>
              <a:endParaRPr lang="en-US"/>
            </a:p>
          </p:txBody>
        </p:sp>
      </p:grpSp>
      <p:grpSp>
        <p:nvGrpSpPr>
          <p:cNvPr id="19" name="Group 19"/>
          <p:cNvGrpSpPr>
            <a:grpSpLocks/>
          </p:cNvGrpSpPr>
          <p:nvPr/>
        </p:nvGrpSpPr>
        <p:grpSpPr bwMode="auto">
          <a:xfrm>
            <a:off x="6992861" y="4823183"/>
            <a:ext cx="507868" cy="381000"/>
            <a:chOff x="2976" y="2256"/>
            <a:chExt cx="240" cy="240"/>
          </a:xfrm>
        </p:grpSpPr>
        <p:sp>
          <p:nvSpPr>
            <p:cNvPr id="25" name="Oval 20"/>
            <p:cNvSpPr>
              <a:spLocks noChangeArrowheads="1"/>
            </p:cNvSpPr>
            <p:nvPr/>
          </p:nvSpPr>
          <p:spPr bwMode="auto">
            <a:xfrm>
              <a:off x="2976" y="2256"/>
              <a:ext cx="96" cy="96"/>
            </a:xfrm>
            <a:prstGeom prst="ellipse">
              <a:avLst/>
            </a:prstGeom>
            <a:solidFill>
              <a:schemeClr val="accent1"/>
            </a:solidFill>
            <a:ln w="9525">
              <a:solidFill>
                <a:srgbClr val="000000"/>
              </a:solidFill>
              <a:round/>
              <a:headEnd/>
              <a:tailEnd/>
            </a:ln>
            <a:effectLst/>
          </p:spPr>
          <p:txBody>
            <a:bodyPr wrap="none" anchor="ctr">
              <a:prstTxWarp prst="textNoShape">
                <a:avLst/>
              </a:prstTxWarp>
            </a:bodyPr>
            <a:lstStyle/>
            <a:p>
              <a:endParaRPr lang="en-US"/>
            </a:p>
          </p:txBody>
        </p:sp>
        <p:sp>
          <p:nvSpPr>
            <p:cNvPr id="26" name="Oval 21"/>
            <p:cNvSpPr>
              <a:spLocks noChangeArrowheads="1"/>
            </p:cNvSpPr>
            <p:nvPr/>
          </p:nvSpPr>
          <p:spPr bwMode="auto">
            <a:xfrm>
              <a:off x="3120" y="2256"/>
              <a:ext cx="96" cy="96"/>
            </a:xfrm>
            <a:prstGeom prst="ellipse">
              <a:avLst/>
            </a:prstGeom>
            <a:solidFill>
              <a:schemeClr val="accent1"/>
            </a:solidFill>
            <a:ln w="9525">
              <a:solidFill>
                <a:srgbClr val="000000"/>
              </a:solidFill>
              <a:round/>
              <a:headEnd/>
              <a:tailEnd/>
            </a:ln>
            <a:effectLst/>
          </p:spPr>
          <p:txBody>
            <a:bodyPr wrap="none" anchor="ctr">
              <a:prstTxWarp prst="textNoShape">
                <a:avLst/>
              </a:prstTxWarp>
            </a:bodyPr>
            <a:lstStyle/>
            <a:p>
              <a:endParaRPr lang="en-US"/>
            </a:p>
          </p:txBody>
        </p:sp>
        <p:sp>
          <p:nvSpPr>
            <p:cNvPr id="27" name="Oval 22"/>
            <p:cNvSpPr>
              <a:spLocks noChangeArrowheads="1"/>
            </p:cNvSpPr>
            <p:nvPr/>
          </p:nvSpPr>
          <p:spPr bwMode="auto">
            <a:xfrm>
              <a:off x="2976" y="2400"/>
              <a:ext cx="96" cy="96"/>
            </a:xfrm>
            <a:prstGeom prst="ellipse">
              <a:avLst/>
            </a:prstGeom>
            <a:solidFill>
              <a:schemeClr val="accent1"/>
            </a:solidFill>
            <a:ln w="9525">
              <a:solidFill>
                <a:srgbClr val="000000"/>
              </a:solidFill>
              <a:round/>
              <a:headEnd/>
              <a:tailEnd/>
            </a:ln>
            <a:effectLst/>
          </p:spPr>
          <p:txBody>
            <a:bodyPr wrap="none" anchor="ctr">
              <a:prstTxWarp prst="textNoShape">
                <a:avLst/>
              </a:prstTxWarp>
            </a:bodyPr>
            <a:lstStyle/>
            <a:p>
              <a:endParaRPr lang="en-US"/>
            </a:p>
          </p:txBody>
        </p:sp>
        <p:sp>
          <p:nvSpPr>
            <p:cNvPr id="28" name="Oval 23"/>
            <p:cNvSpPr>
              <a:spLocks noChangeArrowheads="1"/>
            </p:cNvSpPr>
            <p:nvPr/>
          </p:nvSpPr>
          <p:spPr bwMode="auto">
            <a:xfrm>
              <a:off x="3120" y="2400"/>
              <a:ext cx="96" cy="96"/>
            </a:xfrm>
            <a:prstGeom prst="ellipse">
              <a:avLst/>
            </a:prstGeom>
            <a:solidFill>
              <a:schemeClr val="accent1"/>
            </a:solidFill>
            <a:ln w="9525">
              <a:solidFill>
                <a:srgbClr val="000000"/>
              </a:solidFill>
              <a:round/>
              <a:headEnd/>
              <a:tailEnd/>
            </a:ln>
            <a:effectLst/>
          </p:spPr>
          <p:txBody>
            <a:bodyPr wrap="none" anchor="ctr">
              <a:prstTxWarp prst="textNoShape">
                <a:avLst/>
              </a:prstTxWarp>
            </a:bodyPr>
            <a:lstStyle/>
            <a:p>
              <a:endParaRPr lang="en-US"/>
            </a:p>
          </p:txBody>
        </p:sp>
      </p:grpSp>
      <p:sp>
        <p:nvSpPr>
          <p:cNvPr id="29" name="Freeform 24"/>
          <p:cNvSpPr>
            <a:spLocks/>
          </p:cNvSpPr>
          <p:nvPr/>
        </p:nvSpPr>
        <p:spPr bwMode="auto">
          <a:xfrm>
            <a:off x="2314679" y="3375383"/>
            <a:ext cx="3662447" cy="1223763"/>
          </a:xfrm>
          <a:custGeom>
            <a:avLst/>
            <a:gdLst/>
            <a:ahLst/>
            <a:cxnLst>
              <a:cxn ang="0">
                <a:pos x="0" y="607"/>
              </a:cxn>
              <a:cxn ang="0">
                <a:pos x="987" y="521"/>
              </a:cxn>
              <a:cxn ang="0">
                <a:pos x="1305" y="0"/>
              </a:cxn>
            </a:cxnLst>
            <a:rect l="0" t="0" r="r" b="b"/>
            <a:pathLst>
              <a:path w="1305" h="622">
                <a:moveTo>
                  <a:pt x="0" y="607"/>
                </a:moveTo>
                <a:cubicBezTo>
                  <a:pt x="165" y="592"/>
                  <a:pt x="770" y="622"/>
                  <a:pt x="987" y="521"/>
                </a:cubicBezTo>
                <a:cubicBezTo>
                  <a:pt x="1204" y="420"/>
                  <a:pt x="1239" y="109"/>
                  <a:pt x="1305" y="0"/>
                </a:cubicBezTo>
              </a:path>
            </a:pathLst>
          </a:custGeom>
          <a:noFill/>
          <a:ln w="9525">
            <a:solidFill>
              <a:srgbClr val="000000"/>
            </a:solidFill>
            <a:round/>
            <a:headEnd type="none" w="med" len="med"/>
            <a:tailEnd type="triangle" w="med" len="med"/>
          </a:ln>
          <a:effectLst/>
        </p:spPr>
        <p:txBody>
          <a:bodyPr>
            <a:prstTxWarp prst="textNoShape">
              <a:avLst/>
            </a:prstTxWarp>
          </a:bodyPr>
          <a:lstStyle/>
          <a:p>
            <a:endParaRPr lang="en-US"/>
          </a:p>
        </p:txBody>
      </p:sp>
      <p:sp>
        <p:nvSpPr>
          <p:cNvPr id="30" name="Freeform 25"/>
          <p:cNvSpPr>
            <a:spLocks/>
          </p:cNvSpPr>
          <p:nvPr/>
        </p:nvSpPr>
        <p:spPr bwMode="auto">
          <a:xfrm>
            <a:off x="2314679" y="3375383"/>
            <a:ext cx="3478346" cy="838200"/>
          </a:xfrm>
          <a:custGeom>
            <a:avLst/>
            <a:gdLst/>
            <a:ahLst/>
            <a:cxnLst>
              <a:cxn ang="0">
                <a:pos x="0" y="607"/>
              </a:cxn>
              <a:cxn ang="0">
                <a:pos x="987" y="521"/>
              </a:cxn>
              <a:cxn ang="0">
                <a:pos x="1305" y="0"/>
              </a:cxn>
            </a:cxnLst>
            <a:rect l="0" t="0" r="r" b="b"/>
            <a:pathLst>
              <a:path w="1305" h="622">
                <a:moveTo>
                  <a:pt x="0" y="607"/>
                </a:moveTo>
                <a:cubicBezTo>
                  <a:pt x="165" y="592"/>
                  <a:pt x="770" y="622"/>
                  <a:pt x="987" y="521"/>
                </a:cubicBezTo>
                <a:cubicBezTo>
                  <a:pt x="1204" y="420"/>
                  <a:pt x="1239" y="109"/>
                  <a:pt x="1305" y="0"/>
                </a:cubicBezTo>
              </a:path>
            </a:pathLst>
          </a:custGeom>
          <a:noFill/>
          <a:ln w="9525">
            <a:solidFill>
              <a:srgbClr val="000000"/>
            </a:solidFill>
            <a:round/>
            <a:headEnd type="none" w="med" len="med"/>
            <a:tailEnd type="triangle" w="med" len="med"/>
          </a:ln>
          <a:effectLst/>
        </p:spPr>
        <p:txBody>
          <a:bodyPr>
            <a:prstTxWarp prst="textNoShape">
              <a:avLst/>
            </a:prstTxWarp>
          </a:bodyPr>
          <a:lstStyle/>
          <a:p>
            <a:endParaRPr lang="en-US"/>
          </a:p>
        </p:txBody>
      </p:sp>
      <p:sp>
        <p:nvSpPr>
          <p:cNvPr id="31" name="Line 26"/>
          <p:cNvSpPr>
            <a:spLocks noChangeShapeType="1"/>
          </p:cNvSpPr>
          <p:nvPr/>
        </p:nvSpPr>
        <p:spPr bwMode="auto">
          <a:xfrm>
            <a:off x="6789714" y="3375383"/>
            <a:ext cx="0" cy="685800"/>
          </a:xfrm>
          <a:prstGeom prst="line">
            <a:avLst/>
          </a:prstGeom>
          <a:noFill/>
          <a:ln w="9525">
            <a:solidFill>
              <a:srgbClr val="000000"/>
            </a:solidFill>
            <a:round/>
            <a:headEnd type="triangle" w="med" len="med"/>
            <a:tailEnd type="triangle" w="med" len="med"/>
          </a:ln>
          <a:effectLst/>
        </p:spPr>
        <p:txBody>
          <a:bodyPr>
            <a:prstTxWarp prst="textNoShape">
              <a:avLst/>
            </a:prstTxWarp>
          </a:bodyPr>
          <a:lstStyle/>
          <a:p>
            <a:endParaRPr lang="en-US"/>
          </a:p>
        </p:txBody>
      </p:sp>
      <p:sp>
        <p:nvSpPr>
          <p:cNvPr id="32" name="Line 27"/>
          <p:cNvSpPr>
            <a:spLocks noChangeShapeType="1"/>
          </p:cNvSpPr>
          <p:nvPr/>
        </p:nvSpPr>
        <p:spPr bwMode="auto">
          <a:xfrm>
            <a:off x="7094435" y="3375383"/>
            <a:ext cx="0" cy="685800"/>
          </a:xfrm>
          <a:prstGeom prst="line">
            <a:avLst/>
          </a:prstGeom>
          <a:noFill/>
          <a:ln w="9525">
            <a:solidFill>
              <a:srgbClr val="000000"/>
            </a:solidFill>
            <a:round/>
            <a:headEnd type="triangle" w="med" len="med"/>
            <a:tailEnd type="triangle" w="med" len="med"/>
          </a:ln>
          <a:effectLst/>
        </p:spPr>
        <p:txBody>
          <a:bodyPr>
            <a:prstTxWarp prst="textNoShape">
              <a:avLst/>
            </a:prstTxWarp>
          </a:bodyPr>
          <a:lstStyle/>
          <a:p>
            <a:endParaRPr lang="en-US"/>
          </a:p>
        </p:txBody>
      </p:sp>
      <p:sp>
        <p:nvSpPr>
          <p:cNvPr id="33" name="Line 28"/>
          <p:cNvSpPr>
            <a:spLocks noChangeShapeType="1"/>
          </p:cNvSpPr>
          <p:nvPr/>
        </p:nvSpPr>
        <p:spPr bwMode="auto">
          <a:xfrm>
            <a:off x="7450978" y="3336509"/>
            <a:ext cx="0" cy="685800"/>
          </a:xfrm>
          <a:prstGeom prst="line">
            <a:avLst/>
          </a:prstGeom>
          <a:noFill/>
          <a:ln w="9525">
            <a:solidFill>
              <a:srgbClr val="000000"/>
            </a:solidFill>
            <a:round/>
            <a:headEnd type="triangle" w="med" len="med"/>
            <a:tailEnd type="triangle" w="med" len="med"/>
          </a:ln>
          <a:effectLst/>
        </p:spPr>
        <p:txBody>
          <a:bodyPr>
            <a:prstTxWarp prst="textNoShape">
              <a:avLst/>
            </a:prstTxWarp>
          </a:bodyPr>
          <a:lstStyle/>
          <a:p>
            <a:endParaRPr lang="en-US" sz="2000"/>
          </a:p>
        </p:txBody>
      </p:sp>
      <p:sp>
        <p:nvSpPr>
          <p:cNvPr id="34" name="Text Box 34"/>
          <p:cNvSpPr txBox="1">
            <a:spLocks noChangeArrowheads="1"/>
          </p:cNvSpPr>
          <p:nvPr/>
        </p:nvSpPr>
        <p:spPr bwMode="auto">
          <a:xfrm>
            <a:off x="4775157" y="2477916"/>
            <a:ext cx="3064295" cy="707886"/>
          </a:xfrm>
          <a:prstGeom prst="rect">
            <a:avLst/>
          </a:prstGeom>
          <a:noFill/>
          <a:ln w="9525">
            <a:noFill/>
            <a:miter lim="800000"/>
            <a:headEnd/>
            <a:tailEnd/>
          </a:ln>
          <a:effectLst/>
        </p:spPr>
        <p:txBody>
          <a:bodyPr wrap="square">
            <a:prstTxWarp prst="textNoShape">
              <a:avLst/>
            </a:prstTxWarp>
            <a:spAutoFit/>
          </a:bodyPr>
          <a:lstStyle/>
          <a:p>
            <a:pPr algn="ctr"/>
            <a:r>
              <a:rPr lang="en-US" sz="2000" dirty="0">
                <a:solidFill>
                  <a:srgbClr val="000000"/>
                </a:solidFill>
              </a:rPr>
              <a:t>500 TB </a:t>
            </a:r>
            <a:r>
              <a:rPr lang="en-US" sz="2000" b="1" dirty="0">
                <a:solidFill>
                  <a:srgbClr val="000000"/>
                </a:solidFill>
              </a:rPr>
              <a:t>reliable </a:t>
            </a:r>
            <a:br>
              <a:rPr lang="en-US" sz="2000" b="1" dirty="0">
                <a:solidFill>
                  <a:srgbClr val="000000"/>
                </a:solidFill>
              </a:rPr>
            </a:br>
            <a:r>
              <a:rPr lang="en-US" sz="2000" b="1" dirty="0">
                <a:solidFill>
                  <a:srgbClr val="000000"/>
                </a:solidFill>
              </a:rPr>
              <a:t>storage </a:t>
            </a:r>
            <a:r>
              <a:rPr lang="en-US" sz="2000" dirty="0">
                <a:solidFill>
                  <a:srgbClr val="000000"/>
                </a:solidFill>
              </a:rPr>
              <a:t>(</a:t>
            </a:r>
            <a:r>
              <a:rPr lang="en-US" sz="2000" dirty="0" smtClean="0">
                <a:solidFill>
                  <a:srgbClr val="000000"/>
                </a:solidFill>
              </a:rPr>
              <a:t>data, </a:t>
            </a:r>
            <a:r>
              <a:rPr lang="en-US" sz="2000" dirty="0">
                <a:solidFill>
                  <a:srgbClr val="000000"/>
                </a:solidFill>
              </a:rPr>
              <a:t>metadata)</a:t>
            </a:r>
          </a:p>
        </p:txBody>
      </p:sp>
      <p:sp>
        <p:nvSpPr>
          <p:cNvPr id="35" name="Text Box 37"/>
          <p:cNvSpPr txBox="1">
            <a:spLocks noChangeArrowheads="1"/>
          </p:cNvSpPr>
          <p:nvPr/>
        </p:nvSpPr>
        <p:spPr bwMode="auto">
          <a:xfrm>
            <a:off x="5505557" y="4092797"/>
            <a:ext cx="1410838" cy="1323439"/>
          </a:xfrm>
          <a:prstGeom prst="rect">
            <a:avLst/>
          </a:prstGeom>
          <a:noFill/>
          <a:ln w="9525">
            <a:noFill/>
            <a:miter lim="800000"/>
            <a:headEnd/>
            <a:tailEnd/>
          </a:ln>
          <a:effectLst/>
        </p:spPr>
        <p:txBody>
          <a:bodyPr wrap="none">
            <a:prstTxWarp prst="textNoShape">
              <a:avLst/>
            </a:prstTxWarp>
            <a:spAutoFit/>
          </a:bodyPr>
          <a:lstStyle/>
          <a:p>
            <a:r>
              <a:rPr lang="en-US" sz="2000" dirty="0">
                <a:solidFill>
                  <a:srgbClr val="000000"/>
                </a:solidFill>
              </a:rPr>
              <a:t>180 </a:t>
            </a:r>
            <a:r>
              <a:rPr lang="en-US" sz="2000" dirty="0" smtClean="0">
                <a:solidFill>
                  <a:srgbClr val="000000"/>
                </a:solidFill>
              </a:rPr>
              <a:t>TB, </a:t>
            </a:r>
          </a:p>
          <a:p>
            <a:r>
              <a:rPr lang="en-US" sz="2000" dirty="0" smtClean="0">
                <a:solidFill>
                  <a:srgbClr val="000000"/>
                </a:solidFill>
              </a:rPr>
              <a:t>180 GB/</a:t>
            </a:r>
            <a:r>
              <a:rPr lang="en-US" sz="2000" dirty="0" err="1" smtClean="0">
                <a:solidFill>
                  <a:srgbClr val="000000"/>
                </a:solidFill>
              </a:rPr>
              <a:t>s</a:t>
            </a:r>
            <a:endParaRPr lang="en-US" sz="2000" dirty="0">
              <a:solidFill>
                <a:srgbClr val="000000"/>
              </a:solidFill>
            </a:endParaRPr>
          </a:p>
          <a:p>
            <a:r>
              <a:rPr lang="en-US" sz="2000" dirty="0">
                <a:solidFill>
                  <a:srgbClr val="000000"/>
                </a:solidFill>
              </a:rPr>
              <a:t>17 </a:t>
            </a:r>
            <a:r>
              <a:rPr lang="en-US" sz="2000" dirty="0" smtClean="0">
                <a:solidFill>
                  <a:srgbClr val="000000"/>
                </a:solidFill>
              </a:rPr>
              <a:t>Top</a:t>
            </a:r>
            <a:r>
              <a:rPr lang="en-US" sz="2000" dirty="0">
                <a:solidFill>
                  <a:srgbClr val="000000"/>
                </a:solidFill>
              </a:rPr>
              <a:t>/</a:t>
            </a:r>
            <a:r>
              <a:rPr lang="en-US" sz="2000" dirty="0" err="1">
                <a:solidFill>
                  <a:srgbClr val="000000"/>
                </a:solidFill>
              </a:rPr>
              <a:t>s</a:t>
            </a:r>
            <a:endParaRPr lang="en-US" sz="2000" dirty="0">
              <a:solidFill>
                <a:srgbClr val="000000"/>
              </a:solidFill>
            </a:endParaRPr>
          </a:p>
          <a:p>
            <a:r>
              <a:rPr lang="en-US" sz="2000" b="1" dirty="0">
                <a:solidFill>
                  <a:srgbClr val="000000"/>
                </a:solidFill>
              </a:rPr>
              <a:t>analysis</a:t>
            </a:r>
          </a:p>
        </p:txBody>
      </p:sp>
      <p:sp>
        <p:nvSpPr>
          <p:cNvPr id="39" name="Text Box 45"/>
          <p:cNvSpPr txBox="1">
            <a:spLocks noChangeArrowheads="1"/>
          </p:cNvSpPr>
          <p:nvPr/>
        </p:nvSpPr>
        <p:spPr bwMode="auto">
          <a:xfrm>
            <a:off x="3213228" y="4725711"/>
            <a:ext cx="931638" cy="707886"/>
          </a:xfrm>
          <a:prstGeom prst="rect">
            <a:avLst/>
          </a:prstGeom>
          <a:solidFill>
            <a:schemeClr val="tx2">
              <a:lumMod val="40000"/>
              <a:lumOff val="60000"/>
            </a:schemeClr>
          </a:solidFill>
          <a:ln w="9525">
            <a:solidFill>
              <a:srgbClr val="000000"/>
            </a:solidFill>
            <a:prstDash val="dash"/>
            <a:miter lim="800000"/>
            <a:headEnd/>
            <a:tailEnd/>
          </a:ln>
          <a:effectLst/>
        </p:spPr>
        <p:txBody>
          <a:bodyPr wrap="none">
            <a:prstTxWarp prst="textNoShape">
              <a:avLst/>
            </a:prstTxWarp>
            <a:spAutoFit/>
          </a:bodyPr>
          <a:lstStyle/>
          <a:p>
            <a:pPr algn="ctr"/>
            <a:r>
              <a:rPr lang="en-US" sz="2000" i="1" dirty="0">
                <a:solidFill>
                  <a:srgbClr val="000000"/>
                </a:solidFill>
              </a:rPr>
              <a:t>Data</a:t>
            </a:r>
          </a:p>
          <a:p>
            <a:pPr algn="ctr"/>
            <a:r>
              <a:rPr lang="en-US" sz="2000" i="1" dirty="0">
                <a:solidFill>
                  <a:srgbClr val="000000"/>
                </a:solidFill>
              </a:rPr>
              <a:t>ingest</a:t>
            </a:r>
          </a:p>
        </p:txBody>
      </p:sp>
      <p:sp>
        <p:nvSpPr>
          <p:cNvPr id="40" name="Text Box 46"/>
          <p:cNvSpPr txBox="1">
            <a:spLocks noChangeArrowheads="1"/>
          </p:cNvSpPr>
          <p:nvPr/>
        </p:nvSpPr>
        <p:spPr bwMode="auto">
          <a:xfrm>
            <a:off x="8419034" y="2010549"/>
            <a:ext cx="1615920" cy="707886"/>
          </a:xfrm>
          <a:prstGeom prst="rect">
            <a:avLst/>
          </a:prstGeom>
          <a:solidFill>
            <a:schemeClr val="tx2">
              <a:lumMod val="40000"/>
              <a:lumOff val="60000"/>
            </a:schemeClr>
          </a:solidFill>
          <a:ln w="9525">
            <a:solidFill>
              <a:srgbClr val="000000"/>
            </a:solidFill>
            <a:prstDash val="dash"/>
            <a:miter lim="800000"/>
            <a:headEnd/>
            <a:tailEnd/>
          </a:ln>
          <a:effectLst/>
        </p:spPr>
        <p:txBody>
          <a:bodyPr wrap="none">
            <a:prstTxWarp prst="textNoShape">
              <a:avLst/>
            </a:prstTxWarp>
            <a:spAutoFit/>
          </a:bodyPr>
          <a:lstStyle/>
          <a:p>
            <a:pPr algn="ctr"/>
            <a:r>
              <a:rPr lang="en-US" sz="2000" i="1" dirty="0">
                <a:solidFill>
                  <a:srgbClr val="000000"/>
                </a:solidFill>
              </a:rPr>
              <a:t>Dynamic </a:t>
            </a:r>
            <a:br>
              <a:rPr lang="en-US" sz="2000" i="1" dirty="0">
                <a:solidFill>
                  <a:srgbClr val="000000"/>
                </a:solidFill>
              </a:rPr>
            </a:br>
            <a:r>
              <a:rPr lang="en-US" sz="2000" i="1" dirty="0">
                <a:solidFill>
                  <a:srgbClr val="000000"/>
                </a:solidFill>
              </a:rPr>
              <a:t>provisioning</a:t>
            </a:r>
          </a:p>
        </p:txBody>
      </p:sp>
      <p:sp>
        <p:nvSpPr>
          <p:cNvPr id="41" name="Line 48"/>
          <p:cNvSpPr>
            <a:spLocks noChangeShapeType="1"/>
          </p:cNvSpPr>
          <p:nvPr/>
        </p:nvSpPr>
        <p:spPr bwMode="auto">
          <a:xfrm flipH="1">
            <a:off x="7552551" y="2422210"/>
            <a:ext cx="825241" cy="1219100"/>
          </a:xfrm>
          <a:prstGeom prst="line">
            <a:avLst/>
          </a:prstGeom>
          <a:noFill/>
          <a:ln w="9525">
            <a:solidFill>
              <a:srgbClr val="000000"/>
            </a:solidFill>
            <a:prstDash val="dash"/>
            <a:round/>
            <a:headEnd/>
            <a:tailEnd type="triangle" w="med" len="med"/>
          </a:ln>
          <a:effectLst/>
        </p:spPr>
        <p:txBody>
          <a:bodyPr>
            <a:prstTxWarp prst="textNoShape">
              <a:avLst/>
            </a:prstTxWarp>
          </a:bodyPr>
          <a:lstStyle/>
          <a:p>
            <a:endParaRPr lang="en-US" sz="2000"/>
          </a:p>
        </p:txBody>
      </p:sp>
      <p:sp>
        <p:nvSpPr>
          <p:cNvPr id="42" name="Text Box 49"/>
          <p:cNvSpPr txBox="1">
            <a:spLocks noChangeArrowheads="1"/>
          </p:cNvSpPr>
          <p:nvPr/>
        </p:nvSpPr>
        <p:spPr bwMode="auto">
          <a:xfrm>
            <a:off x="8516375" y="2813824"/>
            <a:ext cx="2100453" cy="400110"/>
          </a:xfrm>
          <a:prstGeom prst="rect">
            <a:avLst/>
          </a:prstGeom>
          <a:solidFill>
            <a:schemeClr val="tx2">
              <a:lumMod val="40000"/>
              <a:lumOff val="60000"/>
            </a:schemeClr>
          </a:solidFill>
          <a:ln w="9525">
            <a:solidFill>
              <a:srgbClr val="000000"/>
            </a:solidFill>
            <a:prstDash val="dash"/>
            <a:miter lim="800000"/>
            <a:headEnd/>
            <a:tailEnd/>
          </a:ln>
          <a:effectLst/>
        </p:spPr>
        <p:txBody>
          <a:bodyPr wrap="none">
            <a:prstTxWarp prst="textNoShape">
              <a:avLst/>
            </a:prstTxWarp>
            <a:spAutoFit/>
          </a:bodyPr>
          <a:lstStyle/>
          <a:p>
            <a:pPr algn="ctr"/>
            <a:r>
              <a:rPr lang="en-US" sz="2000" i="1">
                <a:solidFill>
                  <a:srgbClr val="000000"/>
                </a:solidFill>
              </a:rPr>
              <a:t>Parallel analysis</a:t>
            </a:r>
          </a:p>
        </p:txBody>
      </p:sp>
      <p:sp>
        <p:nvSpPr>
          <p:cNvPr id="43" name="Line 50"/>
          <p:cNvSpPr>
            <a:spLocks noChangeShapeType="1"/>
          </p:cNvSpPr>
          <p:nvPr/>
        </p:nvSpPr>
        <p:spPr bwMode="auto">
          <a:xfrm flipH="1">
            <a:off x="7552551" y="3108982"/>
            <a:ext cx="963432" cy="913328"/>
          </a:xfrm>
          <a:prstGeom prst="line">
            <a:avLst/>
          </a:prstGeom>
          <a:noFill/>
          <a:ln w="9525">
            <a:solidFill>
              <a:srgbClr val="000000"/>
            </a:solidFill>
            <a:prstDash val="dash"/>
            <a:round/>
            <a:headEnd/>
            <a:tailEnd type="triangle" w="med" len="med"/>
          </a:ln>
          <a:effectLst/>
        </p:spPr>
        <p:txBody>
          <a:bodyPr>
            <a:prstTxWarp prst="textNoShape">
              <a:avLst/>
            </a:prstTxWarp>
          </a:bodyPr>
          <a:lstStyle/>
          <a:p>
            <a:endParaRPr lang="en-US" sz="2000"/>
          </a:p>
        </p:txBody>
      </p:sp>
      <p:sp>
        <p:nvSpPr>
          <p:cNvPr id="44" name="Text Box 51"/>
          <p:cNvSpPr txBox="1">
            <a:spLocks noChangeArrowheads="1"/>
          </p:cNvSpPr>
          <p:nvPr/>
        </p:nvSpPr>
        <p:spPr bwMode="auto">
          <a:xfrm>
            <a:off x="8759729" y="3386575"/>
            <a:ext cx="2014792" cy="400110"/>
          </a:xfrm>
          <a:prstGeom prst="rect">
            <a:avLst/>
          </a:prstGeom>
          <a:solidFill>
            <a:schemeClr val="tx2">
              <a:lumMod val="40000"/>
              <a:lumOff val="60000"/>
            </a:schemeClr>
          </a:solidFill>
          <a:ln w="9525">
            <a:solidFill>
              <a:srgbClr val="000000"/>
            </a:solidFill>
            <a:prstDash val="dash"/>
            <a:miter lim="800000"/>
            <a:headEnd/>
            <a:tailEnd/>
          </a:ln>
          <a:effectLst/>
        </p:spPr>
        <p:txBody>
          <a:bodyPr wrap="none">
            <a:prstTxWarp prst="textNoShape">
              <a:avLst/>
            </a:prstTxWarp>
            <a:spAutoFit/>
          </a:bodyPr>
          <a:lstStyle/>
          <a:p>
            <a:pPr algn="ctr"/>
            <a:r>
              <a:rPr lang="en-US" sz="2000" i="1">
                <a:solidFill>
                  <a:srgbClr val="000000"/>
                </a:solidFill>
              </a:rPr>
              <a:t>Remote access</a:t>
            </a:r>
          </a:p>
        </p:txBody>
      </p:sp>
      <p:sp>
        <p:nvSpPr>
          <p:cNvPr id="45" name="Line 52"/>
          <p:cNvSpPr>
            <a:spLocks noChangeShapeType="1"/>
          </p:cNvSpPr>
          <p:nvPr/>
        </p:nvSpPr>
        <p:spPr bwMode="auto">
          <a:xfrm flipH="1">
            <a:off x="8127444" y="3549551"/>
            <a:ext cx="647646" cy="472758"/>
          </a:xfrm>
          <a:prstGeom prst="line">
            <a:avLst/>
          </a:prstGeom>
          <a:noFill/>
          <a:ln w="9525">
            <a:solidFill>
              <a:srgbClr val="000000"/>
            </a:solidFill>
            <a:prstDash val="dash"/>
            <a:round/>
            <a:headEnd/>
            <a:tailEnd type="triangle" w="med" len="med"/>
          </a:ln>
          <a:effectLst/>
        </p:spPr>
        <p:txBody>
          <a:bodyPr>
            <a:prstTxWarp prst="textNoShape">
              <a:avLst/>
            </a:prstTxWarp>
          </a:bodyPr>
          <a:lstStyle/>
          <a:p>
            <a:endParaRPr lang="en-US" sz="2000"/>
          </a:p>
        </p:txBody>
      </p:sp>
      <p:sp>
        <p:nvSpPr>
          <p:cNvPr id="46" name="Text Box 53"/>
          <p:cNvSpPr txBox="1">
            <a:spLocks noChangeArrowheads="1"/>
          </p:cNvSpPr>
          <p:nvPr/>
        </p:nvSpPr>
        <p:spPr bwMode="auto">
          <a:xfrm>
            <a:off x="8368337" y="5702650"/>
            <a:ext cx="2228819" cy="707886"/>
          </a:xfrm>
          <a:prstGeom prst="rect">
            <a:avLst/>
          </a:prstGeom>
          <a:solidFill>
            <a:schemeClr val="tx2">
              <a:lumMod val="40000"/>
              <a:lumOff val="60000"/>
            </a:schemeClr>
          </a:solidFill>
          <a:ln w="9525">
            <a:solidFill>
              <a:srgbClr val="000000"/>
            </a:solidFill>
            <a:prstDash val="dash"/>
            <a:miter lim="800000"/>
            <a:headEnd/>
            <a:tailEnd/>
          </a:ln>
          <a:effectLst/>
        </p:spPr>
        <p:txBody>
          <a:bodyPr wrap="none">
            <a:prstTxWarp prst="textNoShape">
              <a:avLst/>
            </a:prstTxWarp>
            <a:spAutoFit/>
          </a:bodyPr>
          <a:lstStyle/>
          <a:p>
            <a:pPr algn="ctr"/>
            <a:r>
              <a:rPr lang="en-US" sz="2000" i="1" dirty="0">
                <a:solidFill>
                  <a:srgbClr val="000000"/>
                </a:solidFill>
              </a:rPr>
              <a:t>Offload to remote </a:t>
            </a:r>
            <a:br>
              <a:rPr lang="en-US" sz="2000" i="1" dirty="0">
                <a:solidFill>
                  <a:srgbClr val="000000"/>
                </a:solidFill>
              </a:rPr>
            </a:br>
            <a:r>
              <a:rPr lang="en-US" sz="2000" i="1" dirty="0">
                <a:solidFill>
                  <a:srgbClr val="000000"/>
                </a:solidFill>
              </a:rPr>
              <a:t>data centers</a:t>
            </a:r>
          </a:p>
        </p:txBody>
      </p:sp>
      <p:sp>
        <p:nvSpPr>
          <p:cNvPr id="47" name="Line 54"/>
          <p:cNvSpPr>
            <a:spLocks noChangeShapeType="1"/>
          </p:cNvSpPr>
          <p:nvPr/>
        </p:nvSpPr>
        <p:spPr bwMode="auto">
          <a:xfrm flipH="1">
            <a:off x="7352601" y="6054072"/>
            <a:ext cx="1015735" cy="0"/>
          </a:xfrm>
          <a:prstGeom prst="line">
            <a:avLst/>
          </a:prstGeom>
          <a:noFill/>
          <a:ln w="9525">
            <a:solidFill>
              <a:srgbClr val="000000"/>
            </a:solidFill>
            <a:prstDash val="dash"/>
            <a:round/>
            <a:headEnd/>
            <a:tailEnd type="triangle" w="med" len="med"/>
          </a:ln>
          <a:effectLst/>
        </p:spPr>
        <p:txBody>
          <a:bodyPr>
            <a:prstTxWarp prst="textNoShape">
              <a:avLst/>
            </a:prstTxWarp>
          </a:bodyPr>
          <a:lstStyle/>
          <a:p>
            <a:endParaRPr lang="en-US"/>
          </a:p>
        </p:txBody>
      </p:sp>
      <p:sp>
        <p:nvSpPr>
          <p:cNvPr id="48" name="Text Box 56"/>
          <p:cNvSpPr txBox="1">
            <a:spLocks noChangeArrowheads="1"/>
          </p:cNvSpPr>
          <p:nvPr/>
        </p:nvSpPr>
        <p:spPr bwMode="auto">
          <a:xfrm>
            <a:off x="4935997" y="3416658"/>
            <a:ext cx="1448433" cy="523220"/>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bg1"/>
                </a:solidFill>
              </a:rPr>
              <a:t>P A D S</a:t>
            </a:r>
          </a:p>
        </p:txBody>
      </p:sp>
      <p:sp>
        <p:nvSpPr>
          <p:cNvPr id="49" name="Oval 62"/>
          <p:cNvSpPr>
            <a:spLocks noChangeArrowheads="1"/>
          </p:cNvSpPr>
          <p:nvPr/>
        </p:nvSpPr>
        <p:spPr bwMode="auto">
          <a:xfrm>
            <a:off x="5875552" y="4026258"/>
            <a:ext cx="203147" cy="152400"/>
          </a:xfrm>
          <a:prstGeom prst="ellipse">
            <a:avLst/>
          </a:prstGeom>
          <a:solidFill>
            <a:schemeClr val="accent1"/>
          </a:solidFill>
          <a:ln w="9525">
            <a:solidFill>
              <a:srgbClr val="000000"/>
            </a:solidFill>
            <a:round/>
            <a:headEnd/>
            <a:tailEnd/>
          </a:ln>
          <a:effectLst/>
        </p:spPr>
        <p:txBody>
          <a:bodyPr wrap="none" anchor="ctr">
            <a:prstTxWarp prst="textNoShape">
              <a:avLst/>
            </a:prstTxWarp>
          </a:bodyPr>
          <a:lstStyle/>
          <a:p>
            <a:endParaRPr lang="en-US"/>
          </a:p>
        </p:txBody>
      </p:sp>
      <p:sp>
        <p:nvSpPr>
          <p:cNvPr id="50" name="Oval 63"/>
          <p:cNvSpPr>
            <a:spLocks noChangeArrowheads="1"/>
          </p:cNvSpPr>
          <p:nvPr/>
        </p:nvSpPr>
        <p:spPr bwMode="auto">
          <a:xfrm>
            <a:off x="6281846" y="4026258"/>
            <a:ext cx="203147" cy="152400"/>
          </a:xfrm>
          <a:prstGeom prst="ellipse">
            <a:avLst/>
          </a:prstGeom>
          <a:solidFill>
            <a:schemeClr val="accent1"/>
          </a:solidFill>
          <a:ln w="9525">
            <a:solidFill>
              <a:srgbClr val="000000"/>
            </a:solidFill>
            <a:round/>
            <a:headEnd/>
            <a:tailEnd/>
          </a:ln>
          <a:effectLst/>
        </p:spPr>
        <p:txBody>
          <a:bodyPr wrap="none" anchor="ctr">
            <a:prstTxWarp prst="textNoShape">
              <a:avLst/>
            </a:prstTxWarp>
          </a:bodyPr>
          <a:lstStyle/>
          <a:p>
            <a:endParaRPr lang="en-US"/>
          </a:p>
        </p:txBody>
      </p:sp>
      <p:pic>
        <p:nvPicPr>
          <p:cNvPr id="52" name="Picture 66"/>
          <p:cNvPicPr>
            <a:picLocks noChangeAspect="1" noChangeArrowheads="1"/>
          </p:cNvPicPr>
          <p:nvPr/>
        </p:nvPicPr>
        <p:blipFill>
          <a:blip r:embed="rId4"/>
          <a:srcRect/>
          <a:stretch>
            <a:fillRect/>
          </a:stretch>
        </p:blipFill>
        <p:spPr bwMode="auto">
          <a:xfrm>
            <a:off x="2321681" y="1271145"/>
            <a:ext cx="1920496" cy="1872746"/>
          </a:xfrm>
          <a:prstGeom prst="rect">
            <a:avLst/>
          </a:prstGeom>
          <a:noFill/>
          <a:ln w="9525">
            <a:noFill/>
            <a:miter lim="800000"/>
            <a:headEnd/>
            <a:tailEnd/>
          </a:ln>
          <a:effectLst/>
        </p:spPr>
      </p:pic>
      <p:pic>
        <p:nvPicPr>
          <p:cNvPr id="53" name="Picture 68"/>
          <p:cNvPicPr>
            <a:picLocks noChangeAspect="1" noChangeArrowheads="1"/>
          </p:cNvPicPr>
          <p:nvPr/>
        </p:nvPicPr>
        <p:blipFill>
          <a:blip r:embed="rId5"/>
          <a:srcRect r="56881" b="63991"/>
          <a:stretch>
            <a:fillRect/>
          </a:stretch>
        </p:blipFill>
        <p:spPr bwMode="auto">
          <a:xfrm>
            <a:off x="325272" y="3426338"/>
            <a:ext cx="1994223" cy="1388213"/>
          </a:xfrm>
          <a:prstGeom prst="rect">
            <a:avLst/>
          </a:prstGeom>
          <a:noFill/>
          <a:ln>
            <a:solidFill>
              <a:srgbClr val="000000"/>
            </a:solidFill>
          </a:ln>
        </p:spPr>
      </p:pic>
      <p:pic>
        <p:nvPicPr>
          <p:cNvPr id="54" name="Picture 69"/>
          <p:cNvPicPr>
            <a:picLocks noChangeAspect="1" noChangeArrowheads="1"/>
          </p:cNvPicPr>
          <p:nvPr/>
        </p:nvPicPr>
        <p:blipFill>
          <a:blip r:embed="rId6"/>
          <a:srcRect/>
          <a:stretch>
            <a:fillRect/>
          </a:stretch>
        </p:blipFill>
        <p:spPr bwMode="auto">
          <a:xfrm>
            <a:off x="308563" y="4969718"/>
            <a:ext cx="2695329" cy="1257545"/>
          </a:xfrm>
          <a:prstGeom prst="rect">
            <a:avLst/>
          </a:prstGeom>
          <a:noFill/>
          <a:ln w="9525">
            <a:solidFill>
              <a:srgbClr val="000000"/>
            </a:solidFill>
            <a:miter lim="800000"/>
            <a:headEnd/>
            <a:tailEnd/>
          </a:ln>
          <a:effectLst/>
        </p:spPr>
      </p:pic>
      <p:pic>
        <p:nvPicPr>
          <p:cNvPr id="56" name="Picture 75"/>
          <p:cNvPicPr>
            <a:picLocks noChangeAspect="1" noChangeArrowheads="1"/>
          </p:cNvPicPr>
          <p:nvPr/>
        </p:nvPicPr>
        <p:blipFill>
          <a:blip r:embed="rId7"/>
          <a:srcRect r="30707"/>
          <a:stretch>
            <a:fillRect/>
          </a:stretch>
        </p:blipFill>
        <p:spPr bwMode="auto">
          <a:xfrm>
            <a:off x="9506149" y="3957996"/>
            <a:ext cx="2249430" cy="1454150"/>
          </a:xfrm>
          <a:prstGeom prst="rect">
            <a:avLst/>
          </a:prstGeom>
          <a:noFill/>
          <a:ln w="9525">
            <a:solidFill>
              <a:srgbClr val="000000"/>
            </a:solidFill>
            <a:miter lim="800000"/>
            <a:headEnd/>
            <a:tailEnd/>
          </a:ln>
          <a:effectLst/>
        </p:spPr>
      </p:pic>
      <p:sp>
        <p:nvSpPr>
          <p:cNvPr id="57" name="Line 76"/>
          <p:cNvSpPr>
            <a:spLocks noChangeShapeType="1"/>
          </p:cNvSpPr>
          <p:nvPr/>
        </p:nvSpPr>
        <p:spPr bwMode="auto">
          <a:xfrm flipV="1">
            <a:off x="3738453" y="4526042"/>
            <a:ext cx="289431" cy="177703"/>
          </a:xfrm>
          <a:prstGeom prst="line">
            <a:avLst/>
          </a:prstGeom>
          <a:noFill/>
          <a:ln w="9525">
            <a:solidFill>
              <a:srgbClr val="000000"/>
            </a:solidFill>
            <a:prstDash val="dash"/>
            <a:round/>
            <a:headEnd/>
            <a:tailEnd type="triangle" w="med" len="med"/>
          </a:ln>
          <a:effectLst/>
        </p:spPr>
        <p:txBody>
          <a:bodyPr>
            <a:prstTxWarp prst="textNoShape">
              <a:avLst/>
            </a:prstTxWarp>
          </a:bodyPr>
          <a:lstStyle/>
          <a:p>
            <a:endParaRPr lang="en-US"/>
          </a:p>
        </p:txBody>
      </p:sp>
      <p:sp>
        <p:nvSpPr>
          <p:cNvPr id="58" name="Text Box 77"/>
          <p:cNvSpPr txBox="1">
            <a:spLocks noChangeArrowheads="1"/>
          </p:cNvSpPr>
          <p:nvPr/>
        </p:nvSpPr>
        <p:spPr bwMode="auto">
          <a:xfrm>
            <a:off x="9798173" y="4270734"/>
            <a:ext cx="1482272" cy="954107"/>
          </a:xfrm>
          <a:prstGeom prst="rect">
            <a:avLst/>
          </a:prstGeom>
          <a:noFill/>
          <a:ln w="9525">
            <a:noFill/>
            <a:miter lim="800000"/>
            <a:headEnd/>
            <a:tailEnd/>
          </a:ln>
          <a:effectLst/>
        </p:spPr>
        <p:txBody>
          <a:bodyPr wrap="none">
            <a:prstTxWarp prst="textNoShape">
              <a:avLst/>
            </a:prstTxWarp>
            <a:spAutoFit/>
          </a:bodyPr>
          <a:lstStyle/>
          <a:p>
            <a:pPr algn="ctr"/>
            <a:r>
              <a:rPr lang="en-US" sz="2800" b="1"/>
              <a:t>Diverse</a:t>
            </a:r>
            <a:br>
              <a:rPr lang="en-US" sz="2800" b="1"/>
            </a:br>
            <a:r>
              <a:rPr lang="en-US" sz="2800" b="1"/>
              <a:t>users</a:t>
            </a:r>
          </a:p>
        </p:txBody>
      </p:sp>
      <p:sp>
        <p:nvSpPr>
          <p:cNvPr id="59" name="Text Box 78"/>
          <p:cNvSpPr txBox="1">
            <a:spLocks noChangeArrowheads="1"/>
          </p:cNvSpPr>
          <p:nvPr/>
        </p:nvSpPr>
        <p:spPr bwMode="auto">
          <a:xfrm>
            <a:off x="2321681" y="3151759"/>
            <a:ext cx="2462252" cy="1015663"/>
          </a:xfrm>
          <a:prstGeom prst="rect">
            <a:avLst/>
          </a:prstGeom>
          <a:noFill/>
          <a:ln w="9525">
            <a:noFill/>
            <a:miter lim="800000"/>
            <a:headEnd/>
            <a:tailEnd/>
          </a:ln>
          <a:effectLst/>
        </p:spPr>
        <p:txBody>
          <a:bodyPr wrap="square">
            <a:prstTxWarp prst="textNoShape">
              <a:avLst/>
            </a:prstTxWarp>
            <a:spAutoFit/>
          </a:bodyPr>
          <a:lstStyle/>
          <a:p>
            <a:pPr algn="ctr"/>
            <a:r>
              <a:rPr lang="en-US" sz="2000" b="1" dirty="0">
                <a:solidFill>
                  <a:srgbClr val="000000"/>
                </a:solidFill>
              </a:rPr>
              <a:t>Diverse</a:t>
            </a:r>
            <a:br>
              <a:rPr lang="en-US" sz="2000" b="1" dirty="0">
                <a:solidFill>
                  <a:srgbClr val="000000"/>
                </a:solidFill>
              </a:rPr>
            </a:br>
            <a:r>
              <a:rPr lang="en-US" sz="2000" b="1" dirty="0">
                <a:solidFill>
                  <a:srgbClr val="000000"/>
                </a:solidFill>
              </a:rPr>
              <a:t>data</a:t>
            </a:r>
            <a:br>
              <a:rPr lang="en-US" sz="2000" b="1" dirty="0">
                <a:solidFill>
                  <a:srgbClr val="000000"/>
                </a:solidFill>
              </a:rPr>
            </a:br>
            <a:r>
              <a:rPr lang="en-US" sz="2000" b="1" dirty="0">
                <a:solidFill>
                  <a:srgbClr val="000000"/>
                </a:solidFill>
              </a:rPr>
              <a:t>sources</a:t>
            </a:r>
          </a:p>
        </p:txBody>
      </p:sp>
      <p:pic>
        <p:nvPicPr>
          <p:cNvPr id="60" name="Picture 67"/>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0" y="2004299"/>
            <a:ext cx="2677239" cy="1506339"/>
          </a:xfrm>
          <a:prstGeom prst="rect">
            <a:avLst/>
          </a:prstGeom>
          <a:noFill/>
          <a:ln w="9525">
            <a:noFill/>
            <a:miter lim="800000"/>
            <a:headEnd/>
            <a:tailEnd/>
          </a:ln>
          <a:effectLst/>
        </p:spPr>
      </p:pic>
      <p:sp>
        <p:nvSpPr>
          <p:cNvPr id="61" name="Line 30"/>
          <p:cNvSpPr>
            <a:spLocks noChangeShapeType="1"/>
          </p:cNvSpPr>
          <p:nvPr/>
        </p:nvSpPr>
        <p:spPr bwMode="auto">
          <a:xfrm>
            <a:off x="7500728" y="4137383"/>
            <a:ext cx="2017135" cy="47108"/>
          </a:xfrm>
          <a:prstGeom prst="line">
            <a:avLst/>
          </a:prstGeom>
          <a:noFill/>
          <a:ln w="9525">
            <a:solidFill>
              <a:srgbClr val="000000"/>
            </a:solidFill>
            <a:round/>
            <a:headEnd type="triangle" w="med" len="med"/>
            <a:tailEnd type="triangle" w="med" len="med"/>
          </a:ln>
          <a:effectLst/>
        </p:spPr>
        <p:txBody>
          <a:bodyPr>
            <a:prstTxWarp prst="textNoShape">
              <a:avLst/>
            </a:prstTxWarp>
          </a:bodyPr>
          <a:lstStyle/>
          <a:p>
            <a:endParaRPr lang="en-US"/>
          </a:p>
        </p:txBody>
      </p:sp>
      <p:sp>
        <p:nvSpPr>
          <p:cNvPr id="62" name="Line 31"/>
          <p:cNvSpPr>
            <a:spLocks noChangeShapeType="1"/>
          </p:cNvSpPr>
          <p:nvPr/>
        </p:nvSpPr>
        <p:spPr bwMode="auto">
          <a:xfrm>
            <a:off x="7500729" y="4365983"/>
            <a:ext cx="1982588" cy="45719"/>
          </a:xfrm>
          <a:prstGeom prst="line">
            <a:avLst/>
          </a:prstGeom>
          <a:noFill/>
          <a:ln w="9525">
            <a:solidFill>
              <a:srgbClr val="000000"/>
            </a:solidFill>
            <a:round/>
            <a:headEnd type="triangle" w="med" len="med"/>
            <a:tailEnd type="triangle" w="med" len="med"/>
          </a:ln>
          <a:effectLst/>
        </p:spPr>
        <p:txBody>
          <a:bodyPr>
            <a:prstTxWarp prst="textNoShape">
              <a:avLst/>
            </a:prstTxWarp>
          </a:bodyPr>
          <a:lstStyle/>
          <a:p>
            <a:endParaRPr lang="en-US"/>
          </a:p>
        </p:txBody>
      </p:sp>
      <p:sp>
        <p:nvSpPr>
          <p:cNvPr id="63" name="Line 32"/>
          <p:cNvSpPr>
            <a:spLocks noChangeShapeType="1"/>
          </p:cNvSpPr>
          <p:nvPr/>
        </p:nvSpPr>
        <p:spPr bwMode="auto">
          <a:xfrm>
            <a:off x="7500729" y="4899383"/>
            <a:ext cx="1999860" cy="45719"/>
          </a:xfrm>
          <a:prstGeom prst="line">
            <a:avLst/>
          </a:prstGeom>
          <a:noFill/>
          <a:ln w="9525">
            <a:solidFill>
              <a:srgbClr val="000000"/>
            </a:solidFill>
            <a:round/>
            <a:headEnd type="triangle" w="med" len="med"/>
            <a:tailEnd type="triangle" w="med" len="med"/>
          </a:ln>
          <a:effectLst/>
        </p:spPr>
        <p:txBody>
          <a:bodyPr>
            <a:prstTxWarp prst="textNoShape">
              <a:avLst/>
            </a:prstTxWarp>
          </a:bodyPr>
          <a:lstStyle/>
          <a:p>
            <a:endParaRPr lang="en-US"/>
          </a:p>
        </p:txBody>
      </p:sp>
      <p:sp>
        <p:nvSpPr>
          <p:cNvPr id="64" name="Line 33"/>
          <p:cNvSpPr>
            <a:spLocks noChangeShapeType="1"/>
          </p:cNvSpPr>
          <p:nvPr/>
        </p:nvSpPr>
        <p:spPr bwMode="auto">
          <a:xfrm>
            <a:off x="7500728" y="5127983"/>
            <a:ext cx="1965313" cy="45719"/>
          </a:xfrm>
          <a:prstGeom prst="line">
            <a:avLst/>
          </a:prstGeom>
          <a:noFill/>
          <a:ln w="9525">
            <a:solidFill>
              <a:srgbClr val="000000"/>
            </a:solidFill>
            <a:round/>
            <a:headEnd type="triangle" w="med" len="med"/>
            <a:tailEnd type="triangle" w="med" len="med"/>
          </a:ln>
          <a:effectLst/>
        </p:spPr>
        <p:txBody>
          <a:bodyPr>
            <a:prstTxWarp prst="textNoShape">
              <a:avLst/>
            </a:prstTxWarp>
          </a:bodyPr>
          <a:lstStyle/>
          <a:p>
            <a:endParaRPr lang="en-US"/>
          </a:p>
        </p:txBody>
      </p:sp>
      <p:sp>
        <p:nvSpPr>
          <p:cNvPr id="65" name="Line 36"/>
          <p:cNvSpPr>
            <a:spLocks noChangeShapeType="1"/>
          </p:cNvSpPr>
          <p:nvPr/>
        </p:nvSpPr>
        <p:spPr bwMode="auto">
          <a:xfrm>
            <a:off x="7500728" y="4594583"/>
            <a:ext cx="1965313" cy="45719"/>
          </a:xfrm>
          <a:prstGeom prst="line">
            <a:avLst/>
          </a:prstGeom>
          <a:noFill/>
          <a:ln w="9525">
            <a:solidFill>
              <a:srgbClr val="000000"/>
            </a:solidFill>
            <a:round/>
            <a:headEnd type="triangle" w="med" len="med"/>
            <a:tailEnd type="triangle" w="med" len="med"/>
          </a:ln>
          <a:effectLst/>
        </p:spPr>
        <p:txBody>
          <a:bodyPr>
            <a:prstTxWarp prst="textNoShape">
              <a:avLst/>
            </a:prstTxWarp>
          </a:bodyPr>
          <a:lstStyle/>
          <a:p>
            <a:endParaRPr lang="en-US"/>
          </a:p>
        </p:txBody>
      </p:sp>
      <p:sp>
        <p:nvSpPr>
          <p:cNvPr id="67" name="TextBox 66"/>
          <p:cNvSpPr txBox="1"/>
          <p:nvPr/>
        </p:nvSpPr>
        <p:spPr>
          <a:xfrm>
            <a:off x="5459949" y="1371033"/>
            <a:ext cx="1506204" cy="646331"/>
          </a:xfrm>
          <a:prstGeom prst="rect">
            <a:avLst/>
          </a:prstGeom>
          <a:solidFill>
            <a:schemeClr val="accent1">
              <a:lumMod val="60000"/>
              <a:lumOff val="40000"/>
            </a:schemeClr>
          </a:solidFill>
          <a:ln w="28575" cap="flat" cmpd="sng" algn="ctr">
            <a:solidFill>
              <a:srgbClr val="000000"/>
            </a:solidFill>
            <a:prstDash val="solid"/>
            <a:round/>
            <a:headEnd type="none" w="med" len="med"/>
            <a:tailEnd type="none" w="med" len="med"/>
          </a:ln>
        </p:spPr>
        <p:txBody>
          <a:bodyPr wrap="none" rtlCol="0">
            <a:spAutoFit/>
          </a:bodyPr>
          <a:lstStyle/>
          <a:p>
            <a:pPr algn="ctr"/>
            <a:r>
              <a:rPr lang="en-US" sz="1800" dirty="0" smtClean="0">
                <a:solidFill>
                  <a:schemeClr val="bg1"/>
                </a:solidFill>
              </a:rPr>
              <a:t>1000 TB</a:t>
            </a:r>
            <a:br>
              <a:rPr lang="en-US" sz="1800" dirty="0" smtClean="0">
                <a:solidFill>
                  <a:schemeClr val="bg1"/>
                </a:solidFill>
              </a:rPr>
            </a:br>
            <a:r>
              <a:rPr lang="en-US" sz="1800" dirty="0" smtClean="0">
                <a:solidFill>
                  <a:schemeClr val="bg1"/>
                </a:solidFill>
              </a:rPr>
              <a:t>tape </a:t>
            </a:r>
            <a:r>
              <a:rPr lang="en-US" sz="1800" b="1" dirty="0" smtClean="0">
                <a:solidFill>
                  <a:schemeClr val="bg1"/>
                </a:solidFill>
              </a:rPr>
              <a:t>backup</a:t>
            </a:r>
            <a:endParaRPr lang="en-US" sz="1800" b="1" dirty="0">
              <a:solidFill>
                <a:schemeClr val="bg1"/>
              </a:solidFill>
            </a:endParaRPr>
          </a:p>
        </p:txBody>
      </p:sp>
      <p:sp>
        <p:nvSpPr>
          <p:cNvPr id="66" name="Cloud 65"/>
          <p:cNvSpPr/>
          <p:nvPr/>
        </p:nvSpPr>
        <p:spPr bwMode="auto">
          <a:xfrm rot="681848">
            <a:off x="5575824" y="6195163"/>
            <a:ext cx="995683" cy="582136"/>
          </a:xfrm>
          <a:prstGeom prst="cloud">
            <a:avLst/>
          </a:prstGeom>
          <a:solidFill>
            <a:schemeClr val="accent1"/>
          </a:solidFill>
          <a:ln w="28575" cap="flat" cmpd="sng" algn="ctr">
            <a:solidFill>
              <a:srgbClr val="000000"/>
            </a:solidFill>
            <a:prstDash val="solid"/>
            <a:round/>
            <a:headEnd type="none" w="sm" len="sm"/>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111" charset="0"/>
            </a:endParaRPr>
          </a:p>
        </p:txBody>
      </p:sp>
      <p:sp>
        <p:nvSpPr>
          <p:cNvPr id="68" name="Cloud 67"/>
          <p:cNvSpPr/>
          <p:nvPr/>
        </p:nvSpPr>
        <p:spPr bwMode="auto">
          <a:xfrm rot="681848">
            <a:off x="6807842" y="6201991"/>
            <a:ext cx="995683" cy="582136"/>
          </a:xfrm>
          <a:prstGeom prst="cloud">
            <a:avLst/>
          </a:prstGeom>
          <a:solidFill>
            <a:schemeClr val="accent1"/>
          </a:solidFill>
          <a:ln w="28575" cap="flat" cmpd="sng" algn="ctr">
            <a:solidFill>
              <a:srgbClr val="000000"/>
            </a:solidFill>
            <a:prstDash val="solid"/>
            <a:round/>
            <a:headEnd type="none" w="sm" len="sm"/>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111" charset="0"/>
            </a:endParaRPr>
          </a:p>
        </p:txBody>
      </p:sp>
      <p:cxnSp>
        <p:nvCxnSpPr>
          <p:cNvPr id="72" name="Straight Arrow Connector 71"/>
          <p:cNvCxnSpPr/>
          <p:nvPr/>
        </p:nvCxnSpPr>
        <p:spPr>
          <a:xfrm rot="5400000">
            <a:off x="5731408" y="5816598"/>
            <a:ext cx="643467" cy="16932"/>
          </a:xfrm>
          <a:prstGeom prst="straightConnector1">
            <a:avLst/>
          </a:prstGeom>
          <a:ln>
            <a:solidFill>
              <a:schemeClr val="bg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p:nvPr/>
        </p:nvCxnSpPr>
        <p:spPr>
          <a:xfrm rot="5400000">
            <a:off x="6950515" y="5850467"/>
            <a:ext cx="643467" cy="16932"/>
          </a:xfrm>
          <a:prstGeom prst="straightConnector1">
            <a:avLst/>
          </a:prstGeom>
          <a:ln>
            <a:solidFill>
              <a:schemeClr val="bg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p:nvPr/>
        </p:nvCxnSpPr>
        <p:spPr>
          <a:xfrm rot="5400000">
            <a:off x="4580067" y="5799667"/>
            <a:ext cx="643467" cy="16932"/>
          </a:xfrm>
          <a:prstGeom prst="straightConnector1">
            <a:avLst/>
          </a:prstGeom>
          <a:ln>
            <a:solidFill>
              <a:schemeClr val="bg1"/>
            </a:solidFill>
            <a:headEnd type="arrow"/>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BlueGene Exploded View02_no Text"/>
          <p:cNvPicPr>
            <a:picLocks noChangeAspect="1" noChangeArrowheads="1"/>
          </p:cNvPicPr>
          <p:nvPr/>
        </p:nvPicPr>
        <p:blipFill>
          <a:blip r:embed="rId3"/>
          <a:srcRect/>
          <a:stretch>
            <a:fillRect/>
          </a:stretch>
        </p:blipFill>
        <p:spPr bwMode="auto">
          <a:xfrm>
            <a:off x="3013874" y="3702050"/>
            <a:ext cx="4164515" cy="3155950"/>
          </a:xfrm>
          <a:prstGeom prst="rect">
            <a:avLst/>
          </a:prstGeom>
          <a:noFill/>
          <a:ln w="9525">
            <a:noFill/>
            <a:miter lim="800000"/>
            <a:headEnd/>
            <a:tailEnd/>
          </a:ln>
        </p:spPr>
      </p:pic>
      <p:sp>
        <p:nvSpPr>
          <p:cNvPr id="48131" name="Rectangle 2"/>
          <p:cNvSpPr>
            <a:spLocks noGrp="1" noChangeArrowheads="1"/>
          </p:cNvSpPr>
          <p:nvPr>
            <p:ph type="title"/>
          </p:nvPr>
        </p:nvSpPr>
        <p:spPr/>
        <p:txBody>
          <a:bodyPr/>
          <a:lstStyle/>
          <a:p>
            <a:r>
              <a:rPr lang="en-US" smtClean="0"/>
              <a:t>DOCK on BG/P: ~1M Tasks on 118,000 CPUs</a:t>
            </a:r>
            <a:endParaRPr lang="en-US" dirty="0" smtClean="0"/>
          </a:p>
        </p:txBody>
      </p:sp>
      <p:sp>
        <p:nvSpPr>
          <p:cNvPr id="48132" name="Rectangle 3"/>
          <p:cNvSpPr>
            <a:spLocks noGrp="1" noChangeArrowheads="1"/>
          </p:cNvSpPr>
          <p:nvPr>
            <p:ph type="body" idx="4294967295"/>
          </p:nvPr>
        </p:nvSpPr>
        <p:spPr>
          <a:xfrm>
            <a:off x="7652213" y="1526634"/>
            <a:ext cx="5383212" cy="4550989"/>
          </a:xfrm>
        </p:spPr>
        <p:txBody>
          <a:bodyPr/>
          <a:lstStyle/>
          <a:p>
            <a:pPr eaLnBrk="1" hangingPunct="1">
              <a:spcAft>
                <a:spcPts val="600"/>
              </a:spcAft>
            </a:pPr>
            <a:r>
              <a:rPr lang="en-US" sz="2400" dirty="0"/>
              <a:t>CPU cores: 118784</a:t>
            </a:r>
          </a:p>
          <a:p>
            <a:pPr eaLnBrk="1" hangingPunct="1">
              <a:spcAft>
                <a:spcPts val="600"/>
              </a:spcAft>
            </a:pPr>
            <a:r>
              <a:rPr lang="en-US" sz="2400" dirty="0"/>
              <a:t>Tasks: 934803</a:t>
            </a:r>
          </a:p>
          <a:p>
            <a:pPr eaLnBrk="1" hangingPunct="1">
              <a:spcAft>
                <a:spcPts val="600"/>
              </a:spcAft>
            </a:pPr>
            <a:r>
              <a:rPr lang="en-US" sz="2400" dirty="0"/>
              <a:t>Elapsed time: 7257 sec</a:t>
            </a:r>
          </a:p>
          <a:p>
            <a:pPr eaLnBrk="1" hangingPunct="1">
              <a:spcAft>
                <a:spcPts val="600"/>
              </a:spcAft>
            </a:pPr>
            <a:r>
              <a:rPr lang="en-US" sz="2400" dirty="0"/>
              <a:t>Compute time: 21.43 CPU</a:t>
            </a:r>
            <a:r>
              <a:rPr lang="en-US" sz="2400" dirty="0" smtClean="0"/>
              <a:t> yr</a:t>
            </a:r>
          </a:p>
          <a:p>
            <a:pPr eaLnBrk="1" hangingPunct="1">
              <a:spcAft>
                <a:spcPts val="600"/>
              </a:spcAft>
            </a:pPr>
            <a:r>
              <a:rPr lang="en-US" sz="2400" dirty="0"/>
              <a:t>Average task time: 667 sec</a:t>
            </a:r>
          </a:p>
          <a:p>
            <a:pPr eaLnBrk="1" hangingPunct="1">
              <a:spcAft>
                <a:spcPts val="600"/>
              </a:spcAft>
            </a:pPr>
            <a:r>
              <a:rPr lang="en-US" sz="2400" dirty="0"/>
              <a:t>Relative Efficiency: 99.7%</a:t>
            </a:r>
          </a:p>
          <a:p>
            <a:pPr eaLnBrk="1" hangingPunct="1">
              <a:spcAft>
                <a:spcPts val="600"/>
              </a:spcAft>
            </a:pPr>
            <a:r>
              <a:rPr lang="en-US" sz="2400" dirty="0"/>
              <a:t>(from 16 to 32 racks)</a:t>
            </a:r>
          </a:p>
          <a:p>
            <a:pPr eaLnBrk="1" hangingPunct="1">
              <a:spcAft>
                <a:spcPts val="600"/>
              </a:spcAft>
            </a:pPr>
            <a:r>
              <a:rPr lang="en-US" sz="2400" dirty="0"/>
              <a:t>Utilization: </a:t>
            </a:r>
          </a:p>
          <a:p>
            <a:pPr lvl="1" eaLnBrk="1" hangingPunct="1">
              <a:spcAft>
                <a:spcPts val="600"/>
              </a:spcAft>
            </a:pPr>
            <a:r>
              <a:rPr lang="en-US" sz="2000" dirty="0">
                <a:ea typeface="ＭＳ Ｐゴシック" pitchFamily="-107" charset="-128"/>
              </a:rPr>
              <a:t>Sustained: 99.6%</a:t>
            </a:r>
          </a:p>
          <a:p>
            <a:pPr lvl="1" eaLnBrk="1" hangingPunct="1">
              <a:spcAft>
                <a:spcPts val="600"/>
              </a:spcAft>
            </a:pPr>
            <a:r>
              <a:rPr lang="en-US" sz="2000" dirty="0">
                <a:ea typeface="ＭＳ Ｐゴシック" pitchFamily="-107" charset="-128"/>
              </a:rPr>
              <a:t>Overall: 78.3%</a:t>
            </a:r>
          </a:p>
        </p:txBody>
      </p:sp>
      <p:pic>
        <p:nvPicPr>
          <p:cNvPr id="48134" name="Picture 8"/>
          <p:cNvPicPr>
            <a:picLocks noChangeAspect="1"/>
          </p:cNvPicPr>
          <p:nvPr/>
        </p:nvPicPr>
        <p:blipFill>
          <a:blip r:embed="rId4"/>
          <a:srcRect b="1740"/>
          <a:stretch>
            <a:fillRect/>
          </a:stretch>
        </p:blipFill>
        <p:spPr bwMode="auto">
          <a:xfrm>
            <a:off x="0" y="942970"/>
            <a:ext cx="7499513" cy="3656013"/>
          </a:xfrm>
          <a:prstGeom prst="rect">
            <a:avLst/>
          </a:prstGeom>
          <a:noFill/>
          <a:ln w="9525">
            <a:noFill/>
            <a:miter lim="800000"/>
            <a:headEnd/>
            <a:tailEnd/>
          </a:ln>
        </p:spPr>
      </p:pic>
      <p:pic>
        <p:nvPicPr>
          <p:cNvPr id="48135" name="Picture 6"/>
          <p:cNvPicPr>
            <a:picLocks noChangeAspect="1"/>
          </p:cNvPicPr>
          <p:nvPr/>
        </p:nvPicPr>
        <p:blipFill>
          <a:blip r:embed="rId5" cstate="print"/>
          <a:srcRect t="13200" r="3589" b="4800"/>
          <a:stretch>
            <a:fillRect/>
          </a:stretch>
        </p:blipFill>
        <p:spPr bwMode="auto">
          <a:xfrm>
            <a:off x="998740" y="4960938"/>
            <a:ext cx="924342" cy="1217612"/>
          </a:xfrm>
          <a:prstGeom prst="rect">
            <a:avLst/>
          </a:prstGeom>
          <a:solidFill>
            <a:srgbClr val="FFFFFF"/>
          </a:solidFill>
          <a:ln w="9525">
            <a:noFill/>
            <a:miter lim="800000"/>
            <a:headEnd/>
            <a:tailEnd/>
          </a:ln>
        </p:spPr>
      </p:pic>
      <p:pic>
        <p:nvPicPr>
          <p:cNvPr id="48136" name="Picture 7" descr="ioan_raicu.jpg"/>
          <p:cNvPicPr>
            <a:picLocks noChangeAspect="1"/>
          </p:cNvPicPr>
          <p:nvPr/>
        </p:nvPicPr>
        <p:blipFill>
          <a:blip r:embed="rId6" cstate="print"/>
          <a:srcRect/>
          <a:stretch>
            <a:fillRect/>
          </a:stretch>
        </p:blipFill>
        <p:spPr bwMode="auto">
          <a:xfrm>
            <a:off x="0" y="4953001"/>
            <a:ext cx="993323" cy="1243013"/>
          </a:xfrm>
          <a:prstGeom prst="rect">
            <a:avLst/>
          </a:prstGeom>
          <a:solidFill>
            <a:srgbClr val="FFFFFF"/>
          </a:solidFill>
          <a:ln w="9525">
            <a:noFill/>
            <a:miter lim="800000"/>
            <a:headEnd/>
            <a:tailEnd/>
          </a:ln>
        </p:spPr>
      </p:pic>
      <p:sp>
        <p:nvSpPr>
          <p:cNvPr id="48137" name="TextBox 9"/>
          <p:cNvSpPr txBox="1">
            <a:spLocks noChangeArrowheads="1"/>
          </p:cNvSpPr>
          <p:nvPr/>
        </p:nvSpPr>
        <p:spPr bwMode="auto">
          <a:xfrm>
            <a:off x="52904" y="6149976"/>
            <a:ext cx="840394" cy="707886"/>
          </a:xfrm>
          <a:prstGeom prst="rect">
            <a:avLst/>
          </a:prstGeom>
          <a:solidFill>
            <a:srgbClr val="FFFFFF"/>
          </a:solidFill>
          <a:ln w="9525">
            <a:noFill/>
            <a:miter lim="800000"/>
            <a:headEnd/>
            <a:tailEnd/>
          </a:ln>
        </p:spPr>
        <p:txBody>
          <a:bodyPr wrap="none">
            <a:prstTxWarp prst="textNoShape">
              <a:avLst/>
            </a:prstTxWarp>
            <a:spAutoFit/>
          </a:bodyPr>
          <a:lstStyle/>
          <a:p>
            <a:pPr algn="ctr" eaLnBrk="0" hangingPunct="0"/>
            <a:r>
              <a:rPr lang="en-US" sz="2000">
                <a:solidFill>
                  <a:srgbClr val="000000"/>
                </a:solidFill>
              </a:rPr>
              <a:t>Ioan</a:t>
            </a:r>
            <a:br>
              <a:rPr lang="en-US" sz="2000">
                <a:solidFill>
                  <a:srgbClr val="000000"/>
                </a:solidFill>
              </a:rPr>
            </a:br>
            <a:r>
              <a:rPr lang="en-US" sz="2000">
                <a:solidFill>
                  <a:srgbClr val="000000"/>
                </a:solidFill>
              </a:rPr>
              <a:t>Raicu</a:t>
            </a:r>
          </a:p>
        </p:txBody>
      </p:sp>
      <p:sp>
        <p:nvSpPr>
          <p:cNvPr id="48138" name="TextBox 10"/>
          <p:cNvSpPr txBox="1">
            <a:spLocks noChangeArrowheads="1"/>
          </p:cNvSpPr>
          <p:nvPr/>
        </p:nvSpPr>
        <p:spPr bwMode="auto">
          <a:xfrm>
            <a:off x="964881" y="6149976"/>
            <a:ext cx="911903" cy="707886"/>
          </a:xfrm>
          <a:prstGeom prst="rect">
            <a:avLst/>
          </a:prstGeom>
          <a:solidFill>
            <a:srgbClr val="FFFFFF"/>
          </a:solidFill>
          <a:ln w="9525">
            <a:noFill/>
            <a:miter lim="800000"/>
            <a:headEnd/>
            <a:tailEnd/>
          </a:ln>
        </p:spPr>
        <p:txBody>
          <a:bodyPr wrap="none">
            <a:prstTxWarp prst="textNoShape">
              <a:avLst/>
            </a:prstTxWarp>
            <a:spAutoFit/>
          </a:bodyPr>
          <a:lstStyle/>
          <a:p>
            <a:pPr algn="ctr" eaLnBrk="0" hangingPunct="0"/>
            <a:r>
              <a:rPr lang="en-US" sz="2000">
                <a:solidFill>
                  <a:srgbClr val="000000"/>
                </a:solidFill>
              </a:rPr>
              <a:t>Zhao</a:t>
            </a:r>
            <a:br>
              <a:rPr lang="en-US" sz="2000">
                <a:solidFill>
                  <a:srgbClr val="000000"/>
                </a:solidFill>
              </a:rPr>
            </a:br>
            <a:r>
              <a:rPr lang="en-US" sz="2000">
                <a:solidFill>
                  <a:srgbClr val="000000"/>
                </a:solidFill>
              </a:rPr>
              <a:t>Zhang</a:t>
            </a:r>
          </a:p>
        </p:txBody>
      </p:sp>
      <p:pic>
        <p:nvPicPr>
          <p:cNvPr id="48139" name="Picture 12" descr="wilde_sm2.png"/>
          <p:cNvPicPr>
            <a:picLocks noChangeAspect="1"/>
          </p:cNvPicPr>
          <p:nvPr/>
        </p:nvPicPr>
        <p:blipFill>
          <a:blip r:embed="rId7"/>
          <a:srcRect l="16617" t="4138" r="11078" b="24831"/>
          <a:stretch>
            <a:fillRect/>
          </a:stretch>
        </p:blipFill>
        <p:spPr bwMode="auto">
          <a:xfrm>
            <a:off x="1934001" y="4946650"/>
            <a:ext cx="910546" cy="1239838"/>
          </a:xfrm>
          <a:prstGeom prst="rect">
            <a:avLst/>
          </a:prstGeom>
          <a:solidFill>
            <a:srgbClr val="FFFFFF"/>
          </a:solidFill>
          <a:ln w="9525">
            <a:noFill/>
            <a:miter lim="800000"/>
            <a:headEnd/>
            <a:tailEnd/>
          </a:ln>
        </p:spPr>
      </p:pic>
      <p:sp>
        <p:nvSpPr>
          <p:cNvPr id="48140" name="TextBox 13"/>
          <p:cNvSpPr txBox="1">
            <a:spLocks noChangeArrowheads="1"/>
          </p:cNvSpPr>
          <p:nvPr/>
        </p:nvSpPr>
        <p:spPr bwMode="auto">
          <a:xfrm>
            <a:off x="2001716" y="6149976"/>
            <a:ext cx="825992" cy="707886"/>
          </a:xfrm>
          <a:prstGeom prst="rect">
            <a:avLst/>
          </a:prstGeom>
          <a:solidFill>
            <a:srgbClr val="FFFFFF"/>
          </a:solidFill>
          <a:ln w="9525">
            <a:noFill/>
            <a:miter lim="800000"/>
            <a:headEnd/>
            <a:tailEnd/>
          </a:ln>
        </p:spPr>
        <p:txBody>
          <a:bodyPr wrap="none">
            <a:prstTxWarp prst="textNoShape">
              <a:avLst/>
            </a:prstTxWarp>
            <a:spAutoFit/>
          </a:bodyPr>
          <a:lstStyle/>
          <a:p>
            <a:pPr algn="ctr" eaLnBrk="0" hangingPunct="0"/>
            <a:r>
              <a:rPr lang="en-US" sz="2000">
                <a:solidFill>
                  <a:srgbClr val="000000"/>
                </a:solidFill>
              </a:rPr>
              <a:t>Mike</a:t>
            </a:r>
            <a:br>
              <a:rPr lang="en-US" sz="2000">
                <a:solidFill>
                  <a:srgbClr val="000000"/>
                </a:solidFill>
              </a:rPr>
            </a:br>
            <a:r>
              <a:rPr lang="en-US" sz="2000">
                <a:solidFill>
                  <a:srgbClr val="000000"/>
                </a:solidFill>
              </a:rPr>
              <a:t>Wilde</a:t>
            </a:r>
          </a:p>
        </p:txBody>
      </p:sp>
      <p:sp>
        <p:nvSpPr>
          <p:cNvPr id="48141" name="TextBox 15"/>
          <p:cNvSpPr txBox="1">
            <a:spLocks noChangeArrowheads="1"/>
          </p:cNvSpPr>
          <p:nvPr/>
        </p:nvSpPr>
        <p:spPr bwMode="auto">
          <a:xfrm>
            <a:off x="3971570" y="4244976"/>
            <a:ext cx="1115572" cy="307777"/>
          </a:xfrm>
          <a:prstGeom prst="rect">
            <a:avLst/>
          </a:prstGeom>
          <a:noFill/>
          <a:ln w="9525">
            <a:noFill/>
            <a:miter lim="800000"/>
            <a:headEnd/>
            <a:tailEnd/>
          </a:ln>
        </p:spPr>
        <p:txBody>
          <a:bodyPr wrap="none">
            <a:prstTxWarp prst="textNoShape">
              <a:avLst/>
            </a:prstTxWarp>
            <a:spAutoFit/>
          </a:bodyPr>
          <a:lstStyle/>
          <a:p>
            <a:pPr algn="r" eaLnBrk="0" hangingPunct="0"/>
            <a:r>
              <a:rPr lang="en-US" sz="1400"/>
              <a:t>Time (secs)</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39" y="228601"/>
            <a:ext cx="11164886" cy="677108"/>
          </a:xfrm>
        </p:spPr>
        <p:txBody>
          <a:bodyPr/>
          <a:lstStyle/>
          <a:p>
            <a:r>
              <a:rPr dirty="0" smtClean="0"/>
              <a:t>Data Cauldron @ U.Chicago</a:t>
            </a:r>
            <a:r>
              <a:rPr lang="en-US" dirty="0" smtClean="0"/>
              <a:t>:Methods</a:t>
            </a:r>
            <a:endParaRPr lang="en-US" dirty="0"/>
          </a:p>
        </p:txBody>
      </p:sp>
      <p:sp>
        <p:nvSpPr>
          <p:cNvPr id="3" name="Content Placeholder 2"/>
          <p:cNvSpPr>
            <a:spLocks noGrp="1"/>
          </p:cNvSpPr>
          <p:nvPr>
            <p:ph idx="4294967295"/>
          </p:nvPr>
        </p:nvSpPr>
        <p:spPr>
          <a:xfrm>
            <a:off x="609600" y="1019177"/>
            <a:ext cx="11579225" cy="6410325"/>
          </a:xfrm>
        </p:spPr>
        <p:txBody>
          <a:bodyPr/>
          <a:lstStyle/>
          <a:p>
            <a:r>
              <a:rPr lang="en-US" dirty="0" smtClean="0"/>
              <a:t>HPC systems software (MPICH, PVFS, </a:t>
            </a:r>
            <a:r>
              <a:rPr lang="en-US" dirty="0" err="1" smtClean="0"/>
              <a:t>ZeptOS</a:t>
            </a:r>
            <a:r>
              <a:rPr lang="en-US" dirty="0" smtClean="0"/>
              <a:t>)</a:t>
            </a:r>
          </a:p>
          <a:p>
            <a:r>
              <a:rPr lang="en-US" dirty="0" smtClean="0"/>
              <a:t>Collaborative data tagging (GLOSS)</a:t>
            </a:r>
          </a:p>
          <a:p>
            <a:r>
              <a:rPr lang="en-US" dirty="0" smtClean="0"/>
              <a:t>Data integration (XDTM)</a:t>
            </a:r>
          </a:p>
          <a:p>
            <a:r>
              <a:rPr lang="en-US" dirty="0" smtClean="0"/>
              <a:t>HPC data analytics and visualization</a:t>
            </a:r>
          </a:p>
          <a:p>
            <a:r>
              <a:rPr lang="en-US" dirty="0" smtClean="0"/>
              <a:t>Loosely coupled parallelism (Swift, </a:t>
            </a:r>
            <a:r>
              <a:rPr lang="en-US" dirty="0" err="1" smtClean="0"/>
              <a:t>Hadoop</a:t>
            </a:r>
            <a:r>
              <a:rPr lang="en-US" dirty="0" smtClean="0"/>
              <a:t>)</a:t>
            </a:r>
          </a:p>
          <a:p>
            <a:r>
              <a:rPr lang="en-US" dirty="0" smtClean="0"/>
              <a:t>Dynamic provisioning (</a:t>
            </a:r>
            <a:r>
              <a:rPr lang="en-US" dirty="0" err="1" smtClean="0"/>
              <a:t>Falkon</a:t>
            </a:r>
            <a:r>
              <a:rPr lang="en-US" dirty="0" smtClean="0"/>
              <a:t>)</a:t>
            </a:r>
          </a:p>
          <a:p>
            <a:r>
              <a:rPr lang="en-US" dirty="0" smtClean="0"/>
              <a:t>Service authoring (Introduce, </a:t>
            </a:r>
            <a:r>
              <a:rPr lang="en-US" dirty="0" err="1" smtClean="0"/>
              <a:t>caGrid</a:t>
            </a:r>
            <a:r>
              <a:rPr lang="en-US" dirty="0" smtClean="0"/>
              <a:t>, </a:t>
            </a:r>
            <a:r>
              <a:rPr lang="en-US" dirty="0" err="1" smtClean="0"/>
              <a:t>gRAVI</a:t>
            </a:r>
            <a:r>
              <a:rPr lang="en-US" dirty="0" smtClean="0"/>
              <a:t>)</a:t>
            </a:r>
          </a:p>
          <a:p>
            <a:r>
              <a:rPr lang="en-US" dirty="0" smtClean="0"/>
              <a:t>Provenance recording and query (Swift)</a:t>
            </a:r>
          </a:p>
          <a:p>
            <a:r>
              <a:rPr lang="en-US" dirty="0" smtClean="0"/>
              <a:t>Service composition and workflow (</a:t>
            </a:r>
            <a:r>
              <a:rPr lang="en-US" dirty="0" err="1" smtClean="0"/>
              <a:t>Taverna</a:t>
            </a:r>
            <a:r>
              <a:rPr lang="en-US" dirty="0" smtClean="0"/>
              <a:t>)</a:t>
            </a:r>
          </a:p>
          <a:p>
            <a:r>
              <a:rPr lang="en-US" dirty="0" smtClean="0"/>
              <a:t>Virtualization management (Workspace Service)</a:t>
            </a:r>
          </a:p>
          <a:p>
            <a:r>
              <a:rPr lang="en-US" dirty="0" smtClean="0"/>
              <a:t>Distributed data management (</a:t>
            </a:r>
            <a:r>
              <a:rPr lang="en-US" dirty="0" err="1" smtClean="0"/>
              <a:t>GridFTP</a:t>
            </a:r>
            <a:r>
              <a:rPr lang="en-US" dirty="0" smtClean="0"/>
              <a:t>, etc.)</a:t>
            </a:r>
          </a:p>
          <a:p>
            <a:endParaRPr lang="en-US"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03" name="Rectangle 3"/>
          <p:cNvSpPr>
            <a:spLocks noGrp="1" noChangeArrowheads="1"/>
          </p:cNvSpPr>
          <p:nvPr>
            <p:ph type="title"/>
          </p:nvPr>
        </p:nvSpPr>
        <p:spPr/>
        <p:txBody>
          <a:bodyPr/>
          <a:lstStyle/>
          <a:p>
            <a:r>
              <a:rPr lang="en-US" dirty="0" smtClean="0"/>
              <a:t>High-PerformanceData Analytics</a:t>
            </a:r>
            <a:endParaRPr lang="en-US" dirty="0"/>
          </a:p>
        </p:txBody>
      </p:sp>
      <p:grpSp>
        <p:nvGrpSpPr>
          <p:cNvPr id="2" name="Group 4"/>
          <p:cNvGrpSpPr>
            <a:grpSpLocks/>
          </p:cNvGrpSpPr>
          <p:nvPr/>
        </p:nvGrpSpPr>
        <p:grpSpPr bwMode="auto">
          <a:xfrm>
            <a:off x="10635596" y="5878514"/>
            <a:ext cx="1362778" cy="733425"/>
            <a:chOff x="4746" y="3654"/>
            <a:chExt cx="644" cy="462"/>
          </a:xfrm>
        </p:grpSpPr>
        <p:pic>
          <p:nvPicPr>
            <p:cNvPr id="3840005" name="Picture 5"/>
            <p:cNvPicPr>
              <a:picLocks noChangeAspect="1" noChangeArrowheads="1"/>
            </p:cNvPicPr>
            <p:nvPr/>
          </p:nvPicPr>
          <p:blipFill>
            <a:blip r:embed="rId3"/>
            <a:srcRect/>
            <a:stretch>
              <a:fillRect/>
            </a:stretch>
          </p:blipFill>
          <p:spPr bwMode="auto">
            <a:xfrm>
              <a:off x="4857" y="3927"/>
              <a:ext cx="320" cy="189"/>
            </a:xfrm>
            <a:prstGeom prst="rect">
              <a:avLst/>
            </a:prstGeom>
            <a:noFill/>
          </p:spPr>
        </p:pic>
        <p:pic>
          <p:nvPicPr>
            <p:cNvPr id="3840006" name="Picture 6"/>
            <p:cNvPicPr>
              <a:picLocks noChangeAspect="1" noChangeArrowheads="1"/>
            </p:cNvPicPr>
            <p:nvPr/>
          </p:nvPicPr>
          <p:blipFill>
            <a:blip r:embed="rId3"/>
            <a:srcRect/>
            <a:stretch>
              <a:fillRect/>
            </a:stretch>
          </p:blipFill>
          <p:spPr bwMode="auto">
            <a:xfrm>
              <a:off x="4746" y="3763"/>
              <a:ext cx="320" cy="189"/>
            </a:xfrm>
            <a:prstGeom prst="rect">
              <a:avLst/>
            </a:prstGeom>
            <a:noFill/>
          </p:spPr>
        </p:pic>
        <p:pic>
          <p:nvPicPr>
            <p:cNvPr id="3840007" name="Picture 7"/>
            <p:cNvPicPr>
              <a:picLocks noChangeAspect="1" noChangeArrowheads="1"/>
            </p:cNvPicPr>
            <p:nvPr/>
          </p:nvPicPr>
          <p:blipFill>
            <a:blip r:embed="rId3"/>
            <a:srcRect/>
            <a:stretch>
              <a:fillRect/>
            </a:stretch>
          </p:blipFill>
          <p:spPr bwMode="auto">
            <a:xfrm>
              <a:off x="4972" y="3654"/>
              <a:ext cx="320" cy="189"/>
            </a:xfrm>
            <a:prstGeom prst="rect">
              <a:avLst/>
            </a:prstGeom>
            <a:noFill/>
          </p:spPr>
        </p:pic>
        <p:pic>
          <p:nvPicPr>
            <p:cNvPr id="3840008" name="Picture 8"/>
            <p:cNvPicPr>
              <a:picLocks noChangeAspect="1" noChangeArrowheads="1"/>
            </p:cNvPicPr>
            <p:nvPr/>
          </p:nvPicPr>
          <p:blipFill>
            <a:blip r:embed="rId3"/>
            <a:srcRect/>
            <a:stretch>
              <a:fillRect/>
            </a:stretch>
          </p:blipFill>
          <p:spPr bwMode="auto">
            <a:xfrm>
              <a:off x="5070" y="3789"/>
              <a:ext cx="320" cy="189"/>
            </a:xfrm>
            <a:prstGeom prst="rect">
              <a:avLst/>
            </a:prstGeom>
            <a:noFill/>
          </p:spPr>
        </p:pic>
      </p:grpSp>
      <p:grpSp>
        <p:nvGrpSpPr>
          <p:cNvPr id="3" name="Group 9"/>
          <p:cNvGrpSpPr>
            <a:grpSpLocks/>
          </p:cNvGrpSpPr>
          <p:nvPr/>
        </p:nvGrpSpPr>
        <p:grpSpPr bwMode="auto">
          <a:xfrm>
            <a:off x="8982911" y="5894389"/>
            <a:ext cx="1362778" cy="733425"/>
            <a:chOff x="4746" y="3654"/>
            <a:chExt cx="644" cy="462"/>
          </a:xfrm>
        </p:grpSpPr>
        <p:pic>
          <p:nvPicPr>
            <p:cNvPr id="3840010" name="Picture 10"/>
            <p:cNvPicPr>
              <a:picLocks noChangeAspect="1" noChangeArrowheads="1"/>
            </p:cNvPicPr>
            <p:nvPr/>
          </p:nvPicPr>
          <p:blipFill>
            <a:blip r:embed="rId3"/>
            <a:srcRect/>
            <a:stretch>
              <a:fillRect/>
            </a:stretch>
          </p:blipFill>
          <p:spPr bwMode="auto">
            <a:xfrm>
              <a:off x="4857" y="3927"/>
              <a:ext cx="320" cy="189"/>
            </a:xfrm>
            <a:prstGeom prst="rect">
              <a:avLst/>
            </a:prstGeom>
            <a:noFill/>
          </p:spPr>
        </p:pic>
        <p:pic>
          <p:nvPicPr>
            <p:cNvPr id="3840011" name="Picture 11"/>
            <p:cNvPicPr>
              <a:picLocks noChangeAspect="1" noChangeArrowheads="1"/>
            </p:cNvPicPr>
            <p:nvPr/>
          </p:nvPicPr>
          <p:blipFill>
            <a:blip r:embed="rId3"/>
            <a:srcRect/>
            <a:stretch>
              <a:fillRect/>
            </a:stretch>
          </p:blipFill>
          <p:spPr bwMode="auto">
            <a:xfrm>
              <a:off x="4746" y="3763"/>
              <a:ext cx="320" cy="189"/>
            </a:xfrm>
            <a:prstGeom prst="rect">
              <a:avLst/>
            </a:prstGeom>
            <a:noFill/>
          </p:spPr>
        </p:pic>
        <p:pic>
          <p:nvPicPr>
            <p:cNvPr id="3840012" name="Picture 12"/>
            <p:cNvPicPr>
              <a:picLocks noChangeAspect="1" noChangeArrowheads="1"/>
            </p:cNvPicPr>
            <p:nvPr/>
          </p:nvPicPr>
          <p:blipFill>
            <a:blip r:embed="rId3"/>
            <a:srcRect/>
            <a:stretch>
              <a:fillRect/>
            </a:stretch>
          </p:blipFill>
          <p:spPr bwMode="auto">
            <a:xfrm>
              <a:off x="4972" y="3654"/>
              <a:ext cx="320" cy="189"/>
            </a:xfrm>
            <a:prstGeom prst="rect">
              <a:avLst/>
            </a:prstGeom>
            <a:noFill/>
          </p:spPr>
        </p:pic>
        <p:pic>
          <p:nvPicPr>
            <p:cNvPr id="3840013" name="Picture 13"/>
            <p:cNvPicPr>
              <a:picLocks noChangeAspect="1" noChangeArrowheads="1"/>
            </p:cNvPicPr>
            <p:nvPr/>
          </p:nvPicPr>
          <p:blipFill>
            <a:blip r:embed="rId3"/>
            <a:srcRect/>
            <a:stretch>
              <a:fillRect/>
            </a:stretch>
          </p:blipFill>
          <p:spPr bwMode="auto">
            <a:xfrm>
              <a:off x="5070" y="3789"/>
              <a:ext cx="320" cy="189"/>
            </a:xfrm>
            <a:prstGeom prst="rect">
              <a:avLst/>
            </a:prstGeom>
            <a:noFill/>
          </p:spPr>
        </p:pic>
      </p:grpSp>
      <p:grpSp>
        <p:nvGrpSpPr>
          <p:cNvPr id="4" name="Group 14"/>
          <p:cNvGrpSpPr>
            <a:grpSpLocks/>
          </p:cNvGrpSpPr>
          <p:nvPr/>
        </p:nvGrpSpPr>
        <p:grpSpPr bwMode="auto">
          <a:xfrm>
            <a:off x="7330224" y="5900739"/>
            <a:ext cx="1362778" cy="733425"/>
            <a:chOff x="4746" y="3654"/>
            <a:chExt cx="644" cy="462"/>
          </a:xfrm>
        </p:grpSpPr>
        <p:pic>
          <p:nvPicPr>
            <p:cNvPr id="3840015" name="Picture 15"/>
            <p:cNvPicPr>
              <a:picLocks noChangeAspect="1" noChangeArrowheads="1"/>
            </p:cNvPicPr>
            <p:nvPr/>
          </p:nvPicPr>
          <p:blipFill>
            <a:blip r:embed="rId3"/>
            <a:srcRect/>
            <a:stretch>
              <a:fillRect/>
            </a:stretch>
          </p:blipFill>
          <p:spPr bwMode="auto">
            <a:xfrm>
              <a:off x="4857" y="3927"/>
              <a:ext cx="320" cy="189"/>
            </a:xfrm>
            <a:prstGeom prst="rect">
              <a:avLst/>
            </a:prstGeom>
            <a:noFill/>
          </p:spPr>
        </p:pic>
        <p:pic>
          <p:nvPicPr>
            <p:cNvPr id="3840016" name="Picture 16"/>
            <p:cNvPicPr>
              <a:picLocks noChangeAspect="1" noChangeArrowheads="1"/>
            </p:cNvPicPr>
            <p:nvPr/>
          </p:nvPicPr>
          <p:blipFill>
            <a:blip r:embed="rId3"/>
            <a:srcRect/>
            <a:stretch>
              <a:fillRect/>
            </a:stretch>
          </p:blipFill>
          <p:spPr bwMode="auto">
            <a:xfrm>
              <a:off x="4746" y="3763"/>
              <a:ext cx="320" cy="189"/>
            </a:xfrm>
            <a:prstGeom prst="rect">
              <a:avLst/>
            </a:prstGeom>
            <a:noFill/>
          </p:spPr>
        </p:pic>
        <p:pic>
          <p:nvPicPr>
            <p:cNvPr id="3840017" name="Picture 17"/>
            <p:cNvPicPr>
              <a:picLocks noChangeAspect="1" noChangeArrowheads="1"/>
            </p:cNvPicPr>
            <p:nvPr/>
          </p:nvPicPr>
          <p:blipFill>
            <a:blip r:embed="rId3"/>
            <a:srcRect/>
            <a:stretch>
              <a:fillRect/>
            </a:stretch>
          </p:blipFill>
          <p:spPr bwMode="auto">
            <a:xfrm>
              <a:off x="4972" y="3654"/>
              <a:ext cx="320" cy="189"/>
            </a:xfrm>
            <a:prstGeom prst="rect">
              <a:avLst/>
            </a:prstGeom>
            <a:noFill/>
          </p:spPr>
        </p:pic>
        <p:pic>
          <p:nvPicPr>
            <p:cNvPr id="3840018" name="Picture 18"/>
            <p:cNvPicPr>
              <a:picLocks noChangeAspect="1" noChangeArrowheads="1"/>
            </p:cNvPicPr>
            <p:nvPr/>
          </p:nvPicPr>
          <p:blipFill>
            <a:blip r:embed="rId3"/>
            <a:srcRect/>
            <a:stretch>
              <a:fillRect/>
            </a:stretch>
          </p:blipFill>
          <p:spPr bwMode="auto">
            <a:xfrm>
              <a:off x="5070" y="3789"/>
              <a:ext cx="320" cy="189"/>
            </a:xfrm>
            <a:prstGeom prst="rect">
              <a:avLst/>
            </a:prstGeom>
            <a:noFill/>
          </p:spPr>
        </p:pic>
      </p:grpSp>
      <p:sp>
        <p:nvSpPr>
          <p:cNvPr id="3840019" name="AutoShape 19"/>
          <p:cNvSpPr>
            <a:spLocks/>
          </p:cNvSpPr>
          <p:nvPr/>
        </p:nvSpPr>
        <p:spPr bwMode="auto">
          <a:xfrm rot="-5400000">
            <a:off x="6989469" y="1272714"/>
            <a:ext cx="463550" cy="8640099"/>
          </a:xfrm>
          <a:prstGeom prst="rightBrace">
            <a:avLst>
              <a:gd name="adj1" fmla="val 116524"/>
              <a:gd name="adj2" fmla="val 50815"/>
            </a:avLst>
          </a:prstGeom>
          <a:noFill/>
          <a:ln w="9525">
            <a:solidFill>
              <a:schemeClr val="tx1"/>
            </a:solidFill>
            <a:round/>
            <a:headEnd/>
            <a:tailEnd/>
          </a:ln>
          <a:effectLst/>
        </p:spPr>
        <p:txBody>
          <a:bodyPr wrap="none" anchor="ctr">
            <a:prstTxWarp prst="textNoShape">
              <a:avLst/>
            </a:prstTxWarp>
          </a:bodyPr>
          <a:lstStyle/>
          <a:p>
            <a:endParaRPr lang="en-US"/>
          </a:p>
        </p:txBody>
      </p:sp>
      <p:grpSp>
        <p:nvGrpSpPr>
          <p:cNvPr id="5" name="Group 20"/>
          <p:cNvGrpSpPr>
            <a:grpSpLocks/>
          </p:cNvGrpSpPr>
          <p:nvPr/>
        </p:nvGrpSpPr>
        <p:grpSpPr bwMode="auto">
          <a:xfrm>
            <a:off x="224308" y="1309688"/>
            <a:ext cx="1695009" cy="838200"/>
            <a:chOff x="960" y="875"/>
            <a:chExt cx="801" cy="528"/>
          </a:xfrm>
        </p:grpSpPr>
        <p:sp>
          <p:nvSpPr>
            <p:cNvPr id="3840021" name="Rectangle 21"/>
            <p:cNvSpPr>
              <a:spLocks noChangeArrowheads="1"/>
            </p:cNvSpPr>
            <p:nvPr/>
          </p:nvSpPr>
          <p:spPr bwMode="auto">
            <a:xfrm>
              <a:off x="1755" y="994"/>
              <a:ext cx="6" cy="102"/>
            </a:xfrm>
            <a:prstGeom prst="rect">
              <a:avLst/>
            </a:prstGeom>
            <a:noFill/>
            <a:ln w="4763">
              <a:solidFill>
                <a:srgbClr val="FFFFFF"/>
              </a:solidFill>
              <a:miter lim="800000"/>
              <a:headEnd/>
              <a:tailEnd/>
            </a:ln>
          </p:spPr>
          <p:txBody>
            <a:bodyPr>
              <a:prstTxWarp prst="textNoShape">
                <a:avLst/>
              </a:prstTxWarp>
            </a:bodyPr>
            <a:lstStyle/>
            <a:p>
              <a:endParaRPr lang="en-US"/>
            </a:p>
          </p:txBody>
        </p:sp>
        <p:sp>
          <p:nvSpPr>
            <p:cNvPr id="3840022" name="Freeform 22"/>
            <p:cNvSpPr>
              <a:spLocks/>
            </p:cNvSpPr>
            <p:nvPr/>
          </p:nvSpPr>
          <p:spPr bwMode="auto">
            <a:xfrm>
              <a:off x="960" y="1001"/>
              <a:ext cx="723" cy="399"/>
            </a:xfrm>
            <a:custGeom>
              <a:avLst/>
              <a:gdLst/>
              <a:ahLst/>
              <a:cxnLst>
                <a:cxn ang="0">
                  <a:pos x="207" y="9"/>
                </a:cxn>
                <a:cxn ang="0">
                  <a:pos x="198" y="8"/>
                </a:cxn>
                <a:cxn ang="0">
                  <a:pos x="182" y="2"/>
                </a:cxn>
                <a:cxn ang="0">
                  <a:pos x="167" y="2"/>
                </a:cxn>
                <a:cxn ang="0">
                  <a:pos x="152" y="0"/>
                </a:cxn>
                <a:cxn ang="0">
                  <a:pos x="138" y="8"/>
                </a:cxn>
                <a:cxn ang="0">
                  <a:pos x="125" y="17"/>
                </a:cxn>
                <a:cxn ang="0">
                  <a:pos x="123" y="33"/>
                </a:cxn>
                <a:cxn ang="0">
                  <a:pos x="126" y="54"/>
                </a:cxn>
                <a:cxn ang="0">
                  <a:pos x="131" y="61"/>
                </a:cxn>
                <a:cxn ang="0">
                  <a:pos x="128" y="66"/>
                </a:cxn>
                <a:cxn ang="0">
                  <a:pos x="131" y="73"/>
                </a:cxn>
                <a:cxn ang="0">
                  <a:pos x="141" y="91"/>
                </a:cxn>
                <a:cxn ang="0">
                  <a:pos x="137" y="94"/>
                </a:cxn>
                <a:cxn ang="0">
                  <a:pos x="129" y="100"/>
                </a:cxn>
                <a:cxn ang="0">
                  <a:pos x="119" y="103"/>
                </a:cxn>
                <a:cxn ang="0">
                  <a:pos x="98" y="113"/>
                </a:cxn>
                <a:cxn ang="0">
                  <a:pos x="85" y="118"/>
                </a:cxn>
                <a:cxn ang="0">
                  <a:pos x="67" y="136"/>
                </a:cxn>
                <a:cxn ang="0">
                  <a:pos x="49" y="152"/>
                </a:cxn>
                <a:cxn ang="0">
                  <a:pos x="42" y="183"/>
                </a:cxn>
                <a:cxn ang="0">
                  <a:pos x="33" y="222"/>
                </a:cxn>
                <a:cxn ang="0">
                  <a:pos x="19" y="246"/>
                </a:cxn>
                <a:cxn ang="0">
                  <a:pos x="15" y="275"/>
                </a:cxn>
                <a:cxn ang="0">
                  <a:pos x="7" y="277"/>
                </a:cxn>
                <a:cxn ang="0">
                  <a:pos x="0" y="289"/>
                </a:cxn>
                <a:cxn ang="0">
                  <a:pos x="16" y="304"/>
                </a:cxn>
                <a:cxn ang="0">
                  <a:pos x="64" y="323"/>
                </a:cxn>
                <a:cxn ang="0">
                  <a:pos x="165" y="353"/>
                </a:cxn>
                <a:cxn ang="0">
                  <a:pos x="313" y="399"/>
                </a:cxn>
                <a:cxn ang="0">
                  <a:pos x="414" y="399"/>
                </a:cxn>
                <a:cxn ang="0">
                  <a:pos x="551" y="388"/>
                </a:cxn>
                <a:cxn ang="0">
                  <a:pos x="634" y="372"/>
                </a:cxn>
                <a:cxn ang="0">
                  <a:pos x="709" y="330"/>
                </a:cxn>
                <a:cxn ang="0">
                  <a:pos x="723" y="314"/>
                </a:cxn>
                <a:cxn ang="0">
                  <a:pos x="717" y="304"/>
                </a:cxn>
                <a:cxn ang="0">
                  <a:pos x="720" y="296"/>
                </a:cxn>
                <a:cxn ang="0">
                  <a:pos x="719" y="289"/>
                </a:cxn>
                <a:cxn ang="0">
                  <a:pos x="719" y="278"/>
                </a:cxn>
                <a:cxn ang="0">
                  <a:pos x="707" y="229"/>
                </a:cxn>
                <a:cxn ang="0">
                  <a:pos x="682" y="183"/>
                </a:cxn>
                <a:cxn ang="0">
                  <a:pos x="653" y="143"/>
                </a:cxn>
                <a:cxn ang="0">
                  <a:pos x="639" y="127"/>
                </a:cxn>
                <a:cxn ang="0">
                  <a:pos x="633" y="124"/>
                </a:cxn>
                <a:cxn ang="0">
                  <a:pos x="633" y="113"/>
                </a:cxn>
                <a:cxn ang="0">
                  <a:pos x="640" y="95"/>
                </a:cxn>
                <a:cxn ang="0">
                  <a:pos x="646" y="86"/>
                </a:cxn>
                <a:cxn ang="0">
                  <a:pos x="643" y="64"/>
                </a:cxn>
                <a:cxn ang="0">
                  <a:pos x="639" y="49"/>
                </a:cxn>
                <a:cxn ang="0">
                  <a:pos x="627" y="36"/>
                </a:cxn>
                <a:cxn ang="0">
                  <a:pos x="616" y="26"/>
                </a:cxn>
                <a:cxn ang="0">
                  <a:pos x="586" y="23"/>
                </a:cxn>
                <a:cxn ang="0">
                  <a:pos x="579" y="27"/>
                </a:cxn>
                <a:cxn ang="0">
                  <a:pos x="448" y="229"/>
                </a:cxn>
                <a:cxn ang="0">
                  <a:pos x="438" y="246"/>
                </a:cxn>
                <a:cxn ang="0">
                  <a:pos x="427" y="241"/>
                </a:cxn>
                <a:cxn ang="0">
                  <a:pos x="409" y="249"/>
                </a:cxn>
                <a:cxn ang="0">
                  <a:pos x="351" y="234"/>
                </a:cxn>
                <a:cxn ang="0">
                  <a:pos x="333" y="226"/>
                </a:cxn>
                <a:cxn ang="0">
                  <a:pos x="360" y="186"/>
                </a:cxn>
                <a:cxn ang="0">
                  <a:pos x="313" y="133"/>
                </a:cxn>
                <a:cxn ang="0">
                  <a:pos x="207" y="9"/>
                </a:cxn>
                <a:cxn ang="0">
                  <a:pos x="207" y="9"/>
                </a:cxn>
              </a:cxnLst>
              <a:rect l="0" t="0" r="r" b="b"/>
              <a:pathLst>
                <a:path w="723" h="399">
                  <a:moveTo>
                    <a:pt x="207" y="9"/>
                  </a:moveTo>
                  <a:lnTo>
                    <a:pt x="198" y="8"/>
                  </a:lnTo>
                  <a:lnTo>
                    <a:pt x="182" y="2"/>
                  </a:lnTo>
                  <a:lnTo>
                    <a:pt x="167" y="2"/>
                  </a:lnTo>
                  <a:lnTo>
                    <a:pt x="152" y="0"/>
                  </a:lnTo>
                  <a:lnTo>
                    <a:pt x="138" y="8"/>
                  </a:lnTo>
                  <a:lnTo>
                    <a:pt x="125" y="17"/>
                  </a:lnTo>
                  <a:lnTo>
                    <a:pt x="123" y="33"/>
                  </a:lnTo>
                  <a:lnTo>
                    <a:pt x="126" y="54"/>
                  </a:lnTo>
                  <a:lnTo>
                    <a:pt x="131" y="61"/>
                  </a:lnTo>
                  <a:lnTo>
                    <a:pt x="128" y="66"/>
                  </a:lnTo>
                  <a:lnTo>
                    <a:pt x="131" y="73"/>
                  </a:lnTo>
                  <a:lnTo>
                    <a:pt x="141" y="91"/>
                  </a:lnTo>
                  <a:lnTo>
                    <a:pt x="137" y="94"/>
                  </a:lnTo>
                  <a:lnTo>
                    <a:pt x="129" y="100"/>
                  </a:lnTo>
                  <a:lnTo>
                    <a:pt x="119" y="103"/>
                  </a:lnTo>
                  <a:lnTo>
                    <a:pt x="98" y="113"/>
                  </a:lnTo>
                  <a:lnTo>
                    <a:pt x="85" y="118"/>
                  </a:lnTo>
                  <a:lnTo>
                    <a:pt x="67" y="136"/>
                  </a:lnTo>
                  <a:lnTo>
                    <a:pt x="49" y="152"/>
                  </a:lnTo>
                  <a:lnTo>
                    <a:pt x="42" y="183"/>
                  </a:lnTo>
                  <a:lnTo>
                    <a:pt x="33" y="222"/>
                  </a:lnTo>
                  <a:lnTo>
                    <a:pt x="19" y="246"/>
                  </a:lnTo>
                  <a:lnTo>
                    <a:pt x="15" y="275"/>
                  </a:lnTo>
                  <a:lnTo>
                    <a:pt x="7" y="277"/>
                  </a:lnTo>
                  <a:lnTo>
                    <a:pt x="0" y="289"/>
                  </a:lnTo>
                  <a:lnTo>
                    <a:pt x="16" y="304"/>
                  </a:lnTo>
                  <a:lnTo>
                    <a:pt x="64" y="323"/>
                  </a:lnTo>
                  <a:lnTo>
                    <a:pt x="165" y="353"/>
                  </a:lnTo>
                  <a:lnTo>
                    <a:pt x="313" y="399"/>
                  </a:lnTo>
                  <a:lnTo>
                    <a:pt x="414" y="399"/>
                  </a:lnTo>
                  <a:lnTo>
                    <a:pt x="551" y="388"/>
                  </a:lnTo>
                  <a:lnTo>
                    <a:pt x="634" y="372"/>
                  </a:lnTo>
                  <a:lnTo>
                    <a:pt x="709" y="330"/>
                  </a:lnTo>
                  <a:lnTo>
                    <a:pt x="723" y="314"/>
                  </a:lnTo>
                  <a:lnTo>
                    <a:pt x="717" y="304"/>
                  </a:lnTo>
                  <a:lnTo>
                    <a:pt x="720" y="296"/>
                  </a:lnTo>
                  <a:lnTo>
                    <a:pt x="719" y="289"/>
                  </a:lnTo>
                  <a:lnTo>
                    <a:pt x="719" y="278"/>
                  </a:lnTo>
                  <a:lnTo>
                    <a:pt x="707" y="229"/>
                  </a:lnTo>
                  <a:lnTo>
                    <a:pt x="682" y="183"/>
                  </a:lnTo>
                  <a:lnTo>
                    <a:pt x="653" y="143"/>
                  </a:lnTo>
                  <a:lnTo>
                    <a:pt x="639" y="127"/>
                  </a:lnTo>
                  <a:lnTo>
                    <a:pt x="633" y="124"/>
                  </a:lnTo>
                  <a:lnTo>
                    <a:pt x="633" y="113"/>
                  </a:lnTo>
                  <a:lnTo>
                    <a:pt x="640" y="95"/>
                  </a:lnTo>
                  <a:lnTo>
                    <a:pt x="646" y="86"/>
                  </a:lnTo>
                  <a:lnTo>
                    <a:pt x="643" y="64"/>
                  </a:lnTo>
                  <a:lnTo>
                    <a:pt x="639" y="49"/>
                  </a:lnTo>
                  <a:lnTo>
                    <a:pt x="627" y="36"/>
                  </a:lnTo>
                  <a:lnTo>
                    <a:pt x="616" y="26"/>
                  </a:lnTo>
                  <a:lnTo>
                    <a:pt x="586" y="23"/>
                  </a:lnTo>
                  <a:lnTo>
                    <a:pt x="579" y="27"/>
                  </a:lnTo>
                  <a:lnTo>
                    <a:pt x="448" y="229"/>
                  </a:lnTo>
                  <a:lnTo>
                    <a:pt x="438" y="246"/>
                  </a:lnTo>
                  <a:lnTo>
                    <a:pt x="427" y="241"/>
                  </a:lnTo>
                  <a:lnTo>
                    <a:pt x="409" y="249"/>
                  </a:lnTo>
                  <a:lnTo>
                    <a:pt x="351" y="234"/>
                  </a:lnTo>
                  <a:lnTo>
                    <a:pt x="333" y="226"/>
                  </a:lnTo>
                  <a:lnTo>
                    <a:pt x="360" y="186"/>
                  </a:lnTo>
                  <a:lnTo>
                    <a:pt x="313" y="133"/>
                  </a:lnTo>
                  <a:lnTo>
                    <a:pt x="207" y="9"/>
                  </a:lnTo>
                  <a:lnTo>
                    <a:pt x="207" y="9"/>
                  </a:lnTo>
                  <a:close/>
                </a:path>
              </a:pathLst>
            </a:custGeom>
            <a:solidFill>
              <a:srgbClr val="FFFFFF"/>
            </a:solidFill>
            <a:ln w="9525">
              <a:noFill/>
              <a:round/>
              <a:headEnd/>
              <a:tailEnd/>
            </a:ln>
          </p:spPr>
          <p:txBody>
            <a:bodyPr>
              <a:prstTxWarp prst="textNoShape">
                <a:avLst/>
              </a:prstTxWarp>
            </a:bodyPr>
            <a:lstStyle/>
            <a:p>
              <a:endParaRPr lang="en-US"/>
            </a:p>
          </p:txBody>
        </p:sp>
        <p:sp>
          <p:nvSpPr>
            <p:cNvPr id="3840023" name="Freeform 23"/>
            <p:cNvSpPr>
              <a:spLocks/>
            </p:cNvSpPr>
            <p:nvPr/>
          </p:nvSpPr>
          <p:spPr bwMode="auto">
            <a:xfrm>
              <a:off x="978" y="1259"/>
              <a:ext cx="79" cy="41"/>
            </a:xfrm>
            <a:custGeom>
              <a:avLst/>
              <a:gdLst/>
              <a:ahLst/>
              <a:cxnLst>
                <a:cxn ang="0">
                  <a:pos x="0" y="23"/>
                </a:cxn>
                <a:cxn ang="0">
                  <a:pos x="53" y="0"/>
                </a:cxn>
                <a:cxn ang="0">
                  <a:pos x="79" y="7"/>
                </a:cxn>
                <a:cxn ang="0">
                  <a:pos x="12" y="32"/>
                </a:cxn>
                <a:cxn ang="0">
                  <a:pos x="16" y="35"/>
                </a:cxn>
                <a:cxn ang="0">
                  <a:pos x="4" y="41"/>
                </a:cxn>
                <a:cxn ang="0">
                  <a:pos x="0" y="23"/>
                </a:cxn>
                <a:cxn ang="0">
                  <a:pos x="0" y="23"/>
                </a:cxn>
              </a:cxnLst>
              <a:rect l="0" t="0" r="r" b="b"/>
              <a:pathLst>
                <a:path w="79" h="41">
                  <a:moveTo>
                    <a:pt x="0" y="23"/>
                  </a:moveTo>
                  <a:lnTo>
                    <a:pt x="53" y="0"/>
                  </a:lnTo>
                  <a:lnTo>
                    <a:pt x="79" y="7"/>
                  </a:lnTo>
                  <a:lnTo>
                    <a:pt x="12" y="32"/>
                  </a:lnTo>
                  <a:lnTo>
                    <a:pt x="16" y="35"/>
                  </a:lnTo>
                  <a:lnTo>
                    <a:pt x="4" y="41"/>
                  </a:lnTo>
                  <a:lnTo>
                    <a:pt x="0" y="23"/>
                  </a:lnTo>
                  <a:lnTo>
                    <a:pt x="0" y="23"/>
                  </a:lnTo>
                  <a:close/>
                </a:path>
              </a:pathLst>
            </a:custGeom>
            <a:solidFill>
              <a:srgbClr val="F5DECC"/>
            </a:solidFill>
            <a:ln w="9525">
              <a:noFill/>
              <a:round/>
              <a:headEnd/>
              <a:tailEnd/>
            </a:ln>
          </p:spPr>
          <p:txBody>
            <a:bodyPr>
              <a:prstTxWarp prst="textNoShape">
                <a:avLst/>
              </a:prstTxWarp>
            </a:bodyPr>
            <a:lstStyle/>
            <a:p>
              <a:endParaRPr lang="en-US"/>
            </a:p>
          </p:txBody>
        </p:sp>
        <p:sp>
          <p:nvSpPr>
            <p:cNvPr id="3840024" name="Freeform 24"/>
            <p:cNvSpPr>
              <a:spLocks/>
            </p:cNvSpPr>
            <p:nvPr/>
          </p:nvSpPr>
          <p:spPr bwMode="auto">
            <a:xfrm>
              <a:off x="1283" y="1247"/>
              <a:ext cx="161" cy="84"/>
            </a:xfrm>
            <a:custGeom>
              <a:avLst/>
              <a:gdLst/>
              <a:ahLst/>
              <a:cxnLst>
                <a:cxn ang="0">
                  <a:pos x="0" y="4"/>
                </a:cxn>
                <a:cxn ang="0">
                  <a:pos x="55" y="0"/>
                </a:cxn>
                <a:cxn ang="0">
                  <a:pos x="85" y="7"/>
                </a:cxn>
                <a:cxn ang="0">
                  <a:pos x="76" y="16"/>
                </a:cxn>
                <a:cxn ang="0">
                  <a:pos x="76" y="26"/>
                </a:cxn>
                <a:cxn ang="0">
                  <a:pos x="79" y="35"/>
                </a:cxn>
                <a:cxn ang="0">
                  <a:pos x="83" y="43"/>
                </a:cxn>
                <a:cxn ang="0">
                  <a:pos x="91" y="53"/>
                </a:cxn>
                <a:cxn ang="0">
                  <a:pos x="161" y="41"/>
                </a:cxn>
                <a:cxn ang="0">
                  <a:pos x="110" y="84"/>
                </a:cxn>
                <a:cxn ang="0">
                  <a:pos x="86" y="80"/>
                </a:cxn>
                <a:cxn ang="0">
                  <a:pos x="86" y="56"/>
                </a:cxn>
                <a:cxn ang="0">
                  <a:pos x="24" y="37"/>
                </a:cxn>
                <a:cxn ang="0">
                  <a:pos x="1" y="28"/>
                </a:cxn>
                <a:cxn ang="0">
                  <a:pos x="0" y="4"/>
                </a:cxn>
                <a:cxn ang="0">
                  <a:pos x="0" y="4"/>
                </a:cxn>
              </a:cxnLst>
              <a:rect l="0" t="0" r="r" b="b"/>
              <a:pathLst>
                <a:path w="161" h="84">
                  <a:moveTo>
                    <a:pt x="0" y="4"/>
                  </a:moveTo>
                  <a:lnTo>
                    <a:pt x="55" y="0"/>
                  </a:lnTo>
                  <a:lnTo>
                    <a:pt x="85" y="7"/>
                  </a:lnTo>
                  <a:lnTo>
                    <a:pt x="76" y="16"/>
                  </a:lnTo>
                  <a:lnTo>
                    <a:pt x="76" y="26"/>
                  </a:lnTo>
                  <a:lnTo>
                    <a:pt x="79" y="35"/>
                  </a:lnTo>
                  <a:lnTo>
                    <a:pt x="83" y="43"/>
                  </a:lnTo>
                  <a:lnTo>
                    <a:pt x="91" y="53"/>
                  </a:lnTo>
                  <a:lnTo>
                    <a:pt x="161" y="41"/>
                  </a:lnTo>
                  <a:lnTo>
                    <a:pt x="110" y="84"/>
                  </a:lnTo>
                  <a:lnTo>
                    <a:pt x="86" y="80"/>
                  </a:lnTo>
                  <a:lnTo>
                    <a:pt x="86" y="56"/>
                  </a:lnTo>
                  <a:lnTo>
                    <a:pt x="24" y="37"/>
                  </a:lnTo>
                  <a:lnTo>
                    <a:pt x="1" y="28"/>
                  </a:lnTo>
                  <a:lnTo>
                    <a:pt x="0" y="4"/>
                  </a:lnTo>
                  <a:lnTo>
                    <a:pt x="0" y="4"/>
                  </a:lnTo>
                  <a:close/>
                </a:path>
              </a:pathLst>
            </a:custGeom>
            <a:solidFill>
              <a:srgbClr val="F5DECC"/>
            </a:solidFill>
            <a:ln w="9525">
              <a:noFill/>
              <a:round/>
              <a:headEnd/>
              <a:tailEnd/>
            </a:ln>
          </p:spPr>
          <p:txBody>
            <a:bodyPr>
              <a:prstTxWarp prst="textNoShape">
                <a:avLst/>
              </a:prstTxWarp>
            </a:bodyPr>
            <a:lstStyle/>
            <a:p>
              <a:endParaRPr lang="en-US"/>
            </a:p>
          </p:txBody>
        </p:sp>
        <p:sp>
          <p:nvSpPr>
            <p:cNvPr id="3840025" name="Freeform 25"/>
            <p:cNvSpPr>
              <a:spLocks/>
            </p:cNvSpPr>
            <p:nvPr/>
          </p:nvSpPr>
          <p:spPr bwMode="auto">
            <a:xfrm>
              <a:off x="1115" y="1306"/>
              <a:ext cx="562" cy="97"/>
            </a:xfrm>
            <a:custGeom>
              <a:avLst/>
              <a:gdLst/>
              <a:ahLst/>
              <a:cxnLst>
                <a:cxn ang="0">
                  <a:pos x="0" y="46"/>
                </a:cxn>
                <a:cxn ang="0">
                  <a:pos x="150" y="95"/>
                </a:cxn>
                <a:cxn ang="0">
                  <a:pos x="274" y="97"/>
                </a:cxn>
                <a:cxn ang="0">
                  <a:pos x="400" y="89"/>
                </a:cxn>
                <a:cxn ang="0">
                  <a:pos x="464" y="79"/>
                </a:cxn>
                <a:cxn ang="0">
                  <a:pos x="548" y="42"/>
                </a:cxn>
                <a:cxn ang="0">
                  <a:pos x="562" y="18"/>
                </a:cxn>
                <a:cxn ang="0">
                  <a:pos x="521" y="6"/>
                </a:cxn>
                <a:cxn ang="0">
                  <a:pos x="423" y="39"/>
                </a:cxn>
                <a:cxn ang="0">
                  <a:pos x="369" y="66"/>
                </a:cxn>
                <a:cxn ang="0">
                  <a:pos x="290" y="48"/>
                </a:cxn>
                <a:cxn ang="0">
                  <a:pos x="223" y="33"/>
                </a:cxn>
                <a:cxn ang="0">
                  <a:pos x="149" y="55"/>
                </a:cxn>
                <a:cxn ang="0">
                  <a:pos x="80" y="14"/>
                </a:cxn>
                <a:cxn ang="0">
                  <a:pos x="82" y="0"/>
                </a:cxn>
                <a:cxn ang="0">
                  <a:pos x="22" y="25"/>
                </a:cxn>
                <a:cxn ang="0">
                  <a:pos x="0" y="46"/>
                </a:cxn>
                <a:cxn ang="0">
                  <a:pos x="0" y="46"/>
                </a:cxn>
              </a:cxnLst>
              <a:rect l="0" t="0" r="r" b="b"/>
              <a:pathLst>
                <a:path w="562" h="97">
                  <a:moveTo>
                    <a:pt x="0" y="46"/>
                  </a:moveTo>
                  <a:lnTo>
                    <a:pt x="150" y="95"/>
                  </a:lnTo>
                  <a:lnTo>
                    <a:pt x="274" y="97"/>
                  </a:lnTo>
                  <a:lnTo>
                    <a:pt x="400" y="89"/>
                  </a:lnTo>
                  <a:lnTo>
                    <a:pt x="464" y="79"/>
                  </a:lnTo>
                  <a:lnTo>
                    <a:pt x="548" y="42"/>
                  </a:lnTo>
                  <a:lnTo>
                    <a:pt x="562" y="18"/>
                  </a:lnTo>
                  <a:lnTo>
                    <a:pt x="521" y="6"/>
                  </a:lnTo>
                  <a:lnTo>
                    <a:pt x="423" y="39"/>
                  </a:lnTo>
                  <a:lnTo>
                    <a:pt x="369" y="66"/>
                  </a:lnTo>
                  <a:lnTo>
                    <a:pt x="290" y="48"/>
                  </a:lnTo>
                  <a:lnTo>
                    <a:pt x="223" y="33"/>
                  </a:lnTo>
                  <a:lnTo>
                    <a:pt x="149" y="55"/>
                  </a:lnTo>
                  <a:lnTo>
                    <a:pt x="80" y="14"/>
                  </a:lnTo>
                  <a:lnTo>
                    <a:pt x="82" y="0"/>
                  </a:lnTo>
                  <a:lnTo>
                    <a:pt x="22" y="25"/>
                  </a:lnTo>
                  <a:lnTo>
                    <a:pt x="0" y="46"/>
                  </a:lnTo>
                  <a:lnTo>
                    <a:pt x="0" y="46"/>
                  </a:lnTo>
                  <a:close/>
                </a:path>
              </a:pathLst>
            </a:custGeom>
            <a:solidFill>
              <a:srgbClr val="F5DECC"/>
            </a:solidFill>
            <a:ln w="9525">
              <a:noFill/>
              <a:round/>
              <a:headEnd/>
              <a:tailEnd/>
            </a:ln>
          </p:spPr>
          <p:txBody>
            <a:bodyPr>
              <a:prstTxWarp prst="textNoShape">
                <a:avLst/>
              </a:prstTxWarp>
            </a:bodyPr>
            <a:lstStyle/>
            <a:p>
              <a:endParaRPr lang="en-US"/>
            </a:p>
          </p:txBody>
        </p:sp>
        <p:sp>
          <p:nvSpPr>
            <p:cNvPr id="3840026" name="Freeform 26"/>
            <p:cNvSpPr>
              <a:spLocks/>
            </p:cNvSpPr>
            <p:nvPr/>
          </p:nvSpPr>
          <p:spPr bwMode="auto">
            <a:xfrm>
              <a:off x="1162" y="875"/>
              <a:ext cx="380" cy="355"/>
            </a:xfrm>
            <a:custGeom>
              <a:avLst/>
              <a:gdLst/>
              <a:ahLst/>
              <a:cxnLst>
                <a:cxn ang="0">
                  <a:pos x="17" y="125"/>
                </a:cxn>
                <a:cxn ang="0">
                  <a:pos x="32" y="99"/>
                </a:cxn>
                <a:cxn ang="0">
                  <a:pos x="36" y="65"/>
                </a:cxn>
                <a:cxn ang="0">
                  <a:pos x="51" y="30"/>
                </a:cxn>
                <a:cxn ang="0">
                  <a:pos x="84" y="16"/>
                </a:cxn>
                <a:cxn ang="0">
                  <a:pos x="109" y="19"/>
                </a:cxn>
                <a:cxn ang="0">
                  <a:pos x="127" y="33"/>
                </a:cxn>
                <a:cxn ang="0">
                  <a:pos x="130" y="56"/>
                </a:cxn>
                <a:cxn ang="0">
                  <a:pos x="136" y="77"/>
                </a:cxn>
                <a:cxn ang="0">
                  <a:pos x="130" y="96"/>
                </a:cxn>
                <a:cxn ang="0">
                  <a:pos x="158" y="102"/>
                </a:cxn>
                <a:cxn ang="0">
                  <a:pos x="170" y="126"/>
                </a:cxn>
                <a:cxn ang="0">
                  <a:pos x="197" y="99"/>
                </a:cxn>
                <a:cxn ang="0">
                  <a:pos x="189" y="65"/>
                </a:cxn>
                <a:cxn ang="0">
                  <a:pos x="180" y="52"/>
                </a:cxn>
                <a:cxn ang="0">
                  <a:pos x="198" y="24"/>
                </a:cxn>
                <a:cxn ang="0">
                  <a:pos x="212" y="15"/>
                </a:cxn>
                <a:cxn ang="0">
                  <a:pos x="234" y="0"/>
                </a:cxn>
                <a:cxn ang="0">
                  <a:pos x="261" y="3"/>
                </a:cxn>
                <a:cxn ang="0">
                  <a:pos x="279" y="25"/>
                </a:cxn>
                <a:cxn ang="0">
                  <a:pos x="276" y="53"/>
                </a:cxn>
                <a:cxn ang="0">
                  <a:pos x="282" y="64"/>
                </a:cxn>
                <a:cxn ang="0">
                  <a:pos x="317" y="77"/>
                </a:cxn>
                <a:cxn ang="0">
                  <a:pos x="349" y="98"/>
                </a:cxn>
                <a:cxn ang="0">
                  <a:pos x="365" y="126"/>
                </a:cxn>
                <a:cxn ang="0">
                  <a:pos x="262" y="355"/>
                </a:cxn>
                <a:cxn ang="0">
                  <a:pos x="231" y="337"/>
                </a:cxn>
                <a:cxn ang="0">
                  <a:pos x="233" y="284"/>
                </a:cxn>
                <a:cxn ang="0">
                  <a:pos x="201" y="232"/>
                </a:cxn>
                <a:cxn ang="0">
                  <a:pos x="192" y="256"/>
                </a:cxn>
                <a:cxn ang="0">
                  <a:pos x="191" y="276"/>
                </a:cxn>
                <a:cxn ang="0">
                  <a:pos x="170" y="306"/>
                </a:cxn>
                <a:cxn ang="0">
                  <a:pos x="0" y="141"/>
                </a:cxn>
              </a:cxnLst>
              <a:rect l="0" t="0" r="r" b="b"/>
              <a:pathLst>
                <a:path w="380" h="355">
                  <a:moveTo>
                    <a:pt x="0" y="141"/>
                  </a:moveTo>
                  <a:lnTo>
                    <a:pt x="17" y="125"/>
                  </a:lnTo>
                  <a:lnTo>
                    <a:pt x="39" y="102"/>
                  </a:lnTo>
                  <a:lnTo>
                    <a:pt x="32" y="99"/>
                  </a:lnTo>
                  <a:lnTo>
                    <a:pt x="29" y="76"/>
                  </a:lnTo>
                  <a:lnTo>
                    <a:pt x="36" y="65"/>
                  </a:lnTo>
                  <a:lnTo>
                    <a:pt x="39" y="46"/>
                  </a:lnTo>
                  <a:lnTo>
                    <a:pt x="51" y="30"/>
                  </a:lnTo>
                  <a:lnTo>
                    <a:pt x="66" y="24"/>
                  </a:lnTo>
                  <a:lnTo>
                    <a:pt x="84" y="16"/>
                  </a:lnTo>
                  <a:lnTo>
                    <a:pt x="97" y="22"/>
                  </a:lnTo>
                  <a:lnTo>
                    <a:pt x="109" y="19"/>
                  </a:lnTo>
                  <a:lnTo>
                    <a:pt x="121" y="22"/>
                  </a:lnTo>
                  <a:lnTo>
                    <a:pt x="127" y="33"/>
                  </a:lnTo>
                  <a:lnTo>
                    <a:pt x="127" y="49"/>
                  </a:lnTo>
                  <a:lnTo>
                    <a:pt x="130" y="56"/>
                  </a:lnTo>
                  <a:lnTo>
                    <a:pt x="133" y="68"/>
                  </a:lnTo>
                  <a:lnTo>
                    <a:pt x="136" y="77"/>
                  </a:lnTo>
                  <a:lnTo>
                    <a:pt x="127" y="91"/>
                  </a:lnTo>
                  <a:lnTo>
                    <a:pt x="130" y="96"/>
                  </a:lnTo>
                  <a:lnTo>
                    <a:pt x="148" y="104"/>
                  </a:lnTo>
                  <a:lnTo>
                    <a:pt x="158" y="102"/>
                  </a:lnTo>
                  <a:lnTo>
                    <a:pt x="167" y="108"/>
                  </a:lnTo>
                  <a:lnTo>
                    <a:pt x="170" y="126"/>
                  </a:lnTo>
                  <a:lnTo>
                    <a:pt x="188" y="104"/>
                  </a:lnTo>
                  <a:lnTo>
                    <a:pt x="197" y="99"/>
                  </a:lnTo>
                  <a:lnTo>
                    <a:pt x="191" y="88"/>
                  </a:lnTo>
                  <a:lnTo>
                    <a:pt x="189" y="65"/>
                  </a:lnTo>
                  <a:lnTo>
                    <a:pt x="183" y="61"/>
                  </a:lnTo>
                  <a:lnTo>
                    <a:pt x="180" y="52"/>
                  </a:lnTo>
                  <a:lnTo>
                    <a:pt x="185" y="37"/>
                  </a:lnTo>
                  <a:lnTo>
                    <a:pt x="198" y="24"/>
                  </a:lnTo>
                  <a:lnTo>
                    <a:pt x="203" y="18"/>
                  </a:lnTo>
                  <a:lnTo>
                    <a:pt x="212" y="15"/>
                  </a:lnTo>
                  <a:lnTo>
                    <a:pt x="224" y="6"/>
                  </a:lnTo>
                  <a:lnTo>
                    <a:pt x="234" y="0"/>
                  </a:lnTo>
                  <a:lnTo>
                    <a:pt x="252" y="3"/>
                  </a:lnTo>
                  <a:lnTo>
                    <a:pt x="261" y="3"/>
                  </a:lnTo>
                  <a:lnTo>
                    <a:pt x="271" y="15"/>
                  </a:lnTo>
                  <a:lnTo>
                    <a:pt x="279" y="25"/>
                  </a:lnTo>
                  <a:lnTo>
                    <a:pt x="276" y="41"/>
                  </a:lnTo>
                  <a:lnTo>
                    <a:pt x="276" y="53"/>
                  </a:lnTo>
                  <a:lnTo>
                    <a:pt x="280" y="56"/>
                  </a:lnTo>
                  <a:lnTo>
                    <a:pt x="282" y="64"/>
                  </a:lnTo>
                  <a:lnTo>
                    <a:pt x="297" y="65"/>
                  </a:lnTo>
                  <a:lnTo>
                    <a:pt x="317" y="77"/>
                  </a:lnTo>
                  <a:lnTo>
                    <a:pt x="331" y="80"/>
                  </a:lnTo>
                  <a:lnTo>
                    <a:pt x="349" y="98"/>
                  </a:lnTo>
                  <a:lnTo>
                    <a:pt x="353" y="107"/>
                  </a:lnTo>
                  <a:lnTo>
                    <a:pt x="365" y="126"/>
                  </a:lnTo>
                  <a:lnTo>
                    <a:pt x="380" y="156"/>
                  </a:lnTo>
                  <a:lnTo>
                    <a:pt x="262" y="355"/>
                  </a:lnTo>
                  <a:lnTo>
                    <a:pt x="242" y="354"/>
                  </a:lnTo>
                  <a:lnTo>
                    <a:pt x="231" y="337"/>
                  </a:lnTo>
                  <a:lnTo>
                    <a:pt x="236" y="300"/>
                  </a:lnTo>
                  <a:lnTo>
                    <a:pt x="233" y="284"/>
                  </a:lnTo>
                  <a:lnTo>
                    <a:pt x="210" y="248"/>
                  </a:lnTo>
                  <a:lnTo>
                    <a:pt x="201" y="232"/>
                  </a:lnTo>
                  <a:lnTo>
                    <a:pt x="195" y="247"/>
                  </a:lnTo>
                  <a:lnTo>
                    <a:pt x="192" y="256"/>
                  </a:lnTo>
                  <a:lnTo>
                    <a:pt x="188" y="268"/>
                  </a:lnTo>
                  <a:lnTo>
                    <a:pt x="191" y="276"/>
                  </a:lnTo>
                  <a:lnTo>
                    <a:pt x="186" y="293"/>
                  </a:lnTo>
                  <a:lnTo>
                    <a:pt x="170" y="306"/>
                  </a:lnTo>
                  <a:lnTo>
                    <a:pt x="142" y="320"/>
                  </a:lnTo>
                  <a:lnTo>
                    <a:pt x="0" y="141"/>
                  </a:lnTo>
                  <a:lnTo>
                    <a:pt x="0" y="141"/>
                  </a:lnTo>
                  <a:close/>
                </a:path>
              </a:pathLst>
            </a:custGeom>
            <a:solidFill>
              <a:srgbClr val="FFFFFF"/>
            </a:solidFill>
            <a:ln w="9525">
              <a:noFill/>
              <a:round/>
              <a:headEnd/>
              <a:tailEnd/>
            </a:ln>
          </p:spPr>
          <p:txBody>
            <a:bodyPr>
              <a:prstTxWarp prst="textNoShape">
                <a:avLst/>
              </a:prstTxWarp>
            </a:bodyPr>
            <a:lstStyle/>
            <a:p>
              <a:endParaRPr lang="en-US"/>
            </a:p>
          </p:txBody>
        </p:sp>
        <p:sp>
          <p:nvSpPr>
            <p:cNvPr id="3840027" name="Freeform 27"/>
            <p:cNvSpPr>
              <a:spLocks/>
            </p:cNvSpPr>
            <p:nvPr/>
          </p:nvSpPr>
          <p:spPr bwMode="auto">
            <a:xfrm>
              <a:off x="1139" y="1217"/>
              <a:ext cx="26" cy="22"/>
            </a:xfrm>
            <a:custGeom>
              <a:avLst/>
              <a:gdLst/>
              <a:ahLst/>
              <a:cxnLst>
                <a:cxn ang="0">
                  <a:pos x="0" y="4"/>
                </a:cxn>
                <a:cxn ang="0">
                  <a:pos x="19" y="0"/>
                </a:cxn>
                <a:cxn ang="0">
                  <a:pos x="22" y="7"/>
                </a:cxn>
                <a:cxn ang="0">
                  <a:pos x="26" y="22"/>
                </a:cxn>
                <a:cxn ang="0">
                  <a:pos x="5" y="15"/>
                </a:cxn>
                <a:cxn ang="0">
                  <a:pos x="0" y="4"/>
                </a:cxn>
                <a:cxn ang="0">
                  <a:pos x="0" y="4"/>
                </a:cxn>
              </a:cxnLst>
              <a:rect l="0" t="0" r="r" b="b"/>
              <a:pathLst>
                <a:path w="26" h="22">
                  <a:moveTo>
                    <a:pt x="0" y="4"/>
                  </a:moveTo>
                  <a:lnTo>
                    <a:pt x="19" y="0"/>
                  </a:lnTo>
                  <a:lnTo>
                    <a:pt x="22" y="7"/>
                  </a:lnTo>
                  <a:lnTo>
                    <a:pt x="26" y="22"/>
                  </a:lnTo>
                  <a:lnTo>
                    <a:pt x="5" y="15"/>
                  </a:lnTo>
                  <a:lnTo>
                    <a:pt x="0" y="4"/>
                  </a:lnTo>
                  <a:lnTo>
                    <a:pt x="0" y="4"/>
                  </a:lnTo>
                  <a:close/>
                </a:path>
              </a:pathLst>
            </a:custGeom>
            <a:solidFill>
              <a:srgbClr val="C2AB99"/>
            </a:solidFill>
            <a:ln w="9525">
              <a:noFill/>
              <a:round/>
              <a:headEnd/>
              <a:tailEnd/>
            </a:ln>
          </p:spPr>
          <p:txBody>
            <a:bodyPr>
              <a:prstTxWarp prst="textNoShape">
                <a:avLst/>
              </a:prstTxWarp>
            </a:bodyPr>
            <a:lstStyle/>
            <a:p>
              <a:endParaRPr lang="en-US"/>
            </a:p>
          </p:txBody>
        </p:sp>
        <p:sp>
          <p:nvSpPr>
            <p:cNvPr id="3840028" name="Freeform 28"/>
            <p:cNvSpPr>
              <a:spLocks/>
            </p:cNvSpPr>
            <p:nvPr/>
          </p:nvSpPr>
          <p:spPr bwMode="auto">
            <a:xfrm>
              <a:off x="1514" y="1281"/>
              <a:ext cx="16" cy="24"/>
            </a:xfrm>
            <a:custGeom>
              <a:avLst/>
              <a:gdLst/>
              <a:ahLst/>
              <a:cxnLst>
                <a:cxn ang="0">
                  <a:pos x="16" y="1"/>
                </a:cxn>
                <a:cxn ang="0">
                  <a:pos x="10" y="0"/>
                </a:cxn>
                <a:cxn ang="0">
                  <a:pos x="3" y="7"/>
                </a:cxn>
                <a:cxn ang="0">
                  <a:pos x="0" y="18"/>
                </a:cxn>
                <a:cxn ang="0">
                  <a:pos x="6" y="24"/>
                </a:cxn>
                <a:cxn ang="0">
                  <a:pos x="10" y="6"/>
                </a:cxn>
                <a:cxn ang="0">
                  <a:pos x="16" y="1"/>
                </a:cxn>
                <a:cxn ang="0">
                  <a:pos x="16" y="1"/>
                </a:cxn>
              </a:cxnLst>
              <a:rect l="0" t="0" r="r" b="b"/>
              <a:pathLst>
                <a:path w="16" h="24">
                  <a:moveTo>
                    <a:pt x="16" y="1"/>
                  </a:moveTo>
                  <a:lnTo>
                    <a:pt x="10" y="0"/>
                  </a:lnTo>
                  <a:lnTo>
                    <a:pt x="3" y="7"/>
                  </a:lnTo>
                  <a:lnTo>
                    <a:pt x="0" y="18"/>
                  </a:lnTo>
                  <a:lnTo>
                    <a:pt x="6" y="24"/>
                  </a:lnTo>
                  <a:lnTo>
                    <a:pt x="10" y="6"/>
                  </a:lnTo>
                  <a:lnTo>
                    <a:pt x="16" y="1"/>
                  </a:lnTo>
                  <a:lnTo>
                    <a:pt x="16" y="1"/>
                  </a:lnTo>
                  <a:close/>
                </a:path>
              </a:pathLst>
            </a:custGeom>
            <a:solidFill>
              <a:srgbClr val="FFE0B2"/>
            </a:solidFill>
            <a:ln w="9525">
              <a:noFill/>
              <a:round/>
              <a:headEnd/>
              <a:tailEnd/>
            </a:ln>
          </p:spPr>
          <p:txBody>
            <a:bodyPr>
              <a:prstTxWarp prst="textNoShape">
                <a:avLst/>
              </a:prstTxWarp>
            </a:bodyPr>
            <a:lstStyle/>
            <a:p>
              <a:endParaRPr lang="en-US"/>
            </a:p>
          </p:txBody>
        </p:sp>
        <p:sp>
          <p:nvSpPr>
            <p:cNvPr id="3840029" name="Freeform 29"/>
            <p:cNvSpPr>
              <a:spLocks/>
            </p:cNvSpPr>
            <p:nvPr/>
          </p:nvSpPr>
          <p:spPr bwMode="auto">
            <a:xfrm>
              <a:off x="1204" y="1266"/>
              <a:ext cx="341" cy="125"/>
            </a:xfrm>
            <a:custGeom>
              <a:avLst/>
              <a:gdLst/>
              <a:ahLst/>
              <a:cxnLst>
                <a:cxn ang="0">
                  <a:pos x="0" y="61"/>
                </a:cxn>
                <a:cxn ang="0">
                  <a:pos x="15" y="89"/>
                </a:cxn>
                <a:cxn ang="0">
                  <a:pos x="89" y="125"/>
                </a:cxn>
                <a:cxn ang="0">
                  <a:pos x="165" y="107"/>
                </a:cxn>
                <a:cxn ang="0">
                  <a:pos x="158" y="88"/>
                </a:cxn>
                <a:cxn ang="0">
                  <a:pos x="188" y="94"/>
                </a:cxn>
                <a:cxn ang="0">
                  <a:pos x="247" y="122"/>
                </a:cxn>
                <a:cxn ang="0">
                  <a:pos x="275" y="123"/>
                </a:cxn>
                <a:cxn ang="0">
                  <a:pos x="292" y="115"/>
                </a:cxn>
                <a:cxn ang="0">
                  <a:pos x="328" y="80"/>
                </a:cxn>
                <a:cxn ang="0">
                  <a:pos x="341" y="76"/>
                </a:cxn>
                <a:cxn ang="0">
                  <a:pos x="335" y="54"/>
                </a:cxn>
                <a:cxn ang="0">
                  <a:pos x="283" y="25"/>
                </a:cxn>
                <a:cxn ang="0">
                  <a:pos x="272" y="12"/>
                </a:cxn>
                <a:cxn ang="0">
                  <a:pos x="238" y="0"/>
                </a:cxn>
                <a:cxn ang="0">
                  <a:pos x="208" y="4"/>
                </a:cxn>
                <a:cxn ang="0">
                  <a:pos x="173" y="34"/>
                </a:cxn>
                <a:cxn ang="0">
                  <a:pos x="191" y="36"/>
                </a:cxn>
                <a:cxn ang="0">
                  <a:pos x="235" y="28"/>
                </a:cxn>
                <a:cxn ang="0">
                  <a:pos x="189" y="61"/>
                </a:cxn>
                <a:cxn ang="0">
                  <a:pos x="158" y="59"/>
                </a:cxn>
                <a:cxn ang="0">
                  <a:pos x="82" y="86"/>
                </a:cxn>
                <a:cxn ang="0">
                  <a:pos x="0" y="61"/>
                </a:cxn>
                <a:cxn ang="0">
                  <a:pos x="0" y="61"/>
                </a:cxn>
              </a:cxnLst>
              <a:rect l="0" t="0" r="r" b="b"/>
              <a:pathLst>
                <a:path w="341" h="125">
                  <a:moveTo>
                    <a:pt x="0" y="61"/>
                  </a:moveTo>
                  <a:lnTo>
                    <a:pt x="15" y="89"/>
                  </a:lnTo>
                  <a:lnTo>
                    <a:pt x="89" y="125"/>
                  </a:lnTo>
                  <a:lnTo>
                    <a:pt x="165" y="107"/>
                  </a:lnTo>
                  <a:lnTo>
                    <a:pt x="158" y="88"/>
                  </a:lnTo>
                  <a:lnTo>
                    <a:pt x="188" y="94"/>
                  </a:lnTo>
                  <a:lnTo>
                    <a:pt x="247" y="122"/>
                  </a:lnTo>
                  <a:lnTo>
                    <a:pt x="275" y="123"/>
                  </a:lnTo>
                  <a:lnTo>
                    <a:pt x="292" y="115"/>
                  </a:lnTo>
                  <a:lnTo>
                    <a:pt x="328" y="80"/>
                  </a:lnTo>
                  <a:lnTo>
                    <a:pt x="341" y="76"/>
                  </a:lnTo>
                  <a:lnTo>
                    <a:pt x="335" y="54"/>
                  </a:lnTo>
                  <a:lnTo>
                    <a:pt x="283" y="25"/>
                  </a:lnTo>
                  <a:lnTo>
                    <a:pt x="272" y="12"/>
                  </a:lnTo>
                  <a:lnTo>
                    <a:pt x="238" y="0"/>
                  </a:lnTo>
                  <a:lnTo>
                    <a:pt x="208" y="4"/>
                  </a:lnTo>
                  <a:lnTo>
                    <a:pt x="173" y="34"/>
                  </a:lnTo>
                  <a:lnTo>
                    <a:pt x="191" y="36"/>
                  </a:lnTo>
                  <a:lnTo>
                    <a:pt x="235" y="28"/>
                  </a:lnTo>
                  <a:lnTo>
                    <a:pt x="189" y="61"/>
                  </a:lnTo>
                  <a:lnTo>
                    <a:pt x="158" y="59"/>
                  </a:lnTo>
                  <a:lnTo>
                    <a:pt x="82" y="86"/>
                  </a:lnTo>
                  <a:lnTo>
                    <a:pt x="0" y="61"/>
                  </a:lnTo>
                  <a:lnTo>
                    <a:pt x="0" y="61"/>
                  </a:lnTo>
                  <a:close/>
                </a:path>
              </a:pathLst>
            </a:custGeom>
            <a:solidFill>
              <a:srgbClr val="C2AB99"/>
            </a:solidFill>
            <a:ln w="9525">
              <a:noFill/>
              <a:round/>
              <a:headEnd/>
              <a:tailEnd/>
            </a:ln>
          </p:spPr>
          <p:txBody>
            <a:bodyPr>
              <a:prstTxWarp prst="textNoShape">
                <a:avLst/>
              </a:prstTxWarp>
            </a:bodyPr>
            <a:lstStyle/>
            <a:p>
              <a:endParaRPr lang="en-US"/>
            </a:p>
          </p:txBody>
        </p:sp>
        <p:sp>
          <p:nvSpPr>
            <p:cNvPr id="3840030" name="Freeform 30"/>
            <p:cNvSpPr>
              <a:spLocks/>
            </p:cNvSpPr>
            <p:nvPr/>
          </p:nvSpPr>
          <p:spPr bwMode="auto">
            <a:xfrm>
              <a:off x="994" y="1269"/>
              <a:ext cx="191" cy="89"/>
            </a:xfrm>
            <a:custGeom>
              <a:avLst/>
              <a:gdLst/>
              <a:ahLst/>
              <a:cxnLst>
                <a:cxn ang="0">
                  <a:pos x="78" y="0"/>
                </a:cxn>
                <a:cxn ang="0">
                  <a:pos x="15" y="24"/>
                </a:cxn>
                <a:cxn ang="0">
                  <a:pos x="73" y="59"/>
                </a:cxn>
                <a:cxn ang="0">
                  <a:pos x="8" y="28"/>
                </a:cxn>
                <a:cxn ang="0">
                  <a:pos x="0" y="33"/>
                </a:cxn>
                <a:cxn ang="0">
                  <a:pos x="106" y="89"/>
                </a:cxn>
                <a:cxn ang="0">
                  <a:pos x="155" y="52"/>
                </a:cxn>
                <a:cxn ang="0">
                  <a:pos x="191" y="31"/>
                </a:cxn>
                <a:cxn ang="0">
                  <a:pos x="149" y="12"/>
                </a:cxn>
                <a:cxn ang="0">
                  <a:pos x="116" y="3"/>
                </a:cxn>
                <a:cxn ang="0">
                  <a:pos x="78" y="0"/>
                </a:cxn>
                <a:cxn ang="0">
                  <a:pos x="78" y="0"/>
                </a:cxn>
              </a:cxnLst>
              <a:rect l="0" t="0" r="r" b="b"/>
              <a:pathLst>
                <a:path w="191" h="89">
                  <a:moveTo>
                    <a:pt x="78" y="0"/>
                  </a:moveTo>
                  <a:lnTo>
                    <a:pt x="15" y="24"/>
                  </a:lnTo>
                  <a:lnTo>
                    <a:pt x="73" y="59"/>
                  </a:lnTo>
                  <a:lnTo>
                    <a:pt x="8" y="28"/>
                  </a:lnTo>
                  <a:lnTo>
                    <a:pt x="0" y="33"/>
                  </a:lnTo>
                  <a:lnTo>
                    <a:pt x="106" y="89"/>
                  </a:lnTo>
                  <a:lnTo>
                    <a:pt x="155" y="52"/>
                  </a:lnTo>
                  <a:lnTo>
                    <a:pt x="191" y="31"/>
                  </a:lnTo>
                  <a:lnTo>
                    <a:pt x="149" y="12"/>
                  </a:lnTo>
                  <a:lnTo>
                    <a:pt x="116" y="3"/>
                  </a:lnTo>
                  <a:lnTo>
                    <a:pt x="78" y="0"/>
                  </a:lnTo>
                  <a:lnTo>
                    <a:pt x="78" y="0"/>
                  </a:lnTo>
                  <a:close/>
                </a:path>
              </a:pathLst>
            </a:custGeom>
            <a:solidFill>
              <a:srgbClr val="FFFFEB"/>
            </a:solidFill>
            <a:ln w="9525">
              <a:noFill/>
              <a:round/>
              <a:headEnd/>
              <a:tailEnd/>
            </a:ln>
          </p:spPr>
          <p:txBody>
            <a:bodyPr>
              <a:prstTxWarp prst="textNoShape">
                <a:avLst/>
              </a:prstTxWarp>
            </a:bodyPr>
            <a:lstStyle/>
            <a:p>
              <a:endParaRPr lang="en-US"/>
            </a:p>
          </p:txBody>
        </p:sp>
        <p:sp>
          <p:nvSpPr>
            <p:cNvPr id="3840031" name="Freeform 31"/>
            <p:cNvSpPr>
              <a:spLocks/>
            </p:cNvSpPr>
            <p:nvPr/>
          </p:nvSpPr>
          <p:spPr bwMode="auto">
            <a:xfrm>
              <a:off x="1381" y="1284"/>
              <a:ext cx="160" cy="95"/>
            </a:xfrm>
            <a:custGeom>
              <a:avLst/>
              <a:gdLst/>
              <a:ahLst/>
              <a:cxnLst>
                <a:cxn ang="0">
                  <a:pos x="9" y="36"/>
                </a:cxn>
                <a:cxn ang="0">
                  <a:pos x="18" y="39"/>
                </a:cxn>
                <a:cxn ang="0">
                  <a:pos x="72" y="0"/>
                </a:cxn>
                <a:cxn ang="0">
                  <a:pos x="134" y="13"/>
                </a:cxn>
                <a:cxn ang="0">
                  <a:pos x="155" y="40"/>
                </a:cxn>
                <a:cxn ang="0">
                  <a:pos x="160" y="46"/>
                </a:cxn>
                <a:cxn ang="0">
                  <a:pos x="140" y="56"/>
                </a:cxn>
                <a:cxn ang="0">
                  <a:pos x="118" y="76"/>
                </a:cxn>
                <a:cxn ang="0">
                  <a:pos x="101" y="95"/>
                </a:cxn>
                <a:cxn ang="0">
                  <a:pos x="85" y="94"/>
                </a:cxn>
                <a:cxn ang="0">
                  <a:pos x="58" y="80"/>
                </a:cxn>
                <a:cxn ang="0">
                  <a:pos x="0" y="59"/>
                </a:cxn>
                <a:cxn ang="0">
                  <a:pos x="2" y="44"/>
                </a:cxn>
                <a:cxn ang="0">
                  <a:pos x="5" y="36"/>
                </a:cxn>
                <a:cxn ang="0">
                  <a:pos x="9" y="36"/>
                </a:cxn>
                <a:cxn ang="0">
                  <a:pos x="9" y="36"/>
                </a:cxn>
              </a:cxnLst>
              <a:rect l="0" t="0" r="r" b="b"/>
              <a:pathLst>
                <a:path w="160" h="95">
                  <a:moveTo>
                    <a:pt x="9" y="36"/>
                  </a:moveTo>
                  <a:lnTo>
                    <a:pt x="18" y="39"/>
                  </a:lnTo>
                  <a:lnTo>
                    <a:pt x="72" y="0"/>
                  </a:lnTo>
                  <a:lnTo>
                    <a:pt x="134" y="13"/>
                  </a:lnTo>
                  <a:lnTo>
                    <a:pt x="155" y="40"/>
                  </a:lnTo>
                  <a:lnTo>
                    <a:pt x="160" y="46"/>
                  </a:lnTo>
                  <a:lnTo>
                    <a:pt x="140" y="56"/>
                  </a:lnTo>
                  <a:lnTo>
                    <a:pt x="118" y="76"/>
                  </a:lnTo>
                  <a:lnTo>
                    <a:pt x="101" y="95"/>
                  </a:lnTo>
                  <a:lnTo>
                    <a:pt x="85" y="94"/>
                  </a:lnTo>
                  <a:lnTo>
                    <a:pt x="58" y="80"/>
                  </a:lnTo>
                  <a:lnTo>
                    <a:pt x="0" y="59"/>
                  </a:lnTo>
                  <a:lnTo>
                    <a:pt x="2" y="44"/>
                  </a:lnTo>
                  <a:lnTo>
                    <a:pt x="5" y="36"/>
                  </a:lnTo>
                  <a:lnTo>
                    <a:pt x="9" y="36"/>
                  </a:lnTo>
                  <a:lnTo>
                    <a:pt x="9" y="36"/>
                  </a:lnTo>
                  <a:close/>
                </a:path>
              </a:pathLst>
            </a:custGeom>
            <a:solidFill>
              <a:srgbClr val="FFF7B2"/>
            </a:solidFill>
            <a:ln w="9525">
              <a:noFill/>
              <a:round/>
              <a:headEnd/>
              <a:tailEnd/>
            </a:ln>
          </p:spPr>
          <p:txBody>
            <a:bodyPr>
              <a:prstTxWarp prst="textNoShape">
                <a:avLst/>
              </a:prstTxWarp>
            </a:bodyPr>
            <a:lstStyle/>
            <a:p>
              <a:endParaRPr lang="en-US"/>
            </a:p>
          </p:txBody>
        </p:sp>
        <p:sp>
          <p:nvSpPr>
            <p:cNvPr id="3840032" name="Freeform 32"/>
            <p:cNvSpPr>
              <a:spLocks/>
            </p:cNvSpPr>
            <p:nvPr/>
          </p:nvSpPr>
          <p:spPr bwMode="auto">
            <a:xfrm>
              <a:off x="1278" y="1230"/>
              <a:ext cx="79" cy="24"/>
            </a:xfrm>
            <a:custGeom>
              <a:avLst/>
              <a:gdLst/>
              <a:ahLst/>
              <a:cxnLst>
                <a:cxn ang="0">
                  <a:pos x="5" y="24"/>
                </a:cxn>
                <a:cxn ang="0">
                  <a:pos x="79" y="15"/>
                </a:cxn>
                <a:cxn ang="0">
                  <a:pos x="11" y="0"/>
                </a:cxn>
                <a:cxn ang="0">
                  <a:pos x="0" y="5"/>
                </a:cxn>
                <a:cxn ang="0">
                  <a:pos x="5" y="24"/>
                </a:cxn>
                <a:cxn ang="0">
                  <a:pos x="5" y="24"/>
                </a:cxn>
              </a:cxnLst>
              <a:rect l="0" t="0" r="r" b="b"/>
              <a:pathLst>
                <a:path w="79" h="24">
                  <a:moveTo>
                    <a:pt x="5" y="24"/>
                  </a:moveTo>
                  <a:lnTo>
                    <a:pt x="79" y="15"/>
                  </a:lnTo>
                  <a:lnTo>
                    <a:pt x="11" y="0"/>
                  </a:lnTo>
                  <a:lnTo>
                    <a:pt x="0" y="5"/>
                  </a:lnTo>
                  <a:lnTo>
                    <a:pt x="5" y="24"/>
                  </a:lnTo>
                  <a:lnTo>
                    <a:pt x="5" y="24"/>
                  </a:lnTo>
                  <a:close/>
                </a:path>
              </a:pathLst>
            </a:custGeom>
            <a:solidFill>
              <a:srgbClr val="C2AB99"/>
            </a:solidFill>
            <a:ln w="9525">
              <a:noFill/>
              <a:round/>
              <a:headEnd/>
              <a:tailEnd/>
            </a:ln>
          </p:spPr>
          <p:txBody>
            <a:bodyPr>
              <a:prstTxWarp prst="textNoShape">
                <a:avLst/>
              </a:prstTxWarp>
            </a:bodyPr>
            <a:lstStyle/>
            <a:p>
              <a:endParaRPr lang="en-US"/>
            </a:p>
          </p:txBody>
        </p:sp>
        <p:sp>
          <p:nvSpPr>
            <p:cNvPr id="3840033" name="Freeform 33"/>
            <p:cNvSpPr>
              <a:spLocks/>
            </p:cNvSpPr>
            <p:nvPr/>
          </p:nvSpPr>
          <p:spPr bwMode="auto">
            <a:xfrm>
              <a:off x="1532" y="1311"/>
              <a:ext cx="137" cy="55"/>
            </a:xfrm>
            <a:custGeom>
              <a:avLst/>
              <a:gdLst/>
              <a:ahLst/>
              <a:cxnLst>
                <a:cxn ang="0">
                  <a:pos x="13" y="31"/>
                </a:cxn>
                <a:cxn ang="0">
                  <a:pos x="0" y="35"/>
                </a:cxn>
                <a:cxn ang="0">
                  <a:pos x="10" y="47"/>
                </a:cxn>
                <a:cxn ang="0">
                  <a:pos x="40" y="55"/>
                </a:cxn>
                <a:cxn ang="0">
                  <a:pos x="77" y="49"/>
                </a:cxn>
                <a:cxn ang="0">
                  <a:pos x="101" y="23"/>
                </a:cxn>
                <a:cxn ang="0">
                  <a:pos x="137" y="9"/>
                </a:cxn>
                <a:cxn ang="0">
                  <a:pos x="107" y="0"/>
                </a:cxn>
                <a:cxn ang="0">
                  <a:pos x="95" y="6"/>
                </a:cxn>
                <a:cxn ang="0">
                  <a:pos x="56" y="35"/>
                </a:cxn>
                <a:cxn ang="0">
                  <a:pos x="13" y="31"/>
                </a:cxn>
                <a:cxn ang="0">
                  <a:pos x="13" y="31"/>
                </a:cxn>
              </a:cxnLst>
              <a:rect l="0" t="0" r="r" b="b"/>
              <a:pathLst>
                <a:path w="137" h="55">
                  <a:moveTo>
                    <a:pt x="13" y="31"/>
                  </a:moveTo>
                  <a:lnTo>
                    <a:pt x="0" y="35"/>
                  </a:lnTo>
                  <a:lnTo>
                    <a:pt x="10" y="47"/>
                  </a:lnTo>
                  <a:lnTo>
                    <a:pt x="40" y="55"/>
                  </a:lnTo>
                  <a:lnTo>
                    <a:pt x="77" y="49"/>
                  </a:lnTo>
                  <a:lnTo>
                    <a:pt x="101" y="23"/>
                  </a:lnTo>
                  <a:lnTo>
                    <a:pt x="137" y="9"/>
                  </a:lnTo>
                  <a:lnTo>
                    <a:pt x="107" y="0"/>
                  </a:lnTo>
                  <a:lnTo>
                    <a:pt x="95" y="6"/>
                  </a:lnTo>
                  <a:lnTo>
                    <a:pt x="56" y="35"/>
                  </a:lnTo>
                  <a:lnTo>
                    <a:pt x="13" y="31"/>
                  </a:lnTo>
                  <a:lnTo>
                    <a:pt x="13" y="31"/>
                  </a:lnTo>
                  <a:close/>
                </a:path>
              </a:pathLst>
            </a:custGeom>
            <a:solidFill>
              <a:srgbClr val="C2AB99"/>
            </a:solidFill>
            <a:ln w="9525">
              <a:noFill/>
              <a:round/>
              <a:headEnd/>
              <a:tailEnd/>
            </a:ln>
          </p:spPr>
          <p:txBody>
            <a:bodyPr>
              <a:prstTxWarp prst="textNoShape">
                <a:avLst/>
              </a:prstTxWarp>
            </a:bodyPr>
            <a:lstStyle/>
            <a:p>
              <a:endParaRPr lang="en-US"/>
            </a:p>
          </p:txBody>
        </p:sp>
        <p:sp>
          <p:nvSpPr>
            <p:cNvPr id="3840034" name="Freeform 34"/>
            <p:cNvSpPr>
              <a:spLocks/>
            </p:cNvSpPr>
            <p:nvPr/>
          </p:nvSpPr>
          <p:spPr bwMode="auto">
            <a:xfrm>
              <a:off x="1162" y="1204"/>
              <a:ext cx="203" cy="147"/>
            </a:xfrm>
            <a:custGeom>
              <a:avLst/>
              <a:gdLst/>
              <a:ahLst/>
              <a:cxnLst>
                <a:cxn ang="0">
                  <a:pos x="99" y="34"/>
                </a:cxn>
                <a:cxn ang="0">
                  <a:pos x="109" y="31"/>
                </a:cxn>
                <a:cxn ang="0">
                  <a:pos x="134" y="117"/>
                </a:cxn>
                <a:cxn ang="0">
                  <a:pos x="203" y="104"/>
                </a:cxn>
                <a:cxn ang="0">
                  <a:pos x="130" y="147"/>
                </a:cxn>
                <a:cxn ang="0">
                  <a:pos x="103" y="135"/>
                </a:cxn>
                <a:cxn ang="0">
                  <a:pos x="0" y="5"/>
                </a:cxn>
                <a:cxn ang="0">
                  <a:pos x="15" y="0"/>
                </a:cxn>
                <a:cxn ang="0">
                  <a:pos x="105" y="20"/>
                </a:cxn>
                <a:cxn ang="0">
                  <a:pos x="99" y="34"/>
                </a:cxn>
                <a:cxn ang="0">
                  <a:pos x="99" y="34"/>
                </a:cxn>
              </a:cxnLst>
              <a:rect l="0" t="0" r="r" b="b"/>
              <a:pathLst>
                <a:path w="203" h="147">
                  <a:moveTo>
                    <a:pt x="99" y="34"/>
                  </a:moveTo>
                  <a:lnTo>
                    <a:pt x="109" y="31"/>
                  </a:lnTo>
                  <a:lnTo>
                    <a:pt x="134" y="117"/>
                  </a:lnTo>
                  <a:lnTo>
                    <a:pt x="203" y="104"/>
                  </a:lnTo>
                  <a:lnTo>
                    <a:pt x="130" y="147"/>
                  </a:lnTo>
                  <a:lnTo>
                    <a:pt x="103" y="135"/>
                  </a:lnTo>
                  <a:lnTo>
                    <a:pt x="0" y="5"/>
                  </a:lnTo>
                  <a:lnTo>
                    <a:pt x="15" y="0"/>
                  </a:lnTo>
                  <a:lnTo>
                    <a:pt x="105" y="20"/>
                  </a:lnTo>
                  <a:lnTo>
                    <a:pt x="99" y="34"/>
                  </a:lnTo>
                  <a:lnTo>
                    <a:pt x="99" y="34"/>
                  </a:lnTo>
                  <a:close/>
                </a:path>
              </a:pathLst>
            </a:custGeom>
            <a:solidFill>
              <a:srgbClr val="DADAEF"/>
            </a:solidFill>
            <a:ln w="9525">
              <a:noFill/>
              <a:round/>
              <a:headEnd/>
              <a:tailEnd/>
            </a:ln>
          </p:spPr>
          <p:txBody>
            <a:bodyPr>
              <a:prstTxWarp prst="textNoShape">
                <a:avLst/>
              </a:prstTxWarp>
            </a:bodyPr>
            <a:lstStyle/>
            <a:p>
              <a:endParaRPr lang="en-US"/>
            </a:p>
          </p:txBody>
        </p:sp>
        <p:sp>
          <p:nvSpPr>
            <p:cNvPr id="3840035" name="Freeform 35"/>
            <p:cNvSpPr>
              <a:spLocks/>
            </p:cNvSpPr>
            <p:nvPr/>
          </p:nvSpPr>
          <p:spPr bwMode="auto">
            <a:xfrm>
              <a:off x="1162" y="1209"/>
              <a:ext cx="207" cy="160"/>
            </a:xfrm>
            <a:custGeom>
              <a:avLst/>
              <a:gdLst/>
              <a:ahLst/>
              <a:cxnLst>
                <a:cxn ang="0">
                  <a:pos x="0" y="0"/>
                </a:cxn>
                <a:cxn ang="0">
                  <a:pos x="99" y="29"/>
                </a:cxn>
                <a:cxn ang="0">
                  <a:pos x="119" y="131"/>
                </a:cxn>
                <a:cxn ang="0">
                  <a:pos x="137" y="127"/>
                </a:cxn>
                <a:cxn ang="0">
                  <a:pos x="140" y="133"/>
                </a:cxn>
                <a:cxn ang="0">
                  <a:pos x="203" y="99"/>
                </a:cxn>
                <a:cxn ang="0">
                  <a:pos x="207" y="118"/>
                </a:cxn>
                <a:cxn ang="0">
                  <a:pos x="131" y="160"/>
                </a:cxn>
                <a:cxn ang="0">
                  <a:pos x="42" y="118"/>
                </a:cxn>
                <a:cxn ang="0">
                  <a:pos x="42" y="99"/>
                </a:cxn>
                <a:cxn ang="0">
                  <a:pos x="20" y="87"/>
                </a:cxn>
                <a:cxn ang="0">
                  <a:pos x="0" y="0"/>
                </a:cxn>
                <a:cxn ang="0">
                  <a:pos x="0" y="0"/>
                </a:cxn>
              </a:cxnLst>
              <a:rect l="0" t="0" r="r" b="b"/>
              <a:pathLst>
                <a:path w="207" h="160">
                  <a:moveTo>
                    <a:pt x="0" y="0"/>
                  </a:moveTo>
                  <a:lnTo>
                    <a:pt x="99" y="29"/>
                  </a:lnTo>
                  <a:lnTo>
                    <a:pt x="119" y="131"/>
                  </a:lnTo>
                  <a:lnTo>
                    <a:pt x="137" y="127"/>
                  </a:lnTo>
                  <a:lnTo>
                    <a:pt x="140" y="133"/>
                  </a:lnTo>
                  <a:lnTo>
                    <a:pt x="203" y="99"/>
                  </a:lnTo>
                  <a:lnTo>
                    <a:pt x="207" y="118"/>
                  </a:lnTo>
                  <a:lnTo>
                    <a:pt x="131" y="160"/>
                  </a:lnTo>
                  <a:lnTo>
                    <a:pt x="42" y="118"/>
                  </a:lnTo>
                  <a:lnTo>
                    <a:pt x="42" y="99"/>
                  </a:lnTo>
                  <a:lnTo>
                    <a:pt x="20" y="87"/>
                  </a:lnTo>
                  <a:lnTo>
                    <a:pt x="0" y="0"/>
                  </a:lnTo>
                  <a:lnTo>
                    <a:pt x="0" y="0"/>
                  </a:lnTo>
                  <a:close/>
                </a:path>
              </a:pathLst>
            </a:custGeom>
            <a:solidFill>
              <a:srgbClr val="A8A8C2"/>
            </a:solidFill>
            <a:ln w="9525">
              <a:noFill/>
              <a:round/>
              <a:headEnd/>
              <a:tailEnd/>
            </a:ln>
          </p:spPr>
          <p:txBody>
            <a:bodyPr>
              <a:prstTxWarp prst="textNoShape">
                <a:avLst/>
              </a:prstTxWarp>
            </a:bodyPr>
            <a:lstStyle/>
            <a:p>
              <a:endParaRPr lang="en-US"/>
            </a:p>
          </p:txBody>
        </p:sp>
        <p:sp>
          <p:nvSpPr>
            <p:cNvPr id="3840036" name="Freeform 36"/>
            <p:cNvSpPr>
              <a:spLocks/>
            </p:cNvSpPr>
            <p:nvPr/>
          </p:nvSpPr>
          <p:spPr bwMode="auto">
            <a:xfrm>
              <a:off x="1514" y="1029"/>
              <a:ext cx="92" cy="85"/>
            </a:xfrm>
            <a:custGeom>
              <a:avLst/>
              <a:gdLst/>
              <a:ahLst/>
              <a:cxnLst>
                <a:cxn ang="0">
                  <a:pos x="12" y="45"/>
                </a:cxn>
                <a:cxn ang="0">
                  <a:pos x="0" y="42"/>
                </a:cxn>
                <a:cxn ang="0">
                  <a:pos x="0" y="33"/>
                </a:cxn>
                <a:cxn ang="0">
                  <a:pos x="3" y="24"/>
                </a:cxn>
                <a:cxn ang="0">
                  <a:pos x="15" y="18"/>
                </a:cxn>
                <a:cxn ang="0">
                  <a:pos x="16" y="11"/>
                </a:cxn>
                <a:cxn ang="0">
                  <a:pos x="32" y="0"/>
                </a:cxn>
                <a:cxn ang="0">
                  <a:pos x="43" y="2"/>
                </a:cxn>
                <a:cxn ang="0">
                  <a:pos x="53" y="0"/>
                </a:cxn>
                <a:cxn ang="0">
                  <a:pos x="50" y="6"/>
                </a:cxn>
                <a:cxn ang="0">
                  <a:pos x="46" y="12"/>
                </a:cxn>
                <a:cxn ang="0">
                  <a:pos x="50" y="15"/>
                </a:cxn>
                <a:cxn ang="0">
                  <a:pos x="44" y="18"/>
                </a:cxn>
                <a:cxn ang="0">
                  <a:pos x="44" y="26"/>
                </a:cxn>
                <a:cxn ang="0">
                  <a:pos x="50" y="29"/>
                </a:cxn>
                <a:cxn ang="0">
                  <a:pos x="58" y="17"/>
                </a:cxn>
                <a:cxn ang="0">
                  <a:pos x="58" y="9"/>
                </a:cxn>
                <a:cxn ang="0">
                  <a:pos x="65" y="8"/>
                </a:cxn>
                <a:cxn ang="0">
                  <a:pos x="71" y="18"/>
                </a:cxn>
                <a:cxn ang="0">
                  <a:pos x="83" y="24"/>
                </a:cxn>
                <a:cxn ang="0">
                  <a:pos x="82" y="42"/>
                </a:cxn>
                <a:cxn ang="0">
                  <a:pos x="92" y="56"/>
                </a:cxn>
                <a:cxn ang="0">
                  <a:pos x="83" y="66"/>
                </a:cxn>
                <a:cxn ang="0">
                  <a:pos x="85" y="78"/>
                </a:cxn>
                <a:cxn ang="0">
                  <a:pos x="77" y="85"/>
                </a:cxn>
                <a:cxn ang="0">
                  <a:pos x="71" y="85"/>
                </a:cxn>
                <a:cxn ang="0">
                  <a:pos x="79" y="70"/>
                </a:cxn>
                <a:cxn ang="0">
                  <a:pos x="77" y="64"/>
                </a:cxn>
                <a:cxn ang="0">
                  <a:pos x="68" y="60"/>
                </a:cxn>
                <a:cxn ang="0">
                  <a:pos x="59" y="64"/>
                </a:cxn>
                <a:cxn ang="0">
                  <a:pos x="61" y="56"/>
                </a:cxn>
                <a:cxn ang="0">
                  <a:pos x="55" y="51"/>
                </a:cxn>
                <a:cxn ang="0">
                  <a:pos x="58" y="47"/>
                </a:cxn>
                <a:cxn ang="0">
                  <a:pos x="52" y="44"/>
                </a:cxn>
                <a:cxn ang="0">
                  <a:pos x="37" y="35"/>
                </a:cxn>
                <a:cxn ang="0">
                  <a:pos x="25" y="33"/>
                </a:cxn>
                <a:cxn ang="0">
                  <a:pos x="13" y="44"/>
                </a:cxn>
                <a:cxn ang="0">
                  <a:pos x="12" y="45"/>
                </a:cxn>
                <a:cxn ang="0">
                  <a:pos x="12" y="45"/>
                </a:cxn>
              </a:cxnLst>
              <a:rect l="0" t="0" r="r" b="b"/>
              <a:pathLst>
                <a:path w="92" h="85">
                  <a:moveTo>
                    <a:pt x="12" y="45"/>
                  </a:moveTo>
                  <a:lnTo>
                    <a:pt x="0" y="42"/>
                  </a:lnTo>
                  <a:lnTo>
                    <a:pt x="0" y="33"/>
                  </a:lnTo>
                  <a:lnTo>
                    <a:pt x="3" y="24"/>
                  </a:lnTo>
                  <a:lnTo>
                    <a:pt x="15" y="18"/>
                  </a:lnTo>
                  <a:lnTo>
                    <a:pt x="16" y="11"/>
                  </a:lnTo>
                  <a:lnTo>
                    <a:pt x="32" y="0"/>
                  </a:lnTo>
                  <a:lnTo>
                    <a:pt x="43" y="2"/>
                  </a:lnTo>
                  <a:lnTo>
                    <a:pt x="53" y="0"/>
                  </a:lnTo>
                  <a:lnTo>
                    <a:pt x="50" y="6"/>
                  </a:lnTo>
                  <a:lnTo>
                    <a:pt x="46" y="12"/>
                  </a:lnTo>
                  <a:lnTo>
                    <a:pt x="50" y="15"/>
                  </a:lnTo>
                  <a:lnTo>
                    <a:pt x="44" y="18"/>
                  </a:lnTo>
                  <a:lnTo>
                    <a:pt x="44" y="26"/>
                  </a:lnTo>
                  <a:lnTo>
                    <a:pt x="50" y="29"/>
                  </a:lnTo>
                  <a:lnTo>
                    <a:pt x="58" y="17"/>
                  </a:lnTo>
                  <a:lnTo>
                    <a:pt x="58" y="9"/>
                  </a:lnTo>
                  <a:lnTo>
                    <a:pt x="65" y="8"/>
                  </a:lnTo>
                  <a:lnTo>
                    <a:pt x="71" y="18"/>
                  </a:lnTo>
                  <a:lnTo>
                    <a:pt x="83" y="24"/>
                  </a:lnTo>
                  <a:lnTo>
                    <a:pt x="82" y="42"/>
                  </a:lnTo>
                  <a:lnTo>
                    <a:pt x="92" y="56"/>
                  </a:lnTo>
                  <a:lnTo>
                    <a:pt x="83" y="66"/>
                  </a:lnTo>
                  <a:lnTo>
                    <a:pt x="85" y="78"/>
                  </a:lnTo>
                  <a:lnTo>
                    <a:pt x="77" y="85"/>
                  </a:lnTo>
                  <a:lnTo>
                    <a:pt x="71" y="85"/>
                  </a:lnTo>
                  <a:lnTo>
                    <a:pt x="79" y="70"/>
                  </a:lnTo>
                  <a:lnTo>
                    <a:pt x="77" y="64"/>
                  </a:lnTo>
                  <a:lnTo>
                    <a:pt x="68" y="60"/>
                  </a:lnTo>
                  <a:lnTo>
                    <a:pt x="59" y="64"/>
                  </a:lnTo>
                  <a:lnTo>
                    <a:pt x="61" y="56"/>
                  </a:lnTo>
                  <a:lnTo>
                    <a:pt x="55" y="51"/>
                  </a:lnTo>
                  <a:lnTo>
                    <a:pt x="58" y="47"/>
                  </a:lnTo>
                  <a:lnTo>
                    <a:pt x="52" y="44"/>
                  </a:lnTo>
                  <a:lnTo>
                    <a:pt x="37" y="35"/>
                  </a:lnTo>
                  <a:lnTo>
                    <a:pt x="25" y="33"/>
                  </a:lnTo>
                  <a:lnTo>
                    <a:pt x="13" y="44"/>
                  </a:lnTo>
                  <a:lnTo>
                    <a:pt x="12" y="45"/>
                  </a:lnTo>
                  <a:lnTo>
                    <a:pt x="12" y="45"/>
                  </a:lnTo>
                  <a:close/>
                </a:path>
              </a:pathLst>
            </a:custGeom>
            <a:solidFill>
              <a:srgbClr val="BFAFAF"/>
            </a:solidFill>
            <a:ln w="9525">
              <a:noFill/>
              <a:round/>
              <a:headEnd/>
              <a:tailEnd/>
            </a:ln>
          </p:spPr>
          <p:txBody>
            <a:bodyPr>
              <a:prstTxWarp prst="textNoShape">
                <a:avLst/>
              </a:prstTxWarp>
            </a:bodyPr>
            <a:lstStyle/>
            <a:p>
              <a:endParaRPr lang="en-US"/>
            </a:p>
          </p:txBody>
        </p:sp>
        <p:sp>
          <p:nvSpPr>
            <p:cNvPr id="3840037" name="Freeform 37"/>
            <p:cNvSpPr>
              <a:spLocks/>
            </p:cNvSpPr>
            <p:nvPr/>
          </p:nvSpPr>
          <p:spPr bwMode="auto">
            <a:xfrm>
              <a:off x="1351" y="887"/>
              <a:ext cx="87" cy="64"/>
            </a:xfrm>
            <a:custGeom>
              <a:avLst/>
              <a:gdLst/>
              <a:ahLst/>
              <a:cxnLst>
                <a:cxn ang="0">
                  <a:pos x="2" y="35"/>
                </a:cxn>
                <a:cxn ang="0">
                  <a:pos x="6" y="29"/>
                </a:cxn>
                <a:cxn ang="0">
                  <a:pos x="17" y="28"/>
                </a:cxn>
                <a:cxn ang="0">
                  <a:pos x="30" y="22"/>
                </a:cxn>
                <a:cxn ang="0">
                  <a:pos x="35" y="16"/>
                </a:cxn>
                <a:cxn ang="0">
                  <a:pos x="48" y="9"/>
                </a:cxn>
                <a:cxn ang="0">
                  <a:pos x="54" y="0"/>
                </a:cxn>
                <a:cxn ang="0">
                  <a:pos x="63" y="3"/>
                </a:cxn>
                <a:cxn ang="0">
                  <a:pos x="60" y="9"/>
                </a:cxn>
                <a:cxn ang="0">
                  <a:pos x="64" y="12"/>
                </a:cxn>
                <a:cxn ang="0">
                  <a:pos x="70" y="10"/>
                </a:cxn>
                <a:cxn ang="0">
                  <a:pos x="76" y="15"/>
                </a:cxn>
                <a:cxn ang="0">
                  <a:pos x="82" y="18"/>
                </a:cxn>
                <a:cxn ang="0">
                  <a:pos x="82" y="25"/>
                </a:cxn>
                <a:cxn ang="0">
                  <a:pos x="87" y="34"/>
                </a:cxn>
                <a:cxn ang="0">
                  <a:pos x="87" y="41"/>
                </a:cxn>
                <a:cxn ang="0">
                  <a:pos x="79" y="52"/>
                </a:cxn>
                <a:cxn ang="0">
                  <a:pos x="79" y="58"/>
                </a:cxn>
                <a:cxn ang="0">
                  <a:pos x="75" y="64"/>
                </a:cxn>
                <a:cxn ang="0">
                  <a:pos x="73" y="56"/>
                </a:cxn>
                <a:cxn ang="0">
                  <a:pos x="76" y="47"/>
                </a:cxn>
                <a:cxn ang="0">
                  <a:pos x="70" y="43"/>
                </a:cxn>
                <a:cxn ang="0">
                  <a:pos x="73" y="35"/>
                </a:cxn>
                <a:cxn ang="0">
                  <a:pos x="67" y="37"/>
                </a:cxn>
                <a:cxn ang="0">
                  <a:pos x="64" y="28"/>
                </a:cxn>
                <a:cxn ang="0">
                  <a:pos x="56" y="40"/>
                </a:cxn>
                <a:cxn ang="0">
                  <a:pos x="45" y="40"/>
                </a:cxn>
                <a:cxn ang="0">
                  <a:pos x="36" y="52"/>
                </a:cxn>
                <a:cxn ang="0">
                  <a:pos x="26" y="55"/>
                </a:cxn>
                <a:cxn ang="0">
                  <a:pos x="6" y="56"/>
                </a:cxn>
                <a:cxn ang="0">
                  <a:pos x="0" y="50"/>
                </a:cxn>
                <a:cxn ang="0">
                  <a:pos x="9" y="50"/>
                </a:cxn>
                <a:cxn ang="0">
                  <a:pos x="26" y="47"/>
                </a:cxn>
                <a:cxn ang="0">
                  <a:pos x="30" y="37"/>
                </a:cxn>
                <a:cxn ang="0">
                  <a:pos x="12" y="46"/>
                </a:cxn>
                <a:cxn ang="0">
                  <a:pos x="2" y="43"/>
                </a:cxn>
                <a:cxn ang="0">
                  <a:pos x="8" y="37"/>
                </a:cxn>
                <a:cxn ang="0">
                  <a:pos x="2" y="35"/>
                </a:cxn>
                <a:cxn ang="0">
                  <a:pos x="2" y="35"/>
                </a:cxn>
              </a:cxnLst>
              <a:rect l="0" t="0" r="r" b="b"/>
              <a:pathLst>
                <a:path w="87" h="64">
                  <a:moveTo>
                    <a:pt x="2" y="35"/>
                  </a:moveTo>
                  <a:lnTo>
                    <a:pt x="6" y="29"/>
                  </a:lnTo>
                  <a:lnTo>
                    <a:pt x="17" y="28"/>
                  </a:lnTo>
                  <a:lnTo>
                    <a:pt x="30" y="22"/>
                  </a:lnTo>
                  <a:lnTo>
                    <a:pt x="35" y="16"/>
                  </a:lnTo>
                  <a:lnTo>
                    <a:pt x="48" y="9"/>
                  </a:lnTo>
                  <a:lnTo>
                    <a:pt x="54" y="0"/>
                  </a:lnTo>
                  <a:lnTo>
                    <a:pt x="63" y="3"/>
                  </a:lnTo>
                  <a:lnTo>
                    <a:pt x="60" y="9"/>
                  </a:lnTo>
                  <a:lnTo>
                    <a:pt x="64" y="12"/>
                  </a:lnTo>
                  <a:lnTo>
                    <a:pt x="70" y="10"/>
                  </a:lnTo>
                  <a:lnTo>
                    <a:pt x="76" y="15"/>
                  </a:lnTo>
                  <a:lnTo>
                    <a:pt x="82" y="18"/>
                  </a:lnTo>
                  <a:lnTo>
                    <a:pt x="82" y="25"/>
                  </a:lnTo>
                  <a:lnTo>
                    <a:pt x="87" y="34"/>
                  </a:lnTo>
                  <a:lnTo>
                    <a:pt x="87" y="41"/>
                  </a:lnTo>
                  <a:lnTo>
                    <a:pt x="79" y="52"/>
                  </a:lnTo>
                  <a:lnTo>
                    <a:pt x="79" y="58"/>
                  </a:lnTo>
                  <a:lnTo>
                    <a:pt x="75" y="64"/>
                  </a:lnTo>
                  <a:lnTo>
                    <a:pt x="73" y="56"/>
                  </a:lnTo>
                  <a:lnTo>
                    <a:pt x="76" y="47"/>
                  </a:lnTo>
                  <a:lnTo>
                    <a:pt x="70" y="43"/>
                  </a:lnTo>
                  <a:lnTo>
                    <a:pt x="73" y="35"/>
                  </a:lnTo>
                  <a:lnTo>
                    <a:pt x="67" y="37"/>
                  </a:lnTo>
                  <a:lnTo>
                    <a:pt x="64" y="28"/>
                  </a:lnTo>
                  <a:lnTo>
                    <a:pt x="56" y="40"/>
                  </a:lnTo>
                  <a:lnTo>
                    <a:pt x="45" y="40"/>
                  </a:lnTo>
                  <a:lnTo>
                    <a:pt x="36" y="52"/>
                  </a:lnTo>
                  <a:lnTo>
                    <a:pt x="26" y="55"/>
                  </a:lnTo>
                  <a:lnTo>
                    <a:pt x="6" y="56"/>
                  </a:lnTo>
                  <a:lnTo>
                    <a:pt x="0" y="50"/>
                  </a:lnTo>
                  <a:lnTo>
                    <a:pt x="9" y="50"/>
                  </a:lnTo>
                  <a:lnTo>
                    <a:pt x="26" y="47"/>
                  </a:lnTo>
                  <a:lnTo>
                    <a:pt x="30" y="37"/>
                  </a:lnTo>
                  <a:lnTo>
                    <a:pt x="12" y="46"/>
                  </a:lnTo>
                  <a:lnTo>
                    <a:pt x="2" y="43"/>
                  </a:lnTo>
                  <a:lnTo>
                    <a:pt x="8" y="37"/>
                  </a:lnTo>
                  <a:lnTo>
                    <a:pt x="2" y="35"/>
                  </a:lnTo>
                  <a:lnTo>
                    <a:pt x="2" y="35"/>
                  </a:lnTo>
                  <a:close/>
                </a:path>
              </a:pathLst>
            </a:custGeom>
            <a:solidFill>
              <a:srgbClr val="B1775B"/>
            </a:solidFill>
            <a:ln w="9525">
              <a:noFill/>
              <a:round/>
              <a:headEnd/>
              <a:tailEnd/>
            </a:ln>
          </p:spPr>
          <p:txBody>
            <a:bodyPr>
              <a:prstTxWarp prst="textNoShape">
                <a:avLst/>
              </a:prstTxWarp>
            </a:bodyPr>
            <a:lstStyle/>
            <a:p>
              <a:endParaRPr lang="en-US"/>
            </a:p>
          </p:txBody>
        </p:sp>
        <p:sp>
          <p:nvSpPr>
            <p:cNvPr id="3840038" name="Freeform 38"/>
            <p:cNvSpPr>
              <a:spLocks/>
            </p:cNvSpPr>
            <p:nvPr/>
          </p:nvSpPr>
          <p:spPr bwMode="auto">
            <a:xfrm>
              <a:off x="1360" y="927"/>
              <a:ext cx="67" cy="101"/>
            </a:xfrm>
            <a:custGeom>
              <a:avLst/>
              <a:gdLst/>
              <a:ahLst/>
              <a:cxnLst>
                <a:cxn ang="0">
                  <a:pos x="0" y="16"/>
                </a:cxn>
                <a:cxn ang="0">
                  <a:pos x="2" y="24"/>
                </a:cxn>
                <a:cxn ang="0">
                  <a:pos x="2" y="37"/>
                </a:cxn>
                <a:cxn ang="0">
                  <a:pos x="8" y="46"/>
                </a:cxn>
                <a:cxn ang="0">
                  <a:pos x="14" y="50"/>
                </a:cxn>
                <a:cxn ang="0">
                  <a:pos x="11" y="64"/>
                </a:cxn>
                <a:cxn ang="0">
                  <a:pos x="21" y="77"/>
                </a:cxn>
                <a:cxn ang="0">
                  <a:pos x="30" y="82"/>
                </a:cxn>
                <a:cxn ang="0">
                  <a:pos x="35" y="95"/>
                </a:cxn>
                <a:cxn ang="0">
                  <a:pos x="42" y="101"/>
                </a:cxn>
                <a:cxn ang="0">
                  <a:pos x="54" y="92"/>
                </a:cxn>
                <a:cxn ang="0">
                  <a:pos x="67" y="71"/>
                </a:cxn>
                <a:cxn ang="0">
                  <a:pos x="67" y="56"/>
                </a:cxn>
                <a:cxn ang="0">
                  <a:pos x="60" y="59"/>
                </a:cxn>
                <a:cxn ang="0">
                  <a:pos x="51" y="47"/>
                </a:cxn>
                <a:cxn ang="0">
                  <a:pos x="38" y="47"/>
                </a:cxn>
                <a:cxn ang="0">
                  <a:pos x="27" y="43"/>
                </a:cxn>
                <a:cxn ang="0">
                  <a:pos x="49" y="40"/>
                </a:cxn>
                <a:cxn ang="0">
                  <a:pos x="48" y="33"/>
                </a:cxn>
                <a:cxn ang="0">
                  <a:pos x="38" y="18"/>
                </a:cxn>
                <a:cxn ang="0">
                  <a:pos x="42" y="9"/>
                </a:cxn>
                <a:cxn ang="0">
                  <a:pos x="42" y="0"/>
                </a:cxn>
                <a:cxn ang="0">
                  <a:pos x="24" y="16"/>
                </a:cxn>
                <a:cxn ang="0">
                  <a:pos x="0" y="16"/>
                </a:cxn>
                <a:cxn ang="0">
                  <a:pos x="0" y="16"/>
                </a:cxn>
              </a:cxnLst>
              <a:rect l="0" t="0" r="r" b="b"/>
              <a:pathLst>
                <a:path w="67" h="101">
                  <a:moveTo>
                    <a:pt x="0" y="16"/>
                  </a:moveTo>
                  <a:lnTo>
                    <a:pt x="2" y="24"/>
                  </a:lnTo>
                  <a:lnTo>
                    <a:pt x="2" y="37"/>
                  </a:lnTo>
                  <a:lnTo>
                    <a:pt x="8" y="46"/>
                  </a:lnTo>
                  <a:lnTo>
                    <a:pt x="14" y="50"/>
                  </a:lnTo>
                  <a:lnTo>
                    <a:pt x="11" y="64"/>
                  </a:lnTo>
                  <a:lnTo>
                    <a:pt x="21" y="77"/>
                  </a:lnTo>
                  <a:lnTo>
                    <a:pt x="30" y="82"/>
                  </a:lnTo>
                  <a:lnTo>
                    <a:pt x="35" y="95"/>
                  </a:lnTo>
                  <a:lnTo>
                    <a:pt x="42" y="101"/>
                  </a:lnTo>
                  <a:lnTo>
                    <a:pt x="54" y="92"/>
                  </a:lnTo>
                  <a:lnTo>
                    <a:pt x="67" y="71"/>
                  </a:lnTo>
                  <a:lnTo>
                    <a:pt x="67" y="56"/>
                  </a:lnTo>
                  <a:lnTo>
                    <a:pt x="60" y="59"/>
                  </a:lnTo>
                  <a:lnTo>
                    <a:pt x="51" y="47"/>
                  </a:lnTo>
                  <a:lnTo>
                    <a:pt x="38" y="47"/>
                  </a:lnTo>
                  <a:lnTo>
                    <a:pt x="27" y="43"/>
                  </a:lnTo>
                  <a:lnTo>
                    <a:pt x="49" y="40"/>
                  </a:lnTo>
                  <a:lnTo>
                    <a:pt x="48" y="33"/>
                  </a:lnTo>
                  <a:lnTo>
                    <a:pt x="38" y="18"/>
                  </a:lnTo>
                  <a:lnTo>
                    <a:pt x="42" y="9"/>
                  </a:lnTo>
                  <a:lnTo>
                    <a:pt x="42" y="0"/>
                  </a:lnTo>
                  <a:lnTo>
                    <a:pt x="24" y="16"/>
                  </a:lnTo>
                  <a:lnTo>
                    <a:pt x="0" y="16"/>
                  </a:lnTo>
                  <a:lnTo>
                    <a:pt x="0" y="16"/>
                  </a:lnTo>
                  <a:close/>
                </a:path>
              </a:pathLst>
            </a:custGeom>
            <a:solidFill>
              <a:srgbClr val="FFD9C2"/>
            </a:solidFill>
            <a:ln w="9525">
              <a:noFill/>
              <a:round/>
              <a:headEnd/>
              <a:tailEnd/>
            </a:ln>
          </p:spPr>
          <p:txBody>
            <a:bodyPr>
              <a:prstTxWarp prst="textNoShape">
                <a:avLst/>
              </a:prstTxWarp>
            </a:bodyPr>
            <a:lstStyle/>
            <a:p>
              <a:endParaRPr lang="en-US"/>
            </a:p>
          </p:txBody>
        </p:sp>
        <p:sp>
          <p:nvSpPr>
            <p:cNvPr id="3840039" name="Freeform 39"/>
            <p:cNvSpPr>
              <a:spLocks/>
            </p:cNvSpPr>
            <p:nvPr/>
          </p:nvSpPr>
          <p:spPr bwMode="auto">
            <a:xfrm>
              <a:off x="1219" y="919"/>
              <a:ext cx="61" cy="151"/>
            </a:xfrm>
            <a:custGeom>
              <a:avLst/>
              <a:gdLst/>
              <a:ahLst/>
              <a:cxnLst>
                <a:cxn ang="0">
                  <a:pos x="33" y="0"/>
                </a:cxn>
                <a:cxn ang="0">
                  <a:pos x="37" y="8"/>
                </a:cxn>
                <a:cxn ang="0">
                  <a:pos x="36" y="20"/>
                </a:cxn>
                <a:cxn ang="0">
                  <a:pos x="45" y="26"/>
                </a:cxn>
                <a:cxn ang="0">
                  <a:pos x="52" y="29"/>
                </a:cxn>
                <a:cxn ang="0">
                  <a:pos x="58" y="33"/>
                </a:cxn>
                <a:cxn ang="0">
                  <a:pos x="57" y="45"/>
                </a:cxn>
                <a:cxn ang="0">
                  <a:pos x="46" y="55"/>
                </a:cxn>
                <a:cxn ang="0">
                  <a:pos x="55" y="61"/>
                </a:cxn>
                <a:cxn ang="0">
                  <a:pos x="49" y="73"/>
                </a:cxn>
                <a:cxn ang="0">
                  <a:pos x="43" y="81"/>
                </a:cxn>
                <a:cxn ang="0">
                  <a:pos x="49" y="88"/>
                </a:cxn>
                <a:cxn ang="0">
                  <a:pos x="55" y="84"/>
                </a:cxn>
                <a:cxn ang="0">
                  <a:pos x="61" y="96"/>
                </a:cxn>
                <a:cxn ang="0">
                  <a:pos x="57" y="109"/>
                </a:cxn>
                <a:cxn ang="0">
                  <a:pos x="54" y="118"/>
                </a:cxn>
                <a:cxn ang="0">
                  <a:pos x="57" y="136"/>
                </a:cxn>
                <a:cxn ang="0">
                  <a:pos x="48" y="146"/>
                </a:cxn>
                <a:cxn ang="0">
                  <a:pos x="39" y="151"/>
                </a:cxn>
                <a:cxn ang="0">
                  <a:pos x="31" y="139"/>
                </a:cxn>
                <a:cxn ang="0">
                  <a:pos x="30" y="124"/>
                </a:cxn>
                <a:cxn ang="0">
                  <a:pos x="21" y="105"/>
                </a:cxn>
                <a:cxn ang="0">
                  <a:pos x="18" y="96"/>
                </a:cxn>
                <a:cxn ang="0">
                  <a:pos x="24" y="94"/>
                </a:cxn>
                <a:cxn ang="0">
                  <a:pos x="15" y="85"/>
                </a:cxn>
                <a:cxn ang="0">
                  <a:pos x="12" y="73"/>
                </a:cxn>
                <a:cxn ang="0">
                  <a:pos x="12" y="61"/>
                </a:cxn>
                <a:cxn ang="0">
                  <a:pos x="0" y="55"/>
                </a:cxn>
                <a:cxn ang="0">
                  <a:pos x="16" y="38"/>
                </a:cxn>
                <a:cxn ang="0">
                  <a:pos x="16" y="14"/>
                </a:cxn>
                <a:cxn ang="0">
                  <a:pos x="25" y="6"/>
                </a:cxn>
                <a:cxn ang="0">
                  <a:pos x="33" y="0"/>
                </a:cxn>
                <a:cxn ang="0">
                  <a:pos x="33" y="0"/>
                </a:cxn>
              </a:cxnLst>
              <a:rect l="0" t="0" r="r" b="b"/>
              <a:pathLst>
                <a:path w="61" h="151">
                  <a:moveTo>
                    <a:pt x="33" y="0"/>
                  </a:moveTo>
                  <a:lnTo>
                    <a:pt x="37" y="8"/>
                  </a:lnTo>
                  <a:lnTo>
                    <a:pt x="36" y="20"/>
                  </a:lnTo>
                  <a:lnTo>
                    <a:pt x="45" y="26"/>
                  </a:lnTo>
                  <a:lnTo>
                    <a:pt x="52" y="29"/>
                  </a:lnTo>
                  <a:lnTo>
                    <a:pt x="58" y="33"/>
                  </a:lnTo>
                  <a:lnTo>
                    <a:pt x="57" y="45"/>
                  </a:lnTo>
                  <a:lnTo>
                    <a:pt x="46" y="55"/>
                  </a:lnTo>
                  <a:lnTo>
                    <a:pt x="55" y="61"/>
                  </a:lnTo>
                  <a:lnTo>
                    <a:pt x="49" y="73"/>
                  </a:lnTo>
                  <a:lnTo>
                    <a:pt x="43" y="81"/>
                  </a:lnTo>
                  <a:lnTo>
                    <a:pt x="49" y="88"/>
                  </a:lnTo>
                  <a:lnTo>
                    <a:pt x="55" y="84"/>
                  </a:lnTo>
                  <a:lnTo>
                    <a:pt x="61" y="96"/>
                  </a:lnTo>
                  <a:lnTo>
                    <a:pt x="57" y="109"/>
                  </a:lnTo>
                  <a:lnTo>
                    <a:pt x="54" y="118"/>
                  </a:lnTo>
                  <a:lnTo>
                    <a:pt x="57" y="136"/>
                  </a:lnTo>
                  <a:lnTo>
                    <a:pt x="48" y="146"/>
                  </a:lnTo>
                  <a:lnTo>
                    <a:pt x="39" y="151"/>
                  </a:lnTo>
                  <a:lnTo>
                    <a:pt x="31" y="139"/>
                  </a:lnTo>
                  <a:lnTo>
                    <a:pt x="30" y="124"/>
                  </a:lnTo>
                  <a:lnTo>
                    <a:pt x="21" y="105"/>
                  </a:lnTo>
                  <a:lnTo>
                    <a:pt x="18" y="96"/>
                  </a:lnTo>
                  <a:lnTo>
                    <a:pt x="24" y="94"/>
                  </a:lnTo>
                  <a:lnTo>
                    <a:pt x="15" y="85"/>
                  </a:lnTo>
                  <a:lnTo>
                    <a:pt x="12" y="73"/>
                  </a:lnTo>
                  <a:lnTo>
                    <a:pt x="12" y="61"/>
                  </a:lnTo>
                  <a:lnTo>
                    <a:pt x="0" y="55"/>
                  </a:lnTo>
                  <a:lnTo>
                    <a:pt x="16" y="38"/>
                  </a:lnTo>
                  <a:lnTo>
                    <a:pt x="16" y="14"/>
                  </a:lnTo>
                  <a:lnTo>
                    <a:pt x="25" y="6"/>
                  </a:lnTo>
                  <a:lnTo>
                    <a:pt x="33" y="0"/>
                  </a:lnTo>
                  <a:lnTo>
                    <a:pt x="33" y="0"/>
                  </a:lnTo>
                  <a:close/>
                </a:path>
              </a:pathLst>
            </a:custGeom>
            <a:solidFill>
              <a:srgbClr val="FFE5D9"/>
            </a:solidFill>
            <a:ln w="9525">
              <a:noFill/>
              <a:round/>
              <a:headEnd/>
              <a:tailEnd/>
            </a:ln>
          </p:spPr>
          <p:txBody>
            <a:bodyPr>
              <a:prstTxWarp prst="textNoShape">
                <a:avLst/>
              </a:prstTxWarp>
            </a:bodyPr>
            <a:lstStyle/>
            <a:p>
              <a:endParaRPr lang="en-US"/>
            </a:p>
          </p:txBody>
        </p:sp>
        <p:sp>
          <p:nvSpPr>
            <p:cNvPr id="3840040" name="Freeform 40"/>
            <p:cNvSpPr>
              <a:spLocks/>
            </p:cNvSpPr>
            <p:nvPr/>
          </p:nvSpPr>
          <p:spPr bwMode="auto">
            <a:xfrm>
              <a:off x="1252" y="960"/>
              <a:ext cx="16" cy="7"/>
            </a:xfrm>
            <a:custGeom>
              <a:avLst/>
              <a:gdLst/>
              <a:ahLst/>
              <a:cxnLst>
                <a:cxn ang="0">
                  <a:pos x="4" y="1"/>
                </a:cxn>
                <a:cxn ang="0">
                  <a:pos x="0" y="3"/>
                </a:cxn>
                <a:cxn ang="0">
                  <a:pos x="0" y="6"/>
                </a:cxn>
                <a:cxn ang="0">
                  <a:pos x="10" y="7"/>
                </a:cxn>
                <a:cxn ang="0">
                  <a:pos x="15" y="6"/>
                </a:cxn>
                <a:cxn ang="0">
                  <a:pos x="16" y="0"/>
                </a:cxn>
                <a:cxn ang="0">
                  <a:pos x="4" y="1"/>
                </a:cxn>
                <a:cxn ang="0">
                  <a:pos x="4" y="1"/>
                </a:cxn>
              </a:cxnLst>
              <a:rect l="0" t="0" r="r" b="b"/>
              <a:pathLst>
                <a:path w="16" h="7">
                  <a:moveTo>
                    <a:pt x="4" y="1"/>
                  </a:moveTo>
                  <a:lnTo>
                    <a:pt x="0" y="3"/>
                  </a:lnTo>
                  <a:lnTo>
                    <a:pt x="0" y="6"/>
                  </a:lnTo>
                  <a:lnTo>
                    <a:pt x="10" y="7"/>
                  </a:lnTo>
                  <a:lnTo>
                    <a:pt x="15" y="6"/>
                  </a:lnTo>
                  <a:lnTo>
                    <a:pt x="16" y="0"/>
                  </a:lnTo>
                  <a:lnTo>
                    <a:pt x="4" y="1"/>
                  </a:lnTo>
                  <a:lnTo>
                    <a:pt x="4" y="1"/>
                  </a:lnTo>
                  <a:close/>
                </a:path>
              </a:pathLst>
            </a:custGeom>
            <a:solidFill>
              <a:srgbClr val="FFFFFF"/>
            </a:solidFill>
            <a:ln w="9525">
              <a:noFill/>
              <a:round/>
              <a:headEnd/>
              <a:tailEnd/>
            </a:ln>
          </p:spPr>
          <p:txBody>
            <a:bodyPr>
              <a:prstTxWarp prst="textNoShape">
                <a:avLst/>
              </a:prstTxWarp>
            </a:bodyPr>
            <a:lstStyle/>
            <a:p>
              <a:endParaRPr lang="en-US"/>
            </a:p>
          </p:txBody>
        </p:sp>
        <p:sp>
          <p:nvSpPr>
            <p:cNvPr id="3840041" name="Freeform 41"/>
            <p:cNvSpPr>
              <a:spLocks/>
            </p:cNvSpPr>
            <p:nvPr/>
          </p:nvSpPr>
          <p:spPr bwMode="auto">
            <a:xfrm>
              <a:off x="1389" y="1223"/>
              <a:ext cx="31" cy="46"/>
            </a:xfrm>
            <a:custGeom>
              <a:avLst/>
              <a:gdLst/>
              <a:ahLst/>
              <a:cxnLst>
                <a:cxn ang="0">
                  <a:pos x="0" y="46"/>
                </a:cxn>
                <a:cxn ang="0">
                  <a:pos x="25" y="6"/>
                </a:cxn>
                <a:cxn ang="0">
                  <a:pos x="29" y="0"/>
                </a:cxn>
                <a:cxn ang="0">
                  <a:pos x="31" y="6"/>
                </a:cxn>
                <a:cxn ang="0">
                  <a:pos x="22" y="22"/>
                </a:cxn>
                <a:cxn ang="0">
                  <a:pos x="7" y="46"/>
                </a:cxn>
                <a:cxn ang="0">
                  <a:pos x="0" y="46"/>
                </a:cxn>
                <a:cxn ang="0">
                  <a:pos x="0" y="46"/>
                </a:cxn>
              </a:cxnLst>
              <a:rect l="0" t="0" r="r" b="b"/>
              <a:pathLst>
                <a:path w="31" h="46">
                  <a:moveTo>
                    <a:pt x="0" y="46"/>
                  </a:moveTo>
                  <a:lnTo>
                    <a:pt x="25" y="6"/>
                  </a:lnTo>
                  <a:lnTo>
                    <a:pt x="29" y="0"/>
                  </a:lnTo>
                  <a:lnTo>
                    <a:pt x="31" y="6"/>
                  </a:lnTo>
                  <a:lnTo>
                    <a:pt x="22" y="22"/>
                  </a:lnTo>
                  <a:lnTo>
                    <a:pt x="7" y="46"/>
                  </a:lnTo>
                  <a:lnTo>
                    <a:pt x="0" y="46"/>
                  </a:lnTo>
                  <a:lnTo>
                    <a:pt x="0" y="46"/>
                  </a:lnTo>
                  <a:close/>
                </a:path>
              </a:pathLst>
            </a:custGeom>
            <a:solidFill>
              <a:srgbClr val="FFDBA5"/>
            </a:solidFill>
            <a:ln w="9525">
              <a:noFill/>
              <a:round/>
              <a:headEnd/>
              <a:tailEnd/>
            </a:ln>
          </p:spPr>
          <p:txBody>
            <a:bodyPr>
              <a:prstTxWarp prst="textNoShape">
                <a:avLst/>
              </a:prstTxWarp>
            </a:bodyPr>
            <a:lstStyle/>
            <a:p>
              <a:endParaRPr lang="en-US"/>
            </a:p>
          </p:txBody>
        </p:sp>
        <p:sp>
          <p:nvSpPr>
            <p:cNvPr id="3840042" name="Freeform 42"/>
            <p:cNvSpPr>
              <a:spLocks/>
            </p:cNvSpPr>
            <p:nvPr/>
          </p:nvSpPr>
          <p:spPr bwMode="auto">
            <a:xfrm>
              <a:off x="1395" y="1031"/>
              <a:ext cx="38" cy="201"/>
            </a:xfrm>
            <a:custGeom>
              <a:avLst/>
              <a:gdLst/>
              <a:ahLst/>
              <a:cxnLst>
                <a:cxn ang="0">
                  <a:pos x="12" y="3"/>
                </a:cxn>
                <a:cxn ang="0">
                  <a:pos x="14" y="12"/>
                </a:cxn>
                <a:cxn ang="0">
                  <a:pos x="10" y="24"/>
                </a:cxn>
                <a:cxn ang="0">
                  <a:pos x="7" y="34"/>
                </a:cxn>
                <a:cxn ang="0">
                  <a:pos x="12" y="33"/>
                </a:cxn>
                <a:cxn ang="0">
                  <a:pos x="13" y="51"/>
                </a:cxn>
                <a:cxn ang="0">
                  <a:pos x="10" y="67"/>
                </a:cxn>
                <a:cxn ang="0">
                  <a:pos x="9" y="100"/>
                </a:cxn>
                <a:cxn ang="0">
                  <a:pos x="16" y="126"/>
                </a:cxn>
                <a:cxn ang="0">
                  <a:pos x="12" y="150"/>
                </a:cxn>
                <a:cxn ang="0">
                  <a:pos x="4" y="171"/>
                </a:cxn>
                <a:cxn ang="0">
                  <a:pos x="0" y="189"/>
                </a:cxn>
                <a:cxn ang="0">
                  <a:pos x="12" y="201"/>
                </a:cxn>
                <a:cxn ang="0">
                  <a:pos x="20" y="192"/>
                </a:cxn>
                <a:cxn ang="0">
                  <a:pos x="25" y="198"/>
                </a:cxn>
                <a:cxn ang="0">
                  <a:pos x="31" y="190"/>
                </a:cxn>
                <a:cxn ang="0">
                  <a:pos x="38" y="164"/>
                </a:cxn>
                <a:cxn ang="0">
                  <a:pos x="35" y="149"/>
                </a:cxn>
                <a:cxn ang="0">
                  <a:pos x="31" y="123"/>
                </a:cxn>
                <a:cxn ang="0">
                  <a:pos x="19" y="74"/>
                </a:cxn>
                <a:cxn ang="0">
                  <a:pos x="22" y="49"/>
                </a:cxn>
                <a:cxn ang="0">
                  <a:pos x="19" y="34"/>
                </a:cxn>
                <a:cxn ang="0">
                  <a:pos x="26" y="16"/>
                </a:cxn>
                <a:cxn ang="0">
                  <a:pos x="22" y="4"/>
                </a:cxn>
                <a:cxn ang="0">
                  <a:pos x="16" y="0"/>
                </a:cxn>
                <a:cxn ang="0">
                  <a:pos x="12" y="3"/>
                </a:cxn>
                <a:cxn ang="0">
                  <a:pos x="12" y="3"/>
                </a:cxn>
              </a:cxnLst>
              <a:rect l="0" t="0" r="r" b="b"/>
              <a:pathLst>
                <a:path w="38" h="201">
                  <a:moveTo>
                    <a:pt x="12" y="3"/>
                  </a:moveTo>
                  <a:lnTo>
                    <a:pt x="14" y="12"/>
                  </a:lnTo>
                  <a:lnTo>
                    <a:pt x="10" y="24"/>
                  </a:lnTo>
                  <a:lnTo>
                    <a:pt x="7" y="34"/>
                  </a:lnTo>
                  <a:lnTo>
                    <a:pt x="12" y="33"/>
                  </a:lnTo>
                  <a:lnTo>
                    <a:pt x="13" y="51"/>
                  </a:lnTo>
                  <a:lnTo>
                    <a:pt x="10" y="67"/>
                  </a:lnTo>
                  <a:lnTo>
                    <a:pt x="9" y="100"/>
                  </a:lnTo>
                  <a:lnTo>
                    <a:pt x="16" y="126"/>
                  </a:lnTo>
                  <a:lnTo>
                    <a:pt x="12" y="150"/>
                  </a:lnTo>
                  <a:lnTo>
                    <a:pt x="4" y="171"/>
                  </a:lnTo>
                  <a:lnTo>
                    <a:pt x="0" y="189"/>
                  </a:lnTo>
                  <a:lnTo>
                    <a:pt x="12" y="201"/>
                  </a:lnTo>
                  <a:lnTo>
                    <a:pt x="20" y="192"/>
                  </a:lnTo>
                  <a:lnTo>
                    <a:pt x="25" y="198"/>
                  </a:lnTo>
                  <a:lnTo>
                    <a:pt x="31" y="190"/>
                  </a:lnTo>
                  <a:lnTo>
                    <a:pt x="38" y="164"/>
                  </a:lnTo>
                  <a:lnTo>
                    <a:pt x="35" y="149"/>
                  </a:lnTo>
                  <a:lnTo>
                    <a:pt x="31" y="123"/>
                  </a:lnTo>
                  <a:lnTo>
                    <a:pt x="19" y="74"/>
                  </a:lnTo>
                  <a:lnTo>
                    <a:pt x="22" y="49"/>
                  </a:lnTo>
                  <a:lnTo>
                    <a:pt x="19" y="34"/>
                  </a:lnTo>
                  <a:lnTo>
                    <a:pt x="26" y="16"/>
                  </a:lnTo>
                  <a:lnTo>
                    <a:pt x="22" y="4"/>
                  </a:lnTo>
                  <a:lnTo>
                    <a:pt x="16" y="0"/>
                  </a:lnTo>
                  <a:lnTo>
                    <a:pt x="12" y="3"/>
                  </a:lnTo>
                  <a:lnTo>
                    <a:pt x="12" y="3"/>
                  </a:lnTo>
                  <a:close/>
                </a:path>
              </a:pathLst>
            </a:custGeom>
            <a:solidFill>
              <a:srgbClr val="8686AA"/>
            </a:solidFill>
            <a:ln w="9525">
              <a:noFill/>
              <a:round/>
              <a:headEnd/>
              <a:tailEnd/>
            </a:ln>
          </p:spPr>
          <p:txBody>
            <a:bodyPr>
              <a:prstTxWarp prst="textNoShape">
                <a:avLst/>
              </a:prstTxWarp>
            </a:bodyPr>
            <a:lstStyle/>
            <a:p>
              <a:endParaRPr lang="en-US"/>
            </a:p>
          </p:txBody>
        </p:sp>
        <p:sp>
          <p:nvSpPr>
            <p:cNvPr id="3840043" name="Freeform 43"/>
            <p:cNvSpPr>
              <a:spLocks/>
            </p:cNvSpPr>
            <p:nvPr/>
          </p:nvSpPr>
          <p:spPr bwMode="auto">
            <a:xfrm>
              <a:off x="1566" y="1047"/>
              <a:ext cx="34" cy="49"/>
            </a:xfrm>
            <a:custGeom>
              <a:avLst/>
              <a:gdLst/>
              <a:ahLst/>
              <a:cxnLst>
                <a:cxn ang="0">
                  <a:pos x="0" y="26"/>
                </a:cxn>
                <a:cxn ang="0">
                  <a:pos x="6" y="21"/>
                </a:cxn>
                <a:cxn ang="0">
                  <a:pos x="6" y="11"/>
                </a:cxn>
                <a:cxn ang="0">
                  <a:pos x="9" y="0"/>
                </a:cxn>
                <a:cxn ang="0">
                  <a:pos x="16" y="6"/>
                </a:cxn>
                <a:cxn ang="0">
                  <a:pos x="19" y="0"/>
                </a:cxn>
                <a:cxn ang="0">
                  <a:pos x="30" y="11"/>
                </a:cxn>
                <a:cxn ang="0">
                  <a:pos x="28" y="23"/>
                </a:cxn>
                <a:cxn ang="0">
                  <a:pos x="34" y="39"/>
                </a:cxn>
                <a:cxn ang="0">
                  <a:pos x="27" y="45"/>
                </a:cxn>
                <a:cxn ang="0">
                  <a:pos x="25" y="49"/>
                </a:cxn>
                <a:cxn ang="0">
                  <a:pos x="21" y="42"/>
                </a:cxn>
                <a:cxn ang="0">
                  <a:pos x="10" y="43"/>
                </a:cxn>
                <a:cxn ang="0">
                  <a:pos x="13" y="35"/>
                </a:cxn>
                <a:cxn ang="0">
                  <a:pos x="7" y="32"/>
                </a:cxn>
                <a:cxn ang="0">
                  <a:pos x="0" y="26"/>
                </a:cxn>
                <a:cxn ang="0">
                  <a:pos x="0" y="26"/>
                </a:cxn>
              </a:cxnLst>
              <a:rect l="0" t="0" r="r" b="b"/>
              <a:pathLst>
                <a:path w="34" h="49">
                  <a:moveTo>
                    <a:pt x="0" y="26"/>
                  </a:moveTo>
                  <a:lnTo>
                    <a:pt x="6" y="21"/>
                  </a:lnTo>
                  <a:lnTo>
                    <a:pt x="6" y="11"/>
                  </a:lnTo>
                  <a:lnTo>
                    <a:pt x="9" y="0"/>
                  </a:lnTo>
                  <a:lnTo>
                    <a:pt x="16" y="6"/>
                  </a:lnTo>
                  <a:lnTo>
                    <a:pt x="19" y="0"/>
                  </a:lnTo>
                  <a:lnTo>
                    <a:pt x="30" y="11"/>
                  </a:lnTo>
                  <a:lnTo>
                    <a:pt x="28" y="23"/>
                  </a:lnTo>
                  <a:lnTo>
                    <a:pt x="34" y="39"/>
                  </a:lnTo>
                  <a:lnTo>
                    <a:pt x="27" y="45"/>
                  </a:lnTo>
                  <a:lnTo>
                    <a:pt x="25" y="49"/>
                  </a:lnTo>
                  <a:lnTo>
                    <a:pt x="21" y="42"/>
                  </a:lnTo>
                  <a:lnTo>
                    <a:pt x="10" y="43"/>
                  </a:lnTo>
                  <a:lnTo>
                    <a:pt x="13" y="35"/>
                  </a:lnTo>
                  <a:lnTo>
                    <a:pt x="7" y="32"/>
                  </a:lnTo>
                  <a:lnTo>
                    <a:pt x="0" y="26"/>
                  </a:lnTo>
                  <a:lnTo>
                    <a:pt x="0" y="26"/>
                  </a:lnTo>
                  <a:close/>
                </a:path>
              </a:pathLst>
            </a:custGeom>
            <a:solidFill>
              <a:srgbClr val="836B6B"/>
            </a:solidFill>
            <a:ln w="9525">
              <a:noFill/>
              <a:round/>
              <a:headEnd/>
              <a:tailEnd/>
            </a:ln>
          </p:spPr>
          <p:txBody>
            <a:bodyPr>
              <a:prstTxWarp prst="textNoShape">
                <a:avLst/>
              </a:prstTxWarp>
            </a:bodyPr>
            <a:lstStyle/>
            <a:p>
              <a:endParaRPr lang="en-US"/>
            </a:p>
          </p:txBody>
        </p:sp>
        <p:sp>
          <p:nvSpPr>
            <p:cNvPr id="3840044" name="Freeform 44"/>
            <p:cNvSpPr>
              <a:spLocks/>
            </p:cNvSpPr>
            <p:nvPr/>
          </p:nvSpPr>
          <p:spPr bwMode="auto">
            <a:xfrm>
              <a:off x="1281" y="1006"/>
              <a:ext cx="121" cy="181"/>
            </a:xfrm>
            <a:custGeom>
              <a:avLst/>
              <a:gdLst/>
              <a:ahLst/>
              <a:cxnLst>
                <a:cxn ang="0">
                  <a:pos x="0" y="168"/>
                </a:cxn>
                <a:cxn ang="0">
                  <a:pos x="0" y="157"/>
                </a:cxn>
                <a:cxn ang="0">
                  <a:pos x="5" y="144"/>
                </a:cxn>
                <a:cxn ang="0">
                  <a:pos x="18" y="148"/>
                </a:cxn>
                <a:cxn ang="0">
                  <a:pos x="35" y="151"/>
                </a:cxn>
                <a:cxn ang="0">
                  <a:pos x="44" y="140"/>
                </a:cxn>
                <a:cxn ang="0">
                  <a:pos x="20" y="138"/>
                </a:cxn>
                <a:cxn ang="0">
                  <a:pos x="14" y="129"/>
                </a:cxn>
                <a:cxn ang="0">
                  <a:pos x="23" y="126"/>
                </a:cxn>
                <a:cxn ang="0">
                  <a:pos x="36" y="129"/>
                </a:cxn>
                <a:cxn ang="0">
                  <a:pos x="39" y="122"/>
                </a:cxn>
                <a:cxn ang="0">
                  <a:pos x="32" y="113"/>
                </a:cxn>
                <a:cxn ang="0">
                  <a:pos x="27" y="95"/>
                </a:cxn>
                <a:cxn ang="0">
                  <a:pos x="41" y="108"/>
                </a:cxn>
                <a:cxn ang="0">
                  <a:pos x="54" y="111"/>
                </a:cxn>
                <a:cxn ang="0">
                  <a:pos x="56" y="101"/>
                </a:cxn>
                <a:cxn ang="0">
                  <a:pos x="41" y="83"/>
                </a:cxn>
                <a:cxn ang="0">
                  <a:pos x="45" y="65"/>
                </a:cxn>
                <a:cxn ang="0">
                  <a:pos x="54" y="37"/>
                </a:cxn>
                <a:cxn ang="0">
                  <a:pos x="51" y="28"/>
                </a:cxn>
                <a:cxn ang="0">
                  <a:pos x="57" y="25"/>
                </a:cxn>
                <a:cxn ang="0">
                  <a:pos x="67" y="32"/>
                </a:cxn>
                <a:cxn ang="0">
                  <a:pos x="76" y="28"/>
                </a:cxn>
                <a:cxn ang="0">
                  <a:pos x="84" y="38"/>
                </a:cxn>
                <a:cxn ang="0">
                  <a:pos x="93" y="62"/>
                </a:cxn>
                <a:cxn ang="0">
                  <a:pos x="97" y="35"/>
                </a:cxn>
                <a:cxn ang="0">
                  <a:pos x="90" y="13"/>
                </a:cxn>
                <a:cxn ang="0">
                  <a:pos x="93" y="0"/>
                </a:cxn>
                <a:cxn ang="0">
                  <a:pos x="109" y="18"/>
                </a:cxn>
                <a:cxn ang="0">
                  <a:pos x="108" y="31"/>
                </a:cxn>
                <a:cxn ang="0">
                  <a:pos x="109" y="47"/>
                </a:cxn>
                <a:cxn ang="0">
                  <a:pos x="117" y="35"/>
                </a:cxn>
                <a:cxn ang="0">
                  <a:pos x="118" y="50"/>
                </a:cxn>
                <a:cxn ang="0">
                  <a:pos x="121" y="59"/>
                </a:cxn>
                <a:cxn ang="0">
                  <a:pos x="111" y="108"/>
                </a:cxn>
                <a:cxn ang="0">
                  <a:pos x="115" y="147"/>
                </a:cxn>
                <a:cxn ang="0">
                  <a:pos x="96" y="126"/>
                </a:cxn>
                <a:cxn ang="0">
                  <a:pos x="82" y="101"/>
                </a:cxn>
                <a:cxn ang="0">
                  <a:pos x="76" y="116"/>
                </a:cxn>
                <a:cxn ang="0">
                  <a:pos x="73" y="128"/>
                </a:cxn>
                <a:cxn ang="0">
                  <a:pos x="60" y="142"/>
                </a:cxn>
                <a:cxn ang="0">
                  <a:pos x="66" y="150"/>
                </a:cxn>
                <a:cxn ang="0">
                  <a:pos x="54" y="157"/>
                </a:cxn>
                <a:cxn ang="0">
                  <a:pos x="53" y="174"/>
                </a:cxn>
                <a:cxn ang="0">
                  <a:pos x="41" y="181"/>
                </a:cxn>
                <a:cxn ang="0">
                  <a:pos x="23" y="181"/>
                </a:cxn>
                <a:cxn ang="0">
                  <a:pos x="0" y="168"/>
                </a:cxn>
                <a:cxn ang="0">
                  <a:pos x="0" y="168"/>
                </a:cxn>
              </a:cxnLst>
              <a:rect l="0" t="0" r="r" b="b"/>
              <a:pathLst>
                <a:path w="121" h="181">
                  <a:moveTo>
                    <a:pt x="0" y="168"/>
                  </a:moveTo>
                  <a:lnTo>
                    <a:pt x="0" y="157"/>
                  </a:lnTo>
                  <a:lnTo>
                    <a:pt x="5" y="144"/>
                  </a:lnTo>
                  <a:lnTo>
                    <a:pt x="18" y="148"/>
                  </a:lnTo>
                  <a:lnTo>
                    <a:pt x="35" y="151"/>
                  </a:lnTo>
                  <a:lnTo>
                    <a:pt x="44" y="140"/>
                  </a:lnTo>
                  <a:lnTo>
                    <a:pt x="20" y="138"/>
                  </a:lnTo>
                  <a:lnTo>
                    <a:pt x="14" y="129"/>
                  </a:lnTo>
                  <a:lnTo>
                    <a:pt x="23" y="126"/>
                  </a:lnTo>
                  <a:lnTo>
                    <a:pt x="36" y="129"/>
                  </a:lnTo>
                  <a:lnTo>
                    <a:pt x="39" y="122"/>
                  </a:lnTo>
                  <a:lnTo>
                    <a:pt x="32" y="113"/>
                  </a:lnTo>
                  <a:lnTo>
                    <a:pt x="27" y="95"/>
                  </a:lnTo>
                  <a:lnTo>
                    <a:pt x="41" y="108"/>
                  </a:lnTo>
                  <a:lnTo>
                    <a:pt x="54" y="111"/>
                  </a:lnTo>
                  <a:lnTo>
                    <a:pt x="56" y="101"/>
                  </a:lnTo>
                  <a:lnTo>
                    <a:pt x="41" y="83"/>
                  </a:lnTo>
                  <a:lnTo>
                    <a:pt x="45" y="65"/>
                  </a:lnTo>
                  <a:lnTo>
                    <a:pt x="54" y="37"/>
                  </a:lnTo>
                  <a:lnTo>
                    <a:pt x="51" y="28"/>
                  </a:lnTo>
                  <a:lnTo>
                    <a:pt x="57" y="25"/>
                  </a:lnTo>
                  <a:lnTo>
                    <a:pt x="67" y="32"/>
                  </a:lnTo>
                  <a:lnTo>
                    <a:pt x="76" y="28"/>
                  </a:lnTo>
                  <a:lnTo>
                    <a:pt x="84" y="38"/>
                  </a:lnTo>
                  <a:lnTo>
                    <a:pt x="93" y="62"/>
                  </a:lnTo>
                  <a:lnTo>
                    <a:pt x="97" y="35"/>
                  </a:lnTo>
                  <a:lnTo>
                    <a:pt x="90" y="13"/>
                  </a:lnTo>
                  <a:lnTo>
                    <a:pt x="93" y="0"/>
                  </a:lnTo>
                  <a:lnTo>
                    <a:pt x="109" y="18"/>
                  </a:lnTo>
                  <a:lnTo>
                    <a:pt x="108" y="31"/>
                  </a:lnTo>
                  <a:lnTo>
                    <a:pt x="109" y="47"/>
                  </a:lnTo>
                  <a:lnTo>
                    <a:pt x="117" y="35"/>
                  </a:lnTo>
                  <a:lnTo>
                    <a:pt x="118" y="50"/>
                  </a:lnTo>
                  <a:lnTo>
                    <a:pt x="121" y="59"/>
                  </a:lnTo>
                  <a:lnTo>
                    <a:pt x="111" y="108"/>
                  </a:lnTo>
                  <a:lnTo>
                    <a:pt x="115" y="147"/>
                  </a:lnTo>
                  <a:lnTo>
                    <a:pt x="96" y="126"/>
                  </a:lnTo>
                  <a:lnTo>
                    <a:pt x="82" y="101"/>
                  </a:lnTo>
                  <a:lnTo>
                    <a:pt x="76" y="116"/>
                  </a:lnTo>
                  <a:lnTo>
                    <a:pt x="73" y="128"/>
                  </a:lnTo>
                  <a:lnTo>
                    <a:pt x="60" y="142"/>
                  </a:lnTo>
                  <a:lnTo>
                    <a:pt x="66" y="150"/>
                  </a:lnTo>
                  <a:lnTo>
                    <a:pt x="54" y="157"/>
                  </a:lnTo>
                  <a:lnTo>
                    <a:pt x="53" y="174"/>
                  </a:lnTo>
                  <a:lnTo>
                    <a:pt x="41" y="181"/>
                  </a:lnTo>
                  <a:lnTo>
                    <a:pt x="23" y="181"/>
                  </a:lnTo>
                  <a:lnTo>
                    <a:pt x="0" y="168"/>
                  </a:lnTo>
                  <a:lnTo>
                    <a:pt x="0" y="168"/>
                  </a:lnTo>
                  <a:close/>
                </a:path>
              </a:pathLst>
            </a:custGeom>
            <a:solidFill>
              <a:srgbClr val="D1D1EA"/>
            </a:solidFill>
            <a:ln w="9525">
              <a:noFill/>
              <a:round/>
              <a:headEnd/>
              <a:tailEnd/>
            </a:ln>
          </p:spPr>
          <p:txBody>
            <a:bodyPr>
              <a:prstTxWarp prst="textNoShape">
                <a:avLst/>
              </a:prstTxWarp>
            </a:bodyPr>
            <a:lstStyle/>
            <a:p>
              <a:endParaRPr lang="en-US"/>
            </a:p>
          </p:txBody>
        </p:sp>
        <p:sp>
          <p:nvSpPr>
            <p:cNvPr id="3840045" name="Freeform 45"/>
            <p:cNvSpPr>
              <a:spLocks/>
            </p:cNvSpPr>
            <p:nvPr/>
          </p:nvSpPr>
          <p:spPr bwMode="auto">
            <a:xfrm>
              <a:off x="1411" y="948"/>
              <a:ext cx="124" cy="244"/>
            </a:xfrm>
            <a:custGeom>
              <a:avLst/>
              <a:gdLst/>
              <a:ahLst/>
              <a:cxnLst>
                <a:cxn ang="0">
                  <a:pos x="39" y="0"/>
                </a:cxn>
                <a:cxn ang="0">
                  <a:pos x="37" y="12"/>
                </a:cxn>
                <a:cxn ang="0">
                  <a:pos x="54" y="12"/>
                </a:cxn>
                <a:cxn ang="0">
                  <a:pos x="58" y="20"/>
                </a:cxn>
                <a:cxn ang="0">
                  <a:pos x="74" y="23"/>
                </a:cxn>
                <a:cxn ang="0">
                  <a:pos x="86" y="44"/>
                </a:cxn>
                <a:cxn ang="0">
                  <a:pos x="94" y="93"/>
                </a:cxn>
                <a:cxn ang="0">
                  <a:pos x="103" y="67"/>
                </a:cxn>
                <a:cxn ang="0">
                  <a:pos x="106" y="56"/>
                </a:cxn>
                <a:cxn ang="0">
                  <a:pos x="124" y="83"/>
                </a:cxn>
                <a:cxn ang="0">
                  <a:pos x="110" y="98"/>
                </a:cxn>
                <a:cxn ang="0">
                  <a:pos x="101" y="111"/>
                </a:cxn>
                <a:cxn ang="0">
                  <a:pos x="98" y="123"/>
                </a:cxn>
                <a:cxn ang="0">
                  <a:pos x="103" y="157"/>
                </a:cxn>
                <a:cxn ang="0">
                  <a:pos x="98" y="184"/>
                </a:cxn>
                <a:cxn ang="0">
                  <a:pos x="106" y="200"/>
                </a:cxn>
                <a:cxn ang="0">
                  <a:pos x="76" y="218"/>
                </a:cxn>
                <a:cxn ang="0">
                  <a:pos x="39" y="244"/>
                </a:cxn>
                <a:cxn ang="0">
                  <a:pos x="25" y="227"/>
                </a:cxn>
                <a:cxn ang="0">
                  <a:pos x="40" y="215"/>
                </a:cxn>
                <a:cxn ang="0">
                  <a:pos x="57" y="196"/>
                </a:cxn>
                <a:cxn ang="0">
                  <a:pos x="40" y="196"/>
                </a:cxn>
                <a:cxn ang="0">
                  <a:pos x="45" y="137"/>
                </a:cxn>
                <a:cxn ang="0">
                  <a:pos x="46" y="77"/>
                </a:cxn>
                <a:cxn ang="0">
                  <a:pos x="40" y="76"/>
                </a:cxn>
                <a:cxn ang="0">
                  <a:pos x="33" y="131"/>
                </a:cxn>
                <a:cxn ang="0">
                  <a:pos x="30" y="199"/>
                </a:cxn>
                <a:cxn ang="0">
                  <a:pos x="16" y="215"/>
                </a:cxn>
                <a:cxn ang="0">
                  <a:pos x="3" y="131"/>
                </a:cxn>
                <a:cxn ang="0">
                  <a:pos x="10" y="95"/>
                </a:cxn>
                <a:cxn ang="0">
                  <a:pos x="13" y="86"/>
                </a:cxn>
                <a:cxn ang="0">
                  <a:pos x="15" y="56"/>
                </a:cxn>
                <a:cxn ang="0">
                  <a:pos x="30" y="0"/>
                </a:cxn>
              </a:cxnLst>
              <a:rect l="0" t="0" r="r" b="b"/>
              <a:pathLst>
                <a:path w="124" h="244">
                  <a:moveTo>
                    <a:pt x="30" y="0"/>
                  </a:moveTo>
                  <a:lnTo>
                    <a:pt x="39" y="0"/>
                  </a:lnTo>
                  <a:lnTo>
                    <a:pt x="42" y="4"/>
                  </a:lnTo>
                  <a:lnTo>
                    <a:pt x="37" y="12"/>
                  </a:lnTo>
                  <a:lnTo>
                    <a:pt x="39" y="22"/>
                  </a:lnTo>
                  <a:lnTo>
                    <a:pt x="54" y="12"/>
                  </a:lnTo>
                  <a:lnTo>
                    <a:pt x="67" y="15"/>
                  </a:lnTo>
                  <a:lnTo>
                    <a:pt x="58" y="20"/>
                  </a:lnTo>
                  <a:lnTo>
                    <a:pt x="61" y="29"/>
                  </a:lnTo>
                  <a:lnTo>
                    <a:pt x="74" y="23"/>
                  </a:lnTo>
                  <a:lnTo>
                    <a:pt x="83" y="29"/>
                  </a:lnTo>
                  <a:lnTo>
                    <a:pt x="86" y="44"/>
                  </a:lnTo>
                  <a:lnTo>
                    <a:pt x="95" y="64"/>
                  </a:lnTo>
                  <a:lnTo>
                    <a:pt x="94" y="93"/>
                  </a:lnTo>
                  <a:lnTo>
                    <a:pt x="101" y="81"/>
                  </a:lnTo>
                  <a:lnTo>
                    <a:pt x="103" y="67"/>
                  </a:lnTo>
                  <a:lnTo>
                    <a:pt x="97" y="46"/>
                  </a:lnTo>
                  <a:lnTo>
                    <a:pt x="106" y="56"/>
                  </a:lnTo>
                  <a:lnTo>
                    <a:pt x="118" y="71"/>
                  </a:lnTo>
                  <a:lnTo>
                    <a:pt x="124" y="83"/>
                  </a:lnTo>
                  <a:lnTo>
                    <a:pt x="116" y="87"/>
                  </a:lnTo>
                  <a:lnTo>
                    <a:pt x="110" y="98"/>
                  </a:lnTo>
                  <a:lnTo>
                    <a:pt x="101" y="102"/>
                  </a:lnTo>
                  <a:lnTo>
                    <a:pt x="101" y="111"/>
                  </a:lnTo>
                  <a:lnTo>
                    <a:pt x="101" y="119"/>
                  </a:lnTo>
                  <a:lnTo>
                    <a:pt x="98" y="123"/>
                  </a:lnTo>
                  <a:lnTo>
                    <a:pt x="97" y="147"/>
                  </a:lnTo>
                  <a:lnTo>
                    <a:pt x="103" y="157"/>
                  </a:lnTo>
                  <a:lnTo>
                    <a:pt x="100" y="178"/>
                  </a:lnTo>
                  <a:lnTo>
                    <a:pt x="98" y="184"/>
                  </a:lnTo>
                  <a:lnTo>
                    <a:pt x="104" y="186"/>
                  </a:lnTo>
                  <a:lnTo>
                    <a:pt x="106" y="200"/>
                  </a:lnTo>
                  <a:lnTo>
                    <a:pt x="97" y="205"/>
                  </a:lnTo>
                  <a:lnTo>
                    <a:pt x="76" y="218"/>
                  </a:lnTo>
                  <a:lnTo>
                    <a:pt x="54" y="244"/>
                  </a:lnTo>
                  <a:lnTo>
                    <a:pt x="39" y="244"/>
                  </a:lnTo>
                  <a:lnTo>
                    <a:pt x="25" y="244"/>
                  </a:lnTo>
                  <a:lnTo>
                    <a:pt x="25" y="227"/>
                  </a:lnTo>
                  <a:lnTo>
                    <a:pt x="27" y="214"/>
                  </a:lnTo>
                  <a:lnTo>
                    <a:pt x="40" y="215"/>
                  </a:lnTo>
                  <a:lnTo>
                    <a:pt x="52" y="209"/>
                  </a:lnTo>
                  <a:lnTo>
                    <a:pt x="57" y="196"/>
                  </a:lnTo>
                  <a:lnTo>
                    <a:pt x="42" y="205"/>
                  </a:lnTo>
                  <a:lnTo>
                    <a:pt x="40" y="196"/>
                  </a:lnTo>
                  <a:lnTo>
                    <a:pt x="46" y="180"/>
                  </a:lnTo>
                  <a:lnTo>
                    <a:pt x="45" y="137"/>
                  </a:lnTo>
                  <a:lnTo>
                    <a:pt x="45" y="95"/>
                  </a:lnTo>
                  <a:lnTo>
                    <a:pt x="46" y="77"/>
                  </a:lnTo>
                  <a:lnTo>
                    <a:pt x="51" y="56"/>
                  </a:lnTo>
                  <a:lnTo>
                    <a:pt x="40" y="76"/>
                  </a:lnTo>
                  <a:lnTo>
                    <a:pt x="33" y="105"/>
                  </a:lnTo>
                  <a:lnTo>
                    <a:pt x="33" y="131"/>
                  </a:lnTo>
                  <a:lnTo>
                    <a:pt x="34" y="171"/>
                  </a:lnTo>
                  <a:lnTo>
                    <a:pt x="30" y="199"/>
                  </a:lnTo>
                  <a:lnTo>
                    <a:pt x="22" y="202"/>
                  </a:lnTo>
                  <a:lnTo>
                    <a:pt x="16" y="215"/>
                  </a:lnTo>
                  <a:lnTo>
                    <a:pt x="7" y="177"/>
                  </a:lnTo>
                  <a:lnTo>
                    <a:pt x="3" y="131"/>
                  </a:lnTo>
                  <a:lnTo>
                    <a:pt x="1" y="119"/>
                  </a:lnTo>
                  <a:lnTo>
                    <a:pt x="10" y="95"/>
                  </a:lnTo>
                  <a:lnTo>
                    <a:pt x="0" y="83"/>
                  </a:lnTo>
                  <a:lnTo>
                    <a:pt x="13" y="86"/>
                  </a:lnTo>
                  <a:lnTo>
                    <a:pt x="15" y="73"/>
                  </a:lnTo>
                  <a:lnTo>
                    <a:pt x="15" y="56"/>
                  </a:lnTo>
                  <a:lnTo>
                    <a:pt x="30" y="10"/>
                  </a:lnTo>
                  <a:lnTo>
                    <a:pt x="30" y="0"/>
                  </a:lnTo>
                  <a:lnTo>
                    <a:pt x="30" y="0"/>
                  </a:lnTo>
                  <a:close/>
                </a:path>
              </a:pathLst>
            </a:custGeom>
            <a:solidFill>
              <a:srgbClr val="D1D1EA"/>
            </a:solidFill>
            <a:ln w="9525">
              <a:noFill/>
              <a:round/>
              <a:headEnd/>
              <a:tailEnd/>
            </a:ln>
          </p:spPr>
          <p:txBody>
            <a:bodyPr>
              <a:prstTxWarp prst="textNoShape">
                <a:avLst/>
              </a:prstTxWarp>
            </a:bodyPr>
            <a:lstStyle/>
            <a:p>
              <a:endParaRPr lang="en-US"/>
            </a:p>
          </p:txBody>
        </p:sp>
        <p:sp>
          <p:nvSpPr>
            <p:cNvPr id="3840046" name="Freeform 46"/>
            <p:cNvSpPr>
              <a:spLocks/>
            </p:cNvSpPr>
            <p:nvPr/>
          </p:nvSpPr>
          <p:spPr bwMode="auto">
            <a:xfrm>
              <a:off x="1533" y="1147"/>
              <a:ext cx="142" cy="207"/>
            </a:xfrm>
            <a:custGeom>
              <a:avLst/>
              <a:gdLst/>
              <a:ahLst/>
              <a:cxnLst>
                <a:cxn ang="0">
                  <a:pos x="16" y="37"/>
                </a:cxn>
                <a:cxn ang="0">
                  <a:pos x="28" y="46"/>
                </a:cxn>
                <a:cxn ang="0">
                  <a:pos x="36" y="27"/>
                </a:cxn>
                <a:cxn ang="0">
                  <a:pos x="34" y="15"/>
                </a:cxn>
                <a:cxn ang="0">
                  <a:pos x="40" y="3"/>
                </a:cxn>
                <a:cxn ang="0">
                  <a:pos x="49" y="1"/>
                </a:cxn>
                <a:cxn ang="0">
                  <a:pos x="49" y="13"/>
                </a:cxn>
                <a:cxn ang="0">
                  <a:pos x="63" y="3"/>
                </a:cxn>
                <a:cxn ang="0">
                  <a:pos x="67" y="0"/>
                </a:cxn>
                <a:cxn ang="0">
                  <a:pos x="79" y="10"/>
                </a:cxn>
                <a:cxn ang="0">
                  <a:pos x="85" y="31"/>
                </a:cxn>
                <a:cxn ang="0">
                  <a:pos x="100" y="48"/>
                </a:cxn>
                <a:cxn ang="0">
                  <a:pos x="86" y="49"/>
                </a:cxn>
                <a:cxn ang="0">
                  <a:pos x="76" y="61"/>
                </a:cxn>
                <a:cxn ang="0">
                  <a:pos x="91" y="59"/>
                </a:cxn>
                <a:cxn ang="0">
                  <a:pos x="109" y="62"/>
                </a:cxn>
                <a:cxn ang="0">
                  <a:pos x="116" y="80"/>
                </a:cxn>
                <a:cxn ang="0">
                  <a:pos x="115" y="92"/>
                </a:cxn>
                <a:cxn ang="0">
                  <a:pos x="112" y="104"/>
                </a:cxn>
                <a:cxn ang="0">
                  <a:pos x="104" y="104"/>
                </a:cxn>
                <a:cxn ang="0">
                  <a:pos x="103" y="115"/>
                </a:cxn>
                <a:cxn ang="0">
                  <a:pos x="104" y="128"/>
                </a:cxn>
                <a:cxn ang="0">
                  <a:pos x="110" y="146"/>
                </a:cxn>
                <a:cxn ang="0">
                  <a:pos x="113" y="116"/>
                </a:cxn>
                <a:cxn ang="0">
                  <a:pos x="121" y="106"/>
                </a:cxn>
                <a:cxn ang="0">
                  <a:pos x="119" y="97"/>
                </a:cxn>
                <a:cxn ang="0">
                  <a:pos x="122" y="88"/>
                </a:cxn>
                <a:cxn ang="0">
                  <a:pos x="131" y="104"/>
                </a:cxn>
                <a:cxn ang="0">
                  <a:pos x="139" y="129"/>
                </a:cxn>
                <a:cxn ang="0">
                  <a:pos x="142" y="150"/>
                </a:cxn>
                <a:cxn ang="0">
                  <a:pos x="140" y="167"/>
                </a:cxn>
                <a:cxn ang="0">
                  <a:pos x="110" y="159"/>
                </a:cxn>
                <a:cxn ang="0">
                  <a:pos x="88" y="178"/>
                </a:cxn>
                <a:cxn ang="0">
                  <a:pos x="79" y="193"/>
                </a:cxn>
                <a:cxn ang="0">
                  <a:pos x="66" y="207"/>
                </a:cxn>
                <a:cxn ang="0">
                  <a:pos x="61" y="204"/>
                </a:cxn>
                <a:cxn ang="0">
                  <a:pos x="49" y="207"/>
                </a:cxn>
                <a:cxn ang="0">
                  <a:pos x="33" y="205"/>
                </a:cxn>
                <a:cxn ang="0">
                  <a:pos x="13" y="195"/>
                </a:cxn>
                <a:cxn ang="0">
                  <a:pos x="15" y="180"/>
                </a:cxn>
                <a:cxn ang="0">
                  <a:pos x="27" y="167"/>
                </a:cxn>
                <a:cxn ang="0">
                  <a:pos x="34" y="152"/>
                </a:cxn>
                <a:cxn ang="0">
                  <a:pos x="46" y="143"/>
                </a:cxn>
                <a:cxn ang="0">
                  <a:pos x="42" y="155"/>
                </a:cxn>
                <a:cxn ang="0">
                  <a:pos x="49" y="165"/>
                </a:cxn>
                <a:cxn ang="0">
                  <a:pos x="58" y="147"/>
                </a:cxn>
                <a:cxn ang="0">
                  <a:pos x="64" y="113"/>
                </a:cxn>
                <a:cxn ang="0">
                  <a:pos x="57" y="85"/>
                </a:cxn>
                <a:cxn ang="0">
                  <a:pos x="61" y="59"/>
                </a:cxn>
                <a:cxn ang="0">
                  <a:pos x="54" y="67"/>
                </a:cxn>
                <a:cxn ang="0">
                  <a:pos x="45" y="83"/>
                </a:cxn>
                <a:cxn ang="0">
                  <a:pos x="49" y="116"/>
                </a:cxn>
                <a:cxn ang="0">
                  <a:pos x="46" y="132"/>
                </a:cxn>
                <a:cxn ang="0">
                  <a:pos x="33" y="132"/>
                </a:cxn>
                <a:cxn ang="0">
                  <a:pos x="27" y="144"/>
                </a:cxn>
                <a:cxn ang="0">
                  <a:pos x="0" y="131"/>
                </a:cxn>
                <a:cxn ang="0">
                  <a:pos x="25" y="122"/>
                </a:cxn>
                <a:cxn ang="0">
                  <a:pos x="12" y="62"/>
                </a:cxn>
                <a:cxn ang="0">
                  <a:pos x="16" y="37"/>
                </a:cxn>
                <a:cxn ang="0">
                  <a:pos x="16" y="37"/>
                </a:cxn>
              </a:cxnLst>
              <a:rect l="0" t="0" r="r" b="b"/>
              <a:pathLst>
                <a:path w="142" h="207">
                  <a:moveTo>
                    <a:pt x="16" y="37"/>
                  </a:moveTo>
                  <a:lnTo>
                    <a:pt x="28" y="46"/>
                  </a:lnTo>
                  <a:lnTo>
                    <a:pt x="36" y="27"/>
                  </a:lnTo>
                  <a:lnTo>
                    <a:pt x="34" y="15"/>
                  </a:lnTo>
                  <a:lnTo>
                    <a:pt x="40" y="3"/>
                  </a:lnTo>
                  <a:lnTo>
                    <a:pt x="49" y="1"/>
                  </a:lnTo>
                  <a:lnTo>
                    <a:pt x="49" y="13"/>
                  </a:lnTo>
                  <a:lnTo>
                    <a:pt x="63" y="3"/>
                  </a:lnTo>
                  <a:lnTo>
                    <a:pt x="67" y="0"/>
                  </a:lnTo>
                  <a:lnTo>
                    <a:pt x="79" y="10"/>
                  </a:lnTo>
                  <a:lnTo>
                    <a:pt x="85" y="31"/>
                  </a:lnTo>
                  <a:lnTo>
                    <a:pt x="100" y="48"/>
                  </a:lnTo>
                  <a:lnTo>
                    <a:pt x="86" y="49"/>
                  </a:lnTo>
                  <a:lnTo>
                    <a:pt x="76" y="61"/>
                  </a:lnTo>
                  <a:lnTo>
                    <a:pt x="91" y="59"/>
                  </a:lnTo>
                  <a:lnTo>
                    <a:pt x="109" y="62"/>
                  </a:lnTo>
                  <a:lnTo>
                    <a:pt x="116" y="80"/>
                  </a:lnTo>
                  <a:lnTo>
                    <a:pt x="115" y="92"/>
                  </a:lnTo>
                  <a:lnTo>
                    <a:pt x="112" y="104"/>
                  </a:lnTo>
                  <a:lnTo>
                    <a:pt x="104" y="104"/>
                  </a:lnTo>
                  <a:lnTo>
                    <a:pt x="103" y="115"/>
                  </a:lnTo>
                  <a:lnTo>
                    <a:pt x="104" y="128"/>
                  </a:lnTo>
                  <a:lnTo>
                    <a:pt x="110" y="146"/>
                  </a:lnTo>
                  <a:lnTo>
                    <a:pt x="113" y="116"/>
                  </a:lnTo>
                  <a:lnTo>
                    <a:pt x="121" y="106"/>
                  </a:lnTo>
                  <a:lnTo>
                    <a:pt x="119" y="97"/>
                  </a:lnTo>
                  <a:lnTo>
                    <a:pt x="122" y="88"/>
                  </a:lnTo>
                  <a:lnTo>
                    <a:pt x="131" y="104"/>
                  </a:lnTo>
                  <a:lnTo>
                    <a:pt x="139" y="129"/>
                  </a:lnTo>
                  <a:lnTo>
                    <a:pt x="142" y="150"/>
                  </a:lnTo>
                  <a:lnTo>
                    <a:pt x="140" y="167"/>
                  </a:lnTo>
                  <a:lnTo>
                    <a:pt x="110" y="159"/>
                  </a:lnTo>
                  <a:lnTo>
                    <a:pt x="88" y="178"/>
                  </a:lnTo>
                  <a:lnTo>
                    <a:pt x="79" y="193"/>
                  </a:lnTo>
                  <a:lnTo>
                    <a:pt x="66" y="207"/>
                  </a:lnTo>
                  <a:lnTo>
                    <a:pt x="61" y="204"/>
                  </a:lnTo>
                  <a:lnTo>
                    <a:pt x="49" y="207"/>
                  </a:lnTo>
                  <a:lnTo>
                    <a:pt x="33" y="205"/>
                  </a:lnTo>
                  <a:lnTo>
                    <a:pt x="13" y="195"/>
                  </a:lnTo>
                  <a:lnTo>
                    <a:pt x="15" y="180"/>
                  </a:lnTo>
                  <a:lnTo>
                    <a:pt x="27" y="167"/>
                  </a:lnTo>
                  <a:lnTo>
                    <a:pt x="34" y="152"/>
                  </a:lnTo>
                  <a:lnTo>
                    <a:pt x="46" y="143"/>
                  </a:lnTo>
                  <a:lnTo>
                    <a:pt x="42" y="155"/>
                  </a:lnTo>
                  <a:lnTo>
                    <a:pt x="49" y="165"/>
                  </a:lnTo>
                  <a:lnTo>
                    <a:pt x="58" y="147"/>
                  </a:lnTo>
                  <a:lnTo>
                    <a:pt x="64" y="113"/>
                  </a:lnTo>
                  <a:lnTo>
                    <a:pt x="57" y="85"/>
                  </a:lnTo>
                  <a:lnTo>
                    <a:pt x="61" y="59"/>
                  </a:lnTo>
                  <a:lnTo>
                    <a:pt x="54" y="67"/>
                  </a:lnTo>
                  <a:lnTo>
                    <a:pt x="45" y="83"/>
                  </a:lnTo>
                  <a:lnTo>
                    <a:pt x="49" y="116"/>
                  </a:lnTo>
                  <a:lnTo>
                    <a:pt x="46" y="132"/>
                  </a:lnTo>
                  <a:lnTo>
                    <a:pt x="33" y="132"/>
                  </a:lnTo>
                  <a:lnTo>
                    <a:pt x="27" y="144"/>
                  </a:lnTo>
                  <a:lnTo>
                    <a:pt x="0" y="131"/>
                  </a:lnTo>
                  <a:lnTo>
                    <a:pt x="25" y="122"/>
                  </a:lnTo>
                  <a:lnTo>
                    <a:pt x="12" y="62"/>
                  </a:lnTo>
                  <a:lnTo>
                    <a:pt x="16" y="37"/>
                  </a:lnTo>
                  <a:lnTo>
                    <a:pt x="16" y="37"/>
                  </a:lnTo>
                  <a:close/>
                </a:path>
              </a:pathLst>
            </a:custGeom>
            <a:solidFill>
              <a:srgbClr val="B2DCEF"/>
            </a:solidFill>
            <a:ln w="9525">
              <a:noFill/>
              <a:round/>
              <a:headEnd/>
              <a:tailEnd/>
            </a:ln>
          </p:spPr>
          <p:txBody>
            <a:bodyPr>
              <a:prstTxWarp prst="textNoShape">
                <a:avLst/>
              </a:prstTxWarp>
            </a:bodyPr>
            <a:lstStyle/>
            <a:p>
              <a:endParaRPr lang="en-US"/>
            </a:p>
          </p:txBody>
        </p:sp>
        <p:sp>
          <p:nvSpPr>
            <p:cNvPr id="3840047" name="Freeform 47"/>
            <p:cNvSpPr>
              <a:spLocks/>
            </p:cNvSpPr>
            <p:nvPr/>
          </p:nvSpPr>
          <p:spPr bwMode="auto">
            <a:xfrm>
              <a:off x="1533" y="1181"/>
              <a:ext cx="25" cy="109"/>
            </a:xfrm>
            <a:custGeom>
              <a:avLst/>
              <a:gdLst/>
              <a:ahLst/>
              <a:cxnLst>
                <a:cxn ang="0">
                  <a:pos x="10" y="0"/>
                </a:cxn>
                <a:cxn ang="0">
                  <a:pos x="8" y="11"/>
                </a:cxn>
                <a:cxn ang="0">
                  <a:pos x="12" y="21"/>
                </a:cxn>
                <a:cxn ang="0">
                  <a:pos x="6" y="33"/>
                </a:cxn>
                <a:cxn ang="0">
                  <a:pos x="12" y="49"/>
                </a:cxn>
                <a:cxn ang="0">
                  <a:pos x="10" y="58"/>
                </a:cxn>
                <a:cxn ang="0">
                  <a:pos x="6" y="43"/>
                </a:cxn>
                <a:cxn ang="0">
                  <a:pos x="3" y="55"/>
                </a:cxn>
                <a:cxn ang="0">
                  <a:pos x="2" y="70"/>
                </a:cxn>
                <a:cxn ang="0">
                  <a:pos x="6" y="86"/>
                </a:cxn>
                <a:cxn ang="0">
                  <a:pos x="0" y="97"/>
                </a:cxn>
                <a:cxn ang="0">
                  <a:pos x="22" y="109"/>
                </a:cxn>
                <a:cxn ang="0">
                  <a:pos x="25" y="88"/>
                </a:cxn>
                <a:cxn ang="0">
                  <a:pos x="22" y="51"/>
                </a:cxn>
                <a:cxn ang="0">
                  <a:pos x="12" y="28"/>
                </a:cxn>
                <a:cxn ang="0">
                  <a:pos x="19" y="15"/>
                </a:cxn>
                <a:cxn ang="0">
                  <a:pos x="13" y="2"/>
                </a:cxn>
                <a:cxn ang="0">
                  <a:pos x="10" y="0"/>
                </a:cxn>
                <a:cxn ang="0">
                  <a:pos x="10" y="0"/>
                </a:cxn>
              </a:cxnLst>
              <a:rect l="0" t="0" r="r" b="b"/>
              <a:pathLst>
                <a:path w="25" h="109">
                  <a:moveTo>
                    <a:pt x="10" y="0"/>
                  </a:moveTo>
                  <a:lnTo>
                    <a:pt x="8" y="11"/>
                  </a:lnTo>
                  <a:lnTo>
                    <a:pt x="12" y="21"/>
                  </a:lnTo>
                  <a:lnTo>
                    <a:pt x="6" y="33"/>
                  </a:lnTo>
                  <a:lnTo>
                    <a:pt x="12" y="49"/>
                  </a:lnTo>
                  <a:lnTo>
                    <a:pt x="10" y="58"/>
                  </a:lnTo>
                  <a:lnTo>
                    <a:pt x="6" y="43"/>
                  </a:lnTo>
                  <a:lnTo>
                    <a:pt x="3" y="55"/>
                  </a:lnTo>
                  <a:lnTo>
                    <a:pt x="2" y="70"/>
                  </a:lnTo>
                  <a:lnTo>
                    <a:pt x="6" y="86"/>
                  </a:lnTo>
                  <a:lnTo>
                    <a:pt x="0" y="97"/>
                  </a:lnTo>
                  <a:lnTo>
                    <a:pt x="22" y="109"/>
                  </a:lnTo>
                  <a:lnTo>
                    <a:pt x="25" y="88"/>
                  </a:lnTo>
                  <a:lnTo>
                    <a:pt x="22" y="51"/>
                  </a:lnTo>
                  <a:lnTo>
                    <a:pt x="12" y="28"/>
                  </a:lnTo>
                  <a:lnTo>
                    <a:pt x="19" y="15"/>
                  </a:lnTo>
                  <a:lnTo>
                    <a:pt x="13" y="2"/>
                  </a:lnTo>
                  <a:lnTo>
                    <a:pt x="10" y="0"/>
                  </a:lnTo>
                  <a:lnTo>
                    <a:pt x="10" y="0"/>
                  </a:lnTo>
                  <a:close/>
                </a:path>
              </a:pathLst>
            </a:custGeom>
            <a:solidFill>
              <a:srgbClr val="DE8585"/>
            </a:solidFill>
            <a:ln w="9525">
              <a:noFill/>
              <a:round/>
              <a:headEnd/>
              <a:tailEnd/>
            </a:ln>
          </p:spPr>
          <p:txBody>
            <a:bodyPr>
              <a:prstTxWarp prst="textNoShape">
                <a:avLst/>
              </a:prstTxWarp>
            </a:bodyPr>
            <a:lstStyle/>
            <a:p>
              <a:endParaRPr lang="en-US"/>
            </a:p>
          </p:txBody>
        </p:sp>
        <p:sp>
          <p:nvSpPr>
            <p:cNvPr id="3840048" name="Freeform 48"/>
            <p:cNvSpPr>
              <a:spLocks/>
            </p:cNvSpPr>
            <p:nvPr/>
          </p:nvSpPr>
          <p:spPr bwMode="auto">
            <a:xfrm>
              <a:off x="1423" y="1174"/>
              <a:ext cx="115" cy="104"/>
            </a:xfrm>
            <a:custGeom>
              <a:avLst/>
              <a:gdLst/>
              <a:ahLst/>
              <a:cxnLst>
                <a:cxn ang="0">
                  <a:pos x="0" y="67"/>
                </a:cxn>
                <a:cxn ang="0">
                  <a:pos x="7" y="61"/>
                </a:cxn>
                <a:cxn ang="0">
                  <a:pos x="22" y="65"/>
                </a:cxn>
                <a:cxn ang="0">
                  <a:pos x="34" y="82"/>
                </a:cxn>
                <a:cxn ang="0">
                  <a:pos x="40" y="70"/>
                </a:cxn>
                <a:cxn ang="0">
                  <a:pos x="33" y="58"/>
                </a:cxn>
                <a:cxn ang="0">
                  <a:pos x="40" y="47"/>
                </a:cxn>
                <a:cxn ang="0">
                  <a:pos x="48" y="64"/>
                </a:cxn>
                <a:cxn ang="0">
                  <a:pos x="56" y="59"/>
                </a:cxn>
                <a:cxn ang="0">
                  <a:pos x="53" y="31"/>
                </a:cxn>
                <a:cxn ang="0">
                  <a:pos x="59" y="16"/>
                </a:cxn>
                <a:cxn ang="0">
                  <a:pos x="71" y="4"/>
                </a:cxn>
                <a:cxn ang="0">
                  <a:pos x="68" y="18"/>
                </a:cxn>
                <a:cxn ang="0">
                  <a:pos x="76" y="24"/>
                </a:cxn>
                <a:cxn ang="0">
                  <a:pos x="83" y="7"/>
                </a:cxn>
                <a:cxn ang="0">
                  <a:pos x="95" y="0"/>
                </a:cxn>
                <a:cxn ang="0">
                  <a:pos x="86" y="18"/>
                </a:cxn>
                <a:cxn ang="0">
                  <a:pos x="82" y="30"/>
                </a:cxn>
                <a:cxn ang="0">
                  <a:pos x="91" y="50"/>
                </a:cxn>
                <a:cxn ang="0">
                  <a:pos x="98" y="24"/>
                </a:cxn>
                <a:cxn ang="0">
                  <a:pos x="106" y="7"/>
                </a:cxn>
                <a:cxn ang="0">
                  <a:pos x="106" y="28"/>
                </a:cxn>
                <a:cxn ang="0">
                  <a:pos x="110" y="22"/>
                </a:cxn>
                <a:cxn ang="0">
                  <a:pos x="115" y="37"/>
                </a:cxn>
                <a:cxn ang="0">
                  <a:pos x="110" y="46"/>
                </a:cxn>
                <a:cxn ang="0">
                  <a:pos x="104" y="88"/>
                </a:cxn>
                <a:cxn ang="0">
                  <a:pos x="100" y="83"/>
                </a:cxn>
                <a:cxn ang="0">
                  <a:pos x="95" y="74"/>
                </a:cxn>
                <a:cxn ang="0">
                  <a:pos x="88" y="76"/>
                </a:cxn>
                <a:cxn ang="0">
                  <a:pos x="88" y="59"/>
                </a:cxn>
                <a:cxn ang="0">
                  <a:pos x="76" y="70"/>
                </a:cxn>
                <a:cxn ang="0">
                  <a:pos x="65" y="80"/>
                </a:cxn>
                <a:cxn ang="0">
                  <a:pos x="59" y="88"/>
                </a:cxn>
                <a:cxn ang="0">
                  <a:pos x="53" y="104"/>
                </a:cxn>
                <a:cxn ang="0">
                  <a:pos x="22" y="96"/>
                </a:cxn>
                <a:cxn ang="0">
                  <a:pos x="12" y="93"/>
                </a:cxn>
                <a:cxn ang="0">
                  <a:pos x="0" y="67"/>
                </a:cxn>
                <a:cxn ang="0">
                  <a:pos x="0" y="67"/>
                </a:cxn>
              </a:cxnLst>
              <a:rect l="0" t="0" r="r" b="b"/>
              <a:pathLst>
                <a:path w="115" h="104">
                  <a:moveTo>
                    <a:pt x="0" y="67"/>
                  </a:moveTo>
                  <a:lnTo>
                    <a:pt x="7" y="61"/>
                  </a:lnTo>
                  <a:lnTo>
                    <a:pt x="22" y="65"/>
                  </a:lnTo>
                  <a:lnTo>
                    <a:pt x="34" y="82"/>
                  </a:lnTo>
                  <a:lnTo>
                    <a:pt x="40" y="70"/>
                  </a:lnTo>
                  <a:lnTo>
                    <a:pt x="33" y="58"/>
                  </a:lnTo>
                  <a:lnTo>
                    <a:pt x="40" y="47"/>
                  </a:lnTo>
                  <a:lnTo>
                    <a:pt x="48" y="64"/>
                  </a:lnTo>
                  <a:lnTo>
                    <a:pt x="56" y="59"/>
                  </a:lnTo>
                  <a:lnTo>
                    <a:pt x="53" y="31"/>
                  </a:lnTo>
                  <a:lnTo>
                    <a:pt x="59" y="16"/>
                  </a:lnTo>
                  <a:lnTo>
                    <a:pt x="71" y="4"/>
                  </a:lnTo>
                  <a:lnTo>
                    <a:pt x="68" y="18"/>
                  </a:lnTo>
                  <a:lnTo>
                    <a:pt x="76" y="24"/>
                  </a:lnTo>
                  <a:lnTo>
                    <a:pt x="83" y="7"/>
                  </a:lnTo>
                  <a:lnTo>
                    <a:pt x="95" y="0"/>
                  </a:lnTo>
                  <a:lnTo>
                    <a:pt x="86" y="18"/>
                  </a:lnTo>
                  <a:lnTo>
                    <a:pt x="82" y="30"/>
                  </a:lnTo>
                  <a:lnTo>
                    <a:pt x="91" y="50"/>
                  </a:lnTo>
                  <a:lnTo>
                    <a:pt x="98" y="24"/>
                  </a:lnTo>
                  <a:lnTo>
                    <a:pt x="106" y="7"/>
                  </a:lnTo>
                  <a:lnTo>
                    <a:pt x="106" y="28"/>
                  </a:lnTo>
                  <a:lnTo>
                    <a:pt x="110" y="22"/>
                  </a:lnTo>
                  <a:lnTo>
                    <a:pt x="115" y="37"/>
                  </a:lnTo>
                  <a:lnTo>
                    <a:pt x="110" y="46"/>
                  </a:lnTo>
                  <a:lnTo>
                    <a:pt x="104" y="88"/>
                  </a:lnTo>
                  <a:lnTo>
                    <a:pt x="100" y="83"/>
                  </a:lnTo>
                  <a:lnTo>
                    <a:pt x="95" y="74"/>
                  </a:lnTo>
                  <a:lnTo>
                    <a:pt x="88" y="76"/>
                  </a:lnTo>
                  <a:lnTo>
                    <a:pt x="88" y="59"/>
                  </a:lnTo>
                  <a:lnTo>
                    <a:pt x="76" y="70"/>
                  </a:lnTo>
                  <a:lnTo>
                    <a:pt x="65" y="80"/>
                  </a:lnTo>
                  <a:lnTo>
                    <a:pt x="59" y="88"/>
                  </a:lnTo>
                  <a:lnTo>
                    <a:pt x="53" y="104"/>
                  </a:lnTo>
                  <a:lnTo>
                    <a:pt x="22" y="96"/>
                  </a:lnTo>
                  <a:lnTo>
                    <a:pt x="12" y="93"/>
                  </a:lnTo>
                  <a:lnTo>
                    <a:pt x="0" y="67"/>
                  </a:lnTo>
                  <a:lnTo>
                    <a:pt x="0" y="67"/>
                  </a:lnTo>
                  <a:close/>
                </a:path>
              </a:pathLst>
            </a:custGeom>
            <a:solidFill>
              <a:srgbClr val="B2DCEF"/>
            </a:solidFill>
            <a:ln w="9525">
              <a:noFill/>
              <a:round/>
              <a:headEnd/>
              <a:tailEnd/>
            </a:ln>
          </p:spPr>
          <p:txBody>
            <a:bodyPr>
              <a:prstTxWarp prst="textNoShape">
                <a:avLst/>
              </a:prstTxWarp>
            </a:bodyPr>
            <a:lstStyle/>
            <a:p>
              <a:endParaRPr lang="en-US"/>
            </a:p>
          </p:txBody>
        </p:sp>
        <p:sp>
          <p:nvSpPr>
            <p:cNvPr id="3840049" name="Freeform 49"/>
            <p:cNvSpPr>
              <a:spLocks/>
            </p:cNvSpPr>
            <p:nvPr/>
          </p:nvSpPr>
          <p:spPr bwMode="auto">
            <a:xfrm>
              <a:off x="1249" y="1061"/>
              <a:ext cx="29" cy="53"/>
            </a:xfrm>
            <a:custGeom>
              <a:avLst/>
              <a:gdLst/>
              <a:ahLst/>
              <a:cxnLst>
                <a:cxn ang="0">
                  <a:pos x="4" y="32"/>
                </a:cxn>
                <a:cxn ang="0">
                  <a:pos x="10" y="16"/>
                </a:cxn>
                <a:cxn ang="0">
                  <a:pos x="21" y="4"/>
                </a:cxn>
                <a:cxn ang="0">
                  <a:pos x="27" y="0"/>
                </a:cxn>
                <a:cxn ang="0">
                  <a:pos x="29" y="4"/>
                </a:cxn>
                <a:cxn ang="0">
                  <a:pos x="21" y="19"/>
                </a:cxn>
                <a:cxn ang="0">
                  <a:pos x="10" y="37"/>
                </a:cxn>
                <a:cxn ang="0">
                  <a:pos x="1" y="53"/>
                </a:cxn>
                <a:cxn ang="0">
                  <a:pos x="0" y="25"/>
                </a:cxn>
                <a:cxn ang="0">
                  <a:pos x="4" y="32"/>
                </a:cxn>
                <a:cxn ang="0">
                  <a:pos x="4" y="32"/>
                </a:cxn>
              </a:cxnLst>
              <a:rect l="0" t="0" r="r" b="b"/>
              <a:pathLst>
                <a:path w="29" h="53">
                  <a:moveTo>
                    <a:pt x="4" y="32"/>
                  </a:moveTo>
                  <a:lnTo>
                    <a:pt x="10" y="16"/>
                  </a:lnTo>
                  <a:lnTo>
                    <a:pt x="21" y="4"/>
                  </a:lnTo>
                  <a:lnTo>
                    <a:pt x="27" y="0"/>
                  </a:lnTo>
                  <a:lnTo>
                    <a:pt x="29" y="4"/>
                  </a:lnTo>
                  <a:lnTo>
                    <a:pt x="21" y="19"/>
                  </a:lnTo>
                  <a:lnTo>
                    <a:pt x="10" y="37"/>
                  </a:lnTo>
                  <a:lnTo>
                    <a:pt x="1" y="53"/>
                  </a:lnTo>
                  <a:lnTo>
                    <a:pt x="0" y="25"/>
                  </a:lnTo>
                  <a:lnTo>
                    <a:pt x="4" y="32"/>
                  </a:lnTo>
                  <a:lnTo>
                    <a:pt x="4" y="32"/>
                  </a:lnTo>
                  <a:close/>
                </a:path>
              </a:pathLst>
            </a:custGeom>
            <a:solidFill>
              <a:srgbClr val="FFFFCC"/>
            </a:solidFill>
            <a:ln w="9525">
              <a:noFill/>
              <a:round/>
              <a:headEnd/>
              <a:tailEnd/>
            </a:ln>
          </p:spPr>
          <p:txBody>
            <a:bodyPr>
              <a:prstTxWarp prst="textNoShape">
                <a:avLst/>
              </a:prstTxWarp>
            </a:bodyPr>
            <a:lstStyle/>
            <a:p>
              <a:endParaRPr lang="en-US"/>
            </a:p>
          </p:txBody>
        </p:sp>
        <p:sp>
          <p:nvSpPr>
            <p:cNvPr id="3840050" name="Freeform 50"/>
            <p:cNvSpPr>
              <a:spLocks/>
            </p:cNvSpPr>
            <p:nvPr/>
          </p:nvSpPr>
          <p:spPr bwMode="auto">
            <a:xfrm>
              <a:off x="1171" y="976"/>
              <a:ext cx="157" cy="238"/>
            </a:xfrm>
            <a:custGeom>
              <a:avLst/>
              <a:gdLst/>
              <a:ahLst/>
              <a:cxnLst>
                <a:cxn ang="0">
                  <a:pos x="0" y="53"/>
                </a:cxn>
                <a:cxn ang="0">
                  <a:pos x="5" y="49"/>
                </a:cxn>
                <a:cxn ang="0">
                  <a:pos x="12" y="65"/>
                </a:cxn>
                <a:cxn ang="0">
                  <a:pos x="24" y="77"/>
                </a:cxn>
                <a:cxn ang="0">
                  <a:pos x="23" y="61"/>
                </a:cxn>
                <a:cxn ang="0">
                  <a:pos x="18" y="43"/>
                </a:cxn>
                <a:cxn ang="0">
                  <a:pos x="11" y="33"/>
                </a:cxn>
                <a:cxn ang="0">
                  <a:pos x="20" y="31"/>
                </a:cxn>
                <a:cxn ang="0">
                  <a:pos x="35" y="36"/>
                </a:cxn>
                <a:cxn ang="0">
                  <a:pos x="40" y="25"/>
                </a:cxn>
                <a:cxn ang="0">
                  <a:pos x="38" y="13"/>
                </a:cxn>
                <a:cxn ang="0">
                  <a:pos x="45" y="0"/>
                </a:cxn>
                <a:cxn ang="0">
                  <a:pos x="48" y="10"/>
                </a:cxn>
                <a:cxn ang="0">
                  <a:pos x="54" y="28"/>
                </a:cxn>
                <a:cxn ang="0">
                  <a:pos x="57" y="33"/>
                </a:cxn>
                <a:cxn ang="0">
                  <a:pos x="57" y="39"/>
                </a:cxn>
                <a:cxn ang="0">
                  <a:pos x="66" y="55"/>
                </a:cxn>
                <a:cxn ang="0">
                  <a:pos x="67" y="74"/>
                </a:cxn>
                <a:cxn ang="0">
                  <a:pos x="76" y="94"/>
                </a:cxn>
                <a:cxn ang="0">
                  <a:pos x="78" y="114"/>
                </a:cxn>
                <a:cxn ang="0">
                  <a:pos x="79" y="138"/>
                </a:cxn>
                <a:cxn ang="0">
                  <a:pos x="90" y="119"/>
                </a:cxn>
                <a:cxn ang="0">
                  <a:pos x="107" y="94"/>
                </a:cxn>
                <a:cxn ang="0">
                  <a:pos x="106" y="76"/>
                </a:cxn>
                <a:cxn ang="0">
                  <a:pos x="102" y="61"/>
                </a:cxn>
                <a:cxn ang="0">
                  <a:pos x="109" y="39"/>
                </a:cxn>
                <a:cxn ang="0">
                  <a:pos x="105" y="24"/>
                </a:cxn>
                <a:cxn ang="0">
                  <a:pos x="112" y="4"/>
                </a:cxn>
                <a:cxn ang="0">
                  <a:pos x="122" y="3"/>
                </a:cxn>
                <a:cxn ang="0">
                  <a:pos x="131" y="7"/>
                </a:cxn>
                <a:cxn ang="0">
                  <a:pos x="139" y="18"/>
                </a:cxn>
                <a:cxn ang="0">
                  <a:pos x="146" y="28"/>
                </a:cxn>
                <a:cxn ang="0">
                  <a:pos x="143" y="12"/>
                </a:cxn>
                <a:cxn ang="0">
                  <a:pos x="151" y="12"/>
                </a:cxn>
                <a:cxn ang="0">
                  <a:pos x="151" y="19"/>
                </a:cxn>
                <a:cxn ang="0">
                  <a:pos x="154" y="24"/>
                </a:cxn>
                <a:cxn ang="0">
                  <a:pos x="152" y="33"/>
                </a:cxn>
                <a:cxn ang="0">
                  <a:pos x="157" y="39"/>
                </a:cxn>
                <a:cxn ang="0">
                  <a:pos x="146" y="51"/>
                </a:cxn>
                <a:cxn ang="0">
                  <a:pos x="143" y="59"/>
                </a:cxn>
                <a:cxn ang="0">
                  <a:pos x="139" y="76"/>
                </a:cxn>
                <a:cxn ang="0">
                  <a:pos x="133" y="89"/>
                </a:cxn>
                <a:cxn ang="0">
                  <a:pos x="121" y="116"/>
                </a:cxn>
                <a:cxn ang="0">
                  <a:pos x="121" y="138"/>
                </a:cxn>
                <a:cxn ang="0">
                  <a:pos x="118" y="146"/>
                </a:cxn>
                <a:cxn ang="0">
                  <a:pos x="110" y="146"/>
                </a:cxn>
                <a:cxn ang="0">
                  <a:pos x="105" y="155"/>
                </a:cxn>
                <a:cxn ang="0">
                  <a:pos x="102" y="180"/>
                </a:cxn>
                <a:cxn ang="0">
                  <a:pos x="102" y="190"/>
                </a:cxn>
                <a:cxn ang="0">
                  <a:pos x="107" y="199"/>
                </a:cxn>
                <a:cxn ang="0">
                  <a:pos x="91" y="238"/>
                </a:cxn>
                <a:cxn ang="0">
                  <a:pos x="79" y="236"/>
                </a:cxn>
                <a:cxn ang="0">
                  <a:pos x="70" y="217"/>
                </a:cxn>
                <a:cxn ang="0">
                  <a:pos x="69" y="207"/>
                </a:cxn>
                <a:cxn ang="0">
                  <a:pos x="51" y="193"/>
                </a:cxn>
                <a:cxn ang="0">
                  <a:pos x="33" y="161"/>
                </a:cxn>
                <a:cxn ang="0">
                  <a:pos x="18" y="125"/>
                </a:cxn>
                <a:cxn ang="0">
                  <a:pos x="2" y="116"/>
                </a:cxn>
                <a:cxn ang="0">
                  <a:pos x="6" y="91"/>
                </a:cxn>
                <a:cxn ang="0">
                  <a:pos x="3" y="76"/>
                </a:cxn>
                <a:cxn ang="0">
                  <a:pos x="5" y="67"/>
                </a:cxn>
                <a:cxn ang="0">
                  <a:pos x="0" y="53"/>
                </a:cxn>
                <a:cxn ang="0">
                  <a:pos x="0" y="53"/>
                </a:cxn>
              </a:cxnLst>
              <a:rect l="0" t="0" r="r" b="b"/>
              <a:pathLst>
                <a:path w="157" h="238">
                  <a:moveTo>
                    <a:pt x="0" y="53"/>
                  </a:moveTo>
                  <a:lnTo>
                    <a:pt x="5" y="49"/>
                  </a:lnTo>
                  <a:lnTo>
                    <a:pt x="12" y="65"/>
                  </a:lnTo>
                  <a:lnTo>
                    <a:pt x="24" y="77"/>
                  </a:lnTo>
                  <a:lnTo>
                    <a:pt x="23" y="61"/>
                  </a:lnTo>
                  <a:lnTo>
                    <a:pt x="18" y="43"/>
                  </a:lnTo>
                  <a:lnTo>
                    <a:pt x="11" y="33"/>
                  </a:lnTo>
                  <a:lnTo>
                    <a:pt x="20" y="31"/>
                  </a:lnTo>
                  <a:lnTo>
                    <a:pt x="35" y="36"/>
                  </a:lnTo>
                  <a:lnTo>
                    <a:pt x="40" y="25"/>
                  </a:lnTo>
                  <a:lnTo>
                    <a:pt x="38" y="13"/>
                  </a:lnTo>
                  <a:lnTo>
                    <a:pt x="45" y="0"/>
                  </a:lnTo>
                  <a:lnTo>
                    <a:pt x="48" y="10"/>
                  </a:lnTo>
                  <a:lnTo>
                    <a:pt x="54" y="28"/>
                  </a:lnTo>
                  <a:lnTo>
                    <a:pt x="57" y="33"/>
                  </a:lnTo>
                  <a:lnTo>
                    <a:pt x="57" y="39"/>
                  </a:lnTo>
                  <a:lnTo>
                    <a:pt x="66" y="55"/>
                  </a:lnTo>
                  <a:lnTo>
                    <a:pt x="67" y="74"/>
                  </a:lnTo>
                  <a:lnTo>
                    <a:pt x="76" y="94"/>
                  </a:lnTo>
                  <a:lnTo>
                    <a:pt x="78" y="114"/>
                  </a:lnTo>
                  <a:lnTo>
                    <a:pt x="79" y="138"/>
                  </a:lnTo>
                  <a:lnTo>
                    <a:pt x="90" y="119"/>
                  </a:lnTo>
                  <a:lnTo>
                    <a:pt x="107" y="94"/>
                  </a:lnTo>
                  <a:lnTo>
                    <a:pt x="106" y="76"/>
                  </a:lnTo>
                  <a:lnTo>
                    <a:pt x="102" y="61"/>
                  </a:lnTo>
                  <a:lnTo>
                    <a:pt x="109" y="39"/>
                  </a:lnTo>
                  <a:lnTo>
                    <a:pt x="105" y="24"/>
                  </a:lnTo>
                  <a:lnTo>
                    <a:pt x="112" y="4"/>
                  </a:lnTo>
                  <a:lnTo>
                    <a:pt x="122" y="3"/>
                  </a:lnTo>
                  <a:lnTo>
                    <a:pt x="131" y="7"/>
                  </a:lnTo>
                  <a:lnTo>
                    <a:pt x="139" y="18"/>
                  </a:lnTo>
                  <a:lnTo>
                    <a:pt x="146" y="28"/>
                  </a:lnTo>
                  <a:lnTo>
                    <a:pt x="143" y="12"/>
                  </a:lnTo>
                  <a:lnTo>
                    <a:pt x="151" y="12"/>
                  </a:lnTo>
                  <a:lnTo>
                    <a:pt x="151" y="19"/>
                  </a:lnTo>
                  <a:lnTo>
                    <a:pt x="154" y="24"/>
                  </a:lnTo>
                  <a:lnTo>
                    <a:pt x="152" y="33"/>
                  </a:lnTo>
                  <a:lnTo>
                    <a:pt x="157" y="39"/>
                  </a:lnTo>
                  <a:lnTo>
                    <a:pt x="146" y="51"/>
                  </a:lnTo>
                  <a:lnTo>
                    <a:pt x="143" y="59"/>
                  </a:lnTo>
                  <a:lnTo>
                    <a:pt x="139" y="76"/>
                  </a:lnTo>
                  <a:lnTo>
                    <a:pt x="133" y="89"/>
                  </a:lnTo>
                  <a:lnTo>
                    <a:pt x="121" y="116"/>
                  </a:lnTo>
                  <a:lnTo>
                    <a:pt x="121" y="138"/>
                  </a:lnTo>
                  <a:lnTo>
                    <a:pt x="118" y="146"/>
                  </a:lnTo>
                  <a:lnTo>
                    <a:pt x="110" y="146"/>
                  </a:lnTo>
                  <a:lnTo>
                    <a:pt x="105" y="155"/>
                  </a:lnTo>
                  <a:lnTo>
                    <a:pt x="102" y="180"/>
                  </a:lnTo>
                  <a:lnTo>
                    <a:pt x="102" y="190"/>
                  </a:lnTo>
                  <a:lnTo>
                    <a:pt x="107" y="199"/>
                  </a:lnTo>
                  <a:lnTo>
                    <a:pt x="91" y="238"/>
                  </a:lnTo>
                  <a:lnTo>
                    <a:pt x="79" y="236"/>
                  </a:lnTo>
                  <a:lnTo>
                    <a:pt x="70" y="217"/>
                  </a:lnTo>
                  <a:lnTo>
                    <a:pt x="69" y="207"/>
                  </a:lnTo>
                  <a:lnTo>
                    <a:pt x="51" y="193"/>
                  </a:lnTo>
                  <a:lnTo>
                    <a:pt x="33" y="161"/>
                  </a:lnTo>
                  <a:lnTo>
                    <a:pt x="18" y="125"/>
                  </a:lnTo>
                  <a:lnTo>
                    <a:pt x="2" y="116"/>
                  </a:lnTo>
                  <a:lnTo>
                    <a:pt x="6" y="91"/>
                  </a:lnTo>
                  <a:lnTo>
                    <a:pt x="3" y="76"/>
                  </a:lnTo>
                  <a:lnTo>
                    <a:pt x="5" y="67"/>
                  </a:lnTo>
                  <a:lnTo>
                    <a:pt x="0" y="53"/>
                  </a:lnTo>
                  <a:lnTo>
                    <a:pt x="0" y="53"/>
                  </a:lnTo>
                  <a:close/>
                </a:path>
              </a:pathLst>
            </a:custGeom>
            <a:solidFill>
              <a:srgbClr val="B8B88D"/>
            </a:solidFill>
            <a:ln w="9525">
              <a:noFill/>
              <a:round/>
              <a:headEnd/>
              <a:tailEnd/>
            </a:ln>
          </p:spPr>
          <p:txBody>
            <a:bodyPr>
              <a:prstTxWarp prst="textNoShape">
                <a:avLst/>
              </a:prstTxWarp>
            </a:bodyPr>
            <a:lstStyle/>
            <a:p>
              <a:endParaRPr lang="en-US"/>
            </a:p>
          </p:txBody>
        </p:sp>
        <p:sp>
          <p:nvSpPr>
            <p:cNvPr id="3840051" name="Freeform 51"/>
            <p:cNvSpPr>
              <a:spLocks/>
            </p:cNvSpPr>
            <p:nvPr/>
          </p:nvSpPr>
          <p:spPr bwMode="auto">
            <a:xfrm>
              <a:off x="1261" y="905"/>
              <a:ext cx="31" cy="58"/>
            </a:xfrm>
            <a:custGeom>
              <a:avLst/>
              <a:gdLst/>
              <a:ahLst/>
              <a:cxnLst>
                <a:cxn ang="0">
                  <a:pos x="25" y="58"/>
                </a:cxn>
                <a:cxn ang="0">
                  <a:pos x="31" y="50"/>
                </a:cxn>
                <a:cxn ang="0">
                  <a:pos x="28" y="38"/>
                </a:cxn>
                <a:cxn ang="0">
                  <a:pos x="17" y="29"/>
                </a:cxn>
                <a:cxn ang="0">
                  <a:pos x="20" y="25"/>
                </a:cxn>
                <a:cxn ang="0">
                  <a:pos x="15" y="19"/>
                </a:cxn>
                <a:cxn ang="0">
                  <a:pos x="17" y="8"/>
                </a:cxn>
                <a:cxn ang="0">
                  <a:pos x="7" y="0"/>
                </a:cxn>
                <a:cxn ang="0">
                  <a:pos x="1" y="1"/>
                </a:cxn>
                <a:cxn ang="0">
                  <a:pos x="6" y="5"/>
                </a:cxn>
                <a:cxn ang="0">
                  <a:pos x="9" y="11"/>
                </a:cxn>
                <a:cxn ang="0">
                  <a:pos x="4" y="23"/>
                </a:cxn>
                <a:cxn ang="0">
                  <a:pos x="3" y="11"/>
                </a:cxn>
                <a:cxn ang="0">
                  <a:pos x="0" y="25"/>
                </a:cxn>
                <a:cxn ang="0">
                  <a:pos x="1" y="38"/>
                </a:cxn>
                <a:cxn ang="0">
                  <a:pos x="17" y="43"/>
                </a:cxn>
                <a:cxn ang="0">
                  <a:pos x="25" y="58"/>
                </a:cxn>
                <a:cxn ang="0">
                  <a:pos x="25" y="58"/>
                </a:cxn>
              </a:cxnLst>
              <a:rect l="0" t="0" r="r" b="b"/>
              <a:pathLst>
                <a:path w="31" h="58">
                  <a:moveTo>
                    <a:pt x="25" y="58"/>
                  </a:moveTo>
                  <a:lnTo>
                    <a:pt x="31" y="50"/>
                  </a:lnTo>
                  <a:lnTo>
                    <a:pt x="28" y="38"/>
                  </a:lnTo>
                  <a:lnTo>
                    <a:pt x="17" y="29"/>
                  </a:lnTo>
                  <a:lnTo>
                    <a:pt x="20" y="25"/>
                  </a:lnTo>
                  <a:lnTo>
                    <a:pt x="15" y="19"/>
                  </a:lnTo>
                  <a:lnTo>
                    <a:pt x="17" y="8"/>
                  </a:lnTo>
                  <a:lnTo>
                    <a:pt x="7" y="0"/>
                  </a:lnTo>
                  <a:lnTo>
                    <a:pt x="1" y="1"/>
                  </a:lnTo>
                  <a:lnTo>
                    <a:pt x="6" y="5"/>
                  </a:lnTo>
                  <a:lnTo>
                    <a:pt x="9" y="11"/>
                  </a:lnTo>
                  <a:lnTo>
                    <a:pt x="4" y="23"/>
                  </a:lnTo>
                  <a:lnTo>
                    <a:pt x="3" y="11"/>
                  </a:lnTo>
                  <a:lnTo>
                    <a:pt x="0" y="25"/>
                  </a:lnTo>
                  <a:lnTo>
                    <a:pt x="1" y="38"/>
                  </a:lnTo>
                  <a:lnTo>
                    <a:pt x="17" y="43"/>
                  </a:lnTo>
                  <a:lnTo>
                    <a:pt x="25" y="58"/>
                  </a:lnTo>
                  <a:lnTo>
                    <a:pt x="25" y="58"/>
                  </a:lnTo>
                  <a:close/>
                </a:path>
              </a:pathLst>
            </a:custGeom>
            <a:solidFill>
              <a:srgbClr val="C2AB99"/>
            </a:solidFill>
            <a:ln w="9525">
              <a:noFill/>
              <a:round/>
              <a:headEnd/>
              <a:tailEnd/>
            </a:ln>
          </p:spPr>
          <p:txBody>
            <a:bodyPr>
              <a:prstTxWarp prst="textNoShape">
                <a:avLst/>
              </a:prstTxWarp>
            </a:bodyPr>
            <a:lstStyle/>
            <a:p>
              <a:endParaRPr lang="en-US"/>
            </a:p>
          </p:txBody>
        </p:sp>
        <p:sp>
          <p:nvSpPr>
            <p:cNvPr id="3840052" name="Freeform 52"/>
            <p:cNvSpPr>
              <a:spLocks/>
            </p:cNvSpPr>
            <p:nvPr/>
          </p:nvSpPr>
          <p:spPr bwMode="auto">
            <a:xfrm>
              <a:off x="1200" y="905"/>
              <a:ext cx="58" cy="72"/>
            </a:xfrm>
            <a:custGeom>
              <a:avLst/>
              <a:gdLst/>
              <a:ahLst/>
              <a:cxnLst>
                <a:cxn ang="0">
                  <a:pos x="58" y="8"/>
                </a:cxn>
                <a:cxn ang="0">
                  <a:pos x="46" y="17"/>
                </a:cxn>
                <a:cxn ang="0">
                  <a:pos x="35" y="28"/>
                </a:cxn>
                <a:cxn ang="0">
                  <a:pos x="35" y="52"/>
                </a:cxn>
                <a:cxn ang="0">
                  <a:pos x="28" y="59"/>
                </a:cxn>
                <a:cxn ang="0">
                  <a:pos x="16" y="71"/>
                </a:cxn>
                <a:cxn ang="0">
                  <a:pos x="4" y="72"/>
                </a:cxn>
                <a:cxn ang="0">
                  <a:pos x="0" y="65"/>
                </a:cxn>
                <a:cxn ang="0">
                  <a:pos x="6" y="62"/>
                </a:cxn>
                <a:cxn ang="0">
                  <a:pos x="1" y="56"/>
                </a:cxn>
                <a:cxn ang="0">
                  <a:pos x="3" y="47"/>
                </a:cxn>
                <a:cxn ang="0">
                  <a:pos x="9" y="50"/>
                </a:cxn>
                <a:cxn ang="0">
                  <a:pos x="14" y="40"/>
                </a:cxn>
                <a:cxn ang="0">
                  <a:pos x="13" y="28"/>
                </a:cxn>
                <a:cxn ang="0">
                  <a:pos x="10" y="26"/>
                </a:cxn>
                <a:cxn ang="0">
                  <a:pos x="13" y="19"/>
                </a:cxn>
                <a:cxn ang="0">
                  <a:pos x="22" y="8"/>
                </a:cxn>
                <a:cxn ang="0">
                  <a:pos x="35" y="8"/>
                </a:cxn>
                <a:cxn ang="0">
                  <a:pos x="46" y="0"/>
                </a:cxn>
                <a:cxn ang="0">
                  <a:pos x="53" y="4"/>
                </a:cxn>
                <a:cxn ang="0">
                  <a:pos x="58" y="8"/>
                </a:cxn>
                <a:cxn ang="0">
                  <a:pos x="58" y="8"/>
                </a:cxn>
              </a:cxnLst>
              <a:rect l="0" t="0" r="r" b="b"/>
              <a:pathLst>
                <a:path w="58" h="72">
                  <a:moveTo>
                    <a:pt x="58" y="8"/>
                  </a:moveTo>
                  <a:lnTo>
                    <a:pt x="46" y="17"/>
                  </a:lnTo>
                  <a:lnTo>
                    <a:pt x="35" y="28"/>
                  </a:lnTo>
                  <a:lnTo>
                    <a:pt x="35" y="52"/>
                  </a:lnTo>
                  <a:lnTo>
                    <a:pt x="28" y="59"/>
                  </a:lnTo>
                  <a:lnTo>
                    <a:pt x="16" y="71"/>
                  </a:lnTo>
                  <a:lnTo>
                    <a:pt x="4" y="72"/>
                  </a:lnTo>
                  <a:lnTo>
                    <a:pt x="0" y="65"/>
                  </a:lnTo>
                  <a:lnTo>
                    <a:pt x="6" y="62"/>
                  </a:lnTo>
                  <a:lnTo>
                    <a:pt x="1" y="56"/>
                  </a:lnTo>
                  <a:lnTo>
                    <a:pt x="3" y="47"/>
                  </a:lnTo>
                  <a:lnTo>
                    <a:pt x="9" y="50"/>
                  </a:lnTo>
                  <a:lnTo>
                    <a:pt x="14" y="40"/>
                  </a:lnTo>
                  <a:lnTo>
                    <a:pt x="13" y="28"/>
                  </a:lnTo>
                  <a:lnTo>
                    <a:pt x="10" y="26"/>
                  </a:lnTo>
                  <a:lnTo>
                    <a:pt x="13" y="19"/>
                  </a:lnTo>
                  <a:lnTo>
                    <a:pt x="22" y="8"/>
                  </a:lnTo>
                  <a:lnTo>
                    <a:pt x="35" y="8"/>
                  </a:lnTo>
                  <a:lnTo>
                    <a:pt x="46" y="0"/>
                  </a:lnTo>
                  <a:lnTo>
                    <a:pt x="53" y="4"/>
                  </a:lnTo>
                  <a:lnTo>
                    <a:pt x="58" y="8"/>
                  </a:lnTo>
                  <a:lnTo>
                    <a:pt x="58" y="8"/>
                  </a:lnTo>
                  <a:close/>
                </a:path>
              </a:pathLst>
            </a:custGeom>
            <a:solidFill>
              <a:srgbClr val="C2AB99"/>
            </a:solidFill>
            <a:ln w="9525">
              <a:noFill/>
              <a:round/>
              <a:headEnd/>
              <a:tailEnd/>
            </a:ln>
          </p:spPr>
          <p:txBody>
            <a:bodyPr>
              <a:prstTxWarp prst="textNoShape">
                <a:avLst/>
              </a:prstTxWarp>
            </a:bodyPr>
            <a:lstStyle/>
            <a:p>
              <a:endParaRPr lang="en-US"/>
            </a:p>
          </p:txBody>
        </p:sp>
        <p:sp>
          <p:nvSpPr>
            <p:cNvPr id="3840053" name="Freeform 53"/>
            <p:cNvSpPr>
              <a:spLocks/>
            </p:cNvSpPr>
            <p:nvPr/>
          </p:nvSpPr>
          <p:spPr bwMode="auto">
            <a:xfrm>
              <a:off x="1091" y="1012"/>
              <a:ext cx="79" cy="44"/>
            </a:xfrm>
            <a:custGeom>
              <a:avLst/>
              <a:gdLst/>
              <a:ahLst/>
              <a:cxnLst>
                <a:cxn ang="0">
                  <a:pos x="4" y="44"/>
                </a:cxn>
                <a:cxn ang="0">
                  <a:pos x="12" y="37"/>
                </a:cxn>
                <a:cxn ang="0">
                  <a:pos x="18" y="25"/>
                </a:cxn>
                <a:cxn ang="0">
                  <a:pos x="37" y="23"/>
                </a:cxn>
                <a:cxn ang="0">
                  <a:pos x="52" y="12"/>
                </a:cxn>
                <a:cxn ang="0">
                  <a:pos x="65" y="13"/>
                </a:cxn>
                <a:cxn ang="0">
                  <a:pos x="79" y="4"/>
                </a:cxn>
                <a:cxn ang="0">
                  <a:pos x="67" y="4"/>
                </a:cxn>
                <a:cxn ang="0">
                  <a:pos x="58" y="0"/>
                </a:cxn>
                <a:cxn ang="0">
                  <a:pos x="46" y="1"/>
                </a:cxn>
                <a:cxn ang="0">
                  <a:pos x="39" y="9"/>
                </a:cxn>
                <a:cxn ang="0">
                  <a:pos x="28" y="12"/>
                </a:cxn>
                <a:cxn ang="0">
                  <a:pos x="21" y="10"/>
                </a:cxn>
                <a:cxn ang="0">
                  <a:pos x="27" y="6"/>
                </a:cxn>
                <a:cxn ang="0">
                  <a:pos x="34" y="1"/>
                </a:cxn>
                <a:cxn ang="0">
                  <a:pos x="24" y="0"/>
                </a:cxn>
                <a:cxn ang="0">
                  <a:pos x="16" y="3"/>
                </a:cxn>
                <a:cxn ang="0">
                  <a:pos x="9" y="10"/>
                </a:cxn>
                <a:cxn ang="0">
                  <a:pos x="3" y="15"/>
                </a:cxn>
                <a:cxn ang="0">
                  <a:pos x="1" y="19"/>
                </a:cxn>
                <a:cxn ang="0">
                  <a:pos x="7" y="22"/>
                </a:cxn>
                <a:cxn ang="0">
                  <a:pos x="3" y="29"/>
                </a:cxn>
                <a:cxn ang="0">
                  <a:pos x="1" y="34"/>
                </a:cxn>
                <a:cxn ang="0">
                  <a:pos x="0" y="44"/>
                </a:cxn>
                <a:cxn ang="0">
                  <a:pos x="4" y="44"/>
                </a:cxn>
                <a:cxn ang="0">
                  <a:pos x="4" y="44"/>
                </a:cxn>
              </a:cxnLst>
              <a:rect l="0" t="0" r="r" b="b"/>
              <a:pathLst>
                <a:path w="79" h="44">
                  <a:moveTo>
                    <a:pt x="4" y="44"/>
                  </a:moveTo>
                  <a:lnTo>
                    <a:pt x="12" y="37"/>
                  </a:lnTo>
                  <a:lnTo>
                    <a:pt x="18" y="25"/>
                  </a:lnTo>
                  <a:lnTo>
                    <a:pt x="37" y="23"/>
                  </a:lnTo>
                  <a:lnTo>
                    <a:pt x="52" y="12"/>
                  </a:lnTo>
                  <a:lnTo>
                    <a:pt x="65" y="13"/>
                  </a:lnTo>
                  <a:lnTo>
                    <a:pt x="79" y="4"/>
                  </a:lnTo>
                  <a:lnTo>
                    <a:pt x="67" y="4"/>
                  </a:lnTo>
                  <a:lnTo>
                    <a:pt x="58" y="0"/>
                  </a:lnTo>
                  <a:lnTo>
                    <a:pt x="46" y="1"/>
                  </a:lnTo>
                  <a:lnTo>
                    <a:pt x="39" y="9"/>
                  </a:lnTo>
                  <a:lnTo>
                    <a:pt x="28" y="12"/>
                  </a:lnTo>
                  <a:lnTo>
                    <a:pt x="21" y="10"/>
                  </a:lnTo>
                  <a:lnTo>
                    <a:pt x="27" y="6"/>
                  </a:lnTo>
                  <a:lnTo>
                    <a:pt x="34" y="1"/>
                  </a:lnTo>
                  <a:lnTo>
                    <a:pt x="24" y="0"/>
                  </a:lnTo>
                  <a:lnTo>
                    <a:pt x="16" y="3"/>
                  </a:lnTo>
                  <a:lnTo>
                    <a:pt x="9" y="10"/>
                  </a:lnTo>
                  <a:lnTo>
                    <a:pt x="3" y="15"/>
                  </a:lnTo>
                  <a:lnTo>
                    <a:pt x="1" y="19"/>
                  </a:lnTo>
                  <a:lnTo>
                    <a:pt x="7" y="22"/>
                  </a:lnTo>
                  <a:lnTo>
                    <a:pt x="3" y="29"/>
                  </a:lnTo>
                  <a:lnTo>
                    <a:pt x="1" y="34"/>
                  </a:lnTo>
                  <a:lnTo>
                    <a:pt x="0" y="44"/>
                  </a:lnTo>
                  <a:lnTo>
                    <a:pt x="4" y="44"/>
                  </a:lnTo>
                  <a:lnTo>
                    <a:pt x="4" y="44"/>
                  </a:lnTo>
                  <a:close/>
                </a:path>
              </a:pathLst>
            </a:custGeom>
            <a:solidFill>
              <a:srgbClr val="999999"/>
            </a:solidFill>
            <a:ln w="9525">
              <a:noFill/>
              <a:round/>
              <a:headEnd/>
              <a:tailEnd/>
            </a:ln>
          </p:spPr>
          <p:txBody>
            <a:bodyPr>
              <a:prstTxWarp prst="textNoShape">
                <a:avLst/>
              </a:prstTxWarp>
            </a:bodyPr>
            <a:lstStyle/>
            <a:p>
              <a:endParaRPr lang="en-US"/>
            </a:p>
          </p:txBody>
        </p:sp>
        <p:sp>
          <p:nvSpPr>
            <p:cNvPr id="3840054" name="Freeform 54"/>
            <p:cNvSpPr>
              <a:spLocks/>
            </p:cNvSpPr>
            <p:nvPr/>
          </p:nvSpPr>
          <p:spPr bwMode="auto">
            <a:xfrm>
              <a:off x="1033" y="1105"/>
              <a:ext cx="207" cy="173"/>
            </a:xfrm>
            <a:custGeom>
              <a:avLst/>
              <a:gdLst/>
              <a:ahLst/>
              <a:cxnLst>
                <a:cxn ang="0">
                  <a:pos x="13" y="55"/>
                </a:cxn>
                <a:cxn ang="0">
                  <a:pos x="28" y="38"/>
                </a:cxn>
                <a:cxn ang="0">
                  <a:pos x="39" y="29"/>
                </a:cxn>
                <a:cxn ang="0">
                  <a:pos x="33" y="20"/>
                </a:cxn>
                <a:cxn ang="0">
                  <a:pos x="55" y="14"/>
                </a:cxn>
                <a:cxn ang="0">
                  <a:pos x="64" y="0"/>
                </a:cxn>
                <a:cxn ang="0">
                  <a:pos x="79" y="29"/>
                </a:cxn>
                <a:cxn ang="0">
                  <a:pos x="88" y="20"/>
                </a:cxn>
                <a:cxn ang="0">
                  <a:pos x="113" y="42"/>
                </a:cxn>
                <a:cxn ang="0">
                  <a:pos x="131" y="17"/>
                </a:cxn>
                <a:cxn ang="0">
                  <a:pos x="144" y="0"/>
                </a:cxn>
                <a:cxn ang="0">
                  <a:pos x="152" y="24"/>
                </a:cxn>
                <a:cxn ang="0">
                  <a:pos x="178" y="69"/>
                </a:cxn>
                <a:cxn ang="0">
                  <a:pos x="186" y="85"/>
                </a:cxn>
                <a:cxn ang="0">
                  <a:pos x="207" y="106"/>
                </a:cxn>
                <a:cxn ang="0">
                  <a:pos x="132" y="93"/>
                </a:cxn>
                <a:cxn ang="0">
                  <a:pos x="116" y="101"/>
                </a:cxn>
                <a:cxn ang="0">
                  <a:pos x="106" y="116"/>
                </a:cxn>
                <a:cxn ang="0">
                  <a:pos x="89" y="124"/>
                </a:cxn>
                <a:cxn ang="0">
                  <a:pos x="67" y="154"/>
                </a:cxn>
                <a:cxn ang="0">
                  <a:pos x="67" y="173"/>
                </a:cxn>
                <a:cxn ang="0">
                  <a:pos x="39" y="164"/>
                </a:cxn>
                <a:cxn ang="0">
                  <a:pos x="56" y="140"/>
                </a:cxn>
                <a:cxn ang="0">
                  <a:pos x="73" y="121"/>
                </a:cxn>
                <a:cxn ang="0">
                  <a:pos x="83" y="107"/>
                </a:cxn>
                <a:cxn ang="0">
                  <a:pos x="61" y="119"/>
                </a:cxn>
                <a:cxn ang="0">
                  <a:pos x="40" y="118"/>
                </a:cxn>
                <a:cxn ang="0">
                  <a:pos x="53" y="93"/>
                </a:cxn>
                <a:cxn ang="0">
                  <a:pos x="21" y="93"/>
                </a:cxn>
                <a:cxn ang="0">
                  <a:pos x="25" y="84"/>
                </a:cxn>
                <a:cxn ang="0">
                  <a:pos x="67" y="90"/>
                </a:cxn>
                <a:cxn ang="0">
                  <a:pos x="49" y="70"/>
                </a:cxn>
                <a:cxn ang="0">
                  <a:pos x="4" y="66"/>
                </a:cxn>
                <a:cxn ang="0">
                  <a:pos x="0" y="57"/>
                </a:cxn>
              </a:cxnLst>
              <a:rect l="0" t="0" r="r" b="b"/>
              <a:pathLst>
                <a:path w="207" h="173">
                  <a:moveTo>
                    <a:pt x="0" y="57"/>
                  </a:moveTo>
                  <a:lnTo>
                    <a:pt x="13" y="55"/>
                  </a:lnTo>
                  <a:lnTo>
                    <a:pt x="27" y="48"/>
                  </a:lnTo>
                  <a:lnTo>
                    <a:pt x="28" y="38"/>
                  </a:lnTo>
                  <a:lnTo>
                    <a:pt x="44" y="33"/>
                  </a:lnTo>
                  <a:lnTo>
                    <a:pt x="39" y="29"/>
                  </a:lnTo>
                  <a:lnTo>
                    <a:pt x="25" y="26"/>
                  </a:lnTo>
                  <a:lnTo>
                    <a:pt x="33" y="20"/>
                  </a:lnTo>
                  <a:lnTo>
                    <a:pt x="46" y="21"/>
                  </a:lnTo>
                  <a:lnTo>
                    <a:pt x="55" y="14"/>
                  </a:lnTo>
                  <a:lnTo>
                    <a:pt x="59" y="6"/>
                  </a:lnTo>
                  <a:lnTo>
                    <a:pt x="64" y="0"/>
                  </a:lnTo>
                  <a:lnTo>
                    <a:pt x="67" y="12"/>
                  </a:lnTo>
                  <a:lnTo>
                    <a:pt x="79" y="29"/>
                  </a:lnTo>
                  <a:lnTo>
                    <a:pt x="88" y="39"/>
                  </a:lnTo>
                  <a:lnTo>
                    <a:pt x="88" y="20"/>
                  </a:lnTo>
                  <a:lnTo>
                    <a:pt x="100" y="36"/>
                  </a:lnTo>
                  <a:lnTo>
                    <a:pt x="113" y="42"/>
                  </a:lnTo>
                  <a:lnTo>
                    <a:pt x="117" y="24"/>
                  </a:lnTo>
                  <a:lnTo>
                    <a:pt x="131" y="17"/>
                  </a:lnTo>
                  <a:lnTo>
                    <a:pt x="137" y="0"/>
                  </a:lnTo>
                  <a:lnTo>
                    <a:pt x="144" y="0"/>
                  </a:lnTo>
                  <a:lnTo>
                    <a:pt x="150" y="11"/>
                  </a:lnTo>
                  <a:lnTo>
                    <a:pt x="152" y="24"/>
                  </a:lnTo>
                  <a:lnTo>
                    <a:pt x="167" y="48"/>
                  </a:lnTo>
                  <a:lnTo>
                    <a:pt x="178" y="69"/>
                  </a:lnTo>
                  <a:lnTo>
                    <a:pt x="176" y="78"/>
                  </a:lnTo>
                  <a:lnTo>
                    <a:pt x="186" y="85"/>
                  </a:lnTo>
                  <a:lnTo>
                    <a:pt x="196" y="90"/>
                  </a:lnTo>
                  <a:lnTo>
                    <a:pt x="207" y="106"/>
                  </a:lnTo>
                  <a:lnTo>
                    <a:pt x="143" y="94"/>
                  </a:lnTo>
                  <a:lnTo>
                    <a:pt x="132" y="93"/>
                  </a:lnTo>
                  <a:lnTo>
                    <a:pt x="120" y="97"/>
                  </a:lnTo>
                  <a:lnTo>
                    <a:pt x="116" y="101"/>
                  </a:lnTo>
                  <a:lnTo>
                    <a:pt x="120" y="113"/>
                  </a:lnTo>
                  <a:lnTo>
                    <a:pt x="106" y="116"/>
                  </a:lnTo>
                  <a:lnTo>
                    <a:pt x="107" y="125"/>
                  </a:lnTo>
                  <a:lnTo>
                    <a:pt x="89" y="124"/>
                  </a:lnTo>
                  <a:lnTo>
                    <a:pt x="79" y="125"/>
                  </a:lnTo>
                  <a:lnTo>
                    <a:pt x="67" y="154"/>
                  </a:lnTo>
                  <a:lnTo>
                    <a:pt x="71" y="168"/>
                  </a:lnTo>
                  <a:lnTo>
                    <a:pt x="67" y="173"/>
                  </a:lnTo>
                  <a:lnTo>
                    <a:pt x="46" y="168"/>
                  </a:lnTo>
                  <a:lnTo>
                    <a:pt x="39" y="164"/>
                  </a:lnTo>
                  <a:lnTo>
                    <a:pt x="40" y="149"/>
                  </a:lnTo>
                  <a:lnTo>
                    <a:pt x="56" y="140"/>
                  </a:lnTo>
                  <a:lnTo>
                    <a:pt x="59" y="131"/>
                  </a:lnTo>
                  <a:lnTo>
                    <a:pt x="73" y="121"/>
                  </a:lnTo>
                  <a:lnTo>
                    <a:pt x="88" y="113"/>
                  </a:lnTo>
                  <a:lnTo>
                    <a:pt x="83" y="107"/>
                  </a:lnTo>
                  <a:lnTo>
                    <a:pt x="68" y="107"/>
                  </a:lnTo>
                  <a:lnTo>
                    <a:pt x="61" y="119"/>
                  </a:lnTo>
                  <a:lnTo>
                    <a:pt x="40" y="127"/>
                  </a:lnTo>
                  <a:lnTo>
                    <a:pt x="40" y="118"/>
                  </a:lnTo>
                  <a:lnTo>
                    <a:pt x="55" y="104"/>
                  </a:lnTo>
                  <a:lnTo>
                    <a:pt x="53" y="93"/>
                  </a:lnTo>
                  <a:lnTo>
                    <a:pt x="33" y="88"/>
                  </a:lnTo>
                  <a:lnTo>
                    <a:pt x="21" y="93"/>
                  </a:lnTo>
                  <a:lnTo>
                    <a:pt x="13" y="87"/>
                  </a:lnTo>
                  <a:lnTo>
                    <a:pt x="25" y="84"/>
                  </a:lnTo>
                  <a:lnTo>
                    <a:pt x="47" y="82"/>
                  </a:lnTo>
                  <a:lnTo>
                    <a:pt x="67" y="90"/>
                  </a:lnTo>
                  <a:lnTo>
                    <a:pt x="64" y="82"/>
                  </a:lnTo>
                  <a:lnTo>
                    <a:pt x="49" y="70"/>
                  </a:lnTo>
                  <a:lnTo>
                    <a:pt x="18" y="70"/>
                  </a:lnTo>
                  <a:lnTo>
                    <a:pt x="4" y="66"/>
                  </a:lnTo>
                  <a:lnTo>
                    <a:pt x="0" y="57"/>
                  </a:lnTo>
                  <a:lnTo>
                    <a:pt x="0" y="57"/>
                  </a:lnTo>
                  <a:close/>
                </a:path>
              </a:pathLst>
            </a:custGeom>
            <a:solidFill>
              <a:srgbClr val="DAC8C8"/>
            </a:solidFill>
            <a:ln w="9525">
              <a:noFill/>
              <a:round/>
              <a:headEnd/>
              <a:tailEnd/>
            </a:ln>
          </p:spPr>
          <p:txBody>
            <a:bodyPr>
              <a:prstTxWarp prst="textNoShape">
                <a:avLst/>
              </a:prstTxWarp>
            </a:bodyPr>
            <a:lstStyle/>
            <a:p>
              <a:endParaRPr lang="en-US"/>
            </a:p>
          </p:txBody>
        </p:sp>
        <p:sp>
          <p:nvSpPr>
            <p:cNvPr id="3840055" name="Freeform 55"/>
            <p:cNvSpPr>
              <a:spLocks/>
            </p:cNvSpPr>
            <p:nvPr/>
          </p:nvSpPr>
          <p:spPr bwMode="auto">
            <a:xfrm>
              <a:off x="990" y="1171"/>
              <a:ext cx="70" cy="96"/>
            </a:xfrm>
            <a:custGeom>
              <a:avLst/>
              <a:gdLst/>
              <a:ahLst/>
              <a:cxnLst>
                <a:cxn ang="0">
                  <a:pos x="0" y="96"/>
                </a:cxn>
                <a:cxn ang="0">
                  <a:pos x="9" y="71"/>
                </a:cxn>
                <a:cxn ang="0">
                  <a:pos x="23" y="59"/>
                </a:cxn>
                <a:cxn ang="0">
                  <a:pos x="34" y="44"/>
                </a:cxn>
                <a:cxn ang="0">
                  <a:pos x="35" y="27"/>
                </a:cxn>
                <a:cxn ang="0">
                  <a:pos x="37" y="0"/>
                </a:cxn>
                <a:cxn ang="0">
                  <a:pos x="53" y="35"/>
                </a:cxn>
                <a:cxn ang="0">
                  <a:pos x="70" y="70"/>
                </a:cxn>
                <a:cxn ang="0">
                  <a:pos x="26" y="86"/>
                </a:cxn>
                <a:cxn ang="0">
                  <a:pos x="0" y="96"/>
                </a:cxn>
                <a:cxn ang="0">
                  <a:pos x="0" y="96"/>
                </a:cxn>
              </a:cxnLst>
              <a:rect l="0" t="0" r="r" b="b"/>
              <a:pathLst>
                <a:path w="70" h="96">
                  <a:moveTo>
                    <a:pt x="0" y="96"/>
                  </a:moveTo>
                  <a:lnTo>
                    <a:pt x="9" y="71"/>
                  </a:lnTo>
                  <a:lnTo>
                    <a:pt x="23" y="59"/>
                  </a:lnTo>
                  <a:lnTo>
                    <a:pt x="34" y="44"/>
                  </a:lnTo>
                  <a:lnTo>
                    <a:pt x="35" y="27"/>
                  </a:lnTo>
                  <a:lnTo>
                    <a:pt x="37" y="0"/>
                  </a:lnTo>
                  <a:lnTo>
                    <a:pt x="53" y="35"/>
                  </a:lnTo>
                  <a:lnTo>
                    <a:pt x="70" y="70"/>
                  </a:lnTo>
                  <a:lnTo>
                    <a:pt x="26" y="86"/>
                  </a:lnTo>
                  <a:lnTo>
                    <a:pt x="0" y="96"/>
                  </a:lnTo>
                  <a:lnTo>
                    <a:pt x="0" y="96"/>
                  </a:lnTo>
                  <a:close/>
                </a:path>
              </a:pathLst>
            </a:custGeom>
            <a:solidFill>
              <a:srgbClr val="DAC8C8"/>
            </a:solidFill>
            <a:ln w="9525">
              <a:noFill/>
              <a:round/>
              <a:headEnd/>
              <a:tailEnd/>
            </a:ln>
          </p:spPr>
          <p:txBody>
            <a:bodyPr>
              <a:prstTxWarp prst="textNoShape">
                <a:avLst/>
              </a:prstTxWarp>
            </a:bodyPr>
            <a:lstStyle/>
            <a:p>
              <a:endParaRPr lang="en-US"/>
            </a:p>
          </p:txBody>
        </p:sp>
        <p:sp>
          <p:nvSpPr>
            <p:cNvPr id="3840056" name="Freeform 56"/>
            <p:cNvSpPr>
              <a:spLocks/>
            </p:cNvSpPr>
            <p:nvPr/>
          </p:nvSpPr>
          <p:spPr bwMode="auto">
            <a:xfrm>
              <a:off x="1390" y="1242"/>
              <a:ext cx="49" cy="45"/>
            </a:xfrm>
            <a:custGeom>
              <a:avLst/>
              <a:gdLst/>
              <a:ahLst/>
              <a:cxnLst>
                <a:cxn ang="0">
                  <a:pos x="33" y="0"/>
                </a:cxn>
                <a:cxn ang="0">
                  <a:pos x="43" y="5"/>
                </a:cxn>
                <a:cxn ang="0">
                  <a:pos x="49" y="15"/>
                </a:cxn>
                <a:cxn ang="0">
                  <a:pos x="48" y="24"/>
                </a:cxn>
                <a:cxn ang="0">
                  <a:pos x="37" y="27"/>
                </a:cxn>
                <a:cxn ang="0">
                  <a:pos x="24" y="33"/>
                </a:cxn>
                <a:cxn ang="0">
                  <a:pos x="19" y="43"/>
                </a:cxn>
                <a:cxn ang="0">
                  <a:pos x="12" y="45"/>
                </a:cxn>
                <a:cxn ang="0">
                  <a:pos x="0" y="43"/>
                </a:cxn>
                <a:cxn ang="0">
                  <a:pos x="2" y="33"/>
                </a:cxn>
                <a:cxn ang="0">
                  <a:pos x="9" y="28"/>
                </a:cxn>
                <a:cxn ang="0">
                  <a:pos x="8" y="24"/>
                </a:cxn>
                <a:cxn ang="0">
                  <a:pos x="19" y="5"/>
                </a:cxn>
                <a:cxn ang="0">
                  <a:pos x="33" y="0"/>
                </a:cxn>
                <a:cxn ang="0">
                  <a:pos x="33" y="0"/>
                </a:cxn>
              </a:cxnLst>
              <a:rect l="0" t="0" r="r" b="b"/>
              <a:pathLst>
                <a:path w="49" h="45">
                  <a:moveTo>
                    <a:pt x="33" y="0"/>
                  </a:moveTo>
                  <a:lnTo>
                    <a:pt x="43" y="5"/>
                  </a:lnTo>
                  <a:lnTo>
                    <a:pt x="49" y="15"/>
                  </a:lnTo>
                  <a:lnTo>
                    <a:pt x="48" y="24"/>
                  </a:lnTo>
                  <a:lnTo>
                    <a:pt x="37" y="27"/>
                  </a:lnTo>
                  <a:lnTo>
                    <a:pt x="24" y="33"/>
                  </a:lnTo>
                  <a:lnTo>
                    <a:pt x="19" y="43"/>
                  </a:lnTo>
                  <a:lnTo>
                    <a:pt x="12" y="45"/>
                  </a:lnTo>
                  <a:lnTo>
                    <a:pt x="0" y="43"/>
                  </a:lnTo>
                  <a:lnTo>
                    <a:pt x="2" y="33"/>
                  </a:lnTo>
                  <a:lnTo>
                    <a:pt x="9" y="28"/>
                  </a:lnTo>
                  <a:lnTo>
                    <a:pt x="8" y="24"/>
                  </a:lnTo>
                  <a:lnTo>
                    <a:pt x="19" y="5"/>
                  </a:lnTo>
                  <a:lnTo>
                    <a:pt x="33" y="0"/>
                  </a:lnTo>
                  <a:lnTo>
                    <a:pt x="33" y="0"/>
                  </a:lnTo>
                  <a:close/>
                </a:path>
              </a:pathLst>
            </a:custGeom>
            <a:solidFill>
              <a:srgbClr val="DCAB92"/>
            </a:solidFill>
            <a:ln w="9525">
              <a:noFill/>
              <a:round/>
              <a:headEnd/>
              <a:tailEnd/>
            </a:ln>
          </p:spPr>
          <p:txBody>
            <a:bodyPr>
              <a:prstTxWarp prst="textNoShape">
                <a:avLst/>
              </a:prstTxWarp>
            </a:bodyPr>
            <a:lstStyle/>
            <a:p>
              <a:endParaRPr lang="en-US"/>
            </a:p>
          </p:txBody>
        </p:sp>
        <p:sp>
          <p:nvSpPr>
            <p:cNvPr id="3840057" name="Freeform 57"/>
            <p:cNvSpPr>
              <a:spLocks/>
            </p:cNvSpPr>
            <p:nvPr/>
          </p:nvSpPr>
          <p:spPr bwMode="auto">
            <a:xfrm>
              <a:off x="1359" y="1247"/>
              <a:ext cx="39" cy="53"/>
            </a:xfrm>
            <a:custGeom>
              <a:avLst/>
              <a:gdLst/>
              <a:ahLst/>
              <a:cxnLst>
                <a:cxn ang="0">
                  <a:pos x="39" y="0"/>
                </a:cxn>
                <a:cxn ang="0">
                  <a:pos x="33" y="12"/>
                </a:cxn>
                <a:cxn ang="0">
                  <a:pos x="30" y="22"/>
                </a:cxn>
                <a:cxn ang="0">
                  <a:pos x="25" y="28"/>
                </a:cxn>
                <a:cxn ang="0">
                  <a:pos x="31" y="38"/>
                </a:cxn>
                <a:cxn ang="0">
                  <a:pos x="25" y="47"/>
                </a:cxn>
                <a:cxn ang="0">
                  <a:pos x="18" y="53"/>
                </a:cxn>
                <a:cxn ang="0">
                  <a:pos x="16" y="49"/>
                </a:cxn>
                <a:cxn ang="0">
                  <a:pos x="21" y="34"/>
                </a:cxn>
                <a:cxn ang="0">
                  <a:pos x="21" y="20"/>
                </a:cxn>
                <a:cxn ang="0">
                  <a:pos x="12" y="44"/>
                </a:cxn>
                <a:cxn ang="0">
                  <a:pos x="10" y="29"/>
                </a:cxn>
                <a:cxn ang="0">
                  <a:pos x="7" y="43"/>
                </a:cxn>
                <a:cxn ang="0">
                  <a:pos x="3" y="41"/>
                </a:cxn>
                <a:cxn ang="0">
                  <a:pos x="0" y="26"/>
                </a:cxn>
                <a:cxn ang="0">
                  <a:pos x="6" y="20"/>
                </a:cxn>
                <a:cxn ang="0">
                  <a:pos x="12" y="13"/>
                </a:cxn>
                <a:cxn ang="0">
                  <a:pos x="16" y="7"/>
                </a:cxn>
                <a:cxn ang="0">
                  <a:pos x="22" y="7"/>
                </a:cxn>
                <a:cxn ang="0">
                  <a:pos x="30" y="1"/>
                </a:cxn>
                <a:cxn ang="0">
                  <a:pos x="39" y="0"/>
                </a:cxn>
                <a:cxn ang="0">
                  <a:pos x="39" y="0"/>
                </a:cxn>
              </a:cxnLst>
              <a:rect l="0" t="0" r="r" b="b"/>
              <a:pathLst>
                <a:path w="39" h="53">
                  <a:moveTo>
                    <a:pt x="39" y="0"/>
                  </a:moveTo>
                  <a:lnTo>
                    <a:pt x="33" y="12"/>
                  </a:lnTo>
                  <a:lnTo>
                    <a:pt x="30" y="22"/>
                  </a:lnTo>
                  <a:lnTo>
                    <a:pt x="25" y="28"/>
                  </a:lnTo>
                  <a:lnTo>
                    <a:pt x="31" y="38"/>
                  </a:lnTo>
                  <a:lnTo>
                    <a:pt x="25" y="47"/>
                  </a:lnTo>
                  <a:lnTo>
                    <a:pt x="18" y="53"/>
                  </a:lnTo>
                  <a:lnTo>
                    <a:pt x="16" y="49"/>
                  </a:lnTo>
                  <a:lnTo>
                    <a:pt x="21" y="34"/>
                  </a:lnTo>
                  <a:lnTo>
                    <a:pt x="21" y="20"/>
                  </a:lnTo>
                  <a:lnTo>
                    <a:pt x="12" y="44"/>
                  </a:lnTo>
                  <a:lnTo>
                    <a:pt x="10" y="29"/>
                  </a:lnTo>
                  <a:lnTo>
                    <a:pt x="7" y="43"/>
                  </a:lnTo>
                  <a:lnTo>
                    <a:pt x="3" y="41"/>
                  </a:lnTo>
                  <a:lnTo>
                    <a:pt x="0" y="26"/>
                  </a:lnTo>
                  <a:lnTo>
                    <a:pt x="6" y="20"/>
                  </a:lnTo>
                  <a:lnTo>
                    <a:pt x="12" y="13"/>
                  </a:lnTo>
                  <a:lnTo>
                    <a:pt x="16" y="7"/>
                  </a:lnTo>
                  <a:lnTo>
                    <a:pt x="22" y="7"/>
                  </a:lnTo>
                  <a:lnTo>
                    <a:pt x="30" y="1"/>
                  </a:lnTo>
                  <a:lnTo>
                    <a:pt x="39" y="0"/>
                  </a:lnTo>
                  <a:lnTo>
                    <a:pt x="39" y="0"/>
                  </a:lnTo>
                  <a:close/>
                </a:path>
              </a:pathLst>
            </a:custGeom>
            <a:solidFill>
              <a:srgbClr val="DCAB92"/>
            </a:solidFill>
            <a:ln w="9525">
              <a:noFill/>
              <a:round/>
              <a:headEnd/>
              <a:tailEnd/>
            </a:ln>
          </p:spPr>
          <p:txBody>
            <a:bodyPr>
              <a:prstTxWarp prst="textNoShape">
                <a:avLst/>
              </a:prstTxWarp>
            </a:bodyPr>
            <a:lstStyle/>
            <a:p>
              <a:endParaRPr lang="en-US"/>
            </a:p>
          </p:txBody>
        </p:sp>
        <p:sp>
          <p:nvSpPr>
            <p:cNvPr id="3840058" name="Freeform 58"/>
            <p:cNvSpPr>
              <a:spLocks/>
            </p:cNvSpPr>
            <p:nvPr/>
          </p:nvSpPr>
          <p:spPr bwMode="auto">
            <a:xfrm>
              <a:off x="1479" y="1257"/>
              <a:ext cx="48" cy="39"/>
            </a:xfrm>
            <a:custGeom>
              <a:avLst/>
              <a:gdLst/>
              <a:ahLst/>
              <a:cxnLst>
                <a:cxn ang="0">
                  <a:pos x="0" y="25"/>
                </a:cxn>
                <a:cxn ang="0">
                  <a:pos x="6" y="15"/>
                </a:cxn>
                <a:cxn ang="0">
                  <a:pos x="14" y="13"/>
                </a:cxn>
                <a:cxn ang="0">
                  <a:pos x="21" y="6"/>
                </a:cxn>
                <a:cxn ang="0">
                  <a:pos x="24" y="3"/>
                </a:cxn>
                <a:cxn ang="0">
                  <a:pos x="32" y="0"/>
                </a:cxn>
                <a:cxn ang="0">
                  <a:pos x="39" y="5"/>
                </a:cxn>
                <a:cxn ang="0">
                  <a:pos x="44" y="0"/>
                </a:cxn>
                <a:cxn ang="0">
                  <a:pos x="48" y="5"/>
                </a:cxn>
                <a:cxn ang="0">
                  <a:pos x="48" y="16"/>
                </a:cxn>
                <a:cxn ang="0">
                  <a:pos x="39" y="21"/>
                </a:cxn>
                <a:cxn ang="0">
                  <a:pos x="35" y="31"/>
                </a:cxn>
                <a:cxn ang="0">
                  <a:pos x="33" y="37"/>
                </a:cxn>
                <a:cxn ang="0">
                  <a:pos x="26" y="39"/>
                </a:cxn>
                <a:cxn ang="0">
                  <a:pos x="8" y="34"/>
                </a:cxn>
                <a:cxn ang="0">
                  <a:pos x="0" y="25"/>
                </a:cxn>
                <a:cxn ang="0">
                  <a:pos x="0" y="25"/>
                </a:cxn>
              </a:cxnLst>
              <a:rect l="0" t="0" r="r" b="b"/>
              <a:pathLst>
                <a:path w="48" h="39">
                  <a:moveTo>
                    <a:pt x="0" y="25"/>
                  </a:moveTo>
                  <a:lnTo>
                    <a:pt x="6" y="15"/>
                  </a:lnTo>
                  <a:lnTo>
                    <a:pt x="14" y="13"/>
                  </a:lnTo>
                  <a:lnTo>
                    <a:pt x="21" y="6"/>
                  </a:lnTo>
                  <a:lnTo>
                    <a:pt x="24" y="3"/>
                  </a:lnTo>
                  <a:lnTo>
                    <a:pt x="32" y="0"/>
                  </a:lnTo>
                  <a:lnTo>
                    <a:pt x="39" y="5"/>
                  </a:lnTo>
                  <a:lnTo>
                    <a:pt x="44" y="0"/>
                  </a:lnTo>
                  <a:lnTo>
                    <a:pt x="48" y="5"/>
                  </a:lnTo>
                  <a:lnTo>
                    <a:pt x="48" y="16"/>
                  </a:lnTo>
                  <a:lnTo>
                    <a:pt x="39" y="21"/>
                  </a:lnTo>
                  <a:lnTo>
                    <a:pt x="35" y="31"/>
                  </a:lnTo>
                  <a:lnTo>
                    <a:pt x="33" y="37"/>
                  </a:lnTo>
                  <a:lnTo>
                    <a:pt x="26" y="39"/>
                  </a:lnTo>
                  <a:lnTo>
                    <a:pt x="8" y="34"/>
                  </a:lnTo>
                  <a:lnTo>
                    <a:pt x="0" y="25"/>
                  </a:lnTo>
                  <a:lnTo>
                    <a:pt x="0" y="25"/>
                  </a:lnTo>
                  <a:close/>
                </a:path>
              </a:pathLst>
            </a:custGeom>
            <a:solidFill>
              <a:srgbClr val="DCAB92"/>
            </a:solidFill>
            <a:ln w="9525">
              <a:noFill/>
              <a:round/>
              <a:headEnd/>
              <a:tailEnd/>
            </a:ln>
          </p:spPr>
          <p:txBody>
            <a:bodyPr>
              <a:prstTxWarp prst="textNoShape">
                <a:avLst/>
              </a:prstTxWarp>
            </a:bodyPr>
            <a:lstStyle/>
            <a:p>
              <a:endParaRPr lang="en-US"/>
            </a:p>
          </p:txBody>
        </p:sp>
        <p:sp>
          <p:nvSpPr>
            <p:cNvPr id="3840059" name="Freeform 59"/>
            <p:cNvSpPr>
              <a:spLocks/>
            </p:cNvSpPr>
            <p:nvPr/>
          </p:nvSpPr>
          <p:spPr bwMode="auto">
            <a:xfrm>
              <a:off x="1520" y="1282"/>
              <a:ext cx="37" cy="42"/>
            </a:xfrm>
            <a:custGeom>
              <a:avLst/>
              <a:gdLst/>
              <a:ahLst/>
              <a:cxnLst>
                <a:cxn ang="0">
                  <a:pos x="12" y="0"/>
                </a:cxn>
                <a:cxn ang="0">
                  <a:pos x="19" y="8"/>
                </a:cxn>
                <a:cxn ang="0">
                  <a:pos x="32" y="12"/>
                </a:cxn>
                <a:cxn ang="0">
                  <a:pos x="37" y="12"/>
                </a:cxn>
                <a:cxn ang="0">
                  <a:pos x="21" y="42"/>
                </a:cxn>
                <a:cxn ang="0">
                  <a:pos x="15" y="35"/>
                </a:cxn>
                <a:cxn ang="0">
                  <a:pos x="0" y="23"/>
                </a:cxn>
                <a:cxn ang="0">
                  <a:pos x="1" y="14"/>
                </a:cxn>
                <a:cxn ang="0">
                  <a:pos x="6" y="2"/>
                </a:cxn>
                <a:cxn ang="0">
                  <a:pos x="12" y="0"/>
                </a:cxn>
                <a:cxn ang="0">
                  <a:pos x="12" y="0"/>
                </a:cxn>
              </a:cxnLst>
              <a:rect l="0" t="0" r="r" b="b"/>
              <a:pathLst>
                <a:path w="37" h="42">
                  <a:moveTo>
                    <a:pt x="12" y="0"/>
                  </a:moveTo>
                  <a:lnTo>
                    <a:pt x="19" y="8"/>
                  </a:lnTo>
                  <a:lnTo>
                    <a:pt x="32" y="12"/>
                  </a:lnTo>
                  <a:lnTo>
                    <a:pt x="37" y="12"/>
                  </a:lnTo>
                  <a:lnTo>
                    <a:pt x="21" y="42"/>
                  </a:lnTo>
                  <a:lnTo>
                    <a:pt x="15" y="35"/>
                  </a:lnTo>
                  <a:lnTo>
                    <a:pt x="0" y="23"/>
                  </a:lnTo>
                  <a:lnTo>
                    <a:pt x="1" y="14"/>
                  </a:lnTo>
                  <a:lnTo>
                    <a:pt x="6" y="2"/>
                  </a:lnTo>
                  <a:lnTo>
                    <a:pt x="12" y="0"/>
                  </a:lnTo>
                  <a:lnTo>
                    <a:pt x="12" y="0"/>
                  </a:lnTo>
                  <a:close/>
                </a:path>
              </a:pathLst>
            </a:custGeom>
            <a:solidFill>
              <a:srgbClr val="DCAB92"/>
            </a:solidFill>
            <a:ln w="9525">
              <a:noFill/>
              <a:round/>
              <a:headEnd/>
              <a:tailEnd/>
            </a:ln>
          </p:spPr>
          <p:txBody>
            <a:bodyPr>
              <a:prstTxWarp prst="textNoShape">
                <a:avLst/>
              </a:prstTxWarp>
            </a:bodyPr>
            <a:lstStyle/>
            <a:p>
              <a:endParaRPr lang="en-US"/>
            </a:p>
          </p:txBody>
        </p:sp>
        <p:sp>
          <p:nvSpPr>
            <p:cNvPr id="3840060" name="Freeform 60"/>
            <p:cNvSpPr>
              <a:spLocks/>
            </p:cNvSpPr>
            <p:nvPr/>
          </p:nvSpPr>
          <p:spPr bwMode="auto">
            <a:xfrm>
              <a:off x="1512" y="1062"/>
              <a:ext cx="61" cy="118"/>
            </a:xfrm>
            <a:custGeom>
              <a:avLst/>
              <a:gdLst/>
              <a:ahLst/>
              <a:cxnLst>
                <a:cxn ang="0">
                  <a:pos x="3" y="11"/>
                </a:cxn>
                <a:cxn ang="0">
                  <a:pos x="0" y="27"/>
                </a:cxn>
                <a:cxn ang="0">
                  <a:pos x="6" y="37"/>
                </a:cxn>
                <a:cxn ang="0">
                  <a:pos x="8" y="46"/>
                </a:cxn>
                <a:cxn ang="0">
                  <a:pos x="5" y="58"/>
                </a:cxn>
                <a:cxn ang="0">
                  <a:pos x="11" y="72"/>
                </a:cxn>
                <a:cxn ang="0">
                  <a:pos x="5" y="75"/>
                </a:cxn>
                <a:cxn ang="0">
                  <a:pos x="9" y="84"/>
                </a:cxn>
                <a:cxn ang="0">
                  <a:pos x="15" y="86"/>
                </a:cxn>
                <a:cxn ang="0">
                  <a:pos x="17" y="95"/>
                </a:cxn>
                <a:cxn ang="0">
                  <a:pos x="17" y="104"/>
                </a:cxn>
                <a:cxn ang="0">
                  <a:pos x="21" y="109"/>
                </a:cxn>
                <a:cxn ang="0">
                  <a:pos x="27" y="107"/>
                </a:cxn>
                <a:cxn ang="0">
                  <a:pos x="27" y="118"/>
                </a:cxn>
                <a:cxn ang="0">
                  <a:pos x="33" y="116"/>
                </a:cxn>
                <a:cxn ang="0">
                  <a:pos x="51" y="100"/>
                </a:cxn>
                <a:cxn ang="0">
                  <a:pos x="61" y="88"/>
                </a:cxn>
                <a:cxn ang="0">
                  <a:pos x="60" y="78"/>
                </a:cxn>
                <a:cxn ang="0">
                  <a:pos x="51" y="84"/>
                </a:cxn>
                <a:cxn ang="0">
                  <a:pos x="49" y="75"/>
                </a:cxn>
                <a:cxn ang="0">
                  <a:pos x="55" y="63"/>
                </a:cxn>
                <a:cxn ang="0">
                  <a:pos x="49" y="49"/>
                </a:cxn>
                <a:cxn ang="0">
                  <a:pos x="48" y="42"/>
                </a:cxn>
                <a:cxn ang="0">
                  <a:pos x="46" y="34"/>
                </a:cxn>
                <a:cxn ang="0">
                  <a:pos x="57" y="24"/>
                </a:cxn>
                <a:cxn ang="0">
                  <a:pos x="49" y="18"/>
                </a:cxn>
                <a:cxn ang="0">
                  <a:pos x="46" y="8"/>
                </a:cxn>
                <a:cxn ang="0">
                  <a:pos x="34" y="0"/>
                </a:cxn>
                <a:cxn ang="0">
                  <a:pos x="18" y="14"/>
                </a:cxn>
                <a:cxn ang="0">
                  <a:pos x="3" y="11"/>
                </a:cxn>
                <a:cxn ang="0">
                  <a:pos x="3" y="11"/>
                </a:cxn>
              </a:cxnLst>
              <a:rect l="0" t="0" r="r" b="b"/>
              <a:pathLst>
                <a:path w="61" h="118">
                  <a:moveTo>
                    <a:pt x="3" y="11"/>
                  </a:moveTo>
                  <a:lnTo>
                    <a:pt x="0" y="27"/>
                  </a:lnTo>
                  <a:lnTo>
                    <a:pt x="6" y="37"/>
                  </a:lnTo>
                  <a:lnTo>
                    <a:pt x="8" y="46"/>
                  </a:lnTo>
                  <a:lnTo>
                    <a:pt x="5" y="58"/>
                  </a:lnTo>
                  <a:lnTo>
                    <a:pt x="11" y="72"/>
                  </a:lnTo>
                  <a:lnTo>
                    <a:pt x="5" y="75"/>
                  </a:lnTo>
                  <a:lnTo>
                    <a:pt x="9" y="84"/>
                  </a:lnTo>
                  <a:lnTo>
                    <a:pt x="15" y="86"/>
                  </a:lnTo>
                  <a:lnTo>
                    <a:pt x="17" y="95"/>
                  </a:lnTo>
                  <a:lnTo>
                    <a:pt x="17" y="104"/>
                  </a:lnTo>
                  <a:lnTo>
                    <a:pt x="21" y="109"/>
                  </a:lnTo>
                  <a:lnTo>
                    <a:pt x="27" y="107"/>
                  </a:lnTo>
                  <a:lnTo>
                    <a:pt x="27" y="118"/>
                  </a:lnTo>
                  <a:lnTo>
                    <a:pt x="33" y="116"/>
                  </a:lnTo>
                  <a:lnTo>
                    <a:pt x="51" y="100"/>
                  </a:lnTo>
                  <a:lnTo>
                    <a:pt x="61" y="88"/>
                  </a:lnTo>
                  <a:lnTo>
                    <a:pt x="60" y="78"/>
                  </a:lnTo>
                  <a:lnTo>
                    <a:pt x="51" y="84"/>
                  </a:lnTo>
                  <a:lnTo>
                    <a:pt x="49" y="75"/>
                  </a:lnTo>
                  <a:lnTo>
                    <a:pt x="55" y="63"/>
                  </a:lnTo>
                  <a:lnTo>
                    <a:pt x="49" y="49"/>
                  </a:lnTo>
                  <a:lnTo>
                    <a:pt x="48" y="42"/>
                  </a:lnTo>
                  <a:lnTo>
                    <a:pt x="46" y="34"/>
                  </a:lnTo>
                  <a:lnTo>
                    <a:pt x="57" y="24"/>
                  </a:lnTo>
                  <a:lnTo>
                    <a:pt x="49" y="18"/>
                  </a:lnTo>
                  <a:lnTo>
                    <a:pt x="46" y="8"/>
                  </a:lnTo>
                  <a:lnTo>
                    <a:pt x="34" y="0"/>
                  </a:lnTo>
                  <a:lnTo>
                    <a:pt x="18" y="14"/>
                  </a:lnTo>
                  <a:lnTo>
                    <a:pt x="3" y="11"/>
                  </a:lnTo>
                  <a:lnTo>
                    <a:pt x="3" y="11"/>
                  </a:lnTo>
                  <a:close/>
                </a:path>
              </a:pathLst>
            </a:custGeom>
            <a:solidFill>
              <a:srgbClr val="DCAB92"/>
            </a:solidFill>
            <a:ln w="9525">
              <a:noFill/>
              <a:round/>
              <a:headEnd/>
              <a:tailEnd/>
            </a:ln>
          </p:spPr>
          <p:txBody>
            <a:bodyPr>
              <a:prstTxWarp prst="textNoShape">
                <a:avLst/>
              </a:prstTxWarp>
            </a:bodyPr>
            <a:lstStyle/>
            <a:p>
              <a:endParaRPr lang="en-US"/>
            </a:p>
          </p:txBody>
        </p:sp>
        <p:sp>
          <p:nvSpPr>
            <p:cNvPr id="3840061" name="Freeform 61"/>
            <p:cNvSpPr>
              <a:spLocks/>
            </p:cNvSpPr>
            <p:nvPr/>
          </p:nvSpPr>
          <p:spPr bwMode="auto">
            <a:xfrm>
              <a:off x="1573" y="1095"/>
              <a:ext cx="14" cy="33"/>
            </a:xfrm>
            <a:custGeom>
              <a:avLst/>
              <a:gdLst/>
              <a:ahLst/>
              <a:cxnLst>
                <a:cxn ang="0">
                  <a:pos x="0" y="12"/>
                </a:cxn>
                <a:cxn ang="0">
                  <a:pos x="3" y="4"/>
                </a:cxn>
                <a:cxn ang="0">
                  <a:pos x="3" y="0"/>
                </a:cxn>
                <a:cxn ang="0">
                  <a:pos x="12" y="0"/>
                </a:cxn>
                <a:cxn ang="0">
                  <a:pos x="9" y="9"/>
                </a:cxn>
                <a:cxn ang="0">
                  <a:pos x="14" y="16"/>
                </a:cxn>
                <a:cxn ang="0">
                  <a:pos x="9" y="24"/>
                </a:cxn>
                <a:cxn ang="0">
                  <a:pos x="14" y="25"/>
                </a:cxn>
                <a:cxn ang="0">
                  <a:pos x="9" y="33"/>
                </a:cxn>
                <a:cxn ang="0">
                  <a:pos x="3" y="31"/>
                </a:cxn>
                <a:cxn ang="0">
                  <a:pos x="2" y="22"/>
                </a:cxn>
                <a:cxn ang="0">
                  <a:pos x="5" y="15"/>
                </a:cxn>
                <a:cxn ang="0">
                  <a:pos x="0" y="12"/>
                </a:cxn>
                <a:cxn ang="0">
                  <a:pos x="0" y="12"/>
                </a:cxn>
              </a:cxnLst>
              <a:rect l="0" t="0" r="r" b="b"/>
              <a:pathLst>
                <a:path w="14" h="33">
                  <a:moveTo>
                    <a:pt x="0" y="12"/>
                  </a:moveTo>
                  <a:lnTo>
                    <a:pt x="3" y="4"/>
                  </a:lnTo>
                  <a:lnTo>
                    <a:pt x="3" y="0"/>
                  </a:lnTo>
                  <a:lnTo>
                    <a:pt x="12" y="0"/>
                  </a:lnTo>
                  <a:lnTo>
                    <a:pt x="9" y="9"/>
                  </a:lnTo>
                  <a:lnTo>
                    <a:pt x="14" y="16"/>
                  </a:lnTo>
                  <a:lnTo>
                    <a:pt x="9" y="24"/>
                  </a:lnTo>
                  <a:lnTo>
                    <a:pt x="14" y="25"/>
                  </a:lnTo>
                  <a:lnTo>
                    <a:pt x="9" y="33"/>
                  </a:lnTo>
                  <a:lnTo>
                    <a:pt x="3" y="31"/>
                  </a:lnTo>
                  <a:lnTo>
                    <a:pt x="2" y="22"/>
                  </a:lnTo>
                  <a:lnTo>
                    <a:pt x="5" y="15"/>
                  </a:lnTo>
                  <a:lnTo>
                    <a:pt x="0" y="12"/>
                  </a:lnTo>
                  <a:lnTo>
                    <a:pt x="0" y="12"/>
                  </a:lnTo>
                  <a:close/>
                </a:path>
              </a:pathLst>
            </a:custGeom>
            <a:solidFill>
              <a:srgbClr val="DCAB92"/>
            </a:solidFill>
            <a:ln w="9525">
              <a:noFill/>
              <a:round/>
              <a:headEnd/>
              <a:tailEnd/>
            </a:ln>
          </p:spPr>
          <p:txBody>
            <a:bodyPr>
              <a:prstTxWarp prst="textNoShape">
                <a:avLst/>
              </a:prstTxWarp>
            </a:bodyPr>
            <a:lstStyle/>
            <a:p>
              <a:endParaRPr lang="en-US"/>
            </a:p>
          </p:txBody>
        </p:sp>
        <p:sp>
          <p:nvSpPr>
            <p:cNvPr id="3840062" name="Freeform 62"/>
            <p:cNvSpPr>
              <a:spLocks/>
            </p:cNvSpPr>
            <p:nvPr/>
          </p:nvSpPr>
          <p:spPr bwMode="auto">
            <a:xfrm>
              <a:off x="1433" y="1189"/>
              <a:ext cx="33" cy="32"/>
            </a:xfrm>
            <a:custGeom>
              <a:avLst/>
              <a:gdLst/>
              <a:ahLst/>
              <a:cxnLst>
                <a:cxn ang="0">
                  <a:pos x="8" y="4"/>
                </a:cxn>
                <a:cxn ang="0">
                  <a:pos x="0" y="31"/>
                </a:cxn>
                <a:cxn ang="0">
                  <a:pos x="11" y="32"/>
                </a:cxn>
                <a:cxn ang="0">
                  <a:pos x="24" y="19"/>
                </a:cxn>
                <a:cxn ang="0">
                  <a:pos x="33" y="0"/>
                </a:cxn>
                <a:cxn ang="0">
                  <a:pos x="21" y="6"/>
                </a:cxn>
                <a:cxn ang="0">
                  <a:pos x="8" y="4"/>
                </a:cxn>
                <a:cxn ang="0">
                  <a:pos x="8" y="4"/>
                </a:cxn>
              </a:cxnLst>
              <a:rect l="0" t="0" r="r" b="b"/>
              <a:pathLst>
                <a:path w="33" h="32">
                  <a:moveTo>
                    <a:pt x="8" y="4"/>
                  </a:moveTo>
                  <a:lnTo>
                    <a:pt x="0" y="31"/>
                  </a:lnTo>
                  <a:lnTo>
                    <a:pt x="11" y="32"/>
                  </a:lnTo>
                  <a:lnTo>
                    <a:pt x="24" y="19"/>
                  </a:lnTo>
                  <a:lnTo>
                    <a:pt x="33" y="0"/>
                  </a:lnTo>
                  <a:lnTo>
                    <a:pt x="21" y="6"/>
                  </a:lnTo>
                  <a:lnTo>
                    <a:pt x="8" y="4"/>
                  </a:lnTo>
                  <a:lnTo>
                    <a:pt x="8" y="4"/>
                  </a:lnTo>
                  <a:close/>
                </a:path>
              </a:pathLst>
            </a:custGeom>
            <a:solidFill>
              <a:srgbClr val="FFD9C2"/>
            </a:solidFill>
            <a:ln w="9525">
              <a:noFill/>
              <a:round/>
              <a:headEnd/>
              <a:tailEnd/>
            </a:ln>
          </p:spPr>
          <p:txBody>
            <a:bodyPr>
              <a:prstTxWarp prst="textNoShape">
                <a:avLst/>
              </a:prstTxWarp>
            </a:bodyPr>
            <a:lstStyle/>
            <a:p>
              <a:endParaRPr lang="en-US"/>
            </a:p>
          </p:txBody>
        </p:sp>
        <p:sp>
          <p:nvSpPr>
            <p:cNvPr id="3840063" name="Freeform 63"/>
            <p:cNvSpPr>
              <a:spLocks/>
            </p:cNvSpPr>
            <p:nvPr/>
          </p:nvSpPr>
          <p:spPr bwMode="auto">
            <a:xfrm>
              <a:off x="1268" y="1175"/>
              <a:ext cx="58" cy="60"/>
            </a:xfrm>
            <a:custGeom>
              <a:avLst/>
              <a:gdLst/>
              <a:ahLst/>
              <a:cxnLst>
                <a:cxn ang="0">
                  <a:pos x="10" y="0"/>
                </a:cxn>
                <a:cxn ang="0">
                  <a:pos x="8" y="14"/>
                </a:cxn>
                <a:cxn ang="0">
                  <a:pos x="10" y="26"/>
                </a:cxn>
                <a:cxn ang="0">
                  <a:pos x="6" y="34"/>
                </a:cxn>
                <a:cxn ang="0">
                  <a:pos x="0" y="42"/>
                </a:cxn>
                <a:cxn ang="0">
                  <a:pos x="8" y="46"/>
                </a:cxn>
                <a:cxn ang="0">
                  <a:pos x="10" y="60"/>
                </a:cxn>
                <a:cxn ang="0">
                  <a:pos x="25" y="52"/>
                </a:cxn>
                <a:cxn ang="0">
                  <a:pos x="37" y="33"/>
                </a:cxn>
                <a:cxn ang="0">
                  <a:pos x="45" y="21"/>
                </a:cxn>
                <a:cxn ang="0">
                  <a:pos x="58" y="9"/>
                </a:cxn>
                <a:cxn ang="0">
                  <a:pos x="46" y="9"/>
                </a:cxn>
                <a:cxn ang="0">
                  <a:pos x="42" y="11"/>
                </a:cxn>
                <a:cxn ang="0">
                  <a:pos x="36" y="12"/>
                </a:cxn>
                <a:cxn ang="0">
                  <a:pos x="33" y="9"/>
                </a:cxn>
                <a:cxn ang="0">
                  <a:pos x="27" y="6"/>
                </a:cxn>
                <a:cxn ang="0">
                  <a:pos x="21" y="3"/>
                </a:cxn>
                <a:cxn ang="0">
                  <a:pos x="18" y="0"/>
                </a:cxn>
                <a:cxn ang="0">
                  <a:pos x="10" y="0"/>
                </a:cxn>
                <a:cxn ang="0">
                  <a:pos x="10" y="0"/>
                </a:cxn>
              </a:cxnLst>
              <a:rect l="0" t="0" r="r" b="b"/>
              <a:pathLst>
                <a:path w="58" h="60">
                  <a:moveTo>
                    <a:pt x="10" y="0"/>
                  </a:moveTo>
                  <a:lnTo>
                    <a:pt x="8" y="14"/>
                  </a:lnTo>
                  <a:lnTo>
                    <a:pt x="10" y="26"/>
                  </a:lnTo>
                  <a:lnTo>
                    <a:pt x="6" y="34"/>
                  </a:lnTo>
                  <a:lnTo>
                    <a:pt x="0" y="42"/>
                  </a:lnTo>
                  <a:lnTo>
                    <a:pt x="8" y="46"/>
                  </a:lnTo>
                  <a:lnTo>
                    <a:pt x="10" y="60"/>
                  </a:lnTo>
                  <a:lnTo>
                    <a:pt x="25" y="52"/>
                  </a:lnTo>
                  <a:lnTo>
                    <a:pt x="37" y="33"/>
                  </a:lnTo>
                  <a:lnTo>
                    <a:pt x="45" y="21"/>
                  </a:lnTo>
                  <a:lnTo>
                    <a:pt x="58" y="9"/>
                  </a:lnTo>
                  <a:lnTo>
                    <a:pt x="46" y="9"/>
                  </a:lnTo>
                  <a:lnTo>
                    <a:pt x="42" y="11"/>
                  </a:lnTo>
                  <a:lnTo>
                    <a:pt x="36" y="12"/>
                  </a:lnTo>
                  <a:lnTo>
                    <a:pt x="33" y="9"/>
                  </a:lnTo>
                  <a:lnTo>
                    <a:pt x="27" y="6"/>
                  </a:lnTo>
                  <a:lnTo>
                    <a:pt x="21" y="3"/>
                  </a:lnTo>
                  <a:lnTo>
                    <a:pt x="18" y="0"/>
                  </a:lnTo>
                  <a:lnTo>
                    <a:pt x="10" y="0"/>
                  </a:lnTo>
                  <a:lnTo>
                    <a:pt x="10" y="0"/>
                  </a:lnTo>
                  <a:close/>
                </a:path>
              </a:pathLst>
            </a:custGeom>
            <a:solidFill>
              <a:srgbClr val="FFD9C2"/>
            </a:solidFill>
            <a:ln w="9525">
              <a:noFill/>
              <a:round/>
              <a:headEnd/>
              <a:tailEnd/>
            </a:ln>
          </p:spPr>
          <p:txBody>
            <a:bodyPr>
              <a:prstTxWarp prst="textNoShape">
                <a:avLst/>
              </a:prstTxWarp>
            </a:bodyPr>
            <a:lstStyle/>
            <a:p>
              <a:endParaRPr lang="en-US"/>
            </a:p>
          </p:txBody>
        </p:sp>
        <p:sp>
          <p:nvSpPr>
            <p:cNvPr id="3840064" name="Freeform 64"/>
            <p:cNvSpPr>
              <a:spLocks/>
            </p:cNvSpPr>
            <p:nvPr/>
          </p:nvSpPr>
          <p:spPr bwMode="auto">
            <a:xfrm>
              <a:off x="1097" y="1227"/>
              <a:ext cx="74" cy="51"/>
            </a:xfrm>
            <a:custGeom>
              <a:avLst/>
              <a:gdLst/>
              <a:ahLst/>
              <a:cxnLst>
                <a:cxn ang="0">
                  <a:pos x="28" y="0"/>
                </a:cxn>
                <a:cxn ang="0">
                  <a:pos x="25" y="12"/>
                </a:cxn>
                <a:cxn ang="0">
                  <a:pos x="36" y="20"/>
                </a:cxn>
                <a:cxn ang="0">
                  <a:pos x="56" y="21"/>
                </a:cxn>
                <a:cxn ang="0">
                  <a:pos x="70" y="23"/>
                </a:cxn>
                <a:cxn ang="0">
                  <a:pos x="74" y="51"/>
                </a:cxn>
                <a:cxn ang="0">
                  <a:pos x="62" y="51"/>
                </a:cxn>
                <a:cxn ang="0">
                  <a:pos x="28" y="49"/>
                </a:cxn>
                <a:cxn ang="0">
                  <a:pos x="9" y="46"/>
                </a:cxn>
                <a:cxn ang="0">
                  <a:pos x="4" y="40"/>
                </a:cxn>
                <a:cxn ang="0">
                  <a:pos x="0" y="32"/>
                </a:cxn>
                <a:cxn ang="0">
                  <a:pos x="12" y="9"/>
                </a:cxn>
                <a:cxn ang="0">
                  <a:pos x="28" y="0"/>
                </a:cxn>
                <a:cxn ang="0">
                  <a:pos x="28" y="0"/>
                </a:cxn>
              </a:cxnLst>
              <a:rect l="0" t="0" r="r" b="b"/>
              <a:pathLst>
                <a:path w="74" h="51">
                  <a:moveTo>
                    <a:pt x="28" y="0"/>
                  </a:moveTo>
                  <a:lnTo>
                    <a:pt x="25" y="12"/>
                  </a:lnTo>
                  <a:lnTo>
                    <a:pt x="36" y="20"/>
                  </a:lnTo>
                  <a:lnTo>
                    <a:pt x="56" y="21"/>
                  </a:lnTo>
                  <a:lnTo>
                    <a:pt x="70" y="23"/>
                  </a:lnTo>
                  <a:lnTo>
                    <a:pt x="74" y="51"/>
                  </a:lnTo>
                  <a:lnTo>
                    <a:pt x="62" y="51"/>
                  </a:lnTo>
                  <a:lnTo>
                    <a:pt x="28" y="49"/>
                  </a:lnTo>
                  <a:lnTo>
                    <a:pt x="9" y="46"/>
                  </a:lnTo>
                  <a:lnTo>
                    <a:pt x="4" y="40"/>
                  </a:lnTo>
                  <a:lnTo>
                    <a:pt x="0" y="32"/>
                  </a:lnTo>
                  <a:lnTo>
                    <a:pt x="12" y="9"/>
                  </a:lnTo>
                  <a:lnTo>
                    <a:pt x="28" y="0"/>
                  </a:lnTo>
                  <a:lnTo>
                    <a:pt x="28" y="0"/>
                  </a:lnTo>
                  <a:close/>
                </a:path>
              </a:pathLst>
            </a:custGeom>
            <a:solidFill>
              <a:srgbClr val="FFEDD4"/>
            </a:solidFill>
            <a:ln w="9525">
              <a:noFill/>
              <a:round/>
              <a:headEnd/>
              <a:tailEnd/>
            </a:ln>
          </p:spPr>
          <p:txBody>
            <a:bodyPr>
              <a:prstTxWarp prst="textNoShape">
                <a:avLst/>
              </a:prstTxWarp>
            </a:bodyPr>
            <a:lstStyle/>
            <a:p>
              <a:endParaRPr lang="en-US"/>
            </a:p>
          </p:txBody>
        </p:sp>
        <p:sp>
          <p:nvSpPr>
            <p:cNvPr id="3840065" name="Freeform 65"/>
            <p:cNvSpPr>
              <a:spLocks/>
            </p:cNvSpPr>
            <p:nvPr/>
          </p:nvSpPr>
          <p:spPr bwMode="auto">
            <a:xfrm>
              <a:off x="1094" y="1062"/>
              <a:ext cx="16" cy="34"/>
            </a:xfrm>
            <a:custGeom>
              <a:avLst/>
              <a:gdLst/>
              <a:ahLst/>
              <a:cxnLst>
                <a:cxn ang="0">
                  <a:pos x="7" y="6"/>
                </a:cxn>
                <a:cxn ang="0">
                  <a:pos x="4" y="0"/>
                </a:cxn>
                <a:cxn ang="0">
                  <a:pos x="0" y="5"/>
                </a:cxn>
                <a:cxn ang="0">
                  <a:pos x="4" y="15"/>
                </a:cxn>
                <a:cxn ang="0">
                  <a:pos x="7" y="30"/>
                </a:cxn>
                <a:cxn ang="0">
                  <a:pos x="13" y="34"/>
                </a:cxn>
                <a:cxn ang="0">
                  <a:pos x="10" y="20"/>
                </a:cxn>
                <a:cxn ang="0">
                  <a:pos x="16" y="11"/>
                </a:cxn>
                <a:cxn ang="0">
                  <a:pos x="13" y="6"/>
                </a:cxn>
                <a:cxn ang="0">
                  <a:pos x="7" y="6"/>
                </a:cxn>
                <a:cxn ang="0">
                  <a:pos x="7" y="6"/>
                </a:cxn>
              </a:cxnLst>
              <a:rect l="0" t="0" r="r" b="b"/>
              <a:pathLst>
                <a:path w="16" h="34">
                  <a:moveTo>
                    <a:pt x="7" y="6"/>
                  </a:moveTo>
                  <a:lnTo>
                    <a:pt x="4" y="0"/>
                  </a:lnTo>
                  <a:lnTo>
                    <a:pt x="0" y="5"/>
                  </a:lnTo>
                  <a:lnTo>
                    <a:pt x="4" y="15"/>
                  </a:lnTo>
                  <a:lnTo>
                    <a:pt x="7" y="30"/>
                  </a:lnTo>
                  <a:lnTo>
                    <a:pt x="13" y="34"/>
                  </a:lnTo>
                  <a:lnTo>
                    <a:pt x="10" y="20"/>
                  </a:lnTo>
                  <a:lnTo>
                    <a:pt x="16" y="11"/>
                  </a:lnTo>
                  <a:lnTo>
                    <a:pt x="13" y="6"/>
                  </a:lnTo>
                  <a:lnTo>
                    <a:pt x="7" y="6"/>
                  </a:lnTo>
                  <a:lnTo>
                    <a:pt x="7" y="6"/>
                  </a:lnTo>
                  <a:close/>
                </a:path>
              </a:pathLst>
            </a:custGeom>
            <a:solidFill>
              <a:srgbClr val="FFEDD4"/>
            </a:solidFill>
            <a:ln w="9525">
              <a:noFill/>
              <a:round/>
              <a:headEnd/>
              <a:tailEnd/>
            </a:ln>
          </p:spPr>
          <p:txBody>
            <a:bodyPr>
              <a:prstTxWarp prst="textNoShape">
                <a:avLst/>
              </a:prstTxWarp>
            </a:bodyPr>
            <a:lstStyle/>
            <a:p>
              <a:endParaRPr lang="en-US"/>
            </a:p>
          </p:txBody>
        </p:sp>
        <p:sp>
          <p:nvSpPr>
            <p:cNvPr id="3840066" name="Freeform 66"/>
            <p:cNvSpPr>
              <a:spLocks/>
            </p:cNvSpPr>
            <p:nvPr/>
          </p:nvSpPr>
          <p:spPr bwMode="auto">
            <a:xfrm>
              <a:off x="1115" y="1024"/>
              <a:ext cx="56" cy="119"/>
            </a:xfrm>
            <a:custGeom>
              <a:avLst/>
              <a:gdLst/>
              <a:ahLst/>
              <a:cxnLst>
                <a:cxn ang="0">
                  <a:pos x="46" y="1"/>
                </a:cxn>
                <a:cxn ang="0">
                  <a:pos x="52" y="10"/>
                </a:cxn>
                <a:cxn ang="0">
                  <a:pos x="50" y="22"/>
                </a:cxn>
                <a:cxn ang="0">
                  <a:pos x="53" y="32"/>
                </a:cxn>
                <a:cxn ang="0">
                  <a:pos x="56" y="41"/>
                </a:cxn>
                <a:cxn ang="0">
                  <a:pos x="52" y="59"/>
                </a:cxn>
                <a:cxn ang="0">
                  <a:pos x="50" y="72"/>
                </a:cxn>
                <a:cxn ang="0">
                  <a:pos x="52" y="81"/>
                </a:cxn>
                <a:cxn ang="0">
                  <a:pos x="44" y="90"/>
                </a:cxn>
                <a:cxn ang="0">
                  <a:pos x="43" y="99"/>
                </a:cxn>
                <a:cxn ang="0">
                  <a:pos x="34" y="102"/>
                </a:cxn>
                <a:cxn ang="0">
                  <a:pos x="22" y="119"/>
                </a:cxn>
                <a:cxn ang="0">
                  <a:pos x="15" y="110"/>
                </a:cxn>
                <a:cxn ang="0">
                  <a:pos x="6" y="93"/>
                </a:cxn>
                <a:cxn ang="0">
                  <a:pos x="0" y="81"/>
                </a:cxn>
                <a:cxn ang="0">
                  <a:pos x="12" y="83"/>
                </a:cxn>
                <a:cxn ang="0">
                  <a:pos x="13" y="72"/>
                </a:cxn>
                <a:cxn ang="0">
                  <a:pos x="7" y="62"/>
                </a:cxn>
                <a:cxn ang="0">
                  <a:pos x="10" y="46"/>
                </a:cxn>
                <a:cxn ang="0">
                  <a:pos x="1" y="32"/>
                </a:cxn>
                <a:cxn ang="0">
                  <a:pos x="6" y="19"/>
                </a:cxn>
                <a:cxn ang="0">
                  <a:pos x="4" y="13"/>
                </a:cxn>
                <a:cxn ang="0">
                  <a:pos x="13" y="11"/>
                </a:cxn>
                <a:cxn ang="0">
                  <a:pos x="28" y="0"/>
                </a:cxn>
                <a:cxn ang="0">
                  <a:pos x="38" y="1"/>
                </a:cxn>
                <a:cxn ang="0">
                  <a:pos x="46" y="1"/>
                </a:cxn>
                <a:cxn ang="0">
                  <a:pos x="46" y="1"/>
                </a:cxn>
              </a:cxnLst>
              <a:rect l="0" t="0" r="r" b="b"/>
              <a:pathLst>
                <a:path w="56" h="119">
                  <a:moveTo>
                    <a:pt x="46" y="1"/>
                  </a:moveTo>
                  <a:lnTo>
                    <a:pt x="52" y="10"/>
                  </a:lnTo>
                  <a:lnTo>
                    <a:pt x="50" y="22"/>
                  </a:lnTo>
                  <a:lnTo>
                    <a:pt x="53" y="32"/>
                  </a:lnTo>
                  <a:lnTo>
                    <a:pt x="56" y="41"/>
                  </a:lnTo>
                  <a:lnTo>
                    <a:pt x="52" y="59"/>
                  </a:lnTo>
                  <a:lnTo>
                    <a:pt x="50" y="72"/>
                  </a:lnTo>
                  <a:lnTo>
                    <a:pt x="52" y="81"/>
                  </a:lnTo>
                  <a:lnTo>
                    <a:pt x="44" y="90"/>
                  </a:lnTo>
                  <a:lnTo>
                    <a:pt x="43" y="99"/>
                  </a:lnTo>
                  <a:lnTo>
                    <a:pt x="34" y="102"/>
                  </a:lnTo>
                  <a:lnTo>
                    <a:pt x="22" y="119"/>
                  </a:lnTo>
                  <a:lnTo>
                    <a:pt x="15" y="110"/>
                  </a:lnTo>
                  <a:lnTo>
                    <a:pt x="6" y="93"/>
                  </a:lnTo>
                  <a:lnTo>
                    <a:pt x="0" y="81"/>
                  </a:lnTo>
                  <a:lnTo>
                    <a:pt x="12" y="83"/>
                  </a:lnTo>
                  <a:lnTo>
                    <a:pt x="13" y="72"/>
                  </a:lnTo>
                  <a:lnTo>
                    <a:pt x="7" y="62"/>
                  </a:lnTo>
                  <a:lnTo>
                    <a:pt x="10" y="46"/>
                  </a:lnTo>
                  <a:lnTo>
                    <a:pt x="1" y="32"/>
                  </a:lnTo>
                  <a:lnTo>
                    <a:pt x="6" y="19"/>
                  </a:lnTo>
                  <a:lnTo>
                    <a:pt x="4" y="13"/>
                  </a:lnTo>
                  <a:lnTo>
                    <a:pt x="13" y="11"/>
                  </a:lnTo>
                  <a:lnTo>
                    <a:pt x="28" y="0"/>
                  </a:lnTo>
                  <a:lnTo>
                    <a:pt x="38" y="1"/>
                  </a:lnTo>
                  <a:lnTo>
                    <a:pt x="46" y="1"/>
                  </a:lnTo>
                  <a:lnTo>
                    <a:pt x="46" y="1"/>
                  </a:lnTo>
                  <a:close/>
                </a:path>
              </a:pathLst>
            </a:custGeom>
            <a:solidFill>
              <a:srgbClr val="FFEDD4"/>
            </a:solidFill>
            <a:ln w="9525">
              <a:noFill/>
              <a:round/>
              <a:headEnd/>
              <a:tailEnd/>
            </a:ln>
          </p:spPr>
          <p:txBody>
            <a:bodyPr>
              <a:prstTxWarp prst="textNoShape">
                <a:avLst/>
              </a:prstTxWarp>
            </a:bodyPr>
            <a:lstStyle/>
            <a:p>
              <a:endParaRPr lang="en-US"/>
            </a:p>
          </p:txBody>
        </p:sp>
        <p:sp>
          <p:nvSpPr>
            <p:cNvPr id="3840067" name="Freeform 67"/>
            <p:cNvSpPr>
              <a:spLocks/>
            </p:cNvSpPr>
            <p:nvPr/>
          </p:nvSpPr>
          <p:spPr bwMode="auto">
            <a:xfrm>
              <a:off x="1130" y="1148"/>
              <a:ext cx="28" cy="75"/>
            </a:xfrm>
            <a:custGeom>
              <a:avLst/>
              <a:gdLst/>
              <a:ahLst/>
              <a:cxnLst>
                <a:cxn ang="0">
                  <a:pos x="19" y="0"/>
                </a:cxn>
                <a:cxn ang="0">
                  <a:pos x="22" y="0"/>
                </a:cxn>
                <a:cxn ang="0">
                  <a:pos x="25" y="9"/>
                </a:cxn>
                <a:cxn ang="0">
                  <a:pos x="14" y="17"/>
                </a:cxn>
                <a:cxn ang="0">
                  <a:pos x="16" y="27"/>
                </a:cxn>
                <a:cxn ang="0">
                  <a:pos x="25" y="41"/>
                </a:cxn>
                <a:cxn ang="0">
                  <a:pos x="26" y="54"/>
                </a:cxn>
                <a:cxn ang="0">
                  <a:pos x="22" y="57"/>
                </a:cxn>
                <a:cxn ang="0">
                  <a:pos x="28" y="69"/>
                </a:cxn>
                <a:cxn ang="0">
                  <a:pos x="10" y="75"/>
                </a:cxn>
                <a:cxn ang="0">
                  <a:pos x="1" y="66"/>
                </a:cxn>
                <a:cxn ang="0">
                  <a:pos x="10" y="61"/>
                </a:cxn>
                <a:cxn ang="0">
                  <a:pos x="6" y="54"/>
                </a:cxn>
                <a:cxn ang="0">
                  <a:pos x="0" y="38"/>
                </a:cxn>
                <a:cxn ang="0">
                  <a:pos x="1" y="30"/>
                </a:cxn>
                <a:cxn ang="0">
                  <a:pos x="4" y="18"/>
                </a:cxn>
                <a:cxn ang="0">
                  <a:pos x="13" y="5"/>
                </a:cxn>
                <a:cxn ang="0">
                  <a:pos x="19" y="0"/>
                </a:cxn>
                <a:cxn ang="0">
                  <a:pos x="19" y="0"/>
                </a:cxn>
              </a:cxnLst>
              <a:rect l="0" t="0" r="r" b="b"/>
              <a:pathLst>
                <a:path w="28" h="75">
                  <a:moveTo>
                    <a:pt x="19" y="0"/>
                  </a:moveTo>
                  <a:lnTo>
                    <a:pt x="22" y="0"/>
                  </a:lnTo>
                  <a:lnTo>
                    <a:pt x="25" y="9"/>
                  </a:lnTo>
                  <a:lnTo>
                    <a:pt x="14" y="17"/>
                  </a:lnTo>
                  <a:lnTo>
                    <a:pt x="16" y="27"/>
                  </a:lnTo>
                  <a:lnTo>
                    <a:pt x="25" y="41"/>
                  </a:lnTo>
                  <a:lnTo>
                    <a:pt x="26" y="54"/>
                  </a:lnTo>
                  <a:lnTo>
                    <a:pt x="22" y="57"/>
                  </a:lnTo>
                  <a:lnTo>
                    <a:pt x="28" y="69"/>
                  </a:lnTo>
                  <a:lnTo>
                    <a:pt x="10" y="75"/>
                  </a:lnTo>
                  <a:lnTo>
                    <a:pt x="1" y="66"/>
                  </a:lnTo>
                  <a:lnTo>
                    <a:pt x="10" y="61"/>
                  </a:lnTo>
                  <a:lnTo>
                    <a:pt x="6" y="54"/>
                  </a:lnTo>
                  <a:lnTo>
                    <a:pt x="0" y="38"/>
                  </a:lnTo>
                  <a:lnTo>
                    <a:pt x="1" y="30"/>
                  </a:lnTo>
                  <a:lnTo>
                    <a:pt x="4" y="18"/>
                  </a:lnTo>
                  <a:lnTo>
                    <a:pt x="13" y="5"/>
                  </a:lnTo>
                  <a:lnTo>
                    <a:pt x="19" y="0"/>
                  </a:lnTo>
                  <a:lnTo>
                    <a:pt x="19" y="0"/>
                  </a:lnTo>
                  <a:close/>
                </a:path>
              </a:pathLst>
            </a:custGeom>
            <a:solidFill>
              <a:srgbClr val="B87D4C"/>
            </a:solidFill>
            <a:ln w="9525">
              <a:noFill/>
              <a:round/>
              <a:headEnd/>
              <a:tailEnd/>
            </a:ln>
          </p:spPr>
          <p:txBody>
            <a:bodyPr>
              <a:prstTxWarp prst="textNoShape">
                <a:avLst/>
              </a:prstTxWarp>
            </a:bodyPr>
            <a:lstStyle/>
            <a:p>
              <a:endParaRPr lang="en-US"/>
            </a:p>
          </p:txBody>
        </p:sp>
        <p:sp>
          <p:nvSpPr>
            <p:cNvPr id="3840068" name="Freeform 68"/>
            <p:cNvSpPr>
              <a:spLocks/>
            </p:cNvSpPr>
            <p:nvPr/>
          </p:nvSpPr>
          <p:spPr bwMode="auto">
            <a:xfrm>
              <a:off x="1220" y="1128"/>
              <a:ext cx="58" cy="86"/>
            </a:xfrm>
            <a:custGeom>
              <a:avLst/>
              <a:gdLst/>
              <a:ahLst/>
              <a:cxnLst>
                <a:cxn ang="0">
                  <a:pos x="0" y="37"/>
                </a:cxn>
                <a:cxn ang="0">
                  <a:pos x="23" y="35"/>
                </a:cxn>
                <a:cxn ang="0">
                  <a:pos x="36" y="13"/>
                </a:cxn>
                <a:cxn ang="0">
                  <a:pos x="42" y="0"/>
                </a:cxn>
                <a:cxn ang="0">
                  <a:pos x="42" y="13"/>
                </a:cxn>
                <a:cxn ang="0">
                  <a:pos x="44" y="22"/>
                </a:cxn>
                <a:cxn ang="0">
                  <a:pos x="53" y="28"/>
                </a:cxn>
                <a:cxn ang="0">
                  <a:pos x="53" y="38"/>
                </a:cxn>
                <a:cxn ang="0">
                  <a:pos x="58" y="47"/>
                </a:cxn>
                <a:cxn ang="0">
                  <a:pos x="42" y="86"/>
                </a:cxn>
                <a:cxn ang="0">
                  <a:pos x="30" y="84"/>
                </a:cxn>
                <a:cxn ang="0">
                  <a:pos x="24" y="68"/>
                </a:cxn>
                <a:cxn ang="0">
                  <a:pos x="15" y="53"/>
                </a:cxn>
                <a:cxn ang="0">
                  <a:pos x="0" y="37"/>
                </a:cxn>
                <a:cxn ang="0">
                  <a:pos x="0" y="37"/>
                </a:cxn>
              </a:cxnLst>
              <a:rect l="0" t="0" r="r" b="b"/>
              <a:pathLst>
                <a:path w="58" h="86">
                  <a:moveTo>
                    <a:pt x="0" y="37"/>
                  </a:moveTo>
                  <a:lnTo>
                    <a:pt x="23" y="35"/>
                  </a:lnTo>
                  <a:lnTo>
                    <a:pt x="36" y="13"/>
                  </a:lnTo>
                  <a:lnTo>
                    <a:pt x="42" y="0"/>
                  </a:lnTo>
                  <a:lnTo>
                    <a:pt x="42" y="13"/>
                  </a:lnTo>
                  <a:lnTo>
                    <a:pt x="44" y="22"/>
                  </a:lnTo>
                  <a:lnTo>
                    <a:pt x="53" y="28"/>
                  </a:lnTo>
                  <a:lnTo>
                    <a:pt x="53" y="38"/>
                  </a:lnTo>
                  <a:lnTo>
                    <a:pt x="58" y="47"/>
                  </a:lnTo>
                  <a:lnTo>
                    <a:pt x="42" y="86"/>
                  </a:lnTo>
                  <a:lnTo>
                    <a:pt x="30" y="84"/>
                  </a:lnTo>
                  <a:lnTo>
                    <a:pt x="24" y="68"/>
                  </a:lnTo>
                  <a:lnTo>
                    <a:pt x="15" y="53"/>
                  </a:lnTo>
                  <a:lnTo>
                    <a:pt x="0" y="37"/>
                  </a:lnTo>
                  <a:lnTo>
                    <a:pt x="0" y="37"/>
                  </a:lnTo>
                  <a:close/>
                </a:path>
              </a:pathLst>
            </a:custGeom>
            <a:solidFill>
              <a:srgbClr val="858564"/>
            </a:solidFill>
            <a:ln w="9525">
              <a:noFill/>
              <a:round/>
              <a:headEnd/>
              <a:tailEnd/>
            </a:ln>
          </p:spPr>
          <p:txBody>
            <a:bodyPr>
              <a:prstTxWarp prst="textNoShape">
                <a:avLst/>
              </a:prstTxWarp>
            </a:bodyPr>
            <a:lstStyle/>
            <a:p>
              <a:endParaRPr lang="en-US"/>
            </a:p>
          </p:txBody>
        </p:sp>
        <p:sp>
          <p:nvSpPr>
            <p:cNvPr id="3840069" name="Freeform 69"/>
            <p:cNvSpPr>
              <a:spLocks/>
            </p:cNvSpPr>
            <p:nvPr/>
          </p:nvSpPr>
          <p:spPr bwMode="auto">
            <a:xfrm>
              <a:off x="1281" y="968"/>
              <a:ext cx="11" cy="12"/>
            </a:xfrm>
            <a:custGeom>
              <a:avLst/>
              <a:gdLst/>
              <a:ahLst/>
              <a:cxnLst>
                <a:cxn ang="0">
                  <a:pos x="2" y="5"/>
                </a:cxn>
                <a:cxn ang="0">
                  <a:pos x="5" y="2"/>
                </a:cxn>
                <a:cxn ang="0">
                  <a:pos x="11" y="0"/>
                </a:cxn>
                <a:cxn ang="0">
                  <a:pos x="9" y="11"/>
                </a:cxn>
                <a:cxn ang="0">
                  <a:pos x="2" y="12"/>
                </a:cxn>
                <a:cxn ang="0">
                  <a:pos x="0" y="12"/>
                </a:cxn>
                <a:cxn ang="0">
                  <a:pos x="2" y="5"/>
                </a:cxn>
                <a:cxn ang="0">
                  <a:pos x="2" y="5"/>
                </a:cxn>
              </a:cxnLst>
              <a:rect l="0" t="0" r="r" b="b"/>
              <a:pathLst>
                <a:path w="11" h="12">
                  <a:moveTo>
                    <a:pt x="2" y="5"/>
                  </a:moveTo>
                  <a:lnTo>
                    <a:pt x="5" y="2"/>
                  </a:lnTo>
                  <a:lnTo>
                    <a:pt x="11" y="0"/>
                  </a:lnTo>
                  <a:lnTo>
                    <a:pt x="9" y="11"/>
                  </a:lnTo>
                  <a:lnTo>
                    <a:pt x="2" y="12"/>
                  </a:lnTo>
                  <a:lnTo>
                    <a:pt x="0" y="12"/>
                  </a:lnTo>
                  <a:lnTo>
                    <a:pt x="2" y="5"/>
                  </a:lnTo>
                  <a:lnTo>
                    <a:pt x="2" y="5"/>
                  </a:lnTo>
                  <a:close/>
                </a:path>
              </a:pathLst>
            </a:custGeom>
            <a:solidFill>
              <a:srgbClr val="FF9999"/>
            </a:solidFill>
            <a:ln w="9525">
              <a:noFill/>
              <a:round/>
              <a:headEnd/>
              <a:tailEnd/>
            </a:ln>
          </p:spPr>
          <p:txBody>
            <a:bodyPr>
              <a:prstTxWarp prst="textNoShape">
                <a:avLst/>
              </a:prstTxWarp>
            </a:bodyPr>
            <a:lstStyle/>
            <a:p>
              <a:endParaRPr lang="en-US"/>
            </a:p>
          </p:txBody>
        </p:sp>
        <p:sp>
          <p:nvSpPr>
            <p:cNvPr id="3840070" name="Freeform 70"/>
            <p:cNvSpPr>
              <a:spLocks/>
            </p:cNvSpPr>
            <p:nvPr/>
          </p:nvSpPr>
          <p:spPr bwMode="auto">
            <a:xfrm>
              <a:off x="1238" y="1031"/>
              <a:ext cx="9" cy="7"/>
            </a:xfrm>
            <a:custGeom>
              <a:avLst/>
              <a:gdLst/>
              <a:ahLst/>
              <a:cxnLst>
                <a:cxn ang="0">
                  <a:pos x="0" y="1"/>
                </a:cxn>
                <a:cxn ang="0">
                  <a:pos x="3" y="3"/>
                </a:cxn>
                <a:cxn ang="0">
                  <a:pos x="8" y="0"/>
                </a:cxn>
                <a:cxn ang="0">
                  <a:pos x="9" y="4"/>
                </a:cxn>
                <a:cxn ang="0">
                  <a:pos x="5" y="7"/>
                </a:cxn>
                <a:cxn ang="0">
                  <a:pos x="0" y="6"/>
                </a:cxn>
                <a:cxn ang="0">
                  <a:pos x="0" y="1"/>
                </a:cxn>
                <a:cxn ang="0">
                  <a:pos x="0" y="1"/>
                </a:cxn>
              </a:cxnLst>
              <a:rect l="0" t="0" r="r" b="b"/>
              <a:pathLst>
                <a:path w="9" h="7">
                  <a:moveTo>
                    <a:pt x="0" y="1"/>
                  </a:moveTo>
                  <a:lnTo>
                    <a:pt x="3" y="3"/>
                  </a:lnTo>
                  <a:lnTo>
                    <a:pt x="8" y="0"/>
                  </a:lnTo>
                  <a:lnTo>
                    <a:pt x="9" y="4"/>
                  </a:lnTo>
                  <a:lnTo>
                    <a:pt x="5" y="7"/>
                  </a:lnTo>
                  <a:lnTo>
                    <a:pt x="0" y="6"/>
                  </a:lnTo>
                  <a:lnTo>
                    <a:pt x="0" y="1"/>
                  </a:lnTo>
                  <a:lnTo>
                    <a:pt x="0" y="1"/>
                  </a:lnTo>
                  <a:close/>
                </a:path>
              </a:pathLst>
            </a:custGeom>
            <a:solidFill>
              <a:srgbClr val="FF9999"/>
            </a:solidFill>
            <a:ln w="9525">
              <a:noFill/>
              <a:round/>
              <a:headEnd/>
              <a:tailEnd/>
            </a:ln>
          </p:spPr>
          <p:txBody>
            <a:bodyPr>
              <a:prstTxWarp prst="textNoShape">
                <a:avLst/>
              </a:prstTxWarp>
            </a:bodyPr>
            <a:lstStyle/>
            <a:p>
              <a:endParaRPr lang="en-US"/>
            </a:p>
          </p:txBody>
        </p:sp>
        <p:sp>
          <p:nvSpPr>
            <p:cNvPr id="3840071" name="Freeform 71"/>
            <p:cNvSpPr>
              <a:spLocks/>
            </p:cNvSpPr>
            <p:nvPr/>
          </p:nvSpPr>
          <p:spPr bwMode="auto">
            <a:xfrm>
              <a:off x="1250" y="1035"/>
              <a:ext cx="9" cy="8"/>
            </a:xfrm>
            <a:custGeom>
              <a:avLst/>
              <a:gdLst/>
              <a:ahLst/>
              <a:cxnLst>
                <a:cxn ang="0">
                  <a:pos x="0" y="3"/>
                </a:cxn>
                <a:cxn ang="0">
                  <a:pos x="3" y="3"/>
                </a:cxn>
                <a:cxn ang="0">
                  <a:pos x="3" y="0"/>
                </a:cxn>
                <a:cxn ang="0">
                  <a:pos x="9" y="0"/>
                </a:cxn>
                <a:cxn ang="0">
                  <a:pos x="9" y="5"/>
                </a:cxn>
                <a:cxn ang="0">
                  <a:pos x="3" y="8"/>
                </a:cxn>
                <a:cxn ang="0">
                  <a:pos x="2" y="8"/>
                </a:cxn>
                <a:cxn ang="0">
                  <a:pos x="0" y="5"/>
                </a:cxn>
                <a:cxn ang="0">
                  <a:pos x="0" y="3"/>
                </a:cxn>
                <a:cxn ang="0">
                  <a:pos x="0" y="3"/>
                </a:cxn>
              </a:cxnLst>
              <a:rect l="0" t="0" r="r" b="b"/>
              <a:pathLst>
                <a:path w="9" h="8">
                  <a:moveTo>
                    <a:pt x="0" y="3"/>
                  </a:moveTo>
                  <a:lnTo>
                    <a:pt x="3" y="3"/>
                  </a:lnTo>
                  <a:lnTo>
                    <a:pt x="3" y="0"/>
                  </a:lnTo>
                  <a:lnTo>
                    <a:pt x="9" y="0"/>
                  </a:lnTo>
                  <a:lnTo>
                    <a:pt x="9" y="5"/>
                  </a:lnTo>
                  <a:lnTo>
                    <a:pt x="3" y="8"/>
                  </a:lnTo>
                  <a:lnTo>
                    <a:pt x="2" y="8"/>
                  </a:lnTo>
                  <a:lnTo>
                    <a:pt x="0" y="5"/>
                  </a:lnTo>
                  <a:lnTo>
                    <a:pt x="0" y="3"/>
                  </a:lnTo>
                  <a:lnTo>
                    <a:pt x="0" y="3"/>
                  </a:lnTo>
                  <a:close/>
                </a:path>
              </a:pathLst>
            </a:custGeom>
            <a:solidFill>
              <a:srgbClr val="FF9999"/>
            </a:solidFill>
            <a:ln w="9525">
              <a:noFill/>
              <a:round/>
              <a:headEnd/>
              <a:tailEnd/>
            </a:ln>
          </p:spPr>
          <p:txBody>
            <a:bodyPr>
              <a:prstTxWarp prst="textNoShape">
                <a:avLst/>
              </a:prstTxWarp>
            </a:bodyPr>
            <a:lstStyle/>
            <a:p>
              <a:endParaRPr lang="en-US"/>
            </a:p>
          </p:txBody>
        </p:sp>
        <p:sp>
          <p:nvSpPr>
            <p:cNvPr id="3840072" name="Freeform 72"/>
            <p:cNvSpPr>
              <a:spLocks/>
            </p:cNvSpPr>
            <p:nvPr/>
          </p:nvSpPr>
          <p:spPr bwMode="auto">
            <a:xfrm>
              <a:off x="1262" y="1027"/>
              <a:ext cx="6" cy="10"/>
            </a:xfrm>
            <a:custGeom>
              <a:avLst/>
              <a:gdLst/>
              <a:ahLst/>
              <a:cxnLst>
                <a:cxn ang="0">
                  <a:pos x="0" y="4"/>
                </a:cxn>
                <a:cxn ang="0">
                  <a:pos x="2" y="4"/>
                </a:cxn>
                <a:cxn ang="0">
                  <a:pos x="2" y="0"/>
                </a:cxn>
                <a:cxn ang="0">
                  <a:pos x="5" y="2"/>
                </a:cxn>
                <a:cxn ang="0">
                  <a:pos x="6" y="7"/>
                </a:cxn>
                <a:cxn ang="0">
                  <a:pos x="2" y="10"/>
                </a:cxn>
                <a:cxn ang="0">
                  <a:pos x="0" y="8"/>
                </a:cxn>
                <a:cxn ang="0">
                  <a:pos x="0" y="4"/>
                </a:cxn>
                <a:cxn ang="0">
                  <a:pos x="0" y="4"/>
                </a:cxn>
              </a:cxnLst>
              <a:rect l="0" t="0" r="r" b="b"/>
              <a:pathLst>
                <a:path w="6" h="10">
                  <a:moveTo>
                    <a:pt x="0" y="4"/>
                  </a:moveTo>
                  <a:lnTo>
                    <a:pt x="2" y="4"/>
                  </a:lnTo>
                  <a:lnTo>
                    <a:pt x="2" y="0"/>
                  </a:lnTo>
                  <a:lnTo>
                    <a:pt x="5" y="2"/>
                  </a:lnTo>
                  <a:lnTo>
                    <a:pt x="6" y="7"/>
                  </a:lnTo>
                  <a:lnTo>
                    <a:pt x="2" y="10"/>
                  </a:lnTo>
                  <a:lnTo>
                    <a:pt x="0" y="8"/>
                  </a:lnTo>
                  <a:lnTo>
                    <a:pt x="0" y="4"/>
                  </a:lnTo>
                  <a:lnTo>
                    <a:pt x="0" y="4"/>
                  </a:lnTo>
                  <a:close/>
                </a:path>
              </a:pathLst>
            </a:custGeom>
            <a:solidFill>
              <a:srgbClr val="FF9999"/>
            </a:solidFill>
            <a:ln w="9525">
              <a:noFill/>
              <a:round/>
              <a:headEnd/>
              <a:tailEnd/>
            </a:ln>
          </p:spPr>
          <p:txBody>
            <a:bodyPr>
              <a:prstTxWarp prst="textNoShape">
                <a:avLst/>
              </a:prstTxWarp>
            </a:bodyPr>
            <a:lstStyle/>
            <a:p>
              <a:endParaRPr lang="en-US"/>
            </a:p>
          </p:txBody>
        </p:sp>
        <p:sp>
          <p:nvSpPr>
            <p:cNvPr id="3840073" name="Freeform 73"/>
            <p:cNvSpPr>
              <a:spLocks/>
            </p:cNvSpPr>
            <p:nvPr/>
          </p:nvSpPr>
          <p:spPr bwMode="auto">
            <a:xfrm>
              <a:off x="1238" y="998"/>
              <a:ext cx="18" cy="12"/>
            </a:xfrm>
            <a:custGeom>
              <a:avLst/>
              <a:gdLst/>
              <a:ahLst/>
              <a:cxnLst>
                <a:cxn ang="0">
                  <a:pos x="0" y="3"/>
                </a:cxn>
                <a:cxn ang="0">
                  <a:pos x="3" y="0"/>
                </a:cxn>
                <a:cxn ang="0">
                  <a:pos x="8" y="3"/>
                </a:cxn>
                <a:cxn ang="0">
                  <a:pos x="12" y="0"/>
                </a:cxn>
                <a:cxn ang="0">
                  <a:pos x="18" y="2"/>
                </a:cxn>
                <a:cxn ang="0">
                  <a:pos x="15" y="6"/>
                </a:cxn>
                <a:cxn ang="0">
                  <a:pos x="11" y="12"/>
                </a:cxn>
                <a:cxn ang="0">
                  <a:pos x="0" y="8"/>
                </a:cxn>
                <a:cxn ang="0">
                  <a:pos x="0" y="3"/>
                </a:cxn>
                <a:cxn ang="0">
                  <a:pos x="0" y="3"/>
                </a:cxn>
              </a:cxnLst>
              <a:rect l="0" t="0" r="r" b="b"/>
              <a:pathLst>
                <a:path w="18" h="12">
                  <a:moveTo>
                    <a:pt x="0" y="3"/>
                  </a:moveTo>
                  <a:lnTo>
                    <a:pt x="3" y="0"/>
                  </a:lnTo>
                  <a:lnTo>
                    <a:pt x="8" y="3"/>
                  </a:lnTo>
                  <a:lnTo>
                    <a:pt x="12" y="0"/>
                  </a:lnTo>
                  <a:lnTo>
                    <a:pt x="18" y="2"/>
                  </a:lnTo>
                  <a:lnTo>
                    <a:pt x="15" y="6"/>
                  </a:lnTo>
                  <a:lnTo>
                    <a:pt x="11" y="12"/>
                  </a:lnTo>
                  <a:lnTo>
                    <a:pt x="0" y="8"/>
                  </a:lnTo>
                  <a:lnTo>
                    <a:pt x="0" y="3"/>
                  </a:lnTo>
                  <a:lnTo>
                    <a:pt x="0" y="3"/>
                  </a:lnTo>
                  <a:close/>
                </a:path>
              </a:pathLst>
            </a:custGeom>
            <a:solidFill>
              <a:srgbClr val="FF9999"/>
            </a:solidFill>
            <a:ln w="9525">
              <a:noFill/>
              <a:round/>
              <a:headEnd/>
              <a:tailEnd/>
            </a:ln>
          </p:spPr>
          <p:txBody>
            <a:bodyPr>
              <a:prstTxWarp prst="textNoShape">
                <a:avLst/>
              </a:prstTxWarp>
            </a:bodyPr>
            <a:lstStyle/>
            <a:p>
              <a:endParaRPr lang="en-US"/>
            </a:p>
          </p:txBody>
        </p:sp>
        <p:sp>
          <p:nvSpPr>
            <p:cNvPr id="3840074" name="Freeform 74"/>
            <p:cNvSpPr>
              <a:spLocks/>
            </p:cNvSpPr>
            <p:nvPr/>
          </p:nvSpPr>
          <p:spPr bwMode="auto">
            <a:xfrm>
              <a:off x="1515" y="1031"/>
              <a:ext cx="45" cy="43"/>
            </a:xfrm>
            <a:custGeom>
              <a:avLst/>
              <a:gdLst/>
              <a:ahLst/>
              <a:cxnLst>
                <a:cxn ang="0">
                  <a:pos x="8" y="30"/>
                </a:cxn>
                <a:cxn ang="0">
                  <a:pos x="0" y="34"/>
                </a:cxn>
                <a:cxn ang="0">
                  <a:pos x="2" y="39"/>
                </a:cxn>
                <a:cxn ang="0">
                  <a:pos x="11" y="43"/>
                </a:cxn>
                <a:cxn ang="0">
                  <a:pos x="21" y="40"/>
                </a:cxn>
                <a:cxn ang="0">
                  <a:pos x="26" y="33"/>
                </a:cxn>
                <a:cxn ang="0">
                  <a:pos x="34" y="31"/>
                </a:cxn>
                <a:cxn ang="0">
                  <a:pos x="30" y="27"/>
                </a:cxn>
                <a:cxn ang="0">
                  <a:pos x="36" y="22"/>
                </a:cxn>
                <a:cxn ang="0">
                  <a:pos x="31" y="15"/>
                </a:cxn>
                <a:cxn ang="0">
                  <a:pos x="45" y="3"/>
                </a:cxn>
                <a:cxn ang="0">
                  <a:pos x="34" y="0"/>
                </a:cxn>
                <a:cxn ang="0">
                  <a:pos x="26" y="7"/>
                </a:cxn>
                <a:cxn ang="0">
                  <a:pos x="18" y="12"/>
                </a:cxn>
                <a:cxn ang="0">
                  <a:pos x="20" y="19"/>
                </a:cxn>
                <a:cxn ang="0">
                  <a:pos x="5" y="25"/>
                </a:cxn>
                <a:cxn ang="0">
                  <a:pos x="8" y="30"/>
                </a:cxn>
                <a:cxn ang="0">
                  <a:pos x="8" y="30"/>
                </a:cxn>
              </a:cxnLst>
              <a:rect l="0" t="0" r="r" b="b"/>
              <a:pathLst>
                <a:path w="45" h="43">
                  <a:moveTo>
                    <a:pt x="8" y="30"/>
                  </a:moveTo>
                  <a:lnTo>
                    <a:pt x="0" y="34"/>
                  </a:lnTo>
                  <a:lnTo>
                    <a:pt x="2" y="39"/>
                  </a:lnTo>
                  <a:lnTo>
                    <a:pt x="11" y="43"/>
                  </a:lnTo>
                  <a:lnTo>
                    <a:pt x="21" y="40"/>
                  </a:lnTo>
                  <a:lnTo>
                    <a:pt x="26" y="33"/>
                  </a:lnTo>
                  <a:lnTo>
                    <a:pt x="34" y="31"/>
                  </a:lnTo>
                  <a:lnTo>
                    <a:pt x="30" y="27"/>
                  </a:lnTo>
                  <a:lnTo>
                    <a:pt x="36" y="22"/>
                  </a:lnTo>
                  <a:lnTo>
                    <a:pt x="31" y="15"/>
                  </a:lnTo>
                  <a:lnTo>
                    <a:pt x="45" y="3"/>
                  </a:lnTo>
                  <a:lnTo>
                    <a:pt x="34" y="0"/>
                  </a:lnTo>
                  <a:lnTo>
                    <a:pt x="26" y="7"/>
                  </a:lnTo>
                  <a:lnTo>
                    <a:pt x="18" y="12"/>
                  </a:lnTo>
                  <a:lnTo>
                    <a:pt x="20" y="19"/>
                  </a:lnTo>
                  <a:lnTo>
                    <a:pt x="5" y="25"/>
                  </a:lnTo>
                  <a:lnTo>
                    <a:pt x="8" y="30"/>
                  </a:lnTo>
                  <a:lnTo>
                    <a:pt x="8" y="30"/>
                  </a:lnTo>
                  <a:close/>
                </a:path>
              </a:pathLst>
            </a:custGeom>
            <a:solidFill>
              <a:srgbClr val="836B6B"/>
            </a:solidFill>
            <a:ln w="9525">
              <a:noFill/>
              <a:round/>
              <a:headEnd/>
              <a:tailEnd/>
            </a:ln>
          </p:spPr>
          <p:txBody>
            <a:bodyPr>
              <a:prstTxWarp prst="textNoShape">
                <a:avLst/>
              </a:prstTxWarp>
            </a:bodyPr>
            <a:lstStyle/>
            <a:p>
              <a:endParaRPr lang="en-US"/>
            </a:p>
          </p:txBody>
        </p:sp>
        <p:sp>
          <p:nvSpPr>
            <p:cNvPr id="3840075" name="Freeform 75"/>
            <p:cNvSpPr>
              <a:spLocks/>
            </p:cNvSpPr>
            <p:nvPr/>
          </p:nvSpPr>
          <p:spPr bwMode="auto">
            <a:xfrm>
              <a:off x="1256" y="961"/>
              <a:ext cx="6" cy="6"/>
            </a:xfrm>
            <a:custGeom>
              <a:avLst/>
              <a:gdLst/>
              <a:ahLst/>
              <a:cxnLst>
                <a:cxn ang="0">
                  <a:pos x="2" y="5"/>
                </a:cxn>
                <a:cxn ang="0">
                  <a:pos x="3" y="2"/>
                </a:cxn>
                <a:cxn ang="0">
                  <a:pos x="6" y="6"/>
                </a:cxn>
                <a:cxn ang="0">
                  <a:pos x="6" y="0"/>
                </a:cxn>
                <a:cxn ang="0">
                  <a:pos x="0" y="0"/>
                </a:cxn>
                <a:cxn ang="0">
                  <a:pos x="2" y="5"/>
                </a:cxn>
                <a:cxn ang="0">
                  <a:pos x="2" y="5"/>
                </a:cxn>
              </a:cxnLst>
              <a:rect l="0" t="0" r="r" b="b"/>
              <a:pathLst>
                <a:path w="6" h="6">
                  <a:moveTo>
                    <a:pt x="2" y="5"/>
                  </a:moveTo>
                  <a:lnTo>
                    <a:pt x="3" y="2"/>
                  </a:lnTo>
                  <a:lnTo>
                    <a:pt x="6" y="6"/>
                  </a:lnTo>
                  <a:lnTo>
                    <a:pt x="6" y="0"/>
                  </a:lnTo>
                  <a:lnTo>
                    <a:pt x="0" y="0"/>
                  </a:lnTo>
                  <a:lnTo>
                    <a:pt x="2" y="5"/>
                  </a:lnTo>
                  <a:lnTo>
                    <a:pt x="2" y="5"/>
                  </a:lnTo>
                  <a:close/>
                </a:path>
              </a:pathLst>
            </a:custGeom>
            <a:solidFill>
              <a:srgbClr val="8B9D67"/>
            </a:solidFill>
            <a:ln w="9525">
              <a:noFill/>
              <a:round/>
              <a:headEnd/>
              <a:tailEnd/>
            </a:ln>
          </p:spPr>
          <p:txBody>
            <a:bodyPr>
              <a:prstTxWarp prst="textNoShape">
                <a:avLst/>
              </a:prstTxWarp>
            </a:bodyPr>
            <a:lstStyle/>
            <a:p>
              <a:endParaRPr lang="en-US"/>
            </a:p>
          </p:txBody>
        </p:sp>
        <p:sp>
          <p:nvSpPr>
            <p:cNvPr id="3840076" name="Freeform 76"/>
            <p:cNvSpPr>
              <a:spLocks/>
            </p:cNvSpPr>
            <p:nvPr/>
          </p:nvSpPr>
          <p:spPr bwMode="auto">
            <a:xfrm>
              <a:off x="1009" y="1242"/>
              <a:ext cx="61" cy="27"/>
            </a:xfrm>
            <a:custGeom>
              <a:avLst/>
              <a:gdLst/>
              <a:ahLst/>
              <a:cxnLst>
                <a:cxn ang="0">
                  <a:pos x="0" y="17"/>
                </a:cxn>
                <a:cxn ang="0">
                  <a:pos x="48" y="0"/>
                </a:cxn>
                <a:cxn ang="0">
                  <a:pos x="61" y="9"/>
                </a:cxn>
                <a:cxn ang="0">
                  <a:pos x="61" y="18"/>
                </a:cxn>
                <a:cxn ang="0">
                  <a:pos x="49" y="27"/>
                </a:cxn>
                <a:cxn ang="0">
                  <a:pos x="0" y="17"/>
                </a:cxn>
                <a:cxn ang="0">
                  <a:pos x="0" y="17"/>
                </a:cxn>
              </a:cxnLst>
              <a:rect l="0" t="0" r="r" b="b"/>
              <a:pathLst>
                <a:path w="61" h="27">
                  <a:moveTo>
                    <a:pt x="0" y="17"/>
                  </a:moveTo>
                  <a:lnTo>
                    <a:pt x="48" y="0"/>
                  </a:lnTo>
                  <a:lnTo>
                    <a:pt x="61" y="9"/>
                  </a:lnTo>
                  <a:lnTo>
                    <a:pt x="61" y="18"/>
                  </a:lnTo>
                  <a:lnTo>
                    <a:pt x="49" y="27"/>
                  </a:lnTo>
                  <a:lnTo>
                    <a:pt x="0" y="17"/>
                  </a:lnTo>
                  <a:lnTo>
                    <a:pt x="0" y="17"/>
                  </a:lnTo>
                  <a:close/>
                </a:path>
              </a:pathLst>
            </a:custGeom>
            <a:solidFill>
              <a:srgbClr val="C2AB99"/>
            </a:solidFill>
            <a:ln w="9525">
              <a:noFill/>
              <a:round/>
              <a:headEnd/>
              <a:tailEnd/>
            </a:ln>
          </p:spPr>
          <p:txBody>
            <a:bodyPr>
              <a:prstTxWarp prst="textNoShape">
                <a:avLst/>
              </a:prstTxWarp>
            </a:bodyPr>
            <a:lstStyle/>
            <a:p>
              <a:endParaRPr lang="en-US"/>
            </a:p>
          </p:txBody>
        </p:sp>
        <p:sp>
          <p:nvSpPr>
            <p:cNvPr id="3840077" name="Freeform 77"/>
            <p:cNvSpPr>
              <a:spLocks/>
            </p:cNvSpPr>
            <p:nvPr/>
          </p:nvSpPr>
          <p:spPr bwMode="auto">
            <a:xfrm>
              <a:off x="1143" y="1278"/>
              <a:ext cx="42" cy="22"/>
            </a:xfrm>
            <a:custGeom>
              <a:avLst/>
              <a:gdLst/>
              <a:ahLst/>
              <a:cxnLst>
                <a:cxn ang="0">
                  <a:pos x="0" y="3"/>
                </a:cxn>
                <a:cxn ang="0">
                  <a:pos x="28" y="0"/>
                </a:cxn>
                <a:cxn ang="0">
                  <a:pos x="42" y="22"/>
                </a:cxn>
                <a:cxn ang="0">
                  <a:pos x="22" y="18"/>
                </a:cxn>
                <a:cxn ang="0">
                  <a:pos x="0" y="3"/>
                </a:cxn>
                <a:cxn ang="0">
                  <a:pos x="0" y="3"/>
                </a:cxn>
              </a:cxnLst>
              <a:rect l="0" t="0" r="r" b="b"/>
              <a:pathLst>
                <a:path w="42" h="22">
                  <a:moveTo>
                    <a:pt x="0" y="3"/>
                  </a:moveTo>
                  <a:lnTo>
                    <a:pt x="28" y="0"/>
                  </a:lnTo>
                  <a:lnTo>
                    <a:pt x="42" y="22"/>
                  </a:lnTo>
                  <a:lnTo>
                    <a:pt x="22" y="18"/>
                  </a:lnTo>
                  <a:lnTo>
                    <a:pt x="0" y="3"/>
                  </a:lnTo>
                  <a:lnTo>
                    <a:pt x="0" y="3"/>
                  </a:lnTo>
                  <a:close/>
                </a:path>
              </a:pathLst>
            </a:custGeom>
            <a:solidFill>
              <a:srgbClr val="C2AB99"/>
            </a:solidFill>
            <a:ln w="9525">
              <a:noFill/>
              <a:round/>
              <a:headEnd/>
              <a:tailEnd/>
            </a:ln>
          </p:spPr>
          <p:txBody>
            <a:bodyPr>
              <a:prstTxWarp prst="textNoShape">
                <a:avLst/>
              </a:prstTxWarp>
            </a:bodyPr>
            <a:lstStyle/>
            <a:p>
              <a:endParaRPr lang="en-US"/>
            </a:p>
          </p:txBody>
        </p:sp>
        <p:sp>
          <p:nvSpPr>
            <p:cNvPr id="3840078" name="Freeform 78"/>
            <p:cNvSpPr>
              <a:spLocks/>
            </p:cNvSpPr>
            <p:nvPr/>
          </p:nvSpPr>
          <p:spPr bwMode="auto">
            <a:xfrm>
              <a:off x="1103" y="1294"/>
              <a:ext cx="94" cy="63"/>
            </a:xfrm>
            <a:custGeom>
              <a:avLst/>
              <a:gdLst/>
              <a:ahLst/>
              <a:cxnLst>
                <a:cxn ang="0">
                  <a:pos x="0" y="63"/>
                </a:cxn>
                <a:cxn ang="0">
                  <a:pos x="19" y="57"/>
                </a:cxn>
                <a:cxn ang="0">
                  <a:pos x="94" y="12"/>
                </a:cxn>
                <a:cxn ang="0">
                  <a:pos x="77" y="0"/>
                </a:cxn>
                <a:cxn ang="0">
                  <a:pos x="0" y="63"/>
                </a:cxn>
                <a:cxn ang="0">
                  <a:pos x="0" y="63"/>
                </a:cxn>
              </a:cxnLst>
              <a:rect l="0" t="0" r="r" b="b"/>
              <a:pathLst>
                <a:path w="94" h="63">
                  <a:moveTo>
                    <a:pt x="0" y="63"/>
                  </a:moveTo>
                  <a:lnTo>
                    <a:pt x="19" y="57"/>
                  </a:lnTo>
                  <a:lnTo>
                    <a:pt x="94" y="12"/>
                  </a:lnTo>
                  <a:lnTo>
                    <a:pt x="77" y="0"/>
                  </a:lnTo>
                  <a:lnTo>
                    <a:pt x="0" y="63"/>
                  </a:lnTo>
                  <a:lnTo>
                    <a:pt x="0" y="63"/>
                  </a:lnTo>
                  <a:close/>
                </a:path>
              </a:pathLst>
            </a:custGeom>
            <a:solidFill>
              <a:srgbClr val="C2AB99"/>
            </a:solidFill>
            <a:ln w="9525">
              <a:noFill/>
              <a:round/>
              <a:headEnd/>
              <a:tailEnd/>
            </a:ln>
          </p:spPr>
          <p:txBody>
            <a:bodyPr>
              <a:prstTxWarp prst="textNoShape">
                <a:avLst/>
              </a:prstTxWarp>
            </a:bodyPr>
            <a:lstStyle/>
            <a:p>
              <a:endParaRPr lang="en-US"/>
            </a:p>
          </p:txBody>
        </p:sp>
        <p:sp>
          <p:nvSpPr>
            <p:cNvPr id="3840079" name="Freeform 79"/>
            <p:cNvSpPr>
              <a:spLocks/>
            </p:cNvSpPr>
            <p:nvPr/>
          </p:nvSpPr>
          <p:spPr bwMode="auto">
            <a:xfrm>
              <a:off x="1386" y="1299"/>
              <a:ext cx="155" cy="80"/>
            </a:xfrm>
            <a:custGeom>
              <a:avLst/>
              <a:gdLst/>
              <a:ahLst/>
              <a:cxnLst>
                <a:cxn ang="0">
                  <a:pos x="0" y="44"/>
                </a:cxn>
                <a:cxn ang="0">
                  <a:pos x="1" y="37"/>
                </a:cxn>
                <a:cxn ang="0">
                  <a:pos x="7" y="32"/>
                </a:cxn>
                <a:cxn ang="0">
                  <a:pos x="13" y="34"/>
                </a:cxn>
                <a:cxn ang="0">
                  <a:pos x="25" y="40"/>
                </a:cxn>
                <a:cxn ang="0">
                  <a:pos x="47" y="46"/>
                </a:cxn>
                <a:cxn ang="0">
                  <a:pos x="64" y="61"/>
                </a:cxn>
                <a:cxn ang="0">
                  <a:pos x="74" y="64"/>
                </a:cxn>
                <a:cxn ang="0">
                  <a:pos x="83" y="59"/>
                </a:cxn>
                <a:cxn ang="0">
                  <a:pos x="93" y="62"/>
                </a:cxn>
                <a:cxn ang="0">
                  <a:pos x="101" y="56"/>
                </a:cxn>
                <a:cxn ang="0">
                  <a:pos x="131" y="34"/>
                </a:cxn>
                <a:cxn ang="0">
                  <a:pos x="128" y="0"/>
                </a:cxn>
                <a:cxn ang="0">
                  <a:pos x="149" y="22"/>
                </a:cxn>
                <a:cxn ang="0">
                  <a:pos x="155" y="31"/>
                </a:cxn>
                <a:cxn ang="0">
                  <a:pos x="140" y="40"/>
                </a:cxn>
                <a:cxn ang="0">
                  <a:pos x="125" y="52"/>
                </a:cxn>
                <a:cxn ang="0">
                  <a:pos x="113" y="61"/>
                </a:cxn>
                <a:cxn ang="0">
                  <a:pos x="101" y="79"/>
                </a:cxn>
                <a:cxn ang="0">
                  <a:pos x="89" y="80"/>
                </a:cxn>
                <a:cxn ang="0">
                  <a:pos x="82" y="80"/>
                </a:cxn>
                <a:cxn ang="0">
                  <a:pos x="70" y="76"/>
                </a:cxn>
                <a:cxn ang="0">
                  <a:pos x="32" y="58"/>
                </a:cxn>
                <a:cxn ang="0">
                  <a:pos x="7" y="52"/>
                </a:cxn>
                <a:cxn ang="0">
                  <a:pos x="0" y="44"/>
                </a:cxn>
                <a:cxn ang="0">
                  <a:pos x="0" y="44"/>
                </a:cxn>
              </a:cxnLst>
              <a:rect l="0" t="0" r="r" b="b"/>
              <a:pathLst>
                <a:path w="155" h="80">
                  <a:moveTo>
                    <a:pt x="0" y="44"/>
                  </a:moveTo>
                  <a:lnTo>
                    <a:pt x="1" y="37"/>
                  </a:lnTo>
                  <a:lnTo>
                    <a:pt x="7" y="32"/>
                  </a:lnTo>
                  <a:lnTo>
                    <a:pt x="13" y="34"/>
                  </a:lnTo>
                  <a:lnTo>
                    <a:pt x="25" y="40"/>
                  </a:lnTo>
                  <a:lnTo>
                    <a:pt x="47" y="46"/>
                  </a:lnTo>
                  <a:lnTo>
                    <a:pt x="64" y="61"/>
                  </a:lnTo>
                  <a:lnTo>
                    <a:pt x="74" y="64"/>
                  </a:lnTo>
                  <a:lnTo>
                    <a:pt x="83" y="59"/>
                  </a:lnTo>
                  <a:lnTo>
                    <a:pt x="93" y="62"/>
                  </a:lnTo>
                  <a:lnTo>
                    <a:pt x="101" y="56"/>
                  </a:lnTo>
                  <a:lnTo>
                    <a:pt x="131" y="34"/>
                  </a:lnTo>
                  <a:lnTo>
                    <a:pt x="128" y="0"/>
                  </a:lnTo>
                  <a:lnTo>
                    <a:pt x="149" y="22"/>
                  </a:lnTo>
                  <a:lnTo>
                    <a:pt x="155" y="31"/>
                  </a:lnTo>
                  <a:lnTo>
                    <a:pt x="140" y="40"/>
                  </a:lnTo>
                  <a:lnTo>
                    <a:pt x="125" y="52"/>
                  </a:lnTo>
                  <a:lnTo>
                    <a:pt x="113" y="61"/>
                  </a:lnTo>
                  <a:lnTo>
                    <a:pt x="101" y="79"/>
                  </a:lnTo>
                  <a:lnTo>
                    <a:pt x="89" y="80"/>
                  </a:lnTo>
                  <a:lnTo>
                    <a:pt x="82" y="80"/>
                  </a:lnTo>
                  <a:lnTo>
                    <a:pt x="70" y="76"/>
                  </a:lnTo>
                  <a:lnTo>
                    <a:pt x="32" y="58"/>
                  </a:lnTo>
                  <a:lnTo>
                    <a:pt x="7" y="52"/>
                  </a:lnTo>
                  <a:lnTo>
                    <a:pt x="0" y="44"/>
                  </a:lnTo>
                  <a:lnTo>
                    <a:pt x="0" y="44"/>
                  </a:lnTo>
                  <a:close/>
                </a:path>
              </a:pathLst>
            </a:custGeom>
            <a:solidFill>
              <a:srgbClr val="CCC480"/>
            </a:solidFill>
            <a:ln w="9525">
              <a:noFill/>
              <a:round/>
              <a:headEnd/>
              <a:tailEnd/>
            </a:ln>
          </p:spPr>
          <p:txBody>
            <a:bodyPr>
              <a:prstTxWarp prst="textNoShape">
                <a:avLst/>
              </a:prstTxWarp>
            </a:bodyPr>
            <a:lstStyle/>
            <a:p>
              <a:endParaRPr lang="en-US"/>
            </a:p>
          </p:txBody>
        </p:sp>
        <p:sp>
          <p:nvSpPr>
            <p:cNvPr id="3840080" name="Freeform 80"/>
            <p:cNvSpPr>
              <a:spLocks/>
            </p:cNvSpPr>
            <p:nvPr/>
          </p:nvSpPr>
          <p:spPr bwMode="auto">
            <a:xfrm>
              <a:off x="1002" y="1270"/>
              <a:ext cx="183" cy="82"/>
            </a:xfrm>
            <a:custGeom>
              <a:avLst/>
              <a:gdLst/>
              <a:ahLst/>
              <a:cxnLst>
                <a:cxn ang="0">
                  <a:pos x="75" y="0"/>
                </a:cxn>
                <a:cxn ang="0">
                  <a:pos x="70" y="3"/>
                </a:cxn>
                <a:cxn ang="0">
                  <a:pos x="68" y="8"/>
                </a:cxn>
                <a:cxn ang="0">
                  <a:pos x="98" y="14"/>
                </a:cxn>
                <a:cxn ang="0">
                  <a:pos x="138" y="17"/>
                </a:cxn>
                <a:cxn ang="0">
                  <a:pos x="150" y="29"/>
                </a:cxn>
                <a:cxn ang="0">
                  <a:pos x="78" y="36"/>
                </a:cxn>
                <a:cxn ang="0">
                  <a:pos x="67" y="38"/>
                </a:cxn>
                <a:cxn ang="0">
                  <a:pos x="71" y="42"/>
                </a:cxn>
                <a:cxn ang="0">
                  <a:pos x="116" y="45"/>
                </a:cxn>
                <a:cxn ang="0">
                  <a:pos x="151" y="36"/>
                </a:cxn>
                <a:cxn ang="0">
                  <a:pos x="150" y="41"/>
                </a:cxn>
                <a:cxn ang="0">
                  <a:pos x="99" y="67"/>
                </a:cxn>
                <a:cxn ang="0">
                  <a:pos x="90" y="70"/>
                </a:cxn>
                <a:cxn ang="0">
                  <a:pos x="0" y="27"/>
                </a:cxn>
                <a:cxn ang="0">
                  <a:pos x="3" y="33"/>
                </a:cxn>
                <a:cxn ang="0">
                  <a:pos x="61" y="63"/>
                </a:cxn>
                <a:cxn ang="0">
                  <a:pos x="96" y="82"/>
                </a:cxn>
                <a:cxn ang="0">
                  <a:pos x="141" y="55"/>
                </a:cxn>
                <a:cxn ang="0">
                  <a:pos x="174" y="36"/>
                </a:cxn>
                <a:cxn ang="0">
                  <a:pos x="183" y="30"/>
                </a:cxn>
                <a:cxn ang="0">
                  <a:pos x="172" y="30"/>
                </a:cxn>
                <a:cxn ang="0">
                  <a:pos x="141" y="11"/>
                </a:cxn>
                <a:cxn ang="0">
                  <a:pos x="107" y="3"/>
                </a:cxn>
                <a:cxn ang="0">
                  <a:pos x="101" y="6"/>
                </a:cxn>
                <a:cxn ang="0">
                  <a:pos x="81" y="5"/>
                </a:cxn>
                <a:cxn ang="0">
                  <a:pos x="75" y="0"/>
                </a:cxn>
                <a:cxn ang="0">
                  <a:pos x="75" y="0"/>
                </a:cxn>
              </a:cxnLst>
              <a:rect l="0" t="0" r="r" b="b"/>
              <a:pathLst>
                <a:path w="183" h="82">
                  <a:moveTo>
                    <a:pt x="75" y="0"/>
                  </a:moveTo>
                  <a:lnTo>
                    <a:pt x="70" y="3"/>
                  </a:lnTo>
                  <a:lnTo>
                    <a:pt x="68" y="8"/>
                  </a:lnTo>
                  <a:lnTo>
                    <a:pt x="98" y="14"/>
                  </a:lnTo>
                  <a:lnTo>
                    <a:pt x="138" y="17"/>
                  </a:lnTo>
                  <a:lnTo>
                    <a:pt x="150" y="29"/>
                  </a:lnTo>
                  <a:lnTo>
                    <a:pt x="78" y="36"/>
                  </a:lnTo>
                  <a:lnTo>
                    <a:pt x="67" y="38"/>
                  </a:lnTo>
                  <a:lnTo>
                    <a:pt x="71" y="42"/>
                  </a:lnTo>
                  <a:lnTo>
                    <a:pt x="116" y="45"/>
                  </a:lnTo>
                  <a:lnTo>
                    <a:pt x="151" y="36"/>
                  </a:lnTo>
                  <a:lnTo>
                    <a:pt x="150" y="41"/>
                  </a:lnTo>
                  <a:lnTo>
                    <a:pt x="99" y="67"/>
                  </a:lnTo>
                  <a:lnTo>
                    <a:pt x="90" y="70"/>
                  </a:lnTo>
                  <a:lnTo>
                    <a:pt x="0" y="27"/>
                  </a:lnTo>
                  <a:lnTo>
                    <a:pt x="3" y="33"/>
                  </a:lnTo>
                  <a:lnTo>
                    <a:pt x="61" y="63"/>
                  </a:lnTo>
                  <a:lnTo>
                    <a:pt x="96" y="82"/>
                  </a:lnTo>
                  <a:lnTo>
                    <a:pt x="141" y="55"/>
                  </a:lnTo>
                  <a:lnTo>
                    <a:pt x="174" y="36"/>
                  </a:lnTo>
                  <a:lnTo>
                    <a:pt x="183" y="30"/>
                  </a:lnTo>
                  <a:lnTo>
                    <a:pt x="172" y="30"/>
                  </a:lnTo>
                  <a:lnTo>
                    <a:pt x="141" y="11"/>
                  </a:lnTo>
                  <a:lnTo>
                    <a:pt x="107" y="3"/>
                  </a:lnTo>
                  <a:lnTo>
                    <a:pt x="101" y="6"/>
                  </a:lnTo>
                  <a:lnTo>
                    <a:pt x="81" y="5"/>
                  </a:lnTo>
                  <a:lnTo>
                    <a:pt x="75" y="0"/>
                  </a:lnTo>
                  <a:lnTo>
                    <a:pt x="75" y="0"/>
                  </a:lnTo>
                  <a:close/>
                </a:path>
              </a:pathLst>
            </a:custGeom>
            <a:solidFill>
              <a:srgbClr val="D6D099"/>
            </a:solidFill>
            <a:ln w="9525">
              <a:noFill/>
              <a:round/>
              <a:headEnd/>
              <a:tailEnd/>
            </a:ln>
          </p:spPr>
          <p:txBody>
            <a:bodyPr>
              <a:prstTxWarp prst="textNoShape">
                <a:avLst/>
              </a:prstTxWarp>
            </a:bodyPr>
            <a:lstStyle/>
            <a:p>
              <a:endParaRPr lang="en-US"/>
            </a:p>
          </p:txBody>
        </p:sp>
        <p:sp>
          <p:nvSpPr>
            <p:cNvPr id="3840081" name="Freeform 81"/>
            <p:cNvSpPr>
              <a:spLocks/>
            </p:cNvSpPr>
            <p:nvPr/>
          </p:nvSpPr>
          <p:spPr bwMode="auto">
            <a:xfrm>
              <a:off x="1070" y="1296"/>
              <a:ext cx="77" cy="12"/>
            </a:xfrm>
            <a:custGeom>
              <a:avLst/>
              <a:gdLst/>
              <a:ahLst/>
              <a:cxnLst>
                <a:cxn ang="0">
                  <a:pos x="0" y="4"/>
                </a:cxn>
                <a:cxn ang="0">
                  <a:pos x="30" y="4"/>
                </a:cxn>
                <a:cxn ang="0">
                  <a:pos x="64" y="0"/>
                </a:cxn>
                <a:cxn ang="0">
                  <a:pos x="77" y="4"/>
                </a:cxn>
                <a:cxn ang="0">
                  <a:pos x="70" y="9"/>
                </a:cxn>
                <a:cxn ang="0">
                  <a:pos x="39" y="12"/>
                </a:cxn>
                <a:cxn ang="0">
                  <a:pos x="13" y="10"/>
                </a:cxn>
                <a:cxn ang="0">
                  <a:pos x="0" y="9"/>
                </a:cxn>
                <a:cxn ang="0">
                  <a:pos x="0" y="4"/>
                </a:cxn>
                <a:cxn ang="0">
                  <a:pos x="0" y="4"/>
                </a:cxn>
              </a:cxnLst>
              <a:rect l="0" t="0" r="r" b="b"/>
              <a:pathLst>
                <a:path w="77" h="12">
                  <a:moveTo>
                    <a:pt x="0" y="4"/>
                  </a:moveTo>
                  <a:lnTo>
                    <a:pt x="30" y="4"/>
                  </a:lnTo>
                  <a:lnTo>
                    <a:pt x="64" y="0"/>
                  </a:lnTo>
                  <a:lnTo>
                    <a:pt x="77" y="4"/>
                  </a:lnTo>
                  <a:lnTo>
                    <a:pt x="70" y="9"/>
                  </a:lnTo>
                  <a:lnTo>
                    <a:pt x="39" y="12"/>
                  </a:lnTo>
                  <a:lnTo>
                    <a:pt x="13" y="10"/>
                  </a:lnTo>
                  <a:lnTo>
                    <a:pt x="0" y="9"/>
                  </a:lnTo>
                  <a:lnTo>
                    <a:pt x="0" y="4"/>
                  </a:lnTo>
                  <a:lnTo>
                    <a:pt x="0" y="4"/>
                  </a:lnTo>
                  <a:close/>
                </a:path>
              </a:pathLst>
            </a:custGeom>
            <a:solidFill>
              <a:srgbClr val="FFDBA5"/>
            </a:solidFill>
            <a:ln w="9525">
              <a:noFill/>
              <a:round/>
              <a:headEnd/>
              <a:tailEnd/>
            </a:ln>
          </p:spPr>
          <p:txBody>
            <a:bodyPr>
              <a:prstTxWarp prst="textNoShape">
                <a:avLst/>
              </a:prstTxWarp>
            </a:bodyPr>
            <a:lstStyle/>
            <a:p>
              <a:endParaRPr lang="en-US"/>
            </a:p>
          </p:txBody>
        </p:sp>
        <p:sp>
          <p:nvSpPr>
            <p:cNvPr id="3840082" name="Freeform 82"/>
            <p:cNvSpPr>
              <a:spLocks/>
            </p:cNvSpPr>
            <p:nvPr/>
          </p:nvSpPr>
          <p:spPr bwMode="auto">
            <a:xfrm>
              <a:off x="1265" y="894"/>
              <a:ext cx="34" cy="70"/>
            </a:xfrm>
            <a:custGeom>
              <a:avLst/>
              <a:gdLst/>
              <a:ahLst/>
              <a:cxnLst>
                <a:cxn ang="0">
                  <a:pos x="2" y="0"/>
                </a:cxn>
                <a:cxn ang="0">
                  <a:pos x="13" y="0"/>
                </a:cxn>
                <a:cxn ang="0">
                  <a:pos x="18" y="2"/>
                </a:cxn>
                <a:cxn ang="0">
                  <a:pos x="22" y="6"/>
                </a:cxn>
                <a:cxn ang="0">
                  <a:pos x="25" y="11"/>
                </a:cxn>
                <a:cxn ang="0">
                  <a:pos x="27" y="16"/>
                </a:cxn>
                <a:cxn ang="0">
                  <a:pos x="25" y="30"/>
                </a:cxn>
                <a:cxn ang="0">
                  <a:pos x="31" y="39"/>
                </a:cxn>
                <a:cxn ang="0">
                  <a:pos x="31" y="45"/>
                </a:cxn>
                <a:cxn ang="0">
                  <a:pos x="33" y="49"/>
                </a:cxn>
                <a:cxn ang="0">
                  <a:pos x="34" y="58"/>
                </a:cxn>
                <a:cxn ang="0">
                  <a:pos x="34" y="63"/>
                </a:cxn>
                <a:cxn ang="0">
                  <a:pos x="33" y="66"/>
                </a:cxn>
                <a:cxn ang="0">
                  <a:pos x="30" y="67"/>
                </a:cxn>
                <a:cxn ang="0">
                  <a:pos x="27" y="70"/>
                </a:cxn>
                <a:cxn ang="0">
                  <a:pos x="25" y="69"/>
                </a:cxn>
                <a:cxn ang="0">
                  <a:pos x="30" y="58"/>
                </a:cxn>
                <a:cxn ang="0">
                  <a:pos x="28" y="54"/>
                </a:cxn>
                <a:cxn ang="0">
                  <a:pos x="27" y="49"/>
                </a:cxn>
                <a:cxn ang="0">
                  <a:pos x="25" y="39"/>
                </a:cxn>
                <a:cxn ang="0">
                  <a:pos x="24" y="36"/>
                </a:cxn>
                <a:cxn ang="0">
                  <a:pos x="21" y="33"/>
                </a:cxn>
                <a:cxn ang="0">
                  <a:pos x="19" y="30"/>
                </a:cxn>
                <a:cxn ang="0">
                  <a:pos x="19" y="8"/>
                </a:cxn>
                <a:cxn ang="0">
                  <a:pos x="18" y="6"/>
                </a:cxn>
                <a:cxn ang="0">
                  <a:pos x="16" y="5"/>
                </a:cxn>
                <a:cxn ang="0">
                  <a:pos x="12" y="3"/>
                </a:cxn>
                <a:cxn ang="0">
                  <a:pos x="2" y="3"/>
                </a:cxn>
                <a:cxn ang="0">
                  <a:pos x="0" y="2"/>
                </a:cxn>
                <a:cxn ang="0">
                  <a:pos x="2" y="0"/>
                </a:cxn>
                <a:cxn ang="0">
                  <a:pos x="2" y="0"/>
                </a:cxn>
              </a:cxnLst>
              <a:rect l="0" t="0" r="r" b="b"/>
              <a:pathLst>
                <a:path w="34" h="70">
                  <a:moveTo>
                    <a:pt x="2" y="0"/>
                  </a:moveTo>
                  <a:lnTo>
                    <a:pt x="13" y="0"/>
                  </a:lnTo>
                  <a:lnTo>
                    <a:pt x="18" y="2"/>
                  </a:lnTo>
                  <a:lnTo>
                    <a:pt x="22" y="6"/>
                  </a:lnTo>
                  <a:lnTo>
                    <a:pt x="25" y="11"/>
                  </a:lnTo>
                  <a:lnTo>
                    <a:pt x="27" y="16"/>
                  </a:lnTo>
                  <a:lnTo>
                    <a:pt x="25" y="30"/>
                  </a:lnTo>
                  <a:lnTo>
                    <a:pt x="31" y="39"/>
                  </a:lnTo>
                  <a:lnTo>
                    <a:pt x="31" y="45"/>
                  </a:lnTo>
                  <a:lnTo>
                    <a:pt x="33" y="49"/>
                  </a:lnTo>
                  <a:lnTo>
                    <a:pt x="34" y="58"/>
                  </a:lnTo>
                  <a:lnTo>
                    <a:pt x="34" y="63"/>
                  </a:lnTo>
                  <a:lnTo>
                    <a:pt x="33" y="66"/>
                  </a:lnTo>
                  <a:lnTo>
                    <a:pt x="30" y="67"/>
                  </a:lnTo>
                  <a:lnTo>
                    <a:pt x="27" y="70"/>
                  </a:lnTo>
                  <a:lnTo>
                    <a:pt x="25" y="69"/>
                  </a:lnTo>
                  <a:lnTo>
                    <a:pt x="30" y="58"/>
                  </a:lnTo>
                  <a:lnTo>
                    <a:pt x="28" y="54"/>
                  </a:lnTo>
                  <a:lnTo>
                    <a:pt x="27" y="49"/>
                  </a:lnTo>
                  <a:lnTo>
                    <a:pt x="25" y="39"/>
                  </a:lnTo>
                  <a:lnTo>
                    <a:pt x="24" y="36"/>
                  </a:lnTo>
                  <a:lnTo>
                    <a:pt x="21" y="33"/>
                  </a:lnTo>
                  <a:lnTo>
                    <a:pt x="19" y="30"/>
                  </a:lnTo>
                  <a:lnTo>
                    <a:pt x="19" y="8"/>
                  </a:lnTo>
                  <a:lnTo>
                    <a:pt x="18" y="6"/>
                  </a:lnTo>
                  <a:lnTo>
                    <a:pt x="16" y="5"/>
                  </a:lnTo>
                  <a:lnTo>
                    <a:pt x="12" y="3"/>
                  </a:lnTo>
                  <a:lnTo>
                    <a:pt x="2" y="3"/>
                  </a:lnTo>
                  <a:lnTo>
                    <a:pt x="0" y="2"/>
                  </a:lnTo>
                  <a:lnTo>
                    <a:pt x="2" y="0"/>
                  </a:lnTo>
                  <a:lnTo>
                    <a:pt x="2" y="0"/>
                  </a:lnTo>
                  <a:close/>
                </a:path>
              </a:pathLst>
            </a:custGeom>
            <a:solidFill>
              <a:srgbClr val="000000"/>
            </a:solidFill>
            <a:ln w="9525">
              <a:noFill/>
              <a:round/>
              <a:headEnd/>
              <a:tailEnd/>
            </a:ln>
          </p:spPr>
          <p:txBody>
            <a:bodyPr>
              <a:prstTxWarp prst="textNoShape">
                <a:avLst/>
              </a:prstTxWarp>
            </a:bodyPr>
            <a:lstStyle/>
            <a:p>
              <a:endParaRPr lang="en-US"/>
            </a:p>
          </p:txBody>
        </p:sp>
        <p:sp>
          <p:nvSpPr>
            <p:cNvPr id="3840083" name="Freeform 83"/>
            <p:cNvSpPr>
              <a:spLocks/>
            </p:cNvSpPr>
            <p:nvPr/>
          </p:nvSpPr>
          <p:spPr bwMode="auto">
            <a:xfrm>
              <a:off x="1098" y="1018"/>
              <a:ext cx="72" cy="34"/>
            </a:xfrm>
            <a:custGeom>
              <a:avLst/>
              <a:gdLst/>
              <a:ahLst/>
              <a:cxnLst>
                <a:cxn ang="0">
                  <a:pos x="70" y="3"/>
                </a:cxn>
                <a:cxn ang="0">
                  <a:pos x="64" y="6"/>
                </a:cxn>
                <a:cxn ang="0">
                  <a:pos x="63" y="9"/>
                </a:cxn>
                <a:cxn ang="0">
                  <a:pos x="60" y="10"/>
                </a:cxn>
                <a:cxn ang="0">
                  <a:pos x="52" y="10"/>
                </a:cxn>
                <a:cxn ang="0">
                  <a:pos x="46" y="9"/>
                </a:cxn>
                <a:cxn ang="0">
                  <a:pos x="41" y="10"/>
                </a:cxn>
                <a:cxn ang="0">
                  <a:pos x="38" y="14"/>
                </a:cxn>
                <a:cxn ang="0">
                  <a:pos x="33" y="19"/>
                </a:cxn>
                <a:cxn ang="0">
                  <a:pos x="29" y="22"/>
                </a:cxn>
                <a:cxn ang="0">
                  <a:pos x="20" y="22"/>
                </a:cxn>
                <a:cxn ang="0">
                  <a:pos x="11" y="23"/>
                </a:cxn>
                <a:cxn ang="0">
                  <a:pos x="8" y="31"/>
                </a:cxn>
                <a:cxn ang="0">
                  <a:pos x="3" y="34"/>
                </a:cxn>
                <a:cxn ang="0">
                  <a:pos x="0" y="32"/>
                </a:cxn>
                <a:cxn ang="0">
                  <a:pos x="0" y="29"/>
                </a:cxn>
                <a:cxn ang="0">
                  <a:pos x="2" y="28"/>
                </a:cxn>
                <a:cxn ang="0">
                  <a:pos x="3" y="26"/>
                </a:cxn>
                <a:cxn ang="0">
                  <a:pos x="8" y="19"/>
                </a:cxn>
                <a:cxn ang="0">
                  <a:pos x="12" y="16"/>
                </a:cxn>
                <a:cxn ang="0">
                  <a:pos x="17" y="14"/>
                </a:cxn>
                <a:cxn ang="0">
                  <a:pos x="27" y="14"/>
                </a:cxn>
                <a:cxn ang="0">
                  <a:pos x="36" y="9"/>
                </a:cxn>
                <a:cxn ang="0">
                  <a:pos x="41" y="4"/>
                </a:cxn>
                <a:cxn ang="0">
                  <a:pos x="45" y="3"/>
                </a:cxn>
                <a:cxn ang="0">
                  <a:pos x="52" y="4"/>
                </a:cxn>
                <a:cxn ang="0">
                  <a:pos x="58" y="6"/>
                </a:cxn>
                <a:cxn ang="0">
                  <a:pos x="64" y="3"/>
                </a:cxn>
                <a:cxn ang="0">
                  <a:pos x="72" y="0"/>
                </a:cxn>
                <a:cxn ang="0">
                  <a:pos x="72" y="1"/>
                </a:cxn>
                <a:cxn ang="0">
                  <a:pos x="70" y="3"/>
                </a:cxn>
                <a:cxn ang="0">
                  <a:pos x="70" y="3"/>
                </a:cxn>
              </a:cxnLst>
              <a:rect l="0" t="0" r="r" b="b"/>
              <a:pathLst>
                <a:path w="72" h="34">
                  <a:moveTo>
                    <a:pt x="70" y="3"/>
                  </a:moveTo>
                  <a:lnTo>
                    <a:pt x="64" y="6"/>
                  </a:lnTo>
                  <a:lnTo>
                    <a:pt x="63" y="9"/>
                  </a:lnTo>
                  <a:lnTo>
                    <a:pt x="60" y="10"/>
                  </a:lnTo>
                  <a:lnTo>
                    <a:pt x="52" y="10"/>
                  </a:lnTo>
                  <a:lnTo>
                    <a:pt x="46" y="9"/>
                  </a:lnTo>
                  <a:lnTo>
                    <a:pt x="41" y="10"/>
                  </a:lnTo>
                  <a:lnTo>
                    <a:pt x="38" y="14"/>
                  </a:lnTo>
                  <a:lnTo>
                    <a:pt x="33" y="19"/>
                  </a:lnTo>
                  <a:lnTo>
                    <a:pt x="29" y="22"/>
                  </a:lnTo>
                  <a:lnTo>
                    <a:pt x="20" y="22"/>
                  </a:lnTo>
                  <a:lnTo>
                    <a:pt x="11" y="23"/>
                  </a:lnTo>
                  <a:lnTo>
                    <a:pt x="8" y="31"/>
                  </a:lnTo>
                  <a:lnTo>
                    <a:pt x="3" y="34"/>
                  </a:lnTo>
                  <a:lnTo>
                    <a:pt x="0" y="32"/>
                  </a:lnTo>
                  <a:lnTo>
                    <a:pt x="0" y="29"/>
                  </a:lnTo>
                  <a:lnTo>
                    <a:pt x="2" y="28"/>
                  </a:lnTo>
                  <a:lnTo>
                    <a:pt x="3" y="26"/>
                  </a:lnTo>
                  <a:lnTo>
                    <a:pt x="8" y="19"/>
                  </a:lnTo>
                  <a:lnTo>
                    <a:pt x="12" y="16"/>
                  </a:lnTo>
                  <a:lnTo>
                    <a:pt x="17" y="14"/>
                  </a:lnTo>
                  <a:lnTo>
                    <a:pt x="27" y="14"/>
                  </a:lnTo>
                  <a:lnTo>
                    <a:pt x="36" y="9"/>
                  </a:lnTo>
                  <a:lnTo>
                    <a:pt x="41" y="4"/>
                  </a:lnTo>
                  <a:lnTo>
                    <a:pt x="45" y="3"/>
                  </a:lnTo>
                  <a:lnTo>
                    <a:pt x="52" y="4"/>
                  </a:lnTo>
                  <a:lnTo>
                    <a:pt x="58" y="6"/>
                  </a:lnTo>
                  <a:lnTo>
                    <a:pt x="64" y="3"/>
                  </a:lnTo>
                  <a:lnTo>
                    <a:pt x="72" y="0"/>
                  </a:lnTo>
                  <a:lnTo>
                    <a:pt x="72" y="1"/>
                  </a:lnTo>
                  <a:lnTo>
                    <a:pt x="70" y="3"/>
                  </a:lnTo>
                  <a:lnTo>
                    <a:pt x="70" y="3"/>
                  </a:lnTo>
                  <a:close/>
                </a:path>
              </a:pathLst>
            </a:custGeom>
            <a:solidFill>
              <a:srgbClr val="000000"/>
            </a:solidFill>
            <a:ln w="9525">
              <a:noFill/>
              <a:round/>
              <a:headEnd/>
              <a:tailEnd/>
            </a:ln>
          </p:spPr>
          <p:txBody>
            <a:bodyPr>
              <a:prstTxWarp prst="textNoShape">
                <a:avLst/>
              </a:prstTxWarp>
            </a:bodyPr>
            <a:lstStyle/>
            <a:p>
              <a:endParaRPr lang="en-US"/>
            </a:p>
          </p:txBody>
        </p:sp>
        <p:sp>
          <p:nvSpPr>
            <p:cNvPr id="3840084" name="Freeform 84"/>
            <p:cNvSpPr>
              <a:spLocks/>
            </p:cNvSpPr>
            <p:nvPr/>
          </p:nvSpPr>
          <p:spPr bwMode="auto">
            <a:xfrm>
              <a:off x="1089" y="998"/>
              <a:ext cx="79" cy="18"/>
            </a:xfrm>
            <a:custGeom>
              <a:avLst/>
              <a:gdLst/>
              <a:ahLst/>
              <a:cxnLst>
                <a:cxn ang="0">
                  <a:pos x="78" y="14"/>
                </a:cxn>
                <a:cxn ang="0">
                  <a:pos x="67" y="12"/>
                </a:cxn>
                <a:cxn ang="0">
                  <a:pos x="57" y="8"/>
                </a:cxn>
                <a:cxn ang="0">
                  <a:pos x="48" y="6"/>
                </a:cxn>
                <a:cxn ang="0">
                  <a:pos x="36" y="8"/>
                </a:cxn>
                <a:cxn ang="0">
                  <a:pos x="30" y="6"/>
                </a:cxn>
                <a:cxn ang="0">
                  <a:pos x="24" y="6"/>
                </a:cxn>
                <a:cxn ang="0">
                  <a:pos x="12" y="11"/>
                </a:cxn>
                <a:cxn ang="0">
                  <a:pos x="3" y="18"/>
                </a:cxn>
                <a:cxn ang="0">
                  <a:pos x="0" y="18"/>
                </a:cxn>
                <a:cxn ang="0">
                  <a:pos x="0" y="15"/>
                </a:cxn>
                <a:cxn ang="0">
                  <a:pos x="3" y="12"/>
                </a:cxn>
                <a:cxn ang="0">
                  <a:pos x="5" y="11"/>
                </a:cxn>
                <a:cxn ang="0">
                  <a:pos x="9" y="8"/>
                </a:cxn>
                <a:cxn ang="0">
                  <a:pos x="14" y="5"/>
                </a:cxn>
                <a:cxn ang="0">
                  <a:pos x="17" y="3"/>
                </a:cxn>
                <a:cxn ang="0">
                  <a:pos x="23" y="0"/>
                </a:cxn>
                <a:cxn ang="0">
                  <a:pos x="38" y="2"/>
                </a:cxn>
                <a:cxn ang="0">
                  <a:pos x="58" y="3"/>
                </a:cxn>
                <a:cxn ang="0">
                  <a:pos x="69" y="9"/>
                </a:cxn>
                <a:cxn ang="0">
                  <a:pos x="73" y="11"/>
                </a:cxn>
                <a:cxn ang="0">
                  <a:pos x="78" y="11"/>
                </a:cxn>
                <a:cxn ang="0">
                  <a:pos x="79" y="12"/>
                </a:cxn>
                <a:cxn ang="0">
                  <a:pos x="78" y="14"/>
                </a:cxn>
                <a:cxn ang="0">
                  <a:pos x="78" y="14"/>
                </a:cxn>
              </a:cxnLst>
              <a:rect l="0" t="0" r="r" b="b"/>
              <a:pathLst>
                <a:path w="79" h="18">
                  <a:moveTo>
                    <a:pt x="78" y="14"/>
                  </a:moveTo>
                  <a:lnTo>
                    <a:pt x="67" y="12"/>
                  </a:lnTo>
                  <a:lnTo>
                    <a:pt x="57" y="8"/>
                  </a:lnTo>
                  <a:lnTo>
                    <a:pt x="48" y="6"/>
                  </a:lnTo>
                  <a:lnTo>
                    <a:pt x="36" y="8"/>
                  </a:lnTo>
                  <a:lnTo>
                    <a:pt x="30" y="6"/>
                  </a:lnTo>
                  <a:lnTo>
                    <a:pt x="24" y="6"/>
                  </a:lnTo>
                  <a:lnTo>
                    <a:pt x="12" y="11"/>
                  </a:lnTo>
                  <a:lnTo>
                    <a:pt x="3" y="18"/>
                  </a:lnTo>
                  <a:lnTo>
                    <a:pt x="0" y="18"/>
                  </a:lnTo>
                  <a:lnTo>
                    <a:pt x="0" y="15"/>
                  </a:lnTo>
                  <a:lnTo>
                    <a:pt x="3" y="12"/>
                  </a:lnTo>
                  <a:lnTo>
                    <a:pt x="5" y="11"/>
                  </a:lnTo>
                  <a:lnTo>
                    <a:pt x="9" y="8"/>
                  </a:lnTo>
                  <a:lnTo>
                    <a:pt x="14" y="5"/>
                  </a:lnTo>
                  <a:lnTo>
                    <a:pt x="17" y="3"/>
                  </a:lnTo>
                  <a:lnTo>
                    <a:pt x="23" y="0"/>
                  </a:lnTo>
                  <a:lnTo>
                    <a:pt x="38" y="2"/>
                  </a:lnTo>
                  <a:lnTo>
                    <a:pt x="58" y="3"/>
                  </a:lnTo>
                  <a:lnTo>
                    <a:pt x="69" y="9"/>
                  </a:lnTo>
                  <a:lnTo>
                    <a:pt x="73" y="11"/>
                  </a:lnTo>
                  <a:lnTo>
                    <a:pt x="78" y="11"/>
                  </a:lnTo>
                  <a:lnTo>
                    <a:pt x="79" y="12"/>
                  </a:lnTo>
                  <a:lnTo>
                    <a:pt x="78" y="14"/>
                  </a:lnTo>
                  <a:lnTo>
                    <a:pt x="78" y="14"/>
                  </a:lnTo>
                  <a:close/>
                </a:path>
              </a:pathLst>
            </a:custGeom>
            <a:solidFill>
              <a:srgbClr val="000000"/>
            </a:solidFill>
            <a:ln w="9525">
              <a:noFill/>
              <a:round/>
              <a:headEnd/>
              <a:tailEnd/>
            </a:ln>
          </p:spPr>
          <p:txBody>
            <a:bodyPr>
              <a:prstTxWarp prst="textNoShape">
                <a:avLst/>
              </a:prstTxWarp>
            </a:bodyPr>
            <a:lstStyle/>
            <a:p>
              <a:endParaRPr lang="en-US"/>
            </a:p>
          </p:txBody>
        </p:sp>
        <p:sp>
          <p:nvSpPr>
            <p:cNvPr id="3840085" name="Freeform 85"/>
            <p:cNvSpPr>
              <a:spLocks/>
            </p:cNvSpPr>
            <p:nvPr/>
          </p:nvSpPr>
          <p:spPr bwMode="auto">
            <a:xfrm>
              <a:off x="1083" y="1018"/>
              <a:ext cx="6" cy="38"/>
            </a:xfrm>
            <a:custGeom>
              <a:avLst/>
              <a:gdLst/>
              <a:ahLst/>
              <a:cxnLst>
                <a:cxn ang="0">
                  <a:pos x="5" y="3"/>
                </a:cxn>
                <a:cxn ang="0">
                  <a:pos x="3" y="7"/>
                </a:cxn>
                <a:cxn ang="0">
                  <a:pos x="3" y="19"/>
                </a:cxn>
                <a:cxn ang="0">
                  <a:pos x="5" y="29"/>
                </a:cxn>
                <a:cxn ang="0">
                  <a:pos x="6" y="35"/>
                </a:cxn>
                <a:cxn ang="0">
                  <a:pos x="6" y="38"/>
                </a:cxn>
                <a:cxn ang="0">
                  <a:pos x="5" y="38"/>
                </a:cxn>
                <a:cxn ang="0">
                  <a:pos x="2" y="37"/>
                </a:cxn>
                <a:cxn ang="0">
                  <a:pos x="0" y="29"/>
                </a:cxn>
                <a:cxn ang="0">
                  <a:pos x="0" y="7"/>
                </a:cxn>
                <a:cxn ang="0">
                  <a:pos x="2" y="1"/>
                </a:cxn>
                <a:cxn ang="0">
                  <a:pos x="3" y="0"/>
                </a:cxn>
                <a:cxn ang="0">
                  <a:pos x="5" y="3"/>
                </a:cxn>
                <a:cxn ang="0">
                  <a:pos x="5" y="3"/>
                </a:cxn>
              </a:cxnLst>
              <a:rect l="0" t="0" r="r" b="b"/>
              <a:pathLst>
                <a:path w="6" h="38">
                  <a:moveTo>
                    <a:pt x="5" y="3"/>
                  </a:moveTo>
                  <a:lnTo>
                    <a:pt x="3" y="7"/>
                  </a:lnTo>
                  <a:lnTo>
                    <a:pt x="3" y="19"/>
                  </a:lnTo>
                  <a:lnTo>
                    <a:pt x="5" y="29"/>
                  </a:lnTo>
                  <a:lnTo>
                    <a:pt x="6" y="35"/>
                  </a:lnTo>
                  <a:lnTo>
                    <a:pt x="6" y="38"/>
                  </a:lnTo>
                  <a:lnTo>
                    <a:pt x="5" y="38"/>
                  </a:lnTo>
                  <a:lnTo>
                    <a:pt x="2" y="37"/>
                  </a:lnTo>
                  <a:lnTo>
                    <a:pt x="0" y="29"/>
                  </a:lnTo>
                  <a:lnTo>
                    <a:pt x="0" y="7"/>
                  </a:lnTo>
                  <a:lnTo>
                    <a:pt x="2" y="1"/>
                  </a:lnTo>
                  <a:lnTo>
                    <a:pt x="3" y="0"/>
                  </a:lnTo>
                  <a:lnTo>
                    <a:pt x="5" y="3"/>
                  </a:lnTo>
                  <a:lnTo>
                    <a:pt x="5" y="3"/>
                  </a:lnTo>
                  <a:close/>
                </a:path>
              </a:pathLst>
            </a:custGeom>
            <a:solidFill>
              <a:srgbClr val="000000"/>
            </a:solidFill>
            <a:ln w="9525">
              <a:noFill/>
              <a:round/>
              <a:headEnd/>
              <a:tailEnd/>
            </a:ln>
          </p:spPr>
          <p:txBody>
            <a:bodyPr>
              <a:prstTxWarp prst="textNoShape">
                <a:avLst/>
              </a:prstTxWarp>
            </a:bodyPr>
            <a:lstStyle/>
            <a:p>
              <a:endParaRPr lang="en-US"/>
            </a:p>
          </p:txBody>
        </p:sp>
        <p:sp>
          <p:nvSpPr>
            <p:cNvPr id="3840086" name="Freeform 86"/>
            <p:cNvSpPr>
              <a:spLocks/>
            </p:cNvSpPr>
            <p:nvPr/>
          </p:nvSpPr>
          <p:spPr bwMode="auto">
            <a:xfrm>
              <a:off x="1089" y="1061"/>
              <a:ext cx="14" cy="32"/>
            </a:xfrm>
            <a:custGeom>
              <a:avLst/>
              <a:gdLst/>
              <a:ahLst/>
              <a:cxnLst>
                <a:cxn ang="0">
                  <a:pos x="5" y="3"/>
                </a:cxn>
                <a:cxn ang="0">
                  <a:pos x="2" y="3"/>
                </a:cxn>
                <a:cxn ang="0">
                  <a:pos x="2" y="6"/>
                </a:cxn>
                <a:cxn ang="0">
                  <a:pos x="3" y="10"/>
                </a:cxn>
                <a:cxn ang="0">
                  <a:pos x="5" y="15"/>
                </a:cxn>
                <a:cxn ang="0">
                  <a:pos x="6" y="18"/>
                </a:cxn>
                <a:cxn ang="0">
                  <a:pos x="11" y="25"/>
                </a:cxn>
                <a:cxn ang="0">
                  <a:pos x="12" y="28"/>
                </a:cxn>
                <a:cxn ang="0">
                  <a:pos x="14" y="29"/>
                </a:cxn>
                <a:cxn ang="0">
                  <a:pos x="14" y="32"/>
                </a:cxn>
                <a:cxn ang="0">
                  <a:pos x="12" y="32"/>
                </a:cxn>
                <a:cxn ang="0">
                  <a:pos x="6" y="26"/>
                </a:cxn>
                <a:cxn ang="0">
                  <a:pos x="3" y="19"/>
                </a:cxn>
                <a:cxn ang="0">
                  <a:pos x="0" y="10"/>
                </a:cxn>
                <a:cxn ang="0">
                  <a:pos x="0" y="3"/>
                </a:cxn>
                <a:cxn ang="0">
                  <a:pos x="2" y="1"/>
                </a:cxn>
                <a:cxn ang="0">
                  <a:pos x="5" y="0"/>
                </a:cxn>
                <a:cxn ang="0">
                  <a:pos x="5" y="1"/>
                </a:cxn>
                <a:cxn ang="0">
                  <a:pos x="5" y="3"/>
                </a:cxn>
                <a:cxn ang="0">
                  <a:pos x="5" y="3"/>
                </a:cxn>
              </a:cxnLst>
              <a:rect l="0" t="0" r="r" b="b"/>
              <a:pathLst>
                <a:path w="14" h="32">
                  <a:moveTo>
                    <a:pt x="5" y="3"/>
                  </a:moveTo>
                  <a:lnTo>
                    <a:pt x="2" y="3"/>
                  </a:lnTo>
                  <a:lnTo>
                    <a:pt x="2" y="6"/>
                  </a:lnTo>
                  <a:lnTo>
                    <a:pt x="3" y="10"/>
                  </a:lnTo>
                  <a:lnTo>
                    <a:pt x="5" y="15"/>
                  </a:lnTo>
                  <a:lnTo>
                    <a:pt x="6" y="18"/>
                  </a:lnTo>
                  <a:lnTo>
                    <a:pt x="11" y="25"/>
                  </a:lnTo>
                  <a:lnTo>
                    <a:pt x="12" y="28"/>
                  </a:lnTo>
                  <a:lnTo>
                    <a:pt x="14" y="29"/>
                  </a:lnTo>
                  <a:lnTo>
                    <a:pt x="14" y="32"/>
                  </a:lnTo>
                  <a:lnTo>
                    <a:pt x="12" y="32"/>
                  </a:lnTo>
                  <a:lnTo>
                    <a:pt x="6" y="26"/>
                  </a:lnTo>
                  <a:lnTo>
                    <a:pt x="3" y="19"/>
                  </a:lnTo>
                  <a:lnTo>
                    <a:pt x="0" y="10"/>
                  </a:lnTo>
                  <a:lnTo>
                    <a:pt x="0" y="3"/>
                  </a:lnTo>
                  <a:lnTo>
                    <a:pt x="2" y="1"/>
                  </a:lnTo>
                  <a:lnTo>
                    <a:pt x="5" y="0"/>
                  </a:lnTo>
                  <a:lnTo>
                    <a:pt x="5" y="1"/>
                  </a:lnTo>
                  <a:lnTo>
                    <a:pt x="5" y="3"/>
                  </a:lnTo>
                  <a:lnTo>
                    <a:pt x="5" y="3"/>
                  </a:lnTo>
                  <a:close/>
                </a:path>
              </a:pathLst>
            </a:custGeom>
            <a:solidFill>
              <a:srgbClr val="000000"/>
            </a:solidFill>
            <a:ln w="9525">
              <a:noFill/>
              <a:round/>
              <a:headEnd/>
              <a:tailEnd/>
            </a:ln>
          </p:spPr>
          <p:txBody>
            <a:bodyPr>
              <a:prstTxWarp prst="textNoShape">
                <a:avLst/>
              </a:prstTxWarp>
            </a:bodyPr>
            <a:lstStyle/>
            <a:p>
              <a:endParaRPr lang="en-US"/>
            </a:p>
          </p:txBody>
        </p:sp>
        <p:sp>
          <p:nvSpPr>
            <p:cNvPr id="3840087" name="Freeform 87"/>
            <p:cNvSpPr>
              <a:spLocks/>
            </p:cNvSpPr>
            <p:nvPr/>
          </p:nvSpPr>
          <p:spPr bwMode="auto">
            <a:xfrm>
              <a:off x="1161" y="1027"/>
              <a:ext cx="18" cy="98"/>
            </a:xfrm>
            <a:custGeom>
              <a:avLst/>
              <a:gdLst/>
              <a:ahLst/>
              <a:cxnLst>
                <a:cxn ang="0">
                  <a:pos x="10" y="0"/>
                </a:cxn>
                <a:cxn ang="0">
                  <a:pos x="15" y="26"/>
                </a:cxn>
                <a:cxn ang="0">
                  <a:pos x="18" y="38"/>
                </a:cxn>
                <a:cxn ang="0">
                  <a:pos x="16" y="50"/>
                </a:cxn>
                <a:cxn ang="0">
                  <a:pos x="13" y="74"/>
                </a:cxn>
                <a:cxn ang="0">
                  <a:pos x="12" y="81"/>
                </a:cxn>
                <a:cxn ang="0">
                  <a:pos x="9" y="90"/>
                </a:cxn>
                <a:cxn ang="0">
                  <a:pos x="4" y="96"/>
                </a:cxn>
                <a:cxn ang="0">
                  <a:pos x="1" y="98"/>
                </a:cxn>
                <a:cxn ang="0">
                  <a:pos x="0" y="95"/>
                </a:cxn>
                <a:cxn ang="0">
                  <a:pos x="3" y="90"/>
                </a:cxn>
                <a:cxn ang="0">
                  <a:pos x="6" y="87"/>
                </a:cxn>
                <a:cxn ang="0">
                  <a:pos x="9" y="72"/>
                </a:cxn>
                <a:cxn ang="0">
                  <a:pos x="10" y="60"/>
                </a:cxn>
                <a:cxn ang="0">
                  <a:pos x="13" y="49"/>
                </a:cxn>
                <a:cxn ang="0">
                  <a:pos x="15" y="38"/>
                </a:cxn>
                <a:cxn ang="0">
                  <a:pos x="12" y="28"/>
                </a:cxn>
                <a:cxn ang="0">
                  <a:pos x="12" y="13"/>
                </a:cxn>
                <a:cxn ang="0">
                  <a:pos x="9" y="1"/>
                </a:cxn>
                <a:cxn ang="0">
                  <a:pos x="10" y="0"/>
                </a:cxn>
                <a:cxn ang="0">
                  <a:pos x="10" y="0"/>
                </a:cxn>
                <a:cxn ang="0">
                  <a:pos x="10" y="0"/>
                </a:cxn>
              </a:cxnLst>
              <a:rect l="0" t="0" r="r" b="b"/>
              <a:pathLst>
                <a:path w="18" h="98">
                  <a:moveTo>
                    <a:pt x="10" y="0"/>
                  </a:moveTo>
                  <a:lnTo>
                    <a:pt x="15" y="26"/>
                  </a:lnTo>
                  <a:lnTo>
                    <a:pt x="18" y="38"/>
                  </a:lnTo>
                  <a:lnTo>
                    <a:pt x="16" y="50"/>
                  </a:lnTo>
                  <a:lnTo>
                    <a:pt x="13" y="74"/>
                  </a:lnTo>
                  <a:lnTo>
                    <a:pt x="12" y="81"/>
                  </a:lnTo>
                  <a:lnTo>
                    <a:pt x="9" y="90"/>
                  </a:lnTo>
                  <a:lnTo>
                    <a:pt x="4" y="96"/>
                  </a:lnTo>
                  <a:lnTo>
                    <a:pt x="1" y="98"/>
                  </a:lnTo>
                  <a:lnTo>
                    <a:pt x="0" y="95"/>
                  </a:lnTo>
                  <a:lnTo>
                    <a:pt x="3" y="90"/>
                  </a:lnTo>
                  <a:lnTo>
                    <a:pt x="6" y="87"/>
                  </a:lnTo>
                  <a:lnTo>
                    <a:pt x="9" y="72"/>
                  </a:lnTo>
                  <a:lnTo>
                    <a:pt x="10" y="60"/>
                  </a:lnTo>
                  <a:lnTo>
                    <a:pt x="13" y="49"/>
                  </a:lnTo>
                  <a:lnTo>
                    <a:pt x="15" y="38"/>
                  </a:lnTo>
                  <a:lnTo>
                    <a:pt x="12" y="28"/>
                  </a:lnTo>
                  <a:lnTo>
                    <a:pt x="12" y="13"/>
                  </a:lnTo>
                  <a:lnTo>
                    <a:pt x="9" y="1"/>
                  </a:lnTo>
                  <a:lnTo>
                    <a:pt x="10" y="0"/>
                  </a:lnTo>
                  <a:lnTo>
                    <a:pt x="10" y="0"/>
                  </a:lnTo>
                  <a:lnTo>
                    <a:pt x="10" y="0"/>
                  </a:lnTo>
                  <a:close/>
                </a:path>
              </a:pathLst>
            </a:custGeom>
            <a:solidFill>
              <a:srgbClr val="000000"/>
            </a:solidFill>
            <a:ln w="9525">
              <a:noFill/>
              <a:round/>
              <a:headEnd/>
              <a:tailEnd/>
            </a:ln>
          </p:spPr>
          <p:txBody>
            <a:bodyPr>
              <a:prstTxWarp prst="textNoShape">
                <a:avLst/>
              </a:prstTxWarp>
            </a:bodyPr>
            <a:lstStyle/>
            <a:p>
              <a:endParaRPr lang="en-US"/>
            </a:p>
          </p:txBody>
        </p:sp>
        <p:sp>
          <p:nvSpPr>
            <p:cNvPr id="3840088" name="Freeform 88"/>
            <p:cNvSpPr>
              <a:spLocks/>
            </p:cNvSpPr>
            <p:nvPr/>
          </p:nvSpPr>
          <p:spPr bwMode="auto">
            <a:xfrm>
              <a:off x="1113" y="1107"/>
              <a:ext cx="40" cy="21"/>
            </a:xfrm>
            <a:custGeom>
              <a:avLst/>
              <a:gdLst/>
              <a:ahLst/>
              <a:cxnLst>
                <a:cxn ang="0">
                  <a:pos x="2" y="0"/>
                </a:cxn>
                <a:cxn ang="0">
                  <a:pos x="9" y="3"/>
                </a:cxn>
                <a:cxn ang="0">
                  <a:pos x="15" y="7"/>
                </a:cxn>
                <a:cxn ang="0">
                  <a:pos x="21" y="10"/>
                </a:cxn>
                <a:cxn ang="0">
                  <a:pos x="29" y="13"/>
                </a:cxn>
                <a:cxn ang="0">
                  <a:pos x="39" y="16"/>
                </a:cxn>
                <a:cxn ang="0">
                  <a:pos x="40" y="19"/>
                </a:cxn>
                <a:cxn ang="0">
                  <a:pos x="40" y="21"/>
                </a:cxn>
                <a:cxn ang="0">
                  <a:pos x="39" y="21"/>
                </a:cxn>
                <a:cxn ang="0">
                  <a:pos x="27" y="19"/>
                </a:cxn>
                <a:cxn ang="0">
                  <a:pos x="14" y="12"/>
                </a:cxn>
                <a:cxn ang="0">
                  <a:pos x="11" y="9"/>
                </a:cxn>
                <a:cxn ang="0">
                  <a:pos x="8" y="6"/>
                </a:cxn>
                <a:cxn ang="0">
                  <a:pos x="5" y="4"/>
                </a:cxn>
                <a:cxn ang="0">
                  <a:pos x="2" y="1"/>
                </a:cxn>
                <a:cxn ang="0">
                  <a:pos x="0" y="0"/>
                </a:cxn>
                <a:cxn ang="0">
                  <a:pos x="2" y="0"/>
                </a:cxn>
                <a:cxn ang="0">
                  <a:pos x="2" y="0"/>
                </a:cxn>
              </a:cxnLst>
              <a:rect l="0" t="0" r="r" b="b"/>
              <a:pathLst>
                <a:path w="40" h="21">
                  <a:moveTo>
                    <a:pt x="2" y="0"/>
                  </a:moveTo>
                  <a:lnTo>
                    <a:pt x="9" y="3"/>
                  </a:lnTo>
                  <a:lnTo>
                    <a:pt x="15" y="7"/>
                  </a:lnTo>
                  <a:lnTo>
                    <a:pt x="21" y="10"/>
                  </a:lnTo>
                  <a:lnTo>
                    <a:pt x="29" y="13"/>
                  </a:lnTo>
                  <a:lnTo>
                    <a:pt x="39" y="16"/>
                  </a:lnTo>
                  <a:lnTo>
                    <a:pt x="40" y="19"/>
                  </a:lnTo>
                  <a:lnTo>
                    <a:pt x="40" y="21"/>
                  </a:lnTo>
                  <a:lnTo>
                    <a:pt x="39" y="21"/>
                  </a:lnTo>
                  <a:lnTo>
                    <a:pt x="27" y="19"/>
                  </a:lnTo>
                  <a:lnTo>
                    <a:pt x="14" y="12"/>
                  </a:lnTo>
                  <a:lnTo>
                    <a:pt x="11" y="9"/>
                  </a:lnTo>
                  <a:lnTo>
                    <a:pt x="8" y="6"/>
                  </a:lnTo>
                  <a:lnTo>
                    <a:pt x="5" y="4"/>
                  </a:lnTo>
                  <a:lnTo>
                    <a:pt x="2" y="1"/>
                  </a:lnTo>
                  <a:lnTo>
                    <a:pt x="0" y="0"/>
                  </a:lnTo>
                  <a:lnTo>
                    <a:pt x="2" y="0"/>
                  </a:lnTo>
                  <a:lnTo>
                    <a:pt x="2" y="0"/>
                  </a:lnTo>
                  <a:close/>
                </a:path>
              </a:pathLst>
            </a:custGeom>
            <a:solidFill>
              <a:srgbClr val="000000"/>
            </a:solidFill>
            <a:ln w="9525">
              <a:noFill/>
              <a:round/>
              <a:headEnd/>
              <a:tailEnd/>
            </a:ln>
          </p:spPr>
          <p:txBody>
            <a:bodyPr>
              <a:prstTxWarp prst="textNoShape">
                <a:avLst/>
              </a:prstTxWarp>
            </a:bodyPr>
            <a:lstStyle/>
            <a:p>
              <a:endParaRPr lang="en-US"/>
            </a:p>
          </p:txBody>
        </p:sp>
        <p:sp>
          <p:nvSpPr>
            <p:cNvPr id="3840089" name="Freeform 89"/>
            <p:cNvSpPr>
              <a:spLocks/>
            </p:cNvSpPr>
            <p:nvPr/>
          </p:nvSpPr>
          <p:spPr bwMode="auto">
            <a:xfrm>
              <a:off x="1118" y="1116"/>
              <a:ext cx="28" cy="31"/>
            </a:xfrm>
            <a:custGeom>
              <a:avLst/>
              <a:gdLst/>
              <a:ahLst/>
              <a:cxnLst>
                <a:cxn ang="0">
                  <a:pos x="1" y="0"/>
                </a:cxn>
                <a:cxn ang="0">
                  <a:pos x="7" y="6"/>
                </a:cxn>
                <a:cxn ang="0">
                  <a:pos x="10" y="13"/>
                </a:cxn>
                <a:cxn ang="0">
                  <a:pos x="15" y="19"/>
                </a:cxn>
                <a:cxn ang="0">
                  <a:pos x="18" y="22"/>
                </a:cxn>
                <a:cxn ang="0">
                  <a:pos x="22" y="25"/>
                </a:cxn>
                <a:cxn ang="0">
                  <a:pos x="26" y="27"/>
                </a:cxn>
                <a:cxn ang="0">
                  <a:pos x="28" y="30"/>
                </a:cxn>
                <a:cxn ang="0">
                  <a:pos x="25" y="31"/>
                </a:cxn>
                <a:cxn ang="0">
                  <a:pos x="21" y="30"/>
                </a:cxn>
                <a:cxn ang="0">
                  <a:pos x="13" y="24"/>
                </a:cxn>
                <a:cxn ang="0">
                  <a:pos x="9" y="16"/>
                </a:cxn>
                <a:cxn ang="0">
                  <a:pos x="7" y="13"/>
                </a:cxn>
                <a:cxn ang="0">
                  <a:pos x="6" y="9"/>
                </a:cxn>
                <a:cxn ang="0">
                  <a:pos x="3" y="4"/>
                </a:cxn>
                <a:cxn ang="0">
                  <a:pos x="0" y="1"/>
                </a:cxn>
                <a:cxn ang="0">
                  <a:pos x="0" y="0"/>
                </a:cxn>
                <a:cxn ang="0">
                  <a:pos x="1" y="0"/>
                </a:cxn>
                <a:cxn ang="0">
                  <a:pos x="1" y="0"/>
                </a:cxn>
              </a:cxnLst>
              <a:rect l="0" t="0" r="r" b="b"/>
              <a:pathLst>
                <a:path w="28" h="31">
                  <a:moveTo>
                    <a:pt x="1" y="0"/>
                  </a:moveTo>
                  <a:lnTo>
                    <a:pt x="7" y="6"/>
                  </a:lnTo>
                  <a:lnTo>
                    <a:pt x="10" y="13"/>
                  </a:lnTo>
                  <a:lnTo>
                    <a:pt x="15" y="19"/>
                  </a:lnTo>
                  <a:lnTo>
                    <a:pt x="18" y="22"/>
                  </a:lnTo>
                  <a:lnTo>
                    <a:pt x="22" y="25"/>
                  </a:lnTo>
                  <a:lnTo>
                    <a:pt x="26" y="27"/>
                  </a:lnTo>
                  <a:lnTo>
                    <a:pt x="28" y="30"/>
                  </a:lnTo>
                  <a:lnTo>
                    <a:pt x="25" y="31"/>
                  </a:lnTo>
                  <a:lnTo>
                    <a:pt x="21" y="30"/>
                  </a:lnTo>
                  <a:lnTo>
                    <a:pt x="13" y="24"/>
                  </a:lnTo>
                  <a:lnTo>
                    <a:pt x="9" y="16"/>
                  </a:lnTo>
                  <a:lnTo>
                    <a:pt x="7" y="13"/>
                  </a:lnTo>
                  <a:lnTo>
                    <a:pt x="6" y="9"/>
                  </a:lnTo>
                  <a:lnTo>
                    <a:pt x="3" y="4"/>
                  </a:lnTo>
                  <a:lnTo>
                    <a:pt x="0" y="1"/>
                  </a:lnTo>
                  <a:lnTo>
                    <a:pt x="0" y="0"/>
                  </a:lnTo>
                  <a:lnTo>
                    <a:pt x="1" y="0"/>
                  </a:lnTo>
                  <a:lnTo>
                    <a:pt x="1" y="0"/>
                  </a:lnTo>
                  <a:close/>
                </a:path>
              </a:pathLst>
            </a:custGeom>
            <a:solidFill>
              <a:srgbClr val="000000"/>
            </a:solidFill>
            <a:ln w="9525">
              <a:noFill/>
              <a:round/>
              <a:headEnd/>
              <a:tailEnd/>
            </a:ln>
          </p:spPr>
          <p:txBody>
            <a:bodyPr>
              <a:prstTxWarp prst="textNoShape">
                <a:avLst/>
              </a:prstTxWarp>
            </a:bodyPr>
            <a:lstStyle/>
            <a:p>
              <a:endParaRPr lang="en-US"/>
            </a:p>
          </p:txBody>
        </p:sp>
        <p:sp>
          <p:nvSpPr>
            <p:cNvPr id="3840090" name="Freeform 90"/>
            <p:cNvSpPr>
              <a:spLocks/>
            </p:cNvSpPr>
            <p:nvPr/>
          </p:nvSpPr>
          <p:spPr bwMode="auto">
            <a:xfrm>
              <a:off x="1101" y="1111"/>
              <a:ext cx="24" cy="51"/>
            </a:xfrm>
            <a:custGeom>
              <a:avLst/>
              <a:gdLst/>
              <a:ahLst/>
              <a:cxnLst>
                <a:cxn ang="0">
                  <a:pos x="2" y="0"/>
                </a:cxn>
                <a:cxn ang="0">
                  <a:pos x="5" y="5"/>
                </a:cxn>
                <a:cxn ang="0">
                  <a:pos x="6" y="9"/>
                </a:cxn>
                <a:cxn ang="0">
                  <a:pos x="12" y="18"/>
                </a:cxn>
                <a:cxn ang="0">
                  <a:pos x="15" y="30"/>
                </a:cxn>
                <a:cxn ang="0">
                  <a:pos x="18" y="36"/>
                </a:cxn>
                <a:cxn ang="0">
                  <a:pos x="21" y="42"/>
                </a:cxn>
                <a:cxn ang="0">
                  <a:pos x="24" y="48"/>
                </a:cxn>
                <a:cxn ang="0">
                  <a:pos x="24" y="51"/>
                </a:cxn>
                <a:cxn ang="0">
                  <a:pos x="21" y="51"/>
                </a:cxn>
                <a:cxn ang="0">
                  <a:pos x="17" y="45"/>
                </a:cxn>
                <a:cxn ang="0">
                  <a:pos x="12" y="33"/>
                </a:cxn>
                <a:cxn ang="0">
                  <a:pos x="8" y="20"/>
                </a:cxn>
                <a:cxn ang="0">
                  <a:pos x="6" y="14"/>
                </a:cxn>
                <a:cxn ang="0">
                  <a:pos x="5" y="11"/>
                </a:cxn>
                <a:cxn ang="0">
                  <a:pos x="0" y="0"/>
                </a:cxn>
                <a:cxn ang="0">
                  <a:pos x="2" y="0"/>
                </a:cxn>
                <a:cxn ang="0">
                  <a:pos x="2" y="0"/>
                </a:cxn>
                <a:cxn ang="0">
                  <a:pos x="2" y="0"/>
                </a:cxn>
              </a:cxnLst>
              <a:rect l="0" t="0" r="r" b="b"/>
              <a:pathLst>
                <a:path w="24" h="51">
                  <a:moveTo>
                    <a:pt x="2" y="0"/>
                  </a:moveTo>
                  <a:lnTo>
                    <a:pt x="5" y="5"/>
                  </a:lnTo>
                  <a:lnTo>
                    <a:pt x="6" y="9"/>
                  </a:lnTo>
                  <a:lnTo>
                    <a:pt x="12" y="18"/>
                  </a:lnTo>
                  <a:lnTo>
                    <a:pt x="15" y="30"/>
                  </a:lnTo>
                  <a:lnTo>
                    <a:pt x="18" y="36"/>
                  </a:lnTo>
                  <a:lnTo>
                    <a:pt x="21" y="42"/>
                  </a:lnTo>
                  <a:lnTo>
                    <a:pt x="24" y="48"/>
                  </a:lnTo>
                  <a:lnTo>
                    <a:pt x="24" y="51"/>
                  </a:lnTo>
                  <a:lnTo>
                    <a:pt x="21" y="51"/>
                  </a:lnTo>
                  <a:lnTo>
                    <a:pt x="17" y="45"/>
                  </a:lnTo>
                  <a:lnTo>
                    <a:pt x="12" y="33"/>
                  </a:lnTo>
                  <a:lnTo>
                    <a:pt x="8" y="20"/>
                  </a:lnTo>
                  <a:lnTo>
                    <a:pt x="6" y="14"/>
                  </a:lnTo>
                  <a:lnTo>
                    <a:pt x="5" y="11"/>
                  </a:lnTo>
                  <a:lnTo>
                    <a:pt x="0" y="0"/>
                  </a:lnTo>
                  <a:lnTo>
                    <a:pt x="2" y="0"/>
                  </a:lnTo>
                  <a:lnTo>
                    <a:pt x="2" y="0"/>
                  </a:lnTo>
                  <a:lnTo>
                    <a:pt x="2" y="0"/>
                  </a:lnTo>
                  <a:close/>
                </a:path>
              </a:pathLst>
            </a:custGeom>
            <a:solidFill>
              <a:srgbClr val="000000"/>
            </a:solidFill>
            <a:ln w="9525">
              <a:noFill/>
              <a:round/>
              <a:headEnd/>
              <a:tailEnd/>
            </a:ln>
          </p:spPr>
          <p:txBody>
            <a:bodyPr>
              <a:prstTxWarp prst="textNoShape">
                <a:avLst/>
              </a:prstTxWarp>
            </a:bodyPr>
            <a:lstStyle/>
            <a:p>
              <a:endParaRPr lang="en-US"/>
            </a:p>
          </p:txBody>
        </p:sp>
        <p:sp>
          <p:nvSpPr>
            <p:cNvPr id="3840091" name="Freeform 91"/>
            <p:cNvSpPr>
              <a:spLocks/>
            </p:cNvSpPr>
            <p:nvPr/>
          </p:nvSpPr>
          <p:spPr bwMode="auto">
            <a:xfrm>
              <a:off x="1128" y="1148"/>
              <a:ext cx="21" cy="26"/>
            </a:xfrm>
            <a:custGeom>
              <a:avLst/>
              <a:gdLst/>
              <a:ahLst/>
              <a:cxnLst>
                <a:cxn ang="0">
                  <a:pos x="21" y="2"/>
                </a:cxn>
                <a:cxn ang="0">
                  <a:pos x="15" y="8"/>
                </a:cxn>
                <a:cxn ang="0">
                  <a:pos x="11" y="14"/>
                </a:cxn>
                <a:cxn ang="0">
                  <a:pos x="6" y="20"/>
                </a:cxn>
                <a:cxn ang="0">
                  <a:pos x="2" y="26"/>
                </a:cxn>
                <a:cxn ang="0">
                  <a:pos x="0" y="26"/>
                </a:cxn>
                <a:cxn ang="0">
                  <a:pos x="0" y="24"/>
                </a:cxn>
                <a:cxn ang="0">
                  <a:pos x="2" y="17"/>
                </a:cxn>
                <a:cxn ang="0">
                  <a:pos x="8" y="11"/>
                </a:cxn>
                <a:cxn ang="0">
                  <a:pos x="12" y="3"/>
                </a:cxn>
                <a:cxn ang="0">
                  <a:pos x="15" y="2"/>
                </a:cxn>
                <a:cxn ang="0">
                  <a:pos x="19" y="0"/>
                </a:cxn>
                <a:cxn ang="0">
                  <a:pos x="21" y="0"/>
                </a:cxn>
                <a:cxn ang="0">
                  <a:pos x="21" y="2"/>
                </a:cxn>
                <a:cxn ang="0">
                  <a:pos x="21" y="2"/>
                </a:cxn>
              </a:cxnLst>
              <a:rect l="0" t="0" r="r" b="b"/>
              <a:pathLst>
                <a:path w="21" h="26">
                  <a:moveTo>
                    <a:pt x="21" y="2"/>
                  </a:moveTo>
                  <a:lnTo>
                    <a:pt x="15" y="8"/>
                  </a:lnTo>
                  <a:lnTo>
                    <a:pt x="11" y="14"/>
                  </a:lnTo>
                  <a:lnTo>
                    <a:pt x="6" y="20"/>
                  </a:lnTo>
                  <a:lnTo>
                    <a:pt x="2" y="26"/>
                  </a:lnTo>
                  <a:lnTo>
                    <a:pt x="0" y="26"/>
                  </a:lnTo>
                  <a:lnTo>
                    <a:pt x="0" y="24"/>
                  </a:lnTo>
                  <a:lnTo>
                    <a:pt x="2" y="17"/>
                  </a:lnTo>
                  <a:lnTo>
                    <a:pt x="8" y="11"/>
                  </a:lnTo>
                  <a:lnTo>
                    <a:pt x="12" y="3"/>
                  </a:lnTo>
                  <a:lnTo>
                    <a:pt x="15" y="2"/>
                  </a:lnTo>
                  <a:lnTo>
                    <a:pt x="19" y="0"/>
                  </a:lnTo>
                  <a:lnTo>
                    <a:pt x="21" y="0"/>
                  </a:lnTo>
                  <a:lnTo>
                    <a:pt x="21" y="2"/>
                  </a:lnTo>
                  <a:lnTo>
                    <a:pt x="21" y="2"/>
                  </a:lnTo>
                  <a:close/>
                </a:path>
              </a:pathLst>
            </a:custGeom>
            <a:solidFill>
              <a:srgbClr val="000000"/>
            </a:solidFill>
            <a:ln w="9525">
              <a:noFill/>
              <a:round/>
              <a:headEnd/>
              <a:tailEnd/>
            </a:ln>
          </p:spPr>
          <p:txBody>
            <a:bodyPr>
              <a:prstTxWarp prst="textNoShape">
                <a:avLst/>
              </a:prstTxWarp>
            </a:bodyPr>
            <a:lstStyle/>
            <a:p>
              <a:endParaRPr lang="en-US"/>
            </a:p>
          </p:txBody>
        </p:sp>
        <p:sp>
          <p:nvSpPr>
            <p:cNvPr id="3840092" name="Freeform 92"/>
            <p:cNvSpPr>
              <a:spLocks/>
            </p:cNvSpPr>
            <p:nvPr/>
          </p:nvSpPr>
          <p:spPr bwMode="auto">
            <a:xfrm>
              <a:off x="1147" y="1126"/>
              <a:ext cx="8" cy="22"/>
            </a:xfrm>
            <a:custGeom>
              <a:avLst/>
              <a:gdLst/>
              <a:ahLst/>
              <a:cxnLst>
                <a:cxn ang="0">
                  <a:pos x="0" y="21"/>
                </a:cxn>
                <a:cxn ang="0">
                  <a:pos x="2" y="11"/>
                </a:cxn>
                <a:cxn ang="0">
                  <a:pos x="6" y="2"/>
                </a:cxn>
                <a:cxn ang="0">
                  <a:pos x="6" y="0"/>
                </a:cxn>
                <a:cxn ang="0">
                  <a:pos x="8" y="2"/>
                </a:cxn>
                <a:cxn ang="0">
                  <a:pos x="5" y="14"/>
                </a:cxn>
                <a:cxn ang="0">
                  <a:pos x="3" y="21"/>
                </a:cxn>
                <a:cxn ang="0">
                  <a:pos x="2" y="22"/>
                </a:cxn>
                <a:cxn ang="0">
                  <a:pos x="0" y="21"/>
                </a:cxn>
                <a:cxn ang="0">
                  <a:pos x="0" y="21"/>
                </a:cxn>
              </a:cxnLst>
              <a:rect l="0" t="0" r="r" b="b"/>
              <a:pathLst>
                <a:path w="8" h="22">
                  <a:moveTo>
                    <a:pt x="0" y="21"/>
                  </a:moveTo>
                  <a:lnTo>
                    <a:pt x="2" y="11"/>
                  </a:lnTo>
                  <a:lnTo>
                    <a:pt x="6" y="2"/>
                  </a:lnTo>
                  <a:lnTo>
                    <a:pt x="6" y="0"/>
                  </a:lnTo>
                  <a:lnTo>
                    <a:pt x="8" y="2"/>
                  </a:lnTo>
                  <a:lnTo>
                    <a:pt x="5" y="14"/>
                  </a:lnTo>
                  <a:lnTo>
                    <a:pt x="3" y="21"/>
                  </a:lnTo>
                  <a:lnTo>
                    <a:pt x="2" y="22"/>
                  </a:lnTo>
                  <a:lnTo>
                    <a:pt x="0" y="21"/>
                  </a:lnTo>
                  <a:lnTo>
                    <a:pt x="0" y="21"/>
                  </a:lnTo>
                  <a:close/>
                </a:path>
              </a:pathLst>
            </a:custGeom>
            <a:solidFill>
              <a:srgbClr val="000000"/>
            </a:solidFill>
            <a:ln w="9525">
              <a:noFill/>
              <a:round/>
              <a:headEnd/>
              <a:tailEnd/>
            </a:ln>
          </p:spPr>
          <p:txBody>
            <a:bodyPr>
              <a:prstTxWarp prst="textNoShape">
                <a:avLst/>
              </a:prstTxWarp>
            </a:bodyPr>
            <a:lstStyle/>
            <a:p>
              <a:endParaRPr lang="en-US"/>
            </a:p>
          </p:txBody>
        </p:sp>
        <p:sp>
          <p:nvSpPr>
            <p:cNvPr id="3840093" name="Freeform 93"/>
            <p:cNvSpPr>
              <a:spLocks/>
            </p:cNvSpPr>
            <p:nvPr/>
          </p:nvSpPr>
          <p:spPr bwMode="auto">
            <a:xfrm>
              <a:off x="1082" y="1095"/>
              <a:ext cx="16" cy="19"/>
            </a:xfrm>
            <a:custGeom>
              <a:avLst/>
              <a:gdLst/>
              <a:ahLst/>
              <a:cxnLst>
                <a:cxn ang="0">
                  <a:pos x="16" y="1"/>
                </a:cxn>
                <a:cxn ang="0">
                  <a:pos x="7" y="10"/>
                </a:cxn>
                <a:cxn ang="0">
                  <a:pos x="3" y="18"/>
                </a:cxn>
                <a:cxn ang="0">
                  <a:pos x="1" y="19"/>
                </a:cxn>
                <a:cxn ang="0">
                  <a:pos x="0" y="18"/>
                </a:cxn>
                <a:cxn ang="0">
                  <a:pos x="4" y="7"/>
                </a:cxn>
                <a:cxn ang="0">
                  <a:pos x="7" y="6"/>
                </a:cxn>
                <a:cxn ang="0">
                  <a:pos x="9" y="3"/>
                </a:cxn>
                <a:cxn ang="0">
                  <a:pos x="15" y="0"/>
                </a:cxn>
                <a:cxn ang="0">
                  <a:pos x="16" y="0"/>
                </a:cxn>
                <a:cxn ang="0">
                  <a:pos x="16" y="1"/>
                </a:cxn>
                <a:cxn ang="0">
                  <a:pos x="16" y="1"/>
                </a:cxn>
              </a:cxnLst>
              <a:rect l="0" t="0" r="r" b="b"/>
              <a:pathLst>
                <a:path w="16" h="19">
                  <a:moveTo>
                    <a:pt x="16" y="1"/>
                  </a:moveTo>
                  <a:lnTo>
                    <a:pt x="7" y="10"/>
                  </a:lnTo>
                  <a:lnTo>
                    <a:pt x="3" y="18"/>
                  </a:lnTo>
                  <a:lnTo>
                    <a:pt x="1" y="19"/>
                  </a:lnTo>
                  <a:lnTo>
                    <a:pt x="0" y="18"/>
                  </a:lnTo>
                  <a:lnTo>
                    <a:pt x="4" y="7"/>
                  </a:lnTo>
                  <a:lnTo>
                    <a:pt x="7" y="6"/>
                  </a:lnTo>
                  <a:lnTo>
                    <a:pt x="9" y="3"/>
                  </a:lnTo>
                  <a:lnTo>
                    <a:pt x="15" y="0"/>
                  </a:lnTo>
                  <a:lnTo>
                    <a:pt x="16" y="0"/>
                  </a:lnTo>
                  <a:lnTo>
                    <a:pt x="16" y="1"/>
                  </a:lnTo>
                  <a:lnTo>
                    <a:pt x="16" y="1"/>
                  </a:lnTo>
                  <a:close/>
                </a:path>
              </a:pathLst>
            </a:custGeom>
            <a:solidFill>
              <a:srgbClr val="000000"/>
            </a:solidFill>
            <a:ln w="9525">
              <a:noFill/>
              <a:round/>
              <a:headEnd/>
              <a:tailEnd/>
            </a:ln>
          </p:spPr>
          <p:txBody>
            <a:bodyPr>
              <a:prstTxWarp prst="textNoShape">
                <a:avLst/>
              </a:prstTxWarp>
            </a:bodyPr>
            <a:lstStyle/>
            <a:p>
              <a:endParaRPr lang="en-US"/>
            </a:p>
          </p:txBody>
        </p:sp>
        <p:sp>
          <p:nvSpPr>
            <p:cNvPr id="3840094" name="Freeform 94"/>
            <p:cNvSpPr>
              <a:spLocks/>
            </p:cNvSpPr>
            <p:nvPr/>
          </p:nvSpPr>
          <p:spPr bwMode="auto">
            <a:xfrm>
              <a:off x="976" y="1101"/>
              <a:ext cx="106" cy="149"/>
            </a:xfrm>
            <a:custGeom>
              <a:avLst/>
              <a:gdLst/>
              <a:ahLst/>
              <a:cxnLst>
                <a:cxn ang="0">
                  <a:pos x="106" y="3"/>
                </a:cxn>
                <a:cxn ang="0">
                  <a:pos x="97" y="7"/>
                </a:cxn>
                <a:cxn ang="0">
                  <a:pos x="88" y="12"/>
                </a:cxn>
                <a:cxn ang="0">
                  <a:pos x="81" y="15"/>
                </a:cxn>
                <a:cxn ang="0">
                  <a:pos x="78" y="18"/>
                </a:cxn>
                <a:cxn ang="0">
                  <a:pos x="75" y="19"/>
                </a:cxn>
                <a:cxn ang="0">
                  <a:pos x="66" y="22"/>
                </a:cxn>
                <a:cxn ang="0">
                  <a:pos x="63" y="25"/>
                </a:cxn>
                <a:cxn ang="0">
                  <a:pos x="60" y="28"/>
                </a:cxn>
                <a:cxn ang="0">
                  <a:pos x="57" y="31"/>
                </a:cxn>
                <a:cxn ang="0">
                  <a:pos x="54" y="34"/>
                </a:cxn>
                <a:cxn ang="0">
                  <a:pos x="51" y="37"/>
                </a:cxn>
                <a:cxn ang="0">
                  <a:pos x="48" y="40"/>
                </a:cxn>
                <a:cxn ang="0">
                  <a:pos x="45" y="43"/>
                </a:cxn>
                <a:cxn ang="0">
                  <a:pos x="40" y="46"/>
                </a:cxn>
                <a:cxn ang="0">
                  <a:pos x="36" y="52"/>
                </a:cxn>
                <a:cxn ang="0">
                  <a:pos x="33" y="58"/>
                </a:cxn>
                <a:cxn ang="0">
                  <a:pos x="32" y="73"/>
                </a:cxn>
                <a:cxn ang="0">
                  <a:pos x="30" y="80"/>
                </a:cxn>
                <a:cxn ang="0">
                  <a:pos x="26" y="98"/>
                </a:cxn>
                <a:cxn ang="0">
                  <a:pos x="24" y="105"/>
                </a:cxn>
                <a:cxn ang="0">
                  <a:pos x="23" y="111"/>
                </a:cxn>
                <a:cxn ang="0">
                  <a:pos x="20" y="117"/>
                </a:cxn>
                <a:cxn ang="0">
                  <a:pos x="17" y="122"/>
                </a:cxn>
                <a:cxn ang="0">
                  <a:pos x="14" y="128"/>
                </a:cxn>
                <a:cxn ang="0">
                  <a:pos x="12" y="134"/>
                </a:cxn>
                <a:cxn ang="0">
                  <a:pos x="6" y="147"/>
                </a:cxn>
                <a:cxn ang="0">
                  <a:pos x="5" y="149"/>
                </a:cxn>
                <a:cxn ang="0">
                  <a:pos x="2" y="149"/>
                </a:cxn>
                <a:cxn ang="0">
                  <a:pos x="0" y="144"/>
                </a:cxn>
                <a:cxn ang="0">
                  <a:pos x="3" y="137"/>
                </a:cxn>
                <a:cxn ang="0">
                  <a:pos x="5" y="131"/>
                </a:cxn>
                <a:cxn ang="0">
                  <a:pos x="8" y="126"/>
                </a:cxn>
                <a:cxn ang="0">
                  <a:pos x="11" y="120"/>
                </a:cxn>
                <a:cxn ang="0">
                  <a:pos x="17" y="110"/>
                </a:cxn>
                <a:cxn ang="0">
                  <a:pos x="20" y="97"/>
                </a:cxn>
                <a:cxn ang="0">
                  <a:pos x="23" y="79"/>
                </a:cxn>
                <a:cxn ang="0">
                  <a:pos x="24" y="71"/>
                </a:cxn>
                <a:cxn ang="0">
                  <a:pos x="26" y="64"/>
                </a:cxn>
                <a:cxn ang="0">
                  <a:pos x="29" y="56"/>
                </a:cxn>
                <a:cxn ang="0">
                  <a:pos x="33" y="49"/>
                </a:cxn>
                <a:cxn ang="0">
                  <a:pos x="36" y="46"/>
                </a:cxn>
                <a:cxn ang="0">
                  <a:pos x="39" y="43"/>
                </a:cxn>
                <a:cxn ang="0">
                  <a:pos x="43" y="40"/>
                </a:cxn>
                <a:cxn ang="0">
                  <a:pos x="46" y="37"/>
                </a:cxn>
                <a:cxn ang="0">
                  <a:pos x="49" y="36"/>
                </a:cxn>
                <a:cxn ang="0">
                  <a:pos x="52" y="33"/>
                </a:cxn>
                <a:cxn ang="0">
                  <a:pos x="55" y="30"/>
                </a:cxn>
                <a:cxn ang="0">
                  <a:pos x="58" y="27"/>
                </a:cxn>
                <a:cxn ang="0">
                  <a:pos x="61" y="24"/>
                </a:cxn>
                <a:cxn ang="0">
                  <a:pos x="64" y="19"/>
                </a:cxn>
                <a:cxn ang="0">
                  <a:pos x="69" y="16"/>
                </a:cxn>
                <a:cxn ang="0">
                  <a:pos x="72" y="13"/>
                </a:cxn>
                <a:cxn ang="0">
                  <a:pos x="79" y="9"/>
                </a:cxn>
                <a:cxn ang="0">
                  <a:pos x="82" y="7"/>
                </a:cxn>
                <a:cxn ang="0">
                  <a:pos x="87" y="6"/>
                </a:cxn>
                <a:cxn ang="0">
                  <a:pos x="104" y="0"/>
                </a:cxn>
                <a:cxn ang="0">
                  <a:pos x="106" y="3"/>
                </a:cxn>
                <a:cxn ang="0">
                  <a:pos x="106" y="3"/>
                </a:cxn>
              </a:cxnLst>
              <a:rect l="0" t="0" r="r" b="b"/>
              <a:pathLst>
                <a:path w="106" h="149">
                  <a:moveTo>
                    <a:pt x="106" y="3"/>
                  </a:moveTo>
                  <a:lnTo>
                    <a:pt x="97" y="7"/>
                  </a:lnTo>
                  <a:lnTo>
                    <a:pt x="88" y="12"/>
                  </a:lnTo>
                  <a:lnTo>
                    <a:pt x="81" y="15"/>
                  </a:lnTo>
                  <a:lnTo>
                    <a:pt x="78" y="18"/>
                  </a:lnTo>
                  <a:lnTo>
                    <a:pt x="75" y="19"/>
                  </a:lnTo>
                  <a:lnTo>
                    <a:pt x="66" y="22"/>
                  </a:lnTo>
                  <a:lnTo>
                    <a:pt x="63" y="25"/>
                  </a:lnTo>
                  <a:lnTo>
                    <a:pt x="60" y="28"/>
                  </a:lnTo>
                  <a:lnTo>
                    <a:pt x="57" y="31"/>
                  </a:lnTo>
                  <a:lnTo>
                    <a:pt x="54" y="34"/>
                  </a:lnTo>
                  <a:lnTo>
                    <a:pt x="51" y="37"/>
                  </a:lnTo>
                  <a:lnTo>
                    <a:pt x="48" y="40"/>
                  </a:lnTo>
                  <a:lnTo>
                    <a:pt x="45" y="43"/>
                  </a:lnTo>
                  <a:lnTo>
                    <a:pt x="40" y="46"/>
                  </a:lnTo>
                  <a:lnTo>
                    <a:pt x="36" y="52"/>
                  </a:lnTo>
                  <a:lnTo>
                    <a:pt x="33" y="58"/>
                  </a:lnTo>
                  <a:lnTo>
                    <a:pt x="32" y="73"/>
                  </a:lnTo>
                  <a:lnTo>
                    <a:pt x="30" y="80"/>
                  </a:lnTo>
                  <a:lnTo>
                    <a:pt x="26" y="98"/>
                  </a:lnTo>
                  <a:lnTo>
                    <a:pt x="24" y="105"/>
                  </a:lnTo>
                  <a:lnTo>
                    <a:pt x="23" y="111"/>
                  </a:lnTo>
                  <a:lnTo>
                    <a:pt x="20" y="117"/>
                  </a:lnTo>
                  <a:lnTo>
                    <a:pt x="17" y="122"/>
                  </a:lnTo>
                  <a:lnTo>
                    <a:pt x="14" y="128"/>
                  </a:lnTo>
                  <a:lnTo>
                    <a:pt x="12" y="134"/>
                  </a:lnTo>
                  <a:lnTo>
                    <a:pt x="6" y="147"/>
                  </a:lnTo>
                  <a:lnTo>
                    <a:pt x="5" y="149"/>
                  </a:lnTo>
                  <a:lnTo>
                    <a:pt x="2" y="149"/>
                  </a:lnTo>
                  <a:lnTo>
                    <a:pt x="0" y="144"/>
                  </a:lnTo>
                  <a:lnTo>
                    <a:pt x="3" y="137"/>
                  </a:lnTo>
                  <a:lnTo>
                    <a:pt x="5" y="131"/>
                  </a:lnTo>
                  <a:lnTo>
                    <a:pt x="8" y="126"/>
                  </a:lnTo>
                  <a:lnTo>
                    <a:pt x="11" y="120"/>
                  </a:lnTo>
                  <a:lnTo>
                    <a:pt x="17" y="110"/>
                  </a:lnTo>
                  <a:lnTo>
                    <a:pt x="20" y="97"/>
                  </a:lnTo>
                  <a:lnTo>
                    <a:pt x="23" y="79"/>
                  </a:lnTo>
                  <a:lnTo>
                    <a:pt x="24" y="71"/>
                  </a:lnTo>
                  <a:lnTo>
                    <a:pt x="26" y="64"/>
                  </a:lnTo>
                  <a:lnTo>
                    <a:pt x="29" y="56"/>
                  </a:lnTo>
                  <a:lnTo>
                    <a:pt x="33" y="49"/>
                  </a:lnTo>
                  <a:lnTo>
                    <a:pt x="36" y="46"/>
                  </a:lnTo>
                  <a:lnTo>
                    <a:pt x="39" y="43"/>
                  </a:lnTo>
                  <a:lnTo>
                    <a:pt x="43" y="40"/>
                  </a:lnTo>
                  <a:lnTo>
                    <a:pt x="46" y="37"/>
                  </a:lnTo>
                  <a:lnTo>
                    <a:pt x="49" y="36"/>
                  </a:lnTo>
                  <a:lnTo>
                    <a:pt x="52" y="33"/>
                  </a:lnTo>
                  <a:lnTo>
                    <a:pt x="55" y="30"/>
                  </a:lnTo>
                  <a:lnTo>
                    <a:pt x="58" y="27"/>
                  </a:lnTo>
                  <a:lnTo>
                    <a:pt x="61" y="24"/>
                  </a:lnTo>
                  <a:lnTo>
                    <a:pt x="64" y="19"/>
                  </a:lnTo>
                  <a:lnTo>
                    <a:pt x="69" y="16"/>
                  </a:lnTo>
                  <a:lnTo>
                    <a:pt x="72" y="13"/>
                  </a:lnTo>
                  <a:lnTo>
                    <a:pt x="79" y="9"/>
                  </a:lnTo>
                  <a:lnTo>
                    <a:pt x="82" y="7"/>
                  </a:lnTo>
                  <a:lnTo>
                    <a:pt x="87" y="6"/>
                  </a:lnTo>
                  <a:lnTo>
                    <a:pt x="104" y="0"/>
                  </a:lnTo>
                  <a:lnTo>
                    <a:pt x="106" y="3"/>
                  </a:lnTo>
                  <a:lnTo>
                    <a:pt x="106" y="3"/>
                  </a:lnTo>
                  <a:close/>
                </a:path>
              </a:pathLst>
            </a:custGeom>
            <a:solidFill>
              <a:srgbClr val="000000"/>
            </a:solidFill>
            <a:ln w="9525">
              <a:noFill/>
              <a:round/>
              <a:headEnd/>
              <a:tailEnd/>
            </a:ln>
          </p:spPr>
          <p:txBody>
            <a:bodyPr>
              <a:prstTxWarp prst="textNoShape">
                <a:avLst/>
              </a:prstTxWarp>
            </a:bodyPr>
            <a:lstStyle/>
            <a:p>
              <a:endParaRPr lang="en-US"/>
            </a:p>
          </p:txBody>
        </p:sp>
        <p:sp>
          <p:nvSpPr>
            <p:cNvPr id="3840095" name="Freeform 95"/>
            <p:cNvSpPr>
              <a:spLocks/>
            </p:cNvSpPr>
            <p:nvPr/>
          </p:nvSpPr>
          <p:spPr bwMode="auto">
            <a:xfrm>
              <a:off x="1034" y="1162"/>
              <a:ext cx="90" cy="40"/>
            </a:xfrm>
            <a:custGeom>
              <a:avLst/>
              <a:gdLst/>
              <a:ahLst/>
              <a:cxnLst>
                <a:cxn ang="0">
                  <a:pos x="3" y="0"/>
                </a:cxn>
                <a:cxn ang="0">
                  <a:pos x="6" y="4"/>
                </a:cxn>
                <a:cxn ang="0">
                  <a:pos x="11" y="9"/>
                </a:cxn>
                <a:cxn ang="0">
                  <a:pos x="21" y="10"/>
                </a:cxn>
                <a:cxn ang="0">
                  <a:pos x="45" y="10"/>
                </a:cxn>
                <a:cxn ang="0">
                  <a:pos x="60" y="13"/>
                </a:cxn>
                <a:cxn ang="0">
                  <a:pos x="67" y="18"/>
                </a:cxn>
                <a:cxn ang="0">
                  <a:pos x="75" y="22"/>
                </a:cxn>
                <a:cxn ang="0">
                  <a:pos x="78" y="27"/>
                </a:cxn>
                <a:cxn ang="0">
                  <a:pos x="82" y="31"/>
                </a:cxn>
                <a:cxn ang="0">
                  <a:pos x="85" y="34"/>
                </a:cxn>
                <a:cxn ang="0">
                  <a:pos x="88" y="39"/>
                </a:cxn>
                <a:cxn ang="0">
                  <a:pos x="90" y="40"/>
                </a:cxn>
                <a:cxn ang="0">
                  <a:pos x="88" y="40"/>
                </a:cxn>
                <a:cxn ang="0">
                  <a:pos x="84" y="37"/>
                </a:cxn>
                <a:cxn ang="0">
                  <a:pos x="79" y="34"/>
                </a:cxn>
                <a:cxn ang="0">
                  <a:pos x="70" y="28"/>
                </a:cxn>
                <a:cxn ang="0">
                  <a:pos x="64" y="24"/>
                </a:cxn>
                <a:cxn ang="0">
                  <a:pos x="58" y="21"/>
                </a:cxn>
                <a:cxn ang="0">
                  <a:pos x="52" y="18"/>
                </a:cxn>
                <a:cxn ang="0">
                  <a:pos x="45" y="18"/>
                </a:cxn>
                <a:cxn ang="0">
                  <a:pos x="20" y="15"/>
                </a:cxn>
                <a:cxn ang="0">
                  <a:pos x="9" y="10"/>
                </a:cxn>
                <a:cxn ang="0">
                  <a:pos x="0" y="1"/>
                </a:cxn>
                <a:cxn ang="0">
                  <a:pos x="2" y="0"/>
                </a:cxn>
                <a:cxn ang="0">
                  <a:pos x="3" y="0"/>
                </a:cxn>
                <a:cxn ang="0">
                  <a:pos x="3" y="0"/>
                </a:cxn>
              </a:cxnLst>
              <a:rect l="0" t="0" r="r" b="b"/>
              <a:pathLst>
                <a:path w="90" h="40">
                  <a:moveTo>
                    <a:pt x="3" y="0"/>
                  </a:moveTo>
                  <a:lnTo>
                    <a:pt x="6" y="4"/>
                  </a:lnTo>
                  <a:lnTo>
                    <a:pt x="11" y="9"/>
                  </a:lnTo>
                  <a:lnTo>
                    <a:pt x="21" y="10"/>
                  </a:lnTo>
                  <a:lnTo>
                    <a:pt x="45" y="10"/>
                  </a:lnTo>
                  <a:lnTo>
                    <a:pt x="60" y="13"/>
                  </a:lnTo>
                  <a:lnTo>
                    <a:pt x="67" y="18"/>
                  </a:lnTo>
                  <a:lnTo>
                    <a:pt x="75" y="22"/>
                  </a:lnTo>
                  <a:lnTo>
                    <a:pt x="78" y="27"/>
                  </a:lnTo>
                  <a:lnTo>
                    <a:pt x="82" y="31"/>
                  </a:lnTo>
                  <a:lnTo>
                    <a:pt x="85" y="34"/>
                  </a:lnTo>
                  <a:lnTo>
                    <a:pt x="88" y="39"/>
                  </a:lnTo>
                  <a:lnTo>
                    <a:pt x="90" y="40"/>
                  </a:lnTo>
                  <a:lnTo>
                    <a:pt x="88" y="40"/>
                  </a:lnTo>
                  <a:lnTo>
                    <a:pt x="84" y="37"/>
                  </a:lnTo>
                  <a:lnTo>
                    <a:pt x="79" y="34"/>
                  </a:lnTo>
                  <a:lnTo>
                    <a:pt x="70" y="28"/>
                  </a:lnTo>
                  <a:lnTo>
                    <a:pt x="64" y="24"/>
                  </a:lnTo>
                  <a:lnTo>
                    <a:pt x="58" y="21"/>
                  </a:lnTo>
                  <a:lnTo>
                    <a:pt x="52" y="18"/>
                  </a:lnTo>
                  <a:lnTo>
                    <a:pt x="45" y="18"/>
                  </a:lnTo>
                  <a:lnTo>
                    <a:pt x="20" y="15"/>
                  </a:lnTo>
                  <a:lnTo>
                    <a:pt x="9" y="10"/>
                  </a:lnTo>
                  <a:lnTo>
                    <a:pt x="0" y="1"/>
                  </a:lnTo>
                  <a:lnTo>
                    <a:pt x="2" y="0"/>
                  </a:lnTo>
                  <a:lnTo>
                    <a:pt x="3" y="0"/>
                  </a:lnTo>
                  <a:lnTo>
                    <a:pt x="3" y="0"/>
                  </a:lnTo>
                  <a:close/>
                </a:path>
              </a:pathLst>
            </a:custGeom>
            <a:solidFill>
              <a:srgbClr val="000000"/>
            </a:solidFill>
            <a:ln w="9525">
              <a:noFill/>
              <a:round/>
              <a:headEnd/>
              <a:tailEnd/>
            </a:ln>
          </p:spPr>
          <p:txBody>
            <a:bodyPr>
              <a:prstTxWarp prst="textNoShape">
                <a:avLst/>
              </a:prstTxWarp>
            </a:bodyPr>
            <a:lstStyle/>
            <a:p>
              <a:endParaRPr lang="en-US"/>
            </a:p>
          </p:txBody>
        </p:sp>
        <p:sp>
          <p:nvSpPr>
            <p:cNvPr id="3840096" name="Freeform 96"/>
            <p:cNvSpPr>
              <a:spLocks/>
            </p:cNvSpPr>
            <p:nvPr/>
          </p:nvSpPr>
          <p:spPr bwMode="auto">
            <a:xfrm>
              <a:off x="1028" y="1126"/>
              <a:ext cx="48" cy="18"/>
            </a:xfrm>
            <a:custGeom>
              <a:avLst/>
              <a:gdLst/>
              <a:ahLst/>
              <a:cxnLst>
                <a:cxn ang="0">
                  <a:pos x="0" y="15"/>
                </a:cxn>
                <a:cxn ang="0">
                  <a:pos x="5" y="12"/>
                </a:cxn>
                <a:cxn ang="0">
                  <a:pos x="8" y="8"/>
                </a:cxn>
                <a:cxn ang="0">
                  <a:pos x="11" y="5"/>
                </a:cxn>
                <a:cxn ang="0">
                  <a:pos x="17" y="2"/>
                </a:cxn>
                <a:cxn ang="0">
                  <a:pos x="32" y="0"/>
                </a:cxn>
                <a:cxn ang="0">
                  <a:pos x="48" y="5"/>
                </a:cxn>
                <a:cxn ang="0">
                  <a:pos x="48" y="6"/>
                </a:cxn>
                <a:cxn ang="0">
                  <a:pos x="47" y="8"/>
                </a:cxn>
                <a:cxn ang="0">
                  <a:pos x="39" y="5"/>
                </a:cxn>
                <a:cxn ang="0">
                  <a:pos x="33" y="5"/>
                </a:cxn>
                <a:cxn ang="0">
                  <a:pos x="18" y="6"/>
                </a:cxn>
                <a:cxn ang="0">
                  <a:pos x="3" y="18"/>
                </a:cxn>
                <a:cxn ang="0">
                  <a:pos x="0" y="18"/>
                </a:cxn>
                <a:cxn ang="0">
                  <a:pos x="0" y="17"/>
                </a:cxn>
                <a:cxn ang="0">
                  <a:pos x="0" y="15"/>
                </a:cxn>
                <a:cxn ang="0">
                  <a:pos x="0" y="15"/>
                </a:cxn>
              </a:cxnLst>
              <a:rect l="0" t="0" r="r" b="b"/>
              <a:pathLst>
                <a:path w="48" h="18">
                  <a:moveTo>
                    <a:pt x="0" y="15"/>
                  </a:moveTo>
                  <a:lnTo>
                    <a:pt x="5" y="12"/>
                  </a:lnTo>
                  <a:lnTo>
                    <a:pt x="8" y="8"/>
                  </a:lnTo>
                  <a:lnTo>
                    <a:pt x="11" y="5"/>
                  </a:lnTo>
                  <a:lnTo>
                    <a:pt x="17" y="2"/>
                  </a:lnTo>
                  <a:lnTo>
                    <a:pt x="32" y="0"/>
                  </a:lnTo>
                  <a:lnTo>
                    <a:pt x="48" y="5"/>
                  </a:lnTo>
                  <a:lnTo>
                    <a:pt x="48" y="6"/>
                  </a:lnTo>
                  <a:lnTo>
                    <a:pt x="47" y="8"/>
                  </a:lnTo>
                  <a:lnTo>
                    <a:pt x="39" y="5"/>
                  </a:lnTo>
                  <a:lnTo>
                    <a:pt x="33" y="5"/>
                  </a:lnTo>
                  <a:lnTo>
                    <a:pt x="18" y="6"/>
                  </a:lnTo>
                  <a:lnTo>
                    <a:pt x="3" y="18"/>
                  </a:lnTo>
                  <a:lnTo>
                    <a:pt x="0" y="18"/>
                  </a:lnTo>
                  <a:lnTo>
                    <a:pt x="0" y="17"/>
                  </a:lnTo>
                  <a:lnTo>
                    <a:pt x="0" y="15"/>
                  </a:lnTo>
                  <a:lnTo>
                    <a:pt x="0" y="15"/>
                  </a:lnTo>
                  <a:close/>
                </a:path>
              </a:pathLst>
            </a:custGeom>
            <a:solidFill>
              <a:srgbClr val="000000"/>
            </a:solidFill>
            <a:ln w="9525">
              <a:noFill/>
              <a:round/>
              <a:headEnd/>
              <a:tailEnd/>
            </a:ln>
          </p:spPr>
          <p:txBody>
            <a:bodyPr>
              <a:prstTxWarp prst="textNoShape">
                <a:avLst/>
              </a:prstTxWarp>
            </a:bodyPr>
            <a:lstStyle/>
            <a:p>
              <a:endParaRPr lang="en-US"/>
            </a:p>
          </p:txBody>
        </p:sp>
        <p:sp>
          <p:nvSpPr>
            <p:cNvPr id="3840097" name="Freeform 97"/>
            <p:cNvSpPr>
              <a:spLocks/>
            </p:cNvSpPr>
            <p:nvPr/>
          </p:nvSpPr>
          <p:spPr bwMode="auto">
            <a:xfrm>
              <a:off x="1021" y="1162"/>
              <a:ext cx="48" cy="91"/>
            </a:xfrm>
            <a:custGeom>
              <a:avLst/>
              <a:gdLst/>
              <a:ahLst/>
              <a:cxnLst>
                <a:cxn ang="0">
                  <a:pos x="1" y="0"/>
                </a:cxn>
                <a:cxn ang="0">
                  <a:pos x="4" y="7"/>
                </a:cxn>
                <a:cxn ang="0">
                  <a:pos x="7" y="13"/>
                </a:cxn>
                <a:cxn ang="0">
                  <a:pos x="10" y="19"/>
                </a:cxn>
                <a:cxn ang="0">
                  <a:pos x="13" y="25"/>
                </a:cxn>
                <a:cxn ang="0">
                  <a:pos x="16" y="31"/>
                </a:cxn>
                <a:cxn ang="0">
                  <a:pos x="21" y="36"/>
                </a:cxn>
                <a:cxn ang="0">
                  <a:pos x="24" y="42"/>
                </a:cxn>
                <a:cxn ang="0">
                  <a:pos x="28" y="49"/>
                </a:cxn>
                <a:cxn ang="0">
                  <a:pos x="33" y="58"/>
                </a:cxn>
                <a:cxn ang="0">
                  <a:pos x="37" y="65"/>
                </a:cxn>
                <a:cxn ang="0">
                  <a:pos x="40" y="74"/>
                </a:cxn>
                <a:cxn ang="0">
                  <a:pos x="42" y="77"/>
                </a:cxn>
                <a:cxn ang="0">
                  <a:pos x="45" y="82"/>
                </a:cxn>
                <a:cxn ang="0">
                  <a:pos x="48" y="85"/>
                </a:cxn>
                <a:cxn ang="0">
                  <a:pos x="48" y="89"/>
                </a:cxn>
                <a:cxn ang="0">
                  <a:pos x="43" y="91"/>
                </a:cxn>
                <a:cxn ang="0">
                  <a:pos x="40" y="88"/>
                </a:cxn>
                <a:cxn ang="0">
                  <a:pos x="34" y="79"/>
                </a:cxn>
                <a:cxn ang="0">
                  <a:pos x="31" y="71"/>
                </a:cxn>
                <a:cxn ang="0">
                  <a:pos x="28" y="62"/>
                </a:cxn>
                <a:cxn ang="0">
                  <a:pos x="25" y="58"/>
                </a:cxn>
                <a:cxn ang="0">
                  <a:pos x="22" y="53"/>
                </a:cxn>
                <a:cxn ang="0">
                  <a:pos x="19" y="46"/>
                </a:cxn>
                <a:cxn ang="0">
                  <a:pos x="15" y="40"/>
                </a:cxn>
                <a:cxn ang="0">
                  <a:pos x="10" y="28"/>
                </a:cxn>
                <a:cxn ang="0">
                  <a:pos x="7" y="22"/>
                </a:cxn>
                <a:cxn ang="0">
                  <a:pos x="4" y="16"/>
                </a:cxn>
                <a:cxn ang="0">
                  <a:pos x="3" y="9"/>
                </a:cxn>
                <a:cxn ang="0">
                  <a:pos x="0" y="1"/>
                </a:cxn>
                <a:cxn ang="0">
                  <a:pos x="0" y="0"/>
                </a:cxn>
                <a:cxn ang="0">
                  <a:pos x="1" y="0"/>
                </a:cxn>
                <a:cxn ang="0">
                  <a:pos x="1" y="0"/>
                </a:cxn>
              </a:cxnLst>
              <a:rect l="0" t="0" r="r" b="b"/>
              <a:pathLst>
                <a:path w="48" h="91">
                  <a:moveTo>
                    <a:pt x="1" y="0"/>
                  </a:moveTo>
                  <a:lnTo>
                    <a:pt x="4" y="7"/>
                  </a:lnTo>
                  <a:lnTo>
                    <a:pt x="7" y="13"/>
                  </a:lnTo>
                  <a:lnTo>
                    <a:pt x="10" y="19"/>
                  </a:lnTo>
                  <a:lnTo>
                    <a:pt x="13" y="25"/>
                  </a:lnTo>
                  <a:lnTo>
                    <a:pt x="16" y="31"/>
                  </a:lnTo>
                  <a:lnTo>
                    <a:pt x="21" y="36"/>
                  </a:lnTo>
                  <a:lnTo>
                    <a:pt x="24" y="42"/>
                  </a:lnTo>
                  <a:lnTo>
                    <a:pt x="28" y="49"/>
                  </a:lnTo>
                  <a:lnTo>
                    <a:pt x="33" y="58"/>
                  </a:lnTo>
                  <a:lnTo>
                    <a:pt x="37" y="65"/>
                  </a:lnTo>
                  <a:lnTo>
                    <a:pt x="40" y="74"/>
                  </a:lnTo>
                  <a:lnTo>
                    <a:pt x="42" y="77"/>
                  </a:lnTo>
                  <a:lnTo>
                    <a:pt x="45" y="82"/>
                  </a:lnTo>
                  <a:lnTo>
                    <a:pt x="48" y="85"/>
                  </a:lnTo>
                  <a:lnTo>
                    <a:pt x="48" y="89"/>
                  </a:lnTo>
                  <a:lnTo>
                    <a:pt x="43" y="91"/>
                  </a:lnTo>
                  <a:lnTo>
                    <a:pt x="40" y="88"/>
                  </a:lnTo>
                  <a:lnTo>
                    <a:pt x="34" y="79"/>
                  </a:lnTo>
                  <a:lnTo>
                    <a:pt x="31" y="71"/>
                  </a:lnTo>
                  <a:lnTo>
                    <a:pt x="28" y="62"/>
                  </a:lnTo>
                  <a:lnTo>
                    <a:pt x="25" y="58"/>
                  </a:lnTo>
                  <a:lnTo>
                    <a:pt x="22" y="53"/>
                  </a:lnTo>
                  <a:lnTo>
                    <a:pt x="19" y="46"/>
                  </a:lnTo>
                  <a:lnTo>
                    <a:pt x="15" y="40"/>
                  </a:lnTo>
                  <a:lnTo>
                    <a:pt x="10" y="28"/>
                  </a:lnTo>
                  <a:lnTo>
                    <a:pt x="7" y="22"/>
                  </a:lnTo>
                  <a:lnTo>
                    <a:pt x="4" y="16"/>
                  </a:lnTo>
                  <a:lnTo>
                    <a:pt x="3" y="9"/>
                  </a:lnTo>
                  <a:lnTo>
                    <a:pt x="0" y="1"/>
                  </a:lnTo>
                  <a:lnTo>
                    <a:pt x="0" y="0"/>
                  </a:lnTo>
                  <a:lnTo>
                    <a:pt x="1" y="0"/>
                  </a:lnTo>
                  <a:lnTo>
                    <a:pt x="1" y="0"/>
                  </a:lnTo>
                  <a:close/>
                </a:path>
              </a:pathLst>
            </a:custGeom>
            <a:solidFill>
              <a:srgbClr val="000000"/>
            </a:solidFill>
            <a:ln w="9525">
              <a:noFill/>
              <a:round/>
              <a:headEnd/>
              <a:tailEnd/>
            </a:ln>
          </p:spPr>
          <p:txBody>
            <a:bodyPr>
              <a:prstTxWarp prst="textNoShape">
                <a:avLst/>
              </a:prstTxWarp>
            </a:bodyPr>
            <a:lstStyle/>
            <a:p>
              <a:endParaRPr lang="en-US"/>
            </a:p>
          </p:txBody>
        </p:sp>
        <p:sp>
          <p:nvSpPr>
            <p:cNvPr id="3840098" name="Freeform 98"/>
            <p:cNvSpPr>
              <a:spLocks/>
            </p:cNvSpPr>
            <p:nvPr/>
          </p:nvSpPr>
          <p:spPr bwMode="auto">
            <a:xfrm>
              <a:off x="1015" y="1211"/>
              <a:ext cx="33" cy="34"/>
            </a:xfrm>
            <a:custGeom>
              <a:avLst/>
              <a:gdLst/>
              <a:ahLst/>
              <a:cxnLst>
                <a:cxn ang="0">
                  <a:pos x="33" y="3"/>
                </a:cxn>
                <a:cxn ang="0">
                  <a:pos x="27" y="6"/>
                </a:cxn>
                <a:cxn ang="0">
                  <a:pos x="24" y="10"/>
                </a:cxn>
                <a:cxn ang="0">
                  <a:pos x="21" y="16"/>
                </a:cxn>
                <a:cxn ang="0">
                  <a:pos x="18" y="22"/>
                </a:cxn>
                <a:cxn ang="0">
                  <a:pos x="15" y="27"/>
                </a:cxn>
                <a:cxn ang="0">
                  <a:pos x="10" y="30"/>
                </a:cxn>
                <a:cxn ang="0">
                  <a:pos x="1" y="34"/>
                </a:cxn>
                <a:cxn ang="0">
                  <a:pos x="0" y="34"/>
                </a:cxn>
                <a:cxn ang="0">
                  <a:pos x="0" y="33"/>
                </a:cxn>
                <a:cxn ang="0">
                  <a:pos x="7" y="27"/>
                </a:cxn>
                <a:cxn ang="0">
                  <a:pos x="12" y="19"/>
                </a:cxn>
                <a:cxn ang="0">
                  <a:pos x="16" y="12"/>
                </a:cxn>
                <a:cxn ang="0">
                  <a:pos x="21" y="7"/>
                </a:cxn>
                <a:cxn ang="0">
                  <a:pos x="25" y="3"/>
                </a:cxn>
                <a:cxn ang="0">
                  <a:pos x="31" y="0"/>
                </a:cxn>
                <a:cxn ang="0">
                  <a:pos x="33" y="3"/>
                </a:cxn>
                <a:cxn ang="0">
                  <a:pos x="33" y="3"/>
                </a:cxn>
              </a:cxnLst>
              <a:rect l="0" t="0" r="r" b="b"/>
              <a:pathLst>
                <a:path w="33" h="34">
                  <a:moveTo>
                    <a:pt x="33" y="3"/>
                  </a:moveTo>
                  <a:lnTo>
                    <a:pt x="27" y="6"/>
                  </a:lnTo>
                  <a:lnTo>
                    <a:pt x="24" y="10"/>
                  </a:lnTo>
                  <a:lnTo>
                    <a:pt x="21" y="16"/>
                  </a:lnTo>
                  <a:lnTo>
                    <a:pt x="18" y="22"/>
                  </a:lnTo>
                  <a:lnTo>
                    <a:pt x="15" y="27"/>
                  </a:lnTo>
                  <a:lnTo>
                    <a:pt x="10" y="30"/>
                  </a:lnTo>
                  <a:lnTo>
                    <a:pt x="1" y="34"/>
                  </a:lnTo>
                  <a:lnTo>
                    <a:pt x="0" y="34"/>
                  </a:lnTo>
                  <a:lnTo>
                    <a:pt x="0" y="33"/>
                  </a:lnTo>
                  <a:lnTo>
                    <a:pt x="7" y="27"/>
                  </a:lnTo>
                  <a:lnTo>
                    <a:pt x="12" y="19"/>
                  </a:lnTo>
                  <a:lnTo>
                    <a:pt x="16" y="12"/>
                  </a:lnTo>
                  <a:lnTo>
                    <a:pt x="21" y="7"/>
                  </a:lnTo>
                  <a:lnTo>
                    <a:pt x="25" y="3"/>
                  </a:lnTo>
                  <a:lnTo>
                    <a:pt x="31" y="0"/>
                  </a:lnTo>
                  <a:lnTo>
                    <a:pt x="33" y="3"/>
                  </a:lnTo>
                  <a:lnTo>
                    <a:pt x="33" y="3"/>
                  </a:lnTo>
                  <a:close/>
                </a:path>
              </a:pathLst>
            </a:custGeom>
            <a:solidFill>
              <a:srgbClr val="000000"/>
            </a:solidFill>
            <a:ln w="9525">
              <a:noFill/>
              <a:round/>
              <a:headEnd/>
              <a:tailEnd/>
            </a:ln>
          </p:spPr>
          <p:txBody>
            <a:bodyPr>
              <a:prstTxWarp prst="textNoShape">
                <a:avLst/>
              </a:prstTxWarp>
            </a:bodyPr>
            <a:lstStyle/>
            <a:p>
              <a:endParaRPr lang="en-US"/>
            </a:p>
          </p:txBody>
        </p:sp>
        <p:sp>
          <p:nvSpPr>
            <p:cNvPr id="3840099" name="Freeform 99"/>
            <p:cNvSpPr>
              <a:spLocks/>
            </p:cNvSpPr>
            <p:nvPr/>
          </p:nvSpPr>
          <p:spPr bwMode="auto">
            <a:xfrm>
              <a:off x="1179" y="1093"/>
              <a:ext cx="62" cy="99"/>
            </a:xfrm>
            <a:custGeom>
              <a:avLst/>
              <a:gdLst/>
              <a:ahLst/>
              <a:cxnLst>
                <a:cxn ang="0">
                  <a:pos x="0" y="0"/>
                </a:cxn>
                <a:cxn ang="0">
                  <a:pos x="10" y="5"/>
                </a:cxn>
                <a:cxn ang="0">
                  <a:pos x="15" y="9"/>
                </a:cxn>
                <a:cxn ang="0">
                  <a:pos x="18" y="14"/>
                </a:cxn>
                <a:cxn ang="0">
                  <a:pos x="22" y="23"/>
                </a:cxn>
                <a:cxn ang="0">
                  <a:pos x="27" y="35"/>
                </a:cxn>
                <a:cxn ang="0">
                  <a:pos x="30" y="41"/>
                </a:cxn>
                <a:cxn ang="0">
                  <a:pos x="34" y="51"/>
                </a:cxn>
                <a:cxn ang="0">
                  <a:pos x="37" y="54"/>
                </a:cxn>
                <a:cxn ang="0">
                  <a:pos x="38" y="60"/>
                </a:cxn>
                <a:cxn ang="0">
                  <a:pos x="43" y="66"/>
                </a:cxn>
                <a:cxn ang="0">
                  <a:pos x="46" y="72"/>
                </a:cxn>
                <a:cxn ang="0">
                  <a:pos x="50" y="78"/>
                </a:cxn>
                <a:cxn ang="0">
                  <a:pos x="52" y="81"/>
                </a:cxn>
                <a:cxn ang="0">
                  <a:pos x="55" y="82"/>
                </a:cxn>
                <a:cxn ang="0">
                  <a:pos x="59" y="88"/>
                </a:cxn>
                <a:cxn ang="0">
                  <a:pos x="62" y="97"/>
                </a:cxn>
                <a:cxn ang="0">
                  <a:pos x="62" y="99"/>
                </a:cxn>
                <a:cxn ang="0">
                  <a:pos x="61" y="99"/>
                </a:cxn>
                <a:cxn ang="0">
                  <a:pos x="59" y="94"/>
                </a:cxn>
                <a:cxn ang="0">
                  <a:pos x="56" y="93"/>
                </a:cxn>
                <a:cxn ang="0">
                  <a:pos x="52" y="88"/>
                </a:cxn>
                <a:cxn ang="0">
                  <a:pos x="41" y="76"/>
                </a:cxn>
                <a:cxn ang="0">
                  <a:pos x="38" y="70"/>
                </a:cxn>
                <a:cxn ang="0">
                  <a:pos x="34" y="63"/>
                </a:cxn>
                <a:cxn ang="0">
                  <a:pos x="31" y="58"/>
                </a:cxn>
                <a:cxn ang="0">
                  <a:pos x="28" y="54"/>
                </a:cxn>
                <a:cxn ang="0">
                  <a:pos x="22" y="45"/>
                </a:cxn>
                <a:cxn ang="0">
                  <a:pos x="19" y="39"/>
                </a:cxn>
                <a:cxn ang="0">
                  <a:pos x="16" y="27"/>
                </a:cxn>
                <a:cxn ang="0">
                  <a:pos x="13" y="17"/>
                </a:cxn>
                <a:cxn ang="0">
                  <a:pos x="10" y="12"/>
                </a:cxn>
                <a:cxn ang="0">
                  <a:pos x="7" y="8"/>
                </a:cxn>
                <a:cxn ang="0">
                  <a:pos x="4" y="5"/>
                </a:cxn>
                <a:cxn ang="0">
                  <a:pos x="0" y="2"/>
                </a:cxn>
                <a:cxn ang="0">
                  <a:pos x="0" y="0"/>
                </a:cxn>
                <a:cxn ang="0">
                  <a:pos x="0" y="0"/>
                </a:cxn>
                <a:cxn ang="0">
                  <a:pos x="0" y="0"/>
                </a:cxn>
              </a:cxnLst>
              <a:rect l="0" t="0" r="r" b="b"/>
              <a:pathLst>
                <a:path w="62" h="99">
                  <a:moveTo>
                    <a:pt x="0" y="0"/>
                  </a:moveTo>
                  <a:lnTo>
                    <a:pt x="10" y="5"/>
                  </a:lnTo>
                  <a:lnTo>
                    <a:pt x="15" y="9"/>
                  </a:lnTo>
                  <a:lnTo>
                    <a:pt x="18" y="14"/>
                  </a:lnTo>
                  <a:lnTo>
                    <a:pt x="22" y="23"/>
                  </a:lnTo>
                  <a:lnTo>
                    <a:pt x="27" y="35"/>
                  </a:lnTo>
                  <a:lnTo>
                    <a:pt x="30" y="41"/>
                  </a:lnTo>
                  <a:lnTo>
                    <a:pt x="34" y="51"/>
                  </a:lnTo>
                  <a:lnTo>
                    <a:pt x="37" y="54"/>
                  </a:lnTo>
                  <a:lnTo>
                    <a:pt x="38" y="60"/>
                  </a:lnTo>
                  <a:lnTo>
                    <a:pt x="43" y="66"/>
                  </a:lnTo>
                  <a:lnTo>
                    <a:pt x="46" y="72"/>
                  </a:lnTo>
                  <a:lnTo>
                    <a:pt x="50" y="78"/>
                  </a:lnTo>
                  <a:lnTo>
                    <a:pt x="52" y="81"/>
                  </a:lnTo>
                  <a:lnTo>
                    <a:pt x="55" y="82"/>
                  </a:lnTo>
                  <a:lnTo>
                    <a:pt x="59" y="88"/>
                  </a:lnTo>
                  <a:lnTo>
                    <a:pt x="62" y="97"/>
                  </a:lnTo>
                  <a:lnTo>
                    <a:pt x="62" y="99"/>
                  </a:lnTo>
                  <a:lnTo>
                    <a:pt x="61" y="99"/>
                  </a:lnTo>
                  <a:lnTo>
                    <a:pt x="59" y="94"/>
                  </a:lnTo>
                  <a:lnTo>
                    <a:pt x="56" y="93"/>
                  </a:lnTo>
                  <a:lnTo>
                    <a:pt x="52" y="88"/>
                  </a:lnTo>
                  <a:lnTo>
                    <a:pt x="41" y="76"/>
                  </a:lnTo>
                  <a:lnTo>
                    <a:pt x="38" y="70"/>
                  </a:lnTo>
                  <a:lnTo>
                    <a:pt x="34" y="63"/>
                  </a:lnTo>
                  <a:lnTo>
                    <a:pt x="31" y="58"/>
                  </a:lnTo>
                  <a:lnTo>
                    <a:pt x="28" y="54"/>
                  </a:lnTo>
                  <a:lnTo>
                    <a:pt x="22" y="45"/>
                  </a:lnTo>
                  <a:lnTo>
                    <a:pt x="19" y="39"/>
                  </a:lnTo>
                  <a:lnTo>
                    <a:pt x="16" y="27"/>
                  </a:lnTo>
                  <a:lnTo>
                    <a:pt x="13" y="17"/>
                  </a:lnTo>
                  <a:lnTo>
                    <a:pt x="10" y="12"/>
                  </a:lnTo>
                  <a:lnTo>
                    <a:pt x="7" y="8"/>
                  </a:lnTo>
                  <a:lnTo>
                    <a:pt x="4" y="5"/>
                  </a:lnTo>
                  <a:lnTo>
                    <a:pt x="0" y="2"/>
                  </a:lnTo>
                  <a:lnTo>
                    <a:pt x="0" y="0"/>
                  </a:lnTo>
                  <a:lnTo>
                    <a:pt x="0" y="0"/>
                  </a:lnTo>
                  <a:lnTo>
                    <a:pt x="0" y="0"/>
                  </a:lnTo>
                  <a:close/>
                </a:path>
              </a:pathLst>
            </a:custGeom>
            <a:solidFill>
              <a:srgbClr val="000000"/>
            </a:solidFill>
            <a:ln w="9525">
              <a:noFill/>
              <a:round/>
              <a:headEnd/>
              <a:tailEnd/>
            </a:ln>
          </p:spPr>
          <p:txBody>
            <a:bodyPr>
              <a:prstTxWarp prst="textNoShape">
                <a:avLst/>
              </a:prstTxWarp>
            </a:bodyPr>
            <a:lstStyle/>
            <a:p>
              <a:endParaRPr lang="en-US"/>
            </a:p>
          </p:txBody>
        </p:sp>
        <p:sp>
          <p:nvSpPr>
            <p:cNvPr id="3840100" name="Freeform 100"/>
            <p:cNvSpPr>
              <a:spLocks/>
            </p:cNvSpPr>
            <p:nvPr/>
          </p:nvSpPr>
          <p:spPr bwMode="auto">
            <a:xfrm>
              <a:off x="1142" y="1151"/>
              <a:ext cx="13" cy="18"/>
            </a:xfrm>
            <a:custGeom>
              <a:avLst/>
              <a:gdLst/>
              <a:ahLst/>
              <a:cxnLst>
                <a:cxn ang="0">
                  <a:pos x="13" y="0"/>
                </a:cxn>
                <a:cxn ang="0">
                  <a:pos x="13" y="6"/>
                </a:cxn>
                <a:cxn ang="0">
                  <a:pos x="11" y="11"/>
                </a:cxn>
                <a:cxn ang="0">
                  <a:pos x="8" y="14"/>
                </a:cxn>
                <a:cxn ang="0">
                  <a:pos x="5" y="17"/>
                </a:cxn>
                <a:cxn ang="0">
                  <a:pos x="2" y="18"/>
                </a:cxn>
                <a:cxn ang="0">
                  <a:pos x="0" y="18"/>
                </a:cxn>
                <a:cxn ang="0">
                  <a:pos x="0" y="14"/>
                </a:cxn>
                <a:cxn ang="0">
                  <a:pos x="2" y="11"/>
                </a:cxn>
                <a:cxn ang="0">
                  <a:pos x="8" y="8"/>
                </a:cxn>
                <a:cxn ang="0">
                  <a:pos x="10" y="2"/>
                </a:cxn>
                <a:cxn ang="0">
                  <a:pos x="11" y="0"/>
                </a:cxn>
                <a:cxn ang="0">
                  <a:pos x="13" y="0"/>
                </a:cxn>
                <a:cxn ang="0">
                  <a:pos x="13" y="0"/>
                </a:cxn>
              </a:cxnLst>
              <a:rect l="0" t="0" r="r" b="b"/>
              <a:pathLst>
                <a:path w="13" h="18">
                  <a:moveTo>
                    <a:pt x="13" y="0"/>
                  </a:moveTo>
                  <a:lnTo>
                    <a:pt x="13" y="6"/>
                  </a:lnTo>
                  <a:lnTo>
                    <a:pt x="11" y="11"/>
                  </a:lnTo>
                  <a:lnTo>
                    <a:pt x="8" y="14"/>
                  </a:lnTo>
                  <a:lnTo>
                    <a:pt x="5" y="17"/>
                  </a:lnTo>
                  <a:lnTo>
                    <a:pt x="2" y="18"/>
                  </a:lnTo>
                  <a:lnTo>
                    <a:pt x="0" y="18"/>
                  </a:lnTo>
                  <a:lnTo>
                    <a:pt x="0" y="14"/>
                  </a:lnTo>
                  <a:lnTo>
                    <a:pt x="2" y="11"/>
                  </a:lnTo>
                  <a:lnTo>
                    <a:pt x="8" y="8"/>
                  </a:lnTo>
                  <a:lnTo>
                    <a:pt x="10" y="2"/>
                  </a:lnTo>
                  <a:lnTo>
                    <a:pt x="11" y="0"/>
                  </a:lnTo>
                  <a:lnTo>
                    <a:pt x="13" y="0"/>
                  </a:lnTo>
                  <a:lnTo>
                    <a:pt x="13" y="0"/>
                  </a:lnTo>
                  <a:close/>
                </a:path>
              </a:pathLst>
            </a:custGeom>
            <a:solidFill>
              <a:srgbClr val="000000"/>
            </a:solidFill>
            <a:ln w="9525">
              <a:noFill/>
              <a:round/>
              <a:headEnd/>
              <a:tailEnd/>
            </a:ln>
          </p:spPr>
          <p:txBody>
            <a:bodyPr>
              <a:prstTxWarp prst="textNoShape">
                <a:avLst/>
              </a:prstTxWarp>
            </a:bodyPr>
            <a:lstStyle/>
            <a:p>
              <a:endParaRPr lang="en-US"/>
            </a:p>
          </p:txBody>
        </p:sp>
        <p:sp>
          <p:nvSpPr>
            <p:cNvPr id="3840101" name="Freeform 101"/>
            <p:cNvSpPr>
              <a:spLocks/>
            </p:cNvSpPr>
            <p:nvPr/>
          </p:nvSpPr>
          <p:spPr bwMode="auto">
            <a:xfrm>
              <a:off x="1153" y="1159"/>
              <a:ext cx="12" cy="9"/>
            </a:xfrm>
            <a:custGeom>
              <a:avLst/>
              <a:gdLst/>
              <a:ahLst/>
              <a:cxnLst>
                <a:cxn ang="0">
                  <a:pos x="2" y="0"/>
                </a:cxn>
                <a:cxn ang="0">
                  <a:pos x="6" y="4"/>
                </a:cxn>
                <a:cxn ang="0">
                  <a:pos x="8" y="6"/>
                </a:cxn>
                <a:cxn ang="0">
                  <a:pos x="11" y="7"/>
                </a:cxn>
                <a:cxn ang="0">
                  <a:pos x="12" y="9"/>
                </a:cxn>
                <a:cxn ang="0">
                  <a:pos x="11" y="9"/>
                </a:cxn>
                <a:cxn ang="0">
                  <a:pos x="3" y="6"/>
                </a:cxn>
                <a:cxn ang="0">
                  <a:pos x="0" y="3"/>
                </a:cxn>
                <a:cxn ang="0">
                  <a:pos x="0" y="0"/>
                </a:cxn>
                <a:cxn ang="0">
                  <a:pos x="2" y="0"/>
                </a:cxn>
                <a:cxn ang="0">
                  <a:pos x="2" y="0"/>
                </a:cxn>
              </a:cxnLst>
              <a:rect l="0" t="0" r="r" b="b"/>
              <a:pathLst>
                <a:path w="12" h="9">
                  <a:moveTo>
                    <a:pt x="2" y="0"/>
                  </a:moveTo>
                  <a:lnTo>
                    <a:pt x="6" y="4"/>
                  </a:lnTo>
                  <a:lnTo>
                    <a:pt x="8" y="6"/>
                  </a:lnTo>
                  <a:lnTo>
                    <a:pt x="11" y="7"/>
                  </a:lnTo>
                  <a:lnTo>
                    <a:pt x="12" y="9"/>
                  </a:lnTo>
                  <a:lnTo>
                    <a:pt x="11" y="9"/>
                  </a:lnTo>
                  <a:lnTo>
                    <a:pt x="3" y="6"/>
                  </a:lnTo>
                  <a:lnTo>
                    <a:pt x="0" y="3"/>
                  </a:lnTo>
                  <a:lnTo>
                    <a:pt x="0" y="0"/>
                  </a:lnTo>
                  <a:lnTo>
                    <a:pt x="2" y="0"/>
                  </a:lnTo>
                  <a:lnTo>
                    <a:pt x="2" y="0"/>
                  </a:lnTo>
                  <a:close/>
                </a:path>
              </a:pathLst>
            </a:custGeom>
            <a:solidFill>
              <a:srgbClr val="000000"/>
            </a:solidFill>
            <a:ln w="9525">
              <a:noFill/>
              <a:round/>
              <a:headEnd/>
              <a:tailEnd/>
            </a:ln>
          </p:spPr>
          <p:txBody>
            <a:bodyPr>
              <a:prstTxWarp prst="textNoShape">
                <a:avLst/>
              </a:prstTxWarp>
            </a:bodyPr>
            <a:lstStyle/>
            <a:p>
              <a:endParaRPr lang="en-US"/>
            </a:p>
          </p:txBody>
        </p:sp>
        <p:sp>
          <p:nvSpPr>
            <p:cNvPr id="3840102" name="Freeform 102"/>
            <p:cNvSpPr>
              <a:spLocks/>
            </p:cNvSpPr>
            <p:nvPr/>
          </p:nvSpPr>
          <p:spPr bwMode="auto">
            <a:xfrm>
              <a:off x="1165" y="1156"/>
              <a:ext cx="9" cy="39"/>
            </a:xfrm>
            <a:custGeom>
              <a:avLst/>
              <a:gdLst/>
              <a:ahLst/>
              <a:cxnLst>
                <a:cxn ang="0">
                  <a:pos x="9" y="1"/>
                </a:cxn>
                <a:cxn ang="0">
                  <a:pos x="9" y="10"/>
                </a:cxn>
                <a:cxn ang="0">
                  <a:pos x="8" y="18"/>
                </a:cxn>
                <a:cxn ang="0">
                  <a:pos x="8" y="25"/>
                </a:cxn>
                <a:cxn ang="0">
                  <a:pos x="9" y="37"/>
                </a:cxn>
                <a:cxn ang="0">
                  <a:pos x="9" y="39"/>
                </a:cxn>
                <a:cxn ang="0">
                  <a:pos x="8" y="39"/>
                </a:cxn>
                <a:cxn ang="0">
                  <a:pos x="0" y="28"/>
                </a:cxn>
                <a:cxn ang="0">
                  <a:pos x="0" y="16"/>
                </a:cxn>
                <a:cxn ang="0">
                  <a:pos x="2" y="12"/>
                </a:cxn>
                <a:cxn ang="0">
                  <a:pos x="5" y="9"/>
                </a:cxn>
                <a:cxn ang="0">
                  <a:pos x="6" y="1"/>
                </a:cxn>
                <a:cxn ang="0">
                  <a:pos x="8" y="0"/>
                </a:cxn>
                <a:cxn ang="0">
                  <a:pos x="9" y="1"/>
                </a:cxn>
                <a:cxn ang="0">
                  <a:pos x="9" y="1"/>
                </a:cxn>
              </a:cxnLst>
              <a:rect l="0" t="0" r="r" b="b"/>
              <a:pathLst>
                <a:path w="9" h="39">
                  <a:moveTo>
                    <a:pt x="9" y="1"/>
                  </a:moveTo>
                  <a:lnTo>
                    <a:pt x="9" y="10"/>
                  </a:lnTo>
                  <a:lnTo>
                    <a:pt x="8" y="18"/>
                  </a:lnTo>
                  <a:lnTo>
                    <a:pt x="8" y="25"/>
                  </a:lnTo>
                  <a:lnTo>
                    <a:pt x="9" y="37"/>
                  </a:lnTo>
                  <a:lnTo>
                    <a:pt x="9" y="39"/>
                  </a:lnTo>
                  <a:lnTo>
                    <a:pt x="8" y="39"/>
                  </a:lnTo>
                  <a:lnTo>
                    <a:pt x="0" y="28"/>
                  </a:lnTo>
                  <a:lnTo>
                    <a:pt x="0" y="16"/>
                  </a:lnTo>
                  <a:lnTo>
                    <a:pt x="2" y="12"/>
                  </a:lnTo>
                  <a:lnTo>
                    <a:pt x="5" y="9"/>
                  </a:lnTo>
                  <a:lnTo>
                    <a:pt x="6" y="1"/>
                  </a:lnTo>
                  <a:lnTo>
                    <a:pt x="8" y="0"/>
                  </a:lnTo>
                  <a:lnTo>
                    <a:pt x="9" y="1"/>
                  </a:lnTo>
                  <a:lnTo>
                    <a:pt x="9" y="1"/>
                  </a:lnTo>
                  <a:close/>
                </a:path>
              </a:pathLst>
            </a:custGeom>
            <a:solidFill>
              <a:srgbClr val="000000"/>
            </a:solidFill>
            <a:ln w="9525">
              <a:noFill/>
              <a:round/>
              <a:headEnd/>
              <a:tailEnd/>
            </a:ln>
          </p:spPr>
          <p:txBody>
            <a:bodyPr>
              <a:prstTxWarp prst="textNoShape">
                <a:avLst/>
              </a:prstTxWarp>
            </a:bodyPr>
            <a:lstStyle/>
            <a:p>
              <a:endParaRPr lang="en-US"/>
            </a:p>
          </p:txBody>
        </p:sp>
        <p:sp>
          <p:nvSpPr>
            <p:cNvPr id="3840103" name="Freeform 103"/>
            <p:cNvSpPr>
              <a:spLocks/>
            </p:cNvSpPr>
            <p:nvPr/>
          </p:nvSpPr>
          <p:spPr bwMode="auto">
            <a:xfrm>
              <a:off x="1179" y="1187"/>
              <a:ext cx="40" cy="12"/>
            </a:xfrm>
            <a:custGeom>
              <a:avLst/>
              <a:gdLst/>
              <a:ahLst/>
              <a:cxnLst>
                <a:cxn ang="0">
                  <a:pos x="0" y="11"/>
                </a:cxn>
                <a:cxn ang="0">
                  <a:pos x="4" y="6"/>
                </a:cxn>
                <a:cxn ang="0">
                  <a:pos x="7" y="3"/>
                </a:cxn>
                <a:cxn ang="0">
                  <a:pos x="13" y="0"/>
                </a:cxn>
                <a:cxn ang="0">
                  <a:pos x="18" y="0"/>
                </a:cxn>
                <a:cxn ang="0">
                  <a:pos x="27" y="2"/>
                </a:cxn>
                <a:cxn ang="0">
                  <a:pos x="32" y="3"/>
                </a:cxn>
                <a:cxn ang="0">
                  <a:pos x="38" y="3"/>
                </a:cxn>
                <a:cxn ang="0">
                  <a:pos x="40" y="5"/>
                </a:cxn>
                <a:cxn ang="0">
                  <a:pos x="38" y="6"/>
                </a:cxn>
                <a:cxn ang="0">
                  <a:pos x="32" y="8"/>
                </a:cxn>
                <a:cxn ang="0">
                  <a:pos x="27" y="8"/>
                </a:cxn>
                <a:cxn ang="0">
                  <a:pos x="18" y="6"/>
                </a:cxn>
                <a:cxn ang="0">
                  <a:pos x="9" y="8"/>
                </a:cxn>
                <a:cxn ang="0">
                  <a:pos x="1" y="12"/>
                </a:cxn>
                <a:cxn ang="0">
                  <a:pos x="0" y="11"/>
                </a:cxn>
                <a:cxn ang="0">
                  <a:pos x="0" y="11"/>
                </a:cxn>
              </a:cxnLst>
              <a:rect l="0" t="0" r="r" b="b"/>
              <a:pathLst>
                <a:path w="40" h="12">
                  <a:moveTo>
                    <a:pt x="0" y="11"/>
                  </a:moveTo>
                  <a:lnTo>
                    <a:pt x="4" y="6"/>
                  </a:lnTo>
                  <a:lnTo>
                    <a:pt x="7" y="3"/>
                  </a:lnTo>
                  <a:lnTo>
                    <a:pt x="13" y="0"/>
                  </a:lnTo>
                  <a:lnTo>
                    <a:pt x="18" y="0"/>
                  </a:lnTo>
                  <a:lnTo>
                    <a:pt x="27" y="2"/>
                  </a:lnTo>
                  <a:lnTo>
                    <a:pt x="32" y="3"/>
                  </a:lnTo>
                  <a:lnTo>
                    <a:pt x="38" y="3"/>
                  </a:lnTo>
                  <a:lnTo>
                    <a:pt x="40" y="5"/>
                  </a:lnTo>
                  <a:lnTo>
                    <a:pt x="38" y="6"/>
                  </a:lnTo>
                  <a:lnTo>
                    <a:pt x="32" y="8"/>
                  </a:lnTo>
                  <a:lnTo>
                    <a:pt x="27" y="8"/>
                  </a:lnTo>
                  <a:lnTo>
                    <a:pt x="18" y="6"/>
                  </a:lnTo>
                  <a:lnTo>
                    <a:pt x="9" y="8"/>
                  </a:lnTo>
                  <a:lnTo>
                    <a:pt x="1" y="12"/>
                  </a:lnTo>
                  <a:lnTo>
                    <a:pt x="0" y="11"/>
                  </a:lnTo>
                  <a:lnTo>
                    <a:pt x="0" y="11"/>
                  </a:lnTo>
                  <a:close/>
                </a:path>
              </a:pathLst>
            </a:custGeom>
            <a:solidFill>
              <a:srgbClr val="000000"/>
            </a:solidFill>
            <a:ln w="9525">
              <a:noFill/>
              <a:round/>
              <a:headEnd/>
              <a:tailEnd/>
            </a:ln>
          </p:spPr>
          <p:txBody>
            <a:bodyPr>
              <a:prstTxWarp prst="textNoShape">
                <a:avLst/>
              </a:prstTxWarp>
            </a:bodyPr>
            <a:lstStyle/>
            <a:p>
              <a:endParaRPr lang="en-US"/>
            </a:p>
          </p:txBody>
        </p:sp>
        <p:sp>
          <p:nvSpPr>
            <p:cNvPr id="3840104" name="Freeform 104"/>
            <p:cNvSpPr>
              <a:spLocks/>
            </p:cNvSpPr>
            <p:nvPr/>
          </p:nvSpPr>
          <p:spPr bwMode="auto">
            <a:xfrm>
              <a:off x="1231" y="1187"/>
              <a:ext cx="21" cy="28"/>
            </a:xfrm>
            <a:custGeom>
              <a:avLst/>
              <a:gdLst/>
              <a:ahLst/>
              <a:cxnLst>
                <a:cxn ang="0">
                  <a:pos x="1" y="0"/>
                </a:cxn>
                <a:cxn ang="0">
                  <a:pos x="9" y="2"/>
                </a:cxn>
                <a:cxn ang="0">
                  <a:pos x="16" y="6"/>
                </a:cxn>
                <a:cxn ang="0">
                  <a:pos x="19" y="14"/>
                </a:cxn>
                <a:cxn ang="0">
                  <a:pos x="21" y="22"/>
                </a:cxn>
                <a:cxn ang="0">
                  <a:pos x="19" y="28"/>
                </a:cxn>
                <a:cxn ang="0">
                  <a:pos x="18" y="28"/>
                </a:cxn>
                <a:cxn ang="0">
                  <a:pos x="15" y="22"/>
                </a:cxn>
                <a:cxn ang="0">
                  <a:pos x="15" y="17"/>
                </a:cxn>
                <a:cxn ang="0">
                  <a:pos x="12" y="11"/>
                </a:cxn>
                <a:cxn ang="0">
                  <a:pos x="9" y="8"/>
                </a:cxn>
                <a:cxn ang="0">
                  <a:pos x="6" y="6"/>
                </a:cxn>
                <a:cxn ang="0">
                  <a:pos x="4" y="3"/>
                </a:cxn>
                <a:cxn ang="0">
                  <a:pos x="1" y="3"/>
                </a:cxn>
                <a:cxn ang="0">
                  <a:pos x="0" y="2"/>
                </a:cxn>
                <a:cxn ang="0">
                  <a:pos x="1" y="0"/>
                </a:cxn>
                <a:cxn ang="0">
                  <a:pos x="1" y="0"/>
                </a:cxn>
              </a:cxnLst>
              <a:rect l="0" t="0" r="r" b="b"/>
              <a:pathLst>
                <a:path w="21" h="28">
                  <a:moveTo>
                    <a:pt x="1" y="0"/>
                  </a:moveTo>
                  <a:lnTo>
                    <a:pt x="9" y="2"/>
                  </a:lnTo>
                  <a:lnTo>
                    <a:pt x="16" y="6"/>
                  </a:lnTo>
                  <a:lnTo>
                    <a:pt x="19" y="14"/>
                  </a:lnTo>
                  <a:lnTo>
                    <a:pt x="21" y="22"/>
                  </a:lnTo>
                  <a:lnTo>
                    <a:pt x="19" y="28"/>
                  </a:lnTo>
                  <a:lnTo>
                    <a:pt x="18" y="28"/>
                  </a:lnTo>
                  <a:lnTo>
                    <a:pt x="15" y="22"/>
                  </a:lnTo>
                  <a:lnTo>
                    <a:pt x="15" y="17"/>
                  </a:lnTo>
                  <a:lnTo>
                    <a:pt x="12" y="11"/>
                  </a:lnTo>
                  <a:lnTo>
                    <a:pt x="9" y="8"/>
                  </a:lnTo>
                  <a:lnTo>
                    <a:pt x="6" y="6"/>
                  </a:lnTo>
                  <a:lnTo>
                    <a:pt x="4" y="3"/>
                  </a:lnTo>
                  <a:lnTo>
                    <a:pt x="1" y="3"/>
                  </a:lnTo>
                  <a:lnTo>
                    <a:pt x="0" y="2"/>
                  </a:lnTo>
                  <a:lnTo>
                    <a:pt x="1" y="0"/>
                  </a:lnTo>
                  <a:lnTo>
                    <a:pt x="1" y="0"/>
                  </a:lnTo>
                  <a:close/>
                </a:path>
              </a:pathLst>
            </a:custGeom>
            <a:solidFill>
              <a:srgbClr val="000000"/>
            </a:solidFill>
            <a:ln w="9525">
              <a:noFill/>
              <a:round/>
              <a:headEnd/>
              <a:tailEnd/>
            </a:ln>
          </p:spPr>
          <p:txBody>
            <a:bodyPr>
              <a:prstTxWarp prst="textNoShape">
                <a:avLst/>
              </a:prstTxWarp>
            </a:bodyPr>
            <a:lstStyle/>
            <a:p>
              <a:endParaRPr lang="en-US"/>
            </a:p>
          </p:txBody>
        </p:sp>
        <p:sp>
          <p:nvSpPr>
            <p:cNvPr id="3840105" name="Freeform 105"/>
            <p:cNvSpPr>
              <a:spLocks/>
            </p:cNvSpPr>
            <p:nvPr/>
          </p:nvSpPr>
          <p:spPr bwMode="auto">
            <a:xfrm>
              <a:off x="1067" y="1209"/>
              <a:ext cx="79" cy="35"/>
            </a:xfrm>
            <a:custGeom>
              <a:avLst/>
              <a:gdLst/>
              <a:ahLst/>
              <a:cxnLst>
                <a:cxn ang="0">
                  <a:pos x="0" y="33"/>
                </a:cxn>
                <a:cxn ang="0">
                  <a:pos x="3" y="29"/>
                </a:cxn>
                <a:cxn ang="0">
                  <a:pos x="6" y="26"/>
                </a:cxn>
                <a:cxn ang="0">
                  <a:pos x="9" y="23"/>
                </a:cxn>
                <a:cxn ang="0">
                  <a:pos x="12" y="20"/>
                </a:cxn>
                <a:cxn ang="0">
                  <a:pos x="18" y="15"/>
                </a:cxn>
                <a:cxn ang="0">
                  <a:pos x="27" y="12"/>
                </a:cxn>
                <a:cxn ang="0">
                  <a:pos x="30" y="9"/>
                </a:cxn>
                <a:cxn ang="0">
                  <a:pos x="31" y="6"/>
                </a:cxn>
                <a:cxn ang="0">
                  <a:pos x="33" y="5"/>
                </a:cxn>
                <a:cxn ang="0">
                  <a:pos x="37" y="3"/>
                </a:cxn>
                <a:cxn ang="0">
                  <a:pos x="46" y="2"/>
                </a:cxn>
                <a:cxn ang="0">
                  <a:pos x="60" y="0"/>
                </a:cxn>
                <a:cxn ang="0">
                  <a:pos x="66" y="0"/>
                </a:cxn>
                <a:cxn ang="0">
                  <a:pos x="70" y="5"/>
                </a:cxn>
                <a:cxn ang="0">
                  <a:pos x="76" y="14"/>
                </a:cxn>
                <a:cxn ang="0">
                  <a:pos x="79" y="20"/>
                </a:cxn>
                <a:cxn ang="0">
                  <a:pos x="79" y="21"/>
                </a:cxn>
                <a:cxn ang="0">
                  <a:pos x="77" y="21"/>
                </a:cxn>
                <a:cxn ang="0">
                  <a:pos x="72" y="17"/>
                </a:cxn>
                <a:cxn ang="0">
                  <a:pos x="70" y="12"/>
                </a:cxn>
                <a:cxn ang="0">
                  <a:pos x="67" y="9"/>
                </a:cxn>
                <a:cxn ang="0">
                  <a:pos x="66" y="8"/>
                </a:cxn>
                <a:cxn ang="0">
                  <a:pos x="63" y="5"/>
                </a:cxn>
                <a:cxn ang="0">
                  <a:pos x="58" y="5"/>
                </a:cxn>
                <a:cxn ang="0">
                  <a:pos x="48" y="5"/>
                </a:cxn>
                <a:cxn ang="0">
                  <a:pos x="40" y="8"/>
                </a:cxn>
                <a:cxn ang="0">
                  <a:pos x="34" y="12"/>
                </a:cxn>
                <a:cxn ang="0">
                  <a:pos x="31" y="15"/>
                </a:cxn>
                <a:cxn ang="0">
                  <a:pos x="28" y="18"/>
                </a:cxn>
                <a:cxn ang="0">
                  <a:pos x="13" y="24"/>
                </a:cxn>
                <a:cxn ang="0">
                  <a:pos x="8" y="27"/>
                </a:cxn>
                <a:cxn ang="0">
                  <a:pos x="2" y="35"/>
                </a:cxn>
                <a:cxn ang="0">
                  <a:pos x="0" y="35"/>
                </a:cxn>
                <a:cxn ang="0">
                  <a:pos x="0" y="33"/>
                </a:cxn>
                <a:cxn ang="0">
                  <a:pos x="0" y="33"/>
                </a:cxn>
              </a:cxnLst>
              <a:rect l="0" t="0" r="r" b="b"/>
              <a:pathLst>
                <a:path w="79" h="35">
                  <a:moveTo>
                    <a:pt x="0" y="33"/>
                  </a:moveTo>
                  <a:lnTo>
                    <a:pt x="3" y="29"/>
                  </a:lnTo>
                  <a:lnTo>
                    <a:pt x="6" y="26"/>
                  </a:lnTo>
                  <a:lnTo>
                    <a:pt x="9" y="23"/>
                  </a:lnTo>
                  <a:lnTo>
                    <a:pt x="12" y="20"/>
                  </a:lnTo>
                  <a:lnTo>
                    <a:pt x="18" y="15"/>
                  </a:lnTo>
                  <a:lnTo>
                    <a:pt x="27" y="12"/>
                  </a:lnTo>
                  <a:lnTo>
                    <a:pt x="30" y="9"/>
                  </a:lnTo>
                  <a:lnTo>
                    <a:pt x="31" y="6"/>
                  </a:lnTo>
                  <a:lnTo>
                    <a:pt x="33" y="5"/>
                  </a:lnTo>
                  <a:lnTo>
                    <a:pt x="37" y="3"/>
                  </a:lnTo>
                  <a:lnTo>
                    <a:pt x="46" y="2"/>
                  </a:lnTo>
                  <a:lnTo>
                    <a:pt x="60" y="0"/>
                  </a:lnTo>
                  <a:lnTo>
                    <a:pt x="66" y="0"/>
                  </a:lnTo>
                  <a:lnTo>
                    <a:pt x="70" y="5"/>
                  </a:lnTo>
                  <a:lnTo>
                    <a:pt x="76" y="14"/>
                  </a:lnTo>
                  <a:lnTo>
                    <a:pt x="79" y="20"/>
                  </a:lnTo>
                  <a:lnTo>
                    <a:pt x="79" y="21"/>
                  </a:lnTo>
                  <a:lnTo>
                    <a:pt x="77" y="21"/>
                  </a:lnTo>
                  <a:lnTo>
                    <a:pt x="72" y="17"/>
                  </a:lnTo>
                  <a:lnTo>
                    <a:pt x="70" y="12"/>
                  </a:lnTo>
                  <a:lnTo>
                    <a:pt x="67" y="9"/>
                  </a:lnTo>
                  <a:lnTo>
                    <a:pt x="66" y="8"/>
                  </a:lnTo>
                  <a:lnTo>
                    <a:pt x="63" y="5"/>
                  </a:lnTo>
                  <a:lnTo>
                    <a:pt x="58" y="5"/>
                  </a:lnTo>
                  <a:lnTo>
                    <a:pt x="48" y="5"/>
                  </a:lnTo>
                  <a:lnTo>
                    <a:pt x="40" y="8"/>
                  </a:lnTo>
                  <a:lnTo>
                    <a:pt x="34" y="12"/>
                  </a:lnTo>
                  <a:lnTo>
                    <a:pt x="31" y="15"/>
                  </a:lnTo>
                  <a:lnTo>
                    <a:pt x="28" y="18"/>
                  </a:lnTo>
                  <a:lnTo>
                    <a:pt x="13" y="24"/>
                  </a:lnTo>
                  <a:lnTo>
                    <a:pt x="8" y="27"/>
                  </a:lnTo>
                  <a:lnTo>
                    <a:pt x="2" y="35"/>
                  </a:lnTo>
                  <a:lnTo>
                    <a:pt x="0" y="35"/>
                  </a:lnTo>
                  <a:lnTo>
                    <a:pt x="0" y="33"/>
                  </a:lnTo>
                  <a:lnTo>
                    <a:pt x="0" y="33"/>
                  </a:lnTo>
                  <a:close/>
                </a:path>
              </a:pathLst>
            </a:custGeom>
            <a:solidFill>
              <a:srgbClr val="000000"/>
            </a:solidFill>
            <a:ln w="9525">
              <a:noFill/>
              <a:round/>
              <a:headEnd/>
              <a:tailEnd/>
            </a:ln>
          </p:spPr>
          <p:txBody>
            <a:bodyPr>
              <a:prstTxWarp prst="textNoShape">
                <a:avLst/>
              </a:prstTxWarp>
            </a:bodyPr>
            <a:lstStyle/>
            <a:p>
              <a:endParaRPr lang="en-US"/>
            </a:p>
          </p:txBody>
        </p:sp>
        <p:sp>
          <p:nvSpPr>
            <p:cNvPr id="3840106" name="Freeform 106"/>
            <p:cNvSpPr>
              <a:spLocks/>
            </p:cNvSpPr>
            <p:nvPr/>
          </p:nvSpPr>
          <p:spPr bwMode="auto">
            <a:xfrm>
              <a:off x="1097" y="1224"/>
              <a:ext cx="33" cy="35"/>
            </a:xfrm>
            <a:custGeom>
              <a:avLst/>
              <a:gdLst/>
              <a:ahLst/>
              <a:cxnLst>
                <a:cxn ang="0">
                  <a:pos x="31" y="3"/>
                </a:cxn>
                <a:cxn ang="0">
                  <a:pos x="25" y="6"/>
                </a:cxn>
                <a:cxn ang="0">
                  <a:pos x="24" y="8"/>
                </a:cxn>
                <a:cxn ang="0">
                  <a:pos x="19" y="9"/>
                </a:cxn>
                <a:cxn ang="0">
                  <a:pos x="15" y="15"/>
                </a:cxn>
                <a:cxn ang="0">
                  <a:pos x="10" y="21"/>
                </a:cxn>
                <a:cxn ang="0">
                  <a:pos x="6" y="27"/>
                </a:cxn>
                <a:cxn ang="0">
                  <a:pos x="1" y="35"/>
                </a:cxn>
                <a:cxn ang="0">
                  <a:pos x="0" y="35"/>
                </a:cxn>
                <a:cxn ang="0">
                  <a:pos x="0" y="33"/>
                </a:cxn>
                <a:cxn ang="0">
                  <a:pos x="7" y="17"/>
                </a:cxn>
                <a:cxn ang="0">
                  <a:pos x="10" y="9"/>
                </a:cxn>
                <a:cxn ang="0">
                  <a:pos x="13" y="5"/>
                </a:cxn>
                <a:cxn ang="0">
                  <a:pos x="16" y="2"/>
                </a:cxn>
                <a:cxn ang="0">
                  <a:pos x="24" y="0"/>
                </a:cxn>
                <a:cxn ang="0">
                  <a:pos x="31" y="0"/>
                </a:cxn>
                <a:cxn ang="0">
                  <a:pos x="33" y="2"/>
                </a:cxn>
                <a:cxn ang="0">
                  <a:pos x="31" y="3"/>
                </a:cxn>
                <a:cxn ang="0">
                  <a:pos x="31" y="3"/>
                </a:cxn>
              </a:cxnLst>
              <a:rect l="0" t="0" r="r" b="b"/>
              <a:pathLst>
                <a:path w="33" h="35">
                  <a:moveTo>
                    <a:pt x="31" y="3"/>
                  </a:moveTo>
                  <a:lnTo>
                    <a:pt x="25" y="6"/>
                  </a:lnTo>
                  <a:lnTo>
                    <a:pt x="24" y="8"/>
                  </a:lnTo>
                  <a:lnTo>
                    <a:pt x="19" y="9"/>
                  </a:lnTo>
                  <a:lnTo>
                    <a:pt x="15" y="15"/>
                  </a:lnTo>
                  <a:lnTo>
                    <a:pt x="10" y="21"/>
                  </a:lnTo>
                  <a:lnTo>
                    <a:pt x="6" y="27"/>
                  </a:lnTo>
                  <a:lnTo>
                    <a:pt x="1" y="35"/>
                  </a:lnTo>
                  <a:lnTo>
                    <a:pt x="0" y="35"/>
                  </a:lnTo>
                  <a:lnTo>
                    <a:pt x="0" y="33"/>
                  </a:lnTo>
                  <a:lnTo>
                    <a:pt x="7" y="17"/>
                  </a:lnTo>
                  <a:lnTo>
                    <a:pt x="10" y="9"/>
                  </a:lnTo>
                  <a:lnTo>
                    <a:pt x="13" y="5"/>
                  </a:lnTo>
                  <a:lnTo>
                    <a:pt x="16" y="2"/>
                  </a:lnTo>
                  <a:lnTo>
                    <a:pt x="24" y="0"/>
                  </a:lnTo>
                  <a:lnTo>
                    <a:pt x="31" y="0"/>
                  </a:lnTo>
                  <a:lnTo>
                    <a:pt x="33" y="2"/>
                  </a:lnTo>
                  <a:lnTo>
                    <a:pt x="31" y="3"/>
                  </a:lnTo>
                  <a:lnTo>
                    <a:pt x="31" y="3"/>
                  </a:lnTo>
                  <a:close/>
                </a:path>
              </a:pathLst>
            </a:custGeom>
            <a:solidFill>
              <a:srgbClr val="000000"/>
            </a:solidFill>
            <a:ln w="9525">
              <a:noFill/>
              <a:round/>
              <a:headEnd/>
              <a:tailEnd/>
            </a:ln>
          </p:spPr>
          <p:txBody>
            <a:bodyPr>
              <a:prstTxWarp prst="textNoShape">
                <a:avLst/>
              </a:prstTxWarp>
            </a:bodyPr>
            <a:lstStyle/>
            <a:p>
              <a:endParaRPr lang="en-US"/>
            </a:p>
          </p:txBody>
        </p:sp>
        <p:sp>
          <p:nvSpPr>
            <p:cNvPr id="3840107" name="Freeform 107"/>
            <p:cNvSpPr>
              <a:spLocks/>
            </p:cNvSpPr>
            <p:nvPr/>
          </p:nvSpPr>
          <p:spPr bwMode="auto">
            <a:xfrm>
              <a:off x="1066" y="1250"/>
              <a:ext cx="43" cy="28"/>
            </a:xfrm>
            <a:custGeom>
              <a:avLst/>
              <a:gdLst/>
              <a:ahLst/>
              <a:cxnLst>
                <a:cxn ang="0">
                  <a:pos x="4" y="0"/>
                </a:cxn>
                <a:cxn ang="0">
                  <a:pos x="6" y="4"/>
                </a:cxn>
                <a:cxn ang="0">
                  <a:pos x="7" y="10"/>
                </a:cxn>
                <a:cxn ang="0">
                  <a:pos x="7" y="15"/>
                </a:cxn>
                <a:cxn ang="0">
                  <a:pos x="13" y="16"/>
                </a:cxn>
                <a:cxn ang="0">
                  <a:pos x="19" y="20"/>
                </a:cxn>
                <a:cxn ang="0">
                  <a:pos x="23" y="23"/>
                </a:cxn>
                <a:cxn ang="0">
                  <a:pos x="28" y="25"/>
                </a:cxn>
                <a:cxn ang="0">
                  <a:pos x="34" y="25"/>
                </a:cxn>
                <a:cxn ang="0">
                  <a:pos x="41" y="22"/>
                </a:cxn>
                <a:cxn ang="0">
                  <a:pos x="43" y="22"/>
                </a:cxn>
                <a:cxn ang="0">
                  <a:pos x="43" y="23"/>
                </a:cxn>
                <a:cxn ang="0">
                  <a:pos x="41" y="26"/>
                </a:cxn>
                <a:cxn ang="0">
                  <a:pos x="40" y="26"/>
                </a:cxn>
                <a:cxn ang="0">
                  <a:pos x="34" y="28"/>
                </a:cxn>
                <a:cxn ang="0">
                  <a:pos x="22" y="28"/>
                </a:cxn>
                <a:cxn ang="0">
                  <a:pos x="10" y="23"/>
                </a:cxn>
                <a:cxn ang="0">
                  <a:pos x="6" y="20"/>
                </a:cxn>
                <a:cxn ang="0">
                  <a:pos x="3" y="19"/>
                </a:cxn>
                <a:cxn ang="0">
                  <a:pos x="0" y="10"/>
                </a:cxn>
                <a:cxn ang="0">
                  <a:pos x="1" y="0"/>
                </a:cxn>
                <a:cxn ang="0">
                  <a:pos x="4" y="0"/>
                </a:cxn>
                <a:cxn ang="0">
                  <a:pos x="4" y="0"/>
                </a:cxn>
              </a:cxnLst>
              <a:rect l="0" t="0" r="r" b="b"/>
              <a:pathLst>
                <a:path w="43" h="28">
                  <a:moveTo>
                    <a:pt x="4" y="0"/>
                  </a:moveTo>
                  <a:lnTo>
                    <a:pt x="6" y="4"/>
                  </a:lnTo>
                  <a:lnTo>
                    <a:pt x="7" y="10"/>
                  </a:lnTo>
                  <a:lnTo>
                    <a:pt x="7" y="15"/>
                  </a:lnTo>
                  <a:lnTo>
                    <a:pt x="13" y="16"/>
                  </a:lnTo>
                  <a:lnTo>
                    <a:pt x="19" y="20"/>
                  </a:lnTo>
                  <a:lnTo>
                    <a:pt x="23" y="23"/>
                  </a:lnTo>
                  <a:lnTo>
                    <a:pt x="28" y="25"/>
                  </a:lnTo>
                  <a:lnTo>
                    <a:pt x="34" y="25"/>
                  </a:lnTo>
                  <a:lnTo>
                    <a:pt x="41" y="22"/>
                  </a:lnTo>
                  <a:lnTo>
                    <a:pt x="43" y="22"/>
                  </a:lnTo>
                  <a:lnTo>
                    <a:pt x="43" y="23"/>
                  </a:lnTo>
                  <a:lnTo>
                    <a:pt x="41" y="26"/>
                  </a:lnTo>
                  <a:lnTo>
                    <a:pt x="40" y="26"/>
                  </a:lnTo>
                  <a:lnTo>
                    <a:pt x="34" y="28"/>
                  </a:lnTo>
                  <a:lnTo>
                    <a:pt x="22" y="28"/>
                  </a:lnTo>
                  <a:lnTo>
                    <a:pt x="10" y="23"/>
                  </a:lnTo>
                  <a:lnTo>
                    <a:pt x="6" y="20"/>
                  </a:lnTo>
                  <a:lnTo>
                    <a:pt x="3" y="19"/>
                  </a:lnTo>
                  <a:lnTo>
                    <a:pt x="0" y="10"/>
                  </a:lnTo>
                  <a:lnTo>
                    <a:pt x="1" y="0"/>
                  </a:lnTo>
                  <a:lnTo>
                    <a:pt x="4" y="0"/>
                  </a:lnTo>
                  <a:lnTo>
                    <a:pt x="4" y="0"/>
                  </a:lnTo>
                  <a:close/>
                </a:path>
              </a:pathLst>
            </a:custGeom>
            <a:solidFill>
              <a:srgbClr val="000000"/>
            </a:solidFill>
            <a:ln w="9525">
              <a:noFill/>
              <a:round/>
              <a:headEnd/>
              <a:tailEnd/>
            </a:ln>
          </p:spPr>
          <p:txBody>
            <a:bodyPr>
              <a:prstTxWarp prst="textNoShape">
                <a:avLst/>
              </a:prstTxWarp>
            </a:bodyPr>
            <a:lstStyle/>
            <a:p>
              <a:endParaRPr lang="en-US"/>
            </a:p>
          </p:txBody>
        </p:sp>
        <p:sp>
          <p:nvSpPr>
            <p:cNvPr id="3840108" name="Freeform 108"/>
            <p:cNvSpPr>
              <a:spLocks/>
            </p:cNvSpPr>
            <p:nvPr/>
          </p:nvSpPr>
          <p:spPr bwMode="auto">
            <a:xfrm>
              <a:off x="1107" y="1272"/>
              <a:ext cx="61" cy="9"/>
            </a:xfrm>
            <a:custGeom>
              <a:avLst/>
              <a:gdLst/>
              <a:ahLst/>
              <a:cxnLst>
                <a:cxn ang="0">
                  <a:pos x="0" y="0"/>
                </a:cxn>
                <a:cxn ang="0">
                  <a:pos x="24" y="1"/>
                </a:cxn>
                <a:cxn ang="0">
                  <a:pos x="37" y="3"/>
                </a:cxn>
                <a:cxn ang="0">
                  <a:pos x="58" y="4"/>
                </a:cxn>
                <a:cxn ang="0">
                  <a:pos x="61" y="6"/>
                </a:cxn>
                <a:cxn ang="0">
                  <a:pos x="60" y="6"/>
                </a:cxn>
                <a:cxn ang="0">
                  <a:pos x="58" y="7"/>
                </a:cxn>
                <a:cxn ang="0">
                  <a:pos x="36" y="9"/>
                </a:cxn>
                <a:cxn ang="0">
                  <a:pos x="27" y="9"/>
                </a:cxn>
                <a:cxn ang="0">
                  <a:pos x="14" y="4"/>
                </a:cxn>
                <a:cxn ang="0">
                  <a:pos x="8" y="3"/>
                </a:cxn>
                <a:cxn ang="0">
                  <a:pos x="0" y="1"/>
                </a:cxn>
                <a:cxn ang="0">
                  <a:pos x="0" y="0"/>
                </a:cxn>
                <a:cxn ang="0">
                  <a:pos x="0" y="0"/>
                </a:cxn>
                <a:cxn ang="0">
                  <a:pos x="0" y="0"/>
                </a:cxn>
              </a:cxnLst>
              <a:rect l="0" t="0" r="r" b="b"/>
              <a:pathLst>
                <a:path w="61" h="9">
                  <a:moveTo>
                    <a:pt x="0" y="0"/>
                  </a:moveTo>
                  <a:lnTo>
                    <a:pt x="24" y="1"/>
                  </a:lnTo>
                  <a:lnTo>
                    <a:pt x="37" y="3"/>
                  </a:lnTo>
                  <a:lnTo>
                    <a:pt x="58" y="4"/>
                  </a:lnTo>
                  <a:lnTo>
                    <a:pt x="61" y="6"/>
                  </a:lnTo>
                  <a:lnTo>
                    <a:pt x="60" y="6"/>
                  </a:lnTo>
                  <a:lnTo>
                    <a:pt x="58" y="7"/>
                  </a:lnTo>
                  <a:lnTo>
                    <a:pt x="36" y="9"/>
                  </a:lnTo>
                  <a:lnTo>
                    <a:pt x="27" y="9"/>
                  </a:lnTo>
                  <a:lnTo>
                    <a:pt x="14" y="4"/>
                  </a:lnTo>
                  <a:lnTo>
                    <a:pt x="8" y="3"/>
                  </a:lnTo>
                  <a:lnTo>
                    <a:pt x="0" y="1"/>
                  </a:lnTo>
                  <a:lnTo>
                    <a:pt x="0" y="0"/>
                  </a:lnTo>
                  <a:lnTo>
                    <a:pt x="0" y="0"/>
                  </a:lnTo>
                  <a:lnTo>
                    <a:pt x="0" y="0"/>
                  </a:lnTo>
                  <a:close/>
                </a:path>
              </a:pathLst>
            </a:custGeom>
            <a:solidFill>
              <a:srgbClr val="000000"/>
            </a:solidFill>
            <a:ln w="9525">
              <a:noFill/>
              <a:round/>
              <a:headEnd/>
              <a:tailEnd/>
            </a:ln>
          </p:spPr>
          <p:txBody>
            <a:bodyPr>
              <a:prstTxWarp prst="textNoShape">
                <a:avLst/>
              </a:prstTxWarp>
            </a:bodyPr>
            <a:lstStyle/>
            <a:p>
              <a:endParaRPr lang="en-US"/>
            </a:p>
          </p:txBody>
        </p:sp>
        <p:sp>
          <p:nvSpPr>
            <p:cNvPr id="3840109" name="Freeform 109"/>
            <p:cNvSpPr>
              <a:spLocks/>
            </p:cNvSpPr>
            <p:nvPr/>
          </p:nvSpPr>
          <p:spPr bwMode="auto">
            <a:xfrm>
              <a:off x="1133" y="1226"/>
              <a:ext cx="32" cy="16"/>
            </a:xfrm>
            <a:custGeom>
              <a:avLst/>
              <a:gdLst/>
              <a:ahLst/>
              <a:cxnLst>
                <a:cxn ang="0">
                  <a:pos x="1" y="0"/>
                </a:cxn>
                <a:cxn ang="0">
                  <a:pos x="29" y="9"/>
                </a:cxn>
                <a:cxn ang="0">
                  <a:pos x="32" y="12"/>
                </a:cxn>
                <a:cxn ang="0">
                  <a:pos x="31" y="15"/>
                </a:cxn>
                <a:cxn ang="0">
                  <a:pos x="29" y="16"/>
                </a:cxn>
                <a:cxn ang="0">
                  <a:pos x="26" y="16"/>
                </a:cxn>
                <a:cxn ang="0">
                  <a:pos x="19" y="12"/>
                </a:cxn>
                <a:cxn ang="0">
                  <a:pos x="13" y="9"/>
                </a:cxn>
                <a:cxn ang="0">
                  <a:pos x="7" y="6"/>
                </a:cxn>
                <a:cxn ang="0">
                  <a:pos x="1" y="3"/>
                </a:cxn>
                <a:cxn ang="0">
                  <a:pos x="0" y="1"/>
                </a:cxn>
                <a:cxn ang="0">
                  <a:pos x="1" y="0"/>
                </a:cxn>
                <a:cxn ang="0">
                  <a:pos x="1" y="0"/>
                </a:cxn>
              </a:cxnLst>
              <a:rect l="0" t="0" r="r" b="b"/>
              <a:pathLst>
                <a:path w="32" h="16">
                  <a:moveTo>
                    <a:pt x="1" y="0"/>
                  </a:moveTo>
                  <a:lnTo>
                    <a:pt x="29" y="9"/>
                  </a:lnTo>
                  <a:lnTo>
                    <a:pt x="32" y="12"/>
                  </a:lnTo>
                  <a:lnTo>
                    <a:pt x="31" y="15"/>
                  </a:lnTo>
                  <a:lnTo>
                    <a:pt x="29" y="16"/>
                  </a:lnTo>
                  <a:lnTo>
                    <a:pt x="26" y="16"/>
                  </a:lnTo>
                  <a:lnTo>
                    <a:pt x="19" y="12"/>
                  </a:lnTo>
                  <a:lnTo>
                    <a:pt x="13" y="9"/>
                  </a:lnTo>
                  <a:lnTo>
                    <a:pt x="7" y="6"/>
                  </a:lnTo>
                  <a:lnTo>
                    <a:pt x="1" y="3"/>
                  </a:lnTo>
                  <a:lnTo>
                    <a:pt x="0" y="1"/>
                  </a:lnTo>
                  <a:lnTo>
                    <a:pt x="1" y="0"/>
                  </a:lnTo>
                  <a:lnTo>
                    <a:pt x="1" y="0"/>
                  </a:lnTo>
                  <a:close/>
                </a:path>
              </a:pathLst>
            </a:custGeom>
            <a:solidFill>
              <a:srgbClr val="000000"/>
            </a:solidFill>
            <a:ln w="9525">
              <a:noFill/>
              <a:round/>
              <a:headEnd/>
              <a:tailEnd/>
            </a:ln>
          </p:spPr>
          <p:txBody>
            <a:bodyPr>
              <a:prstTxWarp prst="textNoShape">
                <a:avLst/>
              </a:prstTxWarp>
            </a:bodyPr>
            <a:lstStyle/>
            <a:p>
              <a:endParaRPr lang="en-US"/>
            </a:p>
          </p:txBody>
        </p:sp>
        <p:sp>
          <p:nvSpPr>
            <p:cNvPr id="3840110" name="Freeform 110"/>
            <p:cNvSpPr>
              <a:spLocks/>
            </p:cNvSpPr>
            <p:nvPr/>
          </p:nvSpPr>
          <p:spPr bwMode="auto">
            <a:xfrm>
              <a:off x="1144" y="1171"/>
              <a:ext cx="12" cy="30"/>
            </a:xfrm>
            <a:custGeom>
              <a:avLst/>
              <a:gdLst/>
              <a:ahLst/>
              <a:cxnLst>
                <a:cxn ang="0">
                  <a:pos x="3" y="0"/>
                </a:cxn>
                <a:cxn ang="0">
                  <a:pos x="3" y="3"/>
                </a:cxn>
                <a:cxn ang="0">
                  <a:pos x="6" y="7"/>
                </a:cxn>
                <a:cxn ang="0">
                  <a:pos x="11" y="15"/>
                </a:cxn>
                <a:cxn ang="0">
                  <a:pos x="12" y="21"/>
                </a:cxn>
                <a:cxn ang="0">
                  <a:pos x="12" y="28"/>
                </a:cxn>
                <a:cxn ang="0">
                  <a:pos x="11" y="30"/>
                </a:cxn>
                <a:cxn ang="0">
                  <a:pos x="9" y="28"/>
                </a:cxn>
                <a:cxn ang="0">
                  <a:pos x="8" y="22"/>
                </a:cxn>
                <a:cxn ang="0">
                  <a:pos x="6" y="18"/>
                </a:cxn>
                <a:cxn ang="0">
                  <a:pos x="0" y="0"/>
                </a:cxn>
                <a:cxn ang="0">
                  <a:pos x="3" y="0"/>
                </a:cxn>
                <a:cxn ang="0">
                  <a:pos x="3" y="0"/>
                </a:cxn>
              </a:cxnLst>
              <a:rect l="0" t="0" r="r" b="b"/>
              <a:pathLst>
                <a:path w="12" h="30">
                  <a:moveTo>
                    <a:pt x="3" y="0"/>
                  </a:moveTo>
                  <a:lnTo>
                    <a:pt x="3" y="3"/>
                  </a:lnTo>
                  <a:lnTo>
                    <a:pt x="6" y="7"/>
                  </a:lnTo>
                  <a:lnTo>
                    <a:pt x="11" y="15"/>
                  </a:lnTo>
                  <a:lnTo>
                    <a:pt x="12" y="21"/>
                  </a:lnTo>
                  <a:lnTo>
                    <a:pt x="12" y="28"/>
                  </a:lnTo>
                  <a:lnTo>
                    <a:pt x="11" y="30"/>
                  </a:lnTo>
                  <a:lnTo>
                    <a:pt x="9" y="28"/>
                  </a:lnTo>
                  <a:lnTo>
                    <a:pt x="8" y="22"/>
                  </a:lnTo>
                  <a:lnTo>
                    <a:pt x="6" y="18"/>
                  </a:lnTo>
                  <a:lnTo>
                    <a:pt x="0" y="0"/>
                  </a:lnTo>
                  <a:lnTo>
                    <a:pt x="3" y="0"/>
                  </a:lnTo>
                  <a:lnTo>
                    <a:pt x="3" y="0"/>
                  </a:lnTo>
                  <a:close/>
                </a:path>
              </a:pathLst>
            </a:custGeom>
            <a:solidFill>
              <a:srgbClr val="000000"/>
            </a:solidFill>
            <a:ln w="9525">
              <a:noFill/>
              <a:round/>
              <a:headEnd/>
              <a:tailEnd/>
            </a:ln>
          </p:spPr>
          <p:txBody>
            <a:bodyPr>
              <a:prstTxWarp prst="textNoShape">
                <a:avLst/>
              </a:prstTxWarp>
            </a:bodyPr>
            <a:lstStyle/>
            <a:p>
              <a:endParaRPr lang="en-US"/>
            </a:p>
          </p:txBody>
        </p:sp>
        <p:sp>
          <p:nvSpPr>
            <p:cNvPr id="3840111" name="Freeform 111"/>
            <p:cNvSpPr>
              <a:spLocks/>
            </p:cNvSpPr>
            <p:nvPr/>
          </p:nvSpPr>
          <p:spPr bwMode="auto">
            <a:xfrm>
              <a:off x="1122" y="1168"/>
              <a:ext cx="12" cy="40"/>
            </a:xfrm>
            <a:custGeom>
              <a:avLst/>
              <a:gdLst/>
              <a:ahLst/>
              <a:cxnLst>
                <a:cxn ang="0">
                  <a:pos x="12" y="1"/>
                </a:cxn>
                <a:cxn ang="0">
                  <a:pos x="8" y="25"/>
                </a:cxn>
                <a:cxn ang="0">
                  <a:pos x="5" y="38"/>
                </a:cxn>
                <a:cxn ang="0">
                  <a:pos x="3" y="40"/>
                </a:cxn>
                <a:cxn ang="0">
                  <a:pos x="2" y="40"/>
                </a:cxn>
                <a:cxn ang="0">
                  <a:pos x="0" y="37"/>
                </a:cxn>
                <a:cxn ang="0">
                  <a:pos x="0" y="30"/>
                </a:cxn>
                <a:cxn ang="0">
                  <a:pos x="3" y="22"/>
                </a:cxn>
                <a:cxn ang="0">
                  <a:pos x="9" y="1"/>
                </a:cxn>
                <a:cxn ang="0">
                  <a:pos x="11" y="0"/>
                </a:cxn>
                <a:cxn ang="0">
                  <a:pos x="12" y="1"/>
                </a:cxn>
                <a:cxn ang="0">
                  <a:pos x="12" y="1"/>
                </a:cxn>
              </a:cxnLst>
              <a:rect l="0" t="0" r="r" b="b"/>
              <a:pathLst>
                <a:path w="12" h="40">
                  <a:moveTo>
                    <a:pt x="12" y="1"/>
                  </a:moveTo>
                  <a:lnTo>
                    <a:pt x="8" y="25"/>
                  </a:lnTo>
                  <a:lnTo>
                    <a:pt x="5" y="38"/>
                  </a:lnTo>
                  <a:lnTo>
                    <a:pt x="3" y="40"/>
                  </a:lnTo>
                  <a:lnTo>
                    <a:pt x="2" y="40"/>
                  </a:lnTo>
                  <a:lnTo>
                    <a:pt x="0" y="37"/>
                  </a:lnTo>
                  <a:lnTo>
                    <a:pt x="0" y="30"/>
                  </a:lnTo>
                  <a:lnTo>
                    <a:pt x="3" y="22"/>
                  </a:lnTo>
                  <a:lnTo>
                    <a:pt x="9" y="1"/>
                  </a:lnTo>
                  <a:lnTo>
                    <a:pt x="11" y="0"/>
                  </a:lnTo>
                  <a:lnTo>
                    <a:pt x="12" y="1"/>
                  </a:lnTo>
                  <a:lnTo>
                    <a:pt x="12" y="1"/>
                  </a:lnTo>
                  <a:close/>
                </a:path>
              </a:pathLst>
            </a:custGeom>
            <a:solidFill>
              <a:srgbClr val="000000"/>
            </a:solidFill>
            <a:ln w="9525">
              <a:noFill/>
              <a:round/>
              <a:headEnd/>
              <a:tailEnd/>
            </a:ln>
          </p:spPr>
          <p:txBody>
            <a:bodyPr>
              <a:prstTxWarp prst="textNoShape">
                <a:avLst/>
              </a:prstTxWarp>
            </a:bodyPr>
            <a:lstStyle/>
            <a:p>
              <a:endParaRPr lang="en-US"/>
            </a:p>
          </p:txBody>
        </p:sp>
        <p:sp>
          <p:nvSpPr>
            <p:cNvPr id="3840112" name="Freeform 112"/>
            <p:cNvSpPr>
              <a:spLocks/>
            </p:cNvSpPr>
            <p:nvPr/>
          </p:nvSpPr>
          <p:spPr bwMode="auto">
            <a:xfrm>
              <a:off x="1133" y="1177"/>
              <a:ext cx="14" cy="24"/>
            </a:xfrm>
            <a:custGeom>
              <a:avLst/>
              <a:gdLst/>
              <a:ahLst/>
              <a:cxnLst>
                <a:cxn ang="0">
                  <a:pos x="1" y="22"/>
                </a:cxn>
                <a:cxn ang="0">
                  <a:pos x="0" y="13"/>
                </a:cxn>
                <a:cxn ang="0">
                  <a:pos x="1" y="6"/>
                </a:cxn>
                <a:cxn ang="0">
                  <a:pos x="6" y="0"/>
                </a:cxn>
                <a:cxn ang="0">
                  <a:pos x="9" y="0"/>
                </a:cxn>
                <a:cxn ang="0">
                  <a:pos x="11" y="4"/>
                </a:cxn>
                <a:cxn ang="0">
                  <a:pos x="14" y="13"/>
                </a:cxn>
                <a:cxn ang="0">
                  <a:pos x="13" y="15"/>
                </a:cxn>
                <a:cxn ang="0">
                  <a:pos x="11" y="15"/>
                </a:cxn>
                <a:cxn ang="0">
                  <a:pos x="10" y="10"/>
                </a:cxn>
                <a:cxn ang="0">
                  <a:pos x="9" y="7"/>
                </a:cxn>
                <a:cxn ang="0">
                  <a:pos x="6" y="4"/>
                </a:cxn>
                <a:cxn ang="0">
                  <a:pos x="4" y="13"/>
                </a:cxn>
                <a:cxn ang="0">
                  <a:pos x="4" y="22"/>
                </a:cxn>
                <a:cxn ang="0">
                  <a:pos x="3" y="24"/>
                </a:cxn>
                <a:cxn ang="0">
                  <a:pos x="1" y="22"/>
                </a:cxn>
                <a:cxn ang="0">
                  <a:pos x="1" y="22"/>
                </a:cxn>
              </a:cxnLst>
              <a:rect l="0" t="0" r="r" b="b"/>
              <a:pathLst>
                <a:path w="14" h="24">
                  <a:moveTo>
                    <a:pt x="1" y="22"/>
                  </a:moveTo>
                  <a:lnTo>
                    <a:pt x="0" y="13"/>
                  </a:lnTo>
                  <a:lnTo>
                    <a:pt x="1" y="6"/>
                  </a:lnTo>
                  <a:lnTo>
                    <a:pt x="6" y="0"/>
                  </a:lnTo>
                  <a:lnTo>
                    <a:pt x="9" y="0"/>
                  </a:lnTo>
                  <a:lnTo>
                    <a:pt x="11" y="4"/>
                  </a:lnTo>
                  <a:lnTo>
                    <a:pt x="14" y="13"/>
                  </a:lnTo>
                  <a:lnTo>
                    <a:pt x="13" y="15"/>
                  </a:lnTo>
                  <a:lnTo>
                    <a:pt x="11" y="15"/>
                  </a:lnTo>
                  <a:lnTo>
                    <a:pt x="10" y="10"/>
                  </a:lnTo>
                  <a:lnTo>
                    <a:pt x="9" y="7"/>
                  </a:lnTo>
                  <a:lnTo>
                    <a:pt x="6" y="4"/>
                  </a:lnTo>
                  <a:lnTo>
                    <a:pt x="4" y="13"/>
                  </a:lnTo>
                  <a:lnTo>
                    <a:pt x="4" y="22"/>
                  </a:lnTo>
                  <a:lnTo>
                    <a:pt x="3" y="24"/>
                  </a:lnTo>
                  <a:lnTo>
                    <a:pt x="1" y="22"/>
                  </a:lnTo>
                  <a:lnTo>
                    <a:pt x="1" y="22"/>
                  </a:lnTo>
                  <a:close/>
                </a:path>
              </a:pathLst>
            </a:custGeom>
            <a:solidFill>
              <a:srgbClr val="000000"/>
            </a:solidFill>
            <a:ln w="9525">
              <a:noFill/>
              <a:round/>
              <a:headEnd/>
              <a:tailEnd/>
            </a:ln>
          </p:spPr>
          <p:txBody>
            <a:bodyPr>
              <a:prstTxWarp prst="textNoShape">
                <a:avLst/>
              </a:prstTxWarp>
            </a:bodyPr>
            <a:lstStyle/>
            <a:p>
              <a:endParaRPr lang="en-US"/>
            </a:p>
          </p:txBody>
        </p:sp>
        <p:sp>
          <p:nvSpPr>
            <p:cNvPr id="3840113" name="Freeform 113"/>
            <p:cNvSpPr>
              <a:spLocks/>
            </p:cNvSpPr>
            <p:nvPr/>
          </p:nvSpPr>
          <p:spPr bwMode="auto">
            <a:xfrm>
              <a:off x="1098" y="1055"/>
              <a:ext cx="14" cy="9"/>
            </a:xfrm>
            <a:custGeom>
              <a:avLst/>
              <a:gdLst/>
              <a:ahLst/>
              <a:cxnLst>
                <a:cxn ang="0">
                  <a:pos x="0" y="7"/>
                </a:cxn>
                <a:cxn ang="0">
                  <a:pos x="2" y="4"/>
                </a:cxn>
                <a:cxn ang="0">
                  <a:pos x="3" y="3"/>
                </a:cxn>
                <a:cxn ang="0">
                  <a:pos x="9" y="0"/>
                </a:cxn>
                <a:cxn ang="0">
                  <a:pos x="12" y="0"/>
                </a:cxn>
                <a:cxn ang="0">
                  <a:pos x="14" y="1"/>
                </a:cxn>
                <a:cxn ang="0">
                  <a:pos x="12" y="4"/>
                </a:cxn>
                <a:cxn ang="0">
                  <a:pos x="8" y="6"/>
                </a:cxn>
                <a:cxn ang="0">
                  <a:pos x="3" y="7"/>
                </a:cxn>
                <a:cxn ang="0">
                  <a:pos x="2" y="9"/>
                </a:cxn>
                <a:cxn ang="0">
                  <a:pos x="0" y="7"/>
                </a:cxn>
                <a:cxn ang="0">
                  <a:pos x="0" y="7"/>
                </a:cxn>
              </a:cxnLst>
              <a:rect l="0" t="0" r="r" b="b"/>
              <a:pathLst>
                <a:path w="14" h="9">
                  <a:moveTo>
                    <a:pt x="0" y="7"/>
                  </a:moveTo>
                  <a:lnTo>
                    <a:pt x="2" y="4"/>
                  </a:lnTo>
                  <a:lnTo>
                    <a:pt x="3" y="3"/>
                  </a:lnTo>
                  <a:lnTo>
                    <a:pt x="9" y="0"/>
                  </a:lnTo>
                  <a:lnTo>
                    <a:pt x="12" y="0"/>
                  </a:lnTo>
                  <a:lnTo>
                    <a:pt x="14" y="1"/>
                  </a:lnTo>
                  <a:lnTo>
                    <a:pt x="12" y="4"/>
                  </a:lnTo>
                  <a:lnTo>
                    <a:pt x="8" y="6"/>
                  </a:lnTo>
                  <a:lnTo>
                    <a:pt x="3" y="7"/>
                  </a:lnTo>
                  <a:lnTo>
                    <a:pt x="2" y="9"/>
                  </a:lnTo>
                  <a:lnTo>
                    <a:pt x="0" y="7"/>
                  </a:lnTo>
                  <a:lnTo>
                    <a:pt x="0" y="7"/>
                  </a:lnTo>
                  <a:close/>
                </a:path>
              </a:pathLst>
            </a:custGeom>
            <a:solidFill>
              <a:srgbClr val="000000"/>
            </a:solidFill>
            <a:ln w="9525">
              <a:noFill/>
              <a:round/>
              <a:headEnd/>
              <a:tailEnd/>
            </a:ln>
          </p:spPr>
          <p:txBody>
            <a:bodyPr>
              <a:prstTxWarp prst="textNoShape">
                <a:avLst/>
              </a:prstTxWarp>
            </a:bodyPr>
            <a:lstStyle/>
            <a:p>
              <a:endParaRPr lang="en-US"/>
            </a:p>
          </p:txBody>
        </p:sp>
        <p:sp>
          <p:nvSpPr>
            <p:cNvPr id="3840114" name="Freeform 114"/>
            <p:cNvSpPr>
              <a:spLocks/>
            </p:cNvSpPr>
            <p:nvPr/>
          </p:nvSpPr>
          <p:spPr bwMode="auto">
            <a:xfrm>
              <a:off x="1098" y="1064"/>
              <a:ext cx="12" cy="7"/>
            </a:xfrm>
            <a:custGeom>
              <a:avLst/>
              <a:gdLst/>
              <a:ahLst/>
              <a:cxnLst>
                <a:cxn ang="0">
                  <a:pos x="0" y="6"/>
                </a:cxn>
                <a:cxn ang="0">
                  <a:pos x="3" y="4"/>
                </a:cxn>
                <a:cxn ang="0">
                  <a:pos x="5" y="3"/>
                </a:cxn>
                <a:cxn ang="0">
                  <a:pos x="9" y="0"/>
                </a:cxn>
                <a:cxn ang="0">
                  <a:pos x="12" y="1"/>
                </a:cxn>
                <a:cxn ang="0">
                  <a:pos x="12" y="3"/>
                </a:cxn>
                <a:cxn ang="0">
                  <a:pos x="11" y="4"/>
                </a:cxn>
                <a:cxn ang="0">
                  <a:pos x="3" y="7"/>
                </a:cxn>
                <a:cxn ang="0">
                  <a:pos x="2" y="7"/>
                </a:cxn>
                <a:cxn ang="0">
                  <a:pos x="0" y="6"/>
                </a:cxn>
                <a:cxn ang="0">
                  <a:pos x="0" y="6"/>
                </a:cxn>
              </a:cxnLst>
              <a:rect l="0" t="0" r="r" b="b"/>
              <a:pathLst>
                <a:path w="12" h="7">
                  <a:moveTo>
                    <a:pt x="0" y="6"/>
                  </a:moveTo>
                  <a:lnTo>
                    <a:pt x="3" y="4"/>
                  </a:lnTo>
                  <a:lnTo>
                    <a:pt x="5" y="3"/>
                  </a:lnTo>
                  <a:lnTo>
                    <a:pt x="9" y="0"/>
                  </a:lnTo>
                  <a:lnTo>
                    <a:pt x="12" y="1"/>
                  </a:lnTo>
                  <a:lnTo>
                    <a:pt x="12" y="3"/>
                  </a:lnTo>
                  <a:lnTo>
                    <a:pt x="11" y="4"/>
                  </a:lnTo>
                  <a:lnTo>
                    <a:pt x="3" y="7"/>
                  </a:lnTo>
                  <a:lnTo>
                    <a:pt x="2" y="7"/>
                  </a:lnTo>
                  <a:lnTo>
                    <a:pt x="0" y="6"/>
                  </a:lnTo>
                  <a:lnTo>
                    <a:pt x="0" y="6"/>
                  </a:lnTo>
                  <a:close/>
                </a:path>
              </a:pathLst>
            </a:custGeom>
            <a:solidFill>
              <a:srgbClr val="000000"/>
            </a:solidFill>
            <a:ln w="9525">
              <a:noFill/>
              <a:round/>
              <a:headEnd/>
              <a:tailEnd/>
            </a:ln>
          </p:spPr>
          <p:txBody>
            <a:bodyPr>
              <a:prstTxWarp prst="textNoShape">
                <a:avLst/>
              </a:prstTxWarp>
            </a:bodyPr>
            <a:lstStyle/>
            <a:p>
              <a:endParaRPr lang="en-US"/>
            </a:p>
          </p:txBody>
        </p:sp>
        <p:sp>
          <p:nvSpPr>
            <p:cNvPr id="3840115" name="Freeform 115"/>
            <p:cNvSpPr>
              <a:spLocks/>
            </p:cNvSpPr>
            <p:nvPr/>
          </p:nvSpPr>
          <p:spPr bwMode="auto">
            <a:xfrm>
              <a:off x="1122" y="1047"/>
              <a:ext cx="21" cy="11"/>
            </a:xfrm>
            <a:custGeom>
              <a:avLst/>
              <a:gdLst/>
              <a:ahLst/>
              <a:cxnLst>
                <a:cxn ang="0">
                  <a:pos x="0" y="9"/>
                </a:cxn>
                <a:cxn ang="0">
                  <a:pos x="3" y="6"/>
                </a:cxn>
                <a:cxn ang="0">
                  <a:pos x="5" y="3"/>
                </a:cxn>
                <a:cxn ang="0">
                  <a:pos x="6" y="2"/>
                </a:cxn>
                <a:cxn ang="0">
                  <a:pos x="14" y="0"/>
                </a:cxn>
                <a:cxn ang="0">
                  <a:pos x="21" y="2"/>
                </a:cxn>
                <a:cxn ang="0">
                  <a:pos x="21" y="3"/>
                </a:cxn>
                <a:cxn ang="0">
                  <a:pos x="21" y="5"/>
                </a:cxn>
                <a:cxn ang="0">
                  <a:pos x="14" y="5"/>
                </a:cxn>
                <a:cxn ang="0">
                  <a:pos x="8" y="6"/>
                </a:cxn>
                <a:cxn ang="0">
                  <a:pos x="2" y="11"/>
                </a:cxn>
                <a:cxn ang="0">
                  <a:pos x="0" y="11"/>
                </a:cxn>
                <a:cxn ang="0">
                  <a:pos x="0" y="9"/>
                </a:cxn>
                <a:cxn ang="0">
                  <a:pos x="0" y="9"/>
                </a:cxn>
              </a:cxnLst>
              <a:rect l="0" t="0" r="r" b="b"/>
              <a:pathLst>
                <a:path w="21" h="11">
                  <a:moveTo>
                    <a:pt x="0" y="9"/>
                  </a:moveTo>
                  <a:lnTo>
                    <a:pt x="3" y="6"/>
                  </a:lnTo>
                  <a:lnTo>
                    <a:pt x="5" y="3"/>
                  </a:lnTo>
                  <a:lnTo>
                    <a:pt x="6" y="2"/>
                  </a:lnTo>
                  <a:lnTo>
                    <a:pt x="14" y="0"/>
                  </a:lnTo>
                  <a:lnTo>
                    <a:pt x="21" y="2"/>
                  </a:lnTo>
                  <a:lnTo>
                    <a:pt x="21" y="3"/>
                  </a:lnTo>
                  <a:lnTo>
                    <a:pt x="21" y="5"/>
                  </a:lnTo>
                  <a:lnTo>
                    <a:pt x="14" y="5"/>
                  </a:lnTo>
                  <a:lnTo>
                    <a:pt x="8" y="6"/>
                  </a:lnTo>
                  <a:lnTo>
                    <a:pt x="2" y="11"/>
                  </a:lnTo>
                  <a:lnTo>
                    <a:pt x="0" y="11"/>
                  </a:lnTo>
                  <a:lnTo>
                    <a:pt x="0" y="9"/>
                  </a:lnTo>
                  <a:lnTo>
                    <a:pt x="0" y="9"/>
                  </a:lnTo>
                  <a:close/>
                </a:path>
              </a:pathLst>
            </a:custGeom>
            <a:solidFill>
              <a:srgbClr val="000000"/>
            </a:solidFill>
            <a:ln w="9525">
              <a:noFill/>
              <a:round/>
              <a:headEnd/>
              <a:tailEnd/>
            </a:ln>
          </p:spPr>
          <p:txBody>
            <a:bodyPr>
              <a:prstTxWarp prst="textNoShape">
                <a:avLst/>
              </a:prstTxWarp>
            </a:bodyPr>
            <a:lstStyle/>
            <a:p>
              <a:endParaRPr lang="en-US"/>
            </a:p>
          </p:txBody>
        </p:sp>
        <p:sp>
          <p:nvSpPr>
            <p:cNvPr id="3840116" name="Freeform 116"/>
            <p:cNvSpPr>
              <a:spLocks/>
            </p:cNvSpPr>
            <p:nvPr/>
          </p:nvSpPr>
          <p:spPr bwMode="auto">
            <a:xfrm>
              <a:off x="1174" y="1198"/>
              <a:ext cx="103" cy="26"/>
            </a:xfrm>
            <a:custGeom>
              <a:avLst/>
              <a:gdLst/>
              <a:ahLst/>
              <a:cxnLst>
                <a:cxn ang="0">
                  <a:pos x="2" y="0"/>
                </a:cxn>
                <a:cxn ang="0">
                  <a:pos x="15" y="1"/>
                </a:cxn>
                <a:cxn ang="0">
                  <a:pos x="29" y="6"/>
                </a:cxn>
                <a:cxn ang="0">
                  <a:pos x="45" y="8"/>
                </a:cxn>
                <a:cxn ang="0">
                  <a:pos x="58" y="10"/>
                </a:cxn>
                <a:cxn ang="0">
                  <a:pos x="88" y="14"/>
                </a:cxn>
                <a:cxn ang="0">
                  <a:pos x="97" y="17"/>
                </a:cxn>
                <a:cxn ang="0">
                  <a:pos x="103" y="22"/>
                </a:cxn>
                <a:cxn ang="0">
                  <a:pos x="103" y="25"/>
                </a:cxn>
                <a:cxn ang="0">
                  <a:pos x="102" y="26"/>
                </a:cxn>
                <a:cxn ang="0">
                  <a:pos x="100" y="26"/>
                </a:cxn>
                <a:cxn ang="0">
                  <a:pos x="96" y="25"/>
                </a:cxn>
                <a:cxn ang="0">
                  <a:pos x="87" y="22"/>
                </a:cxn>
                <a:cxn ang="0">
                  <a:pos x="70" y="19"/>
                </a:cxn>
                <a:cxn ang="0">
                  <a:pos x="57" y="14"/>
                </a:cxn>
                <a:cxn ang="0">
                  <a:pos x="43" y="11"/>
                </a:cxn>
                <a:cxn ang="0">
                  <a:pos x="27" y="8"/>
                </a:cxn>
                <a:cxn ang="0">
                  <a:pos x="15" y="4"/>
                </a:cxn>
                <a:cxn ang="0">
                  <a:pos x="2" y="3"/>
                </a:cxn>
                <a:cxn ang="0">
                  <a:pos x="0" y="1"/>
                </a:cxn>
                <a:cxn ang="0">
                  <a:pos x="2" y="0"/>
                </a:cxn>
                <a:cxn ang="0">
                  <a:pos x="2" y="0"/>
                </a:cxn>
              </a:cxnLst>
              <a:rect l="0" t="0" r="r" b="b"/>
              <a:pathLst>
                <a:path w="103" h="26">
                  <a:moveTo>
                    <a:pt x="2" y="0"/>
                  </a:moveTo>
                  <a:lnTo>
                    <a:pt x="15" y="1"/>
                  </a:lnTo>
                  <a:lnTo>
                    <a:pt x="29" y="6"/>
                  </a:lnTo>
                  <a:lnTo>
                    <a:pt x="45" y="8"/>
                  </a:lnTo>
                  <a:lnTo>
                    <a:pt x="58" y="10"/>
                  </a:lnTo>
                  <a:lnTo>
                    <a:pt x="88" y="14"/>
                  </a:lnTo>
                  <a:lnTo>
                    <a:pt x="97" y="17"/>
                  </a:lnTo>
                  <a:lnTo>
                    <a:pt x="103" y="22"/>
                  </a:lnTo>
                  <a:lnTo>
                    <a:pt x="103" y="25"/>
                  </a:lnTo>
                  <a:lnTo>
                    <a:pt x="102" y="26"/>
                  </a:lnTo>
                  <a:lnTo>
                    <a:pt x="100" y="26"/>
                  </a:lnTo>
                  <a:lnTo>
                    <a:pt x="96" y="25"/>
                  </a:lnTo>
                  <a:lnTo>
                    <a:pt x="87" y="22"/>
                  </a:lnTo>
                  <a:lnTo>
                    <a:pt x="70" y="19"/>
                  </a:lnTo>
                  <a:lnTo>
                    <a:pt x="57" y="14"/>
                  </a:lnTo>
                  <a:lnTo>
                    <a:pt x="43" y="11"/>
                  </a:lnTo>
                  <a:lnTo>
                    <a:pt x="27" y="8"/>
                  </a:lnTo>
                  <a:lnTo>
                    <a:pt x="15" y="4"/>
                  </a:lnTo>
                  <a:lnTo>
                    <a:pt x="2" y="3"/>
                  </a:lnTo>
                  <a:lnTo>
                    <a:pt x="0" y="1"/>
                  </a:lnTo>
                  <a:lnTo>
                    <a:pt x="2" y="0"/>
                  </a:lnTo>
                  <a:lnTo>
                    <a:pt x="2" y="0"/>
                  </a:lnTo>
                  <a:close/>
                </a:path>
              </a:pathLst>
            </a:custGeom>
            <a:solidFill>
              <a:srgbClr val="000000"/>
            </a:solidFill>
            <a:ln w="9525">
              <a:noFill/>
              <a:round/>
              <a:headEnd/>
              <a:tailEnd/>
            </a:ln>
          </p:spPr>
          <p:txBody>
            <a:bodyPr>
              <a:prstTxWarp prst="textNoShape">
                <a:avLst/>
              </a:prstTxWarp>
            </a:bodyPr>
            <a:lstStyle/>
            <a:p>
              <a:endParaRPr lang="en-US"/>
            </a:p>
          </p:txBody>
        </p:sp>
        <p:sp>
          <p:nvSpPr>
            <p:cNvPr id="3840117" name="Freeform 117"/>
            <p:cNvSpPr>
              <a:spLocks/>
            </p:cNvSpPr>
            <p:nvPr/>
          </p:nvSpPr>
          <p:spPr bwMode="auto">
            <a:xfrm>
              <a:off x="1152" y="1196"/>
              <a:ext cx="18" cy="10"/>
            </a:xfrm>
            <a:custGeom>
              <a:avLst/>
              <a:gdLst/>
              <a:ahLst/>
              <a:cxnLst>
                <a:cxn ang="0">
                  <a:pos x="16" y="3"/>
                </a:cxn>
                <a:cxn ang="0">
                  <a:pos x="9" y="6"/>
                </a:cxn>
                <a:cxn ang="0">
                  <a:pos x="6" y="8"/>
                </a:cxn>
                <a:cxn ang="0">
                  <a:pos x="3" y="10"/>
                </a:cxn>
                <a:cxn ang="0">
                  <a:pos x="0" y="9"/>
                </a:cxn>
                <a:cxn ang="0">
                  <a:pos x="0" y="6"/>
                </a:cxn>
                <a:cxn ang="0">
                  <a:pos x="9" y="2"/>
                </a:cxn>
                <a:cxn ang="0">
                  <a:pos x="16" y="0"/>
                </a:cxn>
                <a:cxn ang="0">
                  <a:pos x="18" y="2"/>
                </a:cxn>
                <a:cxn ang="0">
                  <a:pos x="16" y="3"/>
                </a:cxn>
                <a:cxn ang="0">
                  <a:pos x="16" y="3"/>
                </a:cxn>
              </a:cxnLst>
              <a:rect l="0" t="0" r="r" b="b"/>
              <a:pathLst>
                <a:path w="18" h="10">
                  <a:moveTo>
                    <a:pt x="16" y="3"/>
                  </a:moveTo>
                  <a:lnTo>
                    <a:pt x="9" y="6"/>
                  </a:lnTo>
                  <a:lnTo>
                    <a:pt x="6" y="8"/>
                  </a:lnTo>
                  <a:lnTo>
                    <a:pt x="3" y="10"/>
                  </a:lnTo>
                  <a:lnTo>
                    <a:pt x="0" y="9"/>
                  </a:lnTo>
                  <a:lnTo>
                    <a:pt x="0" y="6"/>
                  </a:lnTo>
                  <a:lnTo>
                    <a:pt x="9" y="2"/>
                  </a:lnTo>
                  <a:lnTo>
                    <a:pt x="16" y="0"/>
                  </a:lnTo>
                  <a:lnTo>
                    <a:pt x="18" y="2"/>
                  </a:lnTo>
                  <a:lnTo>
                    <a:pt x="16" y="3"/>
                  </a:lnTo>
                  <a:lnTo>
                    <a:pt x="16" y="3"/>
                  </a:lnTo>
                  <a:close/>
                </a:path>
              </a:pathLst>
            </a:custGeom>
            <a:solidFill>
              <a:srgbClr val="000000"/>
            </a:solidFill>
            <a:ln w="9525">
              <a:noFill/>
              <a:round/>
              <a:headEnd/>
              <a:tailEnd/>
            </a:ln>
          </p:spPr>
          <p:txBody>
            <a:bodyPr>
              <a:prstTxWarp prst="textNoShape">
                <a:avLst/>
              </a:prstTxWarp>
            </a:bodyPr>
            <a:lstStyle/>
            <a:p>
              <a:endParaRPr lang="en-US"/>
            </a:p>
          </p:txBody>
        </p:sp>
        <p:sp>
          <p:nvSpPr>
            <p:cNvPr id="3840118" name="Freeform 118"/>
            <p:cNvSpPr>
              <a:spLocks/>
            </p:cNvSpPr>
            <p:nvPr/>
          </p:nvSpPr>
          <p:spPr bwMode="auto">
            <a:xfrm>
              <a:off x="1158" y="1209"/>
              <a:ext cx="100" cy="30"/>
            </a:xfrm>
            <a:custGeom>
              <a:avLst/>
              <a:gdLst/>
              <a:ahLst/>
              <a:cxnLst>
                <a:cxn ang="0">
                  <a:pos x="1" y="0"/>
                </a:cxn>
                <a:cxn ang="0">
                  <a:pos x="25" y="3"/>
                </a:cxn>
                <a:cxn ang="0">
                  <a:pos x="36" y="8"/>
                </a:cxn>
                <a:cxn ang="0">
                  <a:pos x="49" y="11"/>
                </a:cxn>
                <a:cxn ang="0">
                  <a:pos x="61" y="15"/>
                </a:cxn>
                <a:cxn ang="0">
                  <a:pos x="71" y="18"/>
                </a:cxn>
                <a:cxn ang="0">
                  <a:pos x="82" y="21"/>
                </a:cxn>
                <a:cxn ang="0">
                  <a:pos x="94" y="24"/>
                </a:cxn>
                <a:cxn ang="0">
                  <a:pos x="100" y="27"/>
                </a:cxn>
                <a:cxn ang="0">
                  <a:pos x="100" y="29"/>
                </a:cxn>
                <a:cxn ang="0">
                  <a:pos x="100" y="30"/>
                </a:cxn>
                <a:cxn ang="0">
                  <a:pos x="94" y="30"/>
                </a:cxn>
                <a:cxn ang="0">
                  <a:pos x="80" y="27"/>
                </a:cxn>
                <a:cxn ang="0">
                  <a:pos x="70" y="23"/>
                </a:cxn>
                <a:cxn ang="0">
                  <a:pos x="59" y="20"/>
                </a:cxn>
                <a:cxn ang="0">
                  <a:pos x="48" y="15"/>
                </a:cxn>
                <a:cxn ang="0">
                  <a:pos x="36" y="11"/>
                </a:cxn>
                <a:cxn ang="0">
                  <a:pos x="25" y="8"/>
                </a:cxn>
                <a:cxn ang="0">
                  <a:pos x="13" y="5"/>
                </a:cxn>
                <a:cxn ang="0">
                  <a:pos x="1" y="3"/>
                </a:cxn>
                <a:cxn ang="0">
                  <a:pos x="0" y="2"/>
                </a:cxn>
                <a:cxn ang="0">
                  <a:pos x="1" y="0"/>
                </a:cxn>
                <a:cxn ang="0">
                  <a:pos x="1" y="0"/>
                </a:cxn>
              </a:cxnLst>
              <a:rect l="0" t="0" r="r" b="b"/>
              <a:pathLst>
                <a:path w="100" h="30">
                  <a:moveTo>
                    <a:pt x="1" y="0"/>
                  </a:moveTo>
                  <a:lnTo>
                    <a:pt x="25" y="3"/>
                  </a:lnTo>
                  <a:lnTo>
                    <a:pt x="36" y="8"/>
                  </a:lnTo>
                  <a:lnTo>
                    <a:pt x="49" y="11"/>
                  </a:lnTo>
                  <a:lnTo>
                    <a:pt x="61" y="15"/>
                  </a:lnTo>
                  <a:lnTo>
                    <a:pt x="71" y="18"/>
                  </a:lnTo>
                  <a:lnTo>
                    <a:pt x="82" y="21"/>
                  </a:lnTo>
                  <a:lnTo>
                    <a:pt x="94" y="24"/>
                  </a:lnTo>
                  <a:lnTo>
                    <a:pt x="100" y="27"/>
                  </a:lnTo>
                  <a:lnTo>
                    <a:pt x="100" y="29"/>
                  </a:lnTo>
                  <a:lnTo>
                    <a:pt x="100" y="30"/>
                  </a:lnTo>
                  <a:lnTo>
                    <a:pt x="94" y="30"/>
                  </a:lnTo>
                  <a:lnTo>
                    <a:pt x="80" y="27"/>
                  </a:lnTo>
                  <a:lnTo>
                    <a:pt x="70" y="23"/>
                  </a:lnTo>
                  <a:lnTo>
                    <a:pt x="59" y="20"/>
                  </a:lnTo>
                  <a:lnTo>
                    <a:pt x="48" y="15"/>
                  </a:lnTo>
                  <a:lnTo>
                    <a:pt x="36" y="11"/>
                  </a:lnTo>
                  <a:lnTo>
                    <a:pt x="25" y="8"/>
                  </a:lnTo>
                  <a:lnTo>
                    <a:pt x="13" y="5"/>
                  </a:lnTo>
                  <a:lnTo>
                    <a:pt x="1" y="3"/>
                  </a:lnTo>
                  <a:lnTo>
                    <a:pt x="0" y="2"/>
                  </a:lnTo>
                  <a:lnTo>
                    <a:pt x="1" y="0"/>
                  </a:lnTo>
                  <a:lnTo>
                    <a:pt x="1" y="0"/>
                  </a:lnTo>
                  <a:close/>
                </a:path>
              </a:pathLst>
            </a:custGeom>
            <a:solidFill>
              <a:srgbClr val="000000"/>
            </a:solidFill>
            <a:ln w="9525">
              <a:noFill/>
              <a:round/>
              <a:headEnd/>
              <a:tailEnd/>
            </a:ln>
          </p:spPr>
          <p:txBody>
            <a:bodyPr>
              <a:prstTxWarp prst="textNoShape">
                <a:avLst/>
              </a:prstTxWarp>
            </a:bodyPr>
            <a:lstStyle/>
            <a:p>
              <a:endParaRPr lang="en-US"/>
            </a:p>
          </p:txBody>
        </p:sp>
        <p:sp>
          <p:nvSpPr>
            <p:cNvPr id="3840119" name="Freeform 119"/>
            <p:cNvSpPr>
              <a:spLocks/>
            </p:cNvSpPr>
            <p:nvPr/>
          </p:nvSpPr>
          <p:spPr bwMode="auto">
            <a:xfrm>
              <a:off x="1155" y="1212"/>
              <a:ext cx="28" cy="87"/>
            </a:xfrm>
            <a:custGeom>
              <a:avLst/>
              <a:gdLst/>
              <a:ahLst/>
              <a:cxnLst>
                <a:cxn ang="0">
                  <a:pos x="1" y="0"/>
                </a:cxn>
                <a:cxn ang="0">
                  <a:pos x="6" y="9"/>
                </a:cxn>
                <a:cxn ang="0">
                  <a:pos x="9" y="18"/>
                </a:cxn>
                <a:cxn ang="0">
                  <a:pos x="15" y="38"/>
                </a:cxn>
                <a:cxn ang="0">
                  <a:pos x="18" y="51"/>
                </a:cxn>
                <a:cxn ang="0">
                  <a:pos x="21" y="61"/>
                </a:cxn>
                <a:cxn ang="0">
                  <a:pos x="24" y="72"/>
                </a:cxn>
                <a:cxn ang="0">
                  <a:pos x="28" y="84"/>
                </a:cxn>
                <a:cxn ang="0">
                  <a:pos x="27" y="87"/>
                </a:cxn>
                <a:cxn ang="0">
                  <a:pos x="24" y="85"/>
                </a:cxn>
                <a:cxn ang="0">
                  <a:pos x="19" y="73"/>
                </a:cxn>
                <a:cxn ang="0">
                  <a:pos x="16" y="63"/>
                </a:cxn>
                <a:cxn ang="0">
                  <a:pos x="12" y="53"/>
                </a:cxn>
                <a:cxn ang="0">
                  <a:pos x="9" y="39"/>
                </a:cxn>
                <a:cxn ang="0">
                  <a:pos x="6" y="20"/>
                </a:cxn>
                <a:cxn ang="0">
                  <a:pos x="4" y="11"/>
                </a:cxn>
                <a:cxn ang="0">
                  <a:pos x="3" y="6"/>
                </a:cxn>
                <a:cxn ang="0">
                  <a:pos x="0" y="2"/>
                </a:cxn>
                <a:cxn ang="0">
                  <a:pos x="0" y="0"/>
                </a:cxn>
                <a:cxn ang="0">
                  <a:pos x="1" y="0"/>
                </a:cxn>
                <a:cxn ang="0">
                  <a:pos x="1" y="0"/>
                </a:cxn>
              </a:cxnLst>
              <a:rect l="0" t="0" r="r" b="b"/>
              <a:pathLst>
                <a:path w="28" h="87">
                  <a:moveTo>
                    <a:pt x="1" y="0"/>
                  </a:moveTo>
                  <a:lnTo>
                    <a:pt x="6" y="9"/>
                  </a:lnTo>
                  <a:lnTo>
                    <a:pt x="9" y="18"/>
                  </a:lnTo>
                  <a:lnTo>
                    <a:pt x="15" y="38"/>
                  </a:lnTo>
                  <a:lnTo>
                    <a:pt x="18" y="51"/>
                  </a:lnTo>
                  <a:lnTo>
                    <a:pt x="21" y="61"/>
                  </a:lnTo>
                  <a:lnTo>
                    <a:pt x="24" y="72"/>
                  </a:lnTo>
                  <a:lnTo>
                    <a:pt x="28" y="84"/>
                  </a:lnTo>
                  <a:lnTo>
                    <a:pt x="27" y="87"/>
                  </a:lnTo>
                  <a:lnTo>
                    <a:pt x="24" y="85"/>
                  </a:lnTo>
                  <a:lnTo>
                    <a:pt x="19" y="73"/>
                  </a:lnTo>
                  <a:lnTo>
                    <a:pt x="16" y="63"/>
                  </a:lnTo>
                  <a:lnTo>
                    <a:pt x="12" y="53"/>
                  </a:lnTo>
                  <a:lnTo>
                    <a:pt x="9" y="39"/>
                  </a:lnTo>
                  <a:lnTo>
                    <a:pt x="6" y="20"/>
                  </a:lnTo>
                  <a:lnTo>
                    <a:pt x="4" y="11"/>
                  </a:lnTo>
                  <a:lnTo>
                    <a:pt x="3" y="6"/>
                  </a:lnTo>
                  <a:lnTo>
                    <a:pt x="0" y="2"/>
                  </a:lnTo>
                  <a:lnTo>
                    <a:pt x="0" y="0"/>
                  </a:lnTo>
                  <a:lnTo>
                    <a:pt x="1" y="0"/>
                  </a:lnTo>
                  <a:lnTo>
                    <a:pt x="1" y="0"/>
                  </a:lnTo>
                  <a:close/>
                </a:path>
              </a:pathLst>
            </a:custGeom>
            <a:solidFill>
              <a:srgbClr val="000000"/>
            </a:solidFill>
            <a:ln w="9525">
              <a:noFill/>
              <a:round/>
              <a:headEnd/>
              <a:tailEnd/>
            </a:ln>
          </p:spPr>
          <p:txBody>
            <a:bodyPr>
              <a:prstTxWarp prst="textNoShape">
                <a:avLst/>
              </a:prstTxWarp>
            </a:bodyPr>
            <a:lstStyle/>
            <a:p>
              <a:endParaRPr lang="en-US"/>
            </a:p>
          </p:txBody>
        </p:sp>
        <p:sp>
          <p:nvSpPr>
            <p:cNvPr id="3840120" name="Freeform 120"/>
            <p:cNvSpPr>
              <a:spLocks/>
            </p:cNvSpPr>
            <p:nvPr/>
          </p:nvSpPr>
          <p:spPr bwMode="auto">
            <a:xfrm>
              <a:off x="1180" y="1296"/>
              <a:ext cx="84" cy="41"/>
            </a:xfrm>
            <a:custGeom>
              <a:avLst/>
              <a:gdLst/>
              <a:ahLst/>
              <a:cxnLst>
                <a:cxn ang="0">
                  <a:pos x="3" y="0"/>
                </a:cxn>
                <a:cxn ang="0">
                  <a:pos x="20" y="6"/>
                </a:cxn>
                <a:cxn ang="0">
                  <a:pos x="26" y="10"/>
                </a:cxn>
                <a:cxn ang="0">
                  <a:pos x="33" y="13"/>
                </a:cxn>
                <a:cxn ang="0">
                  <a:pos x="39" y="18"/>
                </a:cxn>
                <a:cxn ang="0">
                  <a:pos x="46" y="21"/>
                </a:cxn>
                <a:cxn ang="0">
                  <a:pos x="52" y="24"/>
                </a:cxn>
                <a:cxn ang="0">
                  <a:pos x="57" y="27"/>
                </a:cxn>
                <a:cxn ang="0">
                  <a:pos x="63" y="29"/>
                </a:cxn>
                <a:cxn ang="0">
                  <a:pos x="70" y="32"/>
                </a:cxn>
                <a:cxn ang="0">
                  <a:pos x="76" y="35"/>
                </a:cxn>
                <a:cxn ang="0">
                  <a:pos x="84" y="38"/>
                </a:cxn>
                <a:cxn ang="0">
                  <a:pos x="84" y="40"/>
                </a:cxn>
                <a:cxn ang="0">
                  <a:pos x="84" y="41"/>
                </a:cxn>
                <a:cxn ang="0">
                  <a:pos x="69" y="35"/>
                </a:cxn>
                <a:cxn ang="0">
                  <a:pos x="55" y="31"/>
                </a:cxn>
                <a:cxn ang="0">
                  <a:pos x="49" y="28"/>
                </a:cxn>
                <a:cxn ang="0">
                  <a:pos x="43" y="25"/>
                </a:cxn>
                <a:cxn ang="0">
                  <a:pos x="37" y="22"/>
                </a:cxn>
                <a:cxn ang="0">
                  <a:pos x="30" y="19"/>
                </a:cxn>
                <a:cxn ang="0">
                  <a:pos x="17" y="12"/>
                </a:cxn>
                <a:cxn ang="0">
                  <a:pos x="11" y="7"/>
                </a:cxn>
                <a:cxn ang="0">
                  <a:pos x="3" y="6"/>
                </a:cxn>
                <a:cxn ang="0">
                  <a:pos x="0" y="3"/>
                </a:cxn>
                <a:cxn ang="0">
                  <a:pos x="2" y="0"/>
                </a:cxn>
                <a:cxn ang="0">
                  <a:pos x="3" y="0"/>
                </a:cxn>
                <a:cxn ang="0">
                  <a:pos x="3" y="0"/>
                </a:cxn>
              </a:cxnLst>
              <a:rect l="0" t="0" r="r" b="b"/>
              <a:pathLst>
                <a:path w="84" h="41">
                  <a:moveTo>
                    <a:pt x="3" y="0"/>
                  </a:moveTo>
                  <a:lnTo>
                    <a:pt x="20" y="6"/>
                  </a:lnTo>
                  <a:lnTo>
                    <a:pt x="26" y="10"/>
                  </a:lnTo>
                  <a:lnTo>
                    <a:pt x="33" y="13"/>
                  </a:lnTo>
                  <a:lnTo>
                    <a:pt x="39" y="18"/>
                  </a:lnTo>
                  <a:lnTo>
                    <a:pt x="46" y="21"/>
                  </a:lnTo>
                  <a:lnTo>
                    <a:pt x="52" y="24"/>
                  </a:lnTo>
                  <a:lnTo>
                    <a:pt x="57" y="27"/>
                  </a:lnTo>
                  <a:lnTo>
                    <a:pt x="63" y="29"/>
                  </a:lnTo>
                  <a:lnTo>
                    <a:pt x="70" y="32"/>
                  </a:lnTo>
                  <a:lnTo>
                    <a:pt x="76" y="35"/>
                  </a:lnTo>
                  <a:lnTo>
                    <a:pt x="84" y="38"/>
                  </a:lnTo>
                  <a:lnTo>
                    <a:pt x="84" y="40"/>
                  </a:lnTo>
                  <a:lnTo>
                    <a:pt x="84" y="41"/>
                  </a:lnTo>
                  <a:lnTo>
                    <a:pt x="69" y="35"/>
                  </a:lnTo>
                  <a:lnTo>
                    <a:pt x="55" y="31"/>
                  </a:lnTo>
                  <a:lnTo>
                    <a:pt x="49" y="28"/>
                  </a:lnTo>
                  <a:lnTo>
                    <a:pt x="43" y="25"/>
                  </a:lnTo>
                  <a:lnTo>
                    <a:pt x="37" y="22"/>
                  </a:lnTo>
                  <a:lnTo>
                    <a:pt x="30" y="19"/>
                  </a:lnTo>
                  <a:lnTo>
                    <a:pt x="17" y="12"/>
                  </a:lnTo>
                  <a:lnTo>
                    <a:pt x="11" y="7"/>
                  </a:lnTo>
                  <a:lnTo>
                    <a:pt x="3" y="6"/>
                  </a:lnTo>
                  <a:lnTo>
                    <a:pt x="0" y="3"/>
                  </a:lnTo>
                  <a:lnTo>
                    <a:pt x="2" y="0"/>
                  </a:lnTo>
                  <a:lnTo>
                    <a:pt x="3" y="0"/>
                  </a:lnTo>
                  <a:lnTo>
                    <a:pt x="3" y="0"/>
                  </a:lnTo>
                  <a:close/>
                </a:path>
              </a:pathLst>
            </a:custGeom>
            <a:solidFill>
              <a:srgbClr val="000000"/>
            </a:solidFill>
            <a:ln w="9525">
              <a:noFill/>
              <a:round/>
              <a:headEnd/>
              <a:tailEnd/>
            </a:ln>
          </p:spPr>
          <p:txBody>
            <a:bodyPr>
              <a:prstTxWarp prst="textNoShape">
                <a:avLst/>
              </a:prstTxWarp>
            </a:bodyPr>
            <a:lstStyle/>
            <a:p>
              <a:endParaRPr lang="en-US"/>
            </a:p>
          </p:txBody>
        </p:sp>
        <p:sp>
          <p:nvSpPr>
            <p:cNvPr id="3840121" name="Freeform 121"/>
            <p:cNvSpPr>
              <a:spLocks/>
            </p:cNvSpPr>
            <p:nvPr/>
          </p:nvSpPr>
          <p:spPr bwMode="auto">
            <a:xfrm>
              <a:off x="1195" y="1303"/>
              <a:ext cx="5" cy="21"/>
            </a:xfrm>
            <a:custGeom>
              <a:avLst/>
              <a:gdLst/>
              <a:ahLst/>
              <a:cxnLst>
                <a:cxn ang="0">
                  <a:pos x="5" y="2"/>
                </a:cxn>
                <a:cxn ang="0">
                  <a:pos x="5" y="11"/>
                </a:cxn>
                <a:cxn ang="0">
                  <a:pos x="5" y="18"/>
                </a:cxn>
                <a:cxn ang="0">
                  <a:pos x="3" y="20"/>
                </a:cxn>
                <a:cxn ang="0">
                  <a:pos x="2" y="21"/>
                </a:cxn>
                <a:cxn ang="0">
                  <a:pos x="0" y="20"/>
                </a:cxn>
                <a:cxn ang="0">
                  <a:pos x="0" y="18"/>
                </a:cxn>
                <a:cxn ang="0">
                  <a:pos x="0" y="11"/>
                </a:cxn>
                <a:cxn ang="0">
                  <a:pos x="2" y="2"/>
                </a:cxn>
                <a:cxn ang="0">
                  <a:pos x="2" y="0"/>
                </a:cxn>
                <a:cxn ang="0">
                  <a:pos x="3" y="0"/>
                </a:cxn>
                <a:cxn ang="0">
                  <a:pos x="5" y="2"/>
                </a:cxn>
                <a:cxn ang="0">
                  <a:pos x="5" y="2"/>
                </a:cxn>
              </a:cxnLst>
              <a:rect l="0" t="0" r="r" b="b"/>
              <a:pathLst>
                <a:path w="5" h="21">
                  <a:moveTo>
                    <a:pt x="5" y="2"/>
                  </a:moveTo>
                  <a:lnTo>
                    <a:pt x="5" y="11"/>
                  </a:lnTo>
                  <a:lnTo>
                    <a:pt x="5" y="18"/>
                  </a:lnTo>
                  <a:lnTo>
                    <a:pt x="3" y="20"/>
                  </a:lnTo>
                  <a:lnTo>
                    <a:pt x="2" y="21"/>
                  </a:lnTo>
                  <a:lnTo>
                    <a:pt x="0" y="20"/>
                  </a:lnTo>
                  <a:lnTo>
                    <a:pt x="0" y="18"/>
                  </a:lnTo>
                  <a:lnTo>
                    <a:pt x="0" y="11"/>
                  </a:lnTo>
                  <a:lnTo>
                    <a:pt x="2" y="2"/>
                  </a:lnTo>
                  <a:lnTo>
                    <a:pt x="2" y="0"/>
                  </a:lnTo>
                  <a:lnTo>
                    <a:pt x="3" y="0"/>
                  </a:lnTo>
                  <a:lnTo>
                    <a:pt x="5" y="2"/>
                  </a:lnTo>
                  <a:lnTo>
                    <a:pt x="5" y="2"/>
                  </a:lnTo>
                  <a:close/>
                </a:path>
              </a:pathLst>
            </a:custGeom>
            <a:solidFill>
              <a:srgbClr val="000000"/>
            </a:solidFill>
            <a:ln w="9525">
              <a:noFill/>
              <a:round/>
              <a:headEnd/>
              <a:tailEnd/>
            </a:ln>
          </p:spPr>
          <p:txBody>
            <a:bodyPr>
              <a:prstTxWarp prst="textNoShape">
                <a:avLst/>
              </a:prstTxWarp>
            </a:bodyPr>
            <a:lstStyle/>
            <a:p>
              <a:endParaRPr lang="en-US"/>
            </a:p>
          </p:txBody>
        </p:sp>
        <p:sp>
          <p:nvSpPr>
            <p:cNvPr id="3840122" name="Freeform 122"/>
            <p:cNvSpPr>
              <a:spLocks/>
            </p:cNvSpPr>
            <p:nvPr/>
          </p:nvSpPr>
          <p:spPr bwMode="auto">
            <a:xfrm>
              <a:off x="1287" y="1336"/>
              <a:ext cx="6" cy="18"/>
            </a:xfrm>
            <a:custGeom>
              <a:avLst/>
              <a:gdLst/>
              <a:ahLst/>
              <a:cxnLst>
                <a:cxn ang="0">
                  <a:pos x="6" y="4"/>
                </a:cxn>
                <a:cxn ang="0">
                  <a:pos x="6" y="12"/>
                </a:cxn>
                <a:cxn ang="0">
                  <a:pos x="5" y="18"/>
                </a:cxn>
                <a:cxn ang="0">
                  <a:pos x="2" y="18"/>
                </a:cxn>
                <a:cxn ang="0">
                  <a:pos x="2" y="12"/>
                </a:cxn>
                <a:cxn ang="0">
                  <a:pos x="0" y="4"/>
                </a:cxn>
                <a:cxn ang="0">
                  <a:pos x="2" y="1"/>
                </a:cxn>
                <a:cxn ang="0">
                  <a:pos x="3" y="0"/>
                </a:cxn>
                <a:cxn ang="0">
                  <a:pos x="6" y="1"/>
                </a:cxn>
                <a:cxn ang="0">
                  <a:pos x="6" y="4"/>
                </a:cxn>
                <a:cxn ang="0">
                  <a:pos x="6" y="4"/>
                </a:cxn>
              </a:cxnLst>
              <a:rect l="0" t="0" r="r" b="b"/>
              <a:pathLst>
                <a:path w="6" h="18">
                  <a:moveTo>
                    <a:pt x="6" y="4"/>
                  </a:moveTo>
                  <a:lnTo>
                    <a:pt x="6" y="12"/>
                  </a:lnTo>
                  <a:lnTo>
                    <a:pt x="5" y="18"/>
                  </a:lnTo>
                  <a:lnTo>
                    <a:pt x="2" y="18"/>
                  </a:lnTo>
                  <a:lnTo>
                    <a:pt x="2" y="12"/>
                  </a:lnTo>
                  <a:lnTo>
                    <a:pt x="0" y="4"/>
                  </a:lnTo>
                  <a:lnTo>
                    <a:pt x="2" y="1"/>
                  </a:lnTo>
                  <a:lnTo>
                    <a:pt x="3" y="0"/>
                  </a:lnTo>
                  <a:lnTo>
                    <a:pt x="6" y="1"/>
                  </a:lnTo>
                  <a:lnTo>
                    <a:pt x="6" y="4"/>
                  </a:lnTo>
                  <a:lnTo>
                    <a:pt x="6" y="4"/>
                  </a:lnTo>
                  <a:close/>
                </a:path>
              </a:pathLst>
            </a:custGeom>
            <a:solidFill>
              <a:srgbClr val="000000"/>
            </a:solidFill>
            <a:ln w="9525">
              <a:noFill/>
              <a:round/>
              <a:headEnd/>
              <a:tailEnd/>
            </a:ln>
          </p:spPr>
          <p:txBody>
            <a:bodyPr>
              <a:prstTxWarp prst="textNoShape">
                <a:avLst/>
              </a:prstTxWarp>
            </a:bodyPr>
            <a:lstStyle/>
            <a:p>
              <a:endParaRPr lang="en-US"/>
            </a:p>
          </p:txBody>
        </p:sp>
        <p:sp>
          <p:nvSpPr>
            <p:cNvPr id="3840123" name="Freeform 123"/>
            <p:cNvSpPr>
              <a:spLocks/>
            </p:cNvSpPr>
            <p:nvPr/>
          </p:nvSpPr>
          <p:spPr bwMode="auto">
            <a:xfrm>
              <a:off x="1368" y="1305"/>
              <a:ext cx="6" cy="22"/>
            </a:xfrm>
            <a:custGeom>
              <a:avLst/>
              <a:gdLst/>
              <a:ahLst/>
              <a:cxnLst>
                <a:cxn ang="0">
                  <a:pos x="4" y="3"/>
                </a:cxn>
                <a:cxn ang="0">
                  <a:pos x="6" y="7"/>
                </a:cxn>
                <a:cxn ang="0">
                  <a:pos x="6" y="15"/>
                </a:cxn>
                <a:cxn ang="0">
                  <a:pos x="6" y="22"/>
                </a:cxn>
                <a:cxn ang="0">
                  <a:pos x="3" y="22"/>
                </a:cxn>
                <a:cxn ang="0">
                  <a:pos x="1" y="16"/>
                </a:cxn>
                <a:cxn ang="0">
                  <a:pos x="0" y="7"/>
                </a:cxn>
                <a:cxn ang="0">
                  <a:pos x="1" y="3"/>
                </a:cxn>
                <a:cxn ang="0">
                  <a:pos x="1" y="0"/>
                </a:cxn>
                <a:cxn ang="0">
                  <a:pos x="4" y="3"/>
                </a:cxn>
                <a:cxn ang="0">
                  <a:pos x="4" y="3"/>
                </a:cxn>
              </a:cxnLst>
              <a:rect l="0" t="0" r="r" b="b"/>
              <a:pathLst>
                <a:path w="6" h="22">
                  <a:moveTo>
                    <a:pt x="4" y="3"/>
                  </a:moveTo>
                  <a:lnTo>
                    <a:pt x="6" y="7"/>
                  </a:lnTo>
                  <a:lnTo>
                    <a:pt x="6" y="15"/>
                  </a:lnTo>
                  <a:lnTo>
                    <a:pt x="6" y="22"/>
                  </a:lnTo>
                  <a:lnTo>
                    <a:pt x="3" y="22"/>
                  </a:lnTo>
                  <a:lnTo>
                    <a:pt x="1" y="16"/>
                  </a:lnTo>
                  <a:lnTo>
                    <a:pt x="0" y="7"/>
                  </a:lnTo>
                  <a:lnTo>
                    <a:pt x="1" y="3"/>
                  </a:lnTo>
                  <a:lnTo>
                    <a:pt x="1" y="0"/>
                  </a:lnTo>
                  <a:lnTo>
                    <a:pt x="4" y="3"/>
                  </a:lnTo>
                  <a:lnTo>
                    <a:pt x="4" y="3"/>
                  </a:lnTo>
                  <a:close/>
                </a:path>
              </a:pathLst>
            </a:custGeom>
            <a:solidFill>
              <a:srgbClr val="000000"/>
            </a:solidFill>
            <a:ln w="9525">
              <a:noFill/>
              <a:round/>
              <a:headEnd/>
              <a:tailEnd/>
            </a:ln>
          </p:spPr>
          <p:txBody>
            <a:bodyPr>
              <a:prstTxWarp prst="textNoShape">
                <a:avLst/>
              </a:prstTxWarp>
            </a:bodyPr>
            <a:lstStyle/>
            <a:p>
              <a:endParaRPr lang="en-US"/>
            </a:p>
          </p:txBody>
        </p:sp>
        <p:sp>
          <p:nvSpPr>
            <p:cNvPr id="3840124" name="Freeform 124"/>
            <p:cNvSpPr>
              <a:spLocks/>
            </p:cNvSpPr>
            <p:nvPr/>
          </p:nvSpPr>
          <p:spPr bwMode="auto">
            <a:xfrm>
              <a:off x="1271" y="1120"/>
              <a:ext cx="48" cy="67"/>
            </a:xfrm>
            <a:custGeom>
              <a:avLst/>
              <a:gdLst/>
              <a:ahLst/>
              <a:cxnLst>
                <a:cxn ang="0">
                  <a:pos x="12" y="3"/>
                </a:cxn>
                <a:cxn ang="0">
                  <a:pos x="9" y="5"/>
                </a:cxn>
                <a:cxn ang="0">
                  <a:pos x="5" y="15"/>
                </a:cxn>
                <a:cxn ang="0">
                  <a:pos x="6" y="24"/>
                </a:cxn>
                <a:cxn ang="0">
                  <a:pos x="5" y="45"/>
                </a:cxn>
                <a:cxn ang="0">
                  <a:pos x="5" y="48"/>
                </a:cxn>
                <a:cxn ang="0">
                  <a:pos x="5" y="49"/>
                </a:cxn>
                <a:cxn ang="0">
                  <a:pos x="12" y="52"/>
                </a:cxn>
                <a:cxn ang="0">
                  <a:pos x="19" y="54"/>
                </a:cxn>
                <a:cxn ang="0">
                  <a:pos x="27" y="58"/>
                </a:cxn>
                <a:cxn ang="0">
                  <a:pos x="30" y="61"/>
                </a:cxn>
                <a:cxn ang="0">
                  <a:pos x="34" y="63"/>
                </a:cxn>
                <a:cxn ang="0">
                  <a:pos x="40" y="63"/>
                </a:cxn>
                <a:cxn ang="0">
                  <a:pos x="46" y="61"/>
                </a:cxn>
                <a:cxn ang="0">
                  <a:pos x="48" y="64"/>
                </a:cxn>
                <a:cxn ang="0">
                  <a:pos x="40" y="67"/>
                </a:cxn>
                <a:cxn ang="0">
                  <a:pos x="33" y="67"/>
                </a:cxn>
                <a:cxn ang="0">
                  <a:pos x="16" y="61"/>
                </a:cxn>
                <a:cxn ang="0">
                  <a:pos x="9" y="57"/>
                </a:cxn>
                <a:cxn ang="0">
                  <a:pos x="2" y="52"/>
                </a:cxn>
                <a:cxn ang="0">
                  <a:pos x="0" y="45"/>
                </a:cxn>
                <a:cxn ang="0">
                  <a:pos x="0" y="34"/>
                </a:cxn>
                <a:cxn ang="0">
                  <a:pos x="0" y="24"/>
                </a:cxn>
                <a:cxn ang="0">
                  <a:pos x="2" y="15"/>
                </a:cxn>
                <a:cxn ang="0">
                  <a:pos x="5" y="8"/>
                </a:cxn>
                <a:cxn ang="0">
                  <a:pos x="7" y="2"/>
                </a:cxn>
                <a:cxn ang="0">
                  <a:pos x="9" y="0"/>
                </a:cxn>
                <a:cxn ang="0">
                  <a:pos x="12" y="0"/>
                </a:cxn>
                <a:cxn ang="0">
                  <a:pos x="12" y="3"/>
                </a:cxn>
                <a:cxn ang="0">
                  <a:pos x="12" y="3"/>
                </a:cxn>
              </a:cxnLst>
              <a:rect l="0" t="0" r="r" b="b"/>
              <a:pathLst>
                <a:path w="48" h="67">
                  <a:moveTo>
                    <a:pt x="12" y="3"/>
                  </a:moveTo>
                  <a:lnTo>
                    <a:pt x="9" y="5"/>
                  </a:lnTo>
                  <a:lnTo>
                    <a:pt x="5" y="15"/>
                  </a:lnTo>
                  <a:lnTo>
                    <a:pt x="6" y="24"/>
                  </a:lnTo>
                  <a:lnTo>
                    <a:pt x="5" y="45"/>
                  </a:lnTo>
                  <a:lnTo>
                    <a:pt x="5" y="48"/>
                  </a:lnTo>
                  <a:lnTo>
                    <a:pt x="5" y="49"/>
                  </a:lnTo>
                  <a:lnTo>
                    <a:pt x="12" y="52"/>
                  </a:lnTo>
                  <a:lnTo>
                    <a:pt x="19" y="54"/>
                  </a:lnTo>
                  <a:lnTo>
                    <a:pt x="27" y="58"/>
                  </a:lnTo>
                  <a:lnTo>
                    <a:pt x="30" y="61"/>
                  </a:lnTo>
                  <a:lnTo>
                    <a:pt x="34" y="63"/>
                  </a:lnTo>
                  <a:lnTo>
                    <a:pt x="40" y="63"/>
                  </a:lnTo>
                  <a:lnTo>
                    <a:pt x="46" y="61"/>
                  </a:lnTo>
                  <a:lnTo>
                    <a:pt x="48" y="64"/>
                  </a:lnTo>
                  <a:lnTo>
                    <a:pt x="40" y="67"/>
                  </a:lnTo>
                  <a:lnTo>
                    <a:pt x="33" y="67"/>
                  </a:lnTo>
                  <a:lnTo>
                    <a:pt x="16" y="61"/>
                  </a:lnTo>
                  <a:lnTo>
                    <a:pt x="9" y="57"/>
                  </a:lnTo>
                  <a:lnTo>
                    <a:pt x="2" y="52"/>
                  </a:lnTo>
                  <a:lnTo>
                    <a:pt x="0" y="45"/>
                  </a:lnTo>
                  <a:lnTo>
                    <a:pt x="0" y="34"/>
                  </a:lnTo>
                  <a:lnTo>
                    <a:pt x="0" y="24"/>
                  </a:lnTo>
                  <a:lnTo>
                    <a:pt x="2" y="15"/>
                  </a:lnTo>
                  <a:lnTo>
                    <a:pt x="5" y="8"/>
                  </a:lnTo>
                  <a:lnTo>
                    <a:pt x="7" y="2"/>
                  </a:lnTo>
                  <a:lnTo>
                    <a:pt x="9" y="0"/>
                  </a:lnTo>
                  <a:lnTo>
                    <a:pt x="12" y="0"/>
                  </a:lnTo>
                  <a:lnTo>
                    <a:pt x="12" y="3"/>
                  </a:lnTo>
                  <a:lnTo>
                    <a:pt x="12" y="3"/>
                  </a:lnTo>
                  <a:close/>
                </a:path>
              </a:pathLst>
            </a:custGeom>
            <a:solidFill>
              <a:srgbClr val="000000"/>
            </a:solidFill>
            <a:ln w="9525">
              <a:noFill/>
              <a:round/>
              <a:headEnd/>
              <a:tailEnd/>
            </a:ln>
          </p:spPr>
          <p:txBody>
            <a:bodyPr>
              <a:prstTxWarp prst="textNoShape">
                <a:avLst/>
              </a:prstTxWarp>
            </a:bodyPr>
            <a:lstStyle/>
            <a:p>
              <a:endParaRPr lang="en-US"/>
            </a:p>
          </p:txBody>
        </p:sp>
        <p:sp>
          <p:nvSpPr>
            <p:cNvPr id="3840125" name="Freeform 125"/>
            <p:cNvSpPr>
              <a:spLocks/>
            </p:cNvSpPr>
            <p:nvPr/>
          </p:nvSpPr>
          <p:spPr bwMode="auto">
            <a:xfrm>
              <a:off x="1289" y="1131"/>
              <a:ext cx="53" cy="22"/>
            </a:xfrm>
            <a:custGeom>
              <a:avLst/>
              <a:gdLst/>
              <a:ahLst/>
              <a:cxnLst>
                <a:cxn ang="0">
                  <a:pos x="1" y="0"/>
                </a:cxn>
                <a:cxn ang="0">
                  <a:pos x="12" y="6"/>
                </a:cxn>
                <a:cxn ang="0">
                  <a:pos x="19" y="10"/>
                </a:cxn>
                <a:cxn ang="0">
                  <a:pos x="28" y="13"/>
                </a:cxn>
                <a:cxn ang="0">
                  <a:pos x="40" y="15"/>
                </a:cxn>
                <a:cxn ang="0">
                  <a:pos x="52" y="15"/>
                </a:cxn>
                <a:cxn ang="0">
                  <a:pos x="53" y="16"/>
                </a:cxn>
                <a:cxn ang="0">
                  <a:pos x="52" y="17"/>
                </a:cxn>
                <a:cxn ang="0">
                  <a:pos x="40" y="20"/>
                </a:cxn>
                <a:cxn ang="0">
                  <a:pos x="27" y="22"/>
                </a:cxn>
                <a:cxn ang="0">
                  <a:pos x="9" y="13"/>
                </a:cxn>
                <a:cxn ang="0">
                  <a:pos x="4" y="7"/>
                </a:cxn>
                <a:cxn ang="0">
                  <a:pos x="3" y="4"/>
                </a:cxn>
                <a:cxn ang="0">
                  <a:pos x="0" y="1"/>
                </a:cxn>
                <a:cxn ang="0">
                  <a:pos x="0" y="0"/>
                </a:cxn>
                <a:cxn ang="0">
                  <a:pos x="1" y="0"/>
                </a:cxn>
                <a:cxn ang="0">
                  <a:pos x="1" y="0"/>
                </a:cxn>
              </a:cxnLst>
              <a:rect l="0" t="0" r="r" b="b"/>
              <a:pathLst>
                <a:path w="53" h="22">
                  <a:moveTo>
                    <a:pt x="1" y="0"/>
                  </a:moveTo>
                  <a:lnTo>
                    <a:pt x="12" y="6"/>
                  </a:lnTo>
                  <a:lnTo>
                    <a:pt x="19" y="10"/>
                  </a:lnTo>
                  <a:lnTo>
                    <a:pt x="28" y="13"/>
                  </a:lnTo>
                  <a:lnTo>
                    <a:pt x="40" y="15"/>
                  </a:lnTo>
                  <a:lnTo>
                    <a:pt x="52" y="15"/>
                  </a:lnTo>
                  <a:lnTo>
                    <a:pt x="53" y="16"/>
                  </a:lnTo>
                  <a:lnTo>
                    <a:pt x="52" y="17"/>
                  </a:lnTo>
                  <a:lnTo>
                    <a:pt x="40" y="20"/>
                  </a:lnTo>
                  <a:lnTo>
                    <a:pt x="27" y="22"/>
                  </a:lnTo>
                  <a:lnTo>
                    <a:pt x="9" y="13"/>
                  </a:lnTo>
                  <a:lnTo>
                    <a:pt x="4" y="7"/>
                  </a:lnTo>
                  <a:lnTo>
                    <a:pt x="3" y="4"/>
                  </a:lnTo>
                  <a:lnTo>
                    <a:pt x="0" y="1"/>
                  </a:lnTo>
                  <a:lnTo>
                    <a:pt x="0" y="0"/>
                  </a:lnTo>
                  <a:lnTo>
                    <a:pt x="1" y="0"/>
                  </a:lnTo>
                  <a:lnTo>
                    <a:pt x="1" y="0"/>
                  </a:lnTo>
                  <a:close/>
                </a:path>
              </a:pathLst>
            </a:custGeom>
            <a:solidFill>
              <a:srgbClr val="000000"/>
            </a:solidFill>
            <a:ln w="9525">
              <a:noFill/>
              <a:round/>
              <a:headEnd/>
              <a:tailEnd/>
            </a:ln>
          </p:spPr>
          <p:txBody>
            <a:bodyPr>
              <a:prstTxWarp prst="textNoShape">
                <a:avLst/>
              </a:prstTxWarp>
            </a:bodyPr>
            <a:lstStyle/>
            <a:p>
              <a:endParaRPr lang="en-US"/>
            </a:p>
          </p:txBody>
        </p:sp>
        <p:sp>
          <p:nvSpPr>
            <p:cNvPr id="3840126" name="Freeform 126"/>
            <p:cNvSpPr>
              <a:spLocks/>
            </p:cNvSpPr>
            <p:nvPr/>
          </p:nvSpPr>
          <p:spPr bwMode="auto">
            <a:xfrm>
              <a:off x="1345" y="1110"/>
              <a:ext cx="20" cy="40"/>
            </a:xfrm>
            <a:custGeom>
              <a:avLst/>
              <a:gdLst/>
              <a:ahLst/>
              <a:cxnLst>
                <a:cxn ang="0">
                  <a:pos x="20" y="3"/>
                </a:cxn>
                <a:cxn ang="0">
                  <a:pos x="17" y="7"/>
                </a:cxn>
                <a:cxn ang="0">
                  <a:pos x="17" y="15"/>
                </a:cxn>
                <a:cxn ang="0">
                  <a:pos x="14" y="22"/>
                </a:cxn>
                <a:cxn ang="0">
                  <a:pos x="11" y="28"/>
                </a:cxn>
                <a:cxn ang="0">
                  <a:pos x="6" y="34"/>
                </a:cxn>
                <a:cxn ang="0">
                  <a:pos x="2" y="40"/>
                </a:cxn>
                <a:cxn ang="0">
                  <a:pos x="0" y="40"/>
                </a:cxn>
                <a:cxn ang="0">
                  <a:pos x="0" y="38"/>
                </a:cxn>
                <a:cxn ang="0">
                  <a:pos x="6" y="27"/>
                </a:cxn>
                <a:cxn ang="0">
                  <a:pos x="9" y="13"/>
                </a:cxn>
                <a:cxn ang="0">
                  <a:pos x="9" y="10"/>
                </a:cxn>
                <a:cxn ang="0">
                  <a:pos x="12" y="6"/>
                </a:cxn>
                <a:cxn ang="0">
                  <a:pos x="15" y="3"/>
                </a:cxn>
                <a:cxn ang="0">
                  <a:pos x="18" y="0"/>
                </a:cxn>
                <a:cxn ang="0">
                  <a:pos x="20" y="0"/>
                </a:cxn>
                <a:cxn ang="0">
                  <a:pos x="20" y="1"/>
                </a:cxn>
                <a:cxn ang="0">
                  <a:pos x="20" y="3"/>
                </a:cxn>
                <a:cxn ang="0">
                  <a:pos x="20" y="3"/>
                </a:cxn>
              </a:cxnLst>
              <a:rect l="0" t="0" r="r" b="b"/>
              <a:pathLst>
                <a:path w="20" h="40">
                  <a:moveTo>
                    <a:pt x="20" y="3"/>
                  </a:moveTo>
                  <a:lnTo>
                    <a:pt x="17" y="7"/>
                  </a:lnTo>
                  <a:lnTo>
                    <a:pt x="17" y="15"/>
                  </a:lnTo>
                  <a:lnTo>
                    <a:pt x="14" y="22"/>
                  </a:lnTo>
                  <a:lnTo>
                    <a:pt x="11" y="28"/>
                  </a:lnTo>
                  <a:lnTo>
                    <a:pt x="6" y="34"/>
                  </a:lnTo>
                  <a:lnTo>
                    <a:pt x="2" y="40"/>
                  </a:lnTo>
                  <a:lnTo>
                    <a:pt x="0" y="40"/>
                  </a:lnTo>
                  <a:lnTo>
                    <a:pt x="0" y="38"/>
                  </a:lnTo>
                  <a:lnTo>
                    <a:pt x="6" y="27"/>
                  </a:lnTo>
                  <a:lnTo>
                    <a:pt x="9" y="13"/>
                  </a:lnTo>
                  <a:lnTo>
                    <a:pt x="9" y="10"/>
                  </a:lnTo>
                  <a:lnTo>
                    <a:pt x="12" y="6"/>
                  </a:lnTo>
                  <a:lnTo>
                    <a:pt x="15" y="3"/>
                  </a:lnTo>
                  <a:lnTo>
                    <a:pt x="18" y="0"/>
                  </a:lnTo>
                  <a:lnTo>
                    <a:pt x="20" y="0"/>
                  </a:lnTo>
                  <a:lnTo>
                    <a:pt x="20" y="1"/>
                  </a:lnTo>
                  <a:lnTo>
                    <a:pt x="20" y="3"/>
                  </a:lnTo>
                  <a:lnTo>
                    <a:pt x="20" y="3"/>
                  </a:lnTo>
                  <a:close/>
                </a:path>
              </a:pathLst>
            </a:custGeom>
            <a:solidFill>
              <a:srgbClr val="000000"/>
            </a:solidFill>
            <a:ln w="9525">
              <a:noFill/>
              <a:round/>
              <a:headEnd/>
              <a:tailEnd/>
            </a:ln>
          </p:spPr>
          <p:txBody>
            <a:bodyPr>
              <a:prstTxWarp prst="textNoShape">
                <a:avLst/>
              </a:prstTxWarp>
            </a:bodyPr>
            <a:lstStyle/>
            <a:p>
              <a:endParaRPr lang="en-US"/>
            </a:p>
          </p:txBody>
        </p:sp>
        <p:sp>
          <p:nvSpPr>
            <p:cNvPr id="3840127" name="Freeform 127"/>
            <p:cNvSpPr>
              <a:spLocks/>
            </p:cNvSpPr>
            <p:nvPr/>
          </p:nvSpPr>
          <p:spPr bwMode="auto">
            <a:xfrm>
              <a:off x="1319" y="1148"/>
              <a:ext cx="34" cy="39"/>
            </a:xfrm>
            <a:custGeom>
              <a:avLst/>
              <a:gdLst/>
              <a:ahLst/>
              <a:cxnLst>
                <a:cxn ang="0">
                  <a:pos x="34" y="0"/>
                </a:cxn>
                <a:cxn ang="0">
                  <a:pos x="32" y="12"/>
                </a:cxn>
                <a:cxn ang="0">
                  <a:pos x="31" y="18"/>
                </a:cxn>
                <a:cxn ang="0">
                  <a:pos x="29" y="23"/>
                </a:cxn>
                <a:cxn ang="0">
                  <a:pos x="26" y="27"/>
                </a:cxn>
                <a:cxn ang="0">
                  <a:pos x="22" y="30"/>
                </a:cxn>
                <a:cxn ang="0">
                  <a:pos x="18" y="35"/>
                </a:cxn>
                <a:cxn ang="0">
                  <a:pos x="13" y="38"/>
                </a:cxn>
                <a:cxn ang="0">
                  <a:pos x="7" y="39"/>
                </a:cxn>
                <a:cxn ang="0">
                  <a:pos x="0" y="39"/>
                </a:cxn>
                <a:cxn ang="0">
                  <a:pos x="0" y="38"/>
                </a:cxn>
                <a:cxn ang="0">
                  <a:pos x="0" y="36"/>
                </a:cxn>
                <a:cxn ang="0">
                  <a:pos x="6" y="35"/>
                </a:cxn>
                <a:cxn ang="0">
                  <a:pos x="10" y="30"/>
                </a:cxn>
                <a:cxn ang="0">
                  <a:pos x="15" y="29"/>
                </a:cxn>
                <a:cxn ang="0">
                  <a:pos x="18" y="26"/>
                </a:cxn>
                <a:cxn ang="0">
                  <a:pos x="22" y="23"/>
                </a:cxn>
                <a:cxn ang="0">
                  <a:pos x="25" y="18"/>
                </a:cxn>
                <a:cxn ang="0">
                  <a:pos x="31" y="11"/>
                </a:cxn>
                <a:cxn ang="0">
                  <a:pos x="32" y="0"/>
                </a:cxn>
                <a:cxn ang="0">
                  <a:pos x="34" y="0"/>
                </a:cxn>
                <a:cxn ang="0">
                  <a:pos x="34" y="0"/>
                </a:cxn>
              </a:cxnLst>
              <a:rect l="0" t="0" r="r" b="b"/>
              <a:pathLst>
                <a:path w="34" h="39">
                  <a:moveTo>
                    <a:pt x="34" y="0"/>
                  </a:moveTo>
                  <a:lnTo>
                    <a:pt x="32" y="12"/>
                  </a:lnTo>
                  <a:lnTo>
                    <a:pt x="31" y="18"/>
                  </a:lnTo>
                  <a:lnTo>
                    <a:pt x="29" y="23"/>
                  </a:lnTo>
                  <a:lnTo>
                    <a:pt x="26" y="27"/>
                  </a:lnTo>
                  <a:lnTo>
                    <a:pt x="22" y="30"/>
                  </a:lnTo>
                  <a:lnTo>
                    <a:pt x="18" y="35"/>
                  </a:lnTo>
                  <a:lnTo>
                    <a:pt x="13" y="38"/>
                  </a:lnTo>
                  <a:lnTo>
                    <a:pt x="7" y="39"/>
                  </a:lnTo>
                  <a:lnTo>
                    <a:pt x="0" y="39"/>
                  </a:lnTo>
                  <a:lnTo>
                    <a:pt x="0" y="38"/>
                  </a:lnTo>
                  <a:lnTo>
                    <a:pt x="0" y="36"/>
                  </a:lnTo>
                  <a:lnTo>
                    <a:pt x="6" y="35"/>
                  </a:lnTo>
                  <a:lnTo>
                    <a:pt x="10" y="30"/>
                  </a:lnTo>
                  <a:lnTo>
                    <a:pt x="15" y="29"/>
                  </a:lnTo>
                  <a:lnTo>
                    <a:pt x="18" y="26"/>
                  </a:lnTo>
                  <a:lnTo>
                    <a:pt x="22" y="23"/>
                  </a:lnTo>
                  <a:lnTo>
                    <a:pt x="25" y="18"/>
                  </a:lnTo>
                  <a:lnTo>
                    <a:pt x="31" y="11"/>
                  </a:lnTo>
                  <a:lnTo>
                    <a:pt x="32" y="0"/>
                  </a:lnTo>
                  <a:lnTo>
                    <a:pt x="34" y="0"/>
                  </a:lnTo>
                  <a:lnTo>
                    <a:pt x="34" y="0"/>
                  </a:lnTo>
                  <a:close/>
                </a:path>
              </a:pathLst>
            </a:custGeom>
            <a:solidFill>
              <a:srgbClr val="000000"/>
            </a:solidFill>
            <a:ln w="9525">
              <a:noFill/>
              <a:round/>
              <a:headEnd/>
              <a:tailEnd/>
            </a:ln>
          </p:spPr>
          <p:txBody>
            <a:bodyPr>
              <a:prstTxWarp prst="textNoShape">
                <a:avLst/>
              </a:prstTxWarp>
            </a:bodyPr>
            <a:lstStyle/>
            <a:p>
              <a:endParaRPr lang="en-US"/>
            </a:p>
          </p:txBody>
        </p:sp>
        <p:sp>
          <p:nvSpPr>
            <p:cNvPr id="3840128" name="Freeform 128"/>
            <p:cNvSpPr>
              <a:spLocks/>
            </p:cNvSpPr>
            <p:nvPr/>
          </p:nvSpPr>
          <p:spPr bwMode="auto">
            <a:xfrm>
              <a:off x="1261" y="1174"/>
              <a:ext cx="19" cy="43"/>
            </a:xfrm>
            <a:custGeom>
              <a:avLst/>
              <a:gdLst/>
              <a:ahLst/>
              <a:cxnLst>
                <a:cxn ang="0">
                  <a:pos x="19" y="0"/>
                </a:cxn>
                <a:cxn ang="0">
                  <a:pos x="17" y="12"/>
                </a:cxn>
                <a:cxn ang="0">
                  <a:pos x="15" y="18"/>
                </a:cxn>
                <a:cxn ang="0">
                  <a:pos x="13" y="22"/>
                </a:cxn>
                <a:cxn ang="0">
                  <a:pos x="10" y="28"/>
                </a:cxn>
                <a:cxn ang="0">
                  <a:pos x="9" y="32"/>
                </a:cxn>
                <a:cxn ang="0">
                  <a:pos x="6" y="37"/>
                </a:cxn>
                <a:cxn ang="0">
                  <a:pos x="3" y="41"/>
                </a:cxn>
                <a:cxn ang="0">
                  <a:pos x="0" y="43"/>
                </a:cxn>
                <a:cxn ang="0">
                  <a:pos x="0" y="40"/>
                </a:cxn>
                <a:cxn ang="0">
                  <a:pos x="4" y="30"/>
                </a:cxn>
                <a:cxn ang="0">
                  <a:pos x="7" y="19"/>
                </a:cxn>
                <a:cxn ang="0">
                  <a:pos x="9" y="16"/>
                </a:cxn>
                <a:cxn ang="0">
                  <a:pos x="12" y="9"/>
                </a:cxn>
                <a:cxn ang="0">
                  <a:pos x="15" y="4"/>
                </a:cxn>
                <a:cxn ang="0">
                  <a:pos x="16" y="0"/>
                </a:cxn>
                <a:cxn ang="0">
                  <a:pos x="19" y="0"/>
                </a:cxn>
                <a:cxn ang="0">
                  <a:pos x="19" y="0"/>
                </a:cxn>
              </a:cxnLst>
              <a:rect l="0" t="0" r="r" b="b"/>
              <a:pathLst>
                <a:path w="19" h="43">
                  <a:moveTo>
                    <a:pt x="19" y="0"/>
                  </a:moveTo>
                  <a:lnTo>
                    <a:pt x="17" y="12"/>
                  </a:lnTo>
                  <a:lnTo>
                    <a:pt x="15" y="18"/>
                  </a:lnTo>
                  <a:lnTo>
                    <a:pt x="13" y="22"/>
                  </a:lnTo>
                  <a:lnTo>
                    <a:pt x="10" y="28"/>
                  </a:lnTo>
                  <a:lnTo>
                    <a:pt x="9" y="32"/>
                  </a:lnTo>
                  <a:lnTo>
                    <a:pt x="6" y="37"/>
                  </a:lnTo>
                  <a:lnTo>
                    <a:pt x="3" y="41"/>
                  </a:lnTo>
                  <a:lnTo>
                    <a:pt x="0" y="43"/>
                  </a:lnTo>
                  <a:lnTo>
                    <a:pt x="0" y="40"/>
                  </a:lnTo>
                  <a:lnTo>
                    <a:pt x="4" y="30"/>
                  </a:lnTo>
                  <a:lnTo>
                    <a:pt x="7" y="19"/>
                  </a:lnTo>
                  <a:lnTo>
                    <a:pt x="9" y="16"/>
                  </a:lnTo>
                  <a:lnTo>
                    <a:pt x="12" y="9"/>
                  </a:lnTo>
                  <a:lnTo>
                    <a:pt x="15" y="4"/>
                  </a:lnTo>
                  <a:lnTo>
                    <a:pt x="16" y="0"/>
                  </a:lnTo>
                  <a:lnTo>
                    <a:pt x="19" y="0"/>
                  </a:lnTo>
                  <a:lnTo>
                    <a:pt x="19" y="0"/>
                  </a:lnTo>
                  <a:close/>
                </a:path>
              </a:pathLst>
            </a:custGeom>
            <a:solidFill>
              <a:srgbClr val="000000"/>
            </a:solidFill>
            <a:ln w="9525">
              <a:noFill/>
              <a:round/>
              <a:headEnd/>
              <a:tailEnd/>
            </a:ln>
          </p:spPr>
          <p:txBody>
            <a:bodyPr>
              <a:prstTxWarp prst="textNoShape">
                <a:avLst/>
              </a:prstTxWarp>
            </a:bodyPr>
            <a:lstStyle/>
            <a:p>
              <a:endParaRPr lang="en-US"/>
            </a:p>
          </p:txBody>
        </p:sp>
        <p:sp>
          <p:nvSpPr>
            <p:cNvPr id="3840129" name="Freeform 129"/>
            <p:cNvSpPr>
              <a:spLocks/>
            </p:cNvSpPr>
            <p:nvPr/>
          </p:nvSpPr>
          <p:spPr bwMode="auto">
            <a:xfrm>
              <a:off x="1287" y="1187"/>
              <a:ext cx="36" cy="46"/>
            </a:xfrm>
            <a:custGeom>
              <a:avLst/>
              <a:gdLst/>
              <a:ahLst/>
              <a:cxnLst>
                <a:cxn ang="0">
                  <a:pos x="36" y="2"/>
                </a:cxn>
                <a:cxn ang="0">
                  <a:pos x="33" y="6"/>
                </a:cxn>
                <a:cxn ang="0">
                  <a:pos x="30" y="9"/>
                </a:cxn>
                <a:cxn ang="0">
                  <a:pos x="24" y="17"/>
                </a:cxn>
                <a:cxn ang="0">
                  <a:pos x="18" y="28"/>
                </a:cxn>
                <a:cxn ang="0">
                  <a:pos x="15" y="34"/>
                </a:cxn>
                <a:cxn ang="0">
                  <a:pos x="12" y="40"/>
                </a:cxn>
                <a:cxn ang="0">
                  <a:pos x="2" y="46"/>
                </a:cxn>
                <a:cxn ang="0">
                  <a:pos x="0" y="43"/>
                </a:cxn>
                <a:cxn ang="0">
                  <a:pos x="5" y="39"/>
                </a:cxn>
                <a:cxn ang="0">
                  <a:pos x="6" y="37"/>
                </a:cxn>
                <a:cxn ang="0">
                  <a:pos x="8" y="36"/>
                </a:cxn>
                <a:cxn ang="0">
                  <a:pos x="15" y="25"/>
                </a:cxn>
                <a:cxn ang="0">
                  <a:pos x="18" y="21"/>
                </a:cxn>
                <a:cxn ang="0">
                  <a:pos x="21" y="15"/>
                </a:cxn>
                <a:cxn ang="0">
                  <a:pos x="24" y="11"/>
                </a:cxn>
                <a:cxn ang="0">
                  <a:pos x="27" y="8"/>
                </a:cxn>
                <a:cxn ang="0">
                  <a:pos x="35" y="0"/>
                </a:cxn>
                <a:cxn ang="0">
                  <a:pos x="36" y="0"/>
                </a:cxn>
                <a:cxn ang="0">
                  <a:pos x="36" y="2"/>
                </a:cxn>
                <a:cxn ang="0">
                  <a:pos x="36" y="2"/>
                </a:cxn>
              </a:cxnLst>
              <a:rect l="0" t="0" r="r" b="b"/>
              <a:pathLst>
                <a:path w="36" h="46">
                  <a:moveTo>
                    <a:pt x="36" y="2"/>
                  </a:moveTo>
                  <a:lnTo>
                    <a:pt x="33" y="6"/>
                  </a:lnTo>
                  <a:lnTo>
                    <a:pt x="30" y="9"/>
                  </a:lnTo>
                  <a:lnTo>
                    <a:pt x="24" y="17"/>
                  </a:lnTo>
                  <a:lnTo>
                    <a:pt x="18" y="28"/>
                  </a:lnTo>
                  <a:lnTo>
                    <a:pt x="15" y="34"/>
                  </a:lnTo>
                  <a:lnTo>
                    <a:pt x="12" y="40"/>
                  </a:lnTo>
                  <a:lnTo>
                    <a:pt x="2" y="46"/>
                  </a:lnTo>
                  <a:lnTo>
                    <a:pt x="0" y="43"/>
                  </a:lnTo>
                  <a:lnTo>
                    <a:pt x="5" y="39"/>
                  </a:lnTo>
                  <a:lnTo>
                    <a:pt x="6" y="37"/>
                  </a:lnTo>
                  <a:lnTo>
                    <a:pt x="8" y="36"/>
                  </a:lnTo>
                  <a:lnTo>
                    <a:pt x="15" y="25"/>
                  </a:lnTo>
                  <a:lnTo>
                    <a:pt x="18" y="21"/>
                  </a:lnTo>
                  <a:lnTo>
                    <a:pt x="21" y="15"/>
                  </a:lnTo>
                  <a:lnTo>
                    <a:pt x="24" y="11"/>
                  </a:lnTo>
                  <a:lnTo>
                    <a:pt x="27" y="8"/>
                  </a:lnTo>
                  <a:lnTo>
                    <a:pt x="35" y="0"/>
                  </a:lnTo>
                  <a:lnTo>
                    <a:pt x="36" y="0"/>
                  </a:lnTo>
                  <a:lnTo>
                    <a:pt x="36" y="2"/>
                  </a:lnTo>
                  <a:lnTo>
                    <a:pt x="36" y="2"/>
                  </a:lnTo>
                  <a:close/>
                </a:path>
              </a:pathLst>
            </a:custGeom>
            <a:solidFill>
              <a:srgbClr val="000000"/>
            </a:solidFill>
            <a:ln w="9525">
              <a:noFill/>
              <a:round/>
              <a:headEnd/>
              <a:tailEnd/>
            </a:ln>
          </p:spPr>
          <p:txBody>
            <a:bodyPr>
              <a:prstTxWarp prst="textNoShape">
                <a:avLst/>
              </a:prstTxWarp>
            </a:bodyPr>
            <a:lstStyle/>
            <a:p>
              <a:endParaRPr lang="en-US"/>
            </a:p>
          </p:txBody>
        </p:sp>
        <p:sp>
          <p:nvSpPr>
            <p:cNvPr id="3840130" name="Freeform 130"/>
            <p:cNvSpPr>
              <a:spLocks/>
            </p:cNvSpPr>
            <p:nvPr/>
          </p:nvSpPr>
          <p:spPr bwMode="auto">
            <a:xfrm>
              <a:off x="1357" y="1241"/>
              <a:ext cx="39" cy="47"/>
            </a:xfrm>
            <a:custGeom>
              <a:avLst/>
              <a:gdLst/>
              <a:ahLst/>
              <a:cxnLst>
                <a:cxn ang="0">
                  <a:pos x="38" y="4"/>
                </a:cxn>
                <a:cxn ang="0">
                  <a:pos x="32" y="4"/>
                </a:cxn>
                <a:cxn ang="0">
                  <a:pos x="26" y="9"/>
                </a:cxn>
                <a:cxn ang="0">
                  <a:pos x="24" y="10"/>
                </a:cxn>
                <a:cxn ang="0">
                  <a:pos x="18" y="9"/>
                </a:cxn>
                <a:cxn ang="0">
                  <a:pos x="15" y="10"/>
                </a:cxn>
                <a:cxn ang="0">
                  <a:pos x="14" y="15"/>
                </a:cxn>
                <a:cxn ang="0">
                  <a:pos x="11" y="19"/>
                </a:cxn>
                <a:cxn ang="0">
                  <a:pos x="5" y="24"/>
                </a:cxn>
                <a:cxn ang="0">
                  <a:pos x="2" y="31"/>
                </a:cxn>
                <a:cxn ang="0">
                  <a:pos x="3" y="38"/>
                </a:cxn>
                <a:cxn ang="0">
                  <a:pos x="5" y="43"/>
                </a:cxn>
                <a:cxn ang="0">
                  <a:pos x="6" y="46"/>
                </a:cxn>
                <a:cxn ang="0">
                  <a:pos x="6" y="47"/>
                </a:cxn>
                <a:cxn ang="0">
                  <a:pos x="6" y="47"/>
                </a:cxn>
                <a:cxn ang="0">
                  <a:pos x="5" y="47"/>
                </a:cxn>
                <a:cxn ang="0">
                  <a:pos x="0" y="40"/>
                </a:cxn>
                <a:cxn ang="0">
                  <a:pos x="0" y="22"/>
                </a:cxn>
                <a:cxn ang="0">
                  <a:pos x="5" y="18"/>
                </a:cxn>
                <a:cxn ang="0">
                  <a:pos x="8" y="15"/>
                </a:cxn>
                <a:cxn ang="0">
                  <a:pos x="12" y="9"/>
                </a:cxn>
                <a:cxn ang="0">
                  <a:pos x="14" y="6"/>
                </a:cxn>
                <a:cxn ang="0">
                  <a:pos x="15" y="4"/>
                </a:cxn>
                <a:cxn ang="0">
                  <a:pos x="21" y="3"/>
                </a:cxn>
                <a:cxn ang="0">
                  <a:pos x="26" y="0"/>
                </a:cxn>
                <a:cxn ang="0">
                  <a:pos x="30" y="0"/>
                </a:cxn>
                <a:cxn ang="0">
                  <a:pos x="38" y="3"/>
                </a:cxn>
                <a:cxn ang="0">
                  <a:pos x="39" y="4"/>
                </a:cxn>
                <a:cxn ang="0">
                  <a:pos x="38" y="4"/>
                </a:cxn>
                <a:cxn ang="0">
                  <a:pos x="38" y="4"/>
                </a:cxn>
              </a:cxnLst>
              <a:rect l="0" t="0" r="r" b="b"/>
              <a:pathLst>
                <a:path w="39" h="47">
                  <a:moveTo>
                    <a:pt x="38" y="4"/>
                  </a:moveTo>
                  <a:lnTo>
                    <a:pt x="32" y="4"/>
                  </a:lnTo>
                  <a:lnTo>
                    <a:pt x="26" y="9"/>
                  </a:lnTo>
                  <a:lnTo>
                    <a:pt x="24" y="10"/>
                  </a:lnTo>
                  <a:lnTo>
                    <a:pt x="18" y="9"/>
                  </a:lnTo>
                  <a:lnTo>
                    <a:pt x="15" y="10"/>
                  </a:lnTo>
                  <a:lnTo>
                    <a:pt x="14" y="15"/>
                  </a:lnTo>
                  <a:lnTo>
                    <a:pt x="11" y="19"/>
                  </a:lnTo>
                  <a:lnTo>
                    <a:pt x="5" y="24"/>
                  </a:lnTo>
                  <a:lnTo>
                    <a:pt x="2" y="31"/>
                  </a:lnTo>
                  <a:lnTo>
                    <a:pt x="3" y="38"/>
                  </a:lnTo>
                  <a:lnTo>
                    <a:pt x="5" y="43"/>
                  </a:lnTo>
                  <a:lnTo>
                    <a:pt x="6" y="46"/>
                  </a:lnTo>
                  <a:lnTo>
                    <a:pt x="6" y="47"/>
                  </a:lnTo>
                  <a:lnTo>
                    <a:pt x="6" y="47"/>
                  </a:lnTo>
                  <a:lnTo>
                    <a:pt x="5" y="47"/>
                  </a:lnTo>
                  <a:lnTo>
                    <a:pt x="0" y="40"/>
                  </a:lnTo>
                  <a:lnTo>
                    <a:pt x="0" y="22"/>
                  </a:lnTo>
                  <a:lnTo>
                    <a:pt x="5" y="18"/>
                  </a:lnTo>
                  <a:lnTo>
                    <a:pt x="8" y="15"/>
                  </a:lnTo>
                  <a:lnTo>
                    <a:pt x="12" y="9"/>
                  </a:lnTo>
                  <a:lnTo>
                    <a:pt x="14" y="6"/>
                  </a:lnTo>
                  <a:lnTo>
                    <a:pt x="15" y="4"/>
                  </a:lnTo>
                  <a:lnTo>
                    <a:pt x="21" y="3"/>
                  </a:lnTo>
                  <a:lnTo>
                    <a:pt x="26" y="0"/>
                  </a:lnTo>
                  <a:lnTo>
                    <a:pt x="30" y="0"/>
                  </a:lnTo>
                  <a:lnTo>
                    <a:pt x="38" y="3"/>
                  </a:lnTo>
                  <a:lnTo>
                    <a:pt x="39" y="4"/>
                  </a:lnTo>
                  <a:lnTo>
                    <a:pt x="38" y="4"/>
                  </a:lnTo>
                  <a:lnTo>
                    <a:pt x="38" y="4"/>
                  </a:lnTo>
                  <a:close/>
                </a:path>
              </a:pathLst>
            </a:custGeom>
            <a:solidFill>
              <a:srgbClr val="000000"/>
            </a:solidFill>
            <a:ln w="9525">
              <a:noFill/>
              <a:round/>
              <a:headEnd/>
              <a:tailEnd/>
            </a:ln>
          </p:spPr>
          <p:txBody>
            <a:bodyPr>
              <a:prstTxWarp prst="textNoShape">
                <a:avLst/>
              </a:prstTxWarp>
            </a:bodyPr>
            <a:lstStyle/>
            <a:p>
              <a:endParaRPr lang="en-US"/>
            </a:p>
          </p:txBody>
        </p:sp>
        <p:sp>
          <p:nvSpPr>
            <p:cNvPr id="3840131" name="Freeform 131"/>
            <p:cNvSpPr>
              <a:spLocks/>
            </p:cNvSpPr>
            <p:nvPr/>
          </p:nvSpPr>
          <p:spPr bwMode="auto">
            <a:xfrm>
              <a:off x="1368" y="1260"/>
              <a:ext cx="6" cy="37"/>
            </a:xfrm>
            <a:custGeom>
              <a:avLst/>
              <a:gdLst/>
              <a:ahLst/>
              <a:cxnLst>
                <a:cxn ang="0">
                  <a:pos x="6" y="2"/>
                </a:cxn>
                <a:cxn ang="0">
                  <a:pos x="4" y="24"/>
                </a:cxn>
                <a:cxn ang="0">
                  <a:pos x="3" y="31"/>
                </a:cxn>
                <a:cxn ang="0">
                  <a:pos x="4" y="34"/>
                </a:cxn>
                <a:cxn ang="0">
                  <a:pos x="6" y="36"/>
                </a:cxn>
                <a:cxn ang="0">
                  <a:pos x="4" y="37"/>
                </a:cxn>
                <a:cxn ang="0">
                  <a:pos x="0" y="33"/>
                </a:cxn>
                <a:cxn ang="0">
                  <a:pos x="0" y="22"/>
                </a:cxn>
                <a:cxn ang="0">
                  <a:pos x="1" y="12"/>
                </a:cxn>
                <a:cxn ang="0">
                  <a:pos x="3" y="0"/>
                </a:cxn>
                <a:cxn ang="0">
                  <a:pos x="4" y="0"/>
                </a:cxn>
                <a:cxn ang="0">
                  <a:pos x="6" y="2"/>
                </a:cxn>
                <a:cxn ang="0">
                  <a:pos x="6" y="2"/>
                </a:cxn>
              </a:cxnLst>
              <a:rect l="0" t="0" r="r" b="b"/>
              <a:pathLst>
                <a:path w="6" h="37">
                  <a:moveTo>
                    <a:pt x="6" y="2"/>
                  </a:moveTo>
                  <a:lnTo>
                    <a:pt x="4" y="24"/>
                  </a:lnTo>
                  <a:lnTo>
                    <a:pt x="3" y="31"/>
                  </a:lnTo>
                  <a:lnTo>
                    <a:pt x="4" y="34"/>
                  </a:lnTo>
                  <a:lnTo>
                    <a:pt x="6" y="36"/>
                  </a:lnTo>
                  <a:lnTo>
                    <a:pt x="4" y="37"/>
                  </a:lnTo>
                  <a:lnTo>
                    <a:pt x="0" y="33"/>
                  </a:lnTo>
                  <a:lnTo>
                    <a:pt x="0" y="22"/>
                  </a:lnTo>
                  <a:lnTo>
                    <a:pt x="1" y="12"/>
                  </a:lnTo>
                  <a:lnTo>
                    <a:pt x="3" y="0"/>
                  </a:lnTo>
                  <a:lnTo>
                    <a:pt x="4" y="0"/>
                  </a:lnTo>
                  <a:lnTo>
                    <a:pt x="6" y="2"/>
                  </a:lnTo>
                  <a:lnTo>
                    <a:pt x="6" y="2"/>
                  </a:lnTo>
                  <a:close/>
                </a:path>
              </a:pathLst>
            </a:custGeom>
            <a:solidFill>
              <a:srgbClr val="000000"/>
            </a:solidFill>
            <a:ln w="9525">
              <a:noFill/>
              <a:round/>
              <a:headEnd/>
              <a:tailEnd/>
            </a:ln>
          </p:spPr>
          <p:txBody>
            <a:bodyPr>
              <a:prstTxWarp prst="textNoShape">
                <a:avLst/>
              </a:prstTxWarp>
            </a:bodyPr>
            <a:lstStyle/>
            <a:p>
              <a:endParaRPr lang="en-US"/>
            </a:p>
          </p:txBody>
        </p:sp>
        <p:sp>
          <p:nvSpPr>
            <p:cNvPr id="3840132" name="Freeform 132"/>
            <p:cNvSpPr>
              <a:spLocks/>
            </p:cNvSpPr>
            <p:nvPr/>
          </p:nvSpPr>
          <p:spPr bwMode="auto">
            <a:xfrm>
              <a:off x="1389" y="1229"/>
              <a:ext cx="20" cy="37"/>
            </a:xfrm>
            <a:custGeom>
              <a:avLst/>
              <a:gdLst/>
              <a:ahLst/>
              <a:cxnLst>
                <a:cxn ang="0">
                  <a:pos x="0" y="36"/>
                </a:cxn>
                <a:cxn ang="0">
                  <a:pos x="6" y="19"/>
                </a:cxn>
                <a:cxn ang="0">
                  <a:pos x="9" y="13"/>
                </a:cxn>
                <a:cxn ang="0">
                  <a:pos x="13" y="7"/>
                </a:cxn>
                <a:cxn ang="0">
                  <a:pos x="19" y="0"/>
                </a:cxn>
                <a:cxn ang="0">
                  <a:pos x="20" y="0"/>
                </a:cxn>
                <a:cxn ang="0">
                  <a:pos x="20" y="1"/>
                </a:cxn>
                <a:cxn ang="0">
                  <a:pos x="18" y="9"/>
                </a:cxn>
                <a:cxn ang="0">
                  <a:pos x="9" y="22"/>
                </a:cxn>
                <a:cxn ang="0">
                  <a:pos x="6" y="30"/>
                </a:cxn>
                <a:cxn ang="0">
                  <a:pos x="3" y="36"/>
                </a:cxn>
                <a:cxn ang="0">
                  <a:pos x="1" y="37"/>
                </a:cxn>
                <a:cxn ang="0">
                  <a:pos x="0" y="36"/>
                </a:cxn>
                <a:cxn ang="0">
                  <a:pos x="0" y="36"/>
                </a:cxn>
              </a:cxnLst>
              <a:rect l="0" t="0" r="r" b="b"/>
              <a:pathLst>
                <a:path w="20" h="37">
                  <a:moveTo>
                    <a:pt x="0" y="36"/>
                  </a:moveTo>
                  <a:lnTo>
                    <a:pt x="6" y="19"/>
                  </a:lnTo>
                  <a:lnTo>
                    <a:pt x="9" y="13"/>
                  </a:lnTo>
                  <a:lnTo>
                    <a:pt x="13" y="7"/>
                  </a:lnTo>
                  <a:lnTo>
                    <a:pt x="19" y="0"/>
                  </a:lnTo>
                  <a:lnTo>
                    <a:pt x="20" y="0"/>
                  </a:lnTo>
                  <a:lnTo>
                    <a:pt x="20" y="1"/>
                  </a:lnTo>
                  <a:lnTo>
                    <a:pt x="18" y="9"/>
                  </a:lnTo>
                  <a:lnTo>
                    <a:pt x="9" y="22"/>
                  </a:lnTo>
                  <a:lnTo>
                    <a:pt x="6" y="30"/>
                  </a:lnTo>
                  <a:lnTo>
                    <a:pt x="3" y="36"/>
                  </a:lnTo>
                  <a:lnTo>
                    <a:pt x="1" y="37"/>
                  </a:lnTo>
                  <a:lnTo>
                    <a:pt x="0" y="36"/>
                  </a:lnTo>
                  <a:lnTo>
                    <a:pt x="0" y="36"/>
                  </a:lnTo>
                  <a:close/>
                </a:path>
              </a:pathLst>
            </a:custGeom>
            <a:solidFill>
              <a:srgbClr val="000000"/>
            </a:solidFill>
            <a:ln w="9525">
              <a:noFill/>
              <a:round/>
              <a:headEnd/>
              <a:tailEnd/>
            </a:ln>
          </p:spPr>
          <p:txBody>
            <a:bodyPr>
              <a:prstTxWarp prst="textNoShape">
                <a:avLst/>
              </a:prstTxWarp>
            </a:bodyPr>
            <a:lstStyle/>
            <a:p>
              <a:endParaRPr lang="en-US"/>
            </a:p>
          </p:txBody>
        </p:sp>
        <p:sp>
          <p:nvSpPr>
            <p:cNvPr id="3840133" name="Freeform 133"/>
            <p:cNvSpPr>
              <a:spLocks/>
            </p:cNvSpPr>
            <p:nvPr/>
          </p:nvSpPr>
          <p:spPr bwMode="auto">
            <a:xfrm>
              <a:off x="1395" y="1223"/>
              <a:ext cx="25" cy="46"/>
            </a:xfrm>
            <a:custGeom>
              <a:avLst/>
              <a:gdLst/>
              <a:ahLst/>
              <a:cxnLst>
                <a:cxn ang="0">
                  <a:pos x="23" y="0"/>
                </a:cxn>
                <a:cxn ang="0">
                  <a:pos x="25" y="3"/>
                </a:cxn>
                <a:cxn ang="0">
                  <a:pos x="25" y="6"/>
                </a:cxn>
                <a:cxn ang="0">
                  <a:pos x="22" y="13"/>
                </a:cxn>
                <a:cxn ang="0">
                  <a:pos x="20" y="18"/>
                </a:cxn>
                <a:cxn ang="0">
                  <a:pos x="17" y="22"/>
                </a:cxn>
                <a:cxn ang="0">
                  <a:pos x="14" y="28"/>
                </a:cxn>
                <a:cxn ang="0">
                  <a:pos x="10" y="34"/>
                </a:cxn>
                <a:cxn ang="0">
                  <a:pos x="6" y="43"/>
                </a:cxn>
                <a:cxn ang="0">
                  <a:pos x="3" y="44"/>
                </a:cxn>
                <a:cxn ang="0">
                  <a:pos x="0" y="46"/>
                </a:cxn>
                <a:cxn ang="0">
                  <a:pos x="0" y="43"/>
                </a:cxn>
                <a:cxn ang="0">
                  <a:pos x="1" y="40"/>
                </a:cxn>
                <a:cxn ang="0">
                  <a:pos x="6" y="33"/>
                </a:cxn>
                <a:cxn ang="0">
                  <a:pos x="12" y="27"/>
                </a:cxn>
                <a:cxn ang="0">
                  <a:pos x="16" y="21"/>
                </a:cxn>
                <a:cxn ang="0">
                  <a:pos x="19" y="12"/>
                </a:cxn>
                <a:cxn ang="0">
                  <a:pos x="22" y="1"/>
                </a:cxn>
                <a:cxn ang="0">
                  <a:pos x="22" y="0"/>
                </a:cxn>
                <a:cxn ang="0">
                  <a:pos x="23" y="0"/>
                </a:cxn>
                <a:cxn ang="0">
                  <a:pos x="23" y="0"/>
                </a:cxn>
              </a:cxnLst>
              <a:rect l="0" t="0" r="r" b="b"/>
              <a:pathLst>
                <a:path w="25" h="46">
                  <a:moveTo>
                    <a:pt x="23" y="0"/>
                  </a:moveTo>
                  <a:lnTo>
                    <a:pt x="25" y="3"/>
                  </a:lnTo>
                  <a:lnTo>
                    <a:pt x="25" y="6"/>
                  </a:lnTo>
                  <a:lnTo>
                    <a:pt x="22" y="13"/>
                  </a:lnTo>
                  <a:lnTo>
                    <a:pt x="20" y="18"/>
                  </a:lnTo>
                  <a:lnTo>
                    <a:pt x="17" y="22"/>
                  </a:lnTo>
                  <a:lnTo>
                    <a:pt x="14" y="28"/>
                  </a:lnTo>
                  <a:lnTo>
                    <a:pt x="10" y="34"/>
                  </a:lnTo>
                  <a:lnTo>
                    <a:pt x="6" y="43"/>
                  </a:lnTo>
                  <a:lnTo>
                    <a:pt x="3" y="44"/>
                  </a:lnTo>
                  <a:lnTo>
                    <a:pt x="0" y="46"/>
                  </a:lnTo>
                  <a:lnTo>
                    <a:pt x="0" y="43"/>
                  </a:lnTo>
                  <a:lnTo>
                    <a:pt x="1" y="40"/>
                  </a:lnTo>
                  <a:lnTo>
                    <a:pt x="6" y="33"/>
                  </a:lnTo>
                  <a:lnTo>
                    <a:pt x="12" y="27"/>
                  </a:lnTo>
                  <a:lnTo>
                    <a:pt x="16" y="21"/>
                  </a:lnTo>
                  <a:lnTo>
                    <a:pt x="19" y="12"/>
                  </a:lnTo>
                  <a:lnTo>
                    <a:pt x="22" y="1"/>
                  </a:lnTo>
                  <a:lnTo>
                    <a:pt x="22" y="0"/>
                  </a:lnTo>
                  <a:lnTo>
                    <a:pt x="23" y="0"/>
                  </a:lnTo>
                  <a:lnTo>
                    <a:pt x="23" y="0"/>
                  </a:lnTo>
                  <a:close/>
                </a:path>
              </a:pathLst>
            </a:custGeom>
            <a:solidFill>
              <a:srgbClr val="000000"/>
            </a:solidFill>
            <a:ln w="9525">
              <a:noFill/>
              <a:round/>
              <a:headEnd/>
              <a:tailEnd/>
            </a:ln>
          </p:spPr>
          <p:txBody>
            <a:bodyPr>
              <a:prstTxWarp prst="textNoShape">
                <a:avLst/>
              </a:prstTxWarp>
            </a:bodyPr>
            <a:lstStyle/>
            <a:p>
              <a:endParaRPr lang="en-US"/>
            </a:p>
          </p:txBody>
        </p:sp>
        <p:sp>
          <p:nvSpPr>
            <p:cNvPr id="3840134" name="Freeform 134"/>
            <p:cNvSpPr>
              <a:spLocks/>
            </p:cNvSpPr>
            <p:nvPr/>
          </p:nvSpPr>
          <p:spPr bwMode="auto">
            <a:xfrm>
              <a:off x="1383" y="1266"/>
              <a:ext cx="22" cy="22"/>
            </a:xfrm>
            <a:custGeom>
              <a:avLst/>
              <a:gdLst/>
              <a:ahLst/>
              <a:cxnLst>
                <a:cxn ang="0">
                  <a:pos x="18" y="1"/>
                </a:cxn>
                <a:cxn ang="0">
                  <a:pos x="4" y="10"/>
                </a:cxn>
                <a:cxn ang="0">
                  <a:pos x="7" y="13"/>
                </a:cxn>
                <a:cxn ang="0">
                  <a:pos x="10" y="16"/>
                </a:cxn>
                <a:cxn ang="0">
                  <a:pos x="22" y="12"/>
                </a:cxn>
                <a:cxn ang="0">
                  <a:pos x="22" y="15"/>
                </a:cxn>
                <a:cxn ang="0">
                  <a:pos x="16" y="19"/>
                </a:cxn>
                <a:cxn ang="0">
                  <a:pos x="15" y="21"/>
                </a:cxn>
                <a:cxn ang="0">
                  <a:pos x="12" y="22"/>
                </a:cxn>
                <a:cxn ang="0">
                  <a:pos x="10" y="22"/>
                </a:cxn>
                <a:cxn ang="0">
                  <a:pos x="3" y="18"/>
                </a:cxn>
                <a:cxn ang="0">
                  <a:pos x="0" y="13"/>
                </a:cxn>
                <a:cxn ang="0">
                  <a:pos x="1" y="7"/>
                </a:cxn>
                <a:cxn ang="0">
                  <a:pos x="3" y="6"/>
                </a:cxn>
                <a:cxn ang="0">
                  <a:pos x="4" y="4"/>
                </a:cxn>
                <a:cxn ang="0">
                  <a:pos x="7" y="3"/>
                </a:cxn>
                <a:cxn ang="0">
                  <a:pos x="16" y="0"/>
                </a:cxn>
                <a:cxn ang="0">
                  <a:pos x="18" y="1"/>
                </a:cxn>
                <a:cxn ang="0">
                  <a:pos x="18" y="1"/>
                </a:cxn>
                <a:cxn ang="0">
                  <a:pos x="18" y="1"/>
                </a:cxn>
              </a:cxnLst>
              <a:rect l="0" t="0" r="r" b="b"/>
              <a:pathLst>
                <a:path w="22" h="22">
                  <a:moveTo>
                    <a:pt x="18" y="1"/>
                  </a:moveTo>
                  <a:lnTo>
                    <a:pt x="4" y="10"/>
                  </a:lnTo>
                  <a:lnTo>
                    <a:pt x="7" y="13"/>
                  </a:lnTo>
                  <a:lnTo>
                    <a:pt x="10" y="16"/>
                  </a:lnTo>
                  <a:lnTo>
                    <a:pt x="22" y="12"/>
                  </a:lnTo>
                  <a:lnTo>
                    <a:pt x="22" y="15"/>
                  </a:lnTo>
                  <a:lnTo>
                    <a:pt x="16" y="19"/>
                  </a:lnTo>
                  <a:lnTo>
                    <a:pt x="15" y="21"/>
                  </a:lnTo>
                  <a:lnTo>
                    <a:pt x="12" y="22"/>
                  </a:lnTo>
                  <a:lnTo>
                    <a:pt x="10" y="22"/>
                  </a:lnTo>
                  <a:lnTo>
                    <a:pt x="3" y="18"/>
                  </a:lnTo>
                  <a:lnTo>
                    <a:pt x="0" y="13"/>
                  </a:lnTo>
                  <a:lnTo>
                    <a:pt x="1" y="7"/>
                  </a:lnTo>
                  <a:lnTo>
                    <a:pt x="3" y="6"/>
                  </a:lnTo>
                  <a:lnTo>
                    <a:pt x="4" y="4"/>
                  </a:lnTo>
                  <a:lnTo>
                    <a:pt x="7" y="3"/>
                  </a:lnTo>
                  <a:lnTo>
                    <a:pt x="16" y="0"/>
                  </a:lnTo>
                  <a:lnTo>
                    <a:pt x="18" y="1"/>
                  </a:lnTo>
                  <a:lnTo>
                    <a:pt x="18" y="1"/>
                  </a:lnTo>
                  <a:lnTo>
                    <a:pt x="18" y="1"/>
                  </a:lnTo>
                  <a:close/>
                </a:path>
              </a:pathLst>
            </a:custGeom>
            <a:solidFill>
              <a:srgbClr val="000000"/>
            </a:solidFill>
            <a:ln w="9525">
              <a:noFill/>
              <a:round/>
              <a:headEnd/>
              <a:tailEnd/>
            </a:ln>
          </p:spPr>
          <p:txBody>
            <a:bodyPr>
              <a:prstTxWarp prst="textNoShape">
                <a:avLst/>
              </a:prstTxWarp>
            </a:bodyPr>
            <a:lstStyle/>
            <a:p>
              <a:endParaRPr lang="en-US"/>
            </a:p>
          </p:txBody>
        </p:sp>
        <p:sp>
          <p:nvSpPr>
            <p:cNvPr id="3840135" name="Freeform 135"/>
            <p:cNvSpPr>
              <a:spLocks/>
            </p:cNvSpPr>
            <p:nvPr/>
          </p:nvSpPr>
          <p:spPr bwMode="auto">
            <a:xfrm>
              <a:off x="1399" y="1263"/>
              <a:ext cx="15" cy="25"/>
            </a:xfrm>
            <a:custGeom>
              <a:avLst/>
              <a:gdLst/>
              <a:ahLst/>
              <a:cxnLst>
                <a:cxn ang="0">
                  <a:pos x="15" y="2"/>
                </a:cxn>
                <a:cxn ang="0">
                  <a:pos x="15" y="19"/>
                </a:cxn>
                <a:cxn ang="0">
                  <a:pos x="12" y="22"/>
                </a:cxn>
                <a:cxn ang="0">
                  <a:pos x="9" y="24"/>
                </a:cxn>
                <a:cxn ang="0">
                  <a:pos x="2" y="25"/>
                </a:cxn>
                <a:cxn ang="0">
                  <a:pos x="0" y="24"/>
                </a:cxn>
                <a:cxn ang="0">
                  <a:pos x="2" y="22"/>
                </a:cxn>
                <a:cxn ang="0">
                  <a:pos x="6" y="21"/>
                </a:cxn>
                <a:cxn ang="0">
                  <a:pos x="10" y="16"/>
                </a:cxn>
                <a:cxn ang="0">
                  <a:pos x="13" y="9"/>
                </a:cxn>
                <a:cxn ang="0">
                  <a:pos x="12" y="2"/>
                </a:cxn>
                <a:cxn ang="0">
                  <a:pos x="13" y="0"/>
                </a:cxn>
                <a:cxn ang="0">
                  <a:pos x="15" y="2"/>
                </a:cxn>
                <a:cxn ang="0">
                  <a:pos x="15" y="2"/>
                </a:cxn>
              </a:cxnLst>
              <a:rect l="0" t="0" r="r" b="b"/>
              <a:pathLst>
                <a:path w="15" h="25">
                  <a:moveTo>
                    <a:pt x="15" y="2"/>
                  </a:moveTo>
                  <a:lnTo>
                    <a:pt x="15" y="19"/>
                  </a:lnTo>
                  <a:lnTo>
                    <a:pt x="12" y="22"/>
                  </a:lnTo>
                  <a:lnTo>
                    <a:pt x="9" y="24"/>
                  </a:lnTo>
                  <a:lnTo>
                    <a:pt x="2" y="25"/>
                  </a:lnTo>
                  <a:lnTo>
                    <a:pt x="0" y="24"/>
                  </a:lnTo>
                  <a:lnTo>
                    <a:pt x="2" y="22"/>
                  </a:lnTo>
                  <a:lnTo>
                    <a:pt x="6" y="21"/>
                  </a:lnTo>
                  <a:lnTo>
                    <a:pt x="10" y="16"/>
                  </a:lnTo>
                  <a:lnTo>
                    <a:pt x="13" y="9"/>
                  </a:lnTo>
                  <a:lnTo>
                    <a:pt x="12" y="2"/>
                  </a:lnTo>
                  <a:lnTo>
                    <a:pt x="13" y="0"/>
                  </a:lnTo>
                  <a:lnTo>
                    <a:pt x="15" y="2"/>
                  </a:lnTo>
                  <a:lnTo>
                    <a:pt x="15" y="2"/>
                  </a:lnTo>
                  <a:close/>
                </a:path>
              </a:pathLst>
            </a:custGeom>
            <a:solidFill>
              <a:srgbClr val="000000"/>
            </a:solidFill>
            <a:ln w="9525">
              <a:noFill/>
              <a:round/>
              <a:headEnd/>
              <a:tailEnd/>
            </a:ln>
          </p:spPr>
          <p:txBody>
            <a:bodyPr>
              <a:prstTxWarp prst="textNoShape">
                <a:avLst/>
              </a:prstTxWarp>
            </a:bodyPr>
            <a:lstStyle/>
            <a:p>
              <a:endParaRPr lang="en-US"/>
            </a:p>
          </p:txBody>
        </p:sp>
        <p:sp>
          <p:nvSpPr>
            <p:cNvPr id="3840136" name="Freeform 136"/>
            <p:cNvSpPr>
              <a:spLocks/>
            </p:cNvSpPr>
            <p:nvPr/>
          </p:nvSpPr>
          <p:spPr bwMode="auto">
            <a:xfrm>
              <a:off x="1417" y="1266"/>
              <a:ext cx="37" cy="9"/>
            </a:xfrm>
            <a:custGeom>
              <a:avLst/>
              <a:gdLst/>
              <a:ahLst/>
              <a:cxnLst>
                <a:cxn ang="0">
                  <a:pos x="0" y="6"/>
                </a:cxn>
                <a:cxn ang="0">
                  <a:pos x="9" y="1"/>
                </a:cxn>
                <a:cxn ang="0">
                  <a:pos x="16" y="0"/>
                </a:cxn>
                <a:cxn ang="0">
                  <a:pos x="36" y="0"/>
                </a:cxn>
                <a:cxn ang="0">
                  <a:pos x="37" y="1"/>
                </a:cxn>
                <a:cxn ang="0">
                  <a:pos x="36" y="3"/>
                </a:cxn>
                <a:cxn ang="0">
                  <a:pos x="27" y="4"/>
                </a:cxn>
                <a:cxn ang="0">
                  <a:pos x="18" y="6"/>
                </a:cxn>
                <a:cxn ang="0">
                  <a:pos x="1" y="9"/>
                </a:cxn>
                <a:cxn ang="0">
                  <a:pos x="0" y="6"/>
                </a:cxn>
                <a:cxn ang="0">
                  <a:pos x="0" y="6"/>
                </a:cxn>
              </a:cxnLst>
              <a:rect l="0" t="0" r="r" b="b"/>
              <a:pathLst>
                <a:path w="37" h="9">
                  <a:moveTo>
                    <a:pt x="0" y="6"/>
                  </a:moveTo>
                  <a:lnTo>
                    <a:pt x="9" y="1"/>
                  </a:lnTo>
                  <a:lnTo>
                    <a:pt x="16" y="0"/>
                  </a:lnTo>
                  <a:lnTo>
                    <a:pt x="36" y="0"/>
                  </a:lnTo>
                  <a:lnTo>
                    <a:pt x="37" y="1"/>
                  </a:lnTo>
                  <a:lnTo>
                    <a:pt x="36" y="3"/>
                  </a:lnTo>
                  <a:lnTo>
                    <a:pt x="27" y="4"/>
                  </a:lnTo>
                  <a:lnTo>
                    <a:pt x="18" y="6"/>
                  </a:lnTo>
                  <a:lnTo>
                    <a:pt x="1" y="9"/>
                  </a:lnTo>
                  <a:lnTo>
                    <a:pt x="0" y="6"/>
                  </a:lnTo>
                  <a:lnTo>
                    <a:pt x="0" y="6"/>
                  </a:lnTo>
                  <a:close/>
                </a:path>
              </a:pathLst>
            </a:custGeom>
            <a:solidFill>
              <a:srgbClr val="000000"/>
            </a:solidFill>
            <a:ln w="9525">
              <a:noFill/>
              <a:round/>
              <a:headEnd/>
              <a:tailEnd/>
            </a:ln>
          </p:spPr>
          <p:txBody>
            <a:bodyPr>
              <a:prstTxWarp prst="textNoShape">
                <a:avLst/>
              </a:prstTxWarp>
            </a:bodyPr>
            <a:lstStyle/>
            <a:p>
              <a:endParaRPr lang="en-US"/>
            </a:p>
          </p:txBody>
        </p:sp>
        <p:sp>
          <p:nvSpPr>
            <p:cNvPr id="3840137" name="Freeform 137"/>
            <p:cNvSpPr>
              <a:spLocks/>
            </p:cNvSpPr>
            <p:nvPr/>
          </p:nvSpPr>
          <p:spPr bwMode="auto">
            <a:xfrm>
              <a:off x="1407" y="1242"/>
              <a:ext cx="16" cy="8"/>
            </a:xfrm>
            <a:custGeom>
              <a:avLst/>
              <a:gdLst/>
              <a:ahLst/>
              <a:cxnLst>
                <a:cxn ang="0">
                  <a:pos x="0" y="6"/>
                </a:cxn>
                <a:cxn ang="0">
                  <a:pos x="4" y="3"/>
                </a:cxn>
                <a:cxn ang="0">
                  <a:pos x="8" y="0"/>
                </a:cxn>
                <a:cxn ang="0">
                  <a:pos x="16" y="0"/>
                </a:cxn>
                <a:cxn ang="0">
                  <a:pos x="16" y="2"/>
                </a:cxn>
                <a:cxn ang="0">
                  <a:pos x="16" y="2"/>
                </a:cxn>
                <a:cxn ang="0">
                  <a:pos x="10" y="5"/>
                </a:cxn>
                <a:cxn ang="0">
                  <a:pos x="1" y="8"/>
                </a:cxn>
                <a:cxn ang="0">
                  <a:pos x="0" y="6"/>
                </a:cxn>
                <a:cxn ang="0">
                  <a:pos x="0" y="6"/>
                </a:cxn>
              </a:cxnLst>
              <a:rect l="0" t="0" r="r" b="b"/>
              <a:pathLst>
                <a:path w="16" h="8">
                  <a:moveTo>
                    <a:pt x="0" y="6"/>
                  </a:moveTo>
                  <a:lnTo>
                    <a:pt x="4" y="3"/>
                  </a:lnTo>
                  <a:lnTo>
                    <a:pt x="8" y="0"/>
                  </a:lnTo>
                  <a:lnTo>
                    <a:pt x="16" y="0"/>
                  </a:lnTo>
                  <a:lnTo>
                    <a:pt x="16" y="2"/>
                  </a:lnTo>
                  <a:lnTo>
                    <a:pt x="16" y="2"/>
                  </a:lnTo>
                  <a:lnTo>
                    <a:pt x="10" y="5"/>
                  </a:lnTo>
                  <a:lnTo>
                    <a:pt x="1" y="8"/>
                  </a:lnTo>
                  <a:lnTo>
                    <a:pt x="0" y="6"/>
                  </a:lnTo>
                  <a:lnTo>
                    <a:pt x="0" y="6"/>
                  </a:lnTo>
                  <a:close/>
                </a:path>
              </a:pathLst>
            </a:custGeom>
            <a:solidFill>
              <a:srgbClr val="000000"/>
            </a:solidFill>
            <a:ln w="9525">
              <a:noFill/>
              <a:round/>
              <a:headEnd/>
              <a:tailEnd/>
            </a:ln>
          </p:spPr>
          <p:txBody>
            <a:bodyPr>
              <a:prstTxWarp prst="textNoShape">
                <a:avLst/>
              </a:prstTxWarp>
            </a:bodyPr>
            <a:lstStyle/>
            <a:p>
              <a:endParaRPr lang="en-US"/>
            </a:p>
          </p:txBody>
        </p:sp>
        <p:sp>
          <p:nvSpPr>
            <p:cNvPr id="3840138" name="Freeform 138"/>
            <p:cNvSpPr>
              <a:spLocks/>
            </p:cNvSpPr>
            <p:nvPr/>
          </p:nvSpPr>
          <p:spPr bwMode="auto">
            <a:xfrm>
              <a:off x="1420" y="1242"/>
              <a:ext cx="19" cy="14"/>
            </a:xfrm>
            <a:custGeom>
              <a:avLst/>
              <a:gdLst/>
              <a:ahLst/>
              <a:cxnLst>
                <a:cxn ang="0">
                  <a:pos x="1" y="0"/>
                </a:cxn>
                <a:cxn ang="0">
                  <a:pos x="9" y="0"/>
                </a:cxn>
                <a:cxn ang="0">
                  <a:pos x="16" y="5"/>
                </a:cxn>
                <a:cxn ang="0">
                  <a:pos x="19" y="12"/>
                </a:cxn>
                <a:cxn ang="0">
                  <a:pos x="18" y="14"/>
                </a:cxn>
                <a:cxn ang="0">
                  <a:pos x="16" y="14"/>
                </a:cxn>
                <a:cxn ang="0">
                  <a:pos x="13" y="8"/>
                </a:cxn>
                <a:cxn ang="0">
                  <a:pos x="7" y="5"/>
                </a:cxn>
                <a:cxn ang="0">
                  <a:pos x="1" y="2"/>
                </a:cxn>
                <a:cxn ang="0">
                  <a:pos x="0" y="2"/>
                </a:cxn>
                <a:cxn ang="0">
                  <a:pos x="1" y="0"/>
                </a:cxn>
                <a:cxn ang="0">
                  <a:pos x="1" y="0"/>
                </a:cxn>
              </a:cxnLst>
              <a:rect l="0" t="0" r="r" b="b"/>
              <a:pathLst>
                <a:path w="19" h="14">
                  <a:moveTo>
                    <a:pt x="1" y="0"/>
                  </a:moveTo>
                  <a:lnTo>
                    <a:pt x="9" y="0"/>
                  </a:lnTo>
                  <a:lnTo>
                    <a:pt x="16" y="5"/>
                  </a:lnTo>
                  <a:lnTo>
                    <a:pt x="19" y="12"/>
                  </a:lnTo>
                  <a:lnTo>
                    <a:pt x="18" y="14"/>
                  </a:lnTo>
                  <a:lnTo>
                    <a:pt x="16" y="14"/>
                  </a:lnTo>
                  <a:lnTo>
                    <a:pt x="13" y="8"/>
                  </a:lnTo>
                  <a:lnTo>
                    <a:pt x="7" y="5"/>
                  </a:lnTo>
                  <a:lnTo>
                    <a:pt x="1" y="2"/>
                  </a:lnTo>
                  <a:lnTo>
                    <a:pt x="0" y="2"/>
                  </a:lnTo>
                  <a:lnTo>
                    <a:pt x="1" y="0"/>
                  </a:lnTo>
                  <a:lnTo>
                    <a:pt x="1" y="0"/>
                  </a:lnTo>
                  <a:close/>
                </a:path>
              </a:pathLst>
            </a:custGeom>
            <a:solidFill>
              <a:srgbClr val="000000"/>
            </a:solidFill>
            <a:ln w="9525">
              <a:noFill/>
              <a:round/>
              <a:headEnd/>
              <a:tailEnd/>
            </a:ln>
          </p:spPr>
          <p:txBody>
            <a:bodyPr>
              <a:prstTxWarp prst="textNoShape">
                <a:avLst/>
              </a:prstTxWarp>
            </a:bodyPr>
            <a:lstStyle/>
            <a:p>
              <a:endParaRPr lang="en-US"/>
            </a:p>
          </p:txBody>
        </p:sp>
        <p:sp>
          <p:nvSpPr>
            <p:cNvPr id="3840139" name="Freeform 139"/>
            <p:cNvSpPr>
              <a:spLocks/>
            </p:cNvSpPr>
            <p:nvPr/>
          </p:nvSpPr>
          <p:spPr bwMode="auto">
            <a:xfrm>
              <a:off x="1417" y="1220"/>
              <a:ext cx="51" cy="49"/>
            </a:xfrm>
            <a:custGeom>
              <a:avLst/>
              <a:gdLst/>
              <a:ahLst/>
              <a:cxnLst>
                <a:cxn ang="0">
                  <a:pos x="1" y="9"/>
                </a:cxn>
                <a:cxn ang="0">
                  <a:pos x="6" y="3"/>
                </a:cxn>
                <a:cxn ang="0">
                  <a:pos x="9" y="1"/>
                </a:cxn>
                <a:cxn ang="0">
                  <a:pos x="12" y="0"/>
                </a:cxn>
                <a:cxn ang="0">
                  <a:pos x="25" y="1"/>
                </a:cxn>
                <a:cxn ang="0">
                  <a:pos x="36" y="7"/>
                </a:cxn>
                <a:cxn ang="0">
                  <a:pos x="43" y="16"/>
                </a:cxn>
                <a:cxn ang="0">
                  <a:pos x="46" y="24"/>
                </a:cxn>
                <a:cxn ang="0">
                  <a:pos x="48" y="31"/>
                </a:cxn>
                <a:cxn ang="0">
                  <a:pos x="51" y="46"/>
                </a:cxn>
                <a:cxn ang="0">
                  <a:pos x="49" y="49"/>
                </a:cxn>
                <a:cxn ang="0">
                  <a:pos x="48" y="47"/>
                </a:cxn>
                <a:cxn ang="0">
                  <a:pos x="45" y="33"/>
                </a:cxn>
                <a:cxn ang="0">
                  <a:pos x="42" y="27"/>
                </a:cxn>
                <a:cxn ang="0">
                  <a:pos x="40" y="24"/>
                </a:cxn>
                <a:cxn ang="0">
                  <a:pos x="39" y="19"/>
                </a:cxn>
                <a:cxn ang="0">
                  <a:pos x="34" y="13"/>
                </a:cxn>
                <a:cxn ang="0">
                  <a:pos x="31" y="10"/>
                </a:cxn>
                <a:cxn ang="0">
                  <a:pos x="28" y="7"/>
                </a:cxn>
                <a:cxn ang="0">
                  <a:pos x="19" y="6"/>
                </a:cxn>
                <a:cxn ang="0">
                  <a:pos x="16" y="4"/>
                </a:cxn>
                <a:cxn ang="0">
                  <a:pos x="12" y="3"/>
                </a:cxn>
                <a:cxn ang="0">
                  <a:pos x="6" y="7"/>
                </a:cxn>
                <a:cxn ang="0">
                  <a:pos x="1" y="15"/>
                </a:cxn>
                <a:cxn ang="0">
                  <a:pos x="0" y="12"/>
                </a:cxn>
                <a:cxn ang="0">
                  <a:pos x="1" y="9"/>
                </a:cxn>
                <a:cxn ang="0">
                  <a:pos x="1" y="9"/>
                </a:cxn>
              </a:cxnLst>
              <a:rect l="0" t="0" r="r" b="b"/>
              <a:pathLst>
                <a:path w="51" h="49">
                  <a:moveTo>
                    <a:pt x="1" y="9"/>
                  </a:moveTo>
                  <a:lnTo>
                    <a:pt x="6" y="3"/>
                  </a:lnTo>
                  <a:lnTo>
                    <a:pt x="9" y="1"/>
                  </a:lnTo>
                  <a:lnTo>
                    <a:pt x="12" y="0"/>
                  </a:lnTo>
                  <a:lnTo>
                    <a:pt x="25" y="1"/>
                  </a:lnTo>
                  <a:lnTo>
                    <a:pt x="36" y="7"/>
                  </a:lnTo>
                  <a:lnTo>
                    <a:pt x="43" y="16"/>
                  </a:lnTo>
                  <a:lnTo>
                    <a:pt x="46" y="24"/>
                  </a:lnTo>
                  <a:lnTo>
                    <a:pt x="48" y="31"/>
                  </a:lnTo>
                  <a:lnTo>
                    <a:pt x="51" y="46"/>
                  </a:lnTo>
                  <a:lnTo>
                    <a:pt x="49" y="49"/>
                  </a:lnTo>
                  <a:lnTo>
                    <a:pt x="48" y="47"/>
                  </a:lnTo>
                  <a:lnTo>
                    <a:pt x="45" y="33"/>
                  </a:lnTo>
                  <a:lnTo>
                    <a:pt x="42" y="27"/>
                  </a:lnTo>
                  <a:lnTo>
                    <a:pt x="40" y="24"/>
                  </a:lnTo>
                  <a:lnTo>
                    <a:pt x="39" y="19"/>
                  </a:lnTo>
                  <a:lnTo>
                    <a:pt x="34" y="13"/>
                  </a:lnTo>
                  <a:lnTo>
                    <a:pt x="31" y="10"/>
                  </a:lnTo>
                  <a:lnTo>
                    <a:pt x="28" y="7"/>
                  </a:lnTo>
                  <a:lnTo>
                    <a:pt x="19" y="6"/>
                  </a:lnTo>
                  <a:lnTo>
                    <a:pt x="16" y="4"/>
                  </a:lnTo>
                  <a:lnTo>
                    <a:pt x="12" y="3"/>
                  </a:lnTo>
                  <a:lnTo>
                    <a:pt x="6" y="7"/>
                  </a:lnTo>
                  <a:lnTo>
                    <a:pt x="1" y="15"/>
                  </a:lnTo>
                  <a:lnTo>
                    <a:pt x="0" y="12"/>
                  </a:lnTo>
                  <a:lnTo>
                    <a:pt x="1" y="9"/>
                  </a:lnTo>
                  <a:lnTo>
                    <a:pt x="1" y="9"/>
                  </a:lnTo>
                  <a:close/>
                </a:path>
              </a:pathLst>
            </a:custGeom>
            <a:solidFill>
              <a:srgbClr val="000000"/>
            </a:solidFill>
            <a:ln w="9525">
              <a:noFill/>
              <a:round/>
              <a:headEnd/>
              <a:tailEnd/>
            </a:ln>
          </p:spPr>
          <p:txBody>
            <a:bodyPr>
              <a:prstTxWarp prst="textNoShape">
                <a:avLst/>
              </a:prstTxWarp>
            </a:bodyPr>
            <a:lstStyle/>
            <a:p>
              <a:endParaRPr lang="en-US"/>
            </a:p>
          </p:txBody>
        </p:sp>
        <p:sp>
          <p:nvSpPr>
            <p:cNvPr id="3840140" name="Freeform 140"/>
            <p:cNvSpPr>
              <a:spLocks/>
            </p:cNvSpPr>
            <p:nvPr/>
          </p:nvSpPr>
          <p:spPr bwMode="auto">
            <a:xfrm>
              <a:off x="1475" y="1175"/>
              <a:ext cx="21" cy="76"/>
            </a:xfrm>
            <a:custGeom>
              <a:avLst/>
              <a:gdLst/>
              <a:ahLst/>
              <a:cxnLst>
                <a:cxn ang="0">
                  <a:pos x="21" y="3"/>
                </a:cxn>
                <a:cxn ang="0">
                  <a:pos x="16" y="6"/>
                </a:cxn>
                <a:cxn ang="0">
                  <a:pos x="12" y="12"/>
                </a:cxn>
                <a:cxn ang="0">
                  <a:pos x="7" y="23"/>
                </a:cxn>
                <a:cxn ang="0">
                  <a:pos x="6" y="34"/>
                </a:cxn>
                <a:cxn ang="0">
                  <a:pos x="7" y="48"/>
                </a:cxn>
                <a:cxn ang="0">
                  <a:pos x="7" y="61"/>
                </a:cxn>
                <a:cxn ang="0">
                  <a:pos x="4" y="75"/>
                </a:cxn>
                <a:cxn ang="0">
                  <a:pos x="3" y="76"/>
                </a:cxn>
                <a:cxn ang="0">
                  <a:pos x="3" y="75"/>
                </a:cxn>
                <a:cxn ang="0">
                  <a:pos x="1" y="61"/>
                </a:cxn>
                <a:cxn ang="0">
                  <a:pos x="0" y="49"/>
                </a:cxn>
                <a:cxn ang="0">
                  <a:pos x="0" y="34"/>
                </a:cxn>
                <a:cxn ang="0">
                  <a:pos x="1" y="27"/>
                </a:cxn>
                <a:cxn ang="0">
                  <a:pos x="3" y="21"/>
                </a:cxn>
                <a:cxn ang="0">
                  <a:pos x="6" y="15"/>
                </a:cxn>
                <a:cxn ang="0">
                  <a:pos x="9" y="11"/>
                </a:cxn>
                <a:cxn ang="0">
                  <a:pos x="12" y="8"/>
                </a:cxn>
                <a:cxn ang="0">
                  <a:pos x="15" y="5"/>
                </a:cxn>
                <a:cxn ang="0">
                  <a:pos x="16" y="3"/>
                </a:cxn>
                <a:cxn ang="0">
                  <a:pos x="19" y="0"/>
                </a:cxn>
                <a:cxn ang="0">
                  <a:pos x="21" y="2"/>
                </a:cxn>
                <a:cxn ang="0">
                  <a:pos x="21" y="3"/>
                </a:cxn>
                <a:cxn ang="0">
                  <a:pos x="21" y="3"/>
                </a:cxn>
              </a:cxnLst>
              <a:rect l="0" t="0" r="r" b="b"/>
              <a:pathLst>
                <a:path w="21" h="76">
                  <a:moveTo>
                    <a:pt x="21" y="3"/>
                  </a:moveTo>
                  <a:lnTo>
                    <a:pt x="16" y="6"/>
                  </a:lnTo>
                  <a:lnTo>
                    <a:pt x="12" y="12"/>
                  </a:lnTo>
                  <a:lnTo>
                    <a:pt x="7" y="23"/>
                  </a:lnTo>
                  <a:lnTo>
                    <a:pt x="6" y="34"/>
                  </a:lnTo>
                  <a:lnTo>
                    <a:pt x="7" y="48"/>
                  </a:lnTo>
                  <a:lnTo>
                    <a:pt x="7" y="61"/>
                  </a:lnTo>
                  <a:lnTo>
                    <a:pt x="4" y="75"/>
                  </a:lnTo>
                  <a:lnTo>
                    <a:pt x="3" y="76"/>
                  </a:lnTo>
                  <a:lnTo>
                    <a:pt x="3" y="75"/>
                  </a:lnTo>
                  <a:lnTo>
                    <a:pt x="1" y="61"/>
                  </a:lnTo>
                  <a:lnTo>
                    <a:pt x="0" y="49"/>
                  </a:lnTo>
                  <a:lnTo>
                    <a:pt x="0" y="34"/>
                  </a:lnTo>
                  <a:lnTo>
                    <a:pt x="1" y="27"/>
                  </a:lnTo>
                  <a:lnTo>
                    <a:pt x="3" y="21"/>
                  </a:lnTo>
                  <a:lnTo>
                    <a:pt x="6" y="15"/>
                  </a:lnTo>
                  <a:lnTo>
                    <a:pt x="9" y="11"/>
                  </a:lnTo>
                  <a:lnTo>
                    <a:pt x="12" y="8"/>
                  </a:lnTo>
                  <a:lnTo>
                    <a:pt x="15" y="5"/>
                  </a:lnTo>
                  <a:lnTo>
                    <a:pt x="16" y="3"/>
                  </a:lnTo>
                  <a:lnTo>
                    <a:pt x="19" y="0"/>
                  </a:lnTo>
                  <a:lnTo>
                    <a:pt x="21" y="2"/>
                  </a:lnTo>
                  <a:lnTo>
                    <a:pt x="21" y="3"/>
                  </a:lnTo>
                  <a:lnTo>
                    <a:pt x="21" y="3"/>
                  </a:lnTo>
                  <a:close/>
                </a:path>
              </a:pathLst>
            </a:custGeom>
            <a:solidFill>
              <a:srgbClr val="000000"/>
            </a:solidFill>
            <a:ln w="9525">
              <a:noFill/>
              <a:round/>
              <a:headEnd/>
              <a:tailEnd/>
            </a:ln>
          </p:spPr>
          <p:txBody>
            <a:bodyPr>
              <a:prstTxWarp prst="textNoShape">
                <a:avLst/>
              </a:prstTxWarp>
            </a:bodyPr>
            <a:lstStyle/>
            <a:p>
              <a:endParaRPr lang="en-US"/>
            </a:p>
          </p:txBody>
        </p:sp>
        <p:sp>
          <p:nvSpPr>
            <p:cNvPr id="3840141" name="Freeform 141"/>
            <p:cNvSpPr>
              <a:spLocks/>
            </p:cNvSpPr>
            <p:nvPr/>
          </p:nvSpPr>
          <p:spPr bwMode="auto">
            <a:xfrm>
              <a:off x="1441" y="1148"/>
              <a:ext cx="73" cy="73"/>
            </a:xfrm>
            <a:custGeom>
              <a:avLst/>
              <a:gdLst/>
              <a:ahLst/>
              <a:cxnLst>
                <a:cxn ang="0">
                  <a:pos x="0" y="72"/>
                </a:cxn>
                <a:cxn ang="0">
                  <a:pos x="9" y="66"/>
                </a:cxn>
                <a:cxn ang="0">
                  <a:pos x="16" y="56"/>
                </a:cxn>
                <a:cxn ang="0">
                  <a:pos x="21" y="50"/>
                </a:cxn>
                <a:cxn ang="0">
                  <a:pos x="27" y="38"/>
                </a:cxn>
                <a:cxn ang="0">
                  <a:pos x="33" y="30"/>
                </a:cxn>
                <a:cxn ang="0">
                  <a:pos x="35" y="27"/>
                </a:cxn>
                <a:cxn ang="0">
                  <a:pos x="38" y="24"/>
                </a:cxn>
                <a:cxn ang="0">
                  <a:pos x="41" y="21"/>
                </a:cxn>
                <a:cxn ang="0">
                  <a:pos x="44" y="18"/>
                </a:cxn>
                <a:cxn ang="0">
                  <a:pos x="47" y="15"/>
                </a:cxn>
                <a:cxn ang="0">
                  <a:pos x="50" y="12"/>
                </a:cxn>
                <a:cxn ang="0">
                  <a:pos x="53" y="11"/>
                </a:cxn>
                <a:cxn ang="0">
                  <a:pos x="58" y="6"/>
                </a:cxn>
                <a:cxn ang="0">
                  <a:pos x="59" y="5"/>
                </a:cxn>
                <a:cxn ang="0">
                  <a:pos x="71" y="0"/>
                </a:cxn>
                <a:cxn ang="0">
                  <a:pos x="73" y="2"/>
                </a:cxn>
                <a:cxn ang="0">
                  <a:pos x="71" y="3"/>
                </a:cxn>
                <a:cxn ang="0">
                  <a:pos x="67" y="5"/>
                </a:cxn>
                <a:cxn ang="0">
                  <a:pos x="62" y="9"/>
                </a:cxn>
                <a:cxn ang="0">
                  <a:pos x="61" y="11"/>
                </a:cxn>
                <a:cxn ang="0">
                  <a:pos x="56" y="14"/>
                </a:cxn>
                <a:cxn ang="0">
                  <a:pos x="53" y="17"/>
                </a:cxn>
                <a:cxn ang="0">
                  <a:pos x="50" y="20"/>
                </a:cxn>
                <a:cxn ang="0">
                  <a:pos x="49" y="23"/>
                </a:cxn>
                <a:cxn ang="0">
                  <a:pos x="46" y="24"/>
                </a:cxn>
                <a:cxn ang="0">
                  <a:pos x="43" y="27"/>
                </a:cxn>
                <a:cxn ang="0">
                  <a:pos x="40" y="32"/>
                </a:cxn>
                <a:cxn ang="0">
                  <a:pos x="35" y="35"/>
                </a:cxn>
                <a:cxn ang="0">
                  <a:pos x="31" y="42"/>
                </a:cxn>
                <a:cxn ang="0">
                  <a:pos x="24" y="51"/>
                </a:cxn>
                <a:cxn ang="0">
                  <a:pos x="21" y="58"/>
                </a:cxn>
                <a:cxn ang="0">
                  <a:pos x="16" y="64"/>
                </a:cxn>
                <a:cxn ang="0">
                  <a:pos x="13" y="66"/>
                </a:cxn>
                <a:cxn ang="0">
                  <a:pos x="12" y="67"/>
                </a:cxn>
                <a:cxn ang="0">
                  <a:pos x="7" y="72"/>
                </a:cxn>
                <a:cxn ang="0">
                  <a:pos x="0" y="73"/>
                </a:cxn>
                <a:cxn ang="0">
                  <a:pos x="0" y="73"/>
                </a:cxn>
                <a:cxn ang="0">
                  <a:pos x="0" y="72"/>
                </a:cxn>
                <a:cxn ang="0">
                  <a:pos x="0" y="72"/>
                </a:cxn>
              </a:cxnLst>
              <a:rect l="0" t="0" r="r" b="b"/>
              <a:pathLst>
                <a:path w="73" h="73">
                  <a:moveTo>
                    <a:pt x="0" y="72"/>
                  </a:moveTo>
                  <a:lnTo>
                    <a:pt x="9" y="66"/>
                  </a:lnTo>
                  <a:lnTo>
                    <a:pt x="16" y="56"/>
                  </a:lnTo>
                  <a:lnTo>
                    <a:pt x="21" y="50"/>
                  </a:lnTo>
                  <a:lnTo>
                    <a:pt x="27" y="38"/>
                  </a:lnTo>
                  <a:lnTo>
                    <a:pt x="33" y="30"/>
                  </a:lnTo>
                  <a:lnTo>
                    <a:pt x="35" y="27"/>
                  </a:lnTo>
                  <a:lnTo>
                    <a:pt x="38" y="24"/>
                  </a:lnTo>
                  <a:lnTo>
                    <a:pt x="41" y="21"/>
                  </a:lnTo>
                  <a:lnTo>
                    <a:pt x="44" y="18"/>
                  </a:lnTo>
                  <a:lnTo>
                    <a:pt x="47" y="15"/>
                  </a:lnTo>
                  <a:lnTo>
                    <a:pt x="50" y="12"/>
                  </a:lnTo>
                  <a:lnTo>
                    <a:pt x="53" y="11"/>
                  </a:lnTo>
                  <a:lnTo>
                    <a:pt x="58" y="6"/>
                  </a:lnTo>
                  <a:lnTo>
                    <a:pt x="59" y="5"/>
                  </a:lnTo>
                  <a:lnTo>
                    <a:pt x="71" y="0"/>
                  </a:lnTo>
                  <a:lnTo>
                    <a:pt x="73" y="2"/>
                  </a:lnTo>
                  <a:lnTo>
                    <a:pt x="71" y="3"/>
                  </a:lnTo>
                  <a:lnTo>
                    <a:pt x="67" y="5"/>
                  </a:lnTo>
                  <a:lnTo>
                    <a:pt x="62" y="9"/>
                  </a:lnTo>
                  <a:lnTo>
                    <a:pt x="61" y="11"/>
                  </a:lnTo>
                  <a:lnTo>
                    <a:pt x="56" y="14"/>
                  </a:lnTo>
                  <a:lnTo>
                    <a:pt x="53" y="17"/>
                  </a:lnTo>
                  <a:lnTo>
                    <a:pt x="50" y="20"/>
                  </a:lnTo>
                  <a:lnTo>
                    <a:pt x="49" y="23"/>
                  </a:lnTo>
                  <a:lnTo>
                    <a:pt x="46" y="24"/>
                  </a:lnTo>
                  <a:lnTo>
                    <a:pt x="43" y="27"/>
                  </a:lnTo>
                  <a:lnTo>
                    <a:pt x="40" y="32"/>
                  </a:lnTo>
                  <a:lnTo>
                    <a:pt x="35" y="35"/>
                  </a:lnTo>
                  <a:lnTo>
                    <a:pt x="31" y="42"/>
                  </a:lnTo>
                  <a:lnTo>
                    <a:pt x="24" y="51"/>
                  </a:lnTo>
                  <a:lnTo>
                    <a:pt x="21" y="58"/>
                  </a:lnTo>
                  <a:lnTo>
                    <a:pt x="16" y="64"/>
                  </a:lnTo>
                  <a:lnTo>
                    <a:pt x="13" y="66"/>
                  </a:lnTo>
                  <a:lnTo>
                    <a:pt x="12" y="67"/>
                  </a:lnTo>
                  <a:lnTo>
                    <a:pt x="7" y="72"/>
                  </a:lnTo>
                  <a:lnTo>
                    <a:pt x="0" y="73"/>
                  </a:lnTo>
                  <a:lnTo>
                    <a:pt x="0" y="73"/>
                  </a:lnTo>
                  <a:lnTo>
                    <a:pt x="0" y="72"/>
                  </a:lnTo>
                  <a:lnTo>
                    <a:pt x="0" y="72"/>
                  </a:lnTo>
                  <a:close/>
                </a:path>
              </a:pathLst>
            </a:custGeom>
            <a:solidFill>
              <a:srgbClr val="000000"/>
            </a:solidFill>
            <a:ln w="9525">
              <a:noFill/>
              <a:round/>
              <a:headEnd/>
              <a:tailEnd/>
            </a:ln>
          </p:spPr>
          <p:txBody>
            <a:bodyPr>
              <a:prstTxWarp prst="textNoShape">
                <a:avLst/>
              </a:prstTxWarp>
            </a:bodyPr>
            <a:lstStyle/>
            <a:p>
              <a:endParaRPr lang="en-US"/>
            </a:p>
          </p:txBody>
        </p:sp>
        <p:sp>
          <p:nvSpPr>
            <p:cNvPr id="3840142" name="Freeform 142"/>
            <p:cNvSpPr>
              <a:spLocks/>
            </p:cNvSpPr>
            <p:nvPr/>
          </p:nvSpPr>
          <p:spPr bwMode="auto">
            <a:xfrm>
              <a:off x="1503" y="1189"/>
              <a:ext cx="9" cy="64"/>
            </a:xfrm>
            <a:custGeom>
              <a:avLst/>
              <a:gdLst/>
              <a:ahLst/>
              <a:cxnLst>
                <a:cxn ang="0">
                  <a:pos x="8" y="1"/>
                </a:cxn>
                <a:cxn ang="0">
                  <a:pos x="5" y="10"/>
                </a:cxn>
                <a:cxn ang="0">
                  <a:pos x="5" y="17"/>
                </a:cxn>
                <a:cxn ang="0">
                  <a:pos x="6" y="26"/>
                </a:cxn>
                <a:cxn ang="0">
                  <a:pos x="9" y="37"/>
                </a:cxn>
                <a:cxn ang="0">
                  <a:pos x="9" y="50"/>
                </a:cxn>
                <a:cxn ang="0">
                  <a:pos x="8" y="64"/>
                </a:cxn>
                <a:cxn ang="0">
                  <a:pos x="6" y="62"/>
                </a:cxn>
                <a:cxn ang="0">
                  <a:pos x="6" y="50"/>
                </a:cxn>
                <a:cxn ang="0">
                  <a:pos x="3" y="38"/>
                </a:cxn>
                <a:cxn ang="0">
                  <a:pos x="0" y="17"/>
                </a:cxn>
                <a:cxn ang="0">
                  <a:pos x="2" y="9"/>
                </a:cxn>
                <a:cxn ang="0">
                  <a:pos x="3" y="4"/>
                </a:cxn>
                <a:cxn ang="0">
                  <a:pos x="6" y="0"/>
                </a:cxn>
                <a:cxn ang="0">
                  <a:pos x="8" y="0"/>
                </a:cxn>
                <a:cxn ang="0">
                  <a:pos x="8" y="1"/>
                </a:cxn>
                <a:cxn ang="0">
                  <a:pos x="8" y="1"/>
                </a:cxn>
              </a:cxnLst>
              <a:rect l="0" t="0" r="r" b="b"/>
              <a:pathLst>
                <a:path w="9" h="64">
                  <a:moveTo>
                    <a:pt x="8" y="1"/>
                  </a:moveTo>
                  <a:lnTo>
                    <a:pt x="5" y="10"/>
                  </a:lnTo>
                  <a:lnTo>
                    <a:pt x="5" y="17"/>
                  </a:lnTo>
                  <a:lnTo>
                    <a:pt x="6" y="26"/>
                  </a:lnTo>
                  <a:lnTo>
                    <a:pt x="9" y="37"/>
                  </a:lnTo>
                  <a:lnTo>
                    <a:pt x="9" y="50"/>
                  </a:lnTo>
                  <a:lnTo>
                    <a:pt x="8" y="64"/>
                  </a:lnTo>
                  <a:lnTo>
                    <a:pt x="6" y="62"/>
                  </a:lnTo>
                  <a:lnTo>
                    <a:pt x="6" y="50"/>
                  </a:lnTo>
                  <a:lnTo>
                    <a:pt x="3" y="38"/>
                  </a:lnTo>
                  <a:lnTo>
                    <a:pt x="0" y="17"/>
                  </a:lnTo>
                  <a:lnTo>
                    <a:pt x="2" y="9"/>
                  </a:lnTo>
                  <a:lnTo>
                    <a:pt x="3" y="4"/>
                  </a:lnTo>
                  <a:lnTo>
                    <a:pt x="6" y="0"/>
                  </a:lnTo>
                  <a:lnTo>
                    <a:pt x="8" y="0"/>
                  </a:lnTo>
                  <a:lnTo>
                    <a:pt x="8" y="1"/>
                  </a:lnTo>
                  <a:lnTo>
                    <a:pt x="8" y="1"/>
                  </a:lnTo>
                  <a:close/>
                </a:path>
              </a:pathLst>
            </a:custGeom>
            <a:solidFill>
              <a:srgbClr val="000000"/>
            </a:solidFill>
            <a:ln w="9525">
              <a:noFill/>
              <a:round/>
              <a:headEnd/>
              <a:tailEnd/>
            </a:ln>
          </p:spPr>
          <p:txBody>
            <a:bodyPr>
              <a:prstTxWarp prst="textNoShape">
                <a:avLst/>
              </a:prstTxWarp>
            </a:bodyPr>
            <a:lstStyle/>
            <a:p>
              <a:endParaRPr lang="en-US"/>
            </a:p>
          </p:txBody>
        </p:sp>
        <p:sp>
          <p:nvSpPr>
            <p:cNvPr id="3840143" name="Freeform 143"/>
            <p:cNvSpPr>
              <a:spLocks/>
            </p:cNvSpPr>
            <p:nvPr/>
          </p:nvSpPr>
          <p:spPr bwMode="auto">
            <a:xfrm>
              <a:off x="1482" y="1235"/>
              <a:ext cx="29" cy="28"/>
            </a:xfrm>
            <a:custGeom>
              <a:avLst/>
              <a:gdLst/>
              <a:ahLst/>
              <a:cxnLst>
                <a:cxn ang="0">
                  <a:pos x="29" y="1"/>
                </a:cxn>
                <a:cxn ang="0">
                  <a:pos x="23" y="6"/>
                </a:cxn>
                <a:cxn ang="0">
                  <a:pos x="20" y="9"/>
                </a:cxn>
                <a:cxn ang="0">
                  <a:pos x="17" y="12"/>
                </a:cxn>
                <a:cxn ang="0">
                  <a:pos x="9" y="19"/>
                </a:cxn>
                <a:cxn ang="0">
                  <a:pos x="6" y="24"/>
                </a:cxn>
                <a:cxn ang="0">
                  <a:pos x="2" y="28"/>
                </a:cxn>
                <a:cxn ang="0">
                  <a:pos x="0" y="28"/>
                </a:cxn>
                <a:cxn ang="0">
                  <a:pos x="0" y="28"/>
                </a:cxn>
                <a:cxn ang="0">
                  <a:pos x="0" y="27"/>
                </a:cxn>
                <a:cxn ang="0">
                  <a:pos x="8" y="18"/>
                </a:cxn>
                <a:cxn ang="0">
                  <a:pos x="11" y="13"/>
                </a:cxn>
                <a:cxn ang="0">
                  <a:pos x="14" y="7"/>
                </a:cxn>
                <a:cxn ang="0">
                  <a:pos x="21" y="3"/>
                </a:cxn>
                <a:cxn ang="0">
                  <a:pos x="29" y="0"/>
                </a:cxn>
                <a:cxn ang="0">
                  <a:pos x="29" y="0"/>
                </a:cxn>
                <a:cxn ang="0">
                  <a:pos x="29" y="1"/>
                </a:cxn>
                <a:cxn ang="0">
                  <a:pos x="29" y="1"/>
                </a:cxn>
              </a:cxnLst>
              <a:rect l="0" t="0" r="r" b="b"/>
              <a:pathLst>
                <a:path w="29" h="28">
                  <a:moveTo>
                    <a:pt x="29" y="1"/>
                  </a:moveTo>
                  <a:lnTo>
                    <a:pt x="23" y="6"/>
                  </a:lnTo>
                  <a:lnTo>
                    <a:pt x="20" y="9"/>
                  </a:lnTo>
                  <a:lnTo>
                    <a:pt x="17" y="12"/>
                  </a:lnTo>
                  <a:lnTo>
                    <a:pt x="9" y="19"/>
                  </a:lnTo>
                  <a:lnTo>
                    <a:pt x="6" y="24"/>
                  </a:lnTo>
                  <a:lnTo>
                    <a:pt x="2" y="28"/>
                  </a:lnTo>
                  <a:lnTo>
                    <a:pt x="0" y="28"/>
                  </a:lnTo>
                  <a:lnTo>
                    <a:pt x="0" y="28"/>
                  </a:lnTo>
                  <a:lnTo>
                    <a:pt x="0" y="27"/>
                  </a:lnTo>
                  <a:lnTo>
                    <a:pt x="8" y="18"/>
                  </a:lnTo>
                  <a:lnTo>
                    <a:pt x="11" y="13"/>
                  </a:lnTo>
                  <a:lnTo>
                    <a:pt x="14" y="7"/>
                  </a:lnTo>
                  <a:lnTo>
                    <a:pt x="21" y="3"/>
                  </a:lnTo>
                  <a:lnTo>
                    <a:pt x="29" y="0"/>
                  </a:lnTo>
                  <a:lnTo>
                    <a:pt x="29" y="0"/>
                  </a:lnTo>
                  <a:lnTo>
                    <a:pt x="29" y="1"/>
                  </a:lnTo>
                  <a:lnTo>
                    <a:pt x="29" y="1"/>
                  </a:lnTo>
                  <a:close/>
                </a:path>
              </a:pathLst>
            </a:custGeom>
            <a:solidFill>
              <a:srgbClr val="000000"/>
            </a:solidFill>
            <a:ln w="9525">
              <a:noFill/>
              <a:round/>
              <a:headEnd/>
              <a:tailEnd/>
            </a:ln>
          </p:spPr>
          <p:txBody>
            <a:bodyPr>
              <a:prstTxWarp prst="textNoShape">
                <a:avLst/>
              </a:prstTxWarp>
            </a:bodyPr>
            <a:lstStyle/>
            <a:p>
              <a:endParaRPr lang="en-US"/>
            </a:p>
          </p:txBody>
        </p:sp>
        <p:sp>
          <p:nvSpPr>
            <p:cNvPr id="3840144" name="Freeform 144"/>
            <p:cNvSpPr>
              <a:spLocks/>
            </p:cNvSpPr>
            <p:nvPr/>
          </p:nvSpPr>
          <p:spPr bwMode="auto">
            <a:xfrm>
              <a:off x="1520" y="1254"/>
              <a:ext cx="10" cy="22"/>
            </a:xfrm>
            <a:custGeom>
              <a:avLst/>
              <a:gdLst/>
              <a:ahLst/>
              <a:cxnLst>
                <a:cxn ang="0">
                  <a:pos x="7" y="21"/>
                </a:cxn>
                <a:cxn ang="0">
                  <a:pos x="7" y="15"/>
                </a:cxn>
                <a:cxn ang="0">
                  <a:pos x="6" y="9"/>
                </a:cxn>
                <a:cxn ang="0">
                  <a:pos x="4" y="5"/>
                </a:cxn>
                <a:cxn ang="0">
                  <a:pos x="0" y="3"/>
                </a:cxn>
                <a:cxn ang="0">
                  <a:pos x="0" y="2"/>
                </a:cxn>
                <a:cxn ang="0">
                  <a:pos x="1" y="0"/>
                </a:cxn>
                <a:cxn ang="0">
                  <a:pos x="6" y="3"/>
                </a:cxn>
                <a:cxn ang="0">
                  <a:pos x="10" y="8"/>
                </a:cxn>
                <a:cxn ang="0">
                  <a:pos x="9" y="22"/>
                </a:cxn>
                <a:cxn ang="0">
                  <a:pos x="7" y="22"/>
                </a:cxn>
                <a:cxn ang="0">
                  <a:pos x="7" y="21"/>
                </a:cxn>
                <a:cxn ang="0">
                  <a:pos x="7" y="21"/>
                </a:cxn>
              </a:cxnLst>
              <a:rect l="0" t="0" r="r" b="b"/>
              <a:pathLst>
                <a:path w="10" h="22">
                  <a:moveTo>
                    <a:pt x="7" y="21"/>
                  </a:moveTo>
                  <a:lnTo>
                    <a:pt x="7" y="15"/>
                  </a:lnTo>
                  <a:lnTo>
                    <a:pt x="6" y="9"/>
                  </a:lnTo>
                  <a:lnTo>
                    <a:pt x="4" y="5"/>
                  </a:lnTo>
                  <a:lnTo>
                    <a:pt x="0" y="3"/>
                  </a:lnTo>
                  <a:lnTo>
                    <a:pt x="0" y="2"/>
                  </a:lnTo>
                  <a:lnTo>
                    <a:pt x="1" y="0"/>
                  </a:lnTo>
                  <a:lnTo>
                    <a:pt x="6" y="3"/>
                  </a:lnTo>
                  <a:lnTo>
                    <a:pt x="10" y="8"/>
                  </a:lnTo>
                  <a:lnTo>
                    <a:pt x="9" y="22"/>
                  </a:lnTo>
                  <a:lnTo>
                    <a:pt x="7" y="22"/>
                  </a:lnTo>
                  <a:lnTo>
                    <a:pt x="7" y="21"/>
                  </a:lnTo>
                  <a:lnTo>
                    <a:pt x="7" y="21"/>
                  </a:lnTo>
                  <a:close/>
                </a:path>
              </a:pathLst>
            </a:custGeom>
            <a:solidFill>
              <a:srgbClr val="000000"/>
            </a:solidFill>
            <a:ln w="9525">
              <a:noFill/>
              <a:round/>
              <a:headEnd/>
              <a:tailEnd/>
            </a:ln>
          </p:spPr>
          <p:txBody>
            <a:bodyPr>
              <a:prstTxWarp prst="textNoShape">
                <a:avLst/>
              </a:prstTxWarp>
            </a:bodyPr>
            <a:lstStyle/>
            <a:p>
              <a:endParaRPr lang="en-US"/>
            </a:p>
          </p:txBody>
        </p:sp>
        <p:sp>
          <p:nvSpPr>
            <p:cNvPr id="3840145" name="Freeform 145"/>
            <p:cNvSpPr>
              <a:spLocks/>
            </p:cNvSpPr>
            <p:nvPr/>
          </p:nvSpPr>
          <p:spPr bwMode="auto">
            <a:xfrm>
              <a:off x="1476" y="1247"/>
              <a:ext cx="47" cy="50"/>
            </a:xfrm>
            <a:custGeom>
              <a:avLst/>
              <a:gdLst/>
              <a:ahLst/>
              <a:cxnLst>
                <a:cxn ang="0">
                  <a:pos x="45" y="16"/>
                </a:cxn>
                <a:cxn ang="0">
                  <a:pos x="44" y="10"/>
                </a:cxn>
                <a:cxn ang="0">
                  <a:pos x="42" y="6"/>
                </a:cxn>
                <a:cxn ang="0">
                  <a:pos x="39" y="4"/>
                </a:cxn>
                <a:cxn ang="0">
                  <a:pos x="36" y="4"/>
                </a:cxn>
                <a:cxn ang="0">
                  <a:pos x="29" y="7"/>
                </a:cxn>
                <a:cxn ang="0">
                  <a:pos x="21" y="10"/>
                </a:cxn>
                <a:cxn ang="0">
                  <a:pos x="20" y="13"/>
                </a:cxn>
                <a:cxn ang="0">
                  <a:pos x="17" y="15"/>
                </a:cxn>
                <a:cxn ang="0">
                  <a:pos x="8" y="19"/>
                </a:cxn>
                <a:cxn ang="0">
                  <a:pos x="5" y="28"/>
                </a:cxn>
                <a:cxn ang="0">
                  <a:pos x="3" y="35"/>
                </a:cxn>
                <a:cxn ang="0">
                  <a:pos x="5" y="38"/>
                </a:cxn>
                <a:cxn ang="0">
                  <a:pos x="6" y="40"/>
                </a:cxn>
                <a:cxn ang="0">
                  <a:pos x="12" y="43"/>
                </a:cxn>
                <a:cxn ang="0">
                  <a:pos x="23" y="46"/>
                </a:cxn>
                <a:cxn ang="0">
                  <a:pos x="29" y="47"/>
                </a:cxn>
                <a:cxn ang="0">
                  <a:pos x="35" y="49"/>
                </a:cxn>
                <a:cxn ang="0">
                  <a:pos x="36" y="50"/>
                </a:cxn>
                <a:cxn ang="0">
                  <a:pos x="35" y="50"/>
                </a:cxn>
                <a:cxn ang="0">
                  <a:pos x="23" y="49"/>
                </a:cxn>
                <a:cxn ang="0">
                  <a:pos x="11" y="46"/>
                </a:cxn>
                <a:cxn ang="0">
                  <a:pos x="6" y="43"/>
                </a:cxn>
                <a:cxn ang="0">
                  <a:pos x="0" y="37"/>
                </a:cxn>
                <a:cxn ang="0">
                  <a:pos x="0" y="26"/>
                </a:cxn>
                <a:cxn ang="0">
                  <a:pos x="3" y="20"/>
                </a:cxn>
                <a:cxn ang="0">
                  <a:pos x="5" y="16"/>
                </a:cxn>
                <a:cxn ang="0">
                  <a:pos x="15" y="10"/>
                </a:cxn>
                <a:cxn ang="0">
                  <a:pos x="18" y="7"/>
                </a:cxn>
                <a:cxn ang="0">
                  <a:pos x="20" y="4"/>
                </a:cxn>
                <a:cxn ang="0">
                  <a:pos x="23" y="3"/>
                </a:cxn>
                <a:cxn ang="0">
                  <a:pos x="29" y="1"/>
                </a:cxn>
                <a:cxn ang="0">
                  <a:pos x="38" y="0"/>
                </a:cxn>
                <a:cxn ang="0">
                  <a:pos x="45" y="4"/>
                </a:cxn>
                <a:cxn ang="0">
                  <a:pos x="47" y="9"/>
                </a:cxn>
                <a:cxn ang="0">
                  <a:pos x="47" y="12"/>
                </a:cxn>
                <a:cxn ang="0">
                  <a:pos x="47" y="16"/>
                </a:cxn>
                <a:cxn ang="0">
                  <a:pos x="45" y="16"/>
                </a:cxn>
                <a:cxn ang="0">
                  <a:pos x="45" y="16"/>
                </a:cxn>
              </a:cxnLst>
              <a:rect l="0" t="0" r="r" b="b"/>
              <a:pathLst>
                <a:path w="47" h="50">
                  <a:moveTo>
                    <a:pt x="45" y="16"/>
                  </a:moveTo>
                  <a:lnTo>
                    <a:pt x="44" y="10"/>
                  </a:lnTo>
                  <a:lnTo>
                    <a:pt x="42" y="6"/>
                  </a:lnTo>
                  <a:lnTo>
                    <a:pt x="39" y="4"/>
                  </a:lnTo>
                  <a:lnTo>
                    <a:pt x="36" y="4"/>
                  </a:lnTo>
                  <a:lnTo>
                    <a:pt x="29" y="7"/>
                  </a:lnTo>
                  <a:lnTo>
                    <a:pt x="21" y="10"/>
                  </a:lnTo>
                  <a:lnTo>
                    <a:pt x="20" y="13"/>
                  </a:lnTo>
                  <a:lnTo>
                    <a:pt x="17" y="15"/>
                  </a:lnTo>
                  <a:lnTo>
                    <a:pt x="8" y="19"/>
                  </a:lnTo>
                  <a:lnTo>
                    <a:pt x="5" y="28"/>
                  </a:lnTo>
                  <a:lnTo>
                    <a:pt x="3" y="35"/>
                  </a:lnTo>
                  <a:lnTo>
                    <a:pt x="5" y="38"/>
                  </a:lnTo>
                  <a:lnTo>
                    <a:pt x="6" y="40"/>
                  </a:lnTo>
                  <a:lnTo>
                    <a:pt x="12" y="43"/>
                  </a:lnTo>
                  <a:lnTo>
                    <a:pt x="23" y="46"/>
                  </a:lnTo>
                  <a:lnTo>
                    <a:pt x="29" y="47"/>
                  </a:lnTo>
                  <a:lnTo>
                    <a:pt x="35" y="49"/>
                  </a:lnTo>
                  <a:lnTo>
                    <a:pt x="36" y="50"/>
                  </a:lnTo>
                  <a:lnTo>
                    <a:pt x="35" y="50"/>
                  </a:lnTo>
                  <a:lnTo>
                    <a:pt x="23" y="49"/>
                  </a:lnTo>
                  <a:lnTo>
                    <a:pt x="11" y="46"/>
                  </a:lnTo>
                  <a:lnTo>
                    <a:pt x="6" y="43"/>
                  </a:lnTo>
                  <a:lnTo>
                    <a:pt x="0" y="37"/>
                  </a:lnTo>
                  <a:lnTo>
                    <a:pt x="0" y="26"/>
                  </a:lnTo>
                  <a:lnTo>
                    <a:pt x="3" y="20"/>
                  </a:lnTo>
                  <a:lnTo>
                    <a:pt x="5" y="16"/>
                  </a:lnTo>
                  <a:lnTo>
                    <a:pt x="15" y="10"/>
                  </a:lnTo>
                  <a:lnTo>
                    <a:pt x="18" y="7"/>
                  </a:lnTo>
                  <a:lnTo>
                    <a:pt x="20" y="4"/>
                  </a:lnTo>
                  <a:lnTo>
                    <a:pt x="23" y="3"/>
                  </a:lnTo>
                  <a:lnTo>
                    <a:pt x="29" y="1"/>
                  </a:lnTo>
                  <a:lnTo>
                    <a:pt x="38" y="0"/>
                  </a:lnTo>
                  <a:lnTo>
                    <a:pt x="45" y="4"/>
                  </a:lnTo>
                  <a:lnTo>
                    <a:pt x="47" y="9"/>
                  </a:lnTo>
                  <a:lnTo>
                    <a:pt x="47" y="12"/>
                  </a:lnTo>
                  <a:lnTo>
                    <a:pt x="47" y="16"/>
                  </a:lnTo>
                  <a:lnTo>
                    <a:pt x="45" y="16"/>
                  </a:lnTo>
                  <a:lnTo>
                    <a:pt x="45" y="16"/>
                  </a:lnTo>
                  <a:close/>
                </a:path>
              </a:pathLst>
            </a:custGeom>
            <a:solidFill>
              <a:srgbClr val="000000"/>
            </a:solidFill>
            <a:ln w="9525">
              <a:noFill/>
              <a:round/>
              <a:headEnd/>
              <a:tailEnd/>
            </a:ln>
          </p:spPr>
          <p:txBody>
            <a:bodyPr>
              <a:prstTxWarp prst="textNoShape">
                <a:avLst/>
              </a:prstTxWarp>
            </a:bodyPr>
            <a:lstStyle/>
            <a:p>
              <a:endParaRPr lang="en-US"/>
            </a:p>
          </p:txBody>
        </p:sp>
        <p:sp>
          <p:nvSpPr>
            <p:cNvPr id="3840146" name="Freeform 146"/>
            <p:cNvSpPr>
              <a:spLocks/>
            </p:cNvSpPr>
            <p:nvPr/>
          </p:nvSpPr>
          <p:spPr bwMode="auto">
            <a:xfrm>
              <a:off x="1518" y="1279"/>
              <a:ext cx="18" cy="21"/>
            </a:xfrm>
            <a:custGeom>
              <a:avLst/>
              <a:gdLst/>
              <a:ahLst/>
              <a:cxnLst>
                <a:cxn ang="0">
                  <a:pos x="17" y="3"/>
                </a:cxn>
                <a:cxn ang="0">
                  <a:pos x="12" y="6"/>
                </a:cxn>
                <a:cxn ang="0">
                  <a:pos x="9" y="9"/>
                </a:cxn>
                <a:cxn ang="0">
                  <a:pos x="5" y="20"/>
                </a:cxn>
                <a:cxn ang="0">
                  <a:pos x="3" y="21"/>
                </a:cxn>
                <a:cxn ang="0">
                  <a:pos x="2" y="21"/>
                </a:cxn>
                <a:cxn ang="0">
                  <a:pos x="0" y="18"/>
                </a:cxn>
                <a:cxn ang="0">
                  <a:pos x="3" y="12"/>
                </a:cxn>
                <a:cxn ang="0">
                  <a:pos x="6" y="6"/>
                </a:cxn>
                <a:cxn ang="0">
                  <a:pos x="8" y="5"/>
                </a:cxn>
                <a:cxn ang="0">
                  <a:pos x="11" y="3"/>
                </a:cxn>
                <a:cxn ang="0">
                  <a:pos x="15" y="0"/>
                </a:cxn>
                <a:cxn ang="0">
                  <a:pos x="18" y="2"/>
                </a:cxn>
                <a:cxn ang="0">
                  <a:pos x="17" y="3"/>
                </a:cxn>
                <a:cxn ang="0">
                  <a:pos x="17" y="3"/>
                </a:cxn>
              </a:cxnLst>
              <a:rect l="0" t="0" r="r" b="b"/>
              <a:pathLst>
                <a:path w="18" h="21">
                  <a:moveTo>
                    <a:pt x="17" y="3"/>
                  </a:moveTo>
                  <a:lnTo>
                    <a:pt x="12" y="6"/>
                  </a:lnTo>
                  <a:lnTo>
                    <a:pt x="9" y="9"/>
                  </a:lnTo>
                  <a:lnTo>
                    <a:pt x="5" y="20"/>
                  </a:lnTo>
                  <a:lnTo>
                    <a:pt x="3" y="21"/>
                  </a:lnTo>
                  <a:lnTo>
                    <a:pt x="2" y="21"/>
                  </a:lnTo>
                  <a:lnTo>
                    <a:pt x="0" y="18"/>
                  </a:lnTo>
                  <a:lnTo>
                    <a:pt x="3" y="12"/>
                  </a:lnTo>
                  <a:lnTo>
                    <a:pt x="6" y="6"/>
                  </a:lnTo>
                  <a:lnTo>
                    <a:pt x="8" y="5"/>
                  </a:lnTo>
                  <a:lnTo>
                    <a:pt x="11" y="3"/>
                  </a:lnTo>
                  <a:lnTo>
                    <a:pt x="15" y="0"/>
                  </a:lnTo>
                  <a:lnTo>
                    <a:pt x="18" y="2"/>
                  </a:lnTo>
                  <a:lnTo>
                    <a:pt x="17" y="3"/>
                  </a:lnTo>
                  <a:lnTo>
                    <a:pt x="17" y="3"/>
                  </a:lnTo>
                  <a:close/>
                </a:path>
              </a:pathLst>
            </a:custGeom>
            <a:solidFill>
              <a:srgbClr val="000000"/>
            </a:solidFill>
            <a:ln w="9525">
              <a:noFill/>
              <a:round/>
              <a:headEnd/>
              <a:tailEnd/>
            </a:ln>
          </p:spPr>
          <p:txBody>
            <a:bodyPr>
              <a:prstTxWarp prst="textNoShape">
                <a:avLst/>
              </a:prstTxWarp>
            </a:bodyPr>
            <a:lstStyle/>
            <a:p>
              <a:endParaRPr lang="en-US"/>
            </a:p>
          </p:txBody>
        </p:sp>
        <p:sp>
          <p:nvSpPr>
            <p:cNvPr id="3840147" name="Freeform 147"/>
            <p:cNvSpPr>
              <a:spLocks/>
            </p:cNvSpPr>
            <p:nvPr/>
          </p:nvSpPr>
          <p:spPr bwMode="auto">
            <a:xfrm>
              <a:off x="1514" y="1285"/>
              <a:ext cx="9" cy="8"/>
            </a:xfrm>
            <a:custGeom>
              <a:avLst/>
              <a:gdLst/>
              <a:ahLst/>
              <a:cxnLst>
                <a:cxn ang="0">
                  <a:pos x="1" y="0"/>
                </a:cxn>
                <a:cxn ang="0">
                  <a:pos x="4" y="3"/>
                </a:cxn>
                <a:cxn ang="0">
                  <a:pos x="7" y="5"/>
                </a:cxn>
                <a:cxn ang="0">
                  <a:pos x="9" y="8"/>
                </a:cxn>
                <a:cxn ang="0">
                  <a:pos x="7" y="8"/>
                </a:cxn>
                <a:cxn ang="0">
                  <a:pos x="0" y="3"/>
                </a:cxn>
                <a:cxn ang="0">
                  <a:pos x="0" y="0"/>
                </a:cxn>
                <a:cxn ang="0">
                  <a:pos x="1" y="0"/>
                </a:cxn>
                <a:cxn ang="0">
                  <a:pos x="1" y="0"/>
                </a:cxn>
              </a:cxnLst>
              <a:rect l="0" t="0" r="r" b="b"/>
              <a:pathLst>
                <a:path w="9" h="8">
                  <a:moveTo>
                    <a:pt x="1" y="0"/>
                  </a:moveTo>
                  <a:lnTo>
                    <a:pt x="4" y="3"/>
                  </a:lnTo>
                  <a:lnTo>
                    <a:pt x="7" y="5"/>
                  </a:lnTo>
                  <a:lnTo>
                    <a:pt x="9" y="8"/>
                  </a:lnTo>
                  <a:lnTo>
                    <a:pt x="7" y="8"/>
                  </a:lnTo>
                  <a:lnTo>
                    <a:pt x="0" y="3"/>
                  </a:lnTo>
                  <a:lnTo>
                    <a:pt x="0" y="0"/>
                  </a:lnTo>
                  <a:lnTo>
                    <a:pt x="1" y="0"/>
                  </a:lnTo>
                  <a:lnTo>
                    <a:pt x="1" y="0"/>
                  </a:lnTo>
                  <a:close/>
                </a:path>
              </a:pathLst>
            </a:custGeom>
            <a:solidFill>
              <a:srgbClr val="000000"/>
            </a:solidFill>
            <a:ln w="9525">
              <a:noFill/>
              <a:round/>
              <a:headEnd/>
              <a:tailEnd/>
            </a:ln>
          </p:spPr>
          <p:txBody>
            <a:bodyPr>
              <a:prstTxWarp prst="textNoShape">
                <a:avLst/>
              </a:prstTxWarp>
            </a:bodyPr>
            <a:lstStyle/>
            <a:p>
              <a:endParaRPr lang="en-US"/>
            </a:p>
          </p:txBody>
        </p:sp>
        <p:sp>
          <p:nvSpPr>
            <p:cNvPr id="3840148" name="Freeform 148"/>
            <p:cNvSpPr>
              <a:spLocks/>
            </p:cNvSpPr>
            <p:nvPr/>
          </p:nvSpPr>
          <p:spPr bwMode="auto">
            <a:xfrm>
              <a:off x="1529" y="1178"/>
              <a:ext cx="12" cy="31"/>
            </a:xfrm>
            <a:custGeom>
              <a:avLst/>
              <a:gdLst/>
              <a:ahLst/>
              <a:cxnLst>
                <a:cxn ang="0">
                  <a:pos x="12" y="2"/>
                </a:cxn>
                <a:cxn ang="0">
                  <a:pos x="6" y="20"/>
                </a:cxn>
                <a:cxn ang="0">
                  <a:pos x="1" y="31"/>
                </a:cxn>
                <a:cxn ang="0">
                  <a:pos x="0" y="31"/>
                </a:cxn>
                <a:cxn ang="0">
                  <a:pos x="0" y="17"/>
                </a:cxn>
                <a:cxn ang="0">
                  <a:pos x="1" y="12"/>
                </a:cxn>
                <a:cxn ang="0">
                  <a:pos x="4" y="9"/>
                </a:cxn>
                <a:cxn ang="0">
                  <a:pos x="9" y="2"/>
                </a:cxn>
                <a:cxn ang="0">
                  <a:pos x="10" y="0"/>
                </a:cxn>
                <a:cxn ang="0">
                  <a:pos x="12" y="2"/>
                </a:cxn>
                <a:cxn ang="0">
                  <a:pos x="12" y="2"/>
                </a:cxn>
              </a:cxnLst>
              <a:rect l="0" t="0" r="r" b="b"/>
              <a:pathLst>
                <a:path w="12" h="31">
                  <a:moveTo>
                    <a:pt x="12" y="2"/>
                  </a:moveTo>
                  <a:lnTo>
                    <a:pt x="6" y="20"/>
                  </a:lnTo>
                  <a:lnTo>
                    <a:pt x="1" y="31"/>
                  </a:lnTo>
                  <a:lnTo>
                    <a:pt x="0" y="31"/>
                  </a:lnTo>
                  <a:lnTo>
                    <a:pt x="0" y="17"/>
                  </a:lnTo>
                  <a:lnTo>
                    <a:pt x="1" y="12"/>
                  </a:lnTo>
                  <a:lnTo>
                    <a:pt x="4" y="9"/>
                  </a:lnTo>
                  <a:lnTo>
                    <a:pt x="9" y="2"/>
                  </a:lnTo>
                  <a:lnTo>
                    <a:pt x="10" y="0"/>
                  </a:lnTo>
                  <a:lnTo>
                    <a:pt x="12" y="2"/>
                  </a:lnTo>
                  <a:lnTo>
                    <a:pt x="12" y="2"/>
                  </a:lnTo>
                  <a:close/>
                </a:path>
              </a:pathLst>
            </a:custGeom>
            <a:solidFill>
              <a:srgbClr val="000000"/>
            </a:solidFill>
            <a:ln w="9525">
              <a:noFill/>
              <a:round/>
              <a:headEnd/>
              <a:tailEnd/>
            </a:ln>
          </p:spPr>
          <p:txBody>
            <a:bodyPr>
              <a:prstTxWarp prst="textNoShape">
                <a:avLst/>
              </a:prstTxWarp>
            </a:bodyPr>
            <a:lstStyle/>
            <a:p>
              <a:endParaRPr lang="en-US"/>
            </a:p>
          </p:txBody>
        </p:sp>
        <p:sp>
          <p:nvSpPr>
            <p:cNvPr id="3840149" name="Freeform 149"/>
            <p:cNvSpPr>
              <a:spLocks/>
            </p:cNvSpPr>
            <p:nvPr/>
          </p:nvSpPr>
          <p:spPr bwMode="auto">
            <a:xfrm>
              <a:off x="1543" y="1180"/>
              <a:ext cx="15" cy="25"/>
            </a:xfrm>
            <a:custGeom>
              <a:avLst/>
              <a:gdLst/>
              <a:ahLst/>
              <a:cxnLst>
                <a:cxn ang="0">
                  <a:pos x="2" y="0"/>
                </a:cxn>
                <a:cxn ang="0">
                  <a:pos x="5" y="1"/>
                </a:cxn>
                <a:cxn ang="0">
                  <a:pos x="8" y="4"/>
                </a:cxn>
                <a:cxn ang="0">
                  <a:pos x="12" y="15"/>
                </a:cxn>
                <a:cxn ang="0">
                  <a:pos x="15" y="24"/>
                </a:cxn>
                <a:cxn ang="0">
                  <a:pos x="15" y="25"/>
                </a:cxn>
                <a:cxn ang="0">
                  <a:pos x="14" y="25"/>
                </a:cxn>
                <a:cxn ang="0">
                  <a:pos x="12" y="22"/>
                </a:cxn>
                <a:cxn ang="0">
                  <a:pos x="9" y="21"/>
                </a:cxn>
                <a:cxn ang="0">
                  <a:pos x="6" y="18"/>
                </a:cxn>
                <a:cxn ang="0">
                  <a:pos x="5" y="9"/>
                </a:cxn>
                <a:cxn ang="0">
                  <a:pos x="3" y="4"/>
                </a:cxn>
                <a:cxn ang="0">
                  <a:pos x="0" y="3"/>
                </a:cxn>
                <a:cxn ang="0">
                  <a:pos x="0" y="1"/>
                </a:cxn>
                <a:cxn ang="0">
                  <a:pos x="2" y="0"/>
                </a:cxn>
                <a:cxn ang="0">
                  <a:pos x="2" y="0"/>
                </a:cxn>
              </a:cxnLst>
              <a:rect l="0" t="0" r="r" b="b"/>
              <a:pathLst>
                <a:path w="15" h="25">
                  <a:moveTo>
                    <a:pt x="2" y="0"/>
                  </a:moveTo>
                  <a:lnTo>
                    <a:pt x="5" y="1"/>
                  </a:lnTo>
                  <a:lnTo>
                    <a:pt x="8" y="4"/>
                  </a:lnTo>
                  <a:lnTo>
                    <a:pt x="12" y="15"/>
                  </a:lnTo>
                  <a:lnTo>
                    <a:pt x="15" y="24"/>
                  </a:lnTo>
                  <a:lnTo>
                    <a:pt x="15" y="25"/>
                  </a:lnTo>
                  <a:lnTo>
                    <a:pt x="14" y="25"/>
                  </a:lnTo>
                  <a:lnTo>
                    <a:pt x="12" y="22"/>
                  </a:lnTo>
                  <a:lnTo>
                    <a:pt x="9" y="21"/>
                  </a:lnTo>
                  <a:lnTo>
                    <a:pt x="6" y="18"/>
                  </a:lnTo>
                  <a:lnTo>
                    <a:pt x="5" y="9"/>
                  </a:lnTo>
                  <a:lnTo>
                    <a:pt x="3" y="4"/>
                  </a:lnTo>
                  <a:lnTo>
                    <a:pt x="0" y="3"/>
                  </a:lnTo>
                  <a:lnTo>
                    <a:pt x="0" y="1"/>
                  </a:lnTo>
                  <a:lnTo>
                    <a:pt x="2" y="0"/>
                  </a:lnTo>
                  <a:lnTo>
                    <a:pt x="2" y="0"/>
                  </a:lnTo>
                  <a:close/>
                </a:path>
              </a:pathLst>
            </a:custGeom>
            <a:solidFill>
              <a:srgbClr val="000000"/>
            </a:solidFill>
            <a:ln w="9525">
              <a:noFill/>
              <a:round/>
              <a:headEnd/>
              <a:tailEnd/>
            </a:ln>
          </p:spPr>
          <p:txBody>
            <a:bodyPr>
              <a:prstTxWarp prst="textNoShape">
                <a:avLst/>
              </a:prstTxWarp>
            </a:bodyPr>
            <a:lstStyle/>
            <a:p>
              <a:endParaRPr lang="en-US"/>
            </a:p>
          </p:txBody>
        </p:sp>
        <p:sp>
          <p:nvSpPr>
            <p:cNvPr id="3840150" name="Freeform 150"/>
            <p:cNvSpPr>
              <a:spLocks/>
            </p:cNvSpPr>
            <p:nvPr/>
          </p:nvSpPr>
          <p:spPr bwMode="auto">
            <a:xfrm>
              <a:off x="1542" y="1141"/>
              <a:ext cx="42" cy="39"/>
            </a:xfrm>
            <a:custGeom>
              <a:avLst/>
              <a:gdLst/>
              <a:ahLst/>
              <a:cxnLst>
                <a:cxn ang="0">
                  <a:pos x="0" y="37"/>
                </a:cxn>
                <a:cxn ang="0">
                  <a:pos x="6" y="33"/>
                </a:cxn>
                <a:cxn ang="0">
                  <a:pos x="9" y="30"/>
                </a:cxn>
                <a:cxn ang="0">
                  <a:pos x="12" y="27"/>
                </a:cxn>
                <a:cxn ang="0">
                  <a:pos x="16" y="22"/>
                </a:cxn>
                <a:cxn ang="0">
                  <a:pos x="19" y="19"/>
                </a:cxn>
                <a:cxn ang="0">
                  <a:pos x="22" y="16"/>
                </a:cxn>
                <a:cxn ang="0">
                  <a:pos x="25" y="13"/>
                </a:cxn>
                <a:cxn ang="0">
                  <a:pos x="30" y="12"/>
                </a:cxn>
                <a:cxn ang="0">
                  <a:pos x="33" y="9"/>
                </a:cxn>
                <a:cxn ang="0">
                  <a:pos x="36" y="5"/>
                </a:cxn>
                <a:cxn ang="0">
                  <a:pos x="40" y="0"/>
                </a:cxn>
                <a:cxn ang="0">
                  <a:pos x="42" y="0"/>
                </a:cxn>
                <a:cxn ang="0">
                  <a:pos x="42" y="2"/>
                </a:cxn>
                <a:cxn ang="0">
                  <a:pos x="42" y="3"/>
                </a:cxn>
                <a:cxn ang="0">
                  <a:pos x="34" y="10"/>
                </a:cxn>
                <a:cxn ang="0">
                  <a:pos x="28" y="18"/>
                </a:cxn>
                <a:cxn ang="0">
                  <a:pos x="22" y="25"/>
                </a:cxn>
                <a:cxn ang="0">
                  <a:pos x="19" y="28"/>
                </a:cxn>
                <a:cxn ang="0">
                  <a:pos x="15" y="33"/>
                </a:cxn>
                <a:cxn ang="0">
                  <a:pos x="1" y="39"/>
                </a:cxn>
                <a:cxn ang="0">
                  <a:pos x="0" y="39"/>
                </a:cxn>
                <a:cxn ang="0">
                  <a:pos x="0" y="37"/>
                </a:cxn>
                <a:cxn ang="0">
                  <a:pos x="0" y="37"/>
                </a:cxn>
              </a:cxnLst>
              <a:rect l="0" t="0" r="r" b="b"/>
              <a:pathLst>
                <a:path w="42" h="39">
                  <a:moveTo>
                    <a:pt x="0" y="37"/>
                  </a:moveTo>
                  <a:lnTo>
                    <a:pt x="6" y="33"/>
                  </a:lnTo>
                  <a:lnTo>
                    <a:pt x="9" y="30"/>
                  </a:lnTo>
                  <a:lnTo>
                    <a:pt x="12" y="27"/>
                  </a:lnTo>
                  <a:lnTo>
                    <a:pt x="16" y="22"/>
                  </a:lnTo>
                  <a:lnTo>
                    <a:pt x="19" y="19"/>
                  </a:lnTo>
                  <a:lnTo>
                    <a:pt x="22" y="16"/>
                  </a:lnTo>
                  <a:lnTo>
                    <a:pt x="25" y="13"/>
                  </a:lnTo>
                  <a:lnTo>
                    <a:pt x="30" y="12"/>
                  </a:lnTo>
                  <a:lnTo>
                    <a:pt x="33" y="9"/>
                  </a:lnTo>
                  <a:lnTo>
                    <a:pt x="36" y="5"/>
                  </a:lnTo>
                  <a:lnTo>
                    <a:pt x="40" y="0"/>
                  </a:lnTo>
                  <a:lnTo>
                    <a:pt x="42" y="0"/>
                  </a:lnTo>
                  <a:lnTo>
                    <a:pt x="42" y="2"/>
                  </a:lnTo>
                  <a:lnTo>
                    <a:pt x="42" y="3"/>
                  </a:lnTo>
                  <a:lnTo>
                    <a:pt x="34" y="10"/>
                  </a:lnTo>
                  <a:lnTo>
                    <a:pt x="28" y="18"/>
                  </a:lnTo>
                  <a:lnTo>
                    <a:pt x="22" y="25"/>
                  </a:lnTo>
                  <a:lnTo>
                    <a:pt x="19" y="28"/>
                  </a:lnTo>
                  <a:lnTo>
                    <a:pt x="15" y="33"/>
                  </a:lnTo>
                  <a:lnTo>
                    <a:pt x="1" y="39"/>
                  </a:lnTo>
                  <a:lnTo>
                    <a:pt x="0" y="39"/>
                  </a:lnTo>
                  <a:lnTo>
                    <a:pt x="0" y="37"/>
                  </a:lnTo>
                  <a:lnTo>
                    <a:pt x="0" y="37"/>
                  </a:lnTo>
                  <a:close/>
                </a:path>
              </a:pathLst>
            </a:custGeom>
            <a:solidFill>
              <a:srgbClr val="000000"/>
            </a:solidFill>
            <a:ln w="9525">
              <a:noFill/>
              <a:round/>
              <a:headEnd/>
              <a:tailEnd/>
            </a:ln>
          </p:spPr>
          <p:txBody>
            <a:bodyPr>
              <a:prstTxWarp prst="textNoShape">
                <a:avLst/>
              </a:prstTxWarp>
            </a:bodyPr>
            <a:lstStyle/>
            <a:p>
              <a:endParaRPr lang="en-US"/>
            </a:p>
          </p:txBody>
        </p:sp>
        <p:sp>
          <p:nvSpPr>
            <p:cNvPr id="3840151" name="Freeform 151"/>
            <p:cNvSpPr>
              <a:spLocks/>
            </p:cNvSpPr>
            <p:nvPr/>
          </p:nvSpPr>
          <p:spPr bwMode="auto">
            <a:xfrm>
              <a:off x="1564" y="1147"/>
              <a:ext cx="35" cy="62"/>
            </a:xfrm>
            <a:custGeom>
              <a:avLst/>
              <a:gdLst/>
              <a:ahLst/>
              <a:cxnLst>
                <a:cxn ang="0">
                  <a:pos x="35" y="1"/>
                </a:cxn>
                <a:cxn ang="0">
                  <a:pos x="26" y="9"/>
                </a:cxn>
                <a:cxn ang="0">
                  <a:pos x="23" y="13"/>
                </a:cxn>
                <a:cxn ang="0">
                  <a:pos x="20" y="19"/>
                </a:cxn>
                <a:cxn ang="0">
                  <a:pos x="15" y="30"/>
                </a:cxn>
                <a:cxn ang="0">
                  <a:pos x="12" y="39"/>
                </a:cxn>
                <a:cxn ang="0">
                  <a:pos x="9" y="46"/>
                </a:cxn>
                <a:cxn ang="0">
                  <a:pos x="6" y="54"/>
                </a:cxn>
                <a:cxn ang="0">
                  <a:pos x="2" y="62"/>
                </a:cxn>
                <a:cxn ang="0">
                  <a:pos x="0" y="62"/>
                </a:cxn>
                <a:cxn ang="0">
                  <a:pos x="0" y="61"/>
                </a:cxn>
                <a:cxn ang="0">
                  <a:pos x="6" y="45"/>
                </a:cxn>
                <a:cxn ang="0">
                  <a:pos x="11" y="27"/>
                </a:cxn>
                <a:cxn ang="0">
                  <a:pos x="12" y="22"/>
                </a:cxn>
                <a:cxn ang="0">
                  <a:pos x="15" y="16"/>
                </a:cxn>
                <a:cxn ang="0">
                  <a:pos x="18" y="10"/>
                </a:cxn>
                <a:cxn ang="0">
                  <a:pos x="21" y="7"/>
                </a:cxn>
                <a:cxn ang="0">
                  <a:pos x="23" y="6"/>
                </a:cxn>
                <a:cxn ang="0">
                  <a:pos x="27" y="3"/>
                </a:cxn>
                <a:cxn ang="0">
                  <a:pos x="33" y="0"/>
                </a:cxn>
                <a:cxn ang="0">
                  <a:pos x="35" y="1"/>
                </a:cxn>
                <a:cxn ang="0">
                  <a:pos x="35" y="1"/>
                </a:cxn>
              </a:cxnLst>
              <a:rect l="0" t="0" r="r" b="b"/>
              <a:pathLst>
                <a:path w="35" h="62">
                  <a:moveTo>
                    <a:pt x="35" y="1"/>
                  </a:moveTo>
                  <a:lnTo>
                    <a:pt x="26" y="9"/>
                  </a:lnTo>
                  <a:lnTo>
                    <a:pt x="23" y="13"/>
                  </a:lnTo>
                  <a:lnTo>
                    <a:pt x="20" y="19"/>
                  </a:lnTo>
                  <a:lnTo>
                    <a:pt x="15" y="30"/>
                  </a:lnTo>
                  <a:lnTo>
                    <a:pt x="12" y="39"/>
                  </a:lnTo>
                  <a:lnTo>
                    <a:pt x="9" y="46"/>
                  </a:lnTo>
                  <a:lnTo>
                    <a:pt x="6" y="54"/>
                  </a:lnTo>
                  <a:lnTo>
                    <a:pt x="2" y="62"/>
                  </a:lnTo>
                  <a:lnTo>
                    <a:pt x="0" y="62"/>
                  </a:lnTo>
                  <a:lnTo>
                    <a:pt x="0" y="61"/>
                  </a:lnTo>
                  <a:lnTo>
                    <a:pt x="6" y="45"/>
                  </a:lnTo>
                  <a:lnTo>
                    <a:pt x="11" y="27"/>
                  </a:lnTo>
                  <a:lnTo>
                    <a:pt x="12" y="22"/>
                  </a:lnTo>
                  <a:lnTo>
                    <a:pt x="15" y="16"/>
                  </a:lnTo>
                  <a:lnTo>
                    <a:pt x="18" y="10"/>
                  </a:lnTo>
                  <a:lnTo>
                    <a:pt x="21" y="7"/>
                  </a:lnTo>
                  <a:lnTo>
                    <a:pt x="23" y="6"/>
                  </a:lnTo>
                  <a:lnTo>
                    <a:pt x="27" y="3"/>
                  </a:lnTo>
                  <a:lnTo>
                    <a:pt x="33" y="0"/>
                  </a:lnTo>
                  <a:lnTo>
                    <a:pt x="35" y="1"/>
                  </a:lnTo>
                  <a:lnTo>
                    <a:pt x="35" y="1"/>
                  </a:lnTo>
                  <a:close/>
                </a:path>
              </a:pathLst>
            </a:custGeom>
            <a:solidFill>
              <a:srgbClr val="000000"/>
            </a:solidFill>
            <a:ln w="9525">
              <a:noFill/>
              <a:round/>
              <a:headEnd/>
              <a:tailEnd/>
            </a:ln>
          </p:spPr>
          <p:txBody>
            <a:bodyPr>
              <a:prstTxWarp prst="textNoShape">
                <a:avLst/>
              </a:prstTxWarp>
            </a:bodyPr>
            <a:lstStyle/>
            <a:p>
              <a:endParaRPr lang="en-US"/>
            </a:p>
          </p:txBody>
        </p:sp>
        <p:sp>
          <p:nvSpPr>
            <p:cNvPr id="3840152" name="Freeform 152"/>
            <p:cNvSpPr>
              <a:spLocks/>
            </p:cNvSpPr>
            <p:nvPr/>
          </p:nvSpPr>
          <p:spPr bwMode="auto">
            <a:xfrm>
              <a:off x="1545" y="1196"/>
              <a:ext cx="9" cy="16"/>
            </a:xfrm>
            <a:custGeom>
              <a:avLst/>
              <a:gdLst/>
              <a:ahLst/>
              <a:cxnLst>
                <a:cxn ang="0">
                  <a:pos x="9" y="2"/>
                </a:cxn>
                <a:cxn ang="0">
                  <a:pos x="4" y="15"/>
                </a:cxn>
                <a:cxn ang="0">
                  <a:pos x="1" y="16"/>
                </a:cxn>
                <a:cxn ang="0">
                  <a:pos x="0" y="16"/>
                </a:cxn>
                <a:cxn ang="0">
                  <a:pos x="0" y="15"/>
                </a:cxn>
                <a:cxn ang="0">
                  <a:pos x="0" y="10"/>
                </a:cxn>
                <a:cxn ang="0">
                  <a:pos x="6" y="2"/>
                </a:cxn>
                <a:cxn ang="0">
                  <a:pos x="9" y="0"/>
                </a:cxn>
                <a:cxn ang="0">
                  <a:pos x="9" y="2"/>
                </a:cxn>
                <a:cxn ang="0">
                  <a:pos x="9" y="2"/>
                </a:cxn>
              </a:cxnLst>
              <a:rect l="0" t="0" r="r" b="b"/>
              <a:pathLst>
                <a:path w="9" h="16">
                  <a:moveTo>
                    <a:pt x="9" y="2"/>
                  </a:moveTo>
                  <a:lnTo>
                    <a:pt x="4" y="15"/>
                  </a:lnTo>
                  <a:lnTo>
                    <a:pt x="1" y="16"/>
                  </a:lnTo>
                  <a:lnTo>
                    <a:pt x="0" y="16"/>
                  </a:lnTo>
                  <a:lnTo>
                    <a:pt x="0" y="15"/>
                  </a:lnTo>
                  <a:lnTo>
                    <a:pt x="0" y="10"/>
                  </a:lnTo>
                  <a:lnTo>
                    <a:pt x="6" y="2"/>
                  </a:lnTo>
                  <a:lnTo>
                    <a:pt x="9" y="0"/>
                  </a:lnTo>
                  <a:lnTo>
                    <a:pt x="9" y="2"/>
                  </a:lnTo>
                  <a:lnTo>
                    <a:pt x="9" y="2"/>
                  </a:lnTo>
                  <a:close/>
                </a:path>
              </a:pathLst>
            </a:custGeom>
            <a:solidFill>
              <a:srgbClr val="000000"/>
            </a:solidFill>
            <a:ln w="9525">
              <a:noFill/>
              <a:round/>
              <a:headEnd/>
              <a:tailEnd/>
            </a:ln>
          </p:spPr>
          <p:txBody>
            <a:bodyPr>
              <a:prstTxWarp prst="textNoShape">
                <a:avLst/>
              </a:prstTxWarp>
            </a:bodyPr>
            <a:lstStyle/>
            <a:p>
              <a:endParaRPr lang="en-US"/>
            </a:p>
          </p:txBody>
        </p:sp>
        <p:sp>
          <p:nvSpPr>
            <p:cNvPr id="3840153" name="Freeform 153"/>
            <p:cNvSpPr>
              <a:spLocks/>
            </p:cNvSpPr>
            <p:nvPr/>
          </p:nvSpPr>
          <p:spPr bwMode="auto">
            <a:xfrm>
              <a:off x="1545" y="1211"/>
              <a:ext cx="16" cy="61"/>
            </a:xfrm>
            <a:custGeom>
              <a:avLst/>
              <a:gdLst/>
              <a:ahLst/>
              <a:cxnLst>
                <a:cxn ang="0">
                  <a:pos x="1" y="1"/>
                </a:cxn>
                <a:cxn ang="0">
                  <a:pos x="7" y="9"/>
                </a:cxn>
                <a:cxn ang="0">
                  <a:pos x="10" y="16"/>
                </a:cxn>
                <a:cxn ang="0">
                  <a:pos x="15" y="33"/>
                </a:cxn>
                <a:cxn ang="0">
                  <a:pos x="16" y="42"/>
                </a:cxn>
                <a:cxn ang="0">
                  <a:pos x="15" y="61"/>
                </a:cxn>
                <a:cxn ang="0">
                  <a:pos x="13" y="61"/>
                </a:cxn>
                <a:cxn ang="0">
                  <a:pos x="12" y="52"/>
                </a:cxn>
                <a:cxn ang="0">
                  <a:pos x="12" y="43"/>
                </a:cxn>
                <a:cxn ang="0">
                  <a:pos x="10" y="33"/>
                </a:cxn>
                <a:cxn ang="0">
                  <a:pos x="9" y="24"/>
                </a:cxn>
                <a:cxn ang="0">
                  <a:pos x="7" y="16"/>
                </a:cxn>
                <a:cxn ang="0">
                  <a:pos x="4" y="9"/>
                </a:cxn>
                <a:cxn ang="0">
                  <a:pos x="0" y="3"/>
                </a:cxn>
                <a:cxn ang="0">
                  <a:pos x="0" y="0"/>
                </a:cxn>
                <a:cxn ang="0">
                  <a:pos x="1" y="1"/>
                </a:cxn>
                <a:cxn ang="0">
                  <a:pos x="1" y="1"/>
                </a:cxn>
              </a:cxnLst>
              <a:rect l="0" t="0" r="r" b="b"/>
              <a:pathLst>
                <a:path w="16" h="61">
                  <a:moveTo>
                    <a:pt x="1" y="1"/>
                  </a:moveTo>
                  <a:lnTo>
                    <a:pt x="7" y="9"/>
                  </a:lnTo>
                  <a:lnTo>
                    <a:pt x="10" y="16"/>
                  </a:lnTo>
                  <a:lnTo>
                    <a:pt x="15" y="33"/>
                  </a:lnTo>
                  <a:lnTo>
                    <a:pt x="16" y="42"/>
                  </a:lnTo>
                  <a:lnTo>
                    <a:pt x="15" y="61"/>
                  </a:lnTo>
                  <a:lnTo>
                    <a:pt x="13" y="61"/>
                  </a:lnTo>
                  <a:lnTo>
                    <a:pt x="12" y="52"/>
                  </a:lnTo>
                  <a:lnTo>
                    <a:pt x="12" y="43"/>
                  </a:lnTo>
                  <a:lnTo>
                    <a:pt x="10" y="33"/>
                  </a:lnTo>
                  <a:lnTo>
                    <a:pt x="9" y="24"/>
                  </a:lnTo>
                  <a:lnTo>
                    <a:pt x="7" y="16"/>
                  </a:lnTo>
                  <a:lnTo>
                    <a:pt x="4" y="9"/>
                  </a:lnTo>
                  <a:lnTo>
                    <a:pt x="0" y="3"/>
                  </a:lnTo>
                  <a:lnTo>
                    <a:pt x="0" y="0"/>
                  </a:lnTo>
                  <a:lnTo>
                    <a:pt x="1" y="1"/>
                  </a:lnTo>
                  <a:lnTo>
                    <a:pt x="1" y="1"/>
                  </a:lnTo>
                  <a:close/>
                </a:path>
              </a:pathLst>
            </a:custGeom>
            <a:solidFill>
              <a:srgbClr val="000000"/>
            </a:solidFill>
            <a:ln w="9525">
              <a:noFill/>
              <a:round/>
              <a:headEnd/>
              <a:tailEnd/>
            </a:ln>
          </p:spPr>
          <p:txBody>
            <a:bodyPr>
              <a:prstTxWarp prst="textNoShape">
                <a:avLst/>
              </a:prstTxWarp>
            </a:bodyPr>
            <a:lstStyle/>
            <a:p>
              <a:endParaRPr lang="en-US"/>
            </a:p>
          </p:txBody>
        </p:sp>
        <p:sp>
          <p:nvSpPr>
            <p:cNvPr id="3840154" name="Freeform 154"/>
            <p:cNvSpPr>
              <a:spLocks/>
            </p:cNvSpPr>
            <p:nvPr/>
          </p:nvSpPr>
          <p:spPr bwMode="auto">
            <a:xfrm>
              <a:off x="1527" y="1212"/>
              <a:ext cx="19" cy="47"/>
            </a:xfrm>
            <a:custGeom>
              <a:avLst/>
              <a:gdLst/>
              <a:ahLst/>
              <a:cxnLst>
                <a:cxn ang="0">
                  <a:pos x="0" y="47"/>
                </a:cxn>
                <a:cxn ang="0">
                  <a:pos x="2" y="11"/>
                </a:cxn>
                <a:cxn ang="0">
                  <a:pos x="5" y="5"/>
                </a:cxn>
                <a:cxn ang="0">
                  <a:pos x="6" y="2"/>
                </a:cxn>
                <a:cxn ang="0">
                  <a:pos x="9" y="0"/>
                </a:cxn>
                <a:cxn ang="0">
                  <a:pos x="11" y="0"/>
                </a:cxn>
                <a:cxn ang="0">
                  <a:pos x="16" y="6"/>
                </a:cxn>
                <a:cxn ang="0">
                  <a:pos x="19" y="21"/>
                </a:cxn>
                <a:cxn ang="0">
                  <a:pos x="18" y="32"/>
                </a:cxn>
                <a:cxn ang="0">
                  <a:pos x="15" y="32"/>
                </a:cxn>
                <a:cxn ang="0">
                  <a:pos x="14" y="21"/>
                </a:cxn>
                <a:cxn ang="0">
                  <a:pos x="12" y="15"/>
                </a:cxn>
                <a:cxn ang="0">
                  <a:pos x="11" y="8"/>
                </a:cxn>
                <a:cxn ang="0">
                  <a:pos x="9" y="3"/>
                </a:cxn>
                <a:cxn ang="0">
                  <a:pos x="8" y="6"/>
                </a:cxn>
                <a:cxn ang="0">
                  <a:pos x="8" y="12"/>
                </a:cxn>
                <a:cxn ang="0">
                  <a:pos x="3" y="29"/>
                </a:cxn>
                <a:cxn ang="0">
                  <a:pos x="2" y="47"/>
                </a:cxn>
                <a:cxn ang="0">
                  <a:pos x="0" y="47"/>
                </a:cxn>
                <a:cxn ang="0">
                  <a:pos x="0" y="47"/>
                </a:cxn>
              </a:cxnLst>
              <a:rect l="0" t="0" r="r" b="b"/>
              <a:pathLst>
                <a:path w="19" h="47">
                  <a:moveTo>
                    <a:pt x="0" y="47"/>
                  </a:moveTo>
                  <a:lnTo>
                    <a:pt x="2" y="11"/>
                  </a:lnTo>
                  <a:lnTo>
                    <a:pt x="5" y="5"/>
                  </a:lnTo>
                  <a:lnTo>
                    <a:pt x="6" y="2"/>
                  </a:lnTo>
                  <a:lnTo>
                    <a:pt x="9" y="0"/>
                  </a:lnTo>
                  <a:lnTo>
                    <a:pt x="11" y="0"/>
                  </a:lnTo>
                  <a:lnTo>
                    <a:pt x="16" y="6"/>
                  </a:lnTo>
                  <a:lnTo>
                    <a:pt x="19" y="21"/>
                  </a:lnTo>
                  <a:lnTo>
                    <a:pt x="18" y="32"/>
                  </a:lnTo>
                  <a:lnTo>
                    <a:pt x="15" y="32"/>
                  </a:lnTo>
                  <a:lnTo>
                    <a:pt x="14" y="21"/>
                  </a:lnTo>
                  <a:lnTo>
                    <a:pt x="12" y="15"/>
                  </a:lnTo>
                  <a:lnTo>
                    <a:pt x="11" y="8"/>
                  </a:lnTo>
                  <a:lnTo>
                    <a:pt x="9" y="3"/>
                  </a:lnTo>
                  <a:lnTo>
                    <a:pt x="8" y="6"/>
                  </a:lnTo>
                  <a:lnTo>
                    <a:pt x="8" y="12"/>
                  </a:lnTo>
                  <a:lnTo>
                    <a:pt x="3" y="29"/>
                  </a:lnTo>
                  <a:lnTo>
                    <a:pt x="2" y="47"/>
                  </a:lnTo>
                  <a:lnTo>
                    <a:pt x="0" y="47"/>
                  </a:lnTo>
                  <a:lnTo>
                    <a:pt x="0" y="47"/>
                  </a:lnTo>
                  <a:close/>
                </a:path>
              </a:pathLst>
            </a:custGeom>
            <a:solidFill>
              <a:srgbClr val="000000"/>
            </a:solidFill>
            <a:ln w="9525">
              <a:noFill/>
              <a:round/>
              <a:headEnd/>
              <a:tailEnd/>
            </a:ln>
          </p:spPr>
          <p:txBody>
            <a:bodyPr>
              <a:prstTxWarp prst="textNoShape">
                <a:avLst/>
              </a:prstTxWarp>
            </a:bodyPr>
            <a:lstStyle/>
            <a:p>
              <a:endParaRPr lang="en-US"/>
            </a:p>
          </p:txBody>
        </p:sp>
        <p:sp>
          <p:nvSpPr>
            <p:cNvPr id="3840155" name="Freeform 155"/>
            <p:cNvSpPr>
              <a:spLocks/>
            </p:cNvSpPr>
            <p:nvPr/>
          </p:nvSpPr>
          <p:spPr bwMode="auto">
            <a:xfrm>
              <a:off x="1533" y="1195"/>
              <a:ext cx="5" cy="14"/>
            </a:xfrm>
            <a:custGeom>
              <a:avLst/>
              <a:gdLst/>
              <a:ahLst/>
              <a:cxnLst>
                <a:cxn ang="0">
                  <a:pos x="2" y="0"/>
                </a:cxn>
                <a:cxn ang="0">
                  <a:pos x="3" y="3"/>
                </a:cxn>
                <a:cxn ang="0">
                  <a:pos x="5" y="14"/>
                </a:cxn>
                <a:cxn ang="0">
                  <a:pos x="3" y="14"/>
                </a:cxn>
                <a:cxn ang="0">
                  <a:pos x="3" y="14"/>
                </a:cxn>
                <a:cxn ang="0">
                  <a:pos x="2" y="9"/>
                </a:cxn>
                <a:cxn ang="0">
                  <a:pos x="0" y="4"/>
                </a:cxn>
                <a:cxn ang="0">
                  <a:pos x="0" y="1"/>
                </a:cxn>
                <a:cxn ang="0">
                  <a:pos x="0" y="0"/>
                </a:cxn>
                <a:cxn ang="0">
                  <a:pos x="2" y="0"/>
                </a:cxn>
                <a:cxn ang="0">
                  <a:pos x="2" y="0"/>
                </a:cxn>
              </a:cxnLst>
              <a:rect l="0" t="0" r="r" b="b"/>
              <a:pathLst>
                <a:path w="5" h="14">
                  <a:moveTo>
                    <a:pt x="2" y="0"/>
                  </a:moveTo>
                  <a:lnTo>
                    <a:pt x="3" y="3"/>
                  </a:lnTo>
                  <a:lnTo>
                    <a:pt x="5" y="14"/>
                  </a:lnTo>
                  <a:lnTo>
                    <a:pt x="3" y="14"/>
                  </a:lnTo>
                  <a:lnTo>
                    <a:pt x="3" y="14"/>
                  </a:lnTo>
                  <a:lnTo>
                    <a:pt x="2" y="9"/>
                  </a:lnTo>
                  <a:lnTo>
                    <a:pt x="0" y="4"/>
                  </a:lnTo>
                  <a:lnTo>
                    <a:pt x="0" y="1"/>
                  </a:lnTo>
                  <a:lnTo>
                    <a:pt x="0" y="0"/>
                  </a:lnTo>
                  <a:lnTo>
                    <a:pt x="2" y="0"/>
                  </a:lnTo>
                  <a:lnTo>
                    <a:pt x="2" y="0"/>
                  </a:lnTo>
                  <a:close/>
                </a:path>
              </a:pathLst>
            </a:custGeom>
            <a:solidFill>
              <a:srgbClr val="000000"/>
            </a:solidFill>
            <a:ln w="9525">
              <a:noFill/>
              <a:round/>
              <a:headEnd/>
              <a:tailEnd/>
            </a:ln>
          </p:spPr>
          <p:txBody>
            <a:bodyPr>
              <a:prstTxWarp prst="textNoShape">
                <a:avLst/>
              </a:prstTxWarp>
            </a:bodyPr>
            <a:lstStyle/>
            <a:p>
              <a:endParaRPr lang="en-US"/>
            </a:p>
          </p:txBody>
        </p:sp>
        <p:sp>
          <p:nvSpPr>
            <p:cNvPr id="3840156" name="Freeform 156"/>
            <p:cNvSpPr>
              <a:spLocks/>
            </p:cNvSpPr>
            <p:nvPr/>
          </p:nvSpPr>
          <p:spPr bwMode="auto">
            <a:xfrm>
              <a:off x="1533" y="1131"/>
              <a:ext cx="42" cy="41"/>
            </a:xfrm>
            <a:custGeom>
              <a:avLst/>
              <a:gdLst/>
              <a:ahLst/>
              <a:cxnLst>
                <a:cxn ang="0">
                  <a:pos x="42" y="1"/>
                </a:cxn>
                <a:cxn ang="0">
                  <a:pos x="40" y="6"/>
                </a:cxn>
                <a:cxn ang="0">
                  <a:pos x="39" y="9"/>
                </a:cxn>
                <a:cxn ang="0">
                  <a:pos x="34" y="15"/>
                </a:cxn>
                <a:cxn ang="0">
                  <a:pos x="33" y="17"/>
                </a:cxn>
                <a:cxn ang="0">
                  <a:pos x="30" y="19"/>
                </a:cxn>
                <a:cxn ang="0">
                  <a:pos x="25" y="26"/>
                </a:cxn>
                <a:cxn ang="0">
                  <a:pos x="19" y="31"/>
                </a:cxn>
                <a:cxn ang="0">
                  <a:pos x="13" y="34"/>
                </a:cxn>
                <a:cxn ang="0">
                  <a:pos x="9" y="38"/>
                </a:cxn>
                <a:cxn ang="0">
                  <a:pos x="2" y="41"/>
                </a:cxn>
                <a:cxn ang="0">
                  <a:pos x="0" y="40"/>
                </a:cxn>
                <a:cxn ang="0">
                  <a:pos x="0" y="37"/>
                </a:cxn>
                <a:cxn ang="0">
                  <a:pos x="12" y="29"/>
                </a:cxn>
                <a:cxn ang="0">
                  <a:pos x="16" y="26"/>
                </a:cxn>
                <a:cxn ang="0">
                  <a:pos x="21" y="22"/>
                </a:cxn>
                <a:cxn ang="0">
                  <a:pos x="24" y="19"/>
                </a:cxn>
                <a:cxn ang="0">
                  <a:pos x="27" y="16"/>
                </a:cxn>
                <a:cxn ang="0">
                  <a:pos x="31" y="12"/>
                </a:cxn>
                <a:cxn ang="0">
                  <a:pos x="39" y="1"/>
                </a:cxn>
                <a:cxn ang="0">
                  <a:pos x="40" y="0"/>
                </a:cxn>
                <a:cxn ang="0">
                  <a:pos x="42" y="1"/>
                </a:cxn>
                <a:cxn ang="0">
                  <a:pos x="42" y="1"/>
                </a:cxn>
              </a:cxnLst>
              <a:rect l="0" t="0" r="r" b="b"/>
              <a:pathLst>
                <a:path w="42" h="41">
                  <a:moveTo>
                    <a:pt x="42" y="1"/>
                  </a:moveTo>
                  <a:lnTo>
                    <a:pt x="40" y="6"/>
                  </a:lnTo>
                  <a:lnTo>
                    <a:pt x="39" y="9"/>
                  </a:lnTo>
                  <a:lnTo>
                    <a:pt x="34" y="15"/>
                  </a:lnTo>
                  <a:lnTo>
                    <a:pt x="33" y="17"/>
                  </a:lnTo>
                  <a:lnTo>
                    <a:pt x="30" y="19"/>
                  </a:lnTo>
                  <a:lnTo>
                    <a:pt x="25" y="26"/>
                  </a:lnTo>
                  <a:lnTo>
                    <a:pt x="19" y="31"/>
                  </a:lnTo>
                  <a:lnTo>
                    <a:pt x="13" y="34"/>
                  </a:lnTo>
                  <a:lnTo>
                    <a:pt x="9" y="38"/>
                  </a:lnTo>
                  <a:lnTo>
                    <a:pt x="2" y="41"/>
                  </a:lnTo>
                  <a:lnTo>
                    <a:pt x="0" y="40"/>
                  </a:lnTo>
                  <a:lnTo>
                    <a:pt x="0" y="37"/>
                  </a:lnTo>
                  <a:lnTo>
                    <a:pt x="12" y="29"/>
                  </a:lnTo>
                  <a:lnTo>
                    <a:pt x="16" y="26"/>
                  </a:lnTo>
                  <a:lnTo>
                    <a:pt x="21" y="22"/>
                  </a:lnTo>
                  <a:lnTo>
                    <a:pt x="24" y="19"/>
                  </a:lnTo>
                  <a:lnTo>
                    <a:pt x="27" y="16"/>
                  </a:lnTo>
                  <a:lnTo>
                    <a:pt x="31" y="12"/>
                  </a:lnTo>
                  <a:lnTo>
                    <a:pt x="39" y="1"/>
                  </a:lnTo>
                  <a:lnTo>
                    <a:pt x="40" y="0"/>
                  </a:lnTo>
                  <a:lnTo>
                    <a:pt x="42" y="1"/>
                  </a:lnTo>
                  <a:lnTo>
                    <a:pt x="42" y="1"/>
                  </a:lnTo>
                  <a:close/>
                </a:path>
              </a:pathLst>
            </a:custGeom>
            <a:solidFill>
              <a:srgbClr val="000000"/>
            </a:solidFill>
            <a:ln w="9525">
              <a:noFill/>
              <a:round/>
              <a:headEnd/>
              <a:tailEnd/>
            </a:ln>
          </p:spPr>
          <p:txBody>
            <a:bodyPr>
              <a:prstTxWarp prst="textNoShape">
                <a:avLst/>
              </a:prstTxWarp>
            </a:bodyPr>
            <a:lstStyle/>
            <a:p>
              <a:endParaRPr lang="en-US"/>
            </a:p>
          </p:txBody>
        </p:sp>
        <p:sp>
          <p:nvSpPr>
            <p:cNvPr id="3840157" name="Freeform 157"/>
            <p:cNvSpPr>
              <a:spLocks/>
            </p:cNvSpPr>
            <p:nvPr/>
          </p:nvSpPr>
          <p:spPr bwMode="auto">
            <a:xfrm>
              <a:off x="1530" y="1092"/>
              <a:ext cx="22" cy="10"/>
            </a:xfrm>
            <a:custGeom>
              <a:avLst/>
              <a:gdLst/>
              <a:ahLst/>
              <a:cxnLst>
                <a:cxn ang="0">
                  <a:pos x="2" y="1"/>
                </a:cxn>
                <a:cxn ang="0">
                  <a:pos x="5" y="0"/>
                </a:cxn>
                <a:cxn ang="0">
                  <a:pos x="9" y="0"/>
                </a:cxn>
                <a:cxn ang="0">
                  <a:pos x="16" y="3"/>
                </a:cxn>
                <a:cxn ang="0">
                  <a:pos x="22" y="9"/>
                </a:cxn>
                <a:cxn ang="0">
                  <a:pos x="22" y="10"/>
                </a:cxn>
                <a:cxn ang="0">
                  <a:pos x="21" y="10"/>
                </a:cxn>
                <a:cxn ang="0">
                  <a:pos x="15" y="6"/>
                </a:cxn>
                <a:cxn ang="0">
                  <a:pos x="9" y="4"/>
                </a:cxn>
                <a:cxn ang="0">
                  <a:pos x="2" y="4"/>
                </a:cxn>
                <a:cxn ang="0">
                  <a:pos x="0" y="3"/>
                </a:cxn>
                <a:cxn ang="0">
                  <a:pos x="2" y="1"/>
                </a:cxn>
                <a:cxn ang="0">
                  <a:pos x="2" y="1"/>
                </a:cxn>
              </a:cxnLst>
              <a:rect l="0" t="0" r="r" b="b"/>
              <a:pathLst>
                <a:path w="22" h="10">
                  <a:moveTo>
                    <a:pt x="2" y="1"/>
                  </a:moveTo>
                  <a:lnTo>
                    <a:pt x="5" y="0"/>
                  </a:lnTo>
                  <a:lnTo>
                    <a:pt x="9" y="0"/>
                  </a:lnTo>
                  <a:lnTo>
                    <a:pt x="16" y="3"/>
                  </a:lnTo>
                  <a:lnTo>
                    <a:pt x="22" y="9"/>
                  </a:lnTo>
                  <a:lnTo>
                    <a:pt x="22" y="10"/>
                  </a:lnTo>
                  <a:lnTo>
                    <a:pt x="21" y="10"/>
                  </a:lnTo>
                  <a:lnTo>
                    <a:pt x="15" y="6"/>
                  </a:lnTo>
                  <a:lnTo>
                    <a:pt x="9" y="4"/>
                  </a:lnTo>
                  <a:lnTo>
                    <a:pt x="2" y="4"/>
                  </a:lnTo>
                  <a:lnTo>
                    <a:pt x="0" y="3"/>
                  </a:lnTo>
                  <a:lnTo>
                    <a:pt x="2" y="1"/>
                  </a:lnTo>
                  <a:lnTo>
                    <a:pt x="2" y="1"/>
                  </a:lnTo>
                  <a:close/>
                </a:path>
              </a:pathLst>
            </a:custGeom>
            <a:solidFill>
              <a:srgbClr val="000000"/>
            </a:solidFill>
            <a:ln w="9525">
              <a:noFill/>
              <a:round/>
              <a:headEnd/>
              <a:tailEnd/>
            </a:ln>
          </p:spPr>
          <p:txBody>
            <a:bodyPr>
              <a:prstTxWarp prst="textNoShape">
                <a:avLst/>
              </a:prstTxWarp>
            </a:bodyPr>
            <a:lstStyle/>
            <a:p>
              <a:endParaRPr lang="en-US"/>
            </a:p>
          </p:txBody>
        </p:sp>
        <p:sp>
          <p:nvSpPr>
            <p:cNvPr id="3840158" name="Freeform 158"/>
            <p:cNvSpPr>
              <a:spLocks/>
            </p:cNvSpPr>
            <p:nvPr/>
          </p:nvSpPr>
          <p:spPr bwMode="auto">
            <a:xfrm>
              <a:off x="1530" y="1107"/>
              <a:ext cx="19" cy="7"/>
            </a:xfrm>
            <a:custGeom>
              <a:avLst/>
              <a:gdLst/>
              <a:ahLst/>
              <a:cxnLst>
                <a:cxn ang="0">
                  <a:pos x="2" y="0"/>
                </a:cxn>
                <a:cxn ang="0">
                  <a:pos x="11" y="1"/>
                </a:cxn>
                <a:cxn ang="0">
                  <a:pos x="18" y="1"/>
                </a:cxn>
                <a:cxn ang="0">
                  <a:pos x="19" y="1"/>
                </a:cxn>
                <a:cxn ang="0">
                  <a:pos x="18" y="3"/>
                </a:cxn>
                <a:cxn ang="0">
                  <a:pos x="13" y="4"/>
                </a:cxn>
                <a:cxn ang="0">
                  <a:pos x="9" y="7"/>
                </a:cxn>
                <a:cxn ang="0">
                  <a:pos x="6" y="4"/>
                </a:cxn>
                <a:cxn ang="0">
                  <a:pos x="2" y="3"/>
                </a:cxn>
                <a:cxn ang="0">
                  <a:pos x="0" y="1"/>
                </a:cxn>
                <a:cxn ang="0">
                  <a:pos x="0" y="0"/>
                </a:cxn>
                <a:cxn ang="0">
                  <a:pos x="2" y="0"/>
                </a:cxn>
                <a:cxn ang="0">
                  <a:pos x="2" y="0"/>
                </a:cxn>
              </a:cxnLst>
              <a:rect l="0" t="0" r="r" b="b"/>
              <a:pathLst>
                <a:path w="19" h="7">
                  <a:moveTo>
                    <a:pt x="2" y="0"/>
                  </a:moveTo>
                  <a:lnTo>
                    <a:pt x="11" y="1"/>
                  </a:lnTo>
                  <a:lnTo>
                    <a:pt x="18" y="1"/>
                  </a:lnTo>
                  <a:lnTo>
                    <a:pt x="19" y="1"/>
                  </a:lnTo>
                  <a:lnTo>
                    <a:pt x="18" y="3"/>
                  </a:lnTo>
                  <a:lnTo>
                    <a:pt x="13" y="4"/>
                  </a:lnTo>
                  <a:lnTo>
                    <a:pt x="9" y="7"/>
                  </a:lnTo>
                  <a:lnTo>
                    <a:pt x="6" y="4"/>
                  </a:lnTo>
                  <a:lnTo>
                    <a:pt x="2" y="3"/>
                  </a:lnTo>
                  <a:lnTo>
                    <a:pt x="0" y="1"/>
                  </a:lnTo>
                  <a:lnTo>
                    <a:pt x="0" y="0"/>
                  </a:lnTo>
                  <a:lnTo>
                    <a:pt x="2" y="0"/>
                  </a:lnTo>
                  <a:lnTo>
                    <a:pt x="2" y="0"/>
                  </a:lnTo>
                  <a:close/>
                </a:path>
              </a:pathLst>
            </a:custGeom>
            <a:solidFill>
              <a:srgbClr val="000000"/>
            </a:solidFill>
            <a:ln w="9525">
              <a:noFill/>
              <a:round/>
              <a:headEnd/>
              <a:tailEnd/>
            </a:ln>
          </p:spPr>
          <p:txBody>
            <a:bodyPr>
              <a:prstTxWarp prst="textNoShape">
                <a:avLst/>
              </a:prstTxWarp>
            </a:bodyPr>
            <a:lstStyle/>
            <a:p>
              <a:endParaRPr lang="en-US"/>
            </a:p>
          </p:txBody>
        </p:sp>
        <p:sp>
          <p:nvSpPr>
            <p:cNvPr id="3840159" name="Freeform 159"/>
            <p:cNvSpPr>
              <a:spLocks/>
            </p:cNvSpPr>
            <p:nvPr/>
          </p:nvSpPr>
          <p:spPr bwMode="auto">
            <a:xfrm>
              <a:off x="1511" y="1024"/>
              <a:ext cx="97" cy="93"/>
            </a:xfrm>
            <a:custGeom>
              <a:avLst/>
              <a:gdLst/>
              <a:ahLst/>
              <a:cxnLst>
                <a:cxn ang="0">
                  <a:pos x="3" y="22"/>
                </a:cxn>
                <a:cxn ang="0">
                  <a:pos x="13" y="14"/>
                </a:cxn>
                <a:cxn ang="0">
                  <a:pos x="16" y="7"/>
                </a:cxn>
                <a:cxn ang="0">
                  <a:pos x="22" y="4"/>
                </a:cxn>
                <a:cxn ang="0">
                  <a:pos x="34" y="0"/>
                </a:cxn>
                <a:cxn ang="0">
                  <a:pos x="58" y="0"/>
                </a:cxn>
                <a:cxn ang="0">
                  <a:pos x="71" y="4"/>
                </a:cxn>
                <a:cxn ang="0">
                  <a:pos x="80" y="14"/>
                </a:cxn>
                <a:cxn ang="0">
                  <a:pos x="86" y="20"/>
                </a:cxn>
                <a:cxn ang="0">
                  <a:pos x="92" y="29"/>
                </a:cxn>
                <a:cxn ang="0">
                  <a:pos x="94" y="46"/>
                </a:cxn>
                <a:cxn ang="0">
                  <a:pos x="97" y="58"/>
                </a:cxn>
                <a:cxn ang="0">
                  <a:pos x="91" y="72"/>
                </a:cxn>
                <a:cxn ang="0">
                  <a:pos x="88" y="89"/>
                </a:cxn>
                <a:cxn ang="0">
                  <a:pos x="83" y="93"/>
                </a:cxn>
                <a:cxn ang="0">
                  <a:pos x="82" y="89"/>
                </a:cxn>
                <a:cxn ang="0">
                  <a:pos x="85" y="81"/>
                </a:cxn>
                <a:cxn ang="0">
                  <a:pos x="91" y="63"/>
                </a:cxn>
                <a:cxn ang="0">
                  <a:pos x="88" y="46"/>
                </a:cxn>
                <a:cxn ang="0">
                  <a:pos x="88" y="31"/>
                </a:cxn>
                <a:cxn ang="0">
                  <a:pos x="85" y="25"/>
                </a:cxn>
                <a:cxn ang="0">
                  <a:pos x="80" y="20"/>
                </a:cxn>
                <a:cxn ang="0">
                  <a:pos x="74" y="14"/>
                </a:cxn>
                <a:cxn ang="0">
                  <a:pos x="67" y="5"/>
                </a:cxn>
                <a:cxn ang="0">
                  <a:pos x="56" y="3"/>
                </a:cxn>
                <a:cxn ang="0">
                  <a:pos x="35" y="3"/>
                </a:cxn>
                <a:cxn ang="0">
                  <a:pos x="28" y="7"/>
                </a:cxn>
                <a:cxn ang="0">
                  <a:pos x="19" y="11"/>
                </a:cxn>
                <a:cxn ang="0">
                  <a:pos x="15" y="20"/>
                </a:cxn>
                <a:cxn ang="0">
                  <a:pos x="10" y="23"/>
                </a:cxn>
                <a:cxn ang="0">
                  <a:pos x="1" y="31"/>
                </a:cxn>
                <a:cxn ang="0">
                  <a:pos x="0" y="38"/>
                </a:cxn>
                <a:cxn ang="0">
                  <a:pos x="0" y="37"/>
                </a:cxn>
              </a:cxnLst>
              <a:rect l="0" t="0" r="r" b="b"/>
              <a:pathLst>
                <a:path w="97" h="93">
                  <a:moveTo>
                    <a:pt x="0" y="37"/>
                  </a:moveTo>
                  <a:lnTo>
                    <a:pt x="3" y="22"/>
                  </a:lnTo>
                  <a:lnTo>
                    <a:pt x="9" y="19"/>
                  </a:lnTo>
                  <a:lnTo>
                    <a:pt x="13" y="14"/>
                  </a:lnTo>
                  <a:lnTo>
                    <a:pt x="15" y="10"/>
                  </a:lnTo>
                  <a:lnTo>
                    <a:pt x="16" y="7"/>
                  </a:lnTo>
                  <a:lnTo>
                    <a:pt x="19" y="5"/>
                  </a:lnTo>
                  <a:lnTo>
                    <a:pt x="22" y="4"/>
                  </a:lnTo>
                  <a:lnTo>
                    <a:pt x="30" y="1"/>
                  </a:lnTo>
                  <a:lnTo>
                    <a:pt x="34" y="0"/>
                  </a:lnTo>
                  <a:lnTo>
                    <a:pt x="41" y="0"/>
                  </a:lnTo>
                  <a:lnTo>
                    <a:pt x="58" y="0"/>
                  </a:lnTo>
                  <a:lnTo>
                    <a:pt x="65" y="1"/>
                  </a:lnTo>
                  <a:lnTo>
                    <a:pt x="71" y="4"/>
                  </a:lnTo>
                  <a:lnTo>
                    <a:pt x="77" y="11"/>
                  </a:lnTo>
                  <a:lnTo>
                    <a:pt x="80" y="14"/>
                  </a:lnTo>
                  <a:lnTo>
                    <a:pt x="83" y="17"/>
                  </a:lnTo>
                  <a:lnTo>
                    <a:pt x="86" y="20"/>
                  </a:lnTo>
                  <a:lnTo>
                    <a:pt x="88" y="23"/>
                  </a:lnTo>
                  <a:lnTo>
                    <a:pt x="92" y="29"/>
                  </a:lnTo>
                  <a:lnTo>
                    <a:pt x="94" y="38"/>
                  </a:lnTo>
                  <a:lnTo>
                    <a:pt x="94" y="46"/>
                  </a:lnTo>
                  <a:lnTo>
                    <a:pt x="94" y="52"/>
                  </a:lnTo>
                  <a:lnTo>
                    <a:pt x="97" y="58"/>
                  </a:lnTo>
                  <a:lnTo>
                    <a:pt x="97" y="65"/>
                  </a:lnTo>
                  <a:lnTo>
                    <a:pt x="91" y="72"/>
                  </a:lnTo>
                  <a:lnTo>
                    <a:pt x="89" y="84"/>
                  </a:lnTo>
                  <a:lnTo>
                    <a:pt x="88" y="89"/>
                  </a:lnTo>
                  <a:lnTo>
                    <a:pt x="85" y="90"/>
                  </a:lnTo>
                  <a:lnTo>
                    <a:pt x="83" y="93"/>
                  </a:lnTo>
                  <a:lnTo>
                    <a:pt x="80" y="92"/>
                  </a:lnTo>
                  <a:lnTo>
                    <a:pt x="82" y="89"/>
                  </a:lnTo>
                  <a:lnTo>
                    <a:pt x="85" y="86"/>
                  </a:lnTo>
                  <a:lnTo>
                    <a:pt x="85" y="81"/>
                  </a:lnTo>
                  <a:lnTo>
                    <a:pt x="86" y="71"/>
                  </a:lnTo>
                  <a:lnTo>
                    <a:pt x="91" y="63"/>
                  </a:lnTo>
                  <a:lnTo>
                    <a:pt x="92" y="58"/>
                  </a:lnTo>
                  <a:lnTo>
                    <a:pt x="88" y="46"/>
                  </a:lnTo>
                  <a:lnTo>
                    <a:pt x="89" y="38"/>
                  </a:lnTo>
                  <a:lnTo>
                    <a:pt x="88" y="31"/>
                  </a:lnTo>
                  <a:lnTo>
                    <a:pt x="86" y="28"/>
                  </a:lnTo>
                  <a:lnTo>
                    <a:pt x="85" y="25"/>
                  </a:lnTo>
                  <a:lnTo>
                    <a:pt x="83" y="22"/>
                  </a:lnTo>
                  <a:lnTo>
                    <a:pt x="80" y="20"/>
                  </a:lnTo>
                  <a:lnTo>
                    <a:pt x="77" y="17"/>
                  </a:lnTo>
                  <a:lnTo>
                    <a:pt x="74" y="14"/>
                  </a:lnTo>
                  <a:lnTo>
                    <a:pt x="70" y="7"/>
                  </a:lnTo>
                  <a:lnTo>
                    <a:pt x="67" y="5"/>
                  </a:lnTo>
                  <a:lnTo>
                    <a:pt x="64" y="4"/>
                  </a:lnTo>
                  <a:lnTo>
                    <a:pt x="56" y="3"/>
                  </a:lnTo>
                  <a:lnTo>
                    <a:pt x="41" y="4"/>
                  </a:lnTo>
                  <a:lnTo>
                    <a:pt x="35" y="3"/>
                  </a:lnTo>
                  <a:lnTo>
                    <a:pt x="31" y="4"/>
                  </a:lnTo>
                  <a:lnTo>
                    <a:pt x="28" y="7"/>
                  </a:lnTo>
                  <a:lnTo>
                    <a:pt x="22" y="10"/>
                  </a:lnTo>
                  <a:lnTo>
                    <a:pt x="19" y="11"/>
                  </a:lnTo>
                  <a:lnTo>
                    <a:pt x="16" y="16"/>
                  </a:lnTo>
                  <a:lnTo>
                    <a:pt x="15" y="20"/>
                  </a:lnTo>
                  <a:lnTo>
                    <a:pt x="12" y="22"/>
                  </a:lnTo>
                  <a:lnTo>
                    <a:pt x="10" y="23"/>
                  </a:lnTo>
                  <a:lnTo>
                    <a:pt x="4" y="26"/>
                  </a:lnTo>
                  <a:lnTo>
                    <a:pt x="1" y="31"/>
                  </a:lnTo>
                  <a:lnTo>
                    <a:pt x="1" y="37"/>
                  </a:lnTo>
                  <a:lnTo>
                    <a:pt x="0" y="38"/>
                  </a:lnTo>
                  <a:lnTo>
                    <a:pt x="0" y="37"/>
                  </a:lnTo>
                  <a:lnTo>
                    <a:pt x="0" y="37"/>
                  </a:lnTo>
                  <a:close/>
                </a:path>
              </a:pathLst>
            </a:custGeom>
            <a:solidFill>
              <a:srgbClr val="000000"/>
            </a:solidFill>
            <a:ln w="9525">
              <a:noFill/>
              <a:round/>
              <a:headEnd/>
              <a:tailEnd/>
            </a:ln>
          </p:spPr>
          <p:txBody>
            <a:bodyPr>
              <a:prstTxWarp prst="textNoShape">
                <a:avLst/>
              </a:prstTxWarp>
            </a:bodyPr>
            <a:lstStyle/>
            <a:p>
              <a:endParaRPr lang="en-US"/>
            </a:p>
          </p:txBody>
        </p:sp>
        <p:sp>
          <p:nvSpPr>
            <p:cNvPr id="3840160" name="Freeform 160"/>
            <p:cNvSpPr>
              <a:spLocks/>
            </p:cNvSpPr>
            <p:nvPr/>
          </p:nvSpPr>
          <p:spPr bwMode="auto">
            <a:xfrm>
              <a:off x="1518" y="1061"/>
              <a:ext cx="52" cy="16"/>
            </a:xfrm>
            <a:custGeom>
              <a:avLst/>
              <a:gdLst/>
              <a:ahLst/>
              <a:cxnLst>
                <a:cxn ang="0">
                  <a:pos x="2" y="10"/>
                </a:cxn>
                <a:cxn ang="0">
                  <a:pos x="11" y="10"/>
                </a:cxn>
                <a:cxn ang="0">
                  <a:pos x="17" y="7"/>
                </a:cxn>
                <a:cxn ang="0">
                  <a:pos x="21" y="4"/>
                </a:cxn>
                <a:cxn ang="0">
                  <a:pos x="25" y="1"/>
                </a:cxn>
                <a:cxn ang="0">
                  <a:pos x="31" y="0"/>
                </a:cxn>
                <a:cxn ang="0">
                  <a:pos x="36" y="3"/>
                </a:cxn>
                <a:cxn ang="0">
                  <a:pos x="43" y="9"/>
                </a:cxn>
                <a:cxn ang="0">
                  <a:pos x="48" y="10"/>
                </a:cxn>
                <a:cxn ang="0">
                  <a:pos x="52" y="12"/>
                </a:cxn>
                <a:cxn ang="0">
                  <a:pos x="52" y="13"/>
                </a:cxn>
                <a:cxn ang="0">
                  <a:pos x="52" y="13"/>
                </a:cxn>
                <a:cxn ang="0">
                  <a:pos x="43" y="12"/>
                </a:cxn>
                <a:cxn ang="0">
                  <a:pos x="39" y="9"/>
                </a:cxn>
                <a:cxn ang="0">
                  <a:pos x="34" y="6"/>
                </a:cxn>
                <a:cxn ang="0">
                  <a:pos x="30" y="3"/>
                </a:cxn>
                <a:cxn ang="0">
                  <a:pos x="25" y="4"/>
                </a:cxn>
                <a:cxn ang="0">
                  <a:pos x="21" y="9"/>
                </a:cxn>
                <a:cxn ang="0">
                  <a:pos x="18" y="13"/>
                </a:cxn>
                <a:cxn ang="0">
                  <a:pos x="15" y="15"/>
                </a:cxn>
                <a:cxn ang="0">
                  <a:pos x="12" y="16"/>
                </a:cxn>
                <a:cxn ang="0">
                  <a:pos x="8" y="16"/>
                </a:cxn>
                <a:cxn ang="0">
                  <a:pos x="2" y="13"/>
                </a:cxn>
                <a:cxn ang="0">
                  <a:pos x="0" y="10"/>
                </a:cxn>
                <a:cxn ang="0">
                  <a:pos x="2" y="10"/>
                </a:cxn>
                <a:cxn ang="0">
                  <a:pos x="2" y="10"/>
                </a:cxn>
              </a:cxnLst>
              <a:rect l="0" t="0" r="r" b="b"/>
              <a:pathLst>
                <a:path w="52" h="16">
                  <a:moveTo>
                    <a:pt x="2" y="10"/>
                  </a:moveTo>
                  <a:lnTo>
                    <a:pt x="11" y="10"/>
                  </a:lnTo>
                  <a:lnTo>
                    <a:pt x="17" y="7"/>
                  </a:lnTo>
                  <a:lnTo>
                    <a:pt x="21" y="4"/>
                  </a:lnTo>
                  <a:lnTo>
                    <a:pt x="25" y="1"/>
                  </a:lnTo>
                  <a:lnTo>
                    <a:pt x="31" y="0"/>
                  </a:lnTo>
                  <a:lnTo>
                    <a:pt x="36" y="3"/>
                  </a:lnTo>
                  <a:lnTo>
                    <a:pt x="43" y="9"/>
                  </a:lnTo>
                  <a:lnTo>
                    <a:pt x="48" y="10"/>
                  </a:lnTo>
                  <a:lnTo>
                    <a:pt x="52" y="12"/>
                  </a:lnTo>
                  <a:lnTo>
                    <a:pt x="52" y="13"/>
                  </a:lnTo>
                  <a:lnTo>
                    <a:pt x="52" y="13"/>
                  </a:lnTo>
                  <a:lnTo>
                    <a:pt x="43" y="12"/>
                  </a:lnTo>
                  <a:lnTo>
                    <a:pt x="39" y="9"/>
                  </a:lnTo>
                  <a:lnTo>
                    <a:pt x="34" y="6"/>
                  </a:lnTo>
                  <a:lnTo>
                    <a:pt x="30" y="3"/>
                  </a:lnTo>
                  <a:lnTo>
                    <a:pt x="25" y="4"/>
                  </a:lnTo>
                  <a:lnTo>
                    <a:pt x="21" y="9"/>
                  </a:lnTo>
                  <a:lnTo>
                    <a:pt x="18" y="13"/>
                  </a:lnTo>
                  <a:lnTo>
                    <a:pt x="15" y="15"/>
                  </a:lnTo>
                  <a:lnTo>
                    <a:pt x="12" y="16"/>
                  </a:lnTo>
                  <a:lnTo>
                    <a:pt x="8" y="16"/>
                  </a:lnTo>
                  <a:lnTo>
                    <a:pt x="2" y="13"/>
                  </a:lnTo>
                  <a:lnTo>
                    <a:pt x="0" y="10"/>
                  </a:lnTo>
                  <a:lnTo>
                    <a:pt x="2" y="10"/>
                  </a:lnTo>
                  <a:lnTo>
                    <a:pt x="2" y="10"/>
                  </a:lnTo>
                  <a:close/>
                </a:path>
              </a:pathLst>
            </a:custGeom>
            <a:solidFill>
              <a:srgbClr val="000000"/>
            </a:solidFill>
            <a:ln w="9525">
              <a:noFill/>
              <a:round/>
              <a:headEnd/>
              <a:tailEnd/>
            </a:ln>
          </p:spPr>
          <p:txBody>
            <a:bodyPr>
              <a:prstTxWarp prst="textNoShape">
                <a:avLst/>
              </a:prstTxWarp>
            </a:bodyPr>
            <a:lstStyle/>
            <a:p>
              <a:endParaRPr lang="en-US"/>
            </a:p>
          </p:txBody>
        </p:sp>
        <p:sp>
          <p:nvSpPr>
            <p:cNvPr id="3840161" name="Freeform 161"/>
            <p:cNvSpPr>
              <a:spLocks/>
            </p:cNvSpPr>
            <p:nvPr/>
          </p:nvSpPr>
          <p:spPr bwMode="auto">
            <a:xfrm>
              <a:off x="1560" y="1080"/>
              <a:ext cx="10" cy="24"/>
            </a:xfrm>
            <a:custGeom>
              <a:avLst/>
              <a:gdLst/>
              <a:ahLst/>
              <a:cxnLst>
                <a:cxn ang="0">
                  <a:pos x="1" y="0"/>
                </a:cxn>
                <a:cxn ang="0">
                  <a:pos x="10" y="5"/>
                </a:cxn>
                <a:cxn ang="0">
                  <a:pos x="10" y="7"/>
                </a:cxn>
                <a:cxn ang="0">
                  <a:pos x="9" y="12"/>
                </a:cxn>
                <a:cxn ang="0">
                  <a:pos x="10" y="22"/>
                </a:cxn>
                <a:cxn ang="0">
                  <a:pos x="9" y="24"/>
                </a:cxn>
                <a:cxn ang="0">
                  <a:pos x="7" y="24"/>
                </a:cxn>
                <a:cxn ang="0">
                  <a:pos x="4" y="10"/>
                </a:cxn>
                <a:cxn ang="0">
                  <a:pos x="7" y="5"/>
                </a:cxn>
                <a:cxn ang="0">
                  <a:pos x="4" y="3"/>
                </a:cxn>
                <a:cxn ang="0">
                  <a:pos x="1" y="2"/>
                </a:cxn>
                <a:cxn ang="0">
                  <a:pos x="0" y="0"/>
                </a:cxn>
                <a:cxn ang="0">
                  <a:pos x="1" y="0"/>
                </a:cxn>
                <a:cxn ang="0">
                  <a:pos x="1" y="0"/>
                </a:cxn>
              </a:cxnLst>
              <a:rect l="0" t="0" r="r" b="b"/>
              <a:pathLst>
                <a:path w="10" h="24">
                  <a:moveTo>
                    <a:pt x="1" y="0"/>
                  </a:moveTo>
                  <a:lnTo>
                    <a:pt x="10" y="5"/>
                  </a:lnTo>
                  <a:lnTo>
                    <a:pt x="10" y="7"/>
                  </a:lnTo>
                  <a:lnTo>
                    <a:pt x="9" y="12"/>
                  </a:lnTo>
                  <a:lnTo>
                    <a:pt x="10" y="22"/>
                  </a:lnTo>
                  <a:lnTo>
                    <a:pt x="9" y="24"/>
                  </a:lnTo>
                  <a:lnTo>
                    <a:pt x="7" y="24"/>
                  </a:lnTo>
                  <a:lnTo>
                    <a:pt x="4" y="10"/>
                  </a:lnTo>
                  <a:lnTo>
                    <a:pt x="7" y="5"/>
                  </a:lnTo>
                  <a:lnTo>
                    <a:pt x="4" y="3"/>
                  </a:lnTo>
                  <a:lnTo>
                    <a:pt x="1" y="2"/>
                  </a:lnTo>
                  <a:lnTo>
                    <a:pt x="0" y="0"/>
                  </a:lnTo>
                  <a:lnTo>
                    <a:pt x="1" y="0"/>
                  </a:lnTo>
                  <a:lnTo>
                    <a:pt x="1" y="0"/>
                  </a:lnTo>
                  <a:close/>
                </a:path>
              </a:pathLst>
            </a:custGeom>
            <a:solidFill>
              <a:srgbClr val="000000"/>
            </a:solidFill>
            <a:ln w="9525">
              <a:noFill/>
              <a:round/>
              <a:headEnd/>
              <a:tailEnd/>
            </a:ln>
          </p:spPr>
          <p:txBody>
            <a:bodyPr>
              <a:prstTxWarp prst="textNoShape">
                <a:avLst/>
              </a:prstTxWarp>
            </a:bodyPr>
            <a:lstStyle/>
            <a:p>
              <a:endParaRPr lang="en-US"/>
            </a:p>
          </p:txBody>
        </p:sp>
        <p:sp>
          <p:nvSpPr>
            <p:cNvPr id="3840162" name="Freeform 162"/>
            <p:cNvSpPr>
              <a:spLocks/>
            </p:cNvSpPr>
            <p:nvPr/>
          </p:nvSpPr>
          <p:spPr bwMode="auto">
            <a:xfrm>
              <a:off x="1576" y="1087"/>
              <a:ext cx="17" cy="33"/>
            </a:xfrm>
            <a:custGeom>
              <a:avLst/>
              <a:gdLst/>
              <a:ahLst/>
              <a:cxnLst>
                <a:cxn ang="0">
                  <a:pos x="2" y="0"/>
                </a:cxn>
                <a:cxn ang="0">
                  <a:pos x="14" y="5"/>
                </a:cxn>
                <a:cxn ang="0">
                  <a:pos x="17" y="11"/>
                </a:cxn>
                <a:cxn ang="0">
                  <a:pos x="15" y="20"/>
                </a:cxn>
                <a:cxn ang="0">
                  <a:pos x="12" y="26"/>
                </a:cxn>
                <a:cxn ang="0">
                  <a:pos x="11" y="30"/>
                </a:cxn>
                <a:cxn ang="0">
                  <a:pos x="8" y="33"/>
                </a:cxn>
                <a:cxn ang="0">
                  <a:pos x="5" y="32"/>
                </a:cxn>
                <a:cxn ang="0">
                  <a:pos x="5" y="29"/>
                </a:cxn>
                <a:cxn ang="0">
                  <a:pos x="6" y="24"/>
                </a:cxn>
                <a:cxn ang="0">
                  <a:pos x="9" y="20"/>
                </a:cxn>
                <a:cxn ang="0">
                  <a:pos x="11" y="17"/>
                </a:cxn>
                <a:cxn ang="0">
                  <a:pos x="12" y="6"/>
                </a:cxn>
                <a:cxn ang="0">
                  <a:pos x="8" y="3"/>
                </a:cxn>
                <a:cxn ang="0">
                  <a:pos x="2" y="3"/>
                </a:cxn>
                <a:cxn ang="0">
                  <a:pos x="0" y="2"/>
                </a:cxn>
                <a:cxn ang="0">
                  <a:pos x="2" y="0"/>
                </a:cxn>
                <a:cxn ang="0">
                  <a:pos x="2" y="0"/>
                </a:cxn>
              </a:cxnLst>
              <a:rect l="0" t="0" r="r" b="b"/>
              <a:pathLst>
                <a:path w="17" h="33">
                  <a:moveTo>
                    <a:pt x="2" y="0"/>
                  </a:moveTo>
                  <a:lnTo>
                    <a:pt x="14" y="5"/>
                  </a:lnTo>
                  <a:lnTo>
                    <a:pt x="17" y="11"/>
                  </a:lnTo>
                  <a:lnTo>
                    <a:pt x="15" y="20"/>
                  </a:lnTo>
                  <a:lnTo>
                    <a:pt x="12" y="26"/>
                  </a:lnTo>
                  <a:lnTo>
                    <a:pt x="11" y="30"/>
                  </a:lnTo>
                  <a:lnTo>
                    <a:pt x="8" y="33"/>
                  </a:lnTo>
                  <a:lnTo>
                    <a:pt x="5" y="32"/>
                  </a:lnTo>
                  <a:lnTo>
                    <a:pt x="5" y="29"/>
                  </a:lnTo>
                  <a:lnTo>
                    <a:pt x="6" y="24"/>
                  </a:lnTo>
                  <a:lnTo>
                    <a:pt x="9" y="20"/>
                  </a:lnTo>
                  <a:lnTo>
                    <a:pt x="11" y="17"/>
                  </a:lnTo>
                  <a:lnTo>
                    <a:pt x="12" y="6"/>
                  </a:lnTo>
                  <a:lnTo>
                    <a:pt x="8" y="3"/>
                  </a:lnTo>
                  <a:lnTo>
                    <a:pt x="2" y="3"/>
                  </a:lnTo>
                  <a:lnTo>
                    <a:pt x="0" y="2"/>
                  </a:lnTo>
                  <a:lnTo>
                    <a:pt x="2" y="0"/>
                  </a:lnTo>
                  <a:lnTo>
                    <a:pt x="2" y="0"/>
                  </a:lnTo>
                  <a:close/>
                </a:path>
              </a:pathLst>
            </a:custGeom>
            <a:solidFill>
              <a:srgbClr val="000000"/>
            </a:solidFill>
            <a:ln w="9525">
              <a:noFill/>
              <a:round/>
              <a:headEnd/>
              <a:tailEnd/>
            </a:ln>
          </p:spPr>
          <p:txBody>
            <a:bodyPr>
              <a:prstTxWarp prst="textNoShape">
                <a:avLst/>
              </a:prstTxWarp>
            </a:bodyPr>
            <a:lstStyle/>
            <a:p>
              <a:endParaRPr lang="en-US"/>
            </a:p>
          </p:txBody>
        </p:sp>
        <p:sp>
          <p:nvSpPr>
            <p:cNvPr id="3840163" name="Freeform 163"/>
            <p:cNvSpPr>
              <a:spLocks/>
            </p:cNvSpPr>
            <p:nvPr/>
          </p:nvSpPr>
          <p:spPr bwMode="auto">
            <a:xfrm>
              <a:off x="1396" y="1031"/>
              <a:ext cx="6" cy="27"/>
            </a:xfrm>
            <a:custGeom>
              <a:avLst/>
              <a:gdLst/>
              <a:ahLst/>
              <a:cxnLst>
                <a:cxn ang="0">
                  <a:pos x="6" y="3"/>
                </a:cxn>
                <a:cxn ang="0">
                  <a:pos x="5" y="9"/>
                </a:cxn>
                <a:cxn ang="0">
                  <a:pos x="5" y="13"/>
                </a:cxn>
                <a:cxn ang="0">
                  <a:pos x="3" y="19"/>
                </a:cxn>
                <a:cxn ang="0">
                  <a:pos x="2" y="25"/>
                </a:cxn>
                <a:cxn ang="0">
                  <a:pos x="0" y="27"/>
                </a:cxn>
                <a:cxn ang="0">
                  <a:pos x="0" y="25"/>
                </a:cxn>
                <a:cxn ang="0">
                  <a:pos x="2" y="13"/>
                </a:cxn>
                <a:cxn ang="0">
                  <a:pos x="2" y="7"/>
                </a:cxn>
                <a:cxn ang="0">
                  <a:pos x="2" y="3"/>
                </a:cxn>
                <a:cxn ang="0">
                  <a:pos x="3" y="1"/>
                </a:cxn>
                <a:cxn ang="0">
                  <a:pos x="5" y="0"/>
                </a:cxn>
                <a:cxn ang="0">
                  <a:pos x="6" y="3"/>
                </a:cxn>
                <a:cxn ang="0">
                  <a:pos x="6" y="3"/>
                </a:cxn>
              </a:cxnLst>
              <a:rect l="0" t="0" r="r" b="b"/>
              <a:pathLst>
                <a:path w="6" h="27">
                  <a:moveTo>
                    <a:pt x="6" y="3"/>
                  </a:moveTo>
                  <a:lnTo>
                    <a:pt x="5" y="9"/>
                  </a:lnTo>
                  <a:lnTo>
                    <a:pt x="5" y="13"/>
                  </a:lnTo>
                  <a:lnTo>
                    <a:pt x="3" y="19"/>
                  </a:lnTo>
                  <a:lnTo>
                    <a:pt x="2" y="25"/>
                  </a:lnTo>
                  <a:lnTo>
                    <a:pt x="0" y="27"/>
                  </a:lnTo>
                  <a:lnTo>
                    <a:pt x="0" y="25"/>
                  </a:lnTo>
                  <a:lnTo>
                    <a:pt x="2" y="13"/>
                  </a:lnTo>
                  <a:lnTo>
                    <a:pt x="2" y="7"/>
                  </a:lnTo>
                  <a:lnTo>
                    <a:pt x="2" y="3"/>
                  </a:lnTo>
                  <a:lnTo>
                    <a:pt x="3" y="1"/>
                  </a:lnTo>
                  <a:lnTo>
                    <a:pt x="5" y="0"/>
                  </a:lnTo>
                  <a:lnTo>
                    <a:pt x="6" y="3"/>
                  </a:lnTo>
                  <a:lnTo>
                    <a:pt x="6" y="3"/>
                  </a:lnTo>
                  <a:close/>
                </a:path>
              </a:pathLst>
            </a:custGeom>
            <a:solidFill>
              <a:srgbClr val="000000"/>
            </a:solidFill>
            <a:ln w="9525">
              <a:noFill/>
              <a:round/>
              <a:headEnd/>
              <a:tailEnd/>
            </a:ln>
          </p:spPr>
          <p:txBody>
            <a:bodyPr>
              <a:prstTxWarp prst="textNoShape">
                <a:avLst/>
              </a:prstTxWarp>
            </a:bodyPr>
            <a:lstStyle/>
            <a:p>
              <a:endParaRPr lang="en-US"/>
            </a:p>
          </p:txBody>
        </p:sp>
        <p:sp>
          <p:nvSpPr>
            <p:cNvPr id="3840164" name="Freeform 164"/>
            <p:cNvSpPr>
              <a:spLocks/>
            </p:cNvSpPr>
            <p:nvPr/>
          </p:nvSpPr>
          <p:spPr bwMode="auto">
            <a:xfrm>
              <a:off x="1411" y="1041"/>
              <a:ext cx="10" cy="27"/>
            </a:xfrm>
            <a:custGeom>
              <a:avLst/>
              <a:gdLst/>
              <a:ahLst/>
              <a:cxnLst>
                <a:cxn ang="0">
                  <a:pos x="10" y="0"/>
                </a:cxn>
                <a:cxn ang="0">
                  <a:pos x="9" y="9"/>
                </a:cxn>
                <a:cxn ang="0">
                  <a:pos x="7" y="18"/>
                </a:cxn>
                <a:cxn ang="0">
                  <a:pos x="4" y="26"/>
                </a:cxn>
                <a:cxn ang="0">
                  <a:pos x="3" y="27"/>
                </a:cxn>
                <a:cxn ang="0">
                  <a:pos x="1" y="27"/>
                </a:cxn>
                <a:cxn ang="0">
                  <a:pos x="0" y="24"/>
                </a:cxn>
                <a:cxn ang="0">
                  <a:pos x="3" y="15"/>
                </a:cxn>
                <a:cxn ang="0">
                  <a:pos x="9" y="0"/>
                </a:cxn>
                <a:cxn ang="0">
                  <a:pos x="10" y="0"/>
                </a:cxn>
                <a:cxn ang="0">
                  <a:pos x="10" y="0"/>
                </a:cxn>
              </a:cxnLst>
              <a:rect l="0" t="0" r="r" b="b"/>
              <a:pathLst>
                <a:path w="10" h="27">
                  <a:moveTo>
                    <a:pt x="10" y="0"/>
                  </a:moveTo>
                  <a:lnTo>
                    <a:pt x="9" y="9"/>
                  </a:lnTo>
                  <a:lnTo>
                    <a:pt x="7" y="18"/>
                  </a:lnTo>
                  <a:lnTo>
                    <a:pt x="4" y="26"/>
                  </a:lnTo>
                  <a:lnTo>
                    <a:pt x="3" y="27"/>
                  </a:lnTo>
                  <a:lnTo>
                    <a:pt x="1" y="27"/>
                  </a:lnTo>
                  <a:lnTo>
                    <a:pt x="0" y="24"/>
                  </a:lnTo>
                  <a:lnTo>
                    <a:pt x="3" y="15"/>
                  </a:lnTo>
                  <a:lnTo>
                    <a:pt x="9" y="0"/>
                  </a:lnTo>
                  <a:lnTo>
                    <a:pt x="10" y="0"/>
                  </a:lnTo>
                  <a:lnTo>
                    <a:pt x="10" y="0"/>
                  </a:lnTo>
                  <a:close/>
                </a:path>
              </a:pathLst>
            </a:custGeom>
            <a:solidFill>
              <a:srgbClr val="000000"/>
            </a:solidFill>
            <a:ln w="9525">
              <a:noFill/>
              <a:round/>
              <a:headEnd/>
              <a:tailEnd/>
            </a:ln>
          </p:spPr>
          <p:txBody>
            <a:bodyPr>
              <a:prstTxWarp prst="textNoShape">
                <a:avLst/>
              </a:prstTxWarp>
            </a:bodyPr>
            <a:lstStyle/>
            <a:p>
              <a:endParaRPr lang="en-US"/>
            </a:p>
          </p:txBody>
        </p:sp>
        <p:sp>
          <p:nvSpPr>
            <p:cNvPr id="3840165" name="Freeform 165"/>
            <p:cNvSpPr>
              <a:spLocks/>
            </p:cNvSpPr>
            <p:nvPr/>
          </p:nvSpPr>
          <p:spPr bwMode="auto">
            <a:xfrm>
              <a:off x="1408" y="1031"/>
              <a:ext cx="21" cy="24"/>
            </a:xfrm>
            <a:custGeom>
              <a:avLst/>
              <a:gdLst/>
              <a:ahLst/>
              <a:cxnLst>
                <a:cxn ang="0">
                  <a:pos x="1" y="0"/>
                </a:cxn>
                <a:cxn ang="0">
                  <a:pos x="10" y="3"/>
                </a:cxn>
                <a:cxn ang="0">
                  <a:pos x="16" y="10"/>
                </a:cxn>
                <a:cxn ang="0">
                  <a:pos x="21" y="22"/>
                </a:cxn>
                <a:cxn ang="0">
                  <a:pos x="19" y="24"/>
                </a:cxn>
                <a:cxn ang="0">
                  <a:pos x="18" y="24"/>
                </a:cxn>
                <a:cxn ang="0">
                  <a:pos x="16" y="21"/>
                </a:cxn>
                <a:cxn ang="0">
                  <a:pos x="15" y="19"/>
                </a:cxn>
                <a:cxn ang="0">
                  <a:pos x="10" y="13"/>
                </a:cxn>
                <a:cxn ang="0">
                  <a:pos x="6" y="6"/>
                </a:cxn>
                <a:cxn ang="0">
                  <a:pos x="4" y="3"/>
                </a:cxn>
                <a:cxn ang="0">
                  <a:pos x="1" y="1"/>
                </a:cxn>
                <a:cxn ang="0">
                  <a:pos x="0" y="0"/>
                </a:cxn>
                <a:cxn ang="0">
                  <a:pos x="1" y="0"/>
                </a:cxn>
                <a:cxn ang="0">
                  <a:pos x="1" y="0"/>
                </a:cxn>
              </a:cxnLst>
              <a:rect l="0" t="0" r="r" b="b"/>
              <a:pathLst>
                <a:path w="21" h="24">
                  <a:moveTo>
                    <a:pt x="1" y="0"/>
                  </a:moveTo>
                  <a:lnTo>
                    <a:pt x="10" y="3"/>
                  </a:lnTo>
                  <a:lnTo>
                    <a:pt x="16" y="10"/>
                  </a:lnTo>
                  <a:lnTo>
                    <a:pt x="21" y="22"/>
                  </a:lnTo>
                  <a:lnTo>
                    <a:pt x="19" y="24"/>
                  </a:lnTo>
                  <a:lnTo>
                    <a:pt x="18" y="24"/>
                  </a:lnTo>
                  <a:lnTo>
                    <a:pt x="16" y="21"/>
                  </a:lnTo>
                  <a:lnTo>
                    <a:pt x="15" y="19"/>
                  </a:lnTo>
                  <a:lnTo>
                    <a:pt x="10" y="13"/>
                  </a:lnTo>
                  <a:lnTo>
                    <a:pt x="6" y="6"/>
                  </a:lnTo>
                  <a:lnTo>
                    <a:pt x="4" y="3"/>
                  </a:lnTo>
                  <a:lnTo>
                    <a:pt x="1" y="1"/>
                  </a:lnTo>
                  <a:lnTo>
                    <a:pt x="0" y="0"/>
                  </a:lnTo>
                  <a:lnTo>
                    <a:pt x="1" y="0"/>
                  </a:lnTo>
                  <a:lnTo>
                    <a:pt x="1" y="0"/>
                  </a:lnTo>
                  <a:close/>
                </a:path>
              </a:pathLst>
            </a:custGeom>
            <a:solidFill>
              <a:srgbClr val="000000"/>
            </a:solidFill>
            <a:ln w="9525">
              <a:noFill/>
              <a:round/>
              <a:headEnd/>
              <a:tailEnd/>
            </a:ln>
          </p:spPr>
          <p:txBody>
            <a:bodyPr>
              <a:prstTxWarp prst="textNoShape">
                <a:avLst/>
              </a:prstTxWarp>
            </a:bodyPr>
            <a:lstStyle/>
            <a:p>
              <a:endParaRPr lang="en-US"/>
            </a:p>
          </p:txBody>
        </p:sp>
        <p:sp>
          <p:nvSpPr>
            <p:cNvPr id="3840166" name="Freeform 166"/>
            <p:cNvSpPr>
              <a:spLocks/>
            </p:cNvSpPr>
            <p:nvPr/>
          </p:nvSpPr>
          <p:spPr bwMode="auto">
            <a:xfrm>
              <a:off x="1390" y="1061"/>
              <a:ext cx="18" cy="165"/>
            </a:xfrm>
            <a:custGeom>
              <a:avLst/>
              <a:gdLst/>
              <a:ahLst/>
              <a:cxnLst>
                <a:cxn ang="0">
                  <a:pos x="17" y="3"/>
                </a:cxn>
                <a:cxn ang="0">
                  <a:pos x="14" y="6"/>
                </a:cxn>
                <a:cxn ang="0">
                  <a:pos x="12" y="10"/>
                </a:cxn>
                <a:cxn ang="0">
                  <a:pos x="9" y="22"/>
                </a:cxn>
                <a:cxn ang="0">
                  <a:pos x="8" y="35"/>
                </a:cxn>
                <a:cxn ang="0">
                  <a:pos x="5" y="49"/>
                </a:cxn>
                <a:cxn ang="0">
                  <a:pos x="5" y="53"/>
                </a:cxn>
                <a:cxn ang="0">
                  <a:pos x="6" y="62"/>
                </a:cxn>
                <a:cxn ang="0">
                  <a:pos x="8" y="73"/>
                </a:cxn>
                <a:cxn ang="0">
                  <a:pos x="8" y="82"/>
                </a:cxn>
                <a:cxn ang="0">
                  <a:pos x="9" y="90"/>
                </a:cxn>
                <a:cxn ang="0">
                  <a:pos x="11" y="101"/>
                </a:cxn>
                <a:cxn ang="0">
                  <a:pos x="11" y="110"/>
                </a:cxn>
                <a:cxn ang="0">
                  <a:pos x="9" y="119"/>
                </a:cxn>
                <a:cxn ang="0">
                  <a:pos x="6" y="137"/>
                </a:cxn>
                <a:cxn ang="0">
                  <a:pos x="5" y="148"/>
                </a:cxn>
                <a:cxn ang="0">
                  <a:pos x="6" y="151"/>
                </a:cxn>
                <a:cxn ang="0">
                  <a:pos x="9" y="154"/>
                </a:cxn>
                <a:cxn ang="0">
                  <a:pos x="12" y="163"/>
                </a:cxn>
                <a:cxn ang="0">
                  <a:pos x="12" y="165"/>
                </a:cxn>
                <a:cxn ang="0">
                  <a:pos x="11" y="165"/>
                </a:cxn>
                <a:cxn ang="0">
                  <a:pos x="3" y="157"/>
                </a:cxn>
                <a:cxn ang="0">
                  <a:pos x="2" y="148"/>
                </a:cxn>
                <a:cxn ang="0">
                  <a:pos x="5" y="135"/>
                </a:cxn>
                <a:cxn ang="0">
                  <a:pos x="6" y="102"/>
                </a:cxn>
                <a:cxn ang="0">
                  <a:pos x="3" y="82"/>
                </a:cxn>
                <a:cxn ang="0">
                  <a:pos x="2" y="73"/>
                </a:cxn>
                <a:cxn ang="0">
                  <a:pos x="0" y="53"/>
                </a:cxn>
                <a:cxn ang="0">
                  <a:pos x="0" y="47"/>
                </a:cxn>
                <a:cxn ang="0">
                  <a:pos x="5" y="19"/>
                </a:cxn>
                <a:cxn ang="0">
                  <a:pos x="9" y="7"/>
                </a:cxn>
                <a:cxn ang="0">
                  <a:pos x="12" y="3"/>
                </a:cxn>
                <a:cxn ang="0">
                  <a:pos x="17" y="0"/>
                </a:cxn>
                <a:cxn ang="0">
                  <a:pos x="18" y="1"/>
                </a:cxn>
                <a:cxn ang="0">
                  <a:pos x="17" y="3"/>
                </a:cxn>
                <a:cxn ang="0">
                  <a:pos x="17" y="3"/>
                </a:cxn>
              </a:cxnLst>
              <a:rect l="0" t="0" r="r" b="b"/>
              <a:pathLst>
                <a:path w="18" h="165">
                  <a:moveTo>
                    <a:pt x="17" y="3"/>
                  </a:moveTo>
                  <a:lnTo>
                    <a:pt x="14" y="6"/>
                  </a:lnTo>
                  <a:lnTo>
                    <a:pt x="12" y="10"/>
                  </a:lnTo>
                  <a:lnTo>
                    <a:pt x="9" y="22"/>
                  </a:lnTo>
                  <a:lnTo>
                    <a:pt x="8" y="35"/>
                  </a:lnTo>
                  <a:lnTo>
                    <a:pt x="5" y="49"/>
                  </a:lnTo>
                  <a:lnTo>
                    <a:pt x="5" y="53"/>
                  </a:lnTo>
                  <a:lnTo>
                    <a:pt x="6" y="62"/>
                  </a:lnTo>
                  <a:lnTo>
                    <a:pt x="8" y="73"/>
                  </a:lnTo>
                  <a:lnTo>
                    <a:pt x="8" y="82"/>
                  </a:lnTo>
                  <a:lnTo>
                    <a:pt x="9" y="90"/>
                  </a:lnTo>
                  <a:lnTo>
                    <a:pt x="11" y="101"/>
                  </a:lnTo>
                  <a:lnTo>
                    <a:pt x="11" y="110"/>
                  </a:lnTo>
                  <a:lnTo>
                    <a:pt x="9" y="119"/>
                  </a:lnTo>
                  <a:lnTo>
                    <a:pt x="6" y="137"/>
                  </a:lnTo>
                  <a:lnTo>
                    <a:pt x="5" y="148"/>
                  </a:lnTo>
                  <a:lnTo>
                    <a:pt x="6" y="151"/>
                  </a:lnTo>
                  <a:lnTo>
                    <a:pt x="9" y="154"/>
                  </a:lnTo>
                  <a:lnTo>
                    <a:pt x="12" y="163"/>
                  </a:lnTo>
                  <a:lnTo>
                    <a:pt x="12" y="165"/>
                  </a:lnTo>
                  <a:lnTo>
                    <a:pt x="11" y="165"/>
                  </a:lnTo>
                  <a:lnTo>
                    <a:pt x="3" y="157"/>
                  </a:lnTo>
                  <a:lnTo>
                    <a:pt x="2" y="148"/>
                  </a:lnTo>
                  <a:lnTo>
                    <a:pt x="5" y="135"/>
                  </a:lnTo>
                  <a:lnTo>
                    <a:pt x="6" y="102"/>
                  </a:lnTo>
                  <a:lnTo>
                    <a:pt x="3" y="82"/>
                  </a:lnTo>
                  <a:lnTo>
                    <a:pt x="2" y="73"/>
                  </a:lnTo>
                  <a:lnTo>
                    <a:pt x="0" y="53"/>
                  </a:lnTo>
                  <a:lnTo>
                    <a:pt x="0" y="47"/>
                  </a:lnTo>
                  <a:lnTo>
                    <a:pt x="5" y="19"/>
                  </a:lnTo>
                  <a:lnTo>
                    <a:pt x="9" y="7"/>
                  </a:lnTo>
                  <a:lnTo>
                    <a:pt x="12" y="3"/>
                  </a:lnTo>
                  <a:lnTo>
                    <a:pt x="17" y="0"/>
                  </a:lnTo>
                  <a:lnTo>
                    <a:pt x="18" y="1"/>
                  </a:lnTo>
                  <a:lnTo>
                    <a:pt x="17" y="3"/>
                  </a:lnTo>
                  <a:lnTo>
                    <a:pt x="17" y="3"/>
                  </a:lnTo>
                  <a:close/>
                </a:path>
              </a:pathLst>
            </a:custGeom>
            <a:solidFill>
              <a:srgbClr val="000000"/>
            </a:solidFill>
            <a:ln w="9525">
              <a:noFill/>
              <a:round/>
              <a:headEnd/>
              <a:tailEnd/>
            </a:ln>
          </p:spPr>
          <p:txBody>
            <a:bodyPr>
              <a:prstTxWarp prst="textNoShape">
                <a:avLst/>
              </a:prstTxWarp>
            </a:bodyPr>
            <a:lstStyle/>
            <a:p>
              <a:endParaRPr lang="en-US"/>
            </a:p>
          </p:txBody>
        </p:sp>
        <p:sp>
          <p:nvSpPr>
            <p:cNvPr id="3840167" name="Freeform 167"/>
            <p:cNvSpPr>
              <a:spLocks/>
            </p:cNvSpPr>
            <p:nvPr/>
          </p:nvSpPr>
          <p:spPr bwMode="auto">
            <a:xfrm>
              <a:off x="1409" y="1065"/>
              <a:ext cx="18" cy="104"/>
            </a:xfrm>
            <a:custGeom>
              <a:avLst/>
              <a:gdLst/>
              <a:ahLst/>
              <a:cxnLst>
                <a:cxn ang="0">
                  <a:pos x="3" y="0"/>
                </a:cxn>
                <a:cxn ang="0">
                  <a:pos x="8" y="22"/>
                </a:cxn>
                <a:cxn ang="0">
                  <a:pos x="8" y="25"/>
                </a:cxn>
                <a:cxn ang="0">
                  <a:pos x="8" y="31"/>
                </a:cxn>
                <a:cxn ang="0">
                  <a:pos x="9" y="49"/>
                </a:cxn>
                <a:cxn ang="0">
                  <a:pos x="11" y="57"/>
                </a:cxn>
                <a:cxn ang="0">
                  <a:pos x="12" y="63"/>
                </a:cxn>
                <a:cxn ang="0">
                  <a:pos x="17" y="75"/>
                </a:cxn>
                <a:cxn ang="0">
                  <a:pos x="18" y="89"/>
                </a:cxn>
                <a:cxn ang="0">
                  <a:pos x="18" y="103"/>
                </a:cxn>
                <a:cxn ang="0">
                  <a:pos x="18" y="104"/>
                </a:cxn>
                <a:cxn ang="0">
                  <a:pos x="17" y="103"/>
                </a:cxn>
                <a:cxn ang="0">
                  <a:pos x="15" y="97"/>
                </a:cxn>
                <a:cxn ang="0">
                  <a:pos x="14" y="89"/>
                </a:cxn>
                <a:cxn ang="0">
                  <a:pos x="9" y="76"/>
                </a:cxn>
                <a:cxn ang="0">
                  <a:pos x="8" y="70"/>
                </a:cxn>
                <a:cxn ang="0">
                  <a:pos x="6" y="64"/>
                </a:cxn>
                <a:cxn ang="0">
                  <a:pos x="3" y="51"/>
                </a:cxn>
                <a:cxn ang="0">
                  <a:pos x="3" y="42"/>
                </a:cxn>
                <a:cxn ang="0">
                  <a:pos x="3" y="31"/>
                </a:cxn>
                <a:cxn ang="0">
                  <a:pos x="3" y="25"/>
                </a:cxn>
                <a:cxn ang="0">
                  <a:pos x="3" y="22"/>
                </a:cxn>
                <a:cxn ang="0">
                  <a:pos x="0" y="2"/>
                </a:cxn>
                <a:cxn ang="0">
                  <a:pos x="2" y="0"/>
                </a:cxn>
                <a:cxn ang="0">
                  <a:pos x="3" y="0"/>
                </a:cxn>
                <a:cxn ang="0">
                  <a:pos x="3" y="0"/>
                </a:cxn>
              </a:cxnLst>
              <a:rect l="0" t="0" r="r" b="b"/>
              <a:pathLst>
                <a:path w="18" h="104">
                  <a:moveTo>
                    <a:pt x="3" y="0"/>
                  </a:moveTo>
                  <a:lnTo>
                    <a:pt x="8" y="22"/>
                  </a:lnTo>
                  <a:lnTo>
                    <a:pt x="8" y="25"/>
                  </a:lnTo>
                  <a:lnTo>
                    <a:pt x="8" y="31"/>
                  </a:lnTo>
                  <a:lnTo>
                    <a:pt x="9" y="49"/>
                  </a:lnTo>
                  <a:lnTo>
                    <a:pt x="11" y="57"/>
                  </a:lnTo>
                  <a:lnTo>
                    <a:pt x="12" y="63"/>
                  </a:lnTo>
                  <a:lnTo>
                    <a:pt x="17" y="75"/>
                  </a:lnTo>
                  <a:lnTo>
                    <a:pt x="18" y="89"/>
                  </a:lnTo>
                  <a:lnTo>
                    <a:pt x="18" y="103"/>
                  </a:lnTo>
                  <a:lnTo>
                    <a:pt x="18" y="104"/>
                  </a:lnTo>
                  <a:lnTo>
                    <a:pt x="17" y="103"/>
                  </a:lnTo>
                  <a:lnTo>
                    <a:pt x="15" y="97"/>
                  </a:lnTo>
                  <a:lnTo>
                    <a:pt x="14" y="89"/>
                  </a:lnTo>
                  <a:lnTo>
                    <a:pt x="9" y="76"/>
                  </a:lnTo>
                  <a:lnTo>
                    <a:pt x="8" y="70"/>
                  </a:lnTo>
                  <a:lnTo>
                    <a:pt x="6" y="64"/>
                  </a:lnTo>
                  <a:lnTo>
                    <a:pt x="3" y="51"/>
                  </a:lnTo>
                  <a:lnTo>
                    <a:pt x="3" y="42"/>
                  </a:lnTo>
                  <a:lnTo>
                    <a:pt x="3" y="31"/>
                  </a:lnTo>
                  <a:lnTo>
                    <a:pt x="3" y="25"/>
                  </a:lnTo>
                  <a:lnTo>
                    <a:pt x="3" y="22"/>
                  </a:lnTo>
                  <a:lnTo>
                    <a:pt x="0" y="2"/>
                  </a:lnTo>
                  <a:lnTo>
                    <a:pt x="2" y="0"/>
                  </a:lnTo>
                  <a:lnTo>
                    <a:pt x="3" y="0"/>
                  </a:lnTo>
                  <a:lnTo>
                    <a:pt x="3" y="0"/>
                  </a:lnTo>
                  <a:close/>
                </a:path>
              </a:pathLst>
            </a:custGeom>
            <a:solidFill>
              <a:srgbClr val="000000"/>
            </a:solidFill>
            <a:ln w="9525">
              <a:noFill/>
              <a:round/>
              <a:headEnd/>
              <a:tailEnd/>
            </a:ln>
          </p:spPr>
          <p:txBody>
            <a:bodyPr>
              <a:prstTxWarp prst="textNoShape">
                <a:avLst/>
              </a:prstTxWarp>
            </a:bodyPr>
            <a:lstStyle/>
            <a:p>
              <a:endParaRPr lang="en-US"/>
            </a:p>
          </p:txBody>
        </p:sp>
        <p:sp>
          <p:nvSpPr>
            <p:cNvPr id="3840168" name="Freeform 168"/>
            <p:cNvSpPr>
              <a:spLocks/>
            </p:cNvSpPr>
            <p:nvPr/>
          </p:nvSpPr>
          <p:spPr bwMode="auto">
            <a:xfrm>
              <a:off x="1436" y="968"/>
              <a:ext cx="29" cy="93"/>
            </a:xfrm>
            <a:custGeom>
              <a:avLst/>
              <a:gdLst/>
              <a:ahLst/>
              <a:cxnLst>
                <a:cxn ang="0">
                  <a:pos x="29" y="3"/>
                </a:cxn>
                <a:cxn ang="0">
                  <a:pos x="26" y="6"/>
                </a:cxn>
                <a:cxn ang="0">
                  <a:pos x="21" y="9"/>
                </a:cxn>
                <a:cxn ang="0">
                  <a:pos x="17" y="15"/>
                </a:cxn>
                <a:cxn ang="0">
                  <a:pos x="11" y="33"/>
                </a:cxn>
                <a:cxn ang="0">
                  <a:pos x="8" y="44"/>
                </a:cxn>
                <a:cxn ang="0">
                  <a:pos x="6" y="66"/>
                </a:cxn>
                <a:cxn ang="0">
                  <a:pos x="9" y="90"/>
                </a:cxn>
                <a:cxn ang="0">
                  <a:pos x="8" y="93"/>
                </a:cxn>
                <a:cxn ang="0">
                  <a:pos x="6" y="91"/>
                </a:cxn>
                <a:cxn ang="0">
                  <a:pos x="0" y="42"/>
                </a:cxn>
                <a:cxn ang="0">
                  <a:pos x="3" y="32"/>
                </a:cxn>
                <a:cxn ang="0">
                  <a:pos x="5" y="26"/>
                </a:cxn>
                <a:cxn ang="0">
                  <a:pos x="6" y="21"/>
                </a:cxn>
                <a:cxn ang="0">
                  <a:pos x="9" y="17"/>
                </a:cxn>
                <a:cxn ang="0">
                  <a:pos x="12" y="14"/>
                </a:cxn>
                <a:cxn ang="0">
                  <a:pos x="15" y="11"/>
                </a:cxn>
                <a:cxn ang="0">
                  <a:pos x="18" y="8"/>
                </a:cxn>
                <a:cxn ang="0">
                  <a:pos x="23" y="5"/>
                </a:cxn>
                <a:cxn ang="0">
                  <a:pos x="27" y="0"/>
                </a:cxn>
                <a:cxn ang="0">
                  <a:pos x="29" y="2"/>
                </a:cxn>
                <a:cxn ang="0">
                  <a:pos x="29" y="3"/>
                </a:cxn>
                <a:cxn ang="0">
                  <a:pos x="29" y="3"/>
                </a:cxn>
              </a:cxnLst>
              <a:rect l="0" t="0" r="r" b="b"/>
              <a:pathLst>
                <a:path w="29" h="93">
                  <a:moveTo>
                    <a:pt x="29" y="3"/>
                  </a:moveTo>
                  <a:lnTo>
                    <a:pt x="26" y="6"/>
                  </a:lnTo>
                  <a:lnTo>
                    <a:pt x="21" y="9"/>
                  </a:lnTo>
                  <a:lnTo>
                    <a:pt x="17" y="15"/>
                  </a:lnTo>
                  <a:lnTo>
                    <a:pt x="11" y="33"/>
                  </a:lnTo>
                  <a:lnTo>
                    <a:pt x="8" y="44"/>
                  </a:lnTo>
                  <a:lnTo>
                    <a:pt x="6" y="66"/>
                  </a:lnTo>
                  <a:lnTo>
                    <a:pt x="9" y="90"/>
                  </a:lnTo>
                  <a:lnTo>
                    <a:pt x="8" y="93"/>
                  </a:lnTo>
                  <a:lnTo>
                    <a:pt x="6" y="91"/>
                  </a:lnTo>
                  <a:lnTo>
                    <a:pt x="0" y="42"/>
                  </a:lnTo>
                  <a:lnTo>
                    <a:pt x="3" y="32"/>
                  </a:lnTo>
                  <a:lnTo>
                    <a:pt x="5" y="26"/>
                  </a:lnTo>
                  <a:lnTo>
                    <a:pt x="6" y="21"/>
                  </a:lnTo>
                  <a:lnTo>
                    <a:pt x="9" y="17"/>
                  </a:lnTo>
                  <a:lnTo>
                    <a:pt x="12" y="14"/>
                  </a:lnTo>
                  <a:lnTo>
                    <a:pt x="15" y="11"/>
                  </a:lnTo>
                  <a:lnTo>
                    <a:pt x="18" y="8"/>
                  </a:lnTo>
                  <a:lnTo>
                    <a:pt x="23" y="5"/>
                  </a:lnTo>
                  <a:lnTo>
                    <a:pt x="27" y="0"/>
                  </a:lnTo>
                  <a:lnTo>
                    <a:pt x="29" y="2"/>
                  </a:lnTo>
                  <a:lnTo>
                    <a:pt x="29" y="3"/>
                  </a:lnTo>
                  <a:lnTo>
                    <a:pt x="29" y="3"/>
                  </a:lnTo>
                  <a:close/>
                </a:path>
              </a:pathLst>
            </a:custGeom>
            <a:solidFill>
              <a:srgbClr val="000000"/>
            </a:solidFill>
            <a:ln w="9525">
              <a:noFill/>
              <a:round/>
              <a:headEnd/>
              <a:tailEnd/>
            </a:ln>
          </p:spPr>
          <p:txBody>
            <a:bodyPr>
              <a:prstTxWarp prst="textNoShape">
                <a:avLst/>
              </a:prstTxWarp>
            </a:bodyPr>
            <a:lstStyle/>
            <a:p>
              <a:endParaRPr lang="en-US"/>
            </a:p>
          </p:txBody>
        </p:sp>
        <p:sp>
          <p:nvSpPr>
            <p:cNvPr id="3840169" name="Freeform 169"/>
            <p:cNvSpPr>
              <a:spLocks/>
            </p:cNvSpPr>
            <p:nvPr/>
          </p:nvSpPr>
          <p:spPr bwMode="auto">
            <a:xfrm>
              <a:off x="1439" y="1006"/>
              <a:ext cx="24" cy="138"/>
            </a:xfrm>
            <a:custGeom>
              <a:avLst/>
              <a:gdLst/>
              <a:ahLst/>
              <a:cxnLst>
                <a:cxn ang="0">
                  <a:pos x="24" y="1"/>
                </a:cxn>
                <a:cxn ang="0">
                  <a:pos x="17" y="13"/>
                </a:cxn>
                <a:cxn ang="0">
                  <a:pos x="12" y="25"/>
                </a:cxn>
                <a:cxn ang="0">
                  <a:pos x="11" y="37"/>
                </a:cxn>
                <a:cxn ang="0">
                  <a:pos x="8" y="52"/>
                </a:cxn>
                <a:cxn ang="0">
                  <a:pos x="6" y="61"/>
                </a:cxn>
                <a:cxn ang="0">
                  <a:pos x="6" y="70"/>
                </a:cxn>
                <a:cxn ang="0">
                  <a:pos x="8" y="83"/>
                </a:cxn>
                <a:cxn ang="0">
                  <a:pos x="9" y="98"/>
                </a:cxn>
                <a:cxn ang="0">
                  <a:pos x="9" y="107"/>
                </a:cxn>
                <a:cxn ang="0">
                  <a:pos x="9" y="114"/>
                </a:cxn>
                <a:cxn ang="0">
                  <a:pos x="8" y="120"/>
                </a:cxn>
                <a:cxn ang="0">
                  <a:pos x="3" y="138"/>
                </a:cxn>
                <a:cxn ang="0">
                  <a:pos x="2" y="138"/>
                </a:cxn>
                <a:cxn ang="0">
                  <a:pos x="2" y="138"/>
                </a:cxn>
                <a:cxn ang="0">
                  <a:pos x="2" y="128"/>
                </a:cxn>
                <a:cxn ang="0">
                  <a:pos x="2" y="119"/>
                </a:cxn>
                <a:cxn ang="0">
                  <a:pos x="5" y="107"/>
                </a:cxn>
                <a:cxn ang="0">
                  <a:pos x="5" y="98"/>
                </a:cxn>
                <a:cxn ang="0">
                  <a:pos x="3" y="83"/>
                </a:cxn>
                <a:cxn ang="0">
                  <a:pos x="0" y="70"/>
                </a:cxn>
                <a:cxn ang="0">
                  <a:pos x="0" y="59"/>
                </a:cxn>
                <a:cxn ang="0">
                  <a:pos x="2" y="49"/>
                </a:cxn>
                <a:cxn ang="0">
                  <a:pos x="6" y="34"/>
                </a:cxn>
                <a:cxn ang="0">
                  <a:pos x="9" y="22"/>
                </a:cxn>
                <a:cxn ang="0">
                  <a:pos x="11" y="18"/>
                </a:cxn>
                <a:cxn ang="0">
                  <a:pos x="14" y="12"/>
                </a:cxn>
                <a:cxn ang="0">
                  <a:pos x="18" y="6"/>
                </a:cxn>
                <a:cxn ang="0">
                  <a:pos x="23" y="0"/>
                </a:cxn>
                <a:cxn ang="0">
                  <a:pos x="24" y="0"/>
                </a:cxn>
                <a:cxn ang="0">
                  <a:pos x="24" y="1"/>
                </a:cxn>
                <a:cxn ang="0">
                  <a:pos x="24" y="1"/>
                </a:cxn>
                <a:cxn ang="0">
                  <a:pos x="24" y="1"/>
                </a:cxn>
              </a:cxnLst>
              <a:rect l="0" t="0" r="r" b="b"/>
              <a:pathLst>
                <a:path w="24" h="138">
                  <a:moveTo>
                    <a:pt x="24" y="1"/>
                  </a:moveTo>
                  <a:lnTo>
                    <a:pt x="17" y="13"/>
                  </a:lnTo>
                  <a:lnTo>
                    <a:pt x="12" y="25"/>
                  </a:lnTo>
                  <a:lnTo>
                    <a:pt x="11" y="37"/>
                  </a:lnTo>
                  <a:lnTo>
                    <a:pt x="8" y="52"/>
                  </a:lnTo>
                  <a:lnTo>
                    <a:pt x="6" y="61"/>
                  </a:lnTo>
                  <a:lnTo>
                    <a:pt x="6" y="70"/>
                  </a:lnTo>
                  <a:lnTo>
                    <a:pt x="8" y="83"/>
                  </a:lnTo>
                  <a:lnTo>
                    <a:pt x="9" y="98"/>
                  </a:lnTo>
                  <a:lnTo>
                    <a:pt x="9" y="107"/>
                  </a:lnTo>
                  <a:lnTo>
                    <a:pt x="9" y="114"/>
                  </a:lnTo>
                  <a:lnTo>
                    <a:pt x="8" y="120"/>
                  </a:lnTo>
                  <a:lnTo>
                    <a:pt x="3" y="138"/>
                  </a:lnTo>
                  <a:lnTo>
                    <a:pt x="2" y="138"/>
                  </a:lnTo>
                  <a:lnTo>
                    <a:pt x="2" y="138"/>
                  </a:lnTo>
                  <a:lnTo>
                    <a:pt x="2" y="128"/>
                  </a:lnTo>
                  <a:lnTo>
                    <a:pt x="2" y="119"/>
                  </a:lnTo>
                  <a:lnTo>
                    <a:pt x="5" y="107"/>
                  </a:lnTo>
                  <a:lnTo>
                    <a:pt x="5" y="98"/>
                  </a:lnTo>
                  <a:lnTo>
                    <a:pt x="3" y="83"/>
                  </a:lnTo>
                  <a:lnTo>
                    <a:pt x="0" y="70"/>
                  </a:lnTo>
                  <a:lnTo>
                    <a:pt x="0" y="59"/>
                  </a:lnTo>
                  <a:lnTo>
                    <a:pt x="2" y="49"/>
                  </a:lnTo>
                  <a:lnTo>
                    <a:pt x="6" y="34"/>
                  </a:lnTo>
                  <a:lnTo>
                    <a:pt x="9" y="22"/>
                  </a:lnTo>
                  <a:lnTo>
                    <a:pt x="11" y="18"/>
                  </a:lnTo>
                  <a:lnTo>
                    <a:pt x="14" y="12"/>
                  </a:lnTo>
                  <a:lnTo>
                    <a:pt x="18" y="6"/>
                  </a:lnTo>
                  <a:lnTo>
                    <a:pt x="23" y="0"/>
                  </a:lnTo>
                  <a:lnTo>
                    <a:pt x="24" y="0"/>
                  </a:lnTo>
                  <a:lnTo>
                    <a:pt x="24" y="1"/>
                  </a:lnTo>
                  <a:lnTo>
                    <a:pt x="24" y="1"/>
                  </a:lnTo>
                  <a:lnTo>
                    <a:pt x="24" y="1"/>
                  </a:lnTo>
                  <a:close/>
                </a:path>
              </a:pathLst>
            </a:custGeom>
            <a:solidFill>
              <a:srgbClr val="000000"/>
            </a:solidFill>
            <a:ln w="9525">
              <a:noFill/>
              <a:round/>
              <a:headEnd/>
              <a:tailEnd/>
            </a:ln>
          </p:spPr>
          <p:txBody>
            <a:bodyPr>
              <a:prstTxWarp prst="textNoShape">
                <a:avLst/>
              </a:prstTxWarp>
            </a:bodyPr>
            <a:lstStyle/>
            <a:p>
              <a:endParaRPr lang="en-US"/>
            </a:p>
          </p:txBody>
        </p:sp>
        <p:sp>
          <p:nvSpPr>
            <p:cNvPr id="3840170" name="Freeform 170"/>
            <p:cNvSpPr>
              <a:spLocks/>
            </p:cNvSpPr>
            <p:nvPr/>
          </p:nvSpPr>
          <p:spPr bwMode="auto">
            <a:xfrm>
              <a:off x="1474" y="1138"/>
              <a:ext cx="16" cy="31"/>
            </a:xfrm>
            <a:custGeom>
              <a:avLst/>
              <a:gdLst/>
              <a:ahLst/>
              <a:cxnLst>
                <a:cxn ang="0">
                  <a:pos x="13" y="31"/>
                </a:cxn>
                <a:cxn ang="0">
                  <a:pos x="7" y="25"/>
                </a:cxn>
                <a:cxn ang="0">
                  <a:pos x="4" y="19"/>
                </a:cxn>
                <a:cxn ang="0">
                  <a:pos x="0" y="5"/>
                </a:cxn>
                <a:cxn ang="0">
                  <a:pos x="1" y="2"/>
                </a:cxn>
                <a:cxn ang="0">
                  <a:pos x="4" y="0"/>
                </a:cxn>
                <a:cxn ang="0">
                  <a:pos x="5" y="2"/>
                </a:cxn>
                <a:cxn ang="0">
                  <a:pos x="7" y="5"/>
                </a:cxn>
                <a:cxn ang="0">
                  <a:pos x="8" y="16"/>
                </a:cxn>
                <a:cxn ang="0">
                  <a:pos x="11" y="22"/>
                </a:cxn>
                <a:cxn ang="0">
                  <a:pos x="13" y="25"/>
                </a:cxn>
                <a:cxn ang="0">
                  <a:pos x="16" y="27"/>
                </a:cxn>
                <a:cxn ang="0">
                  <a:pos x="16" y="30"/>
                </a:cxn>
                <a:cxn ang="0">
                  <a:pos x="13" y="31"/>
                </a:cxn>
                <a:cxn ang="0">
                  <a:pos x="13" y="31"/>
                </a:cxn>
              </a:cxnLst>
              <a:rect l="0" t="0" r="r" b="b"/>
              <a:pathLst>
                <a:path w="16" h="31">
                  <a:moveTo>
                    <a:pt x="13" y="31"/>
                  </a:moveTo>
                  <a:lnTo>
                    <a:pt x="7" y="25"/>
                  </a:lnTo>
                  <a:lnTo>
                    <a:pt x="4" y="19"/>
                  </a:lnTo>
                  <a:lnTo>
                    <a:pt x="0" y="5"/>
                  </a:lnTo>
                  <a:lnTo>
                    <a:pt x="1" y="2"/>
                  </a:lnTo>
                  <a:lnTo>
                    <a:pt x="4" y="0"/>
                  </a:lnTo>
                  <a:lnTo>
                    <a:pt x="5" y="2"/>
                  </a:lnTo>
                  <a:lnTo>
                    <a:pt x="7" y="5"/>
                  </a:lnTo>
                  <a:lnTo>
                    <a:pt x="8" y="16"/>
                  </a:lnTo>
                  <a:lnTo>
                    <a:pt x="11" y="22"/>
                  </a:lnTo>
                  <a:lnTo>
                    <a:pt x="13" y="25"/>
                  </a:lnTo>
                  <a:lnTo>
                    <a:pt x="16" y="27"/>
                  </a:lnTo>
                  <a:lnTo>
                    <a:pt x="16" y="30"/>
                  </a:lnTo>
                  <a:lnTo>
                    <a:pt x="13" y="31"/>
                  </a:lnTo>
                  <a:lnTo>
                    <a:pt x="13" y="31"/>
                  </a:lnTo>
                  <a:close/>
                </a:path>
              </a:pathLst>
            </a:custGeom>
            <a:solidFill>
              <a:srgbClr val="000000"/>
            </a:solidFill>
            <a:ln w="9525">
              <a:noFill/>
              <a:round/>
              <a:headEnd/>
              <a:tailEnd/>
            </a:ln>
          </p:spPr>
          <p:txBody>
            <a:bodyPr>
              <a:prstTxWarp prst="textNoShape">
                <a:avLst/>
              </a:prstTxWarp>
            </a:bodyPr>
            <a:lstStyle/>
            <a:p>
              <a:endParaRPr lang="en-US"/>
            </a:p>
          </p:txBody>
        </p:sp>
        <p:sp>
          <p:nvSpPr>
            <p:cNvPr id="3840171" name="Freeform 171"/>
            <p:cNvSpPr>
              <a:spLocks/>
            </p:cNvSpPr>
            <p:nvPr/>
          </p:nvSpPr>
          <p:spPr bwMode="auto">
            <a:xfrm>
              <a:off x="1426" y="1140"/>
              <a:ext cx="49" cy="55"/>
            </a:xfrm>
            <a:custGeom>
              <a:avLst/>
              <a:gdLst/>
              <a:ahLst/>
              <a:cxnLst>
                <a:cxn ang="0">
                  <a:pos x="49" y="1"/>
                </a:cxn>
                <a:cxn ang="0">
                  <a:pos x="43" y="6"/>
                </a:cxn>
                <a:cxn ang="0">
                  <a:pos x="40" y="8"/>
                </a:cxn>
                <a:cxn ang="0">
                  <a:pos x="37" y="10"/>
                </a:cxn>
                <a:cxn ang="0">
                  <a:pos x="34" y="13"/>
                </a:cxn>
                <a:cxn ang="0">
                  <a:pos x="30" y="14"/>
                </a:cxn>
                <a:cxn ang="0">
                  <a:pos x="19" y="16"/>
                </a:cxn>
                <a:cxn ang="0">
                  <a:pos x="13" y="13"/>
                </a:cxn>
                <a:cxn ang="0">
                  <a:pos x="9" y="11"/>
                </a:cxn>
                <a:cxn ang="0">
                  <a:pos x="4" y="26"/>
                </a:cxn>
                <a:cxn ang="0">
                  <a:pos x="6" y="38"/>
                </a:cxn>
                <a:cxn ang="0">
                  <a:pos x="7" y="43"/>
                </a:cxn>
                <a:cxn ang="0">
                  <a:pos x="10" y="47"/>
                </a:cxn>
                <a:cxn ang="0">
                  <a:pos x="21" y="52"/>
                </a:cxn>
                <a:cxn ang="0">
                  <a:pos x="31" y="52"/>
                </a:cxn>
                <a:cxn ang="0">
                  <a:pos x="33" y="53"/>
                </a:cxn>
                <a:cxn ang="0">
                  <a:pos x="31" y="55"/>
                </a:cxn>
                <a:cxn ang="0">
                  <a:pos x="19" y="55"/>
                </a:cxn>
                <a:cxn ang="0">
                  <a:pos x="7" y="53"/>
                </a:cxn>
                <a:cxn ang="0">
                  <a:pos x="3" y="46"/>
                </a:cxn>
                <a:cxn ang="0">
                  <a:pos x="0" y="40"/>
                </a:cxn>
                <a:cxn ang="0">
                  <a:pos x="0" y="25"/>
                </a:cxn>
                <a:cxn ang="0">
                  <a:pos x="1" y="20"/>
                </a:cxn>
                <a:cxn ang="0">
                  <a:pos x="3" y="17"/>
                </a:cxn>
                <a:cxn ang="0">
                  <a:pos x="6" y="10"/>
                </a:cxn>
                <a:cxn ang="0">
                  <a:pos x="7" y="8"/>
                </a:cxn>
                <a:cxn ang="0">
                  <a:pos x="21" y="8"/>
                </a:cxn>
                <a:cxn ang="0">
                  <a:pos x="28" y="8"/>
                </a:cxn>
                <a:cxn ang="0">
                  <a:pos x="34" y="6"/>
                </a:cxn>
                <a:cxn ang="0">
                  <a:pos x="42" y="1"/>
                </a:cxn>
                <a:cxn ang="0">
                  <a:pos x="48" y="0"/>
                </a:cxn>
                <a:cxn ang="0">
                  <a:pos x="49" y="1"/>
                </a:cxn>
                <a:cxn ang="0">
                  <a:pos x="49" y="1"/>
                </a:cxn>
                <a:cxn ang="0">
                  <a:pos x="49" y="1"/>
                </a:cxn>
              </a:cxnLst>
              <a:rect l="0" t="0" r="r" b="b"/>
              <a:pathLst>
                <a:path w="49" h="55">
                  <a:moveTo>
                    <a:pt x="49" y="1"/>
                  </a:moveTo>
                  <a:lnTo>
                    <a:pt x="43" y="6"/>
                  </a:lnTo>
                  <a:lnTo>
                    <a:pt x="40" y="8"/>
                  </a:lnTo>
                  <a:lnTo>
                    <a:pt x="37" y="10"/>
                  </a:lnTo>
                  <a:lnTo>
                    <a:pt x="34" y="13"/>
                  </a:lnTo>
                  <a:lnTo>
                    <a:pt x="30" y="14"/>
                  </a:lnTo>
                  <a:lnTo>
                    <a:pt x="19" y="16"/>
                  </a:lnTo>
                  <a:lnTo>
                    <a:pt x="13" y="13"/>
                  </a:lnTo>
                  <a:lnTo>
                    <a:pt x="9" y="11"/>
                  </a:lnTo>
                  <a:lnTo>
                    <a:pt x="4" y="26"/>
                  </a:lnTo>
                  <a:lnTo>
                    <a:pt x="6" y="38"/>
                  </a:lnTo>
                  <a:lnTo>
                    <a:pt x="7" y="43"/>
                  </a:lnTo>
                  <a:lnTo>
                    <a:pt x="10" y="47"/>
                  </a:lnTo>
                  <a:lnTo>
                    <a:pt x="21" y="52"/>
                  </a:lnTo>
                  <a:lnTo>
                    <a:pt x="31" y="52"/>
                  </a:lnTo>
                  <a:lnTo>
                    <a:pt x="33" y="53"/>
                  </a:lnTo>
                  <a:lnTo>
                    <a:pt x="31" y="55"/>
                  </a:lnTo>
                  <a:lnTo>
                    <a:pt x="19" y="55"/>
                  </a:lnTo>
                  <a:lnTo>
                    <a:pt x="7" y="53"/>
                  </a:lnTo>
                  <a:lnTo>
                    <a:pt x="3" y="46"/>
                  </a:lnTo>
                  <a:lnTo>
                    <a:pt x="0" y="40"/>
                  </a:lnTo>
                  <a:lnTo>
                    <a:pt x="0" y="25"/>
                  </a:lnTo>
                  <a:lnTo>
                    <a:pt x="1" y="20"/>
                  </a:lnTo>
                  <a:lnTo>
                    <a:pt x="3" y="17"/>
                  </a:lnTo>
                  <a:lnTo>
                    <a:pt x="6" y="10"/>
                  </a:lnTo>
                  <a:lnTo>
                    <a:pt x="7" y="8"/>
                  </a:lnTo>
                  <a:lnTo>
                    <a:pt x="21" y="8"/>
                  </a:lnTo>
                  <a:lnTo>
                    <a:pt x="28" y="8"/>
                  </a:lnTo>
                  <a:lnTo>
                    <a:pt x="34" y="6"/>
                  </a:lnTo>
                  <a:lnTo>
                    <a:pt x="42" y="1"/>
                  </a:lnTo>
                  <a:lnTo>
                    <a:pt x="48" y="0"/>
                  </a:lnTo>
                  <a:lnTo>
                    <a:pt x="49" y="1"/>
                  </a:lnTo>
                  <a:lnTo>
                    <a:pt x="49" y="1"/>
                  </a:lnTo>
                  <a:lnTo>
                    <a:pt x="49" y="1"/>
                  </a:lnTo>
                  <a:close/>
                </a:path>
              </a:pathLst>
            </a:custGeom>
            <a:solidFill>
              <a:srgbClr val="000000"/>
            </a:solidFill>
            <a:ln w="9525">
              <a:noFill/>
              <a:round/>
              <a:headEnd/>
              <a:tailEnd/>
            </a:ln>
          </p:spPr>
          <p:txBody>
            <a:bodyPr>
              <a:prstTxWarp prst="textNoShape">
                <a:avLst/>
              </a:prstTxWarp>
            </a:bodyPr>
            <a:lstStyle/>
            <a:p>
              <a:endParaRPr lang="en-US"/>
            </a:p>
          </p:txBody>
        </p:sp>
        <p:sp>
          <p:nvSpPr>
            <p:cNvPr id="3840172" name="Freeform 172"/>
            <p:cNvSpPr>
              <a:spLocks/>
            </p:cNvSpPr>
            <p:nvPr/>
          </p:nvSpPr>
          <p:spPr bwMode="auto">
            <a:xfrm>
              <a:off x="1424" y="1189"/>
              <a:ext cx="11" cy="32"/>
            </a:xfrm>
            <a:custGeom>
              <a:avLst/>
              <a:gdLst/>
              <a:ahLst/>
              <a:cxnLst>
                <a:cxn ang="0">
                  <a:pos x="11" y="3"/>
                </a:cxn>
                <a:cxn ang="0">
                  <a:pos x="8" y="25"/>
                </a:cxn>
                <a:cxn ang="0">
                  <a:pos x="6" y="31"/>
                </a:cxn>
                <a:cxn ang="0">
                  <a:pos x="3" y="32"/>
                </a:cxn>
                <a:cxn ang="0">
                  <a:pos x="2" y="32"/>
                </a:cxn>
                <a:cxn ang="0">
                  <a:pos x="0" y="29"/>
                </a:cxn>
                <a:cxn ang="0">
                  <a:pos x="2" y="22"/>
                </a:cxn>
                <a:cxn ang="0">
                  <a:pos x="8" y="1"/>
                </a:cxn>
                <a:cxn ang="0">
                  <a:pos x="8" y="0"/>
                </a:cxn>
                <a:cxn ang="0">
                  <a:pos x="9" y="0"/>
                </a:cxn>
                <a:cxn ang="0">
                  <a:pos x="11" y="3"/>
                </a:cxn>
                <a:cxn ang="0">
                  <a:pos x="11" y="3"/>
                </a:cxn>
              </a:cxnLst>
              <a:rect l="0" t="0" r="r" b="b"/>
              <a:pathLst>
                <a:path w="11" h="32">
                  <a:moveTo>
                    <a:pt x="11" y="3"/>
                  </a:moveTo>
                  <a:lnTo>
                    <a:pt x="8" y="25"/>
                  </a:lnTo>
                  <a:lnTo>
                    <a:pt x="6" y="31"/>
                  </a:lnTo>
                  <a:lnTo>
                    <a:pt x="3" y="32"/>
                  </a:lnTo>
                  <a:lnTo>
                    <a:pt x="2" y="32"/>
                  </a:lnTo>
                  <a:lnTo>
                    <a:pt x="0" y="29"/>
                  </a:lnTo>
                  <a:lnTo>
                    <a:pt x="2" y="22"/>
                  </a:lnTo>
                  <a:lnTo>
                    <a:pt x="8" y="1"/>
                  </a:lnTo>
                  <a:lnTo>
                    <a:pt x="8" y="0"/>
                  </a:lnTo>
                  <a:lnTo>
                    <a:pt x="9" y="0"/>
                  </a:lnTo>
                  <a:lnTo>
                    <a:pt x="11" y="3"/>
                  </a:lnTo>
                  <a:lnTo>
                    <a:pt x="11" y="3"/>
                  </a:lnTo>
                  <a:close/>
                </a:path>
              </a:pathLst>
            </a:custGeom>
            <a:solidFill>
              <a:srgbClr val="000000"/>
            </a:solidFill>
            <a:ln w="9525">
              <a:noFill/>
              <a:round/>
              <a:headEnd/>
              <a:tailEnd/>
            </a:ln>
          </p:spPr>
          <p:txBody>
            <a:bodyPr>
              <a:prstTxWarp prst="textNoShape">
                <a:avLst/>
              </a:prstTxWarp>
            </a:bodyPr>
            <a:lstStyle/>
            <a:p>
              <a:endParaRPr lang="en-US"/>
            </a:p>
          </p:txBody>
        </p:sp>
        <p:sp>
          <p:nvSpPr>
            <p:cNvPr id="3840173" name="Freeform 173"/>
            <p:cNvSpPr>
              <a:spLocks/>
            </p:cNvSpPr>
            <p:nvPr/>
          </p:nvSpPr>
          <p:spPr bwMode="auto">
            <a:xfrm>
              <a:off x="1490" y="994"/>
              <a:ext cx="27" cy="119"/>
            </a:xfrm>
            <a:custGeom>
              <a:avLst/>
              <a:gdLst/>
              <a:ahLst/>
              <a:cxnLst>
                <a:cxn ang="0">
                  <a:pos x="18" y="1"/>
                </a:cxn>
                <a:cxn ang="0">
                  <a:pos x="27" y="38"/>
                </a:cxn>
                <a:cxn ang="0">
                  <a:pos x="19" y="56"/>
                </a:cxn>
                <a:cxn ang="0">
                  <a:pos x="18" y="59"/>
                </a:cxn>
                <a:cxn ang="0">
                  <a:pos x="16" y="64"/>
                </a:cxn>
                <a:cxn ang="0">
                  <a:pos x="12" y="71"/>
                </a:cxn>
                <a:cxn ang="0">
                  <a:pos x="6" y="91"/>
                </a:cxn>
                <a:cxn ang="0">
                  <a:pos x="6" y="98"/>
                </a:cxn>
                <a:cxn ang="0">
                  <a:pos x="4" y="108"/>
                </a:cxn>
                <a:cxn ang="0">
                  <a:pos x="1" y="119"/>
                </a:cxn>
                <a:cxn ang="0">
                  <a:pos x="0" y="117"/>
                </a:cxn>
                <a:cxn ang="0">
                  <a:pos x="0" y="108"/>
                </a:cxn>
                <a:cxn ang="0">
                  <a:pos x="0" y="98"/>
                </a:cxn>
                <a:cxn ang="0">
                  <a:pos x="0" y="91"/>
                </a:cxn>
                <a:cxn ang="0">
                  <a:pos x="1" y="85"/>
                </a:cxn>
                <a:cxn ang="0">
                  <a:pos x="3" y="79"/>
                </a:cxn>
                <a:cxn ang="0">
                  <a:pos x="7" y="68"/>
                </a:cxn>
                <a:cxn ang="0">
                  <a:pos x="13" y="53"/>
                </a:cxn>
                <a:cxn ang="0">
                  <a:pos x="15" y="43"/>
                </a:cxn>
                <a:cxn ang="0">
                  <a:pos x="18" y="40"/>
                </a:cxn>
                <a:cxn ang="0">
                  <a:pos x="21" y="34"/>
                </a:cxn>
                <a:cxn ang="0">
                  <a:pos x="22" y="27"/>
                </a:cxn>
                <a:cxn ang="0">
                  <a:pos x="21" y="18"/>
                </a:cxn>
                <a:cxn ang="0">
                  <a:pos x="19" y="10"/>
                </a:cxn>
                <a:cxn ang="0">
                  <a:pos x="16" y="1"/>
                </a:cxn>
                <a:cxn ang="0">
                  <a:pos x="18" y="0"/>
                </a:cxn>
                <a:cxn ang="0">
                  <a:pos x="18" y="1"/>
                </a:cxn>
                <a:cxn ang="0">
                  <a:pos x="18" y="1"/>
                </a:cxn>
              </a:cxnLst>
              <a:rect l="0" t="0" r="r" b="b"/>
              <a:pathLst>
                <a:path w="27" h="119">
                  <a:moveTo>
                    <a:pt x="18" y="1"/>
                  </a:moveTo>
                  <a:lnTo>
                    <a:pt x="27" y="38"/>
                  </a:lnTo>
                  <a:lnTo>
                    <a:pt x="19" y="56"/>
                  </a:lnTo>
                  <a:lnTo>
                    <a:pt x="18" y="59"/>
                  </a:lnTo>
                  <a:lnTo>
                    <a:pt x="16" y="64"/>
                  </a:lnTo>
                  <a:lnTo>
                    <a:pt x="12" y="71"/>
                  </a:lnTo>
                  <a:lnTo>
                    <a:pt x="6" y="91"/>
                  </a:lnTo>
                  <a:lnTo>
                    <a:pt x="6" y="98"/>
                  </a:lnTo>
                  <a:lnTo>
                    <a:pt x="4" y="108"/>
                  </a:lnTo>
                  <a:lnTo>
                    <a:pt x="1" y="119"/>
                  </a:lnTo>
                  <a:lnTo>
                    <a:pt x="0" y="117"/>
                  </a:lnTo>
                  <a:lnTo>
                    <a:pt x="0" y="108"/>
                  </a:lnTo>
                  <a:lnTo>
                    <a:pt x="0" y="98"/>
                  </a:lnTo>
                  <a:lnTo>
                    <a:pt x="0" y="91"/>
                  </a:lnTo>
                  <a:lnTo>
                    <a:pt x="1" y="85"/>
                  </a:lnTo>
                  <a:lnTo>
                    <a:pt x="3" y="79"/>
                  </a:lnTo>
                  <a:lnTo>
                    <a:pt x="7" y="68"/>
                  </a:lnTo>
                  <a:lnTo>
                    <a:pt x="13" y="53"/>
                  </a:lnTo>
                  <a:lnTo>
                    <a:pt x="15" y="43"/>
                  </a:lnTo>
                  <a:lnTo>
                    <a:pt x="18" y="40"/>
                  </a:lnTo>
                  <a:lnTo>
                    <a:pt x="21" y="34"/>
                  </a:lnTo>
                  <a:lnTo>
                    <a:pt x="22" y="27"/>
                  </a:lnTo>
                  <a:lnTo>
                    <a:pt x="21" y="18"/>
                  </a:lnTo>
                  <a:lnTo>
                    <a:pt x="19" y="10"/>
                  </a:lnTo>
                  <a:lnTo>
                    <a:pt x="16" y="1"/>
                  </a:lnTo>
                  <a:lnTo>
                    <a:pt x="18" y="0"/>
                  </a:lnTo>
                  <a:lnTo>
                    <a:pt x="18" y="1"/>
                  </a:lnTo>
                  <a:lnTo>
                    <a:pt x="18" y="1"/>
                  </a:lnTo>
                  <a:close/>
                </a:path>
              </a:pathLst>
            </a:custGeom>
            <a:solidFill>
              <a:srgbClr val="000000"/>
            </a:solidFill>
            <a:ln w="9525">
              <a:noFill/>
              <a:round/>
              <a:headEnd/>
              <a:tailEnd/>
            </a:ln>
          </p:spPr>
          <p:txBody>
            <a:bodyPr>
              <a:prstTxWarp prst="textNoShape">
                <a:avLst/>
              </a:prstTxWarp>
            </a:bodyPr>
            <a:lstStyle/>
            <a:p>
              <a:endParaRPr lang="en-US"/>
            </a:p>
          </p:txBody>
        </p:sp>
        <p:sp>
          <p:nvSpPr>
            <p:cNvPr id="3840174" name="Freeform 174"/>
            <p:cNvSpPr>
              <a:spLocks/>
            </p:cNvSpPr>
            <p:nvPr/>
          </p:nvSpPr>
          <p:spPr bwMode="auto">
            <a:xfrm>
              <a:off x="1342" y="1050"/>
              <a:ext cx="56" cy="116"/>
            </a:xfrm>
            <a:custGeom>
              <a:avLst/>
              <a:gdLst/>
              <a:ahLst/>
              <a:cxnLst>
                <a:cxn ang="0">
                  <a:pos x="2" y="0"/>
                </a:cxn>
                <a:cxn ang="0">
                  <a:pos x="9" y="6"/>
                </a:cxn>
                <a:cxn ang="0">
                  <a:pos x="12" y="15"/>
                </a:cxn>
                <a:cxn ang="0">
                  <a:pos x="14" y="26"/>
                </a:cxn>
                <a:cxn ang="0">
                  <a:pos x="15" y="30"/>
                </a:cxn>
                <a:cxn ang="0">
                  <a:pos x="17" y="35"/>
                </a:cxn>
                <a:cxn ang="0">
                  <a:pos x="24" y="55"/>
                </a:cxn>
                <a:cxn ang="0">
                  <a:pos x="29" y="63"/>
                </a:cxn>
                <a:cxn ang="0">
                  <a:pos x="32" y="73"/>
                </a:cxn>
                <a:cxn ang="0">
                  <a:pos x="35" y="78"/>
                </a:cxn>
                <a:cxn ang="0">
                  <a:pos x="38" y="82"/>
                </a:cxn>
                <a:cxn ang="0">
                  <a:pos x="41" y="87"/>
                </a:cxn>
                <a:cxn ang="0">
                  <a:pos x="45" y="91"/>
                </a:cxn>
                <a:cxn ang="0">
                  <a:pos x="53" y="100"/>
                </a:cxn>
                <a:cxn ang="0">
                  <a:pos x="56" y="107"/>
                </a:cxn>
                <a:cxn ang="0">
                  <a:pos x="56" y="115"/>
                </a:cxn>
                <a:cxn ang="0">
                  <a:pos x="56" y="116"/>
                </a:cxn>
                <a:cxn ang="0">
                  <a:pos x="54" y="115"/>
                </a:cxn>
                <a:cxn ang="0">
                  <a:pos x="53" y="109"/>
                </a:cxn>
                <a:cxn ang="0">
                  <a:pos x="48" y="103"/>
                </a:cxn>
                <a:cxn ang="0">
                  <a:pos x="42" y="94"/>
                </a:cxn>
                <a:cxn ang="0">
                  <a:pos x="29" y="75"/>
                </a:cxn>
                <a:cxn ang="0">
                  <a:pos x="27" y="70"/>
                </a:cxn>
                <a:cxn ang="0">
                  <a:pos x="24" y="66"/>
                </a:cxn>
                <a:cxn ang="0">
                  <a:pos x="18" y="60"/>
                </a:cxn>
                <a:cxn ang="0">
                  <a:pos x="11" y="37"/>
                </a:cxn>
                <a:cxn ang="0">
                  <a:pos x="9" y="29"/>
                </a:cxn>
                <a:cxn ang="0">
                  <a:pos x="8" y="18"/>
                </a:cxn>
                <a:cxn ang="0">
                  <a:pos x="8" y="9"/>
                </a:cxn>
                <a:cxn ang="0">
                  <a:pos x="5" y="6"/>
                </a:cxn>
                <a:cxn ang="0">
                  <a:pos x="0" y="3"/>
                </a:cxn>
                <a:cxn ang="0">
                  <a:pos x="0" y="2"/>
                </a:cxn>
                <a:cxn ang="0">
                  <a:pos x="2" y="0"/>
                </a:cxn>
                <a:cxn ang="0">
                  <a:pos x="2" y="0"/>
                </a:cxn>
              </a:cxnLst>
              <a:rect l="0" t="0" r="r" b="b"/>
              <a:pathLst>
                <a:path w="56" h="116">
                  <a:moveTo>
                    <a:pt x="2" y="0"/>
                  </a:moveTo>
                  <a:lnTo>
                    <a:pt x="9" y="6"/>
                  </a:lnTo>
                  <a:lnTo>
                    <a:pt x="12" y="15"/>
                  </a:lnTo>
                  <a:lnTo>
                    <a:pt x="14" y="26"/>
                  </a:lnTo>
                  <a:lnTo>
                    <a:pt x="15" y="30"/>
                  </a:lnTo>
                  <a:lnTo>
                    <a:pt x="17" y="35"/>
                  </a:lnTo>
                  <a:lnTo>
                    <a:pt x="24" y="55"/>
                  </a:lnTo>
                  <a:lnTo>
                    <a:pt x="29" y="63"/>
                  </a:lnTo>
                  <a:lnTo>
                    <a:pt x="32" y="73"/>
                  </a:lnTo>
                  <a:lnTo>
                    <a:pt x="35" y="78"/>
                  </a:lnTo>
                  <a:lnTo>
                    <a:pt x="38" y="82"/>
                  </a:lnTo>
                  <a:lnTo>
                    <a:pt x="41" y="87"/>
                  </a:lnTo>
                  <a:lnTo>
                    <a:pt x="45" y="91"/>
                  </a:lnTo>
                  <a:lnTo>
                    <a:pt x="53" y="100"/>
                  </a:lnTo>
                  <a:lnTo>
                    <a:pt x="56" y="107"/>
                  </a:lnTo>
                  <a:lnTo>
                    <a:pt x="56" y="115"/>
                  </a:lnTo>
                  <a:lnTo>
                    <a:pt x="56" y="116"/>
                  </a:lnTo>
                  <a:lnTo>
                    <a:pt x="54" y="115"/>
                  </a:lnTo>
                  <a:lnTo>
                    <a:pt x="53" y="109"/>
                  </a:lnTo>
                  <a:lnTo>
                    <a:pt x="48" y="103"/>
                  </a:lnTo>
                  <a:lnTo>
                    <a:pt x="42" y="94"/>
                  </a:lnTo>
                  <a:lnTo>
                    <a:pt x="29" y="75"/>
                  </a:lnTo>
                  <a:lnTo>
                    <a:pt x="27" y="70"/>
                  </a:lnTo>
                  <a:lnTo>
                    <a:pt x="24" y="66"/>
                  </a:lnTo>
                  <a:lnTo>
                    <a:pt x="18" y="60"/>
                  </a:lnTo>
                  <a:lnTo>
                    <a:pt x="11" y="37"/>
                  </a:lnTo>
                  <a:lnTo>
                    <a:pt x="9" y="29"/>
                  </a:lnTo>
                  <a:lnTo>
                    <a:pt x="8" y="18"/>
                  </a:lnTo>
                  <a:lnTo>
                    <a:pt x="8" y="9"/>
                  </a:lnTo>
                  <a:lnTo>
                    <a:pt x="5" y="6"/>
                  </a:lnTo>
                  <a:lnTo>
                    <a:pt x="0" y="3"/>
                  </a:lnTo>
                  <a:lnTo>
                    <a:pt x="0" y="2"/>
                  </a:lnTo>
                  <a:lnTo>
                    <a:pt x="2" y="0"/>
                  </a:lnTo>
                  <a:lnTo>
                    <a:pt x="2" y="0"/>
                  </a:lnTo>
                  <a:close/>
                </a:path>
              </a:pathLst>
            </a:custGeom>
            <a:solidFill>
              <a:srgbClr val="000000"/>
            </a:solidFill>
            <a:ln w="9525">
              <a:noFill/>
              <a:round/>
              <a:headEnd/>
              <a:tailEnd/>
            </a:ln>
          </p:spPr>
          <p:txBody>
            <a:bodyPr>
              <a:prstTxWarp prst="textNoShape">
                <a:avLst/>
              </a:prstTxWarp>
            </a:bodyPr>
            <a:lstStyle/>
            <a:p>
              <a:endParaRPr lang="en-US"/>
            </a:p>
          </p:txBody>
        </p:sp>
        <p:sp>
          <p:nvSpPr>
            <p:cNvPr id="3840175" name="Freeform 175"/>
            <p:cNvSpPr>
              <a:spLocks/>
            </p:cNvSpPr>
            <p:nvPr/>
          </p:nvSpPr>
          <p:spPr bwMode="auto">
            <a:xfrm>
              <a:off x="1320" y="1028"/>
              <a:ext cx="28" cy="98"/>
            </a:xfrm>
            <a:custGeom>
              <a:avLst/>
              <a:gdLst/>
              <a:ahLst/>
              <a:cxnLst>
                <a:cxn ang="0">
                  <a:pos x="6" y="0"/>
                </a:cxn>
                <a:cxn ang="0">
                  <a:pos x="15" y="6"/>
                </a:cxn>
                <a:cxn ang="0">
                  <a:pos x="18" y="13"/>
                </a:cxn>
                <a:cxn ang="0">
                  <a:pos x="17" y="22"/>
                </a:cxn>
                <a:cxn ang="0">
                  <a:pos x="15" y="28"/>
                </a:cxn>
                <a:cxn ang="0">
                  <a:pos x="12" y="34"/>
                </a:cxn>
                <a:cxn ang="0">
                  <a:pos x="8" y="45"/>
                </a:cxn>
                <a:cxn ang="0">
                  <a:pos x="6" y="55"/>
                </a:cxn>
                <a:cxn ang="0">
                  <a:pos x="8" y="59"/>
                </a:cxn>
                <a:cxn ang="0">
                  <a:pos x="9" y="65"/>
                </a:cxn>
                <a:cxn ang="0">
                  <a:pos x="14" y="70"/>
                </a:cxn>
                <a:cxn ang="0">
                  <a:pos x="17" y="76"/>
                </a:cxn>
                <a:cxn ang="0">
                  <a:pos x="24" y="85"/>
                </a:cxn>
                <a:cxn ang="0">
                  <a:pos x="28" y="95"/>
                </a:cxn>
                <a:cxn ang="0">
                  <a:pos x="27" y="98"/>
                </a:cxn>
                <a:cxn ang="0">
                  <a:pos x="25" y="97"/>
                </a:cxn>
                <a:cxn ang="0">
                  <a:pos x="21" y="94"/>
                </a:cxn>
                <a:cxn ang="0">
                  <a:pos x="18" y="89"/>
                </a:cxn>
                <a:cxn ang="0">
                  <a:pos x="14" y="85"/>
                </a:cxn>
                <a:cxn ang="0">
                  <a:pos x="11" y="80"/>
                </a:cxn>
                <a:cxn ang="0">
                  <a:pos x="3" y="70"/>
                </a:cxn>
                <a:cxn ang="0">
                  <a:pos x="0" y="58"/>
                </a:cxn>
                <a:cxn ang="0">
                  <a:pos x="0" y="52"/>
                </a:cxn>
                <a:cxn ang="0">
                  <a:pos x="2" y="46"/>
                </a:cxn>
                <a:cxn ang="0">
                  <a:pos x="3" y="40"/>
                </a:cxn>
                <a:cxn ang="0">
                  <a:pos x="6" y="34"/>
                </a:cxn>
                <a:cxn ang="0">
                  <a:pos x="11" y="21"/>
                </a:cxn>
                <a:cxn ang="0">
                  <a:pos x="14" y="9"/>
                </a:cxn>
                <a:cxn ang="0">
                  <a:pos x="9" y="4"/>
                </a:cxn>
                <a:cxn ang="0">
                  <a:pos x="5" y="3"/>
                </a:cxn>
                <a:cxn ang="0">
                  <a:pos x="5" y="0"/>
                </a:cxn>
                <a:cxn ang="0">
                  <a:pos x="6" y="0"/>
                </a:cxn>
                <a:cxn ang="0">
                  <a:pos x="6" y="0"/>
                </a:cxn>
              </a:cxnLst>
              <a:rect l="0" t="0" r="r" b="b"/>
              <a:pathLst>
                <a:path w="28" h="98">
                  <a:moveTo>
                    <a:pt x="6" y="0"/>
                  </a:moveTo>
                  <a:lnTo>
                    <a:pt x="15" y="6"/>
                  </a:lnTo>
                  <a:lnTo>
                    <a:pt x="18" y="13"/>
                  </a:lnTo>
                  <a:lnTo>
                    <a:pt x="17" y="22"/>
                  </a:lnTo>
                  <a:lnTo>
                    <a:pt x="15" y="28"/>
                  </a:lnTo>
                  <a:lnTo>
                    <a:pt x="12" y="34"/>
                  </a:lnTo>
                  <a:lnTo>
                    <a:pt x="8" y="45"/>
                  </a:lnTo>
                  <a:lnTo>
                    <a:pt x="6" y="55"/>
                  </a:lnTo>
                  <a:lnTo>
                    <a:pt x="8" y="59"/>
                  </a:lnTo>
                  <a:lnTo>
                    <a:pt x="9" y="65"/>
                  </a:lnTo>
                  <a:lnTo>
                    <a:pt x="14" y="70"/>
                  </a:lnTo>
                  <a:lnTo>
                    <a:pt x="17" y="76"/>
                  </a:lnTo>
                  <a:lnTo>
                    <a:pt x="24" y="85"/>
                  </a:lnTo>
                  <a:lnTo>
                    <a:pt x="28" y="95"/>
                  </a:lnTo>
                  <a:lnTo>
                    <a:pt x="27" y="98"/>
                  </a:lnTo>
                  <a:lnTo>
                    <a:pt x="25" y="97"/>
                  </a:lnTo>
                  <a:lnTo>
                    <a:pt x="21" y="94"/>
                  </a:lnTo>
                  <a:lnTo>
                    <a:pt x="18" y="89"/>
                  </a:lnTo>
                  <a:lnTo>
                    <a:pt x="14" y="85"/>
                  </a:lnTo>
                  <a:lnTo>
                    <a:pt x="11" y="80"/>
                  </a:lnTo>
                  <a:lnTo>
                    <a:pt x="3" y="70"/>
                  </a:lnTo>
                  <a:lnTo>
                    <a:pt x="0" y="58"/>
                  </a:lnTo>
                  <a:lnTo>
                    <a:pt x="0" y="52"/>
                  </a:lnTo>
                  <a:lnTo>
                    <a:pt x="2" y="46"/>
                  </a:lnTo>
                  <a:lnTo>
                    <a:pt x="3" y="40"/>
                  </a:lnTo>
                  <a:lnTo>
                    <a:pt x="6" y="34"/>
                  </a:lnTo>
                  <a:lnTo>
                    <a:pt x="11" y="21"/>
                  </a:lnTo>
                  <a:lnTo>
                    <a:pt x="14" y="9"/>
                  </a:lnTo>
                  <a:lnTo>
                    <a:pt x="9" y="4"/>
                  </a:lnTo>
                  <a:lnTo>
                    <a:pt x="5" y="3"/>
                  </a:lnTo>
                  <a:lnTo>
                    <a:pt x="5" y="0"/>
                  </a:lnTo>
                  <a:lnTo>
                    <a:pt x="6" y="0"/>
                  </a:lnTo>
                  <a:lnTo>
                    <a:pt x="6" y="0"/>
                  </a:lnTo>
                  <a:close/>
                </a:path>
              </a:pathLst>
            </a:custGeom>
            <a:solidFill>
              <a:srgbClr val="000000"/>
            </a:solidFill>
            <a:ln w="9525">
              <a:noFill/>
              <a:round/>
              <a:headEnd/>
              <a:tailEnd/>
            </a:ln>
          </p:spPr>
          <p:txBody>
            <a:bodyPr>
              <a:prstTxWarp prst="textNoShape">
                <a:avLst/>
              </a:prstTxWarp>
            </a:bodyPr>
            <a:lstStyle/>
            <a:p>
              <a:endParaRPr lang="en-US"/>
            </a:p>
          </p:txBody>
        </p:sp>
        <p:sp>
          <p:nvSpPr>
            <p:cNvPr id="3840176" name="Freeform 176"/>
            <p:cNvSpPr>
              <a:spLocks/>
            </p:cNvSpPr>
            <p:nvPr/>
          </p:nvSpPr>
          <p:spPr bwMode="auto">
            <a:xfrm>
              <a:off x="1289" y="973"/>
              <a:ext cx="70" cy="152"/>
            </a:xfrm>
            <a:custGeom>
              <a:avLst/>
              <a:gdLst/>
              <a:ahLst/>
              <a:cxnLst>
                <a:cxn ang="0">
                  <a:pos x="70" y="1"/>
                </a:cxn>
                <a:cxn ang="0">
                  <a:pos x="61" y="10"/>
                </a:cxn>
                <a:cxn ang="0">
                  <a:pos x="56" y="15"/>
                </a:cxn>
                <a:cxn ang="0">
                  <a:pos x="53" y="21"/>
                </a:cxn>
                <a:cxn ang="0">
                  <a:pos x="49" y="27"/>
                </a:cxn>
                <a:cxn ang="0">
                  <a:pos x="46" y="31"/>
                </a:cxn>
                <a:cxn ang="0">
                  <a:pos x="40" y="40"/>
                </a:cxn>
                <a:cxn ang="0">
                  <a:pos x="37" y="45"/>
                </a:cxn>
                <a:cxn ang="0">
                  <a:pos x="34" y="48"/>
                </a:cxn>
                <a:cxn ang="0">
                  <a:pos x="28" y="55"/>
                </a:cxn>
                <a:cxn ang="0">
                  <a:pos x="27" y="64"/>
                </a:cxn>
                <a:cxn ang="0">
                  <a:pos x="24" y="68"/>
                </a:cxn>
                <a:cxn ang="0">
                  <a:pos x="24" y="74"/>
                </a:cxn>
                <a:cxn ang="0">
                  <a:pos x="21" y="82"/>
                </a:cxn>
                <a:cxn ang="0">
                  <a:pos x="16" y="97"/>
                </a:cxn>
                <a:cxn ang="0">
                  <a:pos x="13" y="103"/>
                </a:cxn>
                <a:cxn ang="0">
                  <a:pos x="12" y="107"/>
                </a:cxn>
                <a:cxn ang="0">
                  <a:pos x="9" y="117"/>
                </a:cxn>
                <a:cxn ang="0">
                  <a:pos x="7" y="125"/>
                </a:cxn>
                <a:cxn ang="0">
                  <a:pos x="7" y="137"/>
                </a:cxn>
                <a:cxn ang="0">
                  <a:pos x="4" y="144"/>
                </a:cxn>
                <a:cxn ang="0">
                  <a:pos x="1" y="152"/>
                </a:cxn>
                <a:cxn ang="0">
                  <a:pos x="0" y="152"/>
                </a:cxn>
                <a:cxn ang="0">
                  <a:pos x="0" y="150"/>
                </a:cxn>
                <a:cxn ang="0">
                  <a:pos x="1" y="137"/>
                </a:cxn>
                <a:cxn ang="0">
                  <a:pos x="3" y="125"/>
                </a:cxn>
                <a:cxn ang="0">
                  <a:pos x="3" y="116"/>
                </a:cxn>
                <a:cxn ang="0">
                  <a:pos x="4" y="110"/>
                </a:cxn>
                <a:cxn ang="0">
                  <a:pos x="7" y="106"/>
                </a:cxn>
                <a:cxn ang="0">
                  <a:pos x="10" y="94"/>
                </a:cxn>
                <a:cxn ang="0">
                  <a:pos x="15" y="88"/>
                </a:cxn>
                <a:cxn ang="0">
                  <a:pos x="19" y="82"/>
                </a:cxn>
                <a:cxn ang="0">
                  <a:pos x="22" y="68"/>
                </a:cxn>
                <a:cxn ang="0">
                  <a:pos x="22" y="61"/>
                </a:cxn>
                <a:cxn ang="0">
                  <a:pos x="27" y="55"/>
                </a:cxn>
                <a:cxn ang="0">
                  <a:pos x="39" y="39"/>
                </a:cxn>
                <a:cxn ang="0">
                  <a:pos x="42" y="27"/>
                </a:cxn>
                <a:cxn ang="0">
                  <a:pos x="48" y="18"/>
                </a:cxn>
                <a:cxn ang="0">
                  <a:pos x="52" y="10"/>
                </a:cxn>
                <a:cxn ang="0">
                  <a:pos x="53" y="9"/>
                </a:cxn>
                <a:cxn ang="0">
                  <a:pos x="56" y="7"/>
                </a:cxn>
                <a:cxn ang="0">
                  <a:pos x="61" y="3"/>
                </a:cxn>
                <a:cxn ang="0">
                  <a:pos x="67" y="0"/>
                </a:cxn>
                <a:cxn ang="0">
                  <a:pos x="70" y="0"/>
                </a:cxn>
                <a:cxn ang="0">
                  <a:pos x="70" y="1"/>
                </a:cxn>
                <a:cxn ang="0">
                  <a:pos x="70" y="1"/>
                </a:cxn>
              </a:cxnLst>
              <a:rect l="0" t="0" r="r" b="b"/>
              <a:pathLst>
                <a:path w="70" h="152">
                  <a:moveTo>
                    <a:pt x="70" y="1"/>
                  </a:moveTo>
                  <a:lnTo>
                    <a:pt x="61" y="10"/>
                  </a:lnTo>
                  <a:lnTo>
                    <a:pt x="56" y="15"/>
                  </a:lnTo>
                  <a:lnTo>
                    <a:pt x="53" y="21"/>
                  </a:lnTo>
                  <a:lnTo>
                    <a:pt x="49" y="27"/>
                  </a:lnTo>
                  <a:lnTo>
                    <a:pt x="46" y="31"/>
                  </a:lnTo>
                  <a:lnTo>
                    <a:pt x="40" y="40"/>
                  </a:lnTo>
                  <a:lnTo>
                    <a:pt x="37" y="45"/>
                  </a:lnTo>
                  <a:lnTo>
                    <a:pt x="34" y="48"/>
                  </a:lnTo>
                  <a:lnTo>
                    <a:pt x="28" y="55"/>
                  </a:lnTo>
                  <a:lnTo>
                    <a:pt x="27" y="64"/>
                  </a:lnTo>
                  <a:lnTo>
                    <a:pt x="24" y="68"/>
                  </a:lnTo>
                  <a:lnTo>
                    <a:pt x="24" y="74"/>
                  </a:lnTo>
                  <a:lnTo>
                    <a:pt x="21" y="82"/>
                  </a:lnTo>
                  <a:lnTo>
                    <a:pt x="16" y="97"/>
                  </a:lnTo>
                  <a:lnTo>
                    <a:pt x="13" y="103"/>
                  </a:lnTo>
                  <a:lnTo>
                    <a:pt x="12" y="107"/>
                  </a:lnTo>
                  <a:lnTo>
                    <a:pt x="9" y="117"/>
                  </a:lnTo>
                  <a:lnTo>
                    <a:pt x="7" y="125"/>
                  </a:lnTo>
                  <a:lnTo>
                    <a:pt x="7" y="137"/>
                  </a:lnTo>
                  <a:lnTo>
                    <a:pt x="4" y="144"/>
                  </a:lnTo>
                  <a:lnTo>
                    <a:pt x="1" y="152"/>
                  </a:lnTo>
                  <a:lnTo>
                    <a:pt x="0" y="152"/>
                  </a:lnTo>
                  <a:lnTo>
                    <a:pt x="0" y="150"/>
                  </a:lnTo>
                  <a:lnTo>
                    <a:pt x="1" y="137"/>
                  </a:lnTo>
                  <a:lnTo>
                    <a:pt x="3" y="125"/>
                  </a:lnTo>
                  <a:lnTo>
                    <a:pt x="3" y="116"/>
                  </a:lnTo>
                  <a:lnTo>
                    <a:pt x="4" y="110"/>
                  </a:lnTo>
                  <a:lnTo>
                    <a:pt x="7" y="106"/>
                  </a:lnTo>
                  <a:lnTo>
                    <a:pt x="10" y="94"/>
                  </a:lnTo>
                  <a:lnTo>
                    <a:pt x="15" y="88"/>
                  </a:lnTo>
                  <a:lnTo>
                    <a:pt x="19" y="82"/>
                  </a:lnTo>
                  <a:lnTo>
                    <a:pt x="22" y="68"/>
                  </a:lnTo>
                  <a:lnTo>
                    <a:pt x="22" y="61"/>
                  </a:lnTo>
                  <a:lnTo>
                    <a:pt x="27" y="55"/>
                  </a:lnTo>
                  <a:lnTo>
                    <a:pt x="39" y="39"/>
                  </a:lnTo>
                  <a:lnTo>
                    <a:pt x="42" y="27"/>
                  </a:lnTo>
                  <a:lnTo>
                    <a:pt x="48" y="18"/>
                  </a:lnTo>
                  <a:lnTo>
                    <a:pt x="52" y="10"/>
                  </a:lnTo>
                  <a:lnTo>
                    <a:pt x="53" y="9"/>
                  </a:lnTo>
                  <a:lnTo>
                    <a:pt x="56" y="7"/>
                  </a:lnTo>
                  <a:lnTo>
                    <a:pt x="61" y="3"/>
                  </a:lnTo>
                  <a:lnTo>
                    <a:pt x="67" y="0"/>
                  </a:lnTo>
                  <a:lnTo>
                    <a:pt x="70" y="0"/>
                  </a:lnTo>
                  <a:lnTo>
                    <a:pt x="70" y="1"/>
                  </a:lnTo>
                  <a:lnTo>
                    <a:pt x="70" y="1"/>
                  </a:lnTo>
                  <a:close/>
                </a:path>
              </a:pathLst>
            </a:custGeom>
            <a:solidFill>
              <a:srgbClr val="000000"/>
            </a:solidFill>
            <a:ln w="9525">
              <a:noFill/>
              <a:round/>
              <a:headEnd/>
              <a:tailEnd/>
            </a:ln>
          </p:spPr>
          <p:txBody>
            <a:bodyPr>
              <a:prstTxWarp prst="textNoShape">
                <a:avLst/>
              </a:prstTxWarp>
            </a:bodyPr>
            <a:lstStyle/>
            <a:p>
              <a:endParaRPr lang="en-US"/>
            </a:p>
          </p:txBody>
        </p:sp>
        <p:sp>
          <p:nvSpPr>
            <p:cNvPr id="3840177" name="Freeform 177"/>
            <p:cNvSpPr>
              <a:spLocks/>
            </p:cNvSpPr>
            <p:nvPr/>
          </p:nvSpPr>
          <p:spPr bwMode="auto">
            <a:xfrm>
              <a:off x="1308" y="1101"/>
              <a:ext cx="21" cy="30"/>
            </a:xfrm>
            <a:custGeom>
              <a:avLst/>
              <a:gdLst/>
              <a:ahLst/>
              <a:cxnLst>
                <a:cxn ang="0">
                  <a:pos x="2" y="0"/>
                </a:cxn>
                <a:cxn ang="0">
                  <a:pos x="3" y="7"/>
                </a:cxn>
                <a:cxn ang="0">
                  <a:pos x="5" y="12"/>
                </a:cxn>
                <a:cxn ang="0">
                  <a:pos x="8" y="16"/>
                </a:cxn>
                <a:cxn ang="0">
                  <a:pos x="12" y="22"/>
                </a:cxn>
                <a:cxn ang="0">
                  <a:pos x="14" y="24"/>
                </a:cxn>
                <a:cxn ang="0">
                  <a:pos x="15" y="25"/>
                </a:cxn>
                <a:cxn ang="0">
                  <a:pos x="21" y="27"/>
                </a:cxn>
                <a:cxn ang="0">
                  <a:pos x="21" y="28"/>
                </a:cxn>
                <a:cxn ang="0">
                  <a:pos x="21" y="30"/>
                </a:cxn>
                <a:cxn ang="0">
                  <a:pos x="12" y="30"/>
                </a:cxn>
                <a:cxn ang="0">
                  <a:pos x="6" y="27"/>
                </a:cxn>
                <a:cxn ang="0">
                  <a:pos x="3" y="21"/>
                </a:cxn>
                <a:cxn ang="0">
                  <a:pos x="2" y="15"/>
                </a:cxn>
                <a:cxn ang="0">
                  <a:pos x="0" y="1"/>
                </a:cxn>
                <a:cxn ang="0">
                  <a:pos x="0" y="0"/>
                </a:cxn>
                <a:cxn ang="0">
                  <a:pos x="2" y="0"/>
                </a:cxn>
                <a:cxn ang="0">
                  <a:pos x="2" y="0"/>
                </a:cxn>
              </a:cxnLst>
              <a:rect l="0" t="0" r="r" b="b"/>
              <a:pathLst>
                <a:path w="21" h="30">
                  <a:moveTo>
                    <a:pt x="2" y="0"/>
                  </a:moveTo>
                  <a:lnTo>
                    <a:pt x="3" y="7"/>
                  </a:lnTo>
                  <a:lnTo>
                    <a:pt x="5" y="12"/>
                  </a:lnTo>
                  <a:lnTo>
                    <a:pt x="8" y="16"/>
                  </a:lnTo>
                  <a:lnTo>
                    <a:pt x="12" y="22"/>
                  </a:lnTo>
                  <a:lnTo>
                    <a:pt x="14" y="24"/>
                  </a:lnTo>
                  <a:lnTo>
                    <a:pt x="15" y="25"/>
                  </a:lnTo>
                  <a:lnTo>
                    <a:pt x="21" y="27"/>
                  </a:lnTo>
                  <a:lnTo>
                    <a:pt x="21" y="28"/>
                  </a:lnTo>
                  <a:lnTo>
                    <a:pt x="21" y="30"/>
                  </a:lnTo>
                  <a:lnTo>
                    <a:pt x="12" y="30"/>
                  </a:lnTo>
                  <a:lnTo>
                    <a:pt x="6" y="27"/>
                  </a:lnTo>
                  <a:lnTo>
                    <a:pt x="3" y="21"/>
                  </a:lnTo>
                  <a:lnTo>
                    <a:pt x="2" y="15"/>
                  </a:lnTo>
                  <a:lnTo>
                    <a:pt x="0" y="1"/>
                  </a:lnTo>
                  <a:lnTo>
                    <a:pt x="0" y="0"/>
                  </a:lnTo>
                  <a:lnTo>
                    <a:pt x="2" y="0"/>
                  </a:lnTo>
                  <a:lnTo>
                    <a:pt x="2" y="0"/>
                  </a:lnTo>
                  <a:close/>
                </a:path>
              </a:pathLst>
            </a:custGeom>
            <a:solidFill>
              <a:srgbClr val="000000"/>
            </a:solidFill>
            <a:ln w="9525">
              <a:noFill/>
              <a:round/>
              <a:headEnd/>
              <a:tailEnd/>
            </a:ln>
          </p:spPr>
          <p:txBody>
            <a:bodyPr>
              <a:prstTxWarp prst="textNoShape">
                <a:avLst/>
              </a:prstTxWarp>
            </a:bodyPr>
            <a:lstStyle/>
            <a:p>
              <a:endParaRPr lang="en-US"/>
            </a:p>
          </p:txBody>
        </p:sp>
        <p:sp>
          <p:nvSpPr>
            <p:cNvPr id="3840178" name="Freeform 178"/>
            <p:cNvSpPr>
              <a:spLocks/>
            </p:cNvSpPr>
            <p:nvPr/>
          </p:nvSpPr>
          <p:spPr bwMode="auto">
            <a:xfrm>
              <a:off x="1342" y="875"/>
              <a:ext cx="65" cy="55"/>
            </a:xfrm>
            <a:custGeom>
              <a:avLst/>
              <a:gdLst/>
              <a:ahLst/>
              <a:cxnLst>
                <a:cxn ang="0">
                  <a:pos x="63" y="1"/>
                </a:cxn>
                <a:cxn ang="0">
                  <a:pos x="51" y="3"/>
                </a:cxn>
                <a:cxn ang="0">
                  <a:pos x="39" y="9"/>
                </a:cxn>
                <a:cxn ang="0">
                  <a:pos x="35" y="13"/>
                </a:cxn>
                <a:cxn ang="0">
                  <a:pos x="33" y="15"/>
                </a:cxn>
                <a:cxn ang="0">
                  <a:pos x="32" y="18"/>
                </a:cxn>
                <a:cxn ang="0">
                  <a:pos x="29" y="19"/>
                </a:cxn>
                <a:cxn ang="0">
                  <a:pos x="23" y="22"/>
                </a:cxn>
                <a:cxn ang="0">
                  <a:pos x="20" y="28"/>
                </a:cxn>
                <a:cxn ang="0">
                  <a:pos x="15" y="34"/>
                </a:cxn>
                <a:cxn ang="0">
                  <a:pos x="8" y="40"/>
                </a:cxn>
                <a:cxn ang="0">
                  <a:pos x="6" y="44"/>
                </a:cxn>
                <a:cxn ang="0">
                  <a:pos x="5" y="49"/>
                </a:cxn>
                <a:cxn ang="0">
                  <a:pos x="3" y="55"/>
                </a:cxn>
                <a:cxn ang="0">
                  <a:pos x="0" y="55"/>
                </a:cxn>
                <a:cxn ang="0">
                  <a:pos x="2" y="47"/>
                </a:cxn>
                <a:cxn ang="0">
                  <a:pos x="3" y="43"/>
                </a:cxn>
                <a:cxn ang="0">
                  <a:pos x="5" y="37"/>
                </a:cxn>
                <a:cxn ang="0">
                  <a:pos x="8" y="33"/>
                </a:cxn>
                <a:cxn ang="0">
                  <a:pos x="12" y="30"/>
                </a:cxn>
                <a:cxn ang="0">
                  <a:pos x="21" y="19"/>
                </a:cxn>
                <a:cxn ang="0">
                  <a:pos x="24" y="16"/>
                </a:cxn>
                <a:cxn ang="0">
                  <a:pos x="27" y="15"/>
                </a:cxn>
                <a:cxn ang="0">
                  <a:pos x="30" y="13"/>
                </a:cxn>
                <a:cxn ang="0">
                  <a:pos x="32" y="9"/>
                </a:cxn>
                <a:cxn ang="0">
                  <a:pos x="35" y="7"/>
                </a:cxn>
                <a:cxn ang="0">
                  <a:pos x="36" y="4"/>
                </a:cxn>
                <a:cxn ang="0">
                  <a:pos x="44" y="1"/>
                </a:cxn>
                <a:cxn ang="0">
                  <a:pos x="50" y="0"/>
                </a:cxn>
                <a:cxn ang="0">
                  <a:pos x="65" y="0"/>
                </a:cxn>
                <a:cxn ang="0">
                  <a:pos x="65" y="1"/>
                </a:cxn>
                <a:cxn ang="0">
                  <a:pos x="63" y="1"/>
                </a:cxn>
                <a:cxn ang="0">
                  <a:pos x="63" y="1"/>
                </a:cxn>
              </a:cxnLst>
              <a:rect l="0" t="0" r="r" b="b"/>
              <a:pathLst>
                <a:path w="65" h="55">
                  <a:moveTo>
                    <a:pt x="63" y="1"/>
                  </a:moveTo>
                  <a:lnTo>
                    <a:pt x="51" y="3"/>
                  </a:lnTo>
                  <a:lnTo>
                    <a:pt x="39" y="9"/>
                  </a:lnTo>
                  <a:lnTo>
                    <a:pt x="35" y="13"/>
                  </a:lnTo>
                  <a:lnTo>
                    <a:pt x="33" y="15"/>
                  </a:lnTo>
                  <a:lnTo>
                    <a:pt x="32" y="18"/>
                  </a:lnTo>
                  <a:lnTo>
                    <a:pt x="29" y="19"/>
                  </a:lnTo>
                  <a:lnTo>
                    <a:pt x="23" y="22"/>
                  </a:lnTo>
                  <a:lnTo>
                    <a:pt x="20" y="28"/>
                  </a:lnTo>
                  <a:lnTo>
                    <a:pt x="15" y="34"/>
                  </a:lnTo>
                  <a:lnTo>
                    <a:pt x="8" y="40"/>
                  </a:lnTo>
                  <a:lnTo>
                    <a:pt x="6" y="44"/>
                  </a:lnTo>
                  <a:lnTo>
                    <a:pt x="5" y="49"/>
                  </a:lnTo>
                  <a:lnTo>
                    <a:pt x="3" y="55"/>
                  </a:lnTo>
                  <a:lnTo>
                    <a:pt x="0" y="55"/>
                  </a:lnTo>
                  <a:lnTo>
                    <a:pt x="2" y="47"/>
                  </a:lnTo>
                  <a:lnTo>
                    <a:pt x="3" y="43"/>
                  </a:lnTo>
                  <a:lnTo>
                    <a:pt x="5" y="37"/>
                  </a:lnTo>
                  <a:lnTo>
                    <a:pt x="8" y="33"/>
                  </a:lnTo>
                  <a:lnTo>
                    <a:pt x="12" y="30"/>
                  </a:lnTo>
                  <a:lnTo>
                    <a:pt x="21" y="19"/>
                  </a:lnTo>
                  <a:lnTo>
                    <a:pt x="24" y="16"/>
                  </a:lnTo>
                  <a:lnTo>
                    <a:pt x="27" y="15"/>
                  </a:lnTo>
                  <a:lnTo>
                    <a:pt x="30" y="13"/>
                  </a:lnTo>
                  <a:lnTo>
                    <a:pt x="32" y="9"/>
                  </a:lnTo>
                  <a:lnTo>
                    <a:pt x="35" y="7"/>
                  </a:lnTo>
                  <a:lnTo>
                    <a:pt x="36" y="4"/>
                  </a:lnTo>
                  <a:lnTo>
                    <a:pt x="44" y="1"/>
                  </a:lnTo>
                  <a:lnTo>
                    <a:pt x="50" y="0"/>
                  </a:lnTo>
                  <a:lnTo>
                    <a:pt x="65" y="0"/>
                  </a:lnTo>
                  <a:lnTo>
                    <a:pt x="65" y="1"/>
                  </a:lnTo>
                  <a:lnTo>
                    <a:pt x="63" y="1"/>
                  </a:lnTo>
                  <a:lnTo>
                    <a:pt x="63" y="1"/>
                  </a:lnTo>
                  <a:close/>
                </a:path>
              </a:pathLst>
            </a:custGeom>
            <a:solidFill>
              <a:srgbClr val="000000"/>
            </a:solidFill>
            <a:ln w="9525">
              <a:noFill/>
              <a:round/>
              <a:headEnd/>
              <a:tailEnd/>
            </a:ln>
          </p:spPr>
          <p:txBody>
            <a:bodyPr>
              <a:prstTxWarp prst="textNoShape">
                <a:avLst/>
              </a:prstTxWarp>
            </a:bodyPr>
            <a:lstStyle/>
            <a:p>
              <a:endParaRPr lang="en-US"/>
            </a:p>
          </p:txBody>
        </p:sp>
        <p:sp>
          <p:nvSpPr>
            <p:cNvPr id="3840179" name="Freeform 179"/>
            <p:cNvSpPr>
              <a:spLocks/>
            </p:cNvSpPr>
            <p:nvPr/>
          </p:nvSpPr>
          <p:spPr bwMode="auto">
            <a:xfrm>
              <a:off x="1348" y="913"/>
              <a:ext cx="70" cy="32"/>
            </a:xfrm>
            <a:custGeom>
              <a:avLst/>
              <a:gdLst/>
              <a:ahLst/>
              <a:cxnLst>
                <a:cxn ang="0">
                  <a:pos x="2" y="23"/>
                </a:cxn>
                <a:cxn ang="0">
                  <a:pos x="5" y="26"/>
                </a:cxn>
                <a:cxn ang="0">
                  <a:pos x="6" y="27"/>
                </a:cxn>
                <a:cxn ang="0">
                  <a:pos x="12" y="29"/>
                </a:cxn>
                <a:cxn ang="0">
                  <a:pos x="24" y="27"/>
                </a:cxn>
                <a:cxn ang="0">
                  <a:pos x="36" y="24"/>
                </a:cxn>
                <a:cxn ang="0">
                  <a:pos x="44" y="14"/>
                </a:cxn>
                <a:cxn ang="0">
                  <a:pos x="50" y="11"/>
                </a:cxn>
                <a:cxn ang="0">
                  <a:pos x="57" y="9"/>
                </a:cxn>
                <a:cxn ang="0">
                  <a:pos x="61" y="5"/>
                </a:cxn>
                <a:cxn ang="0">
                  <a:pos x="63" y="2"/>
                </a:cxn>
                <a:cxn ang="0">
                  <a:pos x="66" y="0"/>
                </a:cxn>
                <a:cxn ang="0">
                  <a:pos x="67" y="0"/>
                </a:cxn>
                <a:cxn ang="0">
                  <a:pos x="70" y="2"/>
                </a:cxn>
                <a:cxn ang="0">
                  <a:pos x="70" y="3"/>
                </a:cxn>
                <a:cxn ang="0">
                  <a:pos x="69" y="6"/>
                </a:cxn>
                <a:cxn ang="0">
                  <a:pos x="64" y="11"/>
                </a:cxn>
                <a:cxn ang="0">
                  <a:pos x="61" y="14"/>
                </a:cxn>
                <a:cxn ang="0">
                  <a:pos x="59" y="15"/>
                </a:cxn>
                <a:cxn ang="0">
                  <a:pos x="50" y="18"/>
                </a:cxn>
                <a:cxn ang="0">
                  <a:pos x="47" y="23"/>
                </a:cxn>
                <a:cxn ang="0">
                  <a:pos x="45" y="26"/>
                </a:cxn>
                <a:cxn ang="0">
                  <a:pos x="42" y="27"/>
                </a:cxn>
                <a:cxn ang="0">
                  <a:pos x="39" y="30"/>
                </a:cxn>
                <a:cxn ang="0">
                  <a:pos x="32" y="32"/>
                </a:cxn>
                <a:cxn ang="0">
                  <a:pos x="24" y="32"/>
                </a:cxn>
                <a:cxn ang="0">
                  <a:pos x="11" y="32"/>
                </a:cxn>
                <a:cxn ang="0">
                  <a:pos x="5" y="29"/>
                </a:cxn>
                <a:cxn ang="0">
                  <a:pos x="0" y="24"/>
                </a:cxn>
                <a:cxn ang="0">
                  <a:pos x="0" y="23"/>
                </a:cxn>
                <a:cxn ang="0">
                  <a:pos x="2" y="23"/>
                </a:cxn>
                <a:cxn ang="0">
                  <a:pos x="2" y="23"/>
                </a:cxn>
              </a:cxnLst>
              <a:rect l="0" t="0" r="r" b="b"/>
              <a:pathLst>
                <a:path w="70" h="32">
                  <a:moveTo>
                    <a:pt x="2" y="23"/>
                  </a:moveTo>
                  <a:lnTo>
                    <a:pt x="5" y="26"/>
                  </a:lnTo>
                  <a:lnTo>
                    <a:pt x="6" y="27"/>
                  </a:lnTo>
                  <a:lnTo>
                    <a:pt x="12" y="29"/>
                  </a:lnTo>
                  <a:lnTo>
                    <a:pt x="24" y="27"/>
                  </a:lnTo>
                  <a:lnTo>
                    <a:pt x="36" y="24"/>
                  </a:lnTo>
                  <a:lnTo>
                    <a:pt x="44" y="14"/>
                  </a:lnTo>
                  <a:lnTo>
                    <a:pt x="50" y="11"/>
                  </a:lnTo>
                  <a:lnTo>
                    <a:pt x="57" y="9"/>
                  </a:lnTo>
                  <a:lnTo>
                    <a:pt x="61" y="5"/>
                  </a:lnTo>
                  <a:lnTo>
                    <a:pt x="63" y="2"/>
                  </a:lnTo>
                  <a:lnTo>
                    <a:pt x="66" y="0"/>
                  </a:lnTo>
                  <a:lnTo>
                    <a:pt x="67" y="0"/>
                  </a:lnTo>
                  <a:lnTo>
                    <a:pt x="70" y="2"/>
                  </a:lnTo>
                  <a:lnTo>
                    <a:pt x="70" y="3"/>
                  </a:lnTo>
                  <a:lnTo>
                    <a:pt x="69" y="6"/>
                  </a:lnTo>
                  <a:lnTo>
                    <a:pt x="64" y="11"/>
                  </a:lnTo>
                  <a:lnTo>
                    <a:pt x="61" y="14"/>
                  </a:lnTo>
                  <a:lnTo>
                    <a:pt x="59" y="15"/>
                  </a:lnTo>
                  <a:lnTo>
                    <a:pt x="50" y="18"/>
                  </a:lnTo>
                  <a:lnTo>
                    <a:pt x="47" y="23"/>
                  </a:lnTo>
                  <a:lnTo>
                    <a:pt x="45" y="26"/>
                  </a:lnTo>
                  <a:lnTo>
                    <a:pt x="42" y="27"/>
                  </a:lnTo>
                  <a:lnTo>
                    <a:pt x="39" y="30"/>
                  </a:lnTo>
                  <a:lnTo>
                    <a:pt x="32" y="32"/>
                  </a:lnTo>
                  <a:lnTo>
                    <a:pt x="24" y="32"/>
                  </a:lnTo>
                  <a:lnTo>
                    <a:pt x="11" y="32"/>
                  </a:lnTo>
                  <a:lnTo>
                    <a:pt x="5" y="29"/>
                  </a:lnTo>
                  <a:lnTo>
                    <a:pt x="0" y="24"/>
                  </a:lnTo>
                  <a:lnTo>
                    <a:pt x="0" y="23"/>
                  </a:lnTo>
                  <a:lnTo>
                    <a:pt x="2" y="23"/>
                  </a:lnTo>
                  <a:lnTo>
                    <a:pt x="2" y="23"/>
                  </a:lnTo>
                  <a:close/>
                </a:path>
              </a:pathLst>
            </a:custGeom>
            <a:solidFill>
              <a:srgbClr val="000000"/>
            </a:solidFill>
            <a:ln w="9525">
              <a:noFill/>
              <a:round/>
              <a:headEnd/>
              <a:tailEnd/>
            </a:ln>
          </p:spPr>
          <p:txBody>
            <a:bodyPr>
              <a:prstTxWarp prst="textNoShape">
                <a:avLst/>
              </a:prstTxWarp>
            </a:bodyPr>
            <a:lstStyle/>
            <a:p>
              <a:endParaRPr lang="en-US"/>
            </a:p>
          </p:txBody>
        </p:sp>
        <p:sp>
          <p:nvSpPr>
            <p:cNvPr id="3840180" name="Freeform 180"/>
            <p:cNvSpPr>
              <a:spLocks/>
            </p:cNvSpPr>
            <p:nvPr/>
          </p:nvSpPr>
          <p:spPr bwMode="auto">
            <a:xfrm>
              <a:off x="1415" y="876"/>
              <a:ext cx="29" cy="55"/>
            </a:xfrm>
            <a:custGeom>
              <a:avLst/>
              <a:gdLst/>
              <a:ahLst/>
              <a:cxnLst>
                <a:cxn ang="0">
                  <a:pos x="0" y="0"/>
                </a:cxn>
                <a:cxn ang="0">
                  <a:pos x="8" y="2"/>
                </a:cxn>
                <a:cxn ang="0">
                  <a:pos x="12" y="5"/>
                </a:cxn>
                <a:cxn ang="0">
                  <a:pos x="18" y="9"/>
                </a:cxn>
                <a:cxn ang="0">
                  <a:pos x="23" y="15"/>
                </a:cxn>
                <a:cxn ang="0">
                  <a:pos x="26" y="18"/>
                </a:cxn>
                <a:cxn ang="0">
                  <a:pos x="29" y="23"/>
                </a:cxn>
                <a:cxn ang="0">
                  <a:pos x="29" y="36"/>
                </a:cxn>
                <a:cxn ang="0">
                  <a:pos x="26" y="45"/>
                </a:cxn>
                <a:cxn ang="0">
                  <a:pos x="26" y="49"/>
                </a:cxn>
                <a:cxn ang="0">
                  <a:pos x="26" y="55"/>
                </a:cxn>
                <a:cxn ang="0">
                  <a:pos x="26" y="55"/>
                </a:cxn>
                <a:cxn ang="0">
                  <a:pos x="24" y="55"/>
                </a:cxn>
                <a:cxn ang="0">
                  <a:pos x="21" y="43"/>
                </a:cxn>
                <a:cxn ang="0">
                  <a:pos x="21" y="39"/>
                </a:cxn>
                <a:cxn ang="0">
                  <a:pos x="23" y="33"/>
                </a:cxn>
                <a:cxn ang="0">
                  <a:pos x="23" y="26"/>
                </a:cxn>
                <a:cxn ang="0">
                  <a:pos x="21" y="23"/>
                </a:cxn>
                <a:cxn ang="0">
                  <a:pos x="18" y="21"/>
                </a:cxn>
                <a:cxn ang="0">
                  <a:pos x="14" y="15"/>
                </a:cxn>
                <a:cxn ang="0">
                  <a:pos x="11" y="9"/>
                </a:cxn>
                <a:cxn ang="0">
                  <a:pos x="9" y="6"/>
                </a:cxn>
                <a:cxn ang="0">
                  <a:pos x="6" y="5"/>
                </a:cxn>
                <a:cxn ang="0">
                  <a:pos x="0" y="2"/>
                </a:cxn>
                <a:cxn ang="0">
                  <a:pos x="0" y="2"/>
                </a:cxn>
                <a:cxn ang="0">
                  <a:pos x="0" y="0"/>
                </a:cxn>
                <a:cxn ang="0">
                  <a:pos x="0" y="0"/>
                </a:cxn>
              </a:cxnLst>
              <a:rect l="0" t="0" r="r" b="b"/>
              <a:pathLst>
                <a:path w="29" h="55">
                  <a:moveTo>
                    <a:pt x="0" y="0"/>
                  </a:moveTo>
                  <a:lnTo>
                    <a:pt x="8" y="2"/>
                  </a:lnTo>
                  <a:lnTo>
                    <a:pt x="12" y="5"/>
                  </a:lnTo>
                  <a:lnTo>
                    <a:pt x="18" y="9"/>
                  </a:lnTo>
                  <a:lnTo>
                    <a:pt x="23" y="15"/>
                  </a:lnTo>
                  <a:lnTo>
                    <a:pt x="26" y="18"/>
                  </a:lnTo>
                  <a:lnTo>
                    <a:pt x="29" y="23"/>
                  </a:lnTo>
                  <a:lnTo>
                    <a:pt x="29" y="36"/>
                  </a:lnTo>
                  <a:lnTo>
                    <a:pt x="26" y="45"/>
                  </a:lnTo>
                  <a:lnTo>
                    <a:pt x="26" y="49"/>
                  </a:lnTo>
                  <a:lnTo>
                    <a:pt x="26" y="55"/>
                  </a:lnTo>
                  <a:lnTo>
                    <a:pt x="26" y="55"/>
                  </a:lnTo>
                  <a:lnTo>
                    <a:pt x="24" y="55"/>
                  </a:lnTo>
                  <a:lnTo>
                    <a:pt x="21" y="43"/>
                  </a:lnTo>
                  <a:lnTo>
                    <a:pt x="21" y="39"/>
                  </a:lnTo>
                  <a:lnTo>
                    <a:pt x="23" y="33"/>
                  </a:lnTo>
                  <a:lnTo>
                    <a:pt x="23" y="26"/>
                  </a:lnTo>
                  <a:lnTo>
                    <a:pt x="21" y="23"/>
                  </a:lnTo>
                  <a:lnTo>
                    <a:pt x="18" y="21"/>
                  </a:lnTo>
                  <a:lnTo>
                    <a:pt x="14" y="15"/>
                  </a:lnTo>
                  <a:lnTo>
                    <a:pt x="11" y="9"/>
                  </a:lnTo>
                  <a:lnTo>
                    <a:pt x="9" y="6"/>
                  </a:lnTo>
                  <a:lnTo>
                    <a:pt x="6" y="5"/>
                  </a:lnTo>
                  <a:lnTo>
                    <a:pt x="0" y="2"/>
                  </a:lnTo>
                  <a:lnTo>
                    <a:pt x="0" y="2"/>
                  </a:lnTo>
                  <a:lnTo>
                    <a:pt x="0" y="0"/>
                  </a:lnTo>
                  <a:lnTo>
                    <a:pt x="0" y="0"/>
                  </a:lnTo>
                  <a:close/>
                </a:path>
              </a:pathLst>
            </a:custGeom>
            <a:solidFill>
              <a:srgbClr val="000000"/>
            </a:solidFill>
            <a:ln w="9525">
              <a:noFill/>
              <a:round/>
              <a:headEnd/>
              <a:tailEnd/>
            </a:ln>
          </p:spPr>
          <p:txBody>
            <a:bodyPr>
              <a:prstTxWarp prst="textNoShape">
                <a:avLst/>
              </a:prstTxWarp>
            </a:bodyPr>
            <a:lstStyle/>
            <a:p>
              <a:endParaRPr lang="en-US"/>
            </a:p>
          </p:txBody>
        </p:sp>
        <p:sp>
          <p:nvSpPr>
            <p:cNvPr id="3840181" name="Freeform 181"/>
            <p:cNvSpPr>
              <a:spLocks/>
            </p:cNvSpPr>
            <p:nvPr/>
          </p:nvSpPr>
          <p:spPr bwMode="auto">
            <a:xfrm>
              <a:off x="1414" y="928"/>
              <a:ext cx="10" cy="29"/>
            </a:xfrm>
            <a:custGeom>
              <a:avLst/>
              <a:gdLst/>
              <a:ahLst/>
              <a:cxnLst>
                <a:cxn ang="0">
                  <a:pos x="1" y="0"/>
                </a:cxn>
                <a:cxn ang="0">
                  <a:pos x="4" y="5"/>
                </a:cxn>
                <a:cxn ang="0">
                  <a:pos x="6" y="9"/>
                </a:cxn>
                <a:cxn ang="0">
                  <a:pos x="7" y="15"/>
                </a:cxn>
                <a:cxn ang="0">
                  <a:pos x="9" y="21"/>
                </a:cxn>
                <a:cxn ang="0">
                  <a:pos x="10" y="26"/>
                </a:cxn>
                <a:cxn ang="0">
                  <a:pos x="10" y="29"/>
                </a:cxn>
                <a:cxn ang="0">
                  <a:pos x="9" y="29"/>
                </a:cxn>
                <a:cxn ang="0">
                  <a:pos x="4" y="21"/>
                </a:cxn>
                <a:cxn ang="0">
                  <a:pos x="1" y="9"/>
                </a:cxn>
                <a:cxn ang="0">
                  <a:pos x="1" y="6"/>
                </a:cxn>
                <a:cxn ang="0">
                  <a:pos x="0" y="3"/>
                </a:cxn>
                <a:cxn ang="0">
                  <a:pos x="0" y="2"/>
                </a:cxn>
                <a:cxn ang="0">
                  <a:pos x="1" y="0"/>
                </a:cxn>
                <a:cxn ang="0">
                  <a:pos x="1" y="0"/>
                </a:cxn>
              </a:cxnLst>
              <a:rect l="0" t="0" r="r" b="b"/>
              <a:pathLst>
                <a:path w="10" h="29">
                  <a:moveTo>
                    <a:pt x="1" y="0"/>
                  </a:moveTo>
                  <a:lnTo>
                    <a:pt x="4" y="5"/>
                  </a:lnTo>
                  <a:lnTo>
                    <a:pt x="6" y="9"/>
                  </a:lnTo>
                  <a:lnTo>
                    <a:pt x="7" y="15"/>
                  </a:lnTo>
                  <a:lnTo>
                    <a:pt x="9" y="21"/>
                  </a:lnTo>
                  <a:lnTo>
                    <a:pt x="10" y="26"/>
                  </a:lnTo>
                  <a:lnTo>
                    <a:pt x="10" y="29"/>
                  </a:lnTo>
                  <a:lnTo>
                    <a:pt x="9" y="29"/>
                  </a:lnTo>
                  <a:lnTo>
                    <a:pt x="4" y="21"/>
                  </a:lnTo>
                  <a:lnTo>
                    <a:pt x="1" y="9"/>
                  </a:lnTo>
                  <a:lnTo>
                    <a:pt x="1" y="6"/>
                  </a:lnTo>
                  <a:lnTo>
                    <a:pt x="0" y="3"/>
                  </a:lnTo>
                  <a:lnTo>
                    <a:pt x="0" y="2"/>
                  </a:lnTo>
                  <a:lnTo>
                    <a:pt x="1" y="0"/>
                  </a:lnTo>
                  <a:lnTo>
                    <a:pt x="1" y="0"/>
                  </a:lnTo>
                  <a:close/>
                </a:path>
              </a:pathLst>
            </a:custGeom>
            <a:solidFill>
              <a:srgbClr val="000000"/>
            </a:solidFill>
            <a:ln w="9525">
              <a:noFill/>
              <a:round/>
              <a:headEnd/>
              <a:tailEnd/>
            </a:ln>
          </p:spPr>
          <p:txBody>
            <a:bodyPr>
              <a:prstTxWarp prst="textNoShape">
                <a:avLst/>
              </a:prstTxWarp>
            </a:bodyPr>
            <a:lstStyle/>
            <a:p>
              <a:endParaRPr lang="en-US"/>
            </a:p>
          </p:txBody>
        </p:sp>
        <p:sp>
          <p:nvSpPr>
            <p:cNvPr id="3840182" name="Freeform 182"/>
            <p:cNvSpPr>
              <a:spLocks/>
            </p:cNvSpPr>
            <p:nvPr/>
          </p:nvSpPr>
          <p:spPr bwMode="auto">
            <a:xfrm>
              <a:off x="1432" y="928"/>
              <a:ext cx="13" cy="39"/>
            </a:xfrm>
            <a:custGeom>
              <a:avLst/>
              <a:gdLst/>
              <a:ahLst/>
              <a:cxnLst>
                <a:cxn ang="0">
                  <a:pos x="0" y="9"/>
                </a:cxn>
                <a:cxn ang="0">
                  <a:pos x="1" y="3"/>
                </a:cxn>
                <a:cxn ang="0">
                  <a:pos x="4" y="2"/>
                </a:cxn>
                <a:cxn ang="0">
                  <a:pos x="6" y="0"/>
                </a:cxn>
                <a:cxn ang="0">
                  <a:pos x="12" y="3"/>
                </a:cxn>
                <a:cxn ang="0">
                  <a:pos x="13" y="9"/>
                </a:cxn>
                <a:cxn ang="0">
                  <a:pos x="12" y="14"/>
                </a:cxn>
                <a:cxn ang="0">
                  <a:pos x="10" y="18"/>
                </a:cxn>
                <a:cxn ang="0">
                  <a:pos x="12" y="30"/>
                </a:cxn>
                <a:cxn ang="0">
                  <a:pos x="9" y="35"/>
                </a:cxn>
                <a:cxn ang="0">
                  <a:pos x="6" y="38"/>
                </a:cxn>
                <a:cxn ang="0">
                  <a:pos x="4" y="39"/>
                </a:cxn>
                <a:cxn ang="0">
                  <a:pos x="4" y="36"/>
                </a:cxn>
                <a:cxn ang="0">
                  <a:pos x="6" y="29"/>
                </a:cxn>
                <a:cxn ang="0">
                  <a:pos x="6" y="17"/>
                </a:cxn>
                <a:cxn ang="0">
                  <a:pos x="9" y="9"/>
                </a:cxn>
                <a:cxn ang="0">
                  <a:pos x="9" y="6"/>
                </a:cxn>
                <a:cxn ang="0">
                  <a:pos x="6" y="3"/>
                </a:cxn>
                <a:cxn ang="0">
                  <a:pos x="3" y="6"/>
                </a:cxn>
                <a:cxn ang="0">
                  <a:pos x="1" y="9"/>
                </a:cxn>
                <a:cxn ang="0">
                  <a:pos x="0" y="11"/>
                </a:cxn>
                <a:cxn ang="0">
                  <a:pos x="0" y="9"/>
                </a:cxn>
                <a:cxn ang="0">
                  <a:pos x="0" y="9"/>
                </a:cxn>
              </a:cxnLst>
              <a:rect l="0" t="0" r="r" b="b"/>
              <a:pathLst>
                <a:path w="13" h="39">
                  <a:moveTo>
                    <a:pt x="0" y="9"/>
                  </a:moveTo>
                  <a:lnTo>
                    <a:pt x="1" y="3"/>
                  </a:lnTo>
                  <a:lnTo>
                    <a:pt x="4" y="2"/>
                  </a:lnTo>
                  <a:lnTo>
                    <a:pt x="6" y="0"/>
                  </a:lnTo>
                  <a:lnTo>
                    <a:pt x="12" y="3"/>
                  </a:lnTo>
                  <a:lnTo>
                    <a:pt x="13" y="9"/>
                  </a:lnTo>
                  <a:lnTo>
                    <a:pt x="12" y="14"/>
                  </a:lnTo>
                  <a:lnTo>
                    <a:pt x="10" y="18"/>
                  </a:lnTo>
                  <a:lnTo>
                    <a:pt x="12" y="30"/>
                  </a:lnTo>
                  <a:lnTo>
                    <a:pt x="9" y="35"/>
                  </a:lnTo>
                  <a:lnTo>
                    <a:pt x="6" y="38"/>
                  </a:lnTo>
                  <a:lnTo>
                    <a:pt x="4" y="39"/>
                  </a:lnTo>
                  <a:lnTo>
                    <a:pt x="4" y="36"/>
                  </a:lnTo>
                  <a:lnTo>
                    <a:pt x="6" y="29"/>
                  </a:lnTo>
                  <a:lnTo>
                    <a:pt x="6" y="17"/>
                  </a:lnTo>
                  <a:lnTo>
                    <a:pt x="9" y="9"/>
                  </a:lnTo>
                  <a:lnTo>
                    <a:pt x="9" y="6"/>
                  </a:lnTo>
                  <a:lnTo>
                    <a:pt x="6" y="3"/>
                  </a:lnTo>
                  <a:lnTo>
                    <a:pt x="3" y="6"/>
                  </a:lnTo>
                  <a:lnTo>
                    <a:pt x="1" y="9"/>
                  </a:lnTo>
                  <a:lnTo>
                    <a:pt x="0" y="11"/>
                  </a:lnTo>
                  <a:lnTo>
                    <a:pt x="0" y="9"/>
                  </a:lnTo>
                  <a:lnTo>
                    <a:pt x="0" y="9"/>
                  </a:lnTo>
                  <a:close/>
                </a:path>
              </a:pathLst>
            </a:custGeom>
            <a:solidFill>
              <a:srgbClr val="000000"/>
            </a:solidFill>
            <a:ln w="9525">
              <a:noFill/>
              <a:round/>
              <a:headEnd/>
              <a:tailEnd/>
            </a:ln>
          </p:spPr>
          <p:txBody>
            <a:bodyPr>
              <a:prstTxWarp prst="textNoShape">
                <a:avLst/>
              </a:prstTxWarp>
            </a:bodyPr>
            <a:lstStyle/>
            <a:p>
              <a:endParaRPr lang="en-US"/>
            </a:p>
          </p:txBody>
        </p:sp>
        <p:sp>
          <p:nvSpPr>
            <p:cNvPr id="3840183" name="Freeform 183"/>
            <p:cNvSpPr>
              <a:spLocks/>
            </p:cNvSpPr>
            <p:nvPr/>
          </p:nvSpPr>
          <p:spPr bwMode="auto">
            <a:xfrm>
              <a:off x="1351" y="949"/>
              <a:ext cx="47" cy="80"/>
            </a:xfrm>
            <a:custGeom>
              <a:avLst/>
              <a:gdLst/>
              <a:ahLst/>
              <a:cxnLst>
                <a:cxn ang="0">
                  <a:pos x="2" y="0"/>
                </a:cxn>
                <a:cxn ang="0">
                  <a:pos x="5" y="15"/>
                </a:cxn>
                <a:cxn ang="0">
                  <a:pos x="6" y="19"/>
                </a:cxn>
                <a:cxn ang="0">
                  <a:pos x="8" y="22"/>
                </a:cxn>
                <a:cxn ang="0">
                  <a:pos x="11" y="24"/>
                </a:cxn>
                <a:cxn ang="0">
                  <a:pos x="14" y="27"/>
                </a:cxn>
                <a:cxn ang="0">
                  <a:pos x="17" y="37"/>
                </a:cxn>
                <a:cxn ang="0">
                  <a:pos x="17" y="42"/>
                </a:cxn>
                <a:cxn ang="0">
                  <a:pos x="18" y="46"/>
                </a:cxn>
                <a:cxn ang="0">
                  <a:pos x="21" y="49"/>
                </a:cxn>
                <a:cxn ang="0">
                  <a:pos x="24" y="54"/>
                </a:cxn>
                <a:cxn ang="0">
                  <a:pos x="26" y="57"/>
                </a:cxn>
                <a:cxn ang="0">
                  <a:pos x="30" y="63"/>
                </a:cxn>
                <a:cxn ang="0">
                  <a:pos x="33" y="66"/>
                </a:cxn>
                <a:cxn ang="0">
                  <a:pos x="35" y="66"/>
                </a:cxn>
                <a:cxn ang="0">
                  <a:pos x="39" y="70"/>
                </a:cxn>
                <a:cxn ang="0">
                  <a:pos x="45" y="76"/>
                </a:cxn>
                <a:cxn ang="0">
                  <a:pos x="47" y="78"/>
                </a:cxn>
                <a:cxn ang="0">
                  <a:pos x="47" y="79"/>
                </a:cxn>
                <a:cxn ang="0">
                  <a:pos x="47" y="80"/>
                </a:cxn>
                <a:cxn ang="0">
                  <a:pos x="44" y="79"/>
                </a:cxn>
                <a:cxn ang="0">
                  <a:pos x="41" y="76"/>
                </a:cxn>
                <a:cxn ang="0">
                  <a:pos x="36" y="73"/>
                </a:cxn>
                <a:cxn ang="0">
                  <a:pos x="33" y="70"/>
                </a:cxn>
                <a:cxn ang="0">
                  <a:pos x="30" y="69"/>
                </a:cxn>
                <a:cxn ang="0">
                  <a:pos x="27" y="66"/>
                </a:cxn>
                <a:cxn ang="0">
                  <a:pos x="23" y="60"/>
                </a:cxn>
                <a:cxn ang="0">
                  <a:pos x="21" y="57"/>
                </a:cxn>
                <a:cxn ang="0">
                  <a:pos x="12" y="36"/>
                </a:cxn>
                <a:cxn ang="0">
                  <a:pos x="12" y="28"/>
                </a:cxn>
                <a:cxn ang="0">
                  <a:pos x="9" y="28"/>
                </a:cxn>
                <a:cxn ang="0">
                  <a:pos x="5" y="24"/>
                </a:cxn>
                <a:cxn ang="0">
                  <a:pos x="2" y="18"/>
                </a:cxn>
                <a:cxn ang="0">
                  <a:pos x="0" y="2"/>
                </a:cxn>
                <a:cxn ang="0">
                  <a:pos x="0" y="0"/>
                </a:cxn>
                <a:cxn ang="0">
                  <a:pos x="2" y="0"/>
                </a:cxn>
                <a:cxn ang="0">
                  <a:pos x="2" y="0"/>
                </a:cxn>
              </a:cxnLst>
              <a:rect l="0" t="0" r="r" b="b"/>
              <a:pathLst>
                <a:path w="47" h="80">
                  <a:moveTo>
                    <a:pt x="2" y="0"/>
                  </a:moveTo>
                  <a:lnTo>
                    <a:pt x="5" y="15"/>
                  </a:lnTo>
                  <a:lnTo>
                    <a:pt x="6" y="19"/>
                  </a:lnTo>
                  <a:lnTo>
                    <a:pt x="8" y="22"/>
                  </a:lnTo>
                  <a:lnTo>
                    <a:pt x="11" y="24"/>
                  </a:lnTo>
                  <a:lnTo>
                    <a:pt x="14" y="27"/>
                  </a:lnTo>
                  <a:lnTo>
                    <a:pt x="17" y="37"/>
                  </a:lnTo>
                  <a:lnTo>
                    <a:pt x="17" y="42"/>
                  </a:lnTo>
                  <a:lnTo>
                    <a:pt x="18" y="46"/>
                  </a:lnTo>
                  <a:lnTo>
                    <a:pt x="21" y="49"/>
                  </a:lnTo>
                  <a:lnTo>
                    <a:pt x="24" y="54"/>
                  </a:lnTo>
                  <a:lnTo>
                    <a:pt x="26" y="57"/>
                  </a:lnTo>
                  <a:lnTo>
                    <a:pt x="30" y="63"/>
                  </a:lnTo>
                  <a:lnTo>
                    <a:pt x="33" y="66"/>
                  </a:lnTo>
                  <a:lnTo>
                    <a:pt x="35" y="66"/>
                  </a:lnTo>
                  <a:lnTo>
                    <a:pt x="39" y="70"/>
                  </a:lnTo>
                  <a:lnTo>
                    <a:pt x="45" y="76"/>
                  </a:lnTo>
                  <a:lnTo>
                    <a:pt x="47" y="78"/>
                  </a:lnTo>
                  <a:lnTo>
                    <a:pt x="47" y="79"/>
                  </a:lnTo>
                  <a:lnTo>
                    <a:pt x="47" y="80"/>
                  </a:lnTo>
                  <a:lnTo>
                    <a:pt x="44" y="79"/>
                  </a:lnTo>
                  <a:lnTo>
                    <a:pt x="41" y="76"/>
                  </a:lnTo>
                  <a:lnTo>
                    <a:pt x="36" y="73"/>
                  </a:lnTo>
                  <a:lnTo>
                    <a:pt x="33" y="70"/>
                  </a:lnTo>
                  <a:lnTo>
                    <a:pt x="30" y="69"/>
                  </a:lnTo>
                  <a:lnTo>
                    <a:pt x="27" y="66"/>
                  </a:lnTo>
                  <a:lnTo>
                    <a:pt x="23" y="60"/>
                  </a:lnTo>
                  <a:lnTo>
                    <a:pt x="21" y="57"/>
                  </a:lnTo>
                  <a:lnTo>
                    <a:pt x="12" y="36"/>
                  </a:lnTo>
                  <a:lnTo>
                    <a:pt x="12" y="28"/>
                  </a:lnTo>
                  <a:lnTo>
                    <a:pt x="9" y="28"/>
                  </a:lnTo>
                  <a:lnTo>
                    <a:pt x="5" y="24"/>
                  </a:lnTo>
                  <a:lnTo>
                    <a:pt x="2" y="18"/>
                  </a:lnTo>
                  <a:lnTo>
                    <a:pt x="0" y="2"/>
                  </a:lnTo>
                  <a:lnTo>
                    <a:pt x="0" y="0"/>
                  </a:lnTo>
                  <a:lnTo>
                    <a:pt x="2" y="0"/>
                  </a:lnTo>
                  <a:lnTo>
                    <a:pt x="2" y="0"/>
                  </a:lnTo>
                  <a:close/>
                </a:path>
              </a:pathLst>
            </a:custGeom>
            <a:solidFill>
              <a:srgbClr val="000000"/>
            </a:solidFill>
            <a:ln w="9525">
              <a:noFill/>
              <a:round/>
              <a:headEnd/>
              <a:tailEnd/>
            </a:ln>
          </p:spPr>
          <p:txBody>
            <a:bodyPr>
              <a:prstTxWarp prst="textNoShape">
                <a:avLst/>
              </a:prstTxWarp>
            </a:bodyPr>
            <a:lstStyle/>
            <a:p>
              <a:endParaRPr lang="en-US"/>
            </a:p>
          </p:txBody>
        </p:sp>
        <p:sp>
          <p:nvSpPr>
            <p:cNvPr id="3840184" name="Freeform 184"/>
            <p:cNvSpPr>
              <a:spLocks/>
            </p:cNvSpPr>
            <p:nvPr/>
          </p:nvSpPr>
          <p:spPr bwMode="auto">
            <a:xfrm>
              <a:off x="1405" y="973"/>
              <a:ext cx="31" cy="55"/>
            </a:xfrm>
            <a:custGeom>
              <a:avLst/>
              <a:gdLst/>
              <a:ahLst/>
              <a:cxnLst>
                <a:cxn ang="0">
                  <a:pos x="31" y="1"/>
                </a:cxn>
                <a:cxn ang="0">
                  <a:pos x="24" y="28"/>
                </a:cxn>
                <a:cxn ang="0">
                  <a:pos x="18" y="37"/>
                </a:cxn>
                <a:cxn ang="0">
                  <a:pos x="16" y="40"/>
                </a:cxn>
                <a:cxn ang="0">
                  <a:pos x="13" y="46"/>
                </a:cxn>
                <a:cxn ang="0">
                  <a:pos x="10" y="49"/>
                </a:cxn>
                <a:cxn ang="0">
                  <a:pos x="7" y="51"/>
                </a:cxn>
                <a:cxn ang="0">
                  <a:pos x="2" y="55"/>
                </a:cxn>
                <a:cxn ang="0">
                  <a:pos x="0" y="54"/>
                </a:cxn>
                <a:cxn ang="0">
                  <a:pos x="0" y="52"/>
                </a:cxn>
                <a:cxn ang="0">
                  <a:pos x="4" y="48"/>
                </a:cxn>
                <a:cxn ang="0">
                  <a:pos x="9" y="42"/>
                </a:cxn>
                <a:cxn ang="0">
                  <a:pos x="13" y="33"/>
                </a:cxn>
                <a:cxn ang="0">
                  <a:pos x="15" y="28"/>
                </a:cxn>
                <a:cxn ang="0">
                  <a:pos x="18" y="24"/>
                </a:cxn>
                <a:cxn ang="0">
                  <a:pos x="21" y="18"/>
                </a:cxn>
                <a:cxn ang="0">
                  <a:pos x="24" y="13"/>
                </a:cxn>
                <a:cxn ang="0">
                  <a:pos x="28" y="1"/>
                </a:cxn>
                <a:cxn ang="0">
                  <a:pos x="30" y="0"/>
                </a:cxn>
                <a:cxn ang="0">
                  <a:pos x="31" y="1"/>
                </a:cxn>
                <a:cxn ang="0">
                  <a:pos x="31" y="1"/>
                </a:cxn>
              </a:cxnLst>
              <a:rect l="0" t="0" r="r" b="b"/>
              <a:pathLst>
                <a:path w="31" h="55">
                  <a:moveTo>
                    <a:pt x="31" y="1"/>
                  </a:moveTo>
                  <a:lnTo>
                    <a:pt x="24" y="28"/>
                  </a:lnTo>
                  <a:lnTo>
                    <a:pt x="18" y="37"/>
                  </a:lnTo>
                  <a:lnTo>
                    <a:pt x="16" y="40"/>
                  </a:lnTo>
                  <a:lnTo>
                    <a:pt x="13" y="46"/>
                  </a:lnTo>
                  <a:lnTo>
                    <a:pt x="10" y="49"/>
                  </a:lnTo>
                  <a:lnTo>
                    <a:pt x="7" y="51"/>
                  </a:lnTo>
                  <a:lnTo>
                    <a:pt x="2" y="55"/>
                  </a:lnTo>
                  <a:lnTo>
                    <a:pt x="0" y="54"/>
                  </a:lnTo>
                  <a:lnTo>
                    <a:pt x="0" y="52"/>
                  </a:lnTo>
                  <a:lnTo>
                    <a:pt x="4" y="48"/>
                  </a:lnTo>
                  <a:lnTo>
                    <a:pt x="9" y="42"/>
                  </a:lnTo>
                  <a:lnTo>
                    <a:pt x="13" y="33"/>
                  </a:lnTo>
                  <a:lnTo>
                    <a:pt x="15" y="28"/>
                  </a:lnTo>
                  <a:lnTo>
                    <a:pt x="18" y="24"/>
                  </a:lnTo>
                  <a:lnTo>
                    <a:pt x="21" y="18"/>
                  </a:lnTo>
                  <a:lnTo>
                    <a:pt x="24" y="13"/>
                  </a:lnTo>
                  <a:lnTo>
                    <a:pt x="28" y="1"/>
                  </a:lnTo>
                  <a:lnTo>
                    <a:pt x="30" y="0"/>
                  </a:lnTo>
                  <a:lnTo>
                    <a:pt x="31" y="1"/>
                  </a:lnTo>
                  <a:lnTo>
                    <a:pt x="31" y="1"/>
                  </a:lnTo>
                  <a:close/>
                </a:path>
              </a:pathLst>
            </a:custGeom>
            <a:solidFill>
              <a:srgbClr val="000000"/>
            </a:solidFill>
            <a:ln w="9525">
              <a:noFill/>
              <a:round/>
              <a:headEnd/>
              <a:tailEnd/>
            </a:ln>
          </p:spPr>
          <p:txBody>
            <a:bodyPr>
              <a:prstTxWarp prst="textNoShape">
                <a:avLst/>
              </a:prstTxWarp>
            </a:bodyPr>
            <a:lstStyle/>
            <a:p>
              <a:endParaRPr lang="en-US"/>
            </a:p>
          </p:txBody>
        </p:sp>
        <p:sp>
          <p:nvSpPr>
            <p:cNvPr id="3840185" name="Freeform 185"/>
            <p:cNvSpPr>
              <a:spLocks/>
            </p:cNvSpPr>
            <p:nvPr/>
          </p:nvSpPr>
          <p:spPr bwMode="auto">
            <a:xfrm>
              <a:off x="1386" y="1001"/>
              <a:ext cx="19" cy="11"/>
            </a:xfrm>
            <a:custGeom>
              <a:avLst/>
              <a:gdLst/>
              <a:ahLst/>
              <a:cxnLst>
                <a:cxn ang="0">
                  <a:pos x="1" y="8"/>
                </a:cxn>
                <a:cxn ang="0">
                  <a:pos x="9" y="5"/>
                </a:cxn>
                <a:cxn ang="0">
                  <a:pos x="12" y="3"/>
                </a:cxn>
                <a:cxn ang="0">
                  <a:pos x="16" y="0"/>
                </a:cxn>
                <a:cxn ang="0">
                  <a:pos x="19" y="2"/>
                </a:cxn>
                <a:cxn ang="0">
                  <a:pos x="19" y="5"/>
                </a:cxn>
                <a:cxn ang="0">
                  <a:pos x="18" y="6"/>
                </a:cxn>
                <a:cxn ang="0">
                  <a:pos x="10" y="9"/>
                </a:cxn>
                <a:cxn ang="0">
                  <a:pos x="1" y="11"/>
                </a:cxn>
                <a:cxn ang="0">
                  <a:pos x="0" y="9"/>
                </a:cxn>
                <a:cxn ang="0">
                  <a:pos x="1" y="8"/>
                </a:cxn>
                <a:cxn ang="0">
                  <a:pos x="1" y="8"/>
                </a:cxn>
              </a:cxnLst>
              <a:rect l="0" t="0" r="r" b="b"/>
              <a:pathLst>
                <a:path w="19" h="11">
                  <a:moveTo>
                    <a:pt x="1" y="8"/>
                  </a:moveTo>
                  <a:lnTo>
                    <a:pt x="9" y="5"/>
                  </a:lnTo>
                  <a:lnTo>
                    <a:pt x="12" y="3"/>
                  </a:lnTo>
                  <a:lnTo>
                    <a:pt x="16" y="0"/>
                  </a:lnTo>
                  <a:lnTo>
                    <a:pt x="19" y="2"/>
                  </a:lnTo>
                  <a:lnTo>
                    <a:pt x="19" y="5"/>
                  </a:lnTo>
                  <a:lnTo>
                    <a:pt x="18" y="6"/>
                  </a:lnTo>
                  <a:lnTo>
                    <a:pt x="10" y="9"/>
                  </a:lnTo>
                  <a:lnTo>
                    <a:pt x="1" y="11"/>
                  </a:lnTo>
                  <a:lnTo>
                    <a:pt x="0" y="9"/>
                  </a:lnTo>
                  <a:lnTo>
                    <a:pt x="1" y="8"/>
                  </a:lnTo>
                  <a:lnTo>
                    <a:pt x="1" y="8"/>
                  </a:lnTo>
                  <a:close/>
                </a:path>
              </a:pathLst>
            </a:custGeom>
            <a:solidFill>
              <a:srgbClr val="000000"/>
            </a:solidFill>
            <a:ln w="9525">
              <a:noFill/>
              <a:round/>
              <a:headEnd/>
              <a:tailEnd/>
            </a:ln>
          </p:spPr>
          <p:txBody>
            <a:bodyPr>
              <a:prstTxWarp prst="textNoShape">
                <a:avLst/>
              </a:prstTxWarp>
            </a:bodyPr>
            <a:lstStyle/>
            <a:p>
              <a:endParaRPr lang="en-US"/>
            </a:p>
          </p:txBody>
        </p:sp>
        <p:sp>
          <p:nvSpPr>
            <p:cNvPr id="3840186" name="Freeform 186"/>
            <p:cNvSpPr>
              <a:spLocks/>
            </p:cNvSpPr>
            <p:nvPr/>
          </p:nvSpPr>
          <p:spPr bwMode="auto">
            <a:xfrm>
              <a:off x="1377" y="964"/>
              <a:ext cx="6" cy="33"/>
            </a:xfrm>
            <a:custGeom>
              <a:avLst/>
              <a:gdLst/>
              <a:ahLst/>
              <a:cxnLst>
                <a:cxn ang="0">
                  <a:pos x="1" y="0"/>
                </a:cxn>
                <a:cxn ang="0">
                  <a:pos x="6" y="19"/>
                </a:cxn>
                <a:cxn ang="0">
                  <a:pos x="4" y="31"/>
                </a:cxn>
                <a:cxn ang="0">
                  <a:pos x="4" y="33"/>
                </a:cxn>
                <a:cxn ang="0">
                  <a:pos x="3" y="31"/>
                </a:cxn>
                <a:cxn ang="0">
                  <a:pos x="1" y="19"/>
                </a:cxn>
                <a:cxn ang="0">
                  <a:pos x="0" y="2"/>
                </a:cxn>
                <a:cxn ang="0">
                  <a:pos x="0" y="0"/>
                </a:cxn>
                <a:cxn ang="0">
                  <a:pos x="1" y="0"/>
                </a:cxn>
                <a:cxn ang="0">
                  <a:pos x="1" y="0"/>
                </a:cxn>
              </a:cxnLst>
              <a:rect l="0" t="0" r="r" b="b"/>
              <a:pathLst>
                <a:path w="6" h="33">
                  <a:moveTo>
                    <a:pt x="1" y="0"/>
                  </a:moveTo>
                  <a:lnTo>
                    <a:pt x="6" y="19"/>
                  </a:lnTo>
                  <a:lnTo>
                    <a:pt x="4" y="31"/>
                  </a:lnTo>
                  <a:lnTo>
                    <a:pt x="4" y="33"/>
                  </a:lnTo>
                  <a:lnTo>
                    <a:pt x="3" y="31"/>
                  </a:lnTo>
                  <a:lnTo>
                    <a:pt x="1" y="19"/>
                  </a:lnTo>
                  <a:lnTo>
                    <a:pt x="0" y="2"/>
                  </a:lnTo>
                  <a:lnTo>
                    <a:pt x="0" y="0"/>
                  </a:lnTo>
                  <a:lnTo>
                    <a:pt x="1" y="0"/>
                  </a:lnTo>
                  <a:lnTo>
                    <a:pt x="1" y="0"/>
                  </a:lnTo>
                  <a:close/>
                </a:path>
              </a:pathLst>
            </a:custGeom>
            <a:solidFill>
              <a:srgbClr val="000000"/>
            </a:solidFill>
            <a:ln w="9525">
              <a:noFill/>
              <a:round/>
              <a:headEnd/>
              <a:tailEnd/>
            </a:ln>
          </p:spPr>
          <p:txBody>
            <a:bodyPr>
              <a:prstTxWarp prst="textNoShape">
                <a:avLst/>
              </a:prstTxWarp>
            </a:bodyPr>
            <a:lstStyle/>
            <a:p>
              <a:endParaRPr lang="en-US"/>
            </a:p>
          </p:txBody>
        </p:sp>
        <p:sp>
          <p:nvSpPr>
            <p:cNvPr id="3840187" name="Freeform 187"/>
            <p:cNvSpPr>
              <a:spLocks/>
            </p:cNvSpPr>
            <p:nvPr/>
          </p:nvSpPr>
          <p:spPr bwMode="auto">
            <a:xfrm>
              <a:off x="1384" y="991"/>
              <a:ext cx="14" cy="6"/>
            </a:xfrm>
            <a:custGeom>
              <a:avLst/>
              <a:gdLst/>
              <a:ahLst/>
              <a:cxnLst>
                <a:cxn ang="0">
                  <a:pos x="2" y="3"/>
                </a:cxn>
                <a:cxn ang="0">
                  <a:pos x="9" y="0"/>
                </a:cxn>
                <a:cxn ang="0">
                  <a:pos x="11" y="0"/>
                </a:cxn>
                <a:cxn ang="0">
                  <a:pos x="14" y="1"/>
                </a:cxn>
                <a:cxn ang="0">
                  <a:pos x="12" y="4"/>
                </a:cxn>
                <a:cxn ang="0">
                  <a:pos x="9" y="6"/>
                </a:cxn>
                <a:cxn ang="0">
                  <a:pos x="2" y="6"/>
                </a:cxn>
                <a:cxn ang="0">
                  <a:pos x="0" y="4"/>
                </a:cxn>
                <a:cxn ang="0">
                  <a:pos x="2" y="3"/>
                </a:cxn>
                <a:cxn ang="0">
                  <a:pos x="2" y="3"/>
                </a:cxn>
              </a:cxnLst>
              <a:rect l="0" t="0" r="r" b="b"/>
              <a:pathLst>
                <a:path w="14" h="6">
                  <a:moveTo>
                    <a:pt x="2" y="3"/>
                  </a:moveTo>
                  <a:lnTo>
                    <a:pt x="9" y="0"/>
                  </a:lnTo>
                  <a:lnTo>
                    <a:pt x="11" y="0"/>
                  </a:lnTo>
                  <a:lnTo>
                    <a:pt x="14" y="1"/>
                  </a:lnTo>
                  <a:lnTo>
                    <a:pt x="12" y="4"/>
                  </a:lnTo>
                  <a:lnTo>
                    <a:pt x="9" y="6"/>
                  </a:lnTo>
                  <a:lnTo>
                    <a:pt x="2" y="6"/>
                  </a:lnTo>
                  <a:lnTo>
                    <a:pt x="0" y="4"/>
                  </a:lnTo>
                  <a:lnTo>
                    <a:pt x="2" y="3"/>
                  </a:lnTo>
                  <a:lnTo>
                    <a:pt x="2" y="3"/>
                  </a:lnTo>
                  <a:close/>
                </a:path>
              </a:pathLst>
            </a:custGeom>
            <a:solidFill>
              <a:srgbClr val="000000"/>
            </a:solidFill>
            <a:ln w="9525">
              <a:noFill/>
              <a:round/>
              <a:headEnd/>
              <a:tailEnd/>
            </a:ln>
          </p:spPr>
          <p:txBody>
            <a:bodyPr>
              <a:prstTxWarp prst="textNoShape">
                <a:avLst/>
              </a:prstTxWarp>
            </a:bodyPr>
            <a:lstStyle/>
            <a:p>
              <a:endParaRPr lang="en-US"/>
            </a:p>
          </p:txBody>
        </p:sp>
        <p:sp>
          <p:nvSpPr>
            <p:cNvPr id="3840188" name="Freeform 188"/>
            <p:cNvSpPr>
              <a:spLocks/>
            </p:cNvSpPr>
            <p:nvPr/>
          </p:nvSpPr>
          <p:spPr bwMode="auto">
            <a:xfrm>
              <a:off x="1390" y="952"/>
              <a:ext cx="21" cy="6"/>
            </a:xfrm>
            <a:custGeom>
              <a:avLst/>
              <a:gdLst/>
              <a:ahLst/>
              <a:cxnLst>
                <a:cxn ang="0">
                  <a:pos x="2" y="3"/>
                </a:cxn>
                <a:cxn ang="0">
                  <a:pos x="8" y="0"/>
                </a:cxn>
                <a:cxn ang="0">
                  <a:pos x="15" y="2"/>
                </a:cxn>
                <a:cxn ang="0">
                  <a:pos x="18" y="2"/>
                </a:cxn>
                <a:cxn ang="0">
                  <a:pos x="21" y="5"/>
                </a:cxn>
                <a:cxn ang="0">
                  <a:pos x="19" y="6"/>
                </a:cxn>
                <a:cxn ang="0">
                  <a:pos x="18" y="6"/>
                </a:cxn>
                <a:cxn ang="0">
                  <a:pos x="15" y="6"/>
                </a:cxn>
                <a:cxn ang="0">
                  <a:pos x="8" y="5"/>
                </a:cxn>
                <a:cxn ang="0">
                  <a:pos x="2" y="5"/>
                </a:cxn>
                <a:cxn ang="0">
                  <a:pos x="0" y="5"/>
                </a:cxn>
                <a:cxn ang="0">
                  <a:pos x="2" y="3"/>
                </a:cxn>
                <a:cxn ang="0">
                  <a:pos x="2" y="3"/>
                </a:cxn>
              </a:cxnLst>
              <a:rect l="0" t="0" r="r" b="b"/>
              <a:pathLst>
                <a:path w="21" h="6">
                  <a:moveTo>
                    <a:pt x="2" y="3"/>
                  </a:moveTo>
                  <a:lnTo>
                    <a:pt x="8" y="0"/>
                  </a:lnTo>
                  <a:lnTo>
                    <a:pt x="15" y="2"/>
                  </a:lnTo>
                  <a:lnTo>
                    <a:pt x="18" y="2"/>
                  </a:lnTo>
                  <a:lnTo>
                    <a:pt x="21" y="5"/>
                  </a:lnTo>
                  <a:lnTo>
                    <a:pt x="19" y="6"/>
                  </a:lnTo>
                  <a:lnTo>
                    <a:pt x="18" y="6"/>
                  </a:lnTo>
                  <a:lnTo>
                    <a:pt x="15" y="6"/>
                  </a:lnTo>
                  <a:lnTo>
                    <a:pt x="8" y="5"/>
                  </a:lnTo>
                  <a:lnTo>
                    <a:pt x="2" y="5"/>
                  </a:lnTo>
                  <a:lnTo>
                    <a:pt x="0" y="5"/>
                  </a:lnTo>
                  <a:lnTo>
                    <a:pt x="2" y="3"/>
                  </a:lnTo>
                  <a:lnTo>
                    <a:pt x="2" y="3"/>
                  </a:lnTo>
                  <a:close/>
                </a:path>
              </a:pathLst>
            </a:custGeom>
            <a:solidFill>
              <a:srgbClr val="000000"/>
            </a:solidFill>
            <a:ln w="9525">
              <a:noFill/>
              <a:round/>
              <a:headEnd/>
              <a:tailEnd/>
            </a:ln>
          </p:spPr>
          <p:txBody>
            <a:bodyPr>
              <a:prstTxWarp prst="textNoShape">
                <a:avLst/>
              </a:prstTxWarp>
            </a:bodyPr>
            <a:lstStyle/>
            <a:p>
              <a:endParaRPr lang="en-US"/>
            </a:p>
          </p:txBody>
        </p:sp>
        <p:sp>
          <p:nvSpPr>
            <p:cNvPr id="3840189" name="Freeform 189"/>
            <p:cNvSpPr>
              <a:spLocks/>
            </p:cNvSpPr>
            <p:nvPr/>
          </p:nvSpPr>
          <p:spPr bwMode="auto">
            <a:xfrm>
              <a:off x="1386" y="966"/>
              <a:ext cx="23" cy="4"/>
            </a:xfrm>
            <a:custGeom>
              <a:avLst/>
              <a:gdLst/>
              <a:ahLst/>
              <a:cxnLst>
                <a:cxn ang="0">
                  <a:pos x="1" y="2"/>
                </a:cxn>
                <a:cxn ang="0">
                  <a:pos x="6" y="0"/>
                </a:cxn>
                <a:cxn ang="0">
                  <a:pos x="13" y="0"/>
                </a:cxn>
                <a:cxn ang="0">
                  <a:pos x="18" y="1"/>
                </a:cxn>
                <a:cxn ang="0">
                  <a:pos x="23" y="1"/>
                </a:cxn>
                <a:cxn ang="0">
                  <a:pos x="23" y="2"/>
                </a:cxn>
                <a:cxn ang="0">
                  <a:pos x="12" y="4"/>
                </a:cxn>
                <a:cxn ang="0">
                  <a:pos x="6" y="4"/>
                </a:cxn>
                <a:cxn ang="0">
                  <a:pos x="1" y="4"/>
                </a:cxn>
                <a:cxn ang="0">
                  <a:pos x="0" y="4"/>
                </a:cxn>
                <a:cxn ang="0">
                  <a:pos x="1" y="2"/>
                </a:cxn>
                <a:cxn ang="0">
                  <a:pos x="1" y="2"/>
                </a:cxn>
              </a:cxnLst>
              <a:rect l="0" t="0" r="r" b="b"/>
              <a:pathLst>
                <a:path w="23" h="4">
                  <a:moveTo>
                    <a:pt x="1" y="2"/>
                  </a:moveTo>
                  <a:lnTo>
                    <a:pt x="6" y="0"/>
                  </a:lnTo>
                  <a:lnTo>
                    <a:pt x="13" y="0"/>
                  </a:lnTo>
                  <a:lnTo>
                    <a:pt x="18" y="1"/>
                  </a:lnTo>
                  <a:lnTo>
                    <a:pt x="23" y="1"/>
                  </a:lnTo>
                  <a:lnTo>
                    <a:pt x="23" y="2"/>
                  </a:lnTo>
                  <a:lnTo>
                    <a:pt x="12" y="4"/>
                  </a:lnTo>
                  <a:lnTo>
                    <a:pt x="6" y="4"/>
                  </a:lnTo>
                  <a:lnTo>
                    <a:pt x="1" y="4"/>
                  </a:lnTo>
                  <a:lnTo>
                    <a:pt x="0" y="4"/>
                  </a:lnTo>
                  <a:lnTo>
                    <a:pt x="1" y="2"/>
                  </a:lnTo>
                  <a:lnTo>
                    <a:pt x="1" y="2"/>
                  </a:lnTo>
                  <a:close/>
                </a:path>
              </a:pathLst>
            </a:custGeom>
            <a:solidFill>
              <a:srgbClr val="000000"/>
            </a:solidFill>
            <a:ln w="9525">
              <a:noFill/>
              <a:round/>
              <a:headEnd/>
              <a:tailEnd/>
            </a:ln>
          </p:spPr>
          <p:txBody>
            <a:bodyPr>
              <a:prstTxWarp prst="textNoShape">
                <a:avLst/>
              </a:prstTxWarp>
            </a:bodyPr>
            <a:lstStyle/>
            <a:p>
              <a:endParaRPr lang="en-US"/>
            </a:p>
          </p:txBody>
        </p:sp>
        <p:sp>
          <p:nvSpPr>
            <p:cNvPr id="3840190" name="Freeform 190"/>
            <p:cNvSpPr>
              <a:spLocks/>
            </p:cNvSpPr>
            <p:nvPr/>
          </p:nvSpPr>
          <p:spPr bwMode="auto">
            <a:xfrm>
              <a:off x="1359" y="970"/>
              <a:ext cx="12" cy="6"/>
            </a:xfrm>
            <a:custGeom>
              <a:avLst/>
              <a:gdLst/>
              <a:ahLst/>
              <a:cxnLst>
                <a:cxn ang="0">
                  <a:pos x="1" y="3"/>
                </a:cxn>
                <a:cxn ang="0">
                  <a:pos x="3" y="0"/>
                </a:cxn>
                <a:cxn ang="0">
                  <a:pos x="10" y="0"/>
                </a:cxn>
                <a:cxn ang="0">
                  <a:pos x="12" y="1"/>
                </a:cxn>
                <a:cxn ang="0">
                  <a:pos x="12" y="3"/>
                </a:cxn>
                <a:cxn ang="0">
                  <a:pos x="6" y="6"/>
                </a:cxn>
                <a:cxn ang="0">
                  <a:pos x="1" y="6"/>
                </a:cxn>
                <a:cxn ang="0">
                  <a:pos x="0" y="4"/>
                </a:cxn>
                <a:cxn ang="0">
                  <a:pos x="1" y="3"/>
                </a:cxn>
                <a:cxn ang="0">
                  <a:pos x="1" y="3"/>
                </a:cxn>
              </a:cxnLst>
              <a:rect l="0" t="0" r="r" b="b"/>
              <a:pathLst>
                <a:path w="12" h="6">
                  <a:moveTo>
                    <a:pt x="1" y="3"/>
                  </a:moveTo>
                  <a:lnTo>
                    <a:pt x="3" y="0"/>
                  </a:lnTo>
                  <a:lnTo>
                    <a:pt x="10" y="0"/>
                  </a:lnTo>
                  <a:lnTo>
                    <a:pt x="12" y="1"/>
                  </a:lnTo>
                  <a:lnTo>
                    <a:pt x="12" y="3"/>
                  </a:lnTo>
                  <a:lnTo>
                    <a:pt x="6" y="6"/>
                  </a:lnTo>
                  <a:lnTo>
                    <a:pt x="1" y="6"/>
                  </a:lnTo>
                  <a:lnTo>
                    <a:pt x="0" y="4"/>
                  </a:lnTo>
                  <a:lnTo>
                    <a:pt x="1" y="3"/>
                  </a:lnTo>
                  <a:lnTo>
                    <a:pt x="1" y="3"/>
                  </a:lnTo>
                  <a:close/>
                </a:path>
              </a:pathLst>
            </a:custGeom>
            <a:solidFill>
              <a:srgbClr val="000000"/>
            </a:solidFill>
            <a:ln w="9525">
              <a:noFill/>
              <a:round/>
              <a:headEnd/>
              <a:tailEnd/>
            </a:ln>
          </p:spPr>
          <p:txBody>
            <a:bodyPr>
              <a:prstTxWarp prst="textNoShape">
                <a:avLst/>
              </a:prstTxWarp>
            </a:bodyPr>
            <a:lstStyle/>
            <a:p>
              <a:endParaRPr lang="en-US"/>
            </a:p>
          </p:txBody>
        </p:sp>
        <p:sp>
          <p:nvSpPr>
            <p:cNvPr id="3840191" name="Freeform 191"/>
            <p:cNvSpPr>
              <a:spLocks/>
            </p:cNvSpPr>
            <p:nvPr/>
          </p:nvSpPr>
          <p:spPr bwMode="auto">
            <a:xfrm>
              <a:off x="1353" y="957"/>
              <a:ext cx="18" cy="9"/>
            </a:xfrm>
            <a:custGeom>
              <a:avLst/>
              <a:gdLst/>
              <a:ahLst/>
              <a:cxnLst>
                <a:cxn ang="0">
                  <a:pos x="0" y="6"/>
                </a:cxn>
                <a:cxn ang="0">
                  <a:pos x="3" y="3"/>
                </a:cxn>
                <a:cxn ang="0">
                  <a:pos x="16" y="0"/>
                </a:cxn>
                <a:cxn ang="0">
                  <a:pos x="18" y="1"/>
                </a:cxn>
                <a:cxn ang="0">
                  <a:pos x="16" y="3"/>
                </a:cxn>
                <a:cxn ang="0">
                  <a:pos x="4" y="6"/>
                </a:cxn>
                <a:cxn ang="0">
                  <a:pos x="3" y="9"/>
                </a:cxn>
                <a:cxn ang="0">
                  <a:pos x="0" y="9"/>
                </a:cxn>
                <a:cxn ang="0">
                  <a:pos x="0" y="7"/>
                </a:cxn>
                <a:cxn ang="0">
                  <a:pos x="0" y="6"/>
                </a:cxn>
                <a:cxn ang="0">
                  <a:pos x="0" y="6"/>
                </a:cxn>
              </a:cxnLst>
              <a:rect l="0" t="0" r="r" b="b"/>
              <a:pathLst>
                <a:path w="18" h="9">
                  <a:moveTo>
                    <a:pt x="0" y="6"/>
                  </a:moveTo>
                  <a:lnTo>
                    <a:pt x="3" y="3"/>
                  </a:lnTo>
                  <a:lnTo>
                    <a:pt x="16" y="0"/>
                  </a:lnTo>
                  <a:lnTo>
                    <a:pt x="18" y="1"/>
                  </a:lnTo>
                  <a:lnTo>
                    <a:pt x="16" y="3"/>
                  </a:lnTo>
                  <a:lnTo>
                    <a:pt x="4" y="6"/>
                  </a:lnTo>
                  <a:lnTo>
                    <a:pt x="3" y="9"/>
                  </a:lnTo>
                  <a:lnTo>
                    <a:pt x="0" y="9"/>
                  </a:lnTo>
                  <a:lnTo>
                    <a:pt x="0" y="7"/>
                  </a:lnTo>
                  <a:lnTo>
                    <a:pt x="0" y="6"/>
                  </a:lnTo>
                  <a:lnTo>
                    <a:pt x="0" y="6"/>
                  </a:lnTo>
                  <a:close/>
                </a:path>
              </a:pathLst>
            </a:custGeom>
            <a:solidFill>
              <a:srgbClr val="000000"/>
            </a:solidFill>
            <a:ln w="9525">
              <a:noFill/>
              <a:round/>
              <a:headEnd/>
              <a:tailEnd/>
            </a:ln>
          </p:spPr>
          <p:txBody>
            <a:bodyPr>
              <a:prstTxWarp prst="textNoShape">
                <a:avLst/>
              </a:prstTxWarp>
            </a:bodyPr>
            <a:lstStyle/>
            <a:p>
              <a:endParaRPr lang="en-US"/>
            </a:p>
          </p:txBody>
        </p:sp>
        <p:sp>
          <p:nvSpPr>
            <p:cNvPr id="3840192" name="Freeform 192"/>
            <p:cNvSpPr>
              <a:spLocks/>
            </p:cNvSpPr>
            <p:nvPr/>
          </p:nvSpPr>
          <p:spPr bwMode="auto">
            <a:xfrm>
              <a:off x="1356" y="900"/>
              <a:ext cx="53" cy="31"/>
            </a:xfrm>
            <a:custGeom>
              <a:avLst/>
              <a:gdLst/>
              <a:ahLst/>
              <a:cxnLst>
                <a:cxn ang="0">
                  <a:pos x="1" y="30"/>
                </a:cxn>
                <a:cxn ang="0">
                  <a:pos x="13" y="27"/>
                </a:cxn>
                <a:cxn ang="0">
                  <a:pos x="19" y="24"/>
                </a:cxn>
                <a:cxn ang="0">
                  <a:pos x="24" y="21"/>
                </a:cxn>
                <a:cxn ang="0">
                  <a:pos x="27" y="18"/>
                </a:cxn>
                <a:cxn ang="0">
                  <a:pos x="28" y="16"/>
                </a:cxn>
                <a:cxn ang="0">
                  <a:pos x="34" y="13"/>
                </a:cxn>
                <a:cxn ang="0">
                  <a:pos x="40" y="12"/>
                </a:cxn>
                <a:cxn ang="0">
                  <a:pos x="43" y="8"/>
                </a:cxn>
                <a:cxn ang="0">
                  <a:pos x="48" y="3"/>
                </a:cxn>
                <a:cxn ang="0">
                  <a:pos x="52" y="0"/>
                </a:cxn>
                <a:cxn ang="0">
                  <a:pos x="53" y="2"/>
                </a:cxn>
                <a:cxn ang="0">
                  <a:pos x="52" y="3"/>
                </a:cxn>
                <a:cxn ang="0">
                  <a:pos x="48" y="6"/>
                </a:cxn>
                <a:cxn ang="0">
                  <a:pos x="45" y="12"/>
                </a:cxn>
                <a:cxn ang="0">
                  <a:pos x="40" y="16"/>
                </a:cxn>
                <a:cxn ang="0">
                  <a:pos x="39" y="18"/>
                </a:cxn>
                <a:cxn ang="0">
                  <a:pos x="36" y="19"/>
                </a:cxn>
                <a:cxn ang="0">
                  <a:pos x="28" y="25"/>
                </a:cxn>
                <a:cxn ang="0">
                  <a:pos x="25" y="28"/>
                </a:cxn>
                <a:cxn ang="0">
                  <a:pos x="22" y="30"/>
                </a:cxn>
                <a:cxn ang="0">
                  <a:pos x="15" y="31"/>
                </a:cxn>
                <a:cxn ang="0">
                  <a:pos x="1" y="31"/>
                </a:cxn>
                <a:cxn ang="0">
                  <a:pos x="0" y="31"/>
                </a:cxn>
                <a:cxn ang="0">
                  <a:pos x="1" y="30"/>
                </a:cxn>
                <a:cxn ang="0">
                  <a:pos x="1" y="30"/>
                </a:cxn>
              </a:cxnLst>
              <a:rect l="0" t="0" r="r" b="b"/>
              <a:pathLst>
                <a:path w="53" h="31">
                  <a:moveTo>
                    <a:pt x="1" y="30"/>
                  </a:moveTo>
                  <a:lnTo>
                    <a:pt x="13" y="27"/>
                  </a:lnTo>
                  <a:lnTo>
                    <a:pt x="19" y="24"/>
                  </a:lnTo>
                  <a:lnTo>
                    <a:pt x="24" y="21"/>
                  </a:lnTo>
                  <a:lnTo>
                    <a:pt x="27" y="18"/>
                  </a:lnTo>
                  <a:lnTo>
                    <a:pt x="28" y="16"/>
                  </a:lnTo>
                  <a:lnTo>
                    <a:pt x="34" y="13"/>
                  </a:lnTo>
                  <a:lnTo>
                    <a:pt x="40" y="12"/>
                  </a:lnTo>
                  <a:lnTo>
                    <a:pt x="43" y="8"/>
                  </a:lnTo>
                  <a:lnTo>
                    <a:pt x="48" y="3"/>
                  </a:lnTo>
                  <a:lnTo>
                    <a:pt x="52" y="0"/>
                  </a:lnTo>
                  <a:lnTo>
                    <a:pt x="53" y="2"/>
                  </a:lnTo>
                  <a:lnTo>
                    <a:pt x="52" y="3"/>
                  </a:lnTo>
                  <a:lnTo>
                    <a:pt x="48" y="6"/>
                  </a:lnTo>
                  <a:lnTo>
                    <a:pt x="45" y="12"/>
                  </a:lnTo>
                  <a:lnTo>
                    <a:pt x="40" y="16"/>
                  </a:lnTo>
                  <a:lnTo>
                    <a:pt x="39" y="18"/>
                  </a:lnTo>
                  <a:lnTo>
                    <a:pt x="36" y="19"/>
                  </a:lnTo>
                  <a:lnTo>
                    <a:pt x="28" y="25"/>
                  </a:lnTo>
                  <a:lnTo>
                    <a:pt x="25" y="28"/>
                  </a:lnTo>
                  <a:lnTo>
                    <a:pt x="22" y="30"/>
                  </a:lnTo>
                  <a:lnTo>
                    <a:pt x="15" y="31"/>
                  </a:lnTo>
                  <a:lnTo>
                    <a:pt x="1" y="31"/>
                  </a:lnTo>
                  <a:lnTo>
                    <a:pt x="0" y="31"/>
                  </a:lnTo>
                  <a:lnTo>
                    <a:pt x="1" y="30"/>
                  </a:lnTo>
                  <a:lnTo>
                    <a:pt x="1" y="30"/>
                  </a:lnTo>
                  <a:close/>
                </a:path>
              </a:pathLst>
            </a:custGeom>
            <a:solidFill>
              <a:srgbClr val="000000"/>
            </a:solidFill>
            <a:ln w="9525">
              <a:noFill/>
              <a:round/>
              <a:headEnd/>
              <a:tailEnd/>
            </a:ln>
          </p:spPr>
          <p:txBody>
            <a:bodyPr>
              <a:prstTxWarp prst="textNoShape">
                <a:avLst/>
              </a:prstTxWarp>
            </a:bodyPr>
            <a:lstStyle/>
            <a:p>
              <a:endParaRPr lang="en-US"/>
            </a:p>
          </p:txBody>
        </p:sp>
        <p:sp>
          <p:nvSpPr>
            <p:cNvPr id="3840193" name="Freeform 193"/>
            <p:cNvSpPr>
              <a:spLocks/>
            </p:cNvSpPr>
            <p:nvPr/>
          </p:nvSpPr>
          <p:spPr bwMode="auto">
            <a:xfrm>
              <a:off x="1421" y="922"/>
              <a:ext cx="11" cy="5"/>
            </a:xfrm>
            <a:custGeom>
              <a:avLst/>
              <a:gdLst/>
              <a:ahLst/>
              <a:cxnLst>
                <a:cxn ang="0">
                  <a:pos x="2" y="0"/>
                </a:cxn>
                <a:cxn ang="0">
                  <a:pos x="8" y="0"/>
                </a:cxn>
                <a:cxn ang="0">
                  <a:pos x="11" y="0"/>
                </a:cxn>
                <a:cxn ang="0">
                  <a:pos x="11" y="2"/>
                </a:cxn>
                <a:cxn ang="0">
                  <a:pos x="11" y="5"/>
                </a:cxn>
                <a:cxn ang="0">
                  <a:pos x="8" y="5"/>
                </a:cxn>
                <a:cxn ang="0">
                  <a:pos x="2" y="2"/>
                </a:cxn>
                <a:cxn ang="0">
                  <a:pos x="0" y="2"/>
                </a:cxn>
                <a:cxn ang="0">
                  <a:pos x="2" y="0"/>
                </a:cxn>
                <a:cxn ang="0">
                  <a:pos x="2" y="0"/>
                </a:cxn>
              </a:cxnLst>
              <a:rect l="0" t="0" r="r" b="b"/>
              <a:pathLst>
                <a:path w="11" h="5">
                  <a:moveTo>
                    <a:pt x="2" y="0"/>
                  </a:moveTo>
                  <a:lnTo>
                    <a:pt x="8" y="0"/>
                  </a:lnTo>
                  <a:lnTo>
                    <a:pt x="11" y="0"/>
                  </a:lnTo>
                  <a:lnTo>
                    <a:pt x="11" y="2"/>
                  </a:lnTo>
                  <a:lnTo>
                    <a:pt x="11" y="5"/>
                  </a:lnTo>
                  <a:lnTo>
                    <a:pt x="8" y="5"/>
                  </a:lnTo>
                  <a:lnTo>
                    <a:pt x="2" y="2"/>
                  </a:lnTo>
                  <a:lnTo>
                    <a:pt x="0" y="2"/>
                  </a:lnTo>
                  <a:lnTo>
                    <a:pt x="2" y="0"/>
                  </a:lnTo>
                  <a:lnTo>
                    <a:pt x="2" y="0"/>
                  </a:lnTo>
                  <a:close/>
                </a:path>
              </a:pathLst>
            </a:custGeom>
            <a:solidFill>
              <a:srgbClr val="000000"/>
            </a:solidFill>
            <a:ln w="9525">
              <a:noFill/>
              <a:round/>
              <a:headEnd/>
              <a:tailEnd/>
            </a:ln>
          </p:spPr>
          <p:txBody>
            <a:bodyPr>
              <a:prstTxWarp prst="textNoShape">
                <a:avLst/>
              </a:prstTxWarp>
            </a:bodyPr>
            <a:lstStyle/>
            <a:p>
              <a:endParaRPr lang="en-US"/>
            </a:p>
          </p:txBody>
        </p:sp>
        <p:sp>
          <p:nvSpPr>
            <p:cNvPr id="3840194" name="Freeform 194"/>
            <p:cNvSpPr>
              <a:spLocks/>
            </p:cNvSpPr>
            <p:nvPr/>
          </p:nvSpPr>
          <p:spPr bwMode="auto">
            <a:xfrm>
              <a:off x="1421" y="933"/>
              <a:ext cx="8" cy="4"/>
            </a:xfrm>
            <a:custGeom>
              <a:avLst/>
              <a:gdLst/>
              <a:ahLst/>
              <a:cxnLst>
                <a:cxn ang="0">
                  <a:pos x="3" y="0"/>
                </a:cxn>
                <a:cxn ang="0">
                  <a:pos x="5" y="0"/>
                </a:cxn>
                <a:cxn ang="0">
                  <a:pos x="8" y="1"/>
                </a:cxn>
                <a:cxn ang="0">
                  <a:pos x="8" y="3"/>
                </a:cxn>
                <a:cxn ang="0">
                  <a:pos x="6" y="3"/>
                </a:cxn>
                <a:cxn ang="0">
                  <a:pos x="2" y="4"/>
                </a:cxn>
                <a:cxn ang="0">
                  <a:pos x="0" y="1"/>
                </a:cxn>
                <a:cxn ang="0">
                  <a:pos x="2" y="0"/>
                </a:cxn>
                <a:cxn ang="0">
                  <a:pos x="3" y="0"/>
                </a:cxn>
                <a:cxn ang="0">
                  <a:pos x="3" y="0"/>
                </a:cxn>
              </a:cxnLst>
              <a:rect l="0" t="0" r="r" b="b"/>
              <a:pathLst>
                <a:path w="8" h="4">
                  <a:moveTo>
                    <a:pt x="3" y="0"/>
                  </a:moveTo>
                  <a:lnTo>
                    <a:pt x="5" y="0"/>
                  </a:lnTo>
                  <a:lnTo>
                    <a:pt x="8" y="1"/>
                  </a:lnTo>
                  <a:lnTo>
                    <a:pt x="8" y="3"/>
                  </a:lnTo>
                  <a:lnTo>
                    <a:pt x="6" y="3"/>
                  </a:lnTo>
                  <a:lnTo>
                    <a:pt x="2" y="4"/>
                  </a:lnTo>
                  <a:lnTo>
                    <a:pt x="0" y="1"/>
                  </a:lnTo>
                  <a:lnTo>
                    <a:pt x="2" y="0"/>
                  </a:lnTo>
                  <a:lnTo>
                    <a:pt x="3" y="0"/>
                  </a:lnTo>
                  <a:lnTo>
                    <a:pt x="3" y="0"/>
                  </a:lnTo>
                  <a:close/>
                </a:path>
              </a:pathLst>
            </a:custGeom>
            <a:solidFill>
              <a:srgbClr val="000000"/>
            </a:solidFill>
            <a:ln w="9525">
              <a:noFill/>
              <a:round/>
              <a:headEnd/>
              <a:tailEnd/>
            </a:ln>
          </p:spPr>
          <p:txBody>
            <a:bodyPr>
              <a:prstTxWarp prst="textNoShape">
                <a:avLst/>
              </a:prstTxWarp>
            </a:bodyPr>
            <a:lstStyle/>
            <a:p>
              <a:endParaRPr lang="en-US"/>
            </a:p>
          </p:txBody>
        </p:sp>
        <p:sp>
          <p:nvSpPr>
            <p:cNvPr id="3840195" name="Freeform 195"/>
            <p:cNvSpPr>
              <a:spLocks/>
            </p:cNvSpPr>
            <p:nvPr/>
          </p:nvSpPr>
          <p:spPr bwMode="auto">
            <a:xfrm>
              <a:off x="1444" y="937"/>
              <a:ext cx="32" cy="12"/>
            </a:xfrm>
            <a:custGeom>
              <a:avLst/>
              <a:gdLst/>
              <a:ahLst/>
              <a:cxnLst>
                <a:cxn ang="0">
                  <a:pos x="1" y="0"/>
                </a:cxn>
                <a:cxn ang="0">
                  <a:pos x="12" y="0"/>
                </a:cxn>
                <a:cxn ang="0">
                  <a:pos x="21" y="5"/>
                </a:cxn>
                <a:cxn ang="0">
                  <a:pos x="31" y="11"/>
                </a:cxn>
                <a:cxn ang="0">
                  <a:pos x="32" y="12"/>
                </a:cxn>
                <a:cxn ang="0">
                  <a:pos x="31" y="12"/>
                </a:cxn>
                <a:cxn ang="0">
                  <a:pos x="18" y="9"/>
                </a:cxn>
                <a:cxn ang="0">
                  <a:pos x="13" y="6"/>
                </a:cxn>
                <a:cxn ang="0">
                  <a:pos x="10" y="5"/>
                </a:cxn>
                <a:cxn ang="0">
                  <a:pos x="1" y="2"/>
                </a:cxn>
                <a:cxn ang="0">
                  <a:pos x="0" y="0"/>
                </a:cxn>
                <a:cxn ang="0">
                  <a:pos x="1" y="0"/>
                </a:cxn>
                <a:cxn ang="0">
                  <a:pos x="1" y="0"/>
                </a:cxn>
              </a:cxnLst>
              <a:rect l="0" t="0" r="r" b="b"/>
              <a:pathLst>
                <a:path w="32" h="12">
                  <a:moveTo>
                    <a:pt x="1" y="0"/>
                  </a:moveTo>
                  <a:lnTo>
                    <a:pt x="12" y="0"/>
                  </a:lnTo>
                  <a:lnTo>
                    <a:pt x="21" y="5"/>
                  </a:lnTo>
                  <a:lnTo>
                    <a:pt x="31" y="11"/>
                  </a:lnTo>
                  <a:lnTo>
                    <a:pt x="32" y="12"/>
                  </a:lnTo>
                  <a:lnTo>
                    <a:pt x="31" y="12"/>
                  </a:lnTo>
                  <a:lnTo>
                    <a:pt x="18" y="9"/>
                  </a:lnTo>
                  <a:lnTo>
                    <a:pt x="13" y="6"/>
                  </a:lnTo>
                  <a:lnTo>
                    <a:pt x="10" y="5"/>
                  </a:lnTo>
                  <a:lnTo>
                    <a:pt x="1" y="2"/>
                  </a:lnTo>
                  <a:lnTo>
                    <a:pt x="0" y="0"/>
                  </a:lnTo>
                  <a:lnTo>
                    <a:pt x="1" y="0"/>
                  </a:lnTo>
                  <a:lnTo>
                    <a:pt x="1" y="0"/>
                  </a:lnTo>
                  <a:close/>
                </a:path>
              </a:pathLst>
            </a:custGeom>
            <a:solidFill>
              <a:srgbClr val="000000"/>
            </a:solidFill>
            <a:ln w="9525">
              <a:noFill/>
              <a:round/>
              <a:headEnd/>
              <a:tailEnd/>
            </a:ln>
          </p:spPr>
          <p:txBody>
            <a:bodyPr>
              <a:prstTxWarp prst="textNoShape">
                <a:avLst/>
              </a:prstTxWarp>
            </a:bodyPr>
            <a:lstStyle/>
            <a:p>
              <a:endParaRPr lang="en-US"/>
            </a:p>
          </p:txBody>
        </p:sp>
        <p:sp>
          <p:nvSpPr>
            <p:cNvPr id="3840196" name="Freeform 196"/>
            <p:cNvSpPr>
              <a:spLocks/>
            </p:cNvSpPr>
            <p:nvPr/>
          </p:nvSpPr>
          <p:spPr bwMode="auto">
            <a:xfrm>
              <a:off x="1465" y="951"/>
              <a:ext cx="77" cy="77"/>
            </a:xfrm>
            <a:custGeom>
              <a:avLst/>
              <a:gdLst/>
              <a:ahLst/>
              <a:cxnLst>
                <a:cxn ang="0">
                  <a:pos x="1" y="0"/>
                </a:cxn>
                <a:cxn ang="0">
                  <a:pos x="23" y="0"/>
                </a:cxn>
                <a:cxn ang="0">
                  <a:pos x="31" y="4"/>
                </a:cxn>
                <a:cxn ang="0">
                  <a:pos x="37" y="9"/>
                </a:cxn>
                <a:cxn ang="0">
                  <a:pos x="40" y="12"/>
                </a:cxn>
                <a:cxn ang="0">
                  <a:pos x="43" y="13"/>
                </a:cxn>
                <a:cxn ang="0">
                  <a:pos x="46" y="17"/>
                </a:cxn>
                <a:cxn ang="0">
                  <a:pos x="47" y="20"/>
                </a:cxn>
                <a:cxn ang="0">
                  <a:pos x="50" y="26"/>
                </a:cxn>
                <a:cxn ang="0">
                  <a:pos x="53" y="32"/>
                </a:cxn>
                <a:cxn ang="0">
                  <a:pos x="58" y="37"/>
                </a:cxn>
                <a:cxn ang="0">
                  <a:pos x="64" y="46"/>
                </a:cxn>
                <a:cxn ang="0">
                  <a:pos x="67" y="55"/>
                </a:cxn>
                <a:cxn ang="0">
                  <a:pos x="71" y="64"/>
                </a:cxn>
                <a:cxn ang="0">
                  <a:pos x="74" y="68"/>
                </a:cxn>
                <a:cxn ang="0">
                  <a:pos x="76" y="73"/>
                </a:cxn>
                <a:cxn ang="0">
                  <a:pos x="77" y="76"/>
                </a:cxn>
                <a:cxn ang="0">
                  <a:pos x="76" y="77"/>
                </a:cxn>
                <a:cxn ang="0">
                  <a:pos x="73" y="77"/>
                </a:cxn>
                <a:cxn ang="0">
                  <a:pos x="67" y="67"/>
                </a:cxn>
                <a:cxn ang="0">
                  <a:pos x="64" y="59"/>
                </a:cxn>
                <a:cxn ang="0">
                  <a:pos x="59" y="50"/>
                </a:cxn>
                <a:cxn ang="0">
                  <a:pos x="58" y="46"/>
                </a:cxn>
                <a:cxn ang="0">
                  <a:pos x="55" y="40"/>
                </a:cxn>
                <a:cxn ang="0">
                  <a:pos x="46" y="26"/>
                </a:cxn>
                <a:cxn ang="0">
                  <a:pos x="44" y="23"/>
                </a:cxn>
                <a:cxn ang="0">
                  <a:pos x="38" y="17"/>
                </a:cxn>
                <a:cxn ang="0">
                  <a:pos x="37" y="15"/>
                </a:cxn>
                <a:cxn ang="0">
                  <a:pos x="34" y="13"/>
                </a:cxn>
                <a:cxn ang="0">
                  <a:pos x="32" y="10"/>
                </a:cxn>
                <a:cxn ang="0">
                  <a:pos x="29" y="9"/>
                </a:cxn>
                <a:cxn ang="0">
                  <a:pos x="23" y="6"/>
                </a:cxn>
                <a:cxn ang="0">
                  <a:pos x="11" y="3"/>
                </a:cxn>
                <a:cxn ang="0">
                  <a:pos x="1" y="3"/>
                </a:cxn>
                <a:cxn ang="0">
                  <a:pos x="0" y="1"/>
                </a:cxn>
                <a:cxn ang="0">
                  <a:pos x="1" y="0"/>
                </a:cxn>
                <a:cxn ang="0">
                  <a:pos x="1" y="0"/>
                </a:cxn>
              </a:cxnLst>
              <a:rect l="0" t="0" r="r" b="b"/>
              <a:pathLst>
                <a:path w="77" h="77">
                  <a:moveTo>
                    <a:pt x="1" y="0"/>
                  </a:moveTo>
                  <a:lnTo>
                    <a:pt x="23" y="0"/>
                  </a:lnTo>
                  <a:lnTo>
                    <a:pt x="31" y="4"/>
                  </a:lnTo>
                  <a:lnTo>
                    <a:pt x="37" y="9"/>
                  </a:lnTo>
                  <a:lnTo>
                    <a:pt x="40" y="12"/>
                  </a:lnTo>
                  <a:lnTo>
                    <a:pt x="43" y="13"/>
                  </a:lnTo>
                  <a:lnTo>
                    <a:pt x="46" y="17"/>
                  </a:lnTo>
                  <a:lnTo>
                    <a:pt x="47" y="20"/>
                  </a:lnTo>
                  <a:lnTo>
                    <a:pt x="50" y="26"/>
                  </a:lnTo>
                  <a:lnTo>
                    <a:pt x="53" y="32"/>
                  </a:lnTo>
                  <a:lnTo>
                    <a:pt x="58" y="37"/>
                  </a:lnTo>
                  <a:lnTo>
                    <a:pt x="64" y="46"/>
                  </a:lnTo>
                  <a:lnTo>
                    <a:pt x="67" y="55"/>
                  </a:lnTo>
                  <a:lnTo>
                    <a:pt x="71" y="64"/>
                  </a:lnTo>
                  <a:lnTo>
                    <a:pt x="74" y="68"/>
                  </a:lnTo>
                  <a:lnTo>
                    <a:pt x="76" y="73"/>
                  </a:lnTo>
                  <a:lnTo>
                    <a:pt x="77" y="76"/>
                  </a:lnTo>
                  <a:lnTo>
                    <a:pt x="76" y="77"/>
                  </a:lnTo>
                  <a:lnTo>
                    <a:pt x="73" y="77"/>
                  </a:lnTo>
                  <a:lnTo>
                    <a:pt x="67" y="67"/>
                  </a:lnTo>
                  <a:lnTo>
                    <a:pt x="64" y="59"/>
                  </a:lnTo>
                  <a:lnTo>
                    <a:pt x="59" y="50"/>
                  </a:lnTo>
                  <a:lnTo>
                    <a:pt x="58" y="46"/>
                  </a:lnTo>
                  <a:lnTo>
                    <a:pt x="55" y="40"/>
                  </a:lnTo>
                  <a:lnTo>
                    <a:pt x="46" y="26"/>
                  </a:lnTo>
                  <a:lnTo>
                    <a:pt x="44" y="23"/>
                  </a:lnTo>
                  <a:lnTo>
                    <a:pt x="38" y="17"/>
                  </a:lnTo>
                  <a:lnTo>
                    <a:pt x="37" y="15"/>
                  </a:lnTo>
                  <a:lnTo>
                    <a:pt x="34" y="13"/>
                  </a:lnTo>
                  <a:lnTo>
                    <a:pt x="32" y="10"/>
                  </a:lnTo>
                  <a:lnTo>
                    <a:pt x="29" y="9"/>
                  </a:lnTo>
                  <a:lnTo>
                    <a:pt x="23" y="6"/>
                  </a:lnTo>
                  <a:lnTo>
                    <a:pt x="11" y="3"/>
                  </a:lnTo>
                  <a:lnTo>
                    <a:pt x="1" y="3"/>
                  </a:lnTo>
                  <a:lnTo>
                    <a:pt x="0" y="1"/>
                  </a:lnTo>
                  <a:lnTo>
                    <a:pt x="1" y="0"/>
                  </a:lnTo>
                  <a:lnTo>
                    <a:pt x="1" y="0"/>
                  </a:lnTo>
                  <a:close/>
                </a:path>
              </a:pathLst>
            </a:custGeom>
            <a:solidFill>
              <a:srgbClr val="000000"/>
            </a:solidFill>
            <a:ln w="9525">
              <a:noFill/>
              <a:round/>
              <a:headEnd/>
              <a:tailEnd/>
            </a:ln>
          </p:spPr>
          <p:txBody>
            <a:bodyPr>
              <a:prstTxWarp prst="textNoShape">
                <a:avLst/>
              </a:prstTxWarp>
            </a:bodyPr>
            <a:lstStyle/>
            <a:p>
              <a:endParaRPr lang="en-US"/>
            </a:p>
          </p:txBody>
        </p:sp>
        <p:sp>
          <p:nvSpPr>
            <p:cNvPr id="3840197" name="Freeform 197"/>
            <p:cNvSpPr>
              <a:spLocks/>
            </p:cNvSpPr>
            <p:nvPr/>
          </p:nvSpPr>
          <p:spPr bwMode="auto">
            <a:xfrm>
              <a:off x="1189" y="890"/>
              <a:ext cx="73" cy="90"/>
            </a:xfrm>
            <a:custGeom>
              <a:avLst/>
              <a:gdLst/>
              <a:ahLst/>
              <a:cxnLst>
                <a:cxn ang="0">
                  <a:pos x="64" y="6"/>
                </a:cxn>
                <a:cxn ang="0">
                  <a:pos x="48" y="6"/>
                </a:cxn>
                <a:cxn ang="0">
                  <a:pos x="36" y="13"/>
                </a:cxn>
                <a:cxn ang="0">
                  <a:pos x="22" y="19"/>
                </a:cxn>
                <a:cxn ang="0">
                  <a:pos x="12" y="35"/>
                </a:cxn>
                <a:cxn ang="0">
                  <a:pos x="12" y="47"/>
                </a:cxn>
                <a:cxn ang="0">
                  <a:pos x="5" y="62"/>
                </a:cxn>
                <a:cxn ang="0">
                  <a:pos x="6" y="76"/>
                </a:cxn>
                <a:cxn ang="0">
                  <a:pos x="15" y="86"/>
                </a:cxn>
                <a:cxn ang="0">
                  <a:pos x="28" y="80"/>
                </a:cxn>
                <a:cxn ang="0">
                  <a:pos x="36" y="73"/>
                </a:cxn>
                <a:cxn ang="0">
                  <a:pos x="43" y="62"/>
                </a:cxn>
                <a:cxn ang="0">
                  <a:pos x="40" y="50"/>
                </a:cxn>
                <a:cxn ang="0">
                  <a:pos x="43" y="43"/>
                </a:cxn>
                <a:cxn ang="0">
                  <a:pos x="49" y="37"/>
                </a:cxn>
                <a:cxn ang="0">
                  <a:pos x="55" y="32"/>
                </a:cxn>
                <a:cxn ang="0">
                  <a:pos x="64" y="28"/>
                </a:cxn>
                <a:cxn ang="0">
                  <a:pos x="58" y="34"/>
                </a:cxn>
                <a:cxn ang="0">
                  <a:pos x="49" y="43"/>
                </a:cxn>
                <a:cxn ang="0">
                  <a:pos x="48" y="62"/>
                </a:cxn>
                <a:cxn ang="0">
                  <a:pos x="45" y="70"/>
                </a:cxn>
                <a:cxn ang="0">
                  <a:pos x="37" y="81"/>
                </a:cxn>
                <a:cxn ang="0">
                  <a:pos x="25" y="87"/>
                </a:cxn>
                <a:cxn ang="0">
                  <a:pos x="15" y="90"/>
                </a:cxn>
                <a:cxn ang="0">
                  <a:pos x="3" y="86"/>
                </a:cxn>
                <a:cxn ang="0">
                  <a:pos x="2" y="61"/>
                </a:cxn>
                <a:cxn ang="0">
                  <a:pos x="8" y="52"/>
                </a:cxn>
                <a:cxn ang="0">
                  <a:pos x="9" y="34"/>
                </a:cxn>
                <a:cxn ang="0">
                  <a:pos x="14" y="25"/>
                </a:cxn>
                <a:cxn ang="0">
                  <a:pos x="21" y="18"/>
                </a:cxn>
                <a:cxn ang="0">
                  <a:pos x="25" y="13"/>
                </a:cxn>
                <a:cxn ang="0">
                  <a:pos x="36" y="10"/>
                </a:cxn>
                <a:cxn ang="0">
                  <a:pos x="42" y="6"/>
                </a:cxn>
                <a:cxn ang="0">
                  <a:pos x="57" y="0"/>
                </a:cxn>
                <a:cxn ang="0">
                  <a:pos x="69" y="4"/>
                </a:cxn>
                <a:cxn ang="0">
                  <a:pos x="73" y="7"/>
                </a:cxn>
                <a:cxn ang="0">
                  <a:pos x="72" y="9"/>
                </a:cxn>
              </a:cxnLst>
              <a:rect l="0" t="0" r="r" b="b"/>
              <a:pathLst>
                <a:path w="73" h="90">
                  <a:moveTo>
                    <a:pt x="72" y="9"/>
                  </a:moveTo>
                  <a:lnTo>
                    <a:pt x="64" y="6"/>
                  </a:lnTo>
                  <a:lnTo>
                    <a:pt x="57" y="4"/>
                  </a:lnTo>
                  <a:lnTo>
                    <a:pt x="48" y="6"/>
                  </a:lnTo>
                  <a:lnTo>
                    <a:pt x="39" y="12"/>
                  </a:lnTo>
                  <a:lnTo>
                    <a:pt x="36" y="13"/>
                  </a:lnTo>
                  <a:lnTo>
                    <a:pt x="27" y="16"/>
                  </a:lnTo>
                  <a:lnTo>
                    <a:pt x="22" y="19"/>
                  </a:lnTo>
                  <a:lnTo>
                    <a:pt x="17" y="26"/>
                  </a:lnTo>
                  <a:lnTo>
                    <a:pt x="12" y="35"/>
                  </a:lnTo>
                  <a:lnTo>
                    <a:pt x="12" y="41"/>
                  </a:lnTo>
                  <a:lnTo>
                    <a:pt x="12" y="47"/>
                  </a:lnTo>
                  <a:lnTo>
                    <a:pt x="11" y="53"/>
                  </a:lnTo>
                  <a:lnTo>
                    <a:pt x="5" y="62"/>
                  </a:lnTo>
                  <a:lnTo>
                    <a:pt x="5" y="68"/>
                  </a:lnTo>
                  <a:lnTo>
                    <a:pt x="6" y="76"/>
                  </a:lnTo>
                  <a:lnTo>
                    <a:pt x="8" y="84"/>
                  </a:lnTo>
                  <a:lnTo>
                    <a:pt x="15" y="86"/>
                  </a:lnTo>
                  <a:lnTo>
                    <a:pt x="24" y="84"/>
                  </a:lnTo>
                  <a:lnTo>
                    <a:pt x="28" y="80"/>
                  </a:lnTo>
                  <a:lnTo>
                    <a:pt x="33" y="76"/>
                  </a:lnTo>
                  <a:lnTo>
                    <a:pt x="36" y="73"/>
                  </a:lnTo>
                  <a:lnTo>
                    <a:pt x="39" y="68"/>
                  </a:lnTo>
                  <a:lnTo>
                    <a:pt x="43" y="62"/>
                  </a:lnTo>
                  <a:lnTo>
                    <a:pt x="42" y="56"/>
                  </a:lnTo>
                  <a:lnTo>
                    <a:pt x="40" y="50"/>
                  </a:lnTo>
                  <a:lnTo>
                    <a:pt x="42" y="46"/>
                  </a:lnTo>
                  <a:lnTo>
                    <a:pt x="43" y="43"/>
                  </a:lnTo>
                  <a:lnTo>
                    <a:pt x="46" y="40"/>
                  </a:lnTo>
                  <a:lnTo>
                    <a:pt x="49" y="37"/>
                  </a:lnTo>
                  <a:lnTo>
                    <a:pt x="52" y="34"/>
                  </a:lnTo>
                  <a:lnTo>
                    <a:pt x="55" y="32"/>
                  </a:lnTo>
                  <a:lnTo>
                    <a:pt x="63" y="26"/>
                  </a:lnTo>
                  <a:lnTo>
                    <a:pt x="64" y="28"/>
                  </a:lnTo>
                  <a:lnTo>
                    <a:pt x="61" y="31"/>
                  </a:lnTo>
                  <a:lnTo>
                    <a:pt x="58" y="34"/>
                  </a:lnTo>
                  <a:lnTo>
                    <a:pt x="54" y="38"/>
                  </a:lnTo>
                  <a:lnTo>
                    <a:pt x="49" y="43"/>
                  </a:lnTo>
                  <a:lnTo>
                    <a:pt x="48" y="50"/>
                  </a:lnTo>
                  <a:lnTo>
                    <a:pt x="48" y="62"/>
                  </a:lnTo>
                  <a:lnTo>
                    <a:pt x="46" y="68"/>
                  </a:lnTo>
                  <a:lnTo>
                    <a:pt x="45" y="70"/>
                  </a:lnTo>
                  <a:lnTo>
                    <a:pt x="42" y="73"/>
                  </a:lnTo>
                  <a:lnTo>
                    <a:pt x="37" y="81"/>
                  </a:lnTo>
                  <a:lnTo>
                    <a:pt x="31" y="84"/>
                  </a:lnTo>
                  <a:lnTo>
                    <a:pt x="25" y="87"/>
                  </a:lnTo>
                  <a:lnTo>
                    <a:pt x="20" y="90"/>
                  </a:lnTo>
                  <a:lnTo>
                    <a:pt x="15" y="90"/>
                  </a:lnTo>
                  <a:lnTo>
                    <a:pt x="5" y="87"/>
                  </a:lnTo>
                  <a:lnTo>
                    <a:pt x="3" y="86"/>
                  </a:lnTo>
                  <a:lnTo>
                    <a:pt x="0" y="76"/>
                  </a:lnTo>
                  <a:lnTo>
                    <a:pt x="2" y="61"/>
                  </a:lnTo>
                  <a:lnTo>
                    <a:pt x="5" y="56"/>
                  </a:lnTo>
                  <a:lnTo>
                    <a:pt x="8" y="52"/>
                  </a:lnTo>
                  <a:lnTo>
                    <a:pt x="9" y="41"/>
                  </a:lnTo>
                  <a:lnTo>
                    <a:pt x="9" y="34"/>
                  </a:lnTo>
                  <a:lnTo>
                    <a:pt x="11" y="29"/>
                  </a:lnTo>
                  <a:lnTo>
                    <a:pt x="14" y="25"/>
                  </a:lnTo>
                  <a:lnTo>
                    <a:pt x="17" y="20"/>
                  </a:lnTo>
                  <a:lnTo>
                    <a:pt x="21" y="18"/>
                  </a:lnTo>
                  <a:lnTo>
                    <a:pt x="22" y="15"/>
                  </a:lnTo>
                  <a:lnTo>
                    <a:pt x="25" y="13"/>
                  </a:lnTo>
                  <a:lnTo>
                    <a:pt x="30" y="10"/>
                  </a:lnTo>
                  <a:lnTo>
                    <a:pt x="36" y="10"/>
                  </a:lnTo>
                  <a:lnTo>
                    <a:pt x="37" y="10"/>
                  </a:lnTo>
                  <a:lnTo>
                    <a:pt x="42" y="6"/>
                  </a:lnTo>
                  <a:lnTo>
                    <a:pt x="48" y="3"/>
                  </a:lnTo>
                  <a:lnTo>
                    <a:pt x="57" y="0"/>
                  </a:lnTo>
                  <a:lnTo>
                    <a:pt x="66" y="1"/>
                  </a:lnTo>
                  <a:lnTo>
                    <a:pt x="69" y="4"/>
                  </a:lnTo>
                  <a:lnTo>
                    <a:pt x="72" y="6"/>
                  </a:lnTo>
                  <a:lnTo>
                    <a:pt x="73" y="7"/>
                  </a:lnTo>
                  <a:lnTo>
                    <a:pt x="72" y="9"/>
                  </a:lnTo>
                  <a:lnTo>
                    <a:pt x="72" y="9"/>
                  </a:lnTo>
                  <a:close/>
                </a:path>
              </a:pathLst>
            </a:custGeom>
            <a:solidFill>
              <a:srgbClr val="000000"/>
            </a:solidFill>
            <a:ln w="9525">
              <a:noFill/>
              <a:round/>
              <a:headEnd/>
              <a:tailEnd/>
            </a:ln>
          </p:spPr>
          <p:txBody>
            <a:bodyPr>
              <a:prstTxWarp prst="textNoShape">
                <a:avLst/>
              </a:prstTxWarp>
            </a:bodyPr>
            <a:lstStyle/>
            <a:p>
              <a:endParaRPr lang="en-US"/>
            </a:p>
          </p:txBody>
        </p:sp>
        <p:sp>
          <p:nvSpPr>
            <p:cNvPr id="3840198" name="Freeform 198"/>
            <p:cNvSpPr>
              <a:spLocks/>
            </p:cNvSpPr>
            <p:nvPr/>
          </p:nvSpPr>
          <p:spPr bwMode="auto">
            <a:xfrm>
              <a:off x="1256" y="915"/>
              <a:ext cx="28" cy="46"/>
            </a:xfrm>
            <a:custGeom>
              <a:avLst/>
              <a:gdLst/>
              <a:ahLst/>
              <a:cxnLst>
                <a:cxn ang="0">
                  <a:pos x="2" y="0"/>
                </a:cxn>
                <a:cxn ang="0">
                  <a:pos x="8" y="0"/>
                </a:cxn>
                <a:cxn ang="0">
                  <a:pos x="8" y="1"/>
                </a:cxn>
                <a:cxn ang="0">
                  <a:pos x="8" y="9"/>
                </a:cxn>
                <a:cxn ang="0">
                  <a:pos x="5" y="15"/>
                </a:cxn>
                <a:cxn ang="0">
                  <a:pos x="5" y="21"/>
                </a:cxn>
                <a:cxn ang="0">
                  <a:pos x="6" y="24"/>
                </a:cxn>
                <a:cxn ang="0">
                  <a:pos x="8" y="27"/>
                </a:cxn>
                <a:cxn ang="0">
                  <a:pos x="18" y="28"/>
                </a:cxn>
                <a:cxn ang="0">
                  <a:pos x="25" y="34"/>
                </a:cxn>
                <a:cxn ang="0">
                  <a:pos x="28" y="43"/>
                </a:cxn>
                <a:cxn ang="0">
                  <a:pos x="28" y="46"/>
                </a:cxn>
                <a:cxn ang="0">
                  <a:pos x="27" y="46"/>
                </a:cxn>
                <a:cxn ang="0">
                  <a:pos x="24" y="43"/>
                </a:cxn>
                <a:cxn ang="0">
                  <a:pos x="22" y="39"/>
                </a:cxn>
                <a:cxn ang="0">
                  <a:pos x="21" y="36"/>
                </a:cxn>
                <a:cxn ang="0">
                  <a:pos x="18" y="34"/>
                </a:cxn>
                <a:cxn ang="0">
                  <a:pos x="5" y="31"/>
                </a:cxn>
                <a:cxn ang="0">
                  <a:pos x="2" y="25"/>
                </a:cxn>
                <a:cxn ang="0">
                  <a:pos x="2" y="18"/>
                </a:cxn>
                <a:cxn ang="0">
                  <a:pos x="6" y="1"/>
                </a:cxn>
                <a:cxn ang="0">
                  <a:pos x="2" y="1"/>
                </a:cxn>
                <a:cxn ang="0">
                  <a:pos x="0" y="1"/>
                </a:cxn>
                <a:cxn ang="0">
                  <a:pos x="2" y="0"/>
                </a:cxn>
                <a:cxn ang="0">
                  <a:pos x="2" y="0"/>
                </a:cxn>
              </a:cxnLst>
              <a:rect l="0" t="0" r="r" b="b"/>
              <a:pathLst>
                <a:path w="28" h="46">
                  <a:moveTo>
                    <a:pt x="2" y="0"/>
                  </a:moveTo>
                  <a:lnTo>
                    <a:pt x="8" y="0"/>
                  </a:lnTo>
                  <a:lnTo>
                    <a:pt x="8" y="1"/>
                  </a:lnTo>
                  <a:lnTo>
                    <a:pt x="8" y="9"/>
                  </a:lnTo>
                  <a:lnTo>
                    <a:pt x="5" y="15"/>
                  </a:lnTo>
                  <a:lnTo>
                    <a:pt x="5" y="21"/>
                  </a:lnTo>
                  <a:lnTo>
                    <a:pt x="6" y="24"/>
                  </a:lnTo>
                  <a:lnTo>
                    <a:pt x="8" y="27"/>
                  </a:lnTo>
                  <a:lnTo>
                    <a:pt x="18" y="28"/>
                  </a:lnTo>
                  <a:lnTo>
                    <a:pt x="25" y="34"/>
                  </a:lnTo>
                  <a:lnTo>
                    <a:pt x="28" y="43"/>
                  </a:lnTo>
                  <a:lnTo>
                    <a:pt x="28" y="46"/>
                  </a:lnTo>
                  <a:lnTo>
                    <a:pt x="27" y="46"/>
                  </a:lnTo>
                  <a:lnTo>
                    <a:pt x="24" y="43"/>
                  </a:lnTo>
                  <a:lnTo>
                    <a:pt x="22" y="39"/>
                  </a:lnTo>
                  <a:lnTo>
                    <a:pt x="21" y="36"/>
                  </a:lnTo>
                  <a:lnTo>
                    <a:pt x="18" y="34"/>
                  </a:lnTo>
                  <a:lnTo>
                    <a:pt x="5" y="31"/>
                  </a:lnTo>
                  <a:lnTo>
                    <a:pt x="2" y="25"/>
                  </a:lnTo>
                  <a:lnTo>
                    <a:pt x="2" y="18"/>
                  </a:lnTo>
                  <a:lnTo>
                    <a:pt x="6" y="1"/>
                  </a:lnTo>
                  <a:lnTo>
                    <a:pt x="2" y="1"/>
                  </a:lnTo>
                  <a:lnTo>
                    <a:pt x="0" y="1"/>
                  </a:lnTo>
                  <a:lnTo>
                    <a:pt x="2" y="0"/>
                  </a:lnTo>
                  <a:lnTo>
                    <a:pt x="2" y="0"/>
                  </a:lnTo>
                  <a:close/>
                </a:path>
              </a:pathLst>
            </a:custGeom>
            <a:solidFill>
              <a:srgbClr val="000000"/>
            </a:solidFill>
            <a:ln w="9525">
              <a:noFill/>
              <a:round/>
              <a:headEnd/>
              <a:tailEnd/>
            </a:ln>
          </p:spPr>
          <p:txBody>
            <a:bodyPr>
              <a:prstTxWarp prst="textNoShape">
                <a:avLst/>
              </a:prstTxWarp>
            </a:bodyPr>
            <a:lstStyle/>
            <a:p>
              <a:endParaRPr lang="en-US"/>
            </a:p>
          </p:txBody>
        </p:sp>
        <p:sp>
          <p:nvSpPr>
            <p:cNvPr id="3840199" name="Freeform 199"/>
            <p:cNvSpPr>
              <a:spLocks/>
            </p:cNvSpPr>
            <p:nvPr/>
          </p:nvSpPr>
          <p:spPr bwMode="auto">
            <a:xfrm>
              <a:off x="1217" y="973"/>
              <a:ext cx="66" cy="51"/>
            </a:xfrm>
            <a:custGeom>
              <a:avLst/>
              <a:gdLst/>
              <a:ahLst/>
              <a:cxnLst>
                <a:cxn ang="0">
                  <a:pos x="2" y="13"/>
                </a:cxn>
                <a:cxn ang="0">
                  <a:pos x="5" y="21"/>
                </a:cxn>
                <a:cxn ang="0">
                  <a:pos x="8" y="27"/>
                </a:cxn>
                <a:cxn ang="0">
                  <a:pos x="12" y="33"/>
                </a:cxn>
                <a:cxn ang="0">
                  <a:pos x="14" y="36"/>
                </a:cxn>
                <a:cxn ang="0">
                  <a:pos x="17" y="37"/>
                </a:cxn>
                <a:cxn ang="0">
                  <a:pos x="23" y="42"/>
                </a:cxn>
                <a:cxn ang="0">
                  <a:pos x="27" y="46"/>
                </a:cxn>
                <a:cxn ang="0">
                  <a:pos x="33" y="48"/>
                </a:cxn>
                <a:cxn ang="0">
                  <a:pos x="39" y="45"/>
                </a:cxn>
                <a:cxn ang="0">
                  <a:pos x="41" y="42"/>
                </a:cxn>
                <a:cxn ang="0">
                  <a:pos x="44" y="39"/>
                </a:cxn>
                <a:cxn ang="0">
                  <a:pos x="47" y="36"/>
                </a:cxn>
                <a:cxn ang="0">
                  <a:pos x="51" y="33"/>
                </a:cxn>
                <a:cxn ang="0">
                  <a:pos x="54" y="30"/>
                </a:cxn>
                <a:cxn ang="0">
                  <a:pos x="61" y="13"/>
                </a:cxn>
                <a:cxn ang="0">
                  <a:pos x="63" y="0"/>
                </a:cxn>
                <a:cxn ang="0">
                  <a:pos x="66" y="0"/>
                </a:cxn>
                <a:cxn ang="0">
                  <a:pos x="64" y="15"/>
                </a:cxn>
                <a:cxn ang="0">
                  <a:pos x="61" y="24"/>
                </a:cxn>
                <a:cxn ang="0">
                  <a:pos x="59" y="28"/>
                </a:cxn>
                <a:cxn ang="0">
                  <a:pos x="56" y="33"/>
                </a:cxn>
                <a:cxn ang="0">
                  <a:pos x="53" y="36"/>
                </a:cxn>
                <a:cxn ang="0">
                  <a:pos x="50" y="39"/>
                </a:cxn>
                <a:cxn ang="0">
                  <a:pos x="47" y="42"/>
                </a:cxn>
                <a:cxn ang="0">
                  <a:pos x="44" y="45"/>
                </a:cxn>
                <a:cxn ang="0">
                  <a:pos x="41" y="48"/>
                </a:cxn>
                <a:cxn ang="0">
                  <a:pos x="38" y="49"/>
                </a:cxn>
                <a:cxn ang="0">
                  <a:pos x="35" y="51"/>
                </a:cxn>
                <a:cxn ang="0">
                  <a:pos x="29" y="49"/>
                </a:cxn>
                <a:cxn ang="0">
                  <a:pos x="23" y="45"/>
                </a:cxn>
                <a:cxn ang="0">
                  <a:pos x="18" y="42"/>
                </a:cxn>
                <a:cxn ang="0">
                  <a:pos x="15" y="40"/>
                </a:cxn>
                <a:cxn ang="0">
                  <a:pos x="11" y="34"/>
                </a:cxn>
                <a:cxn ang="0">
                  <a:pos x="6" y="28"/>
                </a:cxn>
                <a:cxn ang="0">
                  <a:pos x="0" y="15"/>
                </a:cxn>
                <a:cxn ang="0">
                  <a:pos x="0" y="13"/>
                </a:cxn>
                <a:cxn ang="0">
                  <a:pos x="2" y="13"/>
                </a:cxn>
                <a:cxn ang="0">
                  <a:pos x="2" y="13"/>
                </a:cxn>
              </a:cxnLst>
              <a:rect l="0" t="0" r="r" b="b"/>
              <a:pathLst>
                <a:path w="66" h="51">
                  <a:moveTo>
                    <a:pt x="2" y="13"/>
                  </a:moveTo>
                  <a:lnTo>
                    <a:pt x="5" y="21"/>
                  </a:lnTo>
                  <a:lnTo>
                    <a:pt x="8" y="27"/>
                  </a:lnTo>
                  <a:lnTo>
                    <a:pt x="12" y="33"/>
                  </a:lnTo>
                  <a:lnTo>
                    <a:pt x="14" y="36"/>
                  </a:lnTo>
                  <a:lnTo>
                    <a:pt x="17" y="37"/>
                  </a:lnTo>
                  <a:lnTo>
                    <a:pt x="23" y="42"/>
                  </a:lnTo>
                  <a:lnTo>
                    <a:pt x="27" y="46"/>
                  </a:lnTo>
                  <a:lnTo>
                    <a:pt x="33" y="48"/>
                  </a:lnTo>
                  <a:lnTo>
                    <a:pt x="39" y="45"/>
                  </a:lnTo>
                  <a:lnTo>
                    <a:pt x="41" y="42"/>
                  </a:lnTo>
                  <a:lnTo>
                    <a:pt x="44" y="39"/>
                  </a:lnTo>
                  <a:lnTo>
                    <a:pt x="47" y="36"/>
                  </a:lnTo>
                  <a:lnTo>
                    <a:pt x="51" y="33"/>
                  </a:lnTo>
                  <a:lnTo>
                    <a:pt x="54" y="30"/>
                  </a:lnTo>
                  <a:lnTo>
                    <a:pt x="61" y="13"/>
                  </a:lnTo>
                  <a:lnTo>
                    <a:pt x="63" y="0"/>
                  </a:lnTo>
                  <a:lnTo>
                    <a:pt x="66" y="0"/>
                  </a:lnTo>
                  <a:lnTo>
                    <a:pt x="64" y="15"/>
                  </a:lnTo>
                  <a:lnTo>
                    <a:pt x="61" y="24"/>
                  </a:lnTo>
                  <a:lnTo>
                    <a:pt x="59" y="28"/>
                  </a:lnTo>
                  <a:lnTo>
                    <a:pt x="56" y="33"/>
                  </a:lnTo>
                  <a:lnTo>
                    <a:pt x="53" y="36"/>
                  </a:lnTo>
                  <a:lnTo>
                    <a:pt x="50" y="39"/>
                  </a:lnTo>
                  <a:lnTo>
                    <a:pt x="47" y="42"/>
                  </a:lnTo>
                  <a:lnTo>
                    <a:pt x="44" y="45"/>
                  </a:lnTo>
                  <a:lnTo>
                    <a:pt x="41" y="48"/>
                  </a:lnTo>
                  <a:lnTo>
                    <a:pt x="38" y="49"/>
                  </a:lnTo>
                  <a:lnTo>
                    <a:pt x="35" y="51"/>
                  </a:lnTo>
                  <a:lnTo>
                    <a:pt x="29" y="49"/>
                  </a:lnTo>
                  <a:lnTo>
                    <a:pt x="23" y="45"/>
                  </a:lnTo>
                  <a:lnTo>
                    <a:pt x="18" y="42"/>
                  </a:lnTo>
                  <a:lnTo>
                    <a:pt x="15" y="40"/>
                  </a:lnTo>
                  <a:lnTo>
                    <a:pt x="11" y="34"/>
                  </a:lnTo>
                  <a:lnTo>
                    <a:pt x="6" y="28"/>
                  </a:lnTo>
                  <a:lnTo>
                    <a:pt x="0" y="15"/>
                  </a:lnTo>
                  <a:lnTo>
                    <a:pt x="0" y="13"/>
                  </a:lnTo>
                  <a:lnTo>
                    <a:pt x="2" y="13"/>
                  </a:lnTo>
                  <a:lnTo>
                    <a:pt x="2" y="13"/>
                  </a:lnTo>
                  <a:close/>
                </a:path>
              </a:pathLst>
            </a:custGeom>
            <a:solidFill>
              <a:srgbClr val="000000"/>
            </a:solidFill>
            <a:ln w="9525">
              <a:noFill/>
              <a:round/>
              <a:headEnd/>
              <a:tailEnd/>
            </a:ln>
          </p:spPr>
          <p:txBody>
            <a:bodyPr>
              <a:prstTxWarp prst="textNoShape">
                <a:avLst/>
              </a:prstTxWarp>
            </a:bodyPr>
            <a:lstStyle/>
            <a:p>
              <a:endParaRPr lang="en-US"/>
            </a:p>
          </p:txBody>
        </p:sp>
        <p:sp>
          <p:nvSpPr>
            <p:cNvPr id="3840200" name="Freeform 200"/>
            <p:cNvSpPr>
              <a:spLocks/>
            </p:cNvSpPr>
            <p:nvPr/>
          </p:nvSpPr>
          <p:spPr bwMode="auto">
            <a:xfrm>
              <a:off x="1226" y="1013"/>
              <a:ext cx="26" cy="103"/>
            </a:xfrm>
            <a:custGeom>
              <a:avLst/>
              <a:gdLst/>
              <a:ahLst/>
              <a:cxnLst>
                <a:cxn ang="0">
                  <a:pos x="2" y="0"/>
                </a:cxn>
                <a:cxn ang="0">
                  <a:pos x="14" y="25"/>
                </a:cxn>
                <a:cxn ang="0">
                  <a:pos x="15" y="30"/>
                </a:cxn>
                <a:cxn ang="0">
                  <a:pos x="17" y="34"/>
                </a:cxn>
                <a:cxn ang="0">
                  <a:pos x="20" y="40"/>
                </a:cxn>
                <a:cxn ang="0">
                  <a:pos x="23" y="60"/>
                </a:cxn>
                <a:cxn ang="0">
                  <a:pos x="24" y="80"/>
                </a:cxn>
                <a:cxn ang="0">
                  <a:pos x="24" y="91"/>
                </a:cxn>
                <a:cxn ang="0">
                  <a:pos x="26" y="101"/>
                </a:cxn>
                <a:cxn ang="0">
                  <a:pos x="26" y="103"/>
                </a:cxn>
                <a:cxn ang="0">
                  <a:pos x="24" y="103"/>
                </a:cxn>
                <a:cxn ang="0">
                  <a:pos x="21" y="82"/>
                </a:cxn>
                <a:cxn ang="0">
                  <a:pos x="18" y="61"/>
                </a:cxn>
                <a:cxn ang="0">
                  <a:pos x="15" y="42"/>
                </a:cxn>
                <a:cxn ang="0">
                  <a:pos x="12" y="37"/>
                </a:cxn>
                <a:cxn ang="0">
                  <a:pos x="9" y="27"/>
                </a:cxn>
                <a:cxn ang="0">
                  <a:pos x="6" y="14"/>
                </a:cxn>
                <a:cxn ang="0">
                  <a:pos x="3" y="8"/>
                </a:cxn>
                <a:cxn ang="0">
                  <a:pos x="0" y="2"/>
                </a:cxn>
                <a:cxn ang="0">
                  <a:pos x="0" y="0"/>
                </a:cxn>
                <a:cxn ang="0">
                  <a:pos x="2" y="0"/>
                </a:cxn>
                <a:cxn ang="0">
                  <a:pos x="2" y="0"/>
                </a:cxn>
              </a:cxnLst>
              <a:rect l="0" t="0" r="r" b="b"/>
              <a:pathLst>
                <a:path w="26" h="103">
                  <a:moveTo>
                    <a:pt x="2" y="0"/>
                  </a:moveTo>
                  <a:lnTo>
                    <a:pt x="14" y="25"/>
                  </a:lnTo>
                  <a:lnTo>
                    <a:pt x="15" y="30"/>
                  </a:lnTo>
                  <a:lnTo>
                    <a:pt x="17" y="34"/>
                  </a:lnTo>
                  <a:lnTo>
                    <a:pt x="20" y="40"/>
                  </a:lnTo>
                  <a:lnTo>
                    <a:pt x="23" y="60"/>
                  </a:lnTo>
                  <a:lnTo>
                    <a:pt x="24" y="80"/>
                  </a:lnTo>
                  <a:lnTo>
                    <a:pt x="24" y="91"/>
                  </a:lnTo>
                  <a:lnTo>
                    <a:pt x="26" y="101"/>
                  </a:lnTo>
                  <a:lnTo>
                    <a:pt x="26" y="103"/>
                  </a:lnTo>
                  <a:lnTo>
                    <a:pt x="24" y="103"/>
                  </a:lnTo>
                  <a:lnTo>
                    <a:pt x="21" y="82"/>
                  </a:lnTo>
                  <a:lnTo>
                    <a:pt x="18" y="61"/>
                  </a:lnTo>
                  <a:lnTo>
                    <a:pt x="15" y="42"/>
                  </a:lnTo>
                  <a:lnTo>
                    <a:pt x="12" y="37"/>
                  </a:lnTo>
                  <a:lnTo>
                    <a:pt x="9" y="27"/>
                  </a:lnTo>
                  <a:lnTo>
                    <a:pt x="6" y="14"/>
                  </a:lnTo>
                  <a:lnTo>
                    <a:pt x="3" y="8"/>
                  </a:lnTo>
                  <a:lnTo>
                    <a:pt x="0" y="2"/>
                  </a:lnTo>
                  <a:lnTo>
                    <a:pt x="0" y="0"/>
                  </a:lnTo>
                  <a:lnTo>
                    <a:pt x="2" y="0"/>
                  </a:lnTo>
                  <a:lnTo>
                    <a:pt x="2" y="0"/>
                  </a:lnTo>
                  <a:close/>
                </a:path>
              </a:pathLst>
            </a:custGeom>
            <a:solidFill>
              <a:srgbClr val="000000"/>
            </a:solidFill>
            <a:ln w="9525">
              <a:noFill/>
              <a:round/>
              <a:headEnd/>
              <a:tailEnd/>
            </a:ln>
          </p:spPr>
          <p:txBody>
            <a:bodyPr>
              <a:prstTxWarp prst="textNoShape">
                <a:avLst/>
              </a:prstTxWarp>
            </a:bodyPr>
            <a:lstStyle/>
            <a:p>
              <a:endParaRPr lang="en-US"/>
            </a:p>
          </p:txBody>
        </p:sp>
        <p:sp>
          <p:nvSpPr>
            <p:cNvPr id="3840201" name="Freeform 201"/>
            <p:cNvSpPr>
              <a:spLocks/>
            </p:cNvSpPr>
            <p:nvPr/>
          </p:nvSpPr>
          <p:spPr bwMode="auto">
            <a:xfrm>
              <a:off x="1258" y="1001"/>
              <a:ext cx="25" cy="98"/>
            </a:xfrm>
            <a:custGeom>
              <a:avLst/>
              <a:gdLst/>
              <a:ahLst/>
              <a:cxnLst>
                <a:cxn ang="0">
                  <a:pos x="18" y="0"/>
                </a:cxn>
                <a:cxn ang="0">
                  <a:pos x="25" y="17"/>
                </a:cxn>
                <a:cxn ang="0">
                  <a:pos x="23" y="23"/>
                </a:cxn>
                <a:cxn ang="0">
                  <a:pos x="20" y="30"/>
                </a:cxn>
                <a:cxn ang="0">
                  <a:pos x="18" y="39"/>
                </a:cxn>
                <a:cxn ang="0">
                  <a:pos x="22" y="57"/>
                </a:cxn>
                <a:cxn ang="0">
                  <a:pos x="22" y="66"/>
                </a:cxn>
                <a:cxn ang="0">
                  <a:pos x="22" y="70"/>
                </a:cxn>
                <a:cxn ang="0">
                  <a:pos x="19" y="75"/>
                </a:cxn>
                <a:cxn ang="0">
                  <a:pos x="18" y="78"/>
                </a:cxn>
                <a:cxn ang="0">
                  <a:pos x="15" y="81"/>
                </a:cxn>
                <a:cxn ang="0">
                  <a:pos x="10" y="85"/>
                </a:cxn>
                <a:cxn ang="0">
                  <a:pos x="6" y="91"/>
                </a:cxn>
                <a:cxn ang="0">
                  <a:pos x="3" y="98"/>
                </a:cxn>
                <a:cxn ang="0">
                  <a:pos x="1" y="98"/>
                </a:cxn>
                <a:cxn ang="0">
                  <a:pos x="0" y="97"/>
                </a:cxn>
                <a:cxn ang="0">
                  <a:pos x="6" y="82"/>
                </a:cxn>
                <a:cxn ang="0">
                  <a:pos x="9" y="76"/>
                </a:cxn>
                <a:cxn ang="0">
                  <a:pos x="10" y="72"/>
                </a:cxn>
                <a:cxn ang="0">
                  <a:pos x="13" y="69"/>
                </a:cxn>
                <a:cxn ang="0">
                  <a:pos x="16" y="61"/>
                </a:cxn>
                <a:cxn ang="0">
                  <a:pos x="16" y="55"/>
                </a:cxn>
                <a:cxn ang="0">
                  <a:pos x="15" y="49"/>
                </a:cxn>
                <a:cxn ang="0">
                  <a:pos x="13" y="42"/>
                </a:cxn>
                <a:cxn ang="0">
                  <a:pos x="13" y="34"/>
                </a:cxn>
                <a:cxn ang="0">
                  <a:pos x="15" y="28"/>
                </a:cxn>
                <a:cxn ang="0">
                  <a:pos x="19" y="17"/>
                </a:cxn>
                <a:cxn ang="0">
                  <a:pos x="19" y="9"/>
                </a:cxn>
                <a:cxn ang="0">
                  <a:pos x="16" y="2"/>
                </a:cxn>
                <a:cxn ang="0">
                  <a:pos x="16" y="0"/>
                </a:cxn>
                <a:cxn ang="0">
                  <a:pos x="18" y="0"/>
                </a:cxn>
                <a:cxn ang="0">
                  <a:pos x="18" y="0"/>
                </a:cxn>
              </a:cxnLst>
              <a:rect l="0" t="0" r="r" b="b"/>
              <a:pathLst>
                <a:path w="25" h="98">
                  <a:moveTo>
                    <a:pt x="18" y="0"/>
                  </a:moveTo>
                  <a:lnTo>
                    <a:pt x="25" y="17"/>
                  </a:lnTo>
                  <a:lnTo>
                    <a:pt x="23" y="23"/>
                  </a:lnTo>
                  <a:lnTo>
                    <a:pt x="20" y="30"/>
                  </a:lnTo>
                  <a:lnTo>
                    <a:pt x="18" y="39"/>
                  </a:lnTo>
                  <a:lnTo>
                    <a:pt x="22" y="57"/>
                  </a:lnTo>
                  <a:lnTo>
                    <a:pt x="22" y="66"/>
                  </a:lnTo>
                  <a:lnTo>
                    <a:pt x="22" y="70"/>
                  </a:lnTo>
                  <a:lnTo>
                    <a:pt x="19" y="75"/>
                  </a:lnTo>
                  <a:lnTo>
                    <a:pt x="18" y="78"/>
                  </a:lnTo>
                  <a:lnTo>
                    <a:pt x="15" y="81"/>
                  </a:lnTo>
                  <a:lnTo>
                    <a:pt x="10" y="85"/>
                  </a:lnTo>
                  <a:lnTo>
                    <a:pt x="6" y="91"/>
                  </a:lnTo>
                  <a:lnTo>
                    <a:pt x="3" y="98"/>
                  </a:lnTo>
                  <a:lnTo>
                    <a:pt x="1" y="98"/>
                  </a:lnTo>
                  <a:lnTo>
                    <a:pt x="0" y="97"/>
                  </a:lnTo>
                  <a:lnTo>
                    <a:pt x="6" y="82"/>
                  </a:lnTo>
                  <a:lnTo>
                    <a:pt x="9" y="76"/>
                  </a:lnTo>
                  <a:lnTo>
                    <a:pt x="10" y="72"/>
                  </a:lnTo>
                  <a:lnTo>
                    <a:pt x="13" y="69"/>
                  </a:lnTo>
                  <a:lnTo>
                    <a:pt x="16" y="61"/>
                  </a:lnTo>
                  <a:lnTo>
                    <a:pt x="16" y="55"/>
                  </a:lnTo>
                  <a:lnTo>
                    <a:pt x="15" y="49"/>
                  </a:lnTo>
                  <a:lnTo>
                    <a:pt x="13" y="42"/>
                  </a:lnTo>
                  <a:lnTo>
                    <a:pt x="13" y="34"/>
                  </a:lnTo>
                  <a:lnTo>
                    <a:pt x="15" y="28"/>
                  </a:lnTo>
                  <a:lnTo>
                    <a:pt x="19" y="17"/>
                  </a:lnTo>
                  <a:lnTo>
                    <a:pt x="19" y="9"/>
                  </a:lnTo>
                  <a:lnTo>
                    <a:pt x="16" y="2"/>
                  </a:lnTo>
                  <a:lnTo>
                    <a:pt x="16" y="0"/>
                  </a:lnTo>
                  <a:lnTo>
                    <a:pt x="18" y="0"/>
                  </a:lnTo>
                  <a:lnTo>
                    <a:pt x="18" y="0"/>
                  </a:lnTo>
                  <a:close/>
                </a:path>
              </a:pathLst>
            </a:custGeom>
            <a:solidFill>
              <a:srgbClr val="000000"/>
            </a:solidFill>
            <a:ln w="9525">
              <a:noFill/>
              <a:round/>
              <a:headEnd/>
              <a:tailEnd/>
            </a:ln>
          </p:spPr>
          <p:txBody>
            <a:bodyPr>
              <a:prstTxWarp prst="textNoShape">
                <a:avLst/>
              </a:prstTxWarp>
            </a:bodyPr>
            <a:lstStyle/>
            <a:p>
              <a:endParaRPr lang="en-US"/>
            </a:p>
          </p:txBody>
        </p:sp>
        <p:sp>
          <p:nvSpPr>
            <p:cNvPr id="3840202" name="Freeform 202"/>
            <p:cNvSpPr>
              <a:spLocks/>
            </p:cNvSpPr>
            <p:nvPr/>
          </p:nvSpPr>
          <p:spPr bwMode="auto">
            <a:xfrm>
              <a:off x="1250" y="1050"/>
              <a:ext cx="26" cy="21"/>
            </a:xfrm>
            <a:custGeom>
              <a:avLst/>
              <a:gdLst/>
              <a:ahLst/>
              <a:cxnLst>
                <a:cxn ang="0">
                  <a:pos x="2" y="17"/>
                </a:cxn>
                <a:cxn ang="0">
                  <a:pos x="11" y="17"/>
                </a:cxn>
                <a:cxn ang="0">
                  <a:pos x="14" y="12"/>
                </a:cxn>
                <a:cxn ang="0">
                  <a:pos x="17" y="9"/>
                </a:cxn>
                <a:cxn ang="0">
                  <a:pos x="23" y="0"/>
                </a:cxn>
                <a:cxn ang="0">
                  <a:pos x="26" y="0"/>
                </a:cxn>
                <a:cxn ang="0">
                  <a:pos x="24" y="14"/>
                </a:cxn>
                <a:cxn ang="0">
                  <a:pos x="21" y="17"/>
                </a:cxn>
                <a:cxn ang="0">
                  <a:pos x="18" y="18"/>
                </a:cxn>
                <a:cxn ang="0">
                  <a:pos x="14" y="21"/>
                </a:cxn>
                <a:cxn ang="0">
                  <a:pos x="2" y="20"/>
                </a:cxn>
                <a:cxn ang="0">
                  <a:pos x="0" y="18"/>
                </a:cxn>
                <a:cxn ang="0">
                  <a:pos x="2" y="17"/>
                </a:cxn>
                <a:cxn ang="0">
                  <a:pos x="2" y="17"/>
                </a:cxn>
              </a:cxnLst>
              <a:rect l="0" t="0" r="r" b="b"/>
              <a:pathLst>
                <a:path w="26" h="21">
                  <a:moveTo>
                    <a:pt x="2" y="17"/>
                  </a:moveTo>
                  <a:lnTo>
                    <a:pt x="11" y="17"/>
                  </a:lnTo>
                  <a:lnTo>
                    <a:pt x="14" y="12"/>
                  </a:lnTo>
                  <a:lnTo>
                    <a:pt x="17" y="9"/>
                  </a:lnTo>
                  <a:lnTo>
                    <a:pt x="23" y="0"/>
                  </a:lnTo>
                  <a:lnTo>
                    <a:pt x="26" y="0"/>
                  </a:lnTo>
                  <a:lnTo>
                    <a:pt x="24" y="14"/>
                  </a:lnTo>
                  <a:lnTo>
                    <a:pt x="21" y="17"/>
                  </a:lnTo>
                  <a:lnTo>
                    <a:pt x="18" y="18"/>
                  </a:lnTo>
                  <a:lnTo>
                    <a:pt x="14" y="21"/>
                  </a:lnTo>
                  <a:lnTo>
                    <a:pt x="2" y="20"/>
                  </a:lnTo>
                  <a:lnTo>
                    <a:pt x="0" y="18"/>
                  </a:lnTo>
                  <a:lnTo>
                    <a:pt x="2" y="17"/>
                  </a:lnTo>
                  <a:lnTo>
                    <a:pt x="2" y="17"/>
                  </a:lnTo>
                  <a:close/>
                </a:path>
              </a:pathLst>
            </a:custGeom>
            <a:solidFill>
              <a:srgbClr val="000000"/>
            </a:solidFill>
            <a:ln w="9525">
              <a:noFill/>
              <a:round/>
              <a:headEnd/>
              <a:tailEnd/>
            </a:ln>
          </p:spPr>
          <p:txBody>
            <a:bodyPr>
              <a:prstTxWarp prst="textNoShape">
                <a:avLst/>
              </a:prstTxWarp>
            </a:bodyPr>
            <a:lstStyle/>
            <a:p>
              <a:endParaRPr lang="en-US"/>
            </a:p>
          </p:txBody>
        </p:sp>
        <p:sp>
          <p:nvSpPr>
            <p:cNvPr id="3840203" name="Freeform 203"/>
            <p:cNvSpPr>
              <a:spLocks/>
            </p:cNvSpPr>
            <p:nvPr/>
          </p:nvSpPr>
          <p:spPr bwMode="auto">
            <a:xfrm>
              <a:off x="1293" y="973"/>
              <a:ext cx="21" cy="7"/>
            </a:xfrm>
            <a:custGeom>
              <a:avLst/>
              <a:gdLst/>
              <a:ahLst/>
              <a:cxnLst>
                <a:cxn ang="0">
                  <a:pos x="2" y="0"/>
                </a:cxn>
                <a:cxn ang="0">
                  <a:pos x="20" y="1"/>
                </a:cxn>
                <a:cxn ang="0">
                  <a:pos x="21" y="3"/>
                </a:cxn>
                <a:cxn ang="0">
                  <a:pos x="21" y="4"/>
                </a:cxn>
                <a:cxn ang="0">
                  <a:pos x="21" y="7"/>
                </a:cxn>
                <a:cxn ang="0">
                  <a:pos x="20" y="7"/>
                </a:cxn>
                <a:cxn ang="0">
                  <a:pos x="9" y="6"/>
                </a:cxn>
                <a:cxn ang="0">
                  <a:pos x="6" y="3"/>
                </a:cxn>
                <a:cxn ang="0">
                  <a:pos x="0" y="1"/>
                </a:cxn>
                <a:cxn ang="0">
                  <a:pos x="0" y="0"/>
                </a:cxn>
                <a:cxn ang="0">
                  <a:pos x="2" y="0"/>
                </a:cxn>
                <a:cxn ang="0">
                  <a:pos x="2" y="0"/>
                </a:cxn>
              </a:cxnLst>
              <a:rect l="0" t="0" r="r" b="b"/>
              <a:pathLst>
                <a:path w="21" h="7">
                  <a:moveTo>
                    <a:pt x="2" y="0"/>
                  </a:moveTo>
                  <a:lnTo>
                    <a:pt x="20" y="1"/>
                  </a:lnTo>
                  <a:lnTo>
                    <a:pt x="21" y="3"/>
                  </a:lnTo>
                  <a:lnTo>
                    <a:pt x="21" y="4"/>
                  </a:lnTo>
                  <a:lnTo>
                    <a:pt x="21" y="7"/>
                  </a:lnTo>
                  <a:lnTo>
                    <a:pt x="20" y="7"/>
                  </a:lnTo>
                  <a:lnTo>
                    <a:pt x="9" y="6"/>
                  </a:lnTo>
                  <a:lnTo>
                    <a:pt x="6" y="3"/>
                  </a:lnTo>
                  <a:lnTo>
                    <a:pt x="0" y="1"/>
                  </a:lnTo>
                  <a:lnTo>
                    <a:pt x="0" y="0"/>
                  </a:lnTo>
                  <a:lnTo>
                    <a:pt x="2" y="0"/>
                  </a:lnTo>
                  <a:lnTo>
                    <a:pt x="2" y="0"/>
                  </a:lnTo>
                  <a:close/>
                </a:path>
              </a:pathLst>
            </a:custGeom>
            <a:solidFill>
              <a:srgbClr val="000000"/>
            </a:solidFill>
            <a:ln w="9525">
              <a:noFill/>
              <a:round/>
              <a:headEnd/>
              <a:tailEnd/>
            </a:ln>
          </p:spPr>
          <p:txBody>
            <a:bodyPr>
              <a:prstTxWarp prst="textNoShape">
                <a:avLst/>
              </a:prstTxWarp>
            </a:bodyPr>
            <a:lstStyle/>
            <a:p>
              <a:endParaRPr lang="en-US"/>
            </a:p>
          </p:txBody>
        </p:sp>
        <p:sp>
          <p:nvSpPr>
            <p:cNvPr id="3840204" name="Freeform 204"/>
            <p:cNvSpPr>
              <a:spLocks/>
            </p:cNvSpPr>
            <p:nvPr/>
          </p:nvSpPr>
          <p:spPr bwMode="auto">
            <a:xfrm>
              <a:off x="1317" y="974"/>
              <a:ext cx="17" cy="32"/>
            </a:xfrm>
            <a:custGeom>
              <a:avLst/>
              <a:gdLst/>
              <a:ahLst/>
              <a:cxnLst>
                <a:cxn ang="0">
                  <a:pos x="3" y="0"/>
                </a:cxn>
                <a:cxn ang="0">
                  <a:pos x="11" y="3"/>
                </a:cxn>
                <a:cxn ang="0">
                  <a:pos x="14" y="9"/>
                </a:cxn>
                <a:cxn ang="0">
                  <a:pos x="17" y="18"/>
                </a:cxn>
                <a:cxn ang="0">
                  <a:pos x="15" y="32"/>
                </a:cxn>
                <a:cxn ang="0">
                  <a:pos x="14" y="32"/>
                </a:cxn>
                <a:cxn ang="0">
                  <a:pos x="12" y="20"/>
                </a:cxn>
                <a:cxn ang="0">
                  <a:pos x="11" y="12"/>
                </a:cxn>
                <a:cxn ang="0">
                  <a:pos x="11" y="9"/>
                </a:cxn>
                <a:cxn ang="0">
                  <a:pos x="8" y="8"/>
                </a:cxn>
                <a:cxn ang="0">
                  <a:pos x="2" y="6"/>
                </a:cxn>
                <a:cxn ang="0">
                  <a:pos x="0" y="2"/>
                </a:cxn>
                <a:cxn ang="0">
                  <a:pos x="2" y="0"/>
                </a:cxn>
                <a:cxn ang="0">
                  <a:pos x="3" y="0"/>
                </a:cxn>
                <a:cxn ang="0">
                  <a:pos x="3" y="0"/>
                </a:cxn>
              </a:cxnLst>
              <a:rect l="0" t="0" r="r" b="b"/>
              <a:pathLst>
                <a:path w="17" h="32">
                  <a:moveTo>
                    <a:pt x="3" y="0"/>
                  </a:moveTo>
                  <a:lnTo>
                    <a:pt x="11" y="3"/>
                  </a:lnTo>
                  <a:lnTo>
                    <a:pt x="14" y="9"/>
                  </a:lnTo>
                  <a:lnTo>
                    <a:pt x="17" y="18"/>
                  </a:lnTo>
                  <a:lnTo>
                    <a:pt x="15" y="32"/>
                  </a:lnTo>
                  <a:lnTo>
                    <a:pt x="14" y="32"/>
                  </a:lnTo>
                  <a:lnTo>
                    <a:pt x="12" y="20"/>
                  </a:lnTo>
                  <a:lnTo>
                    <a:pt x="11" y="12"/>
                  </a:lnTo>
                  <a:lnTo>
                    <a:pt x="11" y="9"/>
                  </a:lnTo>
                  <a:lnTo>
                    <a:pt x="8" y="8"/>
                  </a:lnTo>
                  <a:lnTo>
                    <a:pt x="2" y="6"/>
                  </a:lnTo>
                  <a:lnTo>
                    <a:pt x="0" y="2"/>
                  </a:lnTo>
                  <a:lnTo>
                    <a:pt x="2" y="0"/>
                  </a:lnTo>
                  <a:lnTo>
                    <a:pt x="3" y="0"/>
                  </a:lnTo>
                  <a:lnTo>
                    <a:pt x="3" y="0"/>
                  </a:lnTo>
                  <a:close/>
                </a:path>
              </a:pathLst>
            </a:custGeom>
            <a:solidFill>
              <a:srgbClr val="000000"/>
            </a:solidFill>
            <a:ln w="9525">
              <a:noFill/>
              <a:round/>
              <a:headEnd/>
              <a:tailEnd/>
            </a:ln>
          </p:spPr>
          <p:txBody>
            <a:bodyPr>
              <a:prstTxWarp prst="textNoShape">
                <a:avLst/>
              </a:prstTxWarp>
            </a:bodyPr>
            <a:lstStyle/>
            <a:p>
              <a:endParaRPr lang="en-US"/>
            </a:p>
          </p:txBody>
        </p:sp>
        <p:sp>
          <p:nvSpPr>
            <p:cNvPr id="3840205" name="Freeform 205"/>
            <p:cNvSpPr>
              <a:spLocks/>
            </p:cNvSpPr>
            <p:nvPr/>
          </p:nvSpPr>
          <p:spPr bwMode="auto">
            <a:xfrm>
              <a:off x="1311" y="988"/>
              <a:ext cx="9" cy="40"/>
            </a:xfrm>
            <a:custGeom>
              <a:avLst/>
              <a:gdLst/>
              <a:ahLst/>
              <a:cxnLst>
                <a:cxn ang="0">
                  <a:pos x="2" y="0"/>
                </a:cxn>
                <a:cxn ang="0">
                  <a:pos x="8" y="10"/>
                </a:cxn>
                <a:cxn ang="0">
                  <a:pos x="9" y="22"/>
                </a:cxn>
                <a:cxn ang="0">
                  <a:pos x="8" y="31"/>
                </a:cxn>
                <a:cxn ang="0">
                  <a:pos x="6" y="40"/>
                </a:cxn>
                <a:cxn ang="0">
                  <a:pos x="5" y="40"/>
                </a:cxn>
                <a:cxn ang="0">
                  <a:pos x="3" y="31"/>
                </a:cxn>
                <a:cxn ang="0">
                  <a:pos x="3" y="22"/>
                </a:cxn>
                <a:cxn ang="0">
                  <a:pos x="0" y="1"/>
                </a:cxn>
                <a:cxn ang="0">
                  <a:pos x="0" y="0"/>
                </a:cxn>
                <a:cxn ang="0">
                  <a:pos x="2" y="0"/>
                </a:cxn>
                <a:cxn ang="0">
                  <a:pos x="2" y="0"/>
                </a:cxn>
              </a:cxnLst>
              <a:rect l="0" t="0" r="r" b="b"/>
              <a:pathLst>
                <a:path w="9" h="40">
                  <a:moveTo>
                    <a:pt x="2" y="0"/>
                  </a:moveTo>
                  <a:lnTo>
                    <a:pt x="8" y="10"/>
                  </a:lnTo>
                  <a:lnTo>
                    <a:pt x="9" y="22"/>
                  </a:lnTo>
                  <a:lnTo>
                    <a:pt x="8" y="31"/>
                  </a:lnTo>
                  <a:lnTo>
                    <a:pt x="6" y="40"/>
                  </a:lnTo>
                  <a:lnTo>
                    <a:pt x="5" y="40"/>
                  </a:lnTo>
                  <a:lnTo>
                    <a:pt x="3" y="31"/>
                  </a:lnTo>
                  <a:lnTo>
                    <a:pt x="3" y="22"/>
                  </a:lnTo>
                  <a:lnTo>
                    <a:pt x="0" y="1"/>
                  </a:lnTo>
                  <a:lnTo>
                    <a:pt x="0" y="0"/>
                  </a:lnTo>
                  <a:lnTo>
                    <a:pt x="2" y="0"/>
                  </a:lnTo>
                  <a:lnTo>
                    <a:pt x="2" y="0"/>
                  </a:lnTo>
                  <a:close/>
                </a:path>
              </a:pathLst>
            </a:custGeom>
            <a:solidFill>
              <a:srgbClr val="000000"/>
            </a:solidFill>
            <a:ln w="9525">
              <a:noFill/>
              <a:round/>
              <a:headEnd/>
              <a:tailEnd/>
            </a:ln>
          </p:spPr>
          <p:txBody>
            <a:bodyPr>
              <a:prstTxWarp prst="textNoShape">
                <a:avLst/>
              </a:prstTxWarp>
            </a:bodyPr>
            <a:lstStyle/>
            <a:p>
              <a:endParaRPr lang="en-US"/>
            </a:p>
          </p:txBody>
        </p:sp>
        <p:sp>
          <p:nvSpPr>
            <p:cNvPr id="3840206" name="Freeform 206"/>
            <p:cNvSpPr>
              <a:spLocks/>
            </p:cNvSpPr>
            <p:nvPr/>
          </p:nvSpPr>
          <p:spPr bwMode="auto">
            <a:xfrm>
              <a:off x="1170" y="979"/>
              <a:ext cx="37" cy="28"/>
            </a:xfrm>
            <a:custGeom>
              <a:avLst/>
              <a:gdLst/>
              <a:ahLst/>
              <a:cxnLst>
                <a:cxn ang="0">
                  <a:pos x="36" y="3"/>
                </a:cxn>
                <a:cxn ang="0">
                  <a:pos x="28" y="4"/>
                </a:cxn>
                <a:cxn ang="0">
                  <a:pos x="25" y="7"/>
                </a:cxn>
                <a:cxn ang="0">
                  <a:pos x="22" y="10"/>
                </a:cxn>
                <a:cxn ang="0">
                  <a:pos x="16" y="15"/>
                </a:cxn>
                <a:cxn ang="0">
                  <a:pos x="10" y="19"/>
                </a:cxn>
                <a:cxn ang="0">
                  <a:pos x="6" y="22"/>
                </a:cxn>
                <a:cxn ang="0">
                  <a:pos x="1" y="28"/>
                </a:cxn>
                <a:cxn ang="0">
                  <a:pos x="0" y="28"/>
                </a:cxn>
                <a:cxn ang="0">
                  <a:pos x="0" y="27"/>
                </a:cxn>
                <a:cxn ang="0">
                  <a:pos x="4" y="21"/>
                </a:cxn>
                <a:cxn ang="0">
                  <a:pos x="9" y="15"/>
                </a:cxn>
                <a:cxn ang="0">
                  <a:pos x="10" y="12"/>
                </a:cxn>
                <a:cxn ang="0">
                  <a:pos x="13" y="10"/>
                </a:cxn>
                <a:cxn ang="0">
                  <a:pos x="16" y="7"/>
                </a:cxn>
                <a:cxn ang="0">
                  <a:pos x="19" y="6"/>
                </a:cxn>
                <a:cxn ang="0">
                  <a:pos x="24" y="3"/>
                </a:cxn>
                <a:cxn ang="0">
                  <a:pos x="27" y="1"/>
                </a:cxn>
                <a:cxn ang="0">
                  <a:pos x="37" y="0"/>
                </a:cxn>
                <a:cxn ang="0">
                  <a:pos x="37" y="1"/>
                </a:cxn>
                <a:cxn ang="0">
                  <a:pos x="36" y="3"/>
                </a:cxn>
                <a:cxn ang="0">
                  <a:pos x="36" y="3"/>
                </a:cxn>
              </a:cxnLst>
              <a:rect l="0" t="0" r="r" b="b"/>
              <a:pathLst>
                <a:path w="37" h="28">
                  <a:moveTo>
                    <a:pt x="36" y="3"/>
                  </a:moveTo>
                  <a:lnTo>
                    <a:pt x="28" y="4"/>
                  </a:lnTo>
                  <a:lnTo>
                    <a:pt x="25" y="7"/>
                  </a:lnTo>
                  <a:lnTo>
                    <a:pt x="22" y="10"/>
                  </a:lnTo>
                  <a:lnTo>
                    <a:pt x="16" y="15"/>
                  </a:lnTo>
                  <a:lnTo>
                    <a:pt x="10" y="19"/>
                  </a:lnTo>
                  <a:lnTo>
                    <a:pt x="6" y="22"/>
                  </a:lnTo>
                  <a:lnTo>
                    <a:pt x="1" y="28"/>
                  </a:lnTo>
                  <a:lnTo>
                    <a:pt x="0" y="28"/>
                  </a:lnTo>
                  <a:lnTo>
                    <a:pt x="0" y="27"/>
                  </a:lnTo>
                  <a:lnTo>
                    <a:pt x="4" y="21"/>
                  </a:lnTo>
                  <a:lnTo>
                    <a:pt x="9" y="15"/>
                  </a:lnTo>
                  <a:lnTo>
                    <a:pt x="10" y="12"/>
                  </a:lnTo>
                  <a:lnTo>
                    <a:pt x="13" y="10"/>
                  </a:lnTo>
                  <a:lnTo>
                    <a:pt x="16" y="7"/>
                  </a:lnTo>
                  <a:lnTo>
                    <a:pt x="19" y="6"/>
                  </a:lnTo>
                  <a:lnTo>
                    <a:pt x="24" y="3"/>
                  </a:lnTo>
                  <a:lnTo>
                    <a:pt x="27" y="1"/>
                  </a:lnTo>
                  <a:lnTo>
                    <a:pt x="37" y="0"/>
                  </a:lnTo>
                  <a:lnTo>
                    <a:pt x="37" y="1"/>
                  </a:lnTo>
                  <a:lnTo>
                    <a:pt x="36" y="3"/>
                  </a:lnTo>
                  <a:lnTo>
                    <a:pt x="36" y="3"/>
                  </a:lnTo>
                  <a:close/>
                </a:path>
              </a:pathLst>
            </a:custGeom>
            <a:solidFill>
              <a:srgbClr val="000000"/>
            </a:solidFill>
            <a:ln w="9525">
              <a:noFill/>
              <a:round/>
              <a:headEnd/>
              <a:tailEnd/>
            </a:ln>
          </p:spPr>
          <p:txBody>
            <a:bodyPr>
              <a:prstTxWarp prst="textNoShape">
                <a:avLst/>
              </a:prstTxWarp>
            </a:bodyPr>
            <a:lstStyle/>
            <a:p>
              <a:endParaRPr lang="en-US"/>
            </a:p>
          </p:txBody>
        </p:sp>
        <p:sp>
          <p:nvSpPr>
            <p:cNvPr id="3840207" name="Freeform 207"/>
            <p:cNvSpPr>
              <a:spLocks/>
            </p:cNvSpPr>
            <p:nvPr/>
          </p:nvSpPr>
          <p:spPr bwMode="auto">
            <a:xfrm>
              <a:off x="1179" y="1009"/>
              <a:ext cx="40" cy="129"/>
            </a:xfrm>
            <a:custGeom>
              <a:avLst/>
              <a:gdLst/>
              <a:ahLst/>
              <a:cxnLst>
                <a:cxn ang="0">
                  <a:pos x="0" y="0"/>
                </a:cxn>
                <a:cxn ang="0">
                  <a:pos x="7" y="1"/>
                </a:cxn>
                <a:cxn ang="0">
                  <a:pos x="12" y="6"/>
                </a:cxn>
                <a:cxn ang="0">
                  <a:pos x="15" y="12"/>
                </a:cxn>
                <a:cxn ang="0">
                  <a:pos x="19" y="18"/>
                </a:cxn>
                <a:cxn ang="0">
                  <a:pos x="22" y="23"/>
                </a:cxn>
                <a:cxn ang="0">
                  <a:pos x="25" y="28"/>
                </a:cxn>
                <a:cxn ang="0">
                  <a:pos x="30" y="43"/>
                </a:cxn>
                <a:cxn ang="0">
                  <a:pos x="28" y="47"/>
                </a:cxn>
                <a:cxn ang="0">
                  <a:pos x="30" y="61"/>
                </a:cxn>
                <a:cxn ang="0">
                  <a:pos x="31" y="74"/>
                </a:cxn>
                <a:cxn ang="0">
                  <a:pos x="32" y="78"/>
                </a:cxn>
                <a:cxn ang="0">
                  <a:pos x="35" y="83"/>
                </a:cxn>
                <a:cxn ang="0">
                  <a:pos x="40" y="90"/>
                </a:cxn>
                <a:cxn ang="0">
                  <a:pos x="40" y="101"/>
                </a:cxn>
                <a:cxn ang="0">
                  <a:pos x="38" y="110"/>
                </a:cxn>
                <a:cxn ang="0">
                  <a:pos x="37" y="119"/>
                </a:cxn>
                <a:cxn ang="0">
                  <a:pos x="34" y="128"/>
                </a:cxn>
                <a:cxn ang="0">
                  <a:pos x="32" y="129"/>
                </a:cxn>
                <a:cxn ang="0">
                  <a:pos x="32" y="128"/>
                </a:cxn>
                <a:cxn ang="0">
                  <a:pos x="35" y="110"/>
                </a:cxn>
                <a:cxn ang="0">
                  <a:pos x="34" y="92"/>
                </a:cxn>
                <a:cxn ang="0">
                  <a:pos x="32" y="87"/>
                </a:cxn>
                <a:cxn ang="0">
                  <a:pos x="30" y="84"/>
                </a:cxn>
                <a:cxn ang="0">
                  <a:pos x="25" y="76"/>
                </a:cxn>
                <a:cxn ang="0">
                  <a:pos x="24" y="61"/>
                </a:cxn>
                <a:cxn ang="0">
                  <a:pos x="24" y="47"/>
                </a:cxn>
                <a:cxn ang="0">
                  <a:pos x="22" y="43"/>
                </a:cxn>
                <a:cxn ang="0">
                  <a:pos x="22" y="37"/>
                </a:cxn>
                <a:cxn ang="0">
                  <a:pos x="21" y="31"/>
                </a:cxn>
                <a:cxn ang="0">
                  <a:pos x="16" y="26"/>
                </a:cxn>
                <a:cxn ang="0">
                  <a:pos x="13" y="20"/>
                </a:cxn>
                <a:cxn ang="0">
                  <a:pos x="12" y="15"/>
                </a:cxn>
                <a:cxn ang="0">
                  <a:pos x="9" y="9"/>
                </a:cxn>
                <a:cxn ang="0">
                  <a:pos x="6" y="4"/>
                </a:cxn>
                <a:cxn ang="0">
                  <a:pos x="0" y="3"/>
                </a:cxn>
                <a:cxn ang="0">
                  <a:pos x="0" y="1"/>
                </a:cxn>
                <a:cxn ang="0">
                  <a:pos x="0" y="0"/>
                </a:cxn>
                <a:cxn ang="0">
                  <a:pos x="0" y="0"/>
                </a:cxn>
              </a:cxnLst>
              <a:rect l="0" t="0" r="r" b="b"/>
              <a:pathLst>
                <a:path w="40" h="129">
                  <a:moveTo>
                    <a:pt x="0" y="0"/>
                  </a:moveTo>
                  <a:lnTo>
                    <a:pt x="7" y="1"/>
                  </a:lnTo>
                  <a:lnTo>
                    <a:pt x="12" y="6"/>
                  </a:lnTo>
                  <a:lnTo>
                    <a:pt x="15" y="12"/>
                  </a:lnTo>
                  <a:lnTo>
                    <a:pt x="19" y="18"/>
                  </a:lnTo>
                  <a:lnTo>
                    <a:pt x="22" y="23"/>
                  </a:lnTo>
                  <a:lnTo>
                    <a:pt x="25" y="28"/>
                  </a:lnTo>
                  <a:lnTo>
                    <a:pt x="30" y="43"/>
                  </a:lnTo>
                  <a:lnTo>
                    <a:pt x="28" y="47"/>
                  </a:lnTo>
                  <a:lnTo>
                    <a:pt x="30" y="61"/>
                  </a:lnTo>
                  <a:lnTo>
                    <a:pt x="31" y="74"/>
                  </a:lnTo>
                  <a:lnTo>
                    <a:pt x="32" y="78"/>
                  </a:lnTo>
                  <a:lnTo>
                    <a:pt x="35" y="83"/>
                  </a:lnTo>
                  <a:lnTo>
                    <a:pt x="40" y="90"/>
                  </a:lnTo>
                  <a:lnTo>
                    <a:pt x="40" y="101"/>
                  </a:lnTo>
                  <a:lnTo>
                    <a:pt x="38" y="110"/>
                  </a:lnTo>
                  <a:lnTo>
                    <a:pt x="37" y="119"/>
                  </a:lnTo>
                  <a:lnTo>
                    <a:pt x="34" y="128"/>
                  </a:lnTo>
                  <a:lnTo>
                    <a:pt x="32" y="129"/>
                  </a:lnTo>
                  <a:lnTo>
                    <a:pt x="32" y="128"/>
                  </a:lnTo>
                  <a:lnTo>
                    <a:pt x="35" y="110"/>
                  </a:lnTo>
                  <a:lnTo>
                    <a:pt x="34" y="92"/>
                  </a:lnTo>
                  <a:lnTo>
                    <a:pt x="32" y="87"/>
                  </a:lnTo>
                  <a:lnTo>
                    <a:pt x="30" y="84"/>
                  </a:lnTo>
                  <a:lnTo>
                    <a:pt x="25" y="76"/>
                  </a:lnTo>
                  <a:lnTo>
                    <a:pt x="24" y="61"/>
                  </a:lnTo>
                  <a:lnTo>
                    <a:pt x="24" y="47"/>
                  </a:lnTo>
                  <a:lnTo>
                    <a:pt x="22" y="43"/>
                  </a:lnTo>
                  <a:lnTo>
                    <a:pt x="22" y="37"/>
                  </a:lnTo>
                  <a:lnTo>
                    <a:pt x="21" y="31"/>
                  </a:lnTo>
                  <a:lnTo>
                    <a:pt x="16" y="26"/>
                  </a:lnTo>
                  <a:lnTo>
                    <a:pt x="13" y="20"/>
                  </a:lnTo>
                  <a:lnTo>
                    <a:pt x="12" y="15"/>
                  </a:lnTo>
                  <a:lnTo>
                    <a:pt x="9" y="9"/>
                  </a:lnTo>
                  <a:lnTo>
                    <a:pt x="6" y="4"/>
                  </a:lnTo>
                  <a:lnTo>
                    <a:pt x="0" y="3"/>
                  </a:lnTo>
                  <a:lnTo>
                    <a:pt x="0" y="1"/>
                  </a:lnTo>
                  <a:lnTo>
                    <a:pt x="0" y="0"/>
                  </a:lnTo>
                  <a:lnTo>
                    <a:pt x="0" y="0"/>
                  </a:lnTo>
                  <a:close/>
                </a:path>
              </a:pathLst>
            </a:custGeom>
            <a:solidFill>
              <a:srgbClr val="000000"/>
            </a:solidFill>
            <a:ln w="9525">
              <a:noFill/>
              <a:round/>
              <a:headEnd/>
              <a:tailEnd/>
            </a:ln>
          </p:spPr>
          <p:txBody>
            <a:bodyPr>
              <a:prstTxWarp prst="textNoShape">
                <a:avLst/>
              </a:prstTxWarp>
            </a:bodyPr>
            <a:lstStyle/>
            <a:p>
              <a:endParaRPr lang="en-US"/>
            </a:p>
          </p:txBody>
        </p:sp>
        <p:sp>
          <p:nvSpPr>
            <p:cNvPr id="3840208" name="Freeform 208"/>
            <p:cNvSpPr>
              <a:spLocks/>
            </p:cNvSpPr>
            <p:nvPr/>
          </p:nvSpPr>
          <p:spPr bwMode="auto">
            <a:xfrm>
              <a:off x="1214" y="1052"/>
              <a:ext cx="12" cy="40"/>
            </a:xfrm>
            <a:custGeom>
              <a:avLst/>
              <a:gdLst/>
              <a:ahLst/>
              <a:cxnLst>
                <a:cxn ang="0">
                  <a:pos x="11" y="1"/>
                </a:cxn>
                <a:cxn ang="0">
                  <a:pos x="12" y="19"/>
                </a:cxn>
                <a:cxn ang="0">
                  <a:pos x="9" y="28"/>
                </a:cxn>
                <a:cxn ang="0">
                  <a:pos x="8" y="33"/>
                </a:cxn>
                <a:cxn ang="0">
                  <a:pos x="5" y="37"/>
                </a:cxn>
                <a:cxn ang="0">
                  <a:pos x="3" y="40"/>
                </a:cxn>
                <a:cxn ang="0">
                  <a:pos x="0" y="40"/>
                </a:cxn>
                <a:cxn ang="0">
                  <a:pos x="0" y="38"/>
                </a:cxn>
                <a:cxn ang="0">
                  <a:pos x="0" y="34"/>
                </a:cxn>
                <a:cxn ang="0">
                  <a:pos x="8" y="18"/>
                </a:cxn>
                <a:cxn ang="0">
                  <a:pos x="9" y="9"/>
                </a:cxn>
                <a:cxn ang="0">
                  <a:pos x="9" y="1"/>
                </a:cxn>
                <a:cxn ang="0">
                  <a:pos x="9" y="0"/>
                </a:cxn>
                <a:cxn ang="0">
                  <a:pos x="11" y="1"/>
                </a:cxn>
                <a:cxn ang="0">
                  <a:pos x="11" y="1"/>
                </a:cxn>
              </a:cxnLst>
              <a:rect l="0" t="0" r="r" b="b"/>
              <a:pathLst>
                <a:path w="12" h="40">
                  <a:moveTo>
                    <a:pt x="11" y="1"/>
                  </a:moveTo>
                  <a:lnTo>
                    <a:pt x="12" y="19"/>
                  </a:lnTo>
                  <a:lnTo>
                    <a:pt x="9" y="28"/>
                  </a:lnTo>
                  <a:lnTo>
                    <a:pt x="8" y="33"/>
                  </a:lnTo>
                  <a:lnTo>
                    <a:pt x="5" y="37"/>
                  </a:lnTo>
                  <a:lnTo>
                    <a:pt x="3" y="40"/>
                  </a:lnTo>
                  <a:lnTo>
                    <a:pt x="0" y="40"/>
                  </a:lnTo>
                  <a:lnTo>
                    <a:pt x="0" y="38"/>
                  </a:lnTo>
                  <a:lnTo>
                    <a:pt x="0" y="34"/>
                  </a:lnTo>
                  <a:lnTo>
                    <a:pt x="8" y="18"/>
                  </a:lnTo>
                  <a:lnTo>
                    <a:pt x="9" y="9"/>
                  </a:lnTo>
                  <a:lnTo>
                    <a:pt x="9" y="1"/>
                  </a:lnTo>
                  <a:lnTo>
                    <a:pt x="9" y="0"/>
                  </a:lnTo>
                  <a:lnTo>
                    <a:pt x="11" y="1"/>
                  </a:lnTo>
                  <a:lnTo>
                    <a:pt x="11" y="1"/>
                  </a:lnTo>
                  <a:close/>
                </a:path>
              </a:pathLst>
            </a:custGeom>
            <a:solidFill>
              <a:srgbClr val="000000"/>
            </a:solidFill>
            <a:ln w="9525">
              <a:noFill/>
              <a:round/>
              <a:headEnd/>
              <a:tailEnd/>
            </a:ln>
          </p:spPr>
          <p:txBody>
            <a:bodyPr>
              <a:prstTxWarp prst="textNoShape">
                <a:avLst/>
              </a:prstTxWarp>
            </a:bodyPr>
            <a:lstStyle/>
            <a:p>
              <a:endParaRPr lang="en-US"/>
            </a:p>
          </p:txBody>
        </p:sp>
        <p:sp>
          <p:nvSpPr>
            <p:cNvPr id="3840209" name="Freeform 209"/>
            <p:cNvSpPr>
              <a:spLocks/>
            </p:cNvSpPr>
            <p:nvPr/>
          </p:nvSpPr>
          <p:spPr bwMode="auto">
            <a:xfrm>
              <a:off x="1176" y="1028"/>
              <a:ext cx="18" cy="37"/>
            </a:xfrm>
            <a:custGeom>
              <a:avLst/>
              <a:gdLst/>
              <a:ahLst/>
              <a:cxnLst>
                <a:cxn ang="0">
                  <a:pos x="3" y="0"/>
                </a:cxn>
                <a:cxn ang="0">
                  <a:pos x="4" y="7"/>
                </a:cxn>
                <a:cxn ang="0">
                  <a:pos x="7" y="13"/>
                </a:cxn>
                <a:cxn ang="0">
                  <a:pos x="10" y="18"/>
                </a:cxn>
                <a:cxn ang="0">
                  <a:pos x="13" y="25"/>
                </a:cxn>
                <a:cxn ang="0">
                  <a:pos x="18" y="36"/>
                </a:cxn>
                <a:cxn ang="0">
                  <a:pos x="18" y="37"/>
                </a:cxn>
                <a:cxn ang="0">
                  <a:pos x="15" y="36"/>
                </a:cxn>
                <a:cxn ang="0">
                  <a:pos x="9" y="28"/>
                </a:cxn>
                <a:cxn ang="0">
                  <a:pos x="0" y="0"/>
                </a:cxn>
                <a:cxn ang="0">
                  <a:pos x="1" y="0"/>
                </a:cxn>
                <a:cxn ang="0">
                  <a:pos x="3" y="0"/>
                </a:cxn>
                <a:cxn ang="0">
                  <a:pos x="3" y="0"/>
                </a:cxn>
              </a:cxnLst>
              <a:rect l="0" t="0" r="r" b="b"/>
              <a:pathLst>
                <a:path w="18" h="37">
                  <a:moveTo>
                    <a:pt x="3" y="0"/>
                  </a:moveTo>
                  <a:lnTo>
                    <a:pt x="4" y="7"/>
                  </a:lnTo>
                  <a:lnTo>
                    <a:pt x="7" y="13"/>
                  </a:lnTo>
                  <a:lnTo>
                    <a:pt x="10" y="18"/>
                  </a:lnTo>
                  <a:lnTo>
                    <a:pt x="13" y="25"/>
                  </a:lnTo>
                  <a:lnTo>
                    <a:pt x="18" y="36"/>
                  </a:lnTo>
                  <a:lnTo>
                    <a:pt x="18" y="37"/>
                  </a:lnTo>
                  <a:lnTo>
                    <a:pt x="15" y="36"/>
                  </a:lnTo>
                  <a:lnTo>
                    <a:pt x="9" y="28"/>
                  </a:lnTo>
                  <a:lnTo>
                    <a:pt x="0" y="0"/>
                  </a:lnTo>
                  <a:lnTo>
                    <a:pt x="1" y="0"/>
                  </a:lnTo>
                  <a:lnTo>
                    <a:pt x="3" y="0"/>
                  </a:lnTo>
                  <a:lnTo>
                    <a:pt x="3" y="0"/>
                  </a:lnTo>
                  <a:close/>
                </a:path>
              </a:pathLst>
            </a:custGeom>
            <a:solidFill>
              <a:srgbClr val="000000"/>
            </a:solidFill>
            <a:ln w="9525">
              <a:noFill/>
              <a:round/>
              <a:headEnd/>
              <a:tailEnd/>
            </a:ln>
          </p:spPr>
          <p:txBody>
            <a:bodyPr>
              <a:prstTxWarp prst="textNoShape">
                <a:avLst/>
              </a:prstTxWarp>
            </a:bodyPr>
            <a:lstStyle/>
            <a:p>
              <a:endParaRPr lang="en-US"/>
            </a:p>
          </p:txBody>
        </p:sp>
        <p:sp>
          <p:nvSpPr>
            <p:cNvPr id="3840210" name="Freeform 210"/>
            <p:cNvSpPr>
              <a:spLocks/>
            </p:cNvSpPr>
            <p:nvPr/>
          </p:nvSpPr>
          <p:spPr bwMode="auto">
            <a:xfrm>
              <a:off x="1238" y="966"/>
              <a:ext cx="5" cy="23"/>
            </a:xfrm>
            <a:custGeom>
              <a:avLst/>
              <a:gdLst/>
              <a:ahLst/>
              <a:cxnLst>
                <a:cxn ang="0">
                  <a:pos x="3" y="0"/>
                </a:cxn>
                <a:cxn ang="0">
                  <a:pos x="3" y="10"/>
                </a:cxn>
                <a:cxn ang="0">
                  <a:pos x="5" y="22"/>
                </a:cxn>
                <a:cxn ang="0">
                  <a:pos x="5" y="23"/>
                </a:cxn>
                <a:cxn ang="0">
                  <a:pos x="5" y="23"/>
                </a:cxn>
                <a:cxn ang="0">
                  <a:pos x="2" y="23"/>
                </a:cxn>
                <a:cxn ang="0">
                  <a:pos x="0" y="17"/>
                </a:cxn>
                <a:cxn ang="0">
                  <a:pos x="0" y="10"/>
                </a:cxn>
                <a:cxn ang="0">
                  <a:pos x="2" y="0"/>
                </a:cxn>
                <a:cxn ang="0">
                  <a:pos x="3" y="0"/>
                </a:cxn>
                <a:cxn ang="0">
                  <a:pos x="3" y="0"/>
                </a:cxn>
              </a:cxnLst>
              <a:rect l="0" t="0" r="r" b="b"/>
              <a:pathLst>
                <a:path w="5" h="23">
                  <a:moveTo>
                    <a:pt x="3" y="0"/>
                  </a:moveTo>
                  <a:lnTo>
                    <a:pt x="3" y="10"/>
                  </a:lnTo>
                  <a:lnTo>
                    <a:pt x="5" y="22"/>
                  </a:lnTo>
                  <a:lnTo>
                    <a:pt x="5" y="23"/>
                  </a:lnTo>
                  <a:lnTo>
                    <a:pt x="5" y="23"/>
                  </a:lnTo>
                  <a:lnTo>
                    <a:pt x="2" y="23"/>
                  </a:lnTo>
                  <a:lnTo>
                    <a:pt x="0" y="17"/>
                  </a:lnTo>
                  <a:lnTo>
                    <a:pt x="0" y="10"/>
                  </a:lnTo>
                  <a:lnTo>
                    <a:pt x="2" y="0"/>
                  </a:lnTo>
                  <a:lnTo>
                    <a:pt x="3" y="0"/>
                  </a:lnTo>
                  <a:lnTo>
                    <a:pt x="3" y="0"/>
                  </a:lnTo>
                  <a:close/>
                </a:path>
              </a:pathLst>
            </a:custGeom>
            <a:solidFill>
              <a:srgbClr val="000000"/>
            </a:solidFill>
            <a:ln w="9525">
              <a:noFill/>
              <a:round/>
              <a:headEnd/>
              <a:tailEnd/>
            </a:ln>
          </p:spPr>
          <p:txBody>
            <a:bodyPr>
              <a:prstTxWarp prst="textNoShape">
                <a:avLst/>
              </a:prstTxWarp>
            </a:bodyPr>
            <a:lstStyle/>
            <a:p>
              <a:endParaRPr lang="en-US"/>
            </a:p>
          </p:txBody>
        </p:sp>
        <p:sp>
          <p:nvSpPr>
            <p:cNvPr id="3840211" name="Freeform 211"/>
            <p:cNvSpPr>
              <a:spLocks/>
            </p:cNvSpPr>
            <p:nvPr/>
          </p:nvSpPr>
          <p:spPr bwMode="auto">
            <a:xfrm>
              <a:off x="1244" y="988"/>
              <a:ext cx="8" cy="4"/>
            </a:xfrm>
            <a:custGeom>
              <a:avLst/>
              <a:gdLst/>
              <a:ahLst/>
              <a:cxnLst>
                <a:cxn ang="0">
                  <a:pos x="0" y="1"/>
                </a:cxn>
                <a:cxn ang="0">
                  <a:pos x="5" y="0"/>
                </a:cxn>
                <a:cxn ang="0">
                  <a:pos x="8" y="0"/>
                </a:cxn>
                <a:cxn ang="0">
                  <a:pos x="8" y="1"/>
                </a:cxn>
                <a:cxn ang="0">
                  <a:pos x="5" y="4"/>
                </a:cxn>
                <a:cxn ang="0">
                  <a:pos x="0" y="3"/>
                </a:cxn>
                <a:cxn ang="0">
                  <a:pos x="0" y="3"/>
                </a:cxn>
                <a:cxn ang="0">
                  <a:pos x="0" y="1"/>
                </a:cxn>
                <a:cxn ang="0">
                  <a:pos x="0" y="1"/>
                </a:cxn>
              </a:cxnLst>
              <a:rect l="0" t="0" r="r" b="b"/>
              <a:pathLst>
                <a:path w="8" h="4">
                  <a:moveTo>
                    <a:pt x="0" y="1"/>
                  </a:moveTo>
                  <a:lnTo>
                    <a:pt x="5" y="0"/>
                  </a:lnTo>
                  <a:lnTo>
                    <a:pt x="8" y="0"/>
                  </a:lnTo>
                  <a:lnTo>
                    <a:pt x="8" y="1"/>
                  </a:lnTo>
                  <a:lnTo>
                    <a:pt x="5" y="4"/>
                  </a:lnTo>
                  <a:lnTo>
                    <a:pt x="0" y="3"/>
                  </a:lnTo>
                  <a:lnTo>
                    <a:pt x="0" y="3"/>
                  </a:lnTo>
                  <a:lnTo>
                    <a:pt x="0" y="1"/>
                  </a:lnTo>
                  <a:lnTo>
                    <a:pt x="0" y="1"/>
                  </a:lnTo>
                  <a:close/>
                </a:path>
              </a:pathLst>
            </a:custGeom>
            <a:solidFill>
              <a:srgbClr val="000000"/>
            </a:solidFill>
            <a:ln w="9525">
              <a:noFill/>
              <a:round/>
              <a:headEnd/>
              <a:tailEnd/>
            </a:ln>
          </p:spPr>
          <p:txBody>
            <a:bodyPr>
              <a:prstTxWarp prst="textNoShape">
                <a:avLst/>
              </a:prstTxWarp>
            </a:bodyPr>
            <a:lstStyle/>
            <a:p>
              <a:endParaRPr lang="en-US"/>
            </a:p>
          </p:txBody>
        </p:sp>
        <p:sp>
          <p:nvSpPr>
            <p:cNvPr id="3840212" name="Freeform 212"/>
            <p:cNvSpPr>
              <a:spLocks/>
            </p:cNvSpPr>
            <p:nvPr/>
          </p:nvSpPr>
          <p:spPr bwMode="auto">
            <a:xfrm>
              <a:off x="1237" y="997"/>
              <a:ext cx="22" cy="6"/>
            </a:xfrm>
            <a:custGeom>
              <a:avLst/>
              <a:gdLst/>
              <a:ahLst/>
              <a:cxnLst>
                <a:cxn ang="0">
                  <a:pos x="1" y="3"/>
                </a:cxn>
                <a:cxn ang="0">
                  <a:pos x="4" y="0"/>
                </a:cxn>
                <a:cxn ang="0">
                  <a:pos x="6" y="0"/>
                </a:cxn>
                <a:cxn ang="0">
                  <a:pos x="7" y="1"/>
                </a:cxn>
                <a:cxn ang="0">
                  <a:pos x="12" y="0"/>
                </a:cxn>
                <a:cxn ang="0">
                  <a:pos x="16" y="0"/>
                </a:cxn>
                <a:cxn ang="0">
                  <a:pos x="19" y="1"/>
                </a:cxn>
                <a:cxn ang="0">
                  <a:pos x="21" y="1"/>
                </a:cxn>
                <a:cxn ang="0">
                  <a:pos x="22" y="3"/>
                </a:cxn>
                <a:cxn ang="0">
                  <a:pos x="21" y="4"/>
                </a:cxn>
                <a:cxn ang="0">
                  <a:pos x="18" y="6"/>
                </a:cxn>
                <a:cxn ang="0">
                  <a:pos x="18" y="4"/>
                </a:cxn>
                <a:cxn ang="0">
                  <a:pos x="15" y="4"/>
                </a:cxn>
                <a:cxn ang="0">
                  <a:pos x="12" y="3"/>
                </a:cxn>
                <a:cxn ang="0">
                  <a:pos x="10" y="4"/>
                </a:cxn>
                <a:cxn ang="0">
                  <a:pos x="9" y="4"/>
                </a:cxn>
                <a:cxn ang="0">
                  <a:pos x="7" y="4"/>
                </a:cxn>
                <a:cxn ang="0">
                  <a:pos x="7" y="4"/>
                </a:cxn>
                <a:cxn ang="0">
                  <a:pos x="4" y="3"/>
                </a:cxn>
                <a:cxn ang="0">
                  <a:pos x="1" y="4"/>
                </a:cxn>
                <a:cxn ang="0">
                  <a:pos x="0" y="4"/>
                </a:cxn>
                <a:cxn ang="0">
                  <a:pos x="1" y="3"/>
                </a:cxn>
                <a:cxn ang="0">
                  <a:pos x="1" y="3"/>
                </a:cxn>
              </a:cxnLst>
              <a:rect l="0" t="0" r="r" b="b"/>
              <a:pathLst>
                <a:path w="22" h="6">
                  <a:moveTo>
                    <a:pt x="1" y="3"/>
                  </a:moveTo>
                  <a:lnTo>
                    <a:pt x="4" y="0"/>
                  </a:lnTo>
                  <a:lnTo>
                    <a:pt x="6" y="0"/>
                  </a:lnTo>
                  <a:lnTo>
                    <a:pt x="7" y="1"/>
                  </a:lnTo>
                  <a:lnTo>
                    <a:pt x="12" y="0"/>
                  </a:lnTo>
                  <a:lnTo>
                    <a:pt x="16" y="0"/>
                  </a:lnTo>
                  <a:lnTo>
                    <a:pt x="19" y="1"/>
                  </a:lnTo>
                  <a:lnTo>
                    <a:pt x="21" y="1"/>
                  </a:lnTo>
                  <a:lnTo>
                    <a:pt x="22" y="3"/>
                  </a:lnTo>
                  <a:lnTo>
                    <a:pt x="21" y="4"/>
                  </a:lnTo>
                  <a:lnTo>
                    <a:pt x="18" y="6"/>
                  </a:lnTo>
                  <a:lnTo>
                    <a:pt x="18" y="4"/>
                  </a:lnTo>
                  <a:lnTo>
                    <a:pt x="15" y="4"/>
                  </a:lnTo>
                  <a:lnTo>
                    <a:pt x="12" y="3"/>
                  </a:lnTo>
                  <a:lnTo>
                    <a:pt x="10" y="4"/>
                  </a:lnTo>
                  <a:lnTo>
                    <a:pt x="9" y="4"/>
                  </a:lnTo>
                  <a:lnTo>
                    <a:pt x="7" y="4"/>
                  </a:lnTo>
                  <a:lnTo>
                    <a:pt x="7" y="4"/>
                  </a:lnTo>
                  <a:lnTo>
                    <a:pt x="4" y="3"/>
                  </a:lnTo>
                  <a:lnTo>
                    <a:pt x="1" y="4"/>
                  </a:lnTo>
                  <a:lnTo>
                    <a:pt x="0" y="4"/>
                  </a:lnTo>
                  <a:lnTo>
                    <a:pt x="1" y="3"/>
                  </a:lnTo>
                  <a:lnTo>
                    <a:pt x="1" y="3"/>
                  </a:lnTo>
                  <a:close/>
                </a:path>
              </a:pathLst>
            </a:custGeom>
            <a:solidFill>
              <a:srgbClr val="000000"/>
            </a:solidFill>
            <a:ln w="9525">
              <a:noFill/>
              <a:round/>
              <a:headEnd/>
              <a:tailEnd/>
            </a:ln>
          </p:spPr>
          <p:txBody>
            <a:bodyPr>
              <a:prstTxWarp prst="textNoShape">
                <a:avLst/>
              </a:prstTxWarp>
            </a:bodyPr>
            <a:lstStyle/>
            <a:p>
              <a:endParaRPr lang="en-US"/>
            </a:p>
          </p:txBody>
        </p:sp>
      </p:grpSp>
      <p:grpSp>
        <p:nvGrpSpPr>
          <p:cNvPr id="6" name="Group 213"/>
          <p:cNvGrpSpPr>
            <a:grpSpLocks/>
          </p:cNvGrpSpPr>
          <p:nvPr/>
        </p:nvGrpSpPr>
        <p:grpSpPr bwMode="auto">
          <a:xfrm>
            <a:off x="323767" y="3365500"/>
            <a:ext cx="1449538" cy="971550"/>
            <a:chOff x="172" y="1225"/>
            <a:chExt cx="685" cy="612"/>
          </a:xfrm>
        </p:grpSpPr>
        <p:sp>
          <p:nvSpPr>
            <p:cNvPr id="3840214" name="Freeform 214"/>
            <p:cNvSpPr>
              <a:spLocks/>
            </p:cNvSpPr>
            <p:nvPr/>
          </p:nvSpPr>
          <p:spPr bwMode="auto">
            <a:xfrm>
              <a:off x="172" y="1676"/>
              <a:ext cx="244" cy="101"/>
            </a:xfrm>
            <a:custGeom>
              <a:avLst/>
              <a:gdLst/>
              <a:ahLst/>
              <a:cxnLst>
                <a:cxn ang="0">
                  <a:pos x="49" y="22"/>
                </a:cxn>
                <a:cxn ang="0">
                  <a:pos x="0" y="101"/>
                </a:cxn>
                <a:cxn ang="0">
                  <a:pos x="204" y="101"/>
                </a:cxn>
                <a:cxn ang="0">
                  <a:pos x="244" y="40"/>
                </a:cxn>
                <a:cxn ang="0">
                  <a:pos x="122" y="0"/>
                </a:cxn>
                <a:cxn ang="0">
                  <a:pos x="49" y="22"/>
                </a:cxn>
                <a:cxn ang="0">
                  <a:pos x="49" y="22"/>
                </a:cxn>
              </a:cxnLst>
              <a:rect l="0" t="0" r="r" b="b"/>
              <a:pathLst>
                <a:path w="244" h="101">
                  <a:moveTo>
                    <a:pt x="49" y="22"/>
                  </a:moveTo>
                  <a:lnTo>
                    <a:pt x="0" y="101"/>
                  </a:lnTo>
                  <a:lnTo>
                    <a:pt x="204" y="101"/>
                  </a:lnTo>
                  <a:lnTo>
                    <a:pt x="244" y="40"/>
                  </a:lnTo>
                  <a:lnTo>
                    <a:pt x="122" y="0"/>
                  </a:lnTo>
                  <a:lnTo>
                    <a:pt x="49" y="22"/>
                  </a:lnTo>
                  <a:lnTo>
                    <a:pt x="49" y="22"/>
                  </a:lnTo>
                  <a:close/>
                </a:path>
              </a:pathLst>
            </a:custGeom>
            <a:solidFill>
              <a:srgbClr val="BF87C2"/>
            </a:solidFill>
            <a:ln w="9525">
              <a:noFill/>
              <a:round/>
              <a:headEnd/>
              <a:tailEnd/>
            </a:ln>
          </p:spPr>
          <p:txBody>
            <a:bodyPr>
              <a:prstTxWarp prst="textNoShape">
                <a:avLst/>
              </a:prstTxWarp>
            </a:bodyPr>
            <a:lstStyle/>
            <a:p>
              <a:endParaRPr lang="en-US"/>
            </a:p>
          </p:txBody>
        </p:sp>
        <p:sp>
          <p:nvSpPr>
            <p:cNvPr id="3840215" name="Freeform 215"/>
            <p:cNvSpPr>
              <a:spLocks/>
            </p:cNvSpPr>
            <p:nvPr/>
          </p:nvSpPr>
          <p:spPr bwMode="auto">
            <a:xfrm>
              <a:off x="348" y="1225"/>
              <a:ext cx="333" cy="66"/>
            </a:xfrm>
            <a:custGeom>
              <a:avLst/>
              <a:gdLst/>
              <a:ahLst/>
              <a:cxnLst>
                <a:cxn ang="0">
                  <a:pos x="0" y="51"/>
                </a:cxn>
                <a:cxn ang="0">
                  <a:pos x="1" y="49"/>
                </a:cxn>
                <a:cxn ang="0">
                  <a:pos x="4" y="46"/>
                </a:cxn>
                <a:cxn ang="0">
                  <a:pos x="9" y="43"/>
                </a:cxn>
                <a:cxn ang="0">
                  <a:pos x="10" y="42"/>
                </a:cxn>
                <a:cxn ang="0">
                  <a:pos x="15" y="39"/>
                </a:cxn>
                <a:cxn ang="0">
                  <a:pos x="18" y="36"/>
                </a:cxn>
                <a:cxn ang="0">
                  <a:pos x="22" y="35"/>
                </a:cxn>
                <a:cxn ang="0">
                  <a:pos x="27" y="32"/>
                </a:cxn>
                <a:cxn ang="0">
                  <a:pos x="30" y="29"/>
                </a:cxn>
                <a:cxn ang="0">
                  <a:pos x="34" y="26"/>
                </a:cxn>
                <a:cxn ang="0">
                  <a:pos x="40" y="24"/>
                </a:cxn>
                <a:cxn ang="0">
                  <a:pos x="46" y="21"/>
                </a:cxn>
                <a:cxn ang="0">
                  <a:pos x="51" y="18"/>
                </a:cxn>
                <a:cxn ang="0">
                  <a:pos x="57" y="15"/>
                </a:cxn>
                <a:cxn ang="0">
                  <a:pos x="62" y="12"/>
                </a:cxn>
                <a:cxn ang="0">
                  <a:pos x="68" y="11"/>
                </a:cxn>
                <a:cxn ang="0">
                  <a:pos x="74" y="8"/>
                </a:cxn>
                <a:cxn ang="0">
                  <a:pos x="80" y="6"/>
                </a:cxn>
                <a:cxn ang="0">
                  <a:pos x="88" y="5"/>
                </a:cxn>
                <a:cxn ang="0">
                  <a:pos x="94" y="3"/>
                </a:cxn>
                <a:cxn ang="0">
                  <a:pos x="101" y="2"/>
                </a:cxn>
                <a:cxn ang="0">
                  <a:pos x="107" y="0"/>
                </a:cxn>
                <a:cxn ang="0">
                  <a:pos x="115" y="0"/>
                </a:cxn>
                <a:cxn ang="0">
                  <a:pos x="121" y="0"/>
                </a:cxn>
                <a:cxn ang="0">
                  <a:pos x="128" y="0"/>
                </a:cxn>
                <a:cxn ang="0">
                  <a:pos x="134" y="0"/>
                </a:cxn>
                <a:cxn ang="0">
                  <a:pos x="141" y="2"/>
                </a:cxn>
                <a:cxn ang="0">
                  <a:pos x="149" y="3"/>
                </a:cxn>
                <a:cxn ang="0">
                  <a:pos x="155" y="6"/>
                </a:cxn>
                <a:cxn ang="0">
                  <a:pos x="162" y="8"/>
                </a:cxn>
                <a:cxn ang="0">
                  <a:pos x="170" y="9"/>
                </a:cxn>
                <a:cxn ang="0">
                  <a:pos x="177" y="11"/>
                </a:cxn>
                <a:cxn ang="0">
                  <a:pos x="185" y="12"/>
                </a:cxn>
                <a:cxn ang="0">
                  <a:pos x="192" y="14"/>
                </a:cxn>
                <a:cxn ang="0">
                  <a:pos x="199" y="14"/>
                </a:cxn>
                <a:cxn ang="0">
                  <a:pos x="207" y="15"/>
                </a:cxn>
                <a:cxn ang="0">
                  <a:pos x="214" y="15"/>
                </a:cxn>
                <a:cxn ang="0">
                  <a:pos x="222" y="15"/>
                </a:cxn>
                <a:cxn ang="0">
                  <a:pos x="229" y="17"/>
                </a:cxn>
                <a:cxn ang="0">
                  <a:pos x="237" y="17"/>
                </a:cxn>
                <a:cxn ang="0">
                  <a:pos x="244" y="17"/>
                </a:cxn>
                <a:cxn ang="0">
                  <a:pos x="252" y="17"/>
                </a:cxn>
                <a:cxn ang="0">
                  <a:pos x="259" y="17"/>
                </a:cxn>
                <a:cxn ang="0">
                  <a:pos x="266" y="17"/>
                </a:cxn>
                <a:cxn ang="0">
                  <a:pos x="272" y="17"/>
                </a:cxn>
                <a:cxn ang="0">
                  <a:pos x="280" y="17"/>
                </a:cxn>
                <a:cxn ang="0">
                  <a:pos x="286" y="15"/>
                </a:cxn>
                <a:cxn ang="0">
                  <a:pos x="292" y="15"/>
                </a:cxn>
                <a:cxn ang="0">
                  <a:pos x="298" y="15"/>
                </a:cxn>
                <a:cxn ang="0">
                  <a:pos x="302" y="14"/>
                </a:cxn>
                <a:cxn ang="0">
                  <a:pos x="308" y="14"/>
                </a:cxn>
                <a:cxn ang="0">
                  <a:pos x="313" y="14"/>
                </a:cxn>
                <a:cxn ang="0">
                  <a:pos x="317" y="14"/>
                </a:cxn>
                <a:cxn ang="0">
                  <a:pos x="320" y="14"/>
                </a:cxn>
                <a:cxn ang="0">
                  <a:pos x="323" y="12"/>
                </a:cxn>
                <a:cxn ang="0">
                  <a:pos x="326" y="12"/>
                </a:cxn>
                <a:cxn ang="0">
                  <a:pos x="330" y="12"/>
                </a:cxn>
                <a:cxn ang="0">
                  <a:pos x="332" y="12"/>
                </a:cxn>
                <a:cxn ang="0">
                  <a:pos x="333" y="66"/>
                </a:cxn>
                <a:cxn ang="0">
                  <a:pos x="0" y="51"/>
                </a:cxn>
              </a:cxnLst>
              <a:rect l="0" t="0" r="r" b="b"/>
              <a:pathLst>
                <a:path w="333" h="66">
                  <a:moveTo>
                    <a:pt x="0" y="51"/>
                  </a:moveTo>
                  <a:lnTo>
                    <a:pt x="0" y="51"/>
                  </a:lnTo>
                  <a:lnTo>
                    <a:pt x="0" y="49"/>
                  </a:lnTo>
                  <a:lnTo>
                    <a:pt x="1" y="49"/>
                  </a:lnTo>
                  <a:lnTo>
                    <a:pt x="3" y="48"/>
                  </a:lnTo>
                  <a:lnTo>
                    <a:pt x="4" y="46"/>
                  </a:lnTo>
                  <a:lnTo>
                    <a:pt x="7" y="45"/>
                  </a:lnTo>
                  <a:lnTo>
                    <a:pt x="9" y="43"/>
                  </a:lnTo>
                  <a:lnTo>
                    <a:pt x="10" y="42"/>
                  </a:lnTo>
                  <a:lnTo>
                    <a:pt x="10" y="42"/>
                  </a:lnTo>
                  <a:lnTo>
                    <a:pt x="13" y="40"/>
                  </a:lnTo>
                  <a:lnTo>
                    <a:pt x="15" y="39"/>
                  </a:lnTo>
                  <a:lnTo>
                    <a:pt x="16" y="38"/>
                  </a:lnTo>
                  <a:lnTo>
                    <a:pt x="18" y="36"/>
                  </a:lnTo>
                  <a:lnTo>
                    <a:pt x="19" y="36"/>
                  </a:lnTo>
                  <a:lnTo>
                    <a:pt x="22" y="35"/>
                  </a:lnTo>
                  <a:lnTo>
                    <a:pt x="24" y="33"/>
                  </a:lnTo>
                  <a:lnTo>
                    <a:pt x="27" y="32"/>
                  </a:lnTo>
                  <a:lnTo>
                    <a:pt x="28" y="30"/>
                  </a:lnTo>
                  <a:lnTo>
                    <a:pt x="30" y="29"/>
                  </a:lnTo>
                  <a:lnTo>
                    <a:pt x="33" y="27"/>
                  </a:lnTo>
                  <a:lnTo>
                    <a:pt x="34" y="26"/>
                  </a:lnTo>
                  <a:lnTo>
                    <a:pt x="37" y="26"/>
                  </a:lnTo>
                  <a:lnTo>
                    <a:pt x="40" y="24"/>
                  </a:lnTo>
                  <a:lnTo>
                    <a:pt x="43" y="23"/>
                  </a:lnTo>
                  <a:lnTo>
                    <a:pt x="46" y="21"/>
                  </a:lnTo>
                  <a:lnTo>
                    <a:pt x="48" y="20"/>
                  </a:lnTo>
                  <a:lnTo>
                    <a:pt x="51" y="18"/>
                  </a:lnTo>
                  <a:lnTo>
                    <a:pt x="54" y="17"/>
                  </a:lnTo>
                  <a:lnTo>
                    <a:pt x="57" y="15"/>
                  </a:lnTo>
                  <a:lnTo>
                    <a:pt x="60" y="14"/>
                  </a:lnTo>
                  <a:lnTo>
                    <a:pt x="62" y="12"/>
                  </a:lnTo>
                  <a:lnTo>
                    <a:pt x="65" y="12"/>
                  </a:lnTo>
                  <a:lnTo>
                    <a:pt x="68" y="11"/>
                  </a:lnTo>
                  <a:lnTo>
                    <a:pt x="71" y="9"/>
                  </a:lnTo>
                  <a:lnTo>
                    <a:pt x="74" y="8"/>
                  </a:lnTo>
                  <a:lnTo>
                    <a:pt x="77" y="8"/>
                  </a:lnTo>
                  <a:lnTo>
                    <a:pt x="80" y="6"/>
                  </a:lnTo>
                  <a:lnTo>
                    <a:pt x="83" y="5"/>
                  </a:lnTo>
                  <a:lnTo>
                    <a:pt x="88" y="5"/>
                  </a:lnTo>
                  <a:lnTo>
                    <a:pt x="91" y="3"/>
                  </a:lnTo>
                  <a:lnTo>
                    <a:pt x="94" y="3"/>
                  </a:lnTo>
                  <a:lnTo>
                    <a:pt x="97" y="3"/>
                  </a:lnTo>
                  <a:lnTo>
                    <a:pt x="101" y="2"/>
                  </a:lnTo>
                  <a:lnTo>
                    <a:pt x="104" y="2"/>
                  </a:lnTo>
                  <a:lnTo>
                    <a:pt x="107" y="0"/>
                  </a:lnTo>
                  <a:lnTo>
                    <a:pt x="110" y="0"/>
                  </a:lnTo>
                  <a:lnTo>
                    <a:pt x="115" y="0"/>
                  </a:lnTo>
                  <a:lnTo>
                    <a:pt x="118" y="0"/>
                  </a:lnTo>
                  <a:lnTo>
                    <a:pt x="121" y="0"/>
                  </a:lnTo>
                  <a:lnTo>
                    <a:pt x="125" y="0"/>
                  </a:lnTo>
                  <a:lnTo>
                    <a:pt x="128" y="0"/>
                  </a:lnTo>
                  <a:lnTo>
                    <a:pt x="131" y="0"/>
                  </a:lnTo>
                  <a:lnTo>
                    <a:pt x="134" y="0"/>
                  </a:lnTo>
                  <a:lnTo>
                    <a:pt x="138" y="2"/>
                  </a:lnTo>
                  <a:lnTo>
                    <a:pt x="141" y="2"/>
                  </a:lnTo>
                  <a:lnTo>
                    <a:pt x="144" y="3"/>
                  </a:lnTo>
                  <a:lnTo>
                    <a:pt x="149" y="3"/>
                  </a:lnTo>
                  <a:lnTo>
                    <a:pt x="152" y="5"/>
                  </a:lnTo>
                  <a:lnTo>
                    <a:pt x="155" y="6"/>
                  </a:lnTo>
                  <a:lnTo>
                    <a:pt x="159" y="6"/>
                  </a:lnTo>
                  <a:lnTo>
                    <a:pt x="162" y="8"/>
                  </a:lnTo>
                  <a:lnTo>
                    <a:pt x="165" y="8"/>
                  </a:lnTo>
                  <a:lnTo>
                    <a:pt x="170" y="9"/>
                  </a:lnTo>
                  <a:lnTo>
                    <a:pt x="173" y="9"/>
                  </a:lnTo>
                  <a:lnTo>
                    <a:pt x="177" y="11"/>
                  </a:lnTo>
                  <a:lnTo>
                    <a:pt x="180" y="11"/>
                  </a:lnTo>
                  <a:lnTo>
                    <a:pt x="185" y="12"/>
                  </a:lnTo>
                  <a:lnTo>
                    <a:pt x="188" y="12"/>
                  </a:lnTo>
                  <a:lnTo>
                    <a:pt x="192" y="14"/>
                  </a:lnTo>
                  <a:lnTo>
                    <a:pt x="195" y="14"/>
                  </a:lnTo>
                  <a:lnTo>
                    <a:pt x="199" y="14"/>
                  </a:lnTo>
                  <a:lnTo>
                    <a:pt x="202" y="14"/>
                  </a:lnTo>
                  <a:lnTo>
                    <a:pt x="207" y="15"/>
                  </a:lnTo>
                  <a:lnTo>
                    <a:pt x="211" y="15"/>
                  </a:lnTo>
                  <a:lnTo>
                    <a:pt x="214" y="15"/>
                  </a:lnTo>
                  <a:lnTo>
                    <a:pt x="219" y="15"/>
                  </a:lnTo>
                  <a:lnTo>
                    <a:pt x="222" y="15"/>
                  </a:lnTo>
                  <a:lnTo>
                    <a:pt x="226" y="17"/>
                  </a:lnTo>
                  <a:lnTo>
                    <a:pt x="229" y="17"/>
                  </a:lnTo>
                  <a:lnTo>
                    <a:pt x="234" y="17"/>
                  </a:lnTo>
                  <a:lnTo>
                    <a:pt x="237" y="17"/>
                  </a:lnTo>
                  <a:lnTo>
                    <a:pt x="241" y="17"/>
                  </a:lnTo>
                  <a:lnTo>
                    <a:pt x="244" y="17"/>
                  </a:lnTo>
                  <a:lnTo>
                    <a:pt x="249" y="17"/>
                  </a:lnTo>
                  <a:lnTo>
                    <a:pt x="252" y="17"/>
                  </a:lnTo>
                  <a:lnTo>
                    <a:pt x="256" y="17"/>
                  </a:lnTo>
                  <a:lnTo>
                    <a:pt x="259" y="17"/>
                  </a:lnTo>
                  <a:lnTo>
                    <a:pt x="262" y="17"/>
                  </a:lnTo>
                  <a:lnTo>
                    <a:pt x="266" y="17"/>
                  </a:lnTo>
                  <a:lnTo>
                    <a:pt x="269" y="17"/>
                  </a:lnTo>
                  <a:lnTo>
                    <a:pt x="272" y="17"/>
                  </a:lnTo>
                  <a:lnTo>
                    <a:pt x="275" y="17"/>
                  </a:lnTo>
                  <a:lnTo>
                    <a:pt x="280" y="17"/>
                  </a:lnTo>
                  <a:lnTo>
                    <a:pt x="283" y="15"/>
                  </a:lnTo>
                  <a:lnTo>
                    <a:pt x="286" y="15"/>
                  </a:lnTo>
                  <a:lnTo>
                    <a:pt x="289" y="15"/>
                  </a:lnTo>
                  <a:lnTo>
                    <a:pt x="292" y="15"/>
                  </a:lnTo>
                  <a:lnTo>
                    <a:pt x="295" y="15"/>
                  </a:lnTo>
                  <a:lnTo>
                    <a:pt x="298" y="15"/>
                  </a:lnTo>
                  <a:lnTo>
                    <a:pt x="299" y="15"/>
                  </a:lnTo>
                  <a:lnTo>
                    <a:pt x="302" y="14"/>
                  </a:lnTo>
                  <a:lnTo>
                    <a:pt x="305" y="14"/>
                  </a:lnTo>
                  <a:lnTo>
                    <a:pt x="308" y="14"/>
                  </a:lnTo>
                  <a:lnTo>
                    <a:pt x="310" y="14"/>
                  </a:lnTo>
                  <a:lnTo>
                    <a:pt x="313" y="14"/>
                  </a:lnTo>
                  <a:lnTo>
                    <a:pt x="316" y="14"/>
                  </a:lnTo>
                  <a:lnTo>
                    <a:pt x="317" y="14"/>
                  </a:lnTo>
                  <a:lnTo>
                    <a:pt x="319" y="14"/>
                  </a:lnTo>
                  <a:lnTo>
                    <a:pt x="320" y="14"/>
                  </a:lnTo>
                  <a:lnTo>
                    <a:pt x="322" y="14"/>
                  </a:lnTo>
                  <a:lnTo>
                    <a:pt x="323" y="12"/>
                  </a:lnTo>
                  <a:lnTo>
                    <a:pt x="325" y="12"/>
                  </a:lnTo>
                  <a:lnTo>
                    <a:pt x="326" y="12"/>
                  </a:lnTo>
                  <a:lnTo>
                    <a:pt x="328" y="12"/>
                  </a:lnTo>
                  <a:lnTo>
                    <a:pt x="330" y="12"/>
                  </a:lnTo>
                  <a:lnTo>
                    <a:pt x="332" y="12"/>
                  </a:lnTo>
                  <a:lnTo>
                    <a:pt x="332" y="12"/>
                  </a:lnTo>
                  <a:lnTo>
                    <a:pt x="333" y="12"/>
                  </a:lnTo>
                  <a:lnTo>
                    <a:pt x="333" y="66"/>
                  </a:lnTo>
                  <a:lnTo>
                    <a:pt x="0" y="51"/>
                  </a:lnTo>
                  <a:lnTo>
                    <a:pt x="0" y="51"/>
                  </a:lnTo>
                  <a:close/>
                </a:path>
              </a:pathLst>
            </a:custGeom>
            <a:solidFill>
              <a:srgbClr val="664099"/>
            </a:solidFill>
            <a:ln w="9525">
              <a:noFill/>
              <a:round/>
              <a:headEnd/>
              <a:tailEnd/>
            </a:ln>
          </p:spPr>
          <p:txBody>
            <a:bodyPr>
              <a:prstTxWarp prst="textNoShape">
                <a:avLst/>
              </a:prstTxWarp>
            </a:bodyPr>
            <a:lstStyle/>
            <a:p>
              <a:endParaRPr lang="en-US"/>
            </a:p>
          </p:txBody>
        </p:sp>
        <p:sp>
          <p:nvSpPr>
            <p:cNvPr id="3840216" name="Freeform 216"/>
            <p:cNvSpPr>
              <a:spLocks/>
            </p:cNvSpPr>
            <p:nvPr/>
          </p:nvSpPr>
          <p:spPr bwMode="auto">
            <a:xfrm>
              <a:off x="670" y="1679"/>
              <a:ext cx="56" cy="82"/>
            </a:xfrm>
            <a:custGeom>
              <a:avLst/>
              <a:gdLst/>
              <a:ahLst/>
              <a:cxnLst>
                <a:cxn ang="0">
                  <a:pos x="0" y="82"/>
                </a:cxn>
                <a:cxn ang="0">
                  <a:pos x="56" y="82"/>
                </a:cxn>
                <a:cxn ang="0">
                  <a:pos x="56" y="0"/>
                </a:cxn>
                <a:cxn ang="0">
                  <a:pos x="0" y="0"/>
                </a:cxn>
                <a:cxn ang="0">
                  <a:pos x="0" y="82"/>
                </a:cxn>
                <a:cxn ang="0">
                  <a:pos x="0" y="82"/>
                </a:cxn>
              </a:cxnLst>
              <a:rect l="0" t="0" r="r" b="b"/>
              <a:pathLst>
                <a:path w="56" h="82">
                  <a:moveTo>
                    <a:pt x="0" y="82"/>
                  </a:moveTo>
                  <a:lnTo>
                    <a:pt x="56" y="82"/>
                  </a:lnTo>
                  <a:lnTo>
                    <a:pt x="56" y="0"/>
                  </a:lnTo>
                  <a:lnTo>
                    <a:pt x="0" y="0"/>
                  </a:lnTo>
                  <a:lnTo>
                    <a:pt x="0" y="82"/>
                  </a:lnTo>
                  <a:lnTo>
                    <a:pt x="0" y="82"/>
                  </a:lnTo>
                  <a:close/>
                </a:path>
              </a:pathLst>
            </a:custGeom>
            <a:solidFill>
              <a:srgbClr val="300066"/>
            </a:solidFill>
            <a:ln w="9525">
              <a:noFill/>
              <a:round/>
              <a:headEnd/>
              <a:tailEnd/>
            </a:ln>
          </p:spPr>
          <p:txBody>
            <a:bodyPr>
              <a:prstTxWarp prst="textNoShape">
                <a:avLst/>
              </a:prstTxWarp>
            </a:bodyPr>
            <a:lstStyle/>
            <a:p>
              <a:endParaRPr lang="en-US"/>
            </a:p>
          </p:txBody>
        </p:sp>
        <p:sp>
          <p:nvSpPr>
            <p:cNvPr id="3840217" name="Freeform 217"/>
            <p:cNvSpPr>
              <a:spLocks/>
            </p:cNvSpPr>
            <p:nvPr/>
          </p:nvSpPr>
          <p:spPr bwMode="auto">
            <a:xfrm>
              <a:off x="204" y="1261"/>
              <a:ext cx="498" cy="439"/>
            </a:xfrm>
            <a:custGeom>
              <a:avLst/>
              <a:gdLst/>
              <a:ahLst/>
              <a:cxnLst>
                <a:cxn ang="0">
                  <a:pos x="34" y="2"/>
                </a:cxn>
                <a:cxn ang="0">
                  <a:pos x="31" y="4"/>
                </a:cxn>
                <a:cxn ang="0">
                  <a:pos x="29" y="9"/>
                </a:cxn>
                <a:cxn ang="0">
                  <a:pos x="26" y="15"/>
                </a:cxn>
                <a:cxn ang="0">
                  <a:pos x="23" y="22"/>
                </a:cxn>
                <a:cxn ang="0">
                  <a:pos x="20" y="31"/>
                </a:cxn>
                <a:cxn ang="0">
                  <a:pos x="16" y="40"/>
                </a:cxn>
                <a:cxn ang="0">
                  <a:pos x="13" y="49"/>
                </a:cxn>
                <a:cxn ang="0">
                  <a:pos x="10" y="61"/>
                </a:cxn>
                <a:cxn ang="0">
                  <a:pos x="7" y="73"/>
                </a:cxn>
                <a:cxn ang="0">
                  <a:pos x="4" y="83"/>
                </a:cxn>
                <a:cxn ang="0">
                  <a:pos x="1" y="97"/>
                </a:cxn>
                <a:cxn ang="0">
                  <a:pos x="0" y="109"/>
                </a:cxn>
                <a:cxn ang="0">
                  <a:pos x="0" y="122"/>
                </a:cxn>
                <a:cxn ang="0">
                  <a:pos x="0" y="134"/>
                </a:cxn>
                <a:cxn ang="0">
                  <a:pos x="1" y="147"/>
                </a:cxn>
                <a:cxn ang="0">
                  <a:pos x="4" y="161"/>
                </a:cxn>
                <a:cxn ang="0">
                  <a:pos x="7" y="173"/>
                </a:cxn>
                <a:cxn ang="0">
                  <a:pos x="13" y="184"/>
                </a:cxn>
                <a:cxn ang="0">
                  <a:pos x="20" y="196"/>
                </a:cxn>
                <a:cxn ang="0">
                  <a:pos x="29" y="207"/>
                </a:cxn>
                <a:cxn ang="0">
                  <a:pos x="37" y="217"/>
                </a:cxn>
                <a:cxn ang="0">
                  <a:pos x="44" y="229"/>
                </a:cxn>
                <a:cxn ang="0">
                  <a:pos x="49" y="241"/>
                </a:cxn>
                <a:cxn ang="0">
                  <a:pos x="53" y="254"/>
                </a:cxn>
                <a:cxn ang="0">
                  <a:pos x="55" y="269"/>
                </a:cxn>
                <a:cxn ang="0">
                  <a:pos x="56" y="283"/>
                </a:cxn>
                <a:cxn ang="0">
                  <a:pos x="55" y="298"/>
                </a:cxn>
                <a:cxn ang="0">
                  <a:pos x="55" y="312"/>
                </a:cxn>
                <a:cxn ang="0">
                  <a:pos x="52" y="326"/>
                </a:cxn>
                <a:cxn ang="0">
                  <a:pos x="49" y="341"/>
                </a:cxn>
                <a:cxn ang="0">
                  <a:pos x="46" y="354"/>
                </a:cxn>
                <a:cxn ang="0">
                  <a:pos x="43" y="367"/>
                </a:cxn>
                <a:cxn ang="0">
                  <a:pos x="38" y="379"/>
                </a:cxn>
                <a:cxn ang="0">
                  <a:pos x="34" y="391"/>
                </a:cxn>
                <a:cxn ang="0">
                  <a:pos x="31" y="403"/>
                </a:cxn>
                <a:cxn ang="0">
                  <a:pos x="26" y="414"/>
                </a:cxn>
                <a:cxn ang="0">
                  <a:pos x="22" y="421"/>
                </a:cxn>
                <a:cxn ang="0">
                  <a:pos x="19" y="428"/>
                </a:cxn>
                <a:cxn ang="0">
                  <a:pos x="17" y="433"/>
                </a:cxn>
                <a:cxn ang="0">
                  <a:pos x="14" y="437"/>
                </a:cxn>
                <a:cxn ang="0">
                  <a:pos x="498" y="399"/>
                </a:cxn>
                <a:cxn ang="0">
                  <a:pos x="34" y="0"/>
                </a:cxn>
              </a:cxnLst>
              <a:rect l="0" t="0" r="r" b="b"/>
              <a:pathLst>
                <a:path w="498" h="439">
                  <a:moveTo>
                    <a:pt x="34" y="0"/>
                  </a:moveTo>
                  <a:lnTo>
                    <a:pt x="34" y="2"/>
                  </a:lnTo>
                  <a:lnTo>
                    <a:pt x="34" y="2"/>
                  </a:lnTo>
                  <a:lnTo>
                    <a:pt x="32" y="3"/>
                  </a:lnTo>
                  <a:lnTo>
                    <a:pt x="32" y="4"/>
                  </a:lnTo>
                  <a:lnTo>
                    <a:pt x="31" y="4"/>
                  </a:lnTo>
                  <a:lnTo>
                    <a:pt x="31" y="6"/>
                  </a:lnTo>
                  <a:lnTo>
                    <a:pt x="29" y="7"/>
                  </a:lnTo>
                  <a:lnTo>
                    <a:pt x="29" y="9"/>
                  </a:lnTo>
                  <a:lnTo>
                    <a:pt x="28" y="10"/>
                  </a:lnTo>
                  <a:lnTo>
                    <a:pt x="28" y="13"/>
                  </a:lnTo>
                  <a:lnTo>
                    <a:pt x="26" y="15"/>
                  </a:lnTo>
                  <a:lnTo>
                    <a:pt x="25" y="18"/>
                  </a:lnTo>
                  <a:lnTo>
                    <a:pt x="25" y="19"/>
                  </a:lnTo>
                  <a:lnTo>
                    <a:pt x="23" y="22"/>
                  </a:lnTo>
                  <a:lnTo>
                    <a:pt x="22" y="25"/>
                  </a:lnTo>
                  <a:lnTo>
                    <a:pt x="20" y="28"/>
                  </a:lnTo>
                  <a:lnTo>
                    <a:pt x="20" y="31"/>
                  </a:lnTo>
                  <a:lnTo>
                    <a:pt x="19" y="34"/>
                  </a:lnTo>
                  <a:lnTo>
                    <a:pt x="17" y="37"/>
                  </a:lnTo>
                  <a:lnTo>
                    <a:pt x="16" y="40"/>
                  </a:lnTo>
                  <a:lnTo>
                    <a:pt x="14" y="43"/>
                  </a:lnTo>
                  <a:lnTo>
                    <a:pt x="14" y="46"/>
                  </a:lnTo>
                  <a:lnTo>
                    <a:pt x="13" y="49"/>
                  </a:lnTo>
                  <a:lnTo>
                    <a:pt x="11" y="54"/>
                  </a:lnTo>
                  <a:lnTo>
                    <a:pt x="10" y="57"/>
                  </a:lnTo>
                  <a:lnTo>
                    <a:pt x="10" y="61"/>
                  </a:lnTo>
                  <a:lnTo>
                    <a:pt x="8" y="64"/>
                  </a:lnTo>
                  <a:lnTo>
                    <a:pt x="7" y="68"/>
                  </a:lnTo>
                  <a:lnTo>
                    <a:pt x="7" y="73"/>
                  </a:lnTo>
                  <a:lnTo>
                    <a:pt x="6" y="76"/>
                  </a:lnTo>
                  <a:lnTo>
                    <a:pt x="4" y="80"/>
                  </a:lnTo>
                  <a:lnTo>
                    <a:pt x="4" y="83"/>
                  </a:lnTo>
                  <a:lnTo>
                    <a:pt x="3" y="88"/>
                  </a:lnTo>
                  <a:lnTo>
                    <a:pt x="3" y="92"/>
                  </a:lnTo>
                  <a:lnTo>
                    <a:pt x="1" y="97"/>
                  </a:lnTo>
                  <a:lnTo>
                    <a:pt x="1" y="101"/>
                  </a:lnTo>
                  <a:lnTo>
                    <a:pt x="1" y="104"/>
                  </a:lnTo>
                  <a:lnTo>
                    <a:pt x="0" y="109"/>
                  </a:lnTo>
                  <a:lnTo>
                    <a:pt x="0" y="113"/>
                  </a:lnTo>
                  <a:lnTo>
                    <a:pt x="0" y="118"/>
                  </a:lnTo>
                  <a:lnTo>
                    <a:pt x="0" y="122"/>
                  </a:lnTo>
                  <a:lnTo>
                    <a:pt x="0" y="126"/>
                  </a:lnTo>
                  <a:lnTo>
                    <a:pt x="0" y="131"/>
                  </a:lnTo>
                  <a:lnTo>
                    <a:pt x="0" y="134"/>
                  </a:lnTo>
                  <a:lnTo>
                    <a:pt x="0" y="138"/>
                  </a:lnTo>
                  <a:lnTo>
                    <a:pt x="1" y="143"/>
                  </a:lnTo>
                  <a:lnTo>
                    <a:pt x="1" y="147"/>
                  </a:lnTo>
                  <a:lnTo>
                    <a:pt x="1" y="152"/>
                  </a:lnTo>
                  <a:lnTo>
                    <a:pt x="3" y="156"/>
                  </a:lnTo>
                  <a:lnTo>
                    <a:pt x="4" y="161"/>
                  </a:lnTo>
                  <a:lnTo>
                    <a:pt x="4" y="165"/>
                  </a:lnTo>
                  <a:lnTo>
                    <a:pt x="6" y="168"/>
                  </a:lnTo>
                  <a:lnTo>
                    <a:pt x="7" y="173"/>
                  </a:lnTo>
                  <a:lnTo>
                    <a:pt x="10" y="177"/>
                  </a:lnTo>
                  <a:lnTo>
                    <a:pt x="11" y="180"/>
                  </a:lnTo>
                  <a:lnTo>
                    <a:pt x="13" y="184"/>
                  </a:lnTo>
                  <a:lnTo>
                    <a:pt x="14" y="187"/>
                  </a:lnTo>
                  <a:lnTo>
                    <a:pt x="17" y="192"/>
                  </a:lnTo>
                  <a:lnTo>
                    <a:pt x="20" y="196"/>
                  </a:lnTo>
                  <a:lnTo>
                    <a:pt x="23" y="199"/>
                  </a:lnTo>
                  <a:lnTo>
                    <a:pt x="25" y="202"/>
                  </a:lnTo>
                  <a:lnTo>
                    <a:pt x="29" y="207"/>
                  </a:lnTo>
                  <a:lnTo>
                    <a:pt x="31" y="210"/>
                  </a:lnTo>
                  <a:lnTo>
                    <a:pt x="35" y="213"/>
                  </a:lnTo>
                  <a:lnTo>
                    <a:pt x="37" y="217"/>
                  </a:lnTo>
                  <a:lnTo>
                    <a:pt x="40" y="222"/>
                  </a:lnTo>
                  <a:lnTo>
                    <a:pt x="41" y="225"/>
                  </a:lnTo>
                  <a:lnTo>
                    <a:pt x="44" y="229"/>
                  </a:lnTo>
                  <a:lnTo>
                    <a:pt x="46" y="234"/>
                  </a:lnTo>
                  <a:lnTo>
                    <a:pt x="47" y="238"/>
                  </a:lnTo>
                  <a:lnTo>
                    <a:pt x="49" y="241"/>
                  </a:lnTo>
                  <a:lnTo>
                    <a:pt x="50" y="245"/>
                  </a:lnTo>
                  <a:lnTo>
                    <a:pt x="52" y="250"/>
                  </a:lnTo>
                  <a:lnTo>
                    <a:pt x="53" y="254"/>
                  </a:lnTo>
                  <a:lnTo>
                    <a:pt x="53" y="259"/>
                  </a:lnTo>
                  <a:lnTo>
                    <a:pt x="55" y="263"/>
                  </a:lnTo>
                  <a:lnTo>
                    <a:pt x="55" y="269"/>
                  </a:lnTo>
                  <a:lnTo>
                    <a:pt x="55" y="274"/>
                  </a:lnTo>
                  <a:lnTo>
                    <a:pt x="55" y="278"/>
                  </a:lnTo>
                  <a:lnTo>
                    <a:pt x="56" y="283"/>
                  </a:lnTo>
                  <a:lnTo>
                    <a:pt x="56" y="287"/>
                  </a:lnTo>
                  <a:lnTo>
                    <a:pt x="56" y="292"/>
                  </a:lnTo>
                  <a:lnTo>
                    <a:pt x="55" y="298"/>
                  </a:lnTo>
                  <a:lnTo>
                    <a:pt x="55" y="302"/>
                  </a:lnTo>
                  <a:lnTo>
                    <a:pt x="55" y="306"/>
                  </a:lnTo>
                  <a:lnTo>
                    <a:pt x="55" y="312"/>
                  </a:lnTo>
                  <a:lnTo>
                    <a:pt x="53" y="317"/>
                  </a:lnTo>
                  <a:lnTo>
                    <a:pt x="53" y="321"/>
                  </a:lnTo>
                  <a:lnTo>
                    <a:pt x="52" y="326"/>
                  </a:lnTo>
                  <a:lnTo>
                    <a:pt x="52" y="332"/>
                  </a:lnTo>
                  <a:lnTo>
                    <a:pt x="50" y="336"/>
                  </a:lnTo>
                  <a:lnTo>
                    <a:pt x="49" y="341"/>
                  </a:lnTo>
                  <a:lnTo>
                    <a:pt x="49" y="345"/>
                  </a:lnTo>
                  <a:lnTo>
                    <a:pt x="47" y="350"/>
                  </a:lnTo>
                  <a:lnTo>
                    <a:pt x="46" y="354"/>
                  </a:lnTo>
                  <a:lnTo>
                    <a:pt x="44" y="359"/>
                  </a:lnTo>
                  <a:lnTo>
                    <a:pt x="44" y="363"/>
                  </a:lnTo>
                  <a:lnTo>
                    <a:pt x="43" y="367"/>
                  </a:lnTo>
                  <a:lnTo>
                    <a:pt x="41" y="372"/>
                  </a:lnTo>
                  <a:lnTo>
                    <a:pt x="40" y="376"/>
                  </a:lnTo>
                  <a:lnTo>
                    <a:pt x="38" y="379"/>
                  </a:lnTo>
                  <a:lnTo>
                    <a:pt x="37" y="384"/>
                  </a:lnTo>
                  <a:lnTo>
                    <a:pt x="35" y="388"/>
                  </a:lnTo>
                  <a:lnTo>
                    <a:pt x="34" y="391"/>
                  </a:lnTo>
                  <a:lnTo>
                    <a:pt x="32" y="396"/>
                  </a:lnTo>
                  <a:lnTo>
                    <a:pt x="31" y="400"/>
                  </a:lnTo>
                  <a:lnTo>
                    <a:pt x="31" y="403"/>
                  </a:lnTo>
                  <a:lnTo>
                    <a:pt x="28" y="406"/>
                  </a:lnTo>
                  <a:lnTo>
                    <a:pt x="28" y="409"/>
                  </a:lnTo>
                  <a:lnTo>
                    <a:pt x="26" y="414"/>
                  </a:lnTo>
                  <a:lnTo>
                    <a:pt x="25" y="415"/>
                  </a:lnTo>
                  <a:lnTo>
                    <a:pt x="23" y="418"/>
                  </a:lnTo>
                  <a:lnTo>
                    <a:pt x="22" y="421"/>
                  </a:lnTo>
                  <a:lnTo>
                    <a:pt x="22" y="424"/>
                  </a:lnTo>
                  <a:lnTo>
                    <a:pt x="20" y="425"/>
                  </a:lnTo>
                  <a:lnTo>
                    <a:pt x="19" y="428"/>
                  </a:lnTo>
                  <a:lnTo>
                    <a:pt x="19" y="430"/>
                  </a:lnTo>
                  <a:lnTo>
                    <a:pt x="17" y="431"/>
                  </a:lnTo>
                  <a:lnTo>
                    <a:pt x="17" y="433"/>
                  </a:lnTo>
                  <a:lnTo>
                    <a:pt x="16" y="434"/>
                  </a:lnTo>
                  <a:lnTo>
                    <a:pt x="16" y="436"/>
                  </a:lnTo>
                  <a:lnTo>
                    <a:pt x="14" y="437"/>
                  </a:lnTo>
                  <a:lnTo>
                    <a:pt x="14" y="439"/>
                  </a:lnTo>
                  <a:lnTo>
                    <a:pt x="14" y="439"/>
                  </a:lnTo>
                  <a:lnTo>
                    <a:pt x="498" y="399"/>
                  </a:lnTo>
                  <a:lnTo>
                    <a:pt x="476" y="4"/>
                  </a:lnTo>
                  <a:lnTo>
                    <a:pt x="34" y="0"/>
                  </a:lnTo>
                  <a:lnTo>
                    <a:pt x="34" y="0"/>
                  </a:lnTo>
                  <a:close/>
                </a:path>
              </a:pathLst>
            </a:custGeom>
            <a:solidFill>
              <a:srgbClr val="300066"/>
            </a:solidFill>
            <a:ln w="9525">
              <a:noFill/>
              <a:round/>
              <a:headEnd/>
              <a:tailEnd/>
            </a:ln>
          </p:spPr>
          <p:txBody>
            <a:bodyPr>
              <a:prstTxWarp prst="textNoShape">
                <a:avLst/>
              </a:prstTxWarp>
            </a:bodyPr>
            <a:lstStyle/>
            <a:p>
              <a:endParaRPr lang="en-US"/>
            </a:p>
          </p:txBody>
        </p:sp>
        <p:sp>
          <p:nvSpPr>
            <p:cNvPr id="3840218" name="Freeform 218"/>
            <p:cNvSpPr>
              <a:spLocks/>
            </p:cNvSpPr>
            <p:nvPr/>
          </p:nvSpPr>
          <p:spPr bwMode="auto">
            <a:xfrm>
              <a:off x="253" y="1575"/>
              <a:ext cx="277" cy="187"/>
            </a:xfrm>
            <a:custGeom>
              <a:avLst/>
              <a:gdLst/>
              <a:ahLst/>
              <a:cxnLst>
                <a:cxn ang="0">
                  <a:pos x="92" y="39"/>
                </a:cxn>
                <a:cxn ang="0">
                  <a:pos x="0" y="186"/>
                </a:cxn>
                <a:cxn ang="0">
                  <a:pos x="277" y="187"/>
                </a:cxn>
                <a:cxn ang="0">
                  <a:pos x="177" y="0"/>
                </a:cxn>
                <a:cxn ang="0">
                  <a:pos x="92" y="39"/>
                </a:cxn>
                <a:cxn ang="0">
                  <a:pos x="92" y="39"/>
                </a:cxn>
              </a:cxnLst>
              <a:rect l="0" t="0" r="r" b="b"/>
              <a:pathLst>
                <a:path w="277" h="187">
                  <a:moveTo>
                    <a:pt x="92" y="39"/>
                  </a:moveTo>
                  <a:lnTo>
                    <a:pt x="0" y="186"/>
                  </a:lnTo>
                  <a:lnTo>
                    <a:pt x="277" y="187"/>
                  </a:lnTo>
                  <a:lnTo>
                    <a:pt x="177" y="0"/>
                  </a:lnTo>
                  <a:lnTo>
                    <a:pt x="92" y="39"/>
                  </a:lnTo>
                  <a:lnTo>
                    <a:pt x="92" y="39"/>
                  </a:lnTo>
                  <a:close/>
                </a:path>
              </a:pathLst>
            </a:custGeom>
            <a:solidFill>
              <a:srgbClr val="664099"/>
            </a:solidFill>
            <a:ln w="9525">
              <a:noFill/>
              <a:round/>
              <a:headEnd/>
              <a:tailEnd/>
            </a:ln>
          </p:spPr>
          <p:txBody>
            <a:bodyPr>
              <a:prstTxWarp prst="textNoShape">
                <a:avLst/>
              </a:prstTxWarp>
            </a:bodyPr>
            <a:lstStyle/>
            <a:p>
              <a:endParaRPr lang="en-US"/>
            </a:p>
          </p:txBody>
        </p:sp>
        <p:sp>
          <p:nvSpPr>
            <p:cNvPr id="3840219" name="Freeform 219"/>
            <p:cNvSpPr>
              <a:spLocks/>
            </p:cNvSpPr>
            <p:nvPr/>
          </p:nvSpPr>
          <p:spPr bwMode="auto">
            <a:xfrm>
              <a:off x="536" y="1484"/>
              <a:ext cx="84" cy="116"/>
            </a:xfrm>
            <a:custGeom>
              <a:avLst/>
              <a:gdLst/>
              <a:ahLst/>
              <a:cxnLst>
                <a:cxn ang="0">
                  <a:pos x="0" y="0"/>
                </a:cxn>
                <a:cxn ang="0">
                  <a:pos x="84" y="12"/>
                </a:cxn>
                <a:cxn ang="0">
                  <a:pos x="46" y="116"/>
                </a:cxn>
                <a:cxn ang="0">
                  <a:pos x="4" y="92"/>
                </a:cxn>
                <a:cxn ang="0">
                  <a:pos x="0" y="0"/>
                </a:cxn>
                <a:cxn ang="0">
                  <a:pos x="0" y="0"/>
                </a:cxn>
              </a:cxnLst>
              <a:rect l="0" t="0" r="r" b="b"/>
              <a:pathLst>
                <a:path w="84" h="116">
                  <a:moveTo>
                    <a:pt x="0" y="0"/>
                  </a:moveTo>
                  <a:lnTo>
                    <a:pt x="84" y="12"/>
                  </a:lnTo>
                  <a:lnTo>
                    <a:pt x="46" y="116"/>
                  </a:lnTo>
                  <a:lnTo>
                    <a:pt x="4" y="92"/>
                  </a:lnTo>
                  <a:lnTo>
                    <a:pt x="0" y="0"/>
                  </a:lnTo>
                  <a:lnTo>
                    <a:pt x="0" y="0"/>
                  </a:lnTo>
                  <a:close/>
                </a:path>
              </a:pathLst>
            </a:custGeom>
            <a:solidFill>
              <a:srgbClr val="F2F2B5"/>
            </a:solidFill>
            <a:ln w="9525">
              <a:noFill/>
              <a:round/>
              <a:headEnd/>
              <a:tailEnd/>
            </a:ln>
          </p:spPr>
          <p:txBody>
            <a:bodyPr>
              <a:prstTxWarp prst="textNoShape">
                <a:avLst/>
              </a:prstTxWarp>
            </a:bodyPr>
            <a:lstStyle/>
            <a:p>
              <a:endParaRPr lang="en-US"/>
            </a:p>
          </p:txBody>
        </p:sp>
        <p:sp>
          <p:nvSpPr>
            <p:cNvPr id="3840220" name="Freeform 220"/>
            <p:cNvSpPr>
              <a:spLocks/>
            </p:cNvSpPr>
            <p:nvPr/>
          </p:nvSpPr>
          <p:spPr bwMode="auto">
            <a:xfrm>
              <a:off x="527" y="1456"/>
              <a:ext cx="107" cy="45"/>
            </a:xfrm>
            <a:custGeom>
              <a:avLst/>
              <a:gdLst/>
              <a:ahLst/>
              <a:cxnLst>
                <a:cxn ang="0">
                  <a:pos x="9" y="13"/>
                </a:cxn>
                <a:cxn ang="0">
                  <a:pos x="9" y="12"/>
                </a:cxn>
                <a:cxn ang="0">
                  <a:pos x="10" y="12"/>
                </a:cxn>
                <a:cxn ang="0">
                  <a:pos x="10" y="12"/>
                </a:cxn>
                <a:cxn ang="0">
                  <a:pos x="12" y="10"/>
                </a:cxn>
                <a:cxn ang="0">
                  <a:pos x="13" y="10"/>
                </a:cxn>
                <a:cxn ang="0">
                  <a:pos x="16" y="9"/>
                </a:cxn>
                <a:cxn ang="0">
                  <a:pos x="17" y="7"/>
                </a:cxn>
                <a:cxn ang="0">
                  <a:pos x="19" y="7"/>
                </a:cxn>
                <a:cxn ang="0">
                  <a:pos x="20" y="7"/>
                </a:cxn>
                <a:cxn ang="0">
                  <a:pos x="22" y="6"/>
                </a:cxn>
                <a:cxn ang="0">
                  <a:pos x="23" y="6"/>
                </a:cxn>
                <a:cxn ang="0">
                  <a:pos x="23" y="6"/>
                </a:cxn>
                <a:cxn ang="0">
                  <a:pos x="25" y="4"/>
                </a:cxn>
                <a:cxn ang="0">
                  <a:pos x="26" y="4"/>
                </a:cxn>
                <a:cxn ang="0">
                  <a:pos x="28" y="4"/>
                </a:cxn>
                <a:cxn ang="0">
                  <a:pos x="29" y="4"/>
                </a:cxn>
                <a:cxn ang="0">
                  <a:pos x="31" y="3"/>
                </a:cxn>
                <a:cxn ang="0">
                  <a:pos x="32" y="3"/>
                </a:cxn>
                <a:cxn ang="0">
                  <a:pos x="34" y="3"/>
                </a:cxn>
                <a:cxn ang="0">
                  <a:pos x="35" y="3"/>
                </a:cxn>
                <a:cxn ang="0">
                  <a:pos x="37" y="1"/>
                </a:cxn>
                <a:cxn ang="0">
                  <a:pos x="38" y="1"/>
                </a:cxn>
                <a:cxn ang="0">
                  <a:pos x="40" y="1"/>
                </a:cxn>
                <a:cxn ang="0">
                  <a:pos x="43" y="1"/>
                </a:cxn>
                <a:cxn ang="0">
                  <a:pos x="43" y="0"/>
                </a:cxn>
                <a:cxn ang="0">
                  <a:pos x="46" y="0"/>
                </a:cxn>
                <a:cxn ang="0">
                  <a:pos x="47" y="0"/>
                </a:cxn>
                <a:cxn ang="0">
                  <a:pos x="49" y="0"/>
                </a:cxn>
                <a:cxn ang="0">
                  <a:pos x="50" y="0"/>
                </a:cxn>
                <a:cxn ang="0">
                  <a:pos x="53" y="0"/>
                </a:cxn>
                <a:cxn ang="0">
                  <a:pos x="55" y="0"/>
                </a:cxn>
                <a:cxn ang="0">
                  <a:pos x="56" y="0"/>
                </a:cxn>
                <a:cxn ang="0">
                  <a:pos x="59" y="0"/>
                </a:cxn>
                <a:cxn ang="0">
                  <a:pos x="61" y="0"/>
                </a:cxn>
                <a:cxn ang="0">
                  <a:pos x="62" y="0"/>
                </a:cxn>
                <a:cxn ang="0">
                  <a:pos x="64" y="0"/>
                </a:cxn>
                <a:cxn ang="0">
                  <a:pos x="67" y="0"/>
                </a:cxn>
                <a:cxn ang="0">
                  <a:pos x="68" y="0"/>
                </a:cxn>
                <a:cxn ang="0">
                  <a:pos x="70" y="0"/>
                </a:cxn>
                <a:cxn ang="0">
                  <a:pos x="73" y="0"/>
                </a:cxn>
                <a:cxn ang="0">
                  <a:pos x="74" y="1"/>
                </a:cxn>
                <a:cxn ang="0">
                  <a:pos x="77" y="1"/>
                </a:cxn>
                <a:cxn ang="0">
                  <a:pos x="79" y="1"/>
                </a:cxn>
                <a:cxn ang="0">
                  <a:pos x="80" y="3"/>
                </a:cxn>
                <a:cxn ang="0">
                  <a:pos x="83" y="3"/>
                </a:cxn>
                <a:cxn ang="0">
                  <a:pos x="84" y="3"/>
                </a:cxn>
                <a:cxn ang="0">
                  <a:pos x="87" y="4"/>
                </a:cxn>
                <a:cxn ang="0">
                  <a:pos x="89" y="4"/>
                </a:cxn>
                <a:cxn ang="0">
                  <a:pos x="92" y="6"/>
                </a:cxn>
                <a:cxn ang="0">
                  <a:pos x="93" y="7"/>
                </a:cxn>
                <a:cxn ang="0">
                  <a:pos x="96" y="7"/>
                </a:cxn>
                <a:cxn ang="0">
                  <a:pos x="98" y="9"/>
                </a:cxn>
                <a:cxn ang="0">
                  <a:pos x="107" y="45"/>
                </a:cxn>
                <a:cxn ang="0">
                  <a:pos x="0" y="36"/>
                </a:cxn>
                <a:cxn ang="0">
                  <a:pos x="9" y="13"/>
                </a:cxn>
                <a:cxn ang="0">
                  <a:pos x="9" y="13"/>
                </a:cxn>
              </a:cxnLst>
              <a:rect l="0" t="0" r="r" b="b"/>
              <a:pathLst>
                <a:path w="107" h="45">
                  <a:moveTo>
                    <a:pt x="9" y="13"/>
                  </a:moveTo>
                  <a:lnTo>
                    <a:pt x="9" y="12"/>
                  </a:lnTo>
                  <a:lnTo>
                    <a:pt x="10" y="12"/>
                  </a:lnTo>
                  <a:lnTo>
                    <a:pt x="10" y="12"/>
                  </a:lnTo>
                  <a:lnTo>
                    <a:pt x="12" y="10"/>
                  </a:lnTo>
                  <a:lnTo>
                    <a:pt x="13" y="10"/>
                  </a:lnTo>
                  <a:lnTo>
                    <a:pt x="16" y="9"/>
                  </a:lnTo>
                  <a:lnTo>
                    <a:pt x="17" y="7"/>
                  </a:lnTo>
                  <a:lnTo>
                    <a:pt x="19" y="7"/>
                  </a:lnTo>
                  <a:lnTo>
                    <a:pt x="20" y="7"/>
                  </a:lnTo>
                  <a:lnTo>
                    <a:pt x="22" y="6"/>
                  </a:lnTo>
                  <a:lnTo>
                    <a:pt x="23" y="6"/>
                  </a:lnTo>
                  <a:lnTo>
                    <a:pt x="23" y="6"/>
                  </a:lnTo>
                  <a:lnTo>
                    <a:pt x="25" y="4"/>
                  </a:lnTo>
                  <a:lnTo>
                    <a:pt x="26" y="4"/>
                  </a:lnTo>
                  <a:lnTo>
                    <a:pt x="28" y="4"/>
                  </a:lnTo>
                  <a:lnTo>
                    <a:pt x="29" y="4"/>
                  </a:lnTo>
                  <a:lnTo>
                    <a:pt x="31" y="3"/>
                  </a:lnTo>
                  <a:lnTo>
                    <a:pt x="32" y="3"/>
                  </a:lnTo>
                  <a:lnTo>
                    <a:pt x="34" y="3"/>
                  </a:lnTo>
                  <a:lnTo>
                    <a:pt x="35" y="3"/>
                  </a:lnTo>
                  <a:lnTo>
                    <a:pt x="37" y="1"/>
                  </a:lnTo>
                  <a:lnTo>
                    <a:pt x="38" y="1"/>
                  </a:lnTo>
                  <a:lnTo>
                    <a:pt x="40" y="1"/>
                  </a:lnTo>
                  <a:lnTo>
                    <a:pt x="43" y="1"/>
                  </a:lnTo>
                  <a:lnTo>
                    <a:pt x="43" y="0"/>
                  </a:lnTo>
                  <a:lnTo>
                    <a:pt x="46" y="0"/>
                  </a:lnTo>
                  <a:lnTo>
                    <a:pt x="47" y="0"/>
                  </a:lnTo>
                  <a:lnTo>
                    <a:pt x="49" y="0"/>
                  </a:lnTo>
                  <a:lnTo>
                    <a:pt x="50" y="0"/>
                  </a:lnTo>
                  <a:lnTo>
                    <a:pt x="53" y="0"/>
                  </a:lnTo>
                  <a:lnTo>
                    <a:pt x="55" y="0"/>
                  </a:lnTo>
                  <a:lnTo>
                    <a:pt x="56" y="0"/>
                  </a:lnTo>
                  <a:lnTo>
                    <a:pt x="59" y="0"/>
                  </a:lnTo>
                  <a:lnTo>
                    <a:pt x="61" y="0"/>
                  </a:lnTo>
                  <a:lnTo>
                    <a:pt x="62" y="0"/>
                  </a:lnTo>
                  <a:lnTo>
                    <a:pt x="64" y="0"/>
                  </a:lnTo>
                  <a:lnTo>
                    <a:pt x="67" y="0"/>
                  </a:lnTo>
                  <a:lnTo>
                    <a:pt x="68" y="0"/>
                  </a:lnTo>
                  <a:lnTo>
                    <a:pt x="70" y="0"/>
                  </a:lnTo>
                  <a:lnTo>
                    <a:pt x="73" y="0"/>
                  </a:lnTo>
                  <a:lnTo>
                    <a:pt x="74" y="1"/>
                  </a:lnTo>
                  <a:lnTo>
                    <a:pt x="77" y="1"/>
                  </a:lnTo>
                  <a:lnTo>
                    <a:pt x="79" y="1"/>
                  </a:lnTo>
                  <a:lnTo>
                    <a:pt x="80" y="3"/>
                  </a:lnTo>
                  <a:lnTo>
                    <a:pt x="83" y="3"/>
                  </a:lnTo>
                  <a:lnTo>
                    <a:pt x="84" y="3"/>
                  </a:lnTo>
                  <a:lnTo>
                    <a:pt x="87" y="4"/>
                  </a:lnTo>
                  <a:lnTo>
                    <a:pt x="89" y="4"/>
                  </a:lnTo>
                  <a:lnTo>
                    <a:pt x="92" y="6"/>
                  </a:lnTo>
                  <a:lnTo>
                    <a:pt x="93" y="7"/>
                  </a:lnTo>
                  <a:lnTo>
                    <a:pt x="96" y="7"/>
                  </a:lnTo>
                  <a:lnTo>
                    <a:pt x="98" y="9"/>
                  </a:lnTo>
                  <a:lnTo>
                    <a:pt x="107" y="45"/>
                  </a:lnTo>
                  <a:lnTo>
                    <a:pt x="0" y="36"/>
                  </a:lnTo>
                  <a:lnTo>
                    <a:pt x="9" y="13"/>
                  </a:lnTo>
                  <a:lnTo>
                    <a:pt x="9" y="13"/>
                  </a:lnTo>
                  <a:close/>
                </a:path>
              </a:pathLst>
            </a:custGeom>
            <a:solidFill>
              <a:srgbClr val="FFFFFF"/>
            </a:solidFill>
            <a:ln w="9525">
              <a:noFill/>
              <a:round/>
              <a:headEnd/>
              <a:tailEnd/>
            </a:ln>
          </p:spPr>
          <p:txBody>
            <a:bodyPr>
              <a:prstTxWarp prst="textNoShape">
                <a:avLst/>
              </a:prstTxWarp>
            </a:bodyPr>
            <a:lstStyle/>
            <a:p>
              <a:endParaRPr lang="en-US"/>
            </a:p>
          </p:txBody>
        </p:sp>
        <p:sp>
          <p:nvSpPr>
            <p:cNvPr id="3840221" name="Freeform 221"/>
            <p:cNvSpPr>
              <a:spLocks/>
            </p:cNvSpPr>
            <p:nvPr/>
          </p:nvSpPr>
          <p:spPr bwMode="auto">
            <a:xfrm>
              <a:off x="204" y="1679"/>
              <a:ext cx="75" cy="82"/>
            </a:xfrm>
            <a:custGeom>
              <a:avLst/>
              <a:gdLst/>
              <a:ahLst/>
              <a:cxnLst>
                <a:cxn ang="0">
                  <a:pos x="0" y="82"/>
                </a:cxn>
                <a:cxn ang="0">
                  <a:pos x="14" y="82"/>
                </a:cxn>
                <a:cxn ang="0">
                  <a:pos x="75" y="0"/>
                </a:cxn>
                <a:cxn ang="0">
                  <a:pos x="59" y="0"/>
                </a:cxn>
                <a:cxn ang="0">
                  <a:pos x="0" y="82"/>
                </a:cxn>
                <a:cxn ang="0">
                  <a:pos x="0" y="82"/>
                </a:cxn>
              </a:cxnLst>
              <a:rect l="0" t="0" r="r" b="b"/>
              <a:pathLst>
                <a:path w="75" h="82">
                  <a:moveTo>
                    <a:pt x="0" y="82"/>
                  </a:moveTo>
                  <a:lnTo>
                    <a:pt x="14" y="82"/>
                  </a:lnTo>
                  <a:lnTo>
                    <a:pt x="75" y="0"/>
                  </a:lnTo>
                  <a:lnTo>
                    <a:pt x="59" y="0"/>
                  </a:lnTo>
                  <a:lnTo>
                    <a:pt x="0" y="82"/>
                  </a:lnTo>
                  <a:lnTo>
                    <a:pt x="0" y="82"/>
                  </a:lnTo>
                  <a:close/>
                </a:path>
              </a:pathLst>
            </a:custGeom>
            <a:solidFill>
              <a:srgbClr val="000000"/>
            </a:solidFill>
            <a:ln w="9525">
              <a:noFill/>
              <a:round/>
              <a:headEnd/>
              <a:tailEnd/>
            </a:ln>
          </p:spPr>
          <p:txBody>
            <a:bodyPr>
              <a:prstTxWarp prst="textNoShape">
                <a:avLst/>
              </a:prstTxWarp>
            </a:bodyPr>
            <a:lstStyle/>
            <a:p>
              <a:endParaRPr lang="en-US"/>
            </a:p>
          </p:txBody>
        </p:sp>
        <p:sp>
          <p:nvSpPr>
            <p:cNvPr id="3840222" name="Freeform 222"/>
            <p:cNvSpPr>
              <a:spLocks/>
            </p:cNvSpPr>
            <p:nvPr/>
          </p:nvSpPr>
          <p:spPr bwMode="auto">
            <a:xfrm>
              <a:off x="244" y="1679"/>
              <a:ext cx="76" cy="82"/>
            </a:xfrm>
            <a:custGeom>
              <a:avLst/>
              <a:gdLst/>
              <a:ahLst/>
              <a:cxnLst>
                <a:cxn ang="0">
                  <a:pos x="0" y="82"/>
                </a:cxn>
                <a:cxn ang="0">
                  <a:pos x="15" y="82"/>
                </a:cxn>
                <a:cxn ang="0">
                  <a:pos x="76" y="0"/>
                </a:cxn>
                <a:cxn ang="0">
                  <a:pos x="59" y="0"/>
                </a:cxn>
                <a:cxn ang="0">
                  <a:pos x="0" y="82"/>
                </a:cxn>
                <a:cxn ang="0">
                  <a:pos x="0" y="82"/>
                </a:cxn>
              </a:cxnLst>
              <a:rect l="0" t="0" r="r" b="b"/>
              <a:pathLst>
                <a:path w="76" h="82">
                  <a:moveTo>
                    <a:pt x="0" y="82"/>
                  </a:moveTo>
                  <a:lnTo>
                    <a:pt x="15" y="82"/>
                  </a:lnTo>
                  <a:lnTo>
                    <a:pt x="76" y="0"/>
                  </a:lnTo>
                  <a:lnTo>
                    <a:pt x="59" y="0"/>
                  </a:lnTo>
                  <a:lnTo>
                    <a:pt x="0" y="82"/>
                  </a:lnTo>
                  <a:lnTo>
                    <a:pt x="0" y="82"/>
                  </a:lnTo>
                  <a:close/>
                </a:path>
              </a:pathLst>
            </a:custGeom>
            <a:solidFill>
              <a:srgbClr val="000000"/>
            </a:solidFill>
            <a:ln w="9525">
              <a:noFill/>
              <a:round/>
              <a:headEnd/>
              <a:tailEnd/>
            </a:ln>
          </p:spPr>
          <p:txBody>
            <a:bodyPr>
              <a:prstTxWarp prst="textNoShape">
                <a:avLst/>
              </a:prstTxWarp>
            </a:bodyPr>
            <a:lstStyle/>
            <a:p>
              <a:endParaRPr lang="en-US"/>
            </a:p>
          </p:txBody>
        </p:sp>
        <p:sp>
          <p:nvSpPr>
            <p:cNvPr id="3840223" name="Freeform 223"/>
            <p:cNvSpPr>
              <a:spLocks/>
            </p:cNvSpPr>
            <p:nvPr/>
          </p:nvSpPr>
          <p:spPr bwMode="auto">
            <a:xfrm>
              <a:off x="284" y="1679"/>
              <a:ext cx="74" cy="82"/>
            </a:xfrm>
            <a:custGeom>
              <a:avLst/>
              <a:gdLst/>
              <a:ahLst/>
              <a:cxnLst>
                <a:cxn ang="0">
                  <a:pos x="0" y="82"/>
                </a:cxn>
                <a:cxn ang="0">
                  <a:pos x="15" y="82"/>
                </a:cxn>
                <a:cxn ang="0">
                  <a:pos x="74" y="0"/>
                </a:cxn>
                <a:cxn ang="0">
                  <a:pos x="61" y="0"/>
                </a:cxn>
                <a:cxn ang="0">
                  <a:pos x="0" y="82"/>
                </a:cxn>
                <a:cxn ang="0">
                  <a:pos x="0" y="82"/>
                </a:cxn>
              </a:cxnLst>
              <a:rect l="0" t="0" r="r" b="b"/>
              <a:pathLst>
                <a:path w="74" h="82">
                  <a:moveTo>
                    <a:pt x="0" y="82"/>
                  </a:moveTo>
                  <a:lnTo>
                    <a:pt x="15" y="82"/>
                  </a:lnTo>
                  <a:lnTo>
                    <a:pt x="74" y="0"/>
                  </a:lnTo>
                  <a:lnTo>
                    <a:pt x="61" y="0"/>
                  </a:lnTo>
                  <a:lnTo>
                    <a:pt x="0" y="82"/>
                  </a:lnTo>
                  <a:lnTo>
                    <a:pt x="0" y="82"/>
                  </a:lnTo>
                  <a:close/>
                </a:path>
              </a:pathLst>
            </a:custGeom>
            <a:solidFill>
              <a:srgbClr val="000000"/>
            </a:solidFill>
            <a:ln w="9525">
              <a:noFill/>
              <a:round/>
              <a:headEnd/>
              <a:tailEnd/>
            </a:ln>
          </p:spPr>
          <p:txBody>
            <a:bodyPr>
              <a:prstTxWarp prst="textNoShape">
                <a:avLst/>
              </a:prstTxWarp>
            </a:bodyPr>
            <a:lstStyle/>
            <a:p>
              <a:endParaRPr lang="en-US"/>
            </a:p>
          </p:txBody>
        </p:sp>
        <p:sp>
          <p:nvSpPr>
            <p:cNvPr id="3840224" name="Freeform 224"/>
            <p:cNvSpPr>
              <a:spLocks/>
            </p:cNvSpPr>
            <p:nvPr/>
          </p:nvSpPr>
          <p:spPr bwMode="auto">
            <a:xfrm>
              <a:off x="324" y="1679"/>
              <a:ext cx="76" cy="82"/>
            </a:xfrm>
            <a:custGeom>
              <a:avLst/>
              <a:gdLst/>
              <a:ahLst/>
              <a:cxnLst>
                <a:cxn ang="0">
                  <a:pos x="0" y="82"/>
                </a:cxn>
                <a:cxn ang="0">
                  <a:pos x="15" y="82"/>
                </a:cxn>
                <a:cxn ang="0">
                  <a:pos x="76" y="0"/>
                </a:cxn>
                <a:cxn ang="0">
                  <a:pos x="60" y="0"/>
                </a:cxn>
                <a:cxn ang="0">
                  <a:pos x="0" y="82"/>
                </a:cxn>
                <a:cxn ang="0">
                  <a:pos x="0" y="82"/>
                </a:cxn>
              </a:cxnLst>
              <a:rect l="0" t="0" r="r" b="b"/>
              <a:pathLst>
                <a:path w="76" h="82">
                  <a:moveTo>
                    <a:pt x="0" y="82"/>
                  </a:moveTo>
                  <a:lnTo>
                    <a:pt x="15" y="82"/>
                  </a:lnTo>
                  <a:lnTo>
                    <a:pt x="76" y="0"/>
                  </a:lnTo>
                  <a:lnTo>
                    <a:pt x="60" y="0"/>
                  </a:lnTo>
                  <a:lnTo>
                    <a:pt x="0" y="82"/>
                  </a:lnTo>
                  <a:lnTo>
                    <a:pt x="0" y="82"/>
                  </a:lnTo>
                  <a:close/>
                </a:path>
              </a:pathLst>
            </a:custGeom>
            <a:solidFill>
              <a:srgbClr val="000000"/>
            </a:solidFill>
            <a:ln w="9525">
              <a:noFill/>
              <a:round/>
              <a:headEnd/>
              <a:tailEnd/>
            </a:ln>
          </p:spPr>
          <p:txBody>
            <a:bodyPr>
              <a:prstTxWarp prst="textNoShape">
                <a:avLst/>
              </a:prstTxWarp>
            </a:bodyPr>
            <a:lstStyle/>
            <a:p>
              <a:endParaRPr lang="en-US"/>
            </a:p>
          </p:txBody>
        </p:sp>
        <p:sp>
          <p:nvSpPr>
            <p:cNvPr id="3840225" name="Freeform 225"/>
            <p:cNvSpPr>
              <a:spLocks/>
            </p:cNvSpPr>
            <p:nvPr/>
          </p:nvSpPr>
          <p:spPr bwMode="auto">
            <a:xfrm>
              <a:off x="364" y="1679"/>
              <a:ext cx="76" cy="82"/>
            </a:xfrm>
            <a:custGeom>
              <a:avLst/>
              <a:gdLst/>
              <a:ahLst/>
              <a:cxnLst>
                <a:cxn ang="0">
                  <a:pos x="0" y="82"/>
                </a:cxn>
                <a:cxn ang="0">
                  <a:pos x="15" y="82"/>
                </a:cxn>
                <a:cxn ang="0">
                  <a:pos x="76" y="0"/>
                </a:cxn>
                <a:cxn ang="0">
                  <a:pos x="60" y="0"/>
                </a:cxn>
                <a:cxn ang="0">
                  <a:pos x="0" y="82"/>
                </a:cxn>
                <a:cxn ang="0">
                  <a:pos x="0" y="82"/>
                </a:cxn>
              </a:cxnLst>
              <a:rect l="0" t="0" r="r" b="b"/>
              <a:pathLst>
                <a:path w="76" h="82">
                  <a:moveTo>
                    <a:pt x="0" y="82"/>
                  </a:moveTo>
                  <a:lnTo>
                    <a:pt x="15" y="82"/>
                  </a:lnTo>
                  <a:lnTo>
                    <a:pt x="76" y="0"/>
                  </a:lnTo>
                  <a:lnTo>
                    <a:pt x="60" y="0"/>
                  </a:lnTo>
                  <a:lnTo>
                    <a:pt x="0" y="82"/>
                  </a:lnTo>
                  <a:lnTo>
                    <a:pt x="0" y="82"/>
                  </a:lnTo>
                  <a:close/>
                </a:path>
              </a:pathLst>
            </a:custGeom>
            <a:solidFill>
              <a:srgbClr val="000000"/>
            </a:solidFill>
            <a:ln w="9525">
              <a:noFill/>
              <a:round/>
              <a:headEnd/>
              <a:tailEnd/>
            </a:ln>
          </p:spPr>
          <p:txBody>
            <a:bodyPr>
              <a:prstTxWarp prst="textNoShape">
                <a:avLst/>
              </a:prstTxWarp>
            </a:bodyPr>
            <a:lstStyle/>
            <a:p>
              <a:endParaRPr lang="en-US"/>
            </a:p>
          </p:txBody>
        </p:sp>
        <p:sp>
          <p:nvSpPr>
            <p:cNvPr id="3840226" name="Freeform 226"/>
            <p:cNvSpPr>
              <a:spLocks/>
            </p:cNvSpPr>
            <p:nvPr/>
          </p:nvSpPr>
          <p:spPr bwMode="auto">
            <a:xfrm>
              <a:off x="327" y="1734"/>
              <a:ext cx="530" cy="95"/>
            </a:xfrm>
            <a:custGeom>
              <a:avLst/>
              <a:gdLst/>
              <a:ahLst/>
              <a:cxnLst>
                <a:cxn ang="0">
                  <a:pos x="43" y="6"/>
                </a:cxn>
                <a:cxn ang="0">
                  <a:pos x="396" y="0"/>
                </a:cxn>
                <a:cxn ang="0">
                  <a:pos x="530" y="95"/>
                </a:cxn>
                <a:cxn ang="0">
                  <a:pos x="0" y="94"/>
                </a:cxn>
                <a:cxn ang="0">
                  <a:pos x="43" y="6"/>
                </a:cxn>
                <a:cxn ang="0">
                  <a:pos x="43" y="6"/>
                </a:cxn>
              </a:cxnLst>
              <a:rect l="0" t="0" r="r" b="b"/>
              <a:pathLst>
                <a:path w="530" h="95">
                  <a:moveTo>
                    <a:pt x="43" y="6"/>
                  </a:moveTo>
                  <a:lnTo>
                    <a:pt x="396" y="0"/>
                  </a:lnTo>
                  <a:lnTo>
                    <a:pt x="530" y="95"/>
                  </a:lnTo>
                  <a:lnTo>
                    <a:pt x="0" y="94"/>
                  </a:lnTo>
                  <a:lnTo>
                    <a:pt x="43" y="6"/>
                  </a:lnTo>
                  <a:lnTo>
                    <a:pt x="43" y="6"/>
                  </a:lnTo>
                  <a:close/>
                </a:path>
              </a:pathLst>
            </a:custGeom>
            <a:solidFill>
              <a:srgbClr val="CCCCCC"/>
            </a:solidFill>
            <a:ln w="9525">
              <a:noFill/>
              <a:round/>
              <a:headEnd/>
              <a:tailEnd/>
            </a:ln>
          </p:spPr>
          <p:txBody>
            <a:bodyPr>
              <a:prstTxWarp prst="textNoShape">
                <a:avLst/>
              </a:prstTxWarp>
            </a:bodyPr>
            <a:lstStyle/>
            <a:p>
              <a:endParaRPr lang="en-US"/>
            </a:p>
          </p:txBody>
        </p:sp>
        <p:sp>
          <p:nvSpPr>
            <p:cNvPr id="3840227" name="Freeform 227"/>
            <p:cNvSpPr>
              <a:spLocks/>
            </p:cNvSpPr>
            <p:nvPr/>
          </p:nvSpPr>
          <p:spPr bwMode="auto">
            <a:xfrm>
              <a:off x="553" y="1414"/>
              <a:ext cx="63" cy="64"/>
            </a:xfrm>
            <a:custGeom>
              <a:avLst/>
              <a:gdLst/>
              <a:ahLst/>
              <a:cxnLst>
                <a:cxn ang="0">
                  <a:pos x="58" y="0"/>
                </a:cxn>
                <a:cxn ang="0">
                  <a:pos x="63" y="48"/>
                </a:cxn>
                <a:cxn ang="0">
                  <a:pos x="15" y="64"/>
                </a:cxn>
                <a:cxn ang="0">
                  <a:pos x="0" y="36"/>
                </a:cxn>
                <a:cxn ang="0">
                  <a:pos x="58" y="0"/>
                </a:cxn>
                <a:cxn ang="0">
                  <a:pos x="58" y="0"/>
                </a:cxn>
              </a:cxnLst>
              <a:rect l="0" t="0" r="r" b="b"/>
              <a:pathLst>
                <a:path w="63" h="64">
                  <a:moveTo>
                    <a:pt x="58" y="0"/>
                  </a:moveTo>
                  <a:lnTo>
                    <a:pt x="63" y="48"/>
                  </a:lnTo>
                  <a:lnTo>
                    <a:pt x="15" y="64"/>
                  </a:lnTo>
                  <a:lnTo>
                    <a:pt x="0" y="36"/>
                  </a:lnTo>
                  <a:lnTo>
                    <a:pt x="58" y="0"/>
                  </a:lnTo>
                  <a:lnTo>
                    <a:pt x="58" y="0"/>
                  </a:lnTo>
                  <a:close/>
                </a:path>
              </a:pathLst>
            </a:custGeom>
            <a:solidFill>
              <a:srgbClr val="FAC9B0"/>
            </a:solidFill>
            <a:ln w="9525">
              <a:noFill/>
              <a:round/>
              <a:headEnd/>
              <a:tailEnd/>
            </a:ln>
          </p:spPr>
          <p:txBody>
            <a:bodyPr>
              <a:prstTxWarp prst="textNoShape">
                <a:avLst/>
              </a:prstTxWarp>
            </a:bodyPr>
            <a:lstStyle/>
            <a:p>
              <a:endParaRPr lang="en-US"/>
            </a:p>
          </p:txBody>
        </p:sp>
        <p:sp>
          <p:nvSpPr>
            <p:cNvPr id="3840228" name="Freeform 228"/>
            <p:cNvSpPr>
              <a:spLocks/>
            </p:cNvSpPr>
            <p:nvPr/>
          </p:nvSpPr>
          <p:spPr bwMode="auto">
            <a:xfrm>
              <a:off x="546" y="1618"/>
              <a:ext cx="128" cy="119"/>
            </a:xfrm>
            <a:custGeom>
              <a:avLst/>
              <a:gdLst/>
              <a:ahLst/>
              <a:cxnLst>
                <a:cxn ang="0">
                  <a:pos x="0" y="39"/>
                </a:cxn>
                <a:cxn ang="0">
                  <a:pos x="27" y="119"/>
                </a:cxn>
                <a:cxn ang="0">
                  <a:pos x="128" y="118"/>
                </a:cxn>
                <a:cxn ang="0">
                  <a:pos x="118" y="0"/>
                </a:cxn>
                <a:cxn ang="0">
                  <a:pos x="0" y="39"/>
                </a:cxn>
                <a:cxn ang="0">
                  <a:pos x="0" y="39"/>
                </a:cxn>
              </a:cxnLst>
              <a:rect l="0" t="0" r="r" b="b"/>
              <a:pathLst>
                <a:path w="128" h="119">
                  <a:moveTo>
                    <a:pt x="0" y="39"/>
                  </a:moveTo>
                  <a:lnTo>
                    <a:pt x="27" y="119"/>
                  </a:lnTo>
                  <a:lnTo>
                    <a:pt x="128" y="118"/>
                  </a:lnTo>
                  <a:lnTo>
                    <a:pt x="118" y="0"/>
                  </a:lnTo>
                  <a:lnTo>
                    <a:pt x="0" y="39"/>
                  </a:lnTo>
                  <a:lnTo>
                    <a:pt x="0" y="39"/>
                  </a:lnTo>
                  <a:close/>
                </a:path>
              </a:pathLst>
            </a:custGeom>
            <a:solidFill>
              <a:srgbClr val="F2F2B5"/>
            </a:solidFill>
            <a:ln w="9525">
              <a:noFill/>
              <a:round/>
              <a:headEnd/>
              <a:tailEnd/>
            </a:ln>
          </p:spPr>
          <p:txBody>
            <a:bodyPr>
              <a:prstTxWarp prst="textNoShape">
                <a:avLst/>
              </a:prstTxWarp>
            </a:bodyPr>
            <a:lstStyle/>
            <a:p>
              <a:endParaRPr lang="en-US"/>
            </a:p>
          </p:txBody>
        </p:sp>
        <p:sp>
          <p:nvSpPr>
            <p:cNvPr id="3840229" name="Freeform 229"/>
            <p:cNvSpPr>
              <a:spLocks/>
            </p:cNvSpPr>
            <p:nvPr/>
          </p:nvSpPr>
          <p:spPr bwMode="auto">
            <a:xfrm>
              <a:off x="644" y="1324"/>
              <a:ext cx="160" cy="367"/>
            </a:xfrm>
            <a:custGeom>
              <a:avLst/>
              <a:gdLst/>
              <a:ahLst/>
              <a:cxnLst>
                <a:cxn ang="0">
                  <a:pos x="100" y="0"/>
                </a:cxn>
                <a:cxn ang="0">
                  <a:pos x="101" y="1"/>
                </a:cxn>
                <a:cxn ang="0">
                  <a:pos x="103" y="4"/>
                </a:cxn>
                <a:cxn ang="0">
                  <a:pos x="104" y="7"/>
                </a:cxn>
                <a:cxn ang="0">
                  <a:pos x="106" y="10"/>
                </a:cxn>
                <a:cxn ang="0">
                  <a:pos x="109" y="13"/>
                </a:cxn>
                <a:cxn ang="0">
                  <a:pos x="110" y="16"/>
                </a:cxn>
                <a:cxn ang="0">
                  <a:pos x="113" y="20"/>
                </a:cxn>
                <a:cxn ang="0">
                  <a:pos x="115" y="25"/>
                </a:cxn>
                <a:cxn ang="0">
                  <a:pos x="118" y="29"/>
                </a:cxn>
                <a:cxn ang="0">
                  <a:pos x="121" y="35"/>
                </a:cxn>
                <a:cxn ang="0">
                  <a:pos x="122" y="40"/>
                </a:cxn>
                <a:cxn ang="0">
                  <a:pos x="125" y="46"/>
                </a:cxn>
                <a:cxn ang="0">
                  <a:pos x="127" y="52"/>
                </a:cxn>
                <a:cxn ang="0">
                  <a:pos x="130" y="59"/>
                </a:cxn>
                <a:cxn ang="0">
                  <a:pos x="131" y="65"/>
                </a:cxn>
                <a:cxn ang="0">
                  <a:pos x="134" y="71"/>
                </a:cxn>
                <a:cxn ang="0">
                  <a:pos x="134" y="78"/>
                </a:cxn>
                <a:cxn ang="0">
                  <a:pos x="137" y="86"/>
                </a:cxn>
                <a:cxn ang="0">
                  <a:pos x="137" y="93"/>
                </a:cxn>
                <a:cxn ang="0">
                  <a:pos x="139" y="101"/>
                </a:cxn>
                <a:cxn ang="0">
                  <a:pos x="139" y="107"/>
                </a:cxn>
                <a:cxn ang="0">
                  <a:pos x="139" y="116"/>
                </a:cxn>
                <a:cxn ang="0">
                  <a:pos x="137" y="121"/>
                </a:cxn>
                <a:cxn ang="0">
                  <a:pos x="137" y="130"/>
                </a:cxn>
                <a:cxn ang="0">
                  <a:pos x="136" y="138"/>
                </a:cxn>
                <a:cxn ang="0">
                  <a:pos x="133" y="145"/>
                </a:cxn>
                <a:cxn ang="0">
                  <a:pos x="130" y="153"/>
                </a:cxn>
                <a:cxn ang="0">
                  <a:pos x="127" y="160"/>
                </a:cxn>
                <a:cxn ang="0">
                  <a:pos x="124" y="168"/>
                </a:cxn>
                <a:cxn ang="0">
                  <a:pos x="119" y="175"/>
                </a:cxn>
                <a:cxn ang="0">
                  <a:pos x="113" y="182"/>
                </a:cxn>
                <a:cxn ang="0">
                  <a:pos x="110" y="188"/>
                </a:cxn>
                <a:cxn ang="0">
                  <a:pos x="107" y="196"/>
                </a:cxn>
                <a:cxn ang="0">
                  <a:pos x="104" y="205"/>
                </a:cxn>
                <a:cxn ang="0">
                  <a:pos x="103" y="212"/>
                </a:cxn>
                <a:cxn ang="0">
                  <a:pos x="103" y="221"/>
                </a:cxn>
                <a:cxn ang="0">
                  <a:pos x="101" y="229"/>
                </a:cxn>
                <a:cxn ang="0">
                  <a:pos x="103" y="236"/>
                </a:cxn>
                <a:cxn ang="0">
                  <a:pos x="103" y="245"/>
                </a:cxn>
                <a:cxn ang="0">
                  <a:pos x="104" y="252"/>
                </a:cxn>
                <a:cxn ang="0">
                  <a:pos x="106" y="261"/>
                </a:cxn>
                <a:cxn ang="0">
                  <a:pos x="107" y="269"/>
                </a:cxn>
                <a:cxn ang="0">
                  <a:pos x="110" y="276"/>
                </a:cxn>
                <a:cxn ang="0">
                  <a:pos x="113" y="284"/>
                </a:cxn>
                <a:cxn ang="0">
                  <a:pos x="116" y="291"/>
                </a:cxn>
                <a:cxn ang="0">
                  <a:pos x="119" y="298"/>
                </a:cxn>
                <a:cxn ang="0">
                  <a:pos x="122" y="306"/>
                </a:cxn>
                <a:cxn ang="0">
                  <a:pos x="125" y="313"/>
                </a:cxn>
                <a:cxn ang="0">
                  <a:pos x="130" y="319"/>
                </a:cxn>
                <a:cxn ang="0">
                  <a:pos x="133" y="325"/>
                </a:cxn>
                <a:cxn ang="0">
                  <a:pos x="136" y="331"/>
                </a:cxn>
                <a:cxn ang="0">
                  <a:pos x="139" y="337"/>
                </a:cxn>
                <a:cxn ang="0">
                  <a:pos x="143" y="342"/>
                </a:cxn>
                <a:cxn ang="0">
                  <a:pos x="146" y="348"/>
                </a:cxn>
                <a:cxn ang="0">
                  <a:pos x="148" y="352"/>
                </a:cxn>
                <a:cxn ang="0">
                  <a:pos x="151" y="355"/>
                </a:cxn>
                <a:cxn ang="0">
                  <a:pos x="154" y="358"/>
                </a:cxn>
                <a:cxn ang="0">
                  <a:pos x="157" y="361"/>
                </a:cxn>
                <a:cxn ang="0">
                  <a:pos x="157" y="364"/>
                </a:cxn>
                <a:cxn ang="0">
                  <a:pos x="160" y="365"/>
                </a:cxn>
                <a:cxn ang="0">
                  <a:pos x="160" y="367"/>
                </a:cxn>
                <a:cxn ang="0">
                  <a:pos x="8" y="2"/>
                </a:cxn>
              </a:cxnLst>
              <a:rect l="0" t="0" r="r" b="b"/>
              <a:pathLst>
                <a:path w="160" h="367">
                  <a:moveTo>
                    <a:pt x="8" y="2"/>
                  </a:moveTo>
                  <a:lnTo>
                    <a:pt x="100" y="0"/>
                  </a:lnTo>
                  <a:lnTo>
                    <a:pt x="100" y="0"/>
                  </a:lnTo>
                  <a:lnTo>
                    <a:pt x="101" y="1"/>
                  </a:lnTo>
                  <a:lnTo>
                    <a:pt x="101" y="2"/>
                  </a:lnTo>
                  <a:lnTo>
                    <a:pt x="103" y="4"/>
                  </a:lnTo>
                  <a:lnTo>
                    <a:pt x="104" y="5"/>
                  </a:lnTo>
                  <a:lnTo>
                    <a:pt x="104" y="7"/>
                  </a:lnTo>
                  <a:lnTo>
                    <a:pt x="106" y="7"/>
                  </a:lnTo>
                  <a:lnTo>
                    <a:pt x="106" y="10"/>
                  </a:lnTo>
                  <a:lnTo>
                    <a:pt x="107" y="10"/>
                  </a:lnTo>
                  <a:lnTo>
                    <a:pt x="109" y="13"/>
                  </a:lnTo>
                  <a:lnTo>
                    <a:pt x="109" y="14"/>
                  </a:lnTo>
                  <a:lnTo>
                    <a:pt x="110" y="16"/>
                  </a:lnTo>
                  <a:lnTo>
                    <a:pt x="112" y="19"/>
                  </a:lnTo>
                  <a:lnTo>
                    <a:pt x="113" y="20"/>
                  </a:lnTo>
                  <a:lnTo>
                    <a:pt x="113" y="22"/>
                  </a:lnTo>
                  <a:lnTo>
                    <a:pt x="115" y="25"/>
                  </a:lnTo>
                  <a:lnTo>
                    <a:pt x="116" y="26"/>
                  </a:lnTo>
                  <a:lnTo>
                    <a:pt x="118" y="29"/>
                  </a:lnTo>
                  <a:lnTo>
                    <a:pt x="119" y="32"/>
                  </a:lnTo>
                  <a:lnTo>
                    <a:pt x="121" y="35"/>
                  </a:lnTo>
                  <a:lnTo>
                    <a:pt x="121" y="37"/>
                  </a:lnTo>
                  <a:lnTo>
                    <a:pt x="122" y="40"/>
                  </a:lnTo>
                  <a:lnTo>
                    <a:pt x="124" y="43"/>
                  </a:lnTo>
                  <a:lnTo>
                    <a:pt x="125" y="46"/>
                  </a:lnTo>
                  <a:lnTo>
                    <a:pt x="127" y="49"/>
                  </a:lnTo>
                  <a:lnTo>
                    <a:pt x="127" y="52"/>
                  </a:lnTo>
                  <a:lnTo>
                    <a:pt x="128" y="55"/>
                  </a:lnTo>
                  <a:lnTo>
                    <a:pt x="130" y="59"/>
                  </a:lnTo>
                  <a:lnTo>
                    <a:pt x="131" y="60"/>
                  </a:lnTo>
                  <a:lnTo>
                    <a:pt x="131" y="65"/>
                  </a:lnTo>
                  <a:lnTo>
                    <a:pt x="133" y="68"/>
                  </a:lnTo>
                  <a:lnTo>
                    <a:pt x="134" y="71"/>
                  </a:lnTo>
                  <a:lnTo>
                    <a:pt x="134" y="74"/>
                  </a:lnTo>
                  <a:lnTo>
                    <a:pt x="134" y="78"/>
                  </a:lnTo>
                  <a:lnTo>
                    <a:pt x="136" y="81"/>
                  </a:lnTo>
                  <a:lnTo>
                    <a:pt x="137" y="86"/>
                  </a:lnTo>
                  <a:lnTo>
                    <a:pt x="137" y="89"/>
                  </a:lnTo>
                  <a:lnTo>
                    <a:pt x="137" y="93"/>
                  </a:lnTo>
                  <a:lnTo>
                    <a:pt x="137" y="96"/>
                  </a:lnTo>
                  <a:lnTo>
                    <a:pt x="139" y="101"/>
                  </a:lnTo>
                  <a:lnTo>
                    <a:pt x="139" y="104"/>
                  </a:lnTo>
                  <a:lnTo>
                    <a:pt x="139" y="107"/>
                  </a:lnTo>
                  <a:lnTo>
                    <a:pt x="139" y="111"/>
                  </a:lnTo>
                  <a:lnTo>
                    <a:pt x="139" y="116"/>
                  </a:lnTo>
                  <a:lnTo>
                    <a:pt x="139" y="119"/>
                  </a:lnTo>
                  <a:lnTo>
                    <a:pt x="137" y="121"/>
                  </a:lnTo>
                  <a:lnTo>
                    <a:pt x="137" y="126"/>
                  </a:lnTo>
                  <a:lnTo>
                    <a:pt x="137" y="130"/>
                  </a:lnTo>
                  <a:lnTo>
                    <a:pt x="136" y="133"/>
                  </a:lnTo>
                  <a:lnTo>
                    <a:pt x="136" y="138"/>
                  </a:lnTo>
                  <a:lnTo>
                    <a:pt x="134" y="141"/>
                  </a:lnTo>
                  <a:lnTo>
                    <a:pt x="133" y="145"/>
                  </a:lnTo>
                  <a:lnTo>
                    <a:pt x="133" y="148"/>
                  </a:lnTo>
                  <a:lnTo>
                    <a:pt x="130" y="153"/>
                  </a:lnTo>
                  <a:lnTo>
                    <a:pt x="130" y="156"/>
                  </a:lnTo>
                  <a:lnTo>
                    <a:pt x="127" y="160"/>
                  </a:lnTo>
                  <a:lnTo>
                    <a:pt x="125" y="163"/>
                  </a:lnTo>
                  <a:lnTo>
                    <a:pt x="124" y="168"/>
                  </a:lnTo>
                  <a:lnTo>
                    <a:pt x="121" y="171"/>
                  </a:lnTo>
                  <a:lnTo>
                    <a:pt x="119" y="175"/>
                  </a:lnTo>
                  <a:lnTo>
                    <a:pt x="116" y="178"/>
                  </a:lnTo>
                  <a:lnTo>
                    <a:pt x="113" y="182"/>
                  </a:lnTo>
                  <a:lnTo>
                    <a:pt x="112" y="185"/>
                  </a:lnTo>
                  <a:lnTo>
                    <a:pt x="110" y="188"/>
                  </a:lnTo>
                  <a:lnTo>
                    <a:pt x="107" y="193"/>
                  </a:lnTo>
                  <a:lnTo>
                    <a:pt x="107" y="196"/>
                  </a:lnTo>
                  <a:lnTo>
                    <a:pt x="106" y="200"/>
                  </a:lnTo>
                  <a:lnTo>
                    <a:pt x="104" y="205"/>
                  </a:lnTo>
                  <a:lnTo>
                    <a:pt x="103" y="208"/>
                  </a:lnTo>
                  <a:lnTo>
                    <a:pt x="103" y="212"/>
                  </a:lnTo>
                  <a:lnTo>
                    <a:pt x="103" y="217"/>
                  </a:lnTo>
                  <a:lnTo>
                    <a:pt x="103" y="221"/>
                  </a:lnTo>
                  <a:lnTo>
                    <a:pt x="101" y="224"/>
                  </a:lnTo>
                  <a:lnTo>
                    <a:pt x="101" y="229"/>
                  </a:lnTo>
                  <a:lnTo>
                    <a:pt x="101" y="232"/>
                  </a:lnTo>
                  <a:lnTo>
                    <a:pt x="103" y="236"/>
                  </a:lnTo>
                  <a:lnTo>
                    <a:pt x="103" y="240"/>
                  </a:lnTo>
                  <a:lnTo>
                    <a:pt x="103" y="245"/>
                  </a:lnTo>
                  <a:lnTo>
                    <a:pt x="103" y="248"/>
                  </a:lnTo>
                  <a:lnTo>
                    <a:pt x="104" y="252"/>
                  </a:lnTo>
                  <a:lnTo>
                    <a:pt x="104" y="257"/>
                  </a:lnTo>
                  <a:lnTo>
                    <a:pt x="106" y="261"/>
                  </a:lnTo>
                  <a:lnTo>
                    <a:pt x="106" y="264"/>
                  </a:lnTo>
                  <a:lnTo>
                    <a:pt x="107" y="269"/>
                  </a:lnTo>
                  <a:lnTo>
                    <a:pt x="109" y="272"/>
                  </a:lnTo>
                  <a:lnTo>
                    <a:pt x="110" y="276"/>
                  </a:lnTo>
                  <a:lnTo>
                    <a:pt x="112" y="281"/>
                  </a:lnTo>
                  <a:lnTo>
                    <a:pt x="113" y="284"/>
                  </a:lnTo>
                  <a:lnTo>
                    <a:pt x="113" y="288"/>
                  </a:lnTo>
                  <a:lnTo>
                    <a:pt x="116" y="291"/>
                  </a:lnTo>
                  <a:lnTo>
                    <a:pt x="116" y="296"/>
                  </a:lnTo>
                  <a:lnTo>
                    <a:pt x="119" y="298"/>
                  </a:lnTo>
                  <a:lnTo>
                    <a:pt x="121" y="303"/>
                  </a:lnTo>
                  <a:lnTo>
                    <a:pt x="122" y="306"/>
                  </a:lnTo>
                  <a:lnTo>
                    <a:pt x="124" y="309"/>
                  </a:lnTo>
                  <a:lnTo>
                    <a:pt x="125" y="313"/>
                  </a:lnTo>
                  <a:lnTo>
                    <a:pt x="127" y="316"/>
                  </a:lnTo>
                  <a:lnTo>
                    <a:pt x="130" y="319"/>
                  </a:lnTo>
                  <a:lnTo>
                    <a:pt x="130" y="322"/>
                  </a:lnTo>
                  <a:lnTo>
                    <a:pt x="133" y="325"/>
                  </a:lnTo>
                  <a:lnTo>
                    <a:pt x="134" y="328"/>
                  </a:lnTo>
                  <a:lnTo>
                    <a:pt x="136" y="331"/>
                  </a:lnTo>
                  <a:lnTo>
                    <a:pt x="137" y="334"/>
                  </a:lnTo>
                  <a:lnTo>
                    <a:pt x="139" y="337"/>
                  </a:lnTo>
                  <a:lnTo>
                    <a:pt x="140" y="340"/>
                  </a:lnTo>
                  <a:lnTo>
                    <a:pt x="143" y="342"/>
                  </a:lnTo>
                  <a:lnTo>
                    <a:pt x="143" y="345"/>
                  </a:lnTo>
                  <a:lnTo>
                    <a:pt x="146" y="348"/>
                  </a:lnTo>
                  <a:lnTo>
                    <a:pt x="148" y="349"/>
                  </a:lnTo>
                  <a:lnTo>
                    <a:pt x="148" y="352"/>
                  </a:lnTo>
                  <a:lnTo>
                    <a:pt x="149" y="354"/>
                  </a:lnTo>
                  <a:lnTo>
                    <a:pt x="151" y="355"/>
                  </a:lnTo>
                  <a:lnTo>
                    <a:pt x="152" y="357"/>
                  </a:lnTo>
                  <a:lnTo>
                    <a:pt x="154" y="358"/>
                  </a:lnTo>
                  <a:lnTo>
                    <a:pt x="155" y="359"/>
                  </a:lnTo>
                  <a:lnTo>
                    <a:pt x="157" y="361"/>
                  </a:lnTo>
                  <a:lnTo>
                    <a:pt x="157" y="362"/>
                  </a:lnTo>
                  <a:lnTo>
                    <a:pt x="157" y="364"/>
                  </a:lnTo>
                  <a:lnTo>
                    <a:pt x="158" y="364"/>
                  </a:lnTo>
                  <a:lnTo>
                    <a:pt x="160" y="365"/>
                  </a:lnTo>
                  <a:lnTo>
                    <a:pt x="160" y="365"/>
                  </a:lnTo>
                  <a:lnTo>
                    <a:pt x="160" y="367"/>
                  </a:lnTo>
                  <a:lnTo>
                    <a:pt x="0" y="364"/>
                  </a:lnTo>
                  <a:lnTo>
                    <a:pt x="8" y="2"/>
                  </a:lnTo>
                  <a:lnTo>
                    <a:pt x="8" y="2"/>
                  </a:lnTo>
                  <a:close/>
                </a:path>
              </a:pathLst>
            </a:custGeom>
            <a:solidFill>
              <a:srgbClr val="4F2982"/>
            </a:solidFill>
            <a:ln w="9525">
              <a:noFill/>
              <a:round/>
              <a:headEnd/>
              <a:tailEnd/>
            </a:ln>
          </p:spPr>
          <p:txBody>
            <a:bodyPr>
              <a:prstTxWarp prst="textNoShape">
                <a:avLst/>
              </a:prstTxWarp>
            </a:bodyPr>
            <a:lstStyle/>
            <a:p>
              <a:endParaRPr lang="en-US"/>
            </a:p>
          </p:txBody>
        </p:sp>
        <p:sp>
          <p:nvSpPr>
            <p:cNvPr id="3840230" name="Freeform 230"/>
            <p:cNvSpPr>
              <a:spLocks/>
            </p:cNvSpPr>
            <p:nvPr/>
          </p:nvSpPr>
          <p:spPr bwMode="auto">
            <a:xfrm>
              <a:off x="385" y="1736"/>
              <a:ext cx="283" cy="65"/>
            </a:xfrm>
            <a:custGeom>
              <a:avLst/>
              <a:gdLst/>
              <a:ahLst/>
              <a:cxnLst>
                <a:cxn ang="0">
                  <a:pos x="31" y="3"/>
                </a:cxn>
                <a:cxn ang="0">
                  <a:pos x="0" y="65"/>
                </a:cxn>
                <a:cxn ang="0">
                  <a:pos x="283" y="65"/>
                </a:cxn>
                <a:cxn ang="0">
                  <a:pos x="238" y="0"/>
                </a:cxn>
                <a:cxn ang="0">
                  <a:pos x="31" y="3"/>
                </a:cxn>
                <a:cxn ang="0">
                  <a:pos x="31" y="3"/>
                </a:cxn>
              </a:cxnLst>
              <a:rect l="0" t="0" r="r" b="b"/>
              <a:pathLst>
                <a:path w="283" h="65">
                  <a:moveTo>
                    <a:pt x="31" y="3"/>
                  </a:moveTo>
                  <a:lnTo>
                    <a:pt x="0" y="65"/>
                  </a:lnTo>
                  <a:lnTo>
                    <a:pt x="283" y="65"/>
                  </a:lnTo>
                  <a:lnTo>
                    <a:pt x="238" y="0"/>
                  </a:lnTo>
                  <a:lnTo>
                    <a:pt x="31" y="3"/>
                  </a:lnTo>
                  <a:lnTo>
                    <a:pt x="31" y="3"/>
                  </a:lnTo>
                  <a:close/>
                </a:path>
              </a:pathLst>
            </a:custGeom>
            <a:solidFill>
              <a:srgbClr val="000000"/>
            </a:solidFill>
            <a:ln w="9525">
              <a:noFill/>
              <a:round/>
              <a:headEnd/>
              <a:tailEnd/>
            </a:ln>
          </p:spPr>
          <p:txBody>
            <a:bodyPr>
              <a:prstTxWarp prst="textNoShape">
                <a:avLst/>
              </a:prstTxWarp>
            </a:bodyPr>
            <a:lstStyle/>
            <a:p>
              <a:endParaRPr lang="en-US"/>
            </a:p>
          </p:txBody>
        </p:sp>
        <p:sp>
          <p:nvSpPr>
            <p:cNvPr id="3840231" name="Freeform 231"/>
            <p:cNvSpPr>
              <a:spLocks/>
            </p:cNvSpPr>
            <p:nvPr/>
          </p:nvSpPr>
          <p:spPr bwMode="auto">
            <a:xfrm>
              <a:off x="409" y="1719"/>
              <a:ext cx="235" cy="69"/>
            </a:xfrm>
            <a:custGeom>
              <a:avLst/>
              <a:gdLst/>
              <a:ahLst/>
              <a:cxnLst>
                <a:cxn ang="0">
                  <a:pos x="30" y="5"/>
                </a:cxn>
                <a:cxn ang="0">
                  <a:pos x="0" y="69"/>
                </a:cxn>
                <a:cxn ang="0">
                  <a:pos x="235" y="69"/>
                </a:cxn>
                <a:cxn ang="0">
                  <a:pos x="194" y="0"/>
                </a:cxn>
                <a:cxn ang="0">
                  <a:pos x="30" y="5"/>
                </a:cxn>
                <a:cxn ang="0">
                  <a:pos x="30" y="5"/>
                </a:cxn>
              </a:cxnLst>
              <a:rect l="0" t="0" r="r" b="b"/>
              <a:pathLst>
                <a:path w="235" h="69">
                  <a:moveTo>
                    <a:pt x="30" y="5"/>
                  </a:moveTo>
                  <a:lnTo>
                    <a:pt x="0" y="69"/>
                  </a:lnTo>
                  <a:lnTo>
                    <a:pt x="235" y="69"/>
                  </a:lnTo>
                  <a:lnTo>
                    <a:pt x="194" y="0"/>
                  </a:lnTo>
                  <a:lnTo>
                    <a:pt x="30" y="5"/>
                  </a:lnTo>
                  <a:lnTo>
                    <a:pt x="30" y="5"/>
                  </a:lnTo>
                  <a:close/>
                </a:path>
              </a:pathLst>
            </a:custGeom>
            <a:solidFill>
              <a:srgbClr val="FFFFFF"/>
            </a:solidFill>
            <a:ln w="9525">
              <a:noFill/>
              <a:round/>
              <a:headEnd/>
              <a:tailEnd/>
            </a:ln>
          </p:spPr>
          <p:txBody>
            <a:bodyPr>
              <a:prstTxWarp prst="textNoShape">
                <a:avLst/>
              </a:prstTxWarp>
            </a:bodyPr>
            <a:lstStyle/>
            <a:p>
              <a:endParaRPr lang="en-US"/>
            </a:p>
          </p:txBody>
        </p:sp>
        <p:sp>
          <p:nvSpPr>
            <p:cNvPr id="3840232" name="Freeform 232"/>
            <p:cNvSpPr>
              <a:spLocks/>
            </p:cNvSpPr>
            <p:nvPr/>
          </p:nvSpPr>
          <p:spPr bwMode="auto">
            <a:xfrm>
              <a:off x="422" y="1456"/>
              <a:ext cx="133" cy="287"/>
            </a:xfrm>
            <a:custGeom>
              <a:avLst/>
              <a:gdLst/>
              <a:ahLst/>
              <a:cxnLst>
                <a:cxn ang="0">
                  <a:pos x="133" y="0"/>
                </a:cxn>
                <a:cxn ang="0">
                  <a:pos x="128" y="0"/>
                </a:cxn>
                <a:cxn ang="0">
                  <a:pos x="124" y="1"/>
                </a:cxn>
                <a:cxn ang="0">
                  <a:pos x="120" y="1"/>
                </a:cxn>
                <a:cxn ang="0">
                  <a:pos x="115" y="3"/>
                </a:cxn>
                <a:cxn ang="0">
                  <a:pos x="112" y="4"/>
                </a:cxn>
                <a:cxn ang="0">
                  <a:pos x="108" y="4"/>
                </a:cxn>
                <a:cxn ang="0">
                  <a:pos x="102" y="6"/>
                </a:cxn>
                <a:cxn ang="0">
                  <a:pos x="97" y="7"/>
                </a:cxn>
                <a:cxn ang="0">
                  <a:pos x="91" y="9"/>
                </a:cxn>
                <a:cxn ang="0">
                  <a:pos x="85" y="10"/>
                </a:cxn>
                <a:cxn ang="0">
                  <a:pos x="79" y="12"/>
                </a:cxn>
                <a:cxn ang="0">
                  <a:pos x="73" y="13"/>
                </a:cxn>
                <a:cxn ang="0">
                  <a:pos x="69" y="15"/>
                </a:cxn>
                <a:cxn ang="0">
                  <a:pos x="63" y="18"/>
                </a:cxn>
                <a:cxn ang="0">
                  <a:pos x="57" y="19"/>
                </a:cxn>
                <a:cxn ang="0">
                  <a:pos x="51" y="22"/>
                </a:cxn>
                <a:cxn ang="0">
                  <a:pos x="47" y="25"/>
                </a:cxn>
                <a:cxn ang="0">
                  <a:pos x="42" y="28"/>
                </a:cxn>
                <a:cxn ang="0">
                  <a:pos x="38" y="30"/>
                </a:cxn>
                <a:cxn ang="0">
                  <a:pos x="33" y="34"/>
                </a:cxn>
                <a:cxn ang="0">
                  <a:pos x="29" y="39"/>
                </a:cxn>
                <a:cxn ang="0">
                  <a:pos x="24" y="43"/>
                </a:cxn>
                <a:cxn ang="0">
                  <a:pos x="23" y="47"/>
                </a:cxn>
                <a:cxn ang="0">
                  <a:pos x="20" y="50"/>
                </a:cxn>
                <a:cxn ang="0">
                  <a:pos x="17" y="55"/>
                </a:cxn>
                <a:cxn ang="0">
                  <a:pos x="14" y="61"/>
                </a:cxn>
                <a:cxn ang="0">
                  <a:pos x="12" y="67"/>
                </a:cxn>
                <a:cxn ang="0">
                  <a:pos x="9" y="73"/>
                </a:cxn>
                <a:cxn ang="0">
                  <a:pos x="8" y="80"/>
                </a:cxn>
                <a:cxn ang="0">
                  <a:pos x="5" y="88"/>
                </a:cxn>
                <a:cxn ang="0">
                  <a:pos x="3" y="97"/>
                </a:cxn>
                <a:cxn ang="0">
                  <a:pos x="2" y="106"/>
                </a:cxn>
                <a:cxn ang="0">
                  <a:pos x="2" y="114"/>
                </a:cxn>
                <a:cxn ang="0">
                  <a:pos x="0" y="126"/>
                </a:cxn>
                <a:cxn ang="0">
                  <a:pos x="0" y="137"/>
                </a:cxn>
                <a:cxn ang="0">
                  <a:pos x="0" y="147"/>
                </a:cxn>
                <a:cxn ang="0">
                  <a:pos x="0" y="158"/>
                </a:cxn>
                <a:cxn ang="0">
                  <a:pos x="0" y="168"/>
                </a:cxn>
                <a:cxn ang="0">
                  <a:pos x="2" y="180"/>
                </a:cxn>
                <a:cxn ang="0">
                  <a:pos x="3" y="190"/>
                </a:cxn>
                <a:cxn ang="0">
                  <a:pos x="3" y="201"/>
                </a:cxn>
                <a:cxn ang="0">
                  <a:pos x="6" y="211"/>
                </a:cxn>
                <a:cxn ang="0">
                  <a:pos x="6" y="220"/>
                </a:cxn>
                <a:cxn ang="0">
                  <a:pos x="8" y="230"/>
                </a:cxn>
                <a:cxn ang="0">
                  <a:pos x="9" y="239"/>
                </a:cxn>
                <a:cxn ang="0">
                  <a:pos x="11" y="247"/>
                </a:cxn>
                <a:cxn ang="0">
                  <a:pos x="12" y="256"/>
                </a:cxn>
                <a:cxn ang="0">
                  <a:pos x="14" y="263"/>
                </a:cxn>
                <a:cxn ang="0">
                  <a:pos x="15" y="268"/>
                </a:cxn>
                <a:cxn ang="0">
                  <a:pos x="17" y="274"/>
                </a:cxn>
                <a:cxn ang="0">
                  <a:pos x="18" y="278"/>
                </a:cxn>
                <a:cxn ang="0">
                  <a:pos x="20" y="283"/>
                </a:cxn>
                <a:cxn ang="0">
                  <a:pos x="20" y="287"/>
                </a:cxn>
                <a:cxn ang="0">
                  <a:pos x="118" y="77"/>
                </a:cxn>
                <a:cxn ang="0">
                  <a:pos x="133" y="0"/>
                </a:cxn>
              </a:cxnLst>
              <a:rect l="0" t="0" r="r" b="b"/>
              <a:pathLst>
                <a:path w="133" h="287">
                  <a:moveTo>
                    <a:pt x="133" y="0"/>
                  </a:moveTo>
                  <a:lnTo>
                    <a:pt x="133" y="0"/>
                  </a:lnTo>
                  <a:lnTo>
                    <a:pt x="133" y="0"/>
                  </a:lnTo>
                  <a:lnTo>
                    <a:pt x="131" y="0"/>
                  </a:lnTo>
                  <a:lnTo>
                    <a:pt x="130" y="0"/>
                  </a:lnTo>
                  <a:lnTo>
                    <a:pt x="128" y="0"/>
                  </a:lnTo>
                  <a:lnTo>
                    <a:pt x="127" y="1"/>
                  </a:lnTo>
                  <a:lnTo>
                    <a:pt x="125" y="1"/>
                  </a:lnTo>
                  <a:lnTo>
                    <a:pt x="124" y="1"/>
                  </a:lnTo>
                  <a:lnTo>
                    <a:pt x="122" y="1"/>
                  </a:lnTo>
                  <a:lnTo>
                    <a:pt x="121" y="1"/>
                  </a:lnTo>
                  <a:lnTo>
                    <a:pt x="120" y="1"/>
                  </a:lnTo>
                  <a:lnTo>
                    <a:pt x="118" y="3"/>
                  </a:lnTo>
                  <a:lnTo>
                    <a:pt x="118" y="3"/>
                  </a:lnTo>
                  <a:lnTo>
                    <a:pt x="115" y="3"/>
                  </a:lnTo>
                  <a:lnTo>
                    <a:pt x="115" y="3"/>
                  </a:lnTo>
                  <a:lnTo>
                    <a:pt x="114" y="3"/>
                  </a:lnTo>
                  <a:lnTo>
                    <a:pt x="112" y="4"/>
                  </a:lnTo>
                  <a:lnTo>
                    <a:pt x="111" y="4"/>
                  </a:lnTo>
                  <a:lnTo>
                    <a:pt x="108" y="4"/>
                  </a:lnTo>
                  <a:lnTo>
                    <a:pt x="108" y="4"/>
                  </a:lnTo>
                  <a:lnTo>
                    <a:pt x="105" y="6"/>
                  </a:lnTo>
                  <a:lnTo>
                    <a:pt x="103" y="6"/>
                  </a:lnTo>
                  <a:lnTo>
                    <a:pt x="102" y="6"/>
                  </a:lnTo>
                  <a:lnTo>
                    <a:pt x="100" y="7"/>
                  </a:lnTo>
                  <a:lnTo>
                    <a:pt x="99" y="7"/>
                  </a:lnTo>
                  <a:lnTo>
                    <a:pt x="97" y="7"/>
                  </a:lnTo>
                  <a:lnTo>
                    <a:pt x="94" y="7"/>
                  </a:lnTo>
                  <a:lnTo>
                    <a:pt x="93" y="9"/>
                  </a:lnTo>
                  <a:lnTo>
                    <a:pt x="91" y="9"/>
                  </a:lnTo>
                  <a:lnTo>
                    <a:pt x="88" y="9"/>
                  </a:lnTo>
                  <a:lnTo>
                    <a:pt x="87" y="10"/>
                  </a:lnTo>
                  <a:lnTo>
                    <a:pt x="85" y="10"/>
                  </a:lnTo>
                  <a:lnTo>
                    <a:pt x="84" y="10"/>
                  </a:lnTo>
                  <a:lnTo>
                    <a:pt x="82" y="12"/>
                  </a:lnTo>
                  <a:lnTo>
                    <a:pt x="79" y="12"/>
                  </a:lnTo>
                  <a:lnTo>
                    <a:pt x="78" y="12"/>
                  </a:lnTo>
                  <a:lnTo>
                    <a:pt x="76" y="13"/>
                  </a:lnTo>
                  <a:lnTo>
                    <a:pt x="73" y="13"/>
                  </a:lnTo>
                  <a:lnTo>
                    <a:pt x="72" y="15"/>
                  </a:lnTo>
                  <a:lnTo>
                    <a:pt x="70" y="15"/>
                  </a:lnTo>
                  <a:lnTo>
                    <a:pt x="69" y="15"/>
                  </a:lnTo>
                  <a:lnTo>
                    <a:pt x="66" y="16"/>
                  </a:lnTo>
                  <a:lnTo>
                    <a:pt x="64" y="16"/>
                  </a:lnTo>
                  <a:lnTo>
                    <a:pt x="63" y="18"/>
                  </a:lnTo>
                  <a:lnTo>
                    <a:pt x="60" y="18"/>
                  </a:lnTo>
                  <a:lnTo>
                    <a:pt x="58" y="19"/>
                  </a:lnTo>
                  <a:lnTo>
                    <a:pt x="57" y="19"/>
                  </a:lnTo>
                  <a:lnTo>
                    <a:pt x="55" y="21"/>
                  </a:lnTo>
                  <a:lnTo>
                    <a:pt x="54" y="21"/>
                  </a:lnTo>
                  <a:lnTo>
                    <a:pt x="51" y="22"/>
                  </a:lnTo>
                  <a:lnTo>
                    <a:pt x="50" y="22"/>
                  </a:lnTo>
                  <a:lnTo>
                    <a:pt x="48" y="24"/>
                  </a:lnTo>
                  <a:lnTo>
                    <a:pt x="47" y="25"/>
                  </a:lnTo>
                  <a:lnTo>
                    <a:pt x="45" y="25"/>
                  </a:lnTo>
                  <a:lnTo>
                    <a:pt x="44" y="27"/>
                  </a:lnTo>
                  <a:lnTo>
                    <a:pt x="42" y="28"/>
                  </a:lnTo>
                  <a:lnTo>
                    <a:pt x="42" y="28"/>
                  </a:lnTo>
                  <a:lnTo>
                    <a:pt x="41" y="28"/>
                  </a:lnTo>
                  <a:lnTo>
                    <a:pt x="38" y="30"/>
                  </a:lnTo>
                  <a:lnTo>
                    <a:pt x="36" y="31"/>
                  </a:lnTo>
                  <a:lnTo>
                    <a:pt x="35" y="33"/>
                  </a:lnTo>
                  <a:lnTo>
                    <a:pt x="33" y="34"/>
                  </a:lnTo>
                  <a:lnTo>
                    <a:pt x="32" y="36"/>
                  </a:lnTo>
                  <a:lnTo>
                    <a:pt x="30" y="37"/>
                  </a:lnTo>
                  <a:lnTo>
                    <a:pt x="29" y="39"/>
                  </a:lnTo>
                  <a:lnTo>
                    <a:pt x="27" y="40"/>
                  </a:lnTo>
                  <a:lnTo>
                    <a:pt x="26" y="42"/>
                  </a:lnTo>
                  <a:lnTo>
                    <a:pt x="24" y="43"/>
                  </a:lnTo>
                  <a:lnTo>
                    <a:pt x="24" y="45"/>
                  </a:lnTo>
                  <a:lnTo>
                    <a:pt x="24" y="46"/>
                  </a:lnTo>
                  <a:lnTo>
                    <a:pt x="23" y="47"/>
                  </a:lnTo>
                  <a:lnTo>
                    <a:pt x="21" y="47"/>
                  </a:lnTo>
                  <a:lnTo>
                    <a:pt x="20" y="49"/>
                  </a:lnTo>
                  <a:lnTo>
                    <a:pt x="20" y="50"/>
                  </a:lnTo>
                  <a:lnTo>
                    <a:pt x="18" y="52"/>
                  </a:lnTo>
                  <a:lnTo>
                    <a:pt x="18" y="53"/>
                  </a:lnTo>
                  <a:lnTo>
                    <a:pt x="17" y="55"/>
                  </a:lnTo>
                  <a:lnTo>
                    <a:pt x="17" y="58"/>
                  </a:lnTo>
                  <a:lnTo>
                    <a:pt x="15" y="59"/>
                  </a:lnTo>
                  <a:lnTo>
                    <a:pt x="14" y="61"/>
                  </a:lnTo>
                  <a:lnTo>
                    <a:pt x="14" y="62"/>
                  </a:lnTo>
                  <a:lnTo>
                    <a:pt x="12" y="65"/>
                  </a:lnTo>
                  <a:lnTo>
                    <a:pt x="12" y="67"/>
                  </a:lnTo>
                  <a:lnTo>
                    <a:pt x="11" y="68"/>
                  </a:lnTo>
                  <a:lnTo>
                    <a:pt x="11" y="71"/>
                  </a:lnTo>
                  <a:lnTo>
                    <a:pt x="9" y="73"/>
                  </a:lnTo>
                  <a:lnTo>
                    <a:pt x="8" y="76"/>
                  </a:lnTo>
                  <a:lnTo>
                    <a:pt x="8" y="77"/>
                  </a:lnTo>
                  <a:lnTo>
                    <a:pt x="8" y="80"/>
                  </a:lnTo>
                  <a:lnTo>
                    <a:pt x="6" y="83"/>
                  </a:lnTo>
                  <a:lnTo>
                    <a:pt x="6" y="85"/>
                  </a:lnTo>
                  <a:lnTo>
                    <a:pt x="5" y="88"/>
                  </a:lnTo>
                  <a:lnTo>
                    <a:pt x="5" y="91"/>
                  </a:lnTo>
                  <a:lnTo>
                    <a:pt x="5" y="94"/>
                  </a:lnTo>
                  <a:lnTo>
                    <a:pt x="3" y="97"/>
                  </a:lnTo>
                  <a:lnTo>
                    <a:pt x="3" y="100"/>
                  </a:lnTo>
                  <a:lnTo>
                    <a:pt x="3" y="103"/>
                  </a:lnTo>
                  <a:lnTo>
                    <a:pt x="2" y="106"/>
                  </a:lnTo>
                  <a:lnTo>
                    <a:pt x="2" y="108"/>
                  </a:lnTo>
                  <a:lnTo>
                    <a:pt x="2" y="111"/>
                  </a:lnTo>
                  <a:lnTo>
                    <a:pt x="2" y="114"/>
                  </a:lnTo>
                  <a:lnTo>
                    <a:pt x="2" y="119"/>
                  </a:lnTo>
                  <a:lnTo>
                    <a:pt x="0" y="122"/>
                  </a:lnTo>
                  <a:lnTo>
                    <a:pt x="0" y="126"/>
                  </a:lnTo>
                  <a:lnTo>
                    <a:pt x="0" y="129"/>
                  </a:lnTo>
                  <a:lnTo>
                    <a:pt x="0" y="132"/>
                  </a:lnTo>
                  <a:lnTo>
                    <a:pt x="0" y="137"/>
                  </a:lnTo>
                  <a:lnTo>
                    <a:pt x="0" y="140"/>
                  </a:lnTo>
                  <a:lnTo>
                    <a:pt x="0" y="143"/>
                  </a:lnTo>
                  <a:lnTo>
                    <a:pt x="0" y="147"/>
                  </a:lnTo>
                  <a:lnTo>
                    <a:pt x="0" y="150"/>
                  </a:lnTo>
                  <a:lnTo>
                    <a:pt x="0" y="155"/>
                  </a:lnTo>
                  <a:lnTo>
                    <a:pt x="0" y="158"/>
                  </a:lnTo>
                  <a:lnTo>
                    <a:pt x="0" y="162"/>
                  </a:lnTo>
                  <a:lnTo>
                    <a:pt x="0" y="165"/>
                  </a:lnTo>
                  <a:lnTo>
                    <a:pt x="0" y="168"/>
                  </a:lnTo>
                  <a:lnTo>
                    <a:pt x="2" y="172"/>
                  </a:lnTo>
                  <a:lnTo>
                    <a:pt x="2" y="175"/>
                  </a:lnTo>
                  <a:lnTo>
                    <a:pt x="2" y="180"/>
                  </a:lnTo>
                  <a:lnTo>
                    <a:pt x="2" y="183"/>
                  </a:lnTo>
                  <a:lnTo>
                    <a:pt x="2" y="186"/>
                  </a:lnTo>
                  <a:lnTo>
                    <a:pt x="3" y="190"/>
                  </a:lnTo>
                  <a:lnTo>
                    <a:pt x="3" y="193"/>
                  </a:lnTo>
                  <a:lnTo>
                    <a:pt x="3" y="196"/>
                  </a:lnTo>
                  <a:lnTo>
                    <a:pt x="3" y="201"/>
                  </a:lnTo>
                  <a:lnTo>
                    <a:pt x="5" y="204"/>
                  </a:lnTo>
                  <a:lnTo>
                    <a:pt x="5" y="207"/>
                  </a:lnTo>
                  <a:lnTo>
                    <a:pt x="6" y="211"/>
                  </a:lnTo>
                  <a:lnTo>
                    <a:pt x="6" y="214"/>
                  </a:lnTo>
                  <a:lnTo>
                    <a:pt x="6" y="217"/>
                  </a:lnTo>
                  <a:lnTo>
                    <a:pt x="6" y="220"/>
                  </a:lnTo>
                  <a:lnTo>
                    <a:pt x="8" y="223"/>
                  </a:lnTo>
                  <a:lnTo>
                    <a:pt x="8" y="226"/>
                  </a:lnTo>
                  <a:lnTo>
                    <a:pt x="8" y="230"/>
                  </a:lnTo>
                  <a:lnTo>
                    <a:pt x="9" y="233"/>
                  </a:lnTo>
                  <a:lnTo>
                    <a:pt x="9" y="236"/>
                  </a:lnTo>
                  <a:lnTo>
                    <a:pt x="9" y="239"/>
                  </a:lnTo>
                  <a:lnTo>
                    <a:pt x="11" y="242"/>
                  </a:lnTo>
                  <a:lnTo>
                    <a:pt x="11" y="244"/>
                  </a:lnTo>
                  <a:lnTo>
                    <a:pt x="11" y="247"/>
                  </a:lnTo>
                  <a:lnTo>
                    <a:pt x="12" y="250"/>
                  </a:lnTo>
                  <a:lnTo>
                    <a:pt x="12" y="253"/>
                  </a:lnTo>
                  <a:lnTo>
                    <a:pt x="12" y="256"/>
                  </a:lnTo>
                  <a:lnTo>
                    <a:pt x="14" y="257"/>
                  </a:lnTo>
                  <a:lnTo>
                    <a:pt x="14" y="260"/>
                  </a:lnTo>
                  <a:lnTo>
                    <a:pt x="14" y="263"/>
                  </a:lnTo>
                  <a:lnTo>
                    <a:pt x="15" y="265"/>
                  </a:lnTo>
                  <a:lnTo>
                    <a:pt x="15" y="266"/>
                  </a:lnTo>
                  <a:lnTo>
                    <a:pt x="15" y="268"/>
                  </a:lnTo>
                  <a:lnTo>
                    <a:pt x="17" y="271"/>
                  </a:lnTo>
                  <a:lnTo>
                    <a:pt x="17" y="272"/>
                  </a:lnTo>
                  <a:lnTo>
                    <a:pt x="17" y="274"/>
                  </a:lnTo>
                  <a:lnTo>
                    <a:pt x="17" y="275"/>
                  </a:lnTo>
                  <a:lnTo>
                    <a:pt x="18" y="277"/>
                  </a:lnTo>
                  <a:lnTo>
                    <a:pt x="18" y="278"/>
                  </a:lnTo>
                  <a:lnTo>
                    <a:pt x="18" y="280"/>
                  </a:lnTo>
                  <a:lnTo>
                    <a:pt x="18" y="281"/>
                  </a:lnTo>
                  <a:lnTo>
                    <a:pt x="20" y="283"/>
                  </a:lnTo>
                  <a:lnTo>
                    <a:pt x="20" y="284"/>
                  </a:lnTo>
                  <a:lnTo>
                    <a:pt x="20" y="285"/>
                  </a:lnTo>
                  <a:lnTo>
                    <a:pt x="20" y="287"/>
                  </a:lnTo>
                  <a:lnTo>
                    <a:pt x="20" y="287"/>
                  </a:lnTo>
                  <a:lnTo>
                    <a:pt x="87" y="283"/>
                  </a:lnTo>
                  <a:lnTo>
                    <a:pt x="118" y="77"/>
                  </a:lnTo>
                  <a:lnTo>
                    <a:pt x="130" y="39"/>
                  </a:lnTo>
                  <a:lnTo>
                    <a:pt x="133" y="0"/>
                  </a:lnTo>
                  <a:lnTo>
                    <a:pt x="133" y="0"/>
                  </a:lnTo>
                  <a:close/>
                </a:path>
              </a:pathLst>
            </a:custGeom>
            <a:solidFill>
              <a:srgbClr val="BDC77A"/>
            </a:solidFill>
            <a:ln w="9525">
              <a:noFill/>
              <a:round/>
              <a:headEnd/>
              <a:tailEnd/>
            </a:ln>
          </p:spPr>
          <p:txBody>
            <a:bodyPr>
              <a:prstTxWarp prst="textNoShape">
                <a:avLst/>
              </a:prstTxWarp>
            </a:bodyPr>
            <a:lstStyle/>
            <a:p>
              <a:endParaRPr lang="en-US"/>
            </a:p>
          </p:txBody>
        </p:sp>
        <p:sp>
          <p:nvSpPr>
            <p:cNvPr id="3840233" name="Freeform 233"/>
            <p:cNvSpPr>
              <a:spLocks/>
            </p:cNvSpPr>
            <p:nvPr/>
          </p:nvSpPr>
          <p:spPr bwMode="auto">
            <a:xfrm>
              <a:off x="550" y="1469"/>
              <a:ext cx="124" cy="255"/>
            </a:xfrm>
            <a:custGeom>
              <a:avLst/>
              <a:gdLst/>
              <a:ahLst/>
              <a:cxnLst>
                <a:cxn ang="0">
                  <a:pos x="0" y="189"/>
                </a:cxn>
                <a:cxn ang="0">
                  <a:pos x="124" y="253"/>
                </a:cxn>
                <a:cxn ang="0">
                  <a:pos x="124" y="252"/>
                </a:cxn>
                <a:cxn ang="0">
                  <a:pos x="124" y="249"/>
                </a:cxn>
                <a:cxn ang="0">
                  <a:pos x="124" y="243"/>
                </a:cxn>
                <a:cxn ang="0">
                  <a:pos x="123" y="237"/>
                </a:cxn>
                <a:cxn ang="0">
                  <a:pos x="123" y="231"/>
                </a:cxn>
                <a:cxn ang="0">
                  <a:pos x="123" y="223"/>
                </a:cxn>
                <a:cxn ang="0">
                  <a:pos x="121" y="214"/>
                </a:cxn>
                <a:cxn ang="0">
                  <a:pos x="121" y="206"/>
                </a:cxn>
                <a:cxn ang="0">
                  <a:pos x="121" y="195"/>
                </a:cxn>
                <a:cxn ang="0">
                  <a:pos x="120" y="185"/>
                </a:cxn>
                <a:cxn ang="0">
                  <a:pos x="120" y="174"/>
                </a:cxn>
                <a:cxn ang="0">
                  <a:pos x="118" y="164"/>
                </a:cxn>
                <a:cxn ang="0">
                  <a:pos x="118" y="152"/>
                </a:cxn>
                <a:cxn ang="0">
                  <a:pos x="117" y="140"/>
                </a:cxn>
                <a:cxn ang="0">
                  <a:pos x="115" y="128"/>
                </a:cxn>
                <a:cxn ang="0">
                  <a:pos x="115" y="118"/>
                </a:cxn>
                <a:cxn ang="0">
                  <a:pos x="114" y="106"/>
                </a:cxn>
                <a:cxn ang="0">
                  <a:pos x="114" y="94"/>
                </a:cxn>
                <a:cxn ang="0">
                  <a:pos x="112" y="84"/>
                </a:cxn>
                <a:cxn ang="0">
                  <a:pos x="111" y="73"/>
                </a:cxn>
                <a:cxn ang="0">
                  <a:pos x="111" y="63"/>
                </a:cxn>
                <a:cxn ang="0">
                  <a:pos x="109" y="54"/>
                </a:cxn>
                <a:cxn ang="0">
                  <a:pos x="109" y="45"/>
                </a:cxn>
                <a:cxn ang="0">
                  <a:pos x="108" y="36"/>
                </a:cxn>
                <a:cxn ang="0">
                  <a:pos x="108" y="30"/>
                </a:cxn>
                <a:cxn ang="0">
                  <a:pos x="108" y="23"/>
                </a:cxn>
                <a:cxn ang="0">
                  <a:pos x="106" y="18"/>
                </a:cxn>
                <a:cxn ang="0">
                  <a:pos x="106" y="14"/>
                </a:cxn>
                <a:cxn ang="0">
                  <a:pos x="106" y="11"/>
                </a:cxn>
                <a:cxn ang="0">
                  <a:pos x="106" y="9"/>
                </a:cxn>
                <a:cxn ang="0">
                  <a:pos x="81" y="0"/>
                </a:cxn>
              </a:cxnLst>
              <a:rect l="0" t="0" r="r" b="b"/>
              <a:pathLst>
                <a:path w="124" h="255">
                  <a:moveTo>
                    <a:pt x="81" y="0"/>
                  </a:moveTo>
                  <a:lnTo>
                    <a:pt x="0" y="189"/>
                  </a:lnTo>
                  <a:lnTo>
                    <a:pt x="124" y="255"/>
                  </a:lnTo>
                  <a:lnTo>
                    <a:pt x="124" y="253"/>
                  </a:lnTo>
                  <a:lnTo>
                    <a:pt x="124" y="252"/>
                  </a:lnTo>
                  <a:lnTo>
                    <a:pt x="124" y="252"/>
                  </a:lnTo>
                  <a:lnTo>
                    <a:pt x="124" y="250"/>
                  </a:lnTo>
                  <a:lnTo>
                    <a:pt x="124" y="249"/>
                  </a:lnTo>
                  <a:lnTo>
                    <a:pt x="124" y="246"/>
                  </a:lnTo>
                  <a:lnTo>
                    <a:pt x="124" y="243"/>
                  </a:lnTo>
                  <a:lnTo>
                    <a:pt x="124" y="240"/>
                  </a:lnTo>
                  <a:lnTo>
                    <a:pt x="123" y="237"/>
                  </a:lnTo>
                  <a:lnTo>
                    <a:pt x="123" y="234"/>
                  </a:lnTo>
                  <a:lnTo>
                    <a:pt x="123" y="231"/>
                  </a:lnTo>
                  <a:lnTo>
                    <a:pt x="123" y="226"/>
                  </a:lnTo>
                  <a:lnTo>
                    <a:pt x="123" y="223"/>
                  </a:lnTo>
                  <a:lnTo>
                    <a:pt x="123" y="219"/>
                  </a:lnTo>
                  <a:lnTo>
                    <a:pt x="121" y="214"/>
                  </a:lnTo>
                  <a:lnTo>
                    <a:pt x="121" y="210"/>
                  </a:lnTo>
                  <a:lnTo>
                    <a:pt x="121" y="206"/>
                  </a:lnTo>
                  <a:lnTo>
                    <a:pt x="121" y="201"/>
                  </a:lnTo>
                  <a:lnTo>
                    <a:pt x="121" y="195"/>
                  </a:lnTo>
                  <a:lnTo>
                    <a:pt x="120" y="191"/>
                  </a:lnTo>
                  <a:lnTo>
                    <a:pt x="120" y="185"/>
                  </a:lnTo>
                  <a:lnTo>
                    <a:pt x="120" y="180"/>
                  </a:lnTo>
                  <a:lnTo>
                    <a:pt x="120" y="174"/>
                  </a:lnTo>
                  <a:lnTo>
                    <a:pt x="118" y="168"/>
                  </a:lnTo>
                  <a:lnTo>
                    <a:pt x="118" y="164"/>
                  </a:lnTo>
                  <a:lnTo>
                    <a:pt x="118" y="158"/>
                  </a:lnTo>
                  <a:lnTo>
                    <a:pt x="118" y="152"/>
                  </a:lnTo>
                  <a:lnTo>
                    <a:pt x="117" y="146"/>
                  </a:lnTo>
                  <a:lnTo>
                    <a:pt x="117" y="140"/>
                  </a:lnTo>
                  <a:lnTo>
                    <a:pt x="117" y="134"/>
                  </a:lnTo>
                  <a:lnTo>
                    <a:pt x="115" y="128"/>
                  </a:lnTo>
                  <a:lnTo>
                    <a:pt x="115" y="124"/>
                  </a:lnTo>
                  <a:lnTo>
                    <a:pt x="115" y="118"/>
                  </a:lnTo>
                  <a:lnTo>
                    <a:pt x="114" y="112"/>
                  </a:lnTo>
                  <a:lnTo>
                    <a:pt x="114" y="106"/>
                  </a:lnTo>
                  <a:lnTo>
                    <a:pt x="114" y="100"/>
                  </a:lnTo>
                  <a:lnTo>
                    <a:pt x="114" y="94"/>
                  </a:lnTo>
                  <a:lnTo>
                    <a:pt x="112" y="90"/>
                  </a:lnTo>
                  <a:lnTo>
                    <a:pt x="112" y="84"/>
                  </a:lnTo>
                  <a:lnTo>
                    <a:pt x="112" y="78"/>
                  </a:lnTo>
                  <a:lnTo>
                    <a:pt x="111" y="73"/>
                  </a:lnTo>
                  <a:lnTo>
                    <a:pt x="111" y="69"/>
                  </a:lnTo>
                  <a:lnTo>
                    <a:pt x="111" y="63"/>
                  </a:lnTo>
                  <a:lnTo>
                    <a:pt x="111" y="58"/>
                  </a:lnTo>
                  <a:lnTo>
                    <a:pt x="109" y="54"/>
                  </a:lnTo>
                  <a:lnTo>
                    <a:pt x="109" y="49"/>
                  </a:lnTo>
                  <a:lnTo>
                    <a:pt x="109" y="45"/>
                  </a:lnTo>
                  <a:lnTo>
                    <a:pt x="109" y="40"/>
                  </a:lnTo>
                  <a:lnTo>
                    <a:pt x="108" y="36"/>
                  </a:lnTo>
                  <a:lnTo>
                    <a:pt x="108" y="33"/>
                  </a:lnTo>
                  <a:lnTo>
                    <a:pt x="108" y="30"/>
                  </a:lnTo>
                  <a:lnTo>
                    <a:pt x="108" y="26"/>
                  </a:lnTo>
                  <a:lnTo>
                    <a:pt x="108" y="23"/>
                  </a:lnTo>
                  <a:lnTo>
                    <a:pt x="108" y="21"/>
                  </a:lnTo>
                  <a:lnTo>
                    <a:pt x="106" y="18"/>
                  </a:lnTo>
                  <a:lnTo>
                    <a:pt x="106" y="15"/>
                  </a:lnTo>
                  <a:lnTo>
                    <a:pt x="106" y="14"/>
                  </a:lnTo>
                  <a:lnTo>
                    <a:pt x="106" y="12"/>
                  </a:lnTo>
                  <a:lnTo>
                    <a:pt x="106" y="11"/>
                  </a:lnTo>
                  <a:lnTo>
                    <a:pt x="106" y="11"/>
                  </a:lnTo>
                  <a:lnTo>
                    <a:pt x="106" y="9"/>
                  </a:lnTo>
                  <a:lnTo>
                    <a:pt x="81" y="0"/>
                  </a:lnTo>
                  <a:lnTo>
                    <a:pt x="81" y="0"/>
                  </a:lnTo>
                  <a:close/>
                </a:path>
              </a:pathLst>
            </a:custGeom>
            <a:solidFill>
              <a:srgbClr val="BDC77A"/>
            </a:solidFill>
            <a:ln w="9525">
              <a:noFill/>
              <a:round/>
              <a:headEnd/>
              <a:tailEnd/>
            </a:ln>
          </p:spPr>
          <p:txBody>
            <a:bodyPr>
              <a:prstTxWarp prst="textNoShape">
                <a:avLst/>
              </a:prstTxWarp>
            </a:bodyPr>
            <a:lstStyle/>
            <a:p>
              <a:endParaRPr lang="en-US"/>
            </a:p>
          </p:txBody>
        </p:sp>
        <p:sp>
          <p:nvSpPr>
            <p:cNvPr id="3840234" name="Freeform 234"/>
            <p:cNvSpPr>
              <a:spLocks/>
            </p:cNvSpPr>
            <p:nvPr/>
          </p:nvSpPr>
          <p:spPr bwMode="auto">
            <a:xfrm>
              <a:off x="547" y="1380"/>
              <a:ext cx="75" cy="82"/>
            </a:xfrm>
            <a:custGeom>
              <a:avLst/>
              <a:gdLst/>
              <a:ahLst/>
              <a:cxnLst>
                <a:cxn ang="0">
                  <a:pos x="8" y="0"/>
                </a:cxn>
                <a:cxn ang="0">
                  <a:pos x="0" y="34"/>
                </a:cxn>
                <a:cxn ang="0">
                  <a:pos x="8" y="79"/>
                </a:cxn>
                <a:cxn ang="0">
                  <a:pos x="9" y="80"/>
                </a:cxn>
                <a:cxn ang="0">
                  <a:pos x="11" y="80"/>
                </a:cxn>
                <a:cxn ang="0">
                  <a:pos x="11" y="82"/>
                </a:cxn>
                <a:cxn ang="0">
                  <a:pos x="12" y="82"/>
                </a:cxn>
                <a:cxn ang="0">
                  <a:pos x="14" y="82"/>
                </a:cxn>
                <a:cxn ang="0">
                  <a:pos x="15" y="82"/>
                </a:cxn>
                <a:cxn ang="0">
                  <a:pos x="17" y="82"/>
                </a:cxn>
                <a:cxn ang="0">
                  <a:pos x="18" y="82"/>
                </a:cxn>
                <a:cxn ang="0">
                  <a:pos x="20" y="82"/>
                </a:cxn>
                <a:cxn ang="0">
                  <a:pos x="21" y="82"/>
                </a:cxn>
                <a:cxn ang="0">
                  <a:pos x="23" y="82"/>
                </a:cxn>
                <a:cxn ang="0">
                  <a:pos x="24" y="82"/>
                </a:cxn>
                <a:cxn ang="0">
                  <a:pos x="26" y="82"/>
                </a:cxn>
                <a:cxn ang="0">
                  <a:pos x="27" y="82"/>
                </a:cxn>
                <a:cxn ang="0">
                  <a:pos x="29" y="82"/>
                </a:cxn>
                <a:cxn ang="0">
                  <a:pos x="30" y="82"/>
                </a:cxn>
                <a:cxn ang="0">
                  <a:pos x="32" y="82"/>
                </a:cxn>
                <a:cxn ang="0">
                  <a:pos x="33" y="82"/>
                </a:cxn>
                <a:cxn ang="0">
                  <a:pos x="35" y="82"/>
                </a:cxn>
                <a:cxn ang="0">
                  <a:pos x="36" y="82"/>
                </a:cxn>
                <a:cxn ang="0">
                  <a:pos x="36" y="82"/>
                </a:cxn>
                <a:cxn ang="0">
                  <a:pos x="38" y="82"/>
                </a:cxn>
                <a:cxn ang="0">
                  <a:pos x="41" y="80"/>
                </a:cxn>
                <a:cxn ang="0">
                  <a:pos x="42" y="80"/>
                </a:cxn>
                <a:cxn ang="0">
                  <a:pos x="42" y="80"/>
                </a:cxn>
                <a:cxn ang="0">
                  <a:pos x="44" y="80"/>
                </a:cxn>
                <a:cxn ang="0">
                  <a:pos x="70" y="48"/>
                </a:cxn>
                <a:cxn ang="0">
                  <a:pos x="75" y="4"/>
                </a:cxn>
                <a:cxn ang="0">
                  <a:pos x="8" y="0"/>
                </a:cxn>
                <a:cxn ang="0">
                  <a:pos x="8" y="0"/>
                </a:cxn>
              </a:cxnLst>
              <a:rect l="0" t="0" r="r" b="b"/>
              <a:pathLst>
                <a:path w="75" h="82">
                  <a:moveTo>
                    <a:pt x="8" y="0"/>
                  </a:moveTo>
                  <a:lnTo>
                    <a:pt x="0" y="34"/>
                  </a:lnTo>
                  <a:lnTo>
                    <a:pt x="8" y="79"/>
                  </a:lnTo>
                  <a:lnTo>
                    <a:pt x="9" y="80"/>
                  </a:lnTo>
                  <a:lnTo>
                    <a:pt x="11" y="80"/>
                  </a:lnTo>
                  <a:lnTo>
                    <a:pt x="11" y="82"/>
                  </a:lnTo>
                  <a:lnTo>
                    <a:pt x="12" y="82"/>
                  </a:lnTo>
                  <a:lnTo>
                    <a:pt x="14" y="82"/>
                  </a:lnTo>
                  <a:lnTo>
                    <a:pt x="15" y="82"/>
                  </a:lnTo>
                  <a:lnTo>
                    <a:pt x="17" y="82"/>
                  </a:lnTo>
                  <a:lnTo>
                    <a:pt x="18" y="82"/>
                  </a:lnTo>
                  <a:lnTo>
                    <a:pt x="20" y="82"/>
                  </a:lnTo>
                  <a:lnTo>
                    <a:pt x="21" y="82"/>
                  </a:lnTo>
                  <a:lnTo>
                    <a:pt x="23" y="82"/>
                  </a:lnTo>
                  <a:lnTo>
                    <a:pt x="24" y="82"/>
                  </a:lnTo>
                  <a:lnTo>
                    <a:pt x="26" y="82"/>
                  </a:lnTo>
                  <a:lnTo>
                    <a:pt x="27" y="82"/>
                  </a:lnTo>
                  <a:lnTo>
                    <a:pt x="29" y="82"/>
                  </a:lnTo>
                  <a:lnTo>
                    <a:pt x="30" y="82"/>
                  </a:lnTo>
                  <a:lnTo>
                    <a:pt x="32" y="82"/>
                  </a:lnTo>
                  <a:lnTo>
                    <a:pt x="33" y="82"/>
                  </a:lnTo>
                  <a:lnTo>
                    <a:pt x="35" y="82"/>
                  </a:lnTo>
                  <a:lnTo>
                    <a:pt x="36" y="82"/>
                  </a:lnTo>
                  <a:lnTo>
                    <a:pt x="36" y="82"/>
                  </a:lnTo>
                  <a:lnTo>
                    <a:pt x="38" y="82"/>
                  </a:lnTo>
                  <a:lnTo>
                    <a:pt x="41" y="80"/>
                  </a:lnTo>
                  <a:lnTo>
                    <a:pt x="42" y="80"/>
                  </a:lnTo>
                  <a:lnTo>
                    <a:pt x="42" y="80"/>
                  </a:lnTo>
                  <a:lnTo>
                    <a:pt x="44" y="80"/>
                  </a:lnTo>
                  <a:lnTo>
                    <a:pt x="70" y="48"/>
                  </a:lnTo>
                  <a:lnTo>
                    <a:pt x="75" y="4"/>
                  </a:lnTo>
                  <a:lnTo>
                    <a:pt x="8" y="0"/>
                  </a:lnTo>
                  <a:lnTo>
                    <a:pt x="8" y="0"/>
                  </a:lnTo>
                  <a:close/>
                </a:path>
              </a:pathLst>
            </a:custGeom>
            <a:solidFill>
              <a:srgbClr val="FFDEBF"/>
            </a:solidFill>
            <a:ln w="9525">
              <a:noFill/>
              <a:round/>
              <a:headEnd/>
              <a:tailEnd/>
            </a:ln>
          </p:spPr>
          <p:txBody>
            <a:bodyPr>
              <a:prstTxWarp prst="textNoShape">
                <a:avLst/>
              </a:prstTxWarp>
            </a:bodyPr>
            <a:lstStyle/>
            <a:p>
              <a:endParaRPr lang="en-US"/>
            </a:p>
          </p:txBody>
        </p:sp>
        <p:sp>
          <p:nvSpPr>
            <p:cNvPr id="3840235" name="Freeform 235"/>
            <p:cNvSpPr>
              <a:spLocks/>
            </p:cNvSpPr>
            <p:nvPr/>
          </p:nvSpPr>
          <p:spPr bwMode="auto">
            <a:xfrm>
              <a:off x="553" y="1362"/>
              <a:ext cx="85" cy="57"/>
            </a:xfrm>
            <a:custGeom>
              <a:avLst/>
              <a:gdLst/>
              <a:ahLst/>
              <a:cxnLst>
                <a:cxn ang="0">
                  <a:pos x="64" y="27"/>
                </a:cxn>
                <a:cxn ang="0">
                  <a:pos x="76" y="57"/>
                </a:cxn>
                <a:cxn ang="0">
                  <a:pos x="78" y="54"/>
                </a:cxn>
                <a:cxn ang="0">
                  <a:pos x="79" y="52"/>
                </a:cxn>
                <a:cxn ang="0">
                  <a:pos x="81" y="49"/>
                </a:cxn>
                <a:cxn ang="0">
                  <a:pos x="82" y="45"/>
                </a:cxn>
                <a:cxn ang="0">
                  <a:pos x="84" y="42"/>
                </a:cxn>
                <a:cxn ang="0">
                  <a:pos x="84" y="39"/>
                </a:cxn>
                <a:cxn ang="0">
                  <a:pos x="85" y="36"/>
                </a:cxn>
                <a:cxn ang="0">
                  <a:pos x="85" y="33"/>
                </a:cxn>
                <a:cxn ang="0">
                  <a:pos x="84" y="30"/>
                </a:cxn>
                <a:cxn ang="0">
                  <a:pos x="84" y="27"/>
                </a:cxn>
                <a:cxn ang="0">
                  <a:pos x="84" y="22"/>
                </a:cxn>
                <a:cxn ang="0">
                  <a:pos x="81" y="20"/>
                </a:cxn>
                <a:cxn ang="0">
                  <a:pos x="79" y="15"/>
                </a:cxn>
                <a:cxn ang="0">
                  <a:pos x="76" y="12"/>
                </a:cxn>
                <a:cxn ang="0">
                  <a:pos x="73" y="9"/>
                </a:cxn>
                <a:cxn ang="0">
                  <a:pos x="70" y="8"/>
                </a:cxn>
                <a:cxn ang="0">
                  <a:pos x="67" y="6"/>
                </a:cxn>
                <a:cxn ang="0">
                  <a:pos x="63" y="5"/>
                </a:cxn>
                <a:cxn ang="0">
                  <a:pos x="58" y="3"/>
                </a:cxn>
                <a:cxn ang="0">
                  <a:pos x="53" y="2"/>
                </a:cxn>
                <a:cxn ang="0">
                  <a:pos x="51" y="2"/>
                </a:cxn>
                <a:cxn ang="0">
                  <a:pos x="48" y="0"/>
                </a:cxn>
                <a:cxn ang="0">
                  <a:pos x="45" y="0"/>
                </a:cxn>
                <a:cxn ang="0">
                  <a:pos x="44" y="0"/>
                </a:cxn>
                <a:cxn ang="0">
                  <a:pos x="41" y="0"/>
                </a:cxn>
                <a:cxn ang="0">
                  <a:pos x="38" y="0"/>
                </a:cxn>
                <a:cxn ang="0">
                  <a:pos x="35" y="0"/>
                </a:cxn>
                <a:cxn ang="0">
                  <a:pos x="32" y="0"/>
                </a:cxn>
                <a:cxn ang="0">
                  <a:pos x="29" y="0"/>
                </a:cxn>
                <a:cxn ang="0">
                  <a:pos x="27" y="0"/>
                </a:cxn>
                <a:cxn ang="0">
                  <a:pos x="23" y="0"/>
                </a:cxn>
                <a:cxn ang="0">
                  <a:pos x="17" y="2"/>
                </a:cxn>
                <a:cxn ang="0">
                  <a:pos x="14" y="3"/>
                </a:cxn>
                <a:cxn ang="0">
                  <a:pos x="9" y="5"/>
                </a:cxn>
                <a:cxn ang="0">
                  <a:pos x="6" y="6"/>
                </a:cxn>
                <a:cxn ang="0">
                  <a:pos x="3" y="8"/>
                </a:cxn>
                <a:cxn ang="0">
                  <a:pos x="2" y="11"/>
                </a:cxn>
                <a:cxn ang="0">
                  <a:pos x="0" y="15"/>
                </a:cxn>
                <a:cxn ang="0">
                  <a:pos x="0" y="17"/>
                </a:cxn>
                <a:cxn ang="0">
                  <a:pos x="0" y="18"/>
                </a:cxn>
              </a:cxnLst>
              <a:rect l="0" t="0" r="r" b="b"/>
              <a:pathLst>
                <a:path w="85" h="57">
                  <a:moveTo>
                    <a:pt x="0" y="18"/>
                  </a:moveTo>
                  <a:lnTo>
                    <a:pt x="64" y="27"/>
                  </a:lnTo>
                  <a:lnTo>
                    <a:pt x="64" y="57"/>
                  </a:lnTo>
                  <a:lnTo>
                    <a:pt x="76" y="57"/>
                  </a:lnTo>
                  <a:lnTo>
                    <a:pt x="76" y="55"/>
                  </a:lnTo>
                  <a:lnTo>
                    <a:pt x="78" y="54"/>
                  </a:lnTo>
                  <a:lnTo>
                    <a:pt x="78" y="52"/>
                  </a:lnTo>
                  <a:lnTo>
                    <a:pt x="79" y="52"/>
                  </a:lnTo>
                  <a:lnTo>
                    <a:pt x="79" y="51"/>
                  </a:lnTo>
                  <a:lnTo>
                    <a:pt x="81" y="49"/>
                  </a:lnTo>
                  <a:lnTo>
                    <a:pt x="81" y="46"/>
                  </a:lnTo>
                  <a:lnTo>
                    <a:pt x="82" y="45"/>
                  </a:lnTo>
                  <a:lnTo>
                    <a:pt x="82" y="43"/>
                  </a:lnTo>
                  <a:lnTo>
                    <a:pt x="84" y="42"/>
                  </a:lnTo>
                  <a:lnTo>
                    <a:pt x="84" y="40"/>
                  </a:lnTo>
                  <a:lnTo>
                    <a:pt x="84" y="39"/>
                  </a:lnTo>
                  <a:lnTo>
                    <a:pt x="84" y="36"/>
                  </a:lnTo>
                  <a:lnTo>
                    <a:pt x="85" y="36"/>
                  </a:lnTo>
                  <a:lnTo>
                    <a:pt x="85" y="34"/>
                  </a:lnTo>
                  <a:lnTo>
                    <a:pt x="85" y="33"/>
                  </a:lnTo>
                  <a:lnTo>
                    <a:pt x="84" y="31"/>
                  </a:lnTo>
                  <a:lnTo>
                    <a:pt x="84" y="30"/>
                  </a:lnTo>
                  <a:lnTo>
                    <a:pt x="84" y="28"/>
                  </a:lnTo>
                  <a:lnTo>
                    <a:pt x="84" y="27"/>
                  </a:lnTo>
                  <a:lnTo>
                    <a:pt x="84" y="25"/>
                  </a:lnTo>
                  <a:lnTo>
                    <a:pt x="84" y="22"/>
                  </a:lnTo>
                  <a:lnTo>
                    <a:pt x="82" y="21"/>
                  </a:lnTo>
                  <a:lnTo>
                    <a:pt x="81" y="20"/>
                  </a:lnTo>
                  <a:lnTo>
                    <a:pt x="81" y="17"/>
                  </a:lnTo>
                  <a:lnTo>
                    <a:pt x="79" y="15"/>
                  </a:lnTo>
                  <a:lnTo>
                    <a:pt x="78" y="14"/>
                  </a:lnTo>
                  <a:lnTo>
                    <a:pt x="76" y="12"/>
                  </a:lnTo>
                  <a:lnTo>
                    <a:pt x="75" y="11"/>
                  </a:lnTo>
                  <a:lnTo>
                    <a:pt x="73" y="9"/>
                  </a:lnTo>
                  <a:lnTo>
                    <a:pt x="72" y="8"/>
                  </a:lnTo>
                  <a:lnTo>
                    <a:pt x="70" y="8"/>
                  </a:lnTo>
                  <a:lnTo>
                    <a:pt x="69" y="6"/>
                  </a:lnTo>
                  <a:lnTo>
                    <a:pt x="67" y="6"/>
                  </a:lnTo>
                  <a:lnTo>
                    <a:pt x="64" y="5"/>
                  </a:lnTo>
                  <a:lnTo>
                    <a:pt x="63" y="5"/>
                  </a:lnTo>
                  <a:lnTo>
                    <a:pt x="60" y="3"/>
                  </a:lnTo>
                  <a:lnTo>
                    <a:pt x="58" y="3"/>
                  </a:lnTo>
                  <a:lnTo>
                    <a:pt x="56" y="2"/>
                  </a:lnTo>
                  <a:lnTo>
                    <a:pt x="53" y="2"/>
                  </a:lnTo>
                  <a:lnTo>
                    <a:pt x="51" y="2"/>
                  </a:lnTo>
                  <a:lnTo>
                    <a:pt x="51" y="2"/>
                  </a:lnTo>
                  <a:lnTo>
                    <a:pt x="50" y="2"/>
                  </a:lnTo>
                  <a:lnTo>
                    <a:pt x="48" y="0"/>
                  </a:lnTo>
                  <a:lnTo>
                    <a:pt x="47" y="0"/>
                  </a:lnTo>
                  <a:lnTo>
                    <a:pt x="45" y="0"/>
                  </a:lnTo>
                  <a:lnTo>
                    <a:pt x="44" y="0"/>
                  </a:lnTo>
                  <a:lnTo>
                    <a:pt x="44" y="0"/>
                  </a:lnTo>
                  <a:lnTo>
                    <a:pt x="41" y="0"/>
                  </a:lnTo>
                  <a:lnTo>
                    <a:pt x="41" y="0"/>
                  </a:lnTo>
                  <a:lnTo>
                    <a:pt x="39" y="0"/>
                  </a:lnTo>
                  <a:lnTo>
                    <a:pt x="38" y="0"/>
                  </a:lnTo>
                  <a:lnTo>
                    <a:pt x="36" y="0"/>
                  </a:lnTo>
                  <a:lnTo>
                    <a:pt x="35" y="0"/>
                  </a:lnTo>
                  <a:lnTo>
                    <a:pt x="33" y="0"/>
                  </a:lnTo>
                  <a:lnTo>
                    <a:pt x="32" y="0"/>
                  </a:lnTo>
                  <a:lnTo>
                    <a:pt x="30" y="0"/>
                  </a:lnTo>
                  <a:lnTo>
                    <a:pt x="29" y="0"/>
                  </a:lnTo>
                  <a:lnTo>
                    <a:pt x="27" y="0"/>
                  </a:lnTo>
                  <a:lnTo>
                    <a:pt x="27" y="0"/>
                  </a:lnTo>
                  <a:lnTo>
                    <a:pt x="24" y="0"/>
                  </a:lnTo>
                  <a:lnTo>
                    <a:pt x="23" y="0"/>
                  </a:lnTo>
                  <a:lnTo>
                    <a:pt x="20" y="0"/>
                  </a:lnTo>
                  <a:lnTo>
                    <a:pt x="17" y="2"/>
                  </a:lnTo>
                  <a:lnTo>
                    <a:pt x="15" y="2"/>
                  </a:lnTo>
                  <a:lnTo>
                    <a:pt x="14" y="3"/>
                  </a:lnTo>
                  <a:lnTo>
                    <a:pt x="11" y="3"/>
                  </a:lnTo>
                  <a:lnTo>
                    <a:pt x="9" y="5"/>
                  </a:lnTo>
                  <a:lnTo>
                    <a:pt x="8" y="5"/>
                  </a:lnTo>
                  <a:lnTo>
                    <a:pt x="6" y="6"/>
                  </a:lnTo>
                  <a:lnTo>
                    <a:pt x="5" y="8"/>
                  </a:lnTo>
                  <a:lnTo>
                    <a:pt x="3" y="8"/>
                  </a:lnTo>
                  <a:lnTo>
                    <a:pt x="3" y="9"/>
                  </a:lnTo>
                  <a:lnTo>
                    <a:pt x="2" y="11"/>
                  </a:lnTo>
                  <a:lnTo>
                    <a:pt x="0" y="12"/>
                  </a:lnTo>
                  <a:lnTo>
                    <a:pt x="0" y="15"/>
                  </a:lnTo>
                  <a:lnTo>
                    <a:pt x="0" y="17"/>
                  </a:lnTo>
                  <a:lnTo>
                    <a:pt x="0" y="17"/>
                  </a:lnTo>
                  <a:lnTo>
                    <a:pt x="0" y="18"/>
                  </a:lnTo>
                  <a:lnTo>
                    <a:pt x="0" y="18"/>
                  </a:lnTo>
                  <a:lnTo>
                    <a:pt x="0" y="18"/>
                  </a:lnTo>
                  <a:close/>
                </a:path>
              </a:pathLst>
            </a:custGeom>
            <a:solidFill>
              <a:srgbClr val="E3C973"/>
            </a:solidFill>
            <a:ln w="9525">
              <a:noFill/>
              <a:round/>
              <a:headEnd/>
              <a:tailEnd/>
            </a:ln>
          </p:spPr>
          <p:txBody>
            <a:bodyPr>
              <a:prstTxWarp prst="textNoShape">
                <a:avLst/>
              </a:prstTxWarp>
            </a:bodyPr>
            <a:lstStyle/>
            <a:p>
              <a:endParaRPr lang="en-US"/>
            </a:p>
          </p:txBody>
        </p:sp>
        <p:sp>
          <p:nvSpPr>
            <p:cNvPr id="3840236" name="Freeform 236"/>
            <p:cNvSpPr>
              <a:spLocks/>
            </p:cNvSpPr>
            <p:nvPr/>
          </p:nvSpPr>
          <p:spPr bwMode="auto">
            <a:xfrm>
              <a:off x="564" y="1408"/>
              <a:ext cx="19" cy="26"/>
            </a:xfrm>
            <a:custGeom>
              <a:avLst/>
              <a:gdLst/>
              <a:ahLst/>
              <a:cxnLst>
                <a:cxn ang="0">
                  <a:pos x="9" y="0"/>
                </a:cxn>
                <a:cxn ang="0">
                  <a:pos x="0" y="26"/>
                </a:cxn>
                <a:cxn ang="0">
                  <a:pos x="12" y="26"/>
                </a:cxn>
                <a:cxn ang="0">
                  <a:pos x="13" y="14"/>
                </a:cxn>
                <a:cxn ang="0">
                  <a:pos x="19" y="2"/>
                </a:cxn>
                <a:cxn ang="0">
                  <a:pos x="9" y="0"/>
                </a:cxn>
                <a:cxn ang="0">
                  <a:pos x="9" y="0"/>
                </a:cxn>
              </a:cxnLst>
              <a:rect l="0" t="0" r="r" b="b"/>
              <a:pathLst>
                <a:path w="19" h="26">
                  <a:moveTo>
                    <a:pt x="9" y="0"/>
                  </a:moveTo>
                  <a:lnTo>
                    <a:pt x="0" y="26"/>
                  </a:lnTo>
                  <a:lnTo>
                    <a:pt x="12" y="26"/>
                  </a:lnTo>
                  <a:lnTo>
                    <a:pt x="13" y="14"/>
                  </a:lnTo>
                  <a:lnTo>
                    <a:pt x="19" y="2"/>
                  </a:lnTo>
                  <a:lnTo>
                    <a:pt x="9" y="0"/>
                  </a:lnTo>
                  <a:lnTo>
                    <a:pt x="9" y="0"/>
                  </a:lnTo>
                  <a:close/>
                </a:path>
              </a:pathLst>
            </a:custGeom>
            <a:solidFill>
              <a:srgbClr val="FAC9B0"/>
            </a:solidFill>
            <a:ln w="9525">
              <a:noFill/>
              <a:round/>
              <a:headEnd/>
              <a:tailEnd/>
            </a:ln>
          </p:spPr>
          <p:txBody>
            <a:bodyPr>
              <a:prstTxWarp prst="textNoShape">
                <a:avLst/>
              </a:prstTxWarp>
            </a:bodyPr>
            <a:lstStyle/>
            <a:p>
              <a:endParaRPr lang="en-US"/>
            </a:p>
          </p:txBody>
        </p:sp>
        <p:sp>
          <p:nvSpPr>
            <p:cNvPr id="3840237" name="Freeform 237"/>
            <p:cNvSpPr>
              <a:spLocks/>
            </p:cNvSpPr>
            <p:nvPr/>
          </p:nvSpPr>
          <p:spPr bwMode="auto">
            <a:xfrm>
              <a:off x="610" y="1413"/>
              <a:ext cx="21" cy="25"/>
            </a:xfrm>
            <a:custGeom>
              <a:avLst/>
              <a:gdLst/>
              <a:ahLst/>
              <a:cxnLst>
                <a:cxn ang="0">
                  <a:pos x="0" y="25"/>
                </a:cxn>
                <a:cxn ang="0">
                  <a:pos x="7" y="25"/>
                </a:cxn>
                <a:cxn ang="0">
                  <a:pos x="21" y="6"/>
                </a:cxn>
                <a:cxn ang="0">
                  <a:pos x="13" y="0"/>
                </a:cxn>
                <a:cxn ang="0">
                  <a:pos x="6" y="6"/>
                </a:cxn>
                <a:cxn ang="0">
                  <a:pos x="0" y="25"/>
                </a:cxn>
                <a:cxn ang="0">
                  <a:pos x="0" y="25"/>
                </a:cxn>
              </a:cxnLst>
              <a:rect l="0" t="0" r="r" b="b"/>
              <a:pathLst>
                <a:path w="21" h="25">
                  <a:moveTo>
                    <a:pt x="0" y="25"/>
                  </a:moveTo>
                  <a:lnTo>
                    <a:pt x="7" y="25"/>
                  </a:lnTo>
                  <a:lnTo>
                    <a:pt x="21" y="6"/>
                  </a:lnTo>
                  <a:lnTo>
                    <a:pt x="13" y="0"/>
                  </a:lnTo>
                  <a:lnTo>
                    <a:pt x="6" y="6"/>
                  </a:lnTo>
                  <a:lnTo>
                    <a:pt x="0" y="25"/>
                  </a:lnTo>
                  <a:lnTo>
                    <a:pt x="0" y="25"/>
                  </a:lnTo>
                  <a:close/>
                </a:path>
              </a:pathLst>
            </a:custGeom>
            <a:solidFill>
              <a:srgbClr val="FFDEBF"/>
            </a:solidFill>
            <a:ln w="9525">
              <a:noFill/>
              <a:round/>
              <a:headEnd/>
              <a:tailEnd/>
            </a:ln>
          </p:spPr>
          <p:txBody>
            <a:bodyPr>
              <a:prstTxWarp prst="textNoShape">
                <a:avLst/>
              </a:prstTxWarp>
            </a:bodyPr>
            <a:lstStyle/>
            <a:p>
              <a:endParaRPr lang="en-US"/>
            </a:p>
          </p:txBody>
        </p:sp>
        <p:sp>
          <p:nvSpPr>
            <p:cNvPr id="3840238" name="Freeform 238"/>
            <p:cNvSpPr>
              <a:spLocks/>
            </p:cNvSpPr>
            <p:nvPr/>
          </p:nvSpPr>
          <p:spPr bwMode="auto">
            <a:xfrm>
              <a:off x="461" y="1487"/>
              <a:ext cx="128" cy="235"/>
            </a:xfrm>
            <a:custGeom>
              <a:avLst/>
              <a:gdLst/>
              <a:ahLst/>
              <a:cxnLst>
                <a:cxn ang="0">
                  <a:pos x="91" y="6"/>
                </a:cxn>
                <a:cxn ang="0">
                  <a:pos x="48" y="235"/>
                </a:cxn>
                <a:cxn ang="0">
                  <a:pos x="48" y="234"/>
                </a:cxn>
                <a:cxn ang="0">
                  <a:pos x="46" y="232"/>
                </a:cxn>
                <a:cxn ang="0">
                  <a:pos x="45" y="229"/>
                </a:cxn>
                <a:cxn ang="0">
                  <a:pos x="43" y="226"/>
                </a:cxn>
                <a:cxn ang="0">
                  <a:pos x="42" y="222"/>
                </a:cxn>
                <a:cxn ang="0">
                  <a:pos x="39" y="219"/>
                </a:cxn>
                <a:cxn ang="0">
                  <a:pos x="37" y="214"/>
                </a:cxn>
                <a:cxn ang="0">
                  <a:pos x="36" y="208"/>
                </a:cxn>
                <a:cxn ang="0">
                  <a:pos x="33" y="204"/>
                </a:cxn>
                <a:cxn ang="0">
                  <a:pos x="30" y="198"/>
                </a:cxn>
                <a:cxn ang="0">
                  <a:pos x="27" y="192"/>
                </a:cxn>
                <a:cxn ang="0">
                  <a:pos x="25" y="186"/>
                </a:cxn>
                <a:cxn ang="0">
                  <a:pos x="22" y="179"/>
                </a:cxn>
                <a:cxn ang="0">
                  <a:pos x="19" y="173"/>
                </a:cxn>
                <a:cxn ang="0">
                  <a:pos x="16" y="165"/>
                </a:cxn>
                <a:cxn ang="0">
                  <a:pos x="14" y="159"/>
                </a:cxn>
                <a:cxn ang="0">
                  <a:pos x="12" y="152"/>
                </a:cxn>
                <a:cxn ang="0">
                  <a:pos x="9" y="146"/>
                </a:cxn>
                <a:cxn ang="0">
                  <a:pos x="8" y="138"/>
                </a:cxn>
                <a:cxn ang="0">
                  <a:pos x="5" y="133"/>
                </a:cxn>
                <a:cxn ang="0">
                  <a:pos x="5" y="125"/>
                </a:cxn>
                <a:cxn ang="0">
                  <a:pos x="3" y="119"/>
                </a:cxn>
                <a:cxn ang="0">
                  <a:pos x="2" y="113"/>
                </a:cxn>
                <a:cxn ang="0">
                  <a:pos x="0" y="107"/>
                </a:cxn>
                <a:cxn ang="0">
                  <a:pos x="0" y="101"/>
                </a:cxn>
                <a:cxn ang="0">
                  <a:pos x="0" y="95"/>
                </a:cxn>
                <a:cxn ang="0">
                  <a:pos x="2" y="91"/>
                </a:cxn>
                <a:cxn ang="0">
                  <a:pos x="2" y="86"/>
                </a:cxn>
                <a:cxn ang="0">
                  <a:pos x="5" y="82"/>
                </a:cxn>
                <a:cxn ang="0">
                  <a:pos x="6" y="79"/>
                </a:cxn>
                <a:cxn ang="0">
                  <a:pos x="9" y="76"/>
                </a:cxn>
                <a:cxn ang="0">
                  <a:pos x="12" y="73"/>
                </a:cxn>
                <a:cxn ang="0">
                  <a:pos x="14" y="70"/>
                </a:cxn>
                <a:cxn ang="0">
                  <a:pos x="15" y="67"/>
                </a:cxn>
                <a:cxn ang="0">
                  <a:pos x="16" y="64"/>
                </a:cxn>
                <a:cxn ang="0">
                  <a:pos x="18" y="61"/>
                </a:cxn>
                <a:cxn ang="0">
                  <a:pos x="19" y="58"/>
                </a:cxn>
                <a:cxn ang="0">
                  <a:pos x="19" y="55"/>
                </a:cxn>
                <a:cxn ang="0">
                  <a:pos x="21" y="52"/>
                </a:cxn>
                <a:cxn ang="0">
                  <a:pos x="21" y="49"/>
                </a:cxn>
                <a:cxn ang="0">
                  <a:pos x="21" y="46"/>
                </a:cxn>
                <a:cxn ang="0">
                  <a:pos x="21" y="42"/>
                </a:cxn>
                <a:cxn ang="0">
                  <a:pos x="19" y="39"/>
                </a:cxn>
                <a:cxn ang="0">
                  <a:pos x="19" y="36"/>
                </a:cxn>
                <a:cxn ang="0">
                  <a:pos x="18" y="33"/>
                </a:cxn>
                <a:cxn ang="0">
                  <a:pos x="18" y="30"/>
                </a:cxn>
                <a:cxn ang="0">
                  <a:pos x="16" y="27"/>
                </a:cxn>
                <a:cxn ang="0">
                  <a:pos x="15" y="24"/>
                </a:cxn>
                <a:cxn ang="0">
                  <a:pos x="14" y="21"/>
                </a:cxn>
                <a:cxn ang="0">
                  <a:pos x="12" y="19"/>
                </a:cxn>
                <a:cxn ang="0">
                  <a:pos x="12" y="16"/>
                </a:cxn>
                <a:cxn ang="0">
                  <a:pos x="9" y="14"/>
                </a:cxn>
                <a:cxn ang="0">
                  <a:pos x="9" y="12"/>
                </a:cxn>
                <a:cxn ang="0">
                  <a:pos x="6" y="8"/>
                </a:cxn>
                <a:cxn ang="0">
                  <a:pos x="5" y="5"/>
                </a:cxn>
                <a:cxn ang="0">
                  <a:pos x="2" y="2"/>
                </a:cxn>
                <a:cxn ang="0">
                  <a:pos x="2" y="0"/>
                </a:cxn>
              </a:cxnLst>
              <a:rect l="0" t="0" r="r" b="b"/>
              <a:pathLst>
                <a:path w="128" h="235">
                  <a:moveTo>
                    <a:pt x="2" y="0"/>
                  </a:moveTo>
                  <a:lnTo>
                    <a:pt x="91" y="6"/>
                  </a:lnTo>
                  <a:lnTo>
                    <a:pt x="128" y="234"/>
                  </a:lnTo>
                  <a:lnTo>
                    <a:pt x="48" y="235"/>
                  </a:lnTo>
                  <a:lnTo>
                    <a:pt x="48" y="234"/>
                  </a:lnTo>
                  <a:lnTo>
                    <a:pt x="48" y="234"/>
                  </a:lnTo>
                  <a:lnTo>
                    <a:pt x="48" y="232"/>
                  </a:lnTo>
                  <a:lnTo>
                    <a:pt x="46" y="232"/>
                  </a:lnTo>
                  <a:lnTo>
                    <a:pt x="46" y="231"/>
                  </a:lnTo>
                  <a:lnTo>
                    <a:pt x="45" y="229"/>
                  </a:lnTo>
                  <a:lnTo>
                    <a:pt x="45" y="228"/>
                  </a:lnTo>
                  <a:lnTo>
                    <a:pt x="43" y="226"/>
                  </a:lnTo>
                  <a:lnTo>
                    <a:pt x="43" y="225"/>
                  </a:lnTo>
                  <a:lnTo>
                    <a:pt x="42" y="222"/>
                  </a:lnTo>
                  <a:lnTo>
                    <a:pt x="40" y="220"/>
                  </a:lnTo>
                  <a:lnTo>
                    <a:pt x="39" y="219"/>
                  </a:lnTo>
                  <a:lnTo>
                    <a:pt x="39" y="216"/>
                  </a:lnTo>
                  <a:lnTo>
                    <a:pt x="37" y="214"/>
                  </a:lnTo>
                  <a:lnTo>
                    <a:pt x="36" y="211"/>
                  </a:lnTo>
                  <a:lnTo>
                    <a:pt x="36" y="208"/>
                  </a:lnTo>
                  <a:lnTo>
                    <a:pt x="34" y="205"/>
                  </a:lnTo>
                  <a:lnTo>
                    <a:pt x="33" y="204"/>
                  </a:lnTo>
                  <a:lnTo>
                    <a:pt x="31" y="201"/>
                  </a:lnTo>
                  <a:lnTo>
                    <a:pt x="30" y="198"/>
                  </a:lnTo>
                  <a:lnTo>
                    <a:pt x="28" y="195"/>
                  </a:lnTo>
                  <a:lnTo>
                    <a:pt x="27" y="192"/>
                  </a:lnTo>
                  <a:lnTo>
                    <a:pt x="25" y="189"/>
                  </a:lnTo>
                  <a:lnTo>
                    <a:pt x="25" y="186"/>
                  </a:lnTo>
                  <a:lnTo>
                    <a:pt x="22" y="182"/>
                  </a:lnTo>
                  <a:lnTo>
                    <a:pt x="22" y="179"/>
                  </a:lnTo>
                  <a:lnTo>
                    <a:pt x="21" y="176"/>
                  </a:lnTo>
                  <a:lnTo>
                    <a:pt x="19" y="173"/>
                  </a:lnTo>
                  <a:lnTo>
                    <a:pt x="18" y="170"/>
                  </a:lnTo>
                  <a:lnTo>
                    <a:pt x="16" y="165"/>
                  </a:lnTo>
                  <a:lnTo>
                    <a:pt x="15" y="162"/>
                  </a:lnTo>
                  <a:lnTo>
                    <a:pt x="14" y="159"/>
                  </a:lnTo>
                  <a:lnTo>
                    <a:pt x="12" y="155"/>
                  </a:lnTo>
                  <a:lnTo>
                    <a:pt x="12" y="152"/>
                  </a:lnTo>
                  <a:lnTo>
                    <a:pt x="11" y="149"/>
                  </a:lnTo>
                  <a:lnTo>
                    <a:pt x="9" y="146"/>
                  </a:lnTo>
                  <a:lnTo>
                    <a:pt x="8" y="141"/>
                  </a:lnTo>
                  <a:lnTo>
                    <a:pt x="8" y="138"/>
                  </a:lnTo>
                  <a:lnTo>
                    <a:pt x="6" y="135"/>
                  </a:lnTo>
                  <a:lnTo>
                    <a:pt x="5" y="133"/>
                  </a:lnTo>
                  <a:lnTo>
                    <a:pt x="5" y="128"/>
                  </a:lnTo>
                  <a:lnTo>
                    <a:pt x="5" y="125"/>
                  </a:lnTo>
                  <a:lnTo>
                    <a:pt x="3" y="122"/>
                  </a:lnTo>
                  <a:lnTo>
                    <a:pt x="3" y="119"/>
                  </a:lnTo>
                  <a:lnTo>
                    <a:pt x="2" y="116"/>
                  </a:lnTo>
                  <a:lnTo>
                    <a:pt x="2" y="113"/>
                  </a:lnTo>
                  <a:lnTo>
                    <a:pt x="2" y="109"/>
                  </a:lnTo>
                  <a:lnTo>
                    <a:pt x="0" y="107"/>
                  </a:lnTo>
                  <a:lnTo>
                    <a:pt x="0" y="104"/>
                  </a:lnTo>
                  <a:lnTo>
                    <a:pt x="0" y="101"/>
                  </a:lnTo>
                  <a:lnTo>
                    <a:pt x="0" y="98"/>
                  </a:lnTo>
                  <a:lnTo>
                    <a:pt x="0" y="95"/>
                  </a:lnTo>
                  <a:lnTo>
                    <a:pt x="0" y="94"/>
                  </a:lnTo>
                  <a:lnTo>
                    <a:pt x="2" y="91"/>
                  </a:lnTo>
                  <a:lnTo>
                    <a:pt x="2" y="88"/>
                  </a:lnTo>
                  <a:lnTo>
                    <a:pt x="2" y="86"/>
                  </a:lnTo>
                  <a:lnTo>
                    <a:pt x="3" y="83"/>
                  </a:lnTo>
                  <a:lnTo>
                    <a:pt x="5" y="82"/>
                  </a:lnTo>
                  <a:lnTo>
                    <a:pt x="5" y="80"/>
                  </a:lnTo>
                  <a:lnTo>
                    <a:pt x="6" y="79"/>
                  </a:lnTo>
                  <a:lnTo>
                    <a:pt x="8" y="77"/>
                  </a:lnTo>
                  <a:lnTo>
                    <a:pt x="9" y="76"/>
                  </a:lnTo>
                  <a:lnTo>
                    <a:pt x="9" y="75"/>
                  </a:lnTo>
                  <a:lnTo>
                    <a:pt x="12" y="73"/>
                  </a:lnTo>
                  <a:lnTo>
                    <a:pt x="12" y="72"/>
                  </a:lnTo>
                  <a:lnTo>
                    <a:pt x="14" y="70"/>
                  </a:lnTo>
                  <a:lnTo>
                    <a:pt x="15" y="69"/>
                  </a:lnTo>
                  <a:lnTo>
                    <a:pt x="15" y="67"/>
                  </a:lnTo>
                  <a:lnTo>
                    <a:pt x="16" y="66"/>
                  </a:lnTo>
                  <a:lnTo>
                    <a:pt x="16" y="64"/>
                  </a:lnTo>
                  <a:lnTo>
                    <a:pt x="18" y="63"/>
                  </a:lnTo>
                  <a:lnTo>
                    <a:pt x="18" y="61"/>
                  </a:lnTo>
                  <a:lnTo>
                    <a:pt x="18" y="60"/>
                  </a:lnTo>
                  <a:lnTo>
                    <a:pt x="19" y="58"/>
                  </a:lnTo>
                  <a:lnTo>
                    <a:pt x="19" y="57"/>
                  </a:lnTo>
                  <a:lnTo>
                    <a:pt x="19" y="55"/>
                  </a:lnTo>
                  <a:lnTo>
                    <a:pt x="21" y="54"/>
                  </a:lnTo>
                  <a:lnTo>
                    <a:pt x="21" y="52"/>
                  </a:lnTo>
                  <a:lnTo>
                    <a:pt x="21" y="51"/>
                  </a:lnTo>
                  <a:lnTo>
                    <a:pt x="21" y="49"/>
                  </a:lnTo>
                  <a:lnTo>
                    <a:pt x="21" y="46"/>
                  </a:lnTo>
                  <a:lnTo>
                    <a:pt x="21" y="46"/>
                  </a:lnTo>
                  <a:lnTo>
                    <a:pt x="21" y="43"/>
                  </a:lnTo>
                  <a:lnTo>
                    <a:pt x="21" y="42"/>
                  </a:lnTo>
                  <a:lnTo>
                    <a:pt x="19" y="40"/>
                  </a:lnTo>
                  <a:lnTo>
                    <a:pt x="19" y="39"/>
                  </a:lnTo>
                  <a:lnTo>
                    <a:pt x="19" y="37"/>
                  </a:lnTo>
                  <a:lnTo>
                    <a:pt x="19" y="36"/>
                  </a:lnTo>
                  <a:lnTo>
                    <a:pt x="18" y="34"/>
                  </a:lnTo>
                  <a:lnTo>
                    <a:pt x="18" y="33"/>
                  </a:lnTo>
                  <a:lnTo>
                    <a:pt x="18" y="31"/>
                  </a:lnTo>
                  <a:lnTo>
                    <a:pt x="18" y="30"/>
                  </a:lnTo>
                  <a:lnTo>
                    <a:pt x="16" y="28"/>
                  </a:lnTo>
                  <a:lnTo>
                    <a:pt x="16" y="27"/>
                  </a:lnTo>
                  <a:lnTo>
                    <a:pt x="15" y="25"/>
                  </a:lnTo>
                  <a:lnTo>
                    <a:pt x="15" y="24"/>
                  </a:lnTo>
                  <a:lnTo>
                    <a:pt x="15" y="22"/>
                  </a:lnTo>
                  <a:lnTo>
                    <a:pt x="14" y="21"/>
                  </a:lnTo>
                  <a:lnTo>
                    <a:pt x="14" y="21"/>
                  </a:lnTo>
                  <a:lnTo>
                    <a:pt x="12" y="19"/>
                  </a:lnTo>
                  <a:lnTo>
                    <a:pt x="12" y="18"/>
                  </a:lnTo>
                  <a:lnTo>
                    <a:pt x="12" y="16"/>
                  </a:lnTo>
                  <a:lnTo>
                    <a:pt x="11" y="15"/>
                  </a:lnTo>
                  <a:lnTo>
                    <a:pt x="9" y="14"/>
                  </a:lnTo>
                  <a:lnTo>
                    <a:pt x="9" y="12"/>
                  </a:lnTo>
                  <a:lnTo>
                    <a:pt x="9" y="12"/>
                  </a:lnTo>
                  <a:lnTo>
                    <a:pt x="8" y="9"/>
                  </a:lnTo>
                  <a:lnTo>
                    <a:pt x="6" y="8"/>
                  </a:lnTo>
                  <a:lnTo>
                    <a:pt x="5" y="6"/>
                  </a:lnTo>
                  <a:lnTo>
                    <a:pt x="5" y="5"/>
                  </a:lnTo>
                  <a:lnTo>
                    <a:pt x="3" y="3"/>
                  </a:lnTo>
                  <a:lnTo>
                    <a:pt x="2" y="2"/>
                  </a:lnTo>
                  <a:lnTo>
                    <a:pt x="2" y="0"/>
                  </a:lnTo>
                  <a:lnTo>
                    <a:pt x="2" y="0"/>
                  </a:lnTo>
                  <a:lnTo>
                    <a:pt x="2" y="0"/>
                  </a:lnTo>
                  <a:close/>
                </a:path>
              </a:pathLst>
            </a:custGeom>
            <a:solidFill>
              <a:srgbClr val="7A8C61"/>
            </a:solidFill>
            <a:ln w="9525">
              <a:noFill/>
              <a:round/>
              <a:headEnd/>
              <a:tailEnd/>
            </a:ln>
          </p:spPr>
          <p:txBody>
            <a:bodyPr>
              <a:prstTxWarp prst="textNoShape">
                <a:avLst/>
              </a:prstTxWarp>
            </a:bodyPr>
            <a:lstStyle/>
            <a:p>
              <a:endParaRPr lang="en-US"/>
            </a:p>
          </p:txBody>
        </p:sp>
        <p:sp>
          <p:nvSpPr>
            <p:cNvPr id="3840239" name="Freeform 239"/>
            <p:cNvSpPr>
              <a:spLocks/>
            </p:cNvSpPr>
            <p:nvPr/>
          </p:nvSpPr>
          <p:spPr bwMode="auto">
            <a:xfrm>
              <a:off x="555" y="1478"/>
              <a:ext cx="24" cy="94"/>
            </a:xfrm>
            <a:custGeom>
              <a:avLst/>
              <a:gdLst/>
              <a:ahLst/>
              <a:cxnLst>
                <a:cxn ang="0">
                  <a:pos x="4" y="8"/>
                </a:cxn>
                <a:cxn ang="0">
                  <a:pos x="9" y="17"/>
                </a:cxn>
                <a:cxn ang="0">
                  <a:pos x="0" y="36"/>
                </a:cxn>
                <a:cxn ang="0">
                  <a:pos x="7" y="94"/>
                </a:cxn>
                <a:cxn ang="0">
                  <a:pos x="21" y="18"/>
                </a:cxn>
                <a:cxn ang="0">
                  <a:pos x="24" y="8"/>
                </a:cxn>
                <a:cxn ang="0">
                  <a:pos x="12" y="0"/>
                </a:cxn>
                <a:cxn ang="0">
                  <a:pos x="4" y="8"/>
                </a:cxn>
                <a:cxn ang="0">
                  <a:pos x="4" y="8"/>
                </a:cxn>
              </a:cxnLst>
              <a:rect l="0" t="0" r="r" b="b"/>
              <a:pathLst>
                <a:path w="24" h="94">
                  <a:moveTo>
                    <a:pt x="4" y="8"/>
                  </a:moveTo>
                  <a:lnTo>
                    <a:pt x="9" y="17"/>
                  </a:lnTo>
                  <a:lnTo>
                    <a:pt x="0" y="36"/>
                  </a:lnTo>
                  <a:lnTo>
                    <a:pt x="7" y="94"/>
                  </a:lnTo>
                  <a:lnTo>
                    <a:pt x="21" y="18"/>
                  </a:lnTo>
                  <a:lnTo>
                    <a:pt x="24" y="8"/>
                  </a:lnTo>
                  <a:lnTo>
                    <a:pt x="12" y="0"/>
                  </a:lnTo>
                  <a:lnTo>
                    <a:pt x="4" y="8"/>
                  </a:lnTo>
                  <a:lnTo>
                    <a:pt x="4" y="8"/>
                  </a:lnTo>
                  <a:close/>
                </a:path>
              </a:pathLst>
            </a:custGeom>
            <a:solidFill>
              <a:srgbClr val="A86EC9"/>
            </a:solidFill>
            <a:ln w="9525">
              <a:noFill/>
              <a:round/>
              <a:headEnd/>
              <a:tailEnd/>
            </a:ln>
          </p:spPr>
          <p:txBody>
            <a:bodyPr>
              <a:prstTxWarp prst="textNoShape">
                <a:avLst/>
              </a:prstTxWarp>
            </a:bodyPr>
            <a:lstStyle/>
            <a:p>
              <a:endParaRPr lang="en-US"/>
            </a:p>
          </p:txBody>
        </p:sp>
        <p:sp>
          <p:nvSpPr>
            <p:cNvPr id="3840240" name="Freeform 240"/>
            <p:cNvSpPr>
              <a:spLocks/>
            </p:cNvSpPr>
            <p:nvPr/>
          </p:nvSpPr>
          <p:spPr bwMode="auto">
            <a:xfrm>
              <a:off x="501" y="1511"/>
              <a:ext cx="36" cy="19"/>
            </a:xfrm>
            <a:custGeom>
              <a:avLst/>
              <a:gdLst/>
              <a:ahLst/>
              <a:cxnLst>
                <a:cxn ang="0">
                  <a:pos x="0" y="0"/>
                </a:cxn>
                <a:cxn ang="0">
                  <a:pos x="2" y="12"/>
                </a:cxn>
                <a:cxn ang="0">
                  <a:pos x="36" y="19"/>
                </a:cxn>
                <a:cxn ang="0">
                  <a:pos x="35" y="4"/>
                </a:cxn>
                <a:cxn ang="0">
                  <a:pos x="0" y="0"/>
                </a:cxn>
                <a:cxn ang="0">
                  <a:pos x="0" y="0"/>
                </a:cxn>
              </a:cxnLst>
              <a:rect l="0" t="0" r="r" b="b"/>
              <a:pathLst>
                <a:path w="36" h="19">
                  <a:moveTo>
                    <a:pt x="0" y="0"/>
                  </a:moveTo>
                  <a:lnTo>
                    <a:pt x="2" y="12"/>
                  </a:lnTo>
                  <a:lnTo>
                    <a:pt x="36" y="19"/>
                  </a:lnTo>
                  <a:lnTo>
                    <a:pt x="35" y="4"/>
                  </a:lnTo>
                  <a:lnTo>
                    <a:pt x="0" y="0"/>
                  </a:lnTo>
                  <a:lnTo>
                    <a:pt x="0" y="0"/>
                  </a:lnTo>
                  <a:close/>
                </a:path>
              </a:pathLst>
            </a:custGeom>
            <a:solidFill>
              <a:srgbClr val="91A169"/>
            </a:solidFill>
            <a:ln w="9525">
              <a:noFill/>
              <a:round/>
              <a:headEnd/>
              <a:tailEnd/>
            </a:ln>
          </p:spPr>
          <p:txBody>
            <a:bodyPr>
              <a:prstTxWarp prst="textNoShape">
                <a:avLst/>
              </a:prstTxWarp>
            </a:bodyPr>
            <a:lstStyle/>
            <a:p>
              <a:endParaRPr lang="en-US"/>
            </a:p>
          </p:txBody>
        </p:sp>
        <p:sp>
          <p:nvSpPr>
            <p:cNvPr id="3840241" name="Freeform 241"/>
            <p:cNvSpPr>
              <a:spLocks/>
            </p:cNvSpPr>
            <p:nvPr/>
          </p:nvSpPr>
          <p:spPr bwMode="auto">
            <a:xfrm>
              <a:off x="592" y="1477"/>
              <a:ext cx="134" cy="192"/>
            </a:xfrm>
            <a:custGeom>
              <a:avLst/>
              <a:gdLst/>
              <a:ahLst/>
              <a:cxnLst>
                <a:cxn ang="0">
                  <a:pos x="58" y="0"/>
                </a:cxn>
                <a:cxn ang="0">
                  <a:pos x="60" y="0"/>
                </a:cxn>
                <a:cxn ang="0">
                  <a:pos x="64" y="1"/>
                </a:cxn>
                <a:cxn ang="0">
                  <a:pos x="69" y="3"/>
                </a:cxn>
                <a:cxn ang="0">
                  <a:pos x="70" y="3"/>
                </a:cxn>
                <a:cxn ang="0">
                  <a:pos x="73" y="4"/>
                </a:cxn>
                <a:cxn ang="0">
                  <a:pos x="76" y="4"/>
                </a:cxn>
                <a:cxn ang="0">
                  <a:pos x="79" y="6"/>
                </a:cxn>
                <a:cxn ang="0">
                  <a:pos x="82" y="7"/>
                </a:cxn>
                <a:cxn ang="0">
                  <a:pos x="85" y="9"/>
                </a:cxn>
                <a:cxn ang="0">
                  <a:pos x="88" y="12"/>
                </a:cxn>
                <a:cxn ang="0">
                  <a:pos x="91" y="13"/>
                </a:cxn>
                <a:cxn ang="0">
                  <a:pos x="94" y="15"/>
                </a:cxn>
                <a:cxn ang="0">
                  <a:pos x="97" y="18"/>
                </a:cxn>
                <a:cxn ang="0">
                  <a:pos x="100" y="21"/>
                </a:cxn>
                <a:cxn ang="0">
                  <a:pos x="103" y="24"/>
                </a:cxn>
                <a:cxn ang="0">
                  <a:pos x="104" y="26"/>
                </a:cxn>
                <a:cxn ang="0">
                  <a:pos x="107" y="31"/>
                </a:cxn>
                <a:cxn ang="0">
                  <a:pos x="109" y="34"/>
                </a:cxn>
                <a:cxn ang="0">
                  <a:pos x="112" y="38"/>
                </a:cxn>
                <a:cxn ang="0">
                  <a:pos x="112" y="43"/>
                </a:cxn>
                <a:cxn ang="0">
                  <a:pos x="113" y="47"/>
                </a:cxn>
                <a:cxn ang="0">
                  <a:pos x="115" y="52"/>
                </a:cxn>
                <a:cxn ang="0">
                  <a:pos x="115" y="58"/>
                </a:cxn>
                <a:cxn ang="0">
                  <a:pos x="115" y="64"/>
                </a:cxn>
                <a:cxn ang="0">
                  <a:pos x="113" y="70"/>
                </a:cxn>
                <a:cxn ang="0">
                  <a:pos x="113" y="76"/>
                </a:cxn>
                <a:cxn ang="0">
                  <a:pos x="112" y="83"/>
                </a:cxn>
                <a:cxn ang="0">
                  <a:pos x="109" y="90"/>
                </a:cxn>
                <a:cxn ang="0">
                  <a:pos x="109" y="96"/>
                </a:cxn>
                <a:cxn ang="0">
                  <a:pos x="107" y="104"/>
                </a:cxn>
                <a:cxn ang="0">
                  <a:pos x="106" y="110"/>
                </a:cxn>
                <a:cxn ang="0">
                  <a:pos x="106" y="116"/>
                </a:cxn>
                <a:cxn ang="0">
                  <a:pos x="106" y="122"/>
                </a:cxn>
                <a:cxn ang="0">
                  <a:pos x="106" y="126"/>
                </a:cxn>
                <a:cxn ang="0">
                  <a:pos x="106" y="132"/>
                </a:cxn>
                <a:cxn ang="0">
                  <a:pos x="107" y="137"/>
                </a:cxn>
                <a:cxn ang="0">
                  <a:pos x="107" y="143"/>
                </a:cxn>
                <a:cxn ang="0">
                  <a:pos x="109" y="147"/>
                </a:cxn>
                <a:cxn ang="0">
                  <a:pos x="110" y="151"/>
                </a:cxn>
                <a:cxn ang="0">
                  <a:pos x="112" y="154"/>
                </a:cxn>
                <a:cxn ang="0">
                  <a:pos x="112" y="159"/>
                </a:cxn>
                <a:cxn ang="0">
                  <a:pos x="115" y="162"/>
                </a:cxn>
                <a:cxn ang="0">
                  <a:pos x="116" y="166"/>
                </a:cxn>
                <a:cxn ang="0">
                  <a:pos x="118" y="169"/>
                </a:cxn>
                <a:cxn ang="0">
                  <a:pos x="119" y="172"/>
                </a:cxn>
                <a:cxn ang="0">
                  <a:pos x="121" y="175"/>
                </a:cxn>
                <a:cxn ang="0">
                  <a:pos x="122" y="177"/>
                </a:cxn>
                <a:cxn ang="0">
                  <a:pos x="124" y="180"/>
                </a:cxn>
                <a:cxn ang="0">
                  <a:pos x="125" y="181"/>
                </a:cxn>
                <a:cxn ang="0">
                  <a:pos x="128" y="186"/>
                </a:cxn>
                <a:cxn ang="0">
                  <a:pos x="131" y="189"/>
                </a:cxn>
                <a:cxn ang="0">
                  <a:pos x="133" y="190"/>
                </a:cxn>
                <a:cxn ang="0">
                  <a:pos x="134" y="192"/>
                </a:cxn>
                <a:cxn ang="0">
                  <a:pos x="15" y="114"/>
                </a:cxn>
                <a:cxn ang="0">
                  <a:pos x="57" y="0"/>
                </a:cxn>
              </a:cxnLst>
              <a:rect l="0" t="0" r="r" b="b"/>
              <a:pathLst>
                <a:path w="134" h="192">
                  <a:moveTo>
                    <a:pt x="57" y="0"/>
                  </a:moveTo>
                  <a:lnTo>
                    <a:pt x="58" y="0"/>
                  </a:lnTo>
                  <a:lnTo>
                    <a:pt x="58" y="0"/>
                  </a:lnTo>
                  <a:lnTo>
                    <a:pt x="60" y="0"/>
                  </a:lnTo>
                  <a:lnTo>
                    <a:pt x="61" y="0"/>
                  </a:lnTo>
                  <a:lnTo>
                    <a:pt x="64" y="1"/>
                  </a:lnTo>
                  <a:lnTo>
                    <a:pt x="66" y="1"/>
                  </a:lnTo>
                  <a:lnTo>
                    <a:pt x="69" y="3"/>
                  </a:lnTo>
                  <a:lnTo>
                    <a:pt x="69" y="3"/>
                  </a:lnTo>
                  <a:lnTo>
                    <a:pt x="70" y="3"/>
                  </a:lnTo>
                  <a:lnTo>
                    <a:pt x="72" y="3"/>
                  </a:lnTo>
                  <a:lnTo>
                    <a:pt x="73" y="4"/>
                  </a:lnTo>
                  <a:lnTo>
                    <a:pt x="75" y="4"/>
                  </a:lnTo>
                  <a:lnTo>
                    <a:pt x="76" y="4"/>
                  </a:lnTo>
                  <a:lnTo>
                    <a:pt x="78" y="6"/>
                  </a:lnTo>
                  <a:lnTo>
                    <a:pt x="79" y="6"/>
                  </a:lnTo>
                  <a:lnTo>
                    <a:pt x="81" y="7"/>
                  </a:lnTo>
                  <a:lnTo>
                    <a:pt x="82" y="7"/>
                  </a:lnTo>
                  <a:lnTo>
                    <a:pt x="84" y="9"/>
                  </a:lnTo>
                  <a:lnTo>
                    <a:pt x="85" y="9"/>
                  </a:lnTo>
                  <a:lnTo>
                    <a:pt x="86" y="10"/>
                  </a:lnTo>
                  <a:lnTo>
                    <a:pt x="88" y="12"/>
                  </a:lnTo>
                  <a:lnTo>
                    <a:pt x="89" y="12"/>
                  </a:lnTo>
                  <a:lnTo>
                    <a:pt x="91" y="13"/>
                  </a:lnTo>
                  <a:lnTo>
                    <a:pt x="92" y="15"/>
                  </a:lnTo>
                  <a:lnTo>
                    <a:pt x="94" y="15"/>
                  </a:lnTo>
                  <a:lnTo>
                    <a:pt x="95" y="16"/>
                  </a:lnTo>
                  <a:lnTo>
                    <a:pt x="97" y="18"/>
                  </a:lnTo>
                  <a:lnTo>
                    <a:pt x="98" y="19"/>
                  </a:lnTo>
                  <a:lnTo>
                    <a:pt x="100" y="21"/>
                  </a:lnTo>
                  <a:lnTo>
                    <a:pt x="101" y="22"/>
                  </a:lnTo>
                  <a:lnTo>
                    <a:pt x="103" y="24"/>
                  </a:lnTo>
                  <a:lnTo>
                    <a:pt x="104" y="25"/>
                  </a:lnTo>
                  <a:lnTo>
                    <a:pt x="104" y="26"/>
                  </a:lnTo>
                  <a:lnTo>
                    <a:pt x="106" y="28"/>
                  </a:lnTo>
                  <a:lnTo>
                    <a:pt x="107" y="31"/>
                  </a:lnTo>
                  <a:lnTo>
                    <a:pt x="109" y="32"/>
                  </a:lnTo>
                  <a:lnTo>
                    <a:pt x="109" y="34"/>
                  </a:lnTo>
                  <a:lnTo>
                    <a:pt x="110" y="35"/>
                  </a:lnTo>
                  <a:lnTo>
                    <a:pt x="112" y="38"/>
                  </a:lnTo>
                  <a:lnTo>
                    <a:pt x="112" y="40"/>
                  </a:lnTo>
                  <a:lnTo>
                    <a:pt x="112" y="43"/>
                  </a:lnTo>
                  <a:lnTo>
                    <a:pt x="113" y="44"/>
                  </a:lnTo>
                  <a:lnTo>
                    <a:pt x="113" y="47"/>
                  </a:lnTo>
                  <a:lnTo>
                    <a:pt x="113" y="50"/>
                  </a:lnTo>
                  <a:lnTo>
                    <a:pt x="115" y="52"/>
                  </a:lnTo>
                  <a:lnTo>
                    <a:pt x="115" y="55"/>
                  </a:lnTo>
                  <a:lnTo>
                    <a:pt x="115" y="58"/>
                  </a:lnTo>
                  <a:lnTo>
                    <a:pt x="115" y="61"/>
                  </a:lnTo>
                  <a:lnTo>
                    <a:pt x="115" y="64"/>
                  </a:lnTo>
                  <a:lnTo>
                    <a:pt x="115" y="67"/>
                  </a:lnTo>
                  <a:lnTo>
                    <a:pt x="113" y="70"/>
                  </a:lnTo>
                  <a:lnTo>
                    <a:pt x="113" y="73"/>
                  </a:lnTo>
                  <a:lnTo>
                    <a:pt x="113" y="76"/>
                  </a:lnTo>
                  <a:lnTo>
                    <a:pt x="112" y="80"/>
                  </a:lnTo>
                  <a:lnTo>
                    <a:pt x="112" y="83"/>
                  </a:lnTo>
                  <a:lnTo>
                    <a:pt x="110" y="87"/>
                  </a:lnTo>
                  <a:lnTo>
                    <a:pt x="109" y="90"/>
                  </a:lnTo>
                  <a:lnTo>
                    <a:pt x="109" y="93"/>
                  </a:lnTo>
                  <a:lnTo>
                    <a:pt x="109" y="96"/>
                  </a:lnTo>
                  <a:lnTo>
                    <a:pt x="107" y="101"/>
                  </a:lnTo>
                  <a:lnTo>
                    <a:pt x="107" y="104"/>
                  </a:lnTo>
                  <a:lnTo>
                    <a:pt x="106" y="107"/>
                  </a:lnTo>
                  <a:lnTo>
                    <a:pt x="106" y="110"/>
                  </a:lnTo>
                  <a:lnTo>
                    <a:pt x="106" y="113"/>
                  </a:lnTo>
                  <a:lnTo>
                    <a:pt x="106" y="116"/>
                  </a:lnTo>
                  <a:lnTo>
                    <a:pt x="106" y="119"/>
                  </a:lnTo>
                  <a:lnTo>
                    <a:pt x="106" y="122"/>
                  </a:lnTo>
                  <a:lnTo>
                    <a:pt x="106" y="125"/>
                  </a:lnTo>
                  <a:lnTo>
                    <a:pt x="106" y="126"/>
                  </a:lnTo>
                  <a:lnTo>
                    <a:pt x="106" y="129"/>
                  </a:lnTo>
                  <a:lnTo>
                    <a:pt x="106" y="132"/>
                  </a:lnTo>
                  <a:lnTo>
                    <a:pt x="106" y="135"/>
                  </a:lnTo>
                  <a:lnTo>
                    <a:pt x="107" y="137"/>
                  </a:lnTo>
                  <a:lnTo>
                    <a:pt x="107" y="140"/>
                  </a:lnTo>
                  <a:lnTo>
                    <a:pt x="107" y="143"/>
                  </a:lnTo>
                  <a:lnTo>
                    <a:pt x="107" y="144"/>
                  </a:lnTo>
                  <a:lnTo>
                    <a:pt x="109" y="147"/>
                  </a:lnTo>
                  <a:lnTo>
                    <a:pt x="109" y="148"/>
                  </a:lnTo>
                  <a:lnTo>
                    <a:pt x="110" y="151"/>
                  </a:lnTo>
                  <a:lnTo>
                    <a:pt x="110" y="153"/>
                  </a:lnTo>
                  <a:lnTo>
                    <a:pt x="112" y="154"/>
                  </a:lnTo>
                  <a:lnTo>
                    <a:pt x="112" y="157"/>
                  </a:lnTo>
                  <a:lnTo>
                    <a:pt x="112" y="159"/>
                  </a:lnTo>
                  <a:lnTo>
                    <a:pt x="113" y="160"/>
                  </a:lnTo>
                  <a:lnTo>
                    <a:pt x="115" y="162"/>
                  </a:lnTo>
                  <a:lnTo>
                    <a:pt x="115" y="165"/>
                  </a:lnTo>
                  <a:lnTo>
                    <a:pt x="116" y="166"/>
                  </a:lnTo>
                  <a:lnTo>
                    <a:pt x="116" y="168"/>
                  </a:lnTo>
                  <a:lnTo>
                    <a:pt x="118" y="169"/>
                  </a:lnTo>
                  <a:lnTo>
                    <a:pt x="118" y="171"/>
                  </a:lnTo>
                  <a:lnTo>
                    <a:pt x="119" y="172"/>
                  </a:lnTo>
                  <a:lnTo>
                    <a:pt x="119" y="174"/>
                  </a:lnTo>
                  <a:lnTo>
                    <a:pt x="121" y="175"/>
                  </a:lnTo>
                  <a:lnTo>
                    <a:pt x="121" y="175"/>
                  </a:lnTo>
                  <a:lnTo>
                    <a:pt x="122" y="177"/>
                  </a:lnTo>
                  <a:lnTo>
                    <a:pt x="122" y="178"/>
                  </a:lnTo>
                  <a:lnTo>
                    <a:pt x="124" y="180"/>
                  </a:lnTo>
                  <a:lnTo>
                    <a:pt x="124" y="181"/>
                  </a:lnTo>
                  <a:lnTo>
                    <a:pt x="125" y="181"/>
                  </a:lnTo>
                  <a:lnTo>
                    <a:pt x="127" y="184"/>
                  </a:lnTo>
                  <a:lnTo>
                    <a:pt x="128" y="186"/>
                  </a:lnTo>
                  <a:lnTo>
                    <a:pt x="130" y="187"/>
                  </a:lnTo>
                  <a:lnTo>
                    <a:pt x="131" y="189"/>
                  </a:lnTo>
                  <a:lnTo>
                    <a:pt x="131" y="189"/>
                  </a:lnTo>
                  <a:lnTo>
                    <a:pt x="133" y="190"/>
                  </a:lnTo>
                  <a:lnTo>
                    <a:pt x="134" y="192"/>
                  </a:lnTo>
                  <a:lnTo>
                    <a:pt x="134" y="192"/>
                  </a:lnTo>
                  <a:lnTo>
                    <a:pt x="0" y="190"/>
                  </a:lnTo>
                  <a:lnTo>
                    <a:pt x="15" y="114"/>
                  </a:lnTo>
                  <a:lnTo>
                    <a:pt x="72" y="134"/>
                  </a:lnTo>
                  <a:lnTo>
                    <a:pt x="57" y="0"/>
                  </a:lnTo>
                  <a:lnTo>
                    <a:pt x="57" y="0"/>
                  </a:lnTo>
                  <a:close/>
                </a:path>
              </a:pathLst>
            </a:custGeom>
            <a:solidFill>
              <a:srgbClr val="91A169"/>
            </a:solidFill>
            <a:ln w="9525">
              <a:noFill/>
              <a:round/>
              <a:headEnd/>
              <a:tailEnd/>
            </a:ln>
          </p:spPr>
          <p:txBody>
            <a:bodyPr>
              <a:prstTxWarp prst="textNoShape">
                <a:avLst/>
              </a:prstTxWarp>
            </a:bodyPr>
            <a:lstStyle/>
            <a:p>
              <a:endParaRPr lang="en-US"/>
            </a:p>
          </p:txBody>
        </p:sp>
        <p:sp>
          <p:nvSpPr>
            <p:cNvPr id="3840242" name="Freeform 242"/>
            <p:cNvSpPr>
              <a:spLocks/>
            </p:cNvSpPr>
            <p:nvPr/>
          </p:nvSpPr>
          <p:spPr bwMode="auto">
            <a:xfrm>
              <a:off x="568" y="1459"/>
              <a:ext cx="81" cy="156"/>
            </a:xfrm>
            <a:custGeom>
              <a:avLst/>
              <a:gdLst/>
              <a:ahLst/>
              <a:cxnLst>
                <a:cxn ang="0">
                  <a:pos x="49" y="0"/>
                </a:cxn>
                <a:cxn ang="0">
                  <a:pos x="81" y="18"/>
                </a:cxn>
                <a:cxn ang="0">
                  <a:pos x="64" y="43"/>
                </a:cxn>
                <a:cxn ang="0">
                  <a:pos x="52" y="49"/>
                </a:cxn>
                <a:cxn ang="0">
                  <a:pos x="58" y="61"/>
                </a:cxn>
                <a:cxn ang="0">
                  <a:pos x="0" y="156"/>
                </a:cxn>
                <a:cxn ang="0">
                  <a:pos x="39" y="30"/>
                </a:cxn>
                <a:cxn ang="0">
                  <a:pos x="49" y="0"/>
                </a:cxn>
                <a:cxn ang="0">
                  <a:pos x="49" y="0"/>
                </a:cxn>
              </a:cxnLst>
              <a:rect l="0" t="0" r="r" b="b"/>
              <a:pathLst>
                <a:path w="81" h="156">
                  <a:moveTo>
                    <a:pt x="49" y="0"/>
                  </a:moveTo>
                  <a:lnTo>
                    <a:pt x="81" y="18"/>
                  </a:lnTo>
                  <a:lnTo>
                    <a:pt x="64" y="43"/>
                  </a:lnTo>
                  <a:lnTo>
                    <a:pt x="52" y="49"/>
                  </a:lnTo>
                  <a:lnTo>
                    <a:pt x="58" y="61"/>
                  </a:lnTo>
                  <a:lnTo>
                    <a:pt x="0" y="156"/>
                  </a:lnTo>
                  <a:lnTo>
                    <a:pt x="39" y="30"/>
                  </a:lnTo>
                  <a:lnTo>
                    <a:pt x="49" y="0"/>
                  </a:lnTo>
                  <a:lnTo>
                    <a:pt x="49" y="0"/>
                  </a:lnTo>
                  <a:close/>
                </a:path>
              </a:pathLst>
            </a:custGeom>
            <a:solidFill>
              <a:srgbClr val="7A8C61"/>
            </a:solidFill>
            <a:ln w="9525">
              <a:noFill/>
              <a:round/>
              <a:headEnd/>
              <a:tailEnd/>
            </a:ln>
          </p:spPr>
          <p:txBody>
            <a:bodyPr>
              <a:prstTxWarp prst="textNoShape">
                <a:avLst/>
              </a:prstTxWarp>
            </a:bodyPr>
            <a:lstStyle/>
            <a:p>
              <a:endParaRPr lang="en-US"/>
            </a:p>
          </p:txBody>
        </p:sp>
        <p:sp>
          <p:nvSpPr>
            <p:cNvPr id="3840243" name="Freeform 243"/>
            <p:cNvSpPr>
              <a:spLocks/>
            </p:cNvSpPr>
            <p:nvPr/>
          </p:nvSpPr>
          <p:spPr bwMode="auto">
            <a:xfrm>
              <a:off x="562" y="1582"/>
              <a:ext cx="48" cy="55"/>
            </a:xfrm>
            <a:custGeom>
              <a:avLst/>
              <a:gdLst/>
              <a:ahLst/>
              <a:cxnLst>
                <a:cxn ang="0">
                  <a:pos x="23" y="0"/>
                </a:cxn>
                <a:cxn ang="0">
                  <a:pos x="48" y="11"/>
                </a:cxn>
                <a:cxn ang="0">
                  <a:pos x="36" y="55"/>
                </a:cxn>
                <a:cxn ang="0">
                  <a:pos x="0" y="38"/>
                </a:cxn>
                <a:cxn ang="0">
                  <a:pos x="23" y="0"/>
                </a:cxn>
                <a:cxn ang="0">
                  <a:pos x="23" y="0"/>
                </a:cxn>
              </a:cxnLst>
              <a:rect l="0" t="0" r="r" b="b"/>
              <a:pathLst>
                <a:path w="48" h="55">
                  <a:moveTo>
                    <a:pt x="23" y="0"/>
                  </a:moveTo>
                  <a:lnTo>
                    <a:pt x="48" y="11"/>
                  </a:lnTo>
                  <a:lnTo>
                    <a:pt x="36" y="55"/>
                  </a:lnTo>
                  <a:lnTo>
                    <a:pt x="0" y="38"/>
                  </a:lnTo>
                  <a:lnTo>
                    <a:pt x="23" y="0"/>
                  </a:lnTo>
                  <a:lnTo>
                    <a:pt x="23" y="0"/>
                  </a:lnTo>
                  <a:close/>
                </a:path>
              </a:pathLst>
            </a:custGeom>
            <a:solidFill>
              <a:srgbClr val="FFFFFF"/>
            </a:solidFill>
            <a:ln w="9525">
              <a:noFill/>
              <a:round/>
              <a:headEnd/>
              <a:tailEnd/>
            </a:ln>
          </p:spPr>
          <p:txBody>
            <a:bodyPr>
              <a:prstTxWarp prst="textNoShape">
                <a:avLst/>
              </a:prstTxWarp>
            </a:bodyPr>
            <a:lstStyle/>
            <a:p>
              <a:endParaRPr lang="en-US"/>
            </a:p>
          </p:txBody>
        </p:sp>
        <p:sp>
          <p:nvSpPr>
            <p:cNvPr id="3840244" name="Freeform 244"/>
            <p:cNvSpPr>
              <a:spLocks/>
            </p:cNvSpPr>
            <p:nvPr/>
          </p:nvSpPr>
          <p:spPr bwMode="auto">
            <a:xfrm>
              <a:off x="504" y="1542"/>
              <a:ext cx="82" cy="78"/>
            </a:xfrm>
            <a:custGeom>
              <a:avLst/>
              <a:gdLst/>
              <a:ahLst/>
              <a:cxnLst>
                <a:cxn ang="0">
                  <a:pos x="0" y="3"/>
                </a:cxn>
                <a:cxn ang="0">
                  <a:pos x="2" y="6"/>
                </a:cxn>
                <a:cxn ang="0">
                  <a:pos x="3" y="9"/>
                </a:cxn>
                <a:cxn ang="0">
                  <a:pos x="6" y="12"/>
                </a:cxn>
                <a:cxn ang="0">
                  <a:pos x="11" y="15"/>
                </a:cxn>
                <a:cxn ang="0">
                  <a:pos x="17" y="18"/>
                </a:cxn>
                <a:cxn ang="0">
                  <a:pos x="23" y="20"/>
                </a:cxn>
                <a:cxn ang="0">
                  <a:pos x="26" y="21"/>
                </a:cxn>
                <a:cxn ang="0">
                  <a:pos x="30" y="22"/>
                </a:cxn>
                <a:cxn ang="0">
                  <a:pos x="36" y="25"/>
                </a:cxn>
                <a:cxn ang="0">
                  <a:pos x="40" y="27"/>
                </a:cxn>
                <a:cxn ang="0">
                  <a:pos x="40" y="27"/>
                </a:cxn>
                <a:cxn ang="0">
                  <a:pos x="36" y="27"/>
                </a:cxn>
                <a:cxn ang="0">
                  <a:pos x="30" y="27"/>
                </a:cxn>
                <a:cxn ang="0">
                  <a:pos x="26" y="25"/>
                </a:cxn>
                <a:cxn ang="0">
                  <a:pos x="21" y="27"/>
                </a:cxn>
                <a:cxn ang="0">
                  <a:pos x="18" y="30"/>
                </a:cxn>
                <a:cxn ang="0">
                  <a:pos x="18" y="31"/>
                </a:cxn>
                <a:cxn ang="0">
                  <a:pos x="18" y="36"/>
                </a:cxn>
                <a:cxn ang="0">
                  <a:pos x="18" y="39"/>
                </a:cxn>
                <a:cxn ang="0">
                  <a:pos x="20" y="43"/>
                </a:cxn>
                <a:cxn ang="0">
                  <a:pos x="20" y="46"/>
                </a:cxn>
                <a:cxn ang="0">
                  <a:pos x="21" y="51"/>
                </a:cxn>
                <a:cxn ang="0">
                  <a:pos x="21" y="54"/>
                </a:cxn>
                <a:cxn ang="0">
                  <a:pos x="23" y="58"/>
                </a:cxn>
                <a:cxn ang="0">
                  <a:pos x="60" y="78"/>
                </a:cxn>
                <a:cxn ang="0">
                  <a:pos x="64" y="76"/>
                </a:cxn>
                <a:cxn ang="0">
                  <a:pos x="69" y="72"/>
                </a:cxn>
                <a:cxn ang="0">
                  <a:pos x="72" y="69"/>
                </a:cxn>
                <a:cxn ang="0">
                  <a:pos x="76" y="64"/>
                </a:cxn>
                <a:cxn ang="0">
                  <a:pos x="79" y="60"/>
                </a:cxn>
                <a:cxn ang="0">
                  <a:pos x="81" y="55"/>
                </a:cxn>
                <a:cxn ang="0">
                  <a:pos x="82" y="51"/>
                </a:cxn>
                <a:cxn ang="0">
                  <a:pos x="82" y="45"/>
                </a:cxn>
                <a:cxn ang="0">
                  <a:pos x="79" y="40"/>
                </a:cxn>
                <a:cxn ang="0">
                  <a:pos x="43" y="14"/>
                </a:cxn>
                <a:cxn ang="0">
                  <a:pos x="38" y="12"/>
                </a:cxn>
                <a:cxn ang="0">
                  <a:pos x="32" y="11"/>
                </a:cxn>
                <a:cxn ang="0">
                  <a:pos x="26" y="9"/>
                </a:cxn>
                <a:cxn ang="0">
                  <a:pos x="20" y="6"/>
                </a:cxn>
                <a:cxn ang="0">
                  <a:pos x="15" y="5"/>
                </a:cxn>
                <a:cxn ang="0">
                  <a:pos x="11" y="3"/>
                </a:cxn>
                <a:cxn ang="0">
                  <a:pos x="6" y="3"/>
                </a:cxn>
                <a:cxn ang="0">
                  <a:pos x="3" y="2"/>
                </a:cxn>
                <a:cxn ang="0">
                  <a:pos x="0" y="0"/>
                </a:cxn>
              </a:cxnLst>
              <a:rect l="0" t="0" r="r" b="b"/>
              <a:pathLst>
                <a:path w="82" h="78">
                  <a:moveTo>
                    <a:pt x="0" y="0"/>
                  </a:moveTo>
                  <a:lnTo>
                    <a:pt x="0" y="2"/>
                  </a:lnTo>
                  <a:lnTo>
                    <a:pt x="0" y="3"/>
                  </a:lnTo>
                  <a:lnTo>
                    <a:pt x="0" y="3"/>
                  </a:lnTo>
                  <a:lnTo>
                    <a:pt x="2" y="5"/>
                  </a:lnTo>
                  <a:lnTo>
                    <a:pt x="2" y="6"/>
                  </a:lnTo>
                  <a:lnTo>
                    <a:pt x="2" y="8"/>
                  </a:lnTo>
                  <a:lnTo>
                    <a:pt x="3" y="8"/>
                  </a:lnTo>
                  <a:lnTo>
                    <a:pt x="3" y="9"/>
                  </a:lnTo>
                  <a:lnTo>
                    <a:pt x="5" y="11"/>
                  </a:lnTo>
                  <a:lnTo>
                    <a:pt x="5" y="12"/>
                  </a:lnTo>
                  <a:lnTo>
                    <a:pt x="6" y="12"/>
                  </a:lnTo>
                  <a:lnTo>
                    <a:pt x="8" y="14"/>
                  </a:lnTo>
                  <a:lnTo>
                    <a:pt x="9" y="15"/>
                  </a:lnTo>
                  <a:lnTo>
                    <a:pt x="11" y="15"/>
                  </a:lnTo>
                  <a:lnTo>
                    <a:pt x="12" y="17"/>
                  </a:lnTo>
                  <a:lnTo>
                    <a:pt x="15" y="17"/>
                  </a:lnTo>
                  <a:lnTo>
                    <a:pt x="17" y="18"/>
                  </a:lnTo>
                  <a:lnTo>
                    <a:pt x="20" y="18"/>
                  </a:lnTo>
                  <a:lnTo>
                    <a:pt x="21" y="20"/>
                  </a:lnTo>
                  <a:lnTo>
                    <a:pt x="23" y="20"/>
                  </a:lnTo>
                  <a:lnTo>
                    <a:pt x="23" y="20"/>
                  </a:lnTo>
                  <a:lnTo>
                    <a:pt x="24" y="21"/>
                  </a:lnTo>
                  <a:lnTo>
                    <a:pt x="26" y="21"/>
                  </a:lnTo>
                  <a:lnTo>
                    <a:pt x="27" y="21"/>
                  </a:lnTo>
                  <a:lnTo>
                    <a:pt x="29" y="22"/>
                  </a:lnTo>
                  <a:lnTo>
                    <a:pt x="30" y="22"/>
                  </a:lnTo>
                  <a:lnTo>
                    <a:pt x="32" y="24"/>
                  </a:lnTo>
                  <a:lnTo>
                    <a:pt x="35" y="24"/>
                  </a:lnTo>
                  <a:lnTo>
                    <a:pt x="36" y="25"/>
                  </a:lnTo>
                  <a:lnTo>
                    <a:pt x="39" y="25"/>
                  </a:lnTo>
                  <a:lnTo>
                    <a:pt x="39" y="27"/>
                  </a:lnTo>
                  <a:lnTo>
                    <a:pt x="40" y="27"/>
                  </a:lnTo>
                  <a:lnTo>
                    <a:pt x="42" y="27"/>
                  </a:lnTo>
                  <a:lnTo>
                    <a:pt x="42" y="28"/>
                  </a:lnTo>
                  <a:lnTo>
                    <a:pt x="40" y="27"/>
                  </a:lnTo>
                  <a:lnTo>
                    <a:pt x="39" y="27"/>
                  </a:lnTo>
                  <a:lnTo>
                    <a:pt x="36" y="27"/>
                  </a:lnTo>
                  <a:lnTo>
                    <a:pt x="36" y="27"/>
                  </a:lnTo>
                  <a:lnTo>
                    <a:pt x="33" y="27"/>
                  </a:lnTo>
                  <a:lnTo>
                    <a:pt x="32" y="27"/>
                  </a:lnTo>
                  <a:lnTo>
                    <a:pt x="30" y="27"/>
                  </a:lnTo>
                  <a:lnTo>
                    <a:pt x="29" y="27"/>
                  </a:lnTo>
                  <a:lnTo>
                    <a:pt x="27" y="25"/>
                  </a:lnTo>
                  <a:lnTo>
                    <a:pt x="26" y="25"/>
                  </a:lnTo>
                  <a:lnTo>
                    <a:pt x="24" y="27"/>
                  </a:lnTo>
                  <a:lnTo>
                    <a:pt x="23" y="27"/>
                  </a:lnTo>
                  <a:lnTo>
                    <a:pt x="21" y="27"/>
                  </a:lnTo>
                  <a:lnTo>
                    <a:pt x="21" y="28"/>
                  </a:lnTo>
                  <a:lnTo>
                    <a:pt x="20" y="28"/>
                  </a:lnTo>
                  <a:lnTo>
                    <a:pt x="18" y="30"/>
                  </a:lnTo>
                  <a:lnTo>
                    <a:pt x="18" y="30"/>
                  </a:lnTo>
                  <a:lnTo>
                    <a:pt x="18" y="31"/>
                  </a:lnTo>
                  <a:lnTo>
                    <a:pt x="18" y="31"/>
                  </a:lnTo>
                  <a:lnTo>
                    <a:pt x="18" y="33"/>
                  </a:lnTo>
                  <a:lnTo>
                    <a:pt x="18" y="34"/>
                  </a:lnTo>
                  <a:lnTo>
                    <a:pt x="18" y="36"/>
                  </a:lnTo>
                  <a:lnTo>
                    <a:pt x="18" y="36"/>
                  </a:lnTo>
                  <a:lnTo>
                    <a:pt x="18" y="37"/>
                  </a:lnTo>
                  <a:lnTo>
                    <a:pt x="18" y="39"/>
                  </a:lnTo>
                  <a:lnTo>
                    <a:pt x="18" y="40"/>
                  </a:lnTo>
                  <a:lnTo>
                    <a:pt x="20" y="42"/>
                  </a:lnTo>
                  <a:lnTo>
                    <a:pt x="20" y="43"/>
                  </a:lnTo>
                  <a:lnTo>
                    <a:pt x="20" y="45"/>
                  </a:lnTo>
                  <a:lnTo>
                    <a:pt x="20" y="46"/>
                  </a:lnTo>
                  <a:lnTo>
                    <a:pt x="20" y="46"/>
                  </a:lnTo>
                  <a:lnTo>
                    <a:pt x="20" y="48"/>
                  </a:lnTo>
                  <a:lnTo>
                    <a:pt x="20" y="49"/>
                  </a:lnTo>
                  <a:lnTo>
                    <a:pt x="21" y="51"/>
                  </a:lnTo>
                  <a:lnTo>
                    <a:pt x="21" y="52"/>
                  </a:lnTo>
                  <a:lnTo>
                    <a:pt x="21" y="54"/>
                  </a:lnTo>
                  <a:lnTo>
                    <a:pt x="21" y="54"/>
                  </a:lnTo>
                  <a:lnTo>
                    <a:pt x="21" y="55"/>
                  </a:lnTo>
                  <a:lnTo>
                    <a:pt x="21" y="57"/>
                  </a:lnTo>
                  <a:lnTo>
                    <a:pt x="23" y="58"/>
                  </a:lnTo>
                  <a:lnTo>
                    <a:pt x="23" y="60"/>
                  </a:lnTo>
                  <a:lnTo>
                    <a:pt x="23" y="60"/>
                  </a:lnTo>
                  <a:lnTo>
                    <a:pt x="60" y="78"/>
                  </a:lnTo>
                  <a:lnTo>
                    <a:pt x="60" y="78"/>
                  </a:lnTo>
                  <a:lnTo>
                    <a:pt x="61" y="78"/>
                  </a:lnTo>
                  <a:lnTo>
                    <a:pt x="64" y="76"/>
                  </a:lnTo>
                  <a:lnTo>
                    <a:pt x="66" y="75"/>
                  </a:lnTo>
                  <a:lnTo>
                    <a:pt x="67" y="73"/>
                  </a:lnTo>
                  <a:lnTo>
                    <a:pt x="69" y="72"/>
                  </a:lnTo>
                  <a:lnTo>
                    <a:pt x="70" y="70"/>
                  </a:lnTo>
                  <a:lnTo>
                    <a:pt x="72" y="70"/>
                  </a:lnTo>
                  <a:lnTo>
                    <a:pt x="72" y="69"/>
                  </a:lnTo>
                  <a:lnTo>
                    <a:pt x="73" y="67"/>
                  </a:lnTo>
                  <a:lnTo>
                    <a:pt x="75" y="66"/>
                  </a:lnTo>
                  <a:lnTo>
                    <a:pt x="76" y="64"/>
                  </a:lnTo>
                  <a:lnTo>
                    <a:pt x="76" y="63"/>
                  </a:lnTo>
                  <a:lnTo>
                    <a:pt x="78" y="61"/>
                  </a:lnTo>
                  <a:lnTo>
                    <a:pt x="79" y="60"/>
                  </a:lnTo>
                  <a:lnTo>
                    <a:pt x="79" y="58"/>
                  </a:lnTo>
                  <a:lnTo>
                    <a:pt x="81" y="57"/>
                  </a:lnTo>
                  <a:lnTo>
                    <a:pt x="81" y="55"/>
                  </a:lnTo>
                  <a:lnTo>
                    <a:pt x="81" y="54"/>
                  </a:lnTo>
                  <a:lnTo>
                    <a:pt x="82" y="52"/>
                  </a:lnTo>
                  <a:lnTo>
                    <a:pt x="82" y="51"/>
                  </a:lnTo>
                  <a:lnTo>
                    <a:pt x="82" y="49"/>
                  </a:lnTo>
                  <a:lnTo>
                    <a:pt x="82" y="46"/>
                  </a:lnTo>
                  <a:lnTo>
                    <a:pt x="82" y="45"/>
                  </a:lnTo>
                  <a:lnTo>
                    <a:pt x="81" y="43"/>
                  </a:lnTo>
                  <a:lnTo>
                    <a:pt x="81" y="42"/>
                  </a:lnTo>
                  <a:lnTo>
                    <a:pt x="79" y="40"/>
                  </a:lnTo>
                  <a:lnTo>
                    <a:pt x="79" y="39"/>
                  </a:lnTo>
                  <a:lnTo>
                    <a:pt x="45" y="15"/>
                  </a:lnTo>
                  <a:lnTo>
                    <a:pt x="43" y="14"/>
                  </a:lnTo>
                  <a:lnTo>
                    <a:pt x="40" y="14"/>
                  </a:lnTo>
                  <a:lnTo>
                    <a:pt x="39" y="12"/>
                  </a:lnTo>
                  <a:lnTo>
                    <a:pt x="38" y="12"/>
                  </a:lnTo>
                  <a:lnTo>
                    <a:pt x="35" y="11"/>
                  </a:lnTo>
                  <a:lnTo>
                    <a:pt x="33" y="11"/>
                  </a:lnTo>
                  <a:lnTo>
                    <a:pt x="32" y="11"/>
                  </a:lnTo>
                  <a:lnTo>
                    <a:pt x="29" y="9"/>
                  </a:lnTo>
                  <a:lnTo>
                    <a:pt x="27" y="9"/>
                  </a:lnTo>
                  <a:lnTo>
                    <a:pt x="26" y="9"/>
                  </a:lnTo>
                  <a:lnTo>
                    <a:pt x="23" y="8"/>
                  </a:lnTo>
                  <a:lnTo>
                    <a:pt x="21" y="8"/>
                  </a:lnTo>
                  <a:lnTo>
                    <a:pt x="20" y="6"/>
                  </a:lnTo>
                  <a:lnTo>
                    <a:pt x="18" y="6"/>
                  </a:lnTo>
                  <a:lnTo>
                    <a:pt x="17" y="6"/>
                  </a:lnTo>
                  <a:lnTo>
                    <a:pt x="15" y="5"/>
                  </a:lnTo>
                  <a:lnTo>
                    <a:pt x="14" y="5"/>
                  </a:lnTo>
                  <a:lnTo>
                    <a:pt x="12" y="5"/>
                  </a:lnTo>
                  <a:lnTo>
                    <a:pt x="11" y="3"/>
                  </a:lnTo>
                  <a:lnTo>
                    <a:pt x="9" y="3"/>
                  </a:lnTo>
                  <a:lnTo>
                    <a:pt x="8" y="3"/>
                  </a:lnTo>
                  <a:lnTo>
                    <a:pt x="6" y="3"/>
                  </a:lnTo>
                  <a:lnTo>
                    <a:pt x="5" y="2"/>
                  </a:lnTo>
                  <a:lnTo>
                    <a:pt x="5" y="2"/>
                  </a:lnTo>
                  <a:lnTo>
                    <a:pt x="3" y="2"/>
                  </a:lnTo>
                  <a:lnTo>
                    <a:pt x="2" y="2"/>
                  </a:lnTo>
                  <a:lnTo>
                    <a:pt x="0" y="0"/>
                  </a:lnTo>
                  <a:lnTo>
                    <a:pt x="0" y="0"/>
                  </a:lnTo>
                  <a:close/>
                </a:path>
              </a:pathLst>
            </a:custGeom>
            <a:solidFill>
              <a:srgbClr val="FAC9B0"/>
            </a:solidFill>
            <a:ln w="9525">
              <a:noFill/>
              <a:round/>
              <a:headEnd/>
              <a:tailEnd/>
            </a:ln>
          </p:spPr>
          <p:txBody>
            <a:bodyPr>
              <a:prstTxWarp prst="textNoShape">
                <a:avLst/>
              </a:prstTxWarp>
            </a:bodyPr>
            <a:lstStyle/>
            <a:p>
              <a:endParaRPr lang="en-US"/>
            </a:p>
          </p:txBody>
        </p:sp>
        <p:sp>
          <p:nvSpPr>
            <p:cNvPr id="3840245" name="Freeform 245"/>
            <p:cNvSpPr>
              <a:spLocks/>
            </p:cNvSpPr>
            <p:nvPr/>
          </p:nvSpPr>
          <p:spPr bwMode="auto">
            <a:xfrm>
              <a:off x="546" y="1627"/>
              <a:ext cx="16" cy="13"/>
            </a:xfrm>
            <a:custGeom>
              <a:avLst/>
              <a:gdLst/>
              <a:ahLst/>
              <a:cxnLst>
                <a:cxn ang="0">
                  <a:pos x="9" y="13"/>
                </a:cxn>
                <a:cxn ang="0">
                  <a:pos x="10" y="13"/>
                </a:cxn>
                <a:cxn ang="0">
                  <a:pos x="12" y="12"/>
                </a:cxn>
                <a:cxn ang="0">
                  <a:pos x="13" y="12"/>
                </a:cxn>
                <a:cxn ang="0">
                  <a:pos x="15" y="10"/>
                </a:cxn>
                <a:cxn ang="0">
                  <a:pos x="15" y="10"/>
                </a:cxn>
                <a:cxn ang="0">
                  <a:pos x="16" y="9"/>
                </a:cxn>
                <a:cxn ang="0">
                  <a:pos x="16" y="7"/>
                </a:cxn>
                <a:cxn ang="0">
                  <a:pos x="16" y="6"/>
                </a:cxn>
                <a:cxn ang="0">
                  <a:pos x="16" y="4"/>
                </a:cxn>
                <a:cxn ang="0">
                  <a:pos x="16" y="3"/>
                </a:cxn>
                <a:cxn ang="0">
                  <a:pos x="15" y="3"/>
                </a:cxn>
                <a:cxn ang="0">
                  <a:pos x="15" y="1"/>
                </a:cxn>
                <a:cxn ang="0">
                  <a:pos x="13" y="0"/>
                </a:cxn>
                <a:cxn ang="0">
                  <a:pos x="12" y="0"/>
                </a:cxn>
                <a:cxn ang="0">
                  <a:pos x="10" y="0"/>
                </a:cxn>
                <a:cxn ang="0">
                  <a:pos x="9" y="0"/>
                </a:cxn>
                <a:cxn ang="0">
                  <a:pos x="7" y="0"/>
                </a:cxn>
                <a:cxn ang="0">
                  <a:pos x="6" y="0"/>
                </a:cxn>
                <a:cxn ang="0">
                  <a:pos x="4" y="0"/>
                </a:cxn>
                <a:cxn ang="0">
                  <a:pos x="3" y="1"/>
                </a:cxn>
                <a:cxn ang="0">
                  <a:pos x="1" y="3"/>
                </a:cxn>
                <a:cxn ang="0">
                  <a:pos x="1" y="3"/>
                </a:cxn>
                <a:cxn ang="0">
                  <a:pos x="0" y="4"/>
                </a:cxn>
                <a:cxn ang="0">
                  <a:pos x="0" y="6"/>
                </a:cxn>
                <a:cxn ang="0">
                  <a:pos x="0" y="7"/>
                </a:cxn>
                <a:cxn ang="0">
                  <a:pos x="1" y="9"/>
                </a:cxn>
                <a:cxn ang="0">
                  <a:pos x="1" y="10"/>
                </a:cxn>
                <a:cxn ang="0">
                  <a:pos x="3" y="10"/>
                </a:cxn>
                <a:cxn ang="0">
                  <a:pos x="4" y="12"/>
                </a:cxn>
                <a:cxn ang="0">
                  <a:pos x="6" y="12"/>
                </a:cxn>
                <a:cxn ang="0">
                  <a:pos x="7" y="13"/>
                </a:cxn>
                <a:cxn ang="0">
                  <a:pos x="9" y="13"/>
                </a:cxn>
                <a:cxn ang="0">
                  <a:pos x="9" y="13"/>
                </a:cxn>
              </a:cxnLst>
              <a:rect l="0" t="0" r="r" b="b"/>
              <a:pathLst>
                <a:path w="16" h="13">
                  <a:moveTo>
                    <a:pt x="9" y="13"/>
                  </a:moveTo>
                  <a:lnTo>
                    <a:pt x="10" y="13"/>
                  </a:lnTo>
                  <a:lnTo>
                    <a:pt x="12" y="12"/>
                  </a:lnTo>
                  <a:lnTo>
                    <a:pt x="13" y="12"/>
                  </a:lnTo>
                  <a:lnTo>
                    <a:pt x="15" y="10"/>
                  </a:lnTo>
                  <a:lnTo>
                    <a:pt x="15" y="10"/>
                  </a:lnTo>
                  <a:lnTo>
                    <a:pt x="16" y="9"/>
                  </a:lnTo>
                  <a:lnTo>
                    <a:pt x="16" y="7"/>
                  </a:lnTo>
                  <a:lnTo>
                    <a:pt x="16" y="6"/>
                  </a:lnTo>
                  <a:lnTo>
                    <a:pt x="16" y="4"/>
                  </a:lnTo>
                  <a:lnTo>
                    <a:pt x="16" y="3"/>
                  </a:lnTo>
                  <a:lnTo>
                    <a:pt x="15" y="3"/>
                  </a:lnTo>
                  <a:lnTo>
                    <a:pt x="15" y="1"/>
                  </a:lnTo>
                  <a:lnTo>
                    <a:pt x="13" y="0"/>
                  </a:lnTo>
                  <a:lnTo>
                    <a:pt x="12" y="0"/>
                  </a:lnTo>
                  <a:lnTo>
                    <a:pt x="10" y="0"/>
                  </a:lnTo>
                  <a:lnTo>
                    <a:pt x="9" y="0"/>
                  </a:lnTo>
                  <a:lnTo>
                    <a:pt x="7" y="0"/>
                  </a:lnTo>
                  <a:lnTo>
                    <a:pt x="6" y="0"/>
                  </a:lnTo>
                  <a:lnTo>
                    <a:pt x="4" y="0"/>
                  </a:lnTo>
                  <a:lnTo>
                    <a:pt x="3" y="1"/>
                  </a:lnTo>
                  <a:lnTo>
                    <a:pt x="1" y="3"/>
                  </a:lnTo>
                  <a:lnTo>
                    <a:pt x="1" y="3"/>
                  </a:lnTo>
                  <a:lnTo>
                    <a:pt x="0" y="4"/>
                  </a:lnTo>
                  <a:lnTo>
                    <a:pt x="0" y="6"/>
                  </a:lnTo>
                  <a:lnTo>
                    <a:pt x="0" y="7"/>
                  </a:lnTo>
                  <a:lnTo>
                    <a:pt x="1" y="9"/>
                  </a:lnTo>
                  <a:lnTo>
                    <a:pt x="1" y="10"/>
                  </a:lnTo>
                  <a:lnTo>
                    <a:pt x="3" y="10"/>
                  </a:lnTo>
                  <a:lnTo>
                    <a:pt x="4" y="12"/>
                  </a:lnTo>
                  <a:lnTo>
                    <a:pt x="6" y="12"/>
                  </a:lnTo>
                  <a:lnTo>
                    <a:pt x="7" y="13"/>
                  </a:lnTo>
                  <a:lnTo>
                    <a:pt x="9" y="13"/>
                  </a:lnTo>
                  <a:lnTo>
                    <a:pt x="9" y="13"/>
                  </a:lnTo>
                  <a:close/>
                </a:path>
              </a:pathLst>
            </a:custGeom>
            <a:solidFill>
              <a:srgbClr val="BDC77A"/>
            </a:solidFill>
            <a:ln w="9525">
              <a:noFill/>
              <a:round/>
              <a:headEnd/>
              <a:tailEnd/>
            </a:ln>
          </p:spPr>
          <p:txBody>
            <a:bodyPr>
              <a:prstTxWarp prst="textNoShape">
                <a:avLst/>
              </a:prstTxWarp>
            </a:bodyPr>
            <a:lstStyle/>
            <a:p>
              <a:endParaRPr lang="en-US"/>
            </a:p>
          </p:txBody>
        </p:sp>
        <p:sp>
          <p:nvSpPr>
            <p:cNvPr id="3840246" name="Freeform 246"/>
            <p:cNvSpPr>
              <a:spLocks/>
            </p:cNvSpPr>
            <p:nvPr/>
          </p:nvSpPr>
          <p:spPr bwMode="auto">
            <a:xfrm>
              <a:off x="552" y="1661"/>
              <a:ext cx="16" cy="14"/>
            </a:xfrm>
            <a:custGeom>
              <a:avLst/>
              <a:gdLst/>
              <a:ahLst/>
              <a:cxnLst>
                <a:cxn ang="0">
                  <a:pos x="7" y="14"/>
                </a:cxn>
                <a:cxn ang="0">
                  <a:pos x="9" y="14"/>
                </a:cxn>
                <a:cxn ang="0">
                  <a:pos x="10" y="14"/>
                </a:cxn>
                <a:cxn ang="0">
                  <a:pos x="12" y="12"/>
                </a:cxn>
                <a:cxn ang="0">
                  <a:pos x="13" y="12"/>
                </a:cxn>
                <a:cxn ang="0">
                  <a:pos x="15" y="11"/>
                </a:cxn>
                <a:cxn ang="0">
                  <a:pos x="15" y="9"/>
                </a:cxn>
                <a:cxn ang="0">
                  <a:pos x="15" y="8"/>
                </a:cxn>
                <a:cxn ang="0">
                  <a:pos x="16" y="8"/>
                </a:cxn>
                <a:cxn ang="0">
                  <a:pos x="15" y="5"/>
                </a:cxn>
                <a:cxn ang="0">
                  <a:pos x="15" y="5"/>
                </a:cxn>
                <a:cxn ang="0">
                  <a:pos x="15" y="3"/>
                </a:cxn>
                <a:cxn ang="0">
                  <a:pos x="13" y="2"/>
                </a:cxn>
                <a:cxn ang="0">
                  <a:pos x="12" y="0"/>
                </a:cxn>
                <a:cxn ang="0">
                  <a:pos x="10" y="0"/>
                </a:cxn>
                <a:cxn ang="0">
                  <a:pos x="9" y="0"/>
                </a:cxn>
                <a:cxn ang="0">
                  <a:pos x="7" y="0"/>
                </a:cxn>
                <a:cxn ang="0">
                  <a:pos x="6" y="0"/>
                </a:cxn>
                <a:cxn ang="0">
                  <a:pos x="4" y="0"/>
                </a:cxn>
                <a:cxn ang="0">
                  <a:pos x="3" y="0"/>
                </a:cxn>
                <a:cxn ang="0">
                  <a:pos x="1" y="2"/>
                </a:cxn>
                <a:cxn ang="0">
                  <a:pos x="1" y="3"/>
                </a:cxn>
                <a:cxn ang="0">
                  <a:pos x="0" y="5"/>
                </a:cxn>
                <a:cxn ang="0">
                  <a:pos x="0" y="5"/>
                </a:cxn>
                <a:cxn ang="0">
                  <a:pos x="0" y="8"/>
                </a:cxn>
                <a:cxn ang="0">
                  <a:pos x="0" y="8"/>
                </a:cxn>
                <a:cxn ang="0">
                  <a:pos x="0" y="9"/>
                </a:cxn>
                <a:cxn ang="0">
                  <a:pos x="1" y="11"/>
                </a:cxn>
                <a:cxn ang="0">
                  <a:pos x="1" y="12"/>
                </a:cxn>
                <a:cxn ang="0">
                  <a:pos x="3" y="12"/>
                </a:cxn>
                <a:cxn ang="0">
                  <a:pos x="4" y="14"/>
                </a:cxn>
                <a:cxn ang="0">
                  <a:pos x="6" y="14"/>
                </a:cxn>
                <a:cxn ang="0">
                  <a:pos x="7" y="14"/>
                </a:cxn>
                <a:cxn ang="0">
                  <a:pos x="7" y="14"/>
                </a:cxn>
              </a:cxnLst>
              <a:rect l="0" t="0" r="r" b="b"/>
              <a:pathLst>
                <a:path w="16" h="14">
                  <a:moveTo>
                    <a:pt x="7" y="14"/>
                  </a:moveTo>
                  <a:lnTo>
                    <a:pt x="9" y="14"/>
                  </a:lnTo>
                  <a:lnTo>
                    <a:pt x="10" y="14"/>
                  </a:lnTo>
                  <a:lnTo>
                    <a:pt x="12" y="12"/>
                  </a:lnTo>
                  <a:lnTo>
                    <a:pt x="13" y="12"/>
                  </a:lnTo>
                  <a:lnTo>
                    <a:pt x="15" y="11"/>
                  </a:lnTo>
                  <a:lnTo>
                    <a:pt x="15" y="9"/>
                  </a:lnTo>
                  <a:lnTo>
                    <a:pt x="15" y="8"/>
                  </a:lnTo>
                  <a:lnTo>
                    <a:pt x="16" y="8"/>
                  </a:lnTo>
                  <a:lnTo>
                    <a:pt x="15" y="5"/>
                  </a:lnTo>
                  <a:lnTo>
                    <a:pt x="15" y="5"/>
                  </a:lnTo>
                  <a:lnTo>
                    <a:pt x="15" y="3"/>
                  </a:lnTo>
                  <a:lnTo>
                    <a:pt x="13" y="2"/>
                  </a:lnTo>
                  <a:lnTo>
                    <a:pt x="12" y="0"/>
                  </a:lnTo>
                  <a:lnTo>
                    <a:pt x="10" y="0"/>
                  </a:lnTo>
                  <a:lnTo>
                    <a:pt x="9" y="0"/>
                  </a:lnTo>
                  <a:lnTo>
                    <a:pt x="7" y="0"/>
                  </a:lnTo>
                  <a:lnTo>
                    <a:pt x="6" y="0"/>
                  </a:lnTo>
                  <a:lnTo>
                    <a:pt x="4" y="0"/>
                  </a:lnTo>
                  <a:lnTo>
                    <a:pt x="3" y="0"/>
                  </a:lnTo>
                  <a:lnTo>
                    <a:pt x="1" y="2"/>
                  </a:lnTo>
                  <a:lnTo>
                    <a:pt x="1" y="3"/>
                  </a:lnTo>
                  <a:lnTo>
                    <a:pt x="0" y="5"/>
                  </a:lnTo>
                  <a:lnTo>
                    <a:pt x="0" y="5"/>
                  </a:lnTo>
                  <a:lnTo>
                    <a:pt x="0" y="8"/>
                  </a:lnTo>
                  <a:lnTo>
                    <a:pt x="0" y="8"/>
                  </a:lnTo>
                  <a:lnTo>
                    <a:pt x="0" y="9"/>
                  </a:lnTo>
                  <a:lnTo>
                    <a:pt x="1" y="11"/>
                  </a:lnTo>
                  <a:lnTo>
                    <a:pt x="1" y="12"/>
                  </a:lnTo>
                  <a:lnTo>
                    <a:pt x="3" y="12"/>
                  </a:lnTo>
                  <a:lnTo>
                    <a:pt x="4" y="14"/>
                  </a:lnTo>
                  <a:lnTo>
                    <a:pt x="6" y="14"/>
                  </a:lnTo>
                  <a:lnTo>
                    <a:pt x="7" y="14"/>
                  </a:lnTo>
                  <a:lnTo>
                    <a:pt x="7" y="14"/>
                  </a:lnTo>
                  <a:close/>
                </a:path>
              </a:pathLst>
            </a:custGeom>
            <a:solidFill>
              <a:srgbClr val="BDC77A"/>
            </a:solidFill>
            <a:ln w="9525">
              <a:noFill/>
              <a:round/>
              <a:headEnd/>
              <a:tailEnd/>
            </a:ln>
          </p:spPr>
          <p:txBody>
            <a:bodyPr>
              <a:prstTxWarp prst="textNoShape">
                <a:avLst/>
              </a:prstTxWarp>
            </a:bodyPr>
            <a:lstStyle/>
            <a:p>
              <a:endParaRPr lang="en-US"/>
            </a:p>
          </p:txBody>
        </p:sp>
        <p:sp>
          <p:nvSpPr>
            <p:cNvPr id="3840247" name="Freeform 247"/>
            <p:cNvSpPr>
              <a:spLocks/>
            </p:cNvSpPr>
            <p:nvPr/>
          </p:nvSpPr>
          <p:spPr bwMode="auto">
            <a:xfrm>
              <a:off x="670" y="1337"/>
              <a:ext cx="19" cy="16"/>
            </a:xfrm>
            <a:custGeom>
              <a:avLst/>
              <a:gdLst/>
              <a:ahLst/>
              <a:cxnLst>
                <a:cxn ang="0">
                  <a:pos x="10" y="16"/>
                </a:cxn>
                <a:cxn ang="0">
                  <a:pos x="11" y="16"/>
                </a:cxn>
                <a:cxn ang="0">
                  <a:pos x="13" y="16"/>
                </a:cxn>
                <a:cxn ang="0">
                  <a:pos x="14" y="15"/>
                </a:cxn>
                <a:cxn ang="0">
                  <a:pos x="16" y="15"/>
                </a:cxn>
                <a:cxn ang="0">
                  <a:pos x="17" y="13"/>
                </a:cxn>
                <a:cxn ang="0">
                  <a:pos x="17" y="12"/>
                </a:cxn>
                <a:cxn ang="0">
                  <a:pos x="19" y="10"/>
                </a:cxn>
                <a:cxn ang="0">
                  <a:pos x="19" y="9"/>
                </a:cxn>
                <a:cxn ang="0">
                  <a:pos x="19" y="6"/>
                </a:cxn>
                <a:cxn ang="0">
                  <a:pos x="17" y="6"/>
                </a:cxn>
                <a:cxn ang="0">
                  <a:pos x="17" y="4"/>
                </a:cxn>
                <a:cxn ang="0">
                  <a:pos x="16" y="3"/>
                </a:cxn>
                <a:cxn ang="0">
                  <a:pos x="14" y="1"/>
                </a:cxn>
                <a:cxn ang="0">
                  <a:pos x="13" y="1"/>
                </a:cxn>
                <a:cxn ang="0">
                  <a:pos x="11" y="0"/>
                </a:cxn>
                <a:cxn ang="0">
                  <a:pos x="10" y="0"/>
                </a:cxn>
                <a:cxn ang="0">
                  <a:pos x="7" y="0"/>
                </a:cxn>
                <a:cxn ang="0">
                  <a:pos x="6" y="1"/>
                </a:cxn>
                <a:cxn ang="0">
                  <a:pos x="4" y="1"/>
                </a:cxn>
                <a:cxn ang="0">
                  <a:pos x="3" y="3"/>
                </a:cxn>
                <a:cxn ang="0">
                  <a:pos x="1" y="4"/>
                </a:cxn>
                <a:cxn ang="0">
                  <a:pos x="1" y="6"/>
                </a:cxn>
                <a:cxn ang="0">
                  <a:pos x="0" y="6"/>
                </a:cxn>
                <a:cxn ang="0">
                  <a:pos x="0" y="9"/>
                </a:cxn>
                <a:cxn ang="0">
                  <a:pos x="0" y="10"/>
                </a:cxn>
                <a:cxn ang="0">
                  <a:pos x="1" y="12"/>
                </a:cxn>
                <a:cxn ang="0">
                  <a:pos x="1" y="13"/>
                </a:cxn>
                <a:cxn ang="0">
                  <a:pos x="3" y="15"/>
                </a:cxn>
                <a:cxn ang="0">
                  <a:pos x="4" y="15"/>
                </a:cxn>
                <a:cxn ang="0">
                  <a:pos x="6" y="16"/>
                </a:cxn>
                <a:cxn ang="0">
                  <a:pos x="7" y="16"/>
                </a:cxn>
                <a:cxn ang="0">
                  <a:pos x="10" y="16"/>
                </a:cxn>
                <a:cxn ang="0">
                  <a:pos x="10" y="16"/>
                </a:cxn>
              </a:cxnLst>
              <a:rect l="0" t="0" r="r" b="b"/>
              <a:pathLst>
                <a:path w="19" h="16">
                  <a:moveTo>
                    <a:pt x="10" y="16"/>
                  </a:moveTo>
                  <a:lnTo>
                    <a:pt x="11" y="16"/>
                  </a:lnTo>
                  <a:lnTo>
                    <a:pt x="13" y="16"/>
                  </a:lnTo>
                  <a:lnTo>
                    <a:pt x="14" y="15"/>
                  </a:lnTo>
                  <a:lnTo>
                    <a:pt x="16" y="15"/>
                  </a:lnTo>
                  <a:lnTo>
                    <a:pt x="17" y="13"/>
                  </a:lnTo>
                  <a:lnTo>
                    <a:pt x="17" y="12"/>
                  </a:lnTo>
                  <a:lnTo>
                    <a:pt x="19" y="10"/>
                  </a:lnTo>
                  <a:lnTo>
                    <a:pt x="19" y="9"/>
                  </a:lnTo>
                  <a:lnTo>
                    <a:pt x="19" y="6"/>
                  </a:lnTo>
                  <a:lnTo>
                    <a:pt x="17" y="6"/>
                  </a:lnTo>
                  <a:lnTo>
                    <a:pt x="17" y="4"/>
                  </a:lnTo>
                  <a:lnTo>
                    <a:pt x="16" y="3"/>
                  </a:lnTo>
                  <a:lnTo>
                    <a:pt x="14" y="1"/>
                  </a:lnTo>
                  <a:lnTo>
                    <a:pt x="13" y="1"/>
                  </a:lnTo>
                  <a:lnTo>
                    <a:pt x="11" y="0"/>
                  </a:lnTo>
                  <a:lnTo>
                    <a:pt x="10" y="0"/>
                  </a:lnTo>
                  <a:lnTo>
                    <a:pt x="7" y="0"/>
                  </a:lnTo>
                  <a:lnTo>
                    <a:pt x="6" y="1"/>
                  </a:lnTo>
                  <a:lnTo>
                    <a:pt x="4" y="1"/>
                  </a:lnTo>
                  <a:lnTo>
                    <a:pt x="3" y="3"/>
                  </a:lnTo>
                  <a:lnTo>
                    <a:pt x="1" y="4"/>
                  </a:lnTo>
                  <a:lnTo>
                    <a:pt x="1" y="6"/>
                  </a:lnTo>
                  <a:lnTo>
                    <a:pt x="0" y="6"/>
                  </a:lnTo>
                  <a:lnTo>
                    <a:pt x="0" y="9"/>
                  </a:lnTo>
                  <a:lnTo>
                    <a:pt x="0" y="10"/>
                  </a:lnTo>
                  <a:lnTo>
                    <a:pt x="1" y="12"/>
                  </a:lnTo>
                  <a:lnTo>
                    <a:pt x="1" y="13"/>
                  </a:lnTo>
                  <a:lnTo>
                    <a:pt x="3" y="15"/>
                  </a:lnTo>
                  <a:lnTo>
                    <a:pt x="4" y="15"/>
                  </a:lnTo>
                  <a:lnTo>
                    <a:pt x="6" y="16"/>
                  </a:lnTo>
                  <a:lnTo>
                    <a:pt x="7" y="16"/>
                  </a:lnTo>
                  <a:lnTo>
                    <a:pt x="10" y="16"/>
                  </a:lnTo>
                  <a:lnTo>
                    <a:pt x="10" y="16"/>
                  </a:lnTo>
                  <a:close/>
                </a:path>
              </a:pathLst>
            </a:custGeom>
            <a:solidFill>
              <a:srgbClr val="000000"/>
            </a:solidFill>
            <a:ln w="9525">
              <a:noFill/>
              <a:round/>
              <a:headEnd/>
              <a:tailEnd/>
            </a:ln>
          </p:spPr>
          <p:txBody>
            <a:bodyPr>
              <a:prstTxWarp prst="textNoShape">
                <a:avLst/>
              </a:prstTxWarp>
            </a:bodyPr>
            <a:lstStyle/>
            <a:p>
              <a:endParaRPr lang="en-US"/>
            </a:p>
          </p:txBody>
        </p:sp>
        <p:sp>
          <p:nvSpPr>
            <p:cNvPr id="3840248" name="Freeform 248"/>
            <p:cNvSpPr>
              <a:spLocks/>
            </p:cNvSpPr>
            <p:nvPr/>
          </p:nvSpPr>
          <p:spPr bwMode="auto">
            <a:xfrm>
              <a:off x="674" y="1387"/>
              <a:ext cx="19" cy="17"/>
            </a:xfrm>
            <a:custGeom>
              <a:avLst/>
              <a:gdLst/>
              <a:ahLst/>
              <a:cxnLst>
                <a:cxn ang="0">
                  <a:pos x="9" y="17"/>
                </a:cxn>
                <a:cxn ang="0">
                  <a:pos x="12" y="17"/>
                </a:cxn>
                <a:cxn ang="0">
                  <a:pos x="13" y="17"/>
                </a:cxn>
                <a:cxn ang="0">
                  <a:pos x="15" y="15"/>
                </a:cxn>
                <a:cxn ang="0">
                  <a:pos x="16" y="15"/>
                </a:cxn>
                <a:cxn ang="0">
                  <a:pos x="16" y="14"/>
                </a:cxn>
                <a:cxn ang="0">
                  <a:pos x="18" y="12"/>
                </a:cxn>
                <a:cxn ang="0">
                  <a:pos x="19" y="11"/>
                </a:cxn>
                <a:cxn ang="0">
                  <a:pos x="19" y="8"/>
                </a:cxn>
                <a:cxn ang="0">
                  <a:pos x="19" y="6"/>
                </a:cxn>
                <a:cxn ang="0">
                  <a:pos x="18" y="5"/>
                </a:cxn>
                <a:cxn ang="0">
                  <a:pos x="16" y="3"/>
                </a:cxn>
                <a:cxn ang="0">
                  <a:pos x="16" y="3"/>
                </a:cxn>
                <a:cxn ang="0">
                  <a:pos x="15" y="2"/>
                </a:cxn>
                <a:cxn ang="0">
                  <a:pos x="13" y="0"/>
                </a:cxn>
                <a:cxn ang="0">
                  <a:pos x="12" y="0"/>
                </a:cxn>
                <a:cxn ang="0">
                  <a:pos x="9" y="0"/>
                </a:cxn>
                <a:cxn ang="0">
                  <a:pos x="7" y="0"/>
                </a:cxn>
                <a:cxn ang="0">
                  <a:pos x="6" y="0"/>
                </a:cxn>
                <a:cxn ang="0">
                  <a:pos x="4" y="2"/>
                </a:cxn>
                <a:cxn ang="0">
                  <a:pos x="3" y="3"/>
                </a:cxn>
                <a:cxn ang="0">
                  <a:pos x="2" y="3"/>
                </a:cxn>
                <a:cxn ang="0">
                  <a:pos x="0" y="5"/>
                </a:cxn>
                <a:cxn ang="0">
                  <a:pos x="0" y="6"/>
                </a:cxn>
                <a:cxn ang="0">
                  <a:pos x="0" y="8"/>
                </a:cxn>
                <a:cxn ang="0">
                  <a:pos x="0" y="11"/>
                </a:cxn>
                <a:cxn ang="0">
                  <a:pos x="0" y="12"/>
                </a:cxn>
                <a:cxn ang="0">
                  <a:pos x="2" y="14"/>
                </a:cxn>
                <a:cxn ang="0">
                  <a:pos x="3" y="15"/>
                </a:cxn>
                <a:cxn ang="0">
                  <a:pos x="4" y="15"/>
                </a:cxn>
                <a:cxn ang="0">
                  <a:pos x="6" y="17"/>
                </a:cxn>
                <a:cxn ang="0">
                  <a:pos x="7" y="17"/>
                </a:cxn>
                <a:cxn ang="0">
                  <a:pos x="9" y="17"/>
                </a:cxn>
                <a:cxn ang="0">
                  <a:pos x="9" y="17"/>
                </a:cxn>
              </a:cxnLst>
              <a:rect l="0" t="0" r="r" b="b"/>
              <a:pathLst>
                <a:path w="19" h="17">
                  <a:moveTo>
                    <a:pt x="9" y="17"/>
                  </a:moveTo>
                  <a:lnTo>
                    <a:pt x="12" y="17"/>
                  </a:lnTo>
                  <a:lnTo>
                    <a:pt x="13" y="17"/>
                  </a:lnTo>
                  <a:lnTo>
                    <a:pt x="15" y="15"/>
                  </a:lnTo>
                  <a:lnTo>
                    <a:pt x="16" y="15"/>
                  </a:lnTo>
                  <a:lnTo>
                    <a:pt x="16" y="14"/>
                  </a:lnTo>
                  <a:lnTo>
                    <a:pt x="18" y="12"/>
                  </a:lnTo>
                  <a:lnTo>
                    <a:pt x="19" y="11"/>
                  </a:lnTo>
                  <a:lnTo>
                    <a:pt x="19" y="8"/>
                  </a:lnTo>
                  <a:lnTo>
                    <a:pt x="19" y="6"/>
                  </a:lnTo>
                  <a:lnTo>
                    <a:pt x="18" y="5"/>
                  </a:lnTo>
                  <a:lnTo>
                    <a:pt x="16" y="3"/>
                  </a:lnTo>
                  <a:lnTo>
                    <a:pt x="16" y="3"/>
                  </a:lnTo>
                  <a:lnTo>
                    <a:pt x="15" y="2"/>
                  </a:lnTo>
                  <a:lnTo>
                    <a:pt x="13" y="0"/>
                  </a:lnTo>
                  <a:lnTo>
                    <a:pt x="12" y="0"/>
                  </a:lnTo>
                  <a:lnTo>
                    <a:pt x="9" y="0"/>
                  </a:lnTo>
                  <a:lnTo>
                    <a:pt x="7" y="0"/>
                  </a:lnTo>
                  <a:lnTo>
                    <a:pt x="6" y="0"/>
                  </a:lnTo>
                  <a:lnTo>
                    <a:pt x="4" y="2"/>
                  </a:lnTo>
                  <a:lnTo>
                    <a:pt x="3" y="3"/>
                  </a:lnTo>
                  <a:lnTo>
                    <a:pt x="2" y="3"/>
                  </a:lnTo>
                  <a:lnTo>
                    <a:pt x="0" y="5"/>
                  </a:lnTo>
                  <a:lnTo>
                    <a:pt x="0" y="6"/>
                  </a:lnTo>
                  <a:lnTo>
                    <a:pt x="0" y="8"/>
                  </a:lnTo>
                  <a:lnTo>
                    <a:pt x="0" y="11"/>
                  </a:lnTo>
                  <a:lnTo>
                    <a:pt x="0" y="12"/>
                  </a:lnTo>
                  <a:lnTo>
                    <a:pt x="2" y="14"/>
                  </a:lnTo>
                  <a:lnTo>
                    <a:pt x="3" y="15"/>
                  </a:lnTo>
                  <a:lnTo>
                    <a:pt x="4" y="15"/>
                  </a:lnTo>
                  <a:lnTo>
                    <a:pt x="6" y="17"/>
                  </a:lnTo>
                  <a:lnTo>
                    <a:pt x="7" y="17"/>
                  </a:lnTo>
                  <a:lnTo>
                    <a:pt x="9" y="17"/>
                  </a:lnTo>
                  <a:lnTo>
                    <a:pt x="9" y="17"/>
                  </a:lnTo>
                  <a:close/>
                </a:path>
              </a:pathLst>
            </a:custGeom>
            <a:solidFill>
              <a:srgbClr val="000000"/>
            </a:solidFill>
            <a:ln w="9525">
              <a:noFill/>
              <a:round/>
              <a:headEnd/>
              <a:tailEnd/>
            </a:ln>
          </p:spPr>
          <p:txBody>
            <a:bodyPr>
              <a:prstTxWarp prst="textNoShape">
                <a:avLst/>
              </a:prstTxWarp>
            </a:bodyPr>
            <a:lstStyle/>
            <a:p>
              <a:endParaRPr lang="en-US"/>
            </a:p>
          </p:txBody>
        </p:sp>
        <p:sp>
          <p:nvSpPr>
            <p:cNvPr id="3840249" name="Freeform 249"/>
            <p:cNvSpPr>
              <a:spLocks/>
            </p:cNvSpPr>
            <p:nvPr/>
          </p:nvSpPr>
          <p:spPr bwMode="auto">
            <a:xfrm>
              <a:off x="678" y="1438"/>
              <a:ext cx="20" cy="16"/>
            </a:xfrm>
            <a:custGeom>
              <a:avLst/>
              <a:gdLst/>
              <a:ahLst/>
              <a:cxnLst>
                <a:cxn ang="0">
                  <a:pos x="9" y="16"/>
                </a:cxn>
                <a:cxn ang="0">
                  <a:pos x="11" y="16"/>
                </a:cxn>
                <a:cxn ang="0">
                  <a:pos x="14" y="16"/>
                </a:cxn>
                <a:cxn ang="0">
                  <a:pos x="15" y="15"/>
                </a:cxn>
                <a:cxn ang="0">
                  <a:pos x="17" y="13"/>
                </a:cxn>
                <a:cxn ang="0">
                  <a:pos x="18" y="12"/>
                </a:cxn>
                <a:cxn ang="0">
                  <a:pos x="18" y="12"/>
                </a:cxn>
                <a:cxn ang="0">
                  <a:pos x="18" y="9"/>
                </a:cxn>
                <a:cxn ang="0">
                  <a:pos x="20" y="7"/>
                </a:cxn>
                <a:cxn ang="0">
                  <a:pos x="18" y="6"/>
                </a:cxn>
                <a:cxn ang="0">
                  <a:pos x="18" y="5"/>
                </a:cxn>
                <a:cxn ang="0">
                  <a:pos x="18" y="3"/>
                </a:cxn>
                <a:cxn ang="0">
                  <a:pos x="17" y="2"/>
                </a:cxn>
                <a:cxn ang="0">
                  <a:pos x="15" y="2"/>
                </a:cxn>
                <a:cxn ang="0">
                  <a:pos x="14" y="0"/>
                </a:cxn>
                <a:cxn ang="0">
                  <a:pos x="11" y="0"/>
                </a:cxn>
                <a:cxn ang="0">
                  <a:pos x="9" y="0"/>
                </a:cxn>
                <a:cxn ang="0">
                  <a:pos x="8" y="0"/>
                </a:cxn>
                <a:cxn ang="0">
                  <a:pos x="6" y="0"/>
                </a:cxn>
                <a:cxn ang="0">
                  <a:pos x="5" y="2"/>
                </a:cxn>
                <a:cxn ang="0">
                  <a:pos x="3" y="2"/>
                </a:cxn>
                <a:cxn ang="0">
                  <a:pos x="2" y="3"/>
                </a:cxn>
                <a:cxn ang="0">
                  <a:pos x="0" y="5"/>
                </a:cxn>
                <a:cxn ang="0">
                  <a:pos x="0" y="6"/>
                </a:cxn>
                <a:cxn ang="0">
                  <a:pos x="0" y="7"/>
                </a:cxn>
                <a:cxn ang="0">
                  <a:pos x="0" y="9"/>
                </a:cxn>
                <a:cxn ang="0">
                  <a:pos x="0" y="12"/>
                </a:cxn>
                <a:cxn ang="0">
                  <a:pos x="2" y="12"/>
                </a:cxn>
                <a:cxn ang="0">
                  <a:pos x="3" y="13"/>
                </a:cxn>
                <a:cxn ang="0">
                  <a:pos x="5" y="15"/>
                </a:cxn>
                <a:cxn ang="0">
                  <a:pos x="6" y="16"/>
                </a:cxn>
                <a:cxn ang="0">
                  <a:pos x="8" y="16"/>
                </a:cxn>
                <a:cxn ang="0">
                  <a:pos x="9" y="16"/>
                </a:cxn>
                <a:cxn ang="0">
                  <a:pos x="9" y="16"/>
                </a:cxn>
              </a:cxnLst>
              <a:rect l="0" t="0" r="r" b="b"/>
              <a:pathLst>
                <a:path w="20" h="16">
                  <a:moveTo>
                    <a:pt x="9" y="16"/>
                  </a:moveTo>
                  <a:lnTo>
                    <a:pt x="11" y="16"/>
                  </a:lnTo>
                  <a:lnTo>
                    <a:pt x="14" y="16"/>
                  </a:lnTo>
                  <a:lnTo>
                    <a:pt x="15" y="15"/>
                  </a:lnTo>
                  <a:lnTo>
                    <a:pt x="17" y="13"/>
                  </a:lnTo>
                  <a:lnTo>
                    <a:pt x="18" y="12"/>
                  </a:lnTo>
                  <a:lnTo>
                    <a:pt x="18" y="12"/>
                  </a:lnTo>
                  <a:lnTo>
                    <a:pt x="18" y="9"/>
                  </a:lnTo>
                  <a:lnTo>
                    <a:pt x="20" y="7"/>
                  </a:lnTo>
                  <a:lnTo>
                    <a:pt x="18" y="6"/>
                  </a:lnTo>
                  <a:lnTo>
                    <a:pt x="18" y="5"/>
                  </a:lnTo>
                  <a:lnTo>
                    <a:pt x="18" y="3"/>
                  </a:lnTo>
                  <a:lnTo>
                    <a:pt x="17" y="2"/>
                  </a:lnTo>
                  <a:lnTo>
                    <a:pt x="15" y="2"/>
                  </a:lnTo>
                  <a:lnTo>
                    <a:pt x="14" y="0"/>
                  </a:lnTo>
                  <a:lnTo>
                    <a:pt x="11" y="0"/>
                  </a:lnTo>
                  <a:lnTo>
                    <a:pt x="9" y="0"/>
                  </a:lnTo>
                  <a:lnTo>
                    <a:pt x="8" y="0"/>
                  </a:lnTo>
                  <a:lnTo>
                    <a:pt x="6" y="0"/>
                  </a:lnTo>
                  <a:lnTo>
                    <a:pt x="5" y="2"/>
                  </a:lnTo>
                  <a:lnTo>
                    <a:pt x="3" y="2"/>
                  </a:lnTo>
                  <a:lnTo>
                    <a:pt x="2" y="3"/>
                  </a:lnTo>
                  <a:lnTo>
                    <a:pt x="0" y="5"/>
                  </a:lnTo>
                  <a:lnTo>
                    <a:pt x="0" y="6"/>
                  </a:lnTo>
                  <a:lnTo>
                    <a:pt x="0" y="7"/>
                  </a:lnTo>
                  <a:lnTo>
                    <a:pt x="0" y="9"/>
                  </a:lnTo>
                  <a:lnTo>
                    <a:pt x="0" y="12"/>
                  </a:lnTo>
                  <a:lnTo>
                    <a:pt x="2" y="12"/>
                  </a:lnTo>
                  <a:lnTo>
                    <a:pt x="3" y="13"/>
                  </a:lnTo>
                  <a:lnTo>
                    <a:pt x="5" y="15"/>
                  </a:lnTo>
                  <a:lnTo>
                    <a:pt x="6" y="16"/>
                  </a:lnTo>
                  <a:lnTo>
                    <a:pt x="8" y="16"/>
                  </a:lnTo>
                  <a:lnTo>
                    <a:pt x="9" y="16"/>
                  </a:lnTo>
                  <a:lnTo>
                    <a:pt x="9" y="16"/>
                  </a:lnTo>
                  <a:close/>
                </a:path>
              </a:pathLst>
            </a:custGeom>
            <a:solidFill>
              <a:srgbClr val="000000"/>
            </a:solidFill>
            <a:ln w="9525">
              <a:noFill/>
              <a:round/>
              <a:headEnd/>
              <a:tailEnd/>
            </a:ln>
          </p:spPr>
          <p:txBody>
            <a:bodyPr>
              <a:prstTxWarp prst="textNoShape">
                <a:avLst/>
              </a:prstTxWarp>
            </a:bodyPr>
            <a:lstStyle/>
            <a:p>
              <a:endParaRPr lang="en-US"/>
            </a:p>
          </p:txBody>
        </p:sp>
        <p:sp>
          <p:nvSpPr>
            <p:cNvPr id="3840250" name="Freeform 250"/>
            <p:cNvSpPr>
              <a:spLocks/>
            </p:cNvSpPr>
            <p:nvPr/>
          </p:nvSpPr>
          <p:spPr bwMode="auto">
            <a:xfrm>
              <a:off x="678" y="1334"/>
              <a:ext cx="20" cy="16"/>
            </a:xfrm>
            <a:custGeom>
              <a:avLst/>
              <a:gdLst/>
              <a:ahLst/>
              <a:cxnLst>
                <a:cxn ang="0">
                  <a:pos x="9" y="16"/>
                </a:cxn>
                <a:cxn ang="0">
                  <a:pos x="11" y="16"/>
                </a:cxn>
                <a:cxn ang="0">
                  <a:pos x="14" y="16"/>
                </a:cxn>
                <a:cxn ang="0">
                  <a:pos x="15" y="15"/>
                </a:cxn>
                <a:cxn ang="0">
                  <a:pos x="17" y="15"/>
                </a:cxn>
                <a:cxn ang="0">
                  <a:pos x="18" y="13"/>
                </a:cxn>
                <a:cxn ang="0">
                  <a:pos x="18" y="12"/>
                </a:cxn>
                <a:cxn ang="0">
                  <a:pos x="18" y="10"/>
                </a:cxn>
                <a:cxn ang="0">
                  <a:pos x="20" y="9"/>
                </a:cxn>
                <a:cxn ang="0">
                  <a:pos x="18" y="7"/>
                </a:cxn>
                <a:cxn ang="0">
                  <a:pos x="18" y="6"/>
                </a:cxn>
                <a:cxn ang="0">
                  <a:pos x="18" y="4"/>
                </a:cxn>
                <a:cxn ang="0">
                  <a:pos x="17" y="3"/>
                </a:cxn>
                <a:cxn ang="0">
                  <a:pos x="15" y="1"/>
                </a:cxn>
                <a:cxn ang="0">
                  <a:pos x="14" y="1"/>
                </a:cxn>
                <a:cxn ang="0">
                  <a:pos x="11" y="0"/>
                </a:cxn>
                <a:cxn ang="0">
                  <a:pos x="9" y="0"/>
                </a:cxn>
                <a:cxn ang="0">
                  <a:pos x="8" y="0"/>
                </a:cxn>
                <a:cxn ang="0">
                  <a:pos x="6" y="1"/>
                </a:cxn>
                <a:cxn ang="0">
                  <a:pos x="5" y="1"/>
                </a:cxn>
                <a:cxn ang="0">
                  <a:pos x="3" y="3"/>
                </a:cxn>
                <a:cxn ang="0">
                  <a:pos x="2" y="4"/>
                </a:cxn>
                <a:cxn ang="0">
                  <a:pos x="0" y="6"/>
                </a:cxn>
                <a:cxn ang="0">
                  <a:pos x="0" y="7"/>
                </a:cxn>
                <a:cxn ang="0">
                  <a:pos x="0" y="9"/>
                </a:cxn>
                <a:cxn ang="0">
                  <a:pos x="0" y="10"/>
                </a:cxn>
                <a:cxn ang="0">
                  <a:pos x="0" y="12"/>
                </a:cxn>
                <a:cxn ang="0">
                  <a:pos x="2" y="13"/>
                </a:cxn>
                <a:cxn ang="0">
                  <a:pos x="3" y="15"/>
                </a:cxn>
                <a:cxn ang="0">
                  <a:pos x="5" y="15"/>
                </a:cxn>
                <a:cxn ang="0">
                  <a:pos x="6" y="16"/>
                </a:cxn>
                <a:cxn ang="0">
                  <a:pos x="8" y="16"/>
                </a:cxn>
                <a:cxn ang="0">
                  <a:pos x="9" y="16"/>
                </a:cxn>
                <a:cxn ang="0">
                  <a:pos x="9" y="16"/>
                </a:cxn>
              </a:cxnLst>
              <a:rect l="0" t="0" r="r" b="b"/>
              <a:pathLst>
                <a:path w="20" h="16">
                  <a:moveTo>
                    <a:pt x="9" y="16"/>
                  </a:moveTo>
                  <a:lnTo>
                    <a:pt x="11" y="16"/>
                  </a:lnTo>
                  <a:lnTo>
                    <a:pt x="14" y="16"/>
                  </a:lnTo>
                  <a:lnTo>
                    <a:pt x="15" y="15"/>
                  </a:lnTo>
                  <a:lnTo>
                    <a:pt x="17" y="15"/>
                  </a:lnTo>
                  <a:lnTo>
                    <a:pt x="18" y="13"/>
                  </a:lnTo>
                  <a:lnTo>
                    <a:pt x="18" y="12"/>
                  </a:lnTo>
                  <a:lnTo>
                    <a:pt x="18" y="10"/>
                  </a:lnTo>
                  <a:lnTo>
                    <a:pt x="20" y="9"/>
                  </a:lnTo>
                  <a:lnTo>
                    <a:pt x="18" y="7"/>
                  </a:lnTo>
                  <a:lnTo>
                    <a:pt x="18" y="6"/>
                  </a:lnTo>
                  <a:lnTo>
                    <a:pt x="18" y="4"/>
                  </a:lnTo>
                  <a:lnTo>
                    <a:pt x="17" y="3"/>
                  </a:lnTo>
                  <a:lnTo>
                    <a:pt x="15" y="1"/>
                  </a:lnTo>
                  <a:lnTo>
                    <a:pt x="14" y="1"/>
                  </a:lnTo>
                  <a:lnTo>
                    <a:pt x="11" y="0"/>
                  </a:lnTo>
                  <a:lnTo>
                    <a:pt x="9" y="0"/>
                  </a:lnTo>
                  <a:lnTo>
                    <a:pt x="8" y="0"/>
                  </a:lnTo>
                  <a:lnTo>
                    <a:pt x="6" y="1"/>
                  </a:lnTo>
                  <a:lnTo>
                    <a:pt x="5" y="1"/>
                  </a:lnTo>
                  <a:lnTo>
                    <a:pt x="3" y="3"/>
                  </a:lnTo>
                  <a:lnTo>
                    <a:pt x="2" y="4"/>
                  </a:lnTo>
                  <a:lnTo>
                    <a:pt x="0" y="6"/>
                  </a:lnTo>
                  <a:lnTo>
                    <a:pt x="0" y="7"/>
                  </a:lnTo>
                  <a:lnTo>
                    <a:pt x="0" y="9"/>
                  </a:lnTo>
                  <a:lnTo>
                    <a:pt x="0" y="10"/>
                  </a:lnTo>
                  <a:lnTo>
                    <a:pt x="0" y="12"/>
                  </a:lnTo>
                  <a:lnTo>
                    <a:pt x="2" y="13"/>
                  </a:lnTo>
                  <a:lnTo>
                    <a:pt x="3" y="15"/>
                  </a:lnTo>
                  <a:lnTo>
                    <a:pt x="5" y="15"/>
                  </a:lnTo>
                  <a:lnTo>
                    <a:pt x="6" y="16"/>
                  </a:lnTo>
                  <a:lnTo>
                    <a:pt x="8" y="16"/>
                  </a:lnTo>
                  <a:lnTo>
                    <a:pt x="9" y="16"/>
                  </a:lnTo>
                  <a:lnTo>
                    <a:pt x="9" y="16"/>
                  </a:lnTo>
                  <a:close/>
                </a:path>
              </a:pathLst>
            </a:custGeom>
            <a:solidFill>
              <a:srgbClr val="CCA6FF"/>
            </a:solidFill>
            <a:ln w="9525">
              <a:noFill/>
              <a:round/>
              <a:headEnd/>
              <a:tailEnd/>
            </a:ln>
          </p:spPr>
          <p:txBody>
            <a:bodyPr>
              <a:prstTxWarp prst="textNoShape">
                <a:avLst/>
              </a:prstTxWarp>
            </a:bodyPr>
            <a:lstStyle/>
            <a:p>
              <a:endParaRPr lang="en-US"/>
            </a:p>
          </p:txBody>
        </p:sp>
        <p:sp>
          <p:nvSpPr>
            <p:cNvPr id="3840251" name="Freeform 251"/>
            <p:cNvSpPr>
              <a:spLocks/>
            </p:cNvSpPr>
            <p:nvPr/>
          </p:nvSpPr>
          <p:spPr bwMode="auto">
            <a:xfrm>
              <a:off x="683" y="1384"/>
              <a:ext cx="18" cy="17"/>
            </a:xfrm>
            <a:custGeom>
              <a:avLst/>
              <a:gdLst/>
              <a:ahLst/>
              <a:cxnLst>
                <a:cxn ang="0">
                  <a:pos x="9" y="17"/>
                </a:cxn>
                <a:cxn ang="0">
                  <a:pos x="10" y="17"/>
                </a:cxn>
                <a:cxn ang="0">
                  <a:pos x="12" y="17"/>
                </a:cxn>
                <a:cxn ang="0">
                  <a:pos x="13" y="15"/>
                </a:cxn>
                <a:cxn ang="0">
                  <a:pos x="15" y="15"/>
                </a:cxn>
                <a:cxn ang="0">
                  <a:pos x="16" y="14"/>
                </a:cxn>
                <a:cxn ang="0">
                  <a:pos x="18" y="12"/>
                </a:cxn>
                <a:cxn ang="0">
                  <a:pos x="18" y="11"/>
                </a:cxn>
                <a:cxn ang="0">
                  <a:pos x="18" y="9"/>
                </a:cxn>
                <a:cxn ang="0">
                  <a:pos x="18" y="6"/>
                </a:cxn>
                <a:cxn ang="0">
                  <a:pos x="18" y="5"/>
                </a:cxn>
                <a:cxn ang="0">
                  <a:pos x="16" y="3"/>
                </a:cxn>
                <a:cxn ang="0">
                  <a:pos x="15" y="3"/>
                </a:cxn>
                <a:cxn ang="0">
                  <a:pos x="13" y="2"/>
                </a:cxn>
                <a:cxn ang="0">
                  <a:pos x="12" y="0"/>
                </a:cxn>
                <a:cxn ang="0">
                  <a:pos x="10" y="0"/>
                </a:cxn>
                <a:cxn ang="0">
                  <a:pos x="9" y="0"/>
                </a:cxn>
                <a:cxn ang="0">
                  <a:pos x="6" y="0"/>
                </a:cxn>
                <a:cxn ang="0">
                  <a:pos x="4" y="0"/>
                </a:cxn>
                <a:cxn ang="0">
                  <a:pos x="3" y="2"/>
                </a:cxn>
                <a:cxn ang="0">
                  <a:pos x="1" y="3"/>
                </a:cxn>
                <a:cxn ang="0">
                  <a:pos x="0" y="3"/>
                </a:cxn>
                <a:cxn ang="0">
                  <a:pos x="0" y="5"/>
                </a:cxn>
                <a:cxn ang="0">
                  <a:pos x="0" y="6"/>
                </a:cxn>
                <a:cxn ang="0">
                  <a:pos x="0" y="9"/>
                </a:cxn>
                <a:cxn ang="0">
                  <a:pos x="0" y="11"/>
                </a:cxn>
                <a:cxn ang="0">
                  <a:pos x="0" y="12"/>
                </a:cxn>
                <a:cxn ang="0">
                  <a:pos x="0" y="14"/>
                </a:cxn>
                <a:cxn ang="0">
                  <a:pos x="1" y="15"/>
                </a:cxn>
                <a:cxn ang="0">
                  <a:pos x="3" y="15"/>
                </a:cxn>
                <a:cxn ang="0">
                  <a:pos x="4" y="17"/>
                </a:cxn>
                <a:cxn ang="0">
                  <a:pos x="6" y="17"/>
                </a:cxn>
                <a:cxn ang="0">
                  <a:pos x="9" y="17"/>
                </a:cxn>
                <a:cxn ang="0">
                  <a:pos x="9" y="17"/>
                </a:cxn>
              </a:cxnLst>
              <a:rect l="0" t="0" r="r" b="b"/>
              <a:pathLst>
                <a:path w="18" h="17">
                  <a:moveTo>
                    <a:pt x="9" y="17"/>
                  </a:moveTo>
                  <a:lnTo>
                    <a:pt x="10" y="17"/>
                  </a:lnTo>
                  <a:lnTo>
                    <a:pt x="12" y="17"/>
                  </a:lnTo>
                  <a:lnTo>
                    <a:pt x="13" y="15"/>
                  </a:lnTo>
                  <a:lnTo>
                    <a:pt x="15" y="15"/>
                  </a:lnTo>
                  <a:lnTo>
                    <a:pt x="16" y="14"/>
                  </a:lnTo>
                  <a:lnTo>
                    <a:pt x="18" y="12"/>
                  </a:lnTo>
                  <a:lnTo>
                    <a:pt x="18" y="11"/>
                  </a:lnTo>
                  <a:lnTo>
                    <a:pt x="18" y="9"/>
                  </a:lnTo>
                  <a:lnTo>
                    <a:pt x="18" y="6"/>
                  </a:lnTo>
                  <a:lnTo>
                    <a:pt x="18" y="5"/>
                  </a:lnTo>
                  <a:lnTo>
                    <a:pt x="16" y="3"/>
                  </a:lnTo>
                  <a:lnTo>
                    <a:pt x="15" y="3"/>
                  </a:lnTo>
                  <a:lnTo>
                    <a:pt x="13" y="2"/>
                  </a:lnTo>
                  <a:lnTo>
                    <a:pt x="12" y="0"/>
                  </a:lnTo>
                  <a:lnTo>
                    <a:pt x="10" y="0"/>
                  </a:lnTo>
                  <a:lnTo>
                    <a:pt x="9" y="0"/>
                  </a:lnTo>
                  <a:lnTo>
                    <a:pt x="6" y="0"/>
                  </a:lnTo>
                  <a:lnTo>
                    <a:pt x="4" y="0"/>
                  </a:lnTo>
                  <a:lnTo>
                    <a:pt x="3" y="2"/>
                  </a:lnTo>
                  <a:lnTo>
                    <a:pt x="1" y="3"/>
                  </a:lnTo>
                  <a:lnTo>
                    <a:pt x="0" y="3"/>
                  </a:lnTo>
                  <a:lnTo>
                    <a:pt x="0" y="5"/>
                  </a:lnTo>
                  <a:lnTo>
                    <a:pt x="0" y="6"/>
                  </a:lnTo>
                  <a:lnTo>
                    <a:pt x="0" y="9"/>
                  </a:lnTo>
                  <a:lnTo>
                    <a:pt x="0" y="11"/>
                  </a:lnTo>
                  <a:lnTo>
                    <a:pt x="0" y="12"/>
                  </a:lnTo>
                  <a:lnTo>
                    <a:pt x="0" y="14"/>
                  </a:lnTo>
                  <a:lnTo>
                    <a:pt x="1" y="15"/>
                  </a:lnTo>
                  <a:lnTo>
                    <a:pt x="3" y="15"/>
                  </a:lnTo>
                  <a:lnTo>
                    <a:pt x="4" y="17"/>
                  </a:lnTo>
                  <a:lnTo>
                    <a:pt x="6" y="17"/>
                  </a:lnTo>
                  <a:lnTo>
                    <a:pt x="9" y="17"/>
                  </a:lnTo>
                  <a:lnTo>
                    <a:pt x="9" y="17"/>
                  </a:lnTo>
                  <a:close/>
                </a:path>
              </a:pathLst>
            </a:custGeom>
            <a:solidFill>
              <a:srgbClr val="CCA6FF"/>
            </a:solidFill>
            <a:ln w="9525">
              <a:noFill/>
              <a:round/>
              <a:headEnd/>
              <a:tailEnd/>
            </a:ln>
          </p:spPr>
          <p:txBody>
            <a:bodyPr>
              <a:prstTxWarp prst="textNoShape">
                <a:avLst/>
              </a:prstTxWarp>
            </a:bodyPr>
            <a:lstStyle/>
            <a:p>
              <a:endParaRPr lang="en-US"/>
            </a:p>
          </p:txBody>
        </p:sp>
        <p:sp>
          <p:nvSpPr>
            <p:cNvPr id="3840252" name="Freeform 252"/>
            <p:cNvSpPr>
              <a:spLocks/>
            </p:cNvSpPr>
            <p:nvPr/>
          </p:nvSpPr>
          <p:spPr bwMode="auto">
            <a:xfrm>
              <a:off x="686" y="1435"/>
              <a:ext cx="19" cy="16"/>
            </a:xfrm>
            <a:custGeom>
              <a:avLst/>
              <a:gdLst/>
              <a:ahLst/>
              <a:cxnLst>
                <a:cxn ang="0">
                  <a:pos x="10" y="16"/>
                </a:cxn>
                <a:cxn ang="0">
                  <a:pos x="12" y="16"/>
                </a:cxn>
                <a:cxn ang="0">
                  <a:pos x="13" y="16"/>
                </a:cxn>
                <a:cxn ang="0">
                  <a:pos x="15" y="15"/>
                </a:cxn>
                <a:cxn ang="0">
                  <a:pos x="16" y="13"/>
                </a:cxn>
                <a:cxn ang="0">
                  <a:pos x="18" y="13"/>
                </a:cxn>
                <a:cxn ang="0">
                  <a:pos x="18" y="12"/>
                </a:cxn>
                <a:cxn ang="0">
                  <a:pos x="19" y="10"/>
                </a:cxn>
                <a:cxn ang="0">
                  <a:pos x="19" y="9"/>
                </a:cxn>
                <a:cxn ang="0">
                  <a:pos x="19" y="6"/>
                </a:cxn>
                <a:cxn ang="0">
                  <a:pos x="18" y="5"/>
                </a:cxn>
                <a:cxn ang="0">
                  <a:pos x="18" y="3"/>
                </a:cxn>
                <a:cxn ang="0">
                  <a:pos x="16" y="3"/>
                </a:cxn>
                <a:cxn ang="0">
                  <a:pos x="15" y="2"/>
                </a:cxn>
                <a:cxn ang="0">
                  <a:pos x="13" y="0"/>
                </a:cxn>
                <a:cxn ang="0">
                  <a:pos x="12" y="0"/>
                </a:cxn>
                <a:cxn ang="0">
                  <a:pos x="10" y="0"/>
                </a:cxn>
                <a:cxn ang="0">
                  <a:pos x="7" y="0"/>
                </a:cxn>
                <a:cxn ang="0">
                  <a:pos x="6" y="0"/>
                </a:cxn>
                <a:cxn ang="0">
                  <a:pos x="4" y="2"/>
                </a:cxn>
                <a:cxn ang="0">
                  <a:pos x="3" y="3"/>
                </a:cxn>
                <a:cxn ang="0">
                  <a:pos x="1" y="3"/>
                </a:cxn>
                <a:cxn ang="0">
                  <a:pos x="1" y="5"/>
                </a:cxn>
                <a:cxn ang="0">
                  <a:pos x="0" y="6"/>
                </a:cxn>
                <a:cxn ang="0">
                  <a:pos x="0" y="9"/>
                </a:cxn>
                <a:cxn ang="0">
                  <a:pos x="0" y="10"/>
                </a:cxn>
                <a:cxn ang="0">
                  <a:pos x="1" y="12"/>
                </a:cxn>
                <a:cxn ang="0">
                  <a:pos x="1" y="13"/>
                </a:cxn>
                <a:cxn ang="0">
                  <a:pos x="3" y="13"/>
                </a:cxn>
                <a:cxn ang="0">
                  <a:pos x="4" y="15"/>
                </a:cxn>
                <a:cxn ang="0">
                  <a:pos x="6" y="16"/>
                </a:cxn>
                <a:cxn ang="0">
                  <a:pos x="7" y="16"/>
                </a:cxn>
                <a:cxn ang="0">
                  <a:pos x="10" y="16"/>
                </a:cxn>
                <a:cxn ang="0">
                  <a:pos x="10" y="16"/>
                </a:cxn>
              </a:cxnLst>
              <a:rect l="0" t="0" r="r" b="b"/>
              <a:pathLst>
                <a:path w="19" h="16">
                  <a:moveTo>
                    <a:pt x="10" y="16"/>
                  </a:moveTo>
                  <a:lnTo>
                    <a:pt x="12" y="16"/>
                  </a:lnTo>
                  <a:lnTo>
                    <a:pt x="13" y="16"/>
                  </a:lnTo>
                  <a:lnTo>
                    <a:pt x="15" y="15"/>
                  </a:lnTo>
                  <a:lnTo>
                    <a:pt x="16" y="13"/>
                  </a:lnTo>
                  <a:lnTo>
                    <a:pt x="18" y="13"/>
                  </a:lnTo>
                  <a:lnTo>
                    <a:pt x="18" y="12"/>
                  </a:lnTo>
                  <a:lnTo>
                    <a:pt x="19" y="10"/>
                  </a:lnTo>
                  <a:lnTo>
                    <a:pt x="19" y="9"/>
                  </a:lnTo>
                  <a:lnTo>
                    <a:pt x="19" y="6"/>
                  </a:lnTo>
                  <a:lnTo>
                    <a:pt x="18" y="5"/>
                  </a:lnTo>
                  <a:lnTo>
                    <a:pt x="18" y="3"/>
                  </a:lnTo>
                  <a:lnTo>
                    <a:pt x="16" y="3"/>
                  </a:lnTo>
                  <a:lnTo>
                    <a:pt x="15" y="2"/>
                  </a:lnTo>
                  <a:lnTo>
                    <a:pt x="13" y="0"/>
                  </a:lnTo>
                  <a:lnTo>
                    <a:pt x="12" y="0"/>
                  </a:lnTo>
                  <a:lnTo>
                    <a:pt x="10" y="0"/>
                  </a:lnTo>
                  <a:lnTo>
                    <a:pt x="7" y="0"/>
                  </a:lnTo>
                  <a:lnTo>
                    <a:pt x="6" y="0"/>
                  </a:lnTo>
                  <a:lnTo>
                    <a:pt x="4" y="2"/>
                  </a:lnTo>
                  <a:lnTo>
                    <a:pt x="3" y="3"/>
                  </a:lnTo>
                  <a:lnTo>
                    <a:pt x="1" y="3"/>
                  </a:lnTo>
                  <a:lnTo>
                    <a:pt x="1" y="5"/>
                  </a:lnTo>
                  <a:lnTo>
                    <a:pt x="0" y="6"/>
                  </a:lnTo>
                  <a:lnTo>
                    <a:pt x="0" y="9"/>
                  </a:lnTo>
                  <a:lnTo>
                    <a:pt x="0" y="10"/>
                  </a:lnTo>
                  <a:lnTo>
                    <a:pt x="1" y="12"/>
                  </a:lnTo>
                  <a:lnTo>
                    <a:pt x="1" y="13"/>
                  </a:lnTo>
                  <a:lnTo>
                    <a:pt x="3" y="13"/>
                  </a:lnTo>
                  <a:lnTo>
                    <a:pt x="4" y="15"/>
                  </a:lnTo>
                  <a:lnTo>
                    <a:pt x="6" y="16"/>
                  </a:lnTo>
                  <a:lnTo>
                    <a:pt x="7" y="16"/>
                  </a:lnTo>
                  <a:lnTo>
                    <a:pt x="10" y="16"/>
                  </a:lnTo>
                  <a:lnTo>
                    <a:pt x="10" y="16"/>
                  </a:lnTo>
                  <a:close/>
                </a:path>
              </a:pathLst>
            </a:custGeom>
            <a:solidFill>
              <a:srgbClr val="CCA6FF"/>
            </a:solidFill>
            <a:ln w="9525">
              <a:noFill/>
              <a:round/>
              <a:headEnd/>
              <a:tailEnd/>
            </a:ln>
          </p:spPr>
          <p:txBody>
            <a:bodyPr>
              <a:prstTxWarp prst="textNoShape">
                <a:avLst/>
              </a:prstTxWarp>
            </a:bodyPr>
            <a:lstStyle/>
            <a:p>
              <a:endParaRPr lang="en-US"/>
            </a:p>
          </p:txBody>
        </p:sp>
        <p:sp>
          <p:nvSpPr>
            <p:cNvPr id="3840253" name="Freeform 253"/>
            <p:cNvSpPr>
              <a:spLocks/>
            </p:cNvSpPr>
            <p:nvPr/>
          </p:nvSpPr>
          <p:spPr bwMode="auto">
            <a:xfrm>
              <a:off x="720" y="1355"/>
              <a:ext cx="18" cy="16"/>
            </a:xfrm>
            <a:custGeom>
              <a:avLst/>
              <a:gdLst/>
              <a:ahLst/>
              <a:cxnLst>
                <a:cxn ang="0">
                  <a:pos x="9" y="16"/>
                </a:cxn>
                <a:cxn ang="0">
                  <a:pos x="11" y="16"/>
                </a:cxn>
                <a:cxn ang="0">
                  <a:pos x="12" y="16"/>
                </a:cxn>
                <a:cxn ang="0">
                  <a:pos x="14" y="15"/>
                </a:cxn>
                <a:cxn ang="0">
                  <a:pos x="15" y="15"/>
                </a:cxn>
                <a:cxn ang="0">
                  <a:pos x="17" y="13"/>
                </a:cxn>
                <a:cxn ang="0">
                  <a:pos x="18" y="12"/>
                </a:cxn>
                <a:cxn ang="0">
                  <a:pos x="18" y="10"/>
                </a:cxn>
                <a:cxn ang="0">
                  <a:pos x="18" y="9"/>
                </a:cxn>
                <a:cxn ang="0">
                  <a:pos x="18" y="7"/>
                </a:cxn>
                <a:cxn ang="0">
                  <a:pos x="18" y="4"/>
                </a:cxn>
                <a:cxn ang="0">
                  <a:pos x="17" y="3"/>
                </a:cxn>
                <a:cxn ang="0">
                  <a:pos x="15" y="3"/>
                </a:cxn>
                <a:cxn ang="0">
                  <a:pos x="14" y="1"/>
                </a:cxn>
                <a:cxn ang="0">
                  <a:pos x="12" y="1"/>
                </a:cxn>
                <a:cxn ang="0">
                  <a:pos x="11" y="0"/>
                </a:cxn>
                <a:cxn ang="0">
                  <a:pos x="9" y="0"/>
                </a:cxn>
                <a:cxn ang="0">
                  <a:pos x="8" y="0"/>
                </a:cxn>
                <a:cxn ang="0">
                  <a:pos x="5" y="1"/>
                </a:cxn>
                <a:cxn ang="0">
                  <a:pos x="3" y="1"/>
                </a:cxn>
                <a:cxn ang="0">
                  <a:pos x="2" y="3"/>
                </a:cxn>
                <a:cxn ang="0">
                  <a:pos x="0" y="3"/>
                </a:cxn>
                <a:cxn ang="0">
                  <a:pos x="0" y="4"/>
                </a:cxn>
                <a:cxn ang="0">
                  <a:pos x="0" y="7"/>
                </a:cxn>
                <a:cxn ang="0">
                  <a:pos x="0" y="9"/>
                </a:cxn>
                <a:cxn ang="0">
                  <a:pos x="0" y="10"/>
                </a:cxn>
                <a:cxn ang="0">
                  <a:pos x="0" y="12"/>
                </a:cxn>
                <a:cxn ang="0">
                  <a:pos x="0" y="13"/>
                </a:cxn>
                <a:cxn ang="0">
                  <a:pos x="2" y="15"/>
                </a:cxn>
                <a:cxn ang="0">
                  <a:pos x="3" y="15"/>
                </a:cxn>
                <a:cxn ang="0">
                  <a:pos x="5" y="16"/>
                </a:cxn>
                <a:cxn ang="0">
                  <a:pos x="8" y="16"/>
                </a:cxn>
                <a:cxn ang="0">
                  <a:pos x="9" y="16"/>
                </a:cxn>
                <a:cxn ang="0">
                  <a:pos x="9" y="16"/>
                </a:cxn>
              </a:cxnLst>
              <a:rect l="0" t="0" r="r" b="b"/>
              <a:pathLst>
                <a:path w="18" h="16">
                  <a:moveTo>
                    <a:pt x="9" y="16"/>
                  </a:moveTo>
                  <a:lnTo>
                    <a:pt x="11" y="16"/>
                  </a:lnTo>
                  <a:lnTo>
                    <a:pt x="12" y="16"/>
                  </a:lnTo>
                  <a:lnTo>
                    <a:pt x="14" y="15"/>
                  </a:lnTo>
                  <a:lnTo>
                    <a:pt x="15" y="15"/>
                  </a:lnTo>
                  <a:lnTo>
                    <a:pt x="17" y="13"/>
                  </a:lnTo>
                  <a:lnTo>
                    <a:pt x="18" y="12"/>
                  </a:lnTo>
                  <a:lnTo>
                    <a:pt x="18" y="10"/>
                  </a:lnTo>
                  <a:lnTo>
                    <a:pt x="18" y="9"/>
                  </a:lnTo>
                  <a:lnTo>
                    <a:pt x="18" y="7"/>
                  </a:lnTo>
                  <a:lnTo>
                    <a:pt x="18" y="4"/>
                  </a:lnTo>
                  <a:lnTo>
                    <a:pt x="17" y="3"/>
                  </a:lnTo>
                  <a:lnTo>
                    <a:pt x="15" y="3"/>
                  </a:lnTo>
                  <a:lnTo>
                    <a:pt x="14" y="1"/>
                  </a:lnTo>
                  <a:lnTo>
                    <a:pt x="12" y="1"/>
                  </a:lnTo>
                  <a:lnTo>
                    <a:pt x="11" y="0"/>
                  </a:lnTo>
                  <a:lnTo>
                    <a:pt x="9" y="0"/>
                  </a:lnTo>
                  <a:lnTo>
                    <a:pt x="8" y="0"/>
                  </a:lnTo>
                  <a:lnTo>
                    <a:pt x="5" y="1"/>
                  </a:lnTo>
                  <a:lnTo>
                    <a:pt x="3" y="1"/>
                  </a:lnTo>
                  <a:lnTo>
                    <a:pt x="2" y="3"/>
                  </a:lnTo>
                  <a:lnTo>
                    <a:pt x="0" y="3"/>
                  </a:lnTo>
                  <a:lnTo>
                    <a:pt x="0" y="4"/>
                  </a:lnTo>
                  <a:lnTo>
                    <a:pt x="0" y="7"/>
                  </a:lnTo>
                  <a:lnTo>
                    <a:pt x="0" y="9"/>
                  </a:lnTo>
                  <a:lnTo>
                    <a:pt x="0" y="10"/>
                  </a:lnTo>
                  <a:lnTo>
                    <a:pt x="0" y="12"/>
                  </a:lnTo>
                  <a:lnTo>
                    <a:pt x="0" y="13"/>
                  </a:lnTo>
                  <a:lnTo>
                    <a:pt x="2" y="15"/>
                  </a:lnTo>
                  <a:lnTo>
                    <a:pt x="3" y="15"/>
                  </a:lnTo>
                  <a:lnTo>
                    <a:pt x="5" y="16"/>
                  </a:lnTo>
                  <a:lnTo>
                    <a:pt x="8" y="16"/>
                  </a:lnTo>
                  <a:lnTo>
                    <a:pt x="9" y="16"/>
                  </a:lnTo>
                  <a:lnTo>
                    <a:pt x="9" y="16"/>
                  </a:lnTo>
                  <a:close/>
                </a:path>
              </a:pathLst>
            </a:custGeom>
            <a:solidFill>
              <a:srgbClr val="000000"/>
            </a:solidFill>
            <a:ln w="9525">
              <a:noFill/>
              <a:round/>
              <a:headEnd/>
              <a:tailEnd/>
            </a:ln>
          </p:spPr>
          <p:txBody>
            <a:bodyPr>
              <a:prstTxWarp prst="textNoShape">
                <a:avLst/>
              </a:prstTxWarp>
            </a:bodyPr>
            <a:lstStyle/>
            <a:p>
              <a:endParaRPr lang="en-US"/>
            </a:p>
          </p:txBody>
        </p:sp>
        <p:sp>
          <p:nvSpPr>
            <p:cNvPr id="3840254" name="Freeform 254"/>
            <p:cNvSpPr>
              <a:spLocks/>
            </p:cNvSpPr>
            <p:nvPr/>
          </p:nvSpPr>
          <p:spPr bwMode="auto">
            <a:xfrm>
              <a:off x="723" y="1405"/>
              <a:ext cx="20" cy="17"/>
            </a:xfrm>
            <a:custGeom>
              <a:avLst/>
              <a:gdLst/>
              <a:ahLst/>
              <a:cxnLst>
                <a:cxn ang="0">
                  <a:pos x="11" y="17"/>
                </a:cxn>
                <a:cxn ang="0">
                  <a:pos x="12" y="17"/>
                </a:cxn>
                <a:cxn ang="0">
                  <a:pos x="14" y="17"/>
                </a:cxn>
                <a:cxn ang="0">
                  <a:pos x="15" y="15"/>
                </a:cxn>
                <a:cxn ang="0">
                  <a:pos x="17" y="15"/>
                </a:cxn>
                <a:cxn ang="0">
                  <a:pos x="18" y="14"/>
                </a:cxn>
                <a:cxn ang="0">
                  <a:pos x="18" y="12"/>
                </a:cxn>
                <a:cxn ang="0">
                  <a:pos x="20" y="11"/>
                </a:cxn>
                <a:cxn ang="0">
                  <a:pos x="20" y="9"/>
                </a:cxn>
                <a:cxn ang="0">
                  <a:pos x="20" y="8"/>
                </a:cxn>
                <a:cxn ang="0">
                  <a:pos x="18" y="6"/>
                </a:cxn>
                <a:cxn ang="0">
                  <a:pos x="18" y="3"/>
                </a:cxn>
                <a:cxn ang="0">
                  <a:pos x="17" y="3"/>
                </a:cxn>
                <a:cxn ang="0">
                  <a:pos x="15" y="2"/>
                </a:cxn>
                <a:cxn ang="0">
                  <a:pos x="14" y="2"/>
                </a:cxn>
                <a:cxn ang="0">
                  <a:pos x="12" y="0"/>
                </a:cxn>
                <a:cxn ang="0">
                  <a:pos x="11" y="0"/>
                </a:cxn>
                <a:cxn ang="0">
                  <a:pos x="8" y="0"/>
                </a:cxn>
                <a:cxn ang="0">
                  <a:pos x="6" y="2"/>
                </a:cxn>
                <a:cxn ang="0">
                  <a:pos x="5" y="2"/>
                </a:cxn>
                <a:cxn ang="0">
                  <a:pos x="3" y="3"/>
                </a:cxn>
                <a:cxn ang="0">
                  <a:pos x="2" y="3"/>
                </a:cxn>
                <a:cxn ang="0">
                  <a:pos x="2" y="6"/>
                </a:cxn>
                <a:cxn ang="0">
                  <a:pos x="0" y="8"/>
                </a:cxn>
                <a:cxn ang="0">
                  <a:pos x="0" y="9"/>
                </a:cxn>
                <a:cxn ang="0">
                  <a:pos x="0" y="11"/>
                </a:cxn>
                <a:cxn ang="0">
                  <a:pos x="2" y="12"/>
                </a:cxn>
                <a:cxn ang="0">
                  <a:pos x="2" y="14"/>
                </a:cxn>
                <a:cxn ang="0">
                  <a:pos x="3" y="15"/>
                </a:cxn>
                <a:cxn ang="0">
                  <a:pos x="5" y="15"/>
                </a:cxn>
                <a:cxn ang="0">
                  <a:pos x="6" y="17"/>
                </a:cxn>
                <a:cxn ang="0">
                  <a:pos x="8" y="17"/>
                </a:cxn>
                <a:cxn ang="0">
                  <a:pos x="11" y="17"/>
                </a:cxn>
                <a:cxn ang="0">
                  <a:pos x="11" y="17"/>
                </a:cxn>
              </a:cxnLst>
              <a:rect l="0" t="0" r="r" b="b"/>
              <a:pathLst>
                <a:path w="20" h="17">
                  <a:moveTo>
                    <a:pt x="11" y="17"/>
                  </a:moveTo>
                  <a:lnTo>
                    <a:pt x="12" y="17"/>
                  </a:lnTo>
                  <a:lnTo>
                    <a:pt x="14" y="17"/>
                  </a:lnTo>
                  <a:lnTo>
                    <a:pt x="15" y="15"/>
                  </a:lnTo>
                  <a:lnTo>
                    <a:pt x="17" y="15"/>
                  </a:lnTo>
                  <a:lnTo>
                    <a:pt x="18" y="14"/>
                  </a:lnTo>
                  <a:lnTo>
                    <a:pt x="18" y="12"/>
                  </a:lnTo>
                  <a:lnTo>
                    <a:pt x="20" y="11"/>
                  </a:lnTo>
                  <a:lnTo>
                    <a:pt x="20" y="9"/>
                  </a:lnTo>
                  <a:lnTo>
                    <a:pt x="20" y="8"/>
                  </a:lnTo>
                  <a:lnTo>
                    <a:pt x="18" y="6"/>
                  </a:lnTo>
                  <a:lnTo>
                    <a:pt x="18" y="3"/>
                  </a:lnTo>
                  <a:lnTo>
                    <a:pt x="17" y="3"/>
                  </a:lnTo>
                  <a:lnTo>
                    <a:pt x="15" y="2"/>
                  </a:lnTo>
                  <a:lnTo>
                    <a:pt x="14" y="2"/>
                  </a:lnTo>
                  <a:lnTo>
                    <a:pt x="12" y="0"/>
                  </a:lnTo>
                  <a:lnTo>
                    <a:pt x="11" y="0"/>
                  </a:lnTo>
                  <a:lnTo>
                    <a:pt x="8" y="0"/>
                  </a:lnTo>
                  <a:lnTo>
                    <a:pt x="6" y="2"/>
                  </a:lnTo>
                  <a:lnTo>
                    <a:pt x="5" y="2"/>
                  </a:lnTo>
                  <a:lnTo>
                    <a:pt x="3" y="3"/>
                  </a:lnTo>
                  <a:lnTo>
                    <a:pt x="2" y="3"/>
                  </a:lnTo>
                  <a:lnTo>
                    <a:pt x="2" y="6"/>
                  </a:lnTo>
                  <a:lnTo>
                    <a:pt x="0" y="8"/>
                  </a:lnTo>
                  <a:lnTo>
                    <a:pt x="0" y="9"/>
                  </a:lnTo>
                  <a:lnTo>
                    <a:pt x="0" y="11"/>
                  </a:lnTo>
                  <a:lnTo>
                    <a:pt x="2" y="12"/>
                  </a:lnTo>
                  <a:lnTo>
                    <a:pt x="2" y="14"/>
                  </a:lnTo>
                  <a:lnTo>
                    <a:pt x="3" y="15"/>
                  </a:lnTo>
                  <a:lnTo>
                    <a:pt x="5" y="15"/>
                  </a:lnTo>
                  <a:lnTo>
                    <a:pt x="6" y="17"/>
                  </a:lnTo>
                  <a:lnTo>
                    <a:pt x="8" y="17"/>
                  </a:lnTo>
                  <a:lnTo>
                    <a:pt x="11" y="17"/>
                  </a:lnTo>
                  <a:lnTo>
                    <a:pt x="11" y="17"/>
                  </a:lnTo>
                  <a:close/>
                </a:path>
              </a:pathLst>
            </a:custGeom>
            <a:solidFill>
              <a:srgbClr val="000000"/>
            </a:solidFill>
            <a:ln w="9525">
              <a:noFill/>
              <a:round/>
              <a:headEnd/>
              <a:tailEnd/>
            </a:ln>
          </p:spPr>
          <p:txBody>
            <a:bodyPr>
              <a:prstTxWarp prst="textNoShape">
                <a:avLst/>
              </a:prstTxWarp>
            </a:bodyPr>
            <a:lstStyle/>
            <a:p>
              <a:endParaRPr lang="en-US"/>
            </a:p>
          </p:txBody>
        </p:sp>
        <p:sp>
          <p:nvSpPr>
            <p:cNvPr id="3840255" name="Freeform 255"/>
            <p:cNvSpPr>
              <a:spLocks/>
            </p:cNvSpPr>
            <p:nvPr/>
          </p:nvSpPr>
          <p:spPr bwMode="auto">
            <a:xfrm>
              <a:off x="728" y="1456"/>
              <a:ext cx="19" cy="16"/>
            </a:xfrm>
            <a:custGeom>
              <a:avLst/>
              <a:gdLst/>
              <a:ahLst/>
              <a:cxnLst>
                <a:cxn ang="0">
                  <a:pos x="9" y="16"/>
                </a:cxn>
                <a:cxn ang="0">
                  <a:pos x="10" y="16"/>
                </a:cxn>
                <a:cxn ang="0">
                  <a:pos x="13" y="15"/>
                </a:cxn>
                <a:cxn ang="0">
                  <a:pos x="15" y="15"/>
                </a:cxn>
                <a:cxn ang="0">
                  <a:pos x="16" y="13"/>
                </a:cxn>
                <a:cxn ang="0">
                  <a:pos x="16" y="13"/>
                </a:cxn>
                <a:cxn ang="0">
                  <a:pos x="17" y="12"/>
                </a:cxn>
                <a:cxn ang="0">
                  <a:pos x="17" y="10"/>
                </a:cxn>
                <a:cxn ang="0">
                  <a:pos x="19" y="9"/>
                </a:cxn>
                <a:cxn ang="0">
                  <a:pos x="17" y="7"/>
                </a:cxn>
                <a:cxn ang="0">
                  <a:pos x="17" y="6"/>
                </a:cxn>
                <a:cxn ang="0">
                  <a:pos x="16" y="4"/>
                </a:cxn>
                <a:cxn ang="0">
                  <a:pos x="16" y="3"/>
                </a:cxn>
                <a:cxn ang="0">
                  <a:pos x="15" y="1"/>
                </a:cxn>
                <a:cxn ang="0">
                  <a:pos x="13" y="1"/>
                </a:cxn>
                <a:cxn ang="0">
                  <a:pos x="10" y="0"/>
                </a:cxn>
                <a:cxn ang="0">
                  <a:pos x="9" y="0"/>
                </a:cxn>
                <a:cxn ang="0">
                  <a:pos x="7" y="0"/>
                </a:cxn>
                <a:cxn ang="0">
                  <a:pos x="6" y="1"/>
                </a:cxn>
                <a:cxn ang="0">
                  <a:pos x="3" y="1"/>
                </a:cxn>
                <a:cxn ang="0">
                  <a:pos x="3" y="3"/>
                </a:cxn>
                <a:cxn ang="0">
                  <a:pos x="1" y="4"/>
                </a:cxn>
                <a:cxn ang="0">
                  <a:pos x="0" y="6"/>
                </a:cxn>
                <a:cxn ang="0">
                  <a:pos x="0" y="7"/>
                </a:cxn>
                <a:cxn ang="0">
                  <a:pos x="0" y="9"/>
                </a:cxn>
                <a:cxn ang="0">
                  <a:pos x="0" y="10"/>
                </a:cxn>
                <a:cxn ang="0">
                  <a:pos x="0" y="12"/>
                </a:cxn>
                <a:cxn ang="0">
                  <a:pos x="1" y="13"/>
                </a:cxn>
                <a:cxn ang="0">
                  <a:pos x="3" y="13"/>
                </a:cxn>
                <a:cxn ang="0">
                  <a:pos x="3" y="15"/>
                </a:cxn>
                <a:cxn ang="0">
                  <a:pos x="6" y="15"/>
                </a:cxn>
                <a:cxn ang="0">
                  <a:pos x="7" y="16"/>
                </a:cxn>
                <a:cxn ang="0">
                  <a:pos x="9" y="16"/>
                </a:cxn>
                <a:cxn ang="0">
                  <a:pos x="9" y="16"/>
                </a:cxn>
              </a:cxnLst>
              <a:rect l="0" t="0" r="r" b="b"/>
              <a:pathLst>
                <a:path w="19" h="16">
                  <a:moveTo>
                    <a:pt x="9" y="16"/>
                  </a:moveTo>
                  <a:lnTo>
                    <a:pt x="10" y="16"/>
                  </a:lnTo>
                  <a:lnTo>
                    <a:pt x="13" y="15"/>
                  </a:lnTo>
                  <a:lnTo>
                    <a:pt x="15" y="15"/>
                  </a:lnTo>
                  <a:lnTo>
                    <a:pt x="16" y="13"/>
                  </a:lnTo>
                  <a:lnTo>
                    <a:pt x="16" y="13"/>
                  </a:lnTo>
                  <a:lnTo>
                    <a:pt x="17" y="12"/>
                  </a:lnTo>
                  <a:lnTo>
                    <a:pt x="17" y="10"/>
                  </a:lnTo>
                  <a:lnTo>
                    <a:pt x="19" y="9"/>
                  </a:lnTo>
                  <a:lnTo>
                    <a:pt x="17" y="7"/>
                  </a:lnTo>
                  <a:lnTo>
                    <a:pt x="17" y="6"/>
                  </a:lnTo>
                  <a:lnTo>
                    <a:pt x="16" y="4"/>
                  </a:lnTo>
                  <a:lnTo>
                    <a:pt x="16" y="3"/>
                  </a:lnTo>
                  <a:lnTo>
                    <a:pt x="15" y="1"/>
                  </a:lnTo>
                  <a:lnTo>
                    <a:pt x="13" y="1"/>
                  </a:lnTo>
                  <a:lnTo>
                    <a:pt x="10" y="0"/>
                  </a:lnTo>
                  <a:lnTo>
                    <a:pt x="9" y="0"/>
                  </a:lnTo>
                  <a:lnTo>
                    <a:pt x="7" y="0"/>
                  </a:lnTo>
                  <a:lnTo>
                    <a:pt x="6" y="1"/>
                  </a:lnTo>
                  <a:lnTo>
                    <a:pt x="3" y="1"/>
                  </a:lnTo>
                  <a:lnTo>
                    <a:pt x="3" y="3"/>
                  </a:lnTo>
                  <a:lnTo>
                    <a:pt x="1" y="4"/>
                  </a:lnTo>
                  <a:lnTo>
                    <a:pt x="0" y="6"/>
                  </a:lnTo>
                  <a:lnTo>
                    <a:pt x="0" y="7"/>
                  </a:lnTo>
                  <a:lnTo>
                    <a:pt x="0" y="9"/>
                  </a:lnTo>
                  <a:lnTo>
                    <a:pt x="0" y="10"/>
                  </a:lnTo>
                  <a:lnTo>
                    <a:pt x="0" y="12"/>
                  </a:lnTo>
                  <a:lnTo>
                    <a:pt x="1" y="13"/>
                  </a:lnTo>
                  <a:lnTo>
                    <a:pt x="3" y="13"/>
                  </a:lnTo>
                  <a:lnTo>
                    <a:pt x="3" y="15"/>
                  </a:lnTo>
                  <a:lnTo>
                    <a:pt x="6" y="15"/>
                  </a:lnTo>
                  <a:lnTo>
                    <a:pt x="7" y="16"/>
                  </a:lnTo>
                  <a:lnTo>
                    <a:pt x="9" y="16"/>
                  </a:lnTo>
                  <a:lnTo>
                    <a:pt x="9" y="16"/>
                  </a:lnTo>
                  <a:close/>
                </a:path>
              </a:pathLst>
            </a:custGeom>
            <a:solidFill>
              <a:srgbClr val="000000"/>
            </a:solidFill>
            <a:ln w="9525">
              <a:noFill/>
              <a:round/>
              <a:headEnd/>
              <a:tailEnd/>
            </a:ln>
          </p:spPr>
          <p:txBody>
            <a:bodyPr>
              <a:prstTxWarp prst="textNoShape">
                <a:avLst/>
              </a:prstTxWarp>
            </a:bodyPr>
            <a:lstStyle/>
            <a:p>
              <a:endParaRPr lang="en-US"/>
            </a:p>
          </p:txBody>
        </p:sp>
        <p:sp>
          <p:nvSpPr>
            <p:cNvPr id="3840256" name="Freeform 256"/>
            <p:cNvSpPr>
              <a:spLocks/>
            </p:cNvSpPr>
            <p:nvPr/>
          </p:nvSpPr>
          <p:spPr bwMode="auto">
            <a:xfrm>
              <a:off x="728" y="1352"/>
              <a:ext cx="19" cy="18"/>
            </a:xfrm>
            <a:custGeom>
              <a:avLst/>
              <a:gdLst/>
              <a:ahLst/>
              <a:cxnLst>
                <a:cxn ang="0">
                  <a:pos x="9" y="18"/>
                </a:cxn>
                <a:cxn ang="0">
                  <a:pos x="10" y="16"/>
                </a:cxn>
                <a:cxn ang="0">
                  <a:pos x="13" y="16"/>
                </a:cxn>
                <a:cxn ang="0">
                  <a:pos x="13" y="16"/>
                </a:cxn>
                <a:cxn ang="0">
                  <a:pos x="16" y="15"/>
                </a:cxn>
                <a:cxn ang="0">
                  <a:pos x="16" y="13"/>
                </a:cxn>
                <a:cxn ang="0">
                  <a:pos x="17" y="12"/>
                </a:cxn>
                <a:cxn ang="0">
                  <a:pos x="17" y="10"/>
                </a:cxn>
                <a:cxn ang="0">
                  <a:pos x="19" y="9"/>
                </a:cxn>
                <a:cxn ang="0">
                  <a:pos x="17" y="7"/>
                </a:cxn>
                <a:cxn ang="0">
                  <a:pos x="17" y="6"/>
                </a:cxn>
                <a:cxn ang="0">
                  <a:pos x="16" y="4"/>
                </a:cxn>
                <a:cxn ang="0">
                  <a:pos x="16" y="3"/>
                </a:cxn>
                <a:cxn ang="0">
                  <a:pos x="13" y="1"/>
                </a:cxn>
                <a:cxn ang="0">
                  <a:pos x="13" y="1"/>
                </a:cxn>
                <a:cxn ang="0">
                  <a:pos x="10" y="0"/>
                </a:cxn>
                <a:cxn ang="0">
                  <a:pos x="9" y="0"/>
                </a:cxn>
                <a:cxn ang="0">
                  <a:pos x="7" y="0"/>
                </a:cxn>
                <a:cxn ang="0">
                  <a:pos x="6" y="1"/>
                </a:cxn>
                <a:cxn ang="0">
                  <a:pos x="3" y="1"/>
                </a:cxn>
                <a:cxn ang="0">
                  <a:pos x="3" y="3"/>
                </a:cxn>
                <a:cxn ang="0">
                  <a:pos x="1" y="4"/>
                </a:cxn>
                <a:cxn ang="0">
                  <a:pos x="0" y="6"/>
                </a:cxn>
                <a:cxn ang="0">
                  <a:pos x="0" y="7"/>
                </a:cxn>
                <a:cxn ang="0">
                  <a:pos x="0" y="9"/>
                </a:cxn>
                <a:cxn ang="0">
                  <a:pos x="0" y="10"/>
                </a:cxn>
                <a:cxn ang="0">
                  <a:pos x="0" y="12"/>
                </a:cxn>
                <a:cxn ang="0">
                  <a:pos x="1" y="13"/>
                </a:cxn>
                <a:cxn ang="0">
                  <a:pos x="3" y="15"/>
                </a:cxn>
                <a:cxn ang="0">
                  <a:pos x="3" y="16"/>
                </a:cxn>
                <a:cxn ang="0">
                  <a:pos x="6" y="16"/>
                </a:cxn>
                <a:cxn ang="0">
                  <a:pos x="7" y="16"/>
                </a:cxn>
                <a:cxn ang="0">
                  <a:pos x="9" y="18"/>
                </a:cxn>
                <a:cxn ang="0">
                  <a:pos x="9" y="18"/>
                </a:cxn>
              </a:cxnLst>
              <a:rect l="0" t="0" r="r" b="b"/>
              <a:pathLst>
                <a:path w="19" h="18">
                  <a:moveTo>
                    <a:pt x="9" y="18"/>
                  </a:moveTo>
                  <a:lnTo>
                    <a:pt x="10" y="16"/>
                  </a:lnTo>
                  <a:lnTo>
                    <a:pt x="13" y="16"/>
                  </a:lnTo>
                  <a:lnTo>
                    <a:pt x="13" y="16"/>
                  </a:lnTo>
                  <a:lnTo>
                    <a:pt x="16" y="15"/>
                  </a:lnTo>
                  <a:lnTo>
                    <a:pt x="16" y="13"/>
                  </a:lnTo>
                  <a:lnTo>
                    <a:pt x="17" y="12"/>
                  </a:lnTo>
                  <a:lnTo>
                    <a:pt x="17" y="10"/>
                  </a:lnTo>
                  <a:lnTo>
                    <a:pt x="19" y="9"/>
                  </a:lnTo>
                  <a:lnTo>
                    <a:pt x="17" y="7"/>
                  </a:lnTo>
                  <a:lnTo>
                    <a:pt x="17" y="6"/>
                  </a:lnTo>
                  <a:lnTo>
                    <a:pt x="16" y="4"/>
                  </a:lnTo>
                  <a:lnTo>
                    <a:pt x="16" y="3"/>
                  </a:lnTo>
                  <a:lnTo>
                    <a:pt x="13" y="1"/>
                  </a:lnTo>
                  <a:lnTo>
                    <a:pt x="13" y="1"/>
                  </a:lnTo>
                  <a:lnTo>
                    <a:pt x="10" y="0"/>
                  </a:lnTo>
                  <a:lnTo>
                    <a:pt x="9" y="0"/>
                  </a:lnTo>
                  <a:lnTo>
                    <a:pt x="7" y="0"/>
                  </a:lnTo>
                  <a:lnTo>
                    <a:pt x="6" y="1"/>
                  </a:lnTo>
                  <a:lnTo>
                    <a:pt x="3" y="1"/>
                  </a:lnTo>
                  <a:lnTo>
                    <a:pt x="3" y="3"/>
                  </a:lnTo>
                  <a:lnTo>
                    <a:pt x="1" y="4"/>
                  </a:lnTo>
                  <a:lnTo>
                    <a:pt x="0" y="6"/>
                  </a:lnTo>
                  <a:lnTo>
                    <a:pt x="0" y="7"/>
                  </a:lnTo>
                  <a:lnTo>
                    <a:pt x="0" y="9"/>
                  </a:lnTo>
                  <a:lnTo>
                    <a:pt x="0" y="10"/>
                  </a:lnTo>
                  <a:lnTo>
                    <a:pt x="0" y="12"/>
                  </a:lnTo>
                  <a:lnTo>
                    <a:pt x="1" y="13"/>
                  </a:lnTo>
                  <a:lnTo>
                    <a:pt x="3" y="15"/>
                  </a:lnTo>
                  <a:lnTo>
                    <a:pt x="3" y="16"/>
                  </a:lnTo>
                  <a:lnTo>
                    <a:pt x="6" y="16"/>
                  </a:lnTo>
                  <a:lnTo>
                    <a:pt x="7" y="16"/>
                  </a:lnTo>
                  <a:lnTo>
                    <a:pt x="9" y="18"/>
                  </a:lnTo>
                  <a:lnTo>
                    <a:pt x="9" y="18"/>
                  </a:lnTo>
                  <a:close/>
                </a:path>
              </a:pathLst>
            </a:custGeom>
            <a:solidFill>
              <a:srgbClr val="4F2982"/>
            </a:solidFill>
            <a:ln w="9525">
              <a:noFill/>
              <a:round/>
              <a:headEnd/>
              <a:tailEnd/>
            </a:ln>
          </p:spPr>
          <p:txBody>
            <a:bodyPr>
              <a:prstTxWarp prst="textNoShape">
                <a:avLst/>
              </a:prstTxWarp>
            </a:bodyPr>
            <a:lstStyle/>
            <a:p>
              <a:endParaRPr lang="en-US"/>
            </a:p>
          </p:txBody>
        </p:sp>
        <p:sp>
          <p:nvSpPr>
            <p:cNvPr id="3840257" name="Freeform 257"/>
            <p:cNvSpPr>
              <a:spLocks/>
            </p:cNvSpPr>
            <p:nvPr/>
          </p:nvSpPr>
          <p:spPr bwMode="auto">
            <a:xfrm>
              <a:off x="732" y="1402"/>
              <a:ext cx="18" cy="18"/>
            </a:xfrm>
            <a:custGeom>
              <a:avLst/>
              <a:gdLst/>
              <a:ahLst/>
              <a:cxnLst>
                <a:cxn ang="0">
                  <a:pos x="9" y="18"/>
                </a:cxn>
                <a:cxn ang="0">
                  <a:pos x="11" y="17"/>
                </a:cxn>
                <a:cxn ang="0">
                  <a:pos x="12" y="17"/>
                </a:cxn>
                <a:cxn ang="0">
                  <a:pos x="13" y="17"/>
                </a:cxn>
                <a:cxn ang="0">
                  <a:pos x="15" y="15"/>
                </a:cxn>
                <a:cxn ang="0">
                  <a:pos x="16" y="14"/>
                </a:cxn>
                <a:cxn ang="0">
                  <a:pos x="18" y="12"/>
                </a:cxn>
                <a:cxn ang="0">
                  <a:pos x="18" y="11"/>
                </a:cxn>
                <a:cxn ang="0">
                  <a:pos x="18" y="9"/>
                </a:cxn>
                <a:cxn ang="0">
                  <a:pos x="18" y="8"/>
                </a:cxn>
                <a:cxn ang="0">
                  <a:pos x="18" y="6"/>
                </a:cxn>
                <a:cxn ang="0">
                  <a:pos x="16" y="5"/>
                </a:cxn>
                <a:cxn ang="0">
                  <a:pos x="15" y="3"/>
                </a:cxn>
                <a:cxn ang="0">
                  <a:pos x="13" y="2"/>
                </a:cxn>
                <a:cxn ang="0">
                  <a:pos x="12" y="2"/>
                </a:cxn>
                <a:cxn ang="0">
                  <a:pos x="11" y="0"/>
                </a:cxn>
                <a:cxn ang="0">
                  <a:pos x="9" y="0"/>
                </a:cxn>
                <a:cxn ang="0">
                  <a:pos x="6" y="0"/>
                </a:cxn>
                <a:cxn ang="0">
                  <a:pos x="6" y="2"/>
                </a:cxn>
                <a:cxn ang="0">
                  <a:pos x="3" y="2"/>
                </a:cxn>
                <a:cxn ang="0">
                  <a:pos x="2" y="3"/>
                </a:cxn>
                <a:cxn ang="0">
                  <a:pos x="2" y="5"/>
                </a:cxn>
                <a:cxn ang="0">
                  <a:pos x="0" y="6"/>
                </a:cxn>
                <a:cxn ang="0">
                  <a:pos x="0" y="8"/>
                </a:cxn>
                <a:cxn ang="0">
                  <a:pos x="0" y="9"/>
                </a:cxn>
                <a:cxn ang="0">
                  <a:pos x="0" y="11"/>
                </a:cxn>
                <a:cxn ang="0">
                  <a:pos x="0" y="12"/>
                </a:cxn>
                <a:cxn ang="0">
                  <a:pos x="2" y="14"/>
                </a:cxn>
                <a:cxn ang="0">
                  <a:pos x="2" y="15"/>
                </a:cxn>
                <a:cxn ang="0">
                  <a:pos x="3" y="17"/>
                </a:cxn>
                <a:cxn ang="0">
                  <a:pos x="6" y="17"/>
                </a:cxn>
                <a:cxn ang="0">
                  <a:pos x="6" y="17"/>
                </a:cxn>
                <a:cxn ang="0">
                  <a:pos x="9" y="18"/>
                </a:cxn>
                <a:cxn ang="0">
                  <a:pos x="9" y="18"/>
                </a:cxn>
              </a:cxnLst>
              <a:rect l="0" t="0" r="r" b="b"/>
              <a:pathLst>
                <a:path w="18" h="18">
                  <a:moveTo>
                    <a:pt x="9" y="18"/>
                  </a:moveTo>
                  <a:lnTo>
                    <a:pt x="11" y="17"/>
                  </a:lnTo>
                  <a:lnTo>
                    <a:pt x="12" y="17"/>
                  </a:lnTo>
                  <a:lnTo>
                    <a:pt x="13" y="17"/>
                  </a:lnTo>
                  <a:lnTo>
                    <a:pt x="15" y="15"/>
                  </a:lnTo>
                  <a:lnTo>
                    <a:pt x="16" y="14"/>
                  </a:lnTo>
                  <a:lnTo>
                    <a:pt x="18" y="12"/>
                  </a:lnTo>
                  <a:lnTo>
                    <a:pt x="18" y="11"/>
                  </a:lnTo>
                  <a:lnTo>
                    <a:pt x="18" y="9"/>
                  </a:lnTo>
                  <a:lnTo>
                    <a:pt x="18" y="8"/>
                  </a:lnTo>
                  <a:lnTo>
                    <a:pt x="18" y="6"/>
                  </a:lnTo>
                  <a:lnTo>
                    <a:pt x="16" y="5"/>
                  </a:lnTo>
                  <a:lnTo>
                    <a:pt x="15" y="3"/>
                  </a:lnTo>
                  <a:lnTo>
                    <a:pt x="13" y="2"/>
                  </a:lnTo>
                  <a:lnTo>
                    <a:pt x="12" y="2"/>
                  </a:lnTo>
                  <a:lnTo>
                    <a:pt x="11" y="0"/>
                  </a:lnTo>
                  <a:lnTo>
                    <a:pt x="9" y="0"/>
                  </a:lnTo>
                  <a:lnTo>
                    <a:pt x="6" y="0"/>
                  </a:lnTo>
                  <a:lnTo>
                    <a:pt x="6" y="2"/>
                  </a:lnTo>
                  <a:lnTo>
                    <a:pt x="3" y="2"/>
                  </a:lnTo>
                  <a:lnTo>
                    <a:pt x="2" y="3"/>
                  </a:lnTo>
                  <a:lnTo>
                    <a:pt x="2" y="5"/>
                  </a:lnTo>
                  <a:lnTo>
                    <a:pt x="0" y="6"/>
                  </a:lnTo>
                  <a:lnTo>
                    <a:pt x="0" y="8"/>
                  </a:lnTo>
                  <a:lnTo>
                    <a:pt x="0" y="9"/>
                  </a:lnTo>
                  <a:lnTo>
                    <a:pt x="0" y="11"/>
                  </a:lnTo>
                  <a:lnTo>
                    <a:pt x="0" y="12"/>
                  </a:lnTo>
                  <a:lnTo>
                    <a:pt x="2" y="14"/>
                  </a:lnTo>
                  <a:lnTo>
                    <a:pt x="2" y="15"/>
                  </a:lnTo>
                  <a:lnTo>
                    <a:pt x="3" y="17"/>
                  </a:lnTo>
                  <a:lnTo>
                    <a:pt x="6" y="17"/>
                  </a:lnTo>
                  <a:lnTo>
                    <a:pt x="6" y="17"/>
                  </a:lnTo>
                  <a:lnTo>
                    <a:pt x="9" y="18"/>
                  </a:lnTo>
                  <a:lnTo>
                    <a:pt x="9" y="18"/>
                  </a:lnTo>
                  <a:close/>
                </a:path>
              </a:pathLst>
            </a:custGeom>
            <a:solidFill>
              <a:srgbClr val="4F2982"/>
            </a:solidFill>
            <a:ln w="9525">
              <a:noFill/>
              <a:round/>
              <a:headEnd/>
              <a:tailEnd/>
            </a:ln>
          </p:spPr>
          <p:txBody>
            <a:bodyPr>
              <a:prstTxWarp prst="textNoShape">
                <a:avLst/>
              </a:prstTxWarp>
            </a:bodyPr>
            <a:lstStyle/>
            <a:p>
              <a:endParaRPr lang="en-US"/>
            </a:p>
          </p:txBody>
        </p:sp>
        <p:sp>
          <p:nvSpPr>
            <p:cNvPr id="3840258" name="Freeform 258"/>
            <p:cNvSpPr>
              <a:spLocks/>
            </p:cNvSpPr>
            <p:nvPr/>
          </p:nvSpPr>
          <p:spPr bwMode="auto">
            <a:xfrm>
              <a:off x="735" y="1453"/>
              <a:ext cx="19" cy="16"/>
            </a:xfrm>
            <a:custGeom>
              <a:avLst/>
              <a:gdLst/>
              <a:ahLst/>
              <a:cxnLst>
                <a:cxn ang="0">
                  <a:pos x="10" y="16"/>
                </a:cxn>
                <a:cxn ang="0">
                  <a:pos x="12" y="16"/>
                </a:cxn>
                <a:cxn ang="0">
                  <a:pos x="13" y="16"/>
                </a:cxn>
                <a:cxn ang="0">
                  <a:pos x="15" y="15"/>
                </a:cxn>
                <a:cxn ang="0">
                  <a:pos x="16" y="15"/>
                </a:cxn>
                <a:cxn ang="0">
                  <a:pos x="18" y="13"/>
                </a:cxn>
                <a:cxn ang="0">
                  <a:pos x="18" y="12"/>
                </a:cxn>
                <a:cxn ang="0">
                  <a:pos x="19" y="10"/>
                </a:cxn>
                <a:cxn ang="0">
                  <a:pos x="19" y="9"/>
                </a:cxn>
                <a:cxn ang="0">
                  <a:pos x="19" y="7"/>
                </a:cxn>
                <a:cxn ang="0">
                  <a:pos x="18" y="4"/>
                </a:cxn>
                <a:cxn ang="0">
                  <a:pos x="18" y="4"/>
                </a:cxn>
                <a:cxn ang="0">
                  <a:pos x="16" y="3"/>
                </a:cxn>
                <a:cxn ang="0">
                  <a:pos x="15" y="1"/>
                </a:cxn>
                <a:cxn ang="0">
                  <a:pos x="13" y="0"/>
                </a:cxn>
                <a:cxn ang="0">
                  <a:pos x="12" y="0"/>
                </a:cxn>
                <a:cxn ang="0">
                  <a:pos x="10" y="0"/>
                </a:cxn>
                <a:cxn ang="0">
                  <a:pos x="8" y="0"/>
                </a:cxn>
                <a:cxn ang="0">
                  <a:pos x="6" y="0"/>
                </a:cxn>
                <a:cxn ang="0">
                  <a:pos x="5" y="1"/>
                </a:cxn>
                <a:cxn ang="0">
                  <a:pos x="3" y="3"/>
                </a:cxn>
                <a:cxn ang="0">
                  <a:pos x="2" y="4"/>
                </a:cxn>
                <a:cxn ang="0">
                  <a:pos x="2" y="4"/>
                </a:cxn>
                <a:cxn ang="0">
                  <a:pos x="0" y="7"/>
                </a:cxn>
                <a:cxn ang="0">
                  <a:pos x="0" y="9"/>
                </a:cxn>
                <a:cxn ang="0">
                  <a:pos x="0" y="10"/>
                </a:cxn>
                <a:cxn ang="0">
                  <a:pos x="2" y="12"/>
                </a:cxn>
                <a:cxn ang="0">
                  <a:pos x="2" y="13"/>
                </a:cxn>
                <a:cxn ang="0">
                  <a:pos x="3" y="15"/>
                </a:cxn>
                <a:cxn ang="0">
                  <a:pos x="5" y="15"/>
                </a:cxn>
                <a:cxn ang="0">
                  <a:pos x="6" y="16"/>
                </a:cxn>
                <a:cxn ang="0">
                  <a:pos x="8" y="16"/>
                </a:cxn>
                <a:cxn ang="0">
                  <a:pos x="10" y="16"/>
                </a:cxn>
                <a:cxn ang="0">
                  <a:pos x="10" y="16"/>
                </a:cxn>
              </a:cxnLst>
              <a:rect l="0" t="0" r="r" b="b"/>
              <a:pathLst>
                <a:path w="19" h="16">
                  <a:moveTo>
                    <a:pt x="10" y="16"/>
                  </a:moveTo>
                  <a:lnTo>
                    <a:pt x="12" y="16"/>
                  </a:lnTo>
                  <a:lnTo>
                    <a:pt x="13" y="16"/>
                  </a:lnTo>
                  <a:lnTo>
                    <a:pt x="15" y="15"/>
                  </a:lnTo>
                  <a:lnTo>
                    <a:pt x="16" y="15"/>
                  </a:lnTo>
                  <a:lnTo>
                    <a:pt x="18" y="13"/>
                  </a:lnTo>
                  <a:lnTo>
                    <a:pt x="18" y="12"/>
                  </a:lnTo>
                  <a:lnTo>
                    <a:pt x="19" y="10"/>
                  </a:lnTo>
                  <a:lnTo>
                    <a:pt x="19" y="9"/>
                  </a:lnTo>
                  <a:lnTo>
                    <a:pt x="19" y="7"/>
                  </a:lnTo>
                  <a:lnTo>
                    <a:pt x="18" y="4"/>
                  </a:lnTo>
                  <a:lnTo>
                    <a:pt x="18" y="4"/>
                  </a:lnTo>
                  <a:lnTo>
                    <a:pt x="16" y="3"/>
                  </a:lnTo>
                  <a:lnTo>
                    <a:pt x="15" y="1"/>
                  </a:lnTo>
                  <a:lnTo>
                    <a:pt x="13" y="0"/>
                  </a:lnTo>
                  <a:lnTo>
                    <a:pt x="12" y="0"/>
                  </a:lnTo>
                  <a:lnTo>
                    <a:pt x="10" y="0"/>
                  </a:lnTo>
                  <a:lnTo>
                    <a:pt x="8" y="0"/>
                  </a:lnTo>
                  <a:lnTo>
                    <a:pt x="6" y="0"/>
                  </a:lnTo>
                  <a:lnTo>
                    <a:pt x="5" y="1"/>
                  </a:lnTo>
                  <a:lnTo>
                    <a:pt x="3" y="3"/>
                  </a:lnTo>
                  <a:lnTo>
                    <a:pt x="2" y="4"/>
                  </a:lnTo>
                  <a:lnTo>
                    <a:pt x="2" y="4"/>
                  </a:lnTo>
                  <a:lnTo>
                    <a:pt x="0" y="7"/>
                  </a:lnTo>
                  <a:lnTo>
                    <a:pt x="0" y="9"/>
                  </a:lnTo>
                  <a:lnTo>
                    <a:pt x="0" y="10"/>
                  </a:lnTo>
                  <a:lnTo>
                    <a:pt x="2" y="12"/>
                  </a:lnTo>
                  <a:lnTo>
                    <a:pt x="2" y="13"/>
                  </a:lnTo>
                  <a:lnTo>
                    <a:pt x="3" y="15"/>
                  </a:lnTo>
                  <a:lnTo>
                    <a:pt x="5" y="15"/>
                  </a:lnTo>
                  <a:lnTo>
                    <a:pt x="6" y="16"/>
                  </a:lnTo>
                  <a:lnTo>
                    <a:pt x="8" y="16"/>
                  </a:lnTo>
                  <a:lnTo>
                    <a:pt x="10" y="16"/>
                  </a:lnTo>
                  <a:lnTo>
                    <a:pt x="10" y="16"/>
                  </a:lnTo>
                  <a:close/>
                </a:path>
              </a:pathLst>
            </a:custGeom>
            <a:solidFill>
              <a:srgbClr val="4F2982"/>
            </a:solidFill>
            <a:ln w="9525">
              <a:noFill/>
              <a:round/>
              <a:headEnd/>
              <a:tailEnd/>
            </a:ln>
          </p:spPr>
          <p:txBody>
            <a:bodyPr>
              <a:prstTxWarp prst="textNoShape">
                <a:avLst/>
              </a:prstTxWarp>
            </a:bodyPr>
            <a:lstStyle/>
            <a:p>
              <a:endParaRPr lang="en-US"/>
            </a:p>
          </p:txBody>
        </p:sp>
        <p:sp>
          <p:nvSpPr>
            <p:cNvPr id="3840259" name="Freeform 259"/>
            <p:cNvSpPr>
              <a:spLocks/>
            </p:cNvSpPr>
            <p:nvPr/>
          </p:nvSpPr>
          <p:spPr bwMode="auto">
            <a:xfrm>
              <a:off x="439" y="1734"/>
              <a:ext cx="70" cy="42"/>
            </a:xfrm>
            <a:custGeom>
              <a:avLst/>
              <a:gdLst/>
              <a:ahLst/>
              <a:cxnLst>
                <a:cxn ang="0">
                  <a:pos x="27" y="3"/>
                </a:cxn>
                <a:cxn ang="0">
                  <a:pos x="0" y="37"/>
                </a:cxn>
                <a:cxn ang="0">
                  <a:pos x="0" y="37"/>
                </a:cxn>
                <a:cxn ang="0">
                  <a:pos x="1" y="37"/>
                </a:cxn>
                <a:cxn ang="0">
                  <a:pos x="3" y="37"/>
                </a:cxn>
                <a:cxn ang="0">
                  <a:pos x="3" y="37"/>
                </a:cxn>
                <a:cxn ang="0">
                  <a:pos x="4" y="37"/>
                </a:cxn>
                <a:cxn ang="0">
                  <a:pos x="6" y="39"/>
                </a:cxn>
                <a:cxn ang="0">
                  <a:pos x="7" y="39"/>
                </a:cxn>
                <a:cxn ang="0">
                  <a:pos x="9" y="39"/>
                </a:cxn>
                <a:cxn ang="0">
                  <a:pos x="10" y="39"/>
                </a:cxn>
                <a:cxn ang="0">
                  <a:pos x="13" y="39"/>
                </a:cxn>
                <a:cxn ang="0">
                  <a:pos x="15" y="40"/>
                </a:cxn>
                <a:cxn ang="0">
                  <a:pos x="16" y="40"/>
                </a:cxn>
                <a:cxn ang="0">
                  <a:pos x="19" y="40"/>
                </a:cxn>
                <a:cxn ang="0">
                  <a:pos x="22" y="40"/>
                </a:cxn>
                <a:cxn ang="0">
                  <a:pos x="24" y="40"/>
                </a:cxn>
                <a:cxn ang="0">
                  <a:pos x="27" y="42"/>
                </a:cxn>
                <a:cxn ang="0">
                  <a:pos x="28" y="42"/>
                </a:cxn>
                <a:cxn ang="0">
                  <a:pos x="30" y="42"/>
                </a:cxn>
                <a:cxn ang="0">
                  <a:pos x="31" y="42"/>
                </a:cxn>
                <a:cxn ang="0">
                  <a:pos x="33" y="42"/>
                </a:cxn>
                <a:cxn ang="0">
                  <a:pos x="34" y="42"/>
                </a:cxn>
                <a:cxn ang="0">
                  <a:pos x="34" y="42"/>
                </a:cxn>
                <a:cxn ang="0">
                  <a:pos x="37" y="42"/>
                </a:cxn>
                <a:cxn ang="0">
                  <a:pos x="37" y="42"/>
                </a:cxn>
                <a:cxn ang="0">
                  <a:pos x="38" y="42"/>
                </a:cxn>
                <a:cxn ang="0">
                  <a:pos x="40" y="42"/>
                </a:cxn>
                <a:cxn ang="0">
                  <a:pos x="41" y="42"/>
                </a:cxn>
                <a:cxn ang="0">
                  <a:pos x="43" y="42"/>
                </a:cxn>
                <a:cxn ang="0">
                  <a:pos x="44" y="42"/>
                </a:cxn>
                <a:cxn ang="0">
                  <a:pos x="46" y="42"/>
                </a:cxn>
                <a:cxn ang="0">
                  <a:pos x="47" y="40"/>
                </a:cxn>
                <a:cxn ang="0">
                  <a:pos x="49" y="40"/>
                </a:cxn>
                <a:cxn ang="0">
                  <a:pos x="50" y="40"/>
                </a:cxn>
                <a:cxn ang="0">
                  <a:pos x="52" y="40"/>
                </a:cxn>
                <a:cxn ang="0">
                  <a:pos x="53" y="40"/>
                </a:cxn>
                <a:cxn ang="0">
                  <a:pos x="56" y="40"/>
                </a:cxn>
                <a:cxn ang="0">
                  <a:pos x="56" y="40"/>
                </a:cxn>
                <a:cxn ang="0">
                  <a:pos x="58" y="40"/>
                </a:cxn>
                <a:cxn ang="0">
                  <a:pos x="59" y="39"/>
                </a:cxn>
                <a:cxn ang="0">
                  <a:pos x="61" y="39"/>
                </a:cxn>
                <a:cxn ang="0">
                  <a:pos x="62" y="39"/>
                </a:cxn>
                <a:cxn ang="0">
                  <a:pos x="64" y="39"/>
                </a:cxn>
                <a:cxn ang="0">
                  <a:pos x="65" y="37"/>
                </a:cxn>
                <a:cxn ang="0">
                  <a:pos x="67" y="37"/>
                </a:cxn>
                <a:cxn ang="0">
                  <a:pos x="70" y="0"/>
                </a:cxn>
                <a:cxn ang="0">
                  <a:pos x="27" y="3"/>
                </a:cxn>
                <a:cxn ang="0">
                  <a:pos x="27" y="3"/>
                </a:cxn>
              </a:cxnLst>
              <a:rect l="0" t="0" r="r" b="b"/>
              <a:pathLst>
                <a:path w="70" h="42">
                  <a:moveTo>
                    <a:pt x="27" y="3"/>
                  </a:moveTo>
                  <a:lnTo>
                    <a:pt x="0" y="37"/>
                  </a:lnTo>
                  <a:lnTo>
                    <a:pt x="0" y="37"/>
                  </a:lnTo>
                  <a:lnTo>
                    <a:pt x="1" y="37"/>
                  </a:lnTo>
                  <a:lnTo>
                    <a:pt x="3" y="37"/>
                  </a:lnTo>
                  <a:lnTo>
                    <a:pt x="3" y="37"/>
                  </a:lnTo>
                  <a:lnTo>
                    <a:pt x="4" y="37"/>
                  </a:lnTo>
                  <a:lnTo>
                    <a:pt x="6" y="39"/>
                  </a:lnTo>
                  <a:lnTo>
                    <a:pt x="7" y="39"/>
                  </a:lnTo>
                  <a:lnTo>
                    <a:pt x="9" y="39"/>
                  </a:lnTo>
                  <a:lnTo>
                    <a:pt x="10" y="39"/>
                  </a:lnTo>
                  <a:lnTo>
                    <a:pt x="13" y="39"/>
                  </a:lnTo>
                  <a:lnTo>
                    <a:pt x="15" y="40"/>
                  </a:lnTo>
                  <a:lnTo>
                    <a:pt x="16" y="40"/>
                  </a:lnTo>
                  <a:lnTo>
                    <a:pt x="19" y="40"/>
                  </a:lnTo>
                  <a:lnTo>
                    <a:pt x="22" y="40"/>
                  </a:lnTo>
                  <a:lnTo>
                    <a:pt x="24" y="40"/>
                  </a:lnTo>
                  <a:lnTo>
                    <a:pt x="27" y="42"/>
                  </a:lnTo>
                  <a:lnTo>
                    <a:pt x="28" y="42"/>
                  </a:lnTo>
                  <a:lnTo>
                    <a:pt x="30" y="42"/>
                  </a:lnTo>
                  <a:lnTo>
                    <a:pt x="31" y="42"/>
                  </a:lnTo>
                  <a:lnTo>
                    <a:pt x="33" y="42"/>
                  </a:lnTo>
                  <a:lnTo>
                    <a:pt x="34" y="42"/>
                  </a:lnTo>
                  <a:lnTo>
                    <a:pt x="34" y="42"/>
                  </a:lnTo>
                  <a:lnTo>
                    <a:pt x="37" y="42"/>
                  </a:lnTo>
                  <a:lnTo>
                    <a:pt x="37" y="42"/>
                  </a:lnTo>
                  <a:lnTo>
                    <a:pt x="38" y="42"/>
                  </a:lnTo>
                  <a:lnTo>
                    <a:pt x="40" y="42"/>
                  </a:lnTo>
                  <a:lnTo>
                    <a:pt x="41" y="42"/>
                  </a:lnTo>
                  <a:lnTo>
                    <a:pt x="43" y="42"/>
                  </a:lnTo>
                  <a:lnTo>
                    <a:pt x="44" y="42"/>
                  </a:lnTo>
                  <a:lnTo>
                    <a:pt x="46" y="42"/>
                  </a:lnTo>
                  <a:lnTo>
                    <a:pt x="47" y="40"/>
                  </a:lnTo>
                  <a:lnTo>
                    <a:pt x="49" y="40"/>
                  </a:lnTo>
                  <a:lnTo>
                    <a:pt x="50" y="40"/>
                  </a:lnTo>
                  <a:lnTo>
                    <a:pt x="52" y="40"/>
                  </a:lnTo>
                  <a:lnTo>
                    <a:pt x="53" y="40"/>
                  </a:lnTo>
                  <a:lnTo>
                    <a:pt x="56" y="40"/>
                  </a:lnTo>
                  <a:lnTo>
                    <a:pt x="56" y="40"/>
                  </a:lnTo>
                  <a:lnTo>
                    <a:pt x="58" y="40"/>
                  </a:lnTo>
                  <a:lnTo>
                    <a:pt x="59" y="39"/>
                  </a:lnTo>
                  <a:lnTo>
                    <a:pt x="61" y="39"/>
                  </a:lnTo>
                  <a:lnTo>
                    <a:pt x="62" y="39"/>
                  </a:lnTo>
                  <a:lnTo>
                    <a:pt x="64" y="39"/>
                  </a:lnTo>
                  <a:lnTo>
                    <a:pt x="65" y="37"/>
                  </a:lnTo>
                  <a:lnTo>
                    <a:pt x="67" y="37"/>
                  </a:lnTo>
                  <a:lnTo>
                    <a:pt x="70" y="0"/>
                  </a:lnTo>
                  <a:lnTo>
                    <a:pt x="27" y="3"/>
                  </a:lnTo>
                  <a:lnTo>
                    <a:pt x="27" y="3"/>
                  </a:lnTo>
                  <a:close/>
                </a:path>
              </a:pathLst>
            </a:custGeom>
            <a:solidFill>
              <a:srgbClr val="FAC9B0"/>
            </a:solidFill>
            <a:ln w="9525">
              <a:noFill/>
              <a:round/>
              <a:headEnd/>
              <a:tailEnd/>
            </a:ln>
          </p:spPr>
          <p:txBody>
            <a:bodyPr>
              <a:prstTxWarp prst="textNoShape">
                <a:avLst/>
              </a:prstTxWarp>
            </a:bodyPr>
            <a:lstStyle/>
            <a:p>
              <a:endParaRPr lang="en-US"/>
            </a:p>
          </p:txBody>
        </p:sp>
        <p:sp>
          <p:nvSpPr>
            <p:cNvPr id="3840260" name="Freeform 260"/>
            <p:cNvSpPr>
              <a:spLocks/>
            </p:cNvSpPr>
            <p:nvPr/>
          </p:nvSpPr>
          <p:spPr bwMode="auto">
            <a:xfrm>
              <a:off x="488" y="1276"/>
              <a:ext cx="22" cy="19"/>
            </a:xfrm>
            <a:custGeom>
              <a:avLst/>
              <a:gdLst/>
              <a:ahLst/>
              <a:cxnLst>
                <a:cxn ang="0">
                  <a:pos x="12" y="19"/>
                </a:cxn>
                <a:cxn ang="0">
                  <a:pos x="13" y="19"/>
                </a:cxn>
                <a:cxn ang="0">
                  <a:pos x="15" y="19"/>
                </a:cxn>
                <a:cxn ang="0">
                  <a:pos x="16" y="18"/>
                </a:cxn>
                <a:cxn ang="0">
                  <a:pos x="19" y="16"/>
                </a:cxn>
                <a:cxn ang="0">
                  <a:pos x="21" y="15"/>
                </a:cxn>
                <a:cxn ang="0">
                  <a:pos x="21" y="13"/>
                </a:cxn>
                <a:cxn ang="0">
                  <a:pos x="21" y="12"/>
                </a:cxn>
                <a:cxn ang="0">
                  <a:pos x="22" y="10"/>
                </a:cxn>
                <a:cxn ang="0">
                  <a:pos x="21" y="7"/>
                </a:cxn>
                <a:cxn ang="0">
                  <a:pos x="21" y="6"/>
                </a:cxn>
                <a:cxn ang="0">
                  <a:pos x="21" y="4"/>
                </a:cxn>
                <a:cxn ang="0">
                  <a:pos x="19" y="3"/>
                </a:cxn>
                <a:cxn ang="0">
                  <a:pos x="16" y="1"/>
                </a:cxn>
                <a:cxn ang="0">
                  <a:pos x="15" y="1"/>
                </a:cxn>
                <a:cxn ang="0">
                  <a:pos x="13" y="0"/>
                </a:cxn>
                <a:cxn ang="0">
                  <a:pos x="12" y="0"/>
                </a:cxn>
                <a:cxn ang="0">
                  <a:pos x="9" y="0"/>
                </a:cxn>
                <a:cxn ang="0">
                  <a:pos x="7" y="1"/>
                </a:cxn>
                <a:cxn ang="0">
                  <a:pos x="4" y="1"/>
                </a:cxn>
                <a:cxn ang="0">
                  <a:pos x="3" y="3"/>
                </a:cxn>
                <a:cxn ang="0">
                  <a:pos x="1" y="4"/>
                </a:cxn>
                <a:cxn ang="0">
                  <a:pos x="1" y="6"/>
                </a:cxn>
                <a:cxn ang="0">
                  <a:pos x="0" y="7"/>
                </a:cxn>
                <a:cxn ang="0">
                  <a:pos x="0" y="10"/>
                </a:cxn>
                <a:cxn ang="0">
                  <a:pos x="0" y="12"/>
                </a:cxn>
                <a:cxn ang="0">
                  <a:pos x="1" y="13"/>
                </a:cxn>
                <a:cxn ang="0">
                  <a:pos x="1" y="15"/>
                </a:cxn>
                <a:cxn ang="0">
                  <a:pos x="3" y="16"/>
                </a:cxn>
                <a:cxn ang="0">
                  <a:pos x="4" y="18"/>
                </a:cxn>
                <a:cxn ang="0">
                  <a:pos x="7" y="19"/>
                </a:cxn>
                <a:cxn ang="0">
                  <a:pos x="9" y="19"/>
                </a:cxn>
                <a:cxn ang="0">
                  <a:pos x="12" y="19"/>
                </a:cxn>
                <a:cxn ang="0">
                  <a:pos x="12" y="19"/>
                </a:cxn>
              </a:cxnLst>
              <a:rect l="0" t="0" r="r" b="b"/>
              <a:pathLst>
                <a:path w="22" h="19">
                  <a:moveTo>
                    <a:pt x="12" y="19"/>
                  </a:moveTo>
                  <a:lnTo>
                    <a:pt x="13" y="19"/>
                  </a:lnTo>
                  <a:lnTo>
                    <a:pt x="15" y="19"/>
                  </a:lnTo>
                  <a:lnTo>
                    <a:pt x="16" y="18"/>
                  </a:lnTo>
                  <a:lnTo>
                    <a:pt x="19" y="16"/>
                  </a:lnTo>
                  <a:lnTo>
                    <a:pt x="21" y="15"/>
                  </a:lnTo>
                  <a:lnTo>
                    <a:pt x="21" y="13"/>
                  </a:lnTo>
                  <a:lnTo>
                    <a:pt x="21" y="12"/>
                  </a:lnTo>
                  <a:lnTo>
                    <a:pt x="22" y="10"/>
                  </a:lnTo>
                  <a:lnTo>
                    <a:pt x="21" y="7"/>
                  </a:lnTo>
                  <a:lnTo>
                    <a:pt x="21" y="6"/>
                  </a:lnTo>
                  <a:lnTo>
                    <a:pt x="21" y="4"/>
                  </a:lnTo>
                  <a:lnTo>
                    <a:pt x="19" y="3"/>
                  </a:lnTo>
                  <a:lnTo>
                    <a:pt x="16" y="1"/>
                  </a:lnTo>
                  <a:lnTo>
                    <a:pt x="15" y="1"/>
                  </a:lnTo>
                  <a:lnTo>
                    <a:pt x="13" y="0"/>
                  </a:lnTo>
                  <a:lnTo>
                    <a:pt x="12" y="0"/>
                  </a:lnTo>
                  <a:lnTo>
                    <a:pt x="9" y="0"/>
                  </a:lnTo>
                  <a:lnTo>
                    <a:pt x="7" y="1"/>
                  </a:lnTo>
                  <a:lnTo>
                    <a:pt x="4" y="1"/>
                  </a:lnTo>
                  <a:lnTo>
                    <a:pt x="3" y="3"/>
                  </a:lnTo>
                  <a:lnTo>
                    <a:pt x="1" y="4"/>
                  </a:lnTo>
                  <a:lnTo>
                    <a:pt x="1" y="6"/>
                  </a:lnTo>
                  <a:lnTo>
                    <a:pt x="0" y="7"/>
                  </a:lnTo>
                  <a:lnTo>
                    <a:pt x="0" y="10"/>
                  </a:lnTo>
                  <a:lnTo>
                    <a:pt x="0" y="12"/>
                  </a:lnTo>
                  <a:lnTo>
                    <a:pt x="1" y="13"/>
                  </a:lnTo>
                  <a:lnTo>
                    <a:pt x="1" y="15"/>
                  </a:lnTo>
                  <a:lnTo>
                    <a:pt x="3" y="16"/>
                  </a:lnTo>
                  <a:lnTo>
                    <a:pt x="4" y="18"/>
                  </a:lnTo>
                  <a:lnTo>
                    <a:pt x="7" y="19"/>
                  </a:lnTo>
                  <a:lnTo>
                    <a:pt x="9" y="19"/>
                  </a:lnTo>
                  <a:lnTo>
                    <a:pt x="12" y="19"/>
                  </a:lnTo>
                  <a:lnTo>
                    <a:pt x="12" y="19"/>
                  </a:lnTo>
                  <a:close/>
                </a:path>
              </a:pathLst>
            </a:custGeom>
            <a:solidFill>
              <a:srgbClr val="000000"/>
            </a:solidFill>
            <a:ln w="9525">
              <a:noFill/>
              <a:round/>
              <a:headEnd/>
              <a:tailEnd/>
            </a:ln>
          </p:spPr>
          <p:txBody>
            <a:bodyPr>
              <a:prstTxWarp prst="textNoShape">
                <a:avLst/>
              </a:prstTxWarp>
            </a:bodyPr>
            <a:lstStyle/>
            <a:p>
              <a:endParaRPr lang="en-US"/>
            </a:p>
          </p:txBody>
        </p:sp>
        <p:sp>
          <p:nvSpPr>
            <p:cNvPr id="3840261" name="Freeform 261"/>
            <p:cNvSpPr>
              <a:spLocks/>
            </p:cNvSpPr>
            <p:nvPr/>
          </p:nvSpPr>
          <p:spPr bwMode="auto">
            <a:xfrm>
              <a:off x="543" y="1279"/>
              <a:ext cx="22" cy="19"/>
            </a:xfrm>
            <a:custGeom>
              <a:avLst/>
              <a:gdLst/>
              <a:ahLst/>
              <a:cxnLst>
                <a:cxn ang="0">
                  <a:pos x="12" y="19"/>
                </a:cxn>
                <a:cxn ang="0">
                  <a:pos x="13" y="19"/>
                </a:cxn>
                <a:cxn ang="0">
                  <a:pos x="16" y="18"/>
                </a:cxn>
                <a:cxn ang="0">
                  <a:pos x="18" y="18"/>
                </a:cxn>
                <a:cxn ang="0">
                  <a:pos x="19" y="16"/>
                </a:cxn>
                <a:cxn ang="0">
                  <a:pos x="21" y="15"/>
                </a:cxn>
                <a:cxn ang="0">
                  <a:pos x="21" y="13"/>
                </a:cxn>
                <a:cxn ang="0">
                  <a:pos x="22" y="12"/>
                </a:cxn>
                <a:cxn ang="0">
                  <a:pos x="22" y="10"/>
                </a:cxn>
                <a:cxn ang="0">
                  <a:pos x="22" y="7"/>
                </a:cxn>
                <a:cxn ang="0">
                  <a:pos x="21" y="6"/>
                </a:cxn>
                <a:cxn ang="0">
                  <a:pos x="21" y="4"/>
                </a:cxn>
                <a:cxn ang="0">
                  <a:pos x="19" y="3"/>
                </a:cxn>
                <a:cxn ang="0">
                  <a:pos x="18" y="1"/>
                </a:cxn>
                <a:cxn ang="0">
                  <a:pos x="16" y="1"/>
                </a:cxn>
                <a:cxn ang="0">
                  <a:pos x="13" y="0"/>
                </a:cxn>
                <a:cxn ang="0">
                  <a:pos x="12" y="0"/>
                </a:cxn>
                <a:cxn ang="0">
                  <a:pos x="9" y="0"/>
                </a:cxn>
                <a:cxn ang="0">
                  <a:pos x="7" y="1"/>
                </a:cxn>
                <a:cxn ang="0">
                  <a:pos x="6" y="1"/>
                </a:cxn>
                <a:cxn ang="0">
                  <a:pos x="4" y="3"/>
                </a:cxn>
                <a:cxn ang="0">
                  <a:pos x="3" y="4"/>
                </a:cxn>
                <a:cxn ang="0">
                  <a:pos x="1" y="6"/>
                </a:cxn>
                <a:cxn ang="0">
                  <a:pos x="0" y="7"/>
                </a:cxn>
                <a:cxn ang="0">
                  <a:pos x="0" y="10"/>
                </a:cxn>
                <a:cxn ang="0">
                  <a:pos x="0" y="12"/>
                </a:cxn>
                <a:cxn ang="0">
                  <a:pos x="1" y="13"/>
                </a:cxn>
                <a:cxn ang="0">
                  <a:pos x="3" y="15"/>
                </a:cxn>
                <a:cxn ang="0">
                  <a:pos x="4" y="16"/>
                </a:cxn>
                <a:cxn ang="0">
                  <a:pos x="6" y="18"/>
                </a:cxn>
                <a:cxn ang="0">
                  <a:pos x="7" y="18"/>
                </a:cxn>
                <a:cxn ang="0">
                  <a:pos x="9" y="19"/>
                </a:cxn>
                <a:cxn ang="0">
                  <a:pos x="12" y="19"/>
                </a:cxn>
                <a:cxn ang="0">
                  <a:pos x="12" y="19"/>
                </a:cxn>
              </a:cxnLst>
              <a:rect l="0" t="0" r="r" b="b"/>
              <a:pathLst>
                <a:path w="22" h="19">
                  <a:moveTo>
                    <a:pt x="12" y="19"/>
                  </a:moveTo>
                  <a:lnTo>
                    <a:pt x="13" y="19"/>
                  </a:lnTo>
                  <a:lnTo>
                    <a:pt x="16" y="18"/>
                  </a:lnTo>
                  <a:lnTo>
                    <a:pt x="18" y="18"/>
                  </a:lnTo>
                  <a:lnTo>
                    <a:pt x="19" y="16"/>
                  </a:lnTo>
                  <a:lnTo>
                    <a:pt x="21" y="15"/>
                  </a:lnTo>
                  <a:lnTo>
                    <a:pt x="21" y="13"/>
                  </a:lnTo>
                  <a:lnTo>
                    <a:pt x="22" y="12"/>
                  </a:lnTo>
                  <a:lnTo>
                    <a:pt x="22" y="10"/>
                  </a:lnTo>
                  <a:lnTo>
                    <a:pt x="22" y="7"/>
                  </a:lnTo>
                  <a:lnTo>
                    <a:pt x="21" y="6"/>
                  </a:lnTo>
                  <a:lnTo>
                    <a:pt x="21" y="4"/>
                  </a:lnTo>
                  <a:lnTo>
                    <a:pt x="19" y="3"/>
                  </a:lnTo>
                  <a:lnTo>
                    <a:pt x="18" y="1"/>
                  </a:lnTo>
                  <a:lnTo>
                    <a:pt x="16" y="1"/>
                  </a:lnTo>
                  <a:lnTo>
                    <a:pt x="13" y="0"/>
                  </a:lnTo>
                  <a:lnTo>
                    <a:pt x="12" y="0"/>
                  </a:lnTo>
                  <a:lnTo>
                    <a:pt x="9" y="0"/>
                  </a:lnTo>
                  <a:lnTo>
                    <a:pt x="7" y="1"/>
                  </a:lnTo>
                  <a:lnTo>
                    <a:pt x="6" y="1"/>
                  </a:lnTo>
                  <a:lnTo>
                    <a:pt x="4" y="3"/>
                  </a:lnTo>
                  <a:lnTo>
                    <a:pt x="3" y="4"/>
                  </a:lnTo>
                  <a:lnTo>
                    <a:pt x="1" y="6"/>
                  </a:lnTo>
                  <a:lnTo>
                    <a:pt x="0" y="7"/>
                  </a:lnTo>
                  <a:lnTo>
                    <a:pt x="0" y="10"/>
                  </a:lnTo>
                  <a:lnTo>
                    <a:pt x="0" y="12"/>
                  </a:lnTo>
                  <a:lnTo>
                    <a:pt x="1" y="13"/>
                  </a:lnTo>
                  <a:lnTo>
                    <a:pt x="3" y="15"/>
                  </a:lnTo>
                  <a:lnTo>
                    <a:pt x="4" y="16"/>
                  </a:lnTo>
                  <a:lnTo>
                    <a:pt x="6" y="18"/>
                  </a:lnTo>
                  <a:lnTo>
                    <a:pt x="7" y="18"/>
                  </a:lnTo>
                  <a:lnTo>
                    <a:pt x="9" y="19"/>
                  </a:lnTo>
                  <a:lnTo>
                    <a:pt x="12" y="19"/>
                  </a:lnTo>
                  <a:lnTo>
                    <a:pt x="12" y="19"/>
                  </a:lnTo>
                  <a:close/>
                </a:path>
              </a:pathLst>
            </a:custGeom>
            <a:solidFill>
              <a:srgbClr val="000000"/>
            </a:solidFill>
            <a:ln w="9525">
              <a:noFill/>
              <a:round/>
              <a:headEnd/>
              <a:tailEnd/>
            </a:ln>
          </p:spPr>
          <p:txBody>
            <a:bodyPr>
              <a:prstTxWarp prst="textNoShape">
                <a:avLst/>
              </a:prstTxWarp>
            </a:bodyPr>
            <a:lstStyle/>
            <a:p>
              <a:endParaRPr lang="en-US"/>
            </a:p>
          </p:txBody>
        </p:sp>
        <p:sp>
          <p:nvSpPr>
            <p:cNvPr id="3840262" name="Freeform 262"/>
            <p:cNvSpPr>
              <a:spLocks/>
            </p:cNvSpPr>
            <p:nvPr/>
          </p:nvSpPr>
          <p:spPr bwMode="auto">
            <a:xfrm>
              <a:off x="600" y="1282"/>
              <a:ext cx="20" cy="19"/>
            </a:xfrm>
            <a:custGeom>
              <a:avLst/>
              <a:gdLst/>
              <a:ahLst/>
              <a:cxnLst>
                <a:cxn ang="0">
                  <a:pos x="10" y="19"/>
                </a:cxn>
                <a:cxn ang="0">
                  <a:pos x="13" y="19"/>
                </a:cxn>
                <a:cxn ang="0">
                  <a:pos x="14" y="19"/>
                </a:cxn>
                <a:cxn ang="0">
                  <a:pos x="16" y="18"/>
                </a:cxn>
                <a:cxn ang="0">
                  <a:pos x="17" y="16"/>
                </a:cxn>
                <a:cxn ang="0">
                  <a:pos x="19" y="15"/>
                </a:cxn>
                <a:cxn ang="0">
                  <a:pos x="20" y="13"/>
                </a:cxn>
                <a:cxn ang="0">
                  <a:pos x="20" y="12"/>
                </a:cxn>
                <a:cxn ang="0">
                  <a:pos x="20" y="10"/>
                </a:cxn>
                <a:cxn ang="0">
                  <a:pos x="20" y="7"/>
                </a:cxn>
                <a:cxn ang="0">
                  <a:pos x="20" y="6"/>
                </a:cxn>
                <a:cxn ang="0">
                  <a:pos x="19" y="4"/>
                </a:cxn>
                <a:cxn ang="0">
                  <a:pos x="17" y="3"/>
                </a:cxn>
                <a:cxn ang="0">
                  <a:pos x="16" y="1"/>
                </a:cxn>
                <a:cxn ang="0">
                  <a:pos x="14" y="1"/>
                </a:cxn>
                <a:cxn ang="0">
                  <a:pos x="13" y="0"/>
                </a:cxn>
                <a:cxn ang="0">
                  <a:pos x="10" y="0"/>
                </a:cxn>
                <a:cxn ang="0">
                  <a:pos x="9" y="0"/>
                </a:cxn>
                <a:cxn ang="0">
                  <a:pos x="6" y="1"/>
                </a:cxn>
                <a:cxn ang="0">
                  <a:pos x="4" y="1"/>
                </a:cxn>
                <a:cxn ang="0">
                  <a:pos x="3" y="3"/>
                </a:cxn>
                <a:cxn ang="0">
                  <a:pos x="1" y="4"/>
                </a:cxn>
                <a:cxn ang="0">
                  <a:pos x="0" y="6"/>
                </a:cxn>
                <a:cxn ang="0">
                  <a:pos x="0" y="7"/>
                </a:cxn>
                <a:cxn ang="0">
                  <a:pos x="0" y="10"/>
                </a:cxn>
                <a:cxn ang="0">
                  <a:pos x="0" y="12"/>
                </a:cxn>
                <a:cxn ang="0">
                  <a:pos x="0" y="13"/>
                </a:cxn>
                <a:cxn ang="0">
                  <a:pos x="1" y="15"/>
                </a:cxn>
                <a:cxn ang="0">
                  <a:pos x="3" y="16"/>
                </a:cxn>
                <a:cxn ang="0">
                  <a:pos x="4" y="18"/>
                </a:cxn>
                <a:cxn ang="0">
                  <a:pos x="6" y="19"/>
                </a:cxn>
                <a:cxn ang="0">
                  <a:pos x="9" y="19"/>
                </a:cxn>
                <a:cxn ang="0">
                  <a:pos x="10" y="19"/>
                </a:cxn>
                <a:cxn ang="0">
                  <a:pos x="10" y="19"/>
                </a:cxn>
              </a:cxnLst>
              <a:rect l="0" t="0" r="r" b="b"/>
              <a:pathLst>
                <a:path w="20" h="19">
                  <a:moveTo>
                    <a:pt x="10" y="19"/>
                  </a:moveTo>
                  <a:lnTo>
                    <a:pt x="13" y="19"/>
                  </a:lnTo>
                  <a:lnTo>
                    <a:pt x="14" y="19"/>
                  </a:lnTo>
                  <a:lnTo>
                    <a:pt x="16" y="18"/>
                  </a:lnTo>
                  <a:lnTo>
                    <a:pt x="17" y="16"/>
                  </a:lnTo>
                  <a:lnTo>
                    <a:pt x="19" y="15"/>
                  </a:lnTo>
                  <a:lnTo>
                    <a:pt x="20" y="13"/>
                  </a:lnTo>
                  <a:lnTo>
                    <a:pt x="20" y="12"/>
                  </a:lnTo>
                  <a:lnTo>
                    <a:pt x="20" y="10"/>
                  </a:lnTo>
                  <a:lnTo>
                    <a:pt x="20" y="7"/>
                  </a:lnTo>
                  <a:lnTo>
                    <a:pt x="20" y="6"/>
                  </a:lnTo>
                  <a:lnTo>
                    <a:pt x="19" y="4"/>
                  </a:lnTo>
                  <a:lnTo>
                    <a:pt x="17" y="3"/>
                  </a:lnTo>
                  <a:lnTo>
                    <a:pt x="16" y="1"/>
                  </a:lnTo>
                  <a:lnTo>
                    <a:pt x="14" y="1"/>
                  </a:lnTo>
                  <a:lnTo>
                    <a:pt x="13" y="0"/>
                  </a:lnTo>
                  <a:lnTo>
                    <a:pt x="10" y="0"/>
                  </a:lnTo>
                  <a:lnTo>
                    <a:pt x="9" y="0"/>
                  </a:lnTo>
                  <a:lnTo>
                    <a:pt x="6" y="1"/>
                  </a:lnTo>
                  <a:lnTo>
                    <a:pt x="4" y="1"/>
                  </a:lnTo>
                  <a:lnTo>
                    <a:pt x="3" y="3"/>
                  </a:lnTo>
                  <a:lnTo>
                    <a:pt x="1" y="4"/>
                  </a:lnTo>
                  <a:lnTo>
                    <a:pt x="0" y="6"/>
                  </a:lnTo>
                  <a:lnTo>
                    <a:pt x="0" y="7"/>
                  </a:lnTo>
                  <a:lnTo>
                    <a:pt x="0" y="10"/>
                  </a:lnTo>
                  <a:lnTo>
                    <a:pt x="0" y="12"/>
                  </a:lnTo>
                  <a:lnTo>
                    <a:pt x="0" y="13"/>
                  </a:lnTo>
                  <a:lnTo>
                    <a:pt x="1" y="15"/>
                  </a:lnTo>
                  <a:lnTo>
                    <a:pt x="3" y="16"/>
                  </a:lnTo>
                  <a:lnTo>
                    <a:pt x="4" y="18"/>
                  </a:lnTo>
                  <a:lnTo>
                    <a:pt x="6" y="19"/>
                  </a:lnTo>
                  <a:lnTo>
                    <a:pt x="9" y="19"/>
                  </a:lnTo>
                  <a:lnTo>
                    <a:pt x="10" y="19"/>
                  </a:lnTo>
                  <a:lnTo>
                    <a:pt x="10" y="19"/>
                  </a:lnTo>
                  <a:close/>
                </a:path>
              </a:pathLst>
            </a:custGeom>
            <a:solidFill>
              <a:srgbClr val="000000"/>
            </a:solidFill>
            <a:ln w="9525">
              <a:noFill/>
              <a:round/>
              <a:headEnd/>
              <a:tailEnd/>
            </a:ln>
          </p:spPr>
          <p:txBody>
            <a:bodyPr>
              <a:prstTxWarp prst="textNoShape">
                <a:avLst/>
              </a:prstTxWarp>
            </a:bodyPr>
            <a:lstStyle/>
            <a:p>
              <a:endParaRPr lang="en-US"/>
            </a:p>
          </p:txBody>
        </p:sp>
        <p:sp>
          <p:nvSpPr>
            <p:cNvPr id="3840263" name="Freeform 263"/>
            <p:cNvSpPr>
              <a:spLocks/>
            </p:cNvSpPr>
            <p:nvPr/>
          </p:nvSpPr>
          <p:spPr bwMode="auto">
            <a:xfrm>
              <a:off x="655" y="1285"/>
              <a:ext cx="22" cy="19"/>
            </a:xfrm>
            <a:custGeom>
              <a:avLst/>
              <a:gdLst/>
              <a:ahLst/>
              <a:cxnLst>
                <a:cxn ang="0">
                  <a:pos x="12" y="19"/>
                </a:cxn>
                <a:cxn ang="0">
                  <a:pos x="13" y="18"/>
                </a:cxn>
                <a:cxn ang="0">
                  <a:pos x="15" y="18"/>
                </a:cxn>
                <a:cxn ang="0">
                  <a:pos x="16" y="16"/>
                </a:cxn>
                <a:cxn ang="0">
                  <a:pos x="19" y="16"/>
                </a:cxn>
                <a:cxn ang="0">
                  <a:pos x="19" y="15"/>
                </a:cxn>
                <a:cxn ang="0">
                  <a:pos x="21" y="13"/>
                </a:cxn>
                <a:cxn ang="0">
                  <a:pos x="22" y="12"/>
                </a:cxn>
                <a:cxn ang="0">
                  <a:pos x="22" y="10"/>
                </a:cxn>
                <a:cxn ang="0">
                  <a:pos x="22" y="7"/>
                </a:cxn>
                <a:cxn ang="0">
                  <a:pos x="21" y="6"/>
                </a:cxn>
                <a:cxn ang="0">
                  <a:pos x="19" y="4"/>
                </a:cxn>
                <a:cxn ang="0">
                  <a:pos x="19" y="3"/>
                </a:cxn>
                <a:cxn ang="0">
                  <a:pos x="16" y="1"/>
                </a:cxn>
                <a:cxn ang="0">
                  <a:pos x="15" y="1"/>
                </a:cxn>
                <a:cxn ang="0">
                  <a:pos x="13" y="0"/>
                </a:cxn>
                <a:cxn ang="0">
                  <a:pos x="12" y="0"/>
                </a:cxn>
                <a:cxn ang="0">
                  <a:pos x="9" y="0"/>
                </a:cxn>
                <a:cxn ang="0">
                  <a:pos x="6" y="1"/>
                </a:cxn>
                <a:cxn ang="0">
                  <a:pos x="4" y="1"/>
                </a:cxn>
                <a:cxn ang="0">
                  <a:pos x="3" y="3"/>
                </a:cxn>
                <a:cxn ang="0">
                  <a:pos x="1" y="4"/>
                </a:cxn>
                <a:cxn ang="0">
                  <a:pos x="1" y="6"/>
                </a:cxn>
                <a:cxn ang="0">
                  <a:pos x="0" y="7"/>
                </a:cxn>
                <a:cxn ang="0">
                  <a:pos x="0" y="10"/>
                </a:cxn>
                <a:cxn ang="0">
                  <a:pos x="0" y="12"/>
                </a:cxn>
                <a:cxn ang="0">
                  <a:pos x="1" y="13"/>
                </a:cxn>
                <a:cxn ang="0">
                  <a:pos x="1" y="15"/>
                </a:cxn>
                <a:cxn ang="0">
                  <a:pos x="3" y="16"/>
                </a:cxn>
                <a:cxn ang="0">
                  <a:pos x="4" y="16"/>
                </a:cxn>
                <a:cxn ang="0">
                  <a:pos x="6" y="18"/>
                </a:cxn>
                <a:cxn ang="0">
                  <a:pos x="9" y="18"/>
                </a:cxn>
                <a:cxn ang="0">
                  <a:pos x="12" y="19"/>
                </a:cxn>
                <a:cxn ang="0">
                  <a:pos x="12" y="19"/>
                </a:cxn>
              </a:cxnLst>
              <a:rect l="0" t="0" r="r" b="b"/>
              <a:pathLst>
                <a:path w="22" h="19">
                  <a:moveTo>
                    <a:pt x="12" y="19"/>
                  </a:moveTo>
                  <a:lnTo>
                    <a:pt x="13" y="18"/>
                  </a:lnTo>
                  <a:lnTo>
                    <a:pt x="15" y="18"/>
                  </a:lnTo>
                  <a:lnTo>
                    <a:pt x="16" y="16"/>
                  </a:lnTo>
                  <a:lnTo>
                    <a:pt x="19" y="16"/>
                  </a:lnTo>
                  <a:lnTo>
                    <a:pt x="19" y="15"/>
                  </a:lnTo>
                  <a:lnTo>
                    <a:pt x="21" y="13"/>
                  </a:lnTo>
                  <a:lnTo>
                    <a:pt x="22" y="12"/>
                  </a:lnTo>
                  <a:lnTo>
                    <a:pt x="22" y="10"/>
                  </a:lnTo>
                  <a:lnTo>
                    <a:pt x="22" y="7"/>
                  </a:lnTo>
                  <a:lnTo>
                    <a:pt x="21" y="6"/>
                  </a:lnTo>
                  <a:lnTo>
                    <a:pt x="19" y="4"/>
                  </a:lnTo>
                  <a:lnTo>
                    <a:pt x="19" y="3"/>
                  </a:lnTo>
                  <a:lnTo>
                    <a:pt x="16" y="1"/>
                  </a:lnTo>
                  <a:lnTo>
                    <a:pt x="15" y="1"/>
                  </a:lnTo>
                  <a:lnTo>
                    <a:pt x="13" y="0"/>
                  </a:lnTo>
                  <a:lnTo>
                    <a:pt x="12" y="0"/>
                  </a:lnTo>
                  <a:lnTo>
                    <a:pt x="9" y="0"/>
                  </a:lnTo>
                  <a:lnTo>
                    <a:pt x="6" y="1"/>
                  </a:lnTo>
                  <a:lnTo>
                    <a:pt x="4" y="1"/>
                  </a:lnTo>
                  <a:lnTo>
                    <a:pt x="3" y="3"/>
                  </a:lnTo>
                  <a:lnTo>
                    <a:pt x="1" y="4"/>
                  </a:lnTo>
                  <a:lnTo>
                    <a:pt x="1" y="6"/>
                  </a:lnTo>
                  <a:lnTo>
                    <a:pt x="0" y="7"/>
                  </a:lnTo>
                  <a:lnTo>
                    <a:pt x="0" y="10"/>
                  </a:lnTo>
                  <a:lnTo>
                    <a:pt x="0" y="12"/>
                  </a:lnTo>
                  <a:lnTo>
                    <a:pt x="1" y="13"/>
                  </a:lnTo>
                  <a:lnTo>
                    <a:pt x="1" y="15"/>
                  </a:lnTo>
                  <a:lnTo>
                    <a:pt x="3" y="16"/>
                  </a:lnTo>
                  <a:lnTo>
                    <a:pt x="4" y="16"/>
                  </a:lnTo>
                  <a:lnTo>
                    <a:pt x="6" y="18"/>
                  </a:lnTo>
                  <a:lnTo>
                    <a:pt x="9" y="18"/>
                  </a:lnTo>
                  <a:lnTo>
                    <a:pt x="12" y="19"/>
                  </a:lnTo>
                  <a:lnTo>
                    <a:pt x="12" y="19"/>
                  </a:lnTo>
                  <a:close/>
                </a:path>
              </a:pathLst>
            </a:custGeom>
            <a:solidFill>
              <a:srgbClr val="000000"/>
            </a:solidFill>
            <a:ln w="9525">
              <a:noFill/>
              <a:round/>
              <a:headEnd/>
              <a:tailEnd/>
            </a:ln>
          </p:spPr>
          <p:txBody>
            <a:bodyPr>
              <a:prstTxWarp prst="textNoShape">
                <a:avLst/>
              </a:prstTxWarp>
            </a:bodyPr>
            <a:lstStyle/>
            <a:p>
              <a:endParaRPr lang="en-US"/>
            </a:p>
          </p:txBody>
        </p:sp>
        <p:sp>
          <p:nvSpPr>
            <p:cNvPr id="3840264" name="Freeform 264"/>
            <p:cNvSpPr>
              <a:spLocks/>
            </p:cNvSpPr>
            <p:nvPr/>
          </p:nvSpPr>
          <p:spPr bwMode="auto">
            <a:xfrm>
              <a:off x="479" y="1280"/>
              <a:ext cx="21" cy="20"/>
            </a:xfrm>
            <a:custGeom>
              <a:avLst/>
              <a:gdLst/>
              <a:ahLst/>
              <a:cxnLst>
                <a:cxn ang="0">
                  <a:pos x="10" y="20"/>
                </a:cxn>
                <a:cxn ang="0">
                  <a:pos x="13" y="18"/>
                </a:cxn>
                <a:cxn ang="0">
                  <a:pos x="15" y="18"/>
                </a:cxn>
                <a:cxn ang="0">
                  <a:pos x="16" y="17"/>
                </a:cxn>
                <a:cxn ang="0">
                  <a:pos x="18" y="17"/>
                </a:cxn>
                <a:cxn ang="0">
                  <a:pos x="19" y="15"/>
                </a:cxn>
                <a:cxn ang="0">
                  <a:pos x="21" y="14"/>
                </a:cxn>
                <a:cxn ang="0">
                  <a:pos x="21" y="11"/>
                </a:cxn>
                <a:cxn ang="0">
                  <a:pos x="21" y="9"/>
                </a:cxn>
                <a:cxn ang="0">
                  <a:pos x="21" y="8"/>
                </a:cxn>
                <a:cxn ang="0">
                  <a:pos x="21" y="6"/>
                </a:cxn>
                <a:cxn ang="0">
                  <a:pos x="19" y="3"/>
                </a:cxn>
                <a:cxn ang="0">
                  <a:pos x="18" y="3"/>
                </a:cxn>
                <a:cxn ang="0">
                  <a:pos x="16" y="2"/>
                </a:cxn>
                <a:cxn ang="0">
                  <a:pos x="15" y="0"/>
                </a:cxn>
                <a:cxn ang="0">
                  <a:pos x="13" y="0"/>
                </a:cxn>
                <a:cxn ang="0">
                  <a:pos x="10" y="0"/>
                </a:cxn>
                <a:cxn ang="0">
                  <a:pos x="7" y="0"/>
                </a:cxn>
                <a:cxn ang="0">
                  <a:pos x="6" y="0"/>
                </a:cxn>
                <a:cxn ang="0">
                  <a:pos x="4" y="2"/>
                </a:cxn>
                <a:cxn ang="0">
                  <a:pos x="3" y="3"/>
                </a:cxn>
                <a:cxn ang="0">
                  <a:pos x="1" y="3"/>
                </a:cxn>
                <a:cxn ang="0">
                  <a:pos x="0" y="6"/>
                </a:cxn>
                <a:cxn ang="0">
                  <a:pos x="0" y="8"/>
                </a:cxn>
                <a:cxn ang="0">
                  <a:pos x="0" y="9"/>
                </a:cxn>
                <a:cxn ang="0">
                  <a:pos x="0" y="11"/>
                </a:cxn>
                <a:cxn ang="0">
                  <a:pos x="0" y="14"/>
                </a:cxn>
                <a:cxn ang="0">
                  <a:pos x="1" y="15"/>
                </a:cxn>
                <a:cxn ang="0">
                  <a:pos x="3" y="17"/>
                </a:cxn>
                <a:cxn ang="0">
                  <a:pos x="4" y="17"/>
                </a:cxn>
                <a:cxn ang="0">
                  <a:pos x="6" y="18"/>
                </a:cxn>
                <a:cxn ang="0">
                  <a:pos x="7" y="18"/>
                </a:cxn>
                <a:cxn ang="0">
                  <a:pos x="10" y="20"/>
                </a:cxn>
                <a:cxn ang="0">
                  <a:pos x="10" y="20"/>
                </a:cxn>
              </a:cxnLst>
              <a:rect l="0" t="0" r="r" b="b"/>
              <a:pathLst>
                <a:path w="21" h="20">
                  <a:moveTo>
                    <a:pt x="10" y="20"/>
                  </a:moveTo>
                  <a:lnTo>
                    <a:pt x="13" y="18"/>
                  </a:lnTo>
                  <a:lnTo>
                    <a:pt x="15" y="18"/>
                  </a:lnTo>
                  <a:lnTo>
                    <a:pt x="16" y="17"/>
                  </a:lnTo>
                  <a:lnTo>
                    <a:pt x="18" y="17"/>
                  </a:lnTo>
                  <a:lnTo>
                    <a:pt x="19" y="15"/>
                  </a:lnTo>
                  <a:lnTo>
                    <a:pt x="21" y="14"/>
                  </a:lnTo>
                  <a:lnTo>
                    <a:pt x="21" y="11"/>
                  </a:lnTo>
                  <a:lnTo>
                    <a:pt x="21" y="9"/>
                  </a:lnTo>
                  <a:lnTo>
                    <a:pt x="21" y="8"/>
                  </a:lnTo>
                  <a:lnTo>
                    <a:pt x="21" y="6"/>
                  </a:lnTo>
                  <a:lnTo>
                    <a:pt x="19" y="3"/>
                  </a:lnTo>
                  <a:lnTo>
                    <a:pt x="18" y="3"/>
                  </a:lnTo>
                  <a:lnTo>
                    <a:pt x="16" y="2"/>
                  </a:lnTo>
                  <a:lnTo>
                    <a:pt x="15" y="0"/>
                  </a:lnTo>
                  <a:lnTo>
                    <a:pt x="13" y="0"/>
                  </a:lnTo>
                  <a:lnTo>
                    <a:pt x="10" y="0"/>
                  </a:lnTo>
                  <a:lnTo>
                    <a:pt x="7" y="0"/>
                  </a:lnTo>
                  <a:lnTo>
                    <a:pt x="6" y="0"/>
                  </a:lnTo>
                  <a:lnTo>
                    <a:pt x="4" y="2"/>
                  </a:lnTo>
                  <a:lnTo>
                    <a:pt x="3" y="3"/>
                  </a:lnTo>
                  <a:lnTo>
                    <a:pt x="1" y="3"/>
                  </a:lnTo>
                  <a:lnTo>
                    <a:pt x="0" y="6"/>
                  </a:lnTo>
                  <a:lnTo>
                    <a:pt x="0" y="8"/>
                  </a:lnTo>
                  <a:lnTo>
                    <a:pt x="0" y="9"/>
                  </a:lnTo>
                  <a:lnTo>
                    <a:pt x="0" y="11"/>
                  </a:lnTo>
                  <a:lnTo>
                    <a:pt x="0" y="14"/>
                  </a:lnTo>
                  <a:lnTo>
                    <a:pt x="1" y="15"/>
                  </a:lnTo>
                  <a:lnTo>
                    <a:pt x="3" y="17"/>
                  </a:lnTo>
                  <a:lnTo>
                    <a:pt x="4" y="17"/>
                  </a:lnTo>
                  <a:lnTo>
                    <a:pt x="6" y="18"/>
                  </a:lnTo>
                  <a:lnTo>
                    <a:pt x="7" y="18"/>
                  </a:lnTo>
                  <a:lnTo>
                    <a:pt x="10" y="20"/>
                  </a:lnTo>
                  <a:lnTo>
                    <a:pt x="10" y="20"/>
                  </a:lnTo>
                  <a:close/>
                </a:path>
              </a:pathLst>
            </a:custGeom>
            <a:solidFill>
              <a:srgbClr val="664099"/>
            </a:solidFill>
            <a:ln w="9525">
              <a:noFill/>
              <a:round/>
              <a:headEnd/>
              <a:tailEnd/>
            </a:ln>
          </p:spPr>
          <p:txBody>
            <a:bodyPr>
              <a:prstTxWarp prst="textNoShape">
                <a:avLst/>
              </a:prstTxWarp>
            </a:bodyPr>
            <a:lstStyle/>
            <a:p>
              <a:endParaRPr lang="en-US"/>
            </a:p>
          </p:txBody>
        </p:sp>
        <p:sp>
          <p:nvSpPr>
            <p:cNvPr id="3840265" name="Freeform 265"/>
            <p:cNvSpPr>
              <a:spLocks/>
            </p:cNvSpPr>
            <p:nvPr/>
          </p:nvSpPr>
          <p:spPr bwMode="auto">
            <a:xfrm>
              <a:off x="534" y="1283"/>
              <a:ext cx="22" cy="18"/>
            </a:xfrm>
            <a:custGeom>
              <a:avLst/>
              <a:gdLst/>
              <a:ahLst/>
              <a:cxnLst>
                <a:cxn ang="0">
                  <a:pos x="10" y="18"/>
                </a:cxn>
                <a:cxn ang="0">
                  <a:pos x="13" y="18"/>
                </a:cxn>
                <a:cxn ang="0">
                  <a:pos x="15" y="18"/>
                </a:cxn>
                <a:cxn ang="0">
                  <a:pos x="16" y="17"/>
                </a:cxn>
                <a:cxn ang="0">
                  <a:pos x="18" y="17"/>
                </a:cxn>
                <a:cxn ang="0">
                  <a:pos x="19" y="15"/>
                </a:cxn>
                <a:cxn ang="0">
                  <a:pos x="21" y="14"/>
                </a:cxn>
                <a:cxn ang="0">
                  <a:pos x="21" y="11"/>
                </a:cxn>
                <a:cxn ang="0">
                  <a:pos x="22" y="9"/>
                </a:cxn>
                <a:cxn ang="0">
                  <a:pos x="21" y="8"/>
                </a:cxn>
                <a:cxn ang="0">
                  <a:pos x="21" y="6"/>
                </a:cxn>
                <a:cxn ang="0">
                  <a:pos x="19" y="3"/>
                </a:cxn>
                <a:cxn ang="0">
                  <a:pos x="18" y="2"/>
                </a:cxn>
                <a:cxn ang="0">
                  <a:pos x="16" y="2"/>
                </a:cxn>
                <a:cxn ang="0">
                  <a:pos x="15" y="0"/>
                </a:cxn>
                <a:cxn ang="0">
                  <a:pos x="13" y="0"/>
                </a:cxn>
                <a:cxn ang="0">
                  <a:pos x="10" y="0"/>
                </a:cxn>
                <a:cxn ang="0">
                  <a:pos x="9" y="0"/>
                </a:cxn>
                <a:cxn ang="0">
                  <a:pos x="6" y="0"/>
                </a:cxn>
                <a:cxn ang="0">
                  <a:pos x="5" y="2"/>
                </a:cxn>
                <a:cxn ang="0">
                  <a:pos x="3" y="2"/>
                </a:cxn>
                <a:cxn ang="0">
                  <a:pos x="2" y="3"/>
                </a:cxn>
                <a:cxn ang="0">
                  <a:pos x="2" y="6"/>
                </a:cxn>
                <a:cxn ang="0">
                  <a:pos x="0" y="8"/>
                </a:cxn>
                <a:cxn ang="0">
                  <a:pos x="0" y="9"/>
                </a:cxn>
                <a:cxn ang="0">
                  <a:pos x="0" y="11"/>
                </a:cxn>
                <a:cxn ang="0">
                  <a:pos x="2" y="14"/>
                </a:cxn>
                <a:cxn ang="0">
                  <a:pos x="2" y="15"/>
                </a:cxn>
                <a:cxn ang="0">
                  <a:pos x="3" y="17"/>
                </a:cxn>
                <a:cxn ang="0">
                  <a:pos x="5" y="17"/>
                </a:cxn>
                <a:cxn ang="0">
                  <a:pos x="6" y="18"/>
                </a:cxn>
                <a:cxn ang="0">
                  <a:pos x="9" y="18"/>
                </a:cxn>
                <a:cxn ang="0">
                  <a:pos x="10" y="18"/>
                </a:cxn>
                <a:cxn ang="0">
                  <a:pos x="10" y="18"/>
                </a:cxn>
              </a:cxnLst>
              <a:rect l="0" t="0" r="r" b="b"/>
              <a:pathLst>
                <a:path w="22" h="18">
                  <a:moveTo>
                    <a:pt x="10" y="18"/>
                  </a:moveTo>
                  <a:lnTo>
                    <a:pt x="13" y="18"/>
                  </a:lnTo>
                  <a:lnTo>
                    <a:pt x="15" y="18"/>
                  </a:lnTo>
                  <a:lnTo>
                    <a:pt x="16" y="17"/>
                  </a:lnTo>
                  <a:lnTo>
                    <a:pt x="18" y="17"/>
                  </a:lnTo>
                  <a:lnTo>
                    <a:pt x="19" y="15"/>
                  </a:lnTo>
                  <a:lnTo>
                    <a:pt x="21" y="14"/>
                  </a:lnTo>
                  <a:lnTo>
                    <a:pt x="21" y="11"/>
                  </a:lnTo>
                  <a:lnTo>
                    <a:pt x="22" y="9"/>
                  </a:lnTo>
                  <a:lnTo>
                    <a:pt x="21" y="8"/>
                  </a:lnTo>
                  <a:lnTo>
                    <a:pt x="21" y="6"/>
                  </a:lnTo>
                  <a:lnTo>
                    <a:pt x="19" y="3"/>
                  </a:lnTo>
                  <a:lnTo>
                    <a:pt x="18" y="2"/>
                  </a:lnTo>
                  <a:lnTo>
                    <a:pt x="16" y="2"/>
                  </a:lnTo>
                  <a:lnTo>
                    <a:pt x="15" y="0"/>
                  </a:lnTo>
                  <a:lnTo>
                    <a:pt x="13" y="0"/>
                  </a:lnTo>
                  <a:lnTo>
                    <a:pt x="10" y="0"/>
                  </a:lnTo>
                  <a:lnTo>
                    <a:pt x="9" y="0"/>
                  </a:lnTo>
                  <a:lnTo>
                    <a:pt x="6" y="0"/>
                  </a:lnTo>
                  <a:lnTo>
                    <a:pt x="5" y="2"/>
                  </a:lnTo>
                  <a:lnTo>
                    <a:pt x="3" y="2"/>
                  </a:lnTo>
                  <a:lnTo>
                    <a:pt x="2" y="3"/>
                  </a:lnTo>
                  <a:lnTo>
                    <a:pt x="2" y="6"/>
                  </a:lnTo>
                  <a:lnTo>
                    <a:pt x="0" y="8"/>
                  </a:lnTo>
                  <a:lnTo>
                    <a:pt x="0" y="9"/>
                  </a:lnTo>
                  <a:lnTo>
                    <a:pt x="0" y="11"/>
                  </a:lnTo>
                  <a:lnTo>
                    <a:pt x="2" y="14"/>
                  </a:lnTo>
                  <a:lnTo>
                    <a:pt x="2" y="15"/>
                  </a:lnTo>
                  <a:lnTo>
                    <a:pt x="3" y="17"/>
                  </a:lnTo>
                  <a:lnTo>
                    <a:pt x="5" y="17"/>
                  </a:lnTo>
                  <a:lnTo>
                    <a:pt x="6" y="18"/>
                  </a:lnTo>
                  <a:lnTo>
                    <a:pt x="9" y="18"/>
                  </a:lnTo>
                  <a:lnTo>
                    <a:pt x="10" y="18"/>
                  </a:lnTo>
                  <a:lnTo>
                    <a:pt x="10" y="18"/>
                  </a:lnTo>
                  <a:close/>
                </a:path>
              </a:pathLst>
            </a:custGeom>
            <a:solidFill>
              <a:srgbClr val="664099"/>
            </a:solidFill>
            <a:ln w="9525">
              <a:noFill/>
              <a:round/>
              <a:headEnd/>
              <a:tailEnd/>
            </a:ln>
          </p:spPr>
          <p:txBody>
            <a:bodyPr>
              <a:prstTxWarp prst="textNoShape">
                <a:avLst/>
              </a:prstTxWarp>
            </a:bodyPr>
            <a:lstStyle/>
            <a:p>
              <a:endParaRPr lang="en-US"/>
            </a:p>
          </p:txBody>
        </p:sp>
        <p:sp>
          <p:nvSpPr>
            <p:cNvPr id="3840266" name="Freeform 266"/>
            <p:cNvSpPr>
              <a:spLocks/>
            </p:cNvSpPr>
            <p:nvPr/>
          </p:nvSpPr>
          <p:spPr bwMode="auto">
            <a:xfrm>
              <a:off x="591" y="1285"/>
              <a:ext cx="20" cy="19"/>
            </a:xfrm>
            <a:custGeom>
              <a:avLst/>
              <a:gdLst/>
              <a:ahLst/>
              <a:cxnLst>
                <a:cxn ang="0">
                  <a:pos x="10" y="19"/>
                </a:cxn>
                <a:cxn ang="0">
                  <a:pos x="12" y="19"/>
                </a:cxn>
                <a:cxn ang="0">
                  <a:pos x="13" y="19"/>
                </a:cxn>
                <a:cxn ang="0">
                  <a:pos x="16" y="18"/>
                </a:cxn>
                <a:cxn ang="0">
                  <a:pos x="18" y="16"/>
                </a:cxn>
                <a:cxn ang="0">
                  <a:pos x="19" y="16"/>
                </a:cxn>
                <a:cxn ang="0">
                  <a:pos x="19" y="13"/>
                </a:cxn>
                <a:cxn ang="0">
                  <a:pos x="20" y="12"/>
                </a:cxn>
                <a:cxn ang="0">
                  <a:pos x="20" y="10"/>
                </a:cxn>
                <a:cxn ang="0">
                  <a:pos x="20" y="9"/>
                </a:cxn>
                <a:cxn ang="0">
                  <a:pos x="19" y="6"/>
                </a:cxn>
                <a:cxn ang="0">
                  <a:pos x="19" y="4"/>
                </a:cxn>
                <a:cxn ang="0">
                  <a:pos x="18" y="3"/>
                </a:cxn>
                <a:cxn ang="0">
                  <a:pos x="16" y="1"/>
                </a:cxn>
                <a:cxn ang="0">
                  <a:pos x="13" y="1"/>
                </a:cxn>
                <a:cxn ang="0">
                  <a:pos x="12" y="0"/>
                </a:cxn>
                <a:cxn ang="0">
                  <a:pos x="10" y="0"/>
                </a:cxn>
                <a:cxn ang="0">
                  <a:pos x="7" y="0"/>
                </a:cxn>
                <a:cxn ang="0">
                  <a:pos x="6" y="1"/>
                </a:cxn>
                <a:cxn ang="0">
                  <a:pos x="3" y="1"/>
                </a:cxn>
                <a:cxn ang="0">
                  <a:pos x="3" y="3"/>
                </a:cxn>
                <a:cxn ang="0">
                  <a:pos x="1" y="4"/>
                </a:cxn>
                <a:cxn ang="0">
                  <a:pos x="0" y="6"/>
                </a:cxn>
                <a:cxn ang="0">
                  <a:pos x="0" y="9"/>
                </a:cxn>
                <a:cxn ang="0">
                  <a:pos x="0" y="10"/>
                </a:cxn>
                <a:cxn ang="0">
                  <a:pos x="0" y="12"/>
                </a:cxn>
                <a:cxn ang="0">
                  <a:pos x="0" y="13"/>
                </a:cxn>
                <a:cxn ang="0">
                  <a:pos x="1" y="16"/>
                </a:cxn>
                <a:cxn ang="0">
                  <a:pos x="3" y="16"/>
                </a:cxn>
                <a:cxn ang="0">
                  <a:pos x="3" y="18"/>
                </a:cxn>
                <a:cxn ang="0">
                  <a:pos x="6" y="19"/>
                </a:cxn>
                <a:cxn ang="0">
                  <a:pos x="7" y="19"/>
                </a:cxn>
                <a:cxn ang="0">
                  <a:pos x="10" y="19"/>
                </a:cxn>
                <a:cxn ang="0">
                  <a:pos x="10" y="19"/>
                </a:cxn>
              </a:cxnLst>
              <a:rect l="0" t="0" r="r" b="b"/>
              <a:pathLst>
                <a:path w="20" h="19">
                  <a:moveTo>
                    <a:pt x="10" y="19"/>
                  </a:moveTo>
                  <a:lnTo>
                    <a:pt x="12" y="19"/>
                  </a:lnTo>
                  <a:lnTo>
                    <a:pt x="13" y="19"/>
                  </a:lnTo>
                  <a:lnTo>
                    <a:pt x="16" y="18"/>
                  </a:lnTo>
                  <a:lnTo>
                    <a:pt x="18" y="16"/>
                  </a:lnTo>
                  <a:lnTo>
                    <a:pt x="19" y="16"/>
                  </a:lnTo>
                  <a:lnTo>
                    <a:pt x="19" y="13"/>
                  </a:lnTo>
                  <a:lnTo>
                    <a:pt x="20" y="12"/>
                  </a:lnTo>
                  <a:lnTo>
                    <a:pt x="20" y="10"/>
                  </a:lnTo>
                  <a:lnTo>
                    <a:pt x="20" y="9"/>
                  </a:lnTo>
                  <a:lnTo>
                    <a:pt x="19" y="6"/>
                  </a:lnTo>
                  <a:lnTo>
                    <a:pt x="19" y="4"/>
                  </a:lnTo>
                  <a:lnTo>
                    <a:pt x="18" y="3"/>
                  </a:lnTo>
                  <a:lnTo>
                    <a:pt x="16" y="1"/>
                  </a:lnTo>
                  <a:lnTo>
                    <a:pt x="13" y="1"/>
                  </a:lnTo>
                  <a:lnTo>
                    <a:pt x="12" y="0"/>
                  </a:lnTo>
                  <a:lnTo>
                    <a:pt x="10" y="0"/>
                  </a:lnTo>
                  <a:lnTo>
                    <a:pt x="7" y="0"/>
                  </a:lnTo>
                  <a:lnTo>
                    <a:pt x="6" y="1"/>
                  </a:lnTo>
                  <a:lnTo>
                    <a:pt x="3" y="1"/>
                  </a:lnTo>
                  <a:lnTo>
                    <a:pt x="3" y="3"/>
                  </a:lnTo>
                  <a:lnTo>
                    <a:pt x="1" y="4"/>
                  </a:lnTo>
                  <a:lnTo>
                    <a:pt x="0" y="6"/>
                  </a:lnTo>
                  <a:lnTo>
                    <a:pt x="0" y="9"/>
                  </a:lnTo>
                  <a:lnTo>
                    <a:pt x="0" y="10"/>
                  </a:lnTo>
                  <a:lnTo>
                    <a:pt x="0" y="12"/>
                  </a:lnTo>
                  <a:lnTo>
                    <a:pt x="0" y="13"/>
                  </a:lnTo>
                  <a:lnTo>
                    <a:pt x="1" y="16"/>
                  </a:lnTo>
                  <a:lnTo>
                    <a:pt x="3" y="16"/>
                  </a:lnTo>
                  <a:lnTo>
                    <a:pt x="3" y="18"/>
                  </a:lnTo>
                  <a:lnTo>
                    <a:pt x="6" y="19"/>
                  </a:lnTo>
                  <a:lnTo>
                    <a:pt x="7" y="19"/>
                  </a:lnTo>
                  <a:lnTo>
                    <a:pt x="10" y="19"/>
                  </a:lnTo>
                  <a:lnTo>
                    <a:pt x="10" y="19"/>
                  </a:lnTo>
                  <a:close/>
                </a:path>
              </a:pathLst>
            </a:custGeom>
            <a:solidFill>
              <a:srgbClr val="664099"/>
            </a:solidFill>
            <a:ln w="9525">
              <a:noFill/>
              <a:round/>
              <a:headEnd/>
              <a:tailEnd/>
            </a:ln>
          </p:spPr>
          <p:txBody>
            <a:bodyPr>
              <a:prstTxWarp prst="textNoShape">
                <a:avLst/>
              </a:prstTxWarp>
            </a:bodyPr>
            <a:lstStyle/>
            <a:p>
              <a:endParaRPr lang="en-US"/>
            </a:p>
          </p:txBody>
        </p:sp>
        <p:sp>
          <p:nvSpPr>
            <p:cNvPr id="3840267" name="Freeform 267"/>
            <p:cNvSpPr>
              <a:spLocks/>
            </p:cNvSpPr>
            <p:nvPr/>
          </p:nvSpPr>
          <p:spPr bwMode="auto">
            <a:xfrm>
              <a:off x="646" y="1289"/>
              <a:ext cx="21" cy="18"/>
            </a:xfrm>
            <a:custGeom>
              <a:avLst/>
              <a:gdLst/>
              <a:ahLst/>
              <a:cxnLst>
                <a:cxn ang="0">
                  <a:pos x="10" y="18"/>
                </a:cxn>
                <a:cxn ang="0">
                  <a:pos x="12" y="18"/>
                </a:cxn>
                <a:cxn ang="0">
                  <a:pos x="15" y="18"/>
                </a:cxn>
                <a:cxn ang="0">
                  <a:pos x="16" y="17"/>
                </a:cxn>
                <a:cxn ang="0">
                  <a:pos x="18" y="15"/>
                </a:cxn>
                <a:cxn ang="0">
                  <a:pos x="19" y="14"/>
                </a:cxn>
                <a:cxn ang="0">
                  <a:pos x="21" y="12"/>
                </a:cxn>
                <a:cxn ang="0">
                  <a:pos x="21" y="11"/>
                </a:cxn>
                <a:cxn ang="0">
                  <a:pos x="21" y="9"/>
                </a:cxn>
                <a:cxn ang="0">
                  <a:pos x="21" y="8"/>
                </a:cxn>
                <a:cxn ang="0">
                  <a:pos x="21" y="5"/>
                </a:cxn>
                <a:cxn ang="0">
                  <a:pos x="19" y="3"/>
                </a:cxn>
                <a:cxn ang="0">
                  <a:pos x="18" y="2"/>
                </a:cxn>
                <a:cxn ang="0">
                  <a:pos x="16" y="0"/>
                </a:cxn>
                <a:cxn ang="0">
                  <a:pos x="15" y="0"/>
                </a:cxn>
                <a:cxn ang="0">
                  <a:pos x="12" y="0"/>
                </a:cxn>
                <a:cxn ang="0">
                  <a:pos x="10" y="0"/>
                </a:cxn>
                <a:cxn ang="0">
                  <a:pos x="7" y="0"/>
                </a:cxn>
                <a:cxn ang="0">
                  <a:pos x="6" y="0"/>
                </a:cxn>
                <a:cxn ang="0">
                  <a:pos x="4" y="0"/>
                </a:cxn>
                <a:cxn ang="0">
                  <a:pos x="3" y="2"/>
                </a:cxn>
                <a:cxn ang="0">
                  <a:pos x="1" y="3"/>
                </a:cxn>
                <a:cxn ang="0">
                  <a:pos x="0" y="5"/>
                </a:cxn>
                <a:cxn ang="0">
                  <a:pos x="0" y="8"/>
                </a:cxn>
                <a:cxn ang="0">
                  <a:pos x="0" y="9"/>
                </a:cxn>
                <a:cxn ang="0">
                  <a:pos x="0" y="11"/>
                </a:cxn>
                <a:cxn ang="0">
                  <a:pos x="0" y="12"/>
                </a:cxn>
                <a:cxn ang="0">
                  <a:pos x="1" y="14"/>
                </a:cxn>
                <a:cxn ang="0">
                  <a:pos x="3" y="15"/>
                </a:cxn>
                <a:cxn ang="0">
                  <a:pos x="4" y="17"/>
                </a:cxn>
                <a:cxn ang="0">
                  <a:pos x="6" y="18"/>
                </a:cxn>
                <a:cxn ang="0">
                  <a:pos x="7" y="18"/>
                </a:cxn>
                <a:cxn ang="0">
                  <a:pos x="10" y="18"/>
                </a:cxn>
                <a:cxn ang="0">
                  <a:pos x="10" y="18"/>
                </a:cxn>
              </a:cxnLst>
              <a:rect l="0" t="0" r="r" b="b"/>
              <a:pathLst>
                <a:path w="21" h="18">
                  <a:moveTo>
                    <a:pt x="10" y="18"/>
                  </a:moveTo>
                  <a:lnTo>
                    <a:pt x="12" y="18"/>
                  </a:lnTo>
                  <a:lnTo>
                    <a:pt x="15" y="18"/>
                  </a:lnTo>
                  <a:lnTo>
                    <a:pt x="16" y="17"/>
                  </a:lnTo>
                  <a:lnTo>
                    <a:pt x="18" y="15"/>
                  </a:lnTo>
                  <a:lnTo>
                    <a:pt x="19" y="14"/>
                  </a:lnTo>
                  <a:lnTo>
                    <a:pt x="21" y="12"/>
                  </a:lnTo>
                  <a:lnTo>
                    <a:pt x="21" y="11"/>
                  </a:lnTo>
                  <a:lnTo>
                    <a:pt x="21" y="9"/>
                  </a:lnTo>
                  <a:lnTo>
                    <a:pt x="21" y="8"/>
                  </a:lnTo>
                  <a:lnTo>
                    <a:pt x="21" y="5"/>
                  </a:lnTo>
                  <a:lnTo>
                    <a:pt x="19" y="3"/>
                  </a:lnTo>
                  <a:lnTo>
                    <a:pt x="18" y="2"/>
                  </a:lnTo>
                  <a:lnTo>
                    <a:pt x="16" y="0"/>
                  </a:lnTo>
                  <a:lnTo>
                    <a:pt x="15" y="0"/>
                  </a:lnTo>
                  <a:lnTo>
                    <a:pt x="12" y="0"/>
                  </a:lnTo>
                  <a:lnTo>
                    <a:pt x="10" y="0"/>
                  </a:lnTo>
                  <a:lnTo>
                    <a:pt x="7" y="0"/>
                  </a:lnTo>
                  <a:lnTo>
                    <a:pt x="6" y="0"/>
                  </a:lnTo>
                  <a:lnTo>
                    <a:pt x="4" y="0"/>
                  </a:lnTo>
                  <a:lnTo>
                    <a:pt x="3" y="2"/>
                  </a:lnTo>
                  <a:lnTo>
                    <a:pt x="1" y="3"/>
                  </a:lnTo>
                  <a:lnTo>
                    <a:pt x="0" y="5"/>
                  </a:lnTo>
                  <a:lnTo>
                    <a:pt x="0" y="8"/>
                  </a:lnTo>
                  <a:lnTo>
                    <a:pt x="0" y="9"/>
                  </a:lnTo>
                  <a:lnTo>
                    <a:pt x="0" y="11"/>
                  </a:lnTo>
                  <a:lnTo>
                    <a:pt x="0" y="12"/>
                  </a:lnTo>
                  <a:lnTo>
                    <a:pt x="1" y="14"/>
                  </a:lnTo>
                  <a:lnTo>
                    <a:pt x="3" y="15"/>
                  </a:lnTo>
                  <a:lnTo>
                    <a:pt x="4" y="17"/>
                  </a:lnTo>
                  <a:lnTo>
                    <a:pt x="6" y="18"/>
                  </a:lnTo>
                  <a:lnTo>
                    <a:pt x="7" y="18"/>
                  </a:lnTo>
                  <a:lnTo>
                    <a:pt x="10" y="18"/>
                  </a:lnTo>
                  <a:lnTo>
                    <a:pt x="10" y="18"/>
                  </a:lnTo>
                  <a:close/>
                </a:path>
              </a:pathLst>
            </a:custGeom>
            <a:solidFill>
              <a:srgbClr val="664099"/>
            </a:solidFill>
            <a:ln w="9525">
              <a:noFill/>
              <a:round/>
              <a:headEnd/>
              <a:tailEnd/>
            </a:ln>
          </p:spPr>
          <p:txBody>
            <a:bodyPr>
              <a:prstTxWarp prst="textNoShape">
                <a:avLst/>
              </a:prstTxWarp>
            </a:bodyPr>
            <a:lstStyle/>
            <a:p>
              <a:endParaRPr lang="en-US"/>
            </a:p>
          </p:txBody>
        </p:sp>
        <p:sp>
          <p:nvSpPr>
            <p:cNvPr id="3840268" name="Freeform 268"/>
            <p:cNvSpPr>
              <a:spLocks/>
            </p:cNvSpPr>
            <p:nvPr/>
          </p:nvSpPr>
          <p:spPr bwMode="auto">
            <a:xfrm>
              <a:off x="367" y="1819"/>
              <a:ext cx="322" cy="18"/>
            </a:xfrm>
            <a:custGeom>
              <a:avLst/>
              <a:gdLst/>
              <a:ahLst/>
              <a:cxnLst>
                <a:cxn ang="0">
                  <a:pos x="11" y="0"/>
                </a:cxn>
                <a:cxn ang="0">
                  <a:pos x="307" y="0"/>
                </a:cxn>
                <a:cxn ang="0">
                  <a:pos x="322" y="16"/>
                </a:cxn>
                <a:cxn ang="0">
                  <a:pos x="0" y="18"/>
                </a:cxn>
                <a:cxn ang="0">
                  <a:pos x="11" y="0"/>
                </a:cxn>
                <a:cxn ang="0">
                  <a:pos x="11" y="0"/>
                </a:cxn>
              </a:cxnLst>
              <a:rect l="0" t="0" r="r" b="b"/>
              <a:pathLst>
                <a:path w="322" h="18">
                  <a:moveTo>
                    <a:pt x="11" y="0"/>
                  </a:moveTo>
                  <a:lnTo>
                    <a:pt x="307" y="0"/>
                  </a:lnTo>
                  <a:lnTo>
                    <a:pt x="322" y="16"/>
                  </a:lnTo>
                  <a:lnTo>
                    <a:pt x="0" y="18"/>
                  </a:lnTo>
                  <a:lnTo>
                    <a:pt x="11" y="0"/>
                  </a:lnTo>
                  <a:lnTo>
                    <a:pt x="11" y="0"/>
                  </a:lnTo>
                  <a:close/>
                </a:path>
              </a:pathLst>
            </a:custGeom>
            <a:solidFill>
              <a:srgbClr val="000000"/>
            </a:solidFill>
            <a:ln w="9525">
              <a:noFill/>
              <a:round/>
              <a:headEnd/>
              <a:tailEnd/>
            </a:ln>
          </p:spPr>
          <p:txBody>
            <a:bodyPr>
              <a:prstTxWarp prst="textNoShape">
                <a:avLst/>
              </a:prstTxWarp>
            </a:bodyPr>
            <a:lstStyle/>
            <a:p>
              <a:endParaRPr lang="en-US"/>
            </a:p>
          </p:txBody>
        </p:sp>
        <p:sp>
          <p:nvSpPr>
            <p:cNvPr id="3840269" name="Freeform 269"/>
            <p:cNvSpPr>
              <a:spLocks/>
            </p:cNvSpPr>
            <p:nvPr/>
          </p:nvSpPr>
          <p:spPr bwMode="auto">
            <a:xfrm>
              <a:off x="367" y="1480"/>
              <a:ext cx="6" cy="83"/>
            </a:xfrm>
            <a:custGeom>
              <a:avLst/>
              <a:gdLst/>
              <a:ahLst/>
              <a:cxnLst>
                <a:cxn ang="0">
                  <a:pos x="0" y="83"/>
                </a:cxn>
                <a:cxn ang="0">
                  <a:pos x="6" y="83"/>
                </a:cxn>
                <a:cxn ang="0">
                  <a:pos x="6" y="0"/>
                </a:cxn>
                <a:cxn ang="0">
                  <a:pos x="0" y="0"/>
                </a:cxn>
                <a:cxn ang="0">
                  <a:pos x="0" y="83"/>
                </a:cxn>
                <a:cxn ang="0">
                  <a:pos x="0" y="83"/>
                </a:cxn>
              </a:cxnLst>
              <a:rect l="0" t="0" r="r" b="b"/>
              <a:pathLst>
                <a:path w="6" h="83">
                  <a:moveTo>
                    <a:pt x="0" y="83"/>
                  </a:moveTo>
                  <a:lnTo>
                    <a:pt x="6" y="83"/>
                  </a:lnTo>
                  <a:lnTo>
                    <a:pt x="6" y="0"/>
                  </a:lnTo>
                  <a:lnTo>
                    <a:pt x="0" y="0"/>
                  </a:lnTo>
                  <a:lnTo>
                    <a:pt x="0" y="83"/>
                  </a:lnTo>
                  <a:lnTo>
                    <a:pt x="0" y="83"/>
                  </a:lnTo>
                  <a:close/>
                </a:path>
              </a:pathLst>
            </a:custGeom>
            <a:solidFill>
              <a:srgbClr val="F2F2E8"/>
            </a:solidFill>
            <a:ln w="9525">
              <a:noFill/>
              <a:round/>
              <a:headEnd/>
              <a:tailEnd/>
            </a:ln>
          </p:spPr>
          <p:txBody>
            <a:bodyPr>
              <a:prstTxWarp prst="textNoShape">
                <a:avLst/>
              </a:prstTxWarp>
            </a:bodyPr>
            <a:lstStyle/>
            <a:p>
              <a:endParaRPr lang="en-US"/>
            </a:p>
          </p:txBody>
        </p:sp>
        <p:sp>
          <p:nvSpPr>
            <p:cNvPr id="3840270" name="Freeform 270"/>
            <p:cNvSpPr>
              <a:spLocks/>
            </p:cNvSpPr>
            <p:nvPr/>
          </p:nvSpPr>
          <p:spPr bwMode="auto">
            <a:xfrm>
              <a:off x="278" y="1344"/>
              <a:ext cx="7" cy="93"/>
            </a:xfrm>
            <a:custGeom>
              <a:avLst/>
              <a:gdLst/>
              <a:ahLst/>
              <a:cxnLst>
                <a:cxn ang="0">
                  <a:pos x="0" y="93"/>
                </a:cxn>
                <a:cxn ang="0">
                  <a:pos x="7" y="93"/>
                </a:cxn>
                <a:cxn ang="0">
                  <a:pos x="7" y="0"/>
                </a:cxn>
                <a:cxn ang="0">
                  <a:pos x="0" y="0"/>
                </a:cxn>
                <a:cxn ang="0">
                  <a:pos x="0" y="93"/>
                </a:cxn>
                <a:cxn ang="0">
                  <a:pos x="0" y="93"/>
                </a:cxn>
              </a:cxnLst>
              <a:rect l="0" t="0" r="r" b="b"/>
              <a:pathLst>
                <a:path w="7" h="93">
                  <a:moveTo>
                    <a:pt x="0" y="93"/>
                  </a:moveTo>
                  <a:lnTo>
                    <a:pt x="7" y="93"/>
                  </a:lnTo>
                  <a:lnTo>
                    <a:pt x="7" y="0"/>
                  </a:lnTo>
                  <a:lnTo>
                    <a:pt x="0" y="0"/>
                  </a:lnTo>
                  <a:lnTo>
                    <a:pt x="0" y="93"/>
                  </a:lnTo>
                  <a:lnTo>
                    <a:pt x="0" y="93"/>
                  </a:lnTo>
                  <a:close/>
                </a:path>
              </a:pathLst>
            </a:custGeom>
            <a:solidFill>
              <a:srgbClr val="FFFFFF"/>
            </a:solidFill>
            <a:ln w="9525">
              <a:noFill/>
              <a:round/>
              <a:headEnd/>
              <a:tailEnd/>
            </a:ln>
          </p:spPr>
          <p:txBody>
            <a:bodyPr>
              <a:prstTxWarp prst="textNoShape">
                <a:avLst/>
              </a:prstTxWarp>
            </a:bodyPr>
            <a:lstStyle/>
            <a:p>
              <a:endParaRPr lang="en-US"/>
            </a:p>
          </p:txBody>
        </p:sp>
        <p:sp>
          <p:nvSpPr>
            <p:cNvPr id="3840271" name="Freeform 271"/>
            <p:cNvSpPr>
              <a:spLocks/>
            </p:cNvSpPr>
            <p:nvPr/>
          </p:nvSpPr>
          <p:spPr bwMode="auto">
            <a:xfrm>
              <a:off x="309" y="1347"/>
              <a:ext cx="8" cy="91"/>
            </a:xfrm>
            <a:custGeom>
              <a:avLst/>
              <a:gdLst/>
              <a:ahLst/>
              <a:cxnLst>
                <a:cxn ang="0">
                  <a:pos x="0" y="91"/>
                </a:cxn>
                <a:cxn ang="0">
                  <a:pos x="8" y="91"/>
                </a:cxn>
                <a:cxn ang="0">
                  <a:pos x="8" y="0"/>
                </a:cxn>
                <a:cxn ang="0">
                  <a:pos x="0" y="0"/>
                </a:cxn>
                <a:cxn ang="0">
                  <a:pos x="0" y="91"/>
                </a:cxn>
                <a:cxn ang="0">
                  <a:pos x="0" y="91"/>
                </a:cxn>
              </a:cxnLst>
              <a:rect l="0" t="0" r="r" b="b"/>
              <a:pathLst>
                <a:path w="8" h="91">
                  <a:moveTo>
                    <a:pt x="0" y="91"/>
                  </a:moveTo>
                  <a:lnTo>
                    <a:pt x="8" y="91"/>
                  </a:lnTo>
                  <a:lnTo>
                    <a:pt x="8" y="0"/>
                  </a:lnTo>
                  <a:lnTo>
                    <a:pt x="0" y="0"/>
                  </a:lnTo>
                  <a:lnTo>
                    <a:pt x="0" y="91"/>
                  </a:lnTo>
                  <a:lnTo>
                    <a:pt x="0" y="91"/>
                  </a:lnTo>
                  <a:close/>
                </a:path>
              </a:pathLst>
            </a:custGeom>
            <a:solidFill>
              <a:srgbClr val="FFFFFF"/>
            </a:solidFill>
            <a:ln w="9525">
              <a:noFill/>
              <a:round/>
              <a:headEnd/>
              <a:tailEnd/>
            </a:ln>
          </p:spPr>
          <p:txBody>
            <a:bodyPr>
              <a:prstTxWarp prst="textNoShape">
                <a:avLst/>
              </a:prstTxWarp>
            </a:bodyPr>
            <a:lstStyle/>
            <a:p>
              <a:endParaRPr lang="en-US"/>
            </a:p>
          </p:txBody>
        </p:sp>
        <p:sp>
          <p:nvSpPr>
            <p:cNvPr id="3840272" name="Freeform 272"/>
            <p:cNvSpPr>
              <a:spLocks/>
            </p:cNvSpPr>
            <p:nvPr/>
          </p:nvSpPr>
          <p:spPr bwMode="auto">
            <a:xfrm>
              <a:off x="400" y="1343"/>
              <a:ext cx="8" cy="102"/>
            </a:xfrm>
            <a:custGeom>
              <a:avLst/>
              <a:gdLst/>
              <a:ahLst/>
              <a:cxnLst>
                <a:cxn ang="0">
                  <a:pos x="0" y="102"/>
                </a:cxn>
                <a:cxn ang="0">
                  <a:pos x="8" y="102"/>
                </a:cxn>
                <a:cxn ang="0">
                  <a:pos x="8" y="0"/>
                </a:cxn>
                <a:cxn ang="0">
                  <a:pos x="0" y="0"/>
                </a:cxn>
                <a:cxn ang="0">
                  <a:pos x="0" y="102"/>
                </a:cxn>
                <a:cxn ang="0">
                  <a:pos x="0" y="102"/>
                </a:cxn>
              </a:cxnLst>
              <a:rect l="0" t="0" r="r" b="b"/>
              <a:pathLst>
                <a:path w="8" h="102">
                  <a:moveTo>
                    <a:pt x="0" y="102"/>
                  </a:moveTo>
                  <a:lnTo>
                    <a:pt x="8" y="102"/>
                  </a:lnTo>
                  <a:lnTo>
                    <a:pt x="8" y="0"/>
                  </a:lnTo>
                  <a:lnTo>
                    <a:pt x="0" y="0"/>
                  </a:lnTo>
                  <a:lnTo>
                    <a:pt x="0" y="102"/>
                  </a:lnTo>
                  <a:lnTo>
                    <a:pt x="0" y="102"/>
                  </a:lnTo>
                  <a:close/>
                </a:path>
              </a:pathLst>
            </a:custGeom>
            <a:solidFill>
              <a:srgbClr val="FFFFFF"/>
            </a:solidFill>
            <a:ln w="9525">
              <a:noFill/>
              <a:round/>
              <a:headEnd/>
              <a:tailEnd/>
            </a:ln>
          </p:spPr>
          <p:txBody>
            <a:bodyPr>
              <a:prstTxWarp prst="textNoShape">
                <a:avLst/>
              </a:prstTxWarp>
            </a:bodyPr>
            <a:lstStyle/>
            <a:p>
              <a:endParaRPr lang="en-US"/>
            </a:p>
          </p:txBody>
        </p:sp>
        <p:sp>
          <p:nvSpPr>
            <p:cNvPr id="3840273" name="Freeform 273"/>
            <p:cNvSpPr>
              <a:spLocks/>
            </p:cNvSpPr>
            <p:nvPr/>
          </p:nvSpPr>
          <p:spPr bwMode="auto">
            <a:xfrm>
              <a:off x="430" y="1346"/>
              <a:ext cx="7" cy="99"/>
            </a:xfrm>
            <a:custGeom>
              <a:avLst/>
              <a:gdLst/>
              <a:ahLst/>
              <a:cxnLst>
                <a:cxn ang="0">
                  <a:pos x="0" y="99"/>
                </a:cxn>
                <a:cxn ang="0">
                  <a:pos x="7" y="99"/>
                </a:cxn>
                <a:cxn ang="0">
                  <a:pos x="7" y="0"/>
                </a:cxn>
                <a:cxn ang="0">
                  <a:pos x="0" y="0"/>
                </a:cxn>
                <a:cxn ang="0">
                  <a:pos x="0" y="99"/>
                </a:cxn>
                <a:cxn ang="0">
                  <a:pos x="0" y="99"/>
                </a:cxn>
              </a:cxnLst>
              <a:rect l="0" t="0" r="r" b="b"/>
              <a:pathLst>
                <a:path w="7" h="99">
                  <a:moveTo>
                    <a:pt x="0" y="99"/>
                  </a:moveTo>
                  <a:lnTo>
                    <a:pt x="7" y="99"/>
                  </a:lnTo>
                  <a:lnTo>
                    <a:pt x="7" y="0"/>
                  </a:lnTo>
                  <a:lnTo>
                    <a:pt x="0" y="0"/>
                  </a:lnTo>
                  <a:lnTo>
                    <a:pt x="0" y="99"/>
                  </a:lnTo>
                  <a:lnTo>
                    <a:pt x="0" y="99"/>
                  </a:lnTo>
                  <a:close/>
                </a:path>
              </a:pathLst>
            </a:custGeom>
            <a:solidFill>
              <a:srgbClr val="FFFFFF"/>
            </a:solidFill>
            <a:ln w="9525">
              <a:noFill/>
              <a:round/>
              <a:headEnd/>
              <a:tailEnd/>
            </a:ln>
          </p:spPr>
          <p:txBody>
            <a:bodyPr>
              <a:prstTxWarp prst="textNoShape">
                <a:avLst/>
              </a:prstTxWarp>
            </a:bodyPr>
            <a:lstStyle/>
            <a:p>
              <a:endParaRPr lang="en-US"/>
            </a:p>
          </p:txBody>
        </p:sp>
        <p:sp>
          <p:nvSpPr>
            <p:cNvPr id="3840274" name="Freeform 274"/>
            <p:cNvSpPr>
              <a:spLocks/>
            </p:cNvSpPr>
            <p:nvPr/>
          </p:nvSpPr>
          <p:spPr bwMode="auto">
            <a:xfrm>
              <a:off x="351" y="1545"/>
              <a:ext cx="39" cy="33"/>
            </a:xfrm>
            <a:custGeom>
              <a:avLst/>
              <a:gdLst/>
              <a:ahLst/>
              <a:cxnLst>
                <a:cxn ang="0">
                  <a:pos x="21" y="33"/>
                </a:cxn>
                <a:cxn ang="0">
                  <a:pos x="24" y="31"/>
                </a:cxn>
                <a:cxn ang="0">
                  <a:pos x="28" y="30"/>
                </a:cxn>
                <a:cxn ang="0">
                  <a:pos x="31" y="28"/>
                </a:cxn>
                <a:cxn ang="0">
                  <a:pos x="34" y="25"/>
                </a:cxn>
                <a:cxn ang="0">
                  <a:pos x="36" y="24"/>
                </a:cxn>
                <a:cxn ang="0">
                  <a:pos x="37" y="21"/>
                </a:cxn>
                <a:cxn ang="0">
                  <a:pos x="39" y="18"/>
                </a:cxn>
                <a:cxn ang="0">
                  <a:pos x="39" y="14"/>
                </a:cxn>
                <a:cxn ang="0">
                  <a:pos x="37" y="11"/>
                </a:cxn>
                <a:cxn ang="0">
                  <a:pos x="36" y="8"/>
                </a:cxn>
                <a:cxn ang="0">
                  <a:pos x="34" y="5"/>
                </a:cxn>
                <a:cxn ang="0">
                  <a:pos x="31" y="3"/>
                </a:cxn>
                <a:cxn ang="0">
                  <a:pos x="28" y="2"/>
                </a:cxn>
                <a:cxn ang="0">
                  <a:pos x="24" y="0"/>
                </a:cxn>
                <a:cxn ang="0">
                  <a:pos x="21" y="0"/>
                </a:cxn>
                <a:cxn ang="0">
                  <a:pos x="16" y="0"/>
                </a:cxn>
                <a:cxn ang="0">
                  <a:pos x="12" y="0"/>
                </a:cxn>
                <a:cxn ang="0">
                  <a:pos x="9" y="2"/>
                </a:cxn>
                <a:cxn ang="0">
                  <a:pos x="6" y="3"/>
                </a:cxn>
                <a:cxn ang="0">
                  <a:pos x="4" y="5"/>
                </a:cxn>
                <a:cxn ang="0">
                  <a:pos x="1" y="8"/>
                </a:cxn>
                <a:cxn ang="0">
                  <a:pos x="0" y="11"/>
                </a:cxn>
                <a:cxn ang="0">
                  <a:pos x="0" y="14"/>
                </a:cxn>
                <a:cxn ang="0">
                  <a:pos x="0" y="18"/>
                </a:cxn>
                <a:cxn ang="0">
                  <a:pos x="0" y="21"/>
                </a:cxn>
                <a:cxn ang="0">
                  <a:pos x="1" y="24"/>
                </a:cxn>
                <a:cxn ang="0">
                  <a:pos x="4" y="25"/>
                </a:cxn>
                <a:cxn ang="0">
                  <a:pos x="6" y="28"/>
                </a:cxn>
                <a:cxn ang="0">
                  <a:pos x="9" y="30"/>
                </a:cxn>
                <a:cxn ang="0">
                  <a:pos x="12" y="31"/>
                </a:cxn>
                <a:cxn ang="0">
                  <a:pos x="16" y="33"/>
                </a:cxn>
                <a:cxn ang="0">
                  <a:pos x="19" y="33"/>
                </a:cxn>
              </a:cxnLst>
              <a:rect l="0" t="0" r="r" b="b"/>
              <a:pathLst>
                <a:path w="39" h="33">
                  <a:moveTo>
                    <a:pt x="19" y="33"/>
                  </a:moveTo>
                  <a:lnTo>
                    <a:pt x="21" y="33"/>
                  </a:lnTo>
                  <a:lnTo>
                    <a:pt x="22" y="31"/>
                  </a:lnTo>
                  <a:lnTo>
                    <a:pt x="24" y="31"/>
                  </a:lnTo>
                  <a:lnTo>
                    <a:pt x="25" y="31"/>
                  </a:lnTo>
                  <a:lnTo>
                    <a:pt x="28" y="30"/>
                  </a:lnTo>
                  <a:lnTo>
                    <a:pt x="30" y="30"/>
                  </a:lnTo>
                  <a:lnTo>
                    <a:pt x="31" y="28"/>
                  </a:lnTo>
                  <a:lnTo>
                    <a:pt x="33" y="27"/>
                  </a:lnTo>
                  <a:lnTo>
                    <a:pt x="34" y="25"/>
                  </a:lnTo>
                  <a:lnTo>
                    <a:pt x="34" y="25"/>
                  </a:lnTo>
                  <a:lnTo>
                    <a:pt x="36" y="24"/>
                  </a:lnTo>
                  <a:lnTo>
                    <a:pt x="37" y="22"/>
                  </a:lnTo>
                  <a:lnTo>
                    <a:pt x="37" y="21"/>
                  </a:lnTo>
                  <a:lnTo>
                    <a:pt x="37" y="19"/>
                  </a:lnTo>
                  <a:lnTo>
                    <a:pt x="39" y="18"/>
                  </a:lnTo>
                  <a:lnTo>
                    <a:pt x="39" y="17"/>
                  </a:lnTo>
                  <a:lnTo>
                    <a:pt x="39" y="14"/>
                  </a:lnTo>
                  <a:lnTo>
                    <a:pt x="37" y="12"/>
                  </a:lnTo>
                  <a:lnTo>
                    <a:pt x="37" y="11"/>
                  </a:lnTo>
                  <a:lnTo>
                    <a:pt x="37" y="9"/>
                  </a:lnTo>
                  <a:lnTo>
                    <a:pt x="36" y="8"/>
                  </a:lnTo>
                  <a:lnTo>
                    <a:pt x="34" y="6"/>
                  </a:lnTo>
                  <a:lnTo>
                    <a:pt x="34" y="5"/>
                  </a:lnTo>
                  <a:lnTo>
                    <a:pt x="33" y="5"/>
                  </a:lnTo>
                  <a:lnTo>
                    <a:pt x="31" y="3"/>
                  </a:lnTo>
                  <a:lnTo>
                    <a:pt x="30" y="2"/>
                  </a:lnTo>
                  <a:lnTo>
                    <a:pt x="28" y="2"/>
                  </a:lnTo>
                  <a:lnTo>
                    <a:pt x="25" y="0"/>
                  </a:lnTo>
                  <a:lnTo>
                    <a:pt x="24" y="0"/>
                  </a:lnTo>
                  <a:lnTo>
                    <a:pt x="22" y="0"/>
                  </a:lnTo>
                  <a:lnTo>
                    <a:pt x="21" y="0"/>
                  </a:lnTo>
                  <a:lnTo>
                    <a:pt x="19" y="0"/>
                  </a:lnTo>
                  <a:lnTo>
                    <a:pt x="16" y="0"/>
                  </a:lnTo>
                  <a:lnTo>
                    <a:pt x="15" y="0"/>
                  </a:lnTo>
                  <a:lnTo>
                    <a:pt x="12" y="0"/>
                  </a:lnTo>
                  <a:lnTo>
                    <a:pt x="12" y="0"/>
                  </a:lnTo>
                  <a:lnTo>
                    <a:pt x="9" y="2"/>
                  </a:lnTo>
                  <a:lnTo>
                    <a:pt x="7" y="2"/>
                  </a:lnTo>
                  <a:lnTo>
                    <a:pt x="6" y="3"/>
                  </a:lnTo>
                  <a:lnTo>
                    <a:pt x="4" y="5"/>
                  </a:lnTo>
                  <a:lnTo>
                    <a:pt x="4" y="5"/>
                  </a:lnTo>
                  <a:lnTo>
                    <a:pt x="3" y="6"/>
                  </a:lnTo>
                  <a:lnTo>
                    <a:pt x="1" y="8"/>
                  </a:lnTo>
                  <a:lnTo>
                    <a:pt x="1" y="9"/>
                  </a:lnTo>
                  <a:lnTo>
                    <a:pt x="0" y="11"/>
                  </a:lnTo>
                  <a:lnTo>
                    <a:pt x="0" y="12"/>
                  </a:lnTo>
                  <a:lnTo>
                    <a:pt x="0" y="14"/>
                  </a:lnTo>
                  <a:lnTo>
                    <a:pt x="0" y="17"/>
                  </a:lnTo>
                  <a:lnTo>
                    <a:pt x="0" y="18"/>
                  </a:lnTo>
                  <a:lnTo>
                    <a:pt x="0" y="19"/>
                  </a:lnTo>
                  <a:lnTo>
                    <a:pt x="0" y="21"/>
                  </a:lnTo>
                  <a:lnTo>
                    <a:pt x="1" y="22"/>
                  </a:lnTo>
                  <a:lnTo>
                    <a:pt x="1" y="24"/>
                  </a:lnTo>
                  <a:lnTo>
                    <a:pt x="3" y="25"/>
                  </a:lnTo>
                  <a:lnTo>
                    <a:pt x="4" y="25"/>
                  </a:lnTo>
                  <a:lnTo>
                    <a:pt x="4" y="27"/>
                  </a:lnTo>
                  <a:lnTo>
                    <a:pt x="6" y="28"/>
                  </a:lnTo>
                  <a:lnTo>
                    <a:pt x="7" y="30"/>
                  </a:lnTo>
                  <a:lnTo>
                    <a:pt x="9" y="30"/>
                  </a:lnTo>
                  <a:lnTo>
                    <a:pt x="12" y="31"/>
                  </a:lnTo>
                  <a:lnTo>
                    <a:pt x="12" y="31"/>
                  </a:lnTo>
                  <a:lnTo>
                    <a:pt x="15" y="31"/>
                  </a:lnTo>
                  <a:lnTo>
                    <a:pt x="16" y="33"/>
                  </a:lnTo>
                  <a:lnTo>
                    <a:pt x="19" y="33"/>
                  </a:lnTo>
                  <a:lnTo>
                    <a:pt x="19" y="33"/>
                  </a:lnTo>
                  <a:close/>
                </a:path>
              </a:pathLst>
            </a:custGeom>
            <a:solidFill>
              <a:srgbClr val="FFFFC2"/>
            </a:solidFill>
            <a:ln w="9525">
              <a:noFill/>
              <a:round/>
              <a:headEnd/>
              <a:tailEnd/>
            </a:ln>
          </p:spPr>
          <p:txBody>
            <a:bodyPr>
              <a:prstTxWarp prst="textNoShape">
                <a:avLst/>
              </a:prstTxWarp>
            </a:bodyPr>
            <a:lstStyle/>
            <a:p>
              <a:endParaRPr lang="en-US"/>
            </a:p>
          </p:txBody>
        </p:sp>
        <p:sp>
          <p:nvSpPr>
            <p:cNvPr id="3840275" name="Freeform 275"/>
            <p:cNvSpPr>
              <a:spLocks/>
            </p:cNvSpPr>
            <p:nvPr/>
          </p:nvSpPr>
          <p:spPr bwMode="auto">
            <a:xfrm>
              <a:off x="382" y="1328"/>
              <a:ext cx="39" cy="34"/>
            </a:xfrm>
            <a:custGeom>
              <a:avLst/>
              <a:gdLst/>
              <a:ahLst/>
              <a:cxnLst>
                <a:cxn ang="0">
                  <a:pos x="21" y="34"/>
                </a:cxn>
                <a:cxn ang="0">
                  <a:pos x="24" y="33"/>
                </a:cxn>
                <a:cxn ang="0">
                  <a:pos x="28" y="31"/>
                </a:cxn>
                <a:cxn ang="0">
                  <a:pos x="31" y="30"/>
                </a:cxn>
                <a:cxn ang="0">
                  <a:pos x="34" y="28"/>
                </a:cxn>
                <a:cxn ang="0">
                  <a:pos x="36" y="25"/>
                </a:cxn>
                <a:cxn ang="0">
                  <a:pos x="37" y="22"/>
                </a:cxn>
                <a:cxn ang="0">
                  <a:pos x="39" y="19"/>
                </a:cxn>
                <a:cxn ang="0">
                  <a:pos x="39" y="15"/>
                </a:cxn>
                <a:cxn ang="0">
                  <a:pos x="37" y="12"/>
                </a:cxn>
                <a:cxn ang="0">
                  <a:pos x="36" y="9"/>
                </a:cxn>
                <a:cxn ang="0">
                  <a:pos x="34" y="6"/>
                </a:cxn>
                <a:cxn ang="0">
                  <a:pos x="31" y="4"/>
                </a:cxn>
                <a:cxn ang="0">
                  <a:pos x="28" y="3"/>
                </a:cxn>
                <a:cxn ang="0">
                  <a:pos x="24" y="1"/>
                </a:cxn>
                <a:cxn ang="0">
                  <a:pos x="21" y="0"/>
                </a:cxn>
                <a:cxn ang="0">
                  <a:pos x="17" y="0"/>
                </a:cxn>
                <a:cxn ang="0">
                  <a:pos x="14" y="1"/>
                </a:cxn>
                <a:cxn ang="0">
                  <a:pos x="11" y="3"/>
                </a:cxn>
                <a:cxn ang="0">
                  <a:pos x="8" y="4"/>
                </a:cxn>
                <a:cxn ang="0">
                  <a:pos x="5" y="6"/>
                </a:cxn>
                <a:cxn ang="0">
                  <a:pos x="3" y="9"/>
                </a:cxn>
                <a:cxn ang="0">
                  <a:pos x="0" y="12"/>
                </a:cxn>
                <a:cxn ang="0">
                  <a:pos x="0" y="15"/>
                </a:cxn>
                <a:cxn ang="0">
                  <a:pos x="0" y="19"/>
                </a:cxn>
                <a:cxn ang="0">
                  <a:pos x="0" y="22"/>
                </a:cxn>
                <a:cxn ang="0">
                  <a:pos x="3" y="25"/>
                </a:cxn>
                <a:cxn ang="0">
                  <a:pos x="5" y="28"/>
                </a:cxn>
                <a:cxn ang="0">
                  <a:pos x="8" y="30"/>
                </a:cxn>
                <a:cxn ang="0">
                  <a:pos x="11" y="31"/>
                </a:cxn>
                <a:cxn ang="0">
                  <a:pos x="14" y="33"/>
                </a:cxn>
                <a:cxn ang="0">
                  <a:pos x="17" y="34"/>
                </a:cxn>
                <a:cxn ang="0">
                  <a:pos x="20" y="34"/>
                </a:cxn>
              </a:cxnLst>
              <a:rect l="0" t="0" r="r" b="b"/>
              <a:pathLst>
                <a:path w="39" h="34">
                  <a:moveTo>
                    <a:pt x="20" y="34"/>
                  </a:moveTo>
                  <a:lnTo>
                    <a:pt x="21" y="34"/>
                  </a:lnTo>
                  <a:lnTo>
                    <a:pt x="23" y="34"/>
                  </a:lnTo>
                  <a:lnTo>
                    <a:pt x="24" y="33"/>
                  </a:lnTo>
                  <a:lnTo>
                    <a:pt x="27" y="33"/>
                  </a:lnTo>
                  <a:lnTo>
                    <a:pt x="28" y="31"/>
                  </a:lnTo>
                  <a:lnTo>
                    <a:pt x="30" y="31"/>
                  </a:lnTo>
                  <a:lnTo>
                    <a:pt x="31" y="30"/>
                  </a:lnTo>
                  <a:lnTo>
                    <a:pt x="33" y="30"/>
                  </a:lnTo>
                  <a:lnTo>
                    <a:pt x="34" y="28"/>
                  </a:lnTo>
                  <a:lnTo>
                    <a:pt x="34" y="27"/>
                  </a:lnTo>
                  <a:lnTo>
                    <a:pt x="36" y="25"/>
                  </a:lnTo>
                  <a:lnTo>
                    <a:pt x="37" y="24"/>
                  </a:lnTo>
                  <a:lnTo>
                    <a:pt x="37" y="22"/>
                  </a:lnTo>
                  <a:lnTo>
                    <a:pt x="39" y="21"/>
                  </a:lnTo>
                  <a:lnTo>
                    <a:pt x="39" y="19"/>
                  </a:lnTo>
                  <a:lnTo>
                    <a:pt x="39" y="18"/>
                  </a:lnTo>
                  <a:lnTo>
                    <a:pt x="39" y="15"/>
                  </a:lnTo>
                  <a:lnTo>
                    <a:pt x="39" y="13"/>
                  </a:lnTo>
                  <a:lnTo>
                    <a:pt x="37" y="12"/>
                  </a:lnTo>
                  <a:lnTo>
                    <a:pt x="37" y="10"/>
                  </a:lnTo>
                  <a:lnTo>
                    <a:pt x="36" y="9"/>
                  </a:lnTo>
                  <a:lnTo>
                    <a:pt x="34" y="7"/>
                  </a:lnTo>
                  <a:lnTo>
                    <a:pt x="34" y="6"/>
                  </a:lnTo>
                  <a:lnTo>
                    <a:pt x="33" y="6"/>
                  </a:lnTo>
                  <a:lnTo>
                    <a:pt x="31" y="4"/>
                  </a:lnTo>
                  <a:lnTo>
                    <a:pt x="30" y="3"/>
                  </a:lnTo>
                  <a:lnTo>
                    <a:pt x="28" y="3"/>
                  </a:lnTo>
                  <a:lnTo>
                    <a:pt x="27" y="1"/>
                  </a:lnTo>
                  <a:lnTo>
                    <a:pt x="24" y="1"/>
                  </a:lnTo>
                  <a:lnTo>
                    <a:pt x="23" y="1"/>
                  </a:lnTo>
                  <a:lnTo>
                    <a:pt x="21" y="0"/>
                  </a:lnTo>
                  <a:lnTo>
                    <a:pt x="20" y="0"/>
                  </a:lnTo>
                  <a:lnTo>
                    <a:pt x="17" y="0"/>
                  </a:lnTo>
                  <a:lnTo>
                    <a:pt x="15" y="1"/>
                  </a:lnTo>
                  <a:lnTo>
                    <a:pt x="14" y="1"/>
                  </a:lnTo>
                  <a:lnTo>
                    <a:pt x="12" y="1"/>
                  </a:lnTo>
                  <a:lnTo>
                    <a:pt x="11" y="3"/>
                  </a:lnTo>
                  <a:lnTo>
                    <a:pt x="8" y="3"/>
                  </a:lnTo>
                  <a:lnTo>
                    <a:pt x="8" y="4"/>
                  </a:lnTo>
                  <a:lnTo>
                    <a:pt x="6" y="6"/>
                  </a:lnTo>
                  <a:lnTo>
                    <a:pt x="5" y="6"/>
                  </a:lnTo>
                  <a:lnTo>
                    <a:pt x="3" y="7"/>
                  </a:lnTo>
                  <a:lnTo>
                    <a:pt x="3" y="9"/>
                  </a:lnTo>
                  <a:lnTo>
                    <a:pt x="2" y="10"/>
                  </a:lnTo>
                  <a:lnTo>
                    <a:pt x="0" y="12"/>
                  </a:lnTo>
                  <a:lnTo>
                    <a:pt x="0" y="13"/>
                  </a:lnTo>
                  <a:lnTo>
                    <a:pt x="0" y="15"/>
                  </a:lnTo>
                  <a:lnTo>
                    <a:pt x="0" y="18"/>
                  </a:lnTo>
                  <a:lnTo>
                    <a:pt x="0" y="19"/>
                  </a:lnTo>
                  <a:lnTo>
                    <a:pt x="0" y="21"/>
                  </a:lnTo>
                  <a:lnTo>
                    <a:pt x="0" y="22"/>
                  </a:lnTo>
                  <a:lnTo>
                    <a:pt x="2" y="24"/>
                  </a:lnTo>
                  <a:lnTo>
                    <a:pt x="3" y="25"/>
                  </a:lnTo>
                  <a:lnTo>
                    <a:pt x="3" y="27"/>
                  </a:lnTo>
                  <a:lnTo>
                    <a:pt x="5" y="28"/>
                  </a:lnTo>
                  <a:lnTo>
                    <a:pt x="6" y="30"/>
                  </a:lnTo>
                  <a:lnTo>
                    <a:pt x="8" y="30"/>
                  </a:lnTo>
                  <a:lnTo>
                    <a:pt x="8" y="31"/>
                  </a:lnTo>
                  <a:lnTo>
                    <a:pt x="11" y="31"/>
                  </a:lnTo>
                  <a:lnTo>
                    <a:pt x="12" y="33"/>
                  </a:lnTo>
                  <a:lnTo>
                    <a:pt x="14" y="33"/>
                  </a:lnTo>
                  <a:lnTo>
                    <a:pt x="15" y="34"/>
                  </a:lnTo>
                  <a:lnTo>
                    <a:pt x="17" y="34"/>
                  </a:lnTo>
                  <a:lnTo>
                    <a:pt x="20" y="34"/>
                  </a:lnTo>
                  <a:lnTo>
                    <a:pt x="20" y="34"/>
                  </a:lnTo>
                  <a:close/>
                </a:path>
              </a:pathLst>
            </a:custGeom>
            <a:solidFill>
              <a:srgbClr val="E64D57"/>
            </a:solidFill>
            <a:ln w="9525">
              <a:noFill/>
              <a:round/>
              <a:headEnd/>
              <a:tailEnd/>
            </a:ln>
          </p:spPr>
          <p:txBody>
            <a:bodyPr>
              <a:prstTxWarp prst="textNoShape">
                <a:avLst/>
              </a:prstTxWarp>
            </a:bodyPr>
            <a:lstStyle/>
            <a:p>
              <a:endParaRPr lang="en-US"/>
            </a:p>
          </p:txBody>
        </p:sp>
        <p:sp>
          <p:nvSpPr>
            <p:cNvPr id="3840276" name="Freeform 276"/>
            <p:cNvSpPr>
              <a:spLocks/>
            </p:cNvSpPr>
            <p:nvPr/>
          </p:nvSpPr>
          <p:spPr bwMode="auto">
            <a:xfrm>
              <a:off x="413" y="1329"/>
              <a:ext cx="39" cy="35"/>
            </a:xfrm>
            <a:custGeom>
              <a:avLst/>
              <a:gdLst/>
              <a:ahLst/>
              <a:cxnLst>
                <a:cxn ang="0">
                  <a:pos x="21" y="33"/>
                </a:cxn>
                <a:cxn ang="0">
                  <a:pos x="26" y="33"/>
                </a:cxn>
                <a:cxn ang="0">
                  <a:pos x="29" y="32"/>
                </a:cxn>
                <a:cxn ang="0">
                  <a:pos x="32" y="30"/>
                </a:cxn>
                <a:cxn ang="0">
                  <a:pos x="35" y="27"/>
                </a:cxn>
                <a:cxn ang="0">
                  <a:pos x="36" y="24"/>
                </a:cxn>
                <a:cxn ang="0">
                  <a:pos x="38" y="21"/>
                </a:cxn>
                <a:cxn ang="0">
                  <a:pos x="39" y="18"/>
                </a:cxn>
                <a:cxn ang="0">
                  <a:pos x="39" y="15"/>
                </a:cxn>
                <a:cxn ang="0">
                  <a:pos x="38" y="12"/>
                </a:cxn>
                <a:cxn ang="0">
                  <a:pos x="36" y="9"/>
                </a:cxn>
                <a:cxn ang="0">
                  <a:pos x="35" y="6"/>
                </a:cxn>
                <a:cxn ang="0">
                  <a:pos x="32" y="5"/>
                </a:cxn>
                <a:cxn ang="0">
                  <a:pos x="29" y="2"/>
                </a:cxn>
                <a:cxn ang="0">
                  <a:pos x="26" y="0"/>
                </a:cxn>
                <a:cxn ang="0">
                  <a:pos x="21" y="0"/>
                </a:cxn>
                <a:cxn ang="0">
                  <a:pos x="17" y="0"/>
                </a:cxn>
                <a:cxn ang="0">
                  <a:pos x="14" y="0"/>
                </a:cxn>
                <a:cxn ang="0">
                  <a:pos x="11" y="2"/>
                </a:cxn>
                <a:cxn ang="0">
                  <a:pos x="8" y="5"/>
                </a:cxn>
                <a:cxn ang="0">
                  <a:pos x="5" y="6"/>
                </a:cxn>
                <a:cxn ang="0">
                  <a:pos x="3" y="9"/>
                </a:cxn>
                <a:cxn ang="0">
                  <a:pos x="2" y="12"/>
                </a:cxn>
                <a:cxn ang="0">
                  <a:pos x="0" y="15"/>
                </a:cxn>
                <a:cxn ang="0">
                  <a:pos x="0" y="18"/>
                </a:cxn>
                <a:cxn ang="0">
                  <a:pos x="2" y="21"/>
                </a:cxn>
                <a:cxn ang="0">
                  <a:pos x="3" y="24"/>
                </a:cxn>
                <a:cxn ang="0">
                  <a:pos x="5" y="27"/>
                </a:cxn>
                <a:cxn ang="0">
                  <a:pos x="8" y="30"/>
                </a:cxn>
                <a:cxn ang="0">
                  <a:pos x="11" y="32"/>
                </a:cxn>
                <a:cxn ang="0">
                  <a:pos x="14" y="33"/>
                </a:cxn>
                <a:cxn ang="0">
                  <a:pos x="17" y="33"/>
                </a:cxn>
                <a:cxn ang="0">
                  <a:pos x="20" y="35"/>
                </a:cxn>
              </a:cxnLst>
              <a:rect l="0" t="0" r="r" b="b"/>
              <a:pathLst>
                <a:path w="39" h="35">
                  <a:moveTo>
                    <a:pt x="20" y="35"/>
                  </a:moveTo>
                  <a:lnTo>
                    <a:pt x="21" y="33"/>
                  </a:lnTo>
                  <a:lnTo>
                    <a:pt x="23" y="33"/>
                  </a:lnTo>
                  <a:lnTo>
                    <a:pt x="26" y="33"/>
                  </a:lnTo>
                  <a:lnTo>
                    <a:pt x="27" y="33"/>
                  </a:lnTo>
                  <a:lnTo>
                    <a:pt x="29" y="32"/>
                  </a:lnTo>
                  <a:lnTo>
                    <a:pt x="30" y="30"/>
                  </a:lnTo>
                  <a:lnTo>
                    <a:pt x="32" y="30"/>
                  </a:lnTo>
                  <a:lnTo>
                    <a:pt x="33" y="29"/>
                  </a:lnTo>
                  <a:lnTo>
                    <a:pt x="35" y="27"/>
                  </a:lnTo>
                  <a:lnTo>
                    <a:pt x="36" y="26"/>
                  </a:lnTo>
                  <a:lnTo>
                    <a:pt x="36" y="24"/>
                  </a:lnTo>
                  <a:lnTo>
                    <a:pt x="38" y="23"/>
                  </a:lnTo>
                  <a:lnTo>
                    <a:pt x="38" y="21"/>
                  </a:lnTo>
                  <a:lnTo>
                    <a:pt x="39" y="20"/>
                  </a:lnTo>
                  <a:lnTo>
                    <a:pt x="39" y="18"/>
                  </a:lnTo>
                  <a:lnTo>
                    <a:pt x="39" y="17"/>
                  </a:lnTo>
                  <a:lnTo>
                    <a:pt x="39" y="15"/>
                  </a:lnTo>
                  <a:lnTo>
                    <a:pt x="39" y="14"/>
                  </a:lnTo>
                  <a:lnTo>
                    <a:pt x="38" y="12"/>
                  </a:lnTo>
                  <a:lnTo>
                    <a:pt x="38" y="11"/>
                  </a:lnTo>
                  <a:lnTo>
                    <a:pt x="36" y="9"/>
                  </a:lnTo>
                  <a:lnTo>
                    <a:pt x="36" y="8"/>
                  </a:lnTo>
                  <a:lnTo>
                    <a:pt x="35" y="6"/>
                  </a:lnTo>
                  <a:lnTo>
                    <a:pt x="33" y="5"/>
                  </a:lnTo>
                  <a:lnTo>
                    <a:pt x="32" y="5"/>
                  </a:lnTo>
                  <a:lnTo>
                    <a:pt x="30" y="3"/>
                  </a:lnTo>
                  <a:lnTo>
                    <a:pt x="29" y="2"/>
                  </a:lnTo>
                  <a:lnTo>
                    <a:pt x="27" y="2"/>
                  </a:lnTo>
                  <a:lnTo>
                    <a:pt x="26" y="0"/>
                  </a:lnTo>
                  <a:lnTo>
                    <a:pt x="23" y="0"/>
                  </a:lnTo>
                  <a:lnTo>
                    <a:pt x="21" y="0"/>
                  </a:lnTo>
                  <a:lnTo>
                    <a:pt x="20" y="0"/>
                  </a:lnTo>
                  <a:lnTo>
                    <a:pt x="17" y="0"/>
                  </a:lnTo>
                  <a:lnTo>
                    <a:pt x="15" y="0"/>
                  </a:lnTo>
                  <a:lnTo>
                    <a:pt x="14" y="0"/>
                  </a:lnTo>
                  <a:lnTo>
                    <a:pt x="12" y="2"/>
                  </a:lnTo>
                  <a:lnTo>
                    <a:pt x="11" y="2"/>
                  </a:lnTo>
                  <a:lnTo>
                    <a:pt x="9" y="3"/>
                  </a:lnTo>
                  <a:lnTo>
                    <a:pt x="8" y="5"/>
                  </a:lnTo>
                  <a:lnTo>
                    <a:pt x="6" y="5"/>
                  </a:lnTo>
                  <a:lnTo>
                    <a:pt x="5" y="6"/>
                  </a:lnTo>
                  <a:lnTo>
                    <a:pt x="3" y="8"/>
                  </a:lnTo>
                  <a:lnTo>
                    <a:pt x="3" y="9"/>
                  </a:lnTo>
                  <a:lnTo>
                    <a:pt x="2" y="11"/>
                  </a:lnTo>
                  <a:lnTo>
                    <a:pt x="2" y="12"/>
                  </a:lnTo>
                  <a:lnTo>
                    <a:pt x="2" y="14"/>
                  </a:lnTo>
                  <a:lnTo>
                    <a:pt x="0" y="15"/>
                  </a:lnTo>
                  <a:lnTo>
                    <a:pt x="0" y="17"/>
                  </a:lnTo>
                  <a:lnTo>
                    <a:pt x="0" y="18"/>
                  </a:lnTo>
                  <a:lnTo>
                    <a:pt x="2" y="20"/>
                  </a:lnTo>
                  <a:lnTo>
                    <a:pt x="2" y="21"/>
                  </a:lnTo>
                  <a:lnTo>
                    <a:pt x="2" y="23"/>
                  </a:lnTo>
                  <a:lnTo>
                    <a:pt x="3" y="24"/>
                  </a:lnTo>
                  <a:lnTo>
                    <a:pt x="3" y="26"/>
                  </a:lnTo>
                  <a:lnTo>
                    <a:pt x="5" y="27"/>
                  </a:lnTo>
                  <a:lnTo>
                    <a:pt x="6" y="29"/>
                  </a:lnTo>
                  <a:lnTo>
                    <a:pt x="8" y="30"/>
                  </a:lnTo>
                  <a:lnTo>
                    <a:pt x="9" y="30"/>
                  </a:lnTo>
                  <a:lnTo>
                    <a:pt x="11" y="32"/>
                  </a:lnTo>
                  <a:lnTo>
                    <a:pt x="12" y="33"/>
                  </a:lnTo>
                  <a:lnTo>
                    <a:pt x="14" y="33"/>
                  </a:lnTo>
                  <a:lnTo>
                    <a:pt x="15" y="33"/>
                  </a:lnTo>
                  <a:lnTo>
                    <a:pt x="17" y="33"/>
                  </a:lnTo>
                  <a:lnTo>
                    <a:pt x="20" y="35"/>
                  </a:lnTo>
                  <a:lnTo>
                    <a:pt x="20" y="35"/>
                  </a:lnTo>
                  <a:close/>
                </a:path>
              </a:pathLst>
            </a:custGeom>
            <a:solidFill>
              <a:srgbClr val="FFFF80"/>
            </a:solidFill>
            <a:ln w="9525">
              <a:noFill/>
              <a:round/>
              <a:headEnd/>
              <a:tailEnd/>
            </a:ln>
          </p:spPr>
          <p:txBody>
            <a:bodyPr>
              <a:prstTxWarp prst="textNoShape">
                <a:avLst/>
              </a:prstTxWarp>
            </a:bodyPr>
            <a:lstStyle/>
            <a:p>
              <a:endParaRPr lang="en-US"/>
            </a:p>
          </p:txBody>
        </p:sp>
        <p:sp>
          <p:nvSpPr>
            <p:cNvPr id="3840277" name="Freeform 277"/>
            <p:cNvSpPr>
              <a:spLocks/>
            </p:cNvSpPr>
            <p:nvPr/>
          </p:nvSpPr>
          <p:spPr bwMode="auto">
            <a:xfrm>
              <a:off x="366" y="1444"/>
              <a:ext cx="43" cy="40"/>
            </a:xfrm>
            <a:custGeom>
              <a:avLst/>
              <a:gdLst/>
              <a:ahLst/>
              <a:cxnLst>
                <a:cxn ang="0">
                  <a:pos x="37" y="0"/>
                </a:cxn>
                <a:cxn ang="0">
                  <a:pos x="0" y="39"/>
                </a:cxn>
                <a:cxn ang="0">
                  <a:pos x="4" y="40"/>
                </a:cxn>
                <a:cxn ang="0">
                  <a:pos x="43" y="3"/>
                </a:cxn>
                <a:cxn ang="0">
                  <a:pos x="37" y="0"/>
                </a:cxn>
                <a:cxn ang="0">
                  <a:pos x="37" y="0"/>
                </a:cxn>
              </a:cxnLst>
              <a:rect l="0" t="0" r="r" b="b"/>
              <a:pathLst>
                <a:path w="43" h="40">
                  <a:moveTo>
                    <a:pt x="37" y="0"/>
                  </a:moveTo>
                  <a:lnTo>
                    <a:pt x="0" y="39"/>
                  </a:lnTo>
                  <a:lnTo>
                    <a:pt x="4" y="40"/>
                  </a:lnTo>
                  <a:lnTo>
                    <a:pt x="43" y="3"/>
                  </a:lnTo>
                  <a:lnTo>
                    <a:pt x="37" y="0"/>
                  </a:lnTo>
                  <a:lnTo>
                    <a:pt x="37" y="0"/>
                  </a:lnTo>
                  <a:close/>
                </a:path>
              </a:pathLst>
            </a:custGeom>
            <a:solidFill>
              <a:srgbClr val="F2F2E8"/>
            </a:solidFill>
            <a:ln w="9525">
              <a:noFill/>
              <a:round/>
              <a:headEnd/>
              <a:tailEnd/>
            </a:ln>
          </p:spPr>
          <p:txBody>
            <a:bodyPr>
              <a:prstTxWarp prst="textNoShape">
                <a:avLst/>
              </a:prstTxWarp>
            </a:bodyPr>
            <a:lstStyle/>
            <a:p>
              <a:endParaRPr lang="en-US"/>
            </a:p>
          </p:txBody>
        </p:sp>
        <p:sp>
          <p:nvSpPr>
            <p:cNvPr id="3840278" name="Freeform 278"/>
            <p:cNvSpPr>
              <a:spLocks/>
            </p:cNvSpPr>
            <p:nvPr/>
          </p:nvSpPr>
          <p:spPr bwMode="auto">
            <a:xfrm>
              <a:off x="312" y="1434"/>
              <a:ext cx="61" cy="49"/>
            </a:xfrm>
            <a:custGeom>
              <a:avLst/>
              <a:gdLst/>
              <a:ahLst/>
              <a:cxnLst>
                <a:cxn ang="0">
                  <a:pos x="0" y="1"/>
                </a:cxn>
                <a:cxn ang="0">
                  <a:pos x="55" y="49"/>
                </a:cxn>
                <a:cxn ang="0">
                  <a:pos x="61" y="44"/>
                </a:cxn>
                <a:cxn ang="0">
                  <a:pos x="6" y="0"/>
                </a:cxn>
                <a:cxn ang="0">
                  <a:pos x="0" y="1"/>
                </a:cxn>
                <a:cxn ang="0">
                  <a:pos x="0" y="1"/>
                </a:cxn>
              </a:cxnLst>
              <a:rect l="0" t="0" r="r" b="b"/>
              <a:pathLst>
                <a:path w="61" h="49">
                  <a:moveTo>
                    <a:pt x="0" y="1"/>
                  </a:moveTo>
                  <a:lnTo>
                    <a:pt x="55" y="49"/>
                  </a:lnTo>
                  <a:lnTo>
                    <a:pt x="61" y="44"/>
                  </a:lnTo>
                  <a:lnTo>
                    <a:pt x="6" y="0"/>
                  </a:lnTo>
                  <a:lnTo>
                    <a:pt x="0" y="1"/>
                  </a:lnTo>
                  <a:lnTo>
                    <a:pt x="0" y="1"/>
                  </a:lnTo>
                  <a:close/>
                </a:path>
              </a:pathLst>
            </a:custGeom>
            <a:solidFill>
              <a:srgbClr val="F2F2E8"/>
            </a:solidFill>
            <a:ln w="9525">
              <a:noFill/>
              <a:round/>
              <a:headEnd/>
              <a:tailEnd/>
            </a:ln>
          </p:spPr>
          <p:txBody>
            <a:bodyPr>
              <a:prstTxWarp prst="textNoShape">
                <a:avLst/>
              </a:prstTxWarp>
            </a:bodyPr>
            <a:lstStyle/>
            <a:p>
              <a:endParaRPr lang="en-US"/>
            </a:p>
          </p:txBody>
        </p:sp>
        <p:sp>
          <p:nvSpPr>
            <p:cNvPr id="3840279" name="Freeform 279"/>
            <p:cNvSpPr>
              <a:spLocks/>
            </p:cNvSpPr>
            <p:nvPr/>
          </p:nvSpPr>
          <p:spPr bwMode="auto">
            <a:xfrm>
              <a:off x="279" y="1435"/>
              <a:ext cx="59" cy="48"/>
            </a:xfrm>
            <a:custGeom>
              <a:avLst/>
              <a:gdLst/>
              <a:ahLst/>
              <a:cxnLst>
                <a:cxn ang="0">
                  <a:pos x="0" y="3"/>
                </a:cxn>
                <a:cxn ang="0">
                  <a:pos x="53" y="48"/>
                </a:cxn>
                <a:cxn ang="0">
                  <a:pos x="59" y="45"/>
                </a:cxn>
                <a:cxn ang="0">
                  <a:pos x="6" y="0"/>
                </a:cxn>
                <a:cxn ang="0">
                  <a:pos x="0" y="3"/>
                </a:cxn>
                <a:cxn ang="0">
                  <a:pos x="0" y="3"/>
                </a:cxn>
              </a:cxnLst>
              <a:rect l="0" t="0" r="r" b="b"/>
              <a:pathLst>
                <a:path w="59" h="48">
                  <a:moveTo>
                    <a:pt x="0" y="3"/>
                  </a:moveTo>
                  <a:lnTo>
                    <a:pt x="53" y="48"/>
                  </a:lnTo>
                  <a:lnTo>
                    <a:pt x="59" y="45"/>
                  </a:lnTo>
                  <a:lnTo>
                    <a:pt x="6" y="0"/>
                  </a:lnTo>
                  <a:lnTo>
                    <a:pt x="0" y="3"/>
                  </a:lnTo>
                  <a:lnTo>
                    <a:pt x="0" y="3"/>
                  </a:lnTo>
                  <a:close/>
                </a:path>
              </a:pathLst>
            </a:custGeom>
            <a:solidFill>
              <a:srgbClr val="F2F2E8"/>
            </a:solidFill>
            <a:ln w="9525">
              <a:noFill/>
              <a:round/>
              <a:headEnd/>
              <a:tailEnd/>
            </a:ln>
          </p:spPr>
          <p:txBody>
            <a:bodyPr>
              <a:prstTxWarp prst="textNoShape">
                <a:avLst/>
              </a:prstTxWarp>
            </a:bodyPr>
            <a:lstStyle/>
            <a:p>
              <a:endParaRPr lang="en-US"/>
            </a:p>
          </p:txBody>
        </p:sp>
        <p:sp>
          <p:nvSpPr>
            <p:cNvPr id="3840280" name="Freeform 280"/>
            <p:cNvSpPr>
              <a:spLocks/>
            </p:cNvSpPr>
            <p:nvPr/>
          </p:nvSpPr>
          <p:spPr bwMode="auto">
            <a:xfrm>
              <a:off x="336" y="1484"/>
              <a:ext cx="8" cy="75"/>
            </a:xfrm>
            <a:custGeom>
              <a:avLst/>
              <a:gdLst/>
              <a:ahLst/>
              <a:cxnLst>
                <a:cxn ang="0">
                  <a:pos x="0" y="75"/>
                </a:cxn>
                <a:cxn ang="0">
                  <a:pos x="8" y="75"/>
                </a:cxn>
                <a:cxn ang="0">
                  <a:pos x="8" y="0"/>
                </a:cxn>
                <a:cxn ang="0">
                  <a:pos x="0" y="0"/>
                </a:cxn>
                <a:cxn ang="0">
                  <a:pos x="0" y="75"/>
                </a:cxn>
                <a:cxn ang="0">
                  <a:pos x="0" y="75"/>
                </a:cxn>
              </a:cxnLst>
              <a:rect l="0" t="0" r="r" b="b"/>
              <a:pathLst>
                <a:path w="8" h="75">
                  <a:moveTo>
                    <a:pt x="0" y="75"/>
                  </a:moveTo>
                  <a:lnTo>
                    <a:pt x="8" y="75"/>
                  </a:lnTo>
                  <a:lnTo>
                    <a:pt x="8" y="0"/>
                  </a:lnTo>
                  <a:lnTo>
                    <a:pt x="0" y="0"/>
                  </a:lnTo>
                  <a:lnTo>
                    <a:pt x="0" y="75"/>
                  </a:lnTo>
                  <a:lnTo>
                    <a:pt x="0" y="75"/>
                  </a:lnTo>
                  <a:close/>
                </a:path>
              </a:pathLst>
            </a:custGeom>
            <a:solidFill>
              <a:srgbClr val="F2F2E8"/>
            </a:solidFill>
            <a:ln w="9525">
              <a:noFill/>
              <a:round/>
              <a:headEnd/>
              <a:tailEnd/>
            </a:ln>
          </p:spPr>
          <p:txBody>
            <a:bodyPr>
              <a:prstTxWarp prst="textNoShape">
                <a:avLst/>
              </a:prstTxWarp>
            </a:bodyPr>
            <a:lstStyle/>
            <a:p>
              <a:endParaRPr lang="en-US"/>
            </a:p>
          </p:txBody>
        </p:sp>
        <p:sp>
          <p:nvSpPr>
            <p:cNvPr id="3840281" name="Freeform 281"/>
            <p:cNvSpPr>
              <a:spLocks/>
            </p:cNvSpPr>
            <p:nvPr/>
          </p:nvSpPr>
          <p:spPr bwMode="auto">
            <a:xfrm>
              <a:off x="318" y="1544"/>
              <a:ext cx="40" cy="32"/>
            </a:xfrm>
            <a:custGeom>
              <a:avLst/>
              <a:gdLst/>
              <a:ahLst/>
              <a:cxnLst>
                <a:cxn ang="0">
                  <a:pos x="23" y="32"/>
                </a:cxn>
                <a:cxn ang="0">
                  <a:pos x="26" y="32"/>
                </a:cxn>
                <a:cxn ang="0">
                  <a:pos x="30" y="31"/>
                </a:cxn>
                <a:cxn ang="0">
                  <a:pos x="31" y="29"/>
                </a:cxn>
                <a:cxn ang="0">
                  <a:pos x="34" y="26"/>
                </a:cxn>
                <a:cxn ang="0">
                  <a:pos x="37" y="23"/>
                </a:cxn>
                <a:cxn ang="0">
                  <a:pos x="39" y="20"/>
                </a:cxn>
                <a:cxn ang="0">
                  <a:pos x="39" y="18"/>
                </a:cxn>
                <a:cxn ang="0">
                  <a:pos x="39" y="15"/>
                </a:cxn>
                <a:cxn ang="0">
                  <a:pos x="39" y="10"/>
                </a:cxn>
                <a:cxn ang="0">
                  <a:pos x="37" y="9"/>
                </a:cxn>
                <a:cxn ang="0">
                  <a:pos x="34" y="6"/>
                </a:cxn>
                <a:cxn ang="0">
                  <a:pos x="31" y="3"/>
                </a:cxn>
                <a:cxn ang="0">
                  <a:pos x="30" y="1"/>
                </a:cxn>
                <a:cxn ang="0">
                  <a:pos x="26" y="0"/>
                </a:cxn>
                <a:cxn ang="0">
                  <a:pos x="23" y="0"/>
                </a:cxn>
                <a:cxn ang="0">
                  <a:pos x="18" y="0"/>
                </a:cxn>
                <a:cxn ang="0">
                  <a:pos x="14" y="0"/>
                </a:cxn>
                <a:cxn ang="0">
                  <a:pos x="11" y="1"/>
                </a:cxn>
                <a:cxn ang="0">
                  <a:pos x="8" y="3"/>
                </a:cxn>
                <a:cxn ang="0">
                  <a:pos x="5" y="6"/>
                </a:cxn>
                <a:cxn ang="0">
                  <a:pos x="3" y="9"/>
                </a:cxn>
                <a:cxn ang="0">
                  <a:pos x="2" y="10"/>
                </a:cxn>
                <a:cxn ang="0">
                  <a:pos x="0" y="15"/>
                </a:cxn>
                <a:cxn ang="0">
                  <a:pos x="0" y="18"/>
                </a:cxn>
                <a:cxn ang="0">
                  <a:pos x="2" y="20"/>
                </a:cxn>
                <a:cxn ang="0">
                  <a:pos x="3" y="23"/>
                </a:cxn>
                <a:cxn ang="0">
                  <a:pos x="5" y="26"/>
                </a:cxn>
                <a:cxn ang="0">
                  <a:pos x="8" y="29"/>
                </a:cxn>
                <a:cxn ang="0">
                  <a:pos x="11" y="31"/>
                </a:cxn>
                <a:cxn ang="0">
                  <a:pos x="14" y="32"/>
                </a:cxn>
                <a:cxn ang="0">
                  <a:pos x="18" y="32"/>
                </a:cxn>
                <a:cxn ang="0">
                  <a:pos x="21" y="32"/>
                </a:cxn>
              </a:cxnLst>
              <a:rect l="0" t="0" r="r" b="b"/>
              <a:pathLst>
                <a:path w="40" h="32">
                  <a:moveTo>
                    <a:pt x="21" y="32"/>
                  </a:moveTo>
                  <a:lnTo>
                    <a:pt x="23" y="32"/>
                  </a:lnTo>
                  <a:lnTo>
                    <a:pt x="24" y="32"/>
                  </a:lnTo>
                  <a:lnTo>
                    <a:pt x="26" y="32"/>
                  </a:lnTo>
                  <a:lnTo>
                    <a:pt x="27" y="32"/>
                  </a:lnTo>
                  <a:lnTo>
                    <a:pt x="30" y="31"/>
                  </a:lnTo>
                  <a:lnTo>
                    <a:pt x="31" y="29"/>
                  </a:lnTo>
                  <a:lnTo>
                    <a:pt x="31" y="29"/>
                  </a:lnTo>
                  <a:lnTo>
                    <a:pt x="34" y="28"/>
                  </a:lnTo>
                  <a:lnTo>
                    <a:pt x="34" y="26"/>
                  </a:lnTo>
                  <a:lnTo>
                    <a:pt x="36" y="25"/>
                  </a:lnTo>
                  <a:lnTo>
                    <a:pt x="37" y="23"/>
                  </a:lnTo>
                  <a:lnTo>
                    <a:pt x="37" y="22"/>
                  </a:lnTo>
                  <a:lnTo>
                    <a:pt x="39" y="20"/>
                  </a:lnTo>
                  <a:lnTo>
                    <a:pt x="39" y="19"/>
                  </a:lnTo>
                  <a:lnTo>
                    <a:pt x="39" y="18"/>
                  </a:lnTo>
                  <a:lnTo>
                    <a:pt x="40" y="16"/>
                  </a:lnTo>
                  <a:lnTo>
                    <a:pt x="39" y="15"/>
                  </a:lnTo>
                  <a:lnTo>
                    <a:pt x="39" y="13"/>
                  </a:lnTo>
                  <a:lnTo>
                    <a:pt x="39" y="10"/>
                  </a:lnTo>
                  <a:lnTo>
                    <a:pt x="37" y="10"/>
                  </a:lnTo>
                  <a:lnTo>
                    <a:pt x="37" y="9"/>
                  </a:lnTo>
                  <a:lnTo>
                    <a:pt x="36" y="7"/>
                  </a:lnTo>
                  <a:lnTo>
                    <a:pt x="34" y="6"/>
                  </a:lnTo>
                  <a:lnTo>
                    <a:pt x="34" y="4"/>
                  </a:lnTo>
                  <a:lnTo>
                    <a:pt x="31" y="3"/>
                  </a:lnTo>
                  <a:lnTo>
                    <a:pt x="31" y="3"/>
                  </a:lnTo>
                  <a:lnTo>
                    <a:pt x="30" y="1"/>
                  </a:lnTo>
                  <a:lnTo>
                    <a:pt x="27" y="1"/>
                  </a:lnTo>
                  <a:lnTo>
                    <a:pt x="26" y="0"/>
                  </a:lnTo>
                  <a:lnTo>
                    <a:pt x="24" y="0"/>
                  </a:lnTo>
                  <a:lnTo>
                    <a:pt x="23" y="0"/>
                  </a:lnTo>
                  <a:lnTo>
                    <a:pt x="21" y="0"/>
                  </a:lnTo>
                  <a:lnTo>
                    <a:pt x="18" y="0"/>
                  </a:lnTo>
                  <a:lnTo>
                    <a:pt x="17" y="0"/>
                  </a:lnTo>
                  <a:lnTo>
                    <a:pt x="14" y="0"/>
                  </a:lnTo>
                  <a:lnTo>
                    <a:pt x="14" y="1"/>
                  </a:lnTo>
                  <a:lnTo>
                    <a:pt x="11" y="1"/>
                  </a:lnTo>
                  <a:lnTo>
                    <a:pt x="9" y="3"/>
                  </a:lnTo>
                  <a:lnTo>
                    <a:pt x="8" y="3"/>
                  </a:lnTo>
                  <a:lnTo>
                    <a:pt x="6" y="4"/>
                  </a:lnTo>
                  <a:lnTo>
                    <a:pt x="5" y="6"/>
                  </a:lnTo>
                  <a:lnTo>
                    <a:pt x="5" y="7"/>
                  </a:lnTo>
                  <a:lnTo>
                    <a:pt x="3" y="9"/>
                  </a:lnTo>
                  <a:lnTo>
                    <a:pt x="3" y="10"/>
                  </a:lnTo>
                  <a:lnTo>
                    <a:pt x="2" y="10"/>
                  </a:lnTo>
                  <a:lnTo>
                    <a:pt x="2" y="13"/>
                  </a:lnTo>
                  <a:lnTo>
                    <a:pt x="0" y="15"/>
                  </a:lnTo>
                  <a:lnTo>
                    <a:pt x="0" y="16"/>
                  </a:lnTo>
                  <a:lnTo>
                    <a:pt x="0" y="18"/>
                  </a:lnTo>
                  <a:lnTo>
                    <a:pt x="2" y="19"/>
                  </a:lnTo>
                  <a:lnTo>
                    <a:pt x="2" y="20"/>
                  </a:lnTo>
                  <a:lnTo>
                    <a:pt x="3" y="22"/>
                  </a:lnTo>
                  <a:lnTo>
                    <a:pt x="3" y="23"/>
                  </a:lnTo>
                  <a:lnTo>
                    <a:pt x="5" y="25"/>
                  </a:lnTo>
                  <a:lnTo>
                    <a:pt x="5" y="26"/>
                  </a:lnTo>
                  <a:lnTo>
                    <a:pt x="6" y="28"/>
                  </a:lnTo>
                  <a:lnTo>
                    <a:pt x="8" y="29"/>
                  </a:lnTo>
                  <a:lnTo>
                    <a:pt x="9" y="29"/>
                  </a:lnTo>
                  <a:lnTo>
                    <a:pt x="11" y="31"/>
                  </a:lnTo>
                  <a:lnTo>
                    <a:pt x="14" y="32"/>
                  </a:lnTo>
                  <a:lnTo>
                    <a:pt x="14" y="32"/>
                  </a:lnTo>
                  <a:lnTo>
                    <a:pt x="17" y="32"/>
                  </a:lnTo>
                  <a:lnTo>
                    <a:pt x="18" y="32"/>
                  </a:lnTo>
                  <a:lnTo>
                    <a:pt x="21" y="32"/>
                  </a:lnTo>
                  <a:lnTo>
                    <a:pt x="21" y="32"/>
                  </a:lnTo>
                  <a:close/>
                </a:path>
              </a:pathLst>
            </a:custGeom>
            <a:solidFill>
              <a:srgbClr val="FFFFFF"/>
            </a:solidFill>
            <a:ln w="9525">
              <a:noFill/>
              <a:round/>
              <a:headEnd/>
              <a:tailEnd/>
            </a:ln>
          </p:spPr>
          <p:txBody>
            <a:bodyPr>
              <a:prstTxWarp prst="textNoShape">
                <a:avLst/>
              </a:prstTxWarp>
            </a:bodyPr>
            <a:lstStyle/>
            <a:p>
              <a:endParaRPr lang="en-US"/>
            </a:p>
          </p:txBody>
        </p:sp>
        <p:sp>
          <p:nvSpPr>
            <p:cNvPr id="3840282" name="Freeform 282"/>
            <p:cNvSpPr>
              <a:spLocks/>
            </p:cNvSpPr>
            <p:nvPr/>
          </p:nvSpPr>
          <p:spPr bwMode="auto">
            <a:xfrm>
              <a:off x="263" y="1416"/>
              <a:ext cx="39" cy="34"/>
            </a:xfrm>
            <a:custGeom>
              <a:avLst/>
              <a:gdLst/>
              <a:ahLst/>
              <a:cxnLst>
                <a:cxn ang="0">
                  <a:pos x="21" y="34"/>
                </a:cxn>
                <a:cxn ang="0">
                  <a:pos x="25" y="32"/>
                </a:cxn>
                <a:cxn ang="0">
                  <a:pos x="28" y="31"/>
                </a:cxn>
                <a:cxn ang="0">
                  <a:pos x="31" y="29"/>
                </a:cxn>
                <a:cxn ang="0">
                  <a:pos x="33" y="27"/>
                </a:cxn>
                <a:cxn ang="0">
                  <a:pos x="36" y="25"/>
                </a:cxn>
                <a:cxn ang="0">
                  <a:pos x="37" y="22"/>
                </a:cxn>
                <a:cxn ang="0">
                  <a:pos x="37" y="18"/>
                </a:cxn>
                <a:cxn ang="0">
                  <a:pos x="37" y="15"/>
                </a:cxn>
                <a:cxn ang="0">
                  <a:pos x="37" y="12"/>
                </a:cxn>
                <a:cxn ang="0">
                  <a:pos x="36" y="9"/>
                </a:cxn>
                <a:cxn ang="0">
                  <a:pos x="33" y="6"/>
                </a:cxn>
                <a:cxn ang="0">
                  <a:pos x="31" y="4"/>
                </a:cxn>
                <a:cxn ang="0">
                  <a:pos x="28" y="3"/>
                </a:cxn>
                <a:cxn ang="0">
                  <a:pos x="25" y="1"/>
                </a:cxn>
                <a:cxn ang="0">
                  <a:pos x="21" y="0"/>
                </a:cxn>
                <a:cxn ang="0">
                  <a:pos x="18" y="0"/>
                </a:cxn>
                <a:cxn ang="0">
                  <a:pos x="14" y="1"/>
                </a:cxn>
                <a:cxn ang="0">
                  <a:pos x="9" y="3"/>
                </a:cxn>
                <a:cxn ang="0">
                  <a:pos x="6" y="4"/>
                </a:cxn>
                <a:cxn ang="0">
                  <a:pos x="5" y="6"/>
                </a:cxn>
                <a:cxn ang="0">
                  <a:pos x="2" y="9"/>
                </a:cxn>
                <a:cxn ang="0">
                  <a:pos x="0" y="12"/>
                </a:cxn>
                <a:cxn ang="0">
                  <a:pos x="0" y="15"/>
                </a:cxn>
                <a:cxn ang="0">
                  <a:pos x="0" y="18"/>
                </a:cxn>
                <a:cxn ang="0">
                  <a:pos x="0" y="22"/>
                </a:cxn>
                <a:cxn ang="0">
                  <a:pos x="2" y="25"/>
                </a:cxn>
                <a:cxn ang="0">
                  <a:pos x="5" y="27"/>
                </a:cxn>
                <a:cxn ang="0">
                  <a:pos x="6" y="29"/>
                </a:cxn>
                <a:cxn ang="0">
                  <a:pos x="9" y="31"/>
                </a:cxn>
                <a:cxn ang="0">
                  <a:pos x="14" y="32"/>
                </a:cxn>
                <a:cxn ang="0">
                  <a:pos x="18" y="34"/>
                </a:cxn>
                <a:cxn ang="0">
                  <a:pos x="19" y="34"/>
                </a:cxn>
              </a:cxnLst>
              <a:rect l="0" t="0" r="r" b="b"/>
              <a:pathLst>
                <a:path w="39" h="34">
                  <a:moveTo>
                    <a:pt x="19" y="34"/>
                  </a:moveTo>
                  <a:lnTo>
                    <a:pt x="21" y="34"/>
                  </a:lnTo>
                  <a:lnTo>
                    <a:pt x="22" y="34"/>
                  </a:lnTo>
                  <a:lnTo>
                    <a:pt x="25" y="32"/>
                  </a:lnTo>
                  <a:lnTo>
                    <a:pt x="27" y="32"/>
                  </a:lnTo>
                  <a:lnTo>
                    <a:pt x="28" y="31"/>
                  </a:lnTo>
                  <a:lnTo>
                    <a:pt x="30" y="31"/>
                  </a:lnTo>
                  <a:lnTo>
                    <a:pt x="31" y="29"/>
                  </a:lnTo>
                  <a:lnTo>
                    <a:pt x="33" y="28"/>
                  </a:lnTo>
                  <a:lnTo>
                    <a:pt x="33" y="27"/>
                  </a:lnTo>
                  <a:lnTo>
                    <a:pt x="34" y="27"/>
                  </a:lnTo>
                  <a:lnTo>
                    <a:pt x="36" y="25"/>
                  </a:lnTo>
                  <a:lnTo>
                    <a:pt x="36" y="24"/>
                  </a:lnTo>
                  <a:lnTo>
                    <a:pt x="37" y="22"/>
                  </a:lnTo>
                  <a:lnTo>
                    <a:pt x="37" y="19"/>
                  </a:lnTo>
                  <a:lnTo>
                    <a:pt x="37" y="18"/>
                  </a:lnTo>
                  <a:lnTo>
                    <a:pt x="39" y="16"/>
                  </a:lnTo>
                  <a:lnTo>
                    <a:pt x="37" y="15"/>
                  </a:lnTo>
                  <a:lnTo>
                    <a:pt x="37" y="13"/>
                  </a:lnTo>
                  <a:lnTo>
                    <a:pt x="37" y="12"/>
                  </a:lnTo>
                  <a:lnTo>
                    <a:pt x="36" y="10"/>
                  </a:lnTo>
                  <a:lnTo>
                    <a:pt x="36" y="9"/>
                  </a:lnTo>
                  <a:lnTo>
                    <a:pt x="34" y="7"/>
                  </a:lnTo>
                  <a:lnTo>
                    <a:pt x="33" y="6"/>
                  </a:lnTo>
                  <a:lnTo>
                    <a:pt x="33" y="6"/>
                  </a:lnTo>
                  <a:lnTo>
                    <a:pt x="31" y="4"/>
                  </a:lnTo>
                  <a:lnTo>
                    <a:pt x="30" y="3"/>
                  </a:lnTo>
                  <a:lnTo>
                    <a:pt x="28" y="3"/>
                  </a:lnTo>
                  <a:lnTo>
                    <a:pt x="27" y="1"/>
                  </a:lnTo>
                  <a:lnTo>
                    <a:pt x="25" y="1"/>
                  </a:lnTo>
                  <a:lnTo>
                    <a:pt x="22" y="0"/>
                  </a:lnTo>
                  <a:lnTo>
                    <a:pt x="21" y="0"/>
                  </a:lnTo>
                  <a:lnTo>
                    <a:pt x="19" y="0"/>
                  </a:lnTo>
                  <a:lnTo>
                    <a:pt x="18" y="0"/>
                  </a:lnTo>
                  <a:lnTo>
                    <a:pt x="15" y="0"/>
                  </a:lnTo>
                  <a:lnTo>
                    <a:pt x="14" y="1"/>
                  </a:lnTo>
                  <a:lnTo>
                    <a:pt x="12" y="1"/>
                  </a:lnTo>
                  <a:lnTo>
                    <a:pt x="9" y="3"/>
                  </a:lnTo>
                  <a:lnTo>
                    <a:pt x="8" y="3"/>
                  </a:lnTo>
                  <a:lnTo>
                    <a:pt x="6" y="4"/>
                  </a:lnTo>
                  <a:lnTo>
                    <a:pt x="5" y="6"/>
                  </a:lnTo>
                  <a:lnTo>
                    <a:pt x="5" y="6"/>
                  </a:lnTo>
                  <a:lnTo>
                    <a:pt x="3" y="7"/>
                  </a:lnTo>
                  <a:lnTo>
                    <a:pt x="2" y="9"/>
                  </a:lnTo>
                  <a:lnTo>
                    <a:pt x="2" y="10"/>
                  </a:lnTo>
                  <a:lnTo>
                    <a:pt x="0" y="12"/>
                  </a:lnTo>
                  <a:lnTo>
                    <a:pt x="0" y="13"/>
                  </a:lnTo>
                  <a:lnTo>
                    <a:pt x="0" y="15"/>
                  </a:lnTo>
                  <a:lnTo>
                    <a:pt x="0" y="16"/>
                  </a:lnTo>
                  <a:lnTo>
                    <a:pt x="0" y="18"/>
                  </a:lnTo>
                  <a:lnTo>
                    <a:pt x="0" y="19"/>
                  </a:lnTo>
                  <a:lnTo>
                    <a:pt x="0" y="22"/>
                  </a:lnTo>
                  <a:lnTo>
                    <a:pt x="2" y="24"/>
                  </a:lnTo>
                  <a:lnTo>
                    <a:pt x="2" y="25"/>
                  </a:lnTo>
                  <a:lnTo>
                    <a:pt x="3" y="27"/>
                  </a:lnTo>
                  <a:lnTo>
                    <a:pt x="5" y="27"/>
                  </a:lnTo>
                  <a:lnTo>
                    <a:pt x="5" y="28"/>
                  </a:lnTo>
                  <a:lnTo>
                    <a:pt x="6" y="29"/>
                  </a:lnTo>
                  <a:lnTo>
                    <a:pt x="8" y="31"/>
                  </a:lnTo>
                  <a:lnTo>
                    <a:pt x="9" y="31"/>
                  </a:lnTo>
                  <a:lnTo>
                    <a:pt x="12" y="32"/>
                  </a:lnTo>
                  <a:lnTo>
                    <a:pt x="14" y="32"/>
                  </a:lnTo>
                  <a:lnTo>
                    <a:pt x="15" y="34"/>
                  </a:lnTo>
                  <a:lnTo>
                    <a:pt x="18" y="34"/>
                  </a:lnTo>
                  <a:lnTo>
                    <a:pt x="19" y="34"/>
                  </a:lnTo>
                  <a:lnTo>
                    <a:pt x="19" y="34"/>
                  </a:lnTo>
                  <a:close/>
                </a:path>
              </a:pathLst>
            </a:custGeom>
            <a:solidFill>
              <a:srgbClr val="E64D57"/>
            </a:solidFill>
            <a:ln w="9525">
              <a:noFill/>
              <a:round/>
              <a:headEnd/>
              <a:tailEnd/>
            </a:ln>
          </p:spPr>
          <p:txBody>
            <a:bodyPr>
              <a:prstTxWarp prst="textNoShape">
                <a:avLst/>
              </a:prstTxWarp>
            </a:bodyPr>
            <a:lstStyle/>
            <a:p>
              <a:endParaRPr lang="en-US"/>
            </a:p>
          </p:txBody>
        </p:sp>
        <p:sp>
          <p:nvSpPr>
            <p:cNvPr id="3840283" name="Freeform 283"/>
            <p:cNvSpPr>
              <a:spLocks/>
            </p:cNvSpPr>
            <p:nvPr/>
          </p:nvSpPr>
          <p:spPr bwMode="auto">
            <a:xfrm>
              <a:off x="314" y="1298"/>
              <a:ext cx="64" cy="45"/>
            </a:xfrm>
            <a:custGeom>
              <a:avLst/>
              <a:gdLst/>
              <a:ahLst/>
              <a:cxnLst>
                <a:cxn ang="0">
                  <a:pos x="0" y="42"/>
                </a:cxn>
                <a:cxn ang="0">
                  <a:pos x="59" y="0"/>
                </a:cxn>
                <a:cxn ang="0">
                  <a:pos x="64" y="3"/>
                </a:cxn>
                <a:cxn ang="0">
                  <a:pos x="6" y="45"/>
                </a:cxn>
                <a:cxn ang="0">
                  <a:pos x="0" y="42"/>
                </a:cxn>
                <a:cxn ang="0">
                  <a:pos x="0" y="42"/>
                </a:cxn>
              </a:cxnLst>
              <a:rect l="0" t="0" r="r" b="b"/>
              <a:pathLst>
                <a:path w="64" h="45">
                  <a:moveTo>
                    <a:pt x="0" y="42"/>
                  </a:moveTo>
                  <a:lnTo>
                    <a:pt x="59" y="0"/>
                  </a:lnTo>
                  <a:lnTo>
                    <a:pt x="64" y="3"/>
                  </a:lnTo>
                  <a:lnTo>
                    <a:pt x="6" y="45"/>
                  </a:lnTo>
                  <a:lnTo>
                    <a:pt x="0" y="42"/>
                  </a:lnTo>
                  <a:lnTo>
                    <a:pt x="0" y="42"/>
                  </a:lnTo>
                  <a:close/>
                </a:path>
              </a:pathLst>
            </a:custGeom>
            <a:solidFill>
              <a:srgbClr val="F2F2E8"/>
            </a:solidFill>
            <a:ln w="9525">
              <a:noFill/>
              <a:round/>
              <a:headEnd/>
              <a:tailEnd/>
            </a:ln>
          </p:spPr>
          <p:txBody>
            <a:bodyPr>
              <a:prstTxWarp prst="textNoShape">
                <a:avLst/>
              </a:prstTxWarp>
            </a:bodyPr>
            <a:lstStyle/>
            <a:p>
              <a:endParaRPr lang="en-US"/>
            </a:p>
          </p:txBody>
        </p:sp>
        <p:sp>
          <p:nvSpPr>
            <p:cNvPr id="3840284" name="Freeform 284"/>
            <p:cNvSpPr>
              <a:spLocks/>
            </p:cNvSpPr>
            <p:nvPr/>
          </p:nvSpPr>
          <p:spPr bwMode="auto">
            <a:xfrm>
              <a:off x="279" y="1295"/>
              <a:ext cx="65" cy="45"/>
            </a:xfrm>
            <a:custGeom>
              <a:avLst/>
              <a:gdLst/>
              <a:ahLst/>
              <a:cxnLst>
                <a:cxn ang="0">
                  <a:pos x="0" y="42"/>
                </a:cxn>
                <a:cxn ang="0">
                  <a:pos x="60" y="0"/>
                </a:cxn>
                <a:cxn ang="0">
                  <a:pos x="65" y="3"/>
                </a:cxn>
                <a:cxn ang="0">
                  <a:pos x="6" y="45"/>
                </a:cxn>
                <a:cxn ang="0">
                  <a:pos x="0" y="42"/>
                </a:cxn>
                <a:cxn ang="0">
                  <a:pos x="0" y="42"/>
                </a:cxn>
              </a:cxnLst>
              <a:rect l="0" t="0" r="r" b="b"/>
              <a:pathLst>
                <a:path w="65" h="45">
                  <a:moveTo>
                    <a:pt x="0" y="42"/>
                  </a:moveTo>
                  <a:lnTo>
                    <a:pt x="60" y="0"/>
                  </a:lnTo>
                  <a:lnTo>
                    <a:pt x="65" y="3"/>
                  </a:lnTo>
                  <a:lnTo>
                    <a:pt x="6" y="45"/>
                  </a:lnTo>
                  <a:lnTo>
                    <a:pt x="0" y="42"/>
                  </a:lnTo>
                  <a:lnTo>
                    <a:pt x="0" y="42"/>
                  </a:lnTo>
                  <a:close/>
                </a:path>
              </a:pathLst>
            </a:custGeom>
            <a:solidFill>
              <a:srgbClr val="F2F2E8"/>
            </a:solidFill>
            <a:ln w="9525">
              <a:noFill/>
              <a:round/>
              <a:headEnd/>
              <a:tailEnd/>
            </a:ln>
          </p:spPr>
          <p:txBody>
            <a:bodyPr>
              <a:prstTxWarp prst="textNoShape">
                <a:avLst/>
              </a:prstTxWarp>
            </a:bodyPr>
            <a:lstStyle/>
            <a:p>
              <a:endParaRPr lang="en-US"/>
            </a:p>
          </p:txBody>
        </p:sp>
        <p:sp>
          <p:nvSpPr>
            <p:cNvPr id="3840285" name="Freeform 285"/>
            <p:cNvSpPr>
              <a:spLocks/>
            </p:cNvSpPr>
            <p:nvPr/>
          </p:nvSpPr>
          <p:spPr bwMode="auto">
            <a:xfrm>
              <a:off x="315" y="1280"/>
              <a:ext cx="39" cy="33"/>
            </a:xfrm>
            <a:custGeom>
              <a:avLst/>
              <a:gdLst/>
              <a:ahLst/>
              <a:cxnLst>
                <a:cxn ang="0">
                  <a:pos x="21" y="33"/>
                </a:cxn>
                <a:cxn ang="0">
                  <a:pos x="26" y="33"/>
                </a:cxn>
                <a:cxn ang="0">
                  <a:pos x="29" y="32"/>
                </a:cxn>
                <a:cxn ang="0">
                  <a:pos x="31" y="29"/>
                </a:cxn>
                <a:cxn ang="0">
                  <a:pos x="34" y="27"/>
                </a:cxn>
                <a:cxn ang="0">
                  <a:pos x="36" y="24"/>
                </a:cxn>
                <a:cxn ang="0">
                  <a:pos x="37" y="21"/>
                </a:cxn>
                <a:cxn ang="0">
                  <a:pos x="39" y="18"/>
                </a:cxn>
                <a:cxn ang="0">
                  <a:pos x="39" y="15"/>
                </a:cxn>
                <a:cxn ang="0">
                  <a:pos x="37" y="12"/>
                </a:cxn>
                <a:cxn ang="0">
                  <a:pos x="36" y="9"/>
                </a:cxn>
                <a:cxn ang="0">
                  <a:pos x="34" y="6"/>
                </a:cxn>
                <a:cxn ang="0">
                  <a:pos x="31" y="3"/>
                </a:cxn>
                <a:cxn ang="0">
                  <a:pos x="29" y="2"/>
                </a:cxn>
                <a:cxn ang="0">
                  <a:pos x="26" y="0"/>
                </a:cxn>
                <a:cxn ang="0">
                  <a:pos x="21" y="0"/>
                </a:cxn>
                <a:cxn ang="0">
                  <a:pos x="18" y="0"/>
                </a:cxn>
                <a:cxn ang="0">
                  <a:pos x="14" y="0"/>
                </a:cxn>
                <a:cxn ang="0">
                  <a:pos x="11" y="2"/>
                </a:cxn>
                <a:cxn ang="0">
                  <a:pos x="8" y="3"/>
                </a:cxn>
                <a:cxn ang="0">
                  <a:pos x="5" y="6"/>
                </a:cxn>
                <a:cxn ang="0">
                  <a:pos x="3" y="9"/>
                </a:cxn>
                <a:cxn ang="0">
                  <a:pos x="2" y="12"/>
                </a:cxn>
                <a:cxn ang="0">
                  <a:pos x="0" y="15"/>
                </a:cxn>
                <a:cxn ang="0">
                  <a:pos x="0" y="18"/>
                </a:cxn>
                <a:cxn ang="0">
                  <a:pos x="2" y="21"/>
                </a:cxn>
                <a:cxn ang="0">
                  <a:pos x="3" y="24"/>
                </a:cxn>
                <a:cxn ang="0">
                  <a:pos x="5" y="27"/>
                </a:cxn>
                <a:cxn ang="0">
                  <a:pos x="8" y="29"/>
                </a:cxn>
                <a:cxn ang="0">
                  <a:pos x="11" y="32"/>
                </a:cxn>
                <a:cxn ang="0">
                  <a:pos x="14" y="33"/>
                </a:cxn>
                <a:cxn ang="0">
                  <a:pos x="18" y="33"/>
                </a:cxn>
                <a:cxn ang="0">
                  <a:pos x="20" y="33"/>
                </a:cxn>
              </a:cxnLst>
              <a:rect l="0" t="0" r="r" b="b"/>
              <a:pathLst>
                <a:path w="39" h="33">
                  <a:moveTo>
                    <a:pt x="20" y="33"/>
                  </a:moveTo>
                  <a:lnTo>
                    <a:pt x="21" y="33"/>
                  </a:lnTo>
                  <a:lnTo>
                    <a:pt x="24" y="33"/>
                  </a:lnTo>
                  <a:lnTo>
                    <a:pt x="26" y="33"/>
                  </a:lnTo>
                  <a:lnTo>
                    <a:pt x="27" y="32"/>
                  </a:lnTo>
                  <a:lnTo>
                    <a:pt x="29" y="32"/>
                  </a:lnTo>
                  <a:lnTo>
                    <a:pt x="30" y="30"/>
                  </a:lnTo>
                  <a:lnTo>
                    <a:pt x="31" y="29"/>
                  </a:lnTo>
                  <a:lnTo>
                    <a:pt x="33" y="29"/>
                  </a:lnTo>
                  <a:lnTo>
                    <a:pt x="34" y="27"/>
                  </a:lnTo>
                  <a:lnTo>
                    <a:pt x="34" y="26"/>
                  </a:lnTo>
                  <a:lnTo>
                    <a:pt x="36" y="24"/>
                  </a:lnTo>
                  <a:lnTo>
                    <a:pt x="37" y="23"/>
                  </a:lnTo>
                  <a:lnTo>
                    <a:pt x="37" y="21"/>
                  </a:lnTo>
                  <a:lnTo>
                    <a:pt x="39" y="20"/>
                  </a:lnTo>
                  <a:lnTo>
                    <a:pt x="39" y="18"/>
                  </a:lnTo>
                  <a:lnTo>
                    <a:pt x="39" y="17"/>
                  </a:lnTo>
                  <a:lnTo>
                    <a:pt x="39" y="15"/>
                  </a:lnTo>
                  <a:lnTo>
                    <a:pt x="39" y="14"/>
                  </a:lnTo>
                  <a:lnTo>
                    <a:pt x="37" y="12"/>
                  </a:lnTo>
                  <a:lnTo>
                    <a:pt x="37" y="11"/>
                  </a:lnTo>
                  <a:lnTo>
                    <a:pt x="36" y="9"/>
                  </a:lnTo>
                  <a:lnTo>
                    <a:pt x="34" y="8"/>
                  </a:lnTo>
                  <a:lnTo>
                    <a:pt x="34" y="6"/>
                  </a:lnTo>
                  <a:lnTo>
                    <a:pt x="33" y="5"/>
                  </a:lnTo>
                  <a:lnTo>
                    <a:pt x="31" y="3"/>
                  </a:lnTo>
                  <a:lnTo>
                    <a:pt x="30" y="3"/>
                  </a:lnTo>
                  <a:lnTo>
                    <a:pt x="29" y="2"/>
                  </a:lnTo>
                  <a:lnTo>
                    <a:pt x="27" y="2"/>
                  </a:lnTo>
                  <a:lnTo>
                    <a:pt x="26" y="0"/>
                  </a:lnTo>
                  <a:lnTo>
                    <a:pt x="24" y="0"/>
                  </a:lnTo>
                  <a:lnTo>
                    <a:pt x="21" y="0"/>
                  </a:lnTo>
                  <a:lnTo>
                    <a:pt x="20" y="0"/>
                  </a:lnTo>
                  <a:lnTo>
                    <a:pt x="18" y="0"/>
                  </a:lnTo>
                  <a:lnTo>
                    <a:pt x="17" y="0"/>
                  </a:lnTo>
                  <a:lnTo>
                    <a:pt x="14" y="0"/>
                  </a:lnTo>
                  <a:lnTo>
                    <a:pt x="12" y="2"/>
                  </a:lnTo>
                  <a:lnTo>
                    <a:pt x="11" y="2"/>
                  </a:lnTo>
                  <a:lnTo>
                    <a:pt x="9" y="3"/>
                  </a:lnTo>
                  <a:lnTo>
                    <a:pt x="8" y="3"/>
                  </a:lnTo>
                  <a:lnTo>
                    <a:pt x="6" y="5"/>
                  </a:lnTo>
                  <a:lnTo>
                    <a:pt x="5" y="6"/>
                  </a:lnTo>
                  <a:lnTo>
                    <a:pt x="3" y="8"/>
                  </a:lnTo>
                  <a:lnTo>
                    <a:pt x="3" y="9"/>
                  </a:lnTo>
                  <a:lnTo>
                    <a:pt x="2" y="11"/>
                  </a:lnTo>
                  <a:lnTo>
                    <a:pt x="2" y="12"/>
                  </a:lnTo>
                  <a:lnTo>
                    <a:pt x="0" y="14"/>
                  </a:lnTo>
                  <a:lnTo>
                    <a:pt x="0" y="15"/>
                  </a:lnTo>
                  <a:lnTo>
                    <a:pt x="0" y="17"/>
                  </a:lnTo>
                  <a:lnTo>
                    <a:pt x="0" y="18"/>
                  </a:lnTo>
                  <a:lnTo>
                    <a:pt x="0" y="20"/>
                  </a:lnTo>
                  <a:lnTo>
                    <a:pt x="2" y="21"/>
                  </a:lnTo>
                  <a:lnTo>
                    <a:pt x="2" y="23"/>
                  </a:lnTo>
                  <a:lnTo>
                    <a:pt x="3" y="24"/>
                  </a:lnTo>
                  <a:lnTo>
                    <a:pt x="3" y="26"/>
                  </a:lnTo>
                  <a:lnTo>
                    <a:pt x="5" y="27"/>
                  </a:lnTo>
                  <a:lnTo>
                    <a:pt x="6" y="29"/>
                  </a:lnTo>
                  <a:lnTo>
                    <a:pt x="8" y="29"/>
                  </a:lnTo>
                  <a:lnTo>
                    <a:pt x="9" y="30"/>
                  </a:lnTo>
                  <a:lnTo>
                    <a:pt x="11" y="32"/>
                  </a:lnTo>
                  <a:lnTo>
                    <a:pt x="12" y="32"/>
                  </a:lnTo>
                  <a:lnTo>
                    <a:pt x="14" y="33"/>
                  </a:lnTo>
                  <a:lnTo>
                    <a:pt x="17" y="33"/>
                  </a:lnTo>
                  <a:lnTo>
                    <a:pt x="18" y="33"/>
                  </a:lnTo>
                  <a:lnTo>
                    <a:pt x="20" y="33"/>
                  </a:lnTo>
                  <a:lnTo>
                    <a:pt x="20" y="33"/>
                  </a:lnTo>
                  <a:close/>
                </a:path>
              </a:pathLst>
            </a:custGeom>
            <a:solidFill>
              <a:srgbClr val="FFFFC2"/>
            </a:solidFill>
            <a:ln w="9525">
              <a:noFill/>
              <a:round/>
              <a:headEnd/>
              <a:tailEnd/>
            </a:ln>
          </p:spPr>
          <p:txBody>
            <a:bodyPr>
              <a:prstTxWarp prst="textNoShape">
                <a:avLst/>
              </a:prstTxWarp>
            </a:bodyPr>
            <a:lstStyle/>
            <a:p>
              <a:endParaRPr lang="en-US"/>
            </a:p>
          </p:txBody>
        </p:sp>
        <p:sp>
          <p:nvSpPr>
            <p:cNvPr id="3840286" name="Freeform 286"/>
            <p:cNvSpPr>
              <a:spLocks/>
            </p:cNvSpPr>
            <p:nvPr/>
          </p:nvSpPr>
          <p:spPr bwMode="auto">
            <a:xfrm>
              <a:off x="355" y="1280"/>
              <a:ext cx="39" cy="35"/>
            </a:xfrm>
            <a:custGeom>
              <a:avLst/>
              <a:gdLst/>
              <a:ahLst/>
              <a:cxnLst>
                <a:cxn ang="0">
                  <a:pos x="21" y="35"/>
                </a:cxn>
                <a:cxn ang="0">
                  <a:pos x="26" y="33"/>
                </a:cxn>
                <a:cxn ang="0">
                  <a:pos x="29" y="32"/>
                </a:cxn>
                <a:cxn ang="0">
                  <a:pos x="32" y="30"/>
                </a:cxn>
                <a:cxn ang="0">
                  <a:pos x="35" y="29"/>
                </a:cxn>
                <a:cxn ang="0">
                  <a:pos x="36" y="26"/>
                </a:cxn>
                <a:cxn ang="0">
                  <a:pos x="38" y="23"/>
                </a:cxn>
                <a:cxn ang="0">
                  <a:pos x="39" y="20"/>
                </a:cxn>
                <a:cxn ang="0">
                  <a:pos x="39" y="17"/>
                </a:cxn>
                <a:cxn ang="0">
                  <a:pos x="38" y="12"/>
                </a:cxn>
                <a:cxn ang="0">
                  <a:pos x="36" y="9"/>
                </a:cxn>
                <a:cxn ang="0">
                  <a:pos x="35" y="6"/>
                </a:cxn>
                <a:cxn ang="0">
                  <a:pos x="32" y="5"/>
                </a:cxn>
                <a:cxn ang="0">
                  <a:pos x="29" y="3"/>
                </a:cxn>
                <a:cxn ang="0">
                  <a:pos x="26" y="2"/>
                </a:cxn>
                <a:cxn ang="0">
                  <a:pos x="21" y="0"/>
                </a:cxn>
                <a:cxn ang="0">
                  <a:pos x="18" y="0"/>
                </a:cxn>
                <a:cxn ang="0">
                  <a:pos x="14" y="2"/>
                </a:cxn>
                <a:cxn ang="0">
                  <a:pos x="11" y="3"/>
                </a:cxn>
                <a:cxn ang="0">
                  <a:pos x="8" y="5"/>
                </a:cxn>
                <a:cxn ang="0">
                  <a:pos x="5" y="6"/>
                </a:cxn>
                <a:cxn ang="0">
                  <a:pos x="3" y="9"/>
                </a:cxn>
                <a:cxn ang="0">
                  <a:pos x="2" y="12"/>
                </a:cxn>
                <a:cxn ang="0">
                  <a:pos x="0" y="17"/>
                </a:cxn>
                <a:cxn ang="0">
                  <a:pos x="0" y="20"/>
                </a:cxn>
                <a:cxn ang="0">
                  <a:pos x="2" y="23"/>
                </a:cxn>
                <a:cxn ang="0">
                  <a:pos x="3" y="26"/>
                </a:cxn>
                <a:cxn ang="0">
                  <a:pos x="5" y="29"/>
                </a:cxn>
                <a:cxn ang="0">
                  <a:pos x="8" y="30"/>
                </a:cxn>
                <a:cxn ang="0">
                  <a:pos x="11" y="32"/>
                </a:cxn>
                <a:cxn ang="0">
                  <a:pos x="14" y="33"/>
                </a:cxn>
                <a:cxn ang="0">
                  <a:pos x="18" y="35"/>
                </a:cxn>
                <a:cxn ang="0">
                  <a:pos x="20" y="35"/>
                </a:cxn>
              </a:cxnLst>
              <a:rect l="0" t="0" r="r" b="b"/>
              <a:pathLst>
                <a:path w="39" h="35">
                  <a:moveTo>
                    <a:pt x="20" y="35"/>
                  </a:moveTo>
                  <a:lnTo>
                    <a:pt x="21" y="35"/>
                  </a:lnTo>
                  <a:lnTo>
                    <a:pt x="24" y="35"/>
                  </a:lnTo>
                  <a:lnTo>
                    <a:pt x="26" y="33"/>
                  </a:lnTo>
                  <a:lnTo>
                    <a:pt x="27" y="33"/>
                  </a:lnTo>
                  <a:lnTo>
                    <a:pt x="29" y="32"/>
                  </a:lnTo>
                  <a:lnTo>
                    <a:pt x="30" y="32"/>
                  </a:lnTo>
                  <a:lnTo>
                    <a:pt x="32" y="30"/>
                  </a:lnTo>
                  <a:lnTo>
                    <a:pt x="33" y="29"/>
                  </a:lnTo>
                  <a:lnTo>
                    <a:pt x="35" y="29"/>
                  </a:lnTo>
                  <a:lnTo>
                    <a:pt x="35" y="27"/>
                  </a:lnTo>
                  <a:lnTo>
                    <a:pt x="36" y="26"/>
                  </a:lnTo>
                  <a:lnTo>
                    <a:pt x="38" y="24"/>
                  </a:lnTo>
                  <a:lnTo>
                    <a:pt x="38" y="23"/>
                  </a:lnTo>
                  <a:lnTo>
                    <a:pt x="39" y="21"/>
                  </a:lnTo>
                  <a:lnTo>
                    <a:pt x="39" y="20"/>
                  </a:lnTo>
                  <a:lnTo>
                    <a:pt x="39" y="18"/>
                  </a:lnTo>
                  <a:lnTo>
                    <a:pt x="39" y="17"/>
                  </a:lnTo>
                  <a:lnTo>
                    <a:pt x="39" y="14"/>
                  </a:lnTo>
                  <a:lnTo>
                    <a:pt x="38" y="12"/>
                  </a:lnTo>
                  <a:lnTo>
                    <a:pt x="38" y="11"/>
                  </a:lnTo>
                  <a:lnTo>
                    <a:pt x="36" y="9"/>
                  </a:lnTo>
                  <a:lnTo>
                    <a:pt x="35" y="8"/>
                  </a:lnTo>
                  <a:lnTo>
                    <a:pt x="35" y="6"/>
                  </a:lnTo>
                  <a:lnTo>
                    <a:pt x="33" y="6"/>
                  </a:lnTo>
                  <a:lnTo>
                    <a:pt x="32" y="5"/>
                  </a:lnTo>
                  <a:lnTo>
                    <a:pt x="30" y="3"/>
                  </a:lnTo>
                  <a:lnTo>
                    <a:pt x="29" y="3"/>
                  </a:lnTo>
                  <a:lnTo>
                    <a:pt x="27" y="2"/>
                  </a:lnTo>
                  <a:lnTo>
                    <a:pt x="26" y="2"/>
                  </a:lnTo>
                  <a:lnTo>
                    <a:pt x="24" y="2"/>
                  </a:lnTo>
                  <a:lnTo>
                    <a:pt x="21" y="0"/>
                  </a:lnTo>
                  <a:lnTo>
                    <a:pt x="20" y="0"/>
                  </a:lnTo>
                  <a:lnTo>
                    <a:pt x="18" y="0"/>
                  </a:lnTo>
                  <a:lnTo>
                    <a:pt x="17" y="2"/>
                  </a:lnTo>
                  <a:lnTo>
                    <a:pt x="14" y="2"/>
                  </a:lnTo>
                  <a:lnTo>
                    <a:pt x="12" y="2"/>
                  </a:lnTo>
                  <a:lnTo>
                    <a:pt x="11" y="3"/>
                  </a:lnTo>
                  <a:lnTo>
                    <a:pt x="9" y="3"/>
                  </a:lnTo>
                  <a:lnTo>
                    <a:pt x="8" y="5"/>
                  </a:lnTo>
                  <a:lnTo>
                    <a:pt x="6" y="6"/>
                  </a:lnTo>
                  <a:lnTo>
                    <a:pt x="5" y="6"/>
                  </a:lnTo>
                  <a:lnTo>
                    <a:pt x="3" y="8"/>
                  </a:lnTo>
                  <a:lnTo>
                    <a:pt x="3" y="9"/>
                  </a:lnTo>
                  <a:lnTo>
                    <a:pt x="2" y="11"/>
                  </a:lnTo>
                  <a:lnTo>
                    <a:pt x="2" y="12"/>
                  </a:lnTo>
                  <a:lnTo>
                    <a:pt x="0" y="14"/>
                  </a:lnTo>
                  <a:lnTo>
                    <a:pt x="0" y="17"/>
                  </a:lnTo>
                  <a:lnTo>
                    <a:pt x="0" y="18"/>
                  </a:lnTo>
                  <a:lnTo>
                    <a:pt x="0" y="20"/>
                  </a:lnTo>
                  <a:lnTo>
                    <a:pt x="0" y="21"/>
                  </a:lnTo>
                  <a:lnTo>
                    <a:pt x="2" y="23"/>
                  </a:lnTo>
                  <a:lnTo>
                    <a:pt x="2" y="24"/>
                  </a:lnTo>
                  <a:lnTo>
                    <a:pt x="3" y="26"/>
                  </a:lnTo>
                  <a:lnTo>
                    <a:pt x="3" y="27"/>
                  </a:lnTo>
                  <a:lnTo>
                    <a:pt x="5" y="29"/>
                  </a:lnTo>
                  <a:lnTo>
                    <a:pt x="6" y="29"/>
                  </a:lnTo>
                  <a:lnTo>
                    <a:pt x="8" y="30"/>
                  </a:lnTo>
                  <a:lnTo>
                    <a:pt x="9" y="32"/>
                  </a:lnTo>
                  <a:lnTo>
                    <a:pt x="11" y="32"/>
                  </a:lnTo>
                  <a:lnTo>
                    <a:pt x="12" y="33"/>
                  </a:lnTo>
                  <a:lnTo>
                    <a:pt x="14" y="33"/>
                  </a:lnTo>
                  <a:lnTo>
                    <a:pt x="17" y="35"/>
                  </a:lnTo>
                  <a:lnTo>
                    <a:pt x="18" y="35"/>
                  </a:lnTo>
                  <a:lnTo>
                    <a:pt x="20" y="35"/>
                  </a:lnTo>
                  <a:lnTo>
                    <a:pt x="20" y="35"/>
                  </a:lnTo>
                  <a:close/>
                </a:path>
              </a:pathLst>
            </a:custGeom>
            <a:solidFill>
              <a:srgbClr val="FFFFFF"/>
            </a:solidFill>
            <a:ln w="9525">
              <a:noFill/>
              <a:round/>
              <a:headEnd/>
              <a:tailEnd/>
            </a:ln>
          </p:spPr>
          <p:txBody>
            <a:bodyPr>
              <a:prstTxWarp prst="textNoShape">
                <a:avLst/>
              </a:prstTxWarp>
            </a:bodyPr>
            <a:lstStyle/>
            <a:p>
              <a:endParaRPr lang="en-US"/>
            </a:p>
          </p:txBody>
        </p:sp>
        <p:sp>
          <p:nvSpPr>
            <p:cNvPr id="3840287" name="Freeform 287"/>
            <p:cNvSpPr>
              <a:spLocks/>
            </p:cNvSpPr>
            <p:nvPr/>
          </p:nvSpPr>
          <p:spPr bwMode="auto">
            <a:xfrm>
              <a:off x="262" y="1326"/>
              <a:ext cx="38" cy="33"/>
            </a:xfrm>
            <a:custGeom>
              <a:avLst/>
              <a:gdLst/>
              <a:ahLst/>
              <a:cxnLst>
                <a:cxn ang="0">
                  <a:pos x="20" y="33"/>
                </a:cxn>
                <a:cxn ang="0">
                  <a:pos x="23" y="33"/>
                </a:cxn>
                <a:cxn ang="0">
                  <a:pos x="28" y="32"/>
                </a:cxn>
                <a:cxn ang="0">
                  <a:pos x="31" y="30"/>
                </a:cxn>
                <a:cxn ang="0">
                  <a:pos x="34" y="27"/>
                </a:cxn>
                <a:cxn ang="0">
                  <a:pos x="35" y="24"/>
                </a:cxn>
                <a:cxn ang="0">
                  <a:pos x="37" y="21"/>
                </a:cxn>
                <a:cxn ang="0">
                  <a:pos x="38" y="18"/>
                </a:cxn>
                <a:cxn ang="0">
                  <a:pos x="38" y="15"/>
                </a:cxn>
                <a:cxn ang="0">
                  <a:pos x="37" y="12"/>
                </a:cxn>
                <a:cxn ang="0">
                  <a:pos x="35" y="9"/>
                </a:cxn>
                <a:cxn ang="0">
                  <a:pos x="34" y="6"/>
                </a:cxn>
                <a:cxn ang="0">
                  <a:pos x="31" y="3"/>
                </a:cxn>
                <a:cxn ang="0">
                  <a:pos x="28" y="2"/>
                </a:cxn>
                <a:cxn ang="0">
                  <a:pos x="23" y="0"/>
                </a:cxn>
                <a:cxn ang="0">
                  <a:pos x="20" y="0"/>
                </a:cxn>
                <a:cxn ang="0">
                  <a:pos x="17" y="0"/>
                </a:cxn>
                <a:cxn ang="0">
                  <a:pos x="13" y="0"/>
                </a:cxn>
                <a:cxn ang="0">
                  <a:pos x="9" y="2"/>
                </a:cxn>
                <a:cxn ang="0">
                  <a:pos x="6" y="3"/>
                </a:cxn>
                <a:cxn ang="0">
                  <a:pos x="4" y="6"/>
                </a:cxn>
                <a:cxn ang="0">
                  <a:pos x="1" y="9"/>
                </a:cxn>
                <a:cxn ang="0">
                  <a:pos x="0" y="12"/>
                </a:cxn>
                <a:cxn ang="0">
                  <a:pos x="0" y="15"/>
                </a:cxn>
                <a:cxn ang="0">
                  <a:pos x="0" y="18"/>
                </a:cxn>
                <a:cxn ang="0">
                  <a:pos x="0" y="21"/>
                </a:cxn>
                <a:cxn ang="0">
                  <a:pos x="1" y="24"/>
                </a:cxn>
                <a:cxn ang="0">
                  <a:pos x="4" y="27"/>
                </a:cxn>
                <a:cxn ang="0">
                  <a:pos x="6" y="30"/>
                </a:cxn>
                <a:cxn ang="0">
                  <a:pos x="9" y="32"/>
                </a:cxn>
                <a:cxn ang="0">
                  <a:pos x="13" y="33"/>
                </a:cxn>
                <a:cxn ang="0">
                  <a:pos x="17" y="33"/>
                </a:cxn>
                <a:cxn ang="0">
                  <a:pos x="19" y="33"/>
                </a:cxn>
              </a:cxnLst>
              <a:rect l="0" t="0" r="r" b="b"/>
              <a:pathLst>
                <a:path w="38" h="33">
                  <a:moveTo>
                    <a:pt x="19" y="33"/>
                  </a:moveTo>
                  <a:lnTo>
                    <a:pt x="20" y="33"/>
                  </a:lnTo>
                  <a:lnTo>
                    <a:pt x="22" y="33"/>
                  </a:lnTo>
                  <a:lnTo>
                    <a:pt x="23" y="33"/>
                  </a:lnTo>
                  <a:lnTo>
                    <a:pt x="26" y="32"/>
                  </a:lnTo>
                  <a:lnTo>
                    <a:pt x="28" y="32"/>
                  </a:lnTo>
                  <a:lnTo>
                    <a:pt x="29" y="30"/>
                  </a:lnTo>
                  <a:lnTo>
                    <a:pt x="31" y="30"/>
                  </a:lnTo>
                  <a:lnTo>
                    <a:pt x="32" y="29"/>
                  </a:lnTo>
                  <a:lnTo>
                    <a:pt x="34" y="27"/>
                  </a:lnTo>
                  <a:lnTo>
                    <a:pt x="34" y="26"/>
                  </a:lnTo>
                  <a:lnTo>
                    <a:pt x="35" y="24"/>
                  </a:lnTo>
                  <a:lnTo>
                    <a:pt x="37" y="23"/>
                  </a:lnTo>
                  <a:lnTo>
                    <a:pt x="37" y="21"/>
                  </a:lnTo>
                  <a:lnTo>
                    <a:pt x="37" y="20"/>
                  </a:lnTo>
                  <a:lnTo>
                    <a:pt x="38" y="18"/>
                  </a:lnTo>
                  <a:lnTo>
                    <a:pt x="38" y="17"/>
                  </a:lnTo>
                  <a:lnTo>
                    <a:pt x="38" y="15"/>
                  </a:lnTo>
                  <a:lnTo>
                    <a:pt x="37" y="14"/>
                  </a:lnTo>
                  <a:lnTo>
                    <a:pt x="37" y="12"/>
                  </a:lnTo>
                  <a:lnTo>
                    <a:pt x="37" y="11"/>
                  </a:lnTo>
                  <a:lnTo>
                    <a:pt x="35" y="9"/>
                  </a:lnTo>
                  <a:lnTo>
                    <a:pt x="34" y="8"/>
                  </a:lnTo>
                  <a:lnTo>
                    <a:pt x="34" y="6"/>
                  </a:lnTo>
                  <a:lnTo>
                    <a:pt x="32" y="5"/>
                  </a:lnTo>
                  <a:lnTo>
                    <a:pt x="31" y="3"/>
                  </a:lnTo>
                  <a:lnTo>
                    <a:pt x="29" y="3"/>
                  </a:lnTo>
                  <a:lnTo>
                    <a:pt x="28" y="2"/>
                  </a:lnTo>
                  <a:lnTo>
                    <a:pt x="26" y="2"/>
                  </a:lnTo>
                  <a:lnTo>
                    <a:pt x="23" y="0"/>
                  </a:lnTo>
                  <a:lnTo>
                    <a:pt x="22" y="0"/>
                  </a:lnTo>
                  <a:lnTo>
                    <a:pt x="20" y="0"/>
                  </a:lnTo>
                  <a:lnTo>
                    <a:pt x="19" y="0"/>
                  </a:lnTo>
                  <a:lnTo>
                    <a:pt x="17" y="0"/>
                  </a:lnTo>
                  <a:lnTo>
                    <a:pt x="15" y="0"/>
                  </a:lnTo>
                  <a:lnTo>
                    <a:pt x="13" y="0"/>
                  </a:lnTo>
                  <a:lnTo>
                    <a:pt x="12" y="2"/>
                  </a:lnTo>
                  <a:lnTo>
                    <a:pt x="9" y="2"/>
                  </a:lnTo>
                  <a:lnTo>
                    <a:pt x="7" y="3"/>
                  </a:lnTo>
                  <a:lnTo>
                    <a:pt x="6" y="3"/>
                  </a:lnTo>
                  <a:lnTo>
                    <a:pt x="6" y="5"/>
                  </a:lnTo>
                  <a:lnTo>
                    <a:pt x="4" y="6"/>
                  </a:lnTo>
                  <a:lnTo>
                    <a:pt x="3" y="8"/>
                  </a:lnTo>
                  <a:lnTo>
                    <a:pt x="1" y="9"/>
                  </a:lnTo>
                  <a:lnTo>
                    <a:pt x="1" y="11"/>
                  </a:lnTo>
                  <a:lnTo>
                    <a:pt x="0" y="12"/>
                  </a:lnTo>
                  <a:lnTo>
                    <a:pt x="0" y="14"/>
                  </a:lnTo>
                  <a:lnTo>
                    <a:pt x="0" y="15"/>
                  </a:lnTo>
                  <a:lnTo>
                    <a:pt x="0" y="17"/>
                  </a:lnTo>
                  <a:lnTo>
                    <a:pt x="0" y="18"/>
                  </a:lnTo>
                  <a:lnTo>
                    <a:pt x="0" y="20"/>
                  </a:lnTo>
                  <a:lnTo>
                    <a:pt x="0" y="21"/>
                  </a:lnTo>
                  <a:lnTo>
                    <a:pt x="1" y="23"/>
                  </a:lnTo>
                  <a:lnTo>
                    <a:pt x="1" y="24"/>
                  </a:lnTo>
                  <a:lnTo>
                    <a:pt x="3" y="26"/>
                  </a:lnTo>
                  <a:lnTo>
                    <a:pt x="4" y="27"/>
                  </a:lnTo>
                  <a:lnTo>
                    <a:pt x="6" y="29"/>
                  </a:lnTo>
                  <a:lnTo>
                    <a:pt x="6" y="30"/>
                  </a:lnTo>
                  <a:lnTo>
                    <a:pt x="7" y="30"/>
                  </a:lnTo>
                  <a:lnTo>
                    <a:pt x="9" y="32"/>
                  </a:lnTo>
                  <a:lnTo>
                    <a:pt x="12" y="32"/>
                  </a:lnTo>
                  <a:lnTo>
                    <a:pt x="13" y="33"/>
                  </a:lnTo>
                  <a:lnTo>
                    <a:pt x="15" y="33"/>
                  </a:lnTo>
                  <a:lnTo>
                    <a:pt x="17" y="33"/>
                  </a:lnTo>
                  <a:lnTo>
                    <a:pt x="19" y="33"/>
                  </a:lnTo>
                  <a:lnTo>
                    <a:pt x="19" y="33"/>
                  </a:lnTo>
                  <a:close/>
                </a:path>
              </a:pathLst>
            </a:custGeom>
            <a:solidFill>
              <a:srgbClr val="E64D57"/>
            </a:solidFill>
            <a:ln w="9525">
              <a:noFill/>
              <a:round/>
              <a:headEnd/>
              <a:tailEnd/>
            </a:ln>
          </p:spPr>
          <p:txBody>
            <a:bodyPr>
              <a:prstTxWarp prst="textNoShape">
                <a:avLst/>
              </a:prstTxWarp>
            </a:bodyPr>
            <a:lstStyle/>
            <a:p>
              <a:endParaRPr lang="en-US"/>
            </a:p>
          </p:txBody>
        </p:sp>
        <p:sp>
          <p:nvSpPr>
            <p:cNvPr id="3840288" name="Freeform 288"/>
            <p:cNvSpPr>
              <a:spLocks/>
            </p:cNvSpPr>
            <p:nvPr/>
          </p:nvSpPr>
          <p:spPr bwMode="auto">
            <a:xfrm>
              <a:off x="351" y="1465"/>
              <a:ext cx="39" cy="33"/>
            </a:xfrm>
            <a:custGeom>
              <a:avLst/>
              <a:gdLst/>
              <a:ahLst/>
              <a:cxnLst>
                <a:cxn ang="0">
                  <a:pos x="21" y="33"/>
                </a:cxn>
                <a:cxn ang="0">
                  <a:pos x="25" y="33"/>
                </a:cxn>
                <a:cxn ang="0">
                  <a:pos x="28" y="31"/>
                </a:cxn>
                <a:cxn ang="0">
                  <a:pos x="31" y="30"/>
                </a:cxn>
                <a:cxn ang="0">
                  <a:pos x="34" y="27"/>
                </a:cxn>
                <a:cxn ang="0">
                  <a:pos x="36" y="24"/>
                </a:cxn>
                <a:cxn ang="0">
                  <a:pos x="37" y="21"/>
                </a:cxn>
                <a:cxn ang="0">
                  <a:pos x="39" y="18"/>
                </a:cxn>
                <a:cxn ang="0">
                  <a:pos x="39" y="15"/>
                </a:cxn>
                <a:cxn ang="0">
                  <a:pos x="37" y="10"/>
                </a:cxn>
                <a:cxn ang="0">
                  <a:pos x="36" y="7"/>
                </a:cxn>
                <a:cxn ang="0">
                  <a:pos x="34" y="6"/>
                </a:cxn>
                <a:cxn ang="0">
                  <a:pos x="31" y="3"/>
                </a:cxn>
                <a:cxn ang="0">
                  <a:pos x="28" y="1"/>
                </a:cxn>
                <a:cxn ang="0">
                  <a:pos x="25" y="0"/>
                </a:cxn>
                <a:cxn ang="0">
                  <a:pos x="21" y="0"/>
                </a:cxn>
                <a:cxn ang="0">
                  <a:pos x="18" y="0"/>
                </a:cxn>
                <a:cxn ang="0">
                  <a:pos x="13" y="0"/>
                </a:cxn>
                <a:cxn ang="0">
                  <a:pos x="10" y="1"/>
                </a:cxn>
                <a:cxn ang="0">
                  <a:pos x="7" y="3"/>
                </a:cxn>
                <a:cxn ang="0">
                  <a:pos x="4" y="6"/>
                </a:cxn>
                <a:cxn ang="0">
                  <a:pos x="1" y="7"/>
                </a:cxn>
                <a:cxn ang="0">
                  <a:pos x="1" y="10"/>
                </a:cxn>
                <a:cxn ang="0">
                  <a:pos x="0" y="15"/>
                </a:cxn>
                <a:cxn ang="0">
                  <a:pos x="0" y="18"/>
                </a:cxn>
                <a:cxn ang="0">
                  <a:pos x="1" y="21"/>
                </a:cxn>
                <a:cxn ang="0">
                  <a:pos x="1" y="24"/>
                </a:cxn>
                <a:cxn ang="0">
                  <a:pos x="4" y="27"/>
                </a:cxn>
                <a:cxn ang="0">
                  <a:pos x="7" y="30"/>
                </a:cxn>
                <a:cxn ang="0">
                  <a:pos x="10" y="31"/>
                </a:cxn>
                <a:cxn ang="0">
                  <a:pos x="13" y="33"/>
                </a:cxn>
                <a:cxn ang="0">
                  <a:pos x="18" y="33"/>
                </a:cxn>
                <a:cxn ang="0">
                  <a:pos x="19" y="33"/>
                </a:cxn>
              </a:cxnLst>
              <a:rect l="0" t="0" r="r" b="b"/>
              <a:pathLst>
                <a:path w="39" h="33">
                  <a:moveTo>
                    <a:pt x="19" y="33"/>
                  </a:moveTo>
                  <a:lnTo>
                    <a:pt x="21" y="33"/>
                  </a:lnTo>
                  <a:lnTo>
                    <a:pt x="24" y="33"/>
                  </a:lnTo>
                  <a:lnTo>
                    <a:pt x="25" y="33"/>
                  </a:lnTo>
                  <a:lnTo>
                    <a:pt x="27" y="31"/>
                  </a:lnTo>
                  <a:lnTo>
                    <a:pt x="28" y="31"/>
                  </a:lnTo>
                  <a:lnTo>
                    <a:pt x="30" y="30"/>
                  </a:lnTo>
                  <a:lnTo>
                    <a:pt x="31" y="30"/>
                  </a:lnTo>
                  <a:lnTo>
                    <a:pt x="33" y="28"/>
                  </a:lnTo>
                  <a:lnTo>
                    <a:pt x="34" y="27"/>
                  </a:lnTo>
                  <a:lnTo>
                    <a:pt x="34" y="25"/>
                  </a:lnTo>
                  <a:lnTo>
                    <a:pt x="36" y="24"/>
                  </a:lnTo>
                  <a:lnTo>
                    <a:pt x="37" y="22"/>
                  </a:lnTo>
                  <a:lnTo>
                    <a:pt x="37" y="21"/>
                  </a:lnTo>
                  <a:lnTo>
                    <a:pt x="39" y="19"/>
                  </a:lnTo>
                  <a:lnTo>
                    <a:pt x="39" y="18"/>
                  </a:lnTo>
                  <a:lnTo>
                    <a:pt x="39" y="16"/>
                  </a:lnTo>
                  <a:lnTo>
                    <a:pt x="39" y="15"/>
                  </a:lnTo>
                  <a:lnTo>
                    <a:pt x="39" y="13"/>
                  </a:lnTo>
                  <a:lnTo>
                    <a:pt x="37" y="10"/>
                  </a:lnTo>
                  <a:lnTo>
                    <a:pt x="37" y="10"/>
                  </a:lnTo>
                  <a:lnTo>
                    <a:pt x="36" y="7"/>
                  </a:lnTo>
                  <a:lnTo>
                    <a:pt x="34" y="6"/>
                  </a:lnTo>
                  <a:lnTo>
                    <a:pt x="34" y="6"/>
                  </a:lnTo>
                  <a:lnTo>
                    <a:pt x="33" y="4"/>
                  </a:lnTo>
                  <a:lnTo>
                    <a:pt x="31" y="3"/>
                  </a:lnTo>
                  <a:lnTo>
                    <a:pt x="30" y="3"/>
                  </a:lnTo>
                  <a:lnTo>
                    <a:pt x="28" y="1"/>
                  </a:lnTo>
                  <a:lnTo>
                    <a:pt x="27" y="1"/>
                  </a:lnTo>
                  <a:lnTo>
                    <a:pt x="25" y="0"/>
                  </a:lnTo>
                  <a:lnTo>
                    <a:pt x="24" y="0"/>
                  </a:lnTo>
                  <a:lnTo>
                    <a:pt x="21" y="0"/>
                  </a:lnTo>
                  <a:lnTo>
                    <a:pt x="19" y="0"/>
                  </a:lnTo>
                  <a:lnTo>
                    <a:pt x="18" y="0"/>
                  </a:lnTo>
                  <a:lnTo>
                    <a:pt x="15" y="0"/>
                  </a:lnTo>
                  <a:lnTo>
                    <a:pt x="13" y="0"/>
                  </a:lnTo>
                  <a:lnTo>
                    <a:pt x="12" y="1"/>
                  </a:lnTo>
                  <a:lnTo>
                    <a:pt x="10" y="1"/>
                  </a:lnTo>
                  <a:lnTo>
                    <a:pt x="7" y="3"/>
                  </a:lnTo>
                  <a:lnTo>
                    <a:pt x="7" y="3"/>
                  </a:lnTo>
                  <a:lnTo>
                    <a:pt x="6" y="4"/>
                  </a:lnTo>
                  <a:lnTo>
                    <a:pt x="4" y="6"/>
                  </a:lnTo>
                  <a:lnTo>
                    <a:pt x="3" y="6"/>
                  </a:lnTo>
                  <a:lnTo>
                    <a:pt x="1" y="7"/>
                  </a:lnTo>
                  <a:lnTo>
                    <a:pt x="1" y="10"/>
                  </a:lnTo>
                  <a:lnTo>
                    <a:pt x="1" y="10"/>
                  </a:lnTo>
                  <a:lnTo>
                    <a:pt x="0" y="13"/>
                  </a:lnTo>
                  <a:lnTo>
                    <a:pt x="0" y="15"/>
                  </a:lnTo>
                  <a:lnTo>
                    <a:pt x="0" y="16"/>
                  </a:lnTo>
                  <a:lnTo>
                    <a:pt x="0" y="18"/>
                  </a:lnTo>
                  <a:lnTo>
                    <a:pt x="0" y="19"/>
                  </a:lnTo>
                  <a:lnTo>
                    <a:pt x="1" y="21"/>
                  </a:lnTo>
                  <a:lnTo>
                    <a:pt x="1" y="22"/>
                  </a:lnTo>
                  <a:lnTo>
                    <a:pt x="1" y="24"/>
                  </a:lnTo>
                  <a:lnTo>
                    <a:pt x="3" y="25"/>
                  </a:lnTo>
                  <a:lnTo>
                    <a:pt x="4" y="27"/>
                  </a:lnTo>
                  <a:lnTo>
                    <a:pt x="6" y="28"/>
                  </a:lnTo>
                  <a:lnTo>
                    <a:pt x="7" y="30"/>
                  </a:lnTo>
                  <a:lnTo>
                    <a:pt x="7" y="30"/>
                  </a:lnTo>
                  <a:lnTo>
                    <a:pt x="10" y="31"/>
                  </a:lnTo>
                  <a:lnTo>
                    <a:pt x="12" y="31"/>
                  </a:lnTo>
                  <a:lnTo>
                    <a:pt x="13" y="33"/>
                  </a:lnTo>
                  <a:lnTo>
                    <a:pt x="15" y="33"/>
                  </a:lnTo>
                  <a:lnTo>
                    <a:pt x="18" y="33"/>
                  </a:lnTo>
                  <a:lnTo>
                    <a:pt x="19" y="33"/>
                  </a:lnTo>
                  <a:lnTo>
                    <a:pt x="19" y="33"/>
                  </a:lnTo>
                  <a:close/>
                </a:path>
              </a:pathLst>
            </a:custGeom>
            <a:solidFill>
              <a:srgbClr val="FFFFC2"/>
            </a:solidFill>
            <a:ln w="9525">
              <a:noFill/>
              <a:round/>
              <a:headEnd/>
              <a:tailEnd/>
            </a:ln>
          </p:spPr>
          <p:txBody>
            <a:bodyPr>
              <a:prstTxWarp prst="textNoShape">
                <a:avLst/>
              </a:prstTxWarp>
            </a:bodyPr>
            <a:lstStyle/>
            <a:p>
              <a:endParaRPr lang="en-US"/>
            </a:p>
          </p:txBody>
        </p:sp>
        <p:sp>
          <p:nvSpPr>
            <p:cNvPr id="3840289" name="Freeform 289"/>
            <p:cNvSpPr>
              <a:spLocks/>
            </p:cNvSpPr>
            <p:nvPr/>
          </p:nvSpPr>
          <p:spPr bwMode="auto">
            <a:xfrm>
              <a:off x="318" y="1466"/>
              <a:ext cx="37" cy="33"/>
            </a:xfrm>
            <a:custGeom>
              <a:avLst/>
              <a:gdLst/>
              <a:ahLst/>
              <a:cxnLst>
                <a:cxn ang="0">
                  <a:pos x="21" y="33"/>
                </a:cxn>
                <a:cxn ang="0">
                  <a:pos x="24" y="33"/>
                </a:cxn>
                <a:cxn ang="0">
                  <a:pos x="27" y="32"/>
                </a:cxn>
                <a:cxn ang="0">
                  <a:pos x="30" y="30"/>
                </a:cxn>
                <a:cxn ang="0">
                  <a:pos x="33" y="27"/>
                </a:cxn>
                <a:cxn ang="0">
                  <a:pos x="34" y="24"/>
                </a:cxn>
                <a:cxn ang="0">
                  <a:pos x="36" y="21"/>
                </a:cxn>
                <a:cxn ang="0">
                  <a:pos x="37" y="18"/>
                </a:cxn>
                <a:cxn ang="0">
                  <a:pos x="37" y="15"/>
                </a:cxn>
                <a:cxn ang="0">
                  <a:pos x="36" y="12"/>
                </a:cxn>
                <a:cxn ang="0">
                  <a:pos x="34" y="8"/>
                </a:cxn>
                <a:cxn ang="0">
                  <a:pos x="33" y="6"/>
                </a:cxn>
                <a:cxn ang="0">
                  <a:pos x="30" y="3"/>
                </a:cxn>
                <a:cxn ang="0">
                  <a:pos x="27" y="2"/>
                </a:cxn>
                <a:cxn ang="0">
                  <a:pos x="24" y="0"/>
                </a:cxn>
                <a:cxn ang="0">
                  <a:pos x="21" y="0"/>
                </a:cxn>
                <a:cxn ang="0">
                  <a:pos x="17" y="0"/>
                </a:cxn>
                <a:cxn ang="0">
                  <a:pos x="12" y="0"/>
                </a:cxn>
                <a:cxn ang="0">
                  <a:pos x="9" y="2"/>
                </a:cxn>
                <a:cxn ang="0">
                  <a:pos x="6" y="3"/>
                </a:cxn>
                <a:cxn ang="0">
                  <a:pos x="3" y="6"/>
                </a:cxn>
                <a:cxn ang="0">
                  <a:pos x="2" y="8"/>
                </a:cxn>
                <a:cxn ang="0">
                  <a:pos x="0" y="12"/>
                </a:cxn>
                <a:cxn ang="0">
                  <a:pos x="0" y="15"/>
                </a:cxn>
                <a:cxn ang="0">
                  <a:pos x="0" y="18"/>
                </a:cxn>
                <a:cxn ang="0">
                  <a:pos x="0" y="21"/>
                </a:cxn>
                <a:cxn ang="0">
                  <a:pos x="2" y="24"/>
                </a:cxn>
                <a:cxn ang="0">
                  <a:pos x="3" y="27"/>
                </a:cxn>
                <a:cxn ang="0">
                  <a:pos x="6" y="30"/>
                </a:cxn>
                <a:cxn ang="0">
                  <a:pos x="9" y="32"/>
                </a:cxn>
                <a:cxn ang="0">
                  <a:pos x="12" y="33"/>
                </a:cxn>
                <a:cxn ang="0">
                  <a:pos x="17" y="33"/>
                </a:cxn>
                <a:cxn ang="0">
                  <a:pos x="18" y="33"/>
                </a:cxn>
              </a:cxnLst>
              <a:rect l="0" t="0" r="r" b="b"/>
              <a:pathLst>
                <a:path w="37" h="33">
                  <a:moveTo>
                    <a:pt x="18" y="33"/>
                  </a:moveTo>
                  <a:lnTo>
                    <a:pt x="21" y="33"/>
                  </a:lnTo>
                  <a:lnTo>
                    <a:pt x="23" y="33"/>
                  </a:lnTo>
                  <a:lnTo>
                    <a:pt x="24" y="33"/>
                  </a:lnTo>
                  <a:lnTo>
                    <a:pt x="26" y="32"/>
                  </a:lnTo>
                  <a:lnTo>
                    <a:pt x="27" y="32"/>
                  </a:lnTo>
                  <a:lnTo>
                    <a:pt x="30" y="30"/>
                  </a:lnTo>
                  <a:lnTo>
                    <a:pt x="30" y="30"/>
                  </a:lnTo>
                  <a:lnTo>
                    <a:pt x="31" y="29"/>
                  </a:lnTo>
                  <a:lnTo>
                    <a:pt x="33" y="27"/>
                  </a:lnTo>
                  <a:lnTo>
                    <a:pt x="34" y="26"/>
                  </a:lnTo>
                  <a:lnTo>
                    <a:pt x="34" y="24"/>
                  </a:lnTo>
                  <a:lnTo>
                    <a:pt x="36" y="23"/>
                  </a:lnTo>
                  <a:lnTo>
                    <a:pt x="36" y="21"/>
                  </a:lnTo>
                  <a:lnTo>
                    <a:pt x="37" y="20"/>
                  </a:lnTo>
                  <a:lnTo>
                    <a:pt x="37" y="18"/>
                  </a:lnTo>
                  <a:lnTo>
                    <a:pt x="37" y="17"/>
                  </a:lnTo>
                  <a:lnTo>
                    <a:pt x="37" y="15"/>
                  </a:lnTo>
                  <a:lnTo>
                    <a:pt x="37" y="14"/>
                  </a:lnTo>
                  <a:lnTo>
                    <a:pt x="36" y="12"/>
                  </a:lnTo>
                  <a:lnTo>
                    <a:pt x="36" y="11"/>
                  </a:lnTo>
                  <a:lnTo>
                    <a:pt x="34" y="8"/>
                  </a:lnTo>
                  <a:lnTo>
                    <a:pt x="34" y="6"/>
                  </a:lnTo>
                  <a:lnTo>
                    <a:pt x="33" y="6"/>
                  </a:lnTo>
                  <a:lnTo>
                    <a:pt x="31" y="5"/>
                  </a:lnTo>
                  <a:lnTo>
                    <a:pt x="30" y="3"/>
                  </a:lnTo>
                  <a:lnTo>
                    <a:pt x="30" y="2"/>
                  </a:lnTo>
                  <a:lnTo>
                    <a:pt x="27" y="2"/>
                  </a:lnTo>
                  <a:lnTo>
                    <a:pt x="26" y="2"/>
                  </a:lnTo>
                  <a:lnTo>
                    <a:pt x="24" y="0"/>
                  </a:lnTo>
                  <a:lnTo>
                    <a:pt x="23" y="0"/>
                  </a:lnTo>
                  <a:lnTo>
                    <a:pt x="21" y="0"/>
                  </a:lnTo>
                  <a:lnTo>
                    <a:pt x="18" y="0"/>
                  </a:lnTo>
                  <a:lnTo>
                    <a:pt x="17" y="0"/>
                  </a:lnTo>
                  <a:lnTo>
                    <a:pt x="15" y="0"/>
                  </a:lnTo>
                  <a:lnTo>
                    <a:pt x="12" y="0"/>
                  </a:lnTo>
                  <a:lnTo>
                    <a:pt x="11" y="2"/>
                  </a:lnTo>
                  <a:lnTo>
                    <a:pt x="9" y="2"/>
                  </a:lnTo>
                  <a:lnTo>
                    <a:pt x="8" y="2"/>
                  </a:lnTo>
                  <a:lnTo>
                    <a:pt x="6" y="3"/>
                  </a:lnTo>
                  <a:lnTo>
                    <a:pt x="5" y="5"/>
                  </a:lnTo>
                  <a:lnTo>
                    <a:pt x="3" y="6"/>
                  </a:lnTo>
                  <a:lnTo>
                    <a:pt x="3" y="6"/>
                  </a:lnTo>
                  <a:lnTo>
                    <a:pt x="2" y="8"/>
                  </a:lnTo>
                  <a:lnTo>
                    <a:pt x="0" y="11"/>
                  </a:lnTo>
                  <a:lnTo>
                    <a:pt x="0" y="12"/>
                  </a:lnTo>
                  <a:lnTo>
                    <a:pt x="0" y="14"/>
                  </a:lnTo>
                  <a:lnTo>
                    <a:pt x="0" y="15"/>
                  </a:lnTo>
                  <a:lnTo>
                    <a:pt x="0" y="17"/>
                  </a:lnTo>
                  <a:lnTo>
                    <a:pt x="0" y="18"/>
                  </a:lnTo>
                  <a:lnTo>
                    <a:pt x="0" y="20"/>
                  </a:lnTo>
                  <a:lnTo>
                    <a:pt x="0" y="21"/>
                  </a:lnTo>
                  <a:lnTo>
                    <a:pt x="0" y="23"/>
                  </a:lnTo>
                  <a:lnTo>
                    <a:pt x="2" y="24"/>
                  </a:lnTo>
                  <a:lnTo>
                    <a:pt x="3" y="26"/>
                  </a:lnTo>
                  <a:lnTo>
                    <a:pt x="3" y="27"/>
                  </a:lnTo>
                  <a:lnTo>
                    <a:pt x="5" y="29"/>
                  </a:lnTo>
                  <a:lnTo>
                    <a:pt x="6" y="30"/>
                  </a:lnTo>
                  <a:lnTo>
                    <a:pt x="8" y="30"/>
                  </a:lnTo>
                  <a:lnTo>
                    <a:pt x="9" y="32"/>
                  </a:lnTo>
                  <a:lnTo>
                    <a:pt x="11" y="32"/>
                  </a:lnTo>
                  <a:lnTo>
                    <a:pt x="12" y="33"/>
                  </a:lnTo>
                  <a:lnTo>
                    <a:pt x="15" y="33"/>
                  </a:lnTo>
                  <a:lnTo>
                    <a:pt x="17" y="33"/>
                  </a:lnTo>
                  <a:lnTo>
                    <a:pt x="18" y="33"/>
                  </a:lnTo>
                  <a:lnTo>
                    <a:pt x="18" y="33"/>
                  </a:lnTo>
                  <a:close/>
                </a:path>
              </a:pathLst>
            </a:custGeom>
            <a:solidFill>
              <a:srgbClr val="FFFFFF"/>
            </a:solidFill>
            <a:ln w="9525">
              <a:noFill/>
              <a:round/>
              <a:headEnd/>
              <a:tailEnd/>
            </a:ln>
          </p:spPr>
          <p:txBody>
            <a:bodyPr>
              <a:prstTxWarp prst="textNoShape">
                <a:avLst/>
              </a:prstTxWarp>
            </a:bodyPr>
            <a:lstStyle/>
            <a:p>
              <a:endParaRPr lang="en-US"/>
            </a:p>
          </p:txBody>
        </p:sp>
        <p:sp>
          <p:nvSpPr>
            <p:cNvPr id="3840290" name="Freeform 290"/>
            <p:cNvSpPr>
              <a:spLocks/>
            </p:cNvSpPr>
            <p:nvPr/>
          </p:nvSpPr>
          <p:spPr bwMode="auto">
            <a:xfrm>
              <a:off x="381" y="1426"/>
              <a:ext cx="38" cy="33"/>
            </a:xfrm>
            <a:custGeom>
              <a:avLst/>
              <a:gdLst/>
              <a:ahLst/>
              <a:cxnLst>
                <a:cxn ang="0">
                  <a:pos x="22" y="33"/>
                </a:cxn>
                <a:cxn ang="0">
                  <a:pos x="25" y="33"/>
                </a:cxn>
                <a:cxn ang="0">
                  <a:pos x="28" y="31"/>
                </a:cxn>
                <a:cxn ang="0">
                  <a:pos x="31" y="30"/>
                </a:cxn>
                <a:cxn ang="0">
                  <a:pos x="34" y="27"/>
                </a:cxn>
                <a:cxn ang="0">
                  <a:pos x="35" y="25"/>
                </a:cxn>
                <a:cxn ang="0">
                  <a:pos x="38" y="22"/>
                </a:cxn>
                <a:cxn ang="0">
                  <a:pos x="38" y="18"/>
                </a:cxn>
                <a:cxn ang="0">
                  <a:pos x="38" y="15"/>
                </a:cxn>
                <a:cxn ang="0">
                  <a:pos x="38" y="12"/>
                </a:cxn>
                <a:cxn ang="0">
                  <a:pos x="35" y="9"/>
                </a:cxn>
                <a:cxn ang="0">
                  <a:pos x="34" y="6"/>
                </a:cxn>
                <a:cxn ang="0">
                  <a:pos x="31" y="3"/>
                </a:cxn>
                <a:cxn ang="0">
                  <a:pos x="28" y="2"/>
                </a:cxn>
                <a:cxn ang="0">
                  <a:pos x="25" y="0"/>
                </a:cxn>
                <a:cxn ang="0">
                  <a:pos x="22" y="0"/>
                </a:cxn>
                <a:cxn ang="0">
                  <a:pos x="18" y="0"/>
                </a:cxn>
                <a:cxn ang="0">
                  <a:pos x="13" y="0"/>
                </a:cxn>
                <a:cxn ang="0">
                  <a:pos x="10" y="2"/>
                </a:cxn>
                <a:cxn ang="0">
                  <a:pos x="7" y="3"/>
                </a:cxn>
                <a:cxn ang="0">
                  <a:pos x="4" y="6"/>
                </a:cxn>
                <a:cxn ang="0">
                  <a:pos x="3" y="9"/>
                </a:cxn>
                <a:cxn ang="0">
                  <a:pos x="1" y="12"/>
                </a:cxn>
                <a:cxn ang="0">
                  <a:pos x="0" y="15"/>
                </a:cxn>
                <a:cxn ang="0">
                  <a:pos x="0" y="18"/>
                </a:cxn>
                <a:cxn ang="0">
                  <a:pos x="1" y="22"/>
                </a:cxn>
                <a:cxn ang="0">
                  <a:pos x="3" y="25"/>
                </a:cxn>
                <a:cxn ang="0">
                  <a:pos x="4" y="27"/>
                </a:cxn>
                <a:cxn ang="0">
                  <a:pos x="7" y="30"/>
                </a:cxn>
                <a:cxn ang="0">
                  <a:pos x="10" y="31"/>
                </a:cxn>
                <a:cxn ang="0">
                  <a:pos x="13" y="33"/>
                </a:cxn>
                <a:cxn ang="0">
                  <a:pos x="18" y="33"/>
                </a:cxn>
                <a:cxn ang="0">
                  <a:pos x="19" y="33"/>
                </a:cxn>
              </a:cxnLst>
              <a:rect l="0" t="0" r="r" b="b"/>
              <a:pathLst>
                <a:path w="38" h="33">
                  <a:moveTo>
                    <a:pt x="19" y="33"/>
                  </a:moveTo>
                  <a:lnTo>
                    <a:pt x="22" y="33"/>
                  </a:lnTo>
                  <a:lnTo>
                    <a:pt x="24" y="33"/>
                  </a:lnTo>
                  <a:lnTo>
                    <a:pt x="25" y="33"/>
                  </a:lnTo>
                  <a:lnTo>
                    <a:pt x="27" y="31"/>
                  </a:lnTo>
                  <a:lnTo>
                    <a:pt x="28" y="31"/>
                  </a:lnTo>
                  <a:lnTo>
                    <a:pt x="31" y="30"/>
                  </a:lnTo>
                  <a:lnTo>
                    <a:pt x="31" y="30"/>
                  </a:lnTo>
                  <a:lnTo>
                    <a:pt x="34" y="28"/>
                  </a:lnTo>
                  <a:lnTo>
                    <a:pt x="34" y="27"/>
                  </a:lnTo>
                  <a:lnTo>
                    <a:pt x="35" y="27"/>
                  </a:lnTo>
                  <a:lnTo>
                    <a:pt x="35" y="25"/>
                  </a:lnTo>
                  <a:lnTo>
                    <a:pt x="37" y="24"/>
                  </a:lnTo>
                  <a:lnTo>
                    <a:pt x="38" y="22"/>
                  </a:lnTo>
                  <a:lnTo>
                    <a:pt x="38" y="19"/>
                  </a:lnTo>
                  <a:lnTo>
                    <a:pt x="38" y="18"/>
                  </a:lnTo>
                  <a:lnTo>
                    <a:pt x="38" y="17"/>
                  </a:lnTo>
                  <a:lnTo>
                    <a:pt x="38" y="15"/>
                  </a:lnTo>
                  <a:lnTo>
                    <a:pt x="38" y="14"/>
                  </a:lnTo>
                  <a:lnTo>
                    <a:pt x="38" y="12"/>
                  </a:lnTo>
                  <a:lnTo>
                    <a:pt x="37" y="11"/>
                  </a:lnTo>
                  <a:lnTo>
                    <a:pt x="35" y="9"/>
                  </a:lnTo>
                  <a:lnTo>
                    <a:pt x="35" y="8"/>
                  </a:lnTo>
                  <a:lnTo>
                    <a:pt x="34" y="6"/>
                  </a:lnTo>
                  <a:lnTo>
                    <a:pt x="34" y="5"/>
                  </a:lnTo>
                  <a:lnTo>
                    <a:pt x="31" y="3"/>
                  </a:lnTo>
                  <a:lnTo>
                    <a:pt x="31" y="3"/>
                  </a:lnTo>
                  <a:lnTo>
                    <a:pt x="28" y="2"/>
                  </a:lnTo>
                  <a:lnTo>
                    <a:pt x="27" y="2"/>
                  </a:lnTo>
                  <a:lnTo>
                    <a:pt x="25" y="0"/>
                  </a:lnTo>
                  <a:lnTo>
                    <a:pt x="24" y="0"/>
                  </a:lnTo>
                  <a:lnTo>
                    <a:pt x="22" y="0"/>
                  </a:lnTo>
                  <a:lnTo>
                    <a:pt x="19" y="0"/>
                  </a:lnTo>
                  <a:lnTo>
                    <a:pt x="18" y="0"/>
                  </a:lnTo>
                  <a:lnTo>
                    <a:pt x="15" y="0"/>
                  </a:lnTo>
                  <a:lnTo>
                    <a:pt x="13" y="0"/>
                  </a:lnTo>
                  <a:lnTo>
                    <a:pt x="12" y="2"/>
                  </a:lnTo>
                  <a:lnTo>
                    <a:pt x="10" y="2"/>
                  </a:lnTo>
                  <a:lnTo>
                    <a:pt x="9" y="3"/>
                  </a:lnTo>
                  <a:lnTo>
                    <a:pt x="7" y="3"/>
                  </a:lnTo>
                  <a:lnTo>
                    <a:pt x="6" y="5"/>
                  </a:lnTo>
                  <a:lnTo>
                    <a:pt x="4" y="6"/>
                  </a:lnTo>
                  <a:lnTo>
                    <a:pt x="4" y="8"/>
                  </a:lnTo>
                  <a:lnTo>
                    <a:pt x="3" y="9"/>
                  </a:lnTo>
                  <a:lnTo>
                    <a:pt x="1" y="11"/>
                  </a:lnTo>
                  <a:lnTo>
                    <a:pt x="1" y="12"/>
                  </a:lnTo>
                  <a:lnTo>
                    <a:pt x="1" y="14"/>
                  </a:lnTo>
                  <a:lnTo>
                    <a:pt x="0" y="15"/>
                  </a:lnTo>
                  <a:lnTo>
                    <a:pt x="0" y="17"/>
                  </a:lnTo>
                  <a:lnTo>
                    <a:pt x="0" y="18"/>
                  </a:lnTo>
                  <a:lnTo>
                    <a:pt x="1" y="19"/>
                  </a:lnTo>
                  <a:lnTo>
                    <a:pt x="1" y="22"/>
                  </a:lnTo>
                  <a:lnTo>
                    <a:pt x="1" y="24"/>
                  </a:lnTo>
                  <a:lnTo>
                    <a:pt x="3" y="25"/>
                  </a:lnTo>
                  <a:lnTo>
                    <a:pt x="4" y="27"/>
                  </a:lnTo>
                  <a:lnTo>
                    <a:pt x="4" y="27"/>
                  </a:lnTo>
                  <a:lnTo>
                    <a:pt x="6" y="28"/>
                  </a:lnTo>
                  <a:lnTo>
                    <a:pt x="7" y="30"/>
                  </a:lnTo>
                  <a:lnTo>
                    <a:pt x="9" y="30"/>
                  </a:lnTo>
                  <a:lnTo>
                    <a:pt x="10" y="31"/>
                  </a:lnTo>
                  <a:lnTo>
                    <a:pt x="12" y="31"/>
                  </a:lnTo>
                  <a:lnTo>
                    <a:pt x="13" y="33"/>
                  </a:lnTo>
                  <a:lnTo>
                    <a:pt x="15" y="33"/>
                  </a:lnTo>
                  <a:lnTo>
                    <a:pt x="18" y="33"/>
                  </a:lnTo>
                  <a:lnTo>
                    <a:pt x="19" y="33"/>
                  </a:lnTo>
                  <a:lnTo>
                    <a:pt x="19" y="33"/>
                  </a:lnTo>
                  <a:close/>
                </a:path>
              </a:pathLst>
            </a:custGeom>
            <a:solidFill>
              <a:srgbClr val="E64D57"/>
            </a:solidFill>
            <a:ln w="9525">
              <a:noFill/>
              <a:round/>
              <a:headEnd/>
              <a:tailEnd/>
            </a:ln>
          </p:spPr>
          <p:txBody>
            <a:bodyPr>
              <a:prstTxWarp prst="textNoShape">
                <a:avLst/>
              </a:prstTxWarp>
            </a:bodyPr>
            <a:lstStyle/>
            <a:p>
              <a:endParaRPr lang="en-US"/>
            </a:p>
          </p:txBody>
        </p:sp>
        <p:sp>
          <p:nvSpPr>
            <p:cNvPr id="3840291" name="Freeform 291"/>
            <p:cNvSpPr>
              <a:spLocks/>
            </p:cNvSpPr>
            <p:nvPr/>
          </p:nvSpPr>
          <p:spPr bwMode="auto">
            <a:xfrm>
              <a:off x="415" y="1426"/>
              <a:ext cx="39" cy="33"/>
            </a:xfrm>
            <a:custGeom>
              <a:avLst/>
              <a:gdLst/>
              <a:ahLst/>
              <a:cxnLst>
                <a:cxn ang="0">
                  <a:pos x="21" y="33"/>
                </a:cxn>
                <a:cxn ang="0">
                  <a:pos x="24" y="31"/>
                </a:cxn>
                <a:cxn ang="0">
                  <a:pos x="28" y="31"/>
                </a:cxn>
                <a:cxn ang="0">
                  <a:pos x="31" y="28"/>
                </a:cxn>
                <a:cxn ang="0">
                  <a:pos x="33" y="27"/>
                </a:cxn>
                <a:cxn ang="0">
                  <a:pos x="36" y="24"/>
                </a:cxn>
                <a:cxn ang="0">
                  <a:pos x="37" y="21"/>
                </a:cxn>
                <a:cxn ang="0">
                  <a:pos x="37" y="18"/>
                </a:cxn>
                <a:cxn ang="0">
                  <a:pos x="37" y="14"/>
                </a:cxn>
                <a:cxn ang="0">
                  <a:pos x="37" y="11"/>
                </a:cxn>
                <a:cxn ang="0">
                  <a:pos x="36" y="8"/>
                </a:cxn>
                <a:cxn ang="0">
                  <a:pos x="33" y="5"/>
                </a:cxn>
                <a:cxn ang="0">
                  <a:pos x="31" y="3"/>
                </a:cxn>
                <a:cxn ang="0">
                  <a:pos x="28" y="2"/>
                </a:cxn>
                <a:cxn ang="0">
                  <a:pos x="24" y="0"/>
                </a:cxn>
                <a:cxn ang="0">
                  <a:pos x="21" y="0"/>
                </a:cxn>
                <a:cxn ang="0">
                  <a:pos x="16" y="0"/>
                </a:cxn>
                <a:cxn ang="0">
                  <a:pos x="13" y="0"/>
                </a:cxn>
                <a:cxn ang="0">
                  <a:pos x="9" y="2"/>
                </a:cxn>
                <a:cxn ang="0">
                  <a:pos x="6" y="3"/>
                </a:cxn>
                <a:cxn ang="0">
                  <a:pos x="4" y="5"/>
                </a:cxn>
                <a:cxn ang="0">
                  <a:pos x="1" y="8"/>
                </a:cxn>
                <a:cxn ang="0">
                  <a:pos x="0" y="11"/>
                </a:cxn>
                <a:cxn ang="0">
                  <a:pos x="0" y="14"/>
                </a:cxn>
                <a:cxn ang="0">
                  <a:pos x="0" y="18"/>
                </a:cxn>
                <a:cxn ang="0">
                  <a:pos x="0" y="21"/>
                </a:cxn>
                <a:cxn ang="0">
                  <a:pos x="1" y="24"/>
                </a:cxn>
                <a:cxn ang="0">
                  <a:pos x="4" y="27"/>
                </a:cxn>
                <a:cxn ang="0">
                  <a:pos x="6" y="28"/>
                </a:cxn>
                <a:cxn ang="0">
                  <a:pos x="9" y="31"/>
                </a:cxn>
                <a:cxn ang="0">
                  <a:pos x="13" y="31"/>
                </a:cxn>
                <a:cxn ang="0">
                  <a:pos x="16" y="33"/>
                </a:cxn>
                <a:cxn ang="0">
                  <a:pos x="19" y="33"/>
                </a:cxn>
              </a:cxnLst>
              <a:rect l="0" t="0" r="r" b="b"/>
              <a:pathLst>
                <a:path w="39" h="33">
                  <a:moveTo>
                    <a:pt x="19" y="33"/>
                  </a:moveTo>
                  <a:lnTo>
                    <a:pt x="21" y="33"/>
                  </a:lnTo>
                  <a:lnTo>
                    <a:pt x="22" y="33"/>
                  </a:lnTo>
                  <a:lnTo>
                    <a:pt x="24" y="31"/>
                  </a:lnTo>
                  <a:lnTo>
                    <a:pt x="27" y="31"/>
                  </a:lnTo>
                  <a:lnTo>
                    <a:pt x="28" y="31"/>
                  </a:lnTo>
                  <a:lnTo>
                    <a:pt x="30" y="30"/>
                  </a:lnTo>
                  <a:lnTo>
                    <a:pt x="31" y="28"/>
                  </a:lnTo>
                  <a:lnTo>
                    <a:pt x="33" y="28"/>
                  </a:lnTo>
                  <a:lnTo>
                    <a:pt x="33" y="27"/>
                  </a:lnTo>
                  <a:lnTo>
                    <a:pt x="34" y="25"/>
                  </a:lnTo>
                  <a:lnTo>
                    <a:pt x="36" y="24"/>
                  </a:lnTo>
                  <a:lnTo>
                    <a:pt x="37" y="22"/>
                  </a:lnTo>
                  <a:lnTo>
                    <a:pt x="37" y="21"/>
                  </a:lnTo>
                  <a:lnTo>
                    <a:pt x="37" y="19"/>
                  </a:lnTo>
                  <a:lnTo>
                    <a:pt x="37" y="18"/>
                  </a:lnTo>
                  <a:lnTo>
                    <a:pt x="39" y="17"/>
                  </a:lnTo>
                  <a:lnTo>
                    <a:pt x="37" y="14"/>
                  </a:lnTo>
                  <a:lnTo>
                    <a:pt x="37" y="12"/>
                  </a:lnTo>
                  <a:lnTo>
                    <a:pt x="37" y="11"/>
                  </a:lnTo>
                  <a:lnTo>
                    <a:pt x="37" y="9"/>
                  </a:lnTo>
                  <a:lnTo>
                    <a:pt x="36" y="8"/>
                  </a:lnTo>
                  <a:lnTo>
                    <a:pt x="34" y="6"/>
                  </a:lnTo>
                  <a:lnTo>
                    <a:pt x="33" y="5"/>
                  </a:lnTo>
                  <a:lnTo>
                    <a:pt x="33" y="5"/>
                  </a:lnTo>
                  <a:lnTo>
                    <a:pt x="31" y="3"/>
                  </a:lnTo>
                  <a:lnTo>
                    <a:pt x="30" y="2"/>
                  </a:lnTo>
                  <a:lnTo>
                    <a:pt x="28" y="2"/>
                  </a:lnTo>
                  <a:lnTo>
                    <a:pt x="27" y="0"/>
                  </a:lnTo>
                  <a:lnTo>
                    <a:pt x="24" y="0"/>
                  </a:lnTo>
                  <a:lnTo>
                    <a:pt x="22" y="0"/>
                  </a:lnTo>
                  <a:lnTo>
                    <a:pt x="21" y="0"/>
                  </a:lnTo>
                  <a:lnTo>
                    <a:pt x="19" y="0"/>
                  </a:lnTo>
                  <a:lnTo>
                    <a:pt x="16" y="0"/>
                  </a:lnTo>
                  <a:lnTo>
                    <a:pt x="15" y="0"/>
                  </a:lnTo>
                  <a:lnTo>
                    <a:pt x="13" y="0"/>
                  </a:lnTo>
                  <a:lnTo>
                    <a:pt x="10" y="0"/>
                  </a:lnTo>
                  <a:lnTo>
                    <a:pt x="9" y="2"/>
                  </a:lnTo>
                  <a:lnTo>
                    <a:pt x="7" y="2"/>
                  </a:lnTo>
                  <a:lnTo>
                    <a:pt x="6" y="3"/>
                  </a:lnTo>
                  <a:lnTo>
                    <a:pt x="4" y="5"/>
                  </a:lnTo>
                  <a:lnTo>
                    <a:pt x="4" y="5"/>
                  </a:lnTo>
                  <a:lnTo>
                    <a:pt x="3" y="6"/>
                  </a:lnTo>
                  <a:lnTo>
                    <a:pt x="1" y="8"/>
                  </a:lnTo>
                  <a:lnTo>
                    <a:pt x="1" y="9"/>
                  </a:lnTo>
                  <a:lnTo>
                    <a:pt x="0" y="11"/>
                  </a:lnTo>
                  <a:lnTo>
                    <a:pt x="0" y="12"/>
                  </a:lnTo>
                  <a:lnTo>
                    <a:pt x="0" y="14"/>
                  </a:lnTo>
                  <a:lnTo>
                    <a:pt x="0" y="17"/>
                  </a:lnTo>
                  <a:lnTo>
                    <a:pt x="0" y="18"/>
                  </a:lnTo>
                  <a:lnTo>
                    <a:pt x="0" y="19"/>
                  </a:lnTo>
                  <a:lnTo>
                    <a:pt x="0" y="21"/>
                  </a:lnTo>
                  <a:lnTo>
                    <a:pt x="1" y="22"/>
                  </a:lnTo>
                  <a:lnTo>
                    <a:pt x="1" y="24"/>
                  </a:lnTo>
                  <a:lnTo>
                    <a:pt x="3" y="25"/>
                  </a:lnTo>
                  <a:lnTo>
                    <a:pt x="4" y="27"/>
                  </a:lnTo>
                  <a:lnTo>
                    <a:pt x="4" y="28"/>
                  </a:lnTo>
                  <a:lnTo>
                    <a:pt x="6" y="28"/>
                  </a:lnTo>
                  <a:lnTo>
                    <a:pt x="7" y="30"/>
                  </a:lnTo>
                  <a:lnTo>
                    <a:pt x="9" y="31"/>
                  </a:lnTo>
                  <a:lnTo>
                    <a:pt x="10" y="31"/>
                  </a:lnTo>
                  <a:lnTo>
                    <a:pt x="13" y="31"/>
                  </a:lnTo>
                  <a:lnTo>
                    <a:pt x="15" y="33"/>
                  </a:lnTo>
                  <a:lnTo>
                    <a:pt x="16" y="33"/>
                  </a:lnTo>
                  <a:lnTo>
                    <a:pt x="19" y="33"/>
                  </a:lnTo>
                  <a:lnTo>
                    <a:pt x="19" y="33"/>
                  </a:lnTo>
                  <a:close/>
                </a:path>
              </a:pathLst>
            </a:custGeom>
            <a:solidFill>
              <a:srgbClr val="FFFF80"/>
            </a:solidFill>
            <a:ln w="9525">
              <a:noFill/>
              <a:round/>
              <a:headEnd/>
              <a:tailEnd/>
            </a:ln>
          </p:spPr>
          <p:txBody>
            <a:bodyPr>
              <a:prstTxWarp prst="textNoShape">
                <a:avLst/>
              </a:prstTxWarp>
            </a:bodyPr>
            <a:lstStyle/>
            <a:p>
              <a:endParaRPr lang="en-US"/>
            </a:p>
          </p:txBody>
        </p:sp>
        <p:sp>
          <p:nvSpPr>
            <p:cNvPr id="3840292" name="Freeform 292"/>
            <p:cNvSpPr>
              <a:spLocks/>
            </p:cNvSpPr>
            <p:nvPr/>
          </p:nvSpPr>
          <p:spPr bwMode="auto">
            <a:xfrm>
              <a:off x="296" y="1414"/>
              <a:ext cx="39" cy="34"/>
            </a:xfrm>
            <a:custGeom>
              <a:avLst/>
              <a:gdLst/>
              <a:ahLst/>
              <a:cxnLst>
                <a:cxn ang="0">
                  <a:pos x="21" y="34"/>
                </a:cxn>
                <a:cxn ang="0">
                  <a:pos x="25" y="33"/>
                </a:cxn>
                <a:cxn ang="0">
                  <a:pos x="28" y="31"/>
                </a:cxn>
                <a:cxn ang="0">
                  <a:pos x="31" y="30"/>
                </a:cxn>
                <a:cxn ang="0">
                  <a:pos x="33" y="29"/>
                </a:cxn>
                <a:cxn ang="0">
                  <a:pos x="36" y="26"/>
                </a:cxn>
                <a:cxn ang="0">
                  <a:pos x="37" y="23"/>
                </a:cxn>
                <a:cxn ang="0">
                  <a:pos x="39" y="20"/>
                </a:cxn>
                <a:cxn ang="0">
                  <a:pos x="39" y="15"/>
                </a:cxn>
                <a:cxn ang="0">
                  <a:pos x="37" y="12"/>
                </a:cxn>
                <a:cxn ang="0">
                  <a:pos x="36" y="9"/>
                </a:cxn>
                <a:cxn ang="0">
                  <a:pos x="33" y="6"/>
                </a:cxn>
                <a:cxn ang="0">
                  <a:pos x="31" y="5"/>
                </a:cxn>
                <a:cxn ang="0">
                  <a:pos x="28" y="3"/>
                </a:cxn>
                <a:cxn ang="0">
                  <a:pos x="25" y="2"/>
                </a:cxn>
                <a:cxn ang="0">
                  <a:pos x="21" y="0"/>
                </a:cxn>
                <a:cxn ang="0">
                  <a:pos x="16" y="0"/>
                </a:cxn>
                <a:cxn ang="0">
                  <a:pos x="13" y="2"/>
                </a:cxn>
                <a:cxn ang="0">
                  <a:pos x="9" y="3"/>
                </a:cxn>
                <a:cxn ang="0">
                  <a:pos x="6" y="5"/>
                </a:cxn>
                <a:cxn ang="0">
                  <a:pos x="4" y="6"/>
                </a:cxn>
                <a:cxn ang="0">
                  <a:pos x="1" y="9"/>
                </a:cxn>
                <a:cxn ang="0">
                  <a:pos x="0" y="12"/>
                </a:cxn>
                <a:cxn ang="0">
                  <a:pos x="0" y="15"/>
                </a:cxn>
                <a:cxn ang="0">
                  <a:pos x="0" y="20"/>
                </a:cxn>
                <a:cxn ang="0">
                  <a:pos x="0" y="23"/>
                </a:cxn>
                <a:cxn ang="0">
                  <a:pos x="1" y="26"/>
                </a:cxn>
                <a:cxn ang="0">
                  <a:pos x="4" y="29"/>
                </a:cxn>
                <a:cxn ang="0">
                  <a:pos x="6" y="30"/>
                </a:cxn>
                <a:cxn ang="0">
                  <a:pos x="9" y="31"/>
                </a:cxn>
                <a:cxn ang="0">
                  <a:pos x="13" y="33"/>
                </a:cxn>
                <a:cxn ang="0">
                  <a:pos x="16" y="34"/>
                </a:cxn>
                <a:cxn ang="0">
                  <a:pos x="19" y="34"/>
                </a:cxn>
              </a:cxnLst>
              <a:rect l="0" t="0" r="r" b="b"/>
              <a:pathLst>
                <a:path w="39" h="34">
                  <a:moveTo>
                    <a:pt x="19" y="34"/>
                  </a:moveTo>
                  <a:lnTo>
                    <a:pt x="21" y="34"/>
                  </a:lnTo>
                  <a:lnTo>
                    <a:pt x="22" y="34"/>
                  </a:lnTo>
                  <a:lnTo>
                    <a:pt x="25" y="33"/>
                  </a:lnTo>
                  <a:lnTo>
                    <a:pt x="27" y="33"/>
                  </a:lnTo>
                  <a:lnTo>
                    <a:pt x="28" y="31"/>
                  </a:lnTo>
                  <a:lnTo>
                    <a:pt x="30" y="31"/>
                  </a:lnTo>
                  <a:lnTo>
                    <a:pt x="31" y="30"/>
                  </a:lnTo>
                  <a:lnTo>
                    <a:pt x="33" y="30"/>
                  </a:lnTo>
                  <a:lnTo>
                    <a:pt x="33" y="29"/>
                  </a:lnTo>
                  <a:lnTo>
                    <a:pt x="34" y="27"/>
                  </a:lnTo>
                  <a:lnTo>
                    <a:pt x="36" y="26"/>
                  </a:lnTo>
                  <a:lnTo>
                    <a:pt x="37" y="24"/>
                  </a:lnTo>
                  <a:lnTo>
                    <a:pt x="37" y="23"/>
                  </a:lnTo>
                  <a:lnTo>
                    <a:pt x="39" y="21"/>
                  </a:lnTo>
                  <a:lnTo>
                    <a:pt x="39" y="20"/>
                  </a:lnTo>
                  <a:lnTo>
                    <a:pt x="39" y="18"/>
                  </a:lnTo>
                  <a:lnTo>
                    <a:pt x="39" y="15"/>
                  </a:lnTo>
                  <a:lnTo>
                    <a:pt x="39" y="14"/>
                  </a:lnTo>
                  <a:lnTo>
                    <a:pt x="37" y="12"/>
                  </a:lnTo>
                  <a:lnTo>
                    <a:pt x="37" y="11"/>
                  </a:lnTo>
                  <a:lnTo>
                    <a:pt x="36" y="9"/>
                  </a:lnTo>
                  <a:lnTo>
                    <a:pt x="34" y="8"/>
                  </a:lnTo>
                  <a:lnTo>
                    <a:pt x="33" y="6"/>
                  </a:lnTo>
                  <a:lnTo>
                    <a:pt x="33" y="6"/>
                  </a:lnTo>
                  <a:lnTo>
                    <a:pt x="31" y="5"/>
                  </a:lnTo>
                  <a:lnTo>
                    <a:pt x="30" y="3"/>
                  </a:lnTo>
                  <a:lnTo>
                    <a:pt x="28" y="3"/>
                  </a:lnTo>
                  <a:lnTo>
                    <a:pt x="27" y="2"/>
                  </a:lnTo>
                  <a:lnTo>
                    <a:pt x="25" y="2"/>
                  </a:lnTo>
                  <a:lnTo>
                    <a:pt x="22" y="2"/>
                  </a:lnTo>
                  <a:lnTo>
                    <a:pt x="21" y="0"/>
                  </a:lnTo>
                  <a:lnTo>
                    <a:pt x="19" y="0"/>
                  </a:lnTo>
                  <a:lnTo>
                    <a:pt x="16" y="0"/>
                  </a:lnTo>
                  <a:lnTo>
                    <a:pt x="15" y="2"/>
                  </a:lnTo>
                  <a:lnTo>
                    <a:pt x="13" y="2"/>
                  </a:lnTo>
                  <a:lnTo>
                    <a:pt x="12" y="2"/>
                  </a:lnTo>
                  <a:lnTo>
                    <a:pt x="9" y="3"/>
                  </a:lnTo>
                  <a:lnTo>
                    <a:pt x="7" y="3"/>
                  </a:lnTo>
                  <a:lnTo>
                    <a:pt x="6" y="5"/>
                  </a:lnTo>
                  <a:lnTo>
                    <a:pt x="6" y="6"/>
                  </a:lnTo>
                  <a:lnTo>
                    <a:pt x="4" y="6"/>
                  </a:lnTo>
                  <a:lnTo>
                    <a:pt x="3" y="8"/>
                  </a:lnTo>
                  <a:lnTo>
                    <a:pt x="1" y="9"/>
                  </a:lnTo>
                  <a:lnTo>
                    <a:pt x="1" y="11"/>
                  </a:lnTo>
                  <a:lnTo>
                    <a:pt x="0" y="12"/>
                  </a:lnTo>
                  <a:lnTo>
                    <a:pt x="0" y="14"/>
                  </a:lnTo>
                  <a:lnTo>
                    <a:pt x="0" y="15"/>
                  </a:lnTo>
                  <a:lnTo>
                    <a:pt x="0" y="18"/>
                  </a:lnTo>
                  <a:lnTo>
                    <a:pt x="0" y="20"/>
                  </a:lnTo>
                  <a:lnTo>
                    <a:pt x="0" y="21"/>
                  </a:lnTo>
                  <a:lnTo>
                    <a:pt x="0" y="23"/>
                  </a:lnTo>
                  <a:lnTo>
                    <a:pt x="1" y="24"/>
                  </a:lnTo>
                  <a:lnTo>
                    <a:pt x="1" y="26"/>
                  </a:lnTo>
                  <a:lnTo>
                    <a:pt x="3" y="27"/>
                  </a:lnTo>
                  <a:lnTo>
                    <a:pt x="4" y="29"/>
                  </a:lnTo>
                  <a:lnTo>
                    <a:pt x="6" y="30"/>
                  </a:lnTo>
                  <a:lnTo>
                    <a:pt x="6" y="30"/>
                  </a:lnTo>
                  <a:lnTo>
                    <a:pt x="7" y="31"/>
                  </a:lnTo>
                  <a:lnTo>
                    <a:pt x="9" y="31"/>
                  </a:lnTo>
                  <a:lnTo>
                    <a:pt x="12" y="33"/>
                  </a:lnTo>
                  <a:lnTo>
                    <a:pt x="13" y="33"/>
                  </a:lnTo>
                  <a:lnTo>
                    <a:pt x="15" y="34"/>
                  </a:lnTo>
                  <a:lnTo>
                    <a:pt x="16" y="34"/>
                  </a:lnTo>
                  <a:lnTo>
                    <a:pt x="19" y="34"/>
                  </a:lnTo>
                  <a:lnTo>
                    <a:pt x="19" y="34"/>
                  </a:lnTo>
                  <a:close/>
                </a:path>
              </a:pathLst>
            </a:custGeom>
            <a:solidFill>
              <a:srgbClr val="FFFF80"/>
            </a:solidFill>
            <a:ln w="9525">
              <a:noFill/>
              <a:round/>
              <a:headEnd/>
              <a:tailEnd/>
            </a:ln>
          </p:spPr>
          <p:txBody>
            <a:bodyPr>
              <a:prstTxWarp prst="textNoShape">
                <a:avLst/>
              </a:prstTxWarp>
            </a:bodyPr>
            <a:lstStyle/>
            <a:p>
              <a:endParaRPr lang="en-US"/>
            </a:p>
          </p:txBody>
        </p:sp>
        <p:sp>
          <p:nvSpPr>
            <p:cNvPr id="3840293" name="Freeform 293"/>
            <p:cNvSpPr>
              <a:spLocks/>
            </p:cNvSpPr>
            <p:nvPr/>
          </p:nvSpPr>
          <p:spPr bwMode="auto">
            <a:xfrm>
              <a:off x="296" y="1328"/>
              <a:ext cx="39" cy="34"/>
            </a:xfrm>
            <a:custGeom>
              <a:avLst/>
              <a:gdLst/>
              <a:ahLst/>
              <a:cxnLst>
                <a:cxn ang="0">
                  <a:pos x="22" y="33"/>
                </a:cxn>
                <a:cxn ang="0">
                  <a:pos x="25" y="33"/>
                </a:cxn>
                <a:cxn ang="0">
                  <a:pos x="28" y="31"/>
                </a:cxn>
                <a:cxn ang="0">
                  <a:pos x="31" y="30"/>
                </a:cxn>
                <a:cxn ang="0">
                  <a:pos x="34" y="27"/>
                </a:cxn>
                <a:cxn ang="0">
                  <a:pos x="36" y="24"/>
                </a:cxn>
                <a:cxn ang="0">
                  <a:pos x="39" y="21"/>
                </a:cxn>
                <a:cxn ang="0">
                  <a:pos x="39" y="18"/>
                </a:cxn>
                <a:cxn ang="0">
                  <a:pos x="39" y="15"/>
                </a:cxn>
                <a:cxn ang="0">
                  <a:pos x="39" y="12"/>
                </a:cxn>
                <a:cxn ang="0">
                  <a:pos x="36" y="9"/>
                </a:cxn>
                <a:cxn ang="0">
                  <a:pos x="34" y="6"/>
                </a:cxn>
                <a:cxn ang="0">
                  <a:pos x="31" y="4"/>
                </a:cxn>
                <a:cxn ang="0">
                  <a:pos x="28" y="1"/>
                </a:cxn>
                <a:cxn ang="0">
                  <a:pos x="25" y="0"/>
                </a:cxn>
                <a:cxn ang="0">
                  <a:pos x="22" y="0"/>
                </a:cxn>
                <a:cxn ang="0">
                  <a:pos x="18" y="0"/>
                </a:cxn>
                <a:cxn ang="0">
                  <a:pos x="13" y="0"/>
                </a:cxn>
                <a:cxn ang="0">
                  <a:pos x="10" y="1"/>
                </a:cxn>
                <a:cxn ang="0">
                  <a:pos x="7" y="4"/>
                </a:cxn>
                <a:cxn ang="0">
                  <a:pos x="4" y="6"/>
                </a:cxn>
                <a:cxn ang="0">
                  <a:pos x="3" y="9"/>
                </a:cxn>
                <a:cxn ang="0">
                  <a:pos x="1" y="12"/>
                </a:cxn>
                <a:cxn ang="0">
                  <a:pos x="0" y="15"/>
                </a:cxn>
                <a:cxn ang="0">
                  <a:pos x="0" y="18"/>
                </a:cxn>
                <a:cxn ang="0">
                  <a:pos x="1" y="21"/>
                </a:cxn>
                <a:cxn ang="0">
                  <a:pos x="3" y="24"/>
                </a:cxn>
                <a:cxn ang="0">
                  <a:pos x="4" y="27"/>
                </a:cxn>
                <a:cxn ang="0">
                  <a:pos x="7" y="30"/>
                </a:cxn>
                <a:cxn ang="0">
                  <a:pos x="10" y="31"/>
                </a:cxn>
                <a:cxn ang="0">
                  <a:pos x="13" y="33"/>
                </a:cxn>
                <a:cxn ang="0">
                  <a:pos x="18" y="33"/>
                </a:cxn>
                <a:cxn ang="0">
                  <a:pos x="19" y="34"/>
                </a:cxn>
              </a:cxnLst>
              <a:rect l="0" t="0" r="r" b="b"/>
              <a:pathLst>
                <a:path w="39" h="34">
                  <a:moveTo>
                    <a:pt x="19" y="34"/>
                  </a:moveTo>
                  <a:lnTo>
                    <a:pt x="22" y="33"/>
                  </a:lnTo>
                  <a:lnTo>
                    <a:pt x="24" y="33"/>
                  </a:lnTo>
                  <a:lnTo>
                    <a:pt x="25" y="33"/>
                  </a:lnTo>
                  <a:lnTo>
                    <a:pt x="27" y="33"/>
                  </a:lnTo>
                  <a:lnTo>
                    <a:pt x="28" y="31"/>
                  </a:lnTo>
                  <a:lnTo>
                    <a:pt x="30" y="30"/>
                  </a:lnTo>
                  <a:lnTo>
                    <a:pt x="31" y="30"/>
                  </a:lnTo>
                  <a:lnTo>
                    <a:pt x="33" y="28"/>
                  </a:lnTo>
                  <a:lnTo>
                    <a:pt x="34" y="27"/>
                  </a:lnTo>
                  <a:lnTo>
                    <a:pt x="36" y="25"/>
                  </a:lnTo>
                  <a:lnTo>
                    <a:pt x="36" y="24"/>
                  </a:lnTo>
                  <a:lnTo>
                    <a:pt x="37" y="22"/>
                  </a:lnTo>
                  <a:lnTo>
                    <a:pt x="39" y="21"/>
                  </a:lnTo>
                  <a:lnTo>
                    <a:pt x="39" y="19"/>
                  </a:lnTo>
                  <a:lnTo>
                    <a:pt x="39" y="18"/>
                  </a:lnTo>
                  <a:lnTo>
                    <a:pt x="39" y="16"/>
                  </a:lnTo>
                  <a:lnTo>
                    <a:pt x="39" y="15"/>
                  </a:lnTo>
                  <a:lnTo>
                    <a:pt x="39" y="13"/>
                  </a:lnTo>
                  <a:lnTo>
                    <a:pt x="39" y="12"/>
                  </a:lnTo>
                  <a:lnTo>
                    <a:pt x="37" y="10"/>
                  </a:lnTo>
                  <a:lnTo>
                    <a:pt x="36" y="9"/>
                  </a:lnTo>
                  <a:lnTo>
                    <a:pt x="36" y="7"/>
                  </a:lnTo>
                  <a:lnTo>
                    <a:pt x="34" y="6"/>
                  </a:lnTo>
                  <a:lnTo>
                    <a:pt x="33" y="4"/>
                  </a:lnTo>
                  <a:lnTo>
                    <a:pt x="31" y="4"/>
                  </a:lnTo>
                  <a:lnTo>
                    <a:pt x="30" y="3"/>
                  </a:lnTo>
                  <a:lnTo>
                    <a:pt x="28" y="1"/>
                  </a:lnTo>
                  <a:lnTo>
                    <a:pt x="27" y="1"/>
                  </a:lnTo>
                  <a:lnTo>
                    <a:pt x="25" y="0"/>
                  </a:lnTo>
                  <a:lnTo>
                    <a:pt x="24" y="0"/>
                  </a:lnTo>
                  <a:lnTo>
                    <a:pt x="22" y="0"/>
                  </a:lnTo>
                  <a:lnTo>
                    <a:pt x="19" y="0"/>
                  </a:lnTo>
                  <a:lnTo>
                    <a:pt x="18" y="0"/>
                  </a:lnTo>
                  <a:lnTo>
                    <a:pt x="15" y="0"/>
                  </a:lnTo>
                  <a:lnTo>
                    <a:pt x="13" y="0"/>
                  </a:lnTo>
                  <a:lnTo>
                    <a:pt x="12" y="1"/>
                  </a:lnTo>
                  <a:lnTo>
                    <a:pt x="10" y="1"/>
                  </a:lnTo>
                  <a:lnTo>
                    <a:pt x="9" y="3"/>
                  </a:lnTo>
                  <a:lnTo>
                    <a:pt x="7" y="4"/>
                  </a:lnTo>
                  <a:lnTo>
                    <a:pt x="6" y="4"/>
                  </a:lnTo>
                  <a:lnTo>
                    <a:pt x="4" y="6"/>
                  </a:lnTo>
                  <a:lnTo>
                    <a:pt x="3" y="7"/>
                  </a:lnTo>
                  <a:lnTo>
                    <a:pt x="3" y="9"/>
                  </a:lnTo>
                  <a:lnTo>
                    <a:pt x="1" y="10"/>
                  </a:lnTo>
                  <a:lnTo>
                    <a:pt x="1" y="12"/>
                  </a:lnTo>
                  <a:lnTo>
                    <a:pt x="1" y="13"/>
                  </a:lnTo>
                  <a:lnTo>
                    <a:pt x="0" y="15"/>
                  </a:lnTo>
                  <a:lnTo>
                    <a:pt x="0" y="16"/>
                  </a:lnTo>
                  <a:lnTo>
                    <a:pt x="0" y="18"/>
                  </a:lnTo>
                  <a:lnTo>
                    <a:pt x="1" y="19"/>
                  </a:lnTo>
                  <a:lnTo>
                    <a:pt x="1" y="21"/>
                  </a:lnTo>
                  <a:lnTo>
                    <a:pt x="1" y="22"/>
                  </a:lnTo>
                  <a:lnTo>
                    <a:pt x="3" y="24"/>
                  </a:lnTo>
                  <a:lnTo>
                    <a:pt x="3" y="25"/>
                  </a:lnTo>
                  <a:lnTo>
                    <a:pt x="4" y="27"/>
                  </a:lnTo>
                  <a:lnTo>
                    <a:pt x="6" y="28"/>
                  </a:lnTo>
                  <a:lnTo>
                    <a:pt x="7" y="30"/>
                  </a:lnTo>
                  <a:lnTo>
                    <a:pt x="9" y="30"/>
                  </a:lnTo>
                  <a:lnTo>
                    <a:pt x="10" y="31"/>
                  </a:lnTo>
                  <a:lnTo>
                    <a:pt x="12" y="33"/>
                  </a:lnTo>
                  <a:lnTo>
                    <a:pt x="13" y="33"/>
                  </a:lnTo>
                  <a:lnTo>
                    <a:pt x="15" y="33"/>
                  </a:lnTo>
                  <a:lnTo>
                    <a:pt x="18" y="33"/>
                  </a:lnTo>
                  <a:lnTo>
                    <a:pt x="19" y="34"/>
                  </a:lnTo>
                  <a:lnTo>
                    <a:pt x="19" y="34"/>
                  </a:lnTo>
                  <a:close/>
                </a:path>
              </a:pathLst>
            </a:custGeom>
            <a:solidFill>
              <a:srgbClr val="FFFF80"/>
            </a:solidFill>
            <a:ln w="9525">
              <a:noFill/>
              <a:round/>
              <a:headEnd/>
              <a:tailEnd/>
            </a:ln>
          </p:spPr>
          <p:txBody>
            <a:bodyPr>
              <a:prstTxWarp prst="textNoShape">
                <a:avLst/>
              </a:prstTxWarp>
            </a:bodyPr>
            <a:lstStyle/>
            <a:p>
              <a:endParaRPr lang="en-US"/>
            </a:p>
          </p:txBody>
        </p:sp>
        <p:sp>
          <p:nvSpPr>
            <p:cNvPr id="3840294" name="Freeform 294"/>
            <p:cNvSpPr>
              <a:spLocks/>
            </p:cNvSpPr>
            <p:nvPr/>
          </p:nvSpPr>
          <p:spPr bwMode="auto">
            <a:xfrm>
              <a:off x="533" y="1722"/>
              <a:ext cx="28" cy="66"/>
            </a:xfrm>
            <a:custGeom>
              <a:avLst/>
              <a:gdLst/>
              <a:ahLst/>
              <a:cxnLst>
                <a:cxn ang="0">
                  <a:pos x="7" y="0"/>
                </a:cxn>
                <a:cxn ang="0">
                  <a:pos x="6" y="0"/>
                </a:cxn>
                <a:cxn ang="0">
                  <a:pos x="6" y="0"/>
                </a:cxn>
                <a:cxn ang="0">
                  <a:pos x="4" y="2"/>
                </a:cxn>
                <a:cxn ang="0">
                  <a:pos x="4" y="3"/>
                </a:cxn>
                <a:cxn ang="0">
                  <a:pos x="3" y="5"/>
                </a:cxn>
                <a:cxn ang="0">
                  <a:pos x="3" y="6"/>
                </a:cxn>
                <a:cxn ang="0">
                  <a:pos x="3" y="8"/>
                </a:cxn>
                <a:cxn ang="0">
                  <a:pos x="1" y="11"/>
                </a:cxn>
                <a:cxn ang="0">
                  <a:pos x="0" y="12"/>
                </a:cxn>
                <a:cxn ang="0">
                  <a:pos x="0" y="14"/>
                </a:cxn>
                <a:cxn ang="0">
                  <a:pos x="0" y="15"/>
                </a:cxn>
                <a:cxn ang="0">
                  <a:pos x="0" y="17"/>
                </a:cxn>
                <a:cxn ang="0">
                  <a:pos x="0" y="18"/>
                </a:cxn>
                <a:cxn ang="0">
                  <a:pos x="0" y="19"/>
                </a:cxn>
                <a:cxn ang="0">
                  <a:pos x="0" y="19"/>
                </a:cxn>
                <a:cxn ang="0">
                  <a:pos x="0" y="21"/>
                </a:cxn>
                <a:cxn ang="0">
                  <a:pos x="0" y="22"/>
                </a:cxn>
                <a:cxn ang="0">
                  <a:pos x="1" y="24"/>
                </a:cxn>
                <a:cxn ang="0">
                  <a:pos x="3" y="25"/>
                </a:cxn>
                <a:cxn ang="0">
                  <a:pos x="4" y="28"/>
                </a:cxn>
                <a:cxn ang="0">
                  <a:pos x="4" y="28"/>
                </a:cxn>
                <a:cxn ang="0">
                  <a:pos x="6" y="30"/>
                </a:cxn>
                <a:cxn ang="0">
                  <a:pos x="7" y="31"/>
                </a:cxn>
                <a:cxn ang="0">
                  <a:pos x="7" y="33"/>
                </a:cxn>
                <a:cxn ang="0">
                  <a:pos x="7" y="33"/>
                </a:cxn>
                <a:cxn ang="0">
                  <a:pos x="7" y="34"/>
                </a:cxn>
                <a:cxn ang="0">
                  <a:pos x="7" y="36"/>
                </a:cxn>
                <a:cxn ang="0">
                  <a:pos x="7" y="37"/>
                </a:cxn>
                <a:cxn ang="0">
                  <a:pos x="7" y="39"/>
                </a:cxn>
                <a:cxn ang="0">
                  <a:pos x="7" y="40"/>
                </a:cxn>
                <a:cxn ang="0">
                  <a:pos x="7" y="42"/>
                </a:cxn>
                <a:cxn ang="0">
                  <a:pos x="7" y="43"/>
                </a:cxn>
                <a:cxn ang="0">
                  <a:pos x="7" y="45"/>
                </a:cxn>
                <a:cxn ang="0">
                  <a:pos x="7" y="46"/>
                </a:cxn>
                <a:cxn ang="0">
                  <a:pos x="6" y="48"/>
                </a:cxn>
                <a:cxn ang="0">
                  <a:pos x="6" y="49"/>
                </a:cxn>
                <a:cxn ang="0">
                  <a:pos x="6" y="51"/>
                </a:cxn>
                <a:cxn ang="0">
                  <a:pos x="4" y="52"/>
                </a:cxn>
                <a:cxn ang="0">
                  <a:pos x="4" y="54"/>
                </a:cxn>
                <a:cxn ang="0">
                  <a:pos x="4" y="55"/>
                </a:cxn>
                <a:cxn ang="0">
                  <a:pos x="3" y="57"/>
                </a:cxn>
                <a:cxn ang="0">
                  <a:pos x="3" y="58"/>
                </a:cxn>
                <a:cxn ang="0">
                  <a:pos x="3" y="60"/>
                </a:cxn>
                <a:cxn ang="0">
                  <a:pos x="1" y="60"/>
                </a:cxn>
                <a:cxn ang="0">
                  <a:pos x="1" y="63"/>
                </a:cxn>
                <a:cxn ang="0">
                  <a:pos x="0" y="64"/>
                </a:cxn>
                <a:cxn ang="0">
                  <a:pos x="0" y="64"/>
                </a:cxn>
                <a:cxn ang="0">
                  <a:pos x="0" y="66"/>
                </a:cxn>
                <a:cxn ang="0">
                  <a:pos x="28" y="66"/>
                </a:cxn>
                <a:cxn ang="0">
                  <a:pos x="7" y="0"/>
                </a:cxn>
                <a:cxn ang="0">
                  <a:pos x="7" y="0"/>
                </a:cxn>
              </a:cxnLst>
              <a:rect l="0" t="0" r="r" b="b"/>
              <a:pathLst>
                <a:path w="28" h="66">
                  <a:moveTo>
                    <a:pt x="7" y="0"/>
                  </a:moveTo>
                  <a:lnTo>
                    <a:pt x="6" y="0"/>
                  </a:lnTo>
                  <a:lnTo>
                    <a:pt x="6" y="0"/>
                  </a:lnTo>
                  <a:lnTo>
                    <a:pt x="4" y="2"/>
                  </a:lnTo>
                  <a:lnTo>
                    <a:pt x="4" y="3"/>
                  </a:lnTo>
                  <a:lnTo>
                    <a:pt x="3" y="5"/>
                  </a:lnTo>
                  <a:lnTo>
                    <a:pt x="3" y="6"/>
                  </a:lnTo>
                  <a:lnTo>
                    <a:pt x="3" y="8"/>
                  </a:lnTo>
                  <a:lnTo>
                    <a:pt x="1" y="11"/>
                  </a:lnTo>
                  <a:lnTo>
                    <a:pt x="0" y="12"/>
                  </a:lnTo>
                  <a:lnTo>
                    <a:pt x="0" y="14"/>
                  </a:lnTo>
                  <a:lnTo>
                    <a:pt x="0" y="15"/>
                  </a:lnTo>
                  <a:lnTo>
                    <a:pt x="0" y="17"/>
                  </a:lnTo>
                  <a:lnTo>
                    <a:pt x="0" y="18"/>
                  </a:lnTo>
                  <a:lnTo>
                    <a:pt x="0" y="19"/>
                  </a:lnTo>
                  <a:lnTo>
                    <a:pt x="0" y="19"/>
                  </a:lnTo>
                  <a:lnTo>
                    <a:pt x="0" y="21"/>
                  </a:lnTo>
                  <a:lnTo>
                    <a:pt x="0" y="22"/>
                  </a:lnTo>
                  <a:lnTo>
                    <a:pt x="1" y="24"/>
                  </a:lnTo>
                  <a:lnTo>
                    <a:pt x="3" y="25"/>
                  </a:lnTo>
                  <a:lnTo>
                    <a:pt x="4" y="28"/>
                  </a:lnTo>
                  <a:lnTo>
                    <a:pt x="4" y="28"/>
                  </a:lnTo>
                  <a:lnTo>
                    <a:pt x="6" y="30"/>
                  </a:lnTo>
                  <a:lnTo>
                    <a:pt x="7" y="31"/>
                  </a:lnTo>
                  <a:lnTo>
                    <a:pt x="7" y="33"/>
                  </a:lnTo>
                  <a:lnTo>
                    <a:pt x="7" y="33"/>
                  </a:lnTo>
                  <a:lnTo>
                    <a:pt x="7" y="34"/>
                  </a:lnTo>
                  <a:lnTo>
                    <a:pt x="7" y="36"/>
                  </a:lnTo>
                  <a:lnTo>
                    <a:pt x="7" y="37"/>
                  </a:lnTo>
                  <a:lnTo>
                    <a:pt x="7" y="39"/>
                  </a:lnTo>
                  <a:lnTo>
                    <a:pt x="7" y="40"/>
                  </a:lnTo>
                  <a:lnTo>
                    <a:pt x="7" y="42"/>
                  </a:lnTo>
                  <a:lnTo>
                    <a:pt x="7" y="43"/>
                  </a:lnTo>
                  <a:lnTo>
                    <a:pt x="7" y="45"/>
                  </a:lnTo>
                  <a:lnTo>
                    <a:pt x="7" y="46"/>
                  </a:lnTo>
                  <a:lnTo>
                    <a:pt x="6" y="48"/>
                  </a:lnTo>
                  <a:lnTo>
                    <a:pt x="6" y="49"/>
                  </a:lnTo>
                  <a:lnTo>
                    <a:pt x="6" y="51"/>
                  </a:lnTo>
                  <a:lnTo>
                    <a:pt x="4" y="52"/>
                  </a:lnTo>
                  <a:lnTo>
                    <a:pt x="4" y="54"/>
                  </a:lnTo>
                  <a:lnTo>
                    <a:pt x="4" y="55"/>
                  </a:lnTo>
                  <a:lnTo>
                    <a:pt x="3" y="57"/>
                  </a:lnTo>
                  <a:lnTo>
                    <a:pt x="3" y="58"/>
                  </a:lnTo>
                  <a:lnTo>
                    <a:pt x="3" y="60"/>
                  </a:lnTo>
                  <a:lnTo>
                    <a:pt x="1" y="60"/>
                  </a:lnTo>
                  <a:lnTo>
                    <a:pt x="1" y="63"/>
                  </a:lnTo>
                  <a:lnTo>
                    <a:pt x="0" y="64"/>
                  </a:lnTo>
                  <a:lnTo>
                    <a:pt x="0" y="64"/>
                  </a:lnTo>
                  <a:lnTo>
                    <a:pt x="0" y="66"/>
                  </a:lnTo>
                  <a:lnTo>
                    <a:pt x="28" y="66"/>
                  </a:lnTo>
                  <a:lnTo>
                    <a:pt x="7" y="0"/>
                  </a:lnTo>
                  <a:lnTo>
                    <a:pt x="7" y="0"/>
                  </a:lnTo>
                  <a:close/>
                </a:path>
              </a:pathLst>
            </a:custGeom>
            <a:solidFill>
              <a:srgbClr val="CCCCCC"/>
            </a:solidFill>
            <a:ln w="9525">
              <a:noFill/>
              <a:round/>
              <a:headEnd/>
              <a:tailEnd/>
            </a:ln>
          </p:spPr>
          <p:txBody>
            <a:bodyPr>
              <a:prstTxWarp prst="textNoShape">
                <a:avLst/>
              </a:prstTxWarp>
            </a:bodyPr>
            <a:lstStyle/>
            <a:p>
              <a:endParaRPr lang="en-US"/>
            </a:p>
          </p:txBody>
        </p:sp>
        <p:sp>
          <p:nvSpPr>
            <p:cNvPr id="3840295" name="Freeform 295"/>
            <p:cNvSpPr>
              <a:spLocks/>
            </p:cNvSpPr>
            <p:nvPr/>
          </p:nvSpPr>
          <p:spPr bwMode="auto">
            <a:xfrm>
              <a:off x="555" y="1441"/>
              <a:ext cx="18" cy="9"/>
            </a:xfrm>
            <a:custGeom>
              <a:avLst/>
              <a:gdLst/>
              <a:ahLst/>
              <a:cxnLst>
                <a:cxn ang="0">
                  <a:pos x="0" y="0"/>
                </a:cxn>
                <a:cxn ang="0">
                  <a:pos x="18" y="3"/>
                </a:cxn>
                <a:cxn ang="0">
                  <a:pos x="12" y="9"/>
                </a:cxn>
                <a:cxn ang="0">
                  <a:pos x="1" y="6"/>
                </a:cxn>
                <a:cxn ang="0">
                  <a:pos x="0" y="0"/>
                </a:cxn>
                <a:cxn ang="0">
                  <a:pos x="0" y="0"/>
                </a:cxn>
              </a:cxnLst>
              <a:rect l="0" t="0" r="r" b="b"/>
              <a:pathLst>
                <a:path w="18" h="9">
                  <a:moveTo>
                    <a:pt x="0" y="0"/>
                  </a:moveTo>
                  <a:lnTo>
                    <a:pt x="18" y="3"/>
                  </a:lnTo>
                  <a:lnTo>
                    <a:pt x="12" y="9"/>
                  </a:lnTo>
                  <a:lnTo>
                    <a:pt x="1" y="6"/>
                  </a:lnTo>
                  <a:lnTo>
                    <a:pt x="0" y="0"/>
                  </a:lnTo>
                  <a:lnTo>
                    <a:pt x="0" y="0"/>
                  </a:lnTo>
                  <a:close/>
                </a:path>
              </a:pathLst>
            </a:custGeom>
            <a:solidFill>
              <a:srgbClr val="FAC9B0"/>
            </a:solidFill>
            <a:ln w="9525">
              <a:noFill/>
              <a:round/>
              <a:headEnd/>
              <a:tailEnd/>
            </a:ln>
          </p:spPr>
          <p:txBody>
            <a:bodyPr>
              <a:prstTxWarp prst="textNoShape">
                <a:avLst/>
              </a:prstTxWarp>
            </a:bodyPr>
            <a:lstStyle/>
            <a:p>
              <a:endParaRPr lang="en-US"/>
            </a:p>
          </p:txBody>
        </p:sp>
        <p:sp>
          <p:nvSpPr>
            <p:cNvPr id="3840296" name="Freeform 296"/>
            <p:cNvSpPr>
              <a:spLocks/>
            </p:cNvSpPr>
            <p:nvPr/>
          </p:nvSpPr>
          <p:spPr bwMode="auto">
            <a:xfrm>
              <a:off x="573" y="1407"/>
              <a:ext cx="31" cy="10"/>
            </a:xfrm>
            <a:custGeom>
              <a:avLst/>
              <a:gdLst/>
              <a:ahLst/>
              <a:cxnLst>
                <a:cxn ang="0">
                  <a:pos x="0" y="3"/>
                </a:cxn>
                <a:cxn ang="0">
                  <a:pos x="0" y="3"/>
                </a:cxn>
                <a:cxn ang="0">
                  <a:pos x="0" y="1"/>
                </a:cxn>
                <a:cxn ang="0">
                  <a:pos x="1" y="0"/>
                </a:cxn>
                <a:cxn ang="0">
                  <a:pos x="3" y="0"/>
                </a:cxn>
                <a:cxn ang="0">
                  <a:pos x="4" y="0"/>
                </a:cxn>
                <a:cxn ang="0">
                  <a:pos x="6" y="0"/>
                </a:cxn>
                <a:cxn ang="0">
                  <a:pos x="7" y="0"/>
                </a:cxn>
                <a:cxn ang="0">
                  <a:pos x="7" y="0"/>
                </a:cxn>
                <a:cxn ang="0">
                  <a:pos x="9" y="0"/>
                </a:cxn>
                <a:cxn ang="0">
                  <a:pos x="10" y="0"/>
                </a:cxn>
                <a:cxn ang="0">
                  <a:pos x="13" y="0"/>
                </a:cxn>
                <a:cxn ang="0">
                  <a:pos x="16" y="0"/>
                </a:cxn>
                <a:cxn ang="0">
                  <a:pos x="18" y="1"/>
                </a:cxn>
                <a:cxn ang="0">
                  <a:pos x="19" y="1"/>
                </a:cxn>
                <a:cxn ang="0">
                  <a:pos x="21" y="1"/>
                </a:cxn>
                <a:cxn ang="0">
                  <a:pos x="24" y="3"/>
                </a:cxn>
                <a:cxn ang="0">
                  <a:pos x="24" y="4"/>
                </a:cxn>
                <a:cxn ang="0">
                  <a:pos x="27" y="6"/>
                </a:cxn>
                <a:cxn ang="0">
                  <a:pos x="28" y="7"/>
                </a:cxn>
                <a:cxn ang="0">
                  <a:pos x="30" y="9"/>
                </a:cxn>
                <a:cxn ang="0">
                  <a:pos x="31" y="10"/>
                </a:cxn>
                <a:cxn ang="0">
                  <a:pos x="31" y="10"/>
                </a:cxn>
                <a:cxn ang="0">
                  <a:pos x="0" y="3"/>
                </a:cxn>
                <a:cxn ang="0">
                  <a:pos x="0" y="3"/>
                </a:cxn>
              </a:cxnLst>
              <a:rect l="0" t="0" r="r" b="b"/>
              <a:pathLst>
                <a:path w="31" h="10">
                  <a:moveTo>
                    <a:pt x="0" y="3"/>
                  </a:moveTo>
                  <a:lnTo>
                    <a:pt x="0" y="3"/>
                  </a:lnTo>
                  <a:lnTo>
                    <a:pt x="0" y="1"/>
                  </a:lnTo>
                  <a:lnTo>
                    <a:pt x="1" y="0"/>
                  </a:lnTo>
                  <a:lnTo>
                    <a:pt x="3" y="0"/>
                  </a:lnTo>
                  <a:lnTo>
                    <a:pt x="4" y="0"/>
                  </a:lnTo>
                  <a:lnTo>
                    <a:pt x="6" y="0"/>
                  </a:lnTo>
                  <a:lnTo>
                    <a:pt x="7" y="0"/>
                  </a:lnTo>
                  <a:lnTo>
                    <a:pt x="7" y="0"/>
                  </a:lnTo>
                  <a:lnTo>
                    <a:pt x="9" y="0"/>
                  </a:lnTo>
                  <a:lnTo>
                    <a:pt x="10" y="0"/>
                  </a:lnTo>
                  <a:lnTo>
                    <a:pt x="13" y="0"/>
                  </a:lnTo>
                  <a:lnTo>
                    <a:pt x="16" y="0"/>
                  </a:lnTo>
                  <a:lnTo>
                    <a:pt x="18" y="1"/>
                  </a:lnTo>
                  <a:lnTo>
                    <a:pt x="19" y="1"/>
                  </a:lnTo>
                  <a:lnTo>
                    <a:pt x="21" y="1"/>
                  </a:lnTo>
                  <a:lnTo>
                    <a:pt x="24" y="3"/>
                  </a:lnTo>
                  <a:lnTo>
                    <a:pt x="24" y="4"/>
                  </a:lnTo>
                  <a:lnTo>
                    <a:pt x="27" y="6"/>
                  </a:lnTo>
                  <a:lnTo>
                    <a:pt x="28" y="7"/>
                  </a:lnTo>
                  <a:lnTo>
                    <a:pt x="30" y="9"/>
                  </a:lnTo>
                  <a:lnTo>
                    <a:pt x="31" y="10"/>
                  </a:lnTo>
                  <a:lnTo>
                    <a:pt x="31" y="10"/>
                  </a:lnTo>
                  <a:lnTo>
                    <a:pt x="0" y="3"/>
                  </a:lnTo>
                  <a:lnTo>
                    <a:pt x="0" y="3"/>
                  </a:lnTo>
                  <a:close/>
                </a:path>
              </a:pathLst>
            </a:custGeom>
            <a:solidFill>
              <a:srgbClr val="FAC9B0"/>
            </a:solidFill>
            <a:ln w="9525">
              <a:noFill/>
              <a:round/>
              <a:headEnd/>
              <a:tailEnd/>
            </a:ln>
          </p:spPr>
          <p:txBody>
            <a:bodyPr>
              <a:prstTxWarp prst="textNoShape">
                <a:avLst/>
              </a:prstTxWarp>
            </a:bodyPr>
            <a:lstStyle/>
            <a:p>
              <a:endParaRPr lang="en-US"/>
            </a:p>
          </p:txBody>
        </p:sp>
        <p:sp>
          <p:nvSpPr>
            <p:cNvPr id="3840297" name="Freeform 297"/>
            <p:cNvSpPr>
              <a:spLocks/>
            </p:cNvSpPr>
            <p:nvPr/>
          </p:nvSpPr>
          <p:spPr bwMode="auto">
            <a:xfrm>
              <a:off x="549" y="1402"/>
              <a:ext cx="19" cy="8"/>
            </a:xfrm>
            <a:custGeom>
              <a:avLst/>
              <a:gdLst/>
              <a:ahLst/>
              <a:cxnLst>
                <a:cxn ang="0">
                  <a:pos x="0" y="6"/>
                </a:cxn>
                <a:cxn ang="0">
                  <a:pos x="1" y="5"/>
                </a:cxn>
                <a:cxn ang="0">
                  <a:pos x="1" y="3"/>
                </a:cxn>
                <a:cxn ang="0">
                  <a:pos x="3" y="2"/>
                </a:cxn>
                <a:cxn ang="0">
                  <a:pos x="4" y="2"/>
                </a:cxn>
                <a:cxn ang="0">
                  <a:pos x="6" y="2"/>
                </a:cxn>
                <a:cxn ang="0">
                  <a:pos x="7" y="0"/>
                </a:cxn>
                <a:cxn ang="0">
                  <a:pos x="9" y="0"/>
                </a:cxn>
                <a:cxn ang="0">
                  <a:pos x="10" y="2"/>
                </a:cxn>
                <a:cxn ang="0">
                  <a:pos x="10" y="2"/>
                </a:cxn>
                <a:cxn ang="0">
                  <a:pos x="12" y="2"/>
                </a:cxn>
                <a:cxn ang="0">
                  <a:pos x="13" y="2"/>
                </a:cxn>
                <a:cxn ang="0">
                  <a:pos x="15" y="3"/>
                </a:cxn>
                <a:cxn ang="0">
                  <a:pos x="16" y="3"/>
                </a:cxn>
                <a:cxn ang="0">
                  <a:pos x="18" y="5"/>
                </a:cxn>
                <a:cxn ang="0">
                  <a:pos x="18" y="6"/>
                </a:cxn>
                <a:cxn ang="0">
                  <a:pos x="18" y="8"/>
                </a:cxn>
                <a:cxn ang="0">
                  <a:pos x="18" y="8"/>
                </a:cxn>
                <a:cxn ang="0">
                  <a:pos x="19" y="8"/>
                </a:cxn>
                <a:cxn ang="0">
                  <a:pos x="0" y="6"/>
                </a:cxn>
                <a:cxn ang="0">
                  <a:pos x="0" y="6"/>
                </a:cxn>
              </a:cxnLst>
              <a:rect l="0" t="0" r="r" b="b"/>
              <a:pathLst>
                <a:path w="19" h="8">
                  <a:moveTo>
                    <a:pt x="0" y="6"/>
                  </a:moveTo>
                  <a:lnTo>
                    <a:pt x="1" y="5"/>
                  </a:lnTo>
                  <a:lnTo>
                    <a:pt x="1" y="3"/>
                  </a:lnTo>
                  <a:lnTo>
                    <a:pt x="3" y="2"/>
                  </a:lnTo>
                  <a:lnTo>
                    <a:pt x="4" y="2"/>
                  </a:lnTo>
                  <a:lnTo>
                    <a:pt x="6" y="2"/>
                  </a:lnTo>
                  <a:lnTo>
                    <a:pt x="7" y="0"/>
                  </a:lnTo>
                  <a:lnTo>
                    <a:pt x="9" y="0"/>
                  </a:lnTo>
                  <a:lnTo>
                    <a:pt x="10" y="2"/>
                  </a:lnTo>
                  <a:lnTo>
                    <a:pt x="10" y="2"/>
                  </a:lnTo>
                  <a:lnTo>
                    <a:pt x="12" y="2"/>
                  </a:lnTo>
                  <a:lnTo>
                    <a:pt x="13" y="2"/>
                  </a:lnTo>
                  <a:lnTo>
                    <a:pt x="15" y="3"/>
                  </a:lnTo>
                  <a:lnTo>
                    <a:pt x="16" y="3"/>
                  </a:lnTo>
                  <a:lnTo>
                    <a:pt x="18" y="5"/>
                  </a:lnTo>
                  <a:lnTo>
                    <a:pt x="18" y="6"/>
                  </a:lnTo>
                  <a:lnTo>
                    <a:pt x="18" y="8"/>
                  </a:lnTo>
                  <a:lnTo>
                    <a:pt x="18" y="8"/>
                  </a:lnTo>
                  <a:lnTo>
                    <a:pt x="19" y="8"/>
                  </a:lnTo>
                  <a:lnTo>
                    <a:pt x="0" y="6"/>
                  </a:lnTo>
                  <a:lnTo>
                    <a:pt x="0" y="6"/>
                  </a:lnTo>
                  <a:close/>
                </a:path>
              </a:pathLst>
            </a:custGeom>
            <a:solidFill>
              <a:srgbClr val="FAC9B0"/>
            </a:solidFill>
            <a:ln w="9525">
              <a:noFill/>
              <a:round/>
              <a:headEnd/>
              <a:tailEnd/>
            </a:ln>
          </p:spPr>
          <p:txBody>
            <a:bodyPr>
              <a:prstTxWarp prst="textNoShape">
                <a:avLst/>
              </a:prstTxWarp>
            </a:bodyPr>
            <a:lstStyle/>
            <a:p>
              <a:endParaRPr lang="en-US"/>
            </a:p>
          </p:txBody>
        </p:sp>
      </p:grpSp>
      <p:grpSp>
        <p:nvGrpSpPr>
          <p:cNvPr id="7" name="Group 298"/>
          <p:cNvGrpSpPr>
            <a:grpSpLocks/>
          </p:cNvGrpSpPr>
          <p:nvPr/>
        </p:nvGrpSpPr>
        <p:grpSpPr bwMode="auto">
          <a:xfrm>
            <a:off x="353393" y="2284413"/>
            <a:ext cx="1263320" cy="927100"/>
            <a:chOff x="1749" y="1239"/>
            <a:chExt cx="597" cy="584"/>
          </a:xfrm>
        </p:grpSpPr>
        <p:sp>
          <p:nvSpPr>
            <p:cNvPr id="3840299" name="Line 299"/>
            <p:cNvSpPr>
              <a:spLocks noChangeShapeType="1"/>
            </p:cNvSpPr>
            <p:nvPr/>
          </p:nvSpPr>
          <p:spPr bwMode="auto">
            <a:xfrm>
              <a:off x="2321" y="1239"/>
              <a:ext cx="1" cy="1"/>
            </a:xfrm>
            <a:prstGeom prst="line">
              <a:avLst/>
            </a:prstGeom>
            <a:noFill/>
            <a:ln w="0">
              <a:solidFill>
                <a:srgbClr val="000000"/>
              </a:solidFill>
              <a:round/>
              <a:headEnd/>
              <a:tailEnd/>
            </a:ln>
          </p:spPr>
          <p:txBody>
            <a:bodyPr>
              <a:prstTxWarp prst="textNoShape">
                <a:avLst/>
              </a:prstTxWarp>
            </a:bodyPr>
            <a:lstStyle/>
            <a:p>
              <a:endParaRPr lang="en-US"/>
            </a:p>
          </p:txBody>
        </p:sp>
        <p:sp>
          <p:nvSpPr>
            <p:cNvPr id="3840300" name="Line 300"/>
            <p:cNvSpPr>
              <a:spLocks noChangeShapeType="1"/>
            </p:cNvSpPr>
            <p:nvPr/>
          </p:nvSpPr>
          <p:spPr bwMode="auto">
            <a:xfrm>
              <a:off x="1749" y="1822"/>
              <a:ext cx="1" cy="1"/>
            </a:xfrm>
            <a:prstGeom prst="line">
              <a:avLst/>
            </a:prstGeom>
            <a:noFill/>
            <a:ln w="0">
              <a:solidFill>
                <a:srgbClr val="000000"/>
              </a:solidFill>
              <a:round/>
              <a:headEnd/>
              <a:tailEnd/>
            </a:ln>
          </p:spPr>
          <p:txBody>
            <a:bodyPr>
              <a:prstTxWarp prst="textNoShape">
                <a:avLst/>
              </a:prstTxWarp>
            </a:bodyPr>
            <a:lstStyle/>
            <a:p>
              <a:endParaRPr lang="en-US"/>
            </a:p>
          </p:txBody>
        </p:sp>
        <p:sp>
          <p:nvSpPr>
            <p:cNvPr id="3840301" name="Freeform 301"/>
            <p:cNvSpPr>
              <a:spLocks/>
            </p:cNvSpPr>
            <p:nvPr/>
          </p:nvSpPr>
          <p:spPr bwMode="auto">
            <a:xfrm>
              <a:off x="1767" y="1245"/>
              <a:ext cx="554" cy="383"/>
            </a:xfrm>
            <a:custGeom>
              <a:avLst/>
              <a:gdLst/>
              <a:ahLst/>
              <a:cxnLst>
                <a:cxn ang="0">
                  <a:pos x="43" y="139"/>
                </a:cxn>
                <a:cxn ang="0">
                  <a:pos x="49" y="131"/>
                </a:cxn>
                <a:cxn ang="0">
                  <a:pos x="53" y="122"/>
                </a:cxn>
                <a:cxn ang="0">
                  <a:pos x="58" y="114"/>
                </a:cxn>
                <a:cxn ang="0">
                  <a:pos x="64" y="107"/>
                </a:cxn>
                <a:cxn ang="0">
                  <a:pos x="68" y="99"/>
                </a:cxn>
                <a:cxn ang="0">
                  <a:pos x="74" y="92"/>
                </a:cxn>
                <a:cxn ang="0">
                  <a:pos x="80" y="84"/>
                </a:cxn>
                <a:cxn ang="0">
                  <a:pos x="86" y="79"/>
                </a:cxn>
                <a:cxn ang="0">
                  <a:pos x="94" y="71"/>
                </a:cxn>
                <a:cxn ang="0">
                  <a:pos x="101" y="65"/>
                </a:cxn>
                <a:cxn ang="0">
                  <a:pos x="108" y="59"/>
                </a:cxn>
                <a:cxn ang="0">
                  <a:pos x="116" y="55"/>
                </a:cxn>
                <a:cxn ang="0">
                  <a:pos x="123" y="49"/>
                </a:cxn>
                <a:cxn ang="0">
                  <a:pos x="132" y="43"/>
                </a:cxn>
                <a:cxn ang="0">
                  <a:pos x="141" y="38"/>
                </a:cxn>
                <a:cxn ang="0">
                  <a:pos x="150" y="32"/>
                </a:cxn>
                <a:cxn ang="0">
                  <a:pos x="161" y="28"/>
                </a:cxn>
                <a:cxn ang="0">
                  <a:pos x="170" y="25"/>
                </a:cxn>
                <a:cxn ang="0">
                  <a:pos x="178" y="20"/>
                </a:cxn>
                <a:cxn ang="0">
                  <a:pos x="189" y="18"/>
                </a:cxn>
                <a:cxn ang="0">
                  <a:pos x="198" y="15"/>
                </a:cxn>
                <a:cxn ang="0">
                  <a:pos x="208" y="12"/>
                </a:cxn>
                <a:cxn ang="0">
                  <a:pos x="219" y="9"/>
                </a:cxn>
                <a:cxn ang="0">
                  <a:pos x="228" y="7"/>
                </a:cxn>
                <a:cxn ang="0">
                  <a:pos x="238" y="6"/>
                </a:cxn>
                <a:cxn ang="0">
                  <a:pos x="248" y="4"/>
                </a:cxn>
                <a:cxn ang="0">
                  <a:pos x="257" y="3"/>
                </a:cxn>
                <a:cxn ang="0">
                  <a:pos x="268" y="1"/>
                </a:cxn>
                <a:cxn ang="0">
                  <a:pos x="278" y="1"/>
                </a:cxn>
                <a:cxn ang="0">
                  <a:pos x="289" y="0"/>
                </a:cxn>
                <a:cxn ang="0">
                  <a:pos x="298" y="0"/>
                </a:cxn>
                <a:cxn ang="0">
                  <a:pos x="314" y="0"/>
                </a:cxn>
                <a:cxn ang="0">
                  <a:pos x="335" y="1"/>
                </a:cxn>
                <a:cxn ang="0">
                  <a:pos x="356" y="3"/>
                </a:cxn>
                <a:cxn ang="0">
                  <a:pos x="376" y="6"/>
                </a:cxn>
                <a:cxn ang="0">
                  <a:pos x="396" y="9"/>
                </a:cxn>
                <a:cxn ang="0">
                  <a:pos x="415" y="13"/>
                </a:cxn>
                <a:cxn ang="0">
                  <a:pos x="433" y="18"/>
                </a:cxn>
                <a:cxn ang="0">
                  <a:pos x="451" y="22"/>
                </a:cxn>
                <a:cxn ang="0">
                  <a:pos x="469" y="28"/>
                </a:cxn>
                <a:cxn ang="0">
                  <a:pos x="484" y="34"/>
                </a:cxn>
                <a:cxn ang="0">
                  <a:pos x="499" y="40"/>
                </a:cxn>
                <a:cxn ang="0">
                  <a:pos x="512" y="46"/>
                </a:cxn>
                <a:cxn ang="0">
                  <a:pos x="524" y="52"/>
                </a:cxn>
                <a:cxn ang="0">
                  <a:pos x="536" y="56"/>
                </a:cxn>
                <a:cxn ang="0">
                  <a:pos x="545" y="62"/>
                </a:cxn>
                <a:cxn ang="0">
                  <a:pos x="552" y="67"/>
                </a:cxn>
                <a:cxn ang="0">
                  <a:pos x="0" y="383"/>
                </a:cxn>
              </a:cxnLst>
              <a:rect l="0" t="0" r="r" b="b"/>
              <a:pathLst>
                <a:path w="554" h="383">
                  <a:moveTo>
                    <a:pt x="0" y="383"/>
                  </a:moveTo>
                  <a:lnTo>
                    <a:pt x="41" y="144"/>
                  </a:lnTo>
                  <a:lnTo>
                    <a:pt x="43" y="141"/>
                  </a:lnTo>
                  <a:lnTo>
                    <a:pt x="43" y="139"/>
                  </a:lnTo>
                  <a:lnTo>
                    <a:pt x="44" y="138"/>
                  </a:lnTo>
                  <a:lnTo>
                    <a:pt x="46" y="135"/>
                  </a:lnTo>
                  <a:lnTo>
                    <a:pt x="47" y="134"/>
                  </a:lnTo>
                  <a:lnTo>
                    <a:pt x="49" y="131"/>
                  </a:lnTo>
                  <a:lnTo>
                    <a:pt x="49" y="129"/>
                  </a:lnTo>
                  <a:lnTo>
                    <a:pt x="50" y="126"/>
                  </a:lnTo>
                  <a:lnTo>
                    <a:pt x="52" y="125"/>
                  </a:lnTo>
                  <a:lnTo>
                    <a:pt x="53" y="122"/>
                  </a:lnTo>
                  <a:lnTo>
                    <a:pt x="55" y="120"/>
                  </a:lnTo>
                  <a:lnTo>
                    <a:pt x="56" y="119"/>
                  </a:lnTo>
                  <a:lnTo>
                    <a:pt x="56" y="116"/>
                  </a:lnTo>
                  <a:lnTo>
                    <a:pt x="58" y="114"/>
                  </a:lnTo>
                  <a:lnTo>
                    <a:pt x="59" y="113"/>
                  </a:lnTo>
                  <a:lnTo>
                    <a:pt x="61" y="111"/>
                  </a:lnTo>
                  <a:lnTo>
                    <a:pt x="62" y="108"/>
                  </a:lnTo>
                  <a:lnTo>
                    <a:pt x="64" y="107"/>
                  </a:lnTo>
                  <a:lnTo>
                    <a:pt x="65" y="104"/>
                  </a:lnTo>
                  <a:lnTo>
                    <a:pt x="67" y="102"/>
                  </a:lnTo>
                  <a:lnTo>
                    <a:pt x="68" y="101"/>
                  </a:lnTo>
                  <a:lnTo>
                    <a:pt x="68" y="99"/>
                  </a:lnTo>
                  <a:lnTo>
                    <a:pt x="71" y="98"/>
                  </a:lnTo>
                  <a:lnTo>
                    <a:pt x="71" y="96"/>
                  </a:lnTo>
                  <a:lnTo>
                    <a:pt x="73" y="93"/>
                  </a:lnTo>
                  <a:lnTo>
                    <a:pt x="74" y="92"/>
                  </a:lnTo>
                  <a:lnTo>
                    <a:pt x="76" y="90"/>
                  </a:lnTo>
                  <a:lnTo>
                    <a:pt x="77" y="89"/>
                  </a:lnTo>
                  <a:lnTo>
                    <a:pt x="79" y="87"/>
                  </a:lnTo>
                  <a:lnTo>
                    <a:pt x="80" y="84"/>
                  </a:lnTo>
                  <a:lnTo>
                    <a:pt x="82" y="83"/>
                  </a:lnTo>
                  <a:lnTo>
                    <a:pt x="83" y="81"/>
                  </a:lnTo>
                  <a:lnTo>
                    <a:pt x="85" y="80"/>
                  </a:lnTo>
                  <a:lnTo>
                    <a:pt x="86" y="79"/>
                  </a:lnTo>
                  <a:lnTo>
                    <a:pt x="89" y="77"/>
                  </a:lnTo>
                  <a:lnTo>
                    <a:pt x="91" y="76"/>
                  </a:lnTo>
                  <a:lnTo>
                    <a:pt x="92" y="74"/>
                  </a:lnTo>
                  <a:lnTo>
                    <a:pt x="94" y="71"/>
                  </a:lnTo>
                  <a:lnTo>
                    <a:pt x="95" y="70"/>
                  </a:lnTo>
                  <a:lnTo>
                    <a:pt x="97" y="68"/>
                  </a:lnTo>
                  <a:lnTo>
                    <a:pt x="100" y="67"/>
                  </a:lnTo>
                  <a:lnTo>
                    <a:pt x="101" y="65"/>
                  </a:lnTo>
                  <a:lnTo>
                    <a:pt x="103" y="64"/>
                  </a:lnTo>
                  <a:lnTo>
                    <a:pt x="104" y="62"/>
                  </a:lnTo>
                  <a:lnTo>
                    <a:pt x="106" y="61"/>
                  </a:lnTo>
                  <a:lnTo>
                    <a:pt x="108" y="59"/>
                  </a:lnTo>
                  <a:lnTo>
                    <a:pt x="110" y="58"/>
                  </a:lnTo>
                  <a:lnTo>
                    <a:pt x="111" y="56"/>
                  </a:lnTo>
                  <a:lnTo>
                    <a:pt x="114" y="56"/>
                  </a:lnTo>
                  <a:lnTo>
                    <a:pt x="116" y="55"/>
                  </a:lnTo>
                  <a:lnTo>
                    <a:pt x="117" y="52"/>
                  </a:lnTo>
                  <a:lnTo>
                    <a:pt x="119" y="52"/>
                  </a:lnTo>
                  <a:lnTo>
                    <a:pt x="122" y="50"/>
                  </a:lnTo>
                  <a:lnTo>
                    <a:pt x="123" y="49"/>
                  </a:lnTo>
                  <a:lnTo>
                    <a:pt x="126" y="47"/>
                  </a:lnTo>
                  <a:lnTo>
                    <a:pt x="128" y="46"/>
                  </a:lnTo>
                  <a:lnTo>
                    <a:pt x="131" y="44"/>
                  </a:lnTo>
                  <a:lnTo>
                    <a:pt x="132" y="43"/>
                  </a:lnTo>
                  <a:lnTo>
                    <a:pt x="135" y="41"/>
                  </a:lnTo>
                  <a:lnTo>
                    <a:pt x="137" y="40"/>
                  </a:lnTo>
                  <a:lnTo>
                    <a:pt x="140" y="38"/>
                  </a:lnTo>
                  <a:lnTo>
                    <a:pt x="141" y="38"/>
                  </a:lnTo>
                  <a:lnTo>
                    <a:pt x="144" y="37"/>
                  </a:lnTo>
                  <a:lnTo>
                    <a:pt x="146" y="35"/>
                  </a:lnTo>
                  <a:lnTo>
                    <a:pt x="149" y="34"/>
                  </a:lnTo>
                  <a:lnTo>
                    <a:pt x="150" y="32"/>
                  </a:lnTo>
                  <a:lnTo>
                    <a:pt x="153" y="32"/>
                  </a:lnTo>
                  <a:lnTo>
                    <a:pt x="156" y="31"/>
                  </a:lnTo>
                  <a:lnTo>
                    <a:pt x="158" y="29"/>
                  </a:lnTo>
                  <a:lnTo>
                    <a:pt x="161" y="28"/>
                  </a:lnTo>
                  <a:lnTo>
                    <a:pt x="162" y="28"/>
                  </a:lnTo>
                  <a:lnTo>
                    <a:pt x="165" y="26"/>
                  </a:lnTo>
                  <a:lnTo>
                    <a:pt x="168" y="25"/>
                  </a:lnTo>
                  <a:lnTo>
                    <a:pt x="170" y="25"/>
                  </a:lnTo>
                  <a:lnTo>
                    <a:pt x="173" y="23"/>
                  </a:lnTo>
                  <a:lnTo>
                    <a:pt x="174" y="22"/>
                  </a:lnTo>
                  <a:lnTo>
                    <a:pt x="177" y="22"/>
                  </a:lnTo>
                  <a:lnTo>
                    <a:pt x="178" y="20"/>
                  </a:lnTo>
                  <a:lnTo>
                    <a:pt x="181" y="19"/>
                  </a:lnTo>
                  <a:lnTo>
                    <a:pt x="184" y="19"/>
                  </a:lnTo>
                  <a:lnTo>
                    <a:pt x="186" y="18"/>
                  </a:lnTo>
                  <a:lnTo>
                    <a:pt x="189" y="18"/>
                  </a:lnTo>
                  <a:lnTo>
                    <a:pt x="192" y="16"/>
                  </a:lnTo>
                  <a:lnTo>
                    <a:pt x="193" y="16"/>
                  </a:lnTo>
                  <a:lnTo>
                    <a:pt x="196" y="15"/>
                  </a:lnTo>
                  <a:lnTo>
                    <a:pt x="198" y="15"/>
                  </a:lnTo>
                  <a:lnTo>
                    <a:pt x="201" y="13"/>
                  </a:lnTo>
                  <a:lnTo>
                    <a:pt x="204" y="13"/>
                  </a:lnTo>
                  <a:lnTo>
                    <a:pt x="205" y="12"/>
                  </a:lnTo>
                  <a:lnTo>
                    <a:pt x="208" y="12"/>
                  </a:lnTo>
                  <a:lnTo>
                    <a:pt x="211" y="12"/>
                  </a:lnTo>
                  <a:lnTo>
                    <a:pt x="213" y="10"/>
                  </a:lnTo>
                  <a:lnTo>
                    <a:pt x="216" y="10"/>
                  </a:lnTo>
                  <a:lnTo>
                    <a:pt x="219" y="9"/>
                  </a:lnTo>
                  <a:lnTo>
                    <a:pt x="220" y="9"/>
                  </a:lnTo>
                  <a:lnTo>
                    <a:pt x="223" y="9"/>
                  </a:lnTo>
                  <a:lnTo>
                    <a:pt x="226" y="7"/>
                  </a:lnTo>
                  <a:lnTo>
                    <a:pt x="228" y="7"/>
                  </a:lnTo>
                  <a:lnTo>
                    <a:pt x="231" y="7"/>
                  </a:lnTo>
                  <a:lnTo>
                    <a:pt x="234" y="6"/>
                  </a:lnTo>
                  <a:lnTo>
                    <a:pt x="235" y="6"/>
                  </a:lnTo>
                  <a:lnTo>
                    <a:pt x="238" y="6"/>
                  </a:lnTo>
                  <a:lnTo>
                    <a:pt x="241" y="4"/>
                  </a:lnTo>
                  <a:lnTo>
                    <a:pt x="242" y="4"/>
                  </a:lnTo>
                  <a:lnTo>
                    <a:pt x="245" y="4"/>
                  </a:lnTo>
                  <a:lnTo>
                    <a:pt x="248" y="4"/>
                  </a:lnTo>
                  <a:lnTo>
                    <a:pt x="250" y="3"/>
                  </a:lnTo>
                  <a:lnTo>
                    <a:pt x="253" y="3"/>
                  </a:lnTo>
                  <a:lnTo>
                    <a:pt x="256" y="3"/>
                  </a:lnTo>
                  <a:lnTo>
                    <a:pt x="257" y="3"/>
                  </a:lnTo>
                  <a:lnTo>
                    <a:pt x="260" y="3"/>
                  </a:lnTo>
                  <a:lnTo>
                    <a:pt x="263" y="3"/>
                  </a:lnTo>
                  <a:lnTo>
                    <a:pt x="265" y="1"/>
                  </a:lnTo>
                  <a:lnTo>
                    <a:pt x="268" y="1"/>
                  </a:lnTo>
                  <a:lnTo>
                    <a:pt x="271" y="1"/>
                  </a:lnTo>
                  <a:lnTo>
                    <a:pt x="272" y="1"/>
                  </a:lnTo>
                  <a:lnTo>
                    <a:pt x="275" y="1"/>
                  </a:lnTo>
                  <a:lnTo>
                    <a:pt x="278" y="1"/>
                  </a:lnTo>
                  <a:lnTo>
                    <a:pt x="281" y="1"/>
                  </a:lnTo>
                  <a:lnTo>
                    <a:pt x="283" y="1"/>
                  </a:lnTo>
                  <a:lnTo>
                    <a:pt x="286" y="1"/>
                  </a:lnTo>
                  <a:lnTo>
                    <a:pt x="289" y="0"/>
                  </a:lnTo>
                  <a:lnTo>
                    <a:pt x="290" y="0"/>
                  </a:lnTo>
                  <a:lnTo>
                    <a:pt x="293" y="0"/>
                  </a:lnTo>
                  <a:lnTo>
                    <a:pt x="295" y="0"/>
                  </a:lnTo>
                  <a:lnTo>
                    <a:pt x="298" y="0"/>
                  </a:lnTo>
                  <a:lnTo>
                    <a:pt x="301" y="0"/>
                  </a:lnTo>
                  <a:lnTo>
                    <a:pt x="302" y="0"/>
                  </a:lnTo>
                  <a:lnTo>
                    <a:pt x="308" y="0"/>
                  </a:lnTo>
                  <a:lnTo>
                    <a:pt x="314" y="0"/>
                  </a:lnTo>
                  <a:lnTo>
                    <a:pt x="318" y="0"/>
                  </a:lnTo>
                  <a:lnTo>
                    <a:pt x="324" y="1"/>
                  </a:lnTo>
                  <a:lnTo>
                    <a:pt x="329" y="1"/>
                  </a:lnTo>
                  <a:lnTo>
                    <a:pt x="335" y="1"/>
                  </a:lnTo>
                  <a:lnTo>
                    <a:pt x="339" y="1"/>
                  </a:lnTo>
                  <a:lnTo>
                    <a:pt x="345" y="3"/>
                  </a:lnTo>
                  <a:lnTo>
                    <a:pt x="350" y="3"/>
                  </a:lnTo>
                  <a:lnTo>
                    <a:pt x="356" y="3"/>
                  </a:lnTo>
                  <a:lnTo>
                    <a:pt x="360" y="4"/>
                  </a:lnTo>
                  <a:lnTo>
                    <a:pt x="366" y="4"/>
                  </a:lnTo>
                  <a:lnTo>
                    <a:pt x="371" y="4"/>
                  </a:lnTo>
                  <a:lnTo>
                    <a:pt x="376" y="6"/>
                  </a:lnTo>
                  <a:lnTo>
                    <a:pt x="381" y="6"/>
                  </a:lnTo>
                  <a:lnTo>
                    <a:pt x="385" y="7"/>
                  </a:lnTo>
                  <a:lnTo>
                    <a:pt x="391" y="9"/>
                  </a:lnTo>
                  <a:lnTo>
                    <a:pt x="396" y="9"/>
                  </a:lnTo>
                  <a:lnTo>
                    <a:pt x="400" y="10"/>
                  </a:lnTo>
                  <a:lnTo>
                    <a:pt x="405" y="12"/>
                  </a:lnTo>
                  <a:lnTo>
                    <a:pt x="411" y="12"/>
                  </a:lnTo>
                  <a:lnTo>
                    <a:pt x="415" y="13"/>
                  </a:lnTo>
                  <a:lnTo>
                    <a:pt x="420" y="15"/>
                  </a:lnTo>
                  <a:lnTo>
                    <a:pt x="424" y="16"/>
                  </a:lnTo>
                  <a:lnTo>
                    <a:pt x="429" y="16"/>
                  </a:lnTo>
                  <a:lnTo>
                    <a:pt x="433" y="18"/>
                  </a:lnTo>
                  <a:lnTo>
                    <a:pt x="439" y="19"/>
                  </a:lnTo>
                  <a:lnTo>
                    <a:pt x="442" y="20"/>
                  </a:lnTo>
                  <a:lnTo>
                    <a:pt x="446" y="20"/>
                  </a:lnTo>
                  <a:lnTo>
                    <a:pt x="451" y="22"/>
                  </a:lnTo>
                  <a:lnTo>
                    <a:pt x="455" y="23"/>
                  </a:lnTo>
                  <a:lnTo>
                    <a:pt x="460" y="25"/>
                  </a:lnTo>
                  <a:lnTo>
                    <a:pt x="464" y="26"/>
                  </a:lnTo>
                  <a:lnTo>
                    <a:pt x="469" y="28"/>
                  </a:lnTo>
                  <a:lnTo>
                    <a:pt x="472" y="29"/>
                  </a:lnTo>
                  <a:lnTo>
                    <a:pt x="476" y="31"/>
                  </a:lnTo>
                  <a:lnTo>
                    <a:pt x="481" y="32"/>
                  </a:lnTo>
                  <a:lnTo>
                    <a:pt x="484" y="34"/>
                  </a:lnTo>
                  <a:lnTo>
                    <a:pt x="488" y="35"/>
                  </a:lnTo>
                  <a:lnTo>
                    <a:pt x="491" y="37"/>
                  </a:lnTo>
                  <a:lnTo>
                    <a:pt x="496" y="38"/>
                  </a:lnTo>
                  <a:lnTo>
                    <a:pt x="499" y="40"/>
                  </a:lnTo>
                  <a:lnTo>
                    <a:pt x="502" y="41"/>
                  </a:lnTo>
                  <a:lnTo>
                    <a:pt x="506" y="43"/>
                  </a:lnTo>
                  <a:lnTo>
                    <a:pt x="509" y="43"/>
                  </a:lnTo>
                  <a:lnTo>
                    <a:pt x="512" y="46"/>
                  </a:lnTo>
                  <a:lnTo>
                    <a:pt x="515" y="47"/>
                  </a:lnTo>
                  <a:lnTo>
                    <a:pt x="518" y="49"/>
                  </a:lnTo>
                  <a:lnTo>
                    <a:pt x="521" y="50"/>
                  </a:lnTo>
                  <a:lnTo>
                    <a:pt x="524" y="52"/>
                  </a:lnTo>
                  <a:lnTo>
                    <a:pt x="527" y="52"/>
                  </a:lnTo>
                  <a:lnTo>
                    <a:pt x="530" y="55"/>
                  </a:lnTo>
                  <a:lnTo>
                    <a:pt x="533" y="55"/>
                  </a:lnTo>
                  <a:lnTo>
                    <a:pt x="536" y="56"/>
                  </a:lnTo>
                  <a:lnTo>
                    <a:pt x="537" y="58"/>
                  </a:lnTo>
                  <a:lnTo>
                    <a:pt x="540" y="59"/>
                  </a:lnTo>
                  <a:lnTo>
                    <a:pt x="542" y="61"/>
                  </a:lnTo>
                  <a:lnTo>
                    <a:pt x="545" y="62"/>
                  </a:lnTo>
                  <a:lnTo>
                    <a:pt x="546" y="64"/>
                  </a:lnTo>
                  <a:lnTo>
                    <a:pt x="549" y="65"/>
                  </a:lnTo>
                  <a:lnTo>
                    <a:pt x="551" y="65"/>
                  </a:lnTo>
                  <a:lnTo>
                    <a:pt x="552" y="67"/>
                  </a:lnTo>
                  <a:lnTo>
                    <a:pt x="554" y="68"/>
                  </a:lnTo>
                  <a:lnTo>
                    <a:pt x="554" y="70"/>
                  </a:lnTo>
                  <a:lnTo>
                    <a:pt x="554" y="380"/>
                  </a:lnTo>
                  <a:lnTo>
                    <a:pt x="0" y="383"/>
                  </a:lnTo>
                  <a:lnTo>
                    <a:pt x="0" y="383"/>
                  </a:lnTo>
                  <a:close/>
                </a:path>
              </a:pathLst>
            </a:custGeom>
            <a:solidFill>
              <a:srgbClr val="6B949E"/>
            </a:solidFill>
            <a:ln w="9525">
              <a:noFill/>
              <a:round/>
              <a:headEnd/>
              <a:tailEnd/>
            </a:ln>
          </p:spPr>
          <p:txBody>
            <a:bodyPr>
              <a:prstTxWarp prst="textNoShape">
                <a:avLst/>
              </a:prstTxWarp>
            </a:bodyPr>
            <a:lstStyle/>
            <a:p>
              <a:endParaRPr lang="en-US"/>
            </a:p>
          </p:txBody>
        </p:sp>
        <p:sp>
          <p:nvSpPr>
            <p:cNvPr id="3840302" name="Freeform 302"/>
            <p:cNvSpPr>
              <a:spLocks/>
            </p:cNvSpPr>
            <p:nvPr/>
          </p:nvSpPr>
          <p:spPr bwMode="auto">
            <a:xfrm>
              <a:off x="1756" y="1340"/>
              <a:ext cx="527" cy="317"/>
            </a:xfrm>
            <a:custGeom>
              <a:avLst/>
              <a:gdLst/>
              <a:ahLst/>
              <a:cxnLst>
                <a:cxn ang="0">
                  <a:pos x="2" y="297"/>
                </a:cxn>
                <a:cxn ang="0">
                  <a:pos x="0" y="294"/>
                </a:cxn>
                <a:cxn ang="0">
                  <a:pos x="0" y="290"/>
                </a:cxn>
                <a:cxn ang="0">
                  <a:pos x="0" y="284"/>
                </a:cxn>
                <a:cxn ang="0">
                  <a:pos x="0" y="278"/>
                </a:cxn>
                <a:cxn ang="0">
                  <a:pos x="0" y="269"/>
                </a:cxn>
                <a:cxn ang="0">
                  <a:pos x="0" y="260"/>
                </a:cxn>
                <a:cxn ang="0">
                  <a:pos x="0" y="250"/>
                </a:cxn>
                <a:cxn ang="0">
                  <a:pos x="2" y="238"/>
                </a:cxn>
                <a:cxn ang="0">
                  <a:pos x="2" y="226"/>
                </a:cxn>
                <a:cxn ang="0">
                  <a:pos x="3" y="213"/>
                </a:cxn>
                <a:cxn ang="0">
                  <a:pos x="6" y="198"/>
                </a:cxn>
                <a:cxn ang="0">
                  <a:pos x="8" y="184"/>
                </a:cxn>
                <a:cxn ang="0">
                  <a:pos x="11" y="168"/>
                </a:cxn>
                <a:cxn ang="0">
                  <a:pos x="14" y="153"/>
                </a:cxn>
                <a:cxn ang="0">
                  <a:pos x="18" y="137"/>
                </a:cxn>
                <a:cxn ang="0">
                  <a:pos x="23" y="119"/>
                </a:cxn>
                <a:cxn ang="0">
                  <a:pos x="29" y="103"/>
                </a:cxn>
                <a:cxn ang="0">
                  <a:pos x="36" y="85"/>
                </a:cxn>
                <a:cxn ang="0">
                  <a:pos x="42" y="68"/>
                </a:cxn>
                <a:cxn ang="0">
                  <a:pos x="51" y="50"/>
                </a:cxn>
                <a:cxn ang="0">
                  <a:pos x="54" y="49"/>
                </a:cxn>
                <a:cxn ang="0">
                  <a:pos x="58" y="46"/>
                </a:cxn>
                <a:cxn ang="0">
                  <a:pos x="63" y="44"/>
                </a:cxn>
                <a:cxn ang="0">
                  <a:pos x="67" y="42"/>
                </a:cxn>
                <a:cxn ang="0">
                  <a:pos x="75" y="39"/>
                </a:cxn>
                <a:cxn ang="0">
                  <a:pos x="82" y="36"/>
                </a:cxn>
                <a:cxn ang="0">
                  <a:pos x="90" y="33"/>
                </a:cxn>
                <a:cxn ang="0">
                  <a:pos x="99" y="30"/>
                </a:cxn>
                <a:cxn ang="0">
                  <a:pos x="109" y="25"/>
                </a:cxn>
                <a:cxn ang="0">
                  <a:pos x="119" y="22"/>
                </a:cxn>
                <a:cxn ang="0">
                  <a:pos x="131" y="19"/>
                </a:cxn>
                <a:cxn ang="0">
                  <a:pos x="143" y="15"/>
                </a:cxn>
                <a:cxn ang="0">
                  <a:pos x="157" y="12"/>
                </a:cxn>
                <a:cxn ang="0">
                  <a:pos x="169" y="9"/>
                </a:cxn>
                <a:cxn ang="0">
                  <a:pos x="184" y="6"/>
                </a:cxn>
                <a:cxn ang="0">
                  <a:pos x="197" y="4"/>
                </a:cxn>
                <a:cxn ang="0">
                  <a:pos x="212" y="1"/>
                </a:cxn>
                <a:cxn ang="0">
                  <a:pos x="228" y="0"/>
                </a:cxn>
                <a:cxn ang="0">
                  <a:pos x="243" y="0"/>
                </a:cxn>
                <a:cxn ang="0">
                  <a:pos x="259" y="0"/>
                </a:cxn>
                <a:cxn ang="0">
                  <a:pos x="271" y="0"/>
                </a:cxn>
                <a:cxn ang="0">
                  <a:pos x="283" y="0"/>
                </a:cxn>
                <a:cxn ang="0">
                  <a:pos x="297" y="1"/>
                </a:cxn>
                <a:cxn ang="0">
                  <a:pos x="310" y="3"/>
                </a:cxn>
                <a:cxn ang="0">
                  <a:pos x="322" y="4"/>
                </a:cxn>
                <a:cxn ang="0">
                  <a:pos x="335" y="7"/>
                </a:cxn>
                <a:cxn ang="0">
                  <a:pos x="349" y="9"/>
                </a:cxn>
                <a:cxn ang="0">
                  <a:pos x="361" y="13"/>
                </a:cxn>
                <a:cxn ang="0">
                  <a:pos x="374" y="18"/>
                </a:cxn>
                <a:cxn ang="0">
                  <a:pos x="387" y="22"/>
                </a:cxn>
                <a:cxn ang="0">
                  <a:pos x="401" y="28"/>
                </a:cxn>
                <a:cxn ang="0">
                  <a:pos x="413" y="34"/>
                </a:cxn>
                <a:cxn ang="0">
                  <a:pos x="426" y="40"/>
                </a:cxn>
                <a:cxn ang="0">
                  <a:pos x="438" y="47"/>
                </a:cxn>
                <a:cxn ang="0">
                  <a:pos x="451" y="56"/>
                </a:cxn>
                <a:cxn ang="0">
                  <a:pos x="463" y="65"/>
                </a:cxn>
                <a:cxn ang="0">
                  <a:pos x="477" y="76"/>
                </a:cxn>
                <a:cxn ang="0">
                  <a:pos x="489" y="86"/>
                </a:cxn>
                <a:cxn ang="0">
                  <a:pos x="501" y="97"/>
                </a:cxn>
                <a:cxn ang="0">
                  <a:pos x="513" y="110"/>
                </a:cxn>
                <a:cxn ang="0">
                  <a:pos x="523" y="123"/>
                </a:cxn>
                <a:cxn ang="0">
                  <a:pos x="2" y="299"/>
                </a:cxn>
              </a:cxnLst>
              <a:rect l="0" t="0" r="r" b="b"/>
              <a:pathLst>
                <a:path w="527" h="317">
                  <a:moveTo>
                    <a:pt x="2" y="299"/>
                  </a:moveTo>
                  <a:lnTo>
                    <a:pt x="2" y="299"/>
                  </a:lnTo>
                  <a:lnTo>
                    <a:pt x="2" y="297"/>
                  </a:lnTo>
                  <a:lnTo>
                    <a:pt x="2" y="296"/>
                  </a:lnTo>
                  <a:lnTo>
                    <a:pt x="0" y="296"/>
                  </a:lnTo>
                  <a:lnTo>
                    <a:pt x="0" y="294"/>
                  </a:lnTo>
                  <a:lnTo>
                    <a:pt x="0" y="293"/>
                  </a:lnTo>
                  <a:lnTo>
                    <a:pt x="0" y="291"/>
                  </a:lnTo>
                  <a:lnTo>
                    <a:pt x="0" y="290"/>
                  </a:lnTo>
                  <a:lnTo>
                    <a:pt x="0" y="288"/>
                  </a:lnTo>
                  <a:lnTo>
                    <a:pt x="0" y="287"/>
                  </a:lnTo>
                  <a:lnTo>
                    <a:pt x="0" y="284"/>
                  </a:lnTo>
                  <a:lnTo>
                    <a:pt x="0" y="282"/>
                  </a:lnTo>
                  <a:lnTo>
                    <a:pt x="0" y="280"/>
                  </a:lnTo>
                  <a:lnTo>
                    <a:pt x="0" y="278"/>
                  </a:lnTo>
                  <a:lnTo>
                    <a:pt x="0" y="275"/>
                  </a:lnTo>
                  <a:lnTo>
                    <a:pt x="0" y="272"/>
                  </a:lnTo>
                  <a:lnTo>
                    <a:pt x="0" y="269"/>
                  </a:lnTo>
                  <a:lnTo>
                    <a:pt x="0" y="266"/>
                  </a:lnTo>
                  <a:lnTo>
                    <a:pt x="0" y="263"/>
                  </a:lnTo>
                  <a:lnTo>
                    <a:pt x="0" y="260"/>
                  </a:lnTo>
                  <a:lnTo>
                    <a:pt x="0" y="257"/>
                  </a:lnTo>
                  <a:lnTo>
                    <a:pt x="0" y="253"/>
                  </a:lnTo>
                  <a:lnTo>
                    <a:pt x="0" y="250"/>
                  </a:lnTo>
                  <a:lnTo>
                    <a:pt x="0" y="245"/>
                  </a:lnTo>
                  <a:lnTo>
                    <a:pt x="2" y="242"/>
                  </a:lnTo>
                  <a:lnTo>
                    <a:pt x="2" y="238"/>
                  </a:lnTo>
                  <a:lnTo>
                    <a:pt x="2" y="233"/>
                  </a:lnTo>
                  <a:lnTo>
                    <a:pt x="2" y="230"/>
                  </a:lnTo>
                  <a:lnTo>
                    <a:pt x="2" y="226"/>
                  </a:lnTo>
                  <a:lnTo>
                    <a:pt x="3" y="222"/>
                  </a:lnTo>
                  <a:lnTo>
                    <a:pt x="3" y="217"/>
                  </a:lnTo>
                  <a:lnTo>
                    <a:pt x="3" y="213"/>
                  </a:lnTo>
                  <a:lnTo>
                    <a:pt x="5" y="208"/>
                  </a:lnTo>
                  <a:lnTo>
                    <a:pt x="5" y="204"/>
                  </a:lnTo>
                  <a:lnTo>
                    <a:pt x="6" y="198"/>
                  </a:lnTo>
                  <a:lnTo>
                    <a:pt x="6" y="193"/>
                  </a:lnTo>
                  <a:lnTo>
                    <a:pt x="8" y="189"/>
                  </a:lnTo>
                  <a:lnTo>
                    <a:pt x="8" y="184"/>
                  </a:lnTo>
                  <a:lnTo>
                    <a:pt x="9" y="178"/>
                  </a:lnTo>
                  <a:lnTo>
                    <a:pt x="9" y="174"/>
                  </a:lnTo>
                  <a:lnTo>
                    <a:pt x="11" y="168"/>
                  </a:lnTo>
                  <a:lnTo>
                    <a:pt x="12" y="163"/>
                  </a:lnTo>
                  <a:lnTo>
                    <a:pt x="14" y="158"/>
                  </a:lnTo>
                  <a:lnTo>
                    <a:pt x="14" y="153"/>
                  </a:lnTo>
                  <a:lnTo>
                    <a:pt x="15" y="147"/>
                  </a:lnTo>
                  <a:lnTo>
                    <a:pt x="17" y="141"/>
                  </a:lnTo>
                  <a:lnTo>
                    <a:pt x="18" y="137"/>
                  </a:lnTo>
                  <a:lnTo>
                    <a:pt x="20" y="131"/>
                  </a:lnTo>
                  <a:lnTo>
                    <a:pt x="21" y="125"/>
                  </a:lnTo>
                  <a:lnTo>
                    <a:pt x="23" y="119"/>
                  </a:lnTo>
                  <a:lnTo>
                    <a:pt x="26" y="114"/>
                  </a:lnTo>
                  <a:lnTo>
                    <a:pt x="27" y="108"/>
                  </a:lnTo>
                  <a:lnTo>
                    <a:pt x="29" y="103"/>
                  </a:lnTo>
                  <a:lnTo>
                    <a:pt x="30" y="97"/>
                  </a:lnTo>
                  <a:lnTo>
                    <a:pt x="33" y="91"/>
                  </a:lnTo>
                  <a:lnTo>
                    <a:pt x="36" y="85"/>
                  </a:lnTo>
                  <a:lnTo>
                    <a:pt x="38" y="79"/>
                  </a:lnTo>
                  <a:lnTo>
                    <a:pt x="41" y="73"/>
                  </a:lnTo>
                  <a:lnTo>
                    <a:pt x="42" y="68"/>
                  </a:lnTo>
                  <a:lnTo>
                    <a:pt x="45" y="62"/>
                  </a:lnTo>
                  <a:lnTo>
                    <a:pt x="48" y="56"/>
                  </a:lnTo>
                  <a:lnTo>
                    <a:pt x="51" y="50"/>
                  </a:lnTo>
                  <a:lnTo>
                    <a:pt x="51" y="50"/>
                  </a:lnTo>
                  <a:lnTo>
                    <a:pt x="52" y="49"/>
                  </a:lnTo>
                  <a:lnTo>
                    <a:pt x="54" y="49"/>
                  </a:lnTo>
                  <a:lnTo>
                    <a:pt x="55" y="47"/>
                  </a:lnTo>
                  <a:lnTo>
                    <a:pt x="57" y="46"/>
                  </a:lnTo>
                  <a:lnTo>
                    <a:pt x="58" y="46"/>
                  </a:lnTo>
                  <a:lnTo>
                    <a:pt x="60" y="46"/>
                  </a:lnTo>
                  <a:lnTo>
                    <a:pt x="60" y="44"/>
                  </a:lnTo>
                  <a:lnTo>
                    <a:pt x="63" y="44"/>
                  </a:lnTo>
                  <a:lnTo>
                    <a:pt x="64" y="43"/>
                  </a:lnTo>
                  <a:lnTo>
                    <a:pt x="66" y="43"/>
                  </a:lnTo>
                  <a:lnTo>
                    <a:pt x="67" y="42"/>
                  </a:lnTo>
                  <a:lnTo>
                    <a:pt x="70" y="40"/>
                  </a:lnTo>
                  <a:lnTo>
                    <a:pt x="72" y="40"/>
                  </a:lnTo>
                  <a:lnTo>
                    <a:pt x="75" y="39"/>
                  </a:lnTo>
                  <a:lnTo>
                    <a:pt x="76" y="39"/>
                  </a:lnTo>
                  <a:lnTo>
                    <a:pt x="79" y="37"/>
                  </a:lnTo>
                  <a:lnTo>
                    <a:pt x="82" y="36"/>
                  </a:lnTo>
                  <a:lnTo>
                    <a:pt x="84" y="34"/>
                  </a:lnTo>
                  <a:lnTo>
                    <a:pt x="87" y="34"/>
                  </a:lnTo>
                  <a:lnTo>
                    <a:pt x="90" y="33"/>
                  </a:lnTo>
                  <a:lnTo>
                    <a:pt x="93" y="31"/>
                  </a:lnTo>
                  <a:lnTo>
                    <a:pt x="96" y="30"/>
                  </a:lnTo>
                  <a:lnTo>
                    <a:pt x="99" y="30"/>
                  </a:lnTo>
                  <a:lnTo>
                    <a:pt x="102" y="28"/>
                  </a:lnTo>
                  <a:lnTo>
                    <a:pt x="106" y="27"/>
                  </a:lnTo>
                  <a:lnTo>
                    <a:pt x="109" y="25"/>
                  </a:lnTo>
                  <a:lnTo>
                    <a:pt x="112" y="25"/>
                  </a:lnTo>
                  <a:lnTo>
                    <a:pt x="117" y="24"/>
                  </a:lnTo>
                  <a:lnTo>
                    <a:pt x="119" y="22"/>
                  </a:lnTo>
                  <a:lnTo>
                    <a:pt x="124" y="21"/>
                  </a:lnTo>
                  <a:lnTo>
                    <a:pt x="127" y="19"/>
                  </a:lnTo>
                  <a:lnTo>
                    <a:pt x="131" y="19"/>
                  </a:lnTo>
                  <a:lnTo>
                    <a:pt x="134" y="18"/>
                  </a:lnTo>
                  <a:lnTo>
                    <a:pt x="139" y="16"/>
                  </a:lnTo>
                  <a:lnTo>
                    <a:pt x="143" y="15"/>
                  </a:lnTo>
                  <a:lnTo>
                    <a:pt x="148" y="13"/>
                  </a:lnTo>
                  <a:lnTo>
                    <a:pt x="152" y="13"/>
                  </a:lnTo>
                  <a:lnTo>
                    <a:pt x="157" y="12"/>
                  </a:lnTo>
                  <a:lnTo>
                    <a:pt x="160" y="12"/>
                  </a:lnTo>
                  <a:lnTo>
                    <a:pt x="164" y="10"/>
                  </a:lnTo>
                  <a:lnTo>
                    <a:pt x="169" y="9"/>
                  </a:lnTo>
                  <a:lnTo>
                    <a:pt x="175" y="9"/>
                  </a:lnTo>
                  <a:lnTo>
                    <a:pt x="179" y="7"/>
                  </a:lnTo>
                  <a:lnTo>
                    <a:pt x="184" y="6"/>
                  </a:lnTo>
                  <a:lnTo>
                    <a:pt x="188" y="6"/>
                  </a:lnTo>
                  <a:lnTo>
                    <a:pt x="192" y="4"/>
                  </a:lnTo>
                  <a:lnTo>
                    <a:pt x="197" y="4"/>
                  </a:lnTo>
                  <a:lnTo>
                    <a:pt x="203" y="3"/>
                  </a:lnTo>
                  <a:lnTo>
                    <a:pt x="207" y="3"/>
                  </a:lnTo>
                  <a:lnTo>
                    <a:pt x="212" y="1"/>
                  </a:lnTo>
                  <a:lnTo>
                    <a:pt x="218" y="1"/>
                  </a:lnTo>
                  <a:lnTo>
                    <a:pt x="222" y="1"/>
                  </a:lnTo>
                  <a:lnTo>
                    <a:pt x="228" y="0"/>
                  </a:lnTo>
                  <a:lnTo>
                    <a:pt x="233" y="0"/>
                  </a:lnTo>
                  <a:lnTo>
                    <a:pt x="237" y="0"/>
                  </a:lnTo>
                  <a:lnTo>
                    <a:pt x="243" y="0"/>
                  </a:lnTo>
                  <a:lnTo>
                    <a:pt x="249" y="0"/>
                  </a:lnTo>
                  <a:lnTo>
                    <a:pt x="253" y="0"/>
                  </a:lnTo>
                  <a:lnTo>
                    <a:pt x="259" y="0"/>
                  </a:lnTo>
                  <a:lnTo>
                    <a:pt x="264" y="0"/>
                  </a:lnTo>
                  <a:lnTo>
                    <a:pt x="267" y="0"/>
                  </a:lnTo>
                  <a:lnTo>
                    <a:pt x="271" y="0"/>
                  </a:lnTo>
                  <a:lnTo>
                    <a:pt x="276" y="0"/>
                  </a:lnTo>
                  <a:lnTo>
                    <a:pt x="280" y="0"/>
                  </a:lnTo>
                  <a:lnTo>
                    <a:pt x="283" y="0"/>
                  </a:lnTo>
                  <a:lnTo>
                    <a:pt x="288" y="0"/>
                  </a:lnTo>
                  <a:lnTo>
                    <a:pt x="292" y="1"/>
                  </a:lnTo>
                  <a:lnTo>
                    <a:pt x="297" y="1"/>
                  </a:lnTo>
                  <a:lnTo>
                    <a:pt x="301" y="1"/>
                  </a:lnTo>
                  <a:lnTo>
                    <a:pt x="306" y="1"/>
                  </a:lnTo>
                  <a:lnTo>
                    <a:pt x="310" y="3"/>
                  </a:lnTo>
                  <a:lnTo>
                    <a:pt x="315" y="3"/>
                  </a:lnTo>
                  <a:lnTo>
                    <a:pt x="318" y="3"/>
                  </a:lnTo>
                  <a:lnTo>
                    <a:pt x="322" y="4"/>
                  </a:lnTo>
                  <a:lnTo>
                    <a:pt x="326" y="6"/>
                  </a:lnTo>
                  <a:lnTo>
                    <a:pt x="331" y="6"/>
                  </a:lnTo>
                  <a:lnTo>
                    <a:pt x="335" y="7"/>
                  </a:lnTo>
                  <a:lnTo>
                    <a:pt x="340" y="7"/>
                  </a:lnTo>
                  <a:lnTo>
                    <a:pt x="344" y="9"/>
                  </a:lnTo>
                  <a:lnTo>
                    <a:pt x="349" y="9"/>
                  </a:lnTo>
                  <a:lnTo>
                    <a:pt x="352" y="10"/>
                  </a:lnTo>
                  <a:lnTo>
                    <a:pt x="356" y="12"/>
                  </a:lnTo>
                  <a:lnTo>
                    <a:pt x="361" y="13"/>
                  </a:lnTo>
                  <a:lnTo>
                    <a:pt x="365" y="15"/>
                  </a:lnTo>
                  <a:lnTo>
                    <a:pt x="370" y="16"/>
                  </a:lnTo>
                  <a:lnTo>
                    <a:pt x="374" y="18"/>
                  </a:lnTo>
                  <a:lnTo>
                    <a:pt x="379" y="19"/>
                  </a:lnTo>
                  <a:lnTo>
                    <a:pt x="383" y="21"/>
                  </a:lnTo>
                  <a:lnTo>
                    <a:pt x="387" y="22"/>
                  </a:lnTo>
                  <a:lnTo>
                    <a:pt x="392" y="24"/>
                  </a:lnTo>
                  <a:lnTo>
                    <a:pt x="396" y="27"/>
                  </a:lnTo>
                  <a:lnTo>
                    <a:pt x="401" y="28"/>
                  </a:lnTo>
                  <a:lnTo>
                    <a:pt x="404" y="30"/>
                  </a:lnTo>
                  <a:lnTo>
                    <a:pt x="408" y="31"/>
                  </a:lnTo>
                  <a:lnTo>
                    <a:pt x="413" y="34"/>
                  </a:lnTo>
                  <a:lnTo>
                    <a:pt x="417" y="36"/>
                  </a:lnTo>
                  <a:lnTo>
                    <a:pt x="422" y="39"/>
                  </a:lnTo>
                  <a:lnTo>
                    <a:pt x="426" y="40"/>
                  </a:lnTo>
                  <a:lnTo>
                    <a:pt x="431" y="43"/>
                  </a:lnTo>
                  <a:lnTo>
                    <a:pt x="435" y="44"/>
                  </a:lnTo>
                  <a:lnTo>
                    <a:pt x="438" y="47"/>
                  </a:lnTo>
                  <a:lnTo>
                    <a:pt x="443" y="50"/>
                  </a:lnTo>
                  <a:lnTo>
                    <a:pt x="447" y="53"/>
                  </a:lnTo>
                  <a:lnTo>
                    <a:pt x="451" y="56"/>
                  </a:lnTo>
                  <a:lnTo>
                    <a:pt x="456" y="59"/>
                  </a:lnTo>
                  <a:lnTo>
                    <a:pt x="459" y="62"/>
                  </a:lnTo>
                  <a:lnTo>
                    <a:pt x="463" y="65"/>
                  </a:lnTo>
                  <a:lnTo>
                    <a:pt x="468" y="68"/>
                  </a:lnTo>
                  <a:lnTo>
                    <a:pt x="472" y="71"/>
                  </a:lnTo>
                  <a:lnTo>
                    <a:pt x="477" y="76"/>
                  </a:lnTo>
                  <a:lnTo>
                    <a:pt x="480" y="79"/>
                  </a:lnTo>
                  <a:lnTo>
                    <a:pt x="484" y="82"/>
                  </a:lnTo>
                  <a:lnTo>
                    <a:pt x="489" y="86"/>
                  </a:lnTo>
                  <a:lnTo>
                    <a:pt x="492" y="89"/>
                  </a:lnTo>
                  <a:lnTo>
                    <a:pt x="496" y="94"/>
                  </a:lnTo>
                  <a:lnTo>
                    <a:pt x="501" y="97"/>
                  </a:lnTo>
                  <a:lnTo>
                    <a:pt x="505" y="101"/>
                  </a:lnTo>
                  <a:lnTo>
                    <a:pt x="508" y="105"/>
                  </a:lnTo>
                  <a:lnTo>
                    <a:pt x="513" y="110"/>
                  </a:lnTo>
                  <a:lnTo>
                    <a:pt x="517" y="114"/>
                  </a:lnTo>
                  <a:lnTo>
                    <a:pt x="520" y="119"/>
                  </a:lnTo>
                  <a:lnTo>
                    <a:pt x="523" y="123"/>
                  </a:lnTo>
                  <a:lnTo>
                    <a:pt x="527" y="128"/>
                  </a:lnTo>
                  <a:lnTo>
                    <a:pt x="468" y="317"/>
                  </a:lnTo>
                  <a:lnTo>
                    <a:pt x="2" y="299"/>
                  </a:lnTo>
                  <a:lnTo>
                    <a:pt x="2" y="299"/>
                  </a:lnTo>
                  <a:close/>
                </a:path>
              </a:pathLst>
            </a:custGeom>
            <a:solidFill>
              <a:srgbClr val="8CD9C7"/>
            </a:solidFill>
            <a:ln w="9525">
              <a:noFill/>
              <a:round/>
              <a:headEnd/>
              <a:tailEnd/>
            </a:ln>
          </p:spPr>
          <p:txBody>
            <a:bodyPr>
              <a:prstTxWarp prst="textNoShape">
                <a:avLst/>
              </a:prstTxWarp>
            </a:bodyPr>
            <a:lstStyle/>
            <a:p>
              <a:endParaRPr lang="en-US"/>
            </a:p>
          </p:txBody>
        </p:sp>
        <p:sp>
          <p:nvSpPr>
            <p:cNvPr id="3840303" name="Freeform 303"/>
            <p:cNvSpPr>
              <a:spLocks/>
            </p:cNvSpPr>
            <p:nvPr/>
          </p:nvSpPr>
          <p:spPr bwMode="auto">
            <a:xfrm>
              <a:off x="1755" y="1606"/>
              <a:ext cx="566" cy="210"/>
            </a:xfrm>
            <a:custGeom>
              <a:avLst/>
              <a:gdLst/>
              <a:ahLst/>
              <a:cxnLst>
                <a:cxn ang="0">
                  <a:pos x="546" y="18"/>
                </a:cxn>
                <a:cxn ang="0">
                  <a:pos x="566" y="51"/>
                </a:cxn>
                <a:cxn ang="0">
                  <a:pos x="563" y="57"/>
                </a:cxn>
                <a:cxn ang="0">
                  <a:pos x="560" y="63"/>
                </a:cxn>
                <a:cxn ang="0">
                  <a:pos x="555" y="69"/>
                </a:cxn>
                <a:cxn ang="0">
                  <a:pos x="552" y="75"/>
                </a:cxn>
                <a:cxn ang="0">
                  <a:pos x="548" y="82"/>
                </a:cxn>
                <a:cxn ang="0">
                  <a:pos x="545" y="88"/>
                </a:cxn>
                <a:cxn ang="0">
                  <a:pos x="540" y="95"/>
                </a:cxn>
                <a:cxn ang="0">
                  <a:pos x="536" y="101"/>
                </a:cxn>
                <a:cxn ang="0">
                  <a:pos x="530" y="109"/>
                </a:cxn>
                <a:cxn ang="0">
                  <a:pos x="525" y="115"/>
                </a:cxn>
                <a:cxn ang="0">
                  <a:pos x="519" y="122"/>
                </a:cxn>
                <a:cxn ang="0">
                  <a:pos x="514" y="128"/>
                </a:cxn>
                <a:cxn ang="0">
                  <a:pos x="508" y="135"/>
                </a:cxn>
                <a:cxn ang="0">
                  <a:pos x="500" y="141"/>
                </a:cxn>
                <a:cxn ang="0">
                  <a:pos x="494" y="147"/>
                </a:cxn>
                <a:cxn ang="0">
                  <a:pos x="487" y="153"/>
                </a:cxn>
                <a:cxn ang="0">
                  <a:pos x="479" y="159"/>
                </a:cxn>
                <a:cxn ang="0">
                  <a:pos x="470" y="165"/>
                </a:cxn>
                <a:cxn ang="0">
                  <a:pos x="463" y="171"/>
                </a:cxn>
                <a:cxn ang="0">
                  <a:pos x="454" y="176"/>
                </a:cxn>
                <a:cxn ang="0">
                  <a:pos x="445" y="180"/>
                </a:cxn>
                <a:cxn ang="0">
                  <a:pos x="441" y="183"/>
                </a:cxn>
                <a:cxn ang="0">
                  <a:pos x="436" y="185"/>
                </a:cxn>
                <a:cxn ang="0">
                  <a:pos x="430" y="188"/>
                </a:cxn>
                <a:cxn ang="0">
                  <a:pos x="424" y="189"/>
                </a:cxn>
                <a:cxn ang="0">
                  <a:pos x="418" y="192"/>
                </a:cxn>
                <a:cxn ang="0">
                  <a:pos x="414" y="194"/>
                </a:cxn>
                <a:cxn ang="0">
                  <a:pos x="408" y="195"/>
                </a:cxn>
                <a:cxn ang="0">
                  <a:pos x="402" y="196"/>
                </a:cxn>
                <a:cxn ang="0">
                  <a:pos x="396" y="199"/>
                </a:cxn>
                <a:cxn ang="0">
                  <a:pos x="390" y="201"/>
                </a:cxn>
                <a:cxn ang="0">
                  <a:pos x="384" y="202"/>
                </a:cxn>
                <a:cxn ang="0">
                  <a:pos x="377" y="202"/>
                </a:cxn>
                <a:cxn ang="0">
                  <a:pos x="371" y="204"/>
                </a:cxn>
                <a:cxn ang="0">
                  <a:pos x="363" y="205"/>
                </a:cxn>
                <a:cxn ang="0">
                  <a:pos x="357" y="207"/>
                </a:cxn>
                <a:cxn ang="0">
                  <a:pos x="350" y="207"/>
                </a:cxn>
                <a:cxn ang="0">
                  <a:pos x="342" y="208"/>
                </a:cxn>
                <a:cxn ang="0">
                  <a:pos x="335" y="208"/>
                </a:cxn>
                <a:cxn ang="0">
                  <a:pos x="327" y="208"/>
                </a:cxn>
                <a:cxn ang="0">
                  <a:pos x="320" y="210"/>
                </a:cxn>
                <a:cxn ang="0">
                  <a:pos x="313" y="210"/>
                </a:cxn>
              </a:cxnLst>
              <a:rect l="0" t="0" r="r" b="b"/>
              <a:pathLst>
                <a:path w="566" h="210">
                  <a:moveTo>
                    <a:pt x="0" y="30"/>
                  </a:moveTo>
                  <a:lnTo>
                    <a:pt x="365" y="0"/>
                  </a:lnTo>
                  <a:lnTo>
                    <a:pt x="546" y="18"/>
                  </a:lnTo>
                  <a:lnTo>
                    <a:pt x="566" y="46"/>
                  </a:lnTo>
                  <a:lnTo>
                    <a:pt x="566" y="48"/>
                  </a:lnTo>
                  <a:lnTo>
                    <a:pt x="566" y="51"/>
                  </a:lnTo>
                  <a:lnTo>
                    <a:pt x="564" y="52"/>
                  </a:lnTo>
                  <a:lnTo>
                    <a:pt x="563" y="54"/>
                  </a:lnTo>
                  <a:lnTo>
                    <a:pt x="563" y="57"/>
                  </a:lnTo>
                  <a:lnTo>
                    <a:pt x="561" y="58"/>
                  </a:lnTo>
                  <a:lnTo>
                    <a:pt x="560" y="60"/>
                  </a:lnTo>
                  <a:lnTo>
                    <a:pt x="560" y="63"/>
                  </a:lnTo>
                  <a:lnTo>
                    <a:pt x="558" y="64"/>
                  </a:lnTo>
                  <a:lnTo>
                    <a:pt x="557" y="67"/>
                  </a:lnTo>
                  <a:lnTo>
                    <a:pt x="555" y="69"/>
                  </a:lnTo>
                  <a:lnTo>
                    <a:pt x="555" y="72"/>
                  </a:lnTo>
                  <a:lnTo>
                    <a:pt x="554" y="73"/>
                  </a:lnTo>
                  <a:lnTo>
                    <a:pt x="552" y="75"/>
                  </a:lnTo>
                  <a:lnTo>
                    <a:pt x="551" y="77"/>
                  </a:lnTo>
                  <a:lnTo>
                    <a:pt x="549" y="79"/>
                  </a:lnTo>
                  <a:lnTo>
                    <a:pt x="548" y="82"/>
                  </a:lnTo>
                  <a:lnTo>
                    <a:pt x="548" y="83"/>
                  </a:lnTo>
                  <a:lnTo>
                    <a:pt x="546" y="86"/>
                  </a:lnTo>
                  <a:lnTo>
                    <a:pt x="545" y="88"/>
                  </a:lnTo>
                  <a:lnTo>
                    <a:pt x="543" y="91"/>
                  </a:lnTo>
                  <a:lnTo>
                    <a:pt x="542" y="92"/>
                  </a:lnTo>
                  <a:lnTo>
                    <a:pt x="540" y="95"/>
                  </a:lnTo>
                  <a:lnTo>
                    <a:pt x="539" y="97"/>
                  </a:lnTo>
                  <a:lnTo>
                    <a:pt x="537" y="100"/>
                  </a:lnTo>
                  <a:lnTo>
                    <a:pt x="536" y="101"/>
                  </a:lnTo>
                  <a:lnTo>
                    <a:pt x="534" y="104"/>
                  </a:lnTo>
                  <a:lnTo>
                    <a:pt x="531" y="106"/>
                  </a:lnTo>
                  <a:lnTo>
                    <a:pt x="530" y="109"/>
                  </a:lnTo>
                  <a:lnTo>
                    <a:pt x="528" y="110"/>
                  </a:lnTo>
                  <a:lnTo>
                    <a:pt x="527" y="113"/>
                  </a:lnTo>
                  <a:lnTo>
                    <a:pt x="525" y="115"/>
                  </a:lnTo>
                  <a:lnTo>
                    <a:pt x="522" y="118"/>
                  </a:lnTo>
                  <a:lnTo>
                    <a:pt x="521" y="119"/>
                  </a:lnTo>
                  <a:lnTo>
                    <a:pt x="519" y="122"/>
                  </a:lnTo>
                  <a:lnTo>
                    <a:pt x="518" y="124"/>
                  </a:lnTo>
                  <a:lnTo>
                    <a:pt x="515" y="127"/>
                  </a:lnTo>
                  <a:lnTo>
                    <a:pt x="514" y="128"/>
                  </a:lnTo>
                  <a:lnTo>
                    <a:pt x="512" y="131"/>
                  </a:lnTo>
                  <a:lnTo>
                    <a:pt x="509" y="133"/>
                  </a:lnTo>
                  <a:lnTo>
                    <a:pt x="508" y="135"/>
                  </a:lnTo>
                  <a:lnTo>
                    <a:pt x="506" y="137"/>
                  </a:lnTo>
                  <a:lnTo>
                    <a:pt x="503" y="138"/>
                  </a:lnTo>
                  <a:lnTo>
                    <a:pt x="500" y="141"/>
                  </a:lnTo>
                  <a:lnTo>
                    <a:pt x="499" y="143"/>
                  </a:lnTo>
                  <a:lnTo>
                    <a:pt x="496" y="146"/>
                  </a:lnTo>
                  <a:lnTo>
                    <a:pt x="494" y="147"/>
                  </a:lnTo>
                  <a:lnTo>
                    <a:pt x="491" y="150"/>
                  </a:lnTo>
                  <a:lnTo>
                    <a:pt x="488" y="152"/>
                  </a:lnTo>
                  <a:lnTo>
                    <a:pt x="487" y="153"/>
                  </a:lnTo>
                  <a:lnTo>
                    <a:pt x="484" y="155"/>
                  </a:lnTo>
                  <a:lnTo>
                    <a:pt x="481" y="158"/>
                  </a:lnTo>
                  <a:lnTo>
                    <a:pt x="479" y="159"/>
                  </a:lnTo>
                  <a:lnTo>
                    <a:pt x="476" y="162"/>
                  </a:lnTo>
                  <a:lnTo>
                    <a:pt x="473" y="164"/>
                  </a:lnTo>
                  <a:lnTo>
                    <a:pt x="470" y="165"/>
                  </a:lnTo>
                  <a:lnTo>
                    <a:pt x="467" y="167"/>
                  </a:lnTo>
                  <a:lnTo>
                    <a:pt x="464" y="168"/>
                  </a:lnTo>
                  <a:lnTo>
                    <a:pt x="463" y="171"/>
                  </a:lnTo>
                  <a:lnTo>
                    <a:pt x="458" y="173"/>
                  </a:lnTo>
                  <a:lnTo>
                    <a:pt x="455" y="174"/>
                  </a:lnTo>
                  <a:lnTo>
                    <a:pt x="454" y="176"/>
                  </a:lnTo>
                  <a:lnTo>
                    <a:pt x="451" y="177"/>
                  </a:lnTo>
                  <a:lnTo>
                    <a:pt x="447" y="180"/>
                  </a:lnTo>
                  <a:lnTo>
                    <a:pt x="445" y="180"/>
                  </a:lnTo>
                  <a:lnTo>
                    <a:pt x="444" y="182"/>
                  </a:lnTo>
                  <a:lnTo>
                    <a:pt x="442" y="182"/>
                  </a:lnTo>
                  <a:lnTo>
                    <a:pt x="441" y="183"/>
                  </a:lnTo>
                  <a:lnTo>
                    <a:pt x="439" y="183"/>
                  </a:lnTo>
                  <a:lnTo>
                    <a:pt x="438" y="185"/>
                  </a:lnTo>
                  <a:lnTo>
                    <a:pt x="436" y="185"/>
                  </a:lnTo>
                  <a:lnTo>
                    <a:pt x="433" y="186"/>
                  </a:lnTo>
                  <a:lnTo>
                    <a:pt x="432" y="186"/>
                  </a:lnTo>
                  <a:lnTo>
                    <a:pt x="430" y="188"/>
                  </a:lnTo>
                  <a:lnTo>
                    <a:pt x="429" y="188"/>
                  </a:lnTo>
                  <a:lnTo>
                    <a:pt x="427" y="189"/>
                  </a:lnTo>
                  <a:lnTo>
                    <a:pt x="424" y="189"/>
                  </a:lnTo>
                  <a:lnTo>
                    <a:pt x="423" y="191"/>
                  </a:lnTo>
                  <a:lnTo>
                    <a:pt x="421" y="191"/>
                  </a:lnTo>
                  <a:lnTo>
                    <a:pt x="418" y="192"/>
                  </a:lnTo>
                  <a:lnTo>
                    <a:pt x="417" y="192"/>
                  </a:lnTo>
                  <a:lnTo>
                    <a:pt x="415" y="194"/>
                  </a:lnTo>
                  <a:lnTo>
                    <a:pt x="414" y="194"/>
                  </a:lnTo>
                  <a:lnTo>
                    <a:pt x="412" y="194"/>
                  </a:lnTo>
                  <a:lnTo>
                    <a:pt x="409" y="195"/>
                  </a:lnTo>
                  <a:lnTo>
                    <a:pt x="408" y="195"/>
                  </a:lnTo>
                  <a:lnTo>
                    <a:pt x="406" y="196"/>
                  </a:lnTo>
                  <a:lnTo>
                    <a:pt x="403" y="196"/>
                  </a:lnTo>
                  <a:lnTo>
                    <a:pt x="402" y="196"/>
                  </a:lnTo>
                  <a:lnTo>
                    <a:pt x="400" y="198"/>
                  </a:lnTo>
                  <a:lnTo>
                    <a:pt x="397" y="198"/>
                  </a:lnTo>
                  <a:lnTo>
                    <a:pt x="396" y="199"/>
                  </a:lnTo>
                  <a:lnTo>
                    <a:pt x="394" y="199"/>
                  </a:lnTo>
                  <a:lnTo>
                    <a:pt x="391" y="199"/>
                  </a:lnTo>
                  <a:lnTo>
                    <a:pt x="390" y="201"/>
                  </a:lnTo>
                  <a:lnTo>
                    <a:pt x="387" y="201"/>
                  </a:lnTo>
                  <a:lnTo>
                    <a:pt x="386" y="201"/>
                  </a:lnTo>
                  <a:lnTo>
                    <a:pt x="384" y="202"/>
                  </a:lnTo>
                  <a:lnTo>
                    <a:pt x="381" y="202"/>
                  </a:lnTo>
                  <a:lnTo>
                    <a:pt x="380" y="202"/>
                  </a:lnTo>
                  <a:lnTo>
                    <a:pt x="377" y="202"/>
                  </a:lnTo>
                  <a:lnTo>
                    <a:pt x="375" y="204"/>
                  </a:lnTo>
                  <a:lnTo>
                    <a:pt x="372" y="204"/>
                  </a:lnTo>
                  <a:lnTo>
                    <a:pt x="371" y="204"/>
                  </a:lnTo>
                  <a:lnTo>
                    <a:pt x="368" y="204"/>
                  </a:lnTo>
                  <a:lnTo>
                    <a:pt x="366" y="205"/>
                  </a:lnTo>
                  <a:lnTo>
                    <a:pt x="363" y="205"/>
                  </a:lnTo>
                  <a:lnTo>
                    <a:pt x="362" y="205"/>
                  </a:lnTo>
                  <a:lnTo>
                    <a:pt x="359" y="205"/>
                  </a:lnTo>
                  <a:lnTo>
                    <a:pt x="357" y="207"/>
                  </a:lnTo>
                  <a:lnTo>
                    <a:pt x="354" y="207"/>
                  </a:lnTo>
                  <a:lnTo>
                    <a:pt x="351" y="207"/>
                  </a:lnTo>
                  <a:lnTo>
                    <a:pt x="350" y="207"/>
                  </a:lnTo>
                  <a:lnTo>
                    <a:pt x="347" y="207"/>
                  </a:lnTo>
                  <a:lnTo>
                    <a:pt x="345" y="208"/>
                  </a:lnTo>
                  <a:lnTo>
                    <a:pt x="342" y="208"/>
                  </a:lnTo>
                  <a:lnTo>
                    <a:pt x="339" y="208"/>
                  </a:lnTo>
                  <a:lnTo>
                    <a:pt x="338" y="208"/>
                  </a:lnTo>
                  <a:lnTo>
                    <a:pt x="335" y="208"/>
                  </a:lnTo>
                  <a:lnTo>
                    <a:pt x="332" y="208"/>
                  </a:lnTo>
                  <a:lnTo>
                    <a:pt x="330" y="208"/>
                  </a:lnTo>
                  <a:lnTo>
                    <a:pt x="327" y="208"/>
                  </a:lnTo>
                  <a:lnTo>
                    <a:pt x="324" y="208"/>
                  </a:lnTo>
                  <a:lnTo>
                    <a:pt x="323" y="210"/>
                  </a:lnTo>
                  <a:lnTo>
                    <a:pt x="320" y="210"/>
                  </a:lnTo>
                  <a:lnTo>
                    <a:pt x="317" y="210"/>
                  </a:lnTo>
                  <a:lnTo>
                    <a:pt x="314" y="210"/>
                  </a:lnTo>
                  <a:lnTo>
                    <a:pt x="313" y="210"/>
                  </a:lnTo>
                  <a:lnTo>
                    <a:pt x="0" y="30"/>
                  </a:lnTo>
                  <a:lnTo>
                    <a:pt x="0" y="30"/>
                  </a:lnTo>
                  <a:close/>
                </a:path>
              </a:pathLst>
            </a:custGeom>
            <a:solidFill>
              <a:srgbClr val="127585"/>
            </a:solidFill>
            <a:ln w="9525">
              <a:noFill/>
              <a:round/>
              <a:headEnd/>
              <a:tailEnd/>
            </a:ln>
          </p:spPr>
          <p:txBody>
            <a:bodyPr>
              <a:prstTxWarp prst="textNoShape">
                <a:avLst/>
              </a:prstTxWarp>
            </a:bodyPr>
            <a:lstStyle/>
            <a:p>
              <a:endParaRPr lang="en-US"/>
            </a:p>
          </p:txBody>
        </p:sp>
        <p:sp>
          <p:nvSpPr>
            <p:cNvPr id="3840304" name="Freeform 304"/>
            <p:cNvSpPr>
              <a:spLocks/>
            </p:cNvSpPr>
            <p:nvPr/>
          </p:nvSpPr>
          <p:spPr bwMode="auto">
            <a:xfrm>
              <a:off x="2018" y="1634"/>
              <a:ext cx="142" cy="44"/>
            </a:xfrm>
            <a:custGeom>
              <a:avLst/>
              <a:gdLst/>
              <a:ahLst/>
              <a:cxnLst>
                <a:cxn ang="0">
                  <a:pos x="90" y="0"/>
                </a:cxn>
                <a:cxn ang="0">
                  <a:pos x="0" y="20"/>
                </a:cxn>
                <a:cxn ang="0">
                  <a:pos x="73" y="44"/>
                </a:cxn>
                <a:cxn ang="0">
                  <a:pos x="142" y="27"/>
                </a:cxn>
                <a:cxn ang="0">
                  <a:pos x="90" y="0"/>
                </a:cxn>
                <a:cxn ang="0">
                  <a:pos x="90" y="0"/>
                </a:cxn>
              </a:cxnLst>
              <a:rect l="0" t="0" r="r" b="b"/>
              <a:pathLst>
                <a:path w="142" h="44">
                  <a:moveTo>
                    <a:pt x="90" y="0"/>
                  </a:moveTo>
                  <a:lnTo>
                    <a:pt x="0" y="20"/>
                  </a:lnTo>
                  <a:lnTo>
                    <a:pt x="73" y="44"/>
                  </a:lnTo>
                  <a:lnTo>
                    <a:pt x="142" y="27"/>
                  </a:lnTo>
                  <a:lnTo>
                    <a:pt x="90" y="0"/>
                  </a:lnTo>
                  <a:lnTo>
                    <a:pt x="90" y="0"/>
                  </a:lnTo>
                  <a:close/>
                </a:path>
              </a:pathLst>
            </a:custGeom>
            <a:solidFill>
              <a:srgbClr val="D4EBD4"/>
            </a:solidFill>
            <a:ln w="9525">
              <a:noFill/>
              <a:round/>
              <a:headEnd/>
              <a:tailEnd/>
            </a:ln>
          </p:spPr>
          <p:txBody>
            <a:bodyPr>
              <a:prstTxWarp prst="textNoShape">
                <a:avLst/>
              </a:prstTxWarp>
            </a:bodyPr>
            <a:lstStyle/>
            <a:p>
              <a:endParaRPr lang="en-US"/>
            </a:p>
          </p:txBody>
        </p:sp>
        <p:sp>
          <p:nvSpPr>
            <p:cNvPr id="3840305" name="Freeform 305"/>
            <p:cNvSpPr>
              <a:spLocks/>
            </p:cNvSpPr>
            <p:nvPr/>
          </p:nvSpPr>
          <p:spPr bwMode="auto">
            <a:xfrm>
              <a:off x="2017" y="1654"/>
              <a:ext cx="132" cy="40"/>
            </a:xfrm>
            <a:custGeom>
              <a:avLst/>
              <a:gdLst/>
              <a:ahLst/>
              <a:cxnLst>
                <a:cxn ang="0">
                  <a:pos x="0" y="7"/>
                </a:cxn>
                <a:cxn ang="0">
                  <a:pos x="70" y="40"/>
                </a:cxn>
                <a:cxn ang="0">
                  <a:pos x="132" y="27"/>
                </a:cxn>
                <a:cxn ang="0">
                  <a:pos x="132" y="1"/>
                </a:cxn>
                <a:cxn ang="0">
                  <a:pos x="73" y="16"/>
                </a:cxn>
                <a:cxn ang="0">
                  <a:pos x="1" y="0"/>
                </a:cxn>
                <a:cxn ang="0">
                  <a:pos x="0" y="7"/>
                </a:cxn>
                <a:cxn ang="0">
                  <a:pos x="0" y="7"/>
                </a:cxn>
              </a:cxnLst>
              <a:rect l="0" t="0" r="r" b="b"/>
              <a:pathLst>
                <a:path w="132" h="40">
                  <a:moveTo>
                    <a:pt x="0" y="7"/>
                  </a:moveTo>
                  <a:lnTo>
                    <a:pt x="70" y="40"/>
                  </a:lnTo>
                  <a:lnTo>
                    <a:pt x="132" y="27"/>
                  </a:lnTo>
                  <a:lnTo>
                    <a:pt x="132" y="1"/>
                  </a:lnTo>
                  <a:lnTo>
                    <a:pt x="73" y="16"/>
                  </a:lnTo>
                  <a:lnTo>
                    <a:pt x="1" y="0"/>
                  </a:lnTo>
                  <a:lnTo>
                    <a:pt x="0" y="7"/>
                  </a:lnTo>
                  <a:lnTo>
                    <a:pt x="0" y="7"/>
                  </a:lnTo>
                  <a:close/>
                </a:path>
              </a:pathLst>
            </a:custGeom>
            <a:solidFill>
              <a:srgbClr val="B0C2B0"/>
            </a:solidFill>
            <a:ln w="9525">
              <a:noFill/>
              <a:round/>
              <a:headEnd/>
              <a:tailEnd/>
            </a:ln>
          </p:spPr>
          <p:txBody>
            <a:bodyPr>
              <a:prstTxWarp prst="textNoShape">
                <a:avLst/>
              </a:prstTxWarp>
            </a:bodyPr>
            <a:lstStyle/>
            <a:p>
              <a:endParaRPr lang="en-US"/>
            </a:p>
          </p:txBody>
        </p:sp>
        <p:sp>
          <p:nvSpPr>
            <p:cNvPr id="3840306" name="Freeform 306"/>
            <p:cNvSpPr>
              <a:spLocks/>
            </p:cNvSpPr>
            <p:nvPr/>
          </p:nvSpPr>
          <p:spPr bwMode="auto">
            <a:xfrm>
              <a:off x="2117" y="1657"/>
              <a:ext cx="168" cy="70"/>
            </a:xfrm>
            <a:custGeom>
              <a:avLst/>
              <a:gdLst/>
              <a:ahLst/>
              <a:cxnLst>
                <a:cxn ang="0">
                  <a:pos x="90" y="70"/>
                </a:cxn>
                <a:cxn ang="0">
                  <a:pos x="99" y="70"/>
                </a:cxn>
                <a:cxn ang="0">
                  <a:pos x="107" y="68"/>
                </a:cxn>
                <a:cxn ang="0">
                  <a:pos x="116" y="67"/>
                </a:cxn>
                <a:cxn ang="0">
                  <a:pos x="123" y="67"/>
                </a:cxn>
                <a:cxn ang="0">
                  <a:pos x="131" y="65"/>
                </a:cxn>
                <a:cxn ang="0">
                  <a:pos x="137" y="64"/>
                </a:cxn>
                <a:cxn ang="0">
                  <a:pos x="143" y="62"/>
                </a:cxn>
                <a:cxn ang="0">
                  <a:pos x="149" y="61"/>
                </a:cxn>
                <a:cxn ang="0">
                  <a:pos x="153" y="58"/>
                </a:cxn>
                <a:cxn ang="0">
                  <a:pos x="157" y="56"/>
                </a:cxn>
                <a:cxn ang="0">
                  <a:pos x="163" y="52"/>
                </a:cxn>
                <a:cxn ang="0">
                  <a:pos x="168" y="46"/>
                </a:cxn>
                <a:cxn ang="0">
                  <a:pos x="168" y="38"/>
                </a:cxn>
                <a:cxn ang="0">
                  <a:pos x="166" y="31"/>
                </a:cxn>
                <a:cxn ang="0">
                  <a:pos x="160" y="24"/>
                </a:cxn>
                <a:cxn ang="0">
                  <a:pos x="156" y="19"/>
                </a:cxn>
                <a:cxn ang="0">
                  <a:pos x="152" y="16"/>
                </a:cxn>
                <a:cxn ang="0">
                  <a:pos x="146" y="13"/>
                </a:cxn>
                <a:cxn ang="0">
                  <a:pos x="140" y="10"/>
                </a:cxn>
                <a:cxn ang="0">
                  <a:pos x="134" y="9"/>
                </a:cxn>
                <a:cxn ang="0">
                  <a:pos x="126" y="6"/>
                </a:cxn>
                <a:cxn ang="0">
                  <a:pos x="119" y="4"/>
                </a:cxn>
                <a:cxn ang="0">
                  <a:pos x="111" y="1"/>
                </a:cxn>
                <a:cxn ang="0">
                  <a:pos x="104" y="1"/>
                </a:cxn>
                <a:cxn ang="0">
                  <a:pos x="95" y="0"/>
                </a:cxn>
                <a:cxn ang="0">
                  <a:pos x="86" y="0"/>
                </a:cxn>
                <a:cxn ang="0">
                  <a:pos x="79" y="0"/>
                </a:cxn>
                <a:cxn ang="0">
                  <a:pos x="70" y="0"/>
                </a:cxn>
                <a:cxn ang="0">
                  <a:pos x="61" y="1"/>
                </a:cxn>
                <a:cxn ang="0">
                  <a:pos x="53" y="1"/>
                </a:cxn>
                <a:cxn ang="0">
                  <a:pos x="46" y="3"/>
                </a:cxn>
                <a:cxn ang="0">
                  <a:pos x="38" y="6"/>
                </a:cxn>
                <a:cxn ang="0">
                  <a:pos x="32" y="7"/>
                </a:cxn>
                <a:cxn ang="0">
                  <a:pos x="26" y="9"/>
                </a:cxn>
                <a:cxn ang="0">
                  <a:pos x="21" y="12"/>
                </a:cxn>
                <a:cxn ang="0">
                  <a:pos x="15" y="15"/>
                </a:cxn>
                <a:cxn ang="0">
                  <a:pos x="9" y="19"/>
                </a:cxn>
                <a:cxn ang="0">
                  <a:pos x="3" y="25"/>
                </a:cxn>
                <a:cxn ang="0">
                  <a:pos x="0" y="32"/>
                </a:cxn>
                <a:cxn ang="0">
                  <a:pos x="1" y="40"/>
                </a:cxn>
                <a:cxn ang="0">
                  <a:pos x="4" y="47"/>
                </a:cxn>
                <a:cxn ang="0">
                  <a:pos x="12" y="52"/>
                </a:cxn>
                <a:cxn ang="0">
                  <a:pos x="18" y="56"/>
                </a:cxn>
                <a:cxn ang="0">
                  <a:pos x="24" y="59"/>
                </a:cxn>
                <a:cxn ang="0">
                  <a:pos x="29" y="61"/>
                </a:cxn>
                <a:cxn ang="0">
                  <a:pos x="35" y="62"/>
                </a:cxn>
                <a:cxn ang="0">
                  <a:pos x="41" y="65"/>
                </a:cxn>
                <a:cxn ang="0">
                  <a:pos x="49" y="67"/>
                </a:cxn>
                <a:cxn ang="0">
                  <a:pos x="58" y="67"/>
                </a:cxn>
                <a:cxn ang="0">
                  <a:pos x="65" y="68"/>
                </a:cxn>
                <a:cxn ang="0">
                  <a:pos x="74" y="70"/>
                </a:cxn>
                <a:cxn ang="0">
                  <a:pos x="82" y="70"/>
                </a:cxn>
              </a:cxnLst>
              <a:rect l="0" t="0" r="r" b="b"/>
              <a:pathLst>
                <a:path w="168" h="70">
                  <a:moveTo>
                    <a:pt x="85" y="70"/>
                  </a:moveTo>
                  <a:lnTo>
                    <a:pt x="86" y="70"/>
                  </a:lnTo>
                  <a:lnTo>
                    <a:pt x="89" y="70"/>
                  </a:lnTo>
                  <a:lnTo>
                    <a:pt x="90" y="70"/>
                  </a:lnTo>
                  <a:lnTo>
                    <a:pt x="93" y="70"/>
                  </a:lnTo>
                  <a:lnTo>
                    <a:pt x="95" y="70"/>
                  </a:lnTo>
                  <a:lnTo>
                    <a:pt x="96" y="70"/>
                  </a:lnTo>
                  <a:lnTo>
                    <a:pt x="99" y="70"/>
                  </a:lnTo>
                  <a:lnTo>
                    <a:pt x="101" y="70"/>
                  </a:lnTo>
                  <a:lnTo>
                    <a:pt x="104" y="68"/>
                  </a:lnTo>
                  <a:lnTo>
                    <a:pt x="105" y="68"/>
                  </a:lnTo>
                  <a:lnTo>
                    <a:pt x="107" y="68"/>
                  </a:lnTo>
                  <a:lnTo>
                    <a:pt x="110" y="68"/>
                  </a:lnTo>
                  <a:lnTo>
                    <a:pt x="111" y="68"/>
                  </a:lnTo>
                  <a:lnTo>
                    <a:pt x="113" y="68"/>
                  </a:lnTo>
                  <a:lnTo>
                    <a:pt x="116" y="67"/>
                  </a:lnTo>
                  <a:lnTo>
                    <a:pt x="117" y="67"/>
                  </a:lnTo>
                  <a:lnTo>
                    <a:pt x="119" y="67"/>
                  </a:lnTo>
                  <a:lnTo>
                    <a:pt x="122" y="67"/>
                  </a:lnTo>
                  <a:lnTo>
                    <a:pt x="123" y="67"/>
                  </a:lnTo>
                  <a:lnTo>
                    <a:pt x="125" y="67"/>
                  </a:lnTo>
                  <a:lnTo>
                    <a:pt x="126" y="65"/>
                  </a:lnTo>
                  <a:lnTo>
                    <a:pt x="128" y="65"/>
                  </a:lnTo>
                  <a:lnTo>
                    <a:pt x="131" y="65"/>
                  </a:lnTo>
                  <a:lnTo>
                    <a:pt x="131" y="65"/>
                  </a:lnTo>
                  <a:lnTo>
                    <a:pt x="134" y="65"/>
                  </a:lnTo>
                  <a:lnTo>
                    <a:pt x="135" y="64"/>
                  </a:lnTo>
                  <a:lnTo>
                    <a:pt x="137" y="64"/>
                  </a:lnTo>
                  <a:lnTo>
                    <a:pt x="138" y="64"/>
                  </a:lnTo>
                  <a:lnTo>
                    <a:pt x="140" y="62"/>
                  </a:lnTo>
                  <a:lnTo>
                    <a:pt x="141" y="62"/>
                  </a:lnTo>
                  <a:lnTo>
                    <a:pt x="143" y="62"/>
                  </a:lnTo>
                  <a:lnTo>
                    <a:pt x="144" y="62"/>
                  </a:lnTo>
                  <a:lnTo>
                    <a:pt x="146" y="61"/>
                  </a:lnTo>
                  <a:lnTo>
                    <a:pt x="147" y="61"/>
                  </a:lnTo>
                  <a:lnTo>
                    <a:pt x="149" y="61"/>
                  </a:lnTo>
                  <a:lnTo>
                    <a:pt x="150" y="59"/>
                  </a:lnTo>
                  <a:lnTo>
                    <a:pt x="152" y="59"/>
                  </a:lnTo>
                  <a:lnTo>
                    <a:pt x="152" y="59"/>
                  </a:lnTo>
                  <a:lnTo>
                    <a:pt x="153" y="58"/>
                  </a:lnTo>
                  <a:lnTo>
                    <a:pt x="155" y="58"/>
                  </a:lnTo>
                  <a:lnTo>
                    <a:pt x="156" y="56"/>
                  </a:lnTo>
                  <a:lnTo>
                    <a:pt x="156" y="56"/>
                  </a:lnTo>
                  <a:lnTo>
                    <a:pt x="157" y="56"/>
                  </a:lnTo>
                  <a:lnTo>
                    <a:pt x="159" y="55"/>
                  </a:lnTo>
                  <a:lnTo>
                    <a:pt x="160" y="55"/>
                  </a:lnTo>
                  <a:lnTo>
                    <a:pt x="162" y="53"/>
                  </a:lnTo>
                  <a:lnTo>
                    <a:pt x="163" y="52"/>
                  </a:lnTo>
                  <a:lnTo>
                    <a:pt x="165" y="50"/>
                  </a:lnTo>
                  <a:lnTo>
                    <a:pt x="166" y="49"/>
                  </a:lnTo>
                  <a:lnTo>
                    <a:pt x="166" y="47"/>
                  </a:lnTo>
                  <a:lnTo>
                    <a:pt x="168" y="46"/>
                  </a:lnTo>
                  <a:lnTo>
                    <a:pt x="168" y="43"/>
                  </a:lnTo>
                  <a:lnTo>
                    <a:pt x="168" y="41"/>
                  </a:lnTo>
                  <a:lnTo>
                    <a:pt x="168" y="40"/>
                  </a:lnTo>
                  <a:lnTo>
                    <a:pt x="168" y="38"/>
                  </a:lnTo>
                  <a:lnTo>
                    <a:pt x="168" y="37"/>
                  </a:lnTo>
                  <a:lnTo>
                    <a:pt x="168" y="34"/>
                  </a:lnTo>
                  <a:lnTo>
                    <a:pt x="166" y="32"/>
                  </a:lnTo>
                  <a:lnTo>
                    <a:pt x="166" y="31"/>
                  </a:lnTo>
                  <a:lnTo>
                    <a:pt x="165" y="29"/>
                  </a:lnTo>
                  <a:lnTo>
                    <a:pt x="163" y="28"/>
                  </a:lnTo>
                  <a:lnTo>
                    <a:pt x="162" y="25"/>
                  </a:lnTo>
                  <a:lnTo>
                    <a:pt x="160" y="24"/>
                  </a:lnTo>
                  <a:lnTo>
                    <a:pt x="159" y="22"/>
                  </a:lnTo>
                  <a:lnTo>
                    <a:pt x="157" y="21"/>
                  </a:lnTo>
                  <a:lnTo>
                    <a:pt x="156" y="21"/>
                  </a:lnTo>
                  <a:lnTo>
                    <a:pt x="156" y="19"/>
                  </a:lnTo>
                  <a:lnTo>
                    <a:pt x="155" y="19"/>
                  </a:lnTo>
                  <a:lnTo>
                    <a:pt x="153" y="18"/>
                  </a:lnTo>
                  <a:lnTo>
                    <a:pt x="152" y="18"/>
                  </a:lnTo>
                  <a:lnTo>
                    <a:pt x="152" y="16"/>
                  </a:lnTo>
                  <a:lnTo>
                    <a:pt x="150" y="16"/>
                  </a:lnTo>
                  <a:lnTo>
                    <a:pt x="149" y="15"/>
                  </a:lnTo>
                  <a:lnTo>
                    <a:pt x="147" y="15"/>
                  </a:lnTo>
                  <a:lnTo>
                    <a:pt x="146" y="13"/>
                  </a:lnTo>
                  <a:lnTo>
                    <a:pt x="144" y="13"/>
                  </a:lnTo>
                  <a:lnTo>
                    <a:pt x="143" y="12"/>
                  </a:lnTo>
                  <a:lnTo>
                    <a:pt x="141" y="12"/>
                  </a:lnTo>
                  <a:lnTo>
                    <a:pt x="140" y="10"/>
                  </a:lnTo>
                  <a:lnTo>
                    <a:pt x="138" y="10"/>
                  </a:lnTo>
                  <a:lnTo>
                    <a:pt x="137" y="9"/>
                  </a:lnTo>
                  <a:lnTo>
                    <a:pt x="135" y="9"/>
                  </a:lnTo>
                  <a:lnTo>
                    <a:pt x="134" y="9"/>
                  </a:lnTo>
                  <a:lnTo>
                    <a:pt x="131" y="7"/>
                  </a:lnTo>
                  <a:lnTo>
                    <a:pt x="131" y="7"/>
                  </a:lnTo>
                  <a:lnTo>
                    <a:pt x="128" y="6"/>
                  </a:lnTo>
                  <a:lnTo>
                    <a:pt x="126" y="6"/>
                  </a:lnTo>
                  <a:lnTo>
                    <a:pt x="125" y="6"/>
                  </a:lnTo>
                  <a:lnTo>
                    <a:pt x="123" y="4"/>
                  </a:lnTo>
                  <a:lnTo>
                    <a:pt x="122" y="4"/>
                  </a:lnTo>
                  <a:lnTo>
                    <a:pt x="119" y="4"/>
                  </a:lnTo>
                  <a:lnTo>
                    <a:pt x="117" y="3"/>
                  </a:lnTo>
                  <a:lnTo>
                    <a:pt x="116" y="3"/>
                  </a:lnTo>
                  <a:lnTo>
                    <a:pt x="113" y="3"/>
                  </a:lnTo>
                  <a:lnTo>
                    <a:pt x="111" y="1"/>
                  </a:lnTo>
                  <a:lnTo>
                    <a:pt x="110" y="1"/>
                  </a:lnTo>
                  <a:lnTo>
                    <a:pt x="107" y="1"/>
                  </a:lnTo>
                  <a:lnTo>
                    <a:pt x="105" y="1"/>
                  </a:lnTo>
                  <a:lnTo>
                    <a:pt x="104" y="1"/>
                  </a:lnTo>
                  <a:lnTo>
                    <a:pt x="101" y="1"/>
                  </a:lnTo>
                  <a:lnTo>
                    <a:pt x="99" y="0"/>
                  </a:lnTo>
                  <a:lnTo>
                    <a:pt x="96" y="0"/>
                  </a:lnTo>
                  <a:lnTo>
                    <a:pt x="95" y="0"/>
                  </a:lnTo>
                  <a:lnTo>
                    <a:pt x="93" y="0"/>
                  </a:lnTo>
                  <a:lnTo>
                    <a:pt x="90" y="0"/>
                  </a:lnTo>
                  <a:lnTo>
                    <a:pt x="89" y="0"/>
                  </a:lnTo>
                  <a:lnTo>
                    <a:pt x="86" y="0"/>
                  </a:lnTo>
                  <a:lnTo>
                    <a:pt x="85" y="0"/>
                  </a:lnTo>
                  <a:lnTo>
                    <a:pt x="82" y="0"/>
                  </a:lnTo>
                  <a:lnTo>
                    <a:pt x="80" y="0"/>
                  </a:lnTo>
                  <a:lnTo>
                    <a:pt x="79" y="0"/>
                  </a:lnTo>
                  <a:lnTo>
                    <a:pt x="76" y="0"/>
                  </a:lnTo>
                  <a:lnTo>
                    <a:pt x="74" y="0"/>
                  </a:lnTo>
                  <a:lnTo>
                    <a:pt x="71" y="0"/>
                  </a:lnTo>
                  <a:lnTo>
                    <a:pt x="70" y="0"/>
                  </a:lnTo>
                  <a:lnTo>
                    <a:pt x="67" y="0"/>
                  </a:lnTo>
                  <a:lnTo>
                    <a:pt x="65" y="0"/>
                  </a:lnTo>
                  <a:lnTo>
                    <a:pt x="64" y="1"/>
                  </a:lnTo>
                  <a:lnTo>
                    <a:pt x="61" y="1"/>
                  </a:lnTo>
                  <a:lnTo>
                    <a:pt x="59" y="1"/>
                  </a:lnTo>
                  <a:lnTo>
                    <a:pt x="58" y="1"/>
                  </a:lnTo>
                  <a:lnTo>
                    <a:pt x="55" y="1"/>
                  </a:lnTo>
                  <a:lnTo>
                    <a:pt x="53" y="1"/>
                  </a:lnTo>
                  <a:lnTo>
                    <a:pt x="52" y="3"/>
                  </a:lnTo>
                  <a:lnTo>
                    <a:pt x="49" y="3"/>
                  </a:lnTo>
                  <a:lnTo>
                    <a:pt x="47" y="3"/>
                  </a:lnTo>
                  <a:lnTo>
                    <a:pt x="46" y="3"/>
                  </a:lnTo>
                  <a:lnTo>
                    <a:pt x="44" y="4"/>
                  </a:lnTo>
                  <a:lnTo>
                    <a:pt x="41" y="4"/>
                  </a:lnTo>
                  <a:lnTo>
                    <a:pt x="40" y="4"/>
                  </a:lnTo>
                  <a:lnTo>
                    <a:pt x="38" y="6"/>
                  </a:lnTo>
                  <a:lnTo>
                    <a:pt x="37" y="6"/>
                  </a:lnTo>
                  <a:lnTo>
                    <a:pt x="35" y="6"/>
                  </a:lnTo>
                  <a:lnTo>
                    <a:pt x="34" y="6"/>
                  </a:lnTo>
                  <a:lnTo>
                    <a:pt x="32" y="7"/>
                  </a:lnTo>
                  <a:lnTo>
                    <a:pt x="31" y="7"/>
                  </a:lnTo>
                  <a:lnTo>
                    <a:pt x="29" y="9"/>
                  </a:lnTo>
                  <a:lnTo>
                    <a:pt x="28" y="9"/>
                  </a:lnTo>
                  <a:lnTo>
                    <a:pt x="26" y="9"/>
                  </a:lnTo>
                  <a:lnTo>
                    <a:pt x="24" y="10"/>
                  </a:lnTo>
                  <a:lnTo>
                    <a:pt x="24" y="10"/>
                  </a:lnTo>
                  <a:lnTo>
                    <a:pt x="22" y="12"/>
                  </a:lnTo>
                  <a:lnTo>
                    <a:pt x="21" y="12"/>
                  </a:lnTo>
                  <a:lnTo>
                    <a:pt x="19" y="12"/>
                  </a:lnTo>
                  <a:lnTo>
                    <a:pt x="18" y="13"/>
                  </a:lnTo>
                  <a:lnTo>
                    <a:pt x="16" y="13"/>
                  </a:lnTo>
                  <a:lnTo>
                    <a:pt x="15" y="15"/>
                  </a:lnTo>
                  <a:lnTo>
                    <a:pt x="15" y="15"/>
                  </a:lnTo>
                  <a:lnTo>
                    <a:pt x="12" y="16"/>
                  </a:lnTo>
                  <a:lnTo>
                    <a:pt x="10" y="18"/>
                  </a:lnTo>
                  <a:lnTo>
                    <a:pt x="9" y="19"/>
                  </a:lnTo>
                  <a:lnTo>
                    <a:pt x="6" y="21"/>
                  </a:lnTo>
                  <a:lnTo>
                    <a:pt x="4" y="22"/>
                  </a:lnTo>
                  <a:lnTo>
                    <a:pt x="3" y="24"/>
                  </a:lnTo>
                  <a:lnTo>
                    <a:pt x="3" y="25"/>
                  </a:lnTo>
                  <a:lnTo>
                    <a:pt x="1" y="28"/>
                  </a:lnTo>
                  <a:lnTo>
                    <a:pt x="1" y="29"/>
                  </a:lnTo>
                  <a:lnTo>
                    <a:pt x="0" y="31"/>
                  </a:lnTo>
                  <a:lnTo>
                    <a:pt x="0" y="32"/>
                  </a:lnTo>
                  <a:lnTo>
                    <a:pt x="0" y="34"/>
                  </a:lnTo>
                  <a:lnTo>
                    <a:pt x="0" y="37"/>
                  </a:lnTo>
                  <a:lnTo>
                    <a:pt x="0" y="38"/>
                  </a:lnTo>
                  <a:lnTo>
                    <a:pt x="1" y="40"/>
                  </a:lnTo>
                  <a:lnTo>
                    <a:pt x="1" y="41"/>
                  </a:lnTo>
                  <a:lnTo>
                    <a:pt x="3" y="43"/>
                  </a:lnTo>
                  <a:lnTo>
                    <a:pt x="3" y="46"/>
                  </a:lnTo>
                  <a:lnTo>
                    <a:pt x="4" y="47"/>
                  </a:lnTo>
                  <a:lnTo>
                    <a:pt x="6" y="49"/>
                  </a:lnTo>
                  <a:lnTo>
                    <a:pt x="9" y="50"/>
                  </a:lnTo>
                  <a:lnTo>
                    <a:pt x="10" y="52"/>
                  </a:lnTo>
                  <a:lnTo>
                    <a:pt x="12" y="52"/>
                  </a:lnTo>
                  <a:lnTo>
                    <a:pt x="15" y="55"/>
                  </a:lnTo>
                  <a:lnTo>
                    <a:pt x="15" y="55"/>
                  </a:lnTo>
                  <a:lnTo>
                    <a:pt x="16" y="56"/>
                  </a:lnTo>
                  <a:lnTo>
                    <a:pt x="18" y="56"/>
                  </a:lnTo>
                  <a:lnTo>
                    <a:pt x="19" y="56"/>
                  </a:lnTo>
                  <a:lnTo>
                    <a:pt x="21" y="58"/>
                  </a:lnTo>
                  <a:lnTo>
                    <a:pt x="22" y="58"/>
                  </a:lnTo>
                  <a:lnTo>
                    <a:pt x="24" y="59"/>
                  </a:lnTo>
                  <a:lnTo>
                    <a:pt x="24" y="59"/>
                  </a:lnTo>
                  <a:lnTo>
                    <a:pt x="26" y="59"/>
                  </a:lnTo>
                  <a:lnTo>
                    <a:pt x="28" y="61"/>
                  </a:lnTo>
                  <a:lnTo>
                    <a:pt x="29" y="61"/>
                  </a:lnTo>
                  <a:lnTo>
                    <a:pt x="31" y="61"/>
                  </a:lnTo>
                  <a:lnTo>
                    <a:pt x="32" y="62"/>
                  </a:lnTo>
                  <a:lnTo>
                    <a:pt x="34" y="62"/>
                  </a:lnTo>
                  <a:lnTo>
                    <a:pt x="35" y="62"/>
                  </a:lnTo>
                  <a:lnTo>
                    <a:pt x="37" y="64"/>
                  </a:lnTo>
                  <a:lnTo>
                    <a:pt x="38" y="64"/>
                  </a:lnTo>
                  <a:lnTo>
                    <a:pt x="40" y="64"/>
                  </a:lnTo>
                  <a:lnTo>
                    <a:pt x="41" y="65"/>
                  </a:lnTo>
                  <a:lnTo>
                    <a:pt x="44" y="65"/>
                  </a:lnTo>
                  <a:lnTo>
                    <a:pt x="46" y="65"/>
                  </a:lnTo>
                  <a:lnTo>
                    <a:pt x="47" y="65"/>
                  </a:lnTo>
                  <a:lnTo>
                    <a:pt x="49" y="67"/>
                  </a:lnTo>
                  <a:lnTo>
                    <a:pt x="52" y="67"/>
                  </a:lnTo>
                  <a:lnTo>
                    <a:pt x="53" y="67"/>
                  </a:lnTo>
                  <a:lnTo>
                    <a:pt x="55" y="67"/>
                  </a:lnTo>
                  <a:lnTo>
                    <a:pt x="58" y="67"/>
                  </a:lnTo>
                  <a:lnTo>
                    <a:pt x="59" y="68"/>
                  </a:lnTo>
                  <a:lnTo>
                    <a:pt x="61" y="68"/>
                  </a:lnTo>
                  <a:lnTo>
                    <a:pt x="64" y="68"/>
                  </a:lnTo>
                  <a:lnTo>
                    <a:pt x="65" y="68"/>
                  </a:lnTo>
                  <a:lnTo>
                    <a:pt x="67" y="68"/>
                  </a:lnTo>
                  <a:lnTo>
                    <a:pt x="70" y="68"/>
                  </a:lnTo>
                  <a:lnTo>
                    <a:pt x="71" y="70"/>
                  </a:lnTo>
                  <a:lnTo>
                    <a:pt x="74" y="70"/>
                  </a:lnTo>
                  <a:lnTo>
                    <a:pt x="76" y="70"/>
                  </a:lnTo>
                  <a:lnTo>
                    <a:pt x="79" y="70"/>
                  </a:lnTo>
                  <a:lnTo>
                    <a:pt x="80" y="70"/>
                  </a:lnTo>
                  <a:lnTo>
                    <a:pt x="82" y="70"/>
                  </a:lnTo>
                  <a:lnTo>
                    <a:pt x="85" y="70"/>
                  </a:lnTo>
                  <a:lnTo>
                    <a:pt x="85" y="70"/>
                  </a:lnTo>
                  <a:close/>
                </a:path>
              </a:pathLst>
            </a:custGeom>
            <a:solidFill>
              <a:srgbClr val="8A998A"/>
            </a:solidFill>
            <a:ln w="9525">
              <a:noFill/>
              <a:round/>
              <a:headEnd/>
              <a:tailEnd/>
            </a:ln>
          </p:spPr>
          <p:txBody>
            <a:bodyPr>
              <a:prstTxWarp prst="textNoShape">
                <a:avLst/>
              </a:prstTxWarp>
            </a:bodyPr>
            <a:lstStyle/>
            <a:p>
              <a:endParaRPr lang="en-US"/>
            </a:p>
          </p:txBody>
        </p:sp>
        <p:sp>
          <p:nvSpPr>
            <p:cNvPr id="3840307" name="Freeform 307"/>
            <p:cNvSpPr>
              <a:spLocks/>
            </p:cNvSpPr>
            <p:nvPr/>
          </p:nvSpPr>
          <p:spPr bwMode="auto">
            <a:xfrm>
              <a:off x="2082" y="1447"/>
              <a:ext cx="239" cy="234"/>
            </a:xfrm>
            <a:custGeom>
              <a:avLst/>
              <a:gdLst/>
              <a:ahLst/>
              <a:cxnLst>
                <a:cxn ang="0">
                  <a:pos x="0" y="202"/>
                </a:cxn>
                <a:cxn ang="0">
                  <a:pos x="20" y="6"/>
                </a:cxn>
                <a:cxn ang="0">
                  <a:pos x="184" y="0"/>
                </a:cxn>
                <a:cxn ang="0">
                  <a:pos x="222" y="43"/>
                </a:cxn>
                <a:cxn ang="0">
                  <a:pos x="222" y="65"/>
                </a:cxn>
                <a:cxn ang="0">
                  <a:pos x="239" y="104"/>
                </a:cxn>
                <a:cxn ang="0">
                  <a:pos x="239" y="207"/>
                </a:cxn>
                <a:cxn ang="0">
                  <a:pos x="155" y="234"/>
                </a:cxn>
                <a:cxn ang="0">
                  <a:pos x="96" y="220"/>
                </a:cxn>
                <a:cxn ang="0">
                  <a:pos x="76" y="229"/>
                </a:cxn>
                <a:cxn ang="0">
                  <a:pos x="0" y="202"/>
                </a:cxn>
                <a:cxn ang="0">
                  <a:pos x="0" y="202"/>
                </a:cxn>
              </a:cxnLst>
              <a:rect l="0" t="0" r="r" b="b"/>
              <a:pathLst>
                <a:path w="239" h="234">
                  <a:moveTo>
                    <a:pt x="0" y="202"/>
                  </a:moveTo>
                  <a:lnTo>
                    <a:pt x="20" y="6"/>
                  </a:lnTo>
                  <a:lnTo>
                    <a:pt x="184" y="0"/>
                  </a:lnTo>
                  <a:lnTo>
                    <a:pt x="222" y="43"/>
                  </a:lnTo>
                  <a:lnTo>
                    <a:pt x="222" y="65"/>
                  </a:lnTo>
                  <a:lnTo>
                    <a:pt x="239" y="104"/>
                  </a:lnTo>
                  <a:lnTo>
                    <a:pt x="239" y="207"/>
                  </a:lnTo>
                  <a:lnTo>
                    <a:pt x="155" y="234"/>
                  </a:lnTo>
                  <a:lnTo>
                    <a:pt x="96" y="220"/>
                  </a:lnTo>
                  <a:lnTo>
                    <a:pt x="76" y="229"/>
                  </a:lnTo>
                  <a:lnTo>
                    <a:pt x="0" y="202"/>
                  </a:lnTo>
                  <a:lnTo>
                    <a:pt x="0" y="202"/>
                  </a:lnTo>
                  <a:close/>
                </a:path>
              </a:pathLst>
            </a:custGeom>
            <a:solidFill>
              <a:srgbClr val="D4EBD4"/>
            </a:solidFill>
            <a:ln w="9525">
              <a:noFill/>
              <a:round/>
              <a:headEnd/>
              <a:tailEnd/>
            </a:ln>
          </p:spPr>
          <p:txBody>
            <a:bodyPr>
              <a:prstTxWarp prst="textNoShape">
                <a:avLst/>
              </a:prstTxWarp>
            </a:bodyPr>
            <a:lstStyle/>
            <a:p>
              <a:endParaRPr lang="en-US"/>
            </a:p>
          </p:txBody>
        </p:sp>
        <p:sp>
          <p:nvSpPr>
            <p:cNvPr id="3840308" name="Freeform 308"/>
            <p:cNvSpPr>
              <a:spLocks/>
            </p:cNvSpPr>
            <p:nvPr/>
          </p:nvSpPr>
          <p:spPr bwMode="auto">
            <a:xfrm>
              <a:off x="2120" y="1459"/>
              <a:ext cx="163" cy="42"/>
            </a:xfrm>
            <a:custGeom>
              <a:avLst/>
              <a:gdLst/>
              <a:ahLst/>
              <a:cxnLst>
                <a:cxn ang="0">
                  <a:pos x="0" y="0"/>
                </a:cxn>
                <a:cxn ang="0">
                  <a:pos x="58" y="42"/>
                </a:cxn>
                <a:cxn ang="0">
                  <a:pos x="163" y="31"/>
                </a:cxn>
                <a:cxn ang="0">
                  <a:pos x="23" y="0"/>
                </a:cxn>
                <a:cxn ang="0">
                  <a:pos x="0" y="0"/>
                </a:cxn>
                <a:cxn ang="0">
                  <a:pos x="0" y="0"/>
                </a:cxn>
              </a:cxnLst>
              <a:rect l="0" t="0" r="r" b="b"/>
              <a:pathLst>
                <a:path w="163" h="42">
                  <a:moveTo>
                    <a:pt x="0" y="0"/>
                  </a:moveTo>
                  <a:lnTo>
                    <a:pt x="58" y="42"/>
                  </a:lnTo>
                  <a:lnTo>
                    <a:pt x="163" y="31"/>
                  </a:lnTo>
                  <a:lnTo>
                    <a:pt x="23" y="0"/>
                  </a:lnTo>
                  <a:lnTo>
                    <a:pt x="0" y="0"/>
                  </a:lnTo>
                  <a:lnTo>
                    <a:pt x="0" y="0"/>
                  </a:lnTo>
                  <a:close/>
                </a:path>
              </a:pathLst>
            </a:custGeom>
            <a:solidFill>
              <a:srgbClr val="C2D6C2"/>
            </a:solidFill>
            <a:ln w="9525">
              <a:noFill/>
              <a:round/>
              <a:headEnd/>
              <a:tailEnd/>
            </a:ln>
          </p:spPr>
          <p:txBody>
            <a:bodyPr>
              <a:prstTxWarp prst="textNoShape">
                <a:avLst/>
              </a:prstTxWarp>
            </a:bodyPr>
            <a:lstStyle/>
            <a:p>
              <a:endParaRPr lang="en-US"/>
            </a:p>
          </p:txBody>
        </p:sp>
        <p:sp>
          <p:nvSpPr>
            <p:cNvPr id="3840309" name="Freeform 309"/>
            <p:cNvSpPr>
              <a:spLocks/>
            </p:cNvSpPr>
            <p:nvPr/>
          </p:nvSpPr>
          <p:spPr bwMode="auto">
            <a:xfrm>
              <a:off x="2207" y="1526"/>
              <a:ext cx="105" cy="34"/>
            </a:xfrm>
            <a:custGeom>
              <a:avLst/>
              <a:gdLst/>
              <a:ahLst/>
              <a:cxnLst>
                <a:cxn ang="0">
                  <a:pos x="105" y="22"/>
                </a:cxn>
                <a:cxn ang="0">
                  <a:pos x="38" y="34"/>
                </a:cxn>
                <a:cxn ang="0">
                  <a:pos x="0" y="1"/>
                </a:cxn>
                <a:cxn ang="0">
                  <a:pos x="18" y="0"/>
                </a:cxn>
                <a:cxn ang="0">
                  <a:pos x="105" y="22"/>
                </a:cxn>
                <a:cxn ang="0">
                  <a:pos x="105" y="22"/>
                </a:cxn>
              </a:cxnLst>
              <a:rect l="0" t="0" r="r" b="b"/>
              <a:pathLst>
                <a:path w="105" h="34">
                  <a:moveTo>
                    <a:pt x="105" y="22"/>
                  </a:moveTo>
                  <a:lnTo>
                    <a:pt x="38" y="34"/>
                  </a:lnTo>
                  <a:lnTo>
                    <a:pt x="0" y="1"/>
                  </a:lnTo>
                  <a:lnTo>
                    <a:pt x="18" y="0"/>
                  </a:lnTo>
                  <a:lnTo>
                    <a:pt x="105" y="22"/>
                  </a:lnTo>
                  <a:lnTo>
                    <a:pt x="105" y="22"/>
                  </a:lnTo>
                  <a:close/>
                </a:path>
              </a:pathLst>
            </a:custGeom>
            <a:solidFill>
              <a:srgbClr val="C2D6C2"/>
            </a:solidFill>
            <a:ln w="9525">
              <a:noFill/>
              <a:round/>
              <a:headEnd/>
              <a:tailEnd/>
            </a:ln>
          </p:spPr>
          <p:txBody>
            <a:bodyPr>
              <a:prstTxWarp prst="textNoShape">
                <a:avLst/>
              </a:prstTxWarp>
            </a:bodyPr>
            <a:lstStyle/>
            <a:p>
              <a:endParaRPr lang="en-US"/>
            </a:p>
          </p:txBody>
        </p:sp>
        <p:sp>
          <p:nvSpPr>
            <p:cNvPr id="3840310" name="Freeform 310"/>
            <p:cNvSpPr>
              <a:spLocks/>
            </p:cNvSpPr>
            <p:nvPr/>
          </p:nvSpPr>
          <p:spPr bwMode="auto">
            <a:xfrm>
              <a:off x="2158" y="1492"/>
              <a:ext cx="146" cy="186"/>
            </a:xfrm>
            <a:custGeom>
              <a:avLst/>
              <a:gdLst/>
              <a:ahLst/>
              <a:cxnLst>
                <a:cxn ang="0">
                  <a:pos x="146" y="19"/>
                </a:cxn>
                <a:cxn ang="0">
                  <a:pos x="42" y="34"/>
                </a:cxn>
                <a:cxn ang="0">
                  <a:pos x="27" y="175"/>
                </a:cxn>
                <a:cxn ang="0">
                  <a:pos x="0" y="186"/>
                </a:cxn>
                <a:cxn ang="0">
                  <a:pos x="20" y="17"/>
                </a:cxn>
                <a:cxn ang="0">
                  <a:pos x="146" y="0"/>
                </a:cxn>
                <a:cxn ang="0">
                  <a:pos x="146" y="19"/>
                </a:cxn>
                <a:cxn ang="0">
                  <a:pos x="146" y="19"/>
                </a:cxn>
              </a:cxnLst>
              <a:rect l="0" t="0" r="r" b="b"/>
              <a:pathLst>
                <a:path w="146" h="186">
                  <a:moveTo>
                    <a:pt x="146" y="19"/>
                  </a:moveTo>
                  <a:lnTo>
                    <a:pt x="42" y="34"/>
                  </a:lnTo>
                  <a:lnTo>
                    <a:pt x="27" y="175"/>
                  </a:lnTo>
                  <a:lnTo>
                    <a:pt x="0" y="186"/>
                  </a:lnTo>
                  <a:lnTo>
                    <a:pt x="20" y="17"/>
                  </a:lnTo>
                  <a:lnTo>
                    <a:pt x="146" y="0"/>
                  </a:lnTo>
                  <a:lnTo>
                    <a:pt x="146" y="19"/>
                  </a:lnTo>
                  <a:lnTo>
                    <a:pt x="146" y="19"/>
                  </a:lnTo>
                  <a:close/>
                </a:path>
              </a:pathLst>
            </a:custGeom>
            <a:solidFill>
              <a:srgbClr val="C2D6C2"/>
            </a:solidFill>
            <a:ln w="9525">
              <a:noFill/>
              <a:round/>
              <a:headEnd/>
              <a:tailEnd/>
            </a:ln>
          </p:spPr>
          <p:txBody>
            <a:bodyPr>
              <a:prstTxWarp prst="textNoShape">
                <a:avLst/>
              </a:prstTxWarp>
            </a:bodyPr>
            <a:lstStyle/>
            <a:p>
              <a:endParaRPr lang="en-US"/>
            </a:p>
          </p:txBody>
        </p:sp>
        <p:sp>
          <p:nvSpPr>
            <p:cNvPr id="3840311" name="Freeform 311"/>
            <p:cNvSpPr>
              <a:spLocks/>
            </p:cNvSpPr>
            <p:nvPr/>
          </p:nvSpPr>
          <p:spPr bwMode="auto">
            <a:xfrm>
              <a:off x="2237" y="1554"/>
              <a:ext cx="79" cy="116"/>
            </a:xfrm>
            <a:custGeom>
              <a:avLst/>
              <a:gdLst/>
              <a:ahLst/>
              <a:cxnLst>
                <a:cxn ang="0">
                  <a:pos x="8" y="12"/>
                </a:cxn>
                <a:cxn ang="0">
                  <a:pos x="0" y="116"/>
                </a:cxn>
                <a:cxn ang="0">
                  <a:pos x="78" y="91"/>
                </a:cxn>
                <a:cxn ang="0">
                  <a:pos x="79" y="0"/>
                </a:cxn>
                <a:cxn ang="0">
                  <a:pos x="8" y="12"/>
                </a:cxn>
                <a:cxn ang="0">
                  <a:pos x="8" y="12"/>
                </a:cxn>
              </a:cxnLst>
              <a:rect l="0" t="0" r="r" b="b"/>
              <a:pathLst>
                <a:path w="79" h="116">
                  <a:moveTo>
                    <a:pt x="8" y="12"/>
                  </a:moveTo>
                  <a:lnTo>
                    <a:pt x="0" y="116"/>
                  </a:lnTo>
                  <a:lnTo>
                    <a:pt x="78" y="91"/>
                  </a:lnTo>
                  <a:lnTo>
                    <a:pt x="79" y="0"/>
                  </a:lnTo>
                  <a:lnTo>
                    <a:pt x="8" y="12"/>
                  </a:lnTo>
                  <a:lnTo>
                    <a:pt x="8" y="12"/>
                  </a:lnTo>
                  <a:close/>
                </a:path>
              </a:pathLst>
            </a:custGeom>
            <a:solidFill>
              <a:srgbClr val="C2D6C2"/>
            </a:solidFill>
            <a:ln w="9525">
              <a:noFill/>
              <a:round/>
              <a:headEnd/>
              <a:tailEnd/>
            </a:ln>
          </p:spPr>
          <p:txBody>
            <a:bodyPr>
              <a:prstTxWarp prst="textNoShape">
                <a:avLst/>
              </a:prstTxWarp>
            </a:bodyPr>
            <a:lstStyle/>
            <a:p>
              <a:endParaRPr lang="en-US"/>
            </a:p>
          </p:txBody>
        </p:sp>
        <p:sp>
          <p:nvSpPr>
            <p:cNvPr id="3840312" name="Freeform 312"/>
            <p:cNvSpPr>
              <a:spLocks/>
            </p:cNvSpPr>
            <p:nvPr/>
          </p:nvSpPr>
          <p:spPr bwMode="auto">
            <a:xfrm>
              <a:off x="1945" y="1655"/>
              <a:ext cx="66" cy="36"/>
            </a:xfrm>
            <a:custGeom>
              <a:avLst/>
              <a:gdLst/>
              <a:ahLst/>
              <a:cxnLst>
                <a:cxn ang="0">
                  <a:pos x="2" y="6"/>
                </a:cxn>
                <a:cxn ang="0">
                  <a:pos x="2" y="8"/>
                </a:cxn>
                <a:cxn ang="0">
                  <a:pos x="2" y="9"/>
                </a:cxn>
                <a:cxn ang="0">
                  <a:pos x="2" y="9"/>
                </a:cxn>
                <a:cxn ang="0">
                  <a:pos x="2" y="11"/>
                </a:cxn>
                <a:cxn ang="0">
                  <a:pos x="0" y="12"/>
                </a:cxn>
                <a:cxn ang="0">
                  <a:pos x="0" y="14"/>
                </a:cxn>
                <a:cxn ang="0">
                  <a:pos x="0" y="14"/>
                </a:cxn>
                <a:cxn ang="0">
                  <a:pos x="0" y="15"/>
                </a:cxn>
                <a:cxn ang="0">
                  <a:pos x="0" y="17"/>
                </a:cxn>
                <a:cxn ang="0">
                  <a:pos x="0" y="18"/>
                </a:cxn>
                <a:cxn ang="0">
                  <a:pos x="0" y="20"/>
                </a:cxn>
                <a:cxn ang="0">
                  <a:pos x="0" y="21"/>
                </a:cxn>
                <a:cxn ang="0">
                  <a:pos x="0" y="23"/>
                </a:cxn>
                <a:cxn ang="0">
                  <a:pos x="2" y="23"/>
                </a:cxn>
                <a:cxn ang="0">
                  <a:pos x="2" y="23"/>
                </a:cxn>
                <a:cxn ang="0">
                  <a:pos x="3" y="24"/>
                </a:cxn>
                <a:cxn ang="0">
                  <a:pos x="3" y="24"/>
                </a:cxn>
                <a:cxn ang="0">
                  <a:pos x="5" y="24"/>
                </a:cxn>
                <a:cxn ang="0">
                  <a:pos x="5" y="26"/>
                </a:cxn>
                <a:cxn ang="0">
                  <a:pos x="6" y="26"/>
                </a:cxn>
                <a:cxn ang="0">
                  <a:pos x="8" y="26"/>
                </a:cxn>
                <a:cxn ang="0">
                  <a:pos x="9" y="27"/>
                </a:cxn>
                <a:cxn ang="0">
                  <a:pos x="11" y="27"/>
                </a:cxn>
                <a:cxn ang="0">
                  <a:pos x="12" y="27"/>
                </a:cxn>
                <a:cxn ang="0">
                  <a:pos x="15" y="28"/>
                </a:cxn>
                <a:cxn ang="0">
                  <a:pos x="17" y="28"/>
                </a:cxn>
                <a:cxn ang="0">
                  <a:pos x="18" y="28"/>
                </a:cxn>
                <a:cxn ang="0">
                  <a:pos x="20" y="30"/>
                </a:cxn>
                <a:cxn ang="0">
                  <a:pos x="23" y="30"/>
                </a:cxn>
                <a:cxn ang="0">
                  <a:pos x="24" y="31"/>
                </a:cxn>
                <a:cxn ang="0">
                  <a:pos x="26" y="31"/>
                </a:cxn>
                <a:cxn ang="0">
                  <a:pos x="29" y="31"/>
                </a:cxn>
                <a:cxn ang="0">
                  <a:pos x="30" y="31"/>
                </a:cxn>
                <a:cxn ang="0">
                  <a:pos x="32" y="31"/>
                </a:cxn>
                <a:cxn ang="0">
                  <a:pos x="33" y="33"/>
                </a:cxn>
                <a:cxn ang="0">
                  <a:pos x="36" y="33"/>
                </a:cxn>
                <a:cxn ang="0">
                  <a:pos x="38" y="33"/>
                </a:cxn>
                <a:cxn ang="0">
                  <a:pos x="39" y="34"/>
                </a:cxn>
                <a:cxn ang="0">
                  <a:pos x="41" y="34"/>
                </a:cxn>
                <a:cxn ang="0">
                  <a:pos x="41" y="34"/>
                </a:cxn>
                <a:cxn ang="0">
                  <a:pos x="42" y="34"/>
                </a:cxn>
                <a:cxn ang="0">
                  <a:pos x="44" y="34"/>
                </a:cxn>
                <a:cxn ang="0">
                  <a:pos x="45" y="34"/>
                </a:cxn>
                <a:cxn ang="0">
                  <a:pos x="45" y="36"/>
                </a:cxn>
                <a:cxn ang="0">
                  <a:pos x="64" y="30"/>
                </a:cxn>
                <a:cxn ang="0">
                  <a:pos x="66" y="21"/>
                </a:cxn>
                <a:cxn ang="0">
                  <a:pos x="41" y="0"/>
                </a:cxn>
                <a:cxn ang="0">
                  <a:pos x="2" y="6"/>
                </a:cxn>
                <a:cxn ang="0">
                  <a:pos x="2" y="6"/>
                </a:cxn>
              </a:cxnLst>
              <a:rect l="0" t="0" r="r" b="b"/>
              <a:pathLst>
                <a:path w="66" h="36">
                  <a:moveTo>
                    <a:pt x="2" y="6"/>
                  </a:moveTo>
                  <a:lnTo>
                    <a:pt x="2" y="8"/>
                  </a:lnTo>
                  <a:lnTo>
                    <a:pt x="2" y="9"/>
                  </a:lnTo>
                  <a:lnTo>
                    <a:pt x="2" y="9"/>
                  </a:lnTo>
                  <a:lnTo>
                    <a:pt x="2" y="11"/>
                  </a:lnTo>
                  <a:lnTo>
                    <a:pt x="0" y="12"/>
                  </a:lnTo>
                  <a:lnTo>
                    <a:pt x="0" y="14"/>
                  </a:lnTo>
                  <a:lnTo>
                    <a:pt x="0" y="14"/>
                  </a:lnTo>
                  <a:lnTo>
                    <a:pt x="0" y="15"/>
                  </a:lnTo>
                  <a:lnTo>
                    <a:pt x="0" y="17"/>
                  </a:lnTo>
                  <a:lnTo>
                    <a:pt x="0" y="18"/>
                  </a:lnTo>
                  <a:lnTo>
                    <a:pt x="0" y="20"/>
                  </a:lnTo>
                  <a:lnTo>
                    <a:pt x="0" y="21"/>
                  </a:lnTo>
                  <a:lnTo>
                    <a:pt x="0" y="23"/>
                  </a:lnTo>
                  <a:lnTo>
                    <a:pt x="2" y="23"/>
                  </a:lnTo>
                  <a:lnTo>
                    <a:pt x="2" y="23"/>
                  </a:lnTo>
                  <a:lnTo>
                    <a:pt x="3" y="24"/>
                  </a:lnTo>
                  <a:lnTo>
                    <a:pt x="3" y="24"/>
                  </a:lnTo>
                  <a:lnTo>
                    <a:pt x="5" y="24"/>
                  </a:lnTo>
                  <a:lnTo>
                    <a:pt x="5" y="26"/>
                  </a:lnTo>
                  <a:lnTo>
                    <a:pt x="6" y="26"/>
                  </a:lnTo>
                  <a:lnTo>
                    <a:pt x="8" y="26"/>
                  </a:lnTo>
                  <a:lnTo>
                    <a:pt x="9" y="27"/>
                  </a:lnTo>
                  <a:lnTo>
                    <a:pt x="11" y="27"/>
                  </a:lnTo>
                  <a:lnTo>
                    <a:pt x="12" y="27"/>
                  </a:lnTo>
                  <a:lnTo>
                    <a:pt x="15" y="28"/>
                  </a:lnTo>
                  <a:lnTo>
                    <a:pt x="17" y="28"/>
                  </a:lnTo>
                  <a:lnTo>
                    <a:pt x="18" y="28"/>
                  </a:lnTo>
                  <a:lnTo>
                    <a:pt x="20" y="30"/>
                  </a:lnTo>
                  <a:lnTo>
                    <a:pt x="23" y="30"/>
                  </a:lnTo>
                  <a:lnTo>
                    <a:pt x="24" y="31"/>
                  </a:lnTo>
                  <a:lnTo>
                    <a:pt x="26" y="31"/>
                  </a:lnTo>
                  <a:lnTo>
                    <a:pt x="29" y="31"/>
                  </a:lnTo>
                  <a:lnTo>
                    <a:pt x="30" y="31"/>
                  </a:lnTo>
                  <a:lnTo>
                    <a:pt x="32" y="31"/>
                  </a:lnTo>
                  <a:lnTo>
                    <a:pt x="33" y="33"/>
                  </a:lnTo>
                  <a:lnTo>
                    <a:pt x="36" y="33"/>
                  </a:lnTo>
                  <a:lnTo>
                    <a:pt x="38" y="33"/>
                  </a:lnTo>
                  <a:lnTo>
                    <a:pt x="39" y="34"/>
                  </a:lnTo>
                  <a:lnTo>
                    <a:pt x="41" y="34"/>
                  </a:lnTo>
                  <a:lnTo>
                    <a:pt x="41" y="34"/>
                  </a:lnTo>
                  <a:lnTo>
                    <a:pt x="42" y="34"/>
                  </a:lnTo>
                  <a:lnTo>
                    <a:pt x="44" y="34"/>
                  </a:lnTo>
                  <a:lnTo>
                    <a:pt x="45" y="34"/>
                  </a:lnTo>
                  <a:lnTo>
                    <a:pt x="45" y="36"/>
                  </a:lnTo>
                  <a:lnTo>
                    <a:pt x="64" y="30"/>
                  </a:lnTo>
                  <a:lnTo>
                    <a:pt x="66" y="21"/>
                  </a:lnTo>
                  <a:lnTo>
                    <a:pt x="41" y="0"/>
                  </a:lnTo>
                  <a:lnTo>
                    <a:pt x="2" y="6"/>
                  </a:lnTo>
                  <a:lnTo>
                    <a:pt x="2" y="6"/>
                  </a:lnTo>
                  <a:close/>
                </a:path>
              </a:pathLst>
            </a:custGeom>
            <a:solidFill>
              <a:srgbClr val="8A998A"/>
            </a:solidFill>
            <a:ln w="9525">
              <a:noFill/>
              <a:round/>
              <a:headEnd/>
              <a:tailEnd/>
            </a:ln>
          </p:spPr>
          <p:txBody>
            <a:bodyPr>
              <a:prstTxWarp prst="textNoShape">
                <a:avLst/>
              </a:prstTxWarp>
            </a:bodyPr>
            <a:lstStyle/>
            <a:p>
              <a:endParaRPr lang="en-US"/>
            </a:p>
          </p:txBody>
        </p:sp>
        <p:sp>
          <p:nvSpPr>
            <p:cNvPr id="3840313" name="Freeform 313"/>
            <p:cNvSpPr>
              <a:spLocks/>
            </p:cNvSpPr>
            <p:nvPr/>
          </p:nvSpPr>
          <p:spPr bwMode="auto">
            <a:xfrm>
              <a:off x="1932" y="1642"/>
              <a:ext cx="57" cy="27"/>
            </a:xfrm>
            <a:custGeom>
              <a:avLst/>
              <a:gdLst/>
              <a:ahLst/>
              <a:cxnLst>
                <a:cxn ang="0">
                  <a:pos x="6" y="6"/>
                </a:cxn>
                <a:cxn ang="0">
                  <a:pos x="8" y="4"/>
                </a:cxn>
                <a:cxn ang="0">
                  <a:pos x="10" y="4"/>
                </a:cxn>
                <a:cxn ang="0">
                  <a:pos x="13" y="3"/>
                </a:cxn>
                <a:cxn ang="0">
                  <a:pos x="15" y="3"/>
                </a:cxn>
                <a:cxn ang="0">
                  <a:pos x="18" y="1"/>
                </a:cxn>
                <a:cxn ang="0">
                  <a:pos x="21" y="1"/>
                </a:cxn>
                <a:cxn ang="0">
                  <a:pos x="22" y="0"/>
                </a:cxn>
                <a:cxn ang="0">
                  <a:pos x="25" y="0"/>
                </a:cxn>
                <a:cxn ang="0">
                  <a:pos x="28" y="0"/>
                </a:cxn>
                <a:cxn ang="0">
                  <a:pos x="31" y="0"/>
                </a:cxn>
                <a:cxn ang="0">
                  <a:pos x="34" y="0"/>
                </a:cxn>
                <a:cxn ang="0">
                  <a:pos x="37" y="0"/>
                </a:cxn>
                <a:cxn ang="0">
                  <a:pos x="40" y="1"/>
                </a:cxn>
                <a:cxn ang="0">
                  <a:pos x="42" y="1"/>
                </a:cxn>
                <a:cxn ang="0">
                  <a:pos x="45" y="3"/>
                </a:cxn>
                <a:cxn ang="0">
                  <a:pos x="46" y="4"/>
                </a:cxn>
                <a:cxn ang="0">
                  <a:pos x="49" y="7"/>
                </a:cxn>
                <a:cxn ang="0">
                  <a:pos x="51" y="10"/>
                </a:cxn>
                <a:cxn ang="0">
                  <a:pos x="52" y="13"/>
                </a:cxn>
                <a:cxn ang="0">
                  <a:pos x="54" y="16"/>
                </a:cxn>
                <a:cxn ang="0">
                  <a:pos x="55" y="19"/>
                </a:cxn>
                <a:cxn ang="0">
                  <a:pos x="55" y="24"/>
                </a:cxn>
                <a:cxn ang="0">
                  <a:pos x="57" y="25"/>
                </a:cxn>
                <a:cxn ang="0">
                  <a:pos x="55" y="25"/>
                </a:cxn>
                <a:cxn ang="0">
                  <a:pos x="54" y="25"/>
                </a:cxn>
                <a:cxn ang="0">
                  <a:pos x="51" y="25"/>
                </a:cxn>
                <a:cxn ang="0">
                  <a:pos x="48" y="27"/>
                </a:cxn>
                <a:cxn ang="0">
                  <a:pos x="45" y="27"/>
                </a:cxn>
                <a:cxn ang="0">
                  <a:pos x="42" y="27"/>
                </a:cxn>
                <a:cxn ang="0">
                  <a:pos x="39" y="27"/>
                </a:cxn>
                <a:cxn ang="0">
                  <a:pos x="18" y="19"/>
                </a:cxn>
                <a:cxn ang="0">
                  <a:pos x="16" y="21"/>
                </a:cxn>
                <a:cxn ang="0">
                  <a:pos x="13" y="22"/>
                </a:cxn>
                <a:cxn ang="0">
                  <a:pos x="12" y="22"/>
                </a:cxn>
                <a:cxn ang="0">
                  <a:pos x="9" y="22"/>
                </a:cxn>
                <a:cxn ang="0">
                  <a:pos x="6" y="22"/>
                </a:cxn>
                <a:cxn ang="0">
                  <a:pos x="3" y="22"/>
                </a:cxn>
                <a:cxn ang="0">
                  <a:pos x="2" y="19"/>
                </a:cxn>
                <a:cxn ang="0">
                  <a:pos x="0" y="18"/>
                </a:cxn>
                <a:cxn ang="0">
                  <a:pos x="0" y="15"/>
                </a:cxn>
                <a:cxn ang="0">
                  <a:pos x="2" y="12"/>
                </a:cxn>
                <a:cxn ang="0">
                  <a:pos x="3" y="9"/>
                </a:cxn>
                <a:cxn ang="0">
                  <a:pos x="5" y="7"/>
                </a:cxn>
                <a:cxn ang="0">
                  <a:pos x="5" y="6"/>
                </a:cxn>
              </a:cxnLst>
              <a:rect l="0" t="0" r="r" b="b"/>
              <a:pathLst>
                <a:path w="57" h="27">
                  <a:moveTo>
                    <a:pt x="5" y="6"/>
                  </a:moveTo>
                  <a:lnTo>
                    <a:pt x="6" y="6"/>
                  </a:lnTo>
                  <a:lnTo>
                    <a:pt x="6" y="6"/>
                  </a:lnTo>
                  <a:lnTo>
                    <a:pt x="8" y="4"/>
                  </a:lnTo>
                  <a:lnTo>
                    <a:pt x="9" y="4"/>
                  </a:lnTo>
                  <a:lnTo>
                    <a:pt x="10" y="4"/>
                  </a:lnTo>
                  <a:lnTo>
                    <a:pt x="12" y="3"/>
                  </a:lnTo>
                  <a:lnTo>
                    <a:pt x="13" y="3"/>
                  </a:lnTo>
                  <a:lnTo>
                    <a:pt x="13" y="3"/>
                  </a:lnTo>
                  <a:lnTo>
                    <a:pt x="15" y="3"/>
                  </a:lnTo>
                  <a:lnTo>
                    <a:pt x="16" y="1"/>
                  </a:lnTo>
                  <a:lnTo>
                    <a:pt x="18" y="1"/>
                  </a:lnTo>
                  <a:lnTo>
                    <a:pt x="19" y="1"/>
                  </a:lnTo>
                  <a:lnTo>
                    <a:pt x="21" y="1"/>
                  </a:lnTo>
                  <a:lnTo>
                    <a:pt x="21" y="1"/>
                  </a:lnTo>
                  <a:lnTo>
                    <a:pt x="22" y="0"/>
                  </a:lnTo>
                  <a:lnTo>
                    <a:pt x="24" y="0"/>
                  </a:lnTo>
                  <a:lnTo>
                    <a:pt x="25" y="0"/>
                  </a:lnTo>
                  <a:lnTo>
                    <a:pt x="27" y="0"/>
                  </a:lnTo>
                  <a:lnTo>
                    <a:pt x="28" y="0"/>
                  </a:lnTo>
                  <a:lnTo>
                    <a:pt x="30" y="0"/>
                  </a:lnTo>
                  <a:lnTo>
                    <a:pt x="31" y="0"/>
                  </a:lnTo>
                  <a:lnTo>
                    <a:pt x="33" y="0"/>
                  </a:lnTo>
                  <a:lnTo>
                    <a:pt x="34" y="0"/>
                  </a:lnTo>
                  <a:lnTo>
                    <a:pt x="36" y="0"/>
                  </a:lnTo>
                  <a:lnTo>
                    <a:pt x="37" y="0"/>
                  </a:lnTo>
                  <a:lnTo>
                    <a:pt x="37" y="1"/>
                  </a:lnTo>
                  <a:lnTo>
                    <a:pt x="40" y="1"/>
                  </a:lnTo>
                  <a:lnTo>
                    <a:pt x="40" y="1"/>
                  </a:lnTo>
                  <a:lnTo>
                    <a:pt x="42" y="1"/>
                  </a:lnTo>
                  <a:lnTo>
                    <a:pt x="43" y="3"/>
                  </a:lnTo>
                  <a:lnTo>
                    <a:pt x="45" y="3"/>
                  </a:lnTo>
                  <a:lnTo>
                    <a:pt x="45" y="4"/>
                  </a:lnTo>
                  <a:lnTo>
                    <a:pt x="46" y="4"/>
                  </a:lnTo>
                  <a:lnTo>
                    <a:pt x="46" y="6"/>
                  </a:lnTo>
                  <a:lnTo>
                    <a:pt x="49" y="7"/>
                  </a:lnTo>
                  <a:lnTo>
                    <a:pt x="51" y="9"/>
                  </a:lnTo>
                  <a:lnTo>
                    <a:pt x="51" y="10"/>
                  </a:lnTo>
                  <a:lnTo>
                    <a:pt x="51" y="12"/>
                  </a:lnTo>
                  <a:lnTo>
                    <a:pt x="52" y="13"/>
                  </a:lnTo>
                  <a:lnTo>
                    <a:pt x="52" y="13"/>
                  </a:lnTo>
                  <a:lnTo>
                    <a:pt x="54" y="16"/>
                  </a:lnTo>
                  <a:lnTo>
                    <a:pt x="54" y="18"/>
                  </a:lnTo>
                  <a:lnTo>
                    <a:pt x="55" y="19"/>
                  </a:lnTo>
                  <a:lnTo>
                    <a:pt x="55" y="22"/>
                  </a:lnTo>
                  <a:lnTo>
                    <a:pt x="55" y="24"/>
                  </a:lnTo>
                  <a:lnTo>
                    <a:pt x="57" y="24"/>
                  </a:lnTo>
                  <a:lnTo>
                    <a:pt x="57" y="25"/>
                  </a:lnTo>
                  <a:lnTo>
                    <a:pt x="57" y="25"/>
                  </a:lnTo>
                  <a:lnTo>
                    <a:pt x="55" y="25"/>
                  </a:lnTo>
                  <a:lnTo>
                    <a:pt x="54" y="25"/>
                  </a:lnTo>
                  <a:lnTo>
                    <a:pt x="54" y="25"/>
                  </a:lnTo>
                  <a:lnTo>
                    <a:pt x="52" y="25"/>
                  </a:lnTo>
                  <a:lnTo>
                    <a:pt x="51" y="25"/>
                  </a:lnTo>
                  <a:lnTo>
                    <a:pt x="49" y="27"/>
                  </a:lnTo>
                  <a:lnTo>
                    <a:pt x="48" y="27"/>
                  </a:lnTo>
                  <a:lnTo>
                    <a:pt x="46" y="27"/>
                  </a:lnTo>
                  <a:lnTo>
                    <a:pt x="45" y="27"/>
                  </a:lnTo>
                  <a:lnTo>
                    <a:pt x="43" y="27"/>
                  </a:lnTo>
                  <a:lnTo>
                    <a:pt x="42" y="27"/>
                  </a:lnTo>
                  <a:lnTo>
                    <a:pt x="40" y="27"/>
                  </a:lnTo>
                  <a:lnTo>
                    <a:pt x="39" y="27"/>
                  </a:lnTo>
                  <a:lnTo>
                    <a:pt x="37" y="27"/>
                  </a:lnTo>
                  <a:lnTo>
                    <a:pt x="18" y="19"/>
                  </a:lnTo>
                  <a:lnTo>
                    <a:pt x="18" y="21"/>
                  </a:lnTo>
                  <a:lnTo>
                    <a:pt x="16" y="21"/>
                  </a:lnTo>
                  <a:lnTo>
                    <a:pt x="15" y="21"/>
                  </a:lnTo>
                  <a:lnTo>
                    <a:pt x="13" y="22"/>
                  </a:lnTo>
                  <a:lnTo>
                    <a:pt x="13" y="22"/>
                  </a:lnTo>
                  <a:lnTo>
                    <a:pt x="12" y="22"/>
                  </a:lnTo>
                  <a:lnTo>
                    <a:pt x="10" y="22"/>
                  </a:lnTo>
                  <a:lnTo>
                    <a:pt x="9" y="22"/>
                  </a:lnTo>
                  <a:lnTo>
                    <a:pt x="8" y="22"/>
                  </a:lnTo>
                  <a:lnTo>
                    <a:pt x="6" y="22"/>
                  </a:lnTo>
                  <a:lnTo>
                    <a:pt x="5" y="22"/>
                  </a:lnTo>
                  <a:lnTo>
                    <a:pt x="3" y="22"/>
                  </a:lnTo>
                  <a:lnTo>
                    <a:pt x="2" y="21"/>
                  </a:lnTo>
                  <a:lnTo>
                    <a:pt x="2" y="19"/>
                  </a:lnTo>
                  <a:lnTo>
                    <a:pt x="0" y="19"/>
                  </a:lnTo>
                  <a:lnTo>
                    <a:pt x="0" y="18"/>
                  </a:lnTo>
                  <a:lnTo>
                    <a:pt x="0" y="16"/>
                  </a:lnTo>
                  <a:lnTo>
                    <a:pt x="0" y="15"/>
                  </a:lnTo>
                  <a:lnTo>
                    <a:pt x="2" y="13"/>
                  </a:lnTo>
                  <a:lnTo>
                    <a:pt x="2" y="12"/>
                  </a:lnTo>
                  <a:lnTo>
                    <a:pt x="3" y="10"/>
                  </a:lnTo>
                  <a:lnTo>
                    <a:pt x="3" y="9"/>
                  </a:lnTo>
                  <a:lnTo>
                    <a:pt x="5" y="7"/>
                  </a:lnTo>
                  <a:lnTo>
                    <a:pt x="5" y="7"/>
                  </a:lnTo>
                  <a:lnTo>
                    <a:pt x="5" y="6"/>
                  </a:lnTo>
                  <a:lnTo>
                    <a:pt x="5" y="6"/>
                  </a:lnTo>
                  <a:lnTo>
                    <a:pt x="5" y="6"/>
                  </a:lnTo>
                  <a:close/>
                </a:path>
              </a:pathLst>
            </a:custGeom>
            <a:solidFill>
              <a:srgbClr val="FFC4B8"/>
            </a:solidFill>
            <a:ln w="9525">
              <a:noFill/>
              <a:round/>
              <a:headEnd/>
              <a:tailEnd/>
            </a:ln>
          </p:spPr>
          <p:txBody>
            <a:bodyPr>
              <a:prstTxWarp prst="textNoShape">
                <a:avLst/>
              </a:prstTxWarp>
            </a:bodyPr>
            <a:lstStyle/>
            <a:p>
              <a:endParaRPr lang="en-US"/>
            </a:p>
          </p:txBody>
        </p:sp>
        <p:sp>
          <p:nvSpPr>
            <p:cNvPr id="3840314" name="Freeform 314"/>
            <p:cNvSpPr>
              <a:spLocks/>
            </p:cNvSpPr>
            <p:nvPr/>
          </p:nvSpPr>
          <p:spPr bwMode="auto">
            <a:xfrm>
              <a:off x="1803" y="1432"/>
              <a:ext cx="309" cy="232"/>
            </a:xfrm>
            <a:custGeom>
              <a:avLst/>
              <a:gdLst/>
              <a:ahLst/>
              <a:cxnLst>
                <a:cxn ang="0">
                  <a:pos x="104" y="0"/>
                </a:cxn>
                <a:cxn ang="0">
                  <a:pos x="95" y="0"/>
                </a:cxn>
                <a:cxn ang="0">
                  <a:pos x="80" y="3"/>
                </a:cxn>
                <a:cxn ang="0">
                  <a:pos x="65" y="9"/>
                </a:cxn>
                <a:cxn ang="0">
                  <a:pos x="49" y="22"/>
                </a:cxn>
                <a:cxn ang="0">
                  <a:pos x="32" y="40"/>
                </a:cxn>
                <a:cxn ang="0">
                  <a:pos x="17" y="66"/>
                </a:cxn>
                <a:cxn ang="0">
                  <a:pos x="10" y="88"/>
                </a:cxn>
                <a:cxn ang="0">
                  <a:pos x="5" y="101"/>
                </a:cxn>
                <a:cxn ang="0">
                  <a:pos x="3" y="116"/>
                </a:cxn>
                <a:cxn ang="0">
                  <a:pos x="1" y="130"/>
                </a:cxn>
                <a:cxn ang="0">
                  <a:pos x="0" y="143"/>
                </a:cxn>
                <a:cxn ang="0">
                  <a:pos x="1" y="156"/>
                </a:cxn>
                <a:cxn ang="0">
                  <a:pos x="3" y="167"/>
                </a:cxn>
                <a:cxn ang="0">
                  <a:pos x="4" y="179"/>
                </a:cxn>
                <a:cxn ang="0">
                  <a:pos x="7" y="189"/>
                </a:cxn>
                <a:cxn ang="0">
                  <a:pos x="13" y="201"/>
                </a:cxn>
                <a:cxn ang="0">
                  <a:pos x="22" y="208"/>
                </a:cxn>
                <a:cxn ang="0">
                  <a:pos x="31" y="216"/>
                </a:cxn>
                <a:cxn ang="0">
                  <a:pos x="43" y="222"/>
                </a:cxn>
                <a:cxn ang="0">
                  <a:pos x="55" y="226"/>
                </a:cxn>
                <a:cxn ang="0">
                  <a:pos x="67" y="229"/>
                </a:cxn>
                <a:cxn ang="0">
                  <a:pos x="78" y="231"/>
                </a:cxn>
                <a:cxn ang="0">
                  <a:pos x="132" y="228"/>
                </a:cxn>
                <a:cxn ang="0">
                  <a:pos x="137" y="216"/>
                </a:cxn>
                <a:cxn ang="0">
                  <a:pos x="145" y="185"/>
                </a:cxn>
                <a:cxn ang="0">
                  <a:pos x="145" y="174"/>
                </a:cxn>
                <a:cxn ang="0">
                  <a:pos x="148" y="164"/>
                </a:cxn>
                <a:cxn ang="0">
                  <a:pos x="154" y="152"/>
                </a:cxn>
                <a:cxn ang="0">
                  <a:pos x="159" y="138"/>
                </a:cxn>
                <a:cxn ang="0">
                  <a:pos x="162" y="128"/>
                </a:cxn>
                <a:cxn ang="0">
                  <a:pos x="165" y="121"/>
                </a:cxn>
                <a:cxn ang="0">
                  <a:pos x="169" y="130"/>
                </a:cxn>
                <a:cxn ang="0">
                  <a:pos x="175" y="141"/>
                </a:cxn>
                <a:cxn ang="0">
                  <a:pos x="183" y="152"/>
                </a:cxn>
                <a:cxn ang="0">
                  <a:pos x="193" y="164"/>
                </a:cxn>
                <a:cxn ang="0">
                  <a:pos x="202" y="174"/>
                </a:cxn>
                <a:cxn ang="0">
                  <a:pos x="212" y="183"/>
                </a:cxn>
                <a:cxn ang="0">
                  <a:pos x="221" y="192"/>
                </a:cxn>
                <a:cxn ang="0">
                  <a:pos x="230" y="196"/>
                </a:cxn>
                <a:cxn ang="0">
                  <a:pos x="241" y="201"/>
                </a:cxn>
                <a:cxn ang="0">
                  <a:pos x="253" y="204"/>
                </a:cxn>
                <a:cxn ang="0">
                  <a:pos x="266" y="207"/>
                </a:cxn>
                <a:cxn ang="0">
                  <a:pos x="278" y="208"/>
                </a:cxn>
                <a:cxn ang="0">
                  <a:pos x="290" y="210"/>
                </a:cxn>
                <a:cxn ang="0">
                  <a:pos x="300" y="211"/>
                </a:cxn>
                <a:cxn ang="0">
                  <a:pos x="245" y="161"/>
                </a:cxn>
                <a:cxn ang="0">
                  <a:pos x="242" y="150"/>
                </a:cxn>
                <a:cxn ang="0">
                  <a:pos x="238" y="141"/>
                </a:cxn>
                <a:cxn ang="0">
                  <a:pos x="233" y="128"/>
                </a:cxn>
                <a:cxn ang="0">
                  <a:pos x="226" y="113"/>
                </a:cxn>
                <a:cxn ang="0">
                  <a:pos x="217" y="94"/>
                </a:cxn>
                <a:cxn ang="0">
                  <a:pos x="205" y="73"/>
                </a:cxn>
                <a:cxn ang="0">
                  <a:pos x="192" y="49"/>
                </a:cxn>
                <a:cxn ang="0">
                  <a:pos x="177" y="31"/>
                </a:cxn>
                <a:cxn ang="0">
                  <a:pos x="162" y="18"/>
                </a:cxn>
                <a:cxn ang="0">
                  <a:pos x="147" y="9"/>
                </a:cxn>
                <a:cxn ang="0">
                  <a:pos x="135" y="5"/>
                </a:cxn>
                <a:cxn ang="0">
                  <a:pos x="125" y="2"/>
                </a:cxn>
                <a:cxn ang="0">
                  <a:pos x="113" y="0"/>
                </a:cxn>
              </a:cxnLst>
              <a:rect l="0" t="0" r="r" b="b"/>
              <a:pathLst>
                <a:path w="309" h="232">
                  <a:moveTo>
                    <a:pt x="111" y="0"/>
                  </a:moveTo>
                  <a:lnTo>
                    <a:pt x="111" y="0"/>
                  </a:lnTo>
                  <a:lnTo>
                    <a:pt x="110" y="0"/>
                  </a:lnTo>
                  <a:lnTo>
                    <a:pt x="110" y="0"/>
                  </a:lnTo>
                  <a:lnTo>
                    <a:pt x="108" y="0"/>
                  </a:lnTo>
                  <a:lnTo>
                    <a:pt x="107" y="0"/>
                  </a:lnTo>
                  <a:lnTo>
                    <a:pt x="105" y="0"/>
                  </a:lnTo>
                  <a:lnTo>
                    <a:pt x="104" y="0"/>
                  </a:lnTo>
                  <a:lnTo>
                    <a:pt x="104" y="0"/>
                  </a:lnTo>
                  <a:lnTo>
                    <a:pt x="102" y="0"/>
                  </a:lnTo>
                  <a:lnTo>
                    <a:pt x="101" y="0"/>
                  </a:lnTo>
                  <a:lnTo>
                    <a:pt x="99" y="0"/>
                  </a:lnTo>
                  <a:lnTo>
                    <a:pt x="98" y="0"/>
                  </a:lnTo>
                  <a:lnTo>
                    <a:pt x="96" y="0"/>
                  </a:lnTo>
                  <a:lnTo>
                    <a:pt x="95" y="0"/>
                  </a:lnTo>
                  <a:lnTo>
                    <a:pt x="95" y="0"/>
                  </a:lnTo>
                  <a:lnTo>
                    <a:pt x="92" y="0"/>
                  </a:lnTo>
                  <a:lnTo>
                    <a:pt x="90" y="0"/>
                  </a:lnTo>
                  <a:lnTo>
                    <a:pt x="89" y="2"/>
                  </a:lnTo>
                  <a:lnTo>
                    <a:pt x="87" y="2"/>
                  </a:lnTo>
                  <a:lnTo>
                    <a:pt x="86" y="2"/>
                  </a:lnTo>
                  <a:lnTo>
                    <a:pt x="84" y="2"/>
                  </a:lnTo>
                  <a:lnTo>
                    <a:pt x="83" y="3"/>
                  </a:lnTo>
                  <a:lnTo>
                    <a:pt x="80" y="3"/>
                  </a:lnTo>
                  <a:lnTo>
                    <a:pt x="78" y="5"/>
                  </a:lnTo>
                  <a:lnTo>
                    <a:pt x="77" y="5"/>
                  </a:lnTo>
                  <a:lnTo>
                    <a:pt x="74" y="5"/>
                  </a:lnTo>
                  <a:lnTo>
                    <a:pt x="72" y="6"/>
                  </a:lnTo>
                  <a:lnTo>
                    <a:pt x="71" y="8"/>
                  </a:lnTo>
                  <a:lnTo>
                    <a:pt x="70" y="8"/>
                  </a:lnTo>
                  <a:lnTo>
                    <a:pt x="67" y="9"/>
                  </a:lnTo>
                  <a:lnTo>
                    <a:pt x="65" y="9"/>
                  </a:lnTo>
                  <a:lnTo>
                    <a:pt x="64" y="11"/>
                  </a:lnTo>
                  <a:lnTo>
                    <a:pt x="61" y="12"/>
                  </a:lnTo>
                  <a:lnTo>
                    <a:pt x="59" y="13"/>
                  </a:lnTo>
                  <a:lnTo>
                    <a:pt x="58" y="15"/>
                  </a:lnTo>
                  <a:lnTo>
                    <a:pt x="55" y="16"/>
                  </a:lnTo>
                  <a:lnTo>
                    <a:pt x="53" y="18"/>
                  </a:lnTo>
                  <a:lnTo>
                    <a:pt x="50" y="19"/>
                  </a:lnTo>
                  <a:lnTo>
                    <a:pt x="49" y="22"/>
                  </a:lnTo>
                  <a:lnTo>
                    <a:pt x="47" y="24"/>
                  </a:lnTo>
                  <a:lnTo>
                    <a:pt x="44" y="25"/>
                  </a:lnTo>
                  <a:lnTo>
                    <a:pt x="43" y="28"/>
                  </a:lnTo>
                  <a:lnTo>
                    <a:pt x="40" y="30"/>
                  </a:lnTo>
                  <a:lnTo>
                    <a:pt x="38" y="33"/>
                  </a:lnTo>
                  <a:lnTo>
                    <a:pt x="37" y="34"/>
                  </a:lnTo>
                  <a:lnTo>
                    <a:pt x="35" y="37"/>
                  </a:lnTo>
                  <a:lnTo>
                    <a:pt x="32" y="40"/>
                  </a:lnTo>
                  <a:lnTo>
                    <a:pt x="31" y="43"/>
                  </a:lnTo>
                  <a:lnTo>
                    <a:pt x="28" y="46"/>
                  </a:lnTo>
                  <a:lnTo>
                    <a:pt x="26" y="49"/>
                  </a:lnTo>
                  <a:lnTo>
                    <a:pt x="25" y="52"/>
                  </a:lnTo>
                  <a:lnTo>
                    <a:pt x="23" y="55"/>
                  </a:lnTo>
                  <a:lnTo>
                    <a:pt x="22" y="58"/>
                  </a:lnTo>
                  <a:lnTo>
                    <a:pt x="19" y="63"/>
                  </a:lnTo>
                  <a:lnTo>
                    <a:pt x="17" y="66"/>
                  </a:lnTo>
                  <a:lnTo>
                    <a:pt x="16" y="70"/>
                  </a:lnTo>
                  <a:lnTo>
                    <a:pt x="14" y="74"/>
                  </a:lnTo>
                  <a:lnTo>
                    <a:pt x="13" y="79"/>
                  </a:lnTo>
                  <a:lnTo>
                    <a:pt x="11" y="80"/>
                  </a:lnTo>
                  <a:lnTo>
                    <a:pt x="11" y="82"/>
                  </a:lnTo>
                  <a:lnTo>
                    <a:pt x="10" y="83"/>
                  </a:lnTo>
                  <a:lnTo>
                    <a:pt x="10" y="85"/>
                  </a:lnTo>
                  <a:lnTo>
                    <a:pt x="10" y="88"/>
                  </a:lnTo>
                  <a:lnTo>
                    <a:pt x="8" y="89"/>
                  </a:lnTo>
                  <a:lnTo>
                    <a:pt x="8" y="91"/>
                  </a:lnTo>
                  <a:lnTo>
                    <a:pt x="8" y="92"/>
                  </a:lnTo>
                  <a:lnTo>
                    <a:pt x="7" y="95"/>
                  </a:lnTo>
                  <a:lnTo>
                    <a:pt x="7" y="97"/>
                  </a:lnTo>
                  <a:lnTo>
                    <a:pt x="7" y="98"/>
                  </a:lnTo>
                  <a:lnTo>
                    <a:pt x="5" y="100"/>
                  </a:lnTo>
                  <a:lnTo>
                    <a:pt x="5" y="101"/>
                  </a:lnTo>
                  <a:lnTo>
                    <a:pt x="5" y="104"/>
                  </a:lnTo>
                  <a:lnTo>
                    <a:pt x="5" y="106"/>
                  </a:lnTo>
                  <a:lnTo>
                    <a:pt x="4" y="107"/>
                  </a:lnTo>
                  <a:lnTo>
                    <a:pt x="4" y="109"/>
                  </a:lnTo>
                  <a:lnTo>
                    <a:pt x="4" y="110"/>
                  </a:lnTo>
                  <a:lnTo>
                    <a:pt x="4" y="113"/>
                  </a:lnTo>
                  <a:lnTo>
                    <a:pt x="3" y="115"/>
                  </a:lnTo>
                  <a:lnTo>
                    <a:pt x="3" y="116"/>
                  </a:lnTo>
                  <a:lnTo>
                    <a:pt x="3" y="118"/>
                  </a:lnTo>
                  <a:lnTo>
                    <a:pt x="3" y="119"/>
                  </a:lnTo>
                  <a:lnTo>
                    <a:pt x="3" y="121"/>
                  </a:lnTo>
                  <a:lnTo>
                    <a:pt x="3" y="124"/>
                  </a:lnTo>
                  <a:lnTo>
                    <a:pt x="1" y="125"/>
                  </a:lnTo>
                  <a:lnTo>
                    <a:pt x="1" y="127"/>
                  </a:lnTo>
                  <a:lnTo>
                    <a:pt x="1" y="128"/>
                  </a:lnTo>
                  <a:lnTo>
                    <a:pt x="1" y="130"/>
                  </a:lnTo>
                  <a:lnTo>
                    <a:pt x="1" y="131"/>
                  </a:lnTo>
                  <a:lnTo>
                    <a:pt x="1" y="134"/>
                  </a:lnTo>
                  <a:lnTo>
                    <a:pt x="1" y="135"/>
                  </a:lnTo>
                  <a:lnTo>
                    <a:pt x="1" y="137"/>
                  </a:lnTo>
                  <a:lnTo>
                    <a:pt x="1" y="138"/>
                  </a:lnTo>
                  <a:lnTo>
                    <a:pt x="1" y="140"/>
                  </a:lnTo>
                  <a:lnTo>
                    <a:pt x="0" y="141"/>
                  </a:lnTo>
                  <a:lnTo>
                    <a:pt x="0" y="143"/>
                  </a:lnTo>
                  <a:lnTo>
                    <a:pt x="0" y="144"/>
                  </a:lnTo>
                  <a:lnTo>
                    <a:pt x="0" y="146"/>
                  </a:lnTo>
                  <a:lnTo>
                    <a:pt x="0" y="147"/>
                  </a:lnTo>
                  <a:lnTo>
                    <a:pt x="1" y="149"/>
                  </a:lnTo>
                  <a:lnTo>
                    <a:pt x="1" y="152"/>
                  </a:lnTo>
                  <a:lnTo>
                    <a:pt x="1" y="152"/>
                  </a:lnTo>
                  <a:lnTo>
                    <a:pt x="1" y="155"/>
                  </a:lnTo>
                  <a:lnTo>
                    <a:pt x="1" y="156"/>
                  </a:lnTo>
                  <a:lnTo>
                    <a:pt x="1" y="158"/>
                  </a:lnTo>
                  <a:lnTo>
                    <a:pt x="1" y="159"/>
                  </a:lnTo>
                  <a:lnTo>
                    <a:pt x="1" y="161"/>
                  </a:lnTo>
                  <a:lnTo>
                    <a:pt x="1" y="162"/>
                  </a:lnTo>
                  <a:lnTo>
                    <a:pt x="1" y="164"/>
                  </a:lnTo>
                  <a:lnTo>
                    <a:pt x="1" y="165"/>
                  </a:lnTo>
                  <a:lnTo>
                    <a:pt x="1" y="167"/>
                  </a:lnTo>
                  <a:lnTo>
                    <a:pt x="3" y="167"/>
                  </a:lnTo>
                  <a:lnTo>
                    <a:pt x="3" y="168"/>
                  </a:lnTo>
                  <a:lnTo>
                    <a:pt x="3" y="170"/>
                  </a:lnTo>
                  <a:lnTo>
                    <a:pt x="3" y="171"/>
                  </a:lnTo>
                  <a:lnTo>
                    <a:pt x="3" y="173"/>
                  </a:lnTo>
                  <a:lnTo>
                    <a:pt x="3" y="174"/>
                  </a:lnTo>
                  <a:lnTo>
                    <a:pt x="3" y="176"/>
                  </a:lnTo>
                  <a:lnTo>
                    <a:pt x="3" y="177"/>
                  </a:lnTo>
                  <a:lnTo>
                    <a:pt x="4" y="179"/>
                  </a:lnTo>
                  <a:lnTo>
                    <a:pt x="4" y="180"/>
                  </a:lnTo>
                  <a:lnTo>
                    <a:pt x="4" y="180"/>
                  </a:lnTo>
                  <a:lnTo>
                    <a:pt x="4" y="182"/>
                  </a:lnTo>
                  <a:lnTo>
                    <a:pt x="4" y="183"/>
                  </a:lnTo>
                  <a:lnTo>
                    <a:pt x="5" y="185"/>
                  </a:lnTo>
                  <a:lnTo>
                    <a:pt x="5" y="186"/>
                  </a:lnTo>
                  <a:lnTo>
                    <a:pt x="7" y="188"/>
                  </a:lnTo>
                  <a:lnTo>
                    <a:pt x="7" y="189"/>
                  </a:lnTo>
                  <a:lnTo>
                    <a:pt x="7" y="190"/>
                  </a:lnTo>
                  <a:lnTo>
                    <a:pt x="8" y="192"/>
                  </a:lnTo>
                  <a:lnTo>
                    <a:pt x="8" y="193"/>
                  </a:lnTo>
                  <a:lnTo>
                    <a:pt x="10" y="195"/>
                  </a:lnTo>
                  <a:lnTo>
                    <a:pt x="11" y="196"/>
                  </a:lnTo>
                  <a:lnTo>
                    <a:pt x="11" y="198"/>
                  </a:lnTo>
                  <a:lnTo>
                    <a:pt x="13" y="199"/>
                  </a:lnTo>
                  <a:lnTo>
                    <a:pt x="13" y="201"/>
                  </a:lnTo>
                  <a:lnTo>
                    <a:pt x="14" y="201"/>
                  </a:lnTo>
                  <a:lnTo>
                    <a:pt x="16" y="202"/>
                  </a:lnTo>
                  <a:lnTo>
                    <a:pt x="16" y="204"/>
                  </a:lnTo>
                  <a:lnTo>
                    <a:pt x="17" y="205"/>
                  </a:lnTo>
                  <a:lnTo>
                    <a:pt x="19" y="205"/>
                  </a:lnTo>
                  <a:lnTo>
                    <a:pt x="19" y="207"/>
                  </a:lnTo>
                  <a:lnTo>
                    <a:pt x="20" y="208"/>
                  </a:lnTo>
                  <a:lnTo>
                    <a:pt x="22" y="208"/>
                  </a:lnTo>
                  <a:lnTo>
                    <a:pt x="23" y="210"/>
                  </a:lnTo>
                  <a:lnTo>
                    <a:pt x="23" y="211"/>
                  </a:lnTo>
                  <a:lnTo>
                    <a:pt x="25" y="211"/>
                  </a:lnTo>
                  <a:lnTo>
                    <a:pt x="26" y="213"/>
                  </a:lnTo>
                  <a:lnTo>
                    <a:pt x="28" y="214"/>
                  </a:lnTo>
                  <a:lnTo>
                    <a:pt x="29" y="214"/>
                  </a:lnTo>
                  <a:lnTo>
                    <a:pt x="31" y="216"/>
                  </a:lnTo>
                  <a:lnTo>
                    <a:pt x="31" y="216"/>
                  </a:lnTo>
                  <a:lnTo>
                    <a:pt x="32" y="217"/>
                  </a:lnTo>
                  <a:lnTo>
                    <a:pt x="34" y="217"/>
                  </a:lnTo>
                  <a:lnTo>
                    <a:pt x="35" y="219"/>
                  </a:lnTo>
                  <a:lnTo>
                    <a:pt x="37" y="219"/>
                  </a:lnTo>
                  <a:lnTo>
                    <a:pt x="38" y="220"/>
                  </a:lnTo>
                  <a:lnTo>
                    <a:pt x="40" y="220"/>
                  </a:lnTo>
                  <a:lnTo>
                    <a:pt x="41" y="222"/>
                  </a:lnTo>
                  <a:lnTo>
                    <a:pt x="43" y="222"/>
                  </a:lnTo>
                  <a:lnTo>
                    <a:pt x="44" y="222"/>
                  </a:lnTo>
                  <a:lnTo>
                    <a:pt x="46" y="223"/>
                  </a:lnTo>
                  <a:lnTo>
                    <a:pt x="46" y="223"/>
                  </a:lnTo>
                  <a:lnTo>
                    <a:pt x="49" y="223"/>
                  </a:lnTo>
                  <a:lnTo>
                    <a:pt x="50" y="225"/>
                  </a:lnTo>
                  <a:lnTo>
                    <a:pt x="52" y="225"/>
                  </a:lnTo>
                  <a:lnTo>
                    <a:pt x="53" y="225"/>
                  </a:lnTo>
                  <a:lnTo>
                    <a:pt x="55" y="226"/>
                  </a:lnTo>
                  <a:lnTo>
                    <a:pt x="56" y="226"/>
                  </a:lnTo>
                  <a:lnTo>
                    <a:pt x="58" y="226"/>
                  </a:lnTo>
                  <a:lnTo>
                    <a:pt x="59" y="228"/>
                  </a:lnTo>
                  <a:lnTo>
                    <a:pt x="61" y="228"/>
                  </a:lnTo>
                  <a:lnTo>
                    <a:pt x="62" y="228"/>
                  </a:lnTo>
                  <a:lnTo>
                    <a:pt x="64" y="228"/>
                  </a:lnTo>
                  <a:lnTo>
                    <a:pt x="65" y="228"/>
                  </a:lnTo>
                  <a:lnTo>
                    <a:pt x="67" y="229"/>
                  </a:lnTo>
                  <a:lnTo>
                    <a:pt x="68" y="229"/>
                  </a:lnTo>
                  <a:lnTo>
                    <a:pt x="70" y="229"/>
                  </a:lnTo>
                  <a:lnTo>
                    <a:pt x="70" y="229"/>
                  </a:lnTo>
                  <a:lnTo>
                    <a:pt x="72" y="229"/>
                  </a:lnTo>
                  <a:lnTo>
                    <a:pt x="74" y="229"/>
                  </a:lnTo>
                  <a:lnTo>
                    <a:pt x="75" y="229"/>
                  </a:lnTo>
                  <a:lnTo>
                    <a:pt x="77" y="231"/>
                  </a:lnTo>
                  <a:lnTo>
                    <a:pt x="78" y="231"/>
                  </a:lnTo>
                  <a:lnTo>
                    <a:pt x="78" y="231"/>
                  </a:lnTo>
                  <a:lnTo>
                    <a:pt x="81" y="231"/>
                  </a:lnTo>
                  <a:lnTo>
                    <a:pt x="83" y="231"/>
                  </a:lnTo>
                  <a:lnTo>
                    <a:pt x="132" y="232"/>
                  </a:lnTo>
                  <a:lnTo>
                    <a:pt x="132" y="231"/>
                  </a:lnTo>
                  <a:lnTo>
                    <a:pt x="132" y="231"/>
                  </a:lnTo>
                  <a:lnTo>
                    <a:pt x="132" y="229"/>
                  </a:lnTo>
                  <a:lnTo>
                    <a:pt x="132" y="228"/>
                  </a:lnTo>
                  <a:lnTo>
                    <a:pt x="132" y="226"/>
                  </a:lnTo>
                  <a:lnTo>
                    <a:pt x="134" y="223"/>
                  </a:lnTo>
                  <a:lnTo>
                    <a:pt x="134" y="222"/>
                  </a:lnTo>
                  <a:lnTo>
                    <a:pt x="134" y="220"/>
                  </a:lnTo>
                  <a:lnTo>
                    <a:pt x="134" y="219"/>
                  </a:lnTo>
                  <a:lnTo>
                    <a:pt x="134" y="219"/>
                  </a:lnTo>
                  <a:lnTo>
                    <a:pt x="135" y="217"/>
                  </a:lnTo>
                  <a:lnTo>
                    <a:pt x="137" y="216"/>
                  </a:lnTo>
                  <a:lnTo>
                    <a:pt x="137" y="216"/>
                  </a:lnTo>
                  <a:lnTo>
                    <a:pt x="138" y="214"/>
                  </a:lnTo>
                  <a:lnTo>
                    <a:pt x="139" y="214"/>
                  </a:lnTo>
                  <a:lnTo>
                    <a:pt x="141" y="213"/>
                  </a:lnTo>
                  <a:lnTo>
                    <a:pt x="83" y="195"/>
                  </a:lnTo>
                  <a:lnTo>
                    <a:pt x="144" y="189"/>
                  </a:lnTo>
                  <a:lnTo>
                    <a:pt x="145" y="188"/>
                  </a:lnTo>
                  <a:lnTo>
                    <a:pt x="145" y="185"/>
                  </a:lnTo>
                  <a:lnTo>
                    <a:pt x="145" y="183"/>
                  </a:lnTo>
                  <a:lnTo>
                    <a:pt x="145" y="182"/>
                  </a:lnTo>
                  <a:lnTo>
                    <a:pt x="145" y="180"/>
                  </a:lnTo>
                  <a:lnTo>
                    <a:pt x="145" y="179"/>
                  </a:lnTo>
                  <a:lnTo>
                    <a:pt x="145" y="177"/>
                  </a:lnTo>
                  <a:lnTo>
                    <a:pt x="145" y="176"/>
                  </a:lnTo>
                  <a:lnTo>
                    <a:pt x="145" y="176"/>
                  </a:lnTo>
                  <a:lnTo>
                    <a:pt x="145" y="174"/>
                  </a:lnTo>
                  <a:lnTo>
                    <a:pt x="147" y="173"/>
                  </a:lnTo>
                  <a:lnTo>
                    <a:pt x="147" y="171"/>
                  </a:lnTo>
                  <a:lnTo>
                    <a:pt x="147" y="171"/>
                  </a:lnTo>
                  <a:lnTo>
                    <a:pt x="147" y="170"/>
                  </a:lnTo>
                  <a:lnTo>
                    <a:pt x="147" y="168"/>
                  </a:lnTo>
                  <a:lnTo>
                    <a:pt x="147" y="168"/>
                  </a:lnTo>
                  <a:lnTo>
                    <a:pt x="148" y="165"/>
                  </a:lnTo>
                  <a:lnTo>
                    <a:pt x="148" y="164"/>
                  </a:lnTo>
                  <a:lnTo>
                    <a:pt x="150" y="162"/>
                  </a:lnTo>
                  <a:lnTo>
                    <a:pt x="150" y="161"/>
                  </a:lnTo>
                  <a:lnTo>
                    <a:pt x="150" y="159"/>
                  </a:lnTo>
                  <a:lnTo>
                    <a:pt x="151" y="158"/>
                  </a:lnTo>
                  <a:lnTo>
                    <a:pt x="151" y="156"/>
                  </a:lnTo>
                  <a:lnTo>
                    <a:pt x="153" y="155"/>
                  </a:lnTo>
                  <a:lnTo>
                    <a:pt x="153" y="153"/>
                  </a:lnTo>
                  <a:lnTo>
                    <a:pt x="154" y="152"/>
                  </a:lnTo>
                  <a:lnTo>
                    <a:pt x="154" y="150"/>
                  </a:lnTo>
                  <a:lnTo>
                    <a:pt x="156" y="147"/>
                  </a:lnTo>
                  <a:lnTo>
                    <a:pt x="156" y="146"/>
                  </a:lnTo>
                  <a:lnTo>
                    <a:pt x="157" y="144"/>
                  </a:lnTo>
                  <a:lnTo>
                    <a:pt x="157" y="143"/>
                  </a:lnTo>
                  <a:lnTo>
                    <a:pt x="159" y="140"/>
                  </a:lnTo>
                  <a:lnTo>
                    <a:pt x="159" y="140"/>
                  </a:lnTo>
                  <a:lnTo>
                    <a:pt x="159" y="138"/>
                  </a:lnTo>
                  <a:lnTo>
                    <a:pt x="160" y="137"/>
                  </a:lnTo>
                  <a:lnTo>
                    <a:pt x="160" y="135"/>
                  </a:lnTo>
                  <a:lnTo>
                    <a:pt x="160" y="134"/>
                  </a:lnTo>
                  <a:lnTo>
                    <a:pt x="160" y="134"/>
                  </a:lnTo>
                  <a:lnTo>
                    <a:pt x="160" y="132"/>
                  </a:lnTo>
                  <a:lnTo>
                    <a:pt x="162" y="131"/>
                  </a:lnTo>
                  <a:lnTo>
                    <a:pt x="162" y="130"/>
                  </a:lnTo>
                  <a:lnTo>
                    <a:pt x="162" y="128"/>
                  </a:lnTo>
                  <a:lnTo>
                    <a:pt x="162" y="127"/>
                  </a:lnTo>
                  <a:lnTo>
                    <a:pt x="162" y="125"/>
                  </a:lnTo>
                  <a:lnTo>
                    <a:pt x="163" y="124"/>
                  </a:lnTo>
                  <a:lnTo>
                    <a:pt x="163" y="121"/>
                  </a:lnTo>
                  <a:lnTo>
                    <a:pt x="163" y="119"/>
                  </a:lnTo>
                  <a:lnTo>
                    <a:pt x="163" y="118"/>
                  </a:lnTo>
                  <a:lnTo>
                    <a:pt x="165" y="119"/>
                  </a:lnTo>
                  <a:lnTo>
                    <a:pt x="165" y="121"/>
                  </a:lnTo>
                  <a:lnTo>
                    <a:pt x="165" y="121"/>
                  </a:lnTo>
                  <a:lnTo>
                    <a:pt x="165" y="122"/>
                  </a:lnTo>
                  <a:lnTo>
                    <a:pt x="166" y="124"/>
                  </a:lnTo>
                  <a:lnTo>
                    <a:pt x="166" y="125"/>
                  </a:lnTo>
                  <a:lnTo>
                    <a:pt x="166" y="127"/>
                  </a:lnTo>
                  <a:lnTo>
                    <a:pt x="168" y="128"/>
                  </a:lnTo>
                  <a:lnTo>
                    <a:pt x="168" y="128"/>
                  </a:lnTo>
                  <a:lnTo>
                    <a:pt x="169" y="130"/>
                  </a:lnTo>
                  <a:lnTo>
                    <a:pt x="169" y="131"/>
                  </a:lnTo>
                  <a:lnTo>
                    <a:pt x="171" y="132"/>
                  </a:lnTo>
                  <a:lnTo>
                    <a:pt x="171" y="134"/>
                  </a:lnTo>
                  <a:lnTo>
                    <a:pt x="172" y="135"/>
                  </a:lnTo>
                  <a:lnTo>
                    <a:pt x="172" y="137"/>
                  </a:lnTo>
                  <a:lnTo>
                    <a:pt x="174" y="138"/>
                  </a:lnTo>
                  <a:lnTo>
                    <a:pt x="174" y="140"/>
                  </a:lnTo>
                  <a:lnTo>
                    <a:pt x="175" y="141"/>
                  </a:lnTo>
                  <a:lnTo>
                    <a:pt x="177" y="143"/>
                  </a:lnTo>
                  <a:lnTo>
                    <a:pt x="177" y="144"/>
                  </a:lnTo>
                  <a:lnTo>
                    <a:pt x="178" y="146"/>
                  </a:lnTo>
                  <a:lnTo>
                    <a:pt x="180" y="147"/>
                  </a:lnTo>
                  <a:lnTo>
                    <a:pt x="180" y="149"/>
                  </a:lnTo>
                  <a:lnTo>
                    <a:pt x="181" y="150"/>
                  </a:lnTo>
                  <a:lnTo>
                    <a:pt x="183" y="150"/>
                  </a:lnTo>
                  <a:lnTo>
                    <a:pt x="183" y="152"/>
                  </a:lnTo>
                  <a:lnTo>
                    <a:pt x="184" y="153"/>
                  </a:lnTo>
                  <a:lnTo>
                    <a:pt x="186" y="155"/>
                  </a:lnTo>
                  <a:lnTo>
                    <a:pt x="187" y="156"/>
                  </a:lnTo>
                  <a:lnTo>
                    <a:pt x="187" y="158"/>
                  </a:lnTo>
                  <a:lnTo>
                    <a:pt x="189" y="159"/>
                  </a:lnTo>
                  <a:lnTo>
                    <a:pt x="190" y="161"/>
                  </a:lnTo>
                  <a:lnTo>
                    <a:pt x="192" y="162"/>
                  </a:lnTo>
                  <a:lnTo>
                    <a:pt x="193" y="164"/>
                  </a:lnTo>
                  <a:lnTo>
                    <a:pt x="193" y="165"/>
                  </a:lnTo>
                  <a:lnTo>
                    <a:pt x="195" y="167"/>
                  </a:lnTo>
                  <a:lnTo>
                    <a:pt x="196" y="168"/>
                  </a:lnTo>
                  <a:lnTo>
                    <a:pt x="198" y="170"/>
                  </a:lnTo>
                  <a:lnTo>
                    <a:pt x="198" y="171"/>
                  </a:lnTo>
                  <a:lnTo>
                    <a:pt x="199" y="171"/>
                  </a:lnTo>
                  <a:lnTo>
                    <a:pt x="201" y="173"/>
                  </a:lnTo>
                  <a:lnTo>
                    <a:pt x="202" y="174"/>
                  </a:lnTo>
                  <a:lnTo>
                    <a:pt x="204" y="176"/>
                  </a:lnTo>
                  <a:lnTo>
                    <a:pt x="205" y="177"/>
                  </a:lnTo>
                  <a:lnTo>
                    <a:pt x="206" y="179"/>
                  </a:lnTo>
                  <a:lnTo>
                    <a:pt x="206" y="179"/>
                  </a:lnTo>
                  <a:lnTo>
                    <a:pt x="208" y="180"/>
                  </a:lnTo>
                  <a:lnTo>
                    <a:pt x="209" y="182"/>
                  </a:lnTo>
                  <a:lnTo>
                    <a:pt x="211" y="183"/>
                  </a:lnTo>
                  <a:lnTo>
                    <a:pt x="212" y="183"/>
                  </a:lnTo>
                  <a:lnTo>
                    <a:pt x="212" y="185"/>
                  </a:lnTo>
                  <a:lnTo>
                    <a:pt x="214" y="186"/>
                  </a:lnTo>
                  <a:lnTo>
                    <a:pt x="215" y="188"/>
                  </a:lnTo>
                  <a:lnTo>
                    <a:pt x="217" y="188"/>
                  </a:lnTo>
                  <a:lnTo>
                    <a:pt x="218" y="189"/>
                  </a:lnTo>
                  <a:lnTo>
                    <a:pt x="218" y="189"/>
                  </a:lnTo>
                  <a:lnTo>
                    <a:pt x="220" y="190"/>
                  </a:lnTo>
                  <a:lnTo>
                    <a:pt x="221" y="192"/>
                  </a:lnTo>
                  <a:lnTo>
                    <a:pt x="223" y="192"/>
                  </a:lnTo>
                  <a:lnTo>
                    <a:pt x="224" y="193"/>
                  </a:lnTo>
                  <a:lnTo>
                    <a:pt x="224" y="193"/>
                  </a:lnTo>
                  <a:lnTo>
                    <a:pt x="226" y="193"/>
                  </a:lnTo>
                  <a:lnTo>
                    <a:pt x="227" y="195"/>
                  </a:lnTo>
                  <a:lnTo>
                    <a:pt x="227" y="196"/>
                  </a:lnTo>
                  <a:lnTo>
                    <a:pt x="229" y="196"/>
                  </a:lnTo>
                  <a:lnTo>
                    <a:pt x="230" y="196"/>
                  </a:lnTo>
                  <a:lnTo>
                    <a:pt x="232" y="196"/>
                  </a:lnTo>
                  <a:lnTo>
                    <a:pt x="232" y="198"/>
                  </a:lnTo>
                  <a:lnTo>
                    <a:pt x="235" y="198"/>
                  </a:lnTo>
                  <a:lnTo>
                    <a:pt x="235" y="198"/>
                  </a:lnTo>
                  <a:lnTo>
                    <a:pt x="236" y="199"/>
                  </a:lnTo>
                  <a:lnTo>
                    <a:pt x="238" y="199"/>
                  </a:lnTo>
                  <a:lnTo>
                    <a:pt x="239" y="201"/>
                  </a:lnTo>
                  <a:lnTo>
                    <a:pt x="241" y="201"/>
                  </a:lnTo>
                  <a:lnTo>
                    <a:pt x="242" y="201"/>
                  </a:lnTo>
                  <a:lnTo>
                    <a:pt x="244" y="201"/>
                  </a:lnTo>
                  <a:lnTo>
                    <a:pt x="245" y="202"/>
                  </a:lnTo>
                  <a:lnTo>
                    <a:pt x="247" y="202"/>
                  </a:lnTo>
                  <a:lnTo>
                    <a:pt x="248" y="202"/>
                  </a:lnTo>
                  <a:lnTo>
                    <a:pt x="250" y="202"/>
                  </a:lnTo>
                  <a:lnTo>
                    <a:pt x="251" y="204"/>
                  </a:lnTo>
                  <a:lnTo>
                    <a:pt x="253" y="204"/>
                  </a:lnTo>
                  <a:lnTo>
                    <a:pt x="254" y="204"/>
                  </a:lnTo>
                  <a:lnTo>
                    <a:pt x="256" y="204"/>
                  </a:lnTo>
                  <a:lnTo>
                    <a:pt x="257" y="205"/>
                  </a:lnTo>
                  <a:lnTo>
                    <a:pt x="259" y="205"/>
                  </a:lnTo>
                  <a:lnTo>
                    <a:pt x="262" y="205"/>
                  </a:lnTo>
                  <a:lnTo>
                    <a:pt x="263" y="205"/>
                  </a:lnTo>
                  <a:lnTo>
                    <a:pt x="265" y="207"/>
                  </a:lnTo>
                  <a:lnTo>
                    <a:pt x="266" y="207"/>
                  </a:lnTo>
                  <a:lnTo>
                    <a:pt x="268" y="207"/>
                  </a:lnTo>
                  <a:lnTo>
                    <a:pt x="269" y="207"/>
                  </a:lnTo>
                  <a:lnTo>
                    <a:pt x="271" y="207"/>
                  </a:lnTo>
                  <a:lnTo>
                    <a:pt x="272" y="208"/>
                  </a:lnTo>
                  <a:lnTo>
                    <a:pt x="273" y="208"/>
                  </a:lnTo>
                  <a:lnTo>
                    <a:pt x="275" y="208"/>
                  </a:lnTo>
                  <a:lnTo>
                    <a:pt x="276" y="208"/>
                  </a:lnTo>
                  <a:lnTo>
                    <a:pt x="278" y="208"/>
                  </a:lnTo>
                  <a:lnTo>
                    <a:pt x="279" y="208"/>
                  </a:lnTo>
                  <a:lnTo>
                    <a:pt x="281" y="210"/>
                  </a:lnTo>
                  <a:lnTo>
                    <a:pt x="282" y="210"/>
                  </a:lnTo>
                  <a:lnTo>
                    <a:pt x="284" y="210"/>
                  </a:lnTo>
                  <a:lnTo>
                    <a:pt x="285" y="210"/>
                  </a:lnTo>
                  <a:lnTo>
                    <a:pt x="287" y="210"/>
                  </a:lnTo>
                  <a:lnTo>
                    <a:pt x="288" y="210"/>
                  </a:lnTo>
                  <a:lnTo>
                    <a:pt x="290" y="210"/>
                  </a:lnTo>
                  <a:lnTo>
                    <a:pt x="291" y="211"/>
                  </a:lnTo>
                  <a:lnTo>
                    <a:pt x="291" y="211"/>
                  </a:lnTo>
                  <a:lnTo>
                    <a:pt x="293" y="211"/>
                  </a:lnTo>
                  <a:lnTo>
                    <a:pt x="294" y="211"/>
                  </a:lnTo>
                  <a:lnTo>
                    <a:pt x="296" y="211"/>
                  </a:lnTo>
                  <a:lnTo>
                    <a:pt x="296" y="211"/>
                  </a:lnTo>
                  <a:lnTo>
                    <a:pt x="299" y="211"/>
                  </a:lnTo>
                  <a:lnTo>
                    <a:pt x="300" y="211"/>
                  </a:lnTo>
                  <a:lnTo>
                    <a:pt x="302" y="211"/>
                  </a:lnTo>
                  <a:lnTo>
                    <a:pt x="303" y="213"/>
                  </a:lnTo>
                  <a:lnTo>
                    <a:pt x="303" y="213"/>
                  </a:lnTo>
                  <a:lnTo>
                    <a:pt x="305" y="213"/>
                  </a:lnTo>
                  <a:lnTo>
                    <a:pt x="305" y="213"/>
                  </a:lnTo>
                  <a:lnTo>
                    <a:pt x="305" y="213"/>
                  </a:lnTo>
                  <a:lnTo>
                    <a:pt x="309" y="179"/>
                  </a:lnTo>
                  <a:lnTo>
                    <a:pt x="245" y="161"/>
                  </a:lnTo>
                  <a:lnTo>
                    <a:pt x="245" y="161"/>
                  </a:lnTo>
                  <a:lnTo>
                    <a:pt x="245" y="159"/>
                  </a:lnTo>
                  <a:lnTo>
                    <a:pt x="244" y="158"/>
                  </a:lnTo>
                  <a:lnTo>
                    <a:pt x="244" y="156"/>
                  </a:lnTo>
                  <a:lnTo>
                    <a:pt x="244" y="156"/>
                  </a:lnTo>
                  <a:lnTo>
                    <a:pt x="244" y="155"/>
                  </a:lnTo>
                  <a:lnTo>
                    <a:pt x="242" y="152"/>
                  </a:lnTo>
                  <a:lnTo>
                    <a:pt x="242" y="150"/>
                  </a:lnTo>
                  <a:lnTo>
                    <a:pt x="241" y="149"/>
                  </a:lnTo>
                  <a:lnTo>
                    <a:pt x="241" y="147"/>
                  </a:lnTo>
                  <a:lnTo>
                    <a:pt x="241" y="147"/>
                  </a:lnTo>
                  <a:lnTo>
                    <a:pt x="241" y="146"/>
                  </a:lnTo>
                  <a:lnTo>
                    <a:pt x="239" y="144"/>
                  </a:lnTo>
                  <a:lnTo>
                    <a:pt x="239" y="143"/>
                  </a:lnTo>
                  <a:lnTo>
                    <a:pt x="239" y="141"/>
                  </a:lnTo>
                  <a:lnTo>
                    <a:pt x="238" y="141"/>
                  </a:lnTo>
                  <a:lnTo>
                    <a:pt x="238" y="138"/>
                  </a:lnTo>
                  <a:lnTo>
                    <a:pt x="236" y="138"/>
                  </a:lnTo>
                  <a:lnTo>
                    <a:pt x="236" y="137"/>
                  </a:lnTo>
                  <a:lnTo>
                    <a:pt x="236" y="135"/>
                  </a:lnTo>
                  <a:lnTo>
                    <a:pt x="235" y="132"/>
                  </a:lnTo>
                  <a:lnTo>
                    <a:pt x="235" y="131"/>
                  </a:lnTo>
                  <a:lnTo>
                    <a:pt x="235" y="130"/>
                  </a:lnTo>
                  <a:lnTo>
                    <a:pt x="233" y="128"/>
                  </a:lnTo>
                  <a:lnTo>
                    <a:pt x="232" y="127"/>
                  </a:lnTo>
                  <a:lnTo>
                    <a:pt x="232" y="124"/>
                  </a:lnTo>
                  <a:lnTo>
                    <a:pt x="230" y="122"/>
                  </a:lnTo>
                  <a:lnTo>
                    <a:pt x="230" y="121"/>
                  </a:lnTo>
                  <a:lnTo>
                    <a:pt x="229" y="119"/>
                  </a:lnTo>
                  <a:lnTo>
                    <a:pt x="229" y="116"/>
                  </a:lnTo>
                  <a:lnTo>
                    <a:pt x="227" y="115"/>
                  </a:lnTo>
                  <a:lnTo>
                    <a:pt x="226" y="113"/>
                  </a:lnTo>
                  <a:lnTo>
                    <a:pt x="226" y="110"/>
                  </a:lnTo>
                  <a:lnTo>
                    <a:pt x="224" y="109"/>
                  </a:lnTo>
                  <a:lnTo>
                    <a:pt x="223" y="106"/>
                  </a:lnTo>
                  <a:lnTo>
                    <a:pt x="221" y="104"/>
                  </a:lnTo>
                  <a:lnTo>
                    <a:pt x="221" y="101"/>
                  </a:lnTo>
                  <a:lnTo>
                    <a:pt x="220" y="98"/>
                  </a:lnTo>
                  <a:lnTo>
                    <a:pt x="218" y="97"/>
                  </a:lnTo>
                  <a:lnTo>
                    <a:pt x="217" y="94"/>
                  </a:lnTo>
                  <a:lnTo>
                    <a:pt x="215" y="91"/>
                  </a:lnTo>
                  <a:lnTo>
                    <a:pt x="214" y="88"/>
                  </a:lnTo>
                  <a:lnTo>
                    <a:pt x="212" y="86"/>
                  </a:lnTo>
                  <a:lnTo>
                    <a:pt x="211" y="83"/>
                  </a:lnTo>
                  <a:lnTo>
                    <a:pt x="211" y="80"/>
                  </a:lnTo>
                  <a:lnTo>
                    <a:pt x="208" y="79"/>
                  </a:lnTo>
                  <a:lnTo>
                    <a:pt x="208" y="76"/>
                  </a:lnTo>
                  <a:lnTo>
                    <a:pt x="205" y="73"/>
                  </a:lnTo>
                  <a:lnTo>
                    <a:pt x="204" y="70"/>
                  </a:lnTo>
                  <a:lnTo>
                    <a:pt x="202" y="67"/>
                  </a:lnTo>
                  <a:lnTo>
                    <a:pt x="201" y="64"/>
                  </a:lnTo>
                  <a:lnTo>
                    <a:pt x="199" y="61"/>
                  </a:lnTo>
                  <a:lnTo>
                    <a:pt x="198" y="58"/>
                  </a:lnTo>
                  <a:lnTo>
                    <a:pt x="195" y="55"/>
                  </a:lnTo>
                  <a:lnTo>
                    <a:pt x="193" y="52"/>
                  </a:lnTo>
                  <a:lnTo>
                    <a:pt x="192" y="49"/>
                  </a:lnTo>
                  <a:lnTo>
                    <a:pt x="190" y="46"/>
                  </a:lnTo>
                  <a:lnTo>
                    <a:pt x="189" y="45"/>
                  </a:lnTo>
                  <a:lnTo>
                    <a:pt x="186" y="42"/>
                  </a:lnTo>
                  <a:lnTo>
                    <a:pt x="184" y="40"/>
                  </a:lnTo>
                  <a:lnTo>
                    <a:pt x="183" y="37"/>
                  </a:lnTo>
                  <a:lnTo>
                    <a:pt x="181" y="36"/>
                  </a:lnTo>
                  <a:lnTo>
                    <a:pt x="178" y="33"/>
                  </a:lnTo>
                  <a:lnTo>
                    <a:pt x="177" y="31"/>
                  </a:lnTo>
                  <a:lnTo>
                    <a:pt x="175" y="30"/>
                  </a:lnTo>
                  <a:lnTo>
                    <a:pt x="174" y="27"/>
                  </a:lnTo>
                  <a:lnTo>
                    <a:pt x="171" y="25"/>
                  </a:lnTo>
                  <a:lnTo>
                    <a:pt x="169" y="24"/>
                  </a:lnTo>
                  <a:lnTo>
                    <a:pt x="168" y="22"/>
                  </a:lnTo>
                  <a:lnTo>
                    <a:pt x="166" y="21"/>
                  </a:lnTo>
                  <a:lnTo>
                    <a:pt x="163" y="19"/>
                  </a:lnTo>
                  <a:lnTo>
                    <a:pt x="162" y="18"/>
                  </a:lnTo>
                  <a:lnTo>
                    <a:pt x="160" y="16"/>
                  </a:lnTo>
                  <a:lnTo>
                    <a:pt x="159" y="16"/>
                  </a:lnTo>
                  <a:lnTo>
                    <a:pt x="156" y="15"/>
                  </a:lnTo>
                  <a:lnTo>
                    <a:pt x="154" y="13"/>
                  </a:lnTo>
                  <a:lnTo>
                    <a:pt x="153" y="12"/>
                  </a:lnTo>
                  <a:lnTo>
                    <a:pt x="151" y="12"/>
                  </a:lnTo>
                  <a:lnTo>
                    <a:pt x="150" y="11"/>
                  </a:lnTo>
                  <a:lnTo>
                    <a:pt x="147" y="9"/>
                  </a:lnTo>
                  <a:lnTo>
                    <a:pt x="145" y="9"/>
                  </a:lnTo>
                  <a:lnTo>
                    <a:pt x="144" y="8"/>
                  </a:lnTo>
                  <a:lnTo>
                    <a:pt x="142" y="8"/>
                  </a:lnTo>
                  <a:lnTo>
                    <a:pt x="141" y="6"/>
                  </a:lnTo>
                  <a:lnTo>
                    <a:pt x="139" y="6"/>
                  </a:lnTo>
                  <a:lnTo>
                    <a:pt x="138" y="5"/>
                  </a:lnTo>
                  <a:lnTo>
                    <a:pt x="137" y="5"/>
                  </a:lnTo>
                  <a:lnTo>
                    <a:pt x="135" y="5"/>
                  </a:lnTo>
                  <a:lnTo>
                    <a:pt x="134" y="3"/>
                  </a:lnTo>
                  <a:lnTo>
                    <a:pt x="132" y="3"/>
                  </a:lnTo>
                  <a:lnTo>
                    <a:pt x="131" y="3"/>
                  </a:lnTo>
                  <a:lnTo>
                    <a:pt x="129" y="3"/>
                  </a:lnTo>
                  <a:lnTo>
                    <a:pt x="128" y="2"/>
                  </a:lnTo>
                  <a:lnTo>
                    <a:pt x="126" y="2"/>
                  </a:lnTo>
                  <a:lnTo>
                    <a:pt x="125" y="2"/>
                  </a:lnTo>
                  <a:lnTo>
                    <a:pt x="125" y="2"/>
                  </a:lnTo>
                  <a:lnTo>
                    <a:pt x="123" y="2"/>
                  </a:lnTo>
                  <a:lnTo>
                    <a:pt x="122" y="0"/>
                  </a:lnTo>
                  <a:lnTo>
                    <a:pt x="120" y="0"/>
                  </a:lnTo>
                  <a:lnTo>
                    <a:pt x="120" y="0"/>
                  </a:lnTo>
                  <a:lnTo>
                    <a:pt x="119" y="0"/>
                  </a:lnTo>
                  <a:lnTo>
                    <a:pt x="116" y="0"/>
                  </a:lnTo>
                  <a:lnTo>
                    <a:pt x="114" y="0"/>
                  </a:lnTo>
                  <a:lnTo>
                    <a:pt x="113" y="0"/>
                  </a:lnTo>
                  <a:lnTo>
                    <a:pt x="111" y="0"/>
                  </a:lnTo>
                  <a:lnTo>
                    <a:pt x="111" y="0"/>
                  </a:lnTo>
                  <a:lnTo>
                    <a:pt x="111" y="0"/>
                  </a:lnTo>
                  <a:close/>
                </a:path>
              </a:pathLst>
            </a:custGeom>
            <a:solidFill>
              <a:srgbClr val="F2942B"/>
            </a:solidFill>
            <a:ln w="9525">
              <a:noFill/>
              <a:round/>
              <a:headEnd/>
              <a:tailEnd/>
            </a:ln>
          </p:spPr>
          <p:txBody>
            <a:bodyPr>
              <a:prstTxWarp prst="textNoShape">
                <a:avLst/>
              </a:prstTxWarp>
            </a:bodyPr>
            <a:lstStyle/>
            <a:p>
              <a:endParaRPr lang="en-US"/>
            </a:p>
          </p:txBody>
        </p:sp>
        <p:sp>
          <p:nvSpPr>
            <p:cNvPr id="3840315" name="Freeform 315"/>
            <p:cNvSpPr>
              <a:spLocks/>
            </p:cNvSpPr>
            <p:nvPr/>
          </p:nvSpPr>
          <p:spPr bwMode="auto">
            <a:xfrm>
              <a:off x="1835" y="1503"/>
              <a:ext cx="97" cy="143"/>
            </a:xfrm>
            <a:custGeom>
              <a:avLst/>
              <a:gdLst/>
              <a:ahLst/>
              <a:cxnLst>
                <a:cxn ang="0">
                  <a:pos x="30" y="119"/>
                </a:cxn>
                <a:cxn ang="0">
                  <a:pos x="96" y="142"/>
                </a:cxn>
                <a:cxn ang="0">
                  <a:pos x="91" y="142"/>
                </a:cxn>
                <a:cxn ang="0">
                  <a:pos x="88" y="142"/>
                </a:cxn>
                <a:cxn ang="0">
                  <a:pos x="84" y="142"/>
                </a:cxn>
                <a:cxn ang="0">
                  <a:pos x="79" y="142"/>
                </a:cxn>
                <a:cxn ang="0">
                  <a:pos x="75" y="143"/>
                </a:cxn>
                <a:cxn ang="0">
                  <a:pos x="69" y="143"/>
                </a:cxn>
                <a:cxn ang="0">
                  <a:pos x="64" y="143"/>
                </a:cxn>
                <a:cxn ang="0">
                  <a:pos x="58" y="142"/>
                </a:cxn>
                <a:cxn ang="0">
                  <a:pos x="52" y="142"/>
                </a:cxn>
                <a:cxn ang="0">
                  <a:pos x="46" y="140"/>
                </a:cxn>
                <a:cxn ang="0">
                  <a:pos x="40" y="140"/>
                </a:cxn>
                <a:cxn ang="0">
                  <a:pos x="35" y="139"/>
                </a:cxn>
                <a:cxn ang="0">
                  <a:pos x="29" y="137"/>
                </a:cxn>
                <a:cxn ang="0">
                  <a:pos x="23" y="134"/>
                </a:cxn>
                <a:cxn ang="0">
                  <a:pos x="18" y="131"/>
                </a:cxn>
                <a:cxn ang="0">
                  <a:pos x="14" y="130"/>
                </a:cxn>
                <a:cxn ang="0">
                  <a:pos x="11" y="125"/>
                </a:cxn>
                <a:cxn ang="0">
                  <a:pos x="6" y="121"/>
                </a:cxn>
                <a:cxn ang="0">
                  <a:pos x="5" y="117"/>
                </a:cxn>
                <a:cxn ang="0">
                  <a:pos x="3" y="112"/>
                </a:cxn>
                <a:cxn ang="0">
                  <a:pos x="2" y="105"/>
                </a:cxn>
                <a:cxn ang="0">
                  <a:pos x="0" y="99"/>
                </a:cxn>
                <a:cxn ang="0">
                  <a:pos x="0" y="93"/>
                </a:cxn>
                <a:cxn ang="0">
                  <a:pos x="0" y="85"/>
                </a:cxn>
                <a:cxn ang="0">
                  <a:pos x="0" y="79"/>
                </a:cxn>
                <a:cxn ang="0">
                  <a:pos x="2" y="72"/>
                </a:cxn>
                <a:cxn ang="0">
                  <a:pos x="2" y="64"/>
                </a:cxn>
                <a:cxn ang="0">
                  <a:pos x="3" y="57"/>
                </a:cxn>
                <a:cxn ang="0">
                  <a:pos x="5" y="50"/>
                </a:cxn>
                <a:cxn ang="0">
                  <a:pos x="6" y="44"/>
                </a:cxn>
                <a:cxn ang="0">
                  <a:pos x="8" y="36"/>
                </a:cxn>
                <a:cxn ang="0">
                  <a:pos x="9" y="30"/>
                </a:cxn>
                <a:cxn ang="0">
                  <a:pos x="11" y="24"/>
                </a:cxn>
                <a:cxn ang="0">
                  <a:pos x="12" y="18"/>
                </a:cxn>
                <a:cxn ang="0">
                  <a:pos x="14" y="14"/>
                </a:cxn>
                <a:cxn ang="0">
                  <a:pos x="15" y="9"/>
                </a:cxn>
                <a:cxn ang="0">
                  <a:pos x="17" y="6"/>
                </a:cxn>
                <a:cxn ang="0">
                  <a:pos x="17" y="2"/>
                </a:cxn>
                <a:cxn ang="0">
                  <a:pos x="18" y="2"/>
                </a:cxn>
                <a:cxn ang="0">
                  <a:pos x="18" y="6"/>
                </a:cxn>
                <a:cxn ang="0">
                  <a:pos x="20" y="12"/>
                </a:cxn>
                <a:cxn ang="0">
                  <a:pos x="20" y="17"/>
                </a:cxn>
                <a:cxn ang="0">
                  <a:pos x="20" y="21"/>
                </a:cxn>
                <a:cxn ang="0">
                  <a:pos x="21" y="27"/>
                </a:cxn>
                <a:cxn ang="0">
                  <a:pos x="21" y="33"/>
                </a:cxn>
                <a:cxn ang="0">
                  <a:pos x="21" y="38"/>
                </a:cxn>
                <a:cxn ang="0">
                  <a:pos x="23" y="44"/>
                </a:cxn>
                <a:cxn ang="0">
                  <a:pos x="23" y="48"/>
                </a:cxn>
                <a:cxn ang="0">
                  <a:pos x="23" y="54"/>
                </a:cxn>
                <a:cxn ang="0">
                  <a:pos x="23" y="59"/>
                </a:cxn>
                <a:cxn ang="0">
                  <a:pos x="24" y="64"/>
                </a:cxn>
                <a:cxn ang="0">
                  <a:pos x="24" y="70"/>
                </a:cxn>
                <a:cxn ang="0">
                  <a:pos x="24" y="76"/>
                </a:cxn>
                <a:cxn ang="0">
                  <a:pos x="24" y="81"/>
                </a:cxn>
                <a:cxn ang="0">
                  <a:pos x="24" y="87"/>
                </a:cxn>
                <a:cxn ang="0">
                  <a:pos x="26" y="93"/>
                </a:cxn>
                <a:cxn ang="0">
                  <a:pos x="26" y="99"/>
                </a:cxn>
                <a:cxn ang="0">
                  <a:pos x="26" y="103"/>
                </a:cxn>
                <a:cxn ang="0">
                  <a:pos x="26" y="109"/>
                </a:cxn>
                <a:cxn ang="0">
                  <a:pos x="26" y="115"/>
                </a:cxn>
              </a:cxnLst>
              <a:rect l="0" t="0" r="r" b="b"/>
              <a:pathLst>
                <a:path w="97" h="143">
                  <a:moveTo>
                    <a:pt x="26" y="115"/>
                  </a:moveTo>
                  <a:lnTo>
                    <a:pt x="9" y="119"/>
                  </a:lnTo>
                  <a:lnTo>
                    <a:pt x="30" y="119"/>
                  </a:lnTo>
                  <a:lnTo>
                    <a:pt x="97" y="142"/>
                  </a:lnTo>
                  <a:lnTo>
                    <a:pt x="96" y="142"/>
                  </a:lnTo>
                  <a:lnTo>
                    <a:pt x="96" y="142"/>
                  </a:lnTo>
                  <a:lnTo>
                    <a:pt x="93" y="142"/>
                  </a:lnTo>
                  <a:lnTo>
                    <a:pt x="93" y="142"/>
                  </a:lnTo>
                  <a:lnTo>
                    <a:pt x="91" y="142"/>
                  </a:lnTo>
                  <a:lnTo>
                    <a:pt x="91" y="142"/>
                  </a:lnTo>
                  <a:lnTo>
                    <a:pt x="90" y="142"/>
                  </a:lnTo>
                  <a:lnTo>
                    <a:pt x="88" y="142"/>
                  </a:lnTo>
                  <a:lnTo>
                    <a:pt x="87" y="142"/>
                  </a:lnTo>
                  <a:lnTo>
                    <a:pt x="85" y="142"/>
                  </a:lnTo>
                  <a:lnTo>
                    <a:pt x="84" y="142"/>
                  </a:lnTo>
                  <a:lnTo>
                    <a:pt x="84" y="142"/>
                  </a:lnTo>
                  <a:lnTo>
                    <a:pt x="82" y="142"/>
                  </a:lnTo>
                  <a:lnTo>
                    <a:pt x="79" y="142"/>
                  </a:lnTo>
                  <a:lnTo>
                    <a:pt x="78" y="143"/>
                  </a:lnTo>
                  <a:lnTo>
                    <a:pt x="76" y="143"/>
                  </a:lnTo>
                  <a:lnTo>
                    <a:pt x="75" y="143"/>
                  </a:lnTo>
                  <a:lnTo>
                    <a:pt x="73" y="143"/>
                  </a:lnTo>
                  <a:lnTo>
                    <a:pt x="72" y="143"/>
                  </a:lnTo>
                  <a:lnTo>
                    <a:pt x="69" y="143"/>
                  </a:lnTo>
                  <a:lnTo>
                    <a:pt x="67" y="143"/>
                  </a:lnTo>
                  <a:lnTo>
                    <a:pt x="66" y="143"/>
                  </a:lnTo>
                  <a:lnTo>
                    <a:pt x="64" y="143"/>
                  </a:lnTo>
                  <a:lnTo>
                    <a:pt x="63" y="142"/>
                  </a:lnTo>
                  <a:lnTo>
                    <a:pt x="60" y="142"/>
                  </a:lnTo>
                  <a:lnTo>
                    <a:pt x="58" y="142"/>
                  </a:lnTo>
                  <a:lnTo>
                    <a:pt x="55" y="142"/>
                  </a:lnTo>
                  <a:lnTo>
                    <a:pt x="54" y="142"/>
                  </a:lnTo>
                  <a:lnTo>
                    <a:pt x="52" y="142"/>
                  </a:lnTo>
                  <a:lnTo>
                    <a:pt x="49" y="142"/>
                  </a:lnTo>
                  <a:lnTo>
                    <a:pt x="48" y="142"/>
                  </a:lnTo>
                  <a:lnTo>
                    <a:pt x="46" y="140"/>
                  </a:lnTo>
                  <a:lnTo>
                    <a:pt x="43" y="140"/>
                  </a:lnTo>
                  <a:lnTo>
                    <a:pt x="42" y="140"/>
                  </a:lnTo>
                  <a:lnTo>
                    <a:pt x="40" y="140"/>
                  </a:lnTo>
                  <a:lnTo>
                    <a:pt x="38" y="140"/>
                  </a:lnTo>
                  <a:lnTo>
                    <a:pt x="36" y="139"/>
                  </a:lnTo>
                  <a:lnTo>
                    <a:pt x="35" y="139"/>
                  </a:lnTo>
                  <a:lnTo>
                    <a:pt x="32" y="137"/>
                  </a:lnTo>
                  <a:lnTo>
                    <a:pt x="30" y="137"/>
                  </a:lnTo>
                  <a:lnTo>
                    <a:pt x="29" y="137"/>
                  </a:lnTo>
                  <a:lnTo>
                    <a:pt x="27" y="136"/>
                  </a:lnTo>
                  <a:lnTo>
                    <a:pt x="26" y="136"/>
                  </a:lnTo>
                  <a:lnTo>
                    <a:pt x="23" y="134"/>
                  </a:lnTo>
                  <a:lnTo>
                    <a:pt x="21" y="134"/>
                  </a:lnTo>
                  <a:lnTo>
                    <a:pt x="20" y="133"/>
                  </a:lnTo>
                  <a:lnTo>
                    <a:pt x="18" y="131"/>
                  </a:lnTo>
                  <a:lnTo>
                    <a:pt x="17" y="131"/>
                  </a:lnTo>
                  <a:lnTo>
                    <a:pt x="15" y="130"/>
                  </a:lnTo>
                  <a:lnTo>
                    <a:pt x="14" y="130"/>
                  </a:lnTo>
                  <a:lnTo>
                    <a:pt x="12" y="128"/>
                  </a:lnTo>
                  <a:lnTo>
                    <a:pt x="11" y="127"/>
                  </a:lnTo>
                  <a:lnTo>
                    <a:pt x="11" y="125"/>
                  </a:lnTo>
                  <a:lnTo>
                    <a:pt x="9" y="124"/>
                  </a:lnTo>
                  <a:lnTo>
                    <a:pt x="8" y="122"/>
                  </a:lnTo>
                  <a:lnTo>
                    <a:pt x="6" y="121"/>
                  </a:lnTo>
                  <a:lnTo>
                    <a:pt x="6" y="119"/>
                  </a:lnTo>
                  <a:lnTo>
                    <a:pt x="5" y="118"/>
                  </a:lnTo>
                  <a:lnTo>
                    <a:pt x="5" y="117"/>
                  </a:lnTo>
                  <a:lnTo>
                    <a:pt x="3" y="115"/>
                  </a:lnTo>
                  <a:lnTo>
                    <a:pt x="3" y="114"/>
                  </a:lnTo>
                  <a:lnTo>
                    <a:pt x="3" y="112"/>
                  </a:lnTo>
                  <a:lnTo>
                    <a:pt x="2" y="109"/>
                  </a:lnTo>
                  <a:lnTo>
                    <a:pt x="2" y="108"/>
                  </a:lnTo>
                  <a:lnTo>
                    <a:pt x="2" y="105"/>
                  </a:lnTo>
                  <a:lnTo>
                    <a:pt x="2" y="103"/>
                  </a:lnTo>
                  <a:lnTo>
                    <a:pt x="0" y="102"/>
                  </a:lnTo>
                  <a:lnTo>
                    <a:pt x="0" y="99"/>
                  </a:lnTo>
                  <a:lnTo>
                    <a:pt x="0" y="97"/>
                  </a:lnTo>
                  <a:lnTo>
                    <a:pt x="0" y="94"/>
                  </a:lnTo>
                  <a:lnTo>
                    <a:pt x="0" y="93"/>
                  </a:lnTo>
                  <a:lnTo>
                    <a:pt x="0" y="90"/>
                  </a:lnTo>
                  <a:lnTo>
                    <a:pt x="0" y="88"/>
                  </a:lnTo>
                  <a:lnTo>
                    <a:pt x="0" y="85"/>
                  </a:lnTo>
                  <a:lnTo>
                    <a:pt x="0" y="84"/>
                  </a:lnTo>
                  <a:lnTo>
                    <a:pt x="0" y="81"/>
                  </a:lnTo>
                  <a:lnTo>
                    <a:pt x="0" y="79"/>
                  </a:lnTo>
                  <a:lnTo>
                    <a:pt x="0" y="76"/>
                  </a:lnTo>
                  <a:lnTo>
                    <a:pt x="0" y="73"/>
                  </a:lnTo>
                  <a:lnTo>
                    <a:pt x="2" y="72"/>
                  </a:lnTo>
                  <a:lnTo>
                    <a:pt x="2" y="69"/>
                  </a:lnTo>
                  <a:lnTo>
                    <a:pt x="2" y="66"/>
                  </a:lnTo>
                  <a:lnTo>
                    <a:pt x="2" y="64"/>
                  </a:lnTo>
                  <a:lnTo>
                    <a:pt x="3" y="61"/>
                  </a:lnTo>
                  <a:lnTo>
                    <a:pt x="3" y="59"/>
                  </a:lnTo>
                  <a:lnTo>
                    <a:pt x="3" y="57"/>
                  </a:lnTo>
                  <a:lnTo>
                    <a:pt x="3" y="54"/>
                  </a:lnTo>
                  <a:lnTo>
                    <a:pt x="5" y="53"/>
                  </a:lnTo>
                  <a:lnTo>
                    <a:pt x="5" y="50"/>
                  </a:lnTo>
                  <a:lnTo>
                    <a:pt x="5" y="48"/>
                  </a:lnTo>
                  <a:lnTo>
                    <a:pt x="5" y="45"/>
                  </a:lnTo>
                  <a:lnTo>
                    <a:pt x="6" y="44"/>
                  </a:lnTo>
                  <a:lnTo>
                    <a:pt x="6" y="41"/>
                  </a:lnTo>
                  <a:lnTo>
                    <a:pt x="8" y="39"/>
                  </a:lnTo>
                  <a:lnTo>
                    <a:pt x="8" y="36"/>
                  </a:lnTo>
                  <a:lnTo>
                    <a:pt x="8" y="35"/>
                  </a:lnTo>
                  <a:lnTo>
                    <a:pt x="9" y="32"/>
                  </a:lnTo>
                  <a:lnTo>
                    <a:pt x="9" y="30"/>
                  </a:lnTo>
                  <a:lnTo>
                    <a:pt x="9" y="27"/>
                  </a:lnTo>
                  <a:lnTo>
                    <a:pt x="11" y="26"/>
                  </a:lnTo>
                  <a:lnTo>
                    <a:pt x="11" y="24"/>
                  </a:lnTo>
                  <a:lnTo>
                    <a:pt x="11" y="21"/>
                  </a:lnTo>
                  <a:lnTo>
                    <a:pt x="12" y="20"/>
                  </a:lnTo>
                  <a:lnTo>
                    <a:pt x="12" y="18"/>
                  </a:lnTo>
                  <a:lnTo>
                    <a:pt x="12" y="17"/>
                  </a:lnTo>
                  <a:lnTo>
                    <a:pt x="14" y="15"/>
                  </a:lnTo>
                  <a:lnTo>
                    <a:pt x="14" y="14"/>
                  </a:lnTo>
                  <a:lnTo>
                    <a:pt x="14" y="12"/>
                  </a:lnTo>
                  <a:lnTo>
                    <a:pt x="14" y="11"/>
                  </a:lnTo>
                  <a:lnTo>
                    <a:pt x="15" y="9"/>
                  </a:lnTo>
                  <a:lnTo>
                    <a:pt x="15" y="8"/>
                  </a:lnTo>
                  <a:lnTo>
                    <a:pt x="15" y="6"/>
                  </a:lnTo>
                  <a:lnTo>
                    <a:pt x="17" y="6"/>
                  </a:lnTo>
                  <a:lnTo>
                    <a:pt x="17" y="5"/>
                  </a:lnTo>
                  <a:lnTo>
                    <a:pt x="17" y="3"/>
                  </a:lnTo>
                  <a:lnTo>
                    <a:pt x="17" y="2"/>
                  </a:lnTo>
                  <a:lnTo>
                    <a:pt x="17" y="2"/>
                  </a:lnTo>
                  <a:lnTo>
                    <a:pt x="18" y="0"/>
                  </a:lnTo>
                  <a:lnTo>
                    <a:pt x="18" y="2"/>
                  </a:lnTo>
                  <a:lnTo>
                    <a:pt x="18" y="3"/>
                  </a:lnTo>
                  <a:lnTo>
                    <a:pt x="18" y="5"/>
                  </a:lnTo>
                  <a:lnTo>
                    <a:pt x="18" y="6"/>
                  </a:lnTo>
                  <a:lnTo>
                    <a:pt x="18" y="8"/>
                  </a:lnTo>
                  <a:lnTo>
                    <a:pt x="18" y="11"/>
                  </a:lnTo>
                  <a:lnTo>
                    <a:pt x="20" y="12"/>
                  </a:lnTo>
                  <a:lnTo>
                    <a:pt x="20" y="14"/>
                  </a:lnTo>
                  <a:lnTo>
                    <a:pt x="20" y="15"/>
                  </a:lnTo>
                  <a:lnTo>
                    <a:pt x="20" y="17"/>
                  </a:lnTo>
                  <a:lnTo>
                    <a:pt x="20" y="18"/>
                  </a:lnTo>
                  <a:lnTo>
                    <a:pt x="20" y="20"/>
                  </a:lnTo>
                  <a:lnTo>
                    <a:pt x="20" y="21"/>
                  </a:lnTo>
                  <a:lnTo>
                    <a:pt x="21" y="24"/>
                  </a:lnTo>
                  <a:lnTo>
                    <a:pt x="21" y="26"/>
                  </a:lnTo>
                  <a:lnTo>
                    <a:pt x="21" y="27"/>
                  </a:lnTo>
                  <a:lnTo>
                    <a:pt x="21" y="29"/>
                  </a:lnTo>
                  <a:lnTo>
                    <a:pt x="21" y="30"/>
                  </a:lnTo>
                  <a:lnTo>
                    <a:pt x="21" y="33"/>
                  </a:lnTo>
                  <a:lnTo>
                    <a:pt x="21" y="35"/>
                  </a:lnTo>
                  <a:lnTo>
                    <a:pt x="21" y="36"/>
                  </a:lnTo>
                  <a:lnTo>
                    <a:pt x="21" y="38"/>
                  </a:lnTo>
                  <a:lnTo>
                    <a:pt x="21" y="39"/>
                  </a:lnTo>
                  <a:lnTo>
                    <a:pt x="21" y="42"/>
                  </a:lnTo>
                  <a:lnTo>
                    <a:pt x="23" y="44"/>
                  </a:lnTo>
                  <a:lnTo>
                    <a:pt x="23" y="45"/>
                  </a:lnTo>
                  <a:lnTo>
                    <a:pt x="23" y="47"/>
                  </a:lnTo>
                  <a:lnTo>
                    <a:pt x="23" y="48"/>
                  </a:lnTo>
                  <a:lnTo>
                    <a:pt x="23" y="50"/>
                  </a:lnTo>
                  <a:lnTo>
                    <a:pt x="23" y="53"/>
                  </a:lnTo>
                  <a:lnTo>
                    <a:pt x="23" y="54"/>
                  </a:lnTo>
                  <a:lnTo>
                    <a:pt x="23" y="56"/>
                  </a:lnTo>
                  <a:lnTo>
                    <a:pt x="23" y="57"/>
                  </a:lnTo>
                  <a:lnTo>
                    <a:pt x="23" y="59"/>
                  </a:lnTo>
                  <a:lnTo>
                    <a:pt x="23" y="61"/>
                  </a:lnTo>
                  <a:lnTo>
                    <a:pt x="23" y="63"/>
                  </a:lnTo>
                  <a:lnTo>
                    <a:pt x="24" y="64"/>
                  </a:lnTo>
                  <a:lnTo>
                    <a:pt x="24" y="66"/>
                  </a:lnTo>
                  <a:lnTo>
                    <a:pt x="24" y="69"/>
                  </a:lnTo>
                  <a:lnTo>
                    <a:pt x="24" y="70"/>
                  </a:lnTo>
                  <a:lnTo>
                    <a:pt x="24" y="72"/>
                  </a:lnTo>
                  <a:lnTo>
                    <a:pt x="24" y="73"/>
                  </a:lnTo>
                  <a:lnTo>
                    <a:pt x="24" y="76"/>
                  </a:lnTo>
                  <a:lnTo>
                    <a:pt x="24" y="78"/>
                  </a:lnTo>
                  <a:lnTo>
                    <a:pt x="24" y="79"/>
                  </a:lnTo>
                  <a:lnTo>
                    <a:pt x="24" y="81"/>
                  </a:lnTo>
                  <a:lnTo>
                    <a:pt x="24" y="84"/>
                  </a:lnTo>
                  <a:lnTo>
                    <a:pt x="24" y="85"/>
                  </a:lnTo>
                  <a:lnTo>
                    <a:pt x="24" y="87"/>
                  </a:lnTo>
                  <a:lnTo>
                    <a:pt x="26" y="88"/>
                  </a:lnTo>
                  <a:lnTo>
                    <a:pt x="26" y="91"/>
                  </a:lnTo>
                  <a:lnTo>
                    <a:pt x="26" y="93"/>
                  </a:lnTo>
                  <a:lnTo>
                    <a:pt x="26" y="94"/>
                  </a:lnTo>
                  <a:lnTo>
                    <a:pt x="26" y="96"/>
                  </a:lnTo>
                  <a:lnTo>
                    <a:pt x="26" y="99"/>
                  </a:lnTo>
                  <a:lnTo>
                    <a:pt x="26" y="100"/>
                  </a:lnTo>
                  <a:lnTo>
                    <a:pt x="26" y="102"/>
                  </a:lnTo>
                  <a:lnTo>
                    <a:pt x="26" y="103"/>
                  </a:lnTo>
                  <a:lnTo>
                    <a:pt x="26" y="106"/>
                  </a:lnTo>
                  <a:lnTo>
                    <a:pt x="26" y="108"/>
                  </a:lnTo>
                  <a:lnTo>
                    <a:pt x="26" y="109"/>
                  </a:lnTo>
                  <a:lnTo>
                    <a:pt x="26" y="112"/>
                  </a:lnTo>
                  <a:lnTo>
                    <a:pt x="26" y="114"/>
                  </a:lnTo>
                  <a:lnTo>
                    <a:pt x="26" y="115"/>
                  </a:lnTo>
                  <a:lnTo>
                    <a:pt x="26" y="115"/>
                  </a:lnTo>
                  <a:close/>
                </a:path>
              </a:pathLst>
            </a:custGeom>
            <a:solidFill>
              <a:srgbClr val="FFCC80"/>
            </a:solidFill>
            <a:ln w="9525">
              <a:noFill/>
              <a:round/>
              <a:headEnd/>
              <a:tailEnd/>
            </a:ln>
          </p:spPr>
          <p:txBody>
            <a:bodyPr>
              <a:prstTxWarp prst="textNoShape">
                <a:avLst/>
              </a:prstTxWarp>
            </a:bodyPr>
            <a:lstStyle/>
            <a:p>
              <a:endParaRPr lang="en-US"/>
            </a:p>
          </p:txBody>
        </p:sp>
        <p:sp>
          <p:nvSpPr>
            <p:cNvPr id="3840316" name="Freeform 316"/>
            <p:cNvSpPr>
              <a:spLocks/>
            </p:cNvSpPr>
            <p:nvPr/>
          </p:nvSpPr>
          <p:spPr bwMode="auto">
            <a:xfrm>
              <a:off x="2079" y="1453"/>
              <a:ext cx="99" cy="225"/>
            </a:xfrm>
            <a:custGeom>
              <a:avLst/>
              <a:gdLst/>
              <a:ahLst/>
              <a:cxnLst>
                <a:cxn ang="0">
                  <a:pos x="23" y="0"/>
                </a:cxn>
                <a:cxn ang="0">
                  <a:pos x="99" y="58"/>
                </a:cxn>
                <a:cxn ang="0">
                  <a:pos x="79" y="225"/>
                </a:cxn>
                <a:cxn ang="0">
                  <a:pos x="0" y="196"/>
                </a:cxn>
                <a:cxn ang="0">
                  <a:pos x="23" y="0"/>
                </a:cxn>
                <a:cxn ang="0">
                  <a:pos x="23" y="0"/>
                </a:cxn>
              </a:cxnLst>
              <a:rect l="0" t="0" r="r" b="b"/>
              <a:pathLst>
                <a:path w="99" h="225">
                  <a:moveTo>
                    <a:pt x="23" y="0"/>
                  </a:moveTo>
                  <a:lnTo>
                    <a:pt x="99" y="58"/>
                  </a:lnTo>
                  <a:lnTo>
                    <a:pt x="79" y="225"/>
                  </a:lnTo>
                  <a:lnTo>
                    <a:pt x="0" y="196"/>
                  </a:lnTo>
                  <a:lnTo>
                    <a:pt x="23" y="0"/>
                  </a:lnTo>
                  <a:lnTo>
                    <a:pt x="23" y="0"/>
                  </a:lnTo>
                  <a:close/>
                </a:path>
              </a:pathLst>
            </a:custGeom>
            <a:solidFill>
              <a:srgbClr val="EDFFED"/>
            </a:solidFill>
            <a:ln w="9525">
              <a:noFill/>
              <a:round/>
              <a:headEnd/>
              <a:tailEnd/>
            </a:ln>
          </p:spPr>
          <p:txBody>
            <a:bodyPr>
              <a:prstTxWarp prst="textNoShape">
                <a:avLst/>
              </a:prstTxWarp>
            </a:bodyPr>
            <a:lstStyle/>
            <a:p>
              <a:endParaRPr lang="en-US"/>
            </a:p>
          </p:txBody>
        </p:sp>
        <p:sp>
          <p:nvSpPr>
            <p:cNvPr id="3840317" name="Freeform 317"/>
            <p:cNvSpPr>
              <a:spLocks/>
            </p:cNvSpPr>
            <p:nvPr/>
          </p:nvSpPr>
          <p:spPr bwMode="auto">
            <a:xfrm>
              <a:off x="2001" y="1683"/>
              <a:ext cx="293" cy="50"/>
            </a:xfrm>
            <a:custGeom>
              <a:avLst/>
              <a:gdLst/>
              <a:ahLst/>
              <a:cxnLst>
                <a:cxn ang="0">
                  <a:pos x="171" y="44"/>
                </a:cxn>
                <a:cxn ang="0">
                  <a:pos x="183" y="42"/>
                </a:cxn>
                <a:cxn ang="0">
                  <a:pos x="193" y="42"/>
                </a:cxn>
                <a:cxn ang="0">
                  <a:pos x="205" y="41"/>
                </a:cxn>
                <a:cxn ang="0">
                  <a:pos x="215" y="39"/>
                </a:cxn>
                <a:cxn ang="0">
                  <a:pos x="226" y="36"/>
                </a:cxn>
                <a:cxn ang="0">
                  <a:pos x="236" y="35"/>
                </a:cxn>
                <a:cxn ang="0">
                  <a:pos x="247" y="32"/>
                </a:cxn>
                <a:cxn ang="0">
                  <a:pos x="256" y="30"/>
                </a:cxn>
                <a:cxn ang="0">
                  <a:pos x="265" y="26"/>
                </a:cxn>
                <a:cxn ang="0">
                  <a:pos x="275" y="23"/>
                </a:cxn>
                <a:cxn ang="0">
                  <a:pos x="284" y="18"/>
                </a:cxn>
                <a:cxn ang="0">
                  <a:pos x="293" y="15"/>
                </a:cxn>
                <a:cxn ang="0">
                  <a:pos x="288" y="20"/>
                </a:cxn>
                <a:cxn ang="0">
                  <a:pos x="282" y="26"/>
                </a:cxn>
                <a:cxn ang="0">
                  <a:pos x="275" y="29"/>
                </a:cxn>
                <a:cxn ang="0">
                  <a:pos x="266" y="30"/>
                </a:cxn>
                <a:cxn ang="0">
                  <a:pos x="257" y="33"/>
                </a:cxn>
                <a:cxn ang="0">
                  <a:pos x="248" y="36"/>
                </a:cxn>
                <a:cxn ang="0">
                  <a:pos x="239" y="39"/>
                </a:cxn>
                <a:cxn ang="0">
                  <a:pos x="230" y="42"/>
                </a:cxn>
                <a:cxn ang="0">
                  <a:pos x="220" y="44"/>
                </a:cxn>
                <a:cxn ang="0">
                  <a:pos x="211" y="45"/>
                </a:cxn>
                <a:cxn ang="0">
                  <a:pos x="201" y="47"/>
                </a:cxn>
                <a:cxn ang="0">
                  <a:pos x="192" y="48"/>
                </a:cxn>
                <a:cxn ang="0">
                  <a:pos x="181" y="48"/>
                </a:cxn>
                <a:cxn ang="0">
                  <a:pos x="171" y="50"/>
                </a:cxn>
                <a:cxn ang="0">
                  <a:pos x="159" y="48"/>
                </a:cxn>
                <a:cxn ang="0">
                  <a:pos x="144" y="48"/>
                </a:cxn>
                <a:cxn ang="0">
                  <a:pos x="129" y="47"/>
                </a:cxn>
                <a:cxn ang="0">
                  <a:pos x="114" y="45"/>
                </a:cxn>
                <a:cxn ang="0">
                  <a:pos x="101" y="42"/>
                </a:cxn>
                <a:cxn ang="0">
                  <a:pos x="86" y="39"/>
                </a:cxn>
                <a:cxn ang="0">
                  <a:pos x="73" y="36"/>
                </a:cxn>
                <a:cxn ang="0">
                  <a:pos x="59" y="33"/>
                </a:cxn>
                <a:cxn ang="0">
                  <a:pos x="47" y="29"/>
                </a:cxn>
                <a:cxn ang="0">
                  <a:pos x="34" y="23"/>
                </a:cxn>
                <a:cxn ang="0">
                  <a:pos x="23" y="17"/>
                </a:cxn>
                <a:cxn ang="0">
                  <a:pos x="11" y="11"/>
                </a:cxn>
                <a:cxn ang="0">
                  <a:pos x="1" y="5"/>
                </a:cxn>
                <a:cxn ang="0">
                  <a:pos x="0" y="0"/>
                </a:cxn>
                <a:cxn ang="0">
                  <a:pos x="8" y="3"/>
                </a:cxn>
                <a:cxn ang="0">
                  <a:pos x="19" y="9"/>
                </a:cxn>
                <a:cxn ang="0">
                  <a:pos x="29" y="15"/>
                </a:cxn>
                <a:cxn ang="0">
                  <a:pos x="41" y="20"/>
                </a:cxn>
                <a:cxn ang="0">
                  <a:pos x="53" y="24"/>
                </a:cxn>
                <a:cxn ang="0">
                  <a:pos x="65" y="29"/>
                </a:cxn>
                <a:cxn ang="0">
                  <a:pos x="77" y="33"/>
                </a:cxn>
                <a:cxn ang="0">
                  <a:pos x="90" y="36"/>
                </a:cxn>
                <a:cxn ang="0">
                  <a:pos x="104" y="38"/>
                </a:cxn>
                <a:cxn ang="0">
                  <a:pos x="117" y="41"/>
                </a:cxn>
                <a:cxn ang="0">
                  <a:pos x="131" y="42"/>
                </a:cxn>
                <a:cxn ang="0">
                  <a:pos x="145" y="44"/>
                </a:cxn>
                <a:cxn ang="0">
                  <a:pos x="159" y="44"/>
                </a:cxn>
              </a:cxnLst>
              <a:rect l="0" t="0" r="r" b="b"/>
              <a:pathLst>
                <a:path w="293" h="50">
                  <a:moveTo>
                    <a:pt x="162" y="44"/>
                  </a:moveTo>
                  <a:lnTo>
                    <a:pt x="165" y="44"/>
                  </a:lnTo>
                  <a:lnTo>
                    <a:pt x="166" y="44"/>
                  </a:lnTo>
                  <a:lnTo>
                    <a:pt x="169" y="44"/>
                  </a:lnTo>
                  <a:lnTo>
                    <a:pt x="171" y="44"/>
                  </a:lnTo>
                  <a:lnTo>
                    <a:pt x="174" y="44"/>
                  </a:lnTo>
                  <a:lnTo>
                    <a:pt x="175" y="44"/>
                  </a:lnTo>
                  <a:lnTo>
                    <a:pt x="178" y="44"/>
                  </a:lnTo>
                  <a:lnTo>
                    <a:pt x="180" y="44"/>
                  </a:lnTo>
                  <a:lnTo>
                    <a:pt x="183" y="42"/>
                  </a:lnTo>
                  <a:lnTo>
                    <a:pt x="186" y="42"/>
                  </a:lnTo>
                  <a:lnTo>
                    <a:pt x="187" y="42"/>
                  </a:lnTo>
                  <a:lnTo>
                    <a:pt x="189" y="42"/>
                  </a:lnTo>
                  <a:lnTo>
                    <a:pt x="192" y="42"/>
                  </a:lnTo>
                  <a:lnTo>
                    <a:pt x="193" y="42"/>
                  </a:lnTo>
                  <a:lnTo>
                    <a:pt x="196" y="41"/>
                  </a:lnTo>
                  <a:lnTo>
                    <a:pt x="198" y="41"/>
                  </a:lnTo>
                  <a:lnTo>
                    <a:pt x="201" y="41"/>
                  </a:lnTo>
                  <a:lnTo>
                    <a:pt x="202" y="41"/>
                  </a:lnTo>
                  <a:lnTo>
                    <a:pt x="205" y="41"/>
                  </a:lnTo>
                  <a:lnTo>
                    <a:pt x="206" y="41"/>
                  </a:lnTo>
                  <a:lnTo>
                    <a:pt x="209" y="39"/>
                  </a:lnTo>
                  <a:lnTo>
                    <a:pt x="211" y="39"/>
                  </a:lnTo>
                  <a:lnTo>
                    <a:pt x="212" y="39"/>
                  </a:lnTo>
                  <a:lnTo>
                    <a:pt x="215" y="39"/>
                  </a:lnTo>
                  <a:lnTo>
                    <a:pt x="217" y="39"/>
                  </a:lnTo>
                  <a:lnTo>
                    <a:pt x="220" y="38"/>
                  </a:lnTo>
                  <a:lnTo>
                    <a:pt x="221" y="38"/>
                  </a:lnTo>
                  <a:lnTo>
                    <a:pt x="223" y="38"/>
                  </a:lnTo>
                  <a:lnTo>
                    <a:pt x="226" y="36"/>
                  </a:lnTo>
                  <a:lnTo>
                    <a:pt x="227" y="36"/>
                  </a:lnTo>
                  <a:lnTo>
                    <a:pt x="230" y="36"/>
                  </a:lnTo>
                  <a:lnTo>
                    <a:pt x="232" y="36"/>
                  </a:lnTo>
                  <a:lnTo>
                    <a:pt x="235" y="35"/>
                  </a:lnTo>
                  <a:lnTo>
                    <a:pt x="236" y="35"/>
                  </a:lnTo>
                  <a:lnTo>
                    <a:pt x="238" y="35"/>
                  </a:lnTo>
                  <a:lnTo>
                    <a:pt x="241" y="33"/>
                  </a:lnTo>
                  <a:lnTo>
                    <a:pt x="242" y="33"/>
                  </a:lnTo>
                  <a:lnTo>
                    <a:pt x="244" y="33"/>
                  </a:lnTo>
                  <a:lnTo>
                    <a:pt x="247" y="32"/>
                  </a:lnTo>
                  <a:lnTo>
                    <a:pt x="248" y="32"/>
                  </a:lnTo>
                  <a:lnTo>
                    <a:pt x="250" y="32"/>
                  </a:lnTo>
                  <a:lnTo>
                    <a:pt x="251" y="30"/>
                  </a:lnTo>
                  <a:lnTo>
                    <a:pt x="254" y="30"/>
                  </a:lnTo>
                  <a:lnTo>
                    <a:pt x="256" y="30"/>
                  </a:lnTo>
                  <a:lnTo>
                    <a:pt x="259" y="29"/>
                  </a:lnTo>
                  <a:lnTo>
                    <a:pt x="260" y="29"/>
                  </a:lnTo>
                  <a:lnTo>
                    <a:pt x="262" y="27"/>
                  </a:lnTo>
                  <a:lnTo>
                    <a:pt x="263" y="27"/>
                  </a:lnTo>
                  <a:lnTo>
                    <a:pt x="265" y="26"/>
                  </a:lnTo>
                  <a:lnTo>
                    <a:pt x="268" y="26"/>
                  </a:lnTo>
                  <a:lnTo>
                    <a:pt x="269" y="24"/>
                  </a:lnTo>
                  <a:lnTo>
                    <a:pt x="271" y="24"/>
                  </a:lnTo>
                  <a:lnTo>
                    <a:pt x="273" y="23"/>
                  </a:lnTo>
                  <a:lnTo>
                    <a:pt x="275" y="23"/>
                  </a:lnTo>
                  <a:lnTo>
                    <a:pt x="276" y="21"/>
                  </a:lnTo>
                  <a:lnTo>
                    <a:pt x="278" y="21"/>
                  </a:lnTo>
                  <a:lnTo>
                    <a:pt x="279" y="20"/>
                  </a:lnTo>
                  <a:lnTo>
                    <a:pt x="282" y="20"/>
                  </a:lnTo>
                  <a:lnTo>
                    <a:pt x="284" y="18"/>
                  </a:lnTo>
                  <a:lnTo>
                    <a:pt x="285" y="18"/>
                  </a:lnTo>
                  <a:lnTo>
                    <a:pt x="287" y="17"/>
                  </a:lnTo>
                  <a:lnTo>
                    <a:pt x="288" y="17"/>
                  </a:lnTo>
                  <a:lnTo>
                    <a:pt x="291" y="15"/>
                  </a:lnTo>
                  <a:lnTo>
                    <a:pt x="293" y="15"/>
                  </a:lnTo>
                  <a:lnTo>
                    <a:pt x="291" y="17"/>
                  </a:lnTo>
                  <a:lnTo>
                    <a:pt x="290" y="18"/>
                  </a:lnTo>
                  <a:lnTo>
                    <a:pt x="290" y="18"/>
                  </a:lnTo>
                  <a:lnTo>
                    <a:pt x="288" y="20"/>
                  </a:lnTo>
                  <a:lnTo>
                    <a:pt x="288" y="20"/>
                  </a:lnTo>
                  <a:lnTo>
                    <a:pt x="288" y="21"/>
                  </a:lnTo>
                  <a:lnTo>
                    <a:pt x="287" y="23"/>
                  </a:lnTo>
                  <a:lnTo>
                    <a:pt x="287" y="24"/>
                  </a:lnTo>
                  <a:lnTo>
                    <a:pt x="284" y="24"/>
                  </a:lnTo>
                  <a:lnTo>
                    <a:pt x="282" y="26"/>
                  </a:lnTo>
                  <a:lnTo>
                    <a:pt x="281" y="26"/>
                  </a:lnTo>
                  <a:lnTo>
                    <a:pt x="279" y="26"/>
                  </a:lnTo>
                  <a:lnTo>
                    <a:pt x="278" y="27"/>
                  </a:lnTo>
                  <a:lnTo>
                    <a:pt x="276" y="27"/>
                  </a:lnTo>
                  <a:lnTo>
                    <a:pt x="275" y="29"/>
                  </a:lnTo>
                  <a:lnTo>
                    <a:pt x="273" y="29"/>
                  </a:lnTo>
                  <a:lnTo>
                    <a:pt x="272" y="29"/>
                  </a:lnTo>
                  <a:lnTo>
                    <a:pt x="269" y="30"/>
                  </a:lnTo>
                  <a:lnTo>
                    <a:pt x="268" y="30"/>
                  </a:lnTo>
                  <a:lnTo>
                    <a:pt x="266" y="30"/>
                  </a:lnTo>
                  <a:lnTo>
                    <a:pt x="265" y="32"/>
                  </a:lnTo>
                  <a:lnTo>
                    <a:pt x="263" y="32"/>
                  </a:lnTo>
                  <a:lnTo>
                    <a:pt x="262" y="33"/>
                  </a:lnTo>
                  <a:lnTo>
                    <a:pt x="259" y="33"/>
                  </a:lnTo>
                  <a:lnTo>
                    <a:pt x="257" y="33"/>
                  </a:lnTo>
                  <a:lnTo>
                    <a:pt x="256" y="35"/>
                  </a:lnTo>
                  <a:lnTo>
                    <a:pt x="254" y="35"/>
                  </a:lnTo>
                  <a:lnTo>
                    <a:pt x="253" y="36"/>
                  </a:lnTo>
                  <a:lnTo>
                    <a:pt x="251" y="36"/>
                  </a:lnTo>
                  <a:lnTo>
                    <a:pt x="248" y="36"/>
                  </a:lnTo>
                  <a:lnTo>
                    <a:pt x="247" y="38"/>
                  </a:lnTo>
                  <a:lnTo>
                    <a:pt x="245" y="38"/>
                  </a:lnTo>
                  <a:lnTo>
                    <a:pt x="242" y="38"/>
                  </a:lnTo>
                  <a:lnTo>
                    <a:pt x="241" y="39"/>
                  </a:lnTo>
                  <a:lnTo>
                    <a:pt x="239" y="39"/>
                  </a:lnTo>
                  <a:lnTo>
                    <a:pt x="238" y="39"/>
                  </a:lnTo>
                  <a:lnTo>
                    <a:pt x="236" y="41"/>
                  </a:lnTo>
                  <a:lnTo>
                    <a:pt x="233" y="41"/>
                  </a:lnTo>
                  <a:lnTo>
                    <a:pt x="232" y="41"/>
                  </a:lnTo>
                  <a:lnTo>
                    <a:pt x="230" y="42"/>
                  </a:lnTo>
                  <a:lnTo>
                    <a:pt x="227" y="42"/>
                  </a:lnTo>
                  <a:lnTo>
                    <a:pt x="226" y="42"/>
                  </a:lnTo>
                  <a:lnTo>
                    <a:pt x="224" y="42"/>
                  </a:lnTo>
                  <a:lnTo>
                    <a:pt x="221" y="44"/>
                  </a:lnTo>
                  <a:lnTo>
                    <a:pt x="220" y="44"/>
                  </a:lnTo>
                  <a:lnTo>
                    <a:pt x="218" y="44"/>
                  </a:lnTo>
                  <a:lnTo>
                    <a:pt x="217" y="44"/>
                  </a:lnTo>
                  <a:lnTo>
                    <a:pt x="214" y="45"/>
                  </a:lnTo>
                  <a:lnTo>
                    <a:pt x="212" y="45"/>
                  </a:lnTo>
                  <a:lnTo>
                    <a:pt x="211" y="45"/>
                  </a:lnTo>
                  <a:lnTo>
                    <a:pt x="209" y="45"/>
                  </a:lnTo>
                  <a:lnTo>
                    <a:pt x="206" y="45"/>
                  </a:lnTo>
                  <a:lnTo>
                    <a:pt x="205" y="45"/>
                  </a:lnTo>
                  <a:lnTo>
                    <a:pt x="204" y="47"/>
                  </a:lnTo>
                  <a:lnTo>
                    <a:pt x="201" y="47"/>
                  </a:lnTo>
                  <a:lnTo>
                    <a:pt x="199" y="47"/>
                  </a:lnTo>
                  <a:lnTo>
                    <a:pt x="198" y="47"/>
                  </a:lnTo>
                  <a:lnTo>
                    <a:pt x="195" y="48"/>
                  </a:lnTo>
                  <a:lnTo>
                    <a:pt x="193" y="48"/>
                  </a:lnTo>
                  <a:lnTo>
                    <a:pt x="192" y="48"/>
                  </a:lnTo>
                  <a:lnTo>
                    <a:pt x="189" y="48"/>
                  </a:lnTo>
                  <a:lnTo>
                    <a:pt x="187" y="48"/>
                  </a:lnTo>
                  <a:lnTo>
                    <a:pt x="186" y="48"/>
                  </a:lnTo>
                  <a:lnTo>
                    <a:pt x="183" y="48"/>
                  </a:lnTo>
                  <a:lnTo>
                    <a:pt x="181" y="48"/>
                  </a:lnTo>
                  <a:lnTo>
                    <a:pt x="180" y="48"/>
                  </a:lnTo>
                  <a:lnTo>
                    <a:pt x="177" y="48"/>
                  </a:lnTo>
                  <a:lnTo>
                    <a:pt x="175" y="50"/>
                  </a:lnTo>
                  <a:lnTo>
                    <a:pt x="174" y="50"/>
                  </a:lnTo>
                  <a:lnTo>
                    <a:pt x="171" y="50"/>
                  </a:lnTo>
                  <a:lnTo>
                    <a:pt x="169" y="50"/>
                  </a:lnTo>
                  <a:lnTo>
                    <a:pt x="168" y="50"/>
                  </a:lnTo>
                  <a:lnTo>
                    <a:pt x="165" y="50"/>
                  </a:lnTo>
                  <a:lnTo>
                    <a:pt x="162" y="50"/>
                  </a:lnTo>
                  <a:lnTo>
                    <a:pt x="159" y="48"/>
                  </a:lnTo>
                  <a:lnTo>
                    <a:pt x="156" y="48"/>
                  </a:lnTo>
                  <a:lnTo>
                    <a:pt x="153" y="48"/>
                  </a:lnTo>
                  <a:lnTo>
                    <a:pt x="150" y="48"/>
                  </a:lnTo>
                  <a:lnTo>
                    <a:pt x="147" y="48"/>
                  </a:lnTo>
                  <a:lnTo>
                    <a:pt x="144" y="48"/>
                  </a:lnTo>
                  <a:lnTo>
                    <a:pt x="141" y="48"/>
                  </a:lnTo>
                  <a:lnTo>
                    <a:pt x="138" y="48"/>
                  </a:lnTo>
                  <a:lnTo>
                    <a:pt x="135" y="48"/>
                  </a:lnTo>
                  <a:lnTo>
                    <a:pt x="132" y="47"/>
                  </a:lnTo>
                  <a:lnTo>
                    <a:pt x="129" y="47"/>
                  </a:lnTo>
                  <a:lnTo>
                    <a:pt x="126" y="47"/>
                  </a:lnTo>
                  <a:lnTo>
                    <a:pt x="123" y="47"/>
                  </a:lnTo>
                  <a:lnTo>
                    <a:pt x="120" y="47"/>
                  </a:lnTo>
                  <a:lnTo>
                    <a:pt x="117" y="45"/>
                  </a:lnTo>
                  <a:lnTo>
                    <a:pt x="114" y="45"/>
                  </a:lnTo>
                  <a:lnTo>
                    <a:pt x="111" y="45"/>
                  </a:lnTo>
                  <a:lnTo>
                    <a:pt x="108" y="44"/>
                  </a:lnTo>
                  <a:lnTo>
                    <a:pt x="105" y="44"/>
                  </a:lnTo>
                  <a:lnTo>
                    <a:pt x="102" y="44"/>
                  </a:lnTo>
                  <a:lnTo>
                    <a:pt x="101" y="42"/>
                  </a:lnTo>
                  <a:lnTo>
                    <a:pt x="98" y="42"/>
                  </a:lnTo>
                  <a:lnTo>
                    <a:pt x="95" y="42"/>
                  </a:lnTo>
                  <a:lnTo>
                    <a:pt x="92" y="41"/>
                  </a:lnTo>
                  <a:lnTo>
                    <a:pt x="89" y="41"/>
                  </a:lnTo>
                  <a:lnTo>
                    <a:pt x="86" y="39"/>
                  </a:lnTo>
                  <a:lnTo>
                    <a:pt x="83" y="39"/>
                  </a:lnTo>
                  <a:lnTo>
                    <a:pt x="80" y="39"/>
                  </a:lnTo>
                  <a:lnTo>
                    <a:pt x="78" y="38"/>
                  </a:lnTo>
                  <a:lnTo>
                    <a:pt x="75" y="38"/>
                  </a:lnTo>
                  <a:lnTo>
                    <a:pt x="73" y="36"/>
                  </a:lnTo>
                  <a:lnTo>
                    <a:pt x="70" y="36"/>
                  </a:lnTo>
                  <a:lnTo>
                    <a:pt x="68" y="35"/>
                  </a:lnTo>
                  <a:lnTo>
                    <a:pt x="65" y="35"/>
                  </a:lnTo>
                  <a:lnTo>
                    <a:pt x="62" y="33"/>
                  </a:lnTo>
                  <a:lnTo>
                    <a:pt x="59" y="33"/>
                  </a:lnTo>
                  <a:lnTo>
                    <a:pt x="58" y="32"/>
                  </a:lnTo>
                  <a:lnTo>
                    <a:pt x="55" y="30"/>
                  </a:lnTo>
                  <a:lnTo>
                    <a:pt x="52" y="30"/>
                  </a:lnTo>
                  <a:lnTo>
                    <a:pt x="50" y="29"/>
                  </a:lnTo>
                  <a:lnTo>
                    <a:pt x="47" y="29"/>
                  </a:lnTo>
                  <a:lnTo>
                    <a:pt x="44" y="27"/>
                  </a:lnTo>
                  <a:lnTo>
                    <a:pt x="43" y="26"/>
                  </a:lnTo>
                  <a:lnTo>
                    <a:pt x="40" y="26"/>
                  </a:lnTo>
                  <a:lnTo>
                    <a:pt x="37" y="24"/>
                  </a:lnTo>
                  <a:lnTo>
                    <a:pt x="34" y="23"/>
                  </a:lnTo>
                  <a:lnTo>
                    <a:pt x="32" y="21"/>
                  </a:lnTo>
                  <a:lnTo>
                    <a:pt x="31" y="21"/>
                  </a:lnTo>
                  <a:lnTo>
                    <a:pt x="28" y="20"/>
                  </a:lnTo>
                  <a:lnTo>
                    <a:pt x="25" y="18"/>
                  </a:lnTo>
                  <a:lnTo>
                    <a:pt x="23" y="17"/>
                  </a:lnTo>
                  <a:lnTo>
                    <a:pt x="20" y="17"/>
                  </a:lnTo>
                  <a:lnTo>
                    <a:pt x="19" y="15"/>
                  </a:lnTo>
                  <a:lnTo>
                    <a:pt x="16" y="14"/>
                  </a:lnTo>
                  <a:lnTo>
                    <a:pt x="14" y="12"/>
                  </a:lnTo>
                  <a:lnTo>
                    <a:pt x="11" y="11"/>
                  </a:lnTo>
                  <a:lnTo>
                    <a:pt x="10" y="11"/>
                  </a:lnTo>
                  <a:lnTo>
                    <a:pt x="8" y="9"/>
                  </a:lnTo>
                  <a:lnTo>
                    <a:pt x="6" y="8"/>
                  </a:lnTo>
                  <a:lnTo>
                    <a:pt x="4" y="6"/>
                  </a:lnTo>
                  <a:lnTo>
                    <a:pt x="1" y="5"/>
                  </a:lnTo>
                  <a:lnTo>
                    <a:pt x="0" y="3"/>
                  </a:lnTo>
                  <a:lnTo>
                    <a:pt x="0" y="3"/>
                  </a:lnTo>
                  <a:lnTo>
                    <a:pt x="0" y="2"/>
                  </a:lnTo>
                  <a:lnTo>
                    <a:pt x="0" y="0"/>
                  </a:lnTo>
                  <a:lnTo>
                    <a:pt x="0" y="0"/>
                  </a:lnTo>
                  <a:lnTo>
                    <a:pt x="1" y="0"/>
                  </a:lnTo>
                  <a:lnTo>
                    <a:pt x="3" y="0"/>
                  </a:lnTo>
                  <a:lnTo>
                    <a:pt x="6" y="0"/>
                  </a:lnTo>
                  <a:lnTo>
                    <a:pt x="7" y="2"/>
                  </a:lnTo>
                  <a:lnTo>
                    <a:pt x="8" y="3"/>
                  </a:lnTo>
                  <a:lnTo>
                    <a:pt x="11" y="5"/>
                  </a:lnTo>
                  <a:lnTo>
                    <a:pt x="13" y="6"/>
                  </a:lnTo>
                  <a:lnTo>
                    <a:pt x="14" y="8"/>
                  </a:lnTo>
                  <a:lnTo>
                    <a:pt x="17" y="8"/>
                  </a:lnTo>
                  <a:lnTo>
                    <a:pt x="19" y="9"/>
                  </a:lnTo>
                  <a:lnTo>
                    <a:pt x="22" y="11"/>
                  </a:lnTo>
                  <a:lnTo>
                    <a:pt x="23" y="12"/>
                  </a:lnTo>
                  <a:lnTo>
                    <a:pt x="25" y="12"/>
                  </a:lnTo>
                  <a:lnTo>
                    <a:pt x="28" y="14"/>
                  </a:lnTo>
                  <a:lnTo>
                    <a:pt x="29" y="15"/>
                  </a:lnTo>
                  <a:lnTo>
                    <a:pt x="32" y="17"/>
                  </a:lnTo>
                  <a:lnTo>
                    <a:pt x="34" y="17"/>
                  </a:lnTo>
                  <a:lnTo>
                    <a:pt x="37" y="18"/>
                  </a:lnTo>
                  <a:lnTo>
                    <a:pt x="38" y="20"/>
                  </a:lnTo>
                  <a:lnTo>
                    <a:pt x="41" y="20"/>
                  </a:lnTo>
                  <a:lnTo>
                    <a:pt x="43" y="21"/>
                  </a:lnTo>
                  <a:lnTo>
                    <a:pt x="46" y="23"/>
                  </a:lnTo>
                  <a:lnTo>
                    <a:pt x="47" y="23"/>
                  </a:lnTo>
                  <a:lnTo>
                    <a:pt x="50" y="24"/>
                  </a:lnTo>
                  <a:lnTo>
                    <a:pt x="53" y="24"/>
                  </a:lnTo>
                  <a:lnTo>
                    <a:pt x="55" y="26"/>
                  </a:lnTo>
                  <a:lnTo>
                    <a:pt x="58" y="26"/>
                  </a:lnTo>
                  <a:lnTo>
                    <a:pt x="61" y="27"/>
                  </a:lnTo>
                  <a:lnTo>
                    <a:pt x="62" y="29"/>
                  </a:lnTo>
                  <a:lnTo>
                    <a:pt x="65" y="29"/>
                  </a:lnTo>
                  <a:lnTo>
                    <a:pt x="68" y="30"/>
                  </a:lnTo>
                  <a:lnTo>
                    <a:pt x="70" y="30"/>
                  </a:lnTo>
                  <a:lnTo>
                    <a:pt x="73" y="32"/>
                  </a:lnTo>
                  <a:lnTo>
                    <a:pt x="74" y="32"/>
                  </a:lnTo>
                  <a:lnTo>
                    <a:pt x="77" y="33"/>
                  </a:lnTo>
                  <a:lnTo>
                    <a:pt x="80" y="33"/>
                  </a:lnTo>
                  <a:lnTo>
                    <a:pt x="83" y="33"/>
                  </a:lnTo>
                  <a:lnTo>
                    <a:pt x="84" y="35"/>
                  </a:lnTo>
                  <a:lnTo>
                    <a:pt x="87" y="35"/>
                  </a:lnTo>
                  <a:lnTo>
                    <a:pt x="90" y="36"/>
                  </a:lnTo>
                  <a:lnTo>
                    <a:pt x="93" y="36"/>
                  </a:lnTo>
                  <a:lnTo>
                    <a:pt x="96" y="36"/>
                  </a:lnTo>
                  <a:lnTo>
                    <a:pt x="98" y="38"/>
                  </a:lnTo>
                  <a:lnTo>
                    <a:pt x="101" y="38"/>
                  </a:lnTo>
                  <a:lnTo>
                    <a:pt x="104" y="38"/>
                  </a:lnTo>
                  <a:lnTo>
                    <a:pt x="107" y="39"/>
                  </a:lnTo>
                  <a:lnTo>
                    <a:pt x="110" y="39"/>
                  </a:lnTo>
                  <a:lnTo>
                    <a:pt x="111" y="39"/>
                  </a:lnTo>
                  <a:lnTo>
                    <a:pt x="114" y="41"/>
                  </a:lnTo>
                  <a:lnTo>
                    <a:pt x="117" y="41"/>
                  </a:lnTo>
                  <a:lnTo>
                    <a:pt x="120" y="41"/>
                  </a:lnTo>
                  <a:lnTo>
                    <a:pt x="123" y="41"/>
                  </a:lnTo>
                  <a:lnTo>
                    <a:pt x="126" y="41"/>
                  </a:lnTo>
                  <a:lnTo>
                    <a:pt x="129" y="42"/>
                  </a:lnTo>
                  <a:lnTo>
                    <a:pt x="131" y="42"/>
                  </a:lnTo>
                  <a:lnTo>
                    <a:pt x="134" y="42"/>
                  </a:lnTo>
                  <a:lnTo>
                    <a:pt x="137" y="42"/>
                  </a:lnTo>
                  <a:lnTo>
                    <a:pt x="140" y="42"/>
                  </a:lnTo>
                  <a:lnTo>
                    <a:pt x="142" y="42"/>
                  </a:lnTo>
                  <a:lnTo>
                    <a:pt x="145" y="44"/>
                  </a:lnTo>
                  <a:lnTo>
                    <a:pt x="148" y="44"/>
                  </a:lnTo>
                  <a:lnTo>
                    <a:pt x="151" y="44"/>
                  </a:lnTo>
                  <a:lnTo>
                    <a:pt x="153" y="44"/>
                  </a:lnTo>
                  <a:lnTo>
                    <a:pt x="156" y="44"/>
                  </a:lnTo>
                  <a:lnTo>
                    <a:pt x="159" y="44"/>
                  </a:lnTo>
                  <a:lnTo>
                    <a:pt x="162" y="44"/>
                  </a:lnTo>
                  <a:lnTo>
                    <a:pt x="162" y="44"/>
                  </a:lnTo>
                  <a:close/>
                </a:path>
              </a:pathLst>
            </a:custGeom>
            <a:solidFill>
              <a:srgbClr val="B0C2B0"/>
            </a:solidFill>
            <a:ln w="9525">
              <a:noFill/>
              <a:round/>
              <a:headEnd/>
              <a:tailEnd/>
            </a:ln>
          </p:spPr>
          <p:txBody>
            <a:bodyPr>
              <a:prstTxWarp prst="textNoShape">
                <a:avLst/>
              </a:prstTxWarp>
            </a:bodyPr>
            <a:lstStyle/>
            <a:p>
              <a:endParaRPr lang="en-US"/>
            </a:p>
          </p:txBody>
        </p:sp>
        <p:sp>
          <p:nvSpPr>
            <p:cNvPr id="3840318" name="Freeform 318"/>
            <p:cNvSpPr>
              <a:spLocks/>
            </p:cNvSpPr>
            <p:nvPr/>
          </p:nvSpPr>
          <p:spPr bwMode="auto">
            <a:xfrm>
              <a:off x="2060" y="1733"/>
              <a:ext cx="31" cy="31"/>
            </a:xfrm>
            <a:custGeom>
              <a:avLst/>
              <a:gdLst/>
              <a:ahLst/>
              <a:cxnLst>
                <a:cxn ang="0">
                  <a:pos x="18" y="31"/>
                </a:cxn>
                <a:cxn ang="0">
                  <a:pos x="21" y="31"/>
                </a:cxn>
                <a:cxn ang="0">
                  <a:pos x="24" y="29"/>
                </a:cxn>
                <a:cxn ang="0">
                  <a:pos x="27" y="28"/>
                </a:cxn>
                <a:cxn ang="0">
                  <a:pos x="28" y="25"/>
                </a:cxn>
                <a:cxn ang="0">
                  <a:pos x="30" y="23"/>
                </a:cxn>
                <a:cxn ang="0">
                  <a:pos x="31" y="20"/>
                </a:cxn>
                <a:cxn ang="0">
                  <a:pos x="31" y="17"/>
                </a:cxn>
                <a:cxn ang="0">
                  <a:pos x="31" y="13"/>
                </a:cxn>
                <a:cxn ang="0">
                  <a:pos x="31" y="10"/>
                </a:cxn>
                <a:cxn ang="0">
                  <a:pos x="30" y="8"/>
                </a:cxn>
                <a:cxn ang="0">
                  <a:pos x="28" y="6"/>
                </a:cxn>
                <a:cxn ang="0">
                  <a:pos x="27" y="3"/>
                </a:cxn>
                <a:cxn ang="0">
                  <a:pos x="24" y="1"/>
                </a:cxn>
                <a:cxn ang="0">
                  <a:pos x="21" y="1"/>
                </a:cxn>
                <a:cxn ang="0">
                  <a:pos x="18" y="0"/>
                </a:cxn>
                <a:cxn ang="0">
                  <a:pos x="15" y="0"/>
                </a:cxn>
                <a:cxn ang="0">
                  <a:pos x="12" y="1"/>
                </a:cxn>
                <a:cxn ang="0">
                  <a:pos x="9" y="1"/>
                </a:cxn>
                <a:cxn ang="0">
                  <a:pos x="6" y="3"/>
                </a:cxn>
                <a:cxn ang="0">
                  <a:pos x="5" y="6"/>
                </a:cxn>
                <a:cxn ang="0">
                  <a:pos x="3" y="8"/>
                </a:cxn>
                <a:cxn ang="0">
                  <a:pos x="2" y="10"/>
                </a:cxn>
                <a:cxn ang="0">
                  <a:pos x="0" y="13"/>
                </a:cxn>
                <a:cxn ang="0">
                  <a:pos x="0" y="17"/>
                </a:cxn>
                <a:cxn ang="0">
                  <a:pos x="2" y="20"/>
                </a:cxn>
                <a:cxn ang="0">
                  <a:pos x="3" y="23"/>
                </a:cxn>
                <a:cxn ang="0">
                  <a:pos x="5" y="25"/>
                </a:cxn>
                <a:cxn ang="0">
                  <a:pos x="6" y="28"/>
                </a:cxn>
                <a:cxn ang="0">
                  <a:pos x="9" y="29"/>
                </a:cxn>
                <a:cxn ang="0">
                  <a:pos x="12" y="31"/>
                </a:cxn>
                <a:cxn ang="0">
                  <a:pos x="15" y="31"/>
                </a:cxn>
                <a:cxn ang="0">
                  <a:pos x="16" y="31"/>
                </a:cxn>
              </a:cxnLst>
              <a:rect l="0" t="0" r="r" b="b"/>
              <a:pathLst>
                <a:path w="31" h="31">
                  <a:moveTo>
                    <a:pt x="16" y="31"/>
                  </a:moveTo>
                  <a:lnTo>
                    <a:pt x="18" y="31"/>
                  </a:lnTo>
                  <a:lnTo>
                    <a:pt x="19" y="31"/>
                  </a:lnTo>
                  <a:lnTo>
                    <a:pt x="21" y="31"/>
                  </a:lnTo>
                  <a:lnTo>
                    <a:pt x="22" y="29"/>
                  </a:lnTo>
                  <a:lnTo>
                    <a:pt x="24" y="29"/>
                  </a:lnTo>
                  <a:lnTo>
                    <a:pt x="25" y="28"/>
                  </a:lnTo>
                  <a:lnTo>
                    <a:pt x="27" y="28"/>
                  </a:lnTo>
                  <a:lnTo>
                    <a:pt x="27" y="26"/>
                  </a:lnTo>
                  <a:lnTo>
                    <a:pt x="28" y="25"/>
                  </a:lnTo>
                  <a:lnTo>
                    <a:pt x="30" y="25"/>
                  </a:lnTo>
                  <a:lnTo>
                    <a:pt x="30" y="23"/>
                  </a:lnTo>
                  <a:lnTo>
                    <a:pt x="30" y="22"/>
                  </a:lnTo>
                  <a:lnTo>
                    <a:pt x="31" y="20"/>
                  </a:lnTo>
                  <a:lnTo>
                    <a:pt x="31" y="19"/>
                  </a:lnTo>
                  <a:lnTo>
                    <a:pt x="31" y="17"/>
                  </a:lnTo>
                  <a:lnTo>
                    <a:pt x="31" y="16"/>
                  </a:lnTo>
                  <a:lnTo>
                    <a:pt x="31" y="13"/>
                  </a:lnTo>
                  <a:lnTo>
                    <a:pt x="31" y="11"/>
                  </a:lnTo>
                  <a:lnTo>
                    <a:pt x="31" y="10"/>
                  </a:lnTo>
                  <a:lnTo>
                    <a:pt x="30" y="8"/>
                  </a:lnTo>
                  <a:lnTo>
                    <a:pt x="30" y="8"/>
                  </a:lnTo>
                  <a:lnTo>
                    <a:pt x="30" y="7"/>
                  </a:lnTo>
                  <a:lnTo>
                    <a:pt x="28" y="6"/>
                  </a:lnTo>
                  <a:lnTo>
                    <a:pt x="27" y="4"/>
                  </a:lnTo>
                  <a:lnTo>
                    <a:pt x="27" y="3"/>
                  </a:lnTo>
                  <a:lnTo>
                    <a:pt x="25" y="3"/>
                  </a:lnTo>
                  <a:lnTo>
                    <a:pt x="24" y="1"/>
                  </a:lnTo>
                  <a:lnTo>
                    <a:pt x="22" y="1"/>
                  </a:lnTo>
                  <a:lnTo>
                    <a:pt x="21" y="1"/>
                  </a:lnTo>
                  <a:lnTo>
                    <a:pt x="19" y="0"/>
                  </a:lnTo>
                  <a:lnTo>
                    <a:pt x="18" y="0"/>
                  </a:lnTo>
                  <a:lnTo>
                    <a:pt x="16" y="0"/>
                  </a:lnTo>
                  <a:lnTo>
                    <a:pt x="15" y="0"/>
                  </a:lnTo>
                  <a:lnTo>
                    <a:pt x="14" y="0"/>
                  </a:lnTo>
                  <a:lnTo>
                    <a:pt x="12" y="1"/>
                  </a:lnTo>
                  <a:lnTo>
                    <a:pt x="11" y="1"/>
                  </a:lnTo>
                  <a:lnTo>
                    <a:pt x="9" y="1"/>
                  </a:lnTo>
                  <a:lnTo>
                    <a:pt x="8" y="3"/>
                  </a:lnTo>
                  <a:lnTo>
                    <a:pt x="6" y="3"/>
                  </a:lnTo>
                  <a:lnTo>
                    <a:pt x="5" y="4"/>
                  </a:lnTo>
                  <a:lnTo>
                    <a:pt x="5" y="6"/>
                  </a:lnTo>
                  <a:lnTo>
                    <a:pt x="3" y="7"/>
                  </a:lnTo>
                  <a:lnTo>
                    <a:pt x="3" y="8"/>
                  </a:lnTo>
                  <a:lnTo>
                    <a:pt x="2" y="8"/>
                  </a:lnTo>
                  <a:lnTo>
                    <a:pt x="2" y="10"/>
                  </a:lnTo>
                  <a:lnTo>
                    <a:pt x="2" y="11"/>
                  </a:lnTo>
                  <a:lnTo>
                    <a:pt x="0" y="13"/>
                  </a:lnTo>
                  <a:lnTo>
                    <a:pt x="0" y="16"/>
                  </a:lnTo>
                  <a:lnTo>
                    <a:pt x="0" y="17"/>
                  </a:lnTo>
                  <a:lnTo>
                    <a:pt x="2" y="19"/>
                  </a:lnTo>
                  <a:lnTo>
                    <a:pt x="2" y="20"/>
                  </a:lnTo>
                  <a:lnTo>
                    <a:pt x="2" y="22"/>
                  </a:lnTo>
                  <a:lnTo>
                    <a:pt x="3" y="23"/>
                  </a:lnTo>
                  <a:lnTo>
                    <a:pt x="3" y="25"/>
                  </a:lnTo>
                  <a:lnTo>
                    <a:pt x="5" y="25"/>
                  </a:lnTo>
                  <a:lnTo>
                    <a:pt x="5" y="26"/>
                  </a:lnTo>
                  <a:lnTo>
                    <a:pt x="6" y="28"/>
                  </a:lnTo>
                  <a:lnTo>
                    <a:pt x="8" y="28"/>
                  </a:lnTo>
                  <a:lnTo>
                    <a:pt x="9" y="29"/>
                  </a:lnTo>
                  <a:lnTo>
                    <a:pt x="11" y="29"/>
                  </a:lnTo>
                  <a:lnTo>
                    <a:pt x="12" y="31"/>
                  </a:lnTo>
                  <a:lnTo>
                    <a:pt x="14" y="31"/>
                  </a:lnTo>
                  <a:lnTo>
                    <a:pt x="15" y="31"/>
                  </a:lnTo>
                  <a:lnTo>
                    <a:pt x="16" y="31"/>
                  </a:lnTo>
                  <a:lnTo>
                    <a:pt x="16" y="31"/>
                  </a:lnTo>
                  <a:close/>
                </a:path>
              </a:pathLst>
            </a:custGeom>
            <a:solidFill>
              <a:srgbClr val="009999"/>
            </a:solidFill>
            <a:ln w="9525">
              <a:noFill/>
              <a:round/>
              <a:headEnd/>
              <a:tailEnd/>
            </a:ln>
          </p:spPr>
          <p:txBody>
            <a:bodyPr>
              <a:prstTxWarp prst="textNoShape">
                <a:avLst/>
              </a:prstTxWarp>
            </a:bodyPr>
            <a:lstStyle/>
            <a:p>
              <a:endParaRPr lang="en-US"/>
            </a:p>
          </p:txBody>
        </p:sp>
        <p:sp>
          <p:nvSpPr>
            <p:cNvPr id="3840319" name="Freeform 319"/>
            <p:cNvSpPr>
              <a:spLocks/>
            </p:cNvSpPr>
            <p:nvPr/>
          </p:nvSpPr>
          <p:spPr bwMode="auto">
            <a:xfrm>
              <a:off x="2021" y="1733"/>
              <a:ext cx="32" cy="31"/>
            </a:xfrm>
            <a:custGeom>
              <a:avLst/>
              <a:gdLst/>
              <a:ahLst/>
              <a:cxnLst>
                <a:cxn ang="0">
                  <a:pos x="18" y="31"/>
                </a:cxn>
                <a:cxn ang="0">
                  <a:pos x="21" y="31"/>
                </a:cxn>
                <a:cxn ang="0">
                  <a:pos x="23" y="29"/>
                </a:cxn>
                <a:cxn ang="0">
                  <a:pos x="26" y="28"/>
                </a:cxn>
                <a:cxn ang="0">
                  <a:pos x="29" y="25"/>
                </a:cxn>
                <a:cxn ang="0">
                  <a:pos x="30" y="23"/>
                </a:cxn>
                <a:cxn ang="0">
                  <a:pos x="32" y="20"/>
                </a:cxn>
                <a:cxn ang="0">
                  <a:pos x="32" y="17"/>
                </a:cxn>
                <a:cxn ang="0">
                  <a:pos x="32" y="14"/>
                </a:cxn>
                <a:cxn ang="0">
                  <a:pos x="32" y="10"/>
                </a:cxn>
                <a:cxn ang="0">
                  <a:pos x="30" y="8"/>
                </a:cxn>
                <a:cxn ang="0">
                  <a:pos x="29" y="6"/>
                </a:cxn>
                <a:cxn ang="0">
                  <a:pos x="26" y="3"/>
                </a:cxn>
                <a:cxn ang="0">
                  <a:pos x="23" y="1"/>
                </a:cxn>
                <a:cxn ang="0">
                  <a:pos x="21" y="1"/>
                </a:cxn>
                <a:cxn ang="0">
                  <a:pos x="18" y="0"/>
                </a:cxn>
                <a:cxn ang="0">
                  <a:pos x="14" y="0"/>
                </a:cxn>
                <a:cxn ang="0">
                  <a:pos x="11" y="1"/>
                </a:cxn>
                <a:cxn ang="0">
                  <a:pos x="8" y="1"/>
                </a:cxn>
                <a:cxn ang="0">
                  <a:pos x="6" y="3"/>
                </a:cxn>
                <a:cxn ang="0">
                  <a:pos x="3" y="6"/>
                </a:cxn>
                <a:cxn ang="0">
                  <a:pos x="2" y="8"/>
                </a:cxn>
                <a:cxn ang="0">
                  <a:pos x="0" y="10"/>
                </a:cxn>
                <a:cxn ang="0">
                  <a:pos x="0" y="14"/>
                </a:cxn>
                <a:cxn ang="0">
                  <a:pos x="0" y="17"/>
                </a:cxn>
                <a:cxn ang="0">
                  <a:pos x="0" y="20"/>
                </a:cxn>
                <a:cxn ang="0">
                  <a:pos x="2" y="23"/>
                </a:cxn>
                <a:cxn ang="0">
                  <a:pos x="3" y="25"/>
                </a:cxn>
                <a:cxn ang="0">
                  <a:pos x="6" y="28"/>
                </a:cxn>
                <a:cxn ang="0">
                  <a:pos x="8" y="29"/>
                </a:cxn>
                <a:cxn ang="0">
                  <a:pos x="11" y="31"/>
                </a:cxn>
                <a:cxn ang="0">
                  <a:pos x="14" y="31"/>
                </a:cxn>
                <a:cxn ang="0">
                  <a:pos x="15" y="31"/>
                </a:cxn>
              </a:cxnLst>
              <a:rect l="0" t="0" r="r" b="b"/>
              <a:pathLst>
                <a:path w="32" h="31">
                  <a:moveTo>
                    <a:pt x="15" y="31"/>
                  </a:moveTo>
                  <a:lnTo>
                    <a:pt x="18" y="31"/>
                  </a:lnTo>
                  <a:lnTo>
                    <a:pt x="20" y="31"/>
                  </a:lnTo>
                  <a:lnTo>
                    <a:pt x="21" y="31"/>
                  </a:lnTo>
                  <a:lnTo>
                    <a:pt x="23" y="29"/>
                  </a:lnTo>
                  <a:lnTo>
                    <a:pt x="23" y="29"/>
                  </a:lnTo>
                  <a:lnTo>
                    <a:pt x="26" y="28"/>
                  </a:lnTo>
                  <a:lnTo>
                    <a:pt x="26" y="28"/>
                  </a:lnTo>
                  <a:lnTo>
                    <a:pt x="27" y="26"/>
                  </a:lnTo>
                  <a:lnTo>
                    <a:pt x="29" y="25"/>
                  </a:lnTo>
                  <a:lnTo>
                    <a:pt x="29" y="25"/>
                  </a:lnTo>
                  <a:lnTo>
                    <a:pt x="30" y="23"/>
                  </a:lnTo>
                  <a:lnTo>
                    <a:pt x="30" y="22"/>
                  </a:lnTo>
                  <a:lnTo>
                    <a:pt x="32" y="20"/>
                  </a:lnTo>
                  <a:lnTo>
                    <a:pt x="32" y="19"/>
                  </a:lnTo>
                  <a:lnTo>
                    <a:pt x="32" y="17"/>
                  </a:lnTo>
                  <a:lnTo>
                    <a:pt x="32" y="16"/>
                  </a:lnTo>
                  <a:lnTo>
                    <a:pt x="32" y="14"/>
                  </a:lnTo>
                  <a:lnTo>
                    <a:pt x="32" y="11"/>
                  </a:lnTo>
                  <a:lnTo>
                    <a:pt x="32" y="10"/>
                  </a:lnTo>
                  <a:lnTo>
                    <a:pt x="30" y="10"/>
                  </a:lnTo>
                  <a:lnTo>
                    <a:pt x="30" y="8"/>
                  </a:lnTo>
                  <a:lnTo>
                    <a:pt x="29" y="7"/>
                  </a:lnTo>
                  <a:lnTo>
                    <a:pt x="29" y="6"/>
                  </a:lnTo>
                  <a:lnTo>
                    <a:pt x="27" y="4"/>
                  </a:lnTo>
                  <a:lnTo>
                    <a:pt x="26" y="3"/>
                  </a:lnTo>
                  <a:lnTo>
                    <a:pt x="26" y="3"/>
                  </a:lnTo>
                  <a:lnTo>
                    <a:pt x="23" y="1"/>
                  </a:lnTo>
                  <a:lnTo>
                    <a:pt x="23" y="1"/>
                  </a:lnTo>
                  <a:lnTo>
                    <a:pt x="21" y="1"/>
                  </a:lnTo>
                  <a:lnTo>
                    <a:pt x="20" y="0"/>
                  </a:lnTo>
                  <a:lnTo>
                    <a:pt x="18" y="0"/>
                  </a:lnTo>
                  <a:lnTo>
                    <a:pt x="15" y="0"/>
                  </a:lnTo>
                  <a:lnTo>
                    <a:pt x="14" y="0"/>
                  </a:lnTo>
                  <a:lnTo>
                    <a:pt x="12" y="0"/>
                  </a:lnTo>
                  <a:lnTo>
                    <a:pt x="11" y="1"/>
                  </a:lnTo>
                  <a:lnTo>
                    <a:pt x="9" y="1"/>
                  </a:lnTo>
                  <a:lnTo>
                    <a:pt x="8" y="1"/>
                  </a:lnTo>
                  <a:lnTo>
                    <a:pt x="8" y="3"/>
                  </a:lnTo>
                  <a:lnTo>
                    <a:pt x="6" y="3"/>
                  </a:lnTo>
                  <a:lnTo>
                    <a:pt x="5" y="4"/>
                  </a:lnTo>
                  <a:lnTo>
                    <a:pt x="3" y="6"/>
                  </a:lnTo>
                  <a:lnTo>
                    <a:pt x="3" y="7"/>
                  </a:lnTo>
                  <a:lnTo>
                    <a:pt x="2" y="8"/>
                  </a:lnTo>
                  <a:lnTo>
                    <a:pt x="2" y="10"/>
                  </a:lnTo>
                  <a:lnTo>
                    <a:pt x="0" y="10"/>
                  </a:lnTo>
                  <a:lnTo>
                    <a:pt x="0" y="11"/>
                  </a:lnTo>
                  <a:lnTo>
                    <a:pt x="0" y="14"/>
                  </a:lnTo>
                  <a:lnTo>
                    <a:pt x="0" y="16"/>
                  </a:lnTo>
                  <a:lnTo>
                    <a:pt x="0" y="17"/>
                  </a:lnTo>
                  <a:lnTo>
                    <a:pt x="0" y="19"/>
                  </a:lnTo>
                  <a:lnTo>
                    <a:pt x="0" y="20"/>
                  </a:lnTo>
                  <a:lnTo>
                    <a:pt x="2" y="22"/>
                  </a:lnTo>
                  <a:lnTo>
                    <a:pt x="2" y="23"/>
                  </a:lnTo>
                  <a:lnTo>
                    <a:pt x="3" y="25"/>
                  </a:lnTo>
                  <a:lnTo>
                    <a:pt x="3" y="25"/>
                  </a:lnTo>
                  <a:lnTo>
                    <a:pt x="5" y="26"/>
                  </a:lnTo>
                  <a:lnTo>
                    <a:pt x="6" y="28"/>
                  </a:lnTo>
                  <a:lnTo>
                    <a:pt x="8" y="28"/>
                  </a:lnTo>
                  <a:lnTo>
                    <a:pt x="8" y="29"/>
                  </a:lnTo>
                  <a:lnTo>
                    <a:pt x="9" y="29"/>
                  </a:lnTo>
                  <a:lnTo>
                    <a:pt x="11" y="31"/>
                  </a:lnTo>
                  <a:lnTo>
                    <a:pt x="12" y="31"/>
                  </a:lnTo>
                  <a:lnTo>
                    <a:pt x="14" y="31"/>
                  </a:lnTo>
                  <a:lnTo>
                    <a:pt x="15" y="31"/>
                  </a:lnTo>
                  <a:lnTo>
                    <a:pt x="15" y="31"/>
                  </a:lnTo>
                  <a:close/>
                </a:path>
              </a:pathLst>
            </a:custGeom>
            <a:solidFill>
              <a:srgbClr val="009999"/>
            </a:solidFill>
            <a:ln w="9525">
              <a:noFill/>
              <a:round/>
              <a:headEnd/>
              <a:tailEnd/>
            </a:ln>
          </p:spPr>
          <p:txBody>
            <a:bodyPr>
              <a:prstTxWarp prst="textNoShape">
                <a:avLst/>
              </a:prstTxWarp>
            </a:bodyPr>
            <a:lstStyle/>
            <a:p>
              <a:endParaRPr lang="en-US"/>
            </a:p>
          </p:txBody>
        </p:sp>
        <p:sp>
          <p:nvSpPr>
            <p:cNvPr id="3840320" name="Freeform 320"/>
            <p:cNvSpPr>
              <a:spLocks/>
            </p:cNvSpPr>
            <p:nvPr/>
          </p:nvSpPr>
          <p:spPr bwMode="auto">
            <a:xfrm>
              <a:off x="1981" y="1733"/>
              <a:ext cx="33" cy="31"/>
            </a:xfrm>
            <a:custGeom>
              <a:avLst/>
              <a:gdLst/>
              <a:ahLst/>
              <a:cxnLst>
                <a:cxn ang="0">
                  <a:pos x="18" y="31"/>
                </a:cxn>
                <a:cxn ang="0">
                  <a:pos x="21" y="31"/>
                </a:cxn>
                <a:cxn ang="0">
                  <a:pos x="24" y="29"/>
                </a:cxn>
                <a:cxn ang="0">
                  <a:pos x="27" y="28"/>
                </a:cxn>
                <a:cxn ang="0">
                  <a:pos x="28" y="25"/>
                </a:cxn>
                <a:cxn ang="0">
                  <a:pos x="30" y="23"/>
                </a:cxn>
                <a:cxn ang="0">
                  <a:pos x="31" y="20"/>
                </a:cxn>
                <a:cxn ang="0">
                  <a:pos x="33" y="17"/>
                </a:cxn>
                <a:cxn ang="0">
                  <a:pos x="33" y="14"/>
                </a:cxn>
                <a:cxn ang="0">
                  <a:pos x="31" y="10"/>
                </a:cxn>
                <a:cxn ang="0">
                  <a:pos x="30" y="8"/>
                </a:cxn>
                <a:cxn ang="0">
                  <a:pos x="28" y="6"/>
                </a:cxn>
                <a:cxn ang="0">
                  <a:pos x="27" y="3"/>
                </a:cxn>
                <a:cxn ang="0">
                  <a:pos x="24" y="1"/>
                </a:cxn>
                <a:cxn ang="0">
                  <a:pos x="21" y="1"/>
                </a:cxn>
                <a:cxn ang="0">
                  <a:pos x="18" y="0"/>
                </a:cxn>
                <a:cxn ang="0">
                  <a:pos x="15" y="0"/>
                </a:cxn>
                <a:cxn ang="0">
                  <a:pos x="12" y="1"/>
                </a:cxn>
                <a:cxn ang="0">
                  <a:pos x="9" y="1"/>
                </a:cxn>
                <a:cxn ang="0">
                  <a:pos x="6" y="3"/>
                </a:cxn>
                <a:cxn ang="0">
                  <a:pos x="5" y="6"/>
                </a:cxn>
                <a:cxn ang="0">
                  <a:pos x="3" y="8"/>
                </a:cxn>
                <a:cxn ang="0">
                  <a:pos x="2" y="10"/>
                </a:cxn>
                <a:cxn ang="0">
                  <a:pos x="0" y="14"/>
                </a:cxn>
                <a:cxn ang="0">
                  <a:pos x="0" y="17"/>
                </a:cxn>
                <a:cxn ang="0">
                  <a:pos x="2" y="20"/>
                </a:cxn>
                <a:cxn ang="0">
                  <a:pos x="3" y="23"/>
                </a:cxn>
                <a:cxn ang="0">
                  <a:pos x="5" y="25"/>
                </a:cxn>
                <a:cxn ang="0">
                  <a:pos x="6" y="28"/>
                </a:cxn>
                <a:cxn ang="0">
                  <a:pos x="9" y="29"/>
                </a:cxn>
                <a:cxn ang="0">
                  <a:pos x="12" y="31"/>
                </a:cxn>
                <a:cxn ang="0">
                  <a:pos x="15" y="31"/>
                </a:cxn>
                <a:cxn ang="0">
                  <a:pos x="17" y="31"/>
                </a:cxn>
              </a:cxnLst>
              <a:rect l="0" t="0" r="r" b="b"/>
              <a:pathLst>
                <a:path w="33" h="31">
                  <a:moveTo>
                    <a:pt x="17" y="31"/>
                  </a:moveTo>
                  <a:lnTo>
                    <a:pt x="18" y="31"/>
                  </a:lnTo>
                  <a:lnTo>
                    <a:pt x="20" y="31"/>
                  </a:lnTo>
                  <a:lnTo>
                    <a:pt x="21" y="31"/>
                  </a:lnTo>
                  <a:lnTo>
                    <a:pt x="23" y="31"/>
                  </a:lnTo>
                  <a:lnTo>
                    <a:pt x="24" y="29"/>
                  </a:lnTo>
                  <a:lnTo>
                    <a:pt x="26" y="28"/>
                  </a:lnTo>
                  <a:lnTo>
                    <a:pt x="27" y="28"/>
                  </a:lnTo>
                  <a:lnTo>
                    <a:pt x="27" y="26"/>
                  </a:lnTo>
                  <a:lnTo>
                    <a:pt x="28" y="25"/>
                  </a:lnTo>
                  <a:lnTo>
                    <a:pt x="30" y="25"/>
                  </a:lnTo>
                  <a:lnTo>
                    <a:pt x="30" y="23"/>
                  </a:lnTo>
                  <a:lnTo>
                    <a:pt x="31" y="22"/>
                  </a:lnTo>
                  <a:lnTo>
                    <a:pt x="31" y="20"/>
                  </a:lnTo>
                  <a:lnTo>
                    <a:pt x="31" y="19"/>
                  </a:lnTo>
                  <a:lnTo>
                    <a:pt x="33" y="17"/>
                  </a:lnTo>
                  <a:lnTo>
                    <a:pt x="33" y="16"/>
                  </a:lnTo>
                  <a:lnTo>
                    <a:pt x="33" y="14"/>
                  </a:lnTo>
                  <a:lnTo>
                    <a:pt x="31" y="11"/>
                  </a:lnTo>
                  <a:lnTo>
                    <a:pt x="31" y="10"/>
                  </a:lnTo>
                  <a:lnTo>
                    <a:pt x="31" y="10"/>
                  </a:lnTo>
                  <a:lnTo>
                    <a:pt x="30" y="8"/>
                  </a:lnTo>
                  <a:lnTo>
                    <a:pt x="30" y="7"/>
                  </a:lnTo>
                  <a:lnTo>
                    <a:pt x="28" y="6"/>
                  </a:lnTo>
                  <a:lnTo>
                    <a:pt x="27" y="4"/>
                  </a:lnTo>
                  <a:lnTo>
                    <a:pt x="27" y="3"/>
                  </a:lnTo>
                  <a:lnTo>
                    <a:pt x="26" y="3"/>
                  </a:lnTo>
                  <a:lnTo>
                    <a:pt x="24" y="1"/>
                  </a:lnTo>
                  <a:lnTo>
                    <a:pt x="23" y="1"/>
                  </a:lnTo>
                  <a:lnTo>
                    <a:pt x="21" y="1"/>
                  </a:lnTo>
                  <a:lnTo>
                    <a:pt x="20" y="0"/>
                  </a:lnTo>
                  <a:lnTo>
                    <a:pt x="18" y="0"/>
                  </a:lnTo>
                  <a:lnTo>
                    <a:pt x="17" y="0"/>
                  </a:lnTo>
                  <a:lnTo>
                    <a:pt x="15" y="0"/>
                  </a:lnTo>
                  <a:lnTo>
                    <a:pt x="14" y="0"/>
                  </a:lnTo>
                  <a:lnTo>
                    <a:pt x="12" y="1"/>
                  </a:lnTo>
                  <a:lnTo>
                    <a:pt x="11" y="1"/>
                  </a:lnTo>
                  <a:lnTo>
                    <a:pt x="9" y="1"/>
                  </a:lnTo>
                  <a:lnTo>
                    <a:pt x="8" y="3"/>
                  </a:lnTo>
                  <a:lnTo>
                    <a:pt x="6" y="3"/>
                  </a:lnTo>
                  <a:lnTo>
                    <a:pt x="5" y="4"/>
                  </a:lnTo>
                  <a:lnTo>
                    <a:pt x="5" y="6"/>
                  </a:lnTo>
                  <a:lnTo>
                    <a:pt x="3" y="7"/>
                  </a:lnTo>
                  <a:lnTo>
                    <a:pt x="3" y="8"/>
                  </a:lnTo>
                  <a:lnTo>
                    <a:pt x="2" y="10"/>
                  </a:lnTo>
                  <a:lnTo>
                    <a:pt x="2" y="10"/>
                  </a:lnTo>
                  <a:lnTo>
                    <a:pt x="2" y="11"/>
                  </a:lnTo>
                  <a:lnTo>
                    <a:pt x="0" y="14"/>
                  </a:lnTo>
                  <a:lnTo>
                    <a:pt x="0" y="16"/>
                  </a:lnTo>
                  <a:lnTo>
                    <a:pt x="0" y="17"/>
                  </a:lnTo>
                  <a:lnTo>
                    <a:pt x="2" y="19"/>
                  </a:lnTo>
                  <a:lnTo>
                    <a:pt x="2" y="20"/>
                  </a:lnTo>
                  <a:lnTo>
                    <a:pt x="2" y="22"/>
                  </a:lnTo>
                  <a:lnTo>
                    <a:pt x="3" y="23"/>
                  </a:lnTo>
                  <a:lnTo>
                    <a:pt x="3" y="25"/>
                  </a:lnTo>
                  <a:lnTo>
                    <a:pt x="5" y="25"/>
                  </a:lnTo>
                  <a:lnTo>
                    <a:pt x="5" y="26"/>
                  </a:lnTo>
                  <a:lnTo>
                    <a:pt x="6" y="28"/>
                  </a:lnTo>
                  <a:lnTo>
                    <a:pt x="8" y="28"/>
                  </a:lnTo>
                  <a:lnTo>
                    <a:pt x="9" y="29"/>
                  </a:lnTo>
                  <a:lnTo>
                    <a:pt x="11" y="31"/>
                  </a:lnTo>
                  <a:lnTo>
                    <a:pt x="12" y="31"/>
                  </a:lnTo>
                  <a:lnTo>
                    <a:pt x="14" y="31"/>
                  </a:lnTo>
                  <a:lnTo>
                    <a:pt x="15" y="31"/>
                  </a:lnTo>
                  <a:lnTo>
                    <a:pt x="17" y="31"/>
                  </a:lnTo>
                  <a:lnTo>
                    <a:pt x="17" y="31"/>
                  </a:lnTo>
                  <a:close/>
                </a:path>
              </a:pathLst>
            </a:custGeom>
            <a:solidFill>
              <a:srgbClr val="009999"/>
            </a:solidFill>
            <a:ln w="9525">
              <a:noFill/>
              <a:round/>
              <a:headEnd/>
              <a:tailEnd/>
            </a:ln>
          </p:spPr>
          <p:txBody>
            <a:bodyPr>
              <a:prstTxWarp prst="textNoShape">
                <a:avLst/>
              </a:prstTxWarp>
            </a:bodyPr>
            <a:lstStyle/>
            <a:p>
              <a:endParaRPr lang="en-US"/>
            </a:p>
          </p:txBody>
        </p:sp>
        <p:sp>
          <p:nvSpPr>
            <p:cNvPr id="3840321" name="Freeform 321"/>
            <p:cNvSpPr>
              <a:spLocks/>
            </p:cNvSpPr>
            <p:nvPr/>
          </p:nvSpPr>
          <p:spPr bwMode="auto">
            <a:xfrm>
              <a:off x="2124" y="1770"/>
              <a:ext cx="31" cy="31"/>
            </a:xfrm>
            <a:custGeom>
              <a:avLst/>
              <a:gdLst/>
              <a:ahLst/>
              <a:cxnLst>
                <a:cxn ang="0">
                  <a:pos x="17" y="31"/>
                </a:cxn>
                <a:cxn ang="0">
                  <a:pos x="21" y="30"/>
                </a:cxn>
                <a:cxn ang="0">
                  <a:pos x="24" y="28"/>
                </a:cxn>
                <a:cxn ang="0">
                  <a:pos x="25" y="27"/>
                </a:cxn>
                <a:cxn ang="0">
                  <a:pos x="28" y="25"/>
                </a:cxn>
                <a:cxn ang="0">
                  <a:pos x="30" y="22"/>
                </a:cxn>
                <a:cxn ang="0">
                  <a:pos x="30" y="19"/>
                </a:cxn>
                <a:cxn ang="0">
                  <a:pos x="31" y="16"/>
                </a:cxn>
                <a:cxn ang="0">
                  <a:pos x="31" y="13"/>
                </a:cxn>
                <a:cxn ang="0">
                  <a:pos x="30" y="10"/>
                </a:cxn>
                <a:cxn ang="0">
                  <a:pos x="30" y="7"/>
                </a:cxn>
                <a:cxn ang="0">
                  <a:pos x="28" y="4"/>
                </a:cxn>
                <a:cxn ang="0">
                  <a:pos x="25" y="3"/>
                </a:cxn>
                <a:cxn ang="0">
                  <a:pos x="24" y="1"/>
                </a:cxn>
                <a:cxn ang="0">
                  <a:pos x="21" y="0"/>
                </a:cxn>
                <a:cxn ang="0">
                  <a:pos x="17" y="0"/>
                </a:cxn>
                <a:cxn ang="0">
                  <a:pos x="14" y="0"/>
                </a:cxn>
                <a:cxn ang="0">
                  <a:pos x="11" y="0"/>
                </a:cxn>
                <a:cxn ang="0">
                  <a:pos x="8" y="1"/>
                </a:cxn>
                <a:cxn ang="0">
                  <a:pos x="6" y="3"/>
                </a:cxn>
                <a:cxn ang="0">
                  <a:pos x="3" y="4"/>
                </a:cxn>
                <a:cxn ang="0">
                  <a:pos x="2" y="7"/>
                </a:cxn>
                <a:cxn ang="0">
                  <a:pos x="2" y="10"/>
                </a:cxn>
                <a:cxn ang="0">
                  <a:pos x="0" y="13"/>
                </a:cxn>
                <a:cxn ang="0">
                  <a:pos x="0" y="16"/>
                </a:cxn>
                <a:cxn ang="0">
                  <a:pos x="2" y="19"/>
                </a:cxn>
                <a:cxn ang="0">
                  <a:pos x="2" y="22"/>
                </a:cxn>
                <a:cxn ang="0">
                  <a:pos x="3" y="25"/>
                </a:cxn>
                <a:cxn ang="0">
                  <a:pos x="6" y="27"/>
                </a:cxn>
                <a:cxn ang="0">
                  <a:pos x="8" y="28"/>
                </a:cxn>
                <a:cxn ang="0">
                  <a:pos x="11" y="30"/>
                </a:cxn>
                <a:cxn ang="0">
                  <a:pos x="14" y="31"/>
                </a:cxn>
                <a:cxn ang="0">
                  <a:pos x="15" y="31"/>
                </a:cxn>
              </a:cxnLst>
              <a:rect l="0" t="0" r="r" b="b"/>
              <a:pathLst>
                <a:path w="31" h="31">
                  <a:moveTo>
                    <a:pt x="15" y="31"/>
                  </a:moveTo>
                  <a:lnTo>
                    <a:pt x="17" y="31"/>
                  </a:lnTo>
                  <a:lnTo>
                    <a:pt x="19" y="31"/>
                  </a:lnTo>
                  <a:lnTo>
                    <a:pt x="21" y="30"/>
                  </a:lnTo>
                  <a:lnTo>
                    <a:pt x="22" y="30"/>
                  </a:lnTo>
                  <a:lnTo>
                    <a:pt x="24" y="28"/>
                  </a:lnTo>
                  <a:lnTo>
                    <a:pt x="25" y="28"/>
                  </a:lnTo>
                  <a:lnTo>
                    <a:pt x="25" y="27"/>
                  </a:lnTo>
                  <a:lnTo>
                    <a:pt x="27" y="27"/>
                  </a:lnTo>
                  <a:lnTo>
                    <a:pt x="28" y="25"/>
                  </a:lnTo>
                  <a:lnTo>
                    <a:pt x="28" y="24"/>
                  </a:lnTo>
                  <a:lnTo>
                    <a:pt x="30" y="22"/>
                  </a:lnTo>
                  <a:lnTo>
                    <a:pt x="30" y="21"/>
                  </a:lnTo>
                  <a:lnTo>
                    <a:pt x="30" y="19"/>
                  </a:lnTo>
                  <a:lnTo>
                    <a:pt x="31" y="18"/>
                  </a:lnTo>
                  <a:lnTo>
                    <a:pt x="31" y="16"/>
                  </a:lnTo>
                  <a:lnTo>
                    <a:pt x="31" y="15"/>
                  </a:lnTo>
                  <a:lnTo>
                    <a:pt x="31" y="13"/>
                  </a:lnTo>
                  <a:lnTo>
                    <a:pt x="31" y="12"/>
                  </a:lnTo>
                  <a:lnTo>
                    <a:pt x="30" y="10"/>
                  </a:lnTo>
                  <a:lnTo>
                    <a:pt x="30" y="9"/>
                  </a:lnTo>
                  <a:lnTo>
                    <a:pt x="30" y="7"/>
                  </a:lnTo>
                  <a:lnTo>
                    <a:pt x="28" y="6"/>
                  </a:lnTo>
                  <a:lnTo>
                    <a:pt x="28" y="4"/>
                  </a:lnTo>
                  <a:lnTo>
                    <a:pt x="27" y="4"/>
                  </a:lnTo>
                  <a:lnTo>
                    <a:pt x="25" y="3"/>
                  </a:lnTo>
                  <a:lnTo>
                    <a:pt x="25" y="3"/>
                  </a:lnTo>
                  <a:lnTo>
                    <a:pt x="24" y="1"/>
                  </a:lnTo>
                  <a:lnTo>
                    <a:pt x="22" y="0"/>
                  </a:lnTo>
                  <a:lnTo>
                    <a:pt x="21" y="0"/>
                  </a:lnTo>
                  <a:lnTo>
                    <a:pt x="19" y="0"/>
                  </a:lnTo>
                  <a:lnTo>
                    <a:pt x="17" y="0"/>
                  </a:lnTo>
                  <a:lnTo>
                    <a:pt x="15" y="0"/>
                  </a:lnTo>
                  <a:lnTo>
                    <a:pt x="14" y="0"/>
                  </a:lnTo>
                  <a:lnTo>
                    <a:pt x="12" y="0"/>
                  </a:lnTo>
                  <a:lnTo>
                    <a:pt x="11" y="0"/>
                  </a:lnTo>
                  <a:lnTo>
                    <a:pt x="9" y="0"/>
                  </a:lnTo>
                  <a:lnTo>
                    <a:pt x="8" y="1"/>
                  </a:lnTo>
                  <a:lnTo>
                    <a:pt x="8" y="3"/>
                  </a:lnTo>
                  <a:lnTo>
                    <a:pt x="6" y="3"/>
                  </a:lnTo>
                  <a:lnTo>
                    <a:pt x="5" y="4"/>
                  </a:lnTo>
                  <a:lnTo>
                    <a:pt x="3" y="4"/>
                  </a:lnTo>
                  <a:lnTo>
                    <a:pt x="3" y="6"/>
                  </a:lnTo>
                  <a:lnTo>
                    <a:pt x="2" y="7"/>
                  </a:lnTo>
                  <a:lnTo>
                    <a:pt x="2" y="9"/>
                  </a:lnTo>
                  <a:lnTo>
                    <a:pt x="2" y="10"/>
                  </a:lnTo>
                  <a:lnTo>
                    <a:pt x="0" y="12"/>
                  </a:lnTo>
                  <a:lnTo>
                    <a:pt x="0" y="13"/>
                  </a:lnTo>
                  <a:lnTo>
                    <a:pt x="0" y="15"/>
                  </a:lnTo>
                  <a:lnTo>
                    <a:pt x="0" y="16"/>
                  </a:lnTo>
                  <a:lnTo>
                    <a:pt x="0" y="18"/>
                  </a:lnTo>
                  <a:lnTo>
                    <a:pt x="2" y="19"/>
                  </a:lnTo>
                  <a:lnTo>
                    <a:pt x="2" y="21"/>
                  </a:lnTo>
                  <a:lnTo>
                    <a:pt x="2" y="22"/>
                  </a:lnTo>
                  <a:lnTo>
                    <a:pt x="3" y="24"/>
                  </a:lnTo>
                  <a:lnTo>
                    <a:pt x="3" y="25"/>
                  </a:lnTo>
                  <a:lnTo>
                    <a:pt x="5" y="27"/>
                  </a:lnTo>
                  <a:lnTo>
                    <a:pt x="6" y="27"/>
                  </a:lnTo>
                  <a:lnTo>
                    <a:pt x="8" y="28"/>
                  </a:lnTo>
                  <a:lnTo>
                    <a:pt x="8" y="28"/>
                  </a:lnTo>
                  <a:lnTo>
                    <a:pt x="9" y="30"/>
                  </a:lnTo>
                  <a:lnTo>
                    <a:pt x="11" y="30"/>
                  </a:lnTo>
                  <a:lnTo>
                    <a:pt x="12" y="31"/>
                  </a:lnTo>
                  <a:lnTo>
                    <a:pt x="14" y="31"/>
                  </a:lnTo>
                  <a:lnTo>
                    <a:pt x="15" y="31"/>
                  </a:lnTo>
                  <a:lnTo>
                    <a:pt x="15" y="31"/>
                  </a:lnTo>
                  <a:close/>
                </a:path>
              </a:pathLst>
            </a:custGeom>
            <a:solidFill>
              <a:srgbClr val="009999"/>
            </a:solidFill>
            <a:ln w="9525">
              <a:noFill/>
              <a:round/>
              <a:headEnd/>
              <a:tailEnd/>
            </a:ln>
          </p:spPr>
          <p:txBody>
            <a:bodyPr>
              <a:prstTxWarp prst="textNoShape">
                <a:avLst/>
              </a:prstTxWarp>
            </a:bodyPr>
            <a:lstStyle/>
            <a:p>
              <a:endParaRPr lang="en-US"/>
            </a:p>
          </p:txBody>
        </p:sp>
        <p:sp>
          <p:nvSpPr>
            <p:cNvPr id="3840322" name="Freeform 322"/>
            <p:cNvSpPr>
              <a:spLocks/>
            </p:cNvSpPr>
            <p:nvPr/>
          </p:nvSpPr>
          <p:spPr bwMode="auto">
            <a:xfrm>
              <a:off x="2084" y="1770"/>
              <a:ext cx="31" cy="31"/>
            </a:xfrm>
            <a:custGeom>
              <a:avLst/>
              <a:gdLst/>
              <a:ahLst/>
              <a:cxnLst>
                <a:cxn ang="0">
                  <a:pos x="18" y="31"/>
                </a:cxn>
                <a:cxn ang="0">
                  <a:pos x="21" y="30"/>
                </a:cxn>
                <a:cxn ang="0">
                  <a:pos x="24" y="30"/>
                </a:cxn>
                <a:cxn ang="0">
                  <a:pos x="27" y="27"/>
                </a:cxn>
                <a:cxn ang="0">
                  <a:pos x="28" y="25"/>
                </a:cxn>
                <a:cxn ang="0">
                  <a:pos x="30" y="22"/>
                </a:cxn>
                <a:cxn ang="0">
                  <a:pos x="31" y="19"/>
                </a:cxn>
                <a:cxn ang="0">
                  <a:pos x="31" y="16"/>
                </a:cxn>
                <a:cxn ang="0">
                  <a:pos x="31" y="13"/>
                </a:cxn>
                <a:cxn ang="0">
                  <a:pos x="31" y="10"/>
                </a:cxn>
                <a:cxn ang="0">
                  <a:pos x="30" y="7"/>
                </a:cxn>
                <a:cxn ang="0">
                  <a:pos x="28" y="4"/>
                </a:cxn>
                <a:cxn ang="0">
                  <a:pos x="27" y="3"/>
                </a:cxn>
                <a:cxn ang="0">
                  <a:pos x="24" y="1"/>
                </a:cxn>
                <a:cxn ang="0">
                  <a:pos x="21" y="0"/>
                </a:cxn>
                <a:cxn ang="0">
                  <a:pos x="18" y="0"/>
                </a:cxn>
                <a:cxn ang="0">
                  <a:pos x="15" y="0"/>
                </a:cxn>
                <a:cxn ang="0">
                  <a:pos x="12" y="0"/>
                </a:cxn>
                <a:cxn ang="0">
                  <a:pos x="9" y="1"/>
                </a:cxn>
                <a:cxn ang="0">
                  <a:pos x="6" y="3"/>
                </a:cxn>
                <a:cxn ang="0">
                  <a:pos x="4" y="4"/>
                </a:cxn>
                <a:cxn ang="0">
                  <a:pos x="3" y="7"/>
                </a:cxn>
                <a:cxn ang="0">
                  <a:pos x="1" y="10"/>
                </a:cxn>
                <a:cxn ang="0">
                  <a:pos x="0" y="13"/>
                </a:cxn>
                <a:cxn ang="0">
                  <a:pos x="0" y="16"/>
                </a:cxn>
                <a:cxn ang="0">
                  <a:pos x="1" y="19"/>
                </a:cxn>
                <a:cxn ang="0">
                  <a:pos x="3" y="22"/>
                </a:cxn>
                <a:cxn ang="0">
                  <a:pos x="4" y="25"/>
                </a:cxn>
                <a:cxn ang="0">
                  <a:pos x="6" y="27"/>
                </a:cxn>
                <a:cxn ang="0">
                  <a:pos x="9" y="30"/>
                </a:cxn>
                <a:cxn ang="0">
                  <a:pos x="12" y="30"/>
                </a:cxn>
                <a:cxn ang="0">
                  <a:pos x="15" y="31"/>
                </a:cxn>
                <a:cxn ang="0">
                  <a:pos x="16" y="31"/>
                </a:cxn>
              </a:cxnLst>
              <a:rect l="0" t="0" r="r" b="b"/>
              <a:pathLst>
                <a:path w="31" h="31">
                  <a:moveTo>
                    <a:pt x="16" y="31"/>
                  </a:moveTo>
                  <a:lnTo>
                    <a:pt x="18" y="31"/>
                  </a:lnTo>
                  <a:lnTo>
                    <a:pt x="19" y="31"/>
                  </a:lnTo>
                  <a:lnTo>
                    <a:pt x="21" y="30"/>
                  </a:lnTo>
                  <a:lnTo>
                    <a:pt x="22" y="30"/>
                  </a:lnTo>
                  <a:lnTo>
                    <a:pt x="24" y="30"/>
                  </a:lnTo>
                  <a:lnTo>
                    <a:pt x="25" y="28"/>
                  </a:lnTo>
                  <a:lnTo>
                    <a:pt x="27" y="27"/>
                  </a:lnTo>
                  <a:lnTo>
                    <a:pt x="27" y="27"/>
                  </a:lnTo>
                  <a:lnTo>
                    <a:pt x="28" y="25"/>
                  </a:lnTo>
                  <a:lnTo>
                    <a:pt x="30" y="24"/>
                  </a:lnTo>
                  <a:lnTo>
                    <a:pt x="30" y="22"/>
                  </a:lnTo>
                  <a:lnTo>
                    <a:pt x="31" y="21"/>
                  </a:lnTo>
                  <a:lnTo>
                    <a:pt x="31" y="19"/>
                  </a:lnTo>
                  <a:lnTo>
                    <a:pt x="31" y="18"/>
                  </a:lnTo>
                  <a:lnTo>
                    <a:pt x="31" y="16"/>
                  </a:lnTo>
                  <a:lnTo>
                    <a:pt x="31" y="16"/>
                  </a:lnTo>
                  <a:lnTo>
                    <a:pt x="31" y="13"/>
                  </a:lnTo>
                  <a:lnTo>
                    <a:pt x="31" y="12"/>
                  </a:lnTo>
                  <a:lnTo>
                    <a:pt x="31" y="10"/>
                  </a:lnTo>
                  <a:lnTo>
                    <a:pt x="31" y="9"/>
                  </a:lnTo>
                  <a:lnTo>
                    <a:pt x="30" y="7"/>
                  </a:lnTo>
                  <a:lnTo>
                    <a:pt x="30" y="6"/>
                  </a:lnTo>
                  <a:lnTo>
                    <a:pt x="28" y="4"/>
                  </a:lnTo>
                  <a:lnTo>
                    <a:pt x="27" y="4"/>
                  </a:lnTo>
                  <a:lnTo>
                    <a:pt x="27" y="3"/>
                  </a:lnTo>
                  <a:lnTo>
                    <a:pt x="25" y="3"/>
                  </a:lnTo>
                  <a:lnTo>
                    <a:pt x="24" y="1"/>
                  </a:lnTo>
                  <a:lnTo>
                    <a:pt x="22" y="0"/>
                  </a:lnTo>
                  <a:lnTo>
                    <a:pt x="21" y="0"/>
                  </a:lnTo>
                  <a:lnTo>
                    <a:pt x="19" y="0"/>
                  </a:lnTo>
                  <a:lnTo>
                    <a:pt x="18" y="0"/>
                  </a:lnTo>
                  <a:lnTo>
                    <a:pt x="16" y="0"/>
                  </a:lnTo>
                  <a:lnTo>
                    <a:pt x="15" y="0"/>
                  </a:lnTo>
                  <a:lnTo>
                    <a:pt x="13" y="0"/>
                  </a:lnTo>
                  <a:lnTo>
                    <a:pt x="12" y="0"/>
                  </a:lnTo>
                  <a:lnTo>
                    <a:pt x="10" y="0"/>
                  </a:lnTo>
                  <a:lnTo>
                    <a:pt x="9" y="1"/>
                  </a:lnTo>
                  <a:lnTo>
                    <a:pt x="7" y="3"/>
                  </a:lnTo>
                  <a:lnTo>
                    <a:pt x="6" y="3"/>
                  </a:lnTo>
                  <a:lnTo>
                    <a:pt x="4" y="4"/>
                  </a:lnTo>
                  <a:lnTo>
                    <a:pt x="4" y="4"/>
                  </a:lnTo>
                  <a:lnTo>
                    <a:pt x="3" y="6"/>
                  </a:lnTo>
                  <a:lnTo>
                    <a:pt x="3" y="7"/>
                  </a:lnTo>
                  <a:lnTo>
                    <a:pt x="1" y="9"/>
                  </a:lnTo>
                  <a:lnTo>
                    <a:pt x="1" y="10"/>
                  </a:lnTo>
                  <a:lnTo>
                    <a:pt x="0" y="12"/>
                  </a:lnTo>
                  <a:lnTo>
                    <a:pt x="0" y="13"/>
                  </a:lnTo>
                  <a:lnTo>
                    <a:pt x="0" y="16"/>
                  </a:lnTo>
                  <a:lnTo>
                    <a:pt x="0" y="16"/>
                  </a:lnTo>
                  <a:lnTo>
                    <a:pt x="0" y="18"/>
                  </a:lnTo>
                  <a:lnTo>
                    <a:pt x="1" y="19"/>
                  </a:lnTo>
                  <a:lnTo>
                    <a:pt x="1" y="21"/>
                  </a:lnTo>
                  <a:lnTo>
                    <a:pt x="3" y="22"/>
                  </a:lnTo>
                  <a:lnTo>
                    <a:pt x="3" y="24"/>
                  </a:lnTo>
                  <a:lnTo>
                    <a:pt x="4" y="25"/>
                  </a:lnTo>
                  <a:lnTo>
                    <a:pt x="4" y="27"/>
                  </a:lnTo>
                  <a:lnTo>
                    <a:pt x="6" y="27"/>
                  </a:lnTo>
                  <a:lnTo>
                    <a:pt x="7" y="28"/>
                  </a:lnTo>
                  <a:lnTo>
                    <a:pt x="9" y="30"/>
                  </a:lnTo>
                  <a:lnTo>
                    <a:pt x="10" y="30"/>
                  </a:lnTo>
                  <a:lnTo>
                    <a:pt x="12" y="30"/>
                  </a:lnTo>
                  <a:lnTo>
                    <a:pt x="13" y="31"/>
                  </a:lnTo>
                  <a:lnTo>
                    <a:pt x="15" y="31"/>
                  </a:lnTo>
                  <a:lnTo>
                    <a:pt x="16" y="31"/>
                  </a:lnTo>
                  <a:lnTo>
                    <a:pt x="16" y="31"/>
                  </a:lnTo>
                  <a:close/>
                </a:path>
              </a:pathLst>
            </a:custGeom>
            <a:solidFill>
              <a:srgbClr val="009999"/>
            </a:solidFill>
            <a:ln w="9525">
              <a:noFill/>
              <a:round/>
              <a:headEnd/>
              <a:tailEnd/>
            </a:ln>
          </p:spPr>
          <p:txBody>
            <a:bodyPr>
              <a:prstTxWarp prst="textNoShape">
                <a:avLst/>
              </a:prstTxWarp>
            </a:bodyPr>
            <a:lstStyle/>
            <a:p>
              <a:endParaRPr lang="en-US"/>
            </a:p>
          </p:txBody>
        </p:sp>
        <p:sp>
          <p:nvSpPr>
            <p:cNvPr id="3840323" name="Freeform 323"/>
            <p:cNvSpPr>
              <a:spLocks/>
            </p:cNvSpPr>
            <p:nvPr/>
          </p:nvSpPr>
          <p:spPr bwMode="auto">
            <a:xfrm>
              <a:off x="2045" y="1770"/>
              <a:ext cx="31" cy="31"/>
            </a:xfrm>
            <a:custGeom>
              <a:avLst/>
              <a:gdLst/>
              <a:ahLst/>
              <a:cxnLst>
                <a:cxn ang="0">
                  <a:pos x="17" y="31"/>
                </a:cxn>
                <a:cxn ang="0">
                  <a:pos x="21" y="30"/>
                </a:cxn>
                <a:cxn ang="0">
                  <a:pos x="24" y="30"/>
                </a:cxn>
                <a:cxn ang="0">
                  <a:pos x="26" y="27"/>
                </a:cxn>
                <a:cxn ang="0">
                  <a:pos x="29" y="25"/>
                </a:cxn>
                <a:cxn ang="0">
                  <a:pos x="30" y="22"/>
                </a:cxn>
                <a:cxn ang="0">
                  <a:pos x="31" y="21"/>
                </a:cxn>
                <a:cxn ang="0">
                  <a:pos x="31" y="16"/>
                </a:cxn>
                <a:cxn ang="0">
                  <a:pos x="31" y="13"/>
                </a:cxn>
                <a:cxn ang="0">
                  <a:pos x="31" y="10"/>
                </a:cxn>
                <a:cxn ang="0">
                  <a:pos x="30" y="7"/>
                </a:cxn>
                <a:cxn ang="0">
                  <a:pos x="29" y="4"/>
                </a:cxn>
                <a:cxn ang="0">
                  <a:pos x="26" y="3"/>
                </a:cxn>
                <a:cxn ang="0">
                  <a:pos x="24" y="1"/>
                </a:cxn>
                <a:cxn ang="0">
                  <a:pos x="21" y="0"/>
                </a:cxn>
                <a:cxn ang="0">
                  <a:pos x="17" y="0"/>
                </a:cxn>
                <a:cxn ang="0">
                  <a:pos x="14" y="0"/>
                </a:cxn>
                <a:cxn ang="0">
                  <a:pos x="11" y="0"/>
                </a:cxn>
                <a:cxn ang="0">
                  <a:pos x="8" y="1"/>
                </a:cxn>
                <a:cxn ang="0">
                  <a:pos x="6" y="3"/>
                </a:cxn>
                <a:cxn ang="0">
                  <a:pos x="3" y="4"/>
                </a:cxn>
                <a:cxn ang="0">
                  <a:pos x="2" y="7"/>
                </a:cxn>
                <a:cxn ang="0">
                  <a:pos x="2" y="10"/>
                </a:cxn>
                <a:cxn ang="0">
                  <a:pos x="0" y="13"/>
                </a:cxn>
                <a:cxn ang="0">
                  <a:pos x="0" y="16"/>
                </a:cxn>
                <a:cxn ang="0">
                  <a:pos x="2" y="21"/>
                </a:cxn>
                <a:cxn ang="0">
                  <a:pos x="2" y="22"/>
                </a:cxn>
                <a:cxn ang="0">
                  <a:pos x="3" y="25"/>
                </a:cxn>
                <a:cxn ang="0">
                  <a:pos x="6" y="27"/>
                </a:cxn>
                <a:cxn ang="0">
                  <a:pos x="8" y="30"/>
                </a:cxn>
                <a:cxn ang="0">
                  <a:pos x="11" y="30"/>
                </a:cxn>
                <a:cxn ang="0">
                  <a:pos x="14" y="31"/>
                </a:cxn>
                <a:cxn ang="0">
                  <a:pos x="15" y="31"/>
                </a:cxn>
              </a:cxnLst>
              <a:rect l="0" t="0" r="r" b="b"/>
              <a:pathLst>
                <a:path w="31" h="31">
                  <a:moveTo>
                    <a:pt x="15" y="31"/>
                  </a:moveTo>
                  <a:lnTo>
                    <a:pt x="17" y="31"/>
                  </a:lnTo>
                  <a:lnTo>
                    <a:pt x="20" y="31"/>
                  </a:lnTo>
                  <a:lnTo>
                    <a:pt x="21" y="30"/>
                  </a:lnTo>
                  <a:lnTo>
                    <a:pt x="23" y="30"/>
                  </a:lnTo>
                  <a:lnTo>
                    <a:pt x="24" y="30"/>
                  </a:lnTo>
                  <a:lnTo>
                    <a:pt x="26" y="28"/>
                  </a:lnTo>
                  <a:lnTo>
                    <a:pt x="26" y="27"/>
                  </a:lnTo>
                  <a:lnTo>
                    <a:pt x="27" y="27"/>
                  </a:lnTo>
                  <a:lnTo>
                    <a:pt x="29" y="25"/>
                  </a:lnTo>
                  <a:lnTo>
                    <a:pt x="29" y="24"/>
                  </a:lnTo>
                  <a:lnTo>
                    <a:pt x="30" y="22"/>
                  </a:lnTo>
                  <a:lnTo>
                    <a:pt x="30" y="22"/>
                  </a:lnTo>
                  <a:lnTo>
                    <a:pt x="31" y="21"/>
                  </a:lnTo>
                  <a:lnTo>
                    <a:pt x="31" y="18"/>
                  </a:lnTo>
                  <a:lnTo>
                    <a:pt x="31" y="16"/>
                  </a:lnTo>
                  <a:lnTo>
                    <a:pt x="31" y="16"/>
                  </a:lnTo>
                  <a:lnTo>
                    <a:pt x="31" y="13"/>
                  </a:lnTo>
                  <a:lnTo>
                    <a:pt x="31" y="12"/>
                  </a:lnTo>
                  <a:lnTo>
                    <a:pt x="31" y="10"/>
                  </a:lnTo>
                  <a:lnTo>
                    <a:pt x="30" y="9"/>
                  </a:lnTo>
                  <a:lnTo>
                    <a:pt x="30" y="7"/>
                  </a:lnTo>
                  <a:lnTo>
                    <a:pt x="29" y="6"/>
                  </a:lnTo>
                  <a:lnTo>
                    <a:pt x="29" y="4"/>
                  </a:lnTo>
                  <a:lnTo>
                    <a:pt x="27" y="4"/>
                  </a:lnTo>
                  <a:lnTo>
                    <a:pt x="26" y="3"/>
                  </a:lnTo>
                  <a:lnTo>
                    <a:pt x="26" y="3"/>
                  </a:lnTo>
                  <a:lnTo>
                    <a:pt x="24" y="1"/>
                  </a:lnTo>
                  <a:lnTo>
                    <a:pt x="23" y="0"/>
                  </a:lnTo>
                  <a:lnTo>
                    <a:pt x="21" y="0"/>
                  </a:lnTo>
                  <a:lnTo>
                    <a:pt x="20" y="0"/>
                  </a:lnTo>
                  <a:lnTo>
                    <a:pt x="17" y="0"/>
                  </a:lnTo>
                  <a:lnTo>
                    <a:pt x="15" y="0"/>
                  </a:lnTo>
                  <a:lnTo>
                    <a:pt x="14" y="0"/>
                  </a:lnTo>
                  <a:lnTo>
                    <a:pt x="12" y="0"/>
                  </a:lnTo>
                  <a:lnTo>
                    <a:pt x="11" y="0"/>
                  </a:lnTo>
                  <a:lnTo>
                    <a:pt x="9" y="0"/>
                  </a:lnTo>
                  <a:lnTo>
                    <a:pt x="8" y="1"/>
                  </a:lnTo>
                  <a:lnTo>
                    <a:pt x="8" y="3"/>
                  </a:lnTo>
                  <a:lnTo>
                    <a:pt x="6" y="3"/>
                  </a:lnTo>
                  <a:lnTo>
                    <a:pt x="5" y="4"/>
                  </a:lnTo>
                  <a:lnTo>
                    <a:pt x="3" y="4"/>
                  </a:lnTo>
                  <a:lnTo>
                    <a:pt x="3" y="6"/>
                  </a:lnTo>
                  <a:lnTo>
                    <a:pt x="2" y="7"/>
                  </a:lnTo>
                  <a:lnTo>
                    <a:pt x="2" y="9"/>
                  </a:lnTo>
                  <a:lnTo>
                    <a:pt x="2" y="10"/>
                  </a:lnTo>
                  <a:lnTo>
                    <a:pt x="0" y="12"/>
                  </a:lnTo>
                  <a:lnTo>
                    <a:pt x="0" y="13"/>
                  </a:lnTo>
                  <a:lnTo>
                    <a:pt x="0" y="16"/>
                  </a:lnTo>
                  <a:lnTo>
                    <a:pt x="0" y="16"/>
                  </a:lnTo>
                  <a:lnTo>
                    <a:pt x="0" y="18"/>
                  </a:lnTo>
                  <a:lnTo>
                    <a:pt x="2" y="21"/>
                  </a:lnTo>
                  <a:lnTo>
                    <a:pt x="2" y="22"/>
                  </a:lnTo>
                  <a:lnTo>
                    <a:pt x="2" y="22"/>
                  </a:lnTo>
                  <a:lnTo>
                    <a:pt x="3" y="24"/>
                  </a:lnTo>
                  <a:lnTo>
                    <a:pt x="3" y="25"/>
                  </a:lnTo>
                  <a:lnTo>
                    <a:pt x="5" y="27"/>
                  </a:lnTo>
                  <a:lnTo>
                    <a:pt x="6" y="27"/>
                  </a:lnTo>
                  <a:lnTo>
                    <a:pt x="8" y="28"/>
                  </a:lnTo>
                  <a:lnTo>
                    <a:pt x="8" y="30"/>
                  </a:lnTo>
                  <a:lnTo>
                    <a:pt x="9" y="30"/>
                  </a:lnTo>
                  <a:lnTo>
                    <a:pt x="11" y="30"/>
                  </a:lnTo>
                  <a:lnTo>
                    <a:pt x="12" y="31"/>
                  </a:lnTo>
                  <a:lnTo>
                    <a:pt x="14" y="31"/>
                  </a:lnTo>
                  <a:lnTo>
                    <a:pt x="15" y="31"/>
                  </a:lnTo>
                  <a:lnTo>
                    <a:pt x="15" y="31"/>
                  </a:lnTo>
                  <a:close/>
                </a:path>
              </a:pathLst>
            </a:custGeom>
            <a:solidFill>
              <a:srgbClr val="009999"/>
            </a:solidFill>
            <a:ln w="9525">
              <a:noFill/>
              <a:round/>
              <a:headEnd/>
              <a:tailEnd/>
            </a:ln>
          </p:spPr>
          <p:txBody>
            <a:bodyPr>
              <a:prstTxWarp prst="textNoShape">
                <a:avLst/>
              </a:prstTxWarp>
            </a:bodyPr>
            <a:lstStyle/>
            <a:p>
              <a:endParaRPr lang="en-US"/>
            </a:p>
          </p:txBody>
        </p:sp>
        <p:sp>
          <p:nvSpPr>
            <p:cNvPr id="3840324" name="Freeform 324"/>
            <p:cNvSpPr>
              <a:spLocks/>
            </p:cNvSpPr>
            <p:nvPr/>
          </p:nvSpPr>
          <p:spPr bwMode="auto">
            <a:xfrm>
              <a:off x="1942" y="1733"/>
              <a:ext cx="32" cy="26"/>
            </a:xfrm>
            <a:custGeom>
              <a:avLst/>
              <a:gdLst/>
              <a:ahLst/>
              <a:cxnLst>
                <a:cxn ang="0">
                  <a:pos x="27" y="26"/>
                </a:cxn>
                <a:cxn ang="0">
                  <a:pos x="26" y="25"/>
                </a:cxn>
                <a:cxn ang="0">
                  <a:pos x="24" y="25"/>
                </a:cxn>
                <a:cxn ang="0">
                  <a:pos x="23" y="23"/>
                </a:cxn>
                <a:cxn ang="0">
                  <a:pos x="20" y="22"/>
                </a:cxn>
                <a:cxn ang="0">
                  <a:pos x="18" y="22"/>
                </a:cxn>
                <a:cxn ang="0">
                  <a:pos x="17" y="20"/>
                </a:cxn>
                <a:cxn ang="0">
                  <a:pos x="15" y="20"/>
                </a:cxn>
                <a:cxn ang="0">
                  <a:pos x="14" y="19"/>
                </a:cxn>
                <a:cxn ang="0">
                  <a:pos x="11" y="17"/>
                </a:cxn>
                <a:cxn ang="0">
                  <a:pos x="9" y="17"/>
                </a:cxn>
                <a:cxn ang="0">
                  <a:pos x="8" y="16"/>
                </a:cxn>
                <a:cxn ang="0">
                  <a:pos x="6" y="16"/>
                </a:cxn>
                <a:cxn ang="0">
                  <a:pos x="5" y="14"/>
                </a:cxn>
                <a:cxn ang="0">
                  <a:pos x="3" y="13"/>
                </a:cxn>
                <a:cxn ang="0">
                  <a:pos x="2" y="13"/>
                </a:cxn>
                <a:cxn ang="0">
                  <a:pos x="0" y="11"/>
                </a:cxn>
                <a:cxn ang="0">
                  <a:pos x="2" y="11"/>
                </a:cxn>
                <a:cxn ang="0">
                  <a:pos x="2" y="10"/>
                </a:cxn>
                <a:cxn ang="0">
                  <a:pos x="2" y="8"/>
                </a:cxn>
                <a:cxn ang="0">
                  <a:pos x="3" y="7"/>
                </a:cxn>
                <a:cxn ang="0">
                  <a:pos x="3" y="6"/>
                </a:cxn>
                <a:cxn ang="0">
                  <a:pos x="6" y="4"/>
                </a:cxn>
                <a:cxn ang="0">
                  <a:pos x="6" y="3"/>
                </a:cxn>
                <a:cxn ang="0">
                  <a:pos x="8" y="1"/>
                </a:cxn>
                <a:cxn ang="0">
                  <a:pos x="9" y="1"/>
                </a:cxn>
                <a:cxn ang="0">
                  <a:pos x="11" y="1"/>
                </a:cxn>
                <a:cxn ang="0">
                  <a:pos x="12" y="0"/>
                </a:cxn>
                <a:cxn ang="0">
                  <a:pos x="12" y="0"/>
                </a:cxn>
                <a:cxn ang="0">
                  <a:pos x="14" y="0"/>
                </a:cxn>
                <a:cxn ang="0">
                  <a:pos x="15" y="0"/>
                </a:cxn>
                <a:cxn ang="0">
                  <a:pos x="17" y="0"/>
                </a:cxn>
                <a:cxn ang="0">
                  <a:pos x="18" y="0"/>
                </a:cxn>
                <a:cxn ang="0">
                  <a:pos x="21" y="1"/>
                </a:cxn>
                <a:cxn ang="0">
                  <a:pos x="21" y="1"/>
                </a:cxn>
                <a:cxn ang="0">
                  <a:pos x="23" y="1"/>
                </a:cxn>
                <a:cxn ang="0">
                  <a:pos x="24" y="3"/>
                </a:cxn>
                <a:cxn ang="0">
                  <a:pos x="26" y="3"/>
                </a:cxn>
                <a:cxn ang="0">
                  <a:pos x="27" y="4"/>
                </a:cxn>
                <a:cxn ang="0">
                  <a:pos x="29" y="6"/>
                </a:cxn>
                <a:cxn ang="0">
                  <a:pos x="29" y="7"/>
                </a:cxn>
                <a:cxn ang="0">
                  <a:pos x="30" y="8"/>
                </a:cxn>
                <a:cxn ang="0">
                  <a:pos x="30" y="10"/>
                </a:cxn>
                <a:cxn ang="0">
                  <a:pos x="30" y="10"/>
                </a:cxn>
                <a:cxn ang="0">
                  <a:pos x="32" y="11"/>
                </a:cxn>
                <a:cxn ang="0">
                  <a:pos x="32" y="14"/>
                </a:cxn>
                <a:cxn ang="0">
                  <a:pos x="32" y="16"/>
                </a:cxn>
                <a:cxn ang="0">
                  <a:pos x="32" y="17"/>
                </a:cxn>
                <a:cxn ang="0">
                  <a:pos x="32" y="19"/>
                </a:cxn>
                <a:cxn ang="0">
                  <a:pos x="32" y="20"/>
                </a:cxn>
                <a:cxn ang="0">
                  <a:pos x="30" y="22"/>
                </a:cxn>
                <a:cxn ang="0">
                  <a:pos x="30" y="22"/>
                </a:cxn>
                <a:cxn ang="0">
                  <a:pos x="29" y="23"/>
                </a:cxn>
                <a:cxn ang="0">
                  <a:pos x="29" y="25"/>
                </a:cxn>
                <a:cxn ang="0">
                  <a:pos x="27" y="26"/>
                </a:cxn>
                <a:cxn ang="0">
                  <a:pos x="27" y="26"/>
                </a:cxn>
              </a:cxnLst>
              <a:rect l="0" t="0" r="r" b="b"/>
              <a:pathLst>
                <a:path w="32" h="26">
                  <a:moveTo>
                    <a:pt x="27" y="26"/>
                  </a:moveTo>
                  <a:lnTo>
                    <a:pt x="26" y="25"/>
                  </a:lnTo>
                  <a:lnTo>
                    <a:pt x="24" y="25"/>
                  </a:lnTo>
                  <a:lnTo>
                    <a:pt x="23" y="23"/>
                  </a:lnTo>
                  <a:lnTo>
                    <a:pt x="20" y="22"/>
                  </a:lnTo>
                  <a:lnTo>
                    <a:pt x="18" y="22"/>
                  </a:lnTo>
                  <a:lnTo>
                    <a:pt x="17" y="20"/>
                  </a:lnTo>
                  <a:lnTo>
                    <a:pt x="15" y="20"/>
                  </a:lnTo>
                  <a:lnTo>
                    <a:pt x="14" y="19"/>
                  </a:lnTo>
                  <a:lnTo>
                    <a:pt x="11" y="17"/>
                  </a:lnTo>
                  <a:lnTo>
                    <a:pt x="9" y="17"/>
                  </a:lnTo>
                  <a:lnTo>
                    <a:pt x="8" y="16"/>
                  </a:lnTo>
                  <a:lnTo>
                    <a:pt x="6" y="16"/>
                  </a:lnTo>
                  <a:lnTo>
                    <a:pt x="5" y="14"/>
                  </a:lnTo>
                  <a:lnTo>
                    <a:pt x="3" y="13"/>
                  </a:lnTo>
                  <a:lnTo>
                    <a:pt x="2" y="13"/>
                  </a:lnTo>
                  <a:lnTo>
                    <a:pt x="0" y="11"/>
                  </a:lnTo>
                  <a:lnTo>
                    <a:pt x="2" y="11"/>
                  </a:lnTo>
                  <a:lnTo>
                    <a:pt x="2" y="10"/>
                  </a:lnTo>
                  <a:lnTo>
                    <a:pt x="2" y="8"/>
                  </a:lnTo>
                  <a:lnTo>
                    <a:pt x="3" y="7"/>
                  </a:lnTo>
                  <a:lnTo>
                    <a:pt x="3" y="6"/>
                  </a:lnTo>
                  <a:lnTo>
                    <a:pt x="6" y="4"/>
                  </a:lnTo>
                  <a:lnTo>
                    <a:pt x="6" y="3"/>
                  </a:lnTo>
                  <a:lnTo>
                    <a:pt x="8" y="1"/>
                  </a:lnTo>
                  <a:lnTo>
                    <a:pt x="9" y="1"/>
                  </a:lnTo>
                  <a:lnTo>
                    <a:pt x="11" y="1"/>
                  </a:lnTo>
                  <a:lnTo>
                    <a:pt x="12" y="0"/>
                  </a:lnTo>
                  <a:lnTo>
                    <a:pt x="12" y="0"/>
                  </a:lnTo>
                  <a:lnTo>
                    <a:pt x="14" y="0"/>
                  </a:lnTo>
                  <a:lnTo>
                    <a:pt x="15" y="0"/>
                  </a:lnTo>
                  <a:lnTo>
                    <a:pt x="17" y="0"/>
                  </a:lnTo>
                  <a:lnTo>
                    <a:pt x="18" y="0"/>
                  </a:lnTo>
                  <a:lnTo>
                    <a:pt x="21" y="1"/>
                  </a:lnTo>
                  <a:lnTo>
                    <a:pt x="21" y="1"/>
                  </a:lnTo>
                  <a:lnTo>
                    <a:pt x="23" y="1"/>
                  </a:lnTo>
                  <a:lnTo>
                    <a:pt x="24" y="3"/>
                  </a:lnTo>
                  <a:lnTo>
                    <a:pt x="26" y="3"/>
                  </a:lnTo>
                  <a:lnTo>
                    <a:pt x="27" y="4"/>
                  </a:lnTo>
                  <a:lnTo>
                    <a:pt x="29" y="6"/>
                  </a:lnTo>
                  <a:lnTo>
                    <a:pt x="29" y="7"/>
                  </a:lnTo>
                  <a:lnTo>
                    <a:pt x="30" y="8"/>
                  </a:lnTo>
                  <a:lnTo>
                    <a:pt x="30" y="10"/>
                  </a:lnTo>
                  <a:lnTo>
                    <a:pt x="30" y="10"/>
                  </a:lnTo>
                  <a:lnTo>
                    <a:pt x="32" y="11"/>
                  </a:lnTo>
                  <a:lnTo>
                    <a:pt x="32" y="14"/>
                  </a:lnTo>
                  <a:lnTo>
                    <a:pt x="32" y="16"/>
                  </a:lnTo>
                  <a:lnTo>
                    <a:pt x="32" y="17"/>
                  </a:lnTo>
                  <a:lnTo>
                    <a:pt x="32" y="19"/>
                  </a:lnTo>
                  <a:lnTo>
                    <a:pt x="32" y="20"/>
                  </a:lnTo>
                  <a:lnTo>
                    <a:pt x="30" y="22"/>
                  </a:lnTo>
                  <a:lnTo>
                    <a:pt x="30" y="22"/>
                  </a:lnTo>
                  <a:lnTo>
                    <a:pt x="29" y="23"/>
                  </a:lnTo>
                  <a:lnTo>
                    <a:pt x="29" y="25"/>
                  </a:lnTo>
                  <a:lnTo>
                    <a:pt x="27" y="26"/>
                  </a:lnTo>
                  <a:lnTo>
                    <a:pt x="27" y="26"/>
                  </a:lnTo>
                  <a:close/>
                </a:path>
              </a:pathLst>
            </a:custGeom>
            <a:solidFill>
              <a:srgbClr val="009999"/>
            </a:solidFill>
            <a:ln w="9525">
              <a:noFill/>
              <a:round/>
              <a:headEnd/>
              <a:tailEnd/>
            </a:ln>
          </p:spPr>
          <p:txBody>
            <a:bodyPr>
              <a:prstTxWarp prst="textNoShape">
                <a:avLst/>
              </a:prstTxWarp>
            </a:bodyPr>
            <a:lstStyle/>
            <a:p>
              <a:endParaRPr lang="en-US"/>
            </a:p>
          </p:txBody>
        </p:sp>
        <p:sp>
          <p:nvSpPr>
            <p:cNvPr id="3840325" name="Freeform 325"/>
            <p:cNvSpPr>
              <a:spLocks/>
            </p:cNvSpPr>
            <p:nvPr/>
          </p:nvSpPr>
          <p:spPr bwMode="auto">
            <a:xfrm>
              <a:off x="2279" y="1331"/>
              <a:ext cx="37" cy="37"/>
            </a:xfrm>
            <a:custGeom>
              <a:avLst/>
              <a:gdLst/>
              <a:ahLst/>
              <a:cxnLst>
                <a:cxn ang="0">
                  <a:pos x="21" y="37"/>
                </a:cxn>
                <a:cxn ang="0">
                  <a:pos x="25" y="36"/>
                </a:cxn>
                <a:cxn ang="0">
                  <a:pos x="28" y="36"/>
                </a:cxn>
                <a:cxn ang="0">
                  <a:pos x="31" y="33"/>
                </a:cxn>
                <a:cxn ang="0">
                  <a:pos x="34" y="30"/>
                </a:cxn>
                <a:cxn ang="0">
                  <a:pos x="36" y="27"/>
                </a:cxn>
                <a:cxn ang="0">
                  <a:pos x="37" y="24"/>
                </a:cxn>
                <a:cxn ang="0">
                  <a:pos x="37" y="21"/>
                </a:cxn>
                <a:cxn ang="0">
                  <a:pos x="37" y="16"/>
                </a:cxn>
                <a:cxn ang="0">
                  <a:pos x="37" y="13"/>
                </a:cxn>
                <a:cxn ang="0">
                  <a:pos x="36" y="9"/>
                </a:cxn>
                <a:cxn ang="0">
                  <a:pos x="34" y="6"/>
                </a:cxn>
                <a:cxn ang="0">
                  <a:pos x="31" y="4"/>
                </a:cxn>
                <a:cxn ang="0">
                  <a:pos x="28" y="1"/>
                </a:cxn>
                <a:cxn ang="0">
                  <a:pos x="25" y="0"/>
                </a:cxn>
                <a:cxn ang="0">
                  <a:pos x="21" y="0"/>
                </a:cxn>
                <a:cxn ang="0">
                  <a:pos x="18" y="0"/>
                </a:cxn>
                <a:cxn ang="0">
                  <a:pos x="13" y="0"/>
                </a:cxn>
                <a:cxn ang="0">
                  <a:pos x="10" y="1"/>
                </a:cxn>
                <a:cxn ang="0">
                  <a:pos x="7" y="4"/>
                </a:cxn>
                <a:cxn ang="0">
                  <a:pos x="4" y="6"/>
                </a:cxn>
                <a:cxn ang="0">
                  <a:pos x="3" y="9"/>
                </a:cxn>
                <a:cxn ang="0">
                  <a:pos x="1" y="13"/>
                </a:cxn>
                <a:cxn ang="0">
                  <a:pos x="0" y="16"/>
                </a:cxn>
                <a:cxn ang="0">
                  <a:pos x="0" y="21"/>
                </a:cxn>
                <a:cxn ang="0">
                  <a:pos x="1" y="24"/>
                </a:cxn>
                <a:cxn ang="0">
                  <a:pos x="3" y="27"/>
                </a:cxn>
                <a:cxn ang="0">
                  <a:pos x="4" y="30"/>
                </a:cxn>
                <a:cxn ang="0">
                  <a:pos x="7" y="33"/>
                </a:cxn>
                <a:cxn ang="0">
                  <a:pos x="10" y="36"/>
                </a:cxn>
                <a:cxn ang="0">
                  <a:pos x="13" y="36"/>
                </a:cxn>
                <a:cxn ang="0">
                  <a:pos x="18" y="37"/>
                </a:cxn>
                <a:cxn ang="0">
                  <a:pos x="19" y="37"/>
                </a:cxn>
              </a:cxnLst>
              <a:rect l="0" t="0" r="r" b="b"/>
              <a:pathLst>
                <a:path w="37" h="37">
                  <a:moveTo>
                    <a:pt x="19" y="37"/>
                  </a:moveTo>
                  <a:lnTo>
                    <a:pt x="21" y="37"/>
                  </a:lnTo>
                  <a:lnTo>
                    <a:pt x="24" y="37"/>
                  </a:lnTo>
                  <a:lnTo>
                    <a:pt x="25" y="36"/>
                  </a:lnTo>
                  <a:lnTo>
                    <a:pt x="27" y="36"/>
                  </a:lnTo>
                  <a:lnTo>
                    <a:pt x="28" y="36"/>
                  </a:lnTo>
                  <a:lnTo>
                    <a:pt x="30" y="34"/>
                  </a:lnTo>
                  <a:lnTo>
                    <a:pt x="31" y="33"/>
                  </a:lnTo>
                  <a:lnTo>
                    <a:pt x="33" y="31"/>
                  </a:lnTo>
                  <a:lnTo>
                    <a:pt x="34" y="30"/>
                  </a:lnTo>
                  <a:lnTo>
                    <a:pt x="36" y="30"/>
                  </a:lnTo>
                  <a:lnTo>
                    <a:pt x="36" y="27"/>
                  </a:lnTo>
                  <a:lnTo>
                    <a:pt x="37" y="25"/>
                  </a:lnTo>
                  <a:lnTo>
                    <a:pt x="37" y="24"/>
                  </a:lnTo>
                  <a:lnTo>
                    <a:pt x="37" y="22"/>
                  </a:lnTo>
                  <a:lnTo>
                    <a:pt x="37" y="21"/>
                  </a:lnTo>
                  <a:lnTo>
                    <a:pt x="37" y="18"/>
                  </a:lnTo>
                  <a:lnTo>
                    <a:pt x="37" y="16"/>
                  </a:lnTo>
                  <a:lnTo>
                    <a:pt x="37" y="15"/>
                  </a:lnTo>
                  <a:lnTo>
                    <a:pt x="37" y="13"/>
                  </a:lnTo>
                  <a:lnTo>
                    <a:pt x="37" y="12"/>
                  </a:lnTo>
                  <a:lnTo>
                    <a:pt x="36" y="9"/>
                  </a:lnTo>
                  <a:lnTo>
                    <a:pt x="36" y="7"/>
                  </a:lnTo>
                  <a:lnTo>
                    <a:pt x="34" y="6"/>
                  </a:lnTo>
                  <a:lnTo>
                    <a:pt x="33" y="6"/>
                  </a:lnTo>
                  <a:lnTo>
                    <a:pt x="31" y="4"/>
                  </a:lnTo>
                  <a:lnTo>
                    <a:pt x="30" y="3"/>
                  </a:lnTo>
                  <a:lnTo>
                    <a:pt x="28" y="1"/>
                  </a:lnTo>
                  <a:lnTo>
                    <a:pt x="27" y="1"/>
                  </a:lnTo>
                  <a:lnTo>
                    <a:pt x="25" y="0"/>
                  </a:lnTo>
                  <a:lnTo>
                    <a:pt x="24" y="0"/>
                  </a:lnTo>
                  <a:lnTo>
                    <a:pt x="21" y="0"/>
                  </a:lnTo>
                  <a:lnTo>
                    <a:pt x="19" y="0"/>
                  </a:lnTo>
                  <a:lnTo>
                    <a:pt x="18" y="0"/>
                  </a:lnTo>
                  <a:lnTo>
                    <a:pt x="15" y="0"/>
                  </a:lnTo>
                  <a:lnTo>
                    <a:pt x="13" y="0"/>
                  </a:lnTo>
                  <a:lnTo>
                    <a:pt x="12" y="1"/>
                  </a:lnTo>
                  <a:lnTo>
                    <a:pt x="10" y="1"/>
                  </a:lnTo>
                  <a:lnTo>
                    <a:pt x="9" y="3"/>
                  </a:lnTo>
                  <a:lnTo>
                    <a:pt x="7" y="4"/>
                  </a:lnTo>
                  <a:lnTo>
                    <a:pt x="6" y="6"/>
                  </a:lnTo>
                  <a:lnTo>
                    <a:pt x="4" y="6"/>
                  </a:lnTo>
                  <a:lnTo>
                    <a:pt x="4" y="7"/>
                  </a:lnTo>
                  <a:lnTo>
                    <a:pt x="3" y="9"/>
                  </a:lnTo>
                  <a:lnTo>
                    <a:pt x="1" y="12"/>
                  </a:lnTo>
                  <a:lnTo>
                    <a:pt x="1" y="13"/>
                  </a:lnTo>
                  <a:lnTo>
                    <a:pt x="1" y="15"/>
                  </a:lnTo>
                  <a:lnTo>
                    <a:pt x="0" y="16"/>
                  </a:lnTo>
                  <a:lnTo>
                    <a:pt x="0" y="18"/>
                  </a:lnTo>
                  <a:lnTo>
                    <a:pt x="0" y="21"/>
                  </a:lnTo>
                  <a:lnTo>
                    <a:pt x="1" y="22"/>
                  </a:lnTo>
                  <a:lnTo>
                    <a:pt x="1" y="24"/>
                  </a:lnTo>
                  <a:lnTo>
                    <a:pt x="1" y="25"/>
                  </a:lnTo>
                  <a:lnTo>
                    <a:pt x="3" y="27"/>
                  </a:lnTo>
                  <a:lnTo>
                    <a:pt x="4" y="30"/>
                  </a:lnTo>
                  <a:lnTo>
                    <a:pt x="4" y="30"/>
                  </a:lnTo>
                  <a:lnTo>
                    <a:pt x="6" y="31"/>
                  </a:lnTo>
                  <a:lnTo>
                    <a:pt x="7" y="33"/>
                  </a:lnTo>
                  <a:lnTo>
                    <a:pt x="9" y="34"/>
                  </a:lnTo>
                  <a:lnTo>
                    <a:pt x="10" y="36"/>
                  </a:lnTo>
                  <a:lnTo>
                    <a:pt x="12" y="36"/>
                  </a:lnTo>
                  <a:lnTo>
                    <a:pt x="13" y="36"/>
                  </a:lnTo>
                  <a:lnTo>
                    <a:pt x="15" y="37"/>
                  </a:lnTo>
                  <a:lnTo>
                    <a:pt x="18" y="37"/>
                  </a:lnTo>
                  <a:lnTo>
                    <a:pt x="19" y="37"/>
                  </a:lnTo>
                  <a:lnTo>
                    <a:pt x="19" y="37"/>
                  </a:lnTo>
                  <a:close/>
                </a:path>
              </a:pathLst>
            </a:custGeom>
            <a:solidFill>
              <a:srgbClr val="8CD9C7"/>
            </a:solidFill>
            <a:ln w="9525">
              <a:noFill/>
              <a:round/>
              <a:headEnd/>
              <a:tailEnd/>
            </a:ln>
          </p:spPr>
          <p:txBody>
            <a:bodyPr>
              <a:prstTxWarp prst="textNoShape">
                <a:avLst/>
              </a:prstTxWarp>
            </a:bodyPr>
            <a:lstStyle/>
            <a:p>
              <a:endParaRPr lang="en-US"/>
            </a:p>
          </p:txBody>
        </p:sp>
        <p:sp>
          <p:nvSpPr>
            <p:cNvPr id="3840326" name="Freeform 326"/>
            <p:cNvSpPr>
              <a:spLocks/>
            </p:cNvSpPr>
            <p:nvPr/>
          </p:nvSpPr>
          <p:spPr bwMode="auto">
            <a:xfrm>
              <a:off x="2185" y="1331"/>
              <a:ext cx="37" cy="39"/>
            </a:xfrm>
            <a:custGeom>
              <a:avLst/>
              <a:gdLst/>
              <a:ahLst/>
              <a:cxnLst>
                <a:cxn ang="0">
                  <a:pos x="21" y="37"/>
                </a:cxn>
                <a:cxn ang="0">
                  <a:pos x="24" y="37"/>
                </a:cxn>
                <a:cxn ang="0">
                  <a:pos x="28" y="36"/>
                </a:cxn>
                <a:cxn ang="0">
                  <a:pos x="31" y="34"/>
                </a:cxn>
                <a:cxn ang="0">
                  <a:pos x="33" y="31"/>
                </a:cxn>
                <a:cxn ang="0">
                  <a:pos x="36" y="28"/>
                </a:cxn>
                <a:cxn ang="0">
                  <a:pos x="37" y="24"/>
                </a:cxn>
                <a:cxn ang="0">
                  <a:pos x="37" y="21"/>
                </a:cxn>
                <a:cxn ang="0">
                  <a:pos x="37" y="16"/>
                </a:cxn>
                <a:cxn ang="0">
                  <a:pos x="37" y="13"/>
                </a:cxn>
                <a:cxn ang="0">
                  <a:pos x="36" y="10"/>
                </a:cxn>
                <a:cxn ang="0">
                  <a:pos x="33" y="7"/>
                </a:cxn>
                <a:cxn ang="0">
                  <a:pos x="31" y="4"/>
                </a:cxn>
                <a:cxn ang="0">
                  <a:pos x="28" y="1"/>
                </a:cxn>
                <a:cxn ang="0">
                  <a:pos x="24" y="1"/>
                </a:cxn>
                <a:cxn ang="0">
                  <a:pos x="21" y="0"/>
                </a:cxn>
                <a:cxn ang="0">
                  <a:pos x="17" y="0"/>
                </a:cxn>
                <a:cxn ang="0">
                  <a:pos x="14" y="1"/>
                </a:cxn>
                <a:cxn ang="0">
                  <a:pos x="11" y="1"/>
                </a:cxn>
                <a:cxn ang="0">
                  <a:pos x="8" y="4"/>
                </a:cxn>
                <a:cxn ang="0">
                  <a:pos x="5" y="7"/>
                </a:cxn>
                <a:cxn ang="0">
                  <a:pos x="2" y="10"/>
                </a:cxn>
                <a:cxn ang="0">
                  <a:pos x="2" y="13"/>
                </a:cxn>
                <a:cxn ang="0">
                  <a:pos x="0" y="16"/>
                </a:cxn>
                <a:cxn ang="0">
                  <a:pos x="0" y="21"/>
                </a:cxn>
                <a:cxn ang="0">
                  <a:pos x="2" y="24"/>
                </a:cxn>
                <a:cxn ang="0">
                  <a:pos x="2" y="28"/>
                </a:cxn>
                <a:cxn ang="0">
                  <a:pos x="5" y="31"/>
                </a:cxn>
                <a:cxn ang="0">
                  <a:pos x="8" y="34"/>
                </a:cxn>
                <a:cxn ang="0">
                  <a:pos x="11" y="36"/>
                </a:cxn>
                <a:cxn ang="0">
                  <a:pos x="14" y="37"/>
                </a:cxn>
                <a:cxn ang="0">
                  <a:pos x="17" y="37"/>
                </a:cxn>
                <a:cxn ang="0">
                  <a:pos x="18" y="39"/>
                </a:cxn>
              </a:cxnLst>
              <a:rect l="0" t="0" r="r" b="b"/>
              <a:pathLst>
                <a:path w="37" h="39">
                  <a:moveTo>
                    <a:pt x="18" y="39"/>
                  </a:moveTo>
                  <a:lnTo>
                    <a:pt x="21" y="37"/>
                  </a:lnTo>
                  <a:lnTo>
                    <a:pt x="22" y="37"/>
                  </a:lnTo>
                  <a:lnTo>
                    <a:pt x="24" y="37"/>
                  </a:lnTo>
                  <a:lnTo>
                    <a:pt x="25" y="36"/>
                  </a:lnTo>
                  <a:lnTo>
                    <a:pt x="28" y="36"/>
                  </a:lnTo>
                  <a:lnTo>
                    <a:pt x="30" y="34"/>
                  </a:lnTo>
                  <a:lnTo>
                    <a:pt x="31" y="34"/>
                  </a:lnTo>
                  <a:lnTo>
                    <a:pt x="33" y="33"/>
                  </a:lnTo>
                  <a:lnTo>
                    <a:pt x="33" y="31"/>
                  </a:lnTo>
                  <a:lnTo>
                    <a:pt x="34" y="30"/>
                  </a:lnTo>
                  <a:lnTo>
                    <a:pt x="36" y="28"/>
                  </a:lnTo>
                  <a:lnTo>
                    <a:pt x="36" y="27"/>
                  </a:lnTo>
                  <a:lnTo>
                    <a:pt x="37" y="24"/>
                  </a:lnTo>
                  <a:lnTo>
                    <a:pt x="37" y="22"/>
                  </a:lnTo>
                  <a:lnTo>
                    <a:pt x="37" y="21"/>
                  </a:lnTo>
                  <a:lnTo>
                    <a:pt x="37" y="18"/>
                  </a:lnTo>
                  <a:lnTo>
                    <a:pt x="37" y="16"/>
                  </a:lnTo>
                  <a:lnTo>
                    <a:pt x="37" y="15"/>
                  </a:lnTo>
                  <a:lnTo>
                    <a:pt x="37" y="13"/>
                  </a:lnTo>
                  <a:lnTo>
                    <a:pt x="36" y="12"/>
                  </a:lnTo>
                  <a:lnTo>
                    <a:pt x="36" y="10"/>
                  </a:lnTo>
                  <a:lnTo>
                    <a:pt x="34" y="7"/>
                  </a:lnTo>
                  <a:lnTo>
                    <a:pt x="33" y="7"/>
                  </a:lnTo>
                  <a:lnTo>
                    <a:pt x="33" y="6"/>
                  </a:lnTo>
                  <a:lnTo>
                    <a:pt x="31" y="4"/>
                  </a:lnTo>
                  <a:lnTo>
                    <a:pt x="30" y="3"/>
                  </a:lnTo>
                  <a:lnTo>
                    <a:pt x="28" y="1"/>
                  </a:lnTo>
                  <a:lnTo>
                    <a:pt x="25" y="1"/>
                  </a:lnTo>
                  <a:lnTo>
                    <a:pt x="24" y="1"/>
                  </a:lnTo>
                  <a:lnTo>
                    <a:pt x="22" y="0"/>
                  </a:lnTo>
                  <a:lnTo>
                    <a:pt x="21" y="0"/>
                  </a:lnTo>
                  <a:lnTo>
                    <a:pt x="18" y="0"/>
                  </a:lnTo>
                  <a:lnTo>
                    <a:pt x="17" y="0"/>
                  </a:lnTo>
                  <a:lnTo>
                    <a:pt x="15" y="0"/>
                  </a:lnTo>
                  <a:lnTo>
                    <a:pt x="14" y="1"/>
                  </a:lnTo>
                  <a:lnTo>
                    <a:pt x="12" y="1"/>
                  </a:lnTo>
                  <a:lnTo>
                    <a:pt x="11" y="1"/>
                  </a:lnTo>
                  <a:lnTo>
                    <a:pt x="9" y="3"/>
                  </a:lnTo>
                  <a:lnTo>
                    <a:pt x="8" y="4"/>
                  </a:lnTo>
                  <a:lnTo>
                    <a:pt x="6" y="6"/>
                  </a:lnTo>
                  <a:lnTo>
                    <a:pt x="5" y="7"/>
                  </a:lnTo>
                  <a:lnTo>
                    <a:pt x="3" y="7"/>
                  </a:lnTo>
                  <a:lnTo>
                    <a:pt x="2" y="10"/>
                  </a:lnTo>
                  <a:lnTo>
                    <a:pt x="2" y="12"/>
                  </a:lnTo>
                  <a:lnTo>
                    <a:pt x="2" y="13"/>
                  </a:lnTo>
                  <a:lnTo>
                    <a:pt x="0" y="15"/>
                  </a:lnTo>
                  <a:lnTo>
                    <a:pt x="0" y="16"/>
                  </a:lnTo>
                  <a:lnTo>
                    <a:pt x="0" y="18"/>
                  </a:lnTo>
                  <a:lnTo>
                    <a:pt x="0" y="21"/>
                  </a:lnTo>
                  <a:lnTo>
                    <a:pt x="0" y="22"/>
                  </a:lnTo>
                  <a:lnTo>
                    <a:pt x="2" y="24"/>
                  </a:lnTo>
                  <a:lnTo>
                    <a:pt x="2" y="27"/>
                  </a:lnTo>
                  <a:lnTo>
                    <a:pt x="2" y="28"/>
                  </a:lnTo>
                  <a:lnTo>
                    <a:pt x="3" y="30"/>
                  </a:lnTo>
                  <a:lnTo>
                    <a:pt x="5" y="31"/>
                  </a:lnTo>
                  <a:lnTo>
                    <a:pt x="6" y="33"/>
                  </a:lnTo>
                  <a:lnTo>
                    <a:pt x="8" y="34"/>
                  </a:lnTo>
                  <a:lnTo>
                    <a:pt x="9" y="34"/>
                  </a:lnTo>
                  <a:lnTo>
                    <a:pt x="11" y="36"/>
                  </a:lnTo>
                  <a:lnTo>
                    <a:pt x="12" y="36"/>
                  </a:lnTo>
                  <a:lnTo>
                    <a:pt x="14" y="37"/>
                  </a:lnTo>
                  <a:lnTo>
                    <a:pt x="15" y="37"/>
                  </a:lnTo>
                  <a:lnTo>
                    <a:pt x="17" y="37"/>
                  </a:lnTo>
                  <a:lnTo>
                    <a:pt x="18" y="39"/>
                  </a:lnTo>
                  <a:lnTo>
                    <a:pt x="18" y="39"/>
                  </a:lnTo>
                  <a:close/>
                </a:path>
              </a:pathLst>
            </a:custGeom>
            <a:solidFill>
              <a:srgbClr val="8CD9C7"/>
            </a:solidFill>
            <a:ln w="9525">
              <a:noFill/>
              <a:round/>
              <a:headEnd/>
              <a:tailEnd/>
            </a:ln>
          </p:spPr>
          <p:txBody>
            <a:bodyPr>
              <a:prstTxWarp prst="textNoShape">
                <a:avLst/>
              </a:prstTxWarp>
            </a:bodyPr>
            <a:lstStyle/>
            <a:p>
              <a:endParaRPr lang="en-US"/>
            </a:p>
          </p:txBody>
        </p:sp>
        <p:sp>
          <p:nvSpPr>
            <p:cNvPr id="3840327" name="Freeform 327"/>
            <p:cNvSpPr>
              <a:spLocks/>
            </p:cNvSpPr>
            <p:nvPr/>
          </p:nvSpPr>
          <p:spPr bwMode="auto">
            <a:xfrm>
              <a:off x="2233" y="1331"/>
              <a:ext cx="37" cy="39"/>
            </a:xfrm>
            <a:custGeom>
              <a:avLst/>
              <a:gdLst/>
              <a:ahLst/>
              <a:cxnLst>
                <a:cxn ang="0">
                  <a:pos x="19" y="37"/>
                </a:cxn>
                <a:cxn ang="0">
                  <a:pos x="24" y="37"/>
                </a:cxn>
                <a:cxn ang="0">
                  <a:pos x="27" y="36"/>
                </a:cxn>
                <a:cxn ang="0">
                  <a:pos x="30" y="34"/>
                </a:cxn>
                <a:cxn ang="0">
                  <a:pos x="33" y="31"/>
                </a:cxn>
                <a:cxn ang="0">
                  <a:pos x="36" y="28"/>
                </a:cxn>
                <a:cxn ang="0">
                  <a:pos x="36" y="24"/>
                </a:cxn>
                <a:cxn ang="0">
                  <a:pos x="37" y="21"/>
                </a:cxn>
                <a:cxn ang="0">
                  <a:pos x="37" y="16"/>
                </a:cxn>
                <a:cxn ang="0">
                  <a:pos x="36" y="13"/>
                </a:cxn>
                <a:cxn ang="0">
                  <a:pos x="36" y="10"/>
                </a:cxn>
                <a:cxn ang="0">
                  <a:pos x="33" y="7"/>
                </a:cxn>
                <a:cxn ang="0">
                  <a:pos x="30" y="4"/>
                </a:cxn>
                <a:cxn ang="0">
                  <a:pos x="27" y="1"/>
                </a:cxn>
                <a:cxn ang="0">
                  <a:pos x="24" y="1"/>
                </a:cxn>
                <a:cxn ang="0">
                  <a:pos x="19" y="0"/>
                </a:cxn>
                <a:cxn ang="0">
                  <a:pos x="16" y="0"/>
                </a:cxn>
                <a:cxn ang="0">
                  <a:pos x="13" y="1"/>
                </a:cxn>
                <a:cxn ang="0">
                  <a:pos x="9" y="1"/>
                </a:cxn>
                <a:cxn ang="0">
                  <a:pos x="6" y="4"/>
                </a:cxn>
                <a:cxn ang="0">
                  <a:pos x="4" y="7"/>
                </a:cxn>
                <a:cxn ang="0">
                  <a:pos x="1" y="10"/>
                </a:cxn>
                <a:cxn ang="0">
                  <a:pos x="0" y="13"/>
                </a:cxn>
                <a:cxn ang="0">
                  <a:pos x="0" y="16"/>
                </a:cxn>
                <a:cxn ang="0">
                  <a:pos x="0" y="21"/>
                </a:cxn>
                <a:cxn ang="0">
                  <a:pos x="0" y="24"/>
                </a:cxn>
                <a:cxn ang="0">
                  <a:pos x="1" y="28"/>
                </a:cxn>
                <a:cxn ang="0">
                  <a:pos x="4" y="31"/>
                </a:cxn>
                <a:cxn ang="0">
                  <a:pos x="6" y="34"/>
                </a:cxn>
                <a:cxn ang="0">
                  <a:pos x="9" y="36"/>
                </a:cxn>
                <a:cxn ang="0">
                  <a:pos x="13" y="37"/>
                </a:cxn>
                <a:cxn ang="0">
                  <a:pos x="16" y="37"/>
                </a:cxn>
                <a:cxn ang="0">
                  <a:pos x="18" y="39"/>
                </a:cxn>
              </a:cxnLst>
              <a:rect l="0" t="0" r="r" b="b"/>
              <a:pathLst>
                <a:path w="37" h="39">
                  <a:moveTo>
                    <a:pt x="18" y="39"/>
                  </a:moveTo>
                  <a:lnTo>
                    <a:pt x="19" y="37"/>
                  </a:lnTo>
                  <a:lnTo>
                    <a:pt x="22" y="37"/>
                  </a:lnTo>
                  <a:lnTo>
                    <a:pt x="24" y="37"/>
                  </a:lnTo>
                  <a:lnTo>
                    <a:pt x="25" y="36"/>
                  </a:lnTo>
                  <a:lnTo>
                    <a:pt x="27" y="36"/>
                  </a:lnTo>
                  <a:lnTo>
                    <a:pt x="28" y="34"/>
                  </a:lnTo>
                  <a:lnTo>
                    <a:pt x="30" y="34"/>
                  </a:lnTo>
                  <a:lnTo>
                    <a:pt x="31" y="33"/>
                  </a:lnTo>
                  <a:lnTo>
                    <a:pt x="33" y="31"/>
                  </a:lnTo>
                  <a:lnTo>
                    <a:pt x="34" y="30"/>
                  </a:lnTo>
                  <a:lnTo>
                    <a:pt x="36" y="28"/>
                  </a:lnTo>
                  <a:lnTo>
                    <a:pt x="36" y="27"/>
                  </a:lnTo>
                  <a:lnTo>
                    <a:pt x="36" y="24"/>
                  </a:lnTo>
                  <a:lnTo>
                    <a:pt x="37" y="22"/>
                  </a:lnTo>
                  <a:lnTo>
                    <a:pt x="37" y="21"/>
                  </a:lnTo>
                  <a:lnTo>
                    <a:pt x="37" y="18"/>
                  </a:lnTo>
                  <a:lnTo>
                    <a:pt x="37" y="16"/>
                  </a:lnTo>
                  <a:lnTo>
                    <a:pt x="37" y="15"/>
                  </a:lnTo>
                  <a:lnTo>
                    <a:pt x="36" y="13"/>
                  </a:lnTo>
                  <a:lnTo>
                    <a:pt x="36" y="12"/>
                  </a:lnTo>
                  <a:lnTo>
                    <a:pt x="36" y="10"/>
                  </a:lnTo>
                  <a:lnTo>
                    <a:pt x="34" y="7"/>
                  </a:lnTo>
                  <a:lnTo>
                    <a:pt x="33" y="7"/>
                  </a:lnTo>
                  <a:lnTo>
                    <a:pt x="31" y="6"/>
                  </a:lnTo>
                  <a:lnTo>
                    <a:pt x="30" y="4"/>
                  </a:lnTo>
                  <a:lnTo>
                    <a:pt x="28" y="3"/>
                  </a:lnTo>
                  <a:lnTo>
                    <a:pt x="27" y="1"/>
                  </a:lnTo>
                  <a:lnTo>
                    <a:pt x="25" y="1"/>
                  </a:lnTo>
                  <a:lnTo>
                    <a:pt x="24" y="1"/>
                  </a:lnTo>
                  <a:lnTo>
                    <a:pt x="22" y="0"/>
                  </a:lnTo>
                  <a:lnTo>
                    <a:pt x="19" y="0"/>
                  </a:lnTo>
                  <a:lnTo>
                    <a:pt x="18" y="0"/>
                  </a:lnTo>
                  <a:lnTo>
                    <a:pt x="16" y="0"/>
                  </a:lnTo>
                  <a:lnTo>
                    <a:pt x="15" y="0"/>
                  </a:lnTo>
                  <a:lnTo>
                    <a:pt x="13" y="1"/>
                  </a:lnTo>
                  <a:lnTo>
                    <a:pt x="10" y="1"/>
                  </a:lnTo>
                  <a:lnTo>
                    <a:pt x="9" y="1"/>
                  </a:lnTo>
                  <a:lnTo>
                    <a:pt x="7" y="3"/>
                  </a:lnTo>
                  <a:lnTo>
                    <a:pt x="6" y="4"/>
                  </a:lnTo>
                  <a:lnTo>
                    <a:pt x="4" y="6"/>
                  </a:lnTo>
                  <a:lnTo>
                    <a:pt x="4" y="7"/>
                  </a:lnTo>
                  <a:lnTo>
                    <a:pt x="3" y="7"/>
                  </a:lnTo>
                  <a:lnTo>
                    <a:pt x="1" y="10"/>
                  </a:lnTo>
                  <a:lnTo>
                    <a:pt x="1" y="12"/>
                  </a:lnTo>
                  <a:lnTo>
                    <a:pt x="0" y="13"/>
                  </a:lnTo>
                  <a:lnTo>
                    <a:pt x="0" y="15"/>
                  </a:lnTo>
                  <a:lnTo>
                    <a:pt x="0" y="16"/>
                  </a:lnTo>
                  <a:lnTo>
                    <a:pt x="0" y="18"/>
                  </a:lnTo>
                  <a:lnTo>
                    <a:pt x="0" y="21"/>
                  </a:lnTo>
                  <a:lnTo>
                    <a:pt x="0" y="22"/>
                  </a:lnTo>
                  <a:lnTo>
                    <a:pt x="0" y="24"/>
                  </a:lnTo>
                  <a:lnTo>
                    <a:pt x="1" y="27"/>
                  </a:lnTo>
                  <a:lnTo>
                    <a:pt x="1" y="28"/>
                  </a:lnTo>
                  <a:lnTo>
                    <a:pt x="3" y="30"/>
                  </a:lnTo>
                  <a:lnTo>
                    <a:pt x="4" y="31"/>
                  </a:lnTo>
                  <a:lnTo>
                    <a:pt x="4" y="33"/>
                  </a:lnTo>
                  <a:lnTo>
                    <a:pt x="6" y="34"/>
                  </a:lnTo>
                  <a:lnTo>
                    <a:pt x="7" y="34"/>
                  </a:lnTo>
                  <a:lnTo>
                    <a:pt x="9" y="36"/>
                  </a:lnTo>
                  <a:lnTo>
                    <a:pt x="10" y="36"/>
                  </a:lnTo>
                  <a:lnTo>
                    <a:pt x="13" y="37"/>
                  </a:lnTo>
                  <a:lnTo>
                    <a:pt x="15" y="37"/>
                  </a:lnTo>
                  <a:lnTo>
                    <a:pt x="16" y="37"/>
                  </a:lnTo>
                  <a:lnTo>
                    <a:pt x="18" y="39"/>
                  </a:lnTo>
                  <a:lnTo>
                    <a:pt x="18" y="39"/>
                  </a:lnTo>
                  <a:close/>
                </a:path>
              </a:pathLst>
            </a:custGeom>
            <a:solidFill>
              <a:srgbClr val="8CD9C7"/>
            </a:solidFill>
            <a:ln w="9525">
              <a:noFill/>
              <a:round/>
              <a:headEnd/>
              <a:tailEnd/>
            </a:ln>
          </p:spPr>
          <p:txBody>
            <a:bodyPr>
              <a:prstTxWarp prst="textNoShape">
                <a:avLst/>
              </a:prstTxWarp>
            </a:bodyPr>
            <a:lstStyle/>
            <a:p>
              <a:endParaRPr lang="en-US"/>
            </a:p>
          </p:txBody>
        </p:sp>
        <p:sp>
          <p:nvSpPr>
            <p:cNvPr id="3840328" name="Freeform 328"/>
            <p:cNvSpPr>
              <a:spLocks/>
            </p:cNvSpPr>
            <p:nvPr/>
          </p:nvSpPr>
          <p:spPr bwMode="auto">
            <a:xfrm>
              <a:off x="2280" y="1379"/>
              <a:ext cx="39" cy="38"/>
            </a:xfrm>
            <a:custGeom>
              <a:avLst/>
              <a:gdLst/>
              <a:ahLst/>
              <a:cxnLst>
                <a:cxn ang="0">
                  <a:pos x="23" y="37"/>
                </a:cxn>
                <a:cxn ang="0">
                  <a:pos x="26" y="37"/>
                </a:cxn>
                <a:cxn ang="0">
                  <a:pos x="29" y="35"/>
                </a:cxn>
                <a:cxn ang="0">
                  <a:pos x="32" y="34"/>
                </a:cxn>
                <a:cxn ang="0">
                  <a:pos x="35" y="31"/>
                </a:cxn>
                <a:cxn ang="0">
                  <a:pos x="36" y="28"/>
                </a:cxn>
                <a:cxn ang="0">
                  <a:pos x="39" y="25"/>
                </a:cxn>
                <a:cxn ang="0">
                  <a:pos x="39" y="20"/>
                </a:cxn>
                <a:cxn ang="0">
                  <a:pos x="39" y="17"/>
                </a:cxn>
                <a:cxn ang="0">
                  <a:pos x="39" y="13"/>
                </a:cxn>
                <a:cxn ang="0">
                  <a:pos x="36" y="10"/>
                </a:cxn>
                <a:cxn ang="0">
                  <a:pos x="35" y="7"/>
                </a:cxn>
                <a:cxn ang="0">
                  <a:pos x="32" y="4"/>
                </a:cxn>
                <a:cxn ang="0">
                  <a:pos x="29" y="1"/>
                </a:cxn>
                <a:cxn ang="0">
                  <a:pos x="26" y="1"/>
                </a:cxn>
                <a:cxn ang="0">
                  <a:pos x="23" y="0"/>
                </a:cxn>
                <a:cxn ang="0">
                  <a:pos x="18" y="0"/>
                </a:cxn>
                <a:cxn ang="0">
                  <a:pos x="15" y="1"/>
                </a:cxn>
                <a:cxn ang="0">
                  <a:pos x="11" y="1"/>
                </a:cxn>
                <a:cxn ang="0">
                  <a:pos x="8" y="4"/>
                </a:cxn>
                <a:cxn ang="0">
                  <a:pos x="5" y="7"/>
                </a:cxn>
                <a:cxn ang="0">
                  <a:pos x="3" y="10"/>
                </a:cxn>
                <a:cxn ang="0">
                  <a:pos x="2" y="13"/>
                </a:cxn>
                <a:cxn ang="0">
                  <a:pos x="2" y="17"/>
                </a:cxn>
                <a:cxn ang="0">
                  <a:pos x="2" y="20"/>
                </a:cxn>
                <a:cxn ang="0">
                  <a:pos x="2" y="25"/>
                </a:cxn>
                <a:cxn ang="0">
                  <a:pos x="3" y="28"/>
                </a:cxn>
                <a:cxn ang="0">
                  <a:pos x="5" y="31"/>
                </a:cxn>
                <a:cxn ang="0">
                  <a:pos x="8" y="34"/>
                </a:cxn>
                <a:cxn ang="0">
                  <a:pos x="11" y="35"/>
                </a:cxn>
                <a:cxn ang="0">
                  <a:pos x="15" y="37"/>
                </a:cxn>
                <a:cxn ang="0">
                  <a:pos x="18" y="37"/>
                </a:cxn>
                <a:cxn ang="0">
                  <a:pos x="20" y="38"/>
                </a:cxn>
              </a:cxnLst>
              <a:rect l="0" t="0" r="r" b="b"/>
              <a:pathLst>
                <a:path w="39" h="38">
                  <a:moveTo>
                    <a:pt x="20" y="38"/>
                  </a:moveTo>
                  <a:lnTo>
                    <a:pt x="23" y="37"/>
                  </a:lnTo>
                  <a:lnTo>
                    <a:pt x="24" y="37"/>
                  </a:lnTo>
                  <a:lnTo>
                    <a:pt x="26" y="37"/>
                  </a:lnTo>
                  <a:lnTo>
                    <a:pt x="27" y="37"/>
                  </a:lnTo>
                  <a:lnTo>
                    <a:pt x="29" y="35"/>
                  </a:lnTo>
                  <a:lnTo>
                    <a:pt x="30" y="34"/>
                  </a:lnTo>
                  <a:lnTo>
                    <a:pt x="32" y="34"/>
                  </a:lnTo>
                  <a:lnTo>
                    <a:pt x="33" y="32"/>
                  </a:lnTo>
                  <a:lnTo>
                    <a:pt x="35" y="31"/>
                  </a:lnTo>
                  <a:lnTo>
                    <a:pt x="36" y="29"/>
                  </a:lnTo>
                  <a:lnTo>
                    <a:pt x="36" y="28"/>
                  </a:lnTo>
                  <a:lnTo>
                    <a:pt x="38" y="26"/>
                  </a:lnTo>
                  <a:lnTo>
                    <a:pt x="39" y="25"/>
                  </a:lnTo>
                  <a:lnTo>
                    <a:pt x="39" y="22"/>
                  </a:lnTo>
                  <a:lnTo>
                    <a:pt x="39" y="20"/>
                  </a:lnTo>
                  <a:lnTo>
                    <a:pt x="39" y="19"/>
                  </a:lnTo>
                  <a:lnTo>
                    <a:pt x="39" y="17"/>
                  </a:lnTo>
                  <a:lnTo>
                    <a:pt x="39" y="14"/>
                  </a:lnTo>
                  <a:lnTo>
                    <a:pt x="39" y="13"/>
                  </a:lnTo>
                  <a:lnTo>
                    <a:pt x="38" y="11"/>
                  </a:lnTo>
                  <a:lnTo>
                    <a:pt x="36" y="10"/>
                  </a:lnTo>
                  <a:lnTo>
                    <a:pt x="36" y="8"/>
                  </a:lnTo>
                  <a:lnTo>
                    <a:pt x="35" y="7"/>
                  </a:lnTo>
                  <a:lnTo>
                    <a:pt x="33" y="5"/>
                  </a:lnTo>
                  <a:lnTo>
                    <a:pt x="32" y="4"/>
                  </a:lnTo>
                  <a:lnTo>
                    <a:pt x="30" y="3"/>
                  </a:lnTo>
                  <a:lnTo>
                    <a:pt x="29" y="1"/>
                  </a:lnTo>
                  <a:lnTo>
                    <a:pt x="27" y="1"/>
                  </a:lnTo>
                  <a:lnTo>
                    <a:pt x="26" y="1"/>
                  </a:lnTo>
                  <a:lnTo>
                    <a:pt x="24" y="0"/>
                  </a:lnTo>
                  <a:lnTo>
                    <a:pt x="23" y="0"/>
                  </a:lnTo>
                  <a:lnTo>
                    <a:pt x="20" y="0"/>
                  </a:lnTo>
                  <a:lnTo>
                    <a:pt x="18" y="0"/>
                  </a:lnTo>
                  <a:lnTo>
                    <a:pt x="17" y="0"/>
                  </a:lnTo>
                  <a:lnTo>
                    <a:pt x="15" y="1"/>
                  </a:lnTo>
                  <a:lnTo>
                    <a:pt x="12" y="1"/>
                  </a:lnTo>
                  <a:lnTo>
                    <a:pt x="11" y="1"/>
                  </a:lnTo>
                  <a:lnTo>
                    <a:pt x="9" y="3"/>
                  </a:lnTo>
                  <a:lnTo>
                    <a:pt x="8" y="4"/>
                  </a:lnTo>
                  <a:lnTo>
                    <a:pt x="6" y="5"/>
                  </a:lnTo>
                  <a:lnTo>
                    <a:pt x="5" y="7"/>
                  </a:lnTo>
                  <a:lnTo>
                    <a:pt x="5" y="8"/>
                  </a:lnTo>
                  <a:lnTo>
                    <a:pt x="3" y="10"/>
                  </a:lnTo>
                  <a:lnTo>
                    <a:pt x="3" y="11"/>
                  </a:lnTo>
                  <a:lnTo>
                    <a:pt x="2" y="13"/>
                  </a:lnTo>
                  <a:lnTo>
                    <a:pt x="2" y="14"/>
                  </a:lnTo>
                  <a:lnTo>
                    <a:pt x="2" y="17"/>
                  </a:lnTo>
                  <a:lnTo>
                    <a:pt x="0" y="19"/>
                  </a:lnTo>
                  <a:lnTo>
                    <a:pt x="2" y="20"/>
                  </a:lnTo>
                  <a:lnTo>
                    <a:pt x="2" y="22"/>
                  </a:lnTo>
                  <a:lnTo>
                    <a:pt x="2" y="25"/>
                  </a:lnTo>
                  <a:lnTo>
                    <a:pt x="3" y="26"/>
                  </a:lnTo>
                  <a:lnTo>
                    <a:pt x="3" y="28"/>
                  </a:lnTo>
                  <a:lnTo>
                    <a:pt x="5" y="29"/>
                  </a:lnTo>
                  <a:lnTo>
                    <a:pt x="5" y="31"/>
                  </a:lnTo>
                  <a:lnTo>
                    <a:pt x="6" y="32"/>
                  </a:lnTo>
                  <a:lnTo>
                    <a:pt x="8" y="34"/>
                  </a:lnTo>
                  <a:lnTo>
                    <a:pt x="9" y="34"/>
                  </a:lnTo>
                  <a:lnTo>
                    <a:pt x="11" y="35"/>
                  </a:lnTo>
                  <a:lnTo>
                    <a:pt x="12" y="37"/>
                  </a:lnTo>
                  <a:lnTo>
                    <a:pt x="15" y="37"/>
                  </a:lnTo>
                  <a:lnTo>
                    <a:pt x="17" y="37"/>
                  </a:lnTo>
                  <a:lnTo>
                    <a:pt x="18" y="37"/>
                  </a:lnTo>
                  <a:lnTo>
                    <a:pt x="20" y="38"/>
                  </a:lnTo>
                  <a:lnTo>
                    <a:pt x="20" y="38"/>
                  </a:lnTo>
                  <a:close/>
                </a:path>
              </a:pathLst>
            </a:custGeom>
            <a:solidFill>
              <a:srgbClr val="8CD9C7"/>
            </a:solidFill>
            <a:ln w="9525">
              <a:noFill/>
              <a:round/>
              <a:headEnd/>
              <a:tailEnd/>
            </a:ln>
          </p:spPr>
          <p:txBody>
            <a:bodyPr>
              <a:prstTxWarp prst="textNoShape">
                <a:avLst/>
              </a:prstTxWarp>
            </a:bodyPr>
            <a:lstStyle/>
            <a:p>
              <a:endParaRPr lang="en-US"/>
            </a:p>
          </p:txBody>
        </p:sp>
        <p:sp>
          <p:nvSpPr>
            <p:cNvPr id="3840329" name="Freeform 329"/>
            <p:cNvSpPr>
              <a:spLocks/>
            </p:cNvSpPr>
            <p:nvPr/>
          </p:nvSpPr>
          <p:spPr bwMode="auto">
            <a:xfrm>
              <a:off x="2234" y="1379"/>
              <a:ext cx="38" cy="38"/>
            </a:xfrm>
            <a:custGeom>
              <a:avLst/>
              <a:gdLst/>
              <a:ahLst/>
              <a:cxnLst>
                <a:cxn ang="0">
                  <a:pos x="21" y="37"/>
                </a:cxn>
                <a:cxn ang="0">
                  <a:pos x="24" y="37"/>
                </a:cxn>
                <a:cxn ang="0">
                  <a:pos x="29" y="35"/>
                </a:cxn>
                <a:cxn ang="0">
                  <a:pos x="32" y="34"/>
                </a:cxn>
                <a:cxn ang="0">
                  <a:pos x="35" y="31"/>
                </a:cxn>
                <a:cxn ang="0">
                  <a:pos x="36" y="28"/>
                </a:cxn>
                <a:cxn ang="0">
                  <a:pos x="38" y="25"/>
                </a:cxn>
                <a:cxn ang="0">
                  <a:pos x="38" y="20"/>
                </a:cxn>
                <a:cxn ang="0">
                  <a:pos x="38" y="17"/>
                </a:cxn>
                <a:cxn ang="0">
                  <a:pos x="38" y="13"/>
                </a:cxn>
                <a:cxn ang="0">
                  <a:pos x="36" y="10"/>
                </a:cxn>
                <a:cxn ang="0">
                  <a:pos x="35" y="7"/>
                </a:cxn>
                <a:cxn ang="0">
                  <a:pos x="32" y="4"/>
                </a:cxn>
                <a:cxn ang="0">
                  <a:pos x="29" y="1"/>
                </a:cxn>
                <a:cxn ang="0">
                  <a:pos x="24" y="1"/>
                </a:cxn>
                <a:cxn ang="0">
                  <a:pos x="21" y="0"/>
                </a:cxn>
                <a:cxn ang="0">
                  <a:pos x="17" y="0"/>
                </a:cxn>
                <a:cxn ang="0">
                  <a:pos x="14" y="1"/>
                </a:cxn>
                <a:cxn ang="0">
                  <a:pos x="9" y="1"/>
                </a:cxn>
                <a:cxn ang="0">
                  <a:pos x="8" y="4"/>
                </a:cxn>
                <a:cxn ang="0">
                  <a:pos x="5" y="7"/>
                </a:cxn>
                <a:cxn ang="0">
                  <a:pos x="3" y="10"/>
                </a:cxn>
                <a:cxn ang="0">
                  <a:pos x="2" y="13"/>
                </a:cxn>
                <a:cxn ang="0">
                  <a:pos x="0" y="17"/>
                </a:cxn>
                <a:cxn ang="0">
                  <a:pos x="0" y="20"/>
                </a:cxn>
                <a:cxn ang="0">
                  <a:pos x="2" y="25"/>
                </a:cxn>
                <a:cxn ang="0">
                  <a:pos x="3" y="28"/>
                </a:cxn>
                <a:cxn ang="0">
                  <a:pos x="5" y="31"/>
                </a:cxn>
                <a:cxn ang="0">
                  <a:pos x="8" y="34"/>
                </a:cxn>
                <a:cxn ang="0">
                  <a:pos x="9" y="35"/>
                </a:cxn>
                <a:cxn ang="0">
                  <a:pos x="14" y="37"/>
                </a:cxn>
                <a:cxn ang="0">
                  <a:pos x="17" y="37"/>
                </a:cxn>
                <a:cxn ang="0">
                  <a:pos x="18" y="38"/>
                </a:cxn>
              </a:cxnLst>
              <a:rect l="0" t="0" r="r" b="b"/>
              <a:pathLst>
                <a:path w="38" h="38">
                  <a:moveTo>
                    <a:pt x="18" y="38"/>
                  </a:moveTo>
                  <a:lnTo>
                    <a:pt x="21" y="37"/>
                  </a:lnTo>
                  <a:lnTo>
                    <a:pt x="23" y="37"/>
                  </a:lnTo>
                  <a:lnTo>
                    <a:pt x="24" y="37"/>
                  </a:lnTo>
                  <a:lnTo>
                    <a:pt x="27" y="37"/>
                  </a:lnTo>
                  <a:lnTo>
                    <a:pt x="29" y="35"/>
                  </a:lnTo>
                  <a:lnTo>
                    <a:pt x="30" y="34"/>
                  </a:lnTo>
                  <a:lnTo>
                    <a:pt x="32" y="34"/>
                  </a:lnTo>
                  <a:lnTo>
                    <a:pt x="32" y="32"/>
                  </a:lnTo>
                  <a:lnTo>
                    <a:pt x="35" y="31"/>
                  </a:lnTo>
                  <a:lnTo>
                    <a:pt x="35" y="29"/>
                  </a:lnTo>
                  <a:lnTo>
                    <a:pt x="36" y="28"/>
                  </a:lnTo>
                  <a:lnTo>
                    <a:pt x="36" y="26"/>
                  </a:lnTo>
                  <a:lnTo>
                    <a:pt x="38" y="25"/>
                  </a:lnTo>
                  <a:lnTo>
                    <a:pt x="38" y="22"/>
                  </a:lnTo>
                  <a:lnTo>
                    <a:pt x="38" y="20"/>
                  </a:lnTo>
                  <a:lnTo>
                    <a:pt x="38" y="19"/>
                  </a:lnTo>
                  <a:lnTo>
                    <a:pt x="38" y="17"/>
                  </a:lnTo>
                  <a:lnTo>
                    <a:pt x="38" y="14"/>
                  </a:lnTo>
                  <a:lnTo>
                    <a:pt x="38" y="13"/>
                  </a:lnTo>
                  <a:lnTo>
                    <a:pt x="36" y="11"/>
                  </a:lnTo>
                  <a:lnTo>
                    <a:pt x="36" y="10"/>
                  </a:lnTo>
                  <a:lnTo>
                    <a:pt x="35" y="8"/>
                  </a:lnTo>
                  <a:lnTo>
                    <a:pt x="35" y="7"/>
                  </a:lnTo>
                  <a:lnTo>
                    <a:pt x="32" y="5"/>
                  </a:lnTo>
                  <a:lnTo>
                    <a:pt x="32" y="4"/>
                  </a:lnTo>
                  <a:lnTo>
                    <a:pt x="30" y="3"/>
                  </a:lnTo>
                  <a:lnTo>
                    <a:pt x="29" y="1"/>
                  </a:lnTo>
                  <a:lnTo>
                    <a:pt x="27" y="1"/>
                  </a:lnTo>
                  <a:lnTo>
                    <a:pt x="24" y="1"/>
                  </a:lnTo>
                  <a:lnTo>
                    <a:pt x="23" y="0"/>
                  </a:lnTo>
                  <a:lnTo>
                    <a:pt x="21" y="0"/>
                  </a:lnTo>
                  <a:lnTo>
                    <a:pt x="18" y="0"/>
                  </a:lnTo>
                  <a:lnTo>
                    <a:pt x="17" y="0"/>
                  </a:lnTo>
                  <a:lnTo>
                    <a:pt x="15" y="0"/>
                  </a:lnTo>
                  <a:lnTo>
                    <a:pt x="14" y="1"/>
                  </a:lnTo>
                  <a:lnTo>
                    <a:pt x="12" y="1"/>
                  </a:lnTo>
                  <a:lnTo>
                    <a:pt x="9" y="1"/>
                  </a:lnTo>
                  <a:lnTo>
                    <a:pt x="9" y="3"/>
                  </a:lnTo>
                  <a:lnTo>
                    <a:pt x="8" y="4"/>
                  </a:lnTo>
                  <a:lnTo>
                    <a:pt x="6" y="5"/>
                  </a:lnTo>
                  <a:lnTo>
                    <a:pt x="5" y="7"/>
                  </a:lnTo>
                  <a:lnTo>
                    <a:pt x="3" y="8"/>
                  </a:lnTo>
                  <a:lnTo>
                    <a:pt x="3" y="10"/>
                  </a:lnTo>
                  <a:lnTo>
                    <a:pt x="2" y="11"/>
                  </a:lnTo>
                  <a:lnTo>
                    <a:pt x="2" y="13"/>
                  </a:lnTo>
                  <a:lnTo>
                    <a:pt x="0" y="14"/>
                  </a:lnTo>
                  <a:lnTo>
                    <a:pt x="0" y="17"/>
                  </a:lnTo>
                  <a:lnTo>
                    <a:pt x="0" y="19"/>
                  </a:lnTo>
                  <a:lnTo>
                    <a:pt x="0" y="20"/>
                  </a:lnTo>
                  <a:lnTo>
                    <a:pt x="0" y="22"/>
                  </a:lnTo>
                  <a:lnTo>
                    <a:pt x="2" y="25"/>
                  </a:lnTo>
                  <a:lnTo>
                    <a:pt x="2" y="26"/>
                  </a:lnTo>
                  <a:lnTo>
                    <a:pt x="3" y="28"/>
                  </a:lnTo>
                  <a:lnTo>
                    <a:pt x="3" y="29"/>
                  </a:lnTo>
                  <a:lnTo>
                    <a:pt x="5" y="31"/>
                  </a:lnTo>
                  <a:lnTo>
                    <a:pt x="6" y="32"/>
                  </a:lnTo>
                  <a:lnTo>
                    <a:pt x="8" y="34"/>
                  </a:lnTo>
                  <a:lnTo>
                    <a:pt x="9" y="34"/>
                  </a:lnTo>
                  <a:lnTo>
                    <a:pt x="9" y="35"/>
                  </a:lnTo>
                  <a:lnTo>
                    <a:pt x="12" y="37"/>
                  </a:lnTo>
                  <a:lnTo>
                    <a:pt x="14" y="37"/>
                  </a:lnTo>
                  <a:lnTo>
                    <a:pt x="15" y="37"/>
                  </a:lnTo>
                  <a:lnTo>
                    <a:pt x="17" y="37"/>
                  </a:lnTo>
                  <a:lnTo>
                    <a:pt x="18" y="38"/>
                  </a:lnTo>
                  <a:lnTo>
                    <a:pt x="18" y="38"/>
                  </a:lnTo>
                  <a:close/>
                </a:path>
              </a:pathLst>
            </a:custGeom>
            <a:solidFill>
              <a:srgbClr val="8CD9C7"/>
            </a:solidFill>
            <a:ln w="9525">
              <a:noFill/>
              <a:round/>
              <a:headEnd/>
              <a:tailEnd/>
            </a:ln>
          </p:spPr>
          <p:txBody>
            <a:bodyPr>
              <a:prstTxWarp prst="textNoShape">
                <a:avLst/>
              </a:prstTxWarp>
            </a:bodyPr>
            <a:lstStyle/>
            <a:p>
              <a:endParaRPr lang="en-US"/>
            </a:p>
          </p:txBody>
        </p:sp>
        <p:sp>
          <p:nvSpPr>
            <p:cNvPr id="3840330" name="Freeform 330"/>
            <p:cNvSpPr>
              <a:spLocks/>
            </p:cNvSpPr>
            <p:nvPr/>
          </p:nvSpPr>
          <p:spPr bwMode="auto">
            <a:xfrm>
              <a:off x="2146" y="1380"/>
              <a:ext cx="38" cy="37"/>
            </a:xfrm>
            <a:custGeom>
              <a:avLst/>
              <a:gdLst/>
              <a:ahLst/>
              <a:cxnLst>
                <a:cxn ang="0">
                  <a:pos x="20" y="37"/>
                </a:cxn>
                <a:cxn ang="0">
                  <a:pos x="24" y="36"/>
                </a:cxn>
                <a:cxn ang="0">
                  <a:pos x="27" y="34"/>
                </a:cxn>
                <a:cxn ang="0">
                  <a:pos x="30" y="33"/>
                </a:cxn>
                <a:cxn ang="0">
                  <a:pos x="33" y="30"/>
                </a:cxn>
                <a:cxn ang="0">
                  <a:pos x="36" y="27"/>
                </a:cxn>
                <a:cxn ang="0">
                  <a:pos x="36" y="24"/>
                </a:cxn>
                <a:cxn ang="0">
                  <a:pos x="38" y="19"/>
                </a:cxn>
                <a:cxn ang="0">
                  <a:pos x="38" y="16"/>
                </a:cxn>
                <a:cxn ang="0">
                  <a:pos x="36" y="12"/>
                </a:cxn>
                <a:cxn ang="0">
                  <a:pos x="36" y="9"/>
                </a:cxn>
                <a:cxn ang="0">
                  <a:pos x="33" y="6"/>
                </a:cxn>
                <a:cxn ang="0">
                  <a:pos x="30" y="3"/>
                </a:cxn>
                <a:cxn ang="0">
                  <a:pos x="27" y="2"/>
                </a:cxn>
                <a:cxn ang="0">
                  <a:pos x="24" y="0"/>
                </a:cxn>
                <a:cxn ang="0">
                  <a:pos x="20" y="0"/>
                </a:cxn>
                <a:cxn ang="0">
                  <a:pos x="17" y="0"/>
                </a:cxn>
                <a:cxn ang="0">
                  <a:pos x="12" y="0"/>
                </a:cxn>
                <a:cxn ang="0">
                  <a:pos x="9" y="2"/>
                </a:cxn>
                <a:cxn ang="0">
                  <a:pos x="6" y="3"/>
                </a:cxn>
                <a:cxn ang="0">
                  <a:pos x="3" y="6"/>
                </a:cxn>
                <a:cxn ang="0">
                  <a:pos x="2" y="9"/>
                </a:cxn>
                <a:cxn ang="0">
                  <a:pos x="0" y="12"/>
                </a:cxn>
                <a:cxn ang="0">
                  <a:pos x="0" y="16"/>
                </a:cxn>
                <a:cxn ang="0">
                  <a:pos x="0" y="19"/>
                </a:cxn>
                <a:cxn ang="0">
                  <a:pos x="0" y="24"/>
                </a:cxn>
                <a:cxn ang="0">
                  <a:pos x="2" y="27"/>
                </a:cxn>
                <a:cxn ang="0">
                  <a:pos x="3" y="30"/>
                </a:cxn>
                <a:cxn ang="0">
                  <a:pos x="6" y="33"/>
                </a:cxn>
                <a:cxn ang="0">
                  <a:pos x="9" y="34"/>
                </a:cxn>
                <a:cxn ang="0">
                  <a:pos x="12" y="36"/>
                </a:cxn>
                <a:cxn ang="0">
                  <a:pos x="17" y="37"/>
                </a:cxn>
                <a:cxn ang="0">
                  <a:pos x="18" y="37"/>
                </a:cxn>
              </a:cxnLst>
              <a:rect l="0" t="0" r="r" b="b"/>
              <a:pathLst>
                <a:path w="38" h="37">
                  <a:moveTo>
                    <a:pt x="18" y="37"/>
                  </a:moveTo>
                  <a:lnTo>
                    <a:pt x="20" y="37"/>
                  </a:lnTo>
                  <a:lnTo>
                    <a:pt x="23" y="36"/>
                  </a:lnTo>
                  <a:lnTo>
                    <a:pt x="24" y="36"/>
                  </a:lnTo>
                  <a:lnTo>
                    <a:pt x="26" y="36"/>
                  </a:lnTo>
                  <a:lnTo>
                    <a:pt x="27" y="34"/>
                  </a:lnTo>
                  <a:lnTo>
                    <a:pt x="29" y="34"/>
                  </a:lnTo>
                  <a:lnTo>
                    <a:pt x="30" y="33"/>
                  </a:lnTo>
                  <a:lnTo>
                    <a:pt x="32" y="31"/>
                  </a:lnTo>
                  <a:lnTo>
                    <a:pt x="33" y="30"/>
                  </a:lnTo>
                  <a:lnTo>
                    <a:pt x="35" y="28"/>
                  </a:lnTo>
                  <a:lnTo>
                    <a:pt x="36" y="27"/>
                  </a:lnTo>
                  <a:lnTo>
                    <a:pt x="36" y="25"/>
                  </a:lnTo>
                  <a:lnTo>
                    <a:pt x="36" y="24"/>
                  </a:lnTo>
                  <a:lnTo>
                    <a:pt x="38" y="22"/>
                  </a:lnTo>
                  <a:lnTo>
                    <a:pt x="38" y="19"/>
                  </a:lnTo>
                  <a:lnTo>
                    <a:pt x="38" y="18"/>
                  </a:lnTo>
                  <a:lnTo>
                    <a:pt x="38" y="16"/>
                  </a:lnTo>
                  <a:lnTo>
                    <a:pt x="38" y="13"/>
                  </a:lnTo>
                  <a:lnTo>
                    <a:pt x="36" y="12"/>
                  </a:lnTo>
                  <a:lnTo>
                    <a:pt x="36" y="10"/>
                  </a:lnTo>
                  <a:lnTo>
                    <a:pt x="36" y="9"/>
                  </a:lnTo>
                  <a:lnTo>
                    <a:pt x="35" y="7"/>
                  </a:lnTo>
                  <a:lnTo>
                    <a:pt x="33" y="6"/>
                  </a:lnTo>
                  <a:lnTo>
                    <a:pt x="32" y="4"/>
                  </a:lnTo>
                  <a:lnTo>
                    <a:pt x="30" y="3"/>
                  </a:lnTo>
                  <a:lnTo>
                    <a:pt x="29" y="3"/>
                  </a:lnTo>
                  <a:lnTo>
                    <a:pt x="27" y="2"/>
                  </a:lnTo>
                  <a:lnTo>
                    <a:pt x="26" y="0"/>
                  </a:lnTo>
                  <a:lnTo>
                    <a:pt x="24" y="0"/>
                  </a:lnTo>
                  <a:lnTo>
                    <a:pt x="23" y="0"/>
                  </a:lnTo>
                  <a:lnTo>
                    <a:pt x="20" y="0"/>
                  </a:lnTo>
                  <a:lnTo>
                    <a:pt x="18" y="0"/>
                  </a:lnTo>
                  <a:lnTo>
                    <a:pt x="17" y="0"/>
                  </a:lnTo>
                  <a:lnTo>
                    <a:pt x="15" y="0"/>
                  </a:lnTo>
                  <a:lnTo>
                    <a:pt x="12" y="0"/>
                  </a:lnTo>
                  <a:lnTo>
                    <a:pt x="11" y="0"/>
                  </a:lnTo>
                  <a:lnTo>
                    <a:pt x="9" y="2"/>
                  </a:lnTo>
                  <a:lnTo>
                    <a:pt x="8" y="3"/>
                  </a:lnTo>
                  <a:lnTo>
                    <a:pt x="6" y="3"/>
                  </a:lnTo>
                  <a:lnTo>
                    <a:pt x="5" y="4"/>
                  </a:lnTo>
                  <a:lnTo>
                    <a:pt x="3" y="6"/>
                  </a:lnTo>
                  <a:lnTo>
                    <a:pt x="3" y="7"/>
                  </a:lnTo>
                  <a:lnTo>
                    <a:pt x="2" y="9"/>
                  </a:lnTo>
                  <a:lnTo>
                    <a:pt x="2" y="10"/>
                  </a:lnTo>
                  <a:lnTo>
                    <a:pt x="0" y="12"/>
                  </a:lnTo>
                  <a:lnTo>
                    <a:pt x="0" y="13"/>
                  </a:lnTo>
                  <a:lnTo>
                    <a:pt x="0" y="16"/>
                  </a:lnTo>
                  <a:lnTo>
                    <a:pt x="0" y="18"/>
                  </a:lnTo>
                  <a:lnTo>
                    <a:pt x="0" y="19"/>
                  </a:lnTo>
                  <a:lnTo>
                    <a:pt x="0" y="22"/>
                  </a:lnTo>
                  <a:lnTo>
                    <a:pt x="0" y="24"/>
                  </a:lnTo>
                  <a:lnTo>
                    <a:pt x="2" y="25"/>
                  </a:lnTo>
                  <a:lnTo>
                    <a:pt x="2" y="27"/>
                  </a:lnTo>
                  <a:lnTo>
                    <a:pt x="3" y="28"/>
                  </a:lnTo>
                  <a:lnTo>
                    <a:pt x="3" y="30"/>
                  </a:lnTo>
                  <a:lnTo>
                    <a:pt x="5" y="31"/>
                  </a:lnTo>
                  <a:lnTo>
                    <a:pt x="6" y="33"/>
                  </a:lnTo>
                  <a:lnTo>
                    <a:pt x="8" y="34"/>
                  </a:lnTo>
                  <a:lnTo>
                    <a:pt x="9" y="34"/>
                  </a:lnTo>
                  <a:lnTo>
                    <a:pt x="11" y="36"/>
                  </a:lnTo>
                  <a:lnTo>
                    <a:pt x="12" y="36"/>
                  </a:lnTo>
                  <a:lnTo>
                    <a:pt x="15" y="36"/>
                  </a:lnTo>
                  <a:lnTo>
                    <a:pt x="17" y="37"/>
                  </a:lnTo>
                  <a:lnTo>
                    <a:pt x="18" y="37"/>
                  </a:lnTo>
                  <a:lnTo>
                    <a:pt x="18" y="37"/>
                  </a:lnTo>
                  <a:close/>
                </a:path>
              </a:pathLst>
            </a:custGeom>
            <a:solidFill>
              <a:srgbClr val="6B949E"/>
            </a:solidFill>
            <a:ln w="9525">
              <a:noFill/>
              <a:round/>
              <a:headEnd/>
              <a:tailEnd/>
            </a:ln>
          </p:spPr>
          <p:txBody>
            <a:bodyPr>
              <a:prstTxWarp prst="textNoShape">
                <a:avLst/>
              </a:prstTxWarp>
            </a:bodyPr>
            <a:lstStyle/>
            <a:p>
              <a:endParaRPr lang="en-US"/>
            </a:p>
          </p:txBody>
        </p:sp>
        <p:sp>
          <p:nvSpPr>
            <p:cNvPr id="3840331" name="Freeform 331"/>
            <p:cNvSpPr>
              <a:spLocks/>
            </p:cNvSpPr>
            <p:nvPr/>
          </p:nvSpPr>
          <p:spPr bwMode="auto">
            <a:xfrm>
              <a:off x="2190" y="1379"/>
              <a:ext cx="38" cy="38"/>
            </a:xfrm>
            <a:custGeom>
              <a:avLst/>
              <a:gdLst/>
              <a:ahLst/>
              <a:cxnLst>
                <a:cxn ang="0">
                  <a:pos x="22" y="37"/>
                </a:cxn>
                <a:cxn ang="0">
                  <a:pos x="26" y="37"/>
                </a:cxn>
                <a:cxn ang="0">
                  <a:pos x="29" y="34"/>
                </a:cxn>
                <a:cxn ang="0">
                  <a:pos x="32" y="32"/>
                </a:cxn>
                <a:cxn ang="0">
                  <a:pos x="34" y="29"/>
                </a:cxn>
                <a:cxn ang="0">
                  <a:pos x="37" y="26"/>
                </a:cxn>
                <a:cxn ang="0">
                  <a:pos x="37" y="23"/>
                </a:cxn>
                <a:cxn ang="0">
                  <a:pos x="38" y="19"/>
                </a:cxn>
                <a:cxn ang="0">
                  <a:pos x="37" y="16"/>
                </a:cxn>
                <a:cxn ang="0">
                  <a:pos x="37" y="11"/>
                </a:cxn>
                <a:cxn ang="0">
                  <a:pos x="35" y="8"/>
                </a:cxn>
                <a:cxn ang="0">
                  <a:pos x="32" y="5"/>
                </a:cxn>
                <a:cxn ang="0">
                  <a:pos x="29" y="4"/>
                </a:cxn>
                <a:cxn ang="0">
                  <a:pos x="26" y="1"/>
                </a:cxn>
                <a:cxn ang="0">
                  <a:pos x="23" y="1"/>
                </a:cxn>
                <a:cxn ang="0">
                  <a:pos x="19" y="0"/>
                </a:cxn>
                <a:cxn ang="0">
                  <a:pos x="16" y="1"/>
                </a:cxn>
                <a:cxn ang="0">
                  <a:pos x="12" y="1"/>
                </a:cxn>
                <a:cxn ang="0">
                  <a:pos x="9" y="3"/>
                </a:cxn>
                <a:cxn ang="0">
                  <a:pos x="6" y="5"/>
                </a:cxn>
                <a:cxn ang="0">
                  <a:pos x="4" y="8"/>
                </a:cxn>
                <a:cxn ang="0">
                  <a:pos x="1" y="11"/>
                </a:cxn>
                <a:cxn ang="0">
                  <a:pos x="1" y="14"/>
                </a:cxn>
                <a:cxn ang="0">
                  <a:pos x="0" y="19"/>
                </a:cxn>
                <a:cxn ang="0">
                  <a:pos x="1" y="22"/>
                </a:cxn>
                <a:cxn ang="0">
                  <a:pos x="1" y="26"/>
                </a:cxn>
                <a:cxn ang="0">
                  <a:pos x="4" y="29"/>
                </a:cxn>
                <a:cxn ang="0">
                  <a:pos x="6" y="32"/>
                </a:cxn>
                <a:cxn ang="0">
                  <a:pos x="9" y="34"/>
                </a:cxn>
                <a:cxn ang="0">
                  <a:pos x="12" y="37"/>
                </a:cxn>
                <a:cxn ang="0">
                  <a:pos x="15" y="37"/>
                </a:cxn>
                <a:cxn ang="0">
                  <a:pos x="19" y="38"/>
                </a:cxn>
                <a:cxn ang="0">
                  <a:pos x="20" y="38"/>
                </a:cxn>
              </a:cxnLst>
              <a:rect l="0" t="0" r="r" b="b"/>
              <a:pathLst>
                <a:path w="38" h="38">
                  <a:moveTo>
                    <a:pt x="20" y="38"/>
                  </a:moveTo>
                  <a:lnTo>
                    <a:pt x="22" y="37"/>
                  </a:lnTo>
                  <a:lnTo>
                    <a:pt x="23" y="37"/>
                  </a:lnTo>
                  <a:lnTo>
                    <a:pt x="26" y="37"/>
                  </a:lnTo>
                  <a:lnTo>
                    <a:pt x="28" y="35"/>
                  </a:lnTo>
                  <a:lnTo>
                    <a:pt x="29" y="34"/>
                  </a:lnTo>
                  <a:lnTo>
                    <a:pt x="31" y="34"/>
                  </a:lnTo>
                  <a:lnTo>
                    <a:pt x="32" y="32"/>
                  </a:lnTo>
                  <a:lnTo>
                    <a:pt x="34" y="31"/>
                  </a:lnTo>
                  <a:lnTo>
                    <a:pt x="34" y="29"/>
                  </a:lnTo>
                  <a:lnTo>
                    <a:pt x="35" y="28"/>
                  </a:lnTo>
                  <a:lnTo>
                    <a:pt x="37" y="26"/>
                  </a:lnTo>
                  <a:lnTo>
                    <a:pt x="37" y="25"/>
                  </a:lnTo>
                  <a:lnTo>
                    <a:pt x="37" y="23"/>
                  </a:lnTo>
                  <a:lnTo>
                    <a:pt x="37" y="20"/>
                  </a:lnTo>
                  <a:lnTo>
                    <a:pt x="38" y="19"/>
                  </a:lnTo>
                  <a:lnTo>
                    <a:pt x="37" y="17"/>
                  </a:lnTo>
                  <a:lnTo>
                    <a:pt x="37" y="16"/>
                  </a:lnTo>
                  <a:lnTo>
                    <a:pt x="37" y="14"/>
                  </a:lnTo>
                  <a:lnTo>
                    <a:pt x="37" y="11"/>
                  </a:lnTo>
                  <a:lnTo>
                    <a:pt x="35" y="10"/>
                  </a:lnTo>
                  <a:lnTo>
                    <a:pt x="35" y="8"/>
                  </a:lnTo>
                  <a:lnTo>
                    <a:pt x="34" y="7"/>
                  </a:lnTo>
                  <a:lnTo>
                    <a:pt x="32" y="5"/>
                  </a:lnTo>
                  <a:lnTo>
                    <a:pt x="31" y="5"/>
                  </a:lnTo>
                  <a:lnTo>
                    <a:pt x="29" y="4"/>
                  </a:lnTo>
                  <a:lnTo>
                    <a:pt x="28" y="3"/>
                  </a:lnTo>
                  <a:lnTo>
                    <a:pt x="26" y="1"/>
                  </a:lnTo>
                  <a:lnTo>
                    <a:pt x="25" y="1"/>
                  </a:lnTo>
                  <a:lnTo>
                    <a:pt x="23" y="1"/>
                  </a:lnTo>
                  <a:lnTo>
                    <a:pt x="20" y="1"/>
                  </a:lnTo>
                  <a:lnTo>
                    <a:pt x="19" y="0"/>
                  </a:lnTo>
                  <a:lnTo>
                    <a:pt x="17" y="1"/>
                  </a:lnTo>
                  <a:lnTo>
                    <a:pt x="16" y="1"/>
                  </a:lnTo>
                  <a:lnTo>
                    <a:pt x="15" y="1"/>
                  </a:lnTo>
                  <a:lnTo>
                    <a:pt x="12" y="1"/>
                  </a:lnTo>
                  <a:lnTo>
                    <a:pt x="10" y="3"/>
                  </a:lnTo>
                  <a:lnTo>
                    <a:pt x="9" y="3"/>
                  </a:lnTo>
                  <a:lnTo>
                    <a:pt x="7" y="4"/>
                  </a:lnTo>
                  <a:lnTo>
                    <a:pt x="6" y="5"/>
                  </a:lnTo>
                  <a:lnTo>
                    <a:pt x="4" y="7"/>
                  </a:lnTo>
                  <a:lnTo>
                    <a:pt x="4" y="8"/>
                  </a:lnTo>
                  <a:lnTo>
                    <a:pt x="3" y="10"/>
                  </a:lnTo>
                  <a:lnTo>
                    <a:pt x="1" y="11"/>
                  </a:lnTo>
                  <a:lnTo>
                    <a:pt x="1" y="13"/>
                  </a:lnTo>
                  <a:lnTo>
                    <a:pt x="1" y="14"/>
                  </a:lnTo>
                  <a:lnTo>
                    <a:pt x="0" y="16"/>
                  </a:lnTo>
                  <a:lnTo>
                    <a:pt x="0" y="19"/>
                  </a:lnTo>
                  <a:lnTo>
                    <a:pt x="0" y="20"/>
                  </a:lnTo>
                  <a:lnTo>
                    <a:pt x="1" y="22"/>
                  </a:lnTo>
                  <a:lnTo>
                    <a:pt x="1" y="25"/>
                  </a:lnTo>
                  <a:lnTo>
                    <a:pt x="1" y="26"/>
                  </a:lnTo>
                  <a:lnTo>
                    <a:pt x="3" y="28"/>
                  </a:lnTo>
                  <a:lnTo>
                    <a:pt x="4" y="29"/>
                  </a:lnTo>
                  <a:lnTo>
                    <a:pt x="4" y="31"/>
                  </a:lnTo>
                  <a:lnTo>
                    <a:pt x="6" y="32"/>
                  </a:lnTo>
                  <a:lnTo>
                    <a:pt x="7" y="34"/>
                  </a:lnTo>
                  <a:lnTo>
                    <a:pt x="9" y="34"/>
                  </a:lnTo>
                  <a:lnTo>
                    <a:pt x="10" y="35"/>
                  </a:lnTo>
                  <a:lnTo>
                    <a:pt x="12" y="37"/>
                  </a:lnTo>
                  <a:lnTo>
                    <a:pt x="13" y="37"/>
                  </a:lnTo>
                  <a:lnTo>
                    <a:pt x="15" y="37"/>
                  </a:lnTo>
                  <a:lnTo>
                    <a:pt x="16" y="38"/>
                  </a:lnTo>
                  <a:lnTo>
                    <a:pt x="19" y="38"/>
                  </a:lnTo>
                  <a:lnTo>
                    <a:pt x="20" y="38"/>
                  </a:lnTo>
                  <a:lnTo>
                    <a:pt x="20" y="38"/>
                  </a:lnTo>
                  <a:close/>
                </a:path>
              </a:pathLst>
            </a:custGeom>
            <a:solidFill>
              <a:srgbClr val="6B949E"/>
            </a:solidFill>
            <a:ln w="9525">
              <a:noFill/>
              <a:round/>
              <a:headEnd/>
              <a:tailEnd/>
            </a:ln>
          </p:spPr>
          <p:txBody>
            <a:bodyPr>
              <a:prstTxWarp prst="textNoShape">
                <a:avLst/>
              </a:prstTxWarp>
            </a:bodyPr>
            <a:lstStyle/>
            <a:p>
              <a:endParaRPr lang="en-US"/>
            </a:p>
          </p:txBody>
        </p:sp>
        <p:sp>
          <p:nvSpPr>
            <p:cNvPr id="3840332" name="Freeform 332"/>
            <p:cNvSpPr>
              <a:spLocks/>
            </p:cNvSpPr>
            <p:nvPr/>
          </p:nvSpPr>
          <p:spPr bwMode="auto">
            <a:xfrm>
              <a:off x="2194" y="1379"/>
              <a:ext cx="34" cy="31"/>
            </a:xfrm>
            <a:custGeom>
              <a:avLst/>
              <a:gdLst/>
              <a:ahLst/>
              <a:cxnLst>
                <a:cxn ang="0">
                  <a:pos x="30" y="31"/>
                </a:cxn>
                <a:cxn ang="0">
                  <a:pos x="28" y="29"/>
                </a:cxn>
                <a:cxn ang="0">
                  <a:pos x="27" y="28"/>
                </a:cxn>
                <a:cxn ang="0">
                  <a:pos x="25" y="26"/>
                </a:cxn>
                <a:cxn ang="0">
                  <a:pos x="22" y="25"/>
                </a:cxn>
                <a:cxn ang="0">
                  <a:pos x="21" y="23"/>
                </a:cxn>
                <a:cxn ang="0">
                  <a:pos x="21" y="23"/>
                </a:cxn>
                <a:cxn ang="0">
                  <a:pos x="19" y="22"/>
                </a:cxn>
                <a:cxn ang="0">
                  <a:pos x="18" y="20"/>
                </a:cxn>
                <a:cxn ang="0">
                  <a:pos x="18" y="20"/>
                </a:cxn>
                <a:cxn ang="0">
                  <a:pos x="16" y="19"/>
                </a:cxn>
                <a:cxn ang="0">
                  <a:pos x="15" y="19"/>
                </a:cxn>
                <a:cxn ang="0">
                  <a:pos x="13" y="19"/>
                </a:cxn>
                <a:cxn ang="0">
                  <a:pos x="12" y="16"/>
                </a:cxn>
                <a:cxn ang="0">
                  <a:pos x="11" y="14"/>
                </a:cxn>
                <a:cxn ang="0">
                  <a:pos x="8" y="14"/>
                </a:cxn>
                <a:cxn ang="0">
                  <a:pos x="6" y="13"/>
                </a:cxn>
                <a:cxn ang="0">
                  <a:pos x="5" y="11"/>
                </a:cxn>
                <a:cxn ang="0">
                  <a:pos x="3" y="10"/>
                </a:cxn>
                <a:cxn ang="0">
                  <a:pos x="2" y="8"/>
                </a:cxn>
                <a:cxn ang="0">
                  <a:pos x="0" y="8"/>
                </a:cxn>
                <a:cxn ang="0">
                  <a:pos x="2" y="7"/>
                </a:cxn>
                <a:cxn ang="0">
                  <a:pos x="3" y="5"/>
                </a:cxn>
                <a:cxn ang="0">
                  <a:pos x="5" y="4"/>
                </a:cxn>
                <a:cxn ang="0">
                  <a:pos x="6" y="3"/>
                </a:cxn>
                <a:cxn ang="0">
                  <a:pos x="8" y="1"/>
                </a:cxn>
                <a:cxn ang="0">
                  <a:pos x="9" y="1"/>
                </a:cxn>
                <a:cxn ang="0">
                  <a:pos x="12" y="1"/>
                </a:cxn>
                <a:cxn ang="0">
                  <a:pos x="13" y="1"/>
                </a:cxn>
                <a:cxn ang="0">
                  <a:pos x="15" y="0"/>
                </a:cxn>
                <a:cxn ang="0">
                  <a:pos x="16" y="1"/>
                </a:cxn>
                <a:cxn ang="0">
                  <a:pos x="19" y="1"/>
                </a:cxn>
                <a:cxn ang="0">
                  <a:pos x="21" y="1"/>
                </a:cxn>
                <a:cxn ang="0">
                  <a:pos x="22" y="1"/>
                </a:cxn>
                <a:cxn ang="0">
                  <a:pos x="24" y="3"/>
                </a:cxn>
                <a:cxn ang="0">
                  <a:pos x="25" y="4"/>
                </a:cxn>
                <a:cxn ang="0">
                  <a:pos x="27" y="5"/>
                </a:cxn>
                <a:cxn ang="0">
                  <a:pos x="28" y="5"/>
                </a:cxn>
                <a:cxn ang="0">
                  <a:pos x="30" y="7"/>
                </a:cxn>
                <a:cxn ang="0">
                  <a:pos x="31" y="8"/>
                </a:cxn>
                <a:cxn ang="0">
                  <a:pos x="31" y="10"/>
                </a:cxn>
                <a:cxn ang="0">
                  <a:pos x="33" y="11"/>
                </a:cxn>
                <a:cxn ang="0">
                  <a:pos x="33" y="14"/>
                </a:cxn>
                <a:cxn ang="0">
                  <a:pos x="34" y="16"/>
                </a:cxn>
                <a:cxn ang="0">
                  <a:pos x="34" y="17"/>
                </a:cxn>
                <a:cxn ang="0">
                  <a:pos x="34" y="19"/>
                </a:cxn>
                <a:cxn ang="0">
                  <a:pos x="34" y="20"/>
                </a:cxn>
                <a:cxn ang="0">
                  <a:pos x="34" y="23"/>
                </a:cxn>
                <a:cxn ang="0">
                  <a:pos x="33" y="25"/>
                </a:cxn>
                <a:cxn ang="0">
                  <a:pos x="33" y="26"/>
                </a:cxn>
                <a:cxn ang="0">
                  <a:pos x="31" y="28"/>
                </a:cxn>
                <a:cxn ang="0">
                  <a:pos x="31" y="29"/>
                </a:cxn>
                <a:cxn ang="0">
                  <a:pos x="30" y="31"/>
                </a:cxn>
                <a:cxn ang="0">
                  <a:pos x="30" y="31"/>
                </a:cxn>
              </a:cxnLst>
              <a:rect l="0" t="0" r="r" b="b"/>
              <a:pathLst>
                <a:path w="34" h="31">
                  <a:moveTo>
                    <a:pt x="30" y="31"/>
                  </a:moveTo>
                  <a:lnTo>
                    <a:pt x="28" y="29"/>
                  </a:lnTo>
                  <a:lnTo>
                    <a:pt x="27" y="28"/>
                  </a:lnTo>
                  <a:lnTo>
                    <a:pt x="25" y="26"/>
                  </a:lnTo>
                  <a:lnTo>
                    <a:pt x="22" y="25"/>
                  </a:lnTo>
                  <a:lnTo>
                    <a:pt x="21" y="23"/>
                  </a:lnTo>
                  <a:lnTo>
                    <a:pt x="21" y="23"/>
                  </a:lnTo>
                  <a:lnTo>
                    <a:pt x="19" y="22"/>
                  </a:lnTo>
                  <a:lnTo>
                    <a:pt x="18" y="20"/>
                  </a:lnTo>
                  <a:lnTo>
                    <a:pt x="18" y="20"/>
                  </a:lnTo>
                  <a:lnTo>
                    <a:pt x="16" y="19"/>
                  </a:lnTo>
                  <a:lnTo>
                    <a:pt x="15" y="19"/>
                  </a:lnTo>
                  <a:lnTo>
                    <a:pt x="13" y="19"/>
                  </a:lnTo>
                  <a:lnTo>
                    <a:pt x="12" y="16"/>
                  </a:lnTo>
                  <a:lnTo>
                    <a:pt x="11" y="14"/>
                  </a:lnTo>
                  <a:lnTo>
                    <a:pt x="8" y="14"/>
                  </a:lnTo>
                  <a:lnTo>
                    <a:pt x="6" y="13"/>
                  </a:lnTo>
                  <a:lnTo>
                    <a:pt x="5" y="11"/>
                  </a:lnTo>
                  <a:lnTo>
                    <a:pt x="3" y="10"/>
                  </a:lnTo>
                  <a:lnTo>
                    <a:pt x="2" y="8"/>
                  </a:lnTo>
                  <a:lnTo>
                    <a:pt x="0" y="8"/>
                  </a:lnTo>
                  <a:lnTo>
                    <a:pt x="2" y="7"/>
                  </a:lnTo>
                  <a:lnTo>
                    <a:pt x="3" y="5"/>
                  </a:lnTo>
                  <a:lnTo>
                    <a:pt x="5" y="4"/>
                  </a:lnTo>
                  <a:lnTo>
                    <a:pt x="6" y="3"/>
                  </a:lnTo>
                  <a:lnTo>
                    <a:pt x="8" y="1"/>
                  </a:lnTo>
                  <a:lnTo>
                    <a:pt x="9" y="1"/>
                  </a:lnTo>
                  <a:lnTo>
                    <a:pt x="12" y="1"/>
                  </a:lnTo>
                  <a:lnTo>
                    <a:pt x="13" y="1"/>
                  </a:lnTo>
                  <a:lnTo>
                    <a:pt x="15" y="0"/>
                  </a:lnTo>
                  <a:lnTo>
                    <a:pt x="16" y="1"/>
                  </a:lnTo>
                  <a:lnTo>
                    <a:pt x="19" y="1"/>
                  </a:lnTo>
                  <a:lnTo>
                    <a:pt x="21" y="1"/>
                  </a:lnTo>
                  <a:lnTo>
                    <a:pt x="22" y="1"/>
                  </a:lnTo>
                  <a:lnTo>
                    <a:pt x="24" y="3"/>
                  </a:lnTo>
                  <a:lnTo>
                    <a:pt x="25" y="4"/>
                  </a:lnTo>
                  <a:lnTo>
                    <a:pt x="27" y="5"/>
                  </a:lnTo>
                  <a:lnTo>
                    <a:pt x="28" y="5"/>
                  </a:lnTo>
                  <a:lnTo>
                    <a:pt x="30" y="7"/>
                  </a:lnTo>
                  <a:lnTo>
                    <a:pt x="31" y="8"/>
                  </a:lnTo>
                  <a:lnTo>
                    <a:pt x="31" y="10"/>
                  </a:lnTo>
                  <a:lnTo>
                    <a:pt x="33" y="11"/>
                  </a:lnTo>
                  <a:lnTo>
                    <a:pt x="33" y="14"/>
                  </a:lnTo>
                  <a:lnTo>
                    <a:pt x="34" y="16"/>
                  </a:lnTo>
                  <a:lnTo>
                    <a:pt x="34" y="17"/>
                  </a:lnTo>
                  <a:lnTo>
                    <a:pt x="34" y="19"/>
                  </a:lnTo>
                  <a:lnTo>
                    <a:pt x="34" y="20"/>
                  </a:lnTo>
                  <a:lnTo>
                    <a:pt x="34" y="23"/>
                  </a:lnTo>
                  <a:lnTo>
                    <a:pt x="33" y="25"/>
                  </a:lnTo>
                  <a:lnTo>
                    <a:pt x="33" y="26"/>
                  </a:lnTo>
                  <a:lnTo>
                    <a:pt x="31" y="28"/>
                  </a:lnTo>
                  <a:lnTo>
                    <a:pt x="31" y="29"/>
                  </a:lnTo>
                  <a:lnTo>
                    <a:pt x="30" y="31"/>
                  </a:lnTo>
                  <a:lnTo>
                    <a:pt x="30" y="31"/>
                  </a:lnTo>
                  <a:close/>
                </a:path>
              </a:pathLst>
            </a:custGeom>
            <a:solidFill>
              <a:srgbClr val="8CD9C7"/>
            </a:solidFill>
            <a:ln w="9525">
              <a:noFill/>
              <a:round/>
              <a:headEnd/>
              <a:tailEnd/>
            </a:ln>
          </p:spPr>
          <p:txBody>
            <a:bodyPr>
              <a:prstTxWarp prst="textNoShape">
                <a:avLst/>
              </a:prstTxWarp>
            </a:bodyPr>
            <a:lstStyle/>
            <a:p>
              <a:endParaRPr lang="en-US"/>
            </a:p>
          </p:txBody>
        </p:sp>
        <p:sp>
          <p:nvSpPr>
            <p:cNvPr id="3840333" name="Freeform 333"/>
            <p:cNvSpPr>
              <a:spLocks/>
            </p:cNvSpPr>
            <p:nvPr/>
          </p:nvSpPr>
          <p:spPr bwMode="auto">
            <a:xfrm>
              <a:off x="1965" y="1548"/>
              <a:ext cx="116" cy="97"/>
            </a:xfrm>
            <a:custGeom>
              <a:avLst/>
              <a:gdLst/>
              <a:ahLst/>
              <a:cxnLst>
                <a:cxn ang="0">
                  <a:pos x="3" y="2"/>
                </a:cxn>
                <a:cxn ang="0">
                  <a:pos x="7" y="8"/>
                </a:cxn>
                <a:cxn ang="0">
                  <a:pos x="10" y="12"/>
                </a:cxn>
                <a:cxn ang="0">
                  <a:pos x="13" y="18"/>
                </a:cxn>
                <a:cxn ang="0">
                  <a:pos x="18" y="24"/>
                </a:cxn>
                <a:cxn ang="0">
                  <a:pos x="22" y="31"/>
                </a:cxn>
                <a:cxn ang="0">
                  <a:pos x="27" y="37"/>
                </a:cxn>
                <a:cxn ang="0">
                  <a:pos x="33" y="45"/>
                </a:cxn>
                <a:cxn ang="0">
                  <a:pos x="37" y="51"/>
                </a:cxn>
                <a:cxn ang="0">
                  <a:pos x="43" y="58"/>
                </a:cxn>
                <a:cxn ang="0">
                  <a:pos x="47" y="64"/>
                </a:cxn>
                <a:cxn ang="0">
                  <a:pos x="53" y="69"/>
                </a:cxn>
                <a:cxn ang="0">
                  <a:pos x="58" y="73"/>
                </a:cxn>
                <a:cxn ang="0">
                  <a:pos x="62" y="77"/>
                </a:cxn>
                <a:cxn ang="0">
                  <a:pos x="67" y="80"/>
                </a:cxn>
                <a:cxn ang="0">
                  <a:pos x="71" y="82"/>
                </a:cxn>
                <a:cxn ang="0">
                  <a:pos x="76" y="82"/>
                </a:cxn>
                <a:cxn ang="0">
                  <a:pos x="80" y="85"/>
                </a:cxn>
                <a:cxn ang="0">
                  <a:pos x="85" y="85"/>
                </a:cxn>
                <a:cxn ang="0">
                  <a:pos x="89" y="86"/>
                </a:cxn>
                <a:cxn ang="0">
                  <a:pos x="97" y="89"/>
                </a:cxn>
                <a:cxn ang="0">
                  <a:pos x="104" y="91"/>
                </a:cxn>
                <a:cxn ang="0">
                  <a:pos x="110" y="91"/>
                </a:cxn>
                <a:cxn ang="0">
                  <a:pos x="114" y="92"/>
                </a:cxn>
                <a:cxn ang="0">
                  <a:pos x="116" y="97"/>
                </a:cxn>
                <a:cxn ang="0">
                  <a:pos x="111" y="95"/>
                </a:cxn>
                <a:cxn ang="0">
                  <a:pos x="107" y="94"/>
                </a:cxn>
                <a:cxn ang="0">
                  <a:pos x="100" y="92"/>
                </a:cxn>
                <a:cxn ang="0">
                  <a:pos x="95" y="92"/>
                </a:cxn>
                <a:cxn ang="0">
                  <a:pos x="89" y="91"/>
                </a:cxn>
                <a:cxn ang="0">
                  <a:pos x="85" y="89"/>
                </a:cxn>
                <a:cxn ang="0">
                  <a:pos x="80" y="88"/>
                </a:cxn>
                <a:cxn ang="0">
                  <a:pos x="74" y="86"/>
                </a:cxn>
                <a:cxn ang="0">
                  <a:pos x="70" y="85"/>
                </a:cxn>
                <a:cxn ang="0">
                  <a:pos x="62" y="82"/>
                </a:cxn>
                <a:cxn ang="0">
                  <a:pos x="56" y="77"/>
                </a:cxn>
                <a:cxn ang="0">
                  <a:pos x="49" y="72"/>
                </a:cxn>
                <a:cxn ang="0">
                  <a:pos x="43" y="66"/>
                </a:cxn>
                <a:cxn ang="0">
                  <a:pos x="39" y="61"/>
                </a:cxn>
                <a:cxn ang="0">
                  <a:pos x="34" y="57"/>
                </a:cxn>
                <a:cxn ang="0">
                  <a:pos x="30" y="51"/>
                </a:cxn>
                <a:cxn ang="0">
                  <a:pos x="25" y="46"/>
                </a:cxn>
                <a:cxn ang="0">
                  <a:pos x="22" y="40"/>
                </a:cxn>
                <a:cxn ang="0">
                  <a:pos x="18" y="34"/>
                </a:cxn>
                <a:cxn ang="0">
                  <a:pos x="13" y="30"/>
                </a:cxn>
                <a:cxn ang="0">
                  <a:pos x="9" y="24"/>
                </a:cxn>
                <a:cxn ang="0">
                  <a:pos x="6" y="18"/>
                </a:cxn>
                <a:cxn ang="0">
                  <a:pos x="1" y="12"/>
                </a:cxn>
                <a:cxn ang="0">
                  <a:pos x="1" y="0"/>
                </a:cxn>
              </a:cxnLst>
              <a:rect l="0" t="0" r="r" b="b"/>
              <a:pathLst>
                <a:path w="116" h="97">
                  <a:moveTo>
                    <a:pt x="1" y="0"/>
                  </a:moveTo>
                  <a:lnTo>
                    <a:pt x="1" y="0"/>
                  </a:lnTo>
                  <a:lnTo>
                    <a:pt x="3" y="2"/>
                  </a:lnTo>
                  <a:lnTo>
                    <a:pt x="3" y="2"/>
                  </a:lnTo>
                  <a:lnTo>
                    <a:pt x="4" y="3"/>
                  </a:lnTo>
                  <a:lnTo>
                    <a:pt x="4" y="5"/>
                  </a:lnTo>
                  <a:lnTo>
                    <a:pt x="6" y="6"/>
                  </a:lnTo>
                  <a:lnTo>
                    <a:pt x="7" y="8"/>
                  </a:lnTo>
                  <a:lnTo>
                    <a:pt x="7" y="9"/>
                  </a:lnTo>
                  <a:lnTo>
                    <a:pt x="9" y="9"/>
                  </a:lnTo>
                  <a:lnTo>
                    <a:pt x="9" y="11"/>
                  </a:lnTo>
                  <a:lnTo>
                    <a:pt x="10" y="12"/>
                  </a:lnTo>
                  <a:lnTo>
                    <a:pt x="10" y="14"/>
                  </a:lnTo>
                  <a:lnTo>
                    <a:pt x="12" y="15"/>
                  </a:lnTo>
                  <a:lnTo>
                    <a:pt x="12" y="16"/>
                  </a:lnTo>
                  <a:lnTo>
                    <a:pt x="13" y="18"/>
                  </a:lnTo>
                  <a:lnTo>
                    <a:pt x="15" y="19"/>
                  </a:lnTo>
                  <a:lnTo>
                    <a:pt x="15" y="21"/>
                  </a:lnTo>
                  <a:lnTo>
                    <a:pt x="16" y="22"/>
                  </a:lnTo>
                  <a:lnTo>
                    <a:pt x="18" y="24"/>
                  </a:lnTo>
                  <a:lnTo>
                    <a:pt x="19" y="25"/>
                  </a:lnTo>
                  <a:lnTo>
                    <a:pt x="19" y="27"/>
                  </a:lnTo>
                  <a:lnTo>
                    <a:pt x="21" y="28"/>
                  </a:lnTo>
                  <a:lnTo>
                    <a:pt x="22" y="31"/>
                  </a:lnTo>
                  <a:lnTo>
                    <a:pt x="24" y="33"/>
                  </a:lnTo>
                  <a:lnTo>
                    <a:pt x="25" y="34"/>
                  </a:lnTo>
                  <a:lnTo>
                    <a:pt x="25" y="36"/>
                  </a:lnTo>
                  <a:lnTo>
                    <a:pt x="27" y="37"/>
                  </a:lnTo>
                  <a:lnTo>
                    <a:pt x="28" y="39"/>
                  </a:lnTo>
                  <a:lnTo>
                    <a:pt x="30" y="40"/>
                  </a:lnTo>
                  <a:lnTo>
                    <a:pt x="31" y="43"/>
                  </a:lnTo>
                  <a:lnTo>
                    <a:pt x="33" y="45"/>
                  </a:lnTo>
                  <a:lnTo>
                    <a:pt x="33" y="46"/>
                  </a:lnTo>
                  <a:lnTo>
                    <a:pt x="36" y="48"/>
                  </a:lnTo>
                  <a:lnTo>
                    <a:pt x="36" y="49"/>
                  </a:lnTo>
                  <a:lnTo>
                    <a:pt x="37" y="51"/>
                  </a:lnTo>
                  <a:lnTo>
                    <a:pt x="39" y="52"/>
                  </a:lnTo>
                  <a:lnTo>
                    <a:pt x="40" y="54"/>
                  </a:lnTo>
                  <a:lnTo>
                    <a:pt x="42" y="55"/>
                  </a:lnTo>
                  <a:lnTo>
                    <a:pt x="43" y="58"/>
                  </a:lnTo>
                  <a:lnTo>
                    <a:pt x="44" y="60"/>
                  </a:lnTo>
                  <a:lnTo>
                    <a:pt x="46" y="61"/>
                  </a:lnTo>
                  <a:lnTo>
                    <a:pt x="46" y="63"/>
                  </a:lnTo>
                  <a:lnTo>
                    <a:pt x="47" y="64"/>
                  </a:lnTo>
                  <a:lnTo>
                    <a:pt x="49" y="66"/>
                  </a:lnTo>
                  <a:lnTo>
                    <a:pt x="50" y="67"/>
                  </a:lnTo>
                  <a:lnTo>
                    <a:pt x="52" y="69"/>
                  </a:lnTo>
                  <a:lnTo>
                    <a:pt x="53" y="69"/>
                  </a:lnTo>
                  <a:lnTo>
                    <a:pt x="55" y="70"/>
                  </a:lnTo>
                  <a:lnTo>
                    <a:pt x="55" y="72"/>
                  </a:lnTo>
                  <a:lnTo>
                    <a:pt x="56" y="73"/>
                  </a:lnTo>
                  <a:lnTo>
                    <a:pt x="58" y="73"/>
                  </a:lnTo>
                  <a:lnTo>
                    <a:pt x="59" y="74"/>
                  </a:lnTo>
                  <a:lnTo>
                    <a:pt x="61" y="76"/>
                  </a:lnTo>
                  <a:lnTo>
                    <a:pt x="62" y="76"/>
                  </a:lnTo>
                  <a:lnTo>
                    <a:pt x="62" y="77"/>
                  </a:lnTo>
                  <a:lnTo>
                    <a:pt x="64" y="77"/>
                  </a:lnTo>
                  <a:lnTo>
                    <a:pt x="65" y="79"/>
                  </a:lnTo>
                  <a:lnTo>
                    <a:pt x="65" y="79"/>
                  </a:lnTo>
                  <a:lnTo>
                    <a:pt x="67" y="80"/>
                  </a:lnTo>
                  <a:lnTo>
                    <a:pt x="68" y="80"/>
                  </a:lnTo>
                  <a:lnTo>
                    <a:pt x="70" y="80"/>
                  </a:lnTo>
                  <a:lnTo>
                    <a:pt x="70" y="80"/>
                  </a:lnTo>
                  <a:lnTo>
                    <a:pt x="71" y="82"/>
                  </a:lnTo>
                  <a:lnTo>
                    <a:pt x="73" y="82"/>
                  </a:lnTo>
                  <a:lnTo>
                    <a:pt x="74" y="82"/>
                  </a:lnTo>
                  <a:lnTo>
                    <a:pt x="74" y="82"/>
                  </a:lnTo>
                  <a:lnTo>
                    <a:pt x="76" y="82"/>
                  </a:lnTo>
                  <a:lnTo>
                    <a:pt x="77" y="83"/>
                  </a:lnTo>
                  <a:lnTo>
                    <a:pt x="77" y="83"/>
                  </a:lnTo>
                  <a:lnTo>
                    <a:pt x="79" y="83"/>
                  </a:lnTo>
                  <a:lnTo>
                    <a:pt x="80" y="85"/>
                  </a:lnTo>
                  <a:lnTo>
                    <a:pt x="82" y="85"/>
                  </a:lnTo>
                  <a:lnTo>
                    <a:pt x="82" y="85"/>
                  </a:lnTo>
                  <a:lnTo>
                    <a:pt x="83" y="85"/>
                  </a:lnTo>
                  <a:lnTo>
                    <a:pt x="85" y="85"/>
                  </a:lnTo>
                  <a:lnTo>
                    <a:pt x="86" y="86"/>
                  </a:lnTo>
                  <a:lnTo>
                    <a:pt x="86" y="86"/>
                  </a:lnTo>
                  <a:lnTo>
                    <a:pt x="88" y="86"/>
                  </a:lnTo>
                  <a:lnTo>
                    <a:pt x="89" y="86"/>
                  </a:lnTo>
                  <a:lnTo>
                    <a:pt x="92" y="88"/>
                  </a:lnTo>
                  <a:lnTo>
                    <a:pt x="94" y="88"/>
                  </a:lnTo>
                  <a:lnTo>
                    <a:pt x="95" y="88"/>
                  </a:lnTo>
                  <a:lnTo>
                    <a:pt x="97" y="89"/>
                  </a:lnTo>
                  <a:lnTo>
                    <a:pt x="100" y="89"/>
                  </a:lnTo>
                  <a:lnTo>
                    <a:pt x="101" y="89"/>
                  </a:lnTo>
                  <a:lnTo>
                    <a:pt x="103" y="89"/>
                  </a:lnTo>
                  <a:lnTo>
                    <a:pt x="104" y="91"/>
                  </a:lnTo>
                  <a:lnTo>
                    <a:pt x="106" y="91"/>
                  </a:lnTo>
                  <a:lnTo>
                    <a:pt x="107" y="91"/>
                  </a:lnTo>
                  <a:lnTo>
                    <a:pt x="109" y="91"/>
                  </a:lnTo>
                  <a:lnTo>
                    <a:pt x="110" y="91"/>
                  </a:lnTo>
                  <a:lnTo>
                    <a:pt x="111" y="91"/>
                  </a:lnTo>
                  <a:lnTo>
                    <a:pt x="111" y="91"/>
                  </a:lnTo>
                  <a:lnTo>
                    <a:pt x="113" y="92"/>
                  </a:lnTo>
                  <a:lnTo>
                    <a:pt x="114" y="92"/>
                  </a:lnTo>
                  <a:lnTo>
                    <a:pt x="114" y="92"/>
                  </a:lnTo>
                  <a:lnTo>
                    <a:pt x="116" y="92"/>
                  </a:lnTo>
                  <a:lnTo>
                    <a:pt x="116" y="92"/>
                  </a:lnTo>
                  <a:lnTo>
                    <a:pt x="116" y="97"/>
                  </a:lnTo>
                  <a:lnTo>
                    <a:pt x="114" y="95"/>
                  </a:lnTo>
                  <a:lnTo>
                    <a:pt x="114" y="95"/>
                  </a:lnTo>
                  <a:lnTo>
                    <a:pt x="113" y="95"/>
                  </a:lnTo>
                  <a:lnTo>
                    <a:pt x="111" y="95"/>
                  </a:lnTo>
                  <a:lnTo>
                    <a:pt x="111" y="95"/>
                  </a:lnTo>
                  <a:lnTo>
                    <a:pt x="110" y="95"/>
                  </a:lnTo>
                  <a:lnTo>
                    <a:pt x="109" y="95"/>
                  </a:lnTo>
                  <a:lnTo>
                    <a:pt x="107" y="94"/>
                  </a:lnTo>
                  <a:lnTo>
                    <a:pt x="106" y="94"/>
                  </a:lnTo>
                  <a:lnTo>
                    <a:pt x="104" y="94"/>
                  </a:lnTo>
                  <a:lnTo>
                    <a:pt x="101" y="94"/>
                  </a:lnTo>
                  <a:lnTo>
                    <a:pt x="100" y="92"/>
                  </a:lnTo>
                  <a:lnTo>
                    <a:pt x="98" y="92"/>
                  </a:lnTo>
                  <a:lnTo>
                    <a:pt x="98" y="92"/>
                  </a:lnTo>
                  <a:lnTo>
                    <a:pt x="97" y="92"/>
                  </a:lnTo>
                  <a:lnTo>
                    <a:pt x="95" y="92"/>
                  </a:lnTo>
                  <a:lnTo>
                    <a:pt x="94" y="92"/>
                  </a:lnTo>
                  <a:lnTo>
                    <a:pt x="91" y="91"/>
                  </a:lnTo>
                  <a:lnTo>
                    <a:pt x="91" y="91"/>
                  </a:lnTo>
                  <a:lnTo>
                    <a:pt x="89" y="91"/>
                  </a:lnTo>
                  <a:lnTo>
                    <a:pt x="88" y="91"/>
                  </a:lnTo>
                  <a:lnTo>
                    <a:pt x="86" y="91"/>
                  </a:lnTo>
                  <a:lnTo>
                    <a:pt x="86" y="89"/>
                  </a:lnTo>
                  <a:lnTo>
                    <a:pt x="85" y="89"/>
                  </a:lnTo>
                  <a:lnTo>
                    <a:pt x="83" y="89"/>
                  </a:lnTo>
                  <a:lnTo>
                    <a:pt x="83" y="89"/>
                  </a:lnTo>
                  <a:lnTo>
                    <a:pt x="82" y="88"/>
                  </a:lnTo>
                  <a:lnTo>
                    <a:pt x="80" y="88"/>
                  </a:lnTo>
                  <a:lnTo>
                    <a:pt x="79" y="88"/>
                  </a:lnTo>
                  <a:lnTo>
                    <a:pt x="79" y="88"/>
                  </a:lnTo>
                  <a:lnTo>
                    <a:pt x="76" y="86"/>
                  </a:lnTo>
                  <a:lnTo>
                    <a:pt x="74" y="86"/>
                  </a:lnTo>
                  <a:lnTo>
                    <a:pt x="73" y="86"/>
                  </a:lnTo>
                  <a:lnTo>
                    <a:pt x="73" y="86"/>
                  </a:lnTo>
                  <a:lnTo>
                    <a:pt x="71" y="85"/>
                  </a:lnTo>
                  <a:lnTo>
                    <a:pt x="70" y="85"/>
                  </a:lnTo>
                  <a:lnTo>
                    <a:pt x="68" y="85"/>
                  </a:lnTo>
                  <a:lnTo>
                    <a:pt x="67" y="83"/>
                  </a:lnTo>
                  <a:lnTo>
                    <a:pt x="64" y="83"/>
                  </a:lnTo>
                  <a:lnTo>
                    <a:pt x="62" y="82"/>
                  </a:lnTo>
                  <a:lnTo>
                    <a:pt x="61" y="82"/>
                  </a:lnTo>
                  <a:lnTo>
                    <a:pt x="59" y="80"/>
                  </a:lnTo>
                  <a:lnTo>
                    <a:pt x="58" y="79"/>
                  </a:lnTo>
                  <a:lnTo>
                    <a:pt x="56" y="77"/>
                  </a:lnTo>
                  <a:lnTo>
                    <a:pt x="55" y="76"/>
                  </a:lnTo>
                  <a:lnTo>
                    <a:pt x="52" y="74"/>
                  </a:lnTo>
                  <a:lnTo>
                    <a:pt x="50" y="73"/>
                  </a:lnTo>
                  <a:lnTo>
                    <a:pt x="49" y="72"/>
                  </a:lnTo>
                  <a:lnTo>
                    <a:pt x="46" y="70"/>
                  </a:lnTo>
                  <a:lnTo>
                    <a:pt x="44" y="67"/>
                  </a:lnTo>
                  <a:lnTo>
                    <a:pt x="43" y="67"/>
                  </a:lnTo>
                  <a:lnTo>
                    <a:pt x="43" y="66"/>
                  </a:lnTo>
                  <a:lnTo>
                    <a:pt x="42" y="64"/>
                  </a:lnTo>
                  <a:lnTo>
                    <a:pt x="40" y="64"/>
                  </a:lnTo>
                  <a:lnTo>
                    <a:pt x="40" y="63"/>
                  </a:lnTo>
                  <a:lnTo>
                    <a:pt x="39" y="61"/>
                  </a:lnTo>
                  <a:lnTo>
                    <a:pt x="37" y="60"/>
                  </a:lnTo>
                  <a:lnTo>
                    <a:pt x="36" y="58"/>
                  </a:lnTo>
                  <a:lnTo>
                    <a:pt x="36" y="58"/>
                  </a:lnTo>
                  <a:lnTo>
                    <a:pt x="34" y="57"/>
                  </a:lnTo>
                  <a:lnTo>
                    <a:pt x="33" y="55"/>
                  </a:lnTo>
                  <a:lnTo>
                    <a:pt x="31" y="54"/>
                  </a:lnTo>
                  <a:lnTo>
                    <a:pt x="31" y="52"/>
                  </a:lnTo>
                  <a:lnTo>
                    <a:pt x="30" y="51"/>
                  </a:lnTo>
                  <a:lnTo>
                    <a:pt x="28" y="49"/>
                  </a:lnTo>
                  <a:lnTo>
                    <a:pt x="28" y="49"/>
                  </a:lnTo>
                  <a:lnTo>
                    <a:pt x="27" y="48"/>
                  </a:lnTo>
                  <a:lnTo>
                    <a:pt x="25" y="46"/>
                  </a:lnTo>
                  <a:lnTo>
                    <a:pt x="25" y="45"/>
                  </a:lnTo>
                  <a:lnTo>
                    <a:pt x="24" y="43"/>
                  </a:lnTo>
                  <a:lnTo>
                    <a:pt x="22" y="42"/>
                  </a:lnTo>
                  <a:lnTo>
                    <a:pt x="22" y="40"/>
                  </a:lnTo>
                  <a:lnTo>
                    <a:pt x="21" y="39"/>
                  </a:lnTo>
                  <a:lnTo>
                    <a:pt x="19" y="37"/>
                  </a:lnTo>
                  <a:lnTo>
                    <a:pt x="18" y="36"/>
                  </a:lnTo>
                  <a:lnTo>
                    <a:pt x="18" y="34"/>
                  </a:lnTo>
                  <a:lnTo>
                    <a:pt x="16" y="33"/>
                  </a:lnTo>
                  <a:lnTo>
                    <a:pt x="15" y="31"/>
                  </a:lnTo>
                  <a:lnTo>
                    <a:pt x="15" y="30"/>
                  </a:lnTo>
                  <a:lnTo>
                    <a:pt x="13" y="30"/>
                  </a:lnTo>
                  <a:lnTo>
                    <a:pt x="12" y="27"/>
                  </a:lnTo>
                  <a:lnTo>
                    <a:pt x="12" y="27"/>
                  </a:lnTo>
                  <a:lnTo>
                    <a:pt x="10" y="25"/>
                  </a:lnTo>
                  <a:lnTo>
                    <a:pt x="9" y="24"/>
                  </a:lnTo>
                  <a:lnTo>
                    <a:pt x="9" y="22"/>
                  </a:lnTo>
                  <a:lnTo>
                    <a:pt x="7" y="21"/>
                  </a:lnTo>
                  <a:lnTo>
                    <a:pt x="7" y="19"/>
                  </a:lnTo>
                  <a:lnTo>
                    <a:pt x="6" y="18"/>
                  </a:lnTo>
                  <a:lnTo>
                    <a:pt x="4" y="16"/>
                  </a:lnTo>
                  <a:lnTo>
                    <a:pt x="4" y="15"/>
                  </a:lnTo>
                  <a:lnTo>
                    <a:pt x="3" y="14"/>
                  </a:lnTo>
                  <a:lnTo>
                    <a:pt x="1" y="12"/>
                  </a:lnTo>
                  <a:lnTo>
                    <a:pt x="1" y="11"/>
                  </a:lnTo>
                  <a:lnTo>
                    <a:pt x="0" y="9"/>
                  </a:lnTo>
                  <a:lnTo>
                    <a:pt x="1" y="0"/>
                  </a:lnTo>
                  <a:lnTo>
                    <a:pt x="1" y="0"/>
                  </a:lnTo>
                  <a:close/>
                </a:path>
              </a:pathLst>
            </a:custGeom>
            <a:solidFill>
              <a:srgbClr val="B34D1A"/>
            </a:solidFill>
            <a:ln w="9525">
              <a:noFill/>
              <a:round/>
              <a:headEnd/>
              <a:tailEnd/>
            </a:ln>
          </p:spPr>
          <p:txBody>
            <a:bodyPr>
              <a:prstTxWarp prst="textNoShape">
                <a:avLst/>
              </a:prstTxWarp>
            </a:bodyPr>
            <a:lstStyle/>
            <a:p>
              <a:endParaRPr lang="en-US"/>
            </a:p>
          </p:txBody>
        </p:sp>
        <p:sp>
          <p:nvSpPr>
            <p:cNvPr id="3840334" name="Freeform 334"/>
            <p:cNvSpPr>
              <a:spLocks/>
            </p:cNvSpPr>
            <p:nvPr/>
          </p:nvSpPr>
          <p:spPr bwMode="auto">
            <a:xfrm>
              <a:off x="2236" y="1634"/>
              <a:ext cx="82" cy="36"/>
            </a:xfrm>
            <a:custGeom>
              <a:avLst/>
              <a:gdLst/>
              <a:ahLst/>
              <a:cxnLst>
                <a:cxn ang="0">
                  <a:pos x="0" y="36"/>
                </a:cxn>
                <a:cxn ang="0">
                  <a:pos x="82" y="0"/>
                </a:cxn>
                <a:cxn ang="0">
                  <a:pos x="0" y="17"/>
                </a:cxn>
                <a:cxn ang="0">
                  <a:pos x="0" y="36"/>
                </a:cxn>
                <a:cxn ang="0">
                  <a:pos x="0" y="36"/>
                </a:cxn>
              </a:cxnLst>
              <a:rect l="0" t="0" r="r" b="b"/>
              <a:pathLst>
                <a:path w="82" h="36">
                  <a:moveTo>
                    <a:pt x="0" y="36"/>
                  </a:moveTo>
                  <a:lnTo>
                    <a:pt x="82" y="0"/>
                  </a:lnTo>
                  <a:lnTo>
                    <a:pt x="0" y="17"/>
                  </a:lnTo>
                  <a:lnTo>
                    <a:pt x="0" y="36"/>
                  </a:lnTo>
                  <a:lnTo>
                    <a:pt x="0" y="36"/>
                  </a:lnTo>
                  <a:close/>
                </a:path>
              </a:pathLst>
            </a:custGeom>
            <a:solidFill>
              <a:srgbClr val="D4EBD4"/>
            </a:solidFill>
            <a:ln w="9525">
              <a:noFill/>
              <a:round/>
              <a:headEnd/>
              <a:tailEnd/>
            </a:ln>
          </p:spPr>
          <p:txBody>
            <a:bodyPr>
              <a:prstTxWarp prst="textNoShape">
                <a:avLst/>
              </a:prstTxWarp>
            </a:bodyPr>
            <a:lstStyle/>
            <a:p>
              <a:endParaRPr lang="en-US"/>
            </a:p>
          </p:txBody>
        </p:sp>
        <p:sp>
          <p:nvSpPr>
            <p:cNvPr id="3840335" name="Freeform 335"/>
            <p:cNvSpPr>
              <a:spLocks/>
            </p:cNvSpPr>
            <p:nvPr/>
          </p:nvSpPr>
          <p:spPr bwMode="auto">
            <a:xfrm>
              <a:off x="2237" y="1615"/>
              <a:ext cx="82" cy="36"/>
            </a:xfrm>
            <a:custGeom>
              <a:avLst/>
              <a:gdLst/>
              <a:ahLst/>
              <a:cxnLst>
                <a:cxn ang="0">
                  <a:pos x="0" y="36"/>
                </a:cxn>
                <a:cxn ang="0">
                  <a:pos x="82" y="0"/>
                </a:cxn>
                <a:cxn ang="0">
                  <a:pos x="0" y="16"/>
                </a:cxn>
                <a:cxn ang="0">
                  <a:pos x="0" y="36"/>
                </a:cxn>
                <a:cxn ang="0">
                  <a:pos x="0" y="36"/>
                </a:cxn>
              </a:cxnLst>
              <a:rect l="0" t="0" r="r" b="b"/>
              <a:pathLst>
                <a:path w="82" h="36">
                  <a:moveTo>
                    <a:pt x="0" y="36"/>
                  </a:moveTo>
                  <a:lnTo>
                    <a:pt x="82" y="0"/>
                  </a:lnTo>
                  <a:lnTo>
                    <a:pt x="0" y="16"/>
                  </a:lnTo>
                  <a:lnTo>
                    <a:pt x="0" y="36"/>
                  </a:lnTo>
                  <a:lnTo>
                    <a:pt x="0" y="36"/>
                  </a:lnTo>
                  <a:close/>
                </a:path>
              </a:pathLst>
            </a:custGeom>
            <a:solidFill>
              <a:srgbClr val="D4EBD4"/>
            </a:solidFill>
            <a:ln w="9525">
              <a:noFill/>
              <a:round/>
              <a:headEnd/>
              <a:tailEnd/>
            </a:ln>
          </p:spPr>
          <p:txBody>
            <a:bodyPr>
              <a:prstTxWarp prst="textNoShape">
                <a:avLst/>
              </a:prstTxWarp>
            </a:bodyPr>
            <a:lstStyle/>
            <a:p>
              <a:endParaRPr lang="en-US"/>
            </a:p>
          </p:txBody>
        </p:sp>
        <p:sp>
          <p:nvSpPr>
            <p:cNvPr id="3840336" name="Freeform 336"/>
            <p:cNvSpPr>
              <a:spLocks/>
            </p:cNvSpPr>
            <p:nvPr/>
          </p:nvSpPr>
          <p:spPr bwMode="auto">
            <a:xfrm>
              <a:off x="2239" y="1596"/>
              <a:ext cx="82" cy="35"/>
            </a:xfrm>
            <a:custGeom>
              <a:avLst/>
              <a:gdLst/>
              <a:ahLst/>
              <a:cxnLst>
                <a:cxn ang="0">
                  <a:pos x="0" y="35"/>
                </a:cxn>
                <a:cxn ang="0">
                  <a:pos x="82" y="0"/>
                </a:cxn>
                <a:cxn ang="0">
                  <a:pos x="0" y="16"/>
                </a:cxn>
                <a:cxn ang="0">
                  <a:pos x="0" y="35"/>
                </a:cxn>
                <a:cxn ang="0">
                  <a:pos x="0" y="35"/>
                </a:cxn>
              </a:cxnLst>
              <a:rect l="0" t="0" r="r" b="b"/>
              <a:pathLst>
                <a:path w="82" h="35">
                  <a:moveTo>
                    <a:pt x="0" y="35"/>
                  </a:moveTo>
                  <a:lnTo>
                    <a:pt x="82" y="0"/>
                  </a:lnTo>
                  <a:lnTo>
                    <a:pt x="0" y="16"/>
                  </a:lnTo>
                  <a:lnTo>
                    <a:pt x="0" y="35"/>
                  </a:lnTo>
                  <a:lnTo>
                    <a:pt x="0" y="35"/>
                  </a:lnTo>
                  <a:close/>
                </a:path>
              </a:pathLst>
            </a:custGeom>
            <a:solidFill>
              <a:srgbClr val="D4EBD4"/>
            </a:solidFill>
            <a:ln w="9525">
              <a:noFill/>
              <a:round/>
              <a:headEnd/>
              <a:tailEnd/>
            </a:ln>
          </p:spPr>
          <p:txBody>
            <a:bodyPr>
              <a:prstTxWarp prst="textNoShape">
                <a:avLst/>
              </a:prstTxWarp>
            </a:bodyPr>
            <a:lstStyle/>
            <a:p>
              <a:endParaRPr lang="en-US"/>
            </a:p>
          </p:txBody>
        </p:sp>
        <p:sp>
          <p:nvSpPr>
            <p:cNvPr id="3840337" name="Freeform 337"/>
            <p:cNvSpPr>
              <a:spLocks/>
            </p:cNvSpPr>
            <p:nvPr/>
          </p:nvSpPr>
          <p:spPr bwMode="auto">
            <a:xfrm>
              <a:off x="2240" y="1576"/>
              <a:ext cx="81" cy="36"/>
            </a:xfrm>
            <a:custGeom>
              <a:avLst/>
              <a:gdLst/>
              <a:ahLst/>
              <a:cxnLst>
                <a:cxn ang="0">
                  <a:pos x="0" y="36"/>
                </a:cxn>
                <a:cxn ang="0">
                  <a:pos x="81" y="0"/>
                </a:cxn>
                <a:cxn ang="0">
                  <a:pos x="0" y="17"/>
                </a:cxn>
                <a:cxn ang="0">
                  <a:pos x="0" y="36"/>
                </a:cxn>
                <a:cxn ang="0">
                  <a:pos x="0" y="36"/>
                </a:cxn>
              </a:cxnLst>
              <a:rect l="0" t="0" r="r" b="b"/>
              <a:pathLst>
                <a:path w="81" h="36">
                  <a:moveTo>
                    <a:pt x="0" y="36"/>
                  </a:moveTo>
                  <a:lnTo>
                    <a:pt x="81" y="0"/>
                  </a:lnTo>
                  <a:lnTo>
                    <a:pt x="0" y="17"/>
                  </a:lnTo>
                  <a:lnTo>
                    <a:pt x="0" y="36"/>
                  </a:lnTo>
                  <a:lnTo>
                    <a:pt x="0" y="36"/>
                  </a:lnTo>
                  <a:close/>
                </a:path>
              </a:pathLst>
            </a:custGeom>
            <a:solidFill>
              <a:srgbClr val="D4EBD4"/>
            </a:solidFill>
            <a:ln w="9525">
              <a:noFill/>
              <a:round/>
              <a:headEnd/>
              <a:tailEnd/>
            </a:ln>
          </p:spPr>
          <p:txBody>
            <a:bodyPr>
              <a:prstTxWarp prst="textNoShape">
                <a:avLst/>
              </a:prstTxWarp>
            </a:bodyPr>
            <a:lstStyle/>
            <a:p>
              <a:endParaRPr lang="en-US"/>
            </a:p>
          </p:txBody>
        </p:sp>
        <p:sp>
          <p:nvSpPr>
            <p:cNvPr id="3840338" name="Freeform 338"/>
            <p:cNvSpPr>
              <a:spLocks/>
            </p:cNvSpPr>
            <p:nvPr/>
          </p:nvSpPr>
          <p:spPr bwMode="auto">
            <a:xfrm>
              <a:off x="2240" y="1559"/>
              <a:ext cx="81" cy="34"/>
            </a:xfrm>
            <a:custGeom>
              <a:avLst/>
              <a:gdLst/>
              <a:ahLst/>
              <a:cxnLst>
                <a:cxn ang="0">
                  <a:pos x="0" y="34"/>
                </a:cxn>
                <a:cxn ang="0">
                  <a:pos x="81" y="0"/>
                </a:cxn>
                <a:cxn ang="0">
                  <a:pos x="0" y="14"/>
                </a:cxn>
                <a:cxn ang="0">
                  <a:pos x="0" y="34"/>
                </a:cxn>
                <a:cxn ang="0">
                  <a:pos x="0" y="34"/>
                </a:cxn>
              </a:cxnLst>
              <a:rect l="0" t="0" r="r" b="b"/>
              <a:pathLst>
                <a:path w="81" h="34">
                  <a:moveTo>
                    <a:pt x="0" y="34"/>
                  </a:moveTo>
                  <a:lnTo>
                    <a:pt x="81" y="0"/>
                  </a:lnTo>
                  <a:lnTo>
                    <a:pt x="0" y="14"/>
                  </a:lnTo>
                  <a:lnTo>
                    <a:pt x="0" y="34"/>
                  </a:lnTo>
                  <a:lnTo>
                    <a:pt x="0" y="34"/>
                  </a:lnTo>
                  <a:close/>
                </a:path>
              </a:pathLst>
            </a:custGeom>
            <a:solidFill>
              <a:srgbClr val="D4EBD4"/>
            </a:solidFill>
            <a:ln w="9525">
              <a:noFill/>
              <a:round/>
              <a:headEnd/>
              <a:tailEnd/>
            </a:ln>
          </p:spPr>
          <p:txBody>
            <a:bodyPr>
              <a:prstTxWarp prst="textNoShape">
                <a:avLst/>
              </a:prstTxWarp>
            </a:bodyPr>
            <a:lstStyle/>
            <a:p>
              <a:endParaRPr lang="en-US"/>
            </a:p>
          </p:txBody>
        </p:sp>
        <p:sp>
          <p:nvSpPr>
            <p:cNvPr id="3840339" name="Freeform 339"/>
            <p:cNvSpPr>
              <a:spLocks/>
            </p:cNvSpPr>
            <p:nvPr/>
          </p:nvSpPr>
          <p:spPr bwMode="auto">
            <a:xfrm>
              <a:off x="1992" y="1492"/>
              <a:ext cx="90" cy="125"/>
            </a:xfrm>
            <a:custGeom>
              <a:avLst/>
              <a:gdLst/>
              <a:ahLst/>
              <a:cxnLst>
                <a:cxn ang="0">
                  <a:pos x="0" y="1"/>
                </a:cxn>
                <a:cxn ang="0">
                  <a:pos x="3" y="4"/>
                </a:cxn>
                <a:cxn ang="0">
                  <a:pos x="4" y="7"/>
                </a:cxn>
                <a:cxn ang="0">
                  <a:pos x="7" y="11"/>
                </a:cxn>
                <a:cxn ang="0">
                  <a:pos x="9" y="16"/>
                </a:cxn>
                <a:cxn ang="0">
                  <a:pos x="12" y="19"/>
                </a:cxn>
                <a:cxn ang="0">
                  <a:pos x="15" y="25"/>
                </a:cxn>
                <a:cxn ang="0">
                  <a:pos x="16" y="29"/>
                </a:cxn>
                <a:cxn ang="0">
                  <a:pos x="19" y="35"/>
                </a:cxn>
                <a:cxn ang="0">
                  <a:pos x="22" y="41"/>
                </a:cxn>
                <a:cxn ang="0">
                  <a:pos x="25" y="47"/>
                </a:cxn>
                <a:cxn ang="0">
                  <a:pos x="28" y="53"/>
                </a:cxn>
                <a:cxn ang="0">
                  <a:pos x="31" y="59"/>
                </a:cxn>
                <a:cxn ang="0">
                  <a:pos x="34" y="65"/>
                </a:cxn>
                <a:cxn ang="0">
                  <a:pos x="37" y="72"/>
                </a:cxn>
                <a:cxn ang="0">
                  <a:pos x="40" y="78"/>
                </a:cxn>
                <a:cxn ang="0">
                  <a:pos x="41" y="84"/>
                </a:cxn>
                <a:cxn ang="0">
                  <a:pos x="44" y="90"/>
                </a:cxn>
                <a:cxn ang="0">
                  <a:pos x="46" y="96"/>
                </a:cxn>
                <a:cxn ang="0">
                  <a:pos x="35" y="102"/>
                </a:cxn>
                <a:cxn ang="0">
                  <a:pos x="89" y="125"/>
                </a:cxn>
                <a:cxn ang="0">
                  <a:pos x="86" y="125"/>
                </a:cxn>
                <a:cxn ang="0">
                  <a:pos x="83" y="123"/>
                </a:cxn>
                <a:cxn ang="0">
                  <a:pos x="79" y="123"/>
                </a:cxn>
                <a:cxn ang="0">
                  <a:pos x="73" y="122"/>
                </a:cxn>
                <a:cxn ang="0">
                  <a:pos x="67" y="120"/>
                </a:cxn>
                <a:cxn ang="0">
                  <a:pos x="64" y="119"/>
                </a:cxn>
                <a:cxn ang="0">
                  <a:pos x="59" y="119"/>
                </a:cxn>
                <a:cxn ang="0">
                  <a:pos x="56" y="117"/>
                </a:cxn>
                <a:cxn ang="0">
                  <a:pos x="52" y="116"/>
                </a:cxn>
                <a:cxn ang="0">
                  <a:pos x="49" y="114"/>
                </a:cxn>
                <a:cxn ang="0">
                  <a:pos x="46" y="111"/>
                </a:cxn>
                <a:cxn ang="0">
                  <a:pos x="43" y="110"/>
                </a:cxn>
                <a:cxn ang="0">
                  <a:pos x="38" y="108"/>
                </a:cxn>
                <a:cxn ang="0">
                  <a:pos x="35" y="105"/>
                </a:cxn>
                <a:cxn ang="0">
                  <a:pos x="32" y="102"/>
                </a:cxn>
                <a:cxn ang="0">
                  <a:pos x="29" y="99"/>
                </a:cxn>
                <a:cxn ang="0">
                  <a:pos x="26" y="95"/>
                </a:cxn>
                <a:cxn ang="0">
                  <a:pos x="23" y="90"/>
                </a:cxn>
                <a:cxn ang="0">
                  <a:pos x="22" y="84"/>
                </a:cxn>
                <a:cxn ang="0">
                  <a:pos x="19" y="78"/>
                </a:cxn>
                <a:cxn ang="0">
                  <a:pos x="17" y="72"/>
                </a:cxn>
                <a:cxn ang="0">
                  <a:pos x="15" y="65"/>
                </a:cxn>
                <a:cxn ang="0">
                  <a:pos x="13" y="59"/>
                </a:cxn>
                <a:cxn ang="0">
                  <a:pos x="10" y="53"/>
                </a:cxn>
                <a:cxn ang="0">
                  <a:pos x="9" y="46"/>
                </a:cxn>
                <a:cxn ang="0">
                  <a:pos x="7" y="38"/>
                </a:cxn>
                <a:cxn ang="0">
                  <a:pos x="6" y="32"/>
                </a:cxn>
                <a:cxn ang="0">
                  <a:pos x="6" y="26"/>
                </a:cxn>
                <a:cxn ang="0">
                  <a:pos x="4" y="20"/>
                </a:cxn>
                <a:cxn ang="0">
                  <a:pos x="3" y="16"/>
                </a:cxn>
                <a:cxn ang="0">
                  <a:pos x="1" y="11"/>
                </a:cxn>
                <a:cxn ang="0">
                  <a:pos x="1" y="7"/>
                </a:cxn>
                <a:cxn ang="0">
                  <a:pos x="1" y="4"/>
                </a:cxn>
                <a:cxn ang="0">
                  <a:pos x="0" y="0"/>
                </a:cxn>
              </a:cxnLst>
              <a:rect l="0" t="0" r="r" b="b"/>
              <a:pathLst>
                <a:path w="90" h="125">
                  <a:moveTo>
                    <a:pt x="0" y="0"/>
                  </a:moveTo>
                  <a:lnTo>
                    <a:pt x="0" y="0"/>
                  </a:lnTo>
                  <a:lnTo>
                    <a:pt x="0" y="1"/>
                  </a:lnTo>
                  <a:lnTo>
                    <a:pt x="1" y="1"/>
                  </a:lnTo>
                  <a:lnTo>
                    <a:pt x="1" y="3"/>
                  </a:lnTo>
                  <a:lnTo>
                    <a:pt x="3" y="4"/>
                  </a:lnTo>
                  <a:lnTo>
                    <a:pt x="4" y="6"/>
                  </a:lnTo>
                  <a:lnTo>
                    <a:pt x="4" y="7"/>
                  </a:lnTo>
                  <a:lnTo>
                    <a:pt x="4" y="7"/>
                  </a:lnTo>
                  <a:lnTo>
                    <a:pt x="6" y="9"/>
                  </a:lnTo>
                  <a:lnTo>
                    <a:pt x="6" y="10"/>
                  </a:lnTo>
                  <a:lnTo>
                    <a:pt x="7" y="11"/>
                  </a:lnTo>
                  <a:lnTo>
                    <a:pt x="7" y="13"/>
                  </a:lnTo>
                  <a:lnTo>
                    <a:pt x="9" y="13"/>
                  </a:lnTo>
                  <a:lnTo>
                    <a:pt x="9" y="16"/>
                  </a:lnTo>
                  <a:lnTo>
                    <a:pt x="10" y="16"/>
                  </a:lnTo>
                  <a:lnTo>
                    <a:pt x="10" y="17"/>
                  </a:lnTo>
                  <a:lnTo>
                    <a:pt x="12" y="19"/>
                  </a:lnTo>
                  <a:lnTo>
                    <a:pt x="12" y="22"/>
                  </a:lnTo>
                  <a:lnTo>
                    <a:pt x="13" y="23"/>
                  </a:lnTo>
                  <a:lnTo>
                    <a:pt x="15" y="25"/>
                  </a:lnTo>
                  <a:lnTo>
                    <a:pt x="15" y="26"/>
                  </a:lnTo>
                  <a:lnTo>
                    <a:pt x="16" y="28"/>
                  </a:lnTo>
                  <a:lnTo>
                    <a:pt x="16" y="29"/>
                  </a:lnTo>
                  <a:lnTo>
                    <a:pt x="17" y="31"/>
                  </a:lnTo>
                  <a:lnTo>
                    <a:pt x="19" y="34"/>
                  </a:lnTo>
                  <a:lnTo>
                    <a:pt x="19" y="35"/>
                  </a:lnTo>
                  <a:lnTo>
                    <a:pt x="20" y="37"/>
                  </a:lnTo>
                  <a:lnTo>
                    <a:pt x="22" y="40"/>
                  </a:lnTo>
                  <a:lnTo>
                    <a:pt x="22" y="41"/>
                  </a:lnTo>
                  <a:lnTo>
                    <a:pt x="23" y="43"/>
                  </a:lnTo>
                  <a:lnTo>
                    <a:pt x="25" y="44"/>
                  </a:lnTo>
                  <a:lnTo>
                    <a:pt x="25" y="47"/>
                  </a:lnTo>
                  <a:lnTo>
                    <a:pt x="26" y="49"/>
                  </a:lnTo>
                  <a:lnTo>
                    <a:pt x="28" y="50"/>
                  </a:lnTo>
                  <a:lnTo>
                    <a:pt x="28" y="53"/>
                  </a:lnTo>
                  <a:lnTo>
                    <a:pt x="29" y="55"/>
                  </a:lnTo>
                  <a:lnTo>
                    <a:pt x="31" y="58"/>
                  </a:lnTo>
                  <a:lnTo>
                    <a:pt x="31" y="59"/>
                  </a:lnTo>
                  <a:lnTo>
                    <a:pt x="32" y="61"/>
                  </a:lnTo>
                  <a:lnTo>
                    <a:pt x="34" y="64"/>
                  </a:lnTo>
                  <a:lnTo>
                    <a:pt x="34" y="65"/>
                  </a:lnTo>
                  <a:lnTo>
                    <a:pt x="35" y="68"/>
                  </a:lnTo>
                  <a:lnTo>
                    <a:pt x="37" y="70"/>
                  </a:lnTo>
                  <a:lnTo>
                    <a:pt x="37" y="72"/>
                  </a:lnTo>
                  <a:lnTo>
                    <a:pt x="38" y="74"/>
                  </a:lnTo>
                  <a:lnTo>
                    <a:pt x="38" y="75"/>
                  </a:lnTo>
                  <a:lnTo>
                    <a:pt x="40" y="78"/>
                  </a:lnTo>
                  <a:lnTo>
                    <a:pt x="40" y="80"/>
                  </a:lnTo>
                  <a:lnTo>
                    <a:pt x="41" y="83"/>
                  </a:lnTo>
                  <a:lnTo>
                    <a:pt x="41" y="84"/>
                  </a:lnTo>
                  <a:lnTo>
                    <a:pt x="43" y="86"/>
                  </a:lnTo>
                  <a:lnTo>
                    <a:pt x="43" y="89"/>
                  </a:lnTo>
                  <a:lnTo>
                    <a:pt x="44" y="90"/>
                  </a:lnTo>
                  <a:lnTo>
                    <a:pt x="44" y="92"/>
                  </a:lnTo>
                  <a:lnTo>
                    <a:pt x="46" y="95"/>
                  </a:lnTo>
                  <a:lnTo>
                    <a:pt x="46" y="96"/>
                  </a:lnTo>
                  <a:lnTo>
                    <a:pt x="47" y="98"/>
                  </a:lnTo>
                  <a:lnTo>
                    <a:pt x="47" y="101"/>
                  </a:lnTo>
                  <a:lnTo>
                    <a:pt x="35" y="102"/>
                  </a:lnTo>
                  <a:lnTo>
                    <a:pt x="90" y="117"/>
                  </a:lnTo>
                  <a:lnTo>
                    <a:pt x="89" y="125"/>
                  </a:lnTo>
                  <a:lnTo>
                    <a:pt x="89" y="125"/>
                  </a:lnTo>
                  <a:lnTo>
                    <a:pt x="87" y="125"/>
                  </a:lnTo>
                  <a:lnTo>
                    <a:pt x="87" y="125"/>
                  </a:lnTo>
                  <a:lnTo>
                    <a:pt x="86" y="125"/>
                  </a:lnTo>
                  <a:lnTo>
                    <a:pt x="84" y="125"/>
                  </a:lnTo>
                  <a:lnTo>
                    <a:pt x="83" y="125"/>
                  </a:lnTo>
                  <a:lnTo>
                    <a:pt x="83" y="123"/>
                  </a:lnTo>
                  <a:lnTo>
                    <a:pt x="82" y="123"/>
                  </a:lnTo>
                  <a:lnTo>
                    <a:pt x="80" y="123"/>
                  </a:lnTo>
                  <a:lnTo>
                    <a:pt x="79" y="123"/>
                  </a:lnTo>
                  <a:lnTo>
                    <a:pt x="76" y="123"/>
                  </a:lnTo>
                  <a:lnTo>
                    <a:pt x="74" y="122"/>
                  </a:lnTo>
                  <a:lnTo>
                    <a:pt x="73" y="122"/>
                  </a:lnTo>
                  <a:lnTo>
                    <a:pt x="70" y="122"/>
                  </a:lnTo>
                  <a:lnTo>
                    <a:pt x="68" y="120"/>
                  </a:lnTo>
                  <a:lnTo>
                    <a:pt x="67" y="120"/>
                  </a:lnTo>
                  <a:lnTo>
                    <a:pt x="65" y="120"/>
                  </a:lnTo>
                  <a:lnTo>
                    <a:pt x="64" y="120"/>
                  </a:lnTo>
                  <a:lnTo>
                    <a:pt x="64" y="119"/>
                  </a:lnTo>
                  <a:lnTo>
                    <a:pt x="62" y="119"/>
                  </a:lnTo>
                  <a:lnTo>
                    <a:pt x="61" y="119"/>
                  </a:lnTo>
                  <a:lnTo>
                    <a:pt x="59" y="119"/>
                  </a:lnTo>
                  <a:lnTo>
                    <a:pt x="58" y="117"/>
                  </a:lnTo>
                  <a:lnTo>
                    <a:pt x="56" y="117"/>
                  </a:lnTo>
                  <a:lnTo>
                    <a:pt x="56" y="117"/>
                  </a:lnTo>
                  <a:lnTo>
                    <a:pt x="55" y="116"/>
                  </a:lnTo>
                  <a:lnTo>
                    <a:pt x="53" y="116"/>
                  </a:lnTo>
                  <a:lnTo>
                    <a:pt x="52" y="116"/>
                  </a:lnTo>
                  <a:lnTo>
                    <a:pt x="52" y="116"/>
                  </a:lnTo>
                  <a:lnTo>
                    <a:pt x="50" y="114"/>
                  </a:lnTo>
                  <a:lnTo>
                    <a:pt x="49" y="114"/>
                  </a:lnTo>
                  <a:lnTo>
                    <a:pt x="47" y="113"/>
                  </a:lnTo>
                  <a:lnTo>
                    <a:pt x="47" y="113"/>
                  </a:lnTo>
                  <a:lnTo>
                    <a:pt x="46" y="111"/>
                  </a:lnTo>
                  <a:lnTo>
                    <a:pt x="44" y="111"/>
                  </a:lnTo>
                  <a:lnTo>
                    <a:pt x="43" y="111"/>
                  </a:lnTo>
                  <a:lnTo>
                    <a:pt x="43" y="110"/>
                  </a:lnTo>
                  <a:lnTo>
                    <a:pt x="41" y="110"/>
                  </a:lnTo>
                  <a:lnTo>
                    <a:pt x="40" y="108"/>
                  </a:lnTo>
                  <a:lnTo>
                    <a:pt x="38" y="108"/>
                  </a:lnTo>
                  <a:lnTo>
                    <a:pt x="38" y="107"/>
                  </a:lnTo>
                  <a:lnTo>
                    <a:pt x="37" y="107"/>
                  </a:lnTo>
                  <a:lnTo>
                    <a:pt x="35" y="105"/>
                  </a:lnTo>
                  <a:lnTo>
                    <a:pt x="34" y="105"/>
                  </a:lnTo>
                  <a:lnTo>
                    <a:pt x="34" y="104"/>
                  </a:lnTo>
                  <a:lnTo>
                    <a:pt x="32" y="102"/>
                  </a:lnTo>
                  <a:lnTo>
                    <a:pt x="31" y="102"/>
                  </a:lnTo>
                  <a:lnTo>
                    <a:pt x="31" y="101"/>
                  </a:lnTo>
                  <a:lnTo>
                    <a:pt x="29" y="99"/>
                  </a:lnTo>
                  <a:lnTo>
                    <a:pt x="28" y="98"/>
                  </a:lnTo>
                  <a:lnTo>
                    <a:pt x="28" y="96"/>
                  </a:lnTo>
                  <a:lnTo>
                    <a:pt x="26" y="95"/>
                  </a:lnTo>
                  <a:lnTo>
                    <a:pt x="26" y="93"/>
                  </a:lnTo>
                  <a:lnTo>
                    <a:pt x="25" y="92"/>
                  </a:lnTo>
                  <a:lnTo>
                    <a:pt x="23" y="90"/>
                  </a:lnTo>
                  <a:lnTo>
                    <a:pt x="23" y="89"/>
                  </a:lnTo>
                  <a:lnTo>
                    <a:pt x="22" y="86"/>
                  </a:lnTo>
                  <a:lnTo>
                    <a:pt x="22" y="84"/>
                  </a:lnTo>
                  <a:lnTo>
                    <a:pt x="20" y="83"/>
                  </a:lnTo>
                  <a:lnTo>
                    <a:pt x="19" y="81"/>
                  </a:lnTo>
                  <a:lnTo>
                    <a:pt x="19" y="78"/>
                  </a:lnTo>
                  <a:lnTo>
                    <a:pt x="19" y="77"/>
                  </a:lnTo>
                  <a:lnTo>
                    <a:pt x="17" y="74"/>
                  </a:lnTo>
                  <a:lnTo>
                    <a:pt x="17" y="72"/>
                  </a:lnTo>
                  <a:lnTo>
                    <a:pt x="16" y="70"/>
                  </a:lnTo>
                  <a:lnTo>
                    <a:pt x="16" y="68"/>
                  </a:lnTo>
                  <a:lnTo>
                    <a:pt x="15" y="65"/>
                  </a:lnTo>
                  <a:lnTo>
                    <a:pt x="15" y="64"/>
                  </a:lnTo>
                  <a:lnTo>
                    <a:pt x="13" y="61"/>
                  </a:lnTo>
                  <a:lnTo>
                    <a:pt x="13" y="59"/>
                  </a:lnTo>
                  <a:lnTo>
                    <a:pt x="12" y="58"/>
                  </a:lnTo>
                  <a:lnTo>
                    <a:pt x="12" y="55"/>
                  </a:lnTo>
                  <a:lnTo>
                    <a:pt x="10" y="53"/>
                  </a:lnTo>
                  <a:lnTo>
                    <a:pt x="10" y="50"/>
                  </a:lnTo>
                  <a:lnTo>
                    <a:pt x="10" y="49"/>
                  </a:lnTo>
                  <a:lnTo>
                    <a:pt x="9" y="46"/>
                  </a:lnTo>
                  <a:lnTo>
                    <a:pt x="9" y="44"/>
                  </a:lnTo>
                  <a:lnTo>
                    <a:pt x="9" y="41"/>
                  </a:lnTo>
                  <a:lnTo>
                    <a:pt x="7" y="38"/>
                  </a:lnTo>
                  <a:lnTo>
                    <a:pt x="7" y="37"/>
                  </a:lnTo>
                  <a:lnTo>
                    <a:pt x="7" y="34"/>
                  </a:lnTo>
                  <a:lnTo>
                    <a:pt x="6" y="32"/>
                  </a:lnTo>
                  <a:lnTo>
                    <a:pt x="6" y="31"/>
                  </a:lnTo>
                  <a:lnTo>
                    <a:pt x="6" y="28"/>
                  </a:lnTo>
                  <a:lnTo>
                    <a:pt x="6" y="26"/>
                  </a:lnTo>
                  <a:lnTo>
                    <a:pt x="4" y="25"/>
                  </a:lnTo>
                  <a:lnTo>
                    <a:pt x="4" y="22"/>
                  </a:lnTo>
                  <a:lnTo>
                    <a:pt x="4" y="20"/>
                  </a:lnTo>
                  <a:lnTo>
                    <a:pt x="4" y="19"/>
                  </a:lnTo>
                  <a:lnTo>
                    <a:pt x="3" y="17"/>
                  </a:lnTo>
                  <a:lnTo>
                    <a:pt x="3" y="16"/>
                  </a:lnTo>
                  <a:lnTo>
                    <a:pt x="3" y="14"/>
                  </a:lnTo>
                  <a:lnTo>
                    <a:pt x="3" y="11"/>
                  </a:lnTo>
                  <a:lnTo>
                    <a:pt x="1" y="11"/>
                  </a:lnTo>
                  <a:lnTo>
                    <a:pt x="1" y="9"/>
                  </a:lnTo>
                  <a:lnTo>
                    <a:pt x="1" y="9"/>
                  </a:lnTo>
                  <a:lnTo>
                    <a:pt x="1" y="7"/>
                  </a:lnTo>
                  <a:lnTo>
                    <a:pt x="1" y="6"/>
                  </a:lnTo>
                  <a:lnTo>
                    <a:pt x="1" y="4"/>
                  </a:lnTo>
                  <a:lnTo>
                    <a:pt x="1" y="4"/>
                  </a:lnTo>
                  <a:lnTo>
                    <a:pt x="0" y="3"/>
                  </a:lnTo>
                  <a:lnTo>
                    <a:pt x="0" y="1"/>
                  </a:lnTo>
                  <a:lnTo>
                    <a:pt x="0" y="0"/>
                  </a:lnTo>
                  <a:lnTo>
                    <a:pt x="0" y="0"/>
                  </a:lnTo>
                  <a:lnTo>
                    <a:pt x="0" y="0"/>
                  </a:lnTo>
                  <a:close/>
                </a:path>
              </a:pathLst>
            </a:custGeom>
            <a:solidFill>
              <a:srgbClr val="FFCC80"/>
            </a:solidFill>
            <a:ln w="9525">
              <a:noFill/>
              <a:round/>
              <a:headEnd/>
              <a:tailEnd/>
            </a:ln>
          </p:spPr>
          <p:txBody>
            <a:bodyPr>
              <a:prstTxWarp prst="textNoShape">
                <a:avLst/>
              </a:prstTxWarp>
            </a:bodyPr>
            <a:lstStyle/>
            <a:p>
              <a:endParaRPr lang="en-US"/>
            </a:p>
          </p:txBody>
        </p:sp>
        <p:sp>
          <p:nvSpPr>
            <p:cNvPr id="3840340" name="Freeform 340"/>
            <p:cNvSpPr>
              <a:spLocks/>
            </p:cNvSpPr>
            <p:nvPr/>
          </p:nvSpPr>
          <p:spPr bwMode="auto">
            <a:xfrm>
              <a:off x="2185" y="1527"/>
              <a:ext cx="61" cy="154"/>
            </a:xfrm>
            <a:custGeom>
              <a:avLst/>
              <a:gdLst/>
              <a:ahLst/>
              <a:cxnLst>
                <a:cxn ang="0">
                  <a:pos x="15" y="0"/>
                </a:cxn>
                <a:cxn ang="0">
                  <a:pos x="0" y="140"/>
                </a:cxn>
                <a:cxn ang="0">
                  <a:pos x="51" y="154"/>
                </a:cxn>
                <a:cxn ang="0">
                  <a:pos x="61" y="39"/>
                </a:cxn>
                <a:cxn ang="0">
                  <a:pos x="15" y="0"/>
                </a:cxn>
                <a:cxn ang="0">
                  <a:pos x="15" y="0"/>
                </a:cxn>
              </a:cxnLst>
              <a:rect l="0" t="0" r="r" b="b"/>
              <a:pathLst>
                <a:path w="61" h="154">
                  <a:moveTo>
                    <a:pt x="15" y="0"/>
                  </a:moveTo>
                  <a:lnTo>
                    <a:pt x="0" y="140"/>
                  </a:lnTo>
                  <a:lnTo>
                    <a:pt x="51" y="154"/>
                  </a:lnTo>
                  <a:lnTo>
                    <a:pt x="61" y="39"/>
                  </a:lnTo>
                  <a:lnTo>
                    <a:pt x="15" y="0"/>
                  </a:lnTo>
                  <a:lnTo>
                    <a:pt x="15" y="0"/>
                  </a:lnTo>
                  <a:close/>
                </a:path>
              </a:pathLst>
            </a:custGeom>
            <a:solidFill>
              <a:srgbClr val="E6FFE6"/>
            </a:solidFill>
            <a:ln w="9525">
              <a:noFill/>
              <a:round/>
              <a:headEnd/>
              <a:tailEnd/>
            </a:ln>
          </p:spPr>
          <p:txBody>
            <a:bodyPr>
              <a:prstTxWarp prst="textNoShape">
                <a:avLst/>
              </a:prstTxWarp>
            </a:bodyPr>
            <a:lstStyle/>
            <a:p>
              <a:endParaRPr lang="en-US"/>
            </a:p>
          </p:txBody>
        </p:sp>
        <p:sp>
          <p:nvSpPr>
            <p:cNvPr id="3840341" name="Freeform 341"/>
            <p:cNvSpPr>
              <a:spLocks/>
            </p:cNvSpPr>
            <p:nvPr/>
          </p:nvSpPr>
          <p:spPr bwMode="auto">
            <a:xfrm>
              <a:off x="1873" y="1431"/>
              <a:ext cx="71" cy="78"/>
            </a:xfrm>
            <a:custGeom>
              <a:avLst/>
              <a:gdLst/>
              <a:ahLst/>
              <a:cxnLst>
                <a:cxn ang="0">
                  <a:pos x="0" y="10"/>
                </a:cxn>
                <a:cxn ang="0">
                  <a:pos x="1" y="12"/>
                </a:cxn>
                <a:cxn ang="0">
                  <a:pos x="2" y="14"/>
                </a:cxn>
                <a:cxn ang="0">
                  <a:pos x="4" y="17"/>
                </a:cxn>
                <a:cxn ang="0">
                  <a:pos x="5" y="19"/>
                </a:cxn>
                <a:cxn ang="0">
                  <a:pos x="7" y="22"/>
                </a:cxn>
                <a:cxn ang="0">
                  <a:pos x="8" y="23"/>
                </a:cxn>
                <a:cxn ang="0">
                  <a:pos x="10" y="26"/>
                </a:cxn>
                <a:cxn ang="0">
                  <a:pos x="11" y="28"/>
                </a:cxn>
                <a:cxn ang="0">
                  <a:pos x="13" y="31"/>
                </a:cxn>
                <a:cxn ang="0">
                  <a:pos x="16" y="34"/>
                </a:cxn>
                <a:cxn ang="0">
                  <a:pos x="17" y="37"/>
                </a:cxn>
                <a:cxn ang="0">
                  <a:pos x="20" y="38"/>
                </a:cxn>
                <a:cxn ang="0">
                  <a:pos x="22" y="41"/>
                </a:cxn>
                <a:cxn ang="0">
                  <a:pos x="25" y="44"/>
                </a:cxn>
                <a:cxn ang="0">
                  <a:pos x="26" y="47"/>
                </a:cxn>
                <a:cxn ang="0">
                  <a:pos x="29" y="50"/>
                </a:cxn>
                <a:cxn ang="0">
                  <a:pos x="31" y="53"/>
                </a:cxn>
                <a:cxn ang="0">
                  <a:pos x="34" y="56"/>
                </a:cxn>
                <a:cxn ang="0">
                  <a:pos x="37" y="59"/>
                </a:cxn>
                <a:cxn ang="0">
                  <a:pos x="40" y="62"/>
                </a:cxn>
                <a:cxn ang="0">
                  <a:pos x="41" y="65"/>
                </a:cxn>
                <a:cxn ang="0">
                  <a:pos x="44" y="67"/>
                </a:cxn>
                <a:cxn ang="0">
                  <a:pos x="47" y="70"/>
                </a:cxn>
                <a:cxn ang="0">
                  <a:pos x="50" y="72"/>
                </a:cxn>
                <a:cxn ang="0">
                  <a:pos x="53" y="74"/>
                </a:cxn>
                <a:cxn ang="0">
                  <a:pos x="56" y="77"/>
                </a:cxn>
                <a:cxn ang="0">
                  <a:pos x="59" y="78"/>
                </a:cxn>
                <a:cxn ang="0">
                  <a:pos x="61" y="74"/>
                </a:cxn>
                <a:cxn ang="0">
                  <a:pos x="62" y="70"/>
                </a:cxn>
                <a:cxn ang="0">
                  <a:pos x="64" y="65"/>
                </a:cxn>
                <a:cxn ang="0">
                  <a:pos x="65" y="62"/>
                </a:cxn>
                <a:cxn ang="0">
                  <a:pos x="67" y="58"/>
                </a:cxn>
                <a:cxn ang="0">
                  <a:pos x="68" y="55"/>
                </a:cxn>
                <a:cxn ang="0">
                  <a:pos x="68" y="50"/>
                </a:cxn>
                <a:cxn ang="0">
                  <a:pos x="68" y="47"/>
                </a:cxn>
                <a:cxn ang="0">
                  <a:pos x="69" y="44"/>
                </a:cxn>
                <a:cxn ang="0">
                  <a:pos x="69" y="41"/>
                </a:cxn>
                <a:cxn ang="0">
                  <a:pos x="71" y="38"/>
                </a:cxn>
                <a:cxn ang="0">
                  <a:pos x="71" y="35"/>
                </a:cxn>
                <a:cxn ang="0">
                  <a:pos x="71" y="32"/>
                </a:cxn>
                <a:cxn ang="0">
                  <a:pos x="71" y="29"/>
                </a:cxn>
                <a:cxn ang="0">
                  <a:pos x="71" y="28"/>
                </a:cxn>
                <a:cxn ang="0">
                  <a:pos x="71" y="25"/>
                </a:cxn>
                <a:cxn ang="0">
                  <a:pos x="71" y="23"/>
                </a:cxn>
                <a:cxn ang="0">
                  <a:pos x="71" y="22"/>
                </a:cxn>
                <a:cxn ang="0">
                  <a:pos x="71" y="17"/>
                </a:cxn>
                <a:cxn ang="0">
                  <a:pos x="71" y="14"/>
                </a:cxn>
                <a:cxn ang="0">
                  <a:pos x="71" y="13"/>
                </a:cxn>
                <a:cxn ang="0">
                  <a:pos x="69" y="10"/>
                </a:cxn>
                <a:cxn ang="0">
                  <a:pos x="69" y="9"/>
                </a:cxn>
                <a:cxn ang="0">
                  <a:pos x="17" y="1"/>
                </a:cxn>
              </a:cxnLst>
              <a:rect l="0" t="0" r="r" b="b"/>
              <a:pathLst>
                <a:path w="71" h="78">
                  <a:moveTo>
                    <a:pt x="17" y="1"/>
                  </a:moveTo>
                  <a:lnTo>
                    <a:pt x="0" y="10"/>
                  </a:lnTo>
                  <a:lnTo>
                    <a:pt x="0" y="10"/>
                  </a:lnTo>
                  <a:lnTo>
                    <a:pt x="1" y="12"/>
                  </a:lnTo>
                  <a:lnTo>
                    <a:pt x="2" y="13"/>
                  </a:lnTo>
                  <a:lnTo>
                    <a:pt x="2" y="14"/>
                  </a:lnTo>
                  <a:lnTo>
                    <a:pt x="4" y="16"/>
                  </a:lnTo>
                  <a:lnTo>
                    <a:pt x="4" y="17"/>
                  </a:lnTo>
                  <a:lnTo>
                    <a:pt x="5" y="19"/>
                  </a:lnTo>
                  <a:lnTo>
                    <a:pt x="5" y="19"/>
                  </a:lnTo>
                  <a:lnTo>
                    <a:pt x="7" y="20"/>
                  </a:lnTo>
                  <a:lnTo>
                    <a:pt x="7" y="22"/>
                  </a:lnTo>
                  <a:lnTo>
                    <a:pt x="8" y="22"/>
                  </a:lnTo>
                  <a:lnTo>
                    <a:pt x="8" y="23"/>
                  </a:lnTo>
                  <a:lnTo>
                    <a:pt x="10" y="25"/>
                  </a:lnTo>
                  <a:lnTo>
                    <a:pt x="10" y="26"/>
                  </a:lnTo>
                  <a:lnTo>
                    <a:pt x="11" y="28"/>
                  </a:lnTo>
                  <a:lnTo>
                    <a:pt x="11" y="28"/>
                  </a:lnTo>
                  <a:lnTo>
                    <a:pt x="13" y="29"/>
                  </a:lnTo>
                  <a:lnTo>
                    <a:pt x="13" y="31"/>
                  </a:lnTo>
                  <a:lnTo>
                    <a:pt x="14" y="32"/>
                  </a:lnTo>
                  <a:lnTo>
                    <a:pt x="16" y="34"/>
                  </a:lnTo>
                  <a:lnTo>
                    <a:pt x="16" y="35"/>
                  </a:lnTo>
                  <a:lnTo>
                    <a:pt x="17" y="37"/>
                  </a:lnTo>
                  <a:lnTo>
                    <a:pt x="19" y="37"/>
                  </a:lnTo>
                  <a:lnTo>
                    <a:pt x="20" y="38"/>
                  </a:lnTo>
                  <a:lnTo>
                    <a:pt x="20" y="40"/>
                  </a:lnTo>
                  <a:lnTo>
                    <a:pt x="22" y="41"/>
                  </a:lnTo>
                  <a:lnTo>
                    <a:pt x="23" y="43"/>
                  </a:lnTo>
                  <a:lnTo>
                    <a:pt x="25" y="44"/>
                  </a:lnTo>
                  <a:lnTo>
                    <a:pt x="25" y="46"/>
                  </a:lnTo>
                  <a:lnTo>
                    <a:pt x="26" y="47"/>
                  </a:lnTo>
                  <a:lnTo>
                    <a:pt x="28" y="49"/>
                  </a:lnTo>
                  <a:lnTo>
                    <a:pt x="29" y="50"/>
                  </a:lnTo>
                  <a:lnTo>
                    <a:pt x="31" y="52"/>
                  </a:lnTo>
                  <a:lnTo>
                    <a:pt x="31" y="53"/>
                  </a:lnTo>
                  <a:lnTo>
                    <a:pt x="32" y="55"/>
                  </a:lnTo>
                  <a:lnTo>
                    <a:pt x="34" y="56"/>
                  </a:lnTo>
                  <a:lnTo>
                    <a:pt x="35" y="58"/>
                  </a:lnTo>
                  <a:lnTo>
                    <a:pt x="37" y="59"/>
                  </a:lnTo>
                  <a:lnTo>
                    <a:pt x="38" y="61"/>
                  </a:lnTo>
                  <a:lnTo>
                    <a:pt x="40" y="62"/>
                  </a:lnTo>
                  <a:lnTo>
                    <a:pt x="41" y="64"/>
                  </a:lnTo>
                  <a:lnTo>
                    <a:pt x="41" y="65"/>
                  </a:lnTo>
                  <a:lnTo>
                    <a:pt x="44" y="65"/>
                  </a:lnTo>
                  <a:lnTo>
                    <a:pt x="44" y="67"/>
                  </a:lnTo>
                  <a:lnTo>
                    <a:pt x="46" y="68"/>
                  </a:lnTo>
                  <a:lnTo>
                    <a:pt x="47" y="70"/>
                  </a:lnTo>
                  <a:lnTo>
                    <a:pt x="49" y="71"/>
                  </a:lnTo>
                  <a:lnTo>
                    <a:pt x="50" y="72"/>
                  </a:lnTo>
                  <a:lnTo>
                    <a:pt x="52" y="72"/>
                  </a:lnTo>
                  <a:lnTo>
                    <a:pt x="53" y="74"/>
                  </a:lnTo>
                  <a:lnTo>
                    <a:pt x="55" y="75"/>
                  </a:lnTo>
                  <a:lnTo>
                    <a:pt x="56" y="77"/>
                  </a:lnTo>
                  <a:lnTo>
                    <a:pt x="58" y="77"/>
                  </a:lnTo>
                  <a:lnTo>
                    <a:pt x="59" y="78"/>
                  </a:lnTo>
                  <a:lnTo>
                    <a:pt x="61" y="77"/>
                  </a:lnTo>
                  <a:lnTo>
                    <a:pt x="61" y="74"/>
                  </a:lnTo>
                  <a:lnTo>
                    <a:pt x="62" y="72"/>
                  </a:lnTo>
                  <a:lnTo>
                    <a:pt x="62" y="70"/>
                  </a:lnTo>
                  <a:lnTo>
                    <a:pt x="64" y="68"/>
                  </a:lnTo>
                  <a:lnTo>
                    <a:pt x="64" y="65"/>
                  </a:lnTo>
                  <a:lnTo>
                    <a:pt x="65" y="64"/>
                  </a:lnTo>
                  <a:lnTo>
                    <a:pt x="65" y="62"/>
                  </a:lnTo>
                  <a:lnTo>
                    <a:pt x="67" y="59"/>
                  </a:lnTo>
                  <a:lnTo>
                    <a:pt x="67" y="58"/>
                  </a:lnTo>
                  <a:lnTo>
                    <a:pt x="67" y="56"/>
                  </a:lnTo>
                  <a:lnTo>
                    <a:pt x="68" y="55"/>
                  </a:lnTo>
                  <a:lnTo>
                    <a:pt x="68" y="52"/>
                  </a:lnTo>
                  <a:lnTo>
                    <a:pt x="68" y="50"/>
                  </a:lnTo>
                  <a:lnTo>
                    <a:pt x="68" y="49"/>
                  </a:lnTo>
                  <a:lnTo>
                    <a:pt x="68" y="47"/>
                  </a:lnTo>
                  <a:lnTo>
                    <a:pt x="69" y="46"/>
                  </a:lnTo>
                  <a:lnTo>
                    <a:pt x="69" y="44"/>
                  </a:lnTo>
                  <a:lnTo>
                    <a:pt x="69" y="43"/>
                  </a:lnTo>
                  <a:lnTo>
                    <a:pt x="69" y="41"/>
                  </a:lnTo>
                  <a:lnTo>
                    <a:pt x="71" y="38"/>
                  </a:lnTo>
                  <a:lnTo>
                    <a:pt x="71" y="38"/>
                  </a:lnTo>
                  <a:lnTo>
                    <a:pt x="71" y="37"/>
                  </a:lnTo>
                  <a:lnTo>
                    <a:pt x="71" y="35"/>
                  </a:lnTo>
                  <a:lnTo>
                    <a:pt x="71" y="34"/>
                  </a:lnTo>
                  <a:lnTo>
                    <a:pt x="71" y="32"/>
                  </a:lnTo>
                  <a:lnTo>
                    <a:pt x="71" y="31"/>
                  </a:lnTo>
                  <a:lnTo>
                    <a:pt x="71" y="29"/>
                  </a:lnTo>
                  <a:lnTo>
                    <a:pt x="71" y="28"/>
                  </a:lnTo>
                  <a:lnTo>
                    <a:pt x="71" y="28"/>
                  </a:lnTo>
                  <a:lnTo>
                    <a:pt x="71" y="26"/>
                  </a:lnTo>
                  <a:lnTo>
                    <a:pt x="71" y="25"/>
                  </a:lnTo>
                  <a:lnTo>
                    <a:pt x="71" y="23"/>
                  </a:lnTo>
                  <a:lnTo>
                    <a:pt x="71" y="23"/>
                  </a:lnTo>
                  <a:lnTo>
                    <a:pt x="71" y="22"/>
                  </a:lnTo>
                  <a:lnTo>
                    <a:pt x="71" y="22"/>
                  </a:lnTo>
                  <a:lnTo>
                    <a:pt x="71" y="19"/>
                  </a:lnTo>
                  <a:lnTo>
                    <a:pt x="71" y="17"/>
                  </a:lnTo>
                  <a:lnTo>
                    <a:pt x="71" y="16"/>
                  </a:lnTo>
                  <a:lnTo>
                    <a:pt x="71" y="14"/>
                  </a:lnTo>
                  <a:lnTo>
                    <a:pt x="71" y="13"/>
                  </a:lnTo>
                  <a:lnTo>
                    <a:pt x="71" y="13"/>
                  </a:lnTo>
                  <a:lnTo>
                    <a:pt x="69" y="10"/>
                  </a:lnTo>
                  <a:lnTo>
                    <a:pt x="69" y="10"/>
                  </a:lnTo>
                  <a:lnTo>
                    <a:pt x="69" y="9"/>
                  </a:lnTo>
                  <a:lnTo>
                    <a:pt x="69" y="9"/>
                  </a:lnTo>
                  <a:lnTo>
                    <a:pt x="40" y="0"/>
                  </a:lnTo>
                  <a:lnTo>
                    <a:pt x="17" y="1"/>
                  </a:lnTo>
                  <a:lnTo>
                    <a:pt x="17" y="1"/>
                  </a:lnTo>
                  <a:close/>
                </a:path>
              </a:pathLst>
            </a:custGeom>
            <a:solidFill>
              <a:srgbClr val="FF6600"/>
            </a:solidFill>
            <a:ln w="9525">
              <a:noFill/>
              <a:round/>
              <a:headEnd/>
              <a:tailEnd/>
            </a:ln>
          </p:spPr>
          <p:txBody>
            <a:bodyPr>
              <a:prstTxWarp prst="textNoShape">
                <a:avLst/>
              </a:prstTxWarp>
            </a:bodyPr>
            <a:lstStyle/>
            <a:p>
              <a:endParaRPr lang="en-US"/>
            </a:p>
          </p:txBody>
        </p:sp>
        <p:sp>
          <p:nvSpPr>
            <p:cNvPr id="3840342" name="Freeform 342"/>
            <p:cNvSpPr>
              <a:spLocks/>
            </p:cNvSpPr>
            <p:nvPr/>
          </p:nvSpPr>
          <p:spPr bwMode="auto">
            <a:xfrm>
              <a:off x="1895" y="1359"/>
              <a:ext cx="79" cy="127"/>
            </a:xfrm>
            <a:custGeom>
              <a:avLst/>
              <a:gdLst/>
              <a:ahLst/>
              <a:cxnLst>
                <a:cxn ang="0">
                  <a:pos x="18" y="52"/>
                </a:cxn>
                <a:cxn ang="0">
                  <a:pos x="15" y="49"/>
                </a:cxn>
                <a:cxn ang="0">
                  <a:pos x="9" y="43"/>
                </a:cxn>
                <a:cxn ang="0">
                  <a:pos x="6" y="39"/>
                </a:cxn>
                <a:cxn ang="0">
                  <a:pos x="3" y="36"/>
                </a:cxn>
                <a:cxn ang="0">
                  <a:pos x="1" y="31"/>
                </a:cxn>
                <a:cxn ang="0">
                  <a:pos x="0" y="28"/>
                </a:cxn>
                <a:cxn ang="0">
                  <a:pos x="0" y="25"/>
                </a:cxn>
                <a:cxn ang="0">
                  <a:pos x="1" y="23"/>
                </a:cxn>
                <a:cxn ang="0">
                  <a:pos x="3" y="21"/>
                </a:cxn>
                <a:cxn ang="0">
                  <a:pos x="6" y="20"/>
                </a:cxn>
                <a:cxn ang="0">
                  <a:pos x="9" y="23"/>
                </a:cxn>
                <a:cxn ang="0">
                  <a:pos x="12" y="27"/>
                </a:cxn>
                <a:cxn ang="0">
                  <a:pos x="13" y="30"/>
                </a:cxn>
                <a:cxn ang="0">
                  <a:pos x="18" y="33"/>
                </a:cxn>
                <a:cxn ang="0">
                  <a:pos x="79" y="6"/>
                </a:cxn>
                <a:cxn ang="0">
                  <a:pos x="79" y="11"/>
                </a:cxn>
                <a:cxn ang="0">
                  <a:pos x="77" y="15"/>
                </a:cxn>
                <a:cxn ang="0">
                  <a:pos x="77" y="18"/>
                </a:cxn>
                <a:cxn ang="0">
                  <a:pos x="76" y="21"/>
                </a:cxn>
                <a:cxn ang="0">
                  <a:pos x="76" y="25"/>
                </a:cxn>
                <a:cxn ang="0">
                  <a:pos x="74" y="30"/>
                </a:cxn>
                <a:cxn ang="0">
                  <a:pos x="73" y="34"/>
                </a:cxn>
                <a:cxn ang="0">
                  <a:pos x="73" y="37"/>
                </a:cxn>
                <a:cxn ang="0">
                  <a:pos x="71" y="42"/>
                </a:cxn>
                <a:cxn ang="0">
                  <a:pos x="70" y="46"/>
                </a:cxn>
                <a:cxn ang="0">
                  <a:pos x="68" y="51"/>
                </a:cxn>
                <a:cxn ang="0">
                  <a:pos x="68" y="54"/>
                </a:cxn>
                <a:cxn ang="0">
                  <a:pos x="67" y="58"/>
                </a:cxn>
                <a:cxn ang="0">
                  <a:pos x="65" y="61"/>
                </a:cxn>
                <a:cxn ang="0">
                  <a:pos x="64" y="66"/>
                </a:cxn>
                <a:cxn ang="0">
                  <a:pos x="61" y="70"/>
                </a:cxn>
                <a:cxn ang="0">
                  <a:pos x="58" y="73"/>
                </a:cxn>
                <a:cxn ang="0">
                  <a:pos x="55" y="76"/>
                </a:cxn>
                <a:cxn ang="0">
                  <a:pos x="50" y="81"/>
                </a:cxn>
                <a:cxn ang="0">
                  <a:pos x="46" y="82"/>
                </a:cxn>
                <a:cxn ang="0">
                  <a:pos x="45" y="82"/>
                </a:cxn>
                <a:cxn ang="0">
                  <a:pos x="37" y="95"/>
                </a:cxn>
                <a:cxn ang="0">
                  <a:pos x="37" y="98"/>
                </a:cxn>
                <a:cxn ang="0">
                  <a:pos x="37" y="103"/>
                </a:cxn>
                <a:cxn ang="0">
                  <a:pos x="37" y="106"/>
                </a:cxn>
                <a:cxn ang="0">
                  <a:pos x="37" y="109"/>
                </a:cxn>
                <a:cxn ang="0">
                  <a:pos x="36" y="115"/>
                </a:cxn>
                <a:cxn ang="0">
                  <a:pos x="34" y="119"/>
                </a:cxn>
                <a:cxn ang="0">
                  <a:pos x="33" y="124"/>
                </a:cxn>
                <a:cxn ang="0">
                  <a:pos x="31" y="127"/>
                </a:cxn>
                <a:cxn ang="0">
                  <a:pos x="27" y="124"/>
                </a:cxn>
                <a:cxn ang="0">
                  <a:pos x="22" y="119"/>
                </a:cxn>
                <a:cxn ang="0">
                  <a:pos x="18" y="113"/>
                </a:cxn>
                <a:cxn ang="0">
                  <a:pos x="15" y="109"/>
                </a:cxn>
                <a:cxn ang="0">
                  <a:pos x="12" y="103"/>
                </a:cxn>
                <a:cxn ang="0">
                  <a:pos x="9" y="98"/>
                </a:cxn>
                <a:cxn ang="0">
                  <a:pos x="6" y="94"/>
                </a:cxn>
                <a:cxn ang="0">
                  <a:pos x="4" y="89"/>
                </a:cxn>
                <a:cxn ang="0">
                  <a:pos x="3" y="86"/>
                </a:cxn>
                <a:cxn ang="0">
                  <a:pos x="3" y="85"/>
                </a:cxn>
              </a:cxnLst>
              <a:rect l="0" t="0" r="r" b="b"/>
              <a:pathLst>
                <a:path w="79" h="127">
                  <a:moveTo>
                    <a:pt x="3" y="85"/>
                  </a:moveTo>
                  <a:lnTo>
                    <a:pt x="18" y="52"/>
                  </a:lnTo>
                  <a:lnTo>
                    <a:pt x="18" y="52"/>
                  </a:lnTo>
                  <a:lnTo>
                    <a:pt x="16" y="51"/>
                  </a:lnTo>
                  <a:lnTo>
                    <a:pt x="16" y="49"/>
                  </a:lnTo>
                  <a:lnTo>
                    <a:pt x="15" y="49"/>
                  </a:lnTo>
                  <a:lnTo>
                    <a:pt x="13" y="48"/>
                  </a:lnTo>
                  <a:lnTo>
                    <a:pt x="12" y="45"/>
                  </a:lnTo>
                  <a:lnTo>
                    <a:pt x="9" y="43"/>
                  </a:lnTo>
                  <a:lnTo>
                    <a:pt x="7" y="42"/>
                  </a:lnTo>
                  <a:lnTo>
                    <a:pt x="6" y="40"/>
                  </a:lnTo>
                  <a:lnTo>
                    <a:pt x="6" y="39"/>
                  </a:lnTo>
                  <a:lnTo>
                    <a:pt x="4" y="37"/>
                  </a:lnTo>
                  <a:lnTo>
                    <a:pt x="4" y="37"/>
                  </a:lnTo>
                  <a:lnTo>
                    <a:pt x="3" y="36"/>
                  </a:lnTo>
                  <a:lnTo>
                    <a:pt x="3" y="34"/>
                  </a:lnTo>
                  <a:lnTo>
                    <a:pt x="3" y="33"/>
                  </a:lnTo>
                  <a:lnTo>
                    <a:pt x="1" y="31"/>
                  </a:lnTo>
                  <a:lnTo>
                    <a:pt x="1" y="31"/>
                  </a:lnTo>
                  <a:lnTo>
                    <a:pt x="0" y="30"/>
                  </a:lnTo>
                  <a:lnTo>
                    <a:pt x="0" y="28"/>
                  </a:lnTo>
                  <a:lnTo>
                    <a:pt x="0" y="27"/>
                  </a:lnTo>
                  <a:lnTo>
                    <a:pt x="0" y="27"/>
                  </a:lnTo>
                  <a:lnTo>
                    <a:pt x="0" y="25"/>
                  </a:lnTo>
                  <a:lnTo>
                    <a:pt x="0" y="24"/>
                  </a:lnTo>
                  <a:lnTo>
                    <a:pt x="0" y="24"/>
                  </a:lnTo>
                  <a:lnTo>
                    <a:pt x="1" y="23"/>
                  </a:lnTo>
                  <a:lnTo>
                    <a:pt x="1" y="21"/>
                  </a:lnTo>
                  <a:lnTo>
                    <a:pt x="3" y="21"/>
                  </a:lnTo>
                  <a:lnTo>
                    <a:pt x="3" y="21"/>
                  </a:lnTo>
                  <a:lnTo>
                    <a:pt x="3" y="20"/>
                  </a:lnTo>
                  <a:lnTo>
                    <a:pt x="4" y="20"/>
                  </a:lnTo>
                  <a:lnTo>
                    <a:pt x="6" y="20"/>
                  </a:lnTo>
                  <a:lnTo>
                    <a:pt x="7" y="21"/>
                  </a:lnTo>
                  <a:lnTo>
                    <a:pt x="7" y="21"/>
                  </a:lnTo>
                  <a:lnTo>
                    <a:pt x="9" y="23"/>
                  </a:lnTo>
                  <a:lnTo>
                    <a:pt x="9" y="24"/>
                  </a:lnTo>
                  <a:lnTo>
                    <a:pt x="10" y="25"/>
                  </a:lnTo>
                  <a:lnTo>
                    <a:pt x="12" y="27"/>
                  </a:lnTo>
                  <a:lnTo>
                    <a:pt x="12" y="28"/>
                  </a:lnTo>
                  <a:lnTo>
                    <a:pt x="12" y="28"/>
                  </a:lnTo>
                  <a:lnTo>
                    <a:pt x="13" y="30"/>
                  </a:lnTo>
                  <a:lnTo>
                    <a:pt x="13" y="30"/>
                  </a:lnTo>
                  <a:lnTo>
                    <a:pt x="13" y="31"/>
                  </a:lnTo>
                  <a:lnTo>
                    <a:pt x="18" y="33"/>
                  </a:lnTo>
                  <a:lnTo>
                    <a:pt x="25" y="0"/>
                  </a:lnTo>
                  <a:lnTo>
                    <a:pt x="79" y="6"/>
                  </a:lnTo>
                  <a:lnTo>
                    <a:pt x="79" y="6"/>
                  </a:lnTo>
                  <a:lnTo>
                    <a:pt x="79" y="8"/>
                  </a:lnTo>
                  <a:lnTo>
                    <a:pt x="79" y="9"/>
                  </a:lnTo>
                  <a:lnTo>
                    <a:pt x="79" y="11"/>
                  </a:lnTo>
                  <a:lnTo>
                    <a:pt x="79" y="12"/>
                  </a:lnTo>
                  <a:lnTo>
                    <a:pt x="77" y="14"/>
                  </a:lnTo>
                  <a:lnTo>
                    <a:pt x="77" y="15"/>
                  </a:lnTo>
                  <a:lnTo>
                    <a:pt x="77" y="17"/>
                  </a:lnTo>
                  <a:lnTo>
                    <a:pt x="77" y="17"/>
                  </a:lnTo>
                  <a:lnTo>
                    <a:pt x="77" y="18"/>
                  </a:lnTo>
                  <a:lnTo>
                    <a:pt x="77" y="20"/>
                  </a:lnTo>
                  <a:lnTo>
                    <a:pt x="77" y="21"/>
                  </a:lnTo>
                  <a:lnTo>
                    <a:pt x="76" y="21"/>
                  </a:lnTo>
                  <a:lnTo>
                    <a:pt x="76" y="23"/>
                  </a:lnTo>
                  <a:lnTo>
                    <a:pt x="76" y="24"/>
                  </a:lnTo>
                  <a:lnTo>
                    <a:pt x="76" y="25"/>
                  </a:lnTo>
                  <a:lnTo>
                    <a:pt x="76" y="27"/>
                  </a:lnTo>
                  <a:lnTo>
                    <a:pt x="74" y="28"/>
                  </a:lnTo>
                  <a:lnTo>
                    <a:pt x="74" y="30"/>
                  </a:lnTo>
                  <a:lnTo>
                    <a:pt x="74" y="31"/>
                  </a:lnTo>
                  <a:lnTo>
                    <a:pt x="74" y="31"/>
                  </a:lnTo>
                  <a:lnTo>
                    <a:pt x="73" y="34"/>
                  </a:lnTo>
                  <a:lnTo>
                    <a:pt x="73" y="34"/>
                  </a:lnTo>
                  <a:lnTo>
                    <a:pt x="73" y="36"/>
                  </a:lnTo>
                  <a:lnTo>
                    <a:pt x="73" y="37"/>
                  </a:lnTo>
                  <a:lnTo>
                    <a:pt x="73" y="39"/>
                  </a:lnTo>
                  <a:lnTo>
                    <a:pt x="71" y="40"/>
                  </a:lnTo>
                  <a:lnTo>
                    <a:pt x="71" y="42"/>
                  </a:lnTo>
                  <a:lnTo>
                    <a:pt x="71" y="43"/>
                  </a:lnTo>
                  <a:lnTo>
                    <a:pt x="70" y="45"/>
                  </a:lnTo>
                  <a:lnTo>
                    <a:pt x="70" y="46"/>
                  </a:lnTo>
                  <a:lnTo>
                    <a:pt x="70" y="48"/>
                  </a:lnTo>
                  <a:lnTo>
                    <a:pt x="70" y="49"/>
                  </a:lnTo>
                  <a:lnTo>
                    <a:pt x="68" y="51"/>
                  </a:lnTo>
                  <a:lnTo>
                    <a:pt x="68" y="52"/>
                  </a:lnTo>
                  <a:lnTo>
                    <a:pt x="68" y="54"/>
                  </a:lnTo>
                  <a:lnTo>
                    <a:pt x="68" y="54"/>
                  </a:lnTo>
                  <a:lnTo>
                    <a:pt x="67" y="55"/>
                  </a:lnTo>
                  <a:lnTo>
                    <a:pt x="67" y="57"/>
                  </a:lnTo>
                  <a:lnTo>
                    <a:pt x="67" y="58"/>
                  </a:lnTo>
                  <a:lnTo>
                    <a:pt x="65" y="60"/>
                  </a:lnTo>
                  <a:lnTo>
                    <a:pt x="65" y="61"/>
                  </a:lnTo>
                  <a:lnTo>
                    <a:pt x="65" y="61"/>
                  </a:lnTo>
                  <a:lnTo>
                    <a:pt x="65" y="63"/>
                  </a:lnTo>
                  <a:lnTo>
                    <a:pt x="64" y="64"/>
                  </a:lnTo>
                  <a:lnTo>
                    <a:pt x="64" y="66"/>
                  </a:lnTo>
                  <a:lnTo>
                    <a:pt x="62" y="67"/>
                  </a:lnTo>
                  <a:lnTo>
                    <a:pt x="62" y="69"/>
                  </a:lnTo>
                  <a:lnTo>
                    <a:pt x="61" y="70"/>
                  </a:lnTo>
                  <a:lnTo>
                    <a:pt x="59" y="72"/>
                  </a:lnTo>
                  <a:lnTo>
                    <a:pt x="59" y="72"/>
                  </a:lnTo>
                  <a:lnTo>
                    <a:pt x="58" y="73"/>
                  </a:lnTo>
                  <a:lnTo>
                    <a:pt x="58" y="75"/>
                  </a:lnTo>
                  <a:lnTo>
                    <a:pt x="56" y="75"/>
                  </a:lnTo>
                  <a:lnTo>
                    <a:pt x="55" y="76"/>
                  </a:lnTo>
                  <a:lnTo>
                    <a:pt x="53" y="78"/>
                  </a:lnTo>
                  <a:lnTo>
                    <a:pt x="52" y="79"/>
                  </a:lnTo>
                  <a:lnTo>
                    <a:pt x="50" y="81"/>
                  </a:lnTo>
                  <a:lnTo>
                    <a:pt x="50" y="81"/>
                  </a:lnTo>
                  <a:lnTo>
                    <a:pt x="49" y="82"/>
                  </a:lnTo>
                  <a:lnTo>
                    <a:pt x="46" y="82"/>
                  </a:lnTo>
                  <a:lnTo>
                    <a:pt x="45" y="82"/>
                  </a:lnTo>
                  <a:lnTo>
                    <a:pt x="45" y="82"/>
                  </a:lnTo>
                  <a:lnTo>
                    <a:pt x="45" y="82"/>
                  </a:lnTo>
                  <a:lnTo>
                    <a:pt x="37" y="94"/>
                  </a:lnTo>
                  <a:lnTo>
                    <a:pt x="37" y="94"/>
                  </a:lnTo>
                  <a:lnTo>
                    <a:pt x="37" y="95"/>
                  </a:lnTo>
                  <a:lnTo>
                    <a:pt x="37" y="97"/>
                  </a:lnTo>
                  <a:lnTo>
                    <a:pt x="37" y="98"/>
                  </a:lnTo>
                  <a:lnTo>
                    <a:pt x="37" y="98"/>
                  </a:lnTo>
                  <a:lnTo>
                    <a:pt x="37" y="100"/>
                  </a:lnTo>
                  <a:lnTo>
                    <a:pt x="37" y="101"/>
                  </a:lnTo>
                  <a:lnTo>
                    <a:pt x="37" y="103"/>
                  </a:lnTo>
                  <a:lnTo>
                    <a:pt x="37" y="103"/>
                  </a:lnTo>
                  <a:lnTo>
                    <a:pt x="37" y="104"/>
                  </a:lnTo>
                  <a:lnTo>
                    <a:pt x="37" y="106"/>
                  </a:lnTo>
                  <a:lnTo>
                    <a:pt x="37" y="107"/>
                  </a:lnTo>
                  <a:lnTo>
                    <a:pt x="37" y="107"/>
                  </a:lnTo>
                  <a:lnTo>
                    <a:pt x="37" y="109"/>
                  </a:lnTo>
                  <a:lnTo>
                    <a:pt x="37" y="110"/>
                  </a:lnTo>
                  <a:lnTo>
                    <a:pt x="36" y="113"/>
                  </a:lnTo>
                  <a:lnTo>
                    <a:pt x="36" y="115"/>
                  </a:lnTo>
                  <a:lnTo>
                    <a:pt x="36" y="116"/>
                  </a:lnTo>
                  <a:lnTo>
                    <a:pt x="34" y="118"/>
                  </a:lnTo>
                  <a:lnTo>
                    <a:pt x="34" y="119"/>
                  </a:lnTo>
                  <a:lnTo>
                    <a:pt x="33" y="121"/>
                  </a:lnTo>
                  <a:lnTo>
                    <a:pt x="33" y="124"/>
                  </a:lnTo>
                  <a:lnTo>
                    <a:pt x="33" y="124"/>
                  </a:lnTo>
                  <a:lnTo>
                    <a:pt x="33" y="125"/>
                  </a:lnTo>
                  <a:lnTo>
                    <a:pt x="33" y="127"/>
                  </a:lnTo>
                  <a:lnTo>
                    <a:pt x="31" y="127"/>
                  </a:lnTo>
                  <a:lnTo>
                    <a:pt x="30" y="127"/>
                  </a:lnTo>
                  <a:lnTo>
                    <a:pt x="28" y="125"/>
                  </a:lnTo>
                  <a:lnTo>
                    <a:pt x="27" y="124"/>
                  </a:lnTo>
                  <a:lnTo>
                    <a:pt x="25" y="122"/>
                  </a:lnTo>
                  <a:lnTo>
                    <a:pt x="24" y="121"/>
                  </a:lnTo>
                  <a:lnTo>
                    <a:pt x="22" y="119"/>
                  </a:lnTo>
                  <a:lnTo>
                    <a:pt x="21" y="118"/>
                  </a:lnTo>
                  <a:lnTo>
                    <a:pt x="19" y="116"/>
                  </a:lnTo>
                  <a:lnTo>
                    <a:pt x="18" y="113"/>
                  </a:lnTo>
                  <a:lnTo>
                    <a:pt x="16" y="112"/>
                  </a:lnTo>
                  <a:lnTo>
                    <a:pt x="15" y="110"/>
                  </a:lnTo>
                  <a:lnTo>
                    <a:pt x="15" y="109"/>
                  </a:lnTo>
                  <a:lnTo>
                    <a:pt x="13" y="107"/>
                  </a:lnTo>
                  <a:lnTo>
                    <a:pt x="12" y="106"/>
                  </a:lnTo>
                  <a:lnTo>
                    <a:pt x="12" y="103"/>
                  </a:lnTo>
                  <a:lnTo>
                    <a:pt x="10" y="101"/>
                  </a:lnTo>
                  <a:lnTo>
                    <a:pt x="9" y="100"/>
                  </a:lnTo>
                  <a:lnTo>
                    <a:pt x="9" y="98"/>
                  </a:lnTo>
                  <a:lnTo>
                    <a:pt x="7" y="97"/>
                  </a:lnTo>
                  <a:lnTo>
                    <a:pt x="7" y="95"/>
                  </a:lnTo>
                  <a:lnTo>
                    <a:pt x="6" y="94"/>
                  </a:lnTo>
                  <a:lnTo>
                    <a:pt x="6" y="92"/>
                  </a:lnTo>
                  <a:lnTo>
                    <a:pt x="4" y="91"/>
                  </a:lnTo>
                  <a:lnTo>
                    <a:pt x="4" y="89"/>
                  </a:lnTo>
                  <a:lnTo>
                    <a:pt x="4" y="88"/>
                  </a:lnTo>
                  <a:lnTo>
                    <a:pt x="4" y="88"/>
                  </a:lnTo>
                  <a:lnTo>
                    <a:pt x="3" y="86"/>
                  </a:lnTo>
                  <a:lnTo>
                    <a:pt x="3" y="86"/>
                  </a:lnTo>
                  <a:lnTo>
                    <a:pt x="3" y="85"/>
                  </a:lnTo>
                  <a:lnTo>
                    <a:pt x="3" y="85"/>
                  </a:lnTo>
                  <a:lnTo>
                    <a:pt x="3" y="85"/>
                  </a:lnTo>
                  <a:close/>
                </a:path>
              </a:pathLst>
            </a:custGeom>
            <a:solidFill>
              <a:srgbClr val="FFE6D9"/>
            </a:solidFill>
            <a:ln w="9525">
              <a:noFill/>
              <a:round/>
              <a:headEnd/>
              <a:tailEnd/>
            </a:ln>
          </p:spPr>
          <p:txBody>
            <a:bodyPr>
              <a:prstTxWarp prst="textNoShape">
                <a:avLst/>
              </a:prstTxWarp>
            </a:bodyPr>
            <a:lstStyle/>
            <a:p>
              <a:endParaRPr lang="en-US"/>
            </a:p>
          </p:txBody>
        </p:sp>
        <p:sp>
          <p:nvSpPr>
            <p:cNvPr id="3840343" name="Freeform 343"/>
            <p:cNvSpPr>
              <a:spLocks/>
            </p:cNvSpPr>
            <p:nvPr/>
          </p:nvSpPr>
          <p:spPr bwMode="auto">
            <a:xfrm>
              <a:off x="1922" y="1384"/>
              <a:ext cx="26" cy="38"/>
            </a:xfrm>
            <a:custGeom>
              <a:avLst/>
              <a:gdLst/>
              <a:ahLst/>
              <a:cxnLst>
                <a:cxn ang="0">
                  <a:pos x="0" y="9"/>
                </a:cxn>
                <a:cxn ang="0">
                  <a:pos x="1" y="9"/>
                </a:cxn>
                <a:cxn ang="0">
                  <a:pos x="4" y="9"/>
                </a:cxn>
                <a:cxn ang="0">
                  <a:pos x="7" y="9"/>
                </a:cxn>
                <a:cxn ang="0">
                  <a:pos x="10" y="9"/>
                </a:cxn>
                <a:cxn ang="0">
                  <a:pos x="13" y="11"/>
                </a:cxn>
                <a:cxn ang="0">
                  <a:pos x="16" y="12"/>
                </a:cxn>
                <a:cxn ang="0">
                  <a:pos x="18" y="14"/>
                </a:cxn>
                <a:cxn ang="0">
                  <a:pos x="19" y="17"/>
                </a:cxn>
                <a:cxn ang="0">
                  <a:pos x="20" y="20"/>
                </a:cxn>
                <a:cxn ang="0">
                  <a:pos x="22" y="24"/>
                </a:cxn>
                <a:cxn ang="0">
                  <a:pos x="22" y="27"/>
                </a:cxn>
                <a:cxn ang="0">
                  <a:pos x="22" y="32"/>
                </a:cxn>
                <a:cxn ang="0">
                  <a:pos x="22" y="35"/>
                </a:cxn>
                <a:cxn ang="0">
                  <a:pos x="22" y="36"/>
                </a:cxn>
                <a:cxn ang="0">
                  <a:pos x="22" y="38"/>
                </a:cxn>
                <a:cxn ang="0">
                  <a:pos x="25" y="38"/>
                </a:cxn>
                <a:cxn ang="0">
                  <a:pos x="25" y="35"/>
                </a:cxn>
                <a:cxn ang="0">
                  <a:pos x="26" y="32"/>
                </a:cxn>
                <a:cxn ang="0">
                  <a:pos x="26" y="29"/>
                </a:cxn>
                <a:cxn ang="0">
                  <a:pos x="26" y="27"/>
                </a:cxn>
                <a:cxn ang="0">
                  <a:pos x="26" y="24"/>
                </a:cxn>
                <a:cxn ang="0">
                  <a:pos x="26" y="21"/>
                </a:cxn>
                <a:cxn ang="0">
                  <a:pos x="26" y="18"/>
                </a:cxn>
                <a:cxn ang="0">
                  <a:pos x="26" y="15"/>
                </a:cxn>
                <a:cxn ang="0">
                  <a:pos x="26" y="12"/>
                </a:cxn>
                <a:cxn ang="0">
                  <a:pos x="25" y="11"/>
                </a:cxn>
                <a:cxn ang="0">
                  <a:pos x="23" y="8"/>
                </a:cxn>
                <a:cxn ang="0">
                  <a:pos x="22" y="5"/>
                </a:cxn>
                <a:cxn ang="0">
                  <a:pos x="19" y="3"/>
                </a:cxn>
                <a:cxn ang="0">
                  <a:pos x="15" y="2"/>
                </a:cxn>
                <a:cxn ang="0">
                  <a:pos x="12" y="0"/>
                </a:cxn>
                <a:cxn ang="0">
                  <a:pos x="9" y="0"/>
                </a:cxn>
                <a:cxn ang="0">
                  <a:pos x="6" y="0"/>
                </a:cxn>
                <a:cxn ang="0">
                  <a:pos x="3" y="2"/>
                </a:cxn>
                <a:cxn ang="0">
                  <a:pos x="0" y="2"/>
                </a:cxn>
                <a:cxn ang="0">
                  <a:pos x="0" y="2"/>
                </a:cxn>
              </a:cxnLst>
              <a:rect l="0" t="0" r="r" b="b"/>
              <a:pathLst>
                <a:path w="26" h="38">
                  <a:moveTo>
                    <a:pt x="0" y="2"/>
                  </a:moveTo>
                  <a:lnTo>
                    <a:pt x="0" y="9"/>
                  </a:lnTo>
                  <a:lnTo>
                    <a:pt x="0" y="9"/>
                  </a:lnTo>
                  <a:lnTo>
                    <a:pt x="1" y="9"/>
                  </a:lnTo>
                  <a:lnTo>
                    <a:pt x="3" y="9"/>
                  </a:lnTo>
                  <a:lnTo>
                    <a:pt x="4" y="9"/>
                  </a:lnTo>
                  <a:lnTo>
                    <a:pt x="6" y="9"/>
                  </a:lnTo>
                  <a:lnTo>
                    <a:pt x="7" y="9"/>
                  </a:lnTo>
                  <a:lnTo>
                    <a:pt x="9" y="9"/>
                  </a:lnTo>
                  <a:lnTo>
                    <a:pt x="10" y="9"/>
                  </a:lnTo>
                  <a:lnTo>
                    <a:pt x="12" y="9"/>
                  </a:lnTo>
                  <a:lnTo>
                    <a:pt x="13" y="11"/>
                  </a:lnTo>
                  <a:lnTo>
                    <a:pt x="15" y="11"/>
                  </a:lnTo>
                  <a:lnTo>
                    <a:pt x="16" y="12"/>
                  </a:lnTo>
                  <a:lnTo>
                    <a:pt x="18" y="12"/>
                  </a:lnTo>
                  <a:lnTo>
                    <a:pt x="18" y="14"/>
                  </a:lnTo>
                  <a:lnTo>
                    <a:pt x="19" y="15"/>
                  </a:lnTo>
                  <a:lnTo>
                    <a:pt x="19" y="17"/>
                  </a:lnTo>
                  <a:lnTo>
                    <a:pt x="20" y="18"/>
                  </a:lnTo>
                  <a:lnTo>
                    <a:pt x="20" y="20"/>
                  </a:lnTo>
                  <a:lnTo>
                    <a:pt x="22" y="21"/>
                  </a:lnTo>
                  <a:lnTo>
                    <a:pt x="22" y="24"/>
                  </a:lnTo>
                  <a:lnTo>
                    <a:pt x="22" y="26"/>
                  </a:lnTo>
                  <a:lnTo>
                    <a:pt x="22" y="27"/>
                  </a:lnTo>
                  <a:lnTo>
                    <a:pt x="22" y="30"/>
                  </a:lnTo>
                  <a:lnTo>
                    <a:pt x="22" y="32"/>
                  </a:lnTo>
                  <a:lnTo>
                    <a:pt x="22" y="33"/>
                  </a:lnTo>
                  <a:lnTo>
                    <a:pt x="22" y="35"/>
                  </a:lnTo>
                  <a:lnTo>
                    <a:pt x="22" y="36"/>
                  </a:lnTo>
                  <a:lnTo>
                    <a:pt x="22" y="36"/>
                  </a:lnTo>
                  <a:lnTo>
                    <a:pt x="22" y="38"/>
                  </a:lnTo>
                  <a:lnTo>
                    <a:pt x="22" y="38"/>
                  </a:lnTo>
                  <a:lnTo>
                    <a:pt x="25" y="38"/>
                  </a:lnTo>
                  <a:lnTo>
                    <a:pt x="25" y="38"/>
                  </a:lnTo>
                  <a:lnTo>
                    <a:pt x="25" y="36"/>
                  </a:lnTo>
                  <a:lnTo>
                    <a:pt x="25" y="35"/>
                  </a:lnTo>
                  <a:lnTo>
                    <a:pt x="26" y="33"/>
                  </a:lnTo>
                  <a:lnTo>
                    <a:pt x="26" y="32"/>
                  </a:lnTo>
                  <a:lnTo>
                    <a:pt x="26" y="30"/>
                  </a:lnTo>
                  <a:lnTo>
                    <a:pt x="26" y="29"/>
                  </a:lnTo>
                  <a:lnTo>
                    <a:pt x="26" y="29"/>
                  </a:lnTo>
                  <a:lnTo>
                    <a:pt x="26" y="27"/>
                  </a:lnTo>
                  <a:lnTo>
                    <a:pt x="26" y="26"/>
                  </a:lnTo>
                  <a:lnTo>
                    <a:pt x="26" y="24"/>
                  </a:lnTo>
                  <a:lnTo>
                    <a:pt x="26" y="23"/>
                  </a:lnTo>
                  <a:lnTo>
                    <a:pt x="26" y="21"/>
                  </a:lnTo>
                  <a:lnTo>
                    <a:pt x="26" y="20"/>
                  </a:lnTo>
                  <a:lnTo>
                    <a:pt x="26" y="18"/>
                  </a:lnTo>
                  <a:lnTo>
                    <a:pt x="26" y="17"/>
                  </a:lnTo>
                  <a:lnTo>
                    <a:pt x="26" y="15"/>
                  </a:lnTo>
                  <a:lnTo>
                    <a:pt x="26" y="14"/>
                  </a:lnTo>
                  <a:lnTo>
                    <a:pt x="26" y="12"/>
                  </a:lnTo>
                  <a:lnTo>
                    <a:pt x="25" y="11"/>
                  </a:lnTo>
                  <a:lnTo>
                    <a:pt x="25" y="11"/>
                  </a:lnTo>
                  <a:lnTo>
                    <a:pt x="25" y="9"/>
                  </a:lnTo>
                  <a:lnTo>
                    <a:pt x="23" y="8"/>
                  </a:lnTo>
                  <a:lnTo>
                    <a:pt x="23" y="6"/>
                  </a:lnTo>
                  <a:lnTo>
                    <a:pt x="22" y="5"/>
                  </a:lnTo>
                  <a:lnTo>
                    <a:pt x="20" y="5"/>
                  </a:lnTo>
                  <a:lnTo>
                    <a:pt x="19" y="3"/>
                  </a:lnTo>
                  <a:lnTo>
                    <a:pt x="18" y="2"/>
                  </a:lnTo>
                  <a:lnTo>
                    <a:pt x="15" y="2"/>
                  </a:lnTo>
                  <a:lnTo>
                    <a:pt x="13" y="2"/>
                  </a:lnTo>
                  <a:lnTo>
                    <a:pt x="12" y="0"/>
                  </a:lnTo>
                  <a:lnTo>
                    <a:pt x="10" y="0"/>
                  </a:lnTo>
                  <a:lnTo>
                    <a:pt x="9" y="0"/>
                  </a:lnTo>
                  <a:lnTo>
                    <a:pt x="6" y="0"/>
                  </a:lnTo>
                  <a:lnTo>
                    <a:pt x="6" y="0"/>
                  </a:lnTo>
                  <a:lnTo>
                    <a:pt x="4" y="0"/>
                  </a:lnTo>
                  <a:lnTo>
                    <a:pt x="3" y="2"/>
                  </a:lnTo>
                  <a:lnTo>
                    <a:pt x="1" y="2"/>
                  </a:lnTo>
                  <a:lnTo>
                    <a:pt x="0" y="2"/>
                  </a:lnTo>
                  <a:lnTo>
                    <a:pt x="0" y="2"/>
                  </a:lnTo>
                  <a:lnTo>
                    <a:pt x="0" y="2"/>
                  </a:lnTo>
                  <a:close/>
                </a:path>
              </a:pathLst>
            </a:custGeom>
            <a:solidFill>
              <a:srgbClr val="F59E91"/>
            </a:solidFill>
            <a:ln w="9525">
              <a:noFill/>
              <a:round/>
              <a:headEnd/>
              <a:tailEnd/>
            </a:ln>
          </p:spPr>
          <p:txBody>
            <a:bodyPr>
              <a:prstTxWarp prst="textNoShape">
                <a:avLst/>
              </a:prstTxWarp>
            </a:bodyPr>
            <a:lstStyle/>
            <a:p>
              <a:endParaRPr lang="en-US"/>
            </a:p>
          </p:txBody>
        </p:sp>
        <p:sp>
          <p:nvSpPr>
            <p:cNvPr id="3840344" name="Freeform 344"/>
            <p:cNvSpPr>
              <a:spLocks/>
            </p:cNvSpPr>
            <p:nvPr/>
          </p:nvSpPr>
          <p:spPr bwMode="auto">
            <a:xfrm>
              <a:off x="1957" y="1390"/>
              <a:ext cx="12" cy="12"/>
            </a:xfrm>
            <a:custGeom>
              <a:avLst/>
              <a:gdLst/>
              <a:ahLst/>
              <a:cxnLst>
                <a:cxn ang="0">
                  <a:pos x="12" y="0"/>
                </a:cxn>
                <a:cxn ang="0">
                  <a:pos x="12" y="0"/>
                </a:cxn>
                <a:cxn ang="0">
                  <a:pos x="11" y="0"/>
                </a:cxn>
                <a:cxn ang="0">
                  <a:pos x="11" y="0"/>
                </a:cxn>
                <a:cxn ang="0">
                  <a:pos x="9" y="0"/>
                </a:cxn>
                <a:cxn ang="0">
                  <a:pos x="8" y="0"/>
                </a:cxn>
                <a:cxn ang="0">
                  <a:pos x="5" y="3"/>
                </a:cxn>
                <a:cxn ang="0">
                  <a:pos x="5" y="3"/>
                </a:cxn>
                <a:cxn ang="0">
                  <a:pos x="3" y="5"/>
                </a:cxn>
                <a:cxn ang="0">
                  <a:pos x="2" y="6"/>
                </a:cxn>
                <a:cxn ang="0">
                  <a:pos x="0" y="8"/>
                </a:cxn>
                <a:cxn ang="0">
                  <a:pos x="2" y="12"/>
                </a:cxn>
                <a:cxn ang="0">
                  <a:pos x="11" y="8"/>
                </a:cxn>
                <a:cxn ang="0">
                  <a:pos x="12" y="0"/>
                </a:cxn>
                <a:cxn ang="0">
                  <a:pos x="12" y="0"/>
                </a:cxn>
              </a:cxnLst>
              <a:rect l="0" t="0" r="r" b="b"/>
              <a:pathLst>
                <a:path w="12" h="12">
                  <a:moveTo>
                    <a:pt x="12" y="0"/>
                  </a:moveTo>
                  <a:lnTo>
                    <a:pt x="12" y="0"/>
                  </a:lnTo>
                  <a:lnTo>
                    <a:pt x="11" y="0"/>
                  </a:lnTo>
                  <a:lnTo>
                    <a:pt x="11" y="0"/>
                  </a:lnTo>
                  <a:lnTo>
                    <a:pt x="9" y="0"/>
                  </a:lnTo>
                  <a:lnTo>
                    <a:pt x="8" y="0"/>
                  </a:lnTo>
                  <a:lnTo>
                    <a:pt x="5" y="3"/>
                  </a:lnTo>
                  <a:lnTo>
                    <a:pt x="5" y="3"/>
                  </a:lnTo>
                  <a:lnTo>
                    <a:pt x="3" y="5"/>
                  </a:lnTo>
                  <a:lnTo>
                    <a:pt x="2" y="6"/>
                  </a:lnTo>
                  <a:lnTo>
                    <a:pt x="0" y="8"/>
                  </a:lnTo>
                  <a:lnTo>
                    <a:pt x="2" y="12"/>
                  </a:lnTo>
                  <a:lnTo>
                    <a:pt x="11" y="8"/>
                  </a:lnTo>
                  <a:lnTo>
                    <a:pt x="12" y="0"/>
                  </a:lnTo>
                  <a:lnTo>
                    <a:pt x="12" y="0"/>
                  </a:lnTo>
                  <a:close/>
                </a:path>
              </a:pathLst>
            </a:custGeom>
            <a:solidFill>
              <a:srgbClr val="F59E91"/>
            </a:solidFill>
            <a:ln w="9525">
              <a:noFill/>
              <a:round/>
              <a:headEnd/>
              <a:tailEnd/>
            </a:ln>
          </p:spPr>
          <p:txBody>
            <a:bodyPr>
              <a:prstTxWarp prst="textNoShape">
                <a:avLst/>
              </a:prstTxWarp>
            </a:bodyPr>
            <a:lstStyle/>
            <a:p>
              <a:endParaRPr lang="en-US"/>
            </a:p>
          </p:txBody>
        </p:sp>
        <p:sp>
          <p:nvSpPr>
            <p:cNvPr id="3840345" name="Freeform 345"/>
            <p:cNvSpPr>
              <a:spLocks/>
            </p:cNvSpPr>
            <p:nvPr/>
          </p:nvSpPr>
          <p:spPr bwMode="auto">
            <a:xfrm>
              <a:off x="1913" y="1399"/>
              <a:ext cx="28" cy="42"/>
            </a:xfrm>
            <a:custGeom>
              <a:avLst/>
              <a:gdLst/>
              <a:ahLst/>
              <a:cxnLst>
                <a:cxn ang="0">
                  <a:pos x="10" y="38"/>
                </a:cxn>
                <a:cxn ang="0">
                  <a:pos x="12" y="38"/>
                </a:cxn>
                <a:cxn ang="0">
                  <a:pos x="15" y="41"/>
                </a:cxn>
                <a:cxn ang="0">
                  <a:pos x="19" y="42"/>
                </a:cxn>
                <a:cxn ang="0">
                  <a:pos x="22" y="42"/>
                </a:cxn>
                <a:cxn ang="0">
                  <a:pos x="25" y="42"/>
                </a:cxn>
                <a:cxn ang="0">
                  <a:pos x="27" y="42"/>
                </a:cxn>
                <a:cxn ang="0">
                  <a:pos x="28" y="42"/>
                </a:cxn>
                <a:cxn ang="0">
                  <a:pos x="28" y="42"/>
                </a:cxn>
                <a:cxn ang="0">
                  <a:pos x="27" y="42"/>
                </a:cxn>
                <a:cxn ang="0">
                  <a:pos x="24" y="41"/>
                </a:cxn>
                <a:cxn ang="0">
                  <a:pos x="22" y="39"/>
                </a:cxn>
                <a:cxn ang="0">
                  <a:pos x="19" y="38"/>
                </a:cxn>
                <a:cxn ang="0">
                  <a:pos x="16" y="35"/>
                </a:cxn>
                <a:cxn ang="0">
                  <a:pos x="13" y="32"/>
                </a:cxn>
                <a:cxn ang="0">
                  <a:pos x="12" y="30"/>
                </a:cxn>
                <a:cxn ang="0">
                  <a:pos x="10" y="27"/>
                </a:cxn>
                <a:cxn ang="0">
                  <a:pos x="9" y="26"/>
                </a:cxn>
                <a:cxn ang="0">
                  <a:pos x="7" y="23"/>
                </a:cxn>
                <a:cxn ang="0">
                  <a:pos x="6" y="21"/>
                </a:cxn>
                <a:cxn ang="0">
                  <a:pos x="6" y="18"/>
                </a:cxn>
                <a:cxn ang="0">
                  <a:pos x="4" y="15"/>
                </a:cxn>
                <a:cxn ang="0">
                  <a:pos x="4" y="14"/>
                </a:cxn>
                <a:cxn ang="0">
                  <a:pos x="3" y="11"/>
                </a:cxn>
                <a:cxn ang="0">
                  <a:pos x="3" y="9"/>
                </a:cxn>
                <a:cxn ang="0">
                  <a:pos x="1" y="6"/>
                </a:cxn>
                <a:cxn ang="0">
                  <a:pos x="1" y="3"/>
                </a:cxn>
                <a:cxn ang="0">
                  <a:pos x="0" y="2"/>
                </a:cxn>
                <a:cxn ang="0">
                  <a:pos x="0" y="0"/>
                </a:cxn>
                <a:cxn ang="0">
                  <a:pos x="0" y="0"/>
                </a:cxn>
                <a:cxn ang="0">
                  <a:pos x="0" y="2"/>
                </a:cxn>
                <a:cxn ang="0">
                  <a:pos x="0" y="5"/>
                </a:cxn>
                <a:cxn ang="0">
                  <a:pos x="0" y="8"/>
                </a:cxn>
                <a:cxn ang="0">
                  <a:pos x="0" y="9"/>
                </a:cxn>
                <a:cxn ang="0">
                  <a:pos x="0" y="12"/>
                </a:cxn>
                <a:cxn ang="0">
                  <a:pos x="0" y="17"/>
                </a:cxn>
                <a:cxn ang="0">
                  <a:pos x="1" y="18"/>
                </a:cxn>
                <a:cxn ang="0">
                  <a:pos x="1" y="23"/>
                </a:cxn>
                <a:cxn ang="0">
                  <a:pos x="1" y="26"/>
                </a:cxn>
                <a:cxn ang="0">
                  <a:pos x="3" y="29"/>
                </a:cxn>
                <a:cxn ang="0">
                  <a:pos x="4" y="30"/>
                </a:cxn>
                <a:cxn ang="0">
                  <a:pos x="6" y="33"/>
                </a:cxn>
                <a:cxn ang="0">
                  <a:pos x="7" y="35"/>
                </a:cxn>
                <a:cxn ang="0">
                  <a:pos x="9" y="36"/>
                </a:cxn>
              </a:cxnLst>
              <a:rect l="0" t="0" r="r" b="b"/>
              <a:pathLst>
                <a:path w="28" h="42">
                  <a:moveTo>
                    <a:pt x="9" y="36"/>
                  </a:moveTo>
                  <a:lnTo>
                    <a:pt x="10" y="38"/>
                  </a:lnTo>
                  <a:lnTo>
                    <a:pt x="10" y="38"/>
                  </a:lnTo>
                  <a:lnTo>
                    <a:pt x="12" y="38"/>
                  </a:lnTo>
                  <a:lnTo>
                    <a:pt x="13" y="39"/>
                  </a:lnTo>
                  <a:lnTo>
                    <a:pt x="15" y="41"/>
                  </a:lnTo>
                  <a:lnTo>
                    <a:pt x="18" y="41"/>
                  </a:lnTo>
                  <a:lnTo>
                    <a:pt x="19" y="42"/>
                  </a:lnTo>
                  <a:lnTo>
                    <a:pt x="21" y="42"/>
                  </a:lnTo>
                  <a:lnTo>
                    <a:pt x="22" y="42"/>
                  </a:lnTo>
                  <a:lnTo>
                    <a:pt x="24" y="42"/>
                  </a:lnTo>
                  <a:lnTo>
                    <a:pt x="25" y="42"/>
                  </a:lnTo>
                  <a:lnTo>
                    <a:pt x="27" y="42"/>
                  </a:lnTo>
                  <a:lnTo>
                    <a:pt x="27" y="42"/>
                  </a:lnTo>
                  <a:lnTo>
                    <a:pt x="28" y="42"/>
                  </a:lnTo>
                  <a:lnTo>
                    <a:pt x="28" y="42"/>
                  </a:lnTo>
                  <a:lnTo>
                    <a:pt x="28" y="42"/>
                  </a:lnTo>
                  <a:lnTo>
                    <a:pt x="28" y="42"/>
                  </a:lnTo>
                  <a:lnTo>
                    <a:pt x="28" y="42"/>
                  </a:lnTo>
                  <a:lnTo>
                    <a:pt x="27" y="42"/>
                  </a:lnTo>
                  <a:lnTo>
                    <a:pt x="25" y="42"/>
                  </a:lnTo>
                  <a:lnTo>
                    <a:pt x="24" y="41"/>
                  </a:lnTo>
                  <a:lnTo>
                    <a:pt x="24" y="41"/>
                  </a:lnTo>
                  <a:lnTo>
                    <a:pt x="22" y="39"/>
                  </a:lnTo>
                  <a:lnTo>
                    <a:pt x="21" y="39"/>
                  </a:lnTo>
                  <a:lnTo>
                    <a:pt x="19" y="38"/>
                  </a:lnTo>
                  <a:lnTo>
                    <a:pt x="18" y="36"/>
                  </a:lnTo>
                  <a:lnTo>
                    <a:pt x="16" y="35"/>
                  </a:lnTo>
                  <a:lnTo>
                    <a:pt x="15" y="33"/>
                  </a:lnTo>
                  <a:lnTo>
                    <a:pt x="13" y="32"/>
                  </a:lnTo>
                  <a:lnTo>
                    <a:pt x="13" y="32"/>
                  </a:lnTo>
                  <a:lnTo>
                    <a:pt x="12" y="30"/>
                  </a:lnTo>
                  <a:lnTo>
                    <a:pt x="10" y="29"/>
                  </a:lnTo>
                  <a:lnTo>
                    <a:pt x="10" y="27"/>
                  </a:lnTo>
                  <a:lnTo>
                    <a:pt x="10" y="27"/>
                  </a:lnTo>
                  <a:lnTo>
                    <a:pt x="9" y="26"/>
                  </a:lnTo>
                  <a:lnTo>
                    <a:pt x="9" y="24"/>
                  </a:lnTo>
                  <a:lnTo>
                    <a:pt x="7" y="23"/>
                  </a:lnTo>
                  <a:lnTo>
                    <a:pt x="7" y="21"/>
                  </a:lnTo>
                  <a:lnTo>
                    <a:pt x="6" y="21"/>
                  </a:lnTo>
                  <a:lnTo>
                    <a:pt x="6" y="20"/>
                  </a:lnTo>
                  <a:lnTo>
                    <a:pt x="6" y="18"/>
                  </a:lnTo>
                  <a:lnTo>
                    <a:pt x="4" y="17"/>
                  </a:lnTo>
                  <a:lnTo>
                    <a:pt x="4" y="15"/>
                  </a:lnTo>
                  <a:lnTo>
                    <a:pt x="4" y="14"/>
                  </a:lnTo>
                  <a:lnTo>
                    <a:pt x="4" y="14"/>
                  </a:lnTo>
                  <a:lnTo>
                    <a:pt x="3" y="12"/>
                  </a:lnTo>
                  <a:lnTo>
                    <a:pt x="3" y="11"/>
                  </a:lnTo>
                  <a:lnTo>
                    <a:pt x="3" y="9"/>
                  </a:lnTo>
                  <a:lnTo>
                    <a:pt x="3" y="9"/>
                  </a:lnTo>
                  <a:lnTo>
                    <a:pt x="1" y="8"/>
                  </a:lnTo>
                  <a:lnTo>
                    <a:pt x="1" y="6"/>
                  </a:lnTo>
                  <a:lnTo>
                    <a:pt x="1" y="6"/>
                  </a:lnTo>
                  <a:lnTo>
                    <a:pt x="1" y="3"/>
                  </a:lnTo>
                  <a:lnTo>
                    <a:pt x="1" y="3"/>
                  </a:lnTo>
                  <a:lnTo>
                    <a:pt x="0" y="2"/>
                  </a:lnTo>
                  <a:lnTo>
                    <a:pt x="0" y="0"/>
                  </a:lnTo>
                  <a:lnTo>
                    <a:pt x="0" y="0"/>
                  </a:lnTo>
                  <a:lnTo>
                    <a:pt x="0" y="0"/>
                  </a:lnTo>
                  <a:lnTo>
                    <a:pt x="0" y="0"/>
                  </a:lnTo>
                  <a:lnTo>
                    <a:pt x="0" y="0"/>
                  </a:lnTo>
                  <a:lnTo>
                    <a:pt x="0" y="2"/>
                  </a:lnTo>
                  <a:lnTo>
                    <a:pt x="0" y="5"/>
                  </a:lnTo>
                  <a:lnTo>
                    <a:pt x="0" y="5"/>
                  </a:lnTo>
                  <a:lnTo>
                    <a:pt x="0" y="6"/>
                  </a:lnTo>
                  <a:lnTo>
                    <a:pt x="0" y="8"/>
                  </a:lnTo>
                  <a:lnTo>
                    <a:pt x="0" y="9"/>
                  </a:lnTo>
                  <a:lnTo>
                    <a:pt x="0" y="9"/>
                  </a:lnTo>
                  <a:lnTo>
                    <a:pt x="0" y="12"/>
                  </a:lnTo>
                  <a:lnTo>
                    <a:pt x="0" y="12"/>
                  </a:lnTo>
                  <a:lnTo>
                    <a:pt x="0" y="15"/>
                  </a:lnTo>
                  <a:lnTo>
                    <a:pt x="0" y="17"/>
                  </a:lnTo>
                  <a:lnTo>
                    <a:pt x="0" y="18"/>
                  </a:lnTo>
                  <a:lnTo>
                    <a:pt x="1" y="18"/>
                  </a:lnTo>
                  <a:lnTo>
                    <a:pt x="1" y="21"/>
                  </a:lnTo>
                  <a:lnTo>
                    <a:pt x="1" y="23"/>
                  </a:lnTo>
                  <a:lnTo>
                    <a:pt x="1" y="24"/>
                  </a:lnTo>
                  <a:lnTo>
                    <a:pt x="1" y="26"/>
                  </a:lnTo>
                  <a:lnTo>
                    <a:pt x="3" y="27"/>
                  </a:lnTo>
                  <a:lnTo>
                    <a:pt x="3" y="29"/>
                  </a:lnTo>
                  <a:lnTo>
                    <a:pt x="4" y="29"/>
                  </a:lnTo>
                  <a:lnTo>
                    <a:pt x="4" y="30"/>
                  </a:lnTo>
                  <a:lnTo>
                    <a:pt x="4" y="32"/>
                  </a:lnTo>
                  <a:lnTo>
                    <a:pt x="6" y="33"/>
                  </a:lnTo>
                  <a:lnTo>
                    <a:pt x="7" y="35"/>
                  </a:lnTo>
                  <a:lnTo>
                    <a:pt x="7" y="35"/>
                  </a:lnTo>
                  <a:lnTo>
                    <a:pt x="9" y="36"/>
                  </a:lnTo>
                  <a:lnTo>
                    <a:pt x="9" y="36"/>
                  </a:lnTo>
                  <a:close/>
                </a:path>
              </a:pathLst>
            </a:custGeom>
            <a:solidFill>
              <a:srgbClr val="FFC4B8"/>
            </a:solidFill>
            <a:ln w="9525">
              <a:noFill/>
              <a:round/>
              <a:headEnd/>
              <a:tailEnd/>
            </a:ln>
          </p:spPr>
          <p:txBody>
            <a:bodyPr>
              <a:prstTxWarp prst="textNoShape">
                <a:avLst/>
              </a:prstTxWarp>
            </a:bodyPr>
            <a:lstStyle/>
            <a:p>
              <a:endParaRPr lang="en-US"/>
            </a:p>
          </p:txBody>
        </p:sp>
        <p:sp>
          <p:nvSpPr>
            <p:cNvPr id="3840346" name="Freeform 346"/>
            <p:cNvSpPr>
              <a:spLocks/>
            </p:cNvSpPr>
            <p:nvPr/>
          </p:nvSpPr>
          <p:spPr bwMode="auto">
            <a:xfrm>
              <a:off x="1870" y="1331"/>
              <a:ext cx="114" cy="97"/>
            </a:xfrm>
            <a:custGeom>
              <a:avLst/>
              <a:gdLst/>
              <a:ahLst/>
              <a:cxnLst>
                <a:cxn ang="0">
                  <a:pos x="104" y="16"/>
                </a:cxn>
                <a:cxn ang="0">
                  <a:pos x="108" y="22"/>
                </a:cxn>
                <a:cxn ang="0">
                  <a:pos x="111" y="28"/>
                </a:cxn>
                <a:cxn ang="0">
                  <a:pos x="114" y="34"/>
                </a:cxn>
                <a:cxn ang="0">
                  <a:pos x="114" y="42"/>
                </a:cxn>
                <a:cxn ang="0">
                  <a:pos x="114" y="49"/>
                </a:cxn>
                <a:cxn ang="0">
                  <a:pos x="111" y="53"/>
                </a:cxn>
                <a:cxn ang="0">
                  <a:pos x="105" y="61"/>
                </a:cxn>
                <a:cxn ang="0">
                  <a:pos x="101" y="68"/>
                </a:cxn>
                <a:cxn ang="0">
                  <a:pos x="101" y="77"/>
                </a:cxn>
                <a:cxn ang="0">
                  <a:pos x="105" y="85"/>
                </a:cxn>
                <a:cxn ang="0">
                  <a:pos x="111" y="89"/>
                </a:cxn>
                <a:cxn ang="0">
                  <a:pos x="87" y="97"/>
                </a:cxn>
                <a:cxn ang="0">
                  <a:pos x="89" y="91"/>
                </a:cxn>
                <a:cxn ang="0">
                  <a:pos x="92" y="83"/>
                </a:cxn>
                <a:cxn ang="0">
                  <a:pos x="95" y="74"/>
                </a:cxn>
                <a:cxn ang="0">
                  <a:pos x="96" y="68"/>
                </a:cxn>
                <a:cxn ang="0">
                  <a:pos x="98" y="64"/>
                </a:cxn>
                <a:cxn ang="0">
                  <a:pos x="99" y="58"/>
                </a:cxn>
                <a:cxn ang="0">
                  <a:pos x="101" y="53"/>
                </a:cxn>
                <a:cxn ang="0">
                  <a:pos x="101" y="45"/>
                </a:cxn>
                <a:cxn ang="0">
                  <a:pos x="93" y="45"/>
                </a:cxn>
                <a:cxn ang="0">
                  <a:pos x="84" y="45"/>
                </a:cxn>
                <a:cxn ang="0">
                  <a:pos x="75" y="45"/>
                </a:cxn>
                <a:cxn ang="0">
                  <a:pos x="68" y="42"/>
                </a:cxn>
                <a:cxn ang="0">
                  <a:pos x="62" y="40"/>
                </a:cxn>
                <a:cxn ang="0">
                  <a:pos x="58" y="40"/>
                </a:cxn>
                <a:cxn ang="0">
                  <a:pos x="50" y="45"/>
                </a:cxn>
                <a:cxn ang="0">
                  <a:pos x="46" y="51"/>
                </a:cxn>
                <a:cxn ang="0">
                  <a:pos x="44" y="56"/>
                </a:cxn>
                <a:cxn ang="0">
                  <a:pos x="43" y="64"/>
                </a:cxn>
                <a:cxn ang="0">
                  <a:pos x="44" y="73"/>
                </a:cxn>
                <a:cxn ang="0">
                  <a:pos x="46" y="79"/>
                </a:cxn>
                <a:cxn ang="0">
                  <a:pos x="47" y="85"/>
                </a:cxn>
                <a:cxn ang="0">
                  <a:pos x="52" y="92"/>
                </a:cxn>
                <a:cxn ang="0">
                  <a:pos x="19" y="86"/>
                </a:cxn>
                <a:cxn ang="0">
                  <a:pos x="11" y="82"/>
                </a:cxn>
                <a:cxn ang="0">
                  <a:pos x="4" y="76"/>
                </a:cxn>
                <a:cxn ang="0">
                  <a:pos x="1" y="71"/>
                </a:cxn>
                <a:cxn ang="0">
                  <a:pos x="1" y="67"/>
                </a:cxn>
                <a:cxn ang="0">
                  <a:pos x="4" y="58"/>
                </a:cxn>
                <a:cxn ang="0">
                  <a:pos x="5" y="51"/>
                </a:cxn>
                <a:cxn ang="0">
                  <a:pos x="7" y="45"/>
                </a:cxn>
                <a:cxn ang="0">
                  <a:pos x="10" y="39"/>
                </a:cxn>
                <a:cxn ang="0">
                  <a:pos x="13" y="33"/>
                </a:cxn>
                <a:cxn ang="0">
                  <a:pos x="16" y="27"/>
                </a:cxn>
                <a:cxn ang="0">
                  <a:pos x="20" y="21"/>
                </a:cxn>
                <a:cxn ang="0">
                  <a:pos x="25" y="15"/>
                </a:cxn>
                <a:cxn ang="0">
                  <a:pos x="31" y="9"/>
                </a:cxn>
                <a:cxn ang="0">
                  <a:pos x="37" y="4"/>
                </a:cxn>
                <a:cxn ang="0">
                  <a:pos x="43" y="3"/>
                </a:cxn>
                <a:cxn ang="0">
                  <a:pos x="50" y="0"/>
                </a:cxn>
                <a:cxn ang="0">
                  <a:pos x="56" y="0"/>
                </a:cxn>
                <a:cxn ang="0">
                  <a:pos x="64" y="0"/>
                </a:cxn>
                <a:cxn ang="0">
                  <a:pos x="70" y="0"/>
                </a:cxn>
                <a:cxn ang="0">
                  <a:pos x="75" y="0"/>
                </a:cxn>
                <a:cxn ang="0">
                  <a:pos x="81" y="3"/>
                </a:cxn>
                <a:cxn ang="0">
                  <a:pos x="89" y="4"/>
                </a:cxn>
                <a:cxn ang="0">
                  <a:pos x="96" y="10"/>
                </a:cxn>
              </a:cxnLst>
              <a:rect l="0" t="0" r="r" b="b"/>
              <a:pathLst>
                <a:path w="114" h="97">
                  <a:moveTo>
                    <a:pt x="96" y="10"/>
                  </a:moveTo>
                  <a:lnTo>
                    <a:pt x="98" y="10"/>
                  </a:lnTo>
                  <a:lnTo>
                    <a:pt x="101" y="13"/>
                  </a:lnTo>
                  <a:lnTo>
                    <a:pt x="102" y="15"/>
                  </a:lnTo>
                  <a:lnTo>
                    <a:pt x="104" y="16"/>
                  </a:lnTo>
                  <a:lnTo>
                    <a:pt x="105" y="18"/>
                  </a:lnTo>
                  <a:lnTo>
                    <a:pt x="105" y="18"/>
                  </a:lnTo>
                  <a:lnTo>
                    <a:pt x="107" y="19"/>
                  </a:lnTo>
                  <a:lnTo>
                    <a:pt x="107" y="21"/>
                  </a:lnTo>
                  <a:lnTo>
                    <a:pt x="108" y="22"/>
                  </a:lnTo>
                  <a:lnTo>
                    <a:pt x="108" y="22"/>
                  </a:lnTo>
                  <a:lnTo>
                    <a:pt x="110" y="24"/>
                  </a:lnTo>
                  <a:lnTo>
                    <a:pt x="110" y="25"/>
                  </a:lnTo>
                  <a:lnTo>
                    <a:pt x="111" y="27"/>
                  </a:lnTo>
                  <a:lnTo>
                    <a:pt x="111" y="28"/>
                  </a:lnTo>
                  <a:lnTo>
                    <a:pt x="113" y="30"/>
                  </a:lnTo>
                  <a:lnTo>
                    <a:pt x="113" y="31"/>
                  </a:lnTo>
                  <a:lnTo>
                    <a:pt x="113" y="31"/>
                  </a:lnTo>
                  <a:lnTo>
                    <a:pt x="113" y="33"/>
                  </a:lnTo>
                  <a:lnTo>
                    <a:pt x="114" y="34"/>
                  </a:lnTo>
                  <a:lnTo>
                    <a:pt x="114" y="36"/>
                  </a:lnTo>
                  <a:lnTo>
                    <a:pt x="114" y="37"/>
                  </a:lnTo>
                  <a:lnTo>
                    <a:pt x="114" y="39"/>
                  </a:lnTo>
                  <a:lnTo>
                    <a:pt x="114" y="40"/>
                  </a:lnTo>
                  <a:lnTo>
                    <a:pt x="114" y="42"/>
                  </a:lnTo>
                  <a:lnTo>
                    <a:pt x="114" y="43"/>
                  </a:lnTo>
                  <a:lnTo>
                    <a:pt x="114" y="45"/>
                  </a:lnTo>
                  <a:lnTo>
                    <a:pt x="114" y="46"/>
                  </a:lnTo>
                  <a:lnTo>
                    <a:pt x="114" y="48"/>
                  </a:lnTo>
                  <a:lnTo>
                    <a:pt x="114" y="49"/>
                  </a:lnTo>
                  <a:lnTo>
                    <a:pt x="113" y="49"/>
                  </a:lnTo>
                  <a:lnTo>
                    <a:pt x="113" y="51"/>
                  </a:lnTo>
                  <a:lnTo>
                    <a:pt x="113" y="52"/>
                  </a:lnTo>
                  <a:lnTo>
                    <a:pt x="111" y="53"/>
                  </a:lnTo>
                  <a:lnTo>
                    <a:pt x="111" y="53"/>
                  </a:lnTo>
                  <a:lnTo>
                    <a:pt x="110" y="55"/>
                  </a:lnTo>
                  <a:lnTo>
                    <a:pt x="110" y="56"/>
                  </a:lnTo>
                  <a:lnTo>
                    <a:pt x="108" y="58"/>
                  </a:lnTo>
                  <a:lnTo>
                    <a:pt x="107" y="59"/>
                  </a:lnTo>
                  <a:lnTo>
                    <a:pt x="105" y="61"/>
                  </a:lnTo>
                  <a:lnTo>
                    <a:pt x="104" y="62"/>
                  </a:lnTo>
                  <a:lnTo>
                    <a:pt x="104" y="64"/>
                  </a:lnTo>
                  <a:lnTo>
                    <a:pt x="102" y="65"/>
                  </a:lnTo>
                  <a:lnTo>
                    <a:pt x="101" y="67"/>
                  </a:lnTo>
                  <a:lnTo>
                    <a:pt x="101" y="68"/>
                  </a:lnTo>
                  <a:lnTo>
                    <a:pt x="99" y="70"/>
                  </a:lnTo>
                  <a:lnTo>
                    <a:pt x="99" y="71"/>
                  </a:lnTo>
                  <a:lnTo>
                    <a:pt x="99" y="73"/>
                  </a:lnTo>
                  <a:lnTo>
                    <a:pt x="99" y="76"/>
                  </a:lnTo>
                  <a:lnTo>
                    <a:pt x="101" y="77"/>
                  </a:lnTo>
                  <a:lnTo>
                    <a:pt x="101" y="79"/>
                  </a:lnTo>
                  <a:lnTo>
                    <a:pt x="102" y="80"/>
                  </a:lnTo>
                  <a:lnTo>
                    <a:pt x="102" y="82"/>
                  </a:lnTo>
                  <a:lnTo>
                    <a:pt x="104" y="83"/>
                  </a:lnTo>
                  <a:lnTo>
                    <a:pt x="105" y="85"/>
                  </a:lnTo>
                  <a:lnTo>
                    <a:pt x="107" y="86"/>
                  </a:lnTo>
                  <a:lnTo>
                    <a:pt x="107" y="88"/>
                  </a:lnTo>
                  <a:lnTo>
                    <a:pt x="108" y="88"/>
                  </a:lnTo>
                  <a:lnTo>
                    <a:pt x="110" y="89"/>
                  </a:lnTo>
                  <a:lnTo>
                    <a:pt x="111" y="89"/>
                  </a:lnTo>
                  <a:lnTo>
                    <a:pt x="111" y="91"/>
                  </a:lnTo>
                  <a:lnTo>
                    <a:pt x="113" y="91"/>
                  </a:lnTo>
                  <a:lnTo>
                    <a:pt x="113" y="92"/>
                  </a:lnTo>
                  <a:lnTo>
                    <a:pt x="86" y="97"/>
                  </a:lnTo>
                  <a:lnTo>
                    <a:pt x="87" y="97"/>
                  </a:lnTo>
                  <a:lnTo>
                    <a:pt x="87" y="95"/>
                  </a:lnTo>
                  <a:lnTo>
                    <a:pt x="87" y="95"/>
                  </a:lnTo>
                  <a:lnTo>
                    <a:pt x="89" y="94"/>
                  </a:lnTo>
                  <a:lnTo>
                    <a:pt x="89" y="92"/>
                  </a:lnTo>
                  <a:lnTo>
                    <a:pt x="89" y="91"/>
                  </a:lnTo>
                  <a:lnTo>
                    <a:pt x="89" y="89"/>
                  </a:lnTo>
                  <a:lnTo>
                    <a:pt x="90" y="88"/>
                  </a:lnTo>
                  <a:lnTo>
                    <a:pt x="90" y="86"/>
                  </a:lnTo>
                  <a:lnTo>
                    <a:pt x="92" y="85"/>
                  </a:lnTo>
                  <a:lnTo>
                    <a:pt x="92" y="83"/>
                  </a:lnTo>
                  <a:lnTo>
                    <a:pt x="93" y="80"/>
                  </a:lnTo>
                  <a:lnTo>
                    <a:pt x="93" y="79"/>
                  </a:lnTo>
                  <a:lnTo>
                    <a:pt x="93" y="77"/>
                  </a:lnTo>
                  <a:lnTo>
                    <a:pt x="95" y="76"/>
                  </a:lnTo>
                  <a:lnTo>
                    <a:pt x="95" y="74"/>
                  </a:lnTo>
                  <a:lnTo>
                    <a:pt x="95" y="73"/>
                  </a:lnTo>
                  <a:lnTo>
                    <a:pt x="95" y="73"/>
                  </a:lnTo>
                  <a:lnTo>
                    <a:pt x="96" y="71"/>
                  </a:lnTo>
                  <a:lnTo>
                    <a:pt x="96" y="70"/>
                  </a:lnTo>
                  <a:lnTo>
                    <a:pt x="96" y="68"/>
                  </a:lnTo>
                  <a:lnTo>
                    <a:pt x="96" y="68"/>
                  </a:lnTo>
                  <a:lnTo>
                    <a:pt x="98" y="67"/>
                  </a:lnTo>
                  <a:lnTo>
                    <a:pt x="98" y="65"/>
                  </a:lnTo>
                  <a:lnTo>
                    <a:pt x="98" y="64"/>
                  </a:lnTo>
                  <a:lnTo>
                    <a:pt x="98" y="64"/>
                  </a:lnTo>
                  <a:lnTo>
                    <a:pt x="98" y="62"/>
                  </a:lnTo>
                  <a:lnTo>
                    <a:pt x="98" y="62"/>
                  </a:lnTo>
                  <a:lnTo>
                    <a:pt x="99" y="61"/>
                  </a:lnTo>
                  <a:lnTo>
                    <a:pt x="99" y="59"/>
                  </a:lnTo>
                  <a:lnTo>
                    <a:pt x="99" y="58"/>
                  </a:lnTo>
                  <a:lnTo>
                    <a:pt x="99" y="58"/>
                  </a:lnTo>
                  <a:lnTo>
                    <a:pt x="99" y="56"/>
                  </a:lnTo>
                  <a:lnTo>
                    <a:pt x="99" y="55"/>
                  </a:lnTo>
                  <a:lnTo>
                    <a:pt x="101" y="53"/>
                  </a:lnTo>
                  <a:lnTo>
                    <a:pt x="101" y="53"/>
                  </a:lnTo>
                  <a:lnTo>
                    <a:pt x="101" y="52"/>
                  </a:lnTo>
                  <a:lnTo>
                    <a:pt x="101" y="51"/>
                  </a:lnTo>
                  <a:lnTo>
                    <a:pt x="101" y="49"/>
                  </a:lnTo>
                  <a:lnTo>
                    <a:pt x="101" y="46"/>
                  </a:lnTo>
                  <a:lnTo>
                    <a:pt x="101" y="45"/>
                  </a:lnTo>
                  <a:lnTo>
                    <a:pt x="101" y="43"/>
                  </a:lnTo>
                  <a:lnTo>
                    <a:pt x="99" y="43"/>
                  </a:lnTo>
                  <a:lnTo>
                    <a:pt x="98" y="45"/>
                  </a:lnTo>
                  <a:lnTo>
                    <a:pt x="95" y="45"/>
                  </a:lnTo>
                  <a:lnTo>
                    <a:pt x="93" y="45"/>
                  </a:lnTo>
                  <a:lnTo>
                    <a:pt x="92" y="45"/>
                  </a:lnTo>
                  <a:lnTo>
                    <a:pt x="90" y="45"/>
                  </a:lnTo>
                  <a:lnTo>
                    <a:pt x="87" y="45"/>
                  </a:lnTo>
                  <a:lnTo>
                    <a:pt x="86" y="45"/>
                  </a:lnTo>
                  <a:lnTo>
                    <a:pt x="84" y="45"/>
                  </a:lnTo>
                  <a:lnTo>
                    <a:pt x="83" y="45"/>
                  </a:lnTo>
                  <a:lnTo>
                    <a:pt x="80" y="45"/>
                  </a:lnTo>
                  <a:lnTo>
                    <a:pt x="78" y="45"/>
                  </a:lnTo>
                  <a:lnTo>
                    <a:pt x="77" y="45"/>
                  </a:lnTo>
                  <a:lnTo>
                    <a:pt x="75" y="45"/>
                  </a:lnTo>
                  <a:lnTo>
                    <a:pt x="74" y="43"/>
                  </a:lnTo>
                  <a:lnTo>
                    <a:pt x="71" y="43"/>
                  </a:lnTo>
                  <a:lnTo>
                    <a:pt x="71" y="43"/>
                  </a:lnTo>
                  <a:lnTo>
                    <a:pt x="70" y="43"/>
                  </a:lnTo>
                  <a:lnTo>
                    <a:pt x="68" y="42"/>
                  </a:lnTo>
                  <a:lnTo>
                    <a:pt x="67" y="42"/>
                  </a:lnTo>
                  <a:lnTo>
                    <a:pt x="65" y="42"/>
                  </a:lnTo>
                  <a:lnTo>
                    <a:pt x="64" y="42"/>
                  </a:lnTo>
                  <a:lnTo>
                    <a:pt x="62" y="40"/>
                  </a:lnTo>
                  <a:lnTo>
                    <a:pt x="62" y="40"/>
                  </a:lnTo>
                  <a:lnTo>
                    <a:pt x="61" y="40"/>
                  </a:lnTo>
                  <a:lnTo>
                    <a:pt x="59" y="40"/>
                  </a:lnTo>
                  <a:lnTo>
                    <a:pt x="58" y="39"/>
                  </a:lnTo>
                  <a:lnTo>
                    <a:pt x="58" y="39"/>
                  </a:lnTo>
                  <a:lnTo>
                    <a:pt x="58" y="40"/>
                  </a:lnTo>
                  <a:lnTo>
                    <a:pt x="56" y="40"/>
                  </a:lnTo>
                  <a:lnTo>
                    <a:pt x="55" y="40"/>
                  </a:lnTo>
                  <a:lnTo>
                    <a:pt x="53" y="42"/>
                  </a:lnTo>
                  <a:lnTo>
                    <a:pt x="52" y="43"/>
                  </a:lnTo>
                  <a:lnTo>
                    <a:pt x="50" y="45"/>
                  </a:lnTo>
                  <a:lnTo>
                    <a:pt x="49" y="46"/>
                  </a:lnTo>
                  <a:lnTo>
                    <a:pt x="47" y="48"/>
                  </a:lnTo>
                  <a:lnTo>
                    <a:pt x="47" y="49"/>
                  </a:lnTo>
                  <a:lnTo>
                    <a:pt x="47" y="49"/>
                  </a:lnTo>
                  <a:lnTo>
                    <a:pt x="46" y="51"/>
                  </a:lnTo>
                  <a:lnTo>
                    <a:pt x="46" y="52"/>
                  </a:lnTo>
                  <a:lnTo>
                    <a:pt x="44" y="53"/>
                  </a:lnTo>
                  <a:lnTo>
                    <a:pt x="44" y="53"/>
                  </a:lnTo>
                  <a:lnTo>
                    <a:pt x="44" y="55"/>
                  </a:lnTo>
                  <a:lnTo>
                    <a:pt x="44" y="56"/>
                  </a:lnTo>
                  <a:lnTo>
                    <a:pt x="44" y="58"/>
                  </a:lnTo>
                  <a:lnTo>
                    <a:pt x="43" y="59"/>
                  </a:lnTo>
                  <a:lnTo>
                    <a:pt x="43" y="62"/>
                  </a:lnTo>
                  <a:lnTo>
                    <a:pt x="43" y="64"/>
                  </a:lnTo>
                  <a:lnTo>
                    <a:pt x="43" y="64"/>
                  </a:lnTo>
                  <a:lnTo>
                    <a:pt x="43" y="67"/>
                  </a:lnTo>
                  <a:lnTo>
                    <a:pt x="43" y="68"/>
                  </a:lnTo>
                  <a:lnTo>
                    <a:pt x="44" y="70"/>
                  </a:lnTo>
                  <a:lnTo>
                    <a:pt x="44" y="71"/>
                  </a:lnTo>
                  <a:lnTo>
                    <a:pt x="44" y="73"/>
                  </a:lnTo>
                  <a:lnTo>
                    <a:pt x="44" y="74"/>
                  </a:lnTo>
                  <a:lnTo>
                    <a:pt x="44" y="76"/>
                  </a:lnTo>
                  <a:lnTo>
                    <a:pt x="44" y="77"/>
                  </a:lnTo>
                  <a:lnTo>
                    <a:pt x="46" y="77"/>
                  </a:lnTo>
                  <a:lnTo>
                    <a:pt x="46" y="79"/>
                  </a:lnTo>
                  <a:lnTo>
                    <a:pt x="46" y="80"/>
                  </a:lnTo>
                  <a:lnTo>
                    <a:pt x="47" y="82"/>
                  </a:lnTo>
                  <a:lnTo>
                    <a:pt x="47" y="83"/>
                  </a:lnTo>
                  <a:lnTo>
                    <a:pt x="47" y="85"/>
                  </a:lnTo>
                  <a:lnTo>
                    <a:pt x="47" y="85"/>
                  </a:lnTo>
                  <a:lnTo>
                    <a:pt x="49" y="86"/>
                  </a:lnTo>
                  <a:lnTo>
                    <a:pt x="49" y="89"/>
                  </a:lnTo>
                  <a:lnTo>
                    <a:pt x="50" y="91"/>
                  </a:lnTo>
                  <a:lnTo>
                    <a:pt x="50" y="92"/>
                  </a:lnTo>
                  <a:lnTo>
                    <a:pt x="52" y="92"/>
                  </a:lnTo>
                  <a:lnTo>
                    <a:pt x="52" y="94"/>
                  </a:lnTo>
                  <a:lnTo>
                    <a:pt x="52" y="94"/>
                  </a:lnTo>
                  <a:lnTo>
                    <a:pt x="52" y="94"/>
                  </a:lnTo>
                  <a:lnTo>
                    <a:pt x="20" y="86"/>
                  </a:lnTo>
                  <a:lnTo>
                    <a:pt x="19" y="86"/>
                  </a:lnTo>
                  <a:lnTo>
                    <a:pt x="17" y="85"/>
                  </a:lnTo>
                  <a:lnTo>
                    <a:pt x="16" y="85"/>
                  </a:lnTo>
                  <a:lnTo>
                    <a:pt x="14" y="83"/>
                  </a:lnTo>
                  <a:lnTo>
                    <a:pt x="13" y="82"/>
                  </a:lnTo>
                  <a:lnTo>
                    <a:pt x="11" y="82"/>
                  </a:lnTo>
                  <a:lnTo>
                    <a:pt x="10" y="80"/>
                  </a:lnTo>
                  <a:lnTo>
                    <a:pt x="7" y="79"/>
                  </a:lnTo>
                  <a:lnTo>
                    <a:pt x="7" y="77"/>
                  </a:lnTo>
                  <a:lnTo>
                    <a:pt x="5" y="77"/>
                  </a:lnTo>
                  <a:lnTo>
                    <a:pt x="4" y="76"/>
                  </a:lnTo>
                  <a:lnTo>
                    <a:pt x="3" y="76"/>
                  </a:lnTo>
                  <a:lnTo>
                    <a:pt x="1" y="74"/>
                  </a:lnTo>
                  <a:lnTo>
                    <a:pt x="0" y="73"/>
                  </a:lnTo>
                  <a:lnTo>
                    <a:pt x="1" y="73"/>
                  </a:lnTo>
                  <a:lnTo>
                    <a:pt x="1" y="71"/>
                  </a:lnTo>
                  <a:lnTo>
                    <a:pt x="1" y="71"/>
                  </a:lnTo>
                  <a:lnTo>
                    <a:pt x="1" y="70"/>
                  </a:lnTo>
                  <a:lnTo>
                    <a:pt x="1" y="68"/>
                  </a:lnTo>
                  <a:lnTo>
                    <a:pt x="1" y="68"/>
                  </a:lnTo>
                  <a:lnTo>
                    <a:pt x="1" y="67"/>
                  </a:lnTo>
                  <a:lnTo>
                    <a:pt x="3" y="65"/>
                  </a:lnTo>
                  <a:lnTo>
                    <a:pt x="3" y="64"/>
                  </a:lnTo>
                  <a:lnTo>
                    <a:pt x="3" y="62"/>
                  </a:lnTo>
                  <a:lnTo>
                    <a:pt x="3" y="59"/>
                  </a:lnTo>
                  <a:lnTo>
                    <a:pt x="4" y="58"/>
                  </a:lnTo>
                  <a:lnTo>
                    <a:pt x="4" y="56"/>
                  </a:lnTo>
                  <a:lnTo>
                    <a:pt x="5" y="53"/>
                  </a:lnTo>
                  <a:lnTo>
                    <a:pt x="5" y="53"/>
                  </a:lnTo>
                  <a:lnTo>
                    <a:pt x="5" y="52"/>
                  </a:lnTo>
                  <a:lnTo>
                    <a:pt x="5" y="51"/>
                  </a:lnTo>
                  <a:lnTo>
                    <a:pt x="7" y="49"/>
                  </a:lnTo>
                  <a:lnTo>
                    <a:pt x="7" y="49"/>
                  </a:lnTo>
                  <a:lnTo>
                    <a:pt x="7" y="48"/>
                  </a:lnTo>
                  <a:lnTo>
                    <a:pt x="7" y="46"/>
                  </a:lnTo>
                  <a:lnTo>
                    <a:pt x="7" y="45"/>
                  </a:lnTo>
                  <a:lnTo>
                    <a:pt x="8" y="43"/>
                  </a:lnTo>
                  <a:lnTo>
                    <a:pt x="8" y="43"/>
                  </a:lnTo>
                  <a:lnTo>
                    <a:pt x="10" y="42"/>
                  </a:lnTo>
                  <a:lnTo>
                    <a:pt x="10" y="40"/>
                  </a:lnTo>
                  <a:lnTo>
                    <a:pt x="10" y="39"/>
                  </a:lnTo>
                  <a:lnTo>
                    <a:pt x="11" y="39"/>
                  </a:lnTo>
                  <a:lnTo>
                    <a:pt x="11" y="37"/>
                  </a:lnTo>
                  <a:lnTo>
                    <a:pt x="11" y="36"/>
                  </a:lnTo>
                  <a:lnTo>
                    <a:pt x="13" y="34"/>
                  </a:lnTo>
                  <a:lnTo>
                    <a:pt x="13" y="33"/>
                  </a:lnTo>
                  <a:lnTo>
                    <a:pt x="14" y="31"/>
                  </a:lnTo>
                  <a:lnTo>
                    <a:pt x="14" y="31"/>
                  </a:lnTo>
                  <a:lnTo>
                    <a:pt x="16" y="30"/>
                  </a:lnTo>
                  <a:lnTo>
                    <a:pt x="16" y="28"/>
                  </a:lnTo>
                  <a:lnTo>
                    <a:pt x="16" y="27"/>
                  </a:lnTo>
                  <a:lnTo>
                    <a:pt x="17" y="25"/>
                  </a:lnTo>
                  <a:lnTo>
                    <a:pt x="17" y="25"/>
                  </a:lnTo>
                  <a:lnTo>
                    <a:pt x="19" y="24"/>
                  </a:lnTo>
                  <a:lnTo>
                    <a:pt x="19" y="22"/>
                  </a:lnTo>
                  <a:lnTo>
                    <a:pt x="20" y="21"/>
                  </a:lnTo>
                  <a:lnTo>
                    <a:pt x="20" y="19"/>
                  </a:lnTo>
                  <a:lnTo>
                    <a:pt x="22" y="18"/>
                  </a:lnTo>
                  <a:lnTo>
                    <a:pt x="23" y="18"/>
                  </a:lnTo>
                  <a:lnTo>
                    <a:pt x="23" y="16"/>
                  </a:lnTo>
                  <a:lnTo>
                    <a:pt x="25" y="15"/>
                  </a:lnTo>
                  <a:lnTo>
                    <a:pt x="25" y="15"/>
                  </a:lnTo>
                  <a:lnTo>
                    <a:pt x="26" y="13"/>
                  </a:lnTo>
                  <a:lnTo>
                    <a:pt x="28" y="12"/>
                  </a:lnTo>
                  <a:lnTo>
                    <a:pt x="29" y="10"/>
                  </a:lnTo>
                  <a:lnTo>
                    <a:pt x="31" y="9"/>
                  </a:lnTo>
                  <a:lnTo>
                    <a:pt x="32" y="7"/>
                  </a:lnTo>
                  <a:lnTo>
                    <a:pt x="34" y="7"/>
                  </a:lnTo>
                  <a:lnTo>
                    <a:pt x="35" y="6"/>
                  </a:lnTo>
                  <a:lnTo>
                    <a:pt x="35" y="6"/>
                  </a:lnTo>
                  <a:lnTo>
                    <a:pt x="37" y="4"/>
                  </a:lnTo>
                  <a:lnTo>
                    <a:pt x="38" y="4"/>
                  </a:lnTo>
                  <a:lnTo>
                    <a:pt x="40" y="4"/>
                  </a:lnTo>
                  <a:lnTo>
                    <a:pt x="41" y="3"/>
                  </a:lnTo>
                  <a:lnTo>
                    <a:pt x="43" y="3"/>
                  </a:lnTo>
                  <a:lnTo>
                    <a:pt x="43" y="3"/>
                  </a:lnTo>
                  <a:lnTo>
                    <a:pt x="44" y="1"/>
                  </a:lnTo>
                  <a:lnTo>
                    <a:pt x="46" y="1"/>
                  </a:lnTo>
                  <a:lnTo>
                    <a:pt x="47" y="1"/>
                  </a:lnTo>
                  <a:lnTo>
                    <a:pt x="49" y="1"/>
                  </a:lnTo>
                  <a:lnTo>
                    <a:pt x="50" y="0"/>
                  </a:lnTo>
                  <a:lnTo>
                    <a:pt x="52" y="0"/>
                  </a:lnTo>
                  <a:lnTo>
                    <a:pt x="53" y="0"/>
                  </a:lnTo>
                  <a:lnTo>
                    <a:pt x="53" y="0"/>
                  </a:lnTo>
                  <a:lnTo>
                    <a:pt x="55" y="0"/>
                  </a:lnTo>
                  <a:lnTo>
                    <a:pt x="56" y="0"/>
                  </a:lnTo>
                  <a:lnTo>
                    <a:pt x="58" y="0"/>
                  </a:lnTo>
                  <a:lnTo>
                    <a:pt x="59" y="0"/>
                  </a:lnTo>
                  <a:lnTo>
                    <a:pt x="61" y="0"/>
                  </a:lnTo>
                  <a:lnTo>
                    <a:pt x="62" y="0"/>
                  </a:lnTo>
                  <a:lnTo>
                    <a:pt x="64" y="0"/>
                  </a:lnTo>
                  <a:lnTo>
                    <a:pt x="65" y="0"/>
                  </a:lnTo>
                  <a:lnTo>
                    <a:pt x="67" y="0"/>
                  </a:lnTo>
                  <a:lnTo>
                    <a:pt x="67" y="0"/>
                  </a:lnTo>
                  <a:lnTo>
                    <a:pt x="68" y="0"/>
                  </a:lnTo>
                  <a:lnTo>
                    <a:pt x="70" y="0"/>
                  </a:lnTo>
                  <a:lnTo>
                    <a:pt x="71" y="0"/>
                  </a:lnTo>
                  <a:lnTo>
                    <a:pt x="72" y="0"/>
                  </a:lnTo>
                  <a:lnTo>
                    <a:pt x="74" y="0"/>
                  </a:lnTo>
                  <a:lnTo>
                    <a:pt x="75" y="0"/>
                  </a:lnTo>
                  <a:lnTo>
                    <a:pt x="75" y="0"/>
                  </a:lnTo>
                  <a:lnTo>
                    <a:pt x="77" y="1"/>
                  </a:lnTo>
                  <a:lnTo>
                    <a:pt x="78" y="1"/>
                  </a:lnTo>
                  <a:lnTo>
                    <a:pt x="80" y="1"/>
                  </a:lnTo>
                  <a:lnTo>
                    <a:pt x="80" y="1"/>
                  </a:lnTo>
                  <a:lnTo>
                    <a:pt x="81" y="3"/>
                  </a:lnTo>
                  <a:lnTo>
                    <a:pt x="83" y="3"/>
                  </a:lnTo>
                  <a:lnTo>
                    <a:pt x="84" y="3"/>
                  </a:lnTo>
                  <a:lnTo>
                    <a:pt x="84" y="3"/>
                  </a:lnTo>
                  <a:lnTo>
                    <a:pt x="86" y="3"/>
                  </a:lnTo>
                  <a:lnTo>
                    <a:pt x="89" y="4"/>
                  </a:lnTo>
                  <a:lnTo>
                    <a:pt x="90" y="6"/>
                  </a:lnTo>
                  <a:lnTo>
                    <a:pt x="92" y="6"/>
                  </a:lnTo>
                  <a:lnTo>
                    <a:pt x="93" y="7"/>
                  </a:lnTo>
                  <a:lnTo>
                    <a:pt x="95" y="9"/>
                  </a:lnTo>
                  <a:lnTo>
                    <a:pt x="96" y="10"/>
                  </a:lnTo>
                  <a:lnTo>
                    <a:pt x="96" y="10"/>
                  </a:lnTo>
                  <a:close/>
                </a:path>
              </a:pathLst>
            </a:custGeom>
            <a:solidFill>
              <a:srgbClr val="85291C"/>
            </a:solidFill>
            <a:ln w="9525">
              <a:noFill/>
              <a:round/>
              <a:headEnd/>
              <a:tailEnd/>
            </a:ln>
          </p:spPr>
          <p:txBody>
            <a:bodyPr>
              <a:prstTxWarp prst="textNoShape">
                <a:avLst/>
              </a:prstTxWarp>
            </a:bodyPr>
            <a:lstStyle/>
            <a:p>
              <a:endParaRPr lang="en-US"/>
            </a:p>
          </p:txBody>
        </p:sp>
        <p:sp>
          <p:nvSpPr>
            <p:cNvPr id="3840347" name="Freeform 347"/>
            <p:cNvSpPr>
              <a:spLocks/>
            </p:cNvSpPr>
            <p:nvPr/>
          </p:nvSpPr>
          <p:spPr bwMode="auto">
            <a:xfrm>
              <a:off x="1801" y="1428"/>
              <a:ext cx="136" cy="238"/>
            </a:xfrm>
            <a:custGeom>
              <a:avLst/>
              <a:gdLst/>
              <a:ahLst/>
              <a:cxnLst>
                <a:cxn ang="0">
                  <a:pos x="98" y="1"/>
                </a:cxn>
                <a:cxn ang="0">
                  <a:pos x="89" y="1"/>
                </a:cxn>
                <a:cxn ang="0">
                  <a:pos x="83" y="4"/>
                </a:cxn>
                <a:cxn ang="0">
                  <a:pos x="76" y="6"/>
                </a:cxn>
                <a:cxn ang="0">
                  <a:pos x="69" y="10"/>
                </a:cxn>
                <a:cxn ang="0">
                  <a:pos x="60" y="15"/>
                </a:cxn>
                <a:cxn ang="0">
                  <a:pos x="51" y="20"/>
                </a:cxn>
                <a:cxn ang="0">
                  <a:pos x="43" y="28"/>
                </a:cxn>
                <a:cxn ang="0">
                  <a:pos x="36" y="37"/>
                </a:cxn>
                <a:cxn ang="0">
                  <a:pos x="30" y="44"/>
                </a:cxn>
                <a:cxn ang="0">
                  <a:pos x="24" y="55"/>
                </a:cxn>
                <a:cxn ang="0">
                  <a:pos x="19" y="64"/>
                </a:cxn>
                <a:cxn ang="0">
                  <a:pos x="13" y="75"/>
                </a:cxn>
                <a:cxn ang="0">
                  <a:pos x="9" y="87"/>
                </a:cxn>
                <a:cxn ang="0">
                  <a:pos x="6" y="101"/>
                </a:cxn>
                <a:cxn ang="0">
                  <a:pos x="3" y="114"/>
                </a:cxn>
                <a:cxn ang="0">
                  <a:pos x="2" y="131"/>
                </a:cxn>
                <a:cxn ang="0">
                  <a:pos x="0" y="147"/>
                </a:cxn>
                <a:cxn ang="0">
                  <a:pos x="0" y="165"/>
                </a:cxn>
                <a:cxn ang="0">
                  <a:pos x="2" y="175"/>
                </a:cxn>
                <a:cxn ang="0">
                  <a:pos x="3" y="183"/>
                </a:cxn>
                <a:cxn ang="0">
                  <a:pos x="6" y="190"/>
                </a:cxn>
                <a:cxn ang="0">
                  <a:pos x="10" y="199"/>
                </a:cxn>
                <a:cxn ang="0">
                  <a:pos x="16" y="206"/>
                </a:cxn>
                <a:cxn ang="0">
                  <a:pos x="24" y="215"/>
                </a:cxn>
                <a:cxn ang="0">
                  <a:pos x="34" y="221"/>
                </a:cxn>
                <a:cxn ang="0">
                  <a:pos x="45" y="227"/>
                </a:cxn>
                <a:cxn ang="0">
                  <a:pos x="58" y="233"/>
                </a:cxn>
                <a:cxn ang="0">
                  <a:pos x="74" y="236"/>
                </a:cxn>
                <a:cxn ang="0">
                  <a:pos x="74" y="232"/>
                </a:cxn>
                <a:cxn ang="0">
                  <a:pos x="69" y="230"/>
                </a:cxn>
                <a:cxn ang="0">
                  <a:pos x="61" y="229"/>
                </a:cxn>
                <a:cxn ang="0">
                  <a:pos x="52" y="226"/>
                </a:cxn>
                <a:cxn ang="0">
                  <a:pos x="43" y="221"/>
                </a:cxn>
                <a:cxn ang="0">
                  <a:pos x="34" y="215"/>
                </a:cxn>
                <a:cxn ang="0">
                  <a:pos x="25" y="209"/>
                </a:cxn>
                <a:cxn ang="0">
                  <a:pos x="16" y="200"/>
                </a:cxn>
                <a:cxn ang="0">
                  <a:pos x="10" y="190"/>
                </a:cxn>
                <a:cxn ang="0">
                  <a:pos x="6" y="177"/>
                </a:cxn>
                <a:cxn ang="0">
                  <a:pos x="5" y="166"/>
                </a:cxn>
                <a:cxn ang="0">
                  <a:pos x="5" y="156"/>
                </a:cxn>
                <a:cxn ang="0">
                  <a:pos x="5" y="145"/>
                </a:cxn>
                <a:cxn ang="0">
                  <a:pos x="6" y="132"/>
                </a:cxn>
                <a:cxn ang="0">
                  <a:pos x="7" y="119"/>
                </a:cxn>
                <a:cxn ang="0">
                  <a:pos x="10" y="105"/>
                </a:cxn>
                <a:cxn ang="0">
                  <a:pos x="13" y="92"/>
                </a:cxn>
                <a:cxn ang="0">
                  <a:pos x="19" y="77"/>
                </a:cxn>
                <a:cxn ang="0">
                  <a:pos x="25" y="64"/>
                </a:cxn>
                <a:cxn ang="0">
                  <a:pos x="33" y="50"/>
                </a:cxn>
                <a:cxn ang="0">
                  <a:pos x="40" y="38"/>
                </a:cxn>
                <a:cxn ang="0">
                  <a:pos x="51" y="28"/>
                </a:cxn>
                <a:cxn ang="0">
                  <a:pos x="60" y="22"/>
                </a:cxn>
                <a:cxn ang="0">
                  <a:pos x="66" y="17"/>
                </a:cxn>
                <a:cxn ang="0">
                  <a:pos x="72" y="13"/>
                </a:cxn>
                <a:cxn ang="0">
                  <a:pos x="79" y="10"/>
                </a:cxn>
                <a:cxn ang="0">
                  <a:pos x="85" y="9"/>
                </a:cxn>
                <a:cxn ang="0">
                  <a:pos x="97" y="6"/>
                </a:cxn>
                <a:cxn ang="0">
                  <a:pos x="103" y="1"/>
                </a:cxn>
              </a:cxnLst>
              <a:rect l="0" t="0" r="r" b="b"/>
              <a:pathLst>
                <a:path w="136" h="238">
                  <a:moveTo>
                    <a:pt x="103" y="1"/>
                  </a:moveTo>
                  <a:lnTo>
                    <a:pt x="103" y="0"/>
                  </a:lnTo>
                  <a:lnTo>
                    <a:pt x="101" y="0"/>
                  </a:lnTo>
                  <a:lnTo>
                    <a:pt x="101" y="0"/>
                  </a:lnTo>
                  <a:lnTo>
                    <a:pt x="100" y="0"/>
                  </a:lnTo>
                  <a:lnTo>
                    <a:pt x="98" y="1"/>
                  </a:lnTo>
                  <a:lnTo>
                    <a:pt x="97" y="1"/>
                  </a:lnTo>
                  <a:lnTo>
                    <a:pt x="95" y="1"/>
                  </a:lnTo>
                  <a:lnTo>
                    <a:pt x="94" y="1"/>
                  </a:lnTo>
                  <a:lnTo>
                    <a:pt x="92" y="1"/>
                  </a:lnTo>
                  <a:lnTo>
                    <a:pt x="91" y="1"/>
                  </a:lnTo>
                  <a:lnTo>
                    <a:pt x="89" y="1"/>
                  </a:lnTo>
                  <a:lnTo>
                    <a:pt x="88" y="3"/>
                  </a:lnTo>
                  <a:lnTo>
                    <a:pt x="88" y="3"/>
                  </a:lnTo>
                  <a:lnTo>
                    <a:pt x="86" y="3"/>
                  </a:lnTo>
                  <a:lnTo>
                    <a:pt x="85" y="3"/>
                  </a:lnTo>
                  <a:lnTo>
                    <a:pt x="85" y="3"/>
                  </a:lnTo>
                  <a:lnTo>
                    <a:pt x="83" y="4"/>
                  </a:lnTo>
                  <a:lnTo>
                    <a:pt x="82" y="4"/>
                  </a:lnTo>
                  <a:lnTo>
                    <a:pt x="80" y="4"/>
                  </a:lnTo>
                  <a:lnTo>
                    <a:pt x="79" y="4"/>
                  </a:lnTo>
                  <a:lnTo>
                    <a:pt x="79" y="6"/>
                  </a:lnTo>
                  <a:lnTo>
                    <a:pt x="77" y="6"/>
                  </a:lnTo>
                  <a:lnTo>
                    <a:pt x="76" y="6"/>
                  </a:lnTo>
                  <a:lnTo>
                    <a:pt x="74" y="7"/>
                  </a:lnTo>
                  <a:lnTo>
                    <a:pt x="73" y="7"/>
                  </a:lnTo>
                  <a:lnTo>
                    <a:pt x="72" y="9"/>
                  </a:lnTo>
                  <a:lnTo>
                    <a:pt x="70" y="9"/>
                  </a:lnTo>
                  <a:lnTo>
                    <a:pt x="70" y="9"/>
                  </a:lnTo>
                  <a:lnTo>
                    <a:pt x="69" y="10"/>
                  </a:lnTo>
                  <a:lnTo>
                    <a:pt x="67" y="10"/>
                  </a:lnTo>
                  <a:lnTo>
                    <a:pt x="66" y="12"/>
                  </a:lnTo>
                  <a:lnTo>
                    <a:pt x="64" y="12"/>
                  </a:lnTo>
                  <a:lnTo>
                    <a:pt x="63" y="13"/>
                  </a:lnTo>
                  <a:lnTo>
                    <a:pt x="61" y="13"/>
                  </a:lnTo>
                  <a:lnTo>
                    <a:pt x="60" y="15"/>
                  </a:lnTo>
                  <a:lnTo>
                    <a:pt x="58" y="16"/>
                  </a:lnTo>
                  <a:lnTo>
                    <a:pt x="57" y="16"/>
                  </a:lnTo>
                  <a:lnTo>
                    <a:pt x="55" y="17"/>
                  </a:lnTo>
                  <a:lnTo>
                    <a:pt x="54" y="17"/>
                  </a:lnTo>
                  <a:lnTo>
                    <a:pt x="52" y="19"/>
                  </a:lnTo>
                  <a:lnTo>
                    <a:pt x="51" y="20"/>
                  </a:lnTo>
                  <a:lnTo>
                    <a:pt x="49" y="22"/>
                  </a:lnTo>
                  <a:lnTo>
                    <a:pt x="48" y="23"/>
                  </a:lnTo>
                  <a:lnTo>
                    <a:pt x="48" y="25"/>
                  </a:lnTo>
                  <a:lnTo>
                    <a:pt x="46" y="26"/>
                  </a:lnTo>
                  <a:lnTo>
                    <a:pt x="45" y="26"/>
                  </a:lnTo>
                  <a:lnTo>
                    <a:pt x="43" y="28"/>
                  </a:lnTo>
                  <a:lnTo>
                    <a:pt x="42" y="29"/>
                  </a:lnTo>
                  <a:lnTo>
                    <a:pt x="40" y="31"/>
                  </a:lnTo>
                  <a:lnTo>
                    <a:pt x="39" y="34"/>
                  </a:lnTo>
                  <a:lnTo>
                    <a:pt x="37" y="34"/>
                  </a:lnTo>
                  <a:lnTo>
                    <a:pt x="37" y="35"/>
                  </a:lnTo>
                  <a:lnTo>
                    <a:pt x="36" y="37"/>
                  </a:lnTo>
                  <a:lnTo>
                    <a:pt x="34" y="38"/>
                  </a:lnTo>
                  <a:lnTo>
                    <a:pt x="33" y="40"/>
                  </a:lnTo>
                  <a:lnTo>
                    <a:pt x="33" y="41"/>
                  </a:lnTo>
                  <a:lnTo>
                    <a:pt x="31" y="41"/>
                  </a:lnTo>
                  <a:lnTo>
                    <a:pt x="30" y="44"/>
                  </a:lnTo>
                  <a:lnTo>
                    <a:pt x="30" y="44"/>
                  </a:lnTo>
                  <a:lnTo>
                    <a:pt x="28" y="46"/>
                  </a:lnTo>
                  <a:lnTo>
                    <a:pt x="28" y="47"/>
                  </a:lnTo>
                  <a:lnTo>
                    <a:pt x="27" y="49"/>
                  </a:lnTo>
                  <a:lnTo>
                    <a:pt x="27" y="50"/>
                  </a:lnTo>
                  <a:lnTo>
                    <a:pt x="25" y="52"/>
                  </a:lnTo>
                  <a:lnTo>
                    <a:pt x="24" y="55"/>
                  </a:lnTo>
                  <a:lnTo>
                    <a:pt x="22" y="56"/>
                  </a:lnTo>
                  <a:lnTo>
                    <a:pt x="22" y="58"/>
                  </a:lnTo>
                  <a:lnTo>
                    <a:pt x="21" y="59"/>
                  </a:lnTo>
                  <a:lnTo>
                    <a:pt x="21" y="61"/>
                  </a:lnTo>
                  <a:lnTo>
                    <a:pt x="19" y="62"/>
                  </a:lnTo>
                  <a:lnTo>
                    <a:pt x="19" y="64"/>
                  </a:lnTo>
                  <a:lnTo>
                    <a:pt x="18" y="67"/>
                  </a:lnTo>
                  <a:lnTo>
                    <a:pt x="18" y="68"/>
                  </a:lnTo>
                  <a:lnTo>
                    <a:pt x="16" y="70"/>
                  </a:lnTo>
                  <a:lnTo>
                    <a:pt x="15" y="71"/>
                  </a:lnTo>
                  <a:lnTo>
                    <a:pt x="15" y="73"/>
                  </a:lnTo>
                  <a:lnTo>
                    <a:pt x="13" y="75"/>
                  </a:lnTo>
                  <a:lnTo>
                    <a:pt x="13" y="77"/>
                  </a:lnTo>
                  <a:lnTo>
                    <a:pt x="12" y="80"/>
                  </a:lnTo>
                  <a:lnTo>
                    <a:pt x="12" y="81"/>
                  </a:lnTo>
                  <a:lnTo>
                    <a:pt x="10" y="83"/>
                  </a:lnTo>
                  <a:lnTo>
                    <a:pt x="10" y="86"/>
                  </a:lnTo>
                  <a:lnTo>
                    <a:pt x="9" y="87"/>
                  </a:lnTo>
                  <a:lnTo>
                    <a:pt x="9" y="90"/>
                  </a:lnTo>
                  <a:lnTo>
                    <a:pt x="9" y="92"/>
                  </a:lnTo>
                  <a:lnTo>
                    <a:pt x="7" y="93"/>
                  </a:lnTo>
                  <a:lnTo>
                    <a:pt x="7" y="96"/>
                  </a:lnTo>
                  <a:lnTo>
                    <a:pt x="6" y="98"/>
                  </a:lnTo>
                  <a:lnTo>
                    <a:pt x="6" y="101"/>
                  </a:lnTo>
                  <a:lnTo>
                    <a:pt x="6" y="104"/>
                  </a:lnTo>
                  <a:lnTo>
                    <a:pt x="5" y="105"/>
                  </a:lnTo>
                  <a:lnTo>
                    <a:pt x="5" y="108"/>
                  </a:lnTo>
                  <a:lnTo>
                    <a:pt x="5" y="110"/>
                  </a:lnTo>
                  <a:lnTo>
                    <a:pt x="3" y="113"/>
                  </a:lnTo>
                  <a:lnTo>
                    <a:pt x="3" y="114"/>
                  </a:lnTo>
                  <a:lnTo>
                    <a:pt x="3" y="117"/>
                  </a:lnTo>
                  <a:lnTo>
                    <a:pt x="3" y="120"/>
                  </a:lnTo>
                  <a:lnTo>
                    <a:pt x="2" y="123"/>
                  </a:lnTo>
                  <a:lnTo>
                    <a:pt x="2" y="125"/>
                  </a:lnTo>
                  <a:lnTo>
                    <a:pt x="2" y="128"/>
                  </a:lnTo>
                  <a:lnTo>
                    <a:pt x="2" y="131"/>
                  </a:lnTo>
                  <a:lnTo>
                    <a:pt x="0" y="134"/>
                  </a:lnTo>
                  <a:lnTo>
                    <a:pt x="0" y="135"/>
                  </a:lnTo>
                  <a:lnTo>
                    <a:pt x="0" y="138"/>
                  </a:lnTo>
                  <a:lnTo>
                    <a:pt x="0" y="141"/>
                  </a:lnTo>
                  <a:lnTo>
                    <a:pt x="0" y="144"/>
                  </a:lnTo>
                  <a:lnTo>
                    <a:pt x="0" y="147"/>
                  </a:lnTo>
                  <a:lnTo>
                    <a:pt x="0" y="150"/>
                  </a:lnTo>
                  <a:lnTo>
                    <a:pt x="0" y="153"/>
                  </a:lnTo>
                  <a:lnTo>
                    <a:pt x="0" y="156"/>
                  </a:lnTo>
                  <a:lnTo>
                    <a:pt x="0" y="159"/>
                  </a:lnTo>
                  <a:lnTo>
                    <a:pt x="0" y="162"/>
                  </a:lnTo>
                  <a:lnTo>
                    <a:pt x="0" y="165"/>
                  </a:lnTo>
                  <a:lnTo>
                    <a:pt x="0" y="168"/>
                  </a:lnTo>
                  <a:lnTo>
                    <a:pt x="0" y="169"/>
                  </a:lnTo>
                  <a:lnTo>
                    <a:pt x="0" y="171"/>
                  </a:lnTo>
                  <a:lnTo>
                    <a:pt x="0" y="172"/>
                  </a:lnTo>
                  <a:lnTo>
                    <a:pt x="0" y="175"/>
                  </a:lnTo>
                  <a:lnTo>
                    <a:pt x="2" y="175"/>
                  </a:lnTo>
                  <a:lnTo>
                    <a:pt x="2" y="177"/>
                  </a:lnTo>
                  <a:lnTo>
                    <a:pt x="2" y="178"/>
                  </a:lnTo>
                  <a:lnTo>
                    <a:pt x="2" y="180"/>
                  </a:lnTo>
                  <a:lnTo>
                    <a:pt x="2" y="180"/>
                  </a:lnTo>
                  <a:lnTo>
                    <a:pt x="3" y="181"/>
                  </a:lnTo>
                  <a:lnTo>
                    <a:pt x="3" y="183"/>
                  </a:lnTo>
                  <a:lnTo>
                    <a:pt x="3" y="184"/>
                  </a:lnTo>
                  <a:lnTo>
                    <a:pt x="5" y="186"/>
                  </a:lnTo>
                  <a:lnTo>
                    <a:pt x="5" y="187"/>
                  </a:lnTo>
                  <a:lnTo>
                    <a:pt x="5" y="189"/>
                  </a:lnTo>
                  <a:lnTo>
                    <a:pt x="6" y="189"/>
                  </a:lnTo>
                  <a:lnTo>
                    <a:pt x="6" y="190"/>
                  </a:lnTo>
                  <a:lnTo>
                    <a:pt x="7" y="192"/>
                  </a:lnTo>
                  <a:lnTo>
                    <a:pt x="7" y="193"/>
                  </a:lnTo>
                  <a:lnTo>
                    <a:pt x="9" y="194"/>
                  </a:lnTo>
                  <a:lnTo>
                    <a:pt x="9" y="196"/>
                  </a:lnTo>
                  <a:lnTo>
                    <a:pt x="10" y="197"/>
                  </a:lnTo>
                  <a:lnTo>
                    <a:pt x="10" y="199"/>
                  </a:lnTo>
                  <a:lnTo>
                    <a:pt x="12" y="200"/>
                  </a:lnTo>
                  <a:lnTo>
                    <a:pt x="12" y="202"/>
                  </a:lnTo>
                  <a:lnTo>
                    <a:pt x="13" y="203"/>
                  </a:lnTo>
                  <a:lnTo>
                    <a:pt x="15" y="205"/>
                  </a:lnTo>
                  <a:lnTo>
                    <a:pt x="15" y="206"/>
                  </a:lnTo>
                  <a:lnTo>
                    <a:pt x="16" y="206"/>
                  </a:lnTo>
                  <a:lnTo>
                    <a:pt x="18" y="208"/>
                  </a:lnTo>
                  <a:lnTo>
                    <a:pt x="19" y="209"/>
                  </a:lnTo>
                  <a:lnTo>
                    <a:pt x="21" y="211"/>
                  </a:lnTo>
                  <a:lnTo>
                    <a:pt x="22" y="212"/>
                  </a:lnTo>
                  <a:lnTo>
                    <a:pt x="24" y="214"/>
                  </a:lnTo>
                  <a:lnTo>
                    <a:pt x="24" y="215"/>
                  </a:lnTo>
                  <a:lnTo>
                    <a:pt x="25" y="215"/>
                  </a:lnTo>
                  <a:lnTo>
                    <a:pt x="27" y="217"/>
                  </a:lnTo>
                  <a:lnTo>
                    <a:pt x="28" y="218"/>
                  </a:lnTo>
                  <a:lnTo>
                    <a:pt x="30" y="220"/>
                  </a:lnTo>
                  <a:lnTo>
                    <a:pt x="33" y="221"/>
                  </a:lnTo>
                  <a:lnTo>
                    <a:pt x="34" y="221"/>
                  </a:lnTo>
                  <a:lnTo>
                    <a:pt x="36" y="223"/>
                  </a:lnTo>
                  <a:lnTo>
                    <a:pt x="37" y="224"/>
                  </a:lnTo>
                  <a:lnTo>
                    <a:pt x="39" y="226"/>
                  </a:lnTo>
                  <a:lnTo>
                    <a:pt x="42" y="226"/>
                  </a:lnTo>
                  <a:lnTo>
                    <a:pt x="43" y="227"/>
                  </a:lnTo>
                  <a:lnTo>
                    <a:pt x="45" y="227"/>
                  </a:lnTo>
                  <a:lnTo>
                    <a:pt x="48" y="229"/>
                  </a:lnTo>
                  <a:lnTo>
                    <a:pt x="49" y="230"/>
                  </a:lnTo>
                  <a:lnTo>
                    <a:pt x="52" y="230"/>
                  </a:lnTo>
                  <a:lnTo>
                    <a:pt x="54" y="232"/>
                  </a:lnTo>
                  <a:lnTo>
                    <a:pt x="57" y="232"/>
                  </a:lnTo>
                  <a:lnTo>
                    <a:pt x="58" y="233"/>
                  </a:lnTo>
                  <a:lnTo>
                    <a:pt x="61" y="233"/>
                  </a:lnTo>
                  <a:lnTo>
                    <a:pt x="64" y="233"/>
                  </a:lnTo>
                  <a:lnTo>
                    <a:pt x="66" y="235"/>
                  </a:lnTo>
                  <a:lnTo>
                    <a:pt x="69" y="235"/>
                  </a:lnTo>
                  <a:lnTo>
                    <a:pt x="72" y="236"/>
                  </a:lnTo>
                  <a:lnTo>
                    <a:pt x="74" y="236"/>
                  </a:lnTo>
                  <a:lnTo>
                    <a:pt x="76" y="236"/>
                  </a:lnTo>
                  <a:lnTo>
                    <a:pt x="136" y="238"/>
                  </a:lnTo>
                  <a:lnTo>
                    <a:pt x="134" y="233"/>
                  </a:lnTo>
                  <a:lnTo>
                    <a:pt x="76" y="233"/>
                  </a:lnTo>
                  <a:lnTo>
                    <a:pt x="76" y="232"/>
                  </a:lnTo>
                  <a:lnTo>
                    <a:pt x="74" y="232"/>
                  </a:lnTo>
                  <a:lnTo>
                    <a:pt x="74" y="232"/>
                  </a:lnTo>
                  <a:lnTo>
                    <a:pt x="73" y="232"/>
                  </a:lnTo>
                  <a:lnTo>
                    <a:pt x="72" y="232"/>
                  </a:lnTo>
                  <a:lnTo>
                    <a:pt x="70" y="232"/>
                  </a:lnTo>
                  <a:lnTo>
                    <a:pt x="69" y="230"/>
                  </a:lnTo>
                  <a:lnTo>
                    <a:pt x="69" y="230"/>
                  </a:lnTo>
                  <a:lnTo>
                    <a:pt x="67" y="230"/>
                  </a:lnTo>
                  <a:lnTo>
                    <a:pt x="66" y="230"/>
                  </a:lnTo>
                  <a:lnTo>
                    <a:pt x="64" y="230"/>
                  </a:lnTo>
                  <a:lnTo>
                    <a:pt x="64" y="229"/>
                  </a:lnTo>
                  <a:lnTo>
                    <a:pt x="63" y="229"/>
                  </a:lnTo>
                  <a:lnTo>
                    <a:pt x="61" y="229"/>
                  </a:lnTo>
                  <a:lnTo>
                    <a:pt x="60" y="229"/>
                  </a:lnTo>
                  <a:lnTo>
                    <a:pt x="58" y="227"/>
                  </a:lnTo>
                  <a:lnTo>
                    <a:pt x="57" y="227"/>
                  </a:lnTo>
                  <a:lnTo>
                    <a:pt x="55" y="227"/>
                  </a:lnTo>
                  <a:lnTo>
                    <a:pt x="54" y="226"/>
                  </a:lnTo>
                  <a:lnTo>
                    <a:pt x="52" y="226"/>
                  </a:lnTo>
                  <a:lnTo>
                    <a:pt x="51" y="226"/>
                  </a:lnTo>
                  <a:lnTo>
                    <a:pt x="49" y="224"/>
                  </a:lnTo>
                  <a:lnTo>
                    <a:pt x="48" y="224"/>
                  </a:lnTo>
                  <a:lnTo>
                    <a:pt x="46" y="223"/>
                  </a:lnTo>
                  <a:lnTo>
                    <a:pt x="45" y="223"/>
                  </a:lnTo>
                  <a:lnTo>
                    <a:pt x="43" y="221"/>
                  </a:lnTo>
                  <a:lnTo>
                    <a:pt x="42" y="221"/>
                  </a:lnTo>
                  <a:lnTo>
                    <a:pt x="40" y="220"/>
                  </a:lnTo>
                  <a:lnTo>
                    <a:pt x="39" y="218"/>
                  </a:lnTo>
                  <a:lnTo>
                    <a:pt x="37" y="218"/>
                  </a:lnTo>
                  <a:lnTo>
                    <a:pt x="36" y="217"/>
                  </a:lnTo>
                  <a:lnTo>
                    <a:pt x="34" y="215"/>
                  </a:lnTo>
                  <a:lnTo>
                    <a:pt x="33" y="215"/>
                  </a:lnTo>
                  <a:lnTo>
                    <a:pt x="30" y="214"/>
                  </a:lnTo>
                  <a:lnTo>
                    <a:pt x="30" y="212"/>
                  </a:lnTo>
                  <a:lnTo>
                    <a:pt x="28" y="211"/>
                  </a:lnTo>
                  <a:lnTo>
                    <a:pt x="27" y="209"/>
                  </a:lnTo>
                  <a:lnTo>
                    <a:pt x="25" y="209"/>
                  </a:lnTo>
                  <a:lnTo>
                    <a:pt x="24" y="208"/>
                  </a:lnTo>
                  <a:lnTo>
                    <a:pt x="22" y="206"/>
                  </a:lnTo>
                  <a:lnTo>
                    <a:pt x="21" y="205"/>
                  </a:lnTo>
                  <a:lnTo>
                    <a:pt x="19" y="203"/>
                  </a:lnTo>
                  <a:lnTo>
                    <a:pt x="18" y="202"/>
                  </a:lnTo>
                  <a:lnTo>
                    <a:pt x="16" y="200"/>
                  </a:lnTo>
                  <a:lnTo>
                    <a:pt x="15" y="197"/>
                  </a:lnTo>
                  <a:lnTo>
                    <a:pt x="15" y="197"/>
                  </a:lnTo>
                  <a:lnTo>
                    <a:pt x="13" y="194"/>
                  </a:lnTo>
                  <a:lnTo>
                    <a:pt x="12" y="193"/>
                  </a:lnTo>
                  <a:lnTo>
                    <a:pt x="12" y="192"/>
                  </a:lnTo>
                  <a:lnTo>
                    <a:pt x="10" y="190"/>
                  </a:lnTo>
                  <a:lnTo>
                    <a:pt x="9" y="187"/>
                  </a:lnTo>
                  <a:lnTo>
                    <a:pt x="9" y="186"/>
                  </a:lnTo>
                  <a:lnTo>
                    <a:pt x="7" y="183"/>
                  </a:lnTo>
                  <a:lnTo>
                    <a:pt x="7" y="181"/>
                  </a:lnTo>
                  <a:lnTo>
                    <a:pt x="6" y="180"/>
                  </a:lnTo>
                  <a:lnTo>
                    <a:pt x="6" y="177"/>
                  </a:lnTo>
                  <a:lnTo>
                    <a:pt x="6" y="174"/>
                  </a:lnTo>
                  <a:lnTo>
                    <a:pt x="5" y="172"/>
                  </a:lnTo>
                  <a:lnTo>
                    <a:pt x="5" y="171"/>
                  </a:lnTo>
                  <a:lnTo>
                    <a:pt x="5" y="169"/>
                  </a:lnTo>
                  <a:lnTo>
                    <a:pt x="5" y="168"/>
                  </a:lnTo>
                  <a:lnTo>
                    <a:pt x="5" y="166"/>
                  </a:lnTo>
                  <a:lnTo>
                    <a:pt x="5" y="165"/>
                  </a:lnTo>
                  <a:lnTo>
                    <a:pt x="5" y="163"/>
                  </a:lnTo>
                  <a:lnTo>
                    <a:pt x="5" y="162"/>
                  </a:lnTo>
                  <a:lnTo>
                    <a:pt x="5" y="160"/>
                  </a:lnTo>
                  <a:lnTo>
                    <a:pt x="5" y="157"/>
                  </a:lnTo>
                  <a:lnTo>
                    <a:pt x="5" y="156"/>
                  </a:lnTo>
                  <a:lnTo>
                    <a:pt x="5" y="154"/>
                  </a:lnTo>
                  <a:lnTo>
                    <a:pt x="5" y="153"/>
                  </a:lnTo>
                  <a:lnTo>
                    <a:pt x="5" y="150"/>
                  </a:lnTo>
                  <a:lnTo>
                    <a:pt x="5" y="148"/>
                  </a:lnTo>
                  <a:lnTo>
                    <a:pt x="5" y="147"/>
                  </a:lnTo>
                  <a:lnTo>
                    <a:pt x="5" y="145"/>
                  </a:lnTo>
                  <a:lnTo>
                    <a:pt x="5" y="142"/>
                  </a:lnTo>
                  <a:lnTo>
                    <a:pt x="5" y="141"/>
                  </a:lnTo>
                  <a:lnTo>
                    <a:pt x="6" y="138"/>
                  </a:lnTo>
                  <a:lnTo>
                    <a:pt x="6" y="136"/>
                  </a:lnTo>
                  <a:lnTo>
                    <a:pt x="6" y="134"/>
                  </a:lnTo>
                  <a:lnTo>
                    <a:pt x="6" y="132"/>
                  </a:lnTo>
                  <a:lnTo>
                    <a:pt x="6" y="131"/>
                  </a:lnTo>
                  <a:lnTo>
                    <a:pt x="6" y="128"/>
                  </a:lnTo>
                  <a:lnTo>
                    <a:pt x="6" y="126"/>
                  </a:lnTo>
                  <a:lnTo>
                    <a:pt x="7" y="123"/>
                  </a:lnTo>
                  <a:lnTo>
                    <a:pt x="7" y="122"/>
                  </a:lnTo>
                  <a:lnTo>
                    <a:pt x="7" y="119"/>
                  </a:lnTo>
                  <a:lnTo>
                    <a:pt x="9" y="117"/>
                  </a:lnTo>
                  <a:lnTo>
                    <a:pt x="9" y="114"/>
                  </a:lnTo>
                  <a:lnTo>
                    <a:pt x="9" y="113"/>
                  </a:lnTo>
                  <a:lnTo>
                    <a:pt x="9" y="110"/>
                  </a:lnTo>
                  <a:lnTo>
                    <a:pt x="10" y="108"/>
                  </a:lnTo>
                  <a:lnTo>
                    <a:pt x="10" y="105"/>
                  </a:lnTo>
                  <a:lnTo>
                    <a:pt x="10" y="104"/>
                  </a:lnTo>
                  <a:lnTo>
                    <a:pt x="12" y="101"/>
                  </a:lnTo>
                  <a:lnTo>
                    <a:pt x="12" y="99"/>
                  </a:lnTo>
                  <a:lnTo>
                    <a:pt x="13" y="96"/>
                  </a:lnTo>
                  <a:lnTo>
                    <a:pt x="13" y="95"/>
                  </a:lnTo>
                  <a:lnTo>
                    <a:pt x="13" y="92"/>
                  </a:lnTo>
                  <a:lnTo>
                    <a:pt x="15" y="89"/>
                  </a:lnTo>
                  <a:lnTo>
                    <a:pt x="15" y="87"/>
                  </a:lnTo>
                  <a:lnTo>
                    <a:pt x="16" y="84"/>
                  </a:lnTo>
                  <a:lnTo>
                    <a:pt x="18" y="83"/>
                  </a:lnTo>
                  <a:lnTo>
                    <a:pt x="18" y="80"/>
                  </a:lnTo>
                  <a:lnTo>
                    <a:pt x="19" y="77"/>
                  </a:lnTo>
                  <a:lnTo>
                    <a:pt x="19" y="75"/>
                  </a:lnTo>
                  <a:lnTo>
                    <a:pt x="21" y="73"/>
                  </a:lnTo>
                  <a:lnTo>
                    <a:pt x="22" y="71"/>
                  </a:lnTo>
                  <a:lnTo>
                    <a:pt x="22" y="68"/>
                  </a:lnTo>
                  <a:lnTo>
                    <a:pt x="24" y="67"/>
                  </a:lnTo>
                  <a:lnTo>
                    <a:pt x="25" y="64"/>
                  </a:lnTo>
                  <a:lnTo>
                    <a:pt x="25" y="62"/>
                  </a:lnTo>
                  <a:lnTo>
                    <a:pt x="27" y="59"/>
                  </a:lnTo>
                  <a:lnTo>
                    <a:pt x="28" y="58"/>
                  </a:lnTo>
                  <a:lnTo>
                    <a:pt x="30" y="55"/>
                  </a:lnTo>
                  <a:lnTo>
                    <a:pt x="30" y="53"/>
                  </a:lnTo>
                  <a:lnTo>
                    <a:pt x="33" y="50"/>
                  </a:lnTo>
                  <a:lnTo>
                    <a:pt x="33" y="49"/>
                  </a:lnTo>
                  <a:lnTo>
                    <a:pt x="34" y="46"/>
                  </a:lnTo>
                  <a:lnTo>
                    <a:pt x="36" y="44"/>
                  </a:lnTo>
                  <a:lnTo>
                    <a:pt x="37" y="43"/>
                  </a:lnTo>
                  <a:lnTo>
                    <a:pt x="39" y="40"/>
                  </a:lnTo>
                  <a:lnTo>
                    <a:pt x="40" y="38"/>
                  </a:lnTo>
                  <a:lnTo>
                    <a:pt x="42" y="37"/>
                  </a:lnTo>
                  <a:lnTo>
                    <a:pt x="43" y="34"/>
                  </a:lnTo>
                  <a:lnTo>
                    <a:pt x="45" y="32"/>
                  </a:lnTo>
                  <a:lnTo>
                    <a:pt x="46" y="31"/>
                  </a:lnTo>
                  <a:lnTo>
                    <a:pt x="49" y="29"/>
                  </a:lnTo>
                  <a:lnTo>
                    <a:pt x="51" y="28"/>
                  </a:lnTo>
                  <a:lnTo>
                    <a:pt x="52" y="26"/>
                  </a:lnTo>
                  <a:lnTo>
                    <a:pt x="55" y="25"/>
                  </a:lnTo>
                  <a:lnTo>
                    <a:pt x="55" y="23"/>
                  </a:lnTo>
                  <a:lnTo>
                    <a:pt x="57" y="22"/>
                  </a:lnTo>
                  <a:lnTo>
                    <a:pt x="58" y="22"/>
                  </a:lnTo>
                  <a:lnTo>
                    <a:pt x="60" y="22"/>
                  </a:lnTo>
                  <a:lnTo>
                    <a:pt x="60" y="20"/>
                  </a:lnTo>
                  <a:lnTo>
                    <a:pt x="61" y="20"/>
                  </a:lnTo>
                  <a:lnTo>
                    <a:pt x="63" y="19"/>
                  </a:lnTo>
                  <a:lnTo>
                    <a:pt x="64" y="19"/>
                  </a:lnTo>
                  <a:lnTo>
                    <a:pt x="64" y="17"/>
                  </a:lnTo>
                  <a:lnTo>
                    <a:pt x="66" y="17"/>
                  </a:lnTo>
                  <a:lnTo>
                    <a:pt x="67" y="16"/>
                  </a:lnTo>
                  <a:lnTo>
                    <a:pt x="69" y="16"/>
                  </a:lnTo>
                  <a:lnTo>
                    <a:pt x="69" y="16"/>
                  </a:lnTo>
                  <a:lnTo>
                    <a:pt x="70" y="15"/>
                  </a:lnTo>
                  <a:lnTo>
                    <a:pt x="72" y="15"/>
                  </a:lnTo>
                  <a:lnTo>
                    <a:pt x="72" y="13"/>
                  </a:lnTo>
                  <a:lnTo>
                    <a:pt x="73" y="13"/>
                  </a:lnTo>
                  <a:lnTo>
                    <a:pt x="74" y="13"/>
                  </a:lnTo>
                  <a:lnTo>
                    <a:pt x="76" y="12"/>
                  </a:lnTo>
                  <a:lnTo>
                    <a:pt x="77" y="12"/>
                  </a:lnTo>
                  <a:lnTo>
                    <a:pt x="79" y="12"/>
                  </a:lnTo>
                  <a:lnTo>
                    <a:pt x="79" y="10"/>
                  </a:lnTo>
                  <a:lnTo>
                    <a:pt x="80" y="10"/>
                  </a:lnTo>
                  <a:lnTo>
                    <a:pt x="80" y="10"/>
                  </a:lnTo>
                  <a:lnTo>
                    <a:pt x="82" y="9"/>
                  </a:lnTo>
                  <a:lnTo>
                    <a:pt x="83" y="9"/>
                  </a:lnTo>
                  <a:lnTo>
                    <a:pt x="85" y="9"/>
                  </a:lnTo>
                  <a:lnTo>
                    <a:pt x="85" y="9"/>
                  </a:lnTo>
                  <a:lnTo>
                    <a:pt x="88" y="7"/>
                  </a:lnTo>
                  <a:lnTo>
                    <a:pt x="89" y="7"/>
                  </a:lnTo>
                  <a:lnTo>
                    <a:pt x="91" y="7"/>
                  </a:lnTo>
                  <a:lnTo>
                    <a:pt x="92" y="6"/>
                  </a:lnTo>
                  <a:lnTo>
                    <a:pt x="95" y="6"/>
                  </a:lnTo>
                  <a:lnTo>
                    <a:pt x="97" y="6"/>
                  </a:lnTo>
                  <a:lnTo>
                    <a:pt x="98" y="6"/>
                  </a:lnTo>
                  <a:lnTo>
                    <a:pt x="100" y="6"/>
                  </a:lnTo>
                  <a:lnTo>
                    <a:pt x="100" y="6"/>
                  </a:lnTo>
                  <a:lnTo>
                    <a:pt x="101" y="6"/>
                  </a:lnTo>
                  <a:lnTo>
                    <a:pt x="103" y="1"/>
                  </a:lnTo>
                  <a:lnTo>
                    <a:pt x="103" y="1"/>
                  </a:lnTo>
                  <a:close/>
                </a:path>
              </a:pathLst>
            </a:custGeom>
            <a:solidFill>
              <a:srgbClr val="B34D1A"/>
            </a:solidFill>
            <a:ln w="9525">
              <a:noFill/>
              <a:round/>
              <a:headEnd/>
              <a:tailEnd/>
            </a:ln>
          </p:spPr>
          <p:txBody>
            <a:bodyPr>
              <a:prstTxWarp prst="textNoShape">
                <a:avLst/>
              </a:prstTxWarp>
            </a:bodyPr>
            <a:lstStyle/>
            <a:p>
              <a:endParaRPr lang="en-US"/>
            </a:p>
          </p:txBody>
        </p:sp>
        <p:sp>
          <p:nvSpPr>
            <p:cNvPr id="3840348" name="Freeform 348"/>
            <p:cNvSpPr>
              <a:spLocks/>
            </p:cNvSpPr>
            <p:nvPr/>
          </p:nvSpPr>
          <p:spPr bwMode="auto">
            <a:xfrm>
              <a:off x="2051" y="1481"/>
              <a:ext cx="201" cy="104"/>
            </a:xfrm>
            <a:custGeom>
              <a:avLst/>
              <a:gdLst/>
              <a:ahLst/>
              <a:cxnLst>
                <a:cxn ang="0">
                  <a:pos x="119" y="76"/>
                </a:cxn>
                <a:cxn ang="0">
                  <a:pos x="131" y="82"/>
                </a:cxn>
                <a:cxn ang="0">
                  <a:pos x="146" y="86"/>
                </a:cxn>
                <a:cxn ang="0">
                  <a:pos x="161" y="83"/>
                </a:cxn>
                <a:cxn ang="0">
                  <a:pos x="162" y="76"/>
                </a:cxn>
                <a:cxn ang="0">
                  <a:pos x="156" y="69"/>
                </a:cxn>
                <a:cxn ang="0">
                  <a:pos x="149" y="61"/>
                </a:cxn>
                <a:cxn ang="0">
                  <a:pos x="142" y="55"/>
                </a:cxn>
                <a:cxn ang="0">
                  <a:pos x="133" y="51"/>
                </a:cxn>
                <a:cxn ang="0">
                  <a:pos x="122" y="46"/>
                </a:cxn>
                <a:cxn ang="0">
                  <a:pos x="109" y="40"/>
                </a:cxn>
                <a:cxn ang="0">
                  <a:pos x="79" y="28"/>
                </a:cxn>
                <a:cxn ang="0">
                  <a:pos x="67" y="25"/>
                </a:cxn>
                <a:cxn ang="0">
                  <a:pos x="51" y="22"/>
                </a:cxn>
                <a:cxn ang="0">
                  <a:pos x="33" y="27"/>
                </a:cxn>
                <a:cxn ang="0">
                  <a:pos x="39" y="34"/>
                </a:cxn>
                <a:cxn ang="0">
                  <a:pos x="48" y="40"/>
                </a:cxn>
                <a:cxn ang="0">
                  <a:pos x="58" y="46"/>
                </a:cxn>
                <a:cxn ang="0">
                  <a:pos x="67" y="51"/>
                </a:cxn>
                <a:cxn ang="0">
                  <a:pos x="78" y="58"/>
                </a:cxn>
                <a:cxn ang="0">
                  <a:pos x="69" y="64"/>
                </a:cxn>
                <a:cxn ang="0">
                  <a:pos x="51" y="58"/>
                </a:cxn>
                <a:cxn ang="0">
                  <a:pos x="31" y="49"/>
                </a:cxn>
                <a:cxn ang="0">
                  <a:pos x="17" y="42"/>
                </a:cxn>
                <a:cxn ang="0">
                  <a:pos x="3" y="25"/>
                </a:cxn>
                <a:cxn ang="0">
                  <a:pos x="2" y="9"/>
                </a:cxn>
                <a:cxn ang="0">
                  <a:pos x="9" y="3"/>
                </a:cxn>
                <a:cxn ang="0">
                  <a:pos x="23" y="0"/>
                </a:cxn>
                <a:cxn ang="0">
                  <a:pos x="55" y="2"/>
                </a:cxn>
                <a:cxn ang="0">
                  <a:pos x="75" y="8"/>
                </a:cxn>
                <a:cxn ang="0">
                  <a:pos x="92" y="14"/>
                </a:cxn>
                <a:cxn ang="0">
                  <a:pos x="109" y="20"/>
                </a:cxn>
                <a:cxn ang="0">
                  <a:pos x="121" y="24"/>
                </a:cxn>
                <a:cxn ang="0">
                  <a:pos x="148" y="34"/>
                </a:cxn>
                <a:cxn ang="0">
                  <a:pos x="162" y="42"/>
                </a:cxn>
                <a:cxn ang="0">
                  <a:pos x="171" y="46"/>
                </a:cxn>
                <a:cxn ang="0">
                  <a:pos x="183" y="54"/>
                </a:cxn>
                <a:cxn ang="0">
                  <a:pos x="197" y="70"/>
                </a:cxn>
                <a:cxn ang="0">
                  <a:pos x="201" y="89"/>
                </a:cxn>
                <a:cxn ang="0">
                  <a:pos x="195" y="97"/>
                </a:cxn>
                <a:cxn ang="0">
                  <a:pos x="185" y="103"/>
                </a:cxn>
                <a:cxn ang="0">
                  <a:pos x="156" y="103"/>
                </a:cxn>
                <a:cxn ang="0">
                  <a:pos x="134" y="95"/>
                </a:cxn>
                <a:cxn ang="0">
                  <a:pos x="122" y="88"/>
                </a:cxn>
                <a:cxn ang="0">
                  <a:pos x="115" y="73"/>
                </a:cxn>
              </a:cxnLst>
              <a:rect l="0" t="0" r="r" b="b"/>
              <a:pathLst>
                <a:path w="201" h="104">
                  <a:moveTo>
                    <a:pt x="115" y="73"/>
                  </a:moveTo>
                  <a:lnTo>
                    <a:pt x="119" y="76"/>
                  </a:lnTo>
                  <a:lnTo>
                    <a:pt x="125" y="79"/>
                  </a:lnTo>
                  <a:lnTo>
                    <a:pt x="131" y="82"/>
                  </a:lnTo>
                  <a:lnTo>
                    <a:pt x="139" y="85"/>
                  </a:lnTo>
                  <a:lnTo>
                    <a:pt x="146" y="86"/>
                  </a:lnTo>
                  <a:lnTo>
                    <a:pt x="158" y="86"/>
                  </a:lnTo>
                  <a:lnTo>
                    <a:pt x="161" y="83"/>
                  </a:lnTo>
                  <a:lnTo>
                    <a:pt x="162" y="81"/>
                  </a:lnTo>
                  <a:lnTo>
                    <a:pt x="162" y="76"/>
                  </a:lnTo>
                  <a:lnTo>
                    <a:pt x="159" y="72"/>
                  </a:lnTo>
                  <a:lnTo>
                    <a:pt x="156" y="69"/>
                  </a:lnTo>
                  <a:lnTo>
                    <a:pt x="154" y="64"/>
                  </a:lnTo>
                  <a:lnTo>
                    <a:pt x="149" y="61"/>
                  </a:lnTo>
                  <a:lnTo>
                    <a:pt x="145" y="58"/>
                  </a:lnTo>
                  <a:lnTo>
                    <a:pt x="142" y="55"/>
                  </a:lnTo>
                  <a:lnTo>
                    <a:pt x="139" y="54"/>
                  </a:lnTo>
                  <a:lnTo>
                    <a:pt x="133" y="51"/>
                  </a:lnTo>
                  <a:lnTo>
                    <a:pt x="128" y="49"/>
                  </a:lnTo>
                  <a:lnTo>
                    <a:pt x="122" y="46"/>
                  </a:lnTo>
                  <a:lnTo>
                    <a:pt x="115" y="43"/>
                  </a:lnTo>
                  <a:lnTo>
                    <a:pt x="109" y="40"/>
                  </a:lnTo>
                  <a:lnTo>
                    <a:pt x="94" y="34"/>
                  </a:lnTo>
                  <a:lnTo>
                    <a:pt x="79" y="28"/>
                  </a:lnTo>
                  <a:lnTo>
                    <a:pt x="73" y="27"/>
                  </a:lnTo>
                  <a:lnTo>
                    <a:pt x="67" y="25"/>
                  </a:lnTo>
                  <a:lnTo>
                    <a:pt x="61" y="24"/>
                  </a:lnTo>
                  <a:lnTo>
                    <a:pt x="51" y="22"/>
                  </a:lnTo>
                  <a:lnTo>
                    <a:pt x="37" y="22"/>
                  </a:lnTo>
                  <a:lnTo>
                    <a:pt x="33" y="27"/>
                  </a:lnTo>
                  <a:lnTo>
                    <a:pt x="33" y="30"/>
                  </a:lnTo>
                  <a:lnTo>
                    <a:pt x="39" y="34"/>
                  </a:lnTo>
                  <a:lnTo>
                    <a:pt x="42" y="36"/>
                  </a:lnTo>
                  <a:lnTo>
                    <a:pt x="48" y="40"/>
                  </a:lnTo>
                  <a:lnTo>
                    <a:pt x="55" y="43"/>
                  </a:lnTo>
                  <a:lnTo>
                    <a:pt x="58" y="46"/>
                  </a:lnTo>
                  <a:lnTo>
                    <a:pt x="61" y="48"/>
                  </a:lnTo>
                  <a:lnTo>
                    <a:pt x="67" y="51"/>
                  </a:lnTo>
                  <a:lnTo>
                    <a:pt x="73" y="55"/>
                  </a:lnTo>
                  <a:lnTo>
                    <a:pt x="78" y="58"/>
                  </a:lnTo>
                  <a:lnTo>
                    <a:pt x="76" y="67"/>
                  </a:lnTo>
                  <a:lnTo>
                    <a:pt x="69" y="64"/>
                  </a:lnTo>
                  <a:lnTo>
                    <a:pt x="61" y="61"/>
                  </a:lnTo>
                  <a:lnTo>
                    <a:pt x="51" y="58"/>
                  </a:lnTo>
                  <a:lnTo>
                    <a:pt x="40" y="54"/>
                  </a:lnTo>
                  <a:lnTo>
                    <a:pt x="31" y="49"/>
                  </a:lnTo>
                  <a:lnTo>
                    <a:pt x="23" y="46"/>
                  </a:lnTo>
                  <a:lnTo>
                    <a:pt x="17" y="42"/>
                  </a:lnTo>
                  <a:lnTo>
                    <a:pt x="9" y="36"/>
                  </a:lnTo>
                  <a:lnTo>
                    <a:pt x="3" y="25"/>
                  </a:lnTo>
                  <a:lnTo>
                    <a:pt x="0" y="17"/>
                  </a:lnTo>
                  <a:lnTo>
                    <a:pt x="2" y="9"/>
                  </a:lnTo>
                  <a:lnTo>
                    <a:pt x="3" y="6"/>
                  </a:lnTo>
                  <a:lnTo>
                    <a:pt x="9" y="3"/>
                  </a:lnTo>
                  <a:lnTo>
                    <a:pt x="15" y="2"/>
                  </a:lnTo>
                  <a:lnTo>
                    <a:pt x="23" y="0"/>
                  </a:lnTo>
                  <a:lnTo>
                    <a:pt x="39" y="0"/>
                  </a:lnTo>
                  <a:lnTo>
                    <a:pt x="55" y="2"/>
                  </a:lnTo>
                  <a:lnTo>
                    <a:pt x="67" y="5"/>
                  </a:lnTo>
                  <a:lnTo>
                    <a:pt x="75" y="8"/>
                  </a:lnTo>
                  <a:lnTo>
                    <a:pt x="84" y="11"/>
                  </a:lnTo>
                  <a:lnTo>
                    <a:pt x="92" y="14"/>
                  </a:lnTo>
                  <a:lnTo>
                    <a:pt x="103" y="18"/>
                  </a:lnTo>
                  <a:lnTo>
                    <a:pt x="109" y="20"/>
                  </a:lnTo>
                  <a:lnTo>
                    <a:pt x="115" y="21"/>
                  </a:lnTo>
                  <a:lnTo>
                    <a:pt x="121" y="24"/>
                  </a:lnTo>
                  <a:lnTo>
                    <a:pt x="142" y="33"/>
                  </a:lnTo>
                  <a:lnTo>
                    <a:pt x="148" y="34"/>
                  </a:lnTo>
                  <a:lnTo>
                    <a:pt x="158" y="39"/>
                  </a:lnTo>
                  <a:lnTo>
                    <a:pt x="162" y="42"/>
                  </a:lnTo>
                  <a:lnTo>
                    <a:pt x="167" y="45"/>
                  </a:lnTo>
                  <a:lnTo>
                    <a:pt x="171" y="46"/>
                  </a:lnTo>
                  <a:lnTo>
                    <a:pt x="179" y="51"/>
                  </a:lnTo>
                  <a:lnTo>
                    <a:pt x="183" y="54"/>
                  </a:lnTo>
                  <a:lnTo>
                    <a:pt x="192" y="63"/>
                  </a:lnTo>
                  <a:lnTo>
                    <a:pt x="197" y="70"/>
                  </a:lnTo>
                  <a:lnTo>
                    <a:pt x="200" y="78"/>
                  </a:lnTo>
                  <a:lnTo>
                    <a:pt x="201" y="89"/>
                  </a:lnTo>
                  <a:lnTo>
                    <a:pt x="200" y="94"/>
                  </a:lnTo>
                  <a:lnTo>
                    <a:pt x="195" y="97"/>
                  </a:lnTo>
                  <a:lnTo>
                    <a:pt x="191" y="100"/>
                  </a:lnTo>
                  <a:lnTo>
                    <a:pt x="185" y="103"/>
                  </a:lnTo>
                  <a:lnTo>
                    <a:pt x="170" y="104"/>
                  </a:lnTo>
                  <a:lnTo>
                    <a:pt x="156" y="103"/>
                  </a:lnTo>
                  <a:lnTo>
                    <a:pt x="145" y="98"/>
                  </a:lnTo>
                  <a:lnTo>
                    <a:pt x="134" y="95"/>
                  </a:lnTo>
                  <a:lnTo>
                    <a:pt x="128" y="91"/>
                  </a:lnTo>
                  <a:lnTo>
                    <a:pt x="122" y="88"/>
                  </a:lnTo>
                  <a:lnTo>
                    <a:pt x="118" y="85"/>
                  </a:lnTo>
                  <a:lnTo>
                    <a:pt x="115" y="73"/>
                  </a:lnTo>
                  <a:close/>
                </a:path>
              </a:pathLst>
            </a:custGeom>
            <a:solidFill>
              <a:srgbClr val="FFCC00"/>
            </a:solidFill>
            <a:ln w="9525">
              <a:noFill/>
              <a:round/>
              <a:headEnd/>
              <a:tailEnd/>
            </a:ln>
          </p:spPr>
          <p:txBody>
            <a:bodyPr>
              <a:prstTxWarp prst="textNoShape">
                <a:avLst/>
              </a:prstTxWarp>
            </a:bodyPr>
            <a:lstStyle/>
            <a:p>
              <a:endParaRPr lang="en-US"/>
            </a:p>
          </p:txBody>
        </p:sp>
        <p:sp>
          <p:nvSpPr>
            <p:cNvPr id="3840349" name="Freeform 349"/>
            <p:cNvSpPr>
              <a:spLocks/>
            </p:cNvSpPr>
            <p:nvPr/>
          </p:nvSpPr>
          <p:spPr bwMode="auto">
            <a:xfrm>
              <a:off x="2142" y="1517"/>
              <a:ext cx="24" cy="24"/>
            </a:xfrm>
            <a:custGeom>
              <a:avLst/>
              <a:gdLst/>
              <a:ahLst/>
              <a:cxnLst>
                <a:cxn ang="0">
                  <a:pos x="21" y="16"/>
                </a:cxn>
                <a:cxn ang="0">
                  <a:pos x="24" y="15"/>
                </a:cxn>
                <a:cxn ang="0">
                  <a:pos x="21" y="12"/>
                </a:cxn>
                <a:cxn ang="0">
                  <a:pos x="24" y="7"/>
                </a:cxn>
                <a:cxn ang="0">
                  <a:pos x="19" y="7"/>
                </a:cxn>
                <a:cxn ang="0">
                  <a:pos x="18" y="1"/>
                </a:cxn>
                <a:cxn ang="0">
                  <a:pos x="12" y="4"/>
                </a:cxn>
                <a:cxn ang="0">
                  <a:pos x="9" y="0"/>
                </a:cxn>
                <a:cxn ang="0">
                  <a:pos x="6" y="4"/>
                </a:cxn>
                <a:cxn ang="0">
                  <a:pos x="1" y="4"/>
                </a:cxn>
                <a:cxn ang="0">
                  <a:pos x="3" y="9"/>
                </a:cxn>
                <a:cxn ang="0">
                  <a:pos x="0" y="12"/>
                </a:cxn>
                <a:cxn ang="0">
                  <a:pos x="3" y="15"/>
                </a:cxn>
                <a:cxn ang="0">
                  <a:pos x="1" y="19"/>
                </a:cxn>
                <a:cxn ang="0">
                  <a:pos x="4" y="18"/>
                </a:cxn>
                <a:cxn ang="0">
                  <a:pos x="7" y="22"/>
                </a:cxn>
                <a:cxn ang="0">
                  <a:pos x="10" y="21"/>
                </a:cxn>
                <a:cxn ang="0">
                  <a:pos x="12" y="24"/>
                </a:cxn>
                <a:cxn ang="0">
                  <a:pos x="15" y="21"/>
                </a:cxn>
                <a:cxn ang="0">
                  <a:pos x="18" y="22"/>
                </a:cxn>
                <a:cxn ang="0">
                  <a:pos x="21" y="16"/>
                </a:cxn>
              </a:cxnLst>
              <a:rect l="0" t="0" r="r" b="b"/>
              <a:pathLst>
                <a:path w="24" h="24">
                  <a:moveTo>
                    <a:pt x="21" y="16"/>
                  </a:moveTo>
                  <a:lnTo>
                    <a:pt x="24" y="15"/>
                  </a:lnTo>
                  <a:lnTo>
                    <a:pt x="21" y="12"/>
                  </a:lnTo>
                  <a:lnTo>
                    <a:pt x="24" y="7"/>
                  </a:lnTo>
                  <a:lnTo>
                    <a:pt x="19" y="7"/>
                  </a:lnTo>
                  <a:lnTo>
                    <a:pt x="18" y="1"/>
                  </a:lnTo>
                  <a:lnTo>
                    <a:pt x="12" y="4"/>
                  </a:lnTo>
                  <a:lnTo>
                    <a:pt x="9" y="0"/>
                  </a:lnTo>
                  <a:lnTo>
                    <a:pt x="6" y="4"/>
                  </a:lnTo>
                  <a:lnTo>
                    <a:pt x="1" y="4"/>
                  </a:lnTo>
                  <a:lnTo>
                    <a:pt x="3" y="9"/>
                  </a:lnTo>
                  <a:lnTo>
                    <a:pt x="0" y="12"/>
                  </a:lnTo>
                  <a:lnTo>
                    <a:pt x="3" y="15"/>
                  </a:lnTo>
                  <a:lnTo>
                    <a:pt x="1" y="19"/>
                  </a:lnTo>
                  <a:lnTo>
                    <a:pt x="4" y="18"/>
                  </a:lnTo>
                  <a:lnTo>
                    <a:pt x="7" y="22"/>
                  </a:lnTo>
                  <a:lnTo>
                    <a:pt x="10" y="21"/>
                  </a:lnTo>
                  <a:lnTo>
                    <a:pt x="12" y="24"/>
                  </a:lnTo>
                  <a:lnTo>
                    <a:pt x="15" y="21"/>
                  </a:lnTo>
                  <a:lnTo>
                    <a:pt x="18" y="22"/>
                  </a:lnTo>
                  <a:lnTo>
                    <a:pt x="21" y="16"/>
                  </a:lnTo>
                  <a:close/>
                </a:path>
              </a:pathLst>
            </a:custGeom>
            <a:solidFill>
              <a:srgbClr val="FFCC00"/>
            </a:solidFill>
            <a:ln w="9525">
              <a:noFill/>
              <a:round/>
              <a:headEnd/>
              <a:tailEnd/>
            </a:ln>
          </p:spPr>
          <p:txBody>
            <a:bodyPr>
              <a:prstTxWarp prst="textNoShape">
                <a:avLst/>
              </a:prstTxWarp>
            </a:bodyPr>
            <a:lstStyle/>
            <a:p>
              <a:endParaRPr lang="en-US"/>
            </a:p>
          </p:txBody>
        </p:sp>
        <p:sp>
          <p:nvSpPr>
            <p:cNvPr id="3840350" name="Freeform 350"/>
            <p:cNvSpPr>
              <a:spLocks/>
            </p:cNvSpPr>
            <p:nvPr/>
          </p:nvSpPr>
          <p:spPr bwMode="auto">
            <a:xfrm>
              <a:off x="2069" y="1474"/>
              <a:ext cx="174" cy="107"/>
            </a:xfrm>
            <a:custGeom>
              <a:avLst/>
              <a:gdLst/>
              <a:ahLst/>
              <a:cxnLst>
                <a:cxn ang="0">
                  <a:pos x="140" y="46"/>
                </a:cxn>
                <a:cxn ang="0">
                  <a:pos x="150" y="40"/>
                </a:cxn>
                <a:cxn ang="0">
                  <a:pos x="158" y="35"/>
                </a:cxn>
                <a:cxn ang="0">
                  <a:pos x="167" y="28"/>
                </a:cxn>
                <a:cxn ang="0">
                  <a:pos x="174" y="18"/>
                </a:cxn>
                <a:cxn ang="0">
                  <a:pos x="171" y="6"/>
                </a:cxn>
                <a:cxn ang="0">
                  <a:pos x="165" y="1"/>
                </a:cxn>
                <a:cxn ang="0">
                  <a:pos x="150" y="0"/>
                </a:cxn>
                <a:cxn ang="0">
                  <a:pos x="127" y="4"/>
                </a:cxn>
                <a:cxn ang="0">
                  <a:pos x="110" y="12"/>
                </a:cxn>
                <a:cxn ang="0">
                  <a:pos x="83" y="24"/>
                </a:cxn>
                <a:cxn ang="0">
                  <a:pos x="74" y="29"/>
                </a:cxn>
                <a:cxn ang="0">
                  <a:pos x="63" y="35"/>
                </a:cxn>
                <a:cxn ang="0">
                  <a:pos x="52" y="41"/>
                </a:cxn>
                <a:cxn ang="0">
                  <a:pos x="42" y="47"/>
                </a:cxn>
                <a:cxn ang="0">
                  <a:pos x="34" y="52"/>
                </a:cxn>
                <a:cxn ang="0">
                  <a:pos x="22" y="62"/>
                </a:cxn>
                <a:cxn ang="0">
                  <a:pos x="12" y="71"/>
                </a:cxn>
                <a:cxn ang="0">
                  <a:pos x="5" y="82"/>
                </a:cxn>
                <a:cxn ang="0">
                  <a:pos x="2" y="98"/>
                </a:cxn>
                <a:cxn ang="0">
                  <a:pos x="6" y="105"/>
                </a:cxn>
                <a:cxn ang="0">
                  <a:pos x="15" y="107"/>
                </a:cxn>
                <a:cxn ang="0">
                  <a:pos x="40" y="101"/>
                </a:cxn>
                <a:cxn ang="0">
                  <a:pos x="58" y="93"/>
                </a:cxn>
                <a:cxn ang="0">
                  <a:pos x="67" y="89"/>
                </a:cxn>
                <a:cxn ang="0">
                  <a:pos x="77" y="85"/>
                </a:cxn>
                <a:cxn ang="0">
                  <a:pos x="88" y="79"/>
                </a:cxn>
                <a:cxn ang="0">
                  <a:pos x="97" y="73"/>
                </a:cxn>
                <a:cxn ang="0">
                  <a:pos x="103" y="68"/>
                </a:cxn>
                <a:cxn ang="0">
                  <a:pos x="110" y="65"/>
                </a:cxn>
                <a:cxn ang="0">
                  <a:pos x="100" y="62"/>
                </a:cxn>
                <a:cxn ang="0">
                  <a:pos x="88" y="68"/>
                </a:cxn>
                <a:cxn ang="0">
                  <a:pos x="76" y="73"/>
                </a:cxn>
                <a:cxn ang="0">
                  <a:pos x="64" y="79"/>
                </a:cxn>
                <a:cxn ang="0">
                  <a:pos x="52" y="83"/>
                </a:cxn>
                <a:cxn ang="0">
                  <a:pos x="37" y="88"/>
                </a:cxn>
                <a:cxn ang="0">
                  <a:pos x="31" y="83"/>
                </a:cxn>
                <a:cxn ang="0">
                  <a:pos x="36" y="77"/>
                </a:cxn>
                <a:cxn ang="0">
                  <a:pos x="45" y="68"/>
                </a:cxn>
                <a:cxn ang="0">
                  <a:pos x="57" y="59"/>
                </a:cxn>
                <a:cxn ang="0">
                  <a:pos x="67" y="52"/>
                </a:cxn>
                <a:cxn ang="0">
                  <a:pos x="73" y="47"/>
                </a:cxn>
                <a:cxn ang="0">
                  <a:pos x="86" y="40"/>
                </a:cxn>
                <a:cxn ang="0">
                  <a:pos x="95" y="34"/>
                </a:cxn>
                <a:cxn ang="0">
                  <a:pos x="106" y="29"/>
                </a:cxn>
                <a:cxn ang="0">
                  <a:pos x="121" y="22"/>
                </a:cxn>
                <a:cxn ang="0">
                  <a:pos x="131" y="19"/>
                </a:cxn>
                <a:cxn ang="0">
                  <a:pos x="141" y="22"/>
                </a:cxn>
                <a:cxn ang="0">
                  <a:pos x="137" y="28"/>
                </a:cxn>
                <a:cxn ang="0">
                  <a:pos x="130" y="34"/>
                </a:cxn>
                <a:cxn ang="0">
                  <a:pos x="119" y="40"/>
                </a:cxn>
                <a:cxn ang="0">
                  <a:pos x="134" y="49"/>
                </a:cxn>
              </a:cxnLst>
              <a:rect l="0" t="0" r="r" b="b"/>
              <a:pathLst>
                <a:path w="174" h="107">
                  <a:moveTo>
                    <a:pt x="134" y="49"/>
                  </a:moveTo>
                  <a:lnTo>
                    <a:pt x="140" y="46"/>
                  </a:lnTo>
                  <a:lnTo>
                    <a:pt x="146" y="41"/>
                  </a:lnTo>
                  <a:lnTo>
                    <a:pt x="150" y="40"/>
                  </a:lnTo>
                  <a:lnTo>
                    <a:pt x="153" y="37"/>
                  </a:lnTo>
                  <a:lnTo>
                    <a:pt x="158" y="35"/>
                  </a:lnTo>
                  <a:lnTo>
                    <a:pt x="161" y="32"/>
                  </a:lnTo>
                  <a:lnTo>
                    <a:pt x="167" y="28"/>
                  </a:lnTo>
                  <a:lnTo>
                    <a:pt x="173" y="22"/>
                  </a:lnTo>
                  <a:lnTo>
                    <a:pt x="174" y="18"/>
                  </a:lnTo>
                  <a:lnTo>
                    <a:pt x="173" y="9"/>
                  </a:lnTo>
                  <a:lnTo>
                    <a:pt x="171" y="6"/>
                  </a:lnTo>
                  <a:lnTo>
                    <a:pt x="168" y="4"/>
                  </a:lnTo>
                  <a:lnTo>
                    <a:pt x="165" y="1"/>
                  </a:lnTo>
                  <a:lnTo>
                    <a:pt x="161" y="1"/>
                  </a:lnTo>
                  <a:lnTo>
                    <a:pt x="150" y="0"/>
                  </a:lnTo>
                  <a:lnTo>
                    <a:pt x="136" y="1"/>
                  </a:lnTo>
                  <a:lnTo>
                    <a:pt x="127" y="4"/>
                  </a:lnTo>
                  <a:lnTo>
                    <a:pt x="119" y="7"/>
                  </a:lnTo>
                  <a:lnTo>
                    <a:pt x="110" y="12"/>
                  </a:lnTo>
                  <a:lnTo>
                    <a:pt x="97" y="18"/>
                  </a:lnTo>
                  <a:lnTo>
                    <a:pt x="83" y="24"/>
                  </a:lnTo>
                  <a:lnTo>
                    <a:pt x="79" y="27"/>
                  </a:lnTo>
                  <a:lnTo>
                    <a:pt x="74" y="29"/>
                  </a:lnTo>
                  <a:lnTo>
                    <a:pt x="69" y="32"/>
                  </a:lnTo>
                  <a:lnTo>
                    <a:pt x="63" y="35"/>
                  </a:lnTo>
                  <a:lnTo>
                    <a:pt x="55" y="40"/>
                  </a:lnTo>
                  <a:lnTo>
                    <a:pt x="52" y="41"/>
                  </a:lnTo>
                  <a:lnTo>
                    <a:pt x="49" y="43"/>
                  </a:lnTo>
                  <a:lnTo>
                    <a:pt x="42" y="47"/>
                  </a:lnTo>
                  <a:lnTo>
                    <a:pt x="39" y="50"/>
                  </a:lnTo>
                  <a:lnTo>
                    <a:pt x="34" y="52"/>
                  </a:lnTo>
                  <a:lnTo>
                    <a:pt x="31" y="55"/>
                  </a:lnTo>
                  <a:lnTo>
                    <a:pt x="22" y="62"/>
                  </a:lnTo>
                  <a:lnTo>
                    <a:pt x="16" y="67"/>
                  </a:lnTo>
                  <a:lnTo>
                    <a:pt x="12" y="71"/>
                  </a:lnTo>
                  <a:lnTo>
                    <a:pt x="7" y="77"/>
                  </a:lnTo>
                  <a:lnTo>
                    <a:pt x="5" y="82"/>
                  </a:lnTo>
                  <a:lnTo>
                    <a:pt x="0" y="90"/>
                  </a:lnTo>
                  <a:lnTo>
                    <a:pt x="2" y="98"/>
                  </a:lnTo>
                  <a:lnTo>
                    <a:pt x="5" y="104"/>
                  </a:lnTo>
                  <a:lnTo>
                    <a:pt x="6" y="105"/>
                  </a:lnTo>
                  <a:lnTo>
                    <a:pt x="9" y="105"/>
                  </a:lnTo>
                  <a:lnTo>
                    <a:pt x="15" y="107"/>
                  </a:lnTo>
                  <a:lnTo>
                    <a:pt x="31" y="104"/>
                  </a:lnTo>
                  <a:lnTo>
                    <a:pt x="40" y="101"/>
                  </a:lnTo>
                  <a:lnTo>
                    <a:pt x="48" y="98"/>
                  </a:lnTo>
                  <a:lnTo>
                    <a:pt x="58" y="93"/>
                  </a:lnTo>
                  <a:lnTo>
                    <a:pt x="63" y="92"/>
                  </a:lnTo>
                  <a:lnTo>
                    <a:pt x="67" y="89"/>
                  </a:lnTo>
                  <a:lnTo>
                    <a:pt x="73" y="86"/>
                  </a:lnTo>
                  <a:lnTo>
                    <a:pt x="77" y="85"/>
                  </a:lnTo>
                  <a:lnTo>
                    <a:pt x="83" y="82"/>
                  </a:lnTo>
                  <a:lnTo>
                    <a:pt x="88" y="79"/>
                  </a:lnTo>
                  <a:lnTo>
                    <a:pt x="92" y="76"/>
                  </a:lnTo>
                  <a:lnTo>
                    <a:pt x="97" y="73"/>
                  </a:lnTo>
                  <a:lnTo>
                    <a:pt x="100" y="71"/>
                  </a:lnTo>
                  <a:lnTo>
                    <a:pt x="103" y="68"/>
                  </a:lnTo>
                  <a:lnTo>
                    <a:pt x="107" y="65"/>
                  </a:lnTo>
                  <a:lnTo>
                    <a:pt x="110" y="65"/>
                  </a:lnTo>
                  <a:lnTo>
                    <a:pt x="103" y="61"/>
                  </a:lnTo>
                  <a:lnTo>
                    <a:pt x="100" y="62"/>
                  </a:lnTo>
                  <a:lnTo>
                    <a:pt x="92" y="65"/>
                  </a:lnTo>
                  <a:lnTo>
                    <a:pt x="88" y="68"/>
                  </a:lnTo>
                  <a:lnTo>
                    <a:pt x="82" y="70"/>
                  </a:lnTo>
                  <a:lnTo>
                    <a:pt x="76" y="73"/>
                  </a:lnTo>
                  <a:lnTo>
                    <a:pt x="70" y="76"/>
                  </a:lnTo>
                  <a:lnTo>
                    <a:pt x="64" y="79"/>
                  </a:lnTo>
                  <a:lnTo>
                    <a:pt x="58" y="80"/>
                  </a:lnTo>
                  <a:lnTo>
                    <a:pt x="52" y="83"/>
                  </a:lnTo>
                  <a:lnTo>
                    <a:pt x="46" y="85"/>
                  </a:lnTo>
                  <a:lnTo>
                    <a:pt x="37" y="88"/>
                  </a:lnTo>
                  <a:lnTo>
                    <a:pt x="31" y="88"/>
                  </a:lnTo>
                  <a:lnTo>
                    <a:pt x="31" y="83"/>
                  </a:lnTo>
                  <a:lnTo>
                    <a:pt x="33" y="80"/>
                  </a:lnTo>
                  <a:lnTo>
                    <a:pt x="36" y="77"/>
                  </a:lnTo>
                  <a:lnTo>
                    <a:pt x="40" y="73"/>
                  </a:lnTo>
                  <a:lnTo>
                    <a:pt x="45" y="68"/>
                  </a:lnTo>
                  <a:lnTo>
                    <a:pt x="51" y="64"/>
                  </a:lnTo>
                  <a:lnTo>
                    <a:pt x="57" y="59"/>
                  </a:lnTo>
                  <a:lnTo>
                    <a:pt x="60" y="58"/>
                  </a:lnTo>
                  <a:lnTo>
                    <a:pt x="67" y="52"/>
                  </a:lnTo>
                  <a:lnTo>
                    <a:pt x="70" y="50"/>
                  </a:lnTo>
                  <a:lnTo>
                    <a:pt x="73" y="47"/>
                  </a:lnTo>
                  <a:lnTo>
                    <a:pt x="80" y="43"/>
                  </a:lnTo>
                  <a:lnTo>
                    <a:pt x="86" y="40"/>
                  </a:lnTo>
                  <a:lnTo>
                    <a:pt x="89" y="37"/>
                  </a:lnTo>
                  <a:lnTo>
                    <a:pt x="95" y="34"/>
                  </a:lnTo>
                  <a:lnTo>
                    <a:pt x="101" y="31"/>
                  </a:lnTo>
                  <a:lnTo>
                    <a:pt x="106" y="29"/>
                  </a:lnTo>
                  <a:lnTo>
                    <a:pt x="115" y="25"/>
                  </a:lnTo>
                  <a:lnTo>
                    <a:pt x="121" y="22"/>
                  </a:lnTo>
                  <a:lnTo>
                    <a:pt x="127" y="21"/>
                  </a:lnTo>
                  <a:lnTo>
                    <a:pt x="131" y="19"/>
                  </a:lnTo>
                  <a:lnTo>
                    <a:pt x="137" y="19"/>
                  </a:lnTo>
                  <a:lnTo>
                    <a:pt x="141" y="22"/>
                  </a:lnTo>
                  <a:lnTo>
                    <a:pt x="140" y="25"/>
                  </a:lnTo>
                  <a:lnTo>
                    <a:pt x="137" y="28"/>
                  </a:lnTo>
                  <a:lnTo>
                    <a:pt x="134" y="31"/>
                  </a:lnTo>
                  <a:lnTo>
                    <a:pt x="130" y="34"/>
                  </a:lnTo>
                  <a:lnTo>
                    <a:pt x="124" y="37"/>
                  </a:lnTo>
                  <a:lnTo>
                    <a:pt x="119" y="40"/>
                  </a:lnTo>
                  <a:lnTo>
                    <a:pt x="116" y="41"/>
                  </a:lnTo>
                  <a:lnTo>
                    <a:pt x="134" y="49"/>
                  </a:lnTo>
                  <a:close/>
                </a:path>
              </a:pathLst>
            </a:custGeom>
            <a:solidFill>
              <a:srgbClr val="FFCC00"/>
            </a:solidFill>
            <a:ln w="9525">
              <a:noFill/>
              <a:round/>
              <a:headEnd/>
              <a:tailEnd/>
            </a:ln>
          </p:spPr>
          <p:txBody>
            <a:bodyPr>
              <a:prstTxWarp prst="textNoShape">
                <a:avLst/>
              </a:prstTxWarp>
            </a:bodyPr>
            <a:lstStyle/>
            <a:p>
              <a:endParaRPr lang="en-US"/>
            </a:p>
          </p:txBody>
        </p:sp>
        <p:sp>
          <p:nvSpPr>
            <p:cNvPr id="3840351" name="Freeform 351"/>
            <p:cNvSpPr>
              <a:spLocks/>
            </p:cNvSpPr>
            <p:nvPr/>
          </p:nvSpPr>
          <p:spPr bwMode="auto">
            <a:xfrm>
              <a:off x="2059" y="1487"/>
              <a:ext cx="181" cy="89"/>
            </a:xfrm>
            <a:custGeom>
              <a:avLst/>
              <a:gdLst/>
              <a:ahLst/>
              <a:cxnLst>
                <a:cxn ang="0">
                  <a:pos x="165" y="89"/>
                </a:cxn>
                <a:cxn ang="0">
                  <a:pos x="180" y="80"/>
                </a:cxn>
                <a:cxn ang="0">
                  <a:pos x="180" y="69"/>
                </a:cxn>
                <a:cxn ang="0">
                  <a:pos x="174" y="61"/>
                </a:cxn>
                <a:cxn ang="0">
                  <a:pos x="165" y="54"/>
                </a:cxn>
                <a:cxn ang="0">
                  <a:pos x="157" y="49"/>
                </a:cxn>
                <a:cxn ang="0">
                  <a:pos x="150" y="43"/>
                </a:cxn>
                <a:cxn ang="0">
                  <a:pos x="141" y="39"/>
                </a:cxn>
                <a:cxn ang="0">
                  <a:pos x="132" y="34"/>
                </a:cxn>
                <a:cxn ang="0">
                  <a:pos x="116" y="27"/>
                </a:cxn>
                <a:cxn ang="0">
                  <a:pos x="89" y="15"/>
                </a:cxn>
                <a:cxn ang="0">
                  <a:pos x="74" y="9"/>
                </a:cxn>
                <a:cxn ang="0">
                  <a:pos x="53" y="3"/>
                </a:cxn>
                <a:cxn ang="0">
                  <a:pos x="26" y="0"/>
                </a:cxn>
                <a:cxn ang="0">
                  <a:pos x="6" y="3"/>
                </a:cxn>
                <a:cxn ang="0">
                  <a:pos x="0" y="14"/>
                </a:cxn>
                <a:cxn ang="0">
                  <a:pos x="4" y="24"/>
                </a:cxn>
                <a:cxn ang="0">
                  <a:pos x="10" y="31"/>
                </a:cxn>
                <a:cxn ang="0">
                  <a:pos x="20" y="39"/>
                </a:cxn>
                <a:cxn ang="0">
                  <a:pos x="32" y="45"/>
                </a:cxn>
                <a:cxn ang="0">
                  <a:pos x="49" y="52"/>
                </a:cxn>
                <a:cxn ang="0">
                  <a:pos x="61" y="55"/>
                </a:cxn>
                <a:cxn ang="0">
                  <a:pos x="65" y="52"/>
                </a:cxn>
                <a:cxn ang="0">
                  <a:pos x="52" y="46"/>
                </a:cxn>
                <a:cxn ang="0">
                  <a:pos x="44" y="42"/>
                </a:cxn>
                <a:cxn ang="0">
                  <a:pos x="35" y="37"/>
                </a:cxn>
                <a:cxn ang="0">
                  <a:pos x="28" y="31"/>
                </a:cxn>
                <a:cxn ang="0">
                  <a:pos x="17" y="21"/>
                </a:cxn>
                <a:cxn ang="0">
                  <a:pos x="17" y="14"/>
                </a:cxn>
                <a:cxn ang="0">
                  <a:pos x="28" y="11"/>
                </a:cxn>
                <a:cxn ang="0">
                  <a:pos x="61" y="15"/>
                </a:cxn>
                <a:cxn ang="0">
                  <a:pos x="74" y="19"/>
                </a:cxn>
                <a:cxn ang="0">
                  <a:pos x="90" y="25"/>
                </a:cxn>
                <a:cxn ang="0">
                  <a:pos x="105" y="31"/>
                </a:cxn>
                <a:cxn ang="0">
                  <a:pos x="119" y="37"/>
                </a:cxn>
                <a:cxn ang="0">
                  <a:pos x="132" y="45"/>
                </a:cxn>
                <a:cxn ang="0">
                  <a:pos x="144" y="51"/>
                </a:cxn>
                <a:cxn ang="0">
                  <a:pos x="153" y="58"/>
                </a:cxn>
                <a:cxn ang="0">
                  <a:pos x="162" y="69"/>
                </a:cxn>
                <a:cxn ang="0">
                  <a:pos x="160" y="82"/>
                </a:cxn>
                <a:cxn ang="0">
                  <a:pos x="156" y="85"/>
                </a:cxn>
                <a:cxn ang="0">
                  <a:pos x="140" y="85"/>
                </a:cxn>
                <a:cxn ang="0">
                  <a:pos x="122" y="77"/>
                </a:cxn>
                <a:cxn ang="0">
                  <a:pos x="119" y="82"/>
                </a:cxn>
                <a:cxn ang="0">
                  <a:pos x="126" y="85"/>
                </a:cxn>
                <a:cxn ang="0">
                  <a:pos x="141" y="89"/>
                </a:cxn>
              </a:cxnLst>
              <a:rect l="0" t="0" r="r" b="b"/>
              <a:pathLst>
                <a:path w="181" h="89">
                  <a:moveTo>
                    <a:pt x="159" y="89"/>
                  </a:moveTo>
                  <a:lnTo>
                    <a:pt x="165" y="89"/>
                  </a:lnTo>
                  <a:lnTo>
                    <a:pt x="175" y="83"/>
                  </a:lnTo>
                  <a:lnTo>
                    <a:pt x="180" y="80"/>
                  </a:lnTo>
                  <a:lnTo>
                    <a:pt x="181" y="75"/>
                  </a:lnTo>
                  <a:lnTo>
                    <a:pt x="180" y="69"/>
                  </a:lnTo>
                  <a:lnTo>
                    <a:pt x="177" y="64"/>
                  </a:lnTo>
                  <a:lnTo>
                    <a:pt x="174" y="61"/>
                  </a:lnTo>
                  <a:lnTo>
                    <a:pt x="168" y="57"/>
                  </a:lnTo>
                  <a:lnTo>
                    <a:pt x="165" y="54"/>
                  </a:lnTo>
                  <a:lnTo>
                    <a:pt x="162" y="51"/>
                  </a:lnTo>
                  <a:lnTo>
                    <a:pt x="157" y="49"/>
                  </a:lnTo>
                  <a:lnTo>
                    <a:pt x="154" y="46"/>
                  </a:lnTo>
                  <a:lnTo>
                    <a:pt x="150" y="43"/>
                  </a:lnTo>
                  <a:lnTo>
                    <a:pt x="146" y="42"/>
                  </a:lnTo>
                  <a:lnTo>
                    <a:pt x="141" y="39"/>
                  </a:lnTo>
                  <a:lnTo>
                    <a:pt x="137" y="36"/>
                  </a:lnTo>
                  <a:lnTo>
                    <a:pt x="132" y="34"/>
                  </a:lnTo>
                  <a:lnTo>
                    <a:pt x="126" y="31"/>
                  </a:lnTo>
                  <a:lnTo>
                    <a:pt x="116" y="27"/>
                  </a:lnTo>
                  <a:lnTo>
                    <a:pt x="105" y="21"/>
                  </a:lnTo>
                  <a:lnTo>
                    <a:pt x="89" y="15"/>
                  </a:lnTo>
                  <a:lnTo>
                    <a:pt x="84" y="14"/>
                  </a:lnTo>
                  <a:lnTo>
                    <a:pt x="74" y="9"/>
                  </a:lnTo>
                  <a:lnTo>
                    <a:pt x="64" y="6"/>
                  </a:lnTo>
                  <a:lnTo>
                    <a:pt x="53" y="3"/>
                  </a:lnTo>
                  <a:lnTo>
                    <a:pt x="44" y="2"/>
                  </a:lnTo>
                  <a:lnTo>
                    <a:pt x="26" y="0"/>
                  </a:lnTo>
                  <a:lnTo>
                    <a:pt x="15" y="2"/>
                  </a:lnTo>
                  <a:lnTo>
                    <a:pt x="6" y="3"/>
                  </a:lnTo>
                  <a:lnTo>
                    <a:pt x="1" y="8"/>
                  </a:lnTo>
                  <a:lnTo>
                    <a:pt x="0" y="14"/>
                  </a:lnTo>
                  <a:lnTo>
                    <a:pt x="1" y="19"/>
                  </a:lnTo>
                  <a:lnTo>
                    <a:pt x="4" y="24"/>
                  </a:lnTo>
                  <a:lnTo>
                    <a:pt x="7" y="28"/>
                  </a:lnTo>
                  <a:lnTo>
                    <a:pt x="10" y="31"/>
                  </a:lnTo>
                  <a:lnTo>
                    <a:pt x="16" y="36"/>
                  </a:lnTo>
                  <a:lnTo>
                    <a:pt x="20" y="39"/>
                  </a:lnTo>
                  <a:lnTo>
                    <a:pt x="25" y="42"/>
                  </a:lnTo>
                  <a:lnTo>
                    <a:pt x="32" y="45"/>
                  </a:lnTo>
                  <a:lnTo>
                    <a:pt x="41" y="49"/>
                  </a:lnTo>
                  <a:lnTo>
                    <a:pt x="49" y="52"/>
                  </a:lnTo>
                  <a:lnTo>
                    <a:pt x="55" y="54"/>
                  </a:lnTo>
                  <a:lnTo>
                    <a:pt x="61" y="55"/>
                  </a:lnTo>
                  <a:lnTo>
                    <a:pt x="65" y="57"/>
                  </a:lnTo>
                  <a:lnTo>
                    <a:pt x="65" y="52"/>
                  </a:lnTo>
                  <a:lnTo>
                    <a:pt x="59" y="49"/>
                  </a:lnTo>
                  <a:lnTo>
                    <a:pt x="52" y="46"/>
                  </a:lnTo>
                  <a:lnTo>
                    <a:pt x="47" y="45"/>
                  </a:lnTo>
                  <a:lnTo>
                    <a:pt x="44" y="42"/>
                  </a:lnTo>
                  <a:lnTo>
                    <a:pt x="40" y="40"/>
                  </a:lnTo>
                  <a:lnTo>
                    <a:pt x="35" y="37"/>
                  </a:lnTo>
                  <a:lnTo>
                    <a:pt x="31" y="34"/>
                  </a:lnTo>
                  <a:lnTo>
                    <a:pt x="28" y="31"/>
                  </a:lnTo>
                  <a:lnTo>
                    <a:pt x="22" y="27"/>
                  </a:lnTo>
                  <a:lnTo>
                    <a:pt x="17" y="21"/>
                  </a:lnTo>
                  <a:lnTo>
                    <a:pt x="16" y="16"/>
                  </a:lnTo>
                  <a:lnTo>
                    <a:pt x="17" y="14"/>
                  </a:lnTo>
                  <a:lnTo>
                    <a:pt x="22" y="11"/>
                  </a:lnTo>
                  <a:lnTo>
                    <a:pt x="28" y="11"/>
                  </a:lnTo>
                  <a:lnTo>
                    <a:pt x="47" y="12"/>
                  </a:lnTo>
                  <a:lnTo>
                    <a:pt x="61" y="15"/>
                  </a:lnTo>
                  <a:lnTo>
                    <a:pt x="67" y="18"/>
                  </a:lnTo>
                  <a:lnTo>
                    <a:pt x="74" y="19"/>
                  </a:lnTo>
                  <a:lnTo>
                    <a:pt x="82" y="22"/>
                  </a:lnTo>
                  <a:lnTo>
                    <a:pt x="90" y="25"/>
                  </a:lnTo>
                  <a:lnTo>
                    <a:pt x="98" y="28"/>
                  </a:lnTo>
                  <a:lnTo>
                    <a:pt x="105" y="31"/>
                  </a:lnTo>
                  <a:lnTo>
                    <a:pt x="113" y="34"/>
                  </a:lnTo>
                  <a:lnTo>
                    <a:pt x="119" y="37"/>
                  </a:lnTo>
                  <a:lnTo>
                    <a:pt x="126" y="42"/>
                  </a:lnTo>
                  <a:lnTo>
                    <a:pt x="132" y="45"/>
                  </a:lnTo>
                  <a:lnTo>
                    <a:pt x="138" y="48"/>
                  </a:lnTo>
                  <a:lnTo>
                    <a:pt x="144" y="51"/>
                  </a:lnTo>
                  <a:lnTo>
                    <a:pt x="148" y="54"/>
                  </a:lnTo>
                  <a:lnTo>
                    <a:pt x="153" y="58"/>
                  </a:lnTo>
                  <a:lnTo>
                    <a:pt x="159" y="64"/>
                  </a:lnTo>
                  <a:lnTo>
                    <a:pt x="162" y="69"/>
                  </a:lnTo>
                  <a:lnTo>
                    <a:pt x="162" y="77"/>
                  </a:lnTo>
                  <a:lnTo>
                    <a:pt x="160" y="82"/>
                  </a:lnTo>
                  <a:lnTo>
                    <a:pt x="159" y="83"/>
                  </a:lnTo>
                  <a:lnTo>
                    <a:pt x="156" y="85"/>
                  </a:lnTo>
                  <a:lnTo>
                    <a:pt x="150" y="85"/>
                  </a:lnTo>
                  <a:lnTo>
                    <a:pt x="140" y="85"/>
                  </a:lnTo>
                  <a:lnTo>
                    <a:pt x="129" y="82"/>
                  </a:lnTo>
                  <a:lnTo>
                    <a:pt x="122" y="77"/>
                  </a:lnTo>
                  <a:lnTo>
                    <a:pt x="119" y="76"/>
                  </a:lnTo>
                  <a:lnTo>
                    <a:pt x="119" y="82"/>
                  </a:lnTo>
                  <a:lnTo>
                    <a:pt x="120" y="82"/>
                  </a:lnTo>
                  <a:lnTo>
                    <a:pt x="126" y="85"/>
                  </a:lnTo>
                  <a:lnTo>
                    <a:pt x="135" y="88"/>
                  </a:lnTo>
                  <a:lnTo>
                    <a:pt x="141" y="89"/>
                  </a:lnTo>
                  <a:lnTo>
                    <a:pt x="159" y="89"/>
                  </a:lnTo>
                  <a:close/>
                </a:path>
              </a:pathLst>
            </a:custGeom>
            <a:solidFill>
              <a:srgbClr val="8989A8"/>
            </a:solidFill>
            <a:ln w="9525">
              <a:noFill/>
              <a:round/>
              <a:headEnd/>
              <a:tailEnd/>
            </a:ln>
          </p:spPr>
          <p:txBody>
            <a:bodyPr>
              <a:prstTxWarp prst="textNoShape">
                <a:avLst/>
              </a:prstTxWarp>
            </a:bodyPr>
            <a:lstStyle/>
            <a:p>
              <a:endParaRPr lang="en-US"/>
            </a:p>
          </p:txBody>
        </p:sp>
        <p:sp>
          <p:nvSpPr>
            <p:cNvPr id="3840352" name="Freeform 352"/>
            <p:cNvSpPr>
              <a:spLocks/>
            </p:cNvSpPr>
            <p:nvPr/>
          </p:nvSpPr>
          <p:spPr bwMode="auto">
            <a:xfrm>
              <a:off x="2075" y="1480"/>
              <a:ext cx="159" cy="93"/>
            </a:xfrm>
            <a:custGeom>
              <a:avLst/>
              <a:gdLst/>
              <a:ahLst/>
              <a:cxnLst>
                <a:cxn ang="0">
                  <a:pos x="124" y="40"/>
                </a:cxn>
                <a:cxn ang="0">
                  <a:pos x="132" y="35"/>
                </a:cxn>
                <a:cxn ang="0">
                  <a:pos x="140" y="29"/>
                </a:cxn>
                <a:cxn ang="0">
                  <a:pos x="150" y="22"/>
                </a:cxn>
                <a:cxn ang="0">
                  <a:pos x="159" y="10"/>
                </a:cxn>
                <a:cxn ang="0">
                  <a:pos x="153" y="1"/>
                </a:cxn>
                <a:cxn ang="0">
                  <a:pos x="127" y="1"/>
                </a:cxn>
                <a:cxn ang="0">
                  <a:pos x="107" y="7"/>
                </a:cxn>
                <a:cxn ang="0">
                  <a:pos x="92" y="13"/>
                </a:cxn>
                <a:cxn ang="0">
                  <a:pos x="77" y="22"/>
                </a:cxn>
                <a:cxn ang="0">
                  <a:pos x="68" y="28"/>
                </a:cxn>
                <a:cxn ang="0">
                  <a:pos x="61" y="32"/>
                </a:cxn>
                <a:cxn ang="0">
                  <a:pos x="52" y="38"/>
                </a:cxn>
                <a:cxn ang="0">
                  <a:pos x="40" y="46"/>
                </a:cxn>
                <a:cxn ang="0">
                  <a:pos x="33" y="52"/>
                </a:cxn>
                <a:cxn ang="0">
                  <a:pos x="24" y="59"/>
                </a:cxn>
                <a:cxn ang="0">
                  <a:pos x="12" y="70"/>
                </a:cxn>
                <a:cxn ang="0">
                  <a:pos x="4" y="77"/>
                </a:cxn>
                <a:cxn ang="0">
                  <a:pos x="1" y="90"/>
                </a:cxn>
                <a:cxn ang="0">
                  <a:pos x="7" y="93"/>
                </a:cxn>
                <a:cxn ang="0">
                  <a:pos x="31" y="90"/>
                </a:cxn>
                <a:cxn ang="0">
                  <a:pos x="46" y="86"/>
                </a:cxn>
                <a:cxn ang="0">
                  <a:pos x="61" y="80"/>
                </a:cxn>
                <a:cxn ang="0">
                  <a:pos x="74" y="73"/>
                </a:cxn>
                <a:cxn ang="0">
                  <a:pos x="86" y="67"/>
                </a:cxn>
                <a:cxn ang="0">
                  <a:pos x="94" y="62"/>
                </a:cxn>
                <a:cxn ang="0">
                  <a:pos x="94" y="58"/>
                </a:cxn>
                <a:cxn ang="0">
                  <a:pos x="85" y="62"/>
                </a:cxn>
                <a:cxn ang="0">
                  <a:pos x="76" y="67"/>
                </a:cxn>
                <a:cxn ang="0">
                  <a:pos x="64" y="73"/>
                </a:cxn>
                <a:cxn ang="0">
                  <a:pos x="51" y="77"/>
                </a:cxn>
                <a:cxn ang="0">
                  <a:pos x="39" y="82"/>
                </a:cxn>
                <a:cxn ang="0">
                  <a:pos x="22" y="86"/>
                </a:cxn>
                <a:cxn ang="0">
                  <a:pos x="16" y="82"/>
                </a:cxn>
                <a:cxn ang="0">
                  <a:pos x="24" y="73"/>
                </a:cxn>
                <a:cxn ang="0">
                  <a:pos x="34" y="64"/>
                </a:cxn>
                <a:cxn ang="0">
                  <a:pos x="43" y="56"/>
                </a:cxn>
                <a:cxn ang="0">
                  <a:pos x="57" y="46"/>
                </a:cxn>
                <a:cxn ang="0">
                  <a:pos x="67" y="38"/>
                </a:cxn>
                <a:cxn ang="0">
                  <a:pos x="79" y="32"/>
                </a:cxn>
                <a:cxn ang="0">
                  <a:pos x="91" y="25"/>
                </a:cxn>
                <a:cxn ang="0">
                  <a:pos x="101" y="19"/>
                </a:cxn>
                <a:cxn ang="0">
                  <a:pos x="113" y="15"/>
                </a:cxn>
                <a:cxn ang="0">
                  <a:pos x="122" y="10"/>
                </a:cxn>
                <a:cxn ang="0">
                  <a:pos x="137" y="9"/>
                </a:cxn>
                <a:cxn ang="0">
                  <a:pos x="143" y="16"/>
                </a:cxn>
                <a:cxn ang="0">
                  <a:pos x="140" y="22"/>
                </a:cxn>
                <a:cxn ang="0">
                  <a:pos x="131" y="29"/>
                </a:cxn>
                <a:cxn ang="0">
                  <a:pos x="122" y="34"/>
                </a:cxn>
                <a:cxn ang="0">
                  <a:pos x="122" y="40"/>
                </a:cxn>
              </a:cxnLst>
              <a:rect l="0" t="0" r="r" b="b"/>
              <a:pathLst>
                <a:path w="159" h="93">
                  <a:moveTo>
                    <a:pt x="122" y="40"/>
                  </a:moveTo>
                  <a:lnTo>
                    <a:pt x="124" y="40"/>
                  </a:lnTo>
                  <a:lnTo>
                    <a:pt x="128" y="37"/>
                  </a:lnTo>
                  <a:lnTo>
                    <a:pt x="132" y="35"/>
                  </a:lnTo>
                  <a:lnTo>
                    <a:pt x="135" y="32"/>
                  </a:lnTo>
                  <a:lnTo>
                    <a:pt x="140" y="29"/>
                  </a:lnTo>
                  <a:lnTo>
                    <a:pt x="143" y="28"/>
                  </a:lnTo>
                  <a:lnTo>
                    <a:pt x="150" y="22"/>
                  </a:lnTo>
                  <a:lnTo>
                    <a:pt x="156" y="16"/>
                  </a:lnTo>
                  <a:lnTo>
                    <a:pt x="159" y="10"/>
                  </a:lnTo>
                  <a:lnTo>
                    <a:pt x="158" y="6"/>
                  </a:lnTo>
                  <a:lnTo>
                    <a:pt x="153" y="1"/>
                  </a:lnTo>
                  <a:lnTo>
                    <a:pt x="146" y="0"/>
                  </a:lnTo>
                  <a:lnTo>
                    <a:pt x="127" y="1"/>
                  </a:lnTo>
                  <a:lnTo>
                    <a:pt x="113" y="4"/>
                  </a:lnTo>
                  <a:lnTo>
                    <a:pt x="107" y="7"/>
                  </a:lnTo>
                  <a:lnTo>
                    <a:pt x="100" y="10"/>
                  </a:lnTo>
                  <a:lnTo>
                    <a:pt x="92" y="13"/>
                  </a:lnTo>
                  <a:lnTo>
                    <a:pt x="85" y="18"/>
                  </a:lnTo>
                  <a:lnTo>
                    <a:pt x="77" y="22"/>
                  </a:lnTo>
                  <a:lnTo>
                    <a:pt x="73" y="25"/>
                  </a:lnTo>
                  <a:lnTo>
                    <a:pt x="68" y="28"/>
                  </a:lnTo>
                  <a:lnTo>
                    <a:pt x="64" y="29"/>
                  </a:lnTo>
                  <a:lnTo>
                    <a:pt x="61" y="32"/>
                  </a:lnTo>
                  <a:lnTo>
                    <a:pt x="57" y="35"/>
                  </a:lnTo>
                  <a:lnTo>
                    <a:pt x="52" y="38"/>
                  </a:lnTo>
                  <a:lnTo>
                    <a:pt x="49" y="40"/>
                  </a:lnTo>
                  <a:lnTo>
                    <a:pt x="40" y="46"/>
                  </a:lnTo>
                  <a:lnTo>
                    <a:pt x="37" y="49"/>
                  </a:lnTo>
                  <a:lnTo>
                    <a:pt x="33" y="52"/>
                  </a:lnTo>
                  <a:lnTo>
                    <a:pt x="30" y="53"/>
                  </a:lnTo>
                  <a:lnTo>
                    <a:pt x="24" y="59"/>
                  </a:lnTo>
                  <a:lnTo>
                    <a:pt x="18" y="64"/>
                  </a:lnTo>
                  <a:lnTo>
                    <a:pt x="12" y="70"/>
                  </a:lnTo>
                  <a:lnTo>
                    <a:pt x="7" y="73"/>
                  </a:lnTo>
                  <a:lnTo>
                    <a:pt x="4" y="77"/>
                  </a:lnTo>
                  <a:lnTo>
                    <a:pt x="0" y="84"/>
                  </a:lnTo>
                  <a:lnTo>
                    <a:pt x="1" y="90"/>
                  </a:lnTo>
                  <a:lnTo>
                    <a:pt x="3" y="92"/>
                  </a:lnTo>
                  <a:lnTo>
                    <a:pt x="7" y="93"/>
                  </a:lnTo>
                  <a:lnTo>
                    <a:pt x="18" y="93"/>
                  </a:lnTo>
                  <a:lnTo>
                    <a:pt x="31" y="90"/>
                  </a:lnTo>
                  <a:lnTo>
                    <a:pt x="39" y="89"/>
                  </a:lnTo>
                  <a:lnTo>
                    <a:pt x="46" y="86"/>
                  </a:lnTo>
                  <a:lnTo>
                    <a:pt x="54" y="83"/>
                  </a:lnTo>
                  <a:lnTo>
                    <a:pt x="61" y="80"/>
                  </a:lnTo>
                  <a:lnTo>
                    <a:pt x="68" y="76"/>
                  </a:lnTo>
                  <a:lnTo>
                    <a:pt x="74" y="73"/>
                  </a:lnTo>
                  <a:lnTo>
                    <a:pt x="80" y="70"/>
                  </a:lnTo>
                  <a:lnTo>
                    <a:pt x="86" y="67"/>
                  </a:lnTo>
                  <a:lnTo>
                    <a:pt x="91" y="64"/>
                  </a:lnTo>
                  <a:lnTo>
                    <a:pt x="94" y="62"/>
                  </a:lnTo>
                  <a:lnTo>
                    <a:pt x="97" y="61"/>
                  </a:lnTo>
                  <a:lnTo>
                    <a:pt x="94" y="58"/>
                  </a:lnTo>
                  <a:lnTo>
                    <a:pt x="92" y="59"/>
                  </a:lnTo>
                  <a:lnTo>
                    <a:pt x="85" y="62"/>
                  </a:lnTo>
                  <a:lnTo>
                    <a:pt x="80" y="65"/>
                  </a:lnTo>
                  <a:lnTo>
                    <a:pt x="76" y="67"/>
                  </a:lnTo>
                  <a:lnTo>
                    <a:pt x="70" y="70"/>
                  </a:lnTo>
                  <a:lnTo>
                    <a:pt x="64" y="73"/>
                  </a:lnTo>
                  <a:lnTo>
                    <a:pt x="58" y="74"/>
                  </a:lnTo>
                  <a:lnTo>
                    <a:pt x="51" y="77"/>
                  </a:lnTo>
                  <a:lnTo>
                    <a:pt x="45" y="80"/>
                  </a:lnTo>
                  <a:lnTo>
                    <a:pt x="39" y="82"/>
                  </a:lnTo>
                  <a:lnTo>
                    <a:pt x="30" y="84"/>
                  </a:lnTo>
                  <a:lnTo>
                    <a:pt x="22" y="86"/>
                  </a:lnTo>
                  <a:lnTo>
                    <a:pt x="18" y="84"/>
                  </a:lnTo>
                  <a:lnTo>
                    <a:pt x="16" y="82"/>
                  </a:lnTo>
                  <a:lnTo>
                    <a:pt x="19" y="77"/>
                  </a:lnTo>
                  <a:lnTo>
                    <a:pt x="24" y="73"/>
                  </a:lnTo>
                  <a:lnTo>
                    <a:pt x="30" y="67"/>
                  </a:lnTo>
                  <a:lnTo>
                    <a:pt x="34" y="64"/>
                  </a:lnTo>
                  <a:lnTo>
                    <a:pt x="39" y="59"/>
                  </a:lnTo>
                  <a:lnTo>
                    <a:pt x="43" y="56"/>
                  </a:lnTo>
                  <a:lnTo>
                    <a:pt x="48" y="53"/>
                  </a:lnTo>
                  <a:lnTo>
                    <a:pt x="57" y="46"/>
                  </a:lnTo>
                  <a:lnTo>
                    <a:pt x="63" y="43"/>
                  </a:lnTo>
                  <a:lnTo>
                    <a:pt x="67" y="38"/>
                  </a:lnTo>
                  <a:lnTo>
                    <a:pt x="73" y="35"/>
                  </a:lnTo>
                  <a:lnTo>
                    <a:pt x="79" y="32"/>
                  </a:lnTo>
                  <a:lnTo>
                    <a:pt x="85" y="28"/>
                  </a:lnTo>
                  <a:lnTo>
                    <a:pt x="91" y="25"/>
                  </a:lnTo>
                  <a:lnTo>
                    <a:pt x="95" y="22"/>
                  </a:lnTo>
                  <a:lnTo>
                    <a:pt x="101" y="19"/>
                  </a:lnTo>
                  <a:lnTo>
                    <a:pt x="107" y="16"/>
                  </a:lnTo>
                  <a:lnTo>
                    <a:pt x="113" y="15"/>
                  </a:lnTo>
                  <a:lnTo>
                    <a:pt x="118" y="13"/>
                  </a:lnTo>
                  <a:lnTo>
                    <a:pt x="122" y="10"/>
                  </a:lnTo>
                  <a:lnTo>
                    <a:pt x="131" y="9"/>
                  </a:lnTo>
                  <a:lnTo>
                    <a:pt x="137" y="9"/>
                  </a:lnTo>
                  <a:lnTo>
                    <a:pt x="143" y="12"/>
                  </a:lnTo>
                  <a:lnTo>
                    <a:pt x="143" y="16"/>
                  </a:lnTo>
                  <a:lnTo>
                    <a:pt x="141" y="19"/>
                  </a:lnTo>
                  <a:lnTo>
                    <a:pt x="140" y="22"/>
                  </a:lnTo>
                  <a:lnTo>
                    <a:pt x="134" y="28"/>
                  </a:lnTo>
                  <a:lnTo>
                    <a:pt x="131" y="29"/>
                  </a:lnTo>
                  <a:lnTo>
                    <a:pt x="128" y="31"/>
                  </a:lnTo>
                  <a:lnTo>
                    <a:pt x="122" y="34"/>
                  </a:lnTo>
                  <a:lnTo>
                    <a:pt x="115" y="37"/>
                  </a:lnTo>
                  <a:lnTo>
                    <a:pt x="122" y="40"/>
                  </a:lnTo>
                  <a:close/>
                </a:path>
              </a:pathLst>
            </a:custGeom>
            <a:solidFill>
              <a:srgbClr val="8989A8"/>
            </a:solidFill>
            <a:ln w="9525">
              <a:noFill/>
              <a:round/>
              <a:headEnd/>
              <a:tailEnd/>
            </a:ln>
          </p:spPr>
          <p:txBody>
            <a:bodyPr>
              <a:prstTxWarp prst="textNoShape">
                <a:avLst/>
              </a:prstTxWarp>
            </a:bodyPr>
            <a:lstStyle/>
            <a:p>
              <a:endParaRPr lang="en-US"/>
            </a:p>
          </p:txBody>
        </p:sp>
        <p:sp>
          <p:nvSpPr>
            <p:cNvPr id="3840353" name="Freeform 353"/>
            <p:cNvSpPr>
              <a:spLocks/>
            </p:cNvSpPr>
            <p:nvPr/>
          </p:nvSpPr>
          <p:spPr bwMode="auto">
            <a:xfrm>
              <a:off x="2146" y="1523"/>
              <a:ext cx="15" cy="13"/>
            </a:xfrm>
            <a:custGeom>
              <a:avLst/>
              <a:gdLst/>
              <a:ahLst/>
              <a:cxnLst>
                <a:cxn ang="0">
                  <a:pos x="5" y="13"/>
                </a:cxn>
                <a:cxn ang="0">
                  <a:pos x="6" y="13"/>
                </a:cxn>
                <a:cxn ang="0">
                  <a:pos x="9" y="13"/>
                </a:cxn>
                <a:cxn ang="0">
                  <a:pos x="12" y="12"/>
                </a:cxn>
                <a:cxn ang="0">
                  <a:pos x="14" y="10"/>
                </a:cxn>
                <a:cxn ang="0">
                  <a:pos x="15" y="7"/>
                </a:cxn>
                <a:cxn ang="0">
                  <a:pos x="15" y="4"/>
                </a:cxn>
                <a:cxn ang="0">
                  <a:pos x="14" y="1"/>
                </a:cxn>
                <a:cxn ang="0">
                  <a:pos x="11" y="0"/>
                </a:cxn>
                <a:cxn ang="0">
                  <a:pos x="9" y="0"/>
                </a:cxn>
                <a:cxn ang="0">
                  <a:pos x="6" y="0"/>
                </a:cxn>
                <a:cxn ang="0">
                  <a:pos x="3" y="1"/>
                </a:cxn>
                <a:cxn ang="0">
                  <a:pos x="2" y="3"/>
                </a:cxn>
                <a:cxn ang="0">
                  <a:pos x="0" y="6"/>
                </a:cxn>
                <a:cxn ang="0">
                  <a:pos x="0" y="9"/>
                </a:cxn>
                <a:cxn ang="0">
                  <a:pos x="2" y="10"/>
                </a:cxn>
                <a:cxn ang="0">
                  <a:pos x="5" y="13"/>
                </a:cxn>
              </a:cxnLst>
              <a:rect l="0" t="0" r="r" b="b"/>
              <a:pathLst>
                <a:path w="15" h="13">
                  <a:moveTo>
                    <a:pt x="5" y="13"/>
                  </a:moveTo>
                  <a:lnTo>
                    <a:pt x="6" y="13"/>
                  </a:lnTo>
                  <a:lnTo>
                    <a:pt x="9" y="13"/>
                  </a:lnTo>
                  <a:lnTo>
                    <a:pt x="12" y="12"/>
                  </a:lnTo>
                  <a:lnTo>
                    <a:pt x="14" y="10"/>
                  </a:lnTo>
                  <a:lnTo>
                    <a:pt x="15" y="7"/>
                  </a:lnTo>
                  <a:lnTo>
                    <a:pt x="15" y="4"/>
                  </a:lnTo>
                  <a:lnTo>
                    <a:pt x="14" y="1"/>
                  </a:lnTo>
                  <a:lnTo>
                    <a:pt x="11" y="0"/>
                  </a:lnTo>
                  <a:lnTo>
                    <a:pt x="9" y="0"/>
                  </a:lnTo>
                  <a:lnTo>
                    <a:pt x="6" y="0"/>
                  </a:lnTo>
                  <a:lnTo>
                    <a:pt x="3" y="1"/>
                  </a:lnTo>
                  <a:lnTo>
                    <a:pt x="2" y="3"/>
                  </a:lnTo>
                  <a:lnTo>
                    <a:pt x="0" y="6"/>
                  </a:lnTo>
                  <a:lnTo>
                    <a:pt x="0" y="9"/>
                  </a:lnTo>
                  <a:lnTo>
                    <a:pt x="2" y="10"/>
                  </a:lnTo>
                  <a:lnTo>
                    <a:pt x="5" y="13"/>
                  </a:lnTo>
                  <a:close/>
                </a:path>
              </a:pathLst>
            </a:custGeom>
            <a:solidFill>
              <a:srgbClr val="5E75FC"/>
            </a:solidFill>
            <a:ln w="9525">
              <a:noFill/>
              <a:round/>
              <a:headEnd/>
              <a:tailEnd/>
            </a:ln>
          </p:spPr>
          <p:txBody>
            <a:bodyPr>
              <a:prstTxWarp prst="textNoShape">
                <a:avLst/>
              </a:prstTxWarp>
            </a:bodyPr>
            <a:lstStyle/>
            <a:p>
              <a:endParaRPr lang="en-US"/>
            </a:p>
          </p:txBody>
        </p:sp>
        <p:sp>
          <p:nvSpPr>
            <p:cNvPr id="3840354" name="Rectangle 354"/>
            <p:cNvSpPr>
              <a:spLocks noChangeArrowheads="1"/>
            </p:cNvSpPr>
            <p:nvPr/>
          </p:nvSpPr>
          <p:spPr bwMode="auto">
            <a:xfrm>
              <a:off x="2340" y="1553"/>
              <a:ext cx="6" cy="102"/>
            </a:xfrm>
            <a:prstGeom prst="rect">
              <a:avLst/>
            </a:prstGeom>
            <a:noFill/>
            <a:ln w="4763">
              <a:solidFill>
                <a:srgbClr val="FFFFFF"/>
              </a:solidFill>
              <a:miter lim="800000"/>
              <a:headEnd/>
              <a:tailEnd/>
            </a:ln>
          </p:spPr>
          <p:txBody>
            <a:bodyPr>
              <a:prstTxWarp prst="textNoShape">
                <a:avLst/>
              </a:prstTxWarp>
            </a:bodyPr>
            <a:lstStyle/>
            <a:p>
              <a:endParaRPr lang="en-US"/>
            </a:p>
          </p:txBody>
        </p:sp>
        <p:sp>
          <p:nvSpPr>
            <p:cNvPr id="3840355" name="Rectangle 355"/>
            <p:cNvSpPr>
              <a:spLocks noChangeArrowheads="1"/>
            </p:cNvSpPr>
            <p:nvPr/>
          </p:nvSpPr>
          <p:spPr bwMode="auto">
            <a:xfrm>
              <a:off x="2340" y="1334"/>
              <a:ext cx="6" cy="103"/>
            </a:xfrm>
            <a:prstGeom prst="rect">
              <a:avLst/>
            </a:prstGeom>
            <a:noFill/>
            <a:ln w="4763">
              <a:solidFill>
                <a:srgbClr val="FFFFFF"/>
              </a:solidFill>
              <a:miter lim="800000"/>
              <a:headEnd/>
              <a:tailEnd/>
            </a:ln>
          </p:spPr>
          <p:txBody>
            <a:bodyPr>
              <a:prstTxWarp prst="textNoShape">
                <a:avLst/>
              </a:prstTxWarp>
            </a:bodyPr>
            <a:lstStyle/>
            <a:p>
              <a:endParaRPr lang="en-US"/>
            </a:p>
          </p:txBody>
        </p:sp>
      </p:grpSp>
      <p:pic>
        <p:nvPicPr>
          <p:cNvPr id="3840356" name="Picture 356" descr="rendered_thresh_zstat1"/>
          <p:cNvPicPr>
            <a:picLocks noChangeAspect="1" noChangeArrowheads="1"/>
          </p:cNvPicPr>
          <p:nvPr/>
        </p:nvPicPr>
        <p:blipFill>
          <a:blip r:embed="rId4"/>
          <a:srcRect/>
          <a:stretch>
            <a:fillRect/>
          </a:stretch>
        </p:blipFill>
        <p:spPr bwMode="auto">
          <a:xfrm>
            <a:off x="2676887" y="1250950"/>
            <a:ext cx="3817472" cy="3117850"/>
          </a:xfrm>
          <a:prstGeom prst="rect">
            <a:avLst/>
          </a:prstGeom>
          <a:noFill/>
        </p:spPr>
      </p:pic>
      <p:pic>
        <p:nvPicPr>
          <p:cNvPr id="3840357" name="Picture 357"/>
          <p:cNvPicPr>
            <a:picLocks noChangeAspect="1" noChangeArrowheads="1"/>
          </p:cNvPicPr>
          <p:nvPr/>
        </p:nvPicPr>
        <p:blipFill>
          <a:blip r:embed="rId5">
            <a:clrChange>
              <a:clrFrom>
                <a:srgbClr val="FFFFFF"/>
              </a:clrFrom>
              <a:clrTo>
                <a:srgbClr val="FFFFFF">
                  <a:alpha val="0"/>
                </a:srgbClr>
              </a:clrTo>
            </a:clrChange>
            <a:lum bright="-54000" contrast="48000"/>
          </a:blip>
          <a:srcRect l="15923" t="24217" r="15923" b="11397"/>
          <a:stretch>
            <a:fillRect/>
          </a:stretch>
        </p:blipFill>
        <p:spPr bwMode="auto">
          <a:xfrm>
            <a:off x="7461424" y="1254126"/>
            <a:ext cx="4458656" cy="3084513"/>
          </a:xfrm>
          <a:prstGeom prst="rect">
            <a:avLst/>
          </a:prstGeom>
          <a:noFill/>
          <a:ln w="9525">
            <a:noFill/>
            <a:miter lim="800000"/>
            <a:headEnd/>
            <a:tailEnd/>
          </a:ln>
          <a:effectLst/>
        </p:spPr>
      </p:pic>
      <p:sp>
        <p:nvSpPr>
          <p:cNvPr id="3840358" name="AutoShape 358"/>
          <p:cNvSpPr>
            <a:spLocks noChangeArrowheads="1"/>
          </p:cNvSpPr>
          <p:nvPr/>
        </p:nvSpPr>
        <p:spPr bwMode="auto">
          <a:xfrm>
            <a:off x="1889692" y="2617788"/>
            <a:ext cx="535377" cy="311150"/>
          </a:xfrm>
          <a:prstGeom prst="rightArrow">
            <a:avLst>
              <a:gd name="adj1" fmla="val 50000"/>
              <a:gd name="adj2" fmla="val 32270"/>
            </a:avLst>
          </a:prstGeom>
          <a:solidFill>
            <a:srgbClr val="FFC91B"/>
          </a:solidFill>
          <a:ln w="9525">
            <a:solidFill>
              <a:schemeClr val="tx1"/>
            </a:solidFill>
            <a:miter lim="800000"/>
            <a:headEnd/>
            <a:tailEnd/>
          </a:ln>
          <a:effectLst/>
        </p:spPr>
        <p:txBody>
          <a:bodyPr wrap="none" anchor="ctr">
            <a:prstTxWarp prst="textNoShape">
              <a:avLst/>
            </a:prstTxWarp>
          </a:bodyPr>
          <a:lstStyle/>
          <a:p>
            <a:pPr algn="ctr" eaLnBrk="1" hangingPunct="1"/>
            <a:endParaRPr lang="en-US">
              <a:solidFill>
                <a:srgbClr val="CCFFFF"/>
              </a:solidFill>
              <a:latin typeface="Times New Roman" pitchFamily="-65" charset="0"/>
            </a:endParaRPr>
          </a:p>
        </p:txBody>
      </p:sp>
      <p:sp>
        <p:nvSpPr>
          <p:cNvPr id="3840359" name="AutoShape 359"/>
          <p:cNvSpPr>
            <a:spLocks noChangeArrowheads="1"/>
          </p:cNvSpPr>
          <p:nvPr/>
        </p:nvSpPr>
        <p:spPr bwMode="auto">
          <a:xfrm>
            <a:off x="1889692" y="3703638"/>
            <a:ext cx="535377" cy="311150"/>
          </a:xfrm>
          <a:prstGeom prst="rightArrow">
            <a:avLst>
              <a:gd name="adj1" fmla="val 50000"/>
              <a:gd name="adj2" fmla="val 32270"/>
            </a:avLst>
          </a:prstGeom>
          <a:solidFill>
            <a:srgbClr val="FFC91B"/>
          </a:solidFill>
          <a:ln w="9525">
            <a:solidFill>
              <a:schemeClr val="tx1"/>
            </a:solidFill>
            <a:miter lim="800000"/>
            <a:headEnd/>
            <a:tailEnd/>
          </a:ln>
          <a:effectLst/>
        </p:spPr>
        <p:txBody>
          <a:bodyPr wrap="none" anchor="ctr">
            <a:prstTxWarp prst="textNoShape">
              <a:avLst/>
            </a:prstTxWarp>
          </a:bodyPr>
          <a:lstStyle/>
          <a:p>
            <a:pPr algn="ctr" eaLnBrk="1" hangingPunct="1"/>
            <a:endParaRPr lang="en-US">
              <a:solidFill>
                <a:srgbClr val="CCFFFF"/>
              </a:solidFill>
              <a:latin typeface="Times New Roman" pitchFamily="-65" charset="0"/>
            </a:endParaRPr>
          </a:p>
        </p:txBody>
      </p:sp>
      <p:sp>
        <p:nvSpPr>
          <p:cNvPr id="3840360" name="AutoShape 360"/>
          <p:cNvSpPr>
            <a:spLocks noChangeArrowheads="1"/>
          </p:cNvSpPr>
          <p:nvPr/>
        </p:nvSpPr>
        <p:spPr bwMode="auto">
          <a:xfrm>
            <a:off x="1889692" y="1533525"/>
            <a:ext cx="535377" cy="311150"/>
          </a:xfrm>
          <a:prstGeom prst="rightArrow">
            <a:avLst>
              <a:gd name="adj1" fmla="val 50000"/>
              <a:gd name="adj2" fmla="val 32270"/>
            </a:avLst>
          </a:prstGeom>
          <a:solidFill>
            <a:srgbClr val="FFC91B"/>
          </a:solidFill>
          <a:ln w="9525">
            <a:solidFill>
              <a:schemeClr val="tx1"/>
            </a:solidFill>
            <a:miter lim="800000"/>
            <a:headEnd/>
            <a:tailEnd/>
          </a:ln>
          <a:effectLst/>
        </p:spPr>
        <p:txBody>
          <a:bodyPr wrap="none" anchor="ctr">
            <a:prstTxWarp prst="textNoShape">
              <a:avLst/>
            </a:prstTxWarp>
          </a:bodyPr>
          <a:lstStyle/>
          <a:p>
            <a:pPr algn="ctr" eaLnBrk="1" hangingPunct="1"/>
            <a:endParaRPr lang="en-US">
              <a:solidFill>
                <a:srgbClr val="CCFFFF"/>
              </a:solidFill>
              <a:latin typeface="Times New Roman" pitchFamily="-65" charset="0"/>
            </a:endParaRPr>
          </a:p>
        </p:txBody>
      </p:sp>
      <p:sp>
        <p:nvSpPr>
          <p:cNvPr id="3840361" name="AutoShape 361"/>
          <p:cNvSpPr>
            <a:spLocks noChangeArrowheads="1"/>
          </p:cNvSpPr>
          <p:nvPr/>
        </p:nvSpPr>
        <p:spPr bwMode="auto">
          <a:xfrm>
            <a:off x="7751332" y="4772026"/>
            <a:ext cx="454964" cy="422275"/>
          </a:xfrm>
          <a:prstGeom prst="downArrow">
            <a:avLst>
              <a:gd name="adj1" fmla="val 50000"/>
              <a:gd name="adj2" fmla="val 30930"/>
            </a:avLst>
          </a:prstGeom>
          <a:solidFill>
            <a:srgbClr val="FFC91B"/>
          </a:solidFill>
          <a:ln w="9525">
            <a:solidFill>
              <a:schemeClr val="tx1"/>
            </a:solidFill>
            <a:miter lim="800000"/>
            <a:headEnd/>
            <a:tailEnd/>
          </a:ln>
          <a:effectLst/>
        </p:spPr>
        <p:txBody>
          <a:bodyPr wrap="none" anchor="ctr">
            <a:prstTxWarp prst="textNoShape">
              <a:avLst/>
            </a:prstTxWarp>
          </a:bodyPr>
          <a:lstStyle/>
          <a:p>
            <a:endParaRPr lang="en-US"/>
          </a:p>
        </p:txBody>
      </p:sp>
      <p:sp>
        <p:nvSpPr>
          <p:cNvPr id="3840362" name="AutoShape 362"/>
          <p:cNvSpPr>
            <a:spLocks noChangeArrowheads="1"/>
          </p:cNvSpPr>
          <p:nvPr/>
        </p:nvSpPr>
        <p:spPr bwMode="auto">
          <a:xfrm>
            <a:off x="9192406" y="4772026"/>
            <a:ext cx="454965" cy="422275"/>
          </a:xfrm>
          <a:prstGeom prst="downArrow">
            <a:avLst>
              <a:gd name="adj1" fmla="val 50000"/>
              <a:gd name="adj2" fmla="val 30930"/>
            </a:avLst>
          </a:prstGeom>
          <a:solidFill>
            <a:schemeClr val="accent1">
              <a:lumMod val="75000"/>
            </a:schemeClr>
          </a:solidFill>
          <a:ln w="9525">
            <a:solidFill>
              <a:schemeClr val="tx1"/>
            </a:solidFill>
            <a:miter lim="800000"/>
            <a:headEnd/>
            <a:tailEnd/>
          </a:ln>
          <a:effectLst/>
        </p:spPr>
        <p:txBody>
          <a:bodyPr wrap="none" anchor="ctr">
            <a:prstTxWarp prst="textNoShape">
              <a:avLst/>
            </a:prstTxWarp>
          </a:bodyPr>
          <a:lstStyle/>
          <a:p>
            <a:endParaRPr lang="en-US"/>
          </a:p>
        </p:txBody>
      </p:sp>
      <p:sp>
        <p:nvSpPr>
          <p:cNvPr id="3840363" name="AutoShape 363"/>
          <p:cNvSpPr>
            <a:spLocks noChangeArrowheads="1"/>
          </p:cNvSpPr>
          <p:nvPr/>
        </p:nvSpPr>
        <p:spPr bwMode="auto">
          <a:xfrm>
            <a:off x="10633481" y="4772026"/>
            <a:ext cx="454964" cy="422275"/>
          </a:xfrm>
          <a:prstGeom prst="downArrow">
            <a:avLst>
              <a:gd name="adj1" fmla="val 50000"/>
              <a:gd name="adj2" fmla="val 30930"/>
            </a:avLst>
          </a:prstGeom>
          <a:solidFill>
            <a:schemeClr val="accent1">
              <a:lumMod val="75000"/>
            </a:schemeClr>
          </a:solidFill>
          <a:ln w="9525">
            <a:solidFill>
              <a:schemeClr val="tx1"/>
            </a:solidFill>
            <a:miter lim="800000"/>
            <a:headEnd/>
            <a:tailEnd/>
          </a:ln>
          <a:effectLst/>
        </p:spPr>
        <p:txBody>
          <a:bodyPr wrap="none" anchor="ctr">
            <a:prstTxWarp prst="textNoShape">
              <a:avLst/>
            </a:prstTxWarp>
          </a:bodyPr>
          <a:lstStyle/>
          <a:p>
            <a:endParaRPr lang="en-US"/>
          </a:p>
        </p:txBody>
      </p:sp>
      <p:sp>
        <p:nvSpPr>
          <p:cNvPr id="3840364" name="AutoShape 364"/>
          <p:cNvSpPr>
            <a:spLocks noChangeArrowheads="1"/>
          </p:cNvSpPr>
          <p:nvPr/>
        </p:nvSpPr>
        <p:spPr bwMode="auto">
          <a:xfrm>
            <a:off x="6767337" y="2649538"/>
            <a:ext cx="535378" cy="311150"/>
          </a:xfrm>
          <a:prstGeom prst="rightArrow">
            <a:avLst>
              <a:gd name="adj1" fmla="val 50000"/>
              <a:gd name="adj2" fmla="val 32270"/>
            </a:avLst>
          </a:prstGeom>
          <a:solidFill>
            <a:schemeClr val="accent1">
              <a:lumMod val="75000"/>
            </a:schemeClr>
          </a:solidFill>
          <a:ln w="9525">
            <a:solidFill>
              <a:schemeClr val="tx1"/>
            </a:solidFill>
            <a:miter lim="800000"/>
            <a:headEnd/>
            <a:tailEnd/>
          </a:ln>
          <a:effectLst/>
        </p:spPr>
        <p:txBody>
          <a:bodyPr wrap="none" anchor="ctr">
            <a:prstTxWarp prst="textNoShape">
              <a:avLst/>
            </a:prstTxWarp>
          </a:bodyPr>
          <a:lstStyle/>
          <a:p>
            <a:pPr algn="ctr" eaLnBrk="1" hangingPunct="1"/>
            <a:endParaRPr lang="en-US">
              <a:solidFill>
                <a:srgbClr val="CCFFFF"/>
              </a:solidFill>
              <a:latin typeface="Times New Roman" pitchFamily="-65" charset="0"/>
            </a:endParaRPr>
          </a:p>
        </p:txBody>
      </p:sp>
      <p:grpSp>
        <p:nvGrpSpPr>
          <p:cNvPr id="8" name="Group 365"/>
          <p:cNvGrpSpPr>
            <a:grpSpLocks/>
          </p:cNvGrpSpPr>
          <p:nvPr/>
        </p:nvGrpSpPr>
        <p:grpSpPr bwMode="auto">
          <a:xfrm>
            <a:off x="2922357" y="5876925"/>
            <a:ext cx="873955" cy="757238"/>
            <a:chOff x="1589" y="3658"/>
            <a:chExt cx="413" cy="477"/>
          </a:xfrm>
        </p:grpSpPr>
        <p:sp>
          <p:nvSpPr>
            <p:cNvPr id="3840366" name="AutoShape 366"/>
            <p:cNvSpPr>
              <a:spLocks noChangeArrowheads="1"/>
            </p:cNvSpPr>
            <p:nvPr/>
          </p:nvSpPr>
          <p:spPr bwMode="auto">
            <a:xfrm>
              <a:off x="1589" y="3658"/>
              <a:ext cx="221" cy="285"/>
            </a:xfrm>
            <a:prstGeom prst="can">
              <a:avLst>
                <a:gd name="adj" fmla="val 32240"/>
              </a:avLst>
            </a:prstGeom>
            <a:solidFill>
              <a:schemeClr val="hlink"/>
            </a:solidFill>
            <a:ln w="9525">
              <a:solidFill>
                <a:schemeClr val="tx1"/>
              </a:solidFill>
              <a:round/>
              <a:headEnd/>
              <a:tailEnd/>
            </a:ln>
            <a:effectLst/>
          </p:spPr>
          <p:txBody>
            <a:bodyPr wrap="none" anchor="ctr">
              <a:prstTxWarp prst="textNoShape">
                <a:avLst/>
              </a:prstTxWarp>
            </a:bodyPr>
            <a:lstStyle/>
            <a:p>
              <a:endParaRPr lang="en-US"/>
            </a:p>
          </p:txBody>
        </p:sp>
        <p:sp>
          <p:nvSpPr>
            <p:cNvPr id="3840367" name="AutoShape 367"/>
            <p:cNvSpPr>
              <a:spLocks noChangeArrowheads="1"/>
            </p:cNvSpPr>
            <p:nvPr/>
          </p:nvSpPr>
          <p:spPr bwMode="auto">
            <a:xfrm>
              <a:off x="1685" y="3754"/>
              <a:ext cx="221" cy="285"/>
            </a:xfrm>
            <a:prstGeom prst="can">
              <a:avLst>
                <a:gd name="adj" fmla="val 32240"/>
              </a:avLst>
            </a:prstGeom>
            <a:solidFill>
              <a:schemeClr val="hlink"/>
            </a:solidFill>
            <a:ln w="9525">
              <a:solidFill>
                <a:schemeClr val="tx1"/>
              </a:solidFill>
              <a:round/>
              <a:headEnd/>
              <a:tailEnd/>
            </a:ln>
            <a:effectLst/>
          </p:spPr>
          <p:txBody>
            <a:bodyPr wrap="none" anchor="ctr">
              <a:prstTxWarp prst="textNoShape">
                <a:avLst/>
              </a:prstTxWarp>
            </a:bodyPr>
            <a:lstStyle/>
            <a:p>
              <a:endParaRPr lang="en-US"/>
            </a:p>
          </p:txBody>
        </p:sp>
        <p:sp>
          <p:nvSpPr>
            <p:cNvPr id="3840368" name="AutoShape 368"/>
            <p:cNvSpPr>
              <a:spLocks noChangeArrowheads="1"/>
            </p:cNvSpPr>
            <p:nvPr/>
          </p:nvSpPr>
          <p:spPr bwMode="auto">
            <a:xfrm>
              <a:off x="1781" y="3850"/>
              <a:ext cx="221" cy="285"/>
            </a:xfrm>
            <a:prstGeom prst="can">
              <a:avLst>
                <a:gd name="adj" fmla="val 32240"/>
              </a:avLst>
            </a:prstGeom>
            <a:solidFill>
              <a:schemeClr val="hlink"/>
            </a:solidFill>
            <a:ln w="9525">
              <a:solidFill>
                <a:schemeClr val="tx1"/>
              </a:solidFill>
              <a:round/>
              <a:headEnd/>
              <a:tailEnd/>
            </a:ln>
            <a:effectLst/>
          </p:spPr>
          <p:txBody>
            <a:bodyPr wrap="none" anchor="ctr">
              <a:prstTxWarp prst="textNoShape">
                <a:avLst/>
              </a:prstTxWarp>
            </a:bodyPr>
            <a:lstStyle/>
            <a:p>
              <a:endParaRPr lang="en-US"/>
            </a:p>
          </p:txBody>
        </p:sp>
      </p:grpSp>
      <p:grpSp>
        <p:nvGrpSpPr>
          <p:cNvPr id="9" name="Group 369"/>
          <p:cNvGrpSpPr>
            <a:grpSpLocks/>
          </p:cNvGrpSpPr>
          <p:nvPr/>
        </p:nvGrpSpPr>
        <p:grpSpPr bwMode="auto">
          <a:xfrm>
            <a:off x="4046013" y="5876925"/>
            <a:ext cx="873956" cy="757238"/>
            <a:chOff x="1589" y="3658"/>
            <a:chExt cx="413" cy="477"/>
          </a:xfrm>
        </p:grpSpPr>
        <p:sp>
          <p:nvSpPr>
            <p:cNvPr id="3840370" name="AutoShape 370"/>
            <p:cNvSpPr>
              <a:spLocks noChangeArrowheads="1"/>
            </p:cNvSpPr>
            <p:nvPr/>
          </p:nvSpPr>
          <p:spPr bwMode="auto">
            <a:xfrm>
              <a:off x="1589" y="3658"/>
              <a:ext cx="221" cy="285"/>
            </a:xfrm>
            <a:prstGeom prst="can">
              <a:avLst>
                <a:gd name="adj" fmla="val 32240"/>
              </a:avLst>
            </a:prstGeom>
            <a:solidFill>
              <a:schemeClr val="hlink"/>
            </a:solidFill>
            <a:ln w="9525">
              <a:solidFill>
                <a:schemeClr val="tx1"/>
              </a:solidFill>
              <a:round/>
              <a:headEnd/>
              <a:tailEnd/>
            </a:ln>
            <a:effectLst/>
          </p:spPr>
          <p:txBody>
            <a:bodyPr wrap="none" anchor="ctr">
              <a:prstTxWarp prst="textNoShape">
                <a:avLst/>
              </a:prstTxWarp>
            </a:bodyPr>
            <a:lstStyle/>
            <a:p>
              <a:endParaRPr lang="en-US"/>
            </a:p>
          </p:txBody>
        </p:sp>
        <p:sp>
          <p:nvSpPr>
            <p:cNvPr id="3840371" name="AutoShape 371"/>
            <p:cNvSpPr>
              <a:spLocks noChangeArrowheads="1"/>
            </p:cNvSpPr>
            <p:nvPr/>
          </p:nvSpPr>
          <p:spPr bwMode="auto">
            <a:xfrm>
              <a:off x="1685" y="3754"/>
              <a:ext cx="221" cy="285"/>
            </a:xfrm>
            <a:prstGeom prst="can">
              <a:avLst>
                <a:gd name="adj" fmla="val 32240"/>
              </a:avLst>
            </a:prstGeom>
            <a:solidFill>
              <a:schemeClr val="hlink"/>
            </a:solidFill>
            <a:ln w="9525">
              <a:solidFill>
                <a:schemeClr val="tx1"/>
              </a:solidFill>
              <a:round/>
              <a:headEnd/>
              <a:tailEnd/>
            </a:ln>
            <a:effectLst/>
          </p:spPr>
          <p:txBody>
            <a:bodyPr wrap="none" anchor="ctr">
              <a:prstTxWarp prst="textNoShape">
                <a:avLst/>
              </a:prstTxWarp>
            </a:bodyPr>
            <a:lstStyle/>
            <a:p>
              <a:endParaRPr lang="en-US"/>
            </a:p>
          </p:txBody>
        </p:sp>
        <p:sp>
          <p:nvSpPr>
            <p:cNvPr id="3840372" name="AutoShape 372"/>
            <p:cNvSpPr>
              <a:spLocks noChangeArrowheads="1"/>
            </p:cNvSpPr>
            <p:nvPr/>
          </p:nvSpPr>
          <p:spPr bwMode="auto">
            <a:xfrm>
              <a:off x="1781" y="3850"/>
              <a:ext cx="221" cy="285"/>
            </a:xfrm>
            <a:prstGeom prst="can">
              <a:avLst>
                <a:gd name="adj" fmla="val 32240"/>
              </a:avLst>
            </a:prstGeom>
            <a:solidFill>
              <a:schemeClr val="hlink"/>
            </a:solidFill>
            <a:ln w="9525">
              <a:solidFill>
                <a:schemeClr val="tx1"/>
              </a:solidFill>
              <a:round/>
              <a:headEnd/>
              <a:tailEnd/>
            </a:ln>
            <a:effectLst/>
          </p:spPr>
          <p:txBody>
            <a:bodyPr wrap="none" anchor="ctr">
              <a:prstTxWarp prst="textNoShape">
                <a:avLst/>
              </a:prstTxWarp>
            </a:bodyPr>
            <a:lstStyle/>
            <a:p>
              <a:endParaRPr lang="en-US"/>
            </a:p>
          </p:txBody>
        </p:sp>
      </p:grpSp>
      <p:grpSp>
        <p:nvGrpSpPr>
          <p:cNvPr id="10" name="Group 373"/>
          <p:cNvGrpSpPr>
            <a:grpSpLocks/>
          </p:cNvGrpSpPr>
          <p:nvPr/>
        </p:nvGrpSpPr>
        <p:grpSpPr bwMode="auto">
          <a:xfrm>
            <a:off x="5207761" y="5876925"/>
            <a:ext cx="873955" cy="757238"/>
            <a:chOff x="1589" y="3658"/>
            <a:chExt cx="413" cy="477"/>
          </a:xfrm>
        </p:grpSpPr>
        <p:sp>
          <p:nvSpPr>
            <p:cNvPr id="3840374" name="AutoShape 374"/>
            <p:cNvSpPr>
              <a:spLocks noChangeArrowheads="1"/>
            </p:cNvSpPr>
            <p:nvPr/>
          </p:nvSpPr>
          <p:spPr bwMode="auto">
            <a:xfrm>
              <a:off x="1589" y="3658"/>
              <a:ext cx="221" cy="285"/>
            </a:xfrm>
            <a:prstGeom prst="can">
              <a:avLst>
                <a:gd name="adj" fmla="val 32240"/>
              </a:avLst>
            </a:prstGeom>
            <a:solidFill>
              <a:schemeClr val="hlink"/>
            </a:solidFill>
            <a:ln w="9525">
              <a:solidFill>
                <a:schemeClr val="tx1"/>
              </a:solidFill>
              <a:round/>
              <a:headEnd/>
              <a:tailEnd/>
            </a:ln>
            <a:effectLst/>
          </p:spPr>
          <p:txBody>
            <a:bodyPr wrap="none" anchor="ctr">
              <a:prstTxWarp prst="textNoShape">
                <a:avLst/>
              </a:prstTxWarp>
            </a:bodyPr>
            <a:lstStyle/>
            <a:p>
              <a:endParaRPr lang="en-US"/>
            </a:p>
          </p:txBody>
        </p:sp>
        <p:sp>
          <p:nvSpPr>
            <p:cNvPr id="3840375" name="AutoShape 375"/>
            <p:cNvSpPr>
              <a:spLocks noChangeArrowheads="1"/>
            </p:cNvSpPr>
            <p:nvPr/>
          </p:nvSpPr>
          <p:spPr bwMode="auto">
            <a:xfrm>
              <a:off x="1685" y="3754"/>
              <a:ext cx="221" cy="285"/>
            </a:xfrm>
            <a:prstGeom prst="can">
              <a:avLst>
                <a:gd name="adj" fmla="val 32240"/>
              </a:avLst>
            </a:prstGeom>
            <a:solidFill>
              <a:schemeClr val="hlink"/>
            </a:solidFill>
            <a:ln w="9525">
              <a:solidFill>
                <a:schemeClr val="tx1"/>
              </a:solidFill>
              <a:round/>
              <a:headEnd/>
              <a:tailEnd/>
            </a:ln>
            <a:effectLst/>
          </p:spPr>
          <p:txBody>
            <a:bodyPr wrap="none" anchor="ctr">
              <a:prstTxWarp prst="textNoShape">
                <a:avLst/>
              </a:prstTxWarp>
            </a:bodyPr>
            <a:lstStyle/>
            <a:p>
              <a:endParaRPr lang="en-US"/>
            </a:p>
          </p:txBody>
        </p:sp>
        <p:sp>
          <p:nvSpPr>
            <p:cNvPr id="3840376" name="AutoShape 376"/>
            <p:cNvSpPr>
              <a:spLocks noChangeArrowheads="1"/>
            </p:cNvSpPr>
            <p:nvPr/>
          </p:nvSpPr>
          <p:spPr bwMode="auto">
            <a:xfrm>
              <a:off x="1781" y="3850"/>
              <a:ext cx="221" cy="285"/>
            </a:xfrm>
            <a:prstGeom prst="can">
              <a:avLst>
                <a:gd name="adj" fmla="val 32240"/>
              </a:avLst>
            </a:prstGeom>
            <a:solidFill>
              <a:schemeClr val="hlink"/>
            </a:solidFill>
            <a:ln w="9525">
              <a:solidFill>
                <a:schemeClr val="tx1"/>
              </a:solidFill>
              <a:round/>
              <a:headEnd/>
              <a:tailEnd/>
            </a:ln>
            <a:effectLst/>
          </p:spPr>
          <p:txBody>
            <a:bodyPr wrap="none" anchor="ctr">
              <a:prstTxWarp prst="textNoShape">
                <a:avLst/>
              </a:prstTxWarp>
            </a:bodyPr>
            <a:lstStyle/>
            <a:p>
              <a:endParaRPr lang="en-US"/>
            </a:p>
          </p:txBody>
        </p:sp>
      </p:grpSp>
      <p:sp>
        <p:nvSpPr>
          <p:cNvPr id="3840377" name="AutoShape 377"/>
          <p:cNvSpPr>
            <a:spLocks noChangeArrowheads="1"/>
          </p:cNvSpPr>
          <p:nvPr/>
        </p:nvSpPr>
        <p:spPr bwMode="auto">
          <a:xfrm flipV="1">
            <a:off x="4257625" y="4832351"/>
            <a:ext cx="454965" cy="422275"/>
          </a:xfrm>
          <a:prstGeom prst="downArrow">
            <a:avLst>
              <a:gd name="adj1" fmla="val 50000"/>
              <a:gd name="adj2" fmla="val 30930"/>
            </a:avLst>
          </a:prstGeom>
          <a:solidFill>
            <a:srgbClr val="FFC91B"/>
          </a:solidFill>
          <a:ln w="9525">
            <a:solidFill>
              <a:schemeClr val="tx1"/>
            </a:solidFill>
            <a:miter lim="800000"/>
            <a:headEnd/>
            <a:tailEnd/>
          </a:ln>
          <a:effectLst/>
        </p:spPr>
        <p:txBody>
          <a:bodyPr wrap="none" anchor="ctr">
            <a:prstTxWarp prst="textNoShape">
              <a:avLst/>
            </a:prstTxWarp>
          </a:bodyPr>
          <a:lstStyle/>
          <a:p>
            <a:endParaRPr lang="en-US"/>
          </a:p>
        </p:txBody>
      </p:sp>
      <p:pic>
        <p:nvPicPr>
          <p:cNvPr id="3840378" name="Picture 378" descr="banner2"/>
          <p:cNvPicPr>
            <a:picLocks noChangeAspect="1" noChangeArrowheads="1"/>
          </p:cNvPicPr>
          <p:nvPr/>
        </p:nvPicPr>
        <p:blipFill>
          <a:blip r:embed="rId6">
            <a:lum contrast="2000"/>
          </a:blip>
          <a:srcRect l="1280" t="21573" r="75520" b="4315"/>
          <a:stretch>
            <a:fillRect/>
          </a:stretch>
        </p:blipFill>
        <p:spPr bwMode="auto">
          <a:xfrm>
            <a:off x="0" y="5984875"/>
            <a:ext cx="2827621" cy="873125"/>
          </a:xfrm>
          <a:prstGeom prst="rect">
            <a:avLst/>
          </a:prstGeom>
          <a:noFill/>
          <a:ln w="9525">
            <a:noFill/>
            <a:miter lim="800000"/>
            <a:headEnd/>
            <a:tailEnd/>
          </a:ln>
        </p:spPr>
      </p:pic>
      <p:sp>
        <p:nvSpPr>
          <p:cNvPr id="3840380" name="Text Box 380"/>
          <p:cNvSpPr txBox="1">
            <a:spLocks noChangeArrowheads="1"/>
          </p:cNvSpPr>
          <p:nvPr/>
        </p:nvSpPr>
        <p:spPr bwMode="auto">
          <a:xfrm>
            <a:off x="114271" y="4451351"/>
            <a:ext cx="1841344" cy="954107"/>
          </a:xfrm>
          <a:prstGeom prst="rect">
            <a:avLst/>
          </a:prstGeom>
          <a:noFill/>
          <a:ln w="28575">
            <a:solidFill>
              <a:schemeClr val="tx1"/>
            </a:solidFill>
            <a:miter lim="800000"/>
            <a:headEnd type="none" w="sm" len="sm"/>
            <a:tailEnd/>
          </a:ln>
          <a:effectLst/>
        </p:spPr>
        <p:txBody>
          <a:bodyPr wrap="none">
            <a:prstTxWarp prst="textNoShape">
              <a:avLst/>
            </a:prstTxWarp>
            <a:spAutoFit/>
          </a:bodyPr>
          <a:lstStyle/>
          <a:p>
            <a:pPr algn="ctr"/>
            <a:r>
              <a:rPr lang="en-US" sz="2800"/>
              <a:t>Functional</a:t>
            </a:r>
          </a:p>
          <a:p>
            <a:pPr algn="ctr"/>
            <a:r>
              <a:rPr lang="en-US" sz="2800"/>
              <a:t>MRI</a:t>
            </a:r>
          </a:p>
        </p:txBody>
      </p:sp>
      <p:sp>
        <p:nvSpPr>
          <p:cNvPr id="3840381" name="Text Box 381"/>
          <p:cNvSpPr txBox="1">
            <a:spLocks noChangeArrowheads="1"/>
          </p:cNvSpPr>
          <p:nvPr/>
        </p:nvSpPr>
        <p:spPr bwMode="auto">
          <a:xfrm>
            <a:off x="-14814" y="4482062"/>
            <a:ext cx="2323172" cy="1569660"/>
          </a:xfrm>
          <a:prstGeom prst="rect">
            <a:avLst/>
          </a:prstGeom>
          <a:noFill/>
          <a:ln w="28575">
            <a:noFill/>
            <a:miter lim="800000"/>
            <a:headEnd type="none" w="sm" len="sm"/>
            <a:tailEnd/>
          </a:ln>
          <a:effectLst/>
        </p:spPr>
        <p:txBody>
          <a:bodyPr wrap="none">
            <a:prstTxWarp prst="textNoShape">
              <a:avLst/>
            </a:prstTxWarp>
            <a:spAutoFit/>
          </a:bodyPr>
          <a:lstStyle/>
          <a:p>
            <a:pPr algn="l"/>
            <a:r>
              <a:rPr lang="en-US" sz="2400" dirty="0">
                <a:solidFill>
                  <a:srgbClr val="000000"/>
                </a:solidFill>
              </a:rPr>
              <a:t>Ben Clifford, </a:t>
            </a:r>
            <a:br>
              <a:rPr lang="en-US" sz="2400" dirty="0">
                <a:solidFill>
                  <a:srgbClr val="000000"/>
                </a:solidFill>
              </a:rPr>
            </a:br>
            <a:r>
              <a:rPr lang="en-US" sz="2400" dirty="0" err="1">
                <a:solidFill>
                  <a:srgbClr val="000000"/>
                </a:solidFill>
              </a:rPr>
              <a:t>MihaelHatigan</a:t>
            </a:r>
            <a:r>
              <a:rPr lang="en-US" sz="2400" dirty="0">
                <a:solidFill>
                  <a:srgbClr val="000000"/>
                </a:solidFill>
              </a:rPr>
              <a:t>, </a:t>
            </a:r>
            <a:br>
              <a:rPr lang="en-US" sz="2400" dirty="0">
                <a:solidFill>
                  <a:srgbClr val="000000"/>
                </a:solidFill>
              </a:rPr>
            </a:br>
            <a:r>
              <a:rPr lang="en-US" sz="2400" dirty="0">
                <a:solidFill>
                  <a:srgbClr val="000000"/>
                </a:solidFill>
              </a:rPr>
              <a:t>Mike Wilde,</a:t>
            </a:r>
          </a:p>
          <a:p>
            <a:pPr algn="l"/>
            <a:r>
              <a:rPr lang="en-US" sz="2400" dirty="0">
                <a:solidFill>
                  <a:srgbClr val="000000"/>
                </a:solidFill>
              </a:rPr>
              <a:t>Yong Zhao</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Oval 43"/>
          <p:cNvSpPr/>
          <p:nvPr/>
        </p:nvSpPr>
        <p:spPr bwMode="auto">
          <a:xfrm>
            <a:off x="6288847" y="3829174"/>
            <a:ext cx="331970" cy="249042"/>
          </a:xfrm>
          <a:prstGeom prst="ellipse">
            <a:avLst/>
          </a:prstGeom>
          <a:solidFill>
            <a:schemeClr val="tx2">
              <a:lumMod val="50000"/>
            </a:schemeClr>
          </a:solidFill>
          <a:ln w="28575" cap="flat" cmpd="sng" algn="ctr">
            <a:noFill/>
            <a:prstDash val="solid"/>
            <a:round/>
            <a:headEnd type="none" w="sm" len="sm"/>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111" charset="0"/>
            </a:endParaRPr>
          </a:p>
        </p:txBody>
      </p:sp>
      <p:sp>
        <p:nvSpPr>
          <p:cNvPr id="2" name="Title 1"/>
          <p:cNvSpPr>
            <a:spLocks noGrp="1"/>
          </p:cNvSpPr>
          <p:nvPr>
            <p:ph type="title"/>
          </p:nvPr>
        </p:nvSpPr>
        <p:spPr>
          <a:xfrm>
            <a:off x="515939" y="228601"/>
            <a:ext cx="11164886" cy="2006703"/>
          </a:xfrm>
        </p:spPr>
        <p:txBody>
          <a:bodyPr/>
          <a:lstStyle/>
          <a:p>
            <a:r>
              <a:rPr lang="en-US" smtClean="0"/>
              <a:t>Social Informatics Data Grid (SIDgrid)</a:t>
            </a:r>
            <a:br>
              <a:rPr lang="en-US" smtClean="0"/>
            </a:br>
            <a:r>
              <a:rPr lang="en-US" sz="4000" smtClean="0"/>
              <a:t>Collaborative, multi-modal analysis of cognitive science data</a:t>
            </a:r>
            <a:r>
              <a:rPr lang="en-US" smtClean="0"/>
              <a:t/>
            </a:r>
            <a:br>
              <a:rPr lang="en-US" smtClean="0"/>
            </a:br>
            <a:endParaRPr lang="en-US" dirty="0"/>
          </a:p>
        </p:txBody>
      </p:sp>
      <p:sp>
        <p:nvSpPr>
          <p:cNvPr id="12" name="Rectangle 14"/>
          <p:cNvSpPr>
            <a:spLocks noChangeArrowheads="1"/>
          </p:cNvSpPr>
          <p:nvPr/>
        </p:nvSpPr>
        <p:spPr bwMode="auto">
          <a:xfrm>
            <a:off x="2844059" y="5733952"/>
            <a:ext cx="1726750" cy="1066800"/>
          </a:xfrm>
          <a:prstGeom prst="rect">
            <a:avLst/>
          </a:prstGeom>
          <a:solidFill>
            <a:srgbClr val="FFCC99"/>
          </a:solidFill>
          <a:ln w="9525">
            <a:solidFill>
              <a:schemeClr val="tx1"/>
            </a:solidFill>
            <a:miter lim="800000"/>
            <a:headEnd/>
            <a:tailEnd/>
          </a:ln>
        </p:spPr>
        <p:txBody>
          <a:bodyPr wrap="none" anchor="ctr">
            <a:prstTxWarp prst="textNoShape">
              <a:avLst/>
            </a:prstTxWarp>
          </a:bodyPr>
          <a:lstStyle/>
          <a:p>
            <a:pPr algn="ctr"/>
            <a:r>
              <a:rPr lang="en-US" sz="3200">
                <a:solidFill>
                  <a:srgbClr val="000000"/>
                </a:solidFill>
              </a:rPr>
              <a:t>TeraGrid</a:t>
            </a:r>
          </a:p>
        </p:txBody>
      </p:sp>
      <p:sp>
        <p:nvSpPr>
          <p:cNvPr id="13" name="Line 15"/>
          <p:cNvSpPr>
            <a:spLocks noChangeShapeType="1"/>
          </p:cNvSpPr>
          <p:nvPr/>
        </p:nvSpPr>
        <p:spPr bwMode="auto">
          <a:xfrm>
            <a:off x="6297560" y="5251345"/>
            <a:ext cx="0" cy="8382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18" name="Rectangle 14"/>
          <p:cNvSpPr>
            <a:spLocks noChangeArrowheads="1"/>
          </p:cNvSpPr>
          <p:nvPr/>
        </p:nvSpPr>
        <p:spPr bwMode="auto">
          <a:xfrm>
            <a:off x="5078677" y="5733952"/>
            <a:ext cx="1726750" cy="1066800"/>
          </a:xfrm>
          <a:prstGeom prst="rect">
            <a:avLst/>
          </a:prstGeom>
          <a:solidFill>
            <a:srgbClr val="FFCC99"/>
          </a:solidFill>
          <a:ln w="9525">
            <a:solidFill>
              <a:schemeClr val="tx1"/>
            </a:solidFill>
            <a:miter lim="800000"/>
            <a:headEnd/>
            <a:tailEnd/>
          </a:ln>
        </p:spPr>
        <p:txBody>
          <a:bodyPr wrap="none" anchor="ctr">
            <a:prstTxWarp prst="textNoShape">
              <a:avLst/>
            </a:prstTxWarp>
          </a:bodyPr>
          <a:lstStyle/>
          <a:p>
            <a:pPr algn="ctr"/>
            <a:r>
              <a:rPr lang="en-US" sz="3200" dirty="0" smtClean="0">
                <a:solidFill>
                  <a:srgbClr val="000000"/>
                </a:solidFill>
              </a:rPr>
              <a:t>PADS</a:t>
            </a:r>
            <a:endParaRPr lang="en-US" sz="3200" dirty="0">
              <a:solidFill>
                <a:srgbClr val="000000"/>
              </a:solidFill>
            </a:endParaRPr>
          </a:p>
        </p:txBody>
      </p:sp>
      <p:sp>
        <p:nvSpPr>
          <p:cNvPr id="19" name="Rectangle 14"/>
          <p:cNvSpPr>
            <a:spLocks noChangeArrowheads="1"/>
          </p:cNvSpPr>
          <p:nvPr/>
        </p:nvSpPr>
        <p:spPr bwMode="auto">
          <a:xfrm>
            <a:off x="7414869" y="5733952"/>
            <a:ext cx="1726750" cy="1066800"/>
          </a:xfrm>
          <a:prstGeom prst="rect">
            <a:avLst/>
          </a:prstGeom>
          <a:solidFill>
            <a:srgbClr val="FFCC99"/>
          </a:solidFill>
          <a:ln w="9525">
            <a:solidFill>
              <a:schemeClr val="tx1"/>
            </a:solidFill>
            <a:miter lim="800000"/>
            <a:headEnd/>
            <a:tailEnd/>
          </a:ln>
        </p:spPr>
        <p:txBody>
          <a:bodyPr wrap="none" anchor="ctr">
            <a:prstTxWarp prst="textNoShape">
              <a:avLst/>
            </a:prstTxWarp>
          </a:bodyPr>
          <a:lstStyle/>
          <a:p>
            <a:pPr algn="ctr"/>
            <a:r>
              <a:rPr lang="en-US" sz="3200" dirty="0" smtClean="0">
                <a:solidFill>
                  <a:srgbClr val="000000"/>
                </a:solidFill>
              </a:rPr>
              <a:t>…</a:t>
            </a:r>
            <a:endParaRPr lang="en-US" sz="3200" dirty="0">
              <a:solidFill>
                <a:srgbClr val="000000"/>
              </a:solidFill>
            </a:endParaRPr>
          </a:p>
        </p:txBody>
      </p:sp>
      <p:sp>
        <p:nvSpPr>
          <p:cNvPr id="29" name="TextBox 28"/>
          <p:cNvSpPr txBox="1"/>
          <p:nvPr/>
        </p:nvSpPr>
        <p:spPr>
          <a:xfrm>
            <a:off x="4812570" y="4514595"/>
            <a:ext cx="1553029" cy="584776"/>
          </a:xfrm>
          <a:prstGeom prst="rect">
            <a:avLst/>
          </a:prstGeom>
          <a:noFill/>
        </p:spPr>
        <p:txBody>
          <a:bodyPr wrap="none" rtlCol="0">
            <a:spAutoFit/>
          </a:bodyPr>
          <a:lstStyle/>
          <a:p>
            <a:r>
              <a:rPr lang="en-US" sz="3200" dirty="0" err="1" smtClean="0">
                <a:solidFill>
                  <a:srgbClr val="FFFFFF"/>
                </a:solidFill>
              </a:rPr>
              <a:t>SIDgrid</a:t>
            </a:r>
            <a:endParaRPr lang="en-US" sz="3200" dirty="0">
              <a:solidFill>
                <a:srgbClr val="FFFFFF"/>
              </a:solidFill>
            </a:endParaRPr>
          </a:p>
        </p:txBody>
      </p:sp>
      <p:pic>
        <p:nvPicPr>
          <p:cNvPr id="32" name="Picture 6"/>
          <p:cNvPicPr>
            <a:picLocks noChangeAspect="1"/>
          </p:cNvPicPr>
          <p:nvPr/>
        </p:nvPicPr>
        <p:blipFill>
          <a:blip r:embed="rId3"/>
          <a:srcRect/>
          <a:stretch>
            <a:fillRect/>
          </a:stretch>
        </p:blipFill>
        <p:spPr bwMode="auto">
          <a:xfrm rot="21138993">
            <a:off x="2439916" y="2724113"/>
            <a:ext cx="2472824" cy="1390974"/>
          </a:xfrm>
          <a:prstGeom prst="rect">
            <a:avLst/>
          </a:prstGeom>
          <a:noFill/>
          <a:ln w="9525">
            <a:noFill/>
            <a:miter lim="800000"/>
            <a:headEnd/>
            <a:tailEnd/>
          </a:ln>
        </p:spPr>
      </p:pic>
      <p:grpSp>
        <p:nvGrpSpPr>
          <p:cNvPr id="3" name="Group 20"/>
          <p:cNvGrpSpPr/>
          <p:nvPr/>
        </p:nvGrpSpPr>
        <p:grpSpPr>
          <a:xfrm rot="21075937">
            <a:off x="2964016" y="1893589"/>
            <a:ext cx="2813366" cy="2146019"/>
            <a:chOff x="2061434" y="642124"/>
            <a:chExt cx="2382272" cy="2488306"/>
          </a:xfrm>
        </p:grpSpPr>
        <p:pic>
          <p:nvPicPr>
            <p:cNvPr id="34" name="Picture 6"/>
            <p:cNvPicPr>
              <a:picLocks noChangeAspect="1"/>
            </p:cNvPicPr>
            <p:nvPr/>
          </p:nvPicPr>
          <p:blipFill>
            <a:blip r:embed="rId3">
              <a:clrChange>
                <a:clrFrom>
                  <a:srgbClr val="FFFFFF"/>
                </a:clrFrom>
                <a:clrTo>
                  <a:srgbClr val="FFFFFF">
                    <a:alpha val="0"/>
                  </a:srgbClr>
                </a:clrTo>
              </a:clrChange>
              <a:duotone>
                <a:schemeClr val="accent4">
                  <a:shade val="45000"/>
                  <a:satMod val="135000"/>
                </a:schemeClr>
                <a:prstClr val="white"/>
              </a:duotone>
            </a:blip>
            <a:srcRect/>
            <a:stretch>
              <a:fillRect/>
            </a:stretch>
          </p:blipFill>
          <p:spPr bwMode="auto">
            <a:xfrm rot="755663">
              <a:off x="2061434" y="642124"/>
              <a:ext cx="2093912" cy="1570037"/>
            </a:xfrm>
            <a:prstGeom prst="rect">
              <a:avLst/>
            </a:prstGeom>
            <a:noFill/>
            <a:ln w="9525">
              <a:noFill/>
              <a:miter lim="800000"/>
              <a:headEnd/>
              <a:tailEnd/>
            </a:ln>
          </p:spPr>
        </p:pic>
        <p:pic>
          <p:nvPicPr>
            <p:cNvPr id="35" name="Picture 34"/>
            <p:cNvPicPr>
              <a:picLocks noChangeAspect="1"/>
            </p:cNvPicPr>
            <p:nvPr/>
          </p:nvPicPr>
          <p:blipFill>
            <a:blip r:embed="rId3">
              <a:clrChange>
                <a:clrFrom>
                  <a:srgbClr val="FFFFFF"/>
                </a:clrFrom>
                <a:clrTo>
                  <a:srgbClr val="FFFFFF">
                    <a:alpha val="0"/>
                  </a:srgbClr>
                </a:clrTo>
              </a:clrChange>
              <a:duotone>
                <a:schemeClr val="accent4">
                  <a:shade val="45000"/>
                  <a:satMod val="135000"/>
                </a:schemeClr>
                <a:prstClr val="white"/>
              </a:duotone>
            </a:blip>
            <a:srcRect l="13265" t="68219"/>
            <a:stretch>
              <a:fillRect/>
            </a:stretch>
          </p:blipFill>
          <p:spPr bwMode="auto">
            <a:xfrm rot="755663">
              <a:off x="2462186" y="2284681"/>
              <a:ext cx="1816161" cy="498979"/>
            </a:xfrm>
            <a:prstGeom prst="rect">
              <a:avLst/>
            </a:prstGeom>
            <a:noFill/>
            <a:ln w="9525">
              <a:noFill/>
              <a:miter lim="800000"/>
              <a:headEnd/>
              <a:tailEnd/>
            </a:ln>
          </p:spPr>
        </p:pic>
        <p:pic>
          <p:nvPicPr>
            <p:cNvPr id="36" name="Picture 35"/>
            <p:cNvPicPr>
              <a:picLocks noChangeAspect="1"/>
            </p:cNvPicPr>
            <p:nvPr/>
          </p:nvPicPr>
          <p:blipFill>
            <a:blip r:embed="rId3">
              <a:clrChange>
                <a:clrFrom>
                  <a:srgbClr val="FFFFFF"/>
                </a:clrFrom>
                <a:clrTo>
                  <a:srgbClr val="FFFFFF">
                    <a:alpha val="0"/>
                  </a:srgbClr>
                </a:clrTo>
              </a:clrChange>
              <a:duotone>
                <a:schemeClr val="accent4">
                  <a:shade val="45000"/>
                  <a:satMod val="135000"/>
                </a:schemeClr>
                <a:prstClr val="white"/>
              </a:duotone>
            </a:blip>
            <a:srcRect l="13265" t="68219"/>
            <a:stretch>
              <a:fillRect/>
            </a:stretch>
          </p:blipFill>
          <p:spPr bwMode="auto">
            <a:xfrm rot="755663">
              <a:off x="2627533" y="2631451"/>
              <a:ext cx="1816173" cy="498979"/>
            </a:xfrm>
            <a:prstGeom prst="rect">
              <a:avLst/>
            </a:prstGeom>
            <a:noFill/>
            <a:ln w="9525">
              <a:noFill/>
              <a:miter lim="800000"/>
              <a:headEnd/>
              <a:tailEnd/>
            </a:ln>
          </p:spPr>
        </p:pic>
      </p:grpSp>
      <p:sp>
        <p:nvSpPr>
          <p:cNvPr id="28" name="Delay 5"/>
          <p:cNvSpPr>
            <a:spLocks noChangeArrowheads="1"/>
          </p:cNvSpPr>
          <p:nvPr/>
        </p:nvSpPr>
        <p:spPr bwMode="auto">
          <a:xfrm rot="5400000">
            <a:off x="4954084" y="2196565"/>
            <a:ext cx="1905547" cy="5469979"/>
          </a:xfrm>
          <a:prstGeom prst="flowChartDelay">
            <a:avLst/>
          </a:prstGeom>
          <a:solidFill>
            <a:schemeClr val="bg2">
              <a:lumMod val="75000"/>
            </a:schemeClr>
          </a:solidFill>
          <a:ln w="28575">
            <a:solidFill>
              <a:schemeClr val="tx1"/>
            </a:solidFill>
            <a:round/>
            <a:headEnd type="none" w="sm" len="sm"/>
            <a:tailEnd type="triangle" w="med" len="med"/>
          </a:ln>
        </p:spPr>
        <p:txBody>
          <a:bodyPr>
            <a:prstTxWarp prst="textNoShape">
              <a:avLst/>
            </a:prstTxWarp>
          </a:bodyPr>
          <a:lstStyle/>
          <a:p>
            <a:endParaRPr lang="en-US" dirty="0"/>
          </a:p>
        </p:txBody>
      </p:sp>
      <p:sp>
        <p:nvSpPr>
          <p:cNvPr id="37" name="TextBox 36"/>
          <p:cNvSpPr txBox="1"/>
          <p:nvPr/>
        </p:nvSpPr>
        <p:spPr>
          <a:xfrm>
            <a:off x="33199" y="1650613"/>
            <a:ext cx="2934516" cy="1815882"/>
          </a:xfrm>
          <a:prstGeom prst="rect">
            <a:avLst/>
          </a:prstGeom>
          <a:noFill/>
        </p:spPr>
        <p:txBody>
          <a:bodyPr wrap="square" rtlCol="0">
            <a:spAutoFit/>
          </a:bodyPr>
          <a:lstStyle/>
          <a:p>
            <a:pPr algn="ctr"/>
            <a:r>
              <a:rPr lang="en-US" sz="2800" dirty="0" smtClean="0">
                <a:solidFill>
                  <a:srgbClr val="000000"/>
                </a:solidFill>
              </a:rPr>
              <a:t>Diverse</a:t>
            </a:r>
            <a:br>
              <a:rPr lang="en-US" sz="2800" dirty="0" smtClean="0">
                <a:solidFill>
                  <a:srgbClr val="000000"/>
                </a:solidFill>
              </a:rPr>
            </a:br>
            <a:r>
              <a:rPr lang="en-US" sz="2800" dirty="0" smtClean="0">
                <a:solidFill>
                  <a:srgbClr val="000000"/>
                </a:solidFill>
              </a:rPr>
              <a:t>experimental</a:t>
            </a:r>
          </a:p>
          <a:p>
            <a:pPr algn="ctr"/>
            <a:r>
              <a:rPr lang="en-US" sz="2800" dirty="0" smtClean="0">
                <a:solidFill>
                  <a:srgbClr val="000000"/>
                </a:solidFill>
              </a:rPr>
              <a:t>data &amp;</a:t>
            </a:r>
            <a:br>
              <a:rPr lang="en-US" sz="2800" dirty="0" smtClean="0">
                <a:solidFill>
                  <a:srgbClr val="000000"/>
                </a:solidFill>
              </a:rPr>
            </a:br>
            <a:r>
              <a:rPr lang="en-US" sz="2800" dirty="0" smtClean="0">
                <a:solidFill>
                  <a:srgbClr val="000000"/>
                </a:solidFill>
              </a:rPr>
              <a:t>metadata    </a:t>
            </a:r>
          </a:p>
        </p:txBody>
      </p:sp>
      <p:pic>
        <p:nvPicPr>
          <p:cNvPr id="38" name="Picture 378" descr="banner2"/>
          <p:cNvPicPr>
            <a:picLocks noChangeAspect="1" noChangeArrowheads="1"/>
          </p:cNvPicPr>
          <p:nvPr/>
        </p:nvPicPr>
        <p:blipFill>
          <a:blip r:embed="rId4">
            <a:lum contrast="2000"/>
          </a:blip>
          <a:srcRect l="1280" t="21573" r="75520" b="4315"/>
          <a:stretch>
            <a:fillRect/>
          </a:stretch>
        </p:blipFill>
        <p:spPr bwMode="auto">
          <a:xfrm>
            <a:off x="4580146" y="1650613"/>
            <a:ext cx="2429646" cy="873125"/>
          </a:xfrm>
          <a:prstGeom prst="rect">
            <a:avLst/>
          </a:prstGeom>
          <a:noFill/>
          <a:ln w="9525">
            <a:noFill/>
            <a:miter lim="800000"/>
            <a:headEnd/>
            <a:tailEnd/>
          </a:ln>
        </p:spPr>
      </p:pic>
      <p:sp>
        <p:nvSpPr>
          <p:cNvPr id="40" name="Oval 39"/>
          <p:cNvSpPr/>
          <p:nvPr/>
        </p:nvSpPr>
        <p:spPr bwMode="auto">
          <a:xfrm>
            <a:off x="5476259" y="2746398"/>
            <a:ext cx="331970" cy="249042"/>
          </a:xfrm>
          <a:prstGeom prst="ellipse">
            <a:avLst/>
          </a:prstGeom>
          <a:solidFill>
            <a:schemeClr val="tx2">
              <a:lumMod val="50000"/>
            </a:schemeClr>
          </a:solidFill>
          <a:ln w="28575" cap="flat" cmpd="sng" algn="ctr">
            <a:noFill/>
            <a:prstDash val="solid"/>
            <a:round/>
            <a:headEnd type="none" w="sm" len="sm"/>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111" charset="0"/>
            </a:endParaRPr>
          </a:p>
        </p:txBody>
      </p:sp>
      <p:sp>
        <p:nvSpPr>
          <p:cNvPr id="41" name="Oval 40"/>
          <p:cNvSpPr/>
          <p:nvPr/>
        </p:nvSpPr>
        <p:spPr bwMode="auto">
          <a:xfrm>
            <a:off x="5778976" y="3073126"/>
            <a:ext cx="331970" cy="249042"/>
          </a:xfrm>
          <a:prstGeom prst="ellipse">
            <a:avLst/>
          </a:prstGeom>
          <a:solidFill>
            <a:schemeClr val="tx2">
              <a:lumMod val="50000"/>
            </a:schemeClr>
          </a:solidFill>
          <a:ln w="28575" cap="flat" cmpd="sng" algn="ctr">
            <a:noFill/>
            <a:prstDash val="solid"/>
            <a:round/>
            <a:headEnd type="none" w="sm" len="sm"/>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111" charset="0"/>
            </a:endParaRPr>
          </a:p>
        </p:txBody>
      </p:sp>
      <p:sp>
        <p:nvSpPr>
          <p:cNvPr id="42" name="Oval 41"/>
          <p:cNvSpPr/>
          <p:nvPr/>
        </p:nvSpPr>
        <p:spPr bwMode="auto">
          <a:xfrm>
            <a:off x="6181263" y="2802158"/>
            <a:ext cx="331970" cy="249042"/>
          </a:xfrm>
          <a:prstGeom prst="ellipse">
            <a:avLst/>
          </a:prstGeom>
          <a:solidFill>
            <a:schemeClr val="tx2">
              <a:lumMod val="50000"/>
            </a:schemeClr>
          </a:solidFill>
          <a:ln w="28575" cap="flat" cmpd="sng" algn="ctr">
            <a:noFill/>
            <a:prstDash val="solid"/>
            <a:round/>
            <a:headEnd type="none" w="sm" len="sm"/>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111" charset="0"/>
            </a:endParaRPr>
          </a:p>
        </p:txBody>
      </p:sp>
      <p:sp>
        <p:nvSpPr>
          <p:cNvPr id="43" name="Oval 42"/>
          <p:cNvSpPr/>
          <p:nvPr/>
        </p:nvSpPr>
        <p:spPr bwMode="auto">
          <a:xfrm>
            <a:off x="5720610" y="3477542"/>
            <a:ext cx="331970" cy="249042"/>
          </a:xfrm>
          <a:prstGeom prst="ellipse">
            <a:avLst/>
          </a:prstGeom>
          <a:solidFill>
            <a:schemeClr val="tx2">
              <a:lumMod val="50000"/>
            </a:schemeClr>
          </a:solidFill>
          <a:ln w="28575" cap="flat" cmpd="sng" algn="ctr">
            <a:noFill/>
            <a:prstDash val="solid"/>
            <a:round/>
            <a:headEnd type="none" w="sm" len="sm"/>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111" charset="0"/>
            </a:endParaRPr>
          </a:p>
        </p:txBody>
      </p:sp>
      <p:pic>
        <p:nvPicPr>
          <p:cNvPr id="45" name="Picture 4" descr="DRS2SIDGRIDScreenshot"/>
          <p:cNvPicPr>
            <a:picLocks noChangeAspect="1" noChangeArrowheads="1"/>
          </p:cNvPicPr>
          <p:nvPr/>
        </p:nvPicPr>
        <p:blipFill>
          <a:blip r:embed="rId5" cstate="print"/>
          <a:srcRect/>
          <a:stretch>
            <a:fillRect/>
          </a:stretch>
        </p:blipFill>
        <p:spPr bwMode="auto">
          <a:xfrm>
            <a:off x="9449758" y="1625708"/>
            <a:ext cx="2208036" cy="1440398"/>
          </a:xfrm>
          <a:prstGeom prst="rect">
            <a:avLst/>
          </a:prstGeom>
          <a:noFill/>
          <a:ln w="9525">
            <a:solidFill>
              <a:schemeClr val="accent2"/>
            </a:solidFill>
            <a:miter lim="800000"/>
            <a:headEnd/>
            <a:tailEnd/>
          </a:ln>
        </p:spPr>
      </p:pic>
      <p:pic>
        <p:nvPicPr>
          <p:cNvPr id="46" name="Picture 4" descr="DRS2SIDGRIDScreenshot"/>
          <p:cNvPicPr>
            <a:picLocks noChangeAspect="1" noChangeArrowheads="1"/>
          </p:cNvPicPr>
          <p:nvPr/>
        </p:nvPicPr>
        <p:blipFill>
          <a:blip r:embed="rId5" cstate="print"/>
          <a:srcRect/>
          <a:stretch>
            <a:fillRect/>
          </a:stretch>
        </p:blipFill>
        <p:spPr bwMode="auto">
          <a:xfrm>
            <a:off x="9221442" y="1827916"/>
            <a:ext cx="2208036" cy="1440398"/>
          </a:xfrm>
          <a:prstGeom prst="rect">
            <a:avLst/>
          </a:prstGeom>
          <a:noFill/>
          <a:ln w="9525">
            <a:solidFill>
              <a:schemeClr val="accent2"/>
            </a:solidFill>
            <a:miter lim="800000"/>
            <a:headEnd/>
            <a:tailEnd/>
          </a:ln>
        </p:spPr>
      </p:pic>
      <p:pic>
        <p:nvPicPr>
          <p:cNvPr id="47" name="Picture 4" descr="DRS2SIDGRIDScreenshot"/>
          <p:cNvPicPr>
            <a:picLocks noChangeAspect="1" noChangeArrowheads="1"/>
          </p:cNvPicPr>
          <p:nvPr/>
        </p:nvPicPr>
        <p:blipFill>
          <a:blip r:embed="rId5" cstate="print"/>
          <a:srcRect/>
          <a:stretch>
            <a:fillRect/>
          </a:stretch>
        </p:blipFill>
        <p:spPr bwMode="auto">
          <a:xfrm>
            <a:off x="8922734" y="2052053"/>
            <a:ext cx="2208036" cy="1440398"/>
          </a:xfrm>
          <a:prstGeom prst="rect">
            <a:avLst/>
          </a:prstGeom>
          <a:noFill/>
          <a:ln w="9525">
            <a:solidFill>
              <a:schemeClr val="accent2"/>
            </a:solidFill>
            <a:miter lim="800000"/>
            <a:headEnd/>
            <a:tailEnd/>
          </a:ln>
        </p:spPr>
      </p:pic>
      <p:cxnSp>
        <p:nvCxnSpPr>
          <p:cNvPr id="48" name="Straight Arrow Connector 47"/>
          <p:cNvCxnSpPr/>
          <p:nvPr/>
        </p:nvCxnSpPr>
        <p:spPr bwMode="auto">
          <a:xfrm flipV="1">
            <a:off x="7969480" y="3294292"/>
            <a:ext cx="892104" cy="659687"/>
          </a:xfrm>
          <a:prstGeom prst="straightConnector1">
            <a:avLst/>
          </a:prstGeom>
          <a:solidFill>
            <a:schemeClr val="accent1"/>
          </a:solidFill>
          <a:ln w="127000" cap="flat" cmpd="sng" algn="ctr">
            <a:solidFill>
              <a:srgbClr val="003399"/>
            </a:solidFill>
            <a:prstDash val="solid"/>
            <a:round/>
            <a:headEnd type="triangle" w="sm" len="sm"/>
            <a:tailEnd type="triangle" w="sm" len="sm"/>
          </a:ln>
          <a:effectLst/>
        </p:spPr>
      </p:cxnSp>
      <p:sp>
        <p:nvSpPr>
          <p:cNvPr id="49" name="TextBox 48"/>
          <p:cNvSpPr txBox="1"/>
          <p:nvPr/>
        </p:nvSpPr>
        <p:spPr>
          <a:xfrm>
            <a:off x="9067461" y="3443719"/>
            <a:ext cx="2779352" cy="2677656"/>
          </a:xfrm>
          <a:prstGeom prst="rect">
            <a:avLst/>
          </a:prstGeom>
          <a:noFill/>
        </p:spPr>
        <p:txBody>
          <a:bodyPr wrap="none" rtlCol="0">
            <a:spAutoFit/>
          </a:bodyPr>
          <a:lstStyle/>
          <a:p>
            <a:pPr algn="l"/>
            <a:r>
              <a:rPr lang="en-US" sz="2800" dirty="0" smtClean="0">
                <a:solidFill>
                  <a:srgbClr val="000000"/>
                </a:solidFill>
              </a:rPr>
              <a:t>Browse data</a:t>
            </a:r>
          </a:p>
          <a:p>
            <a:pPr algn="l"/>
            <a:r>
              <a:rPr lang="en-US" sz="2800" dirty="0" smtClean="0">
                <a:solidFill>
                  <a:srgbClr val="000000"/>
                </a:solidFill>
              </a:rPr>
              <a:t>Search</a:t>
            </a:r>
          </a:p>
          <a:p>
            <a:pPr algn="l"/>
            <a:r>
              <a:rPr lang="en-US" sz="2800" dirty="0" smtClean="0">
                <a:solidFill>
                  <a:srgbClr val="000000"/>
                </a:solidFill>
              </a:rPr>
              <a:t>Content preview</a:t>
            </a:r>
          </a:p>
          <a:p>
            <a:pPr algn="l"/>
            <a:r>
              <a:rPr lang="en-US" sz="2800" dirty="0" err="1" smtClean="0">
                <a:solidFill>
                  <a:srgbClr val="000000"/>
                </a:solidFill>
              </a:rPr>
              <a:t>Transcode</a:t>
            </a:r>
            <a:endParaRPr lang="en-US" sz="2800" dirty="0" smtClean="0">
              <a:solidFill>
                <a:srgbClr val="000000"/>
              </a:solidFill>
            </a:endParaRPr>
          </a:p>
          <a:p>
            <a:pPr algn="l"/>
            <a:r>
              <a:rPr lang="en-US" sz="2800" dirty="0" smtClean="0">
                <a:solidFill>
                  <a:srgbClr val="000000"/>
                </a:solidFill>
              </a:rPr>
              <a:t>Download</a:t>
            </a:r>
          </a:p>
          <a:p>
            <a:pPr algn="l"/>
            <a:r>
              <a:rPr lang="en-US" sz="2800" dirty="0" smtClean="0">
                <a:solidFill>
                  <a:srgbClr val="000000"/>
                </a:solidFill>
              </a:rPr>
              <a:t>Analyze</a:t>
            </a:r>
            <a:endParaRPr lang="en-US" sz="2800" dirty="0">
              <a:solidFill>
                <a:srgbClr val="000000"/>
              </a:solidFill>
            </a:endParaRPr>
          </a:p>
        </p:txBody>
      </p:sp>
      <p:sp>
        <p:nvSpPr>
          <p:cNvPr id="39" name="Text Box 381"/>
          <p:cNvSpPr txBox="1">
            <a:spLocks noChangeArrowheads="1"/>
          </p:cNvSpPr>
          <p:nvPr/>
        </p:nvSpPr>
        <p:spPr bwMode="auto">
          <a:xfrm>
            <a:off x="-14814" y="5345645"/>
            <a:ext cx="2990873" cy="1569660"/>
          </a:xfrm>
          <a:prstGeom prst="rect">
            <a:avLst/>
          </a:prstGeom>
          <a:noFill/>
          <a:ln w="28575">
            <a:noFill/>
            <a:miter lim="800000"/>
            <a:headEnd type="none" w="sm" len="sm"/>
            <a:tailEnd/>
          </a:ln>
          <a:effectLst/>
        </p:spPr>
        <p:txBody>
          <a:bodyPr wrap="none">
            <a:prstTxWarp prst="textNoShape">
              <a:avLst/>
            </a:prstTxWarp>
            <a:spAutoFit/>
          </a:bodyPr>
          <a:lstStyle/>
          <a:p>
            <a:pPr algn="l"/>
            <a:r>
              <a:rPr lang="en-US" sz="2400" dirty="0" smtClean="0">
                <a:solidFill>
                  <a:srgbClr val="000000"/>
                </a:solidFill>
              </a:rPr>
              <a:t>Bennett </a:t>
            </a:r>
            <a:r>
              <a:rPr lang="en-US" sz="2400" dirty="0" err="1" smtClean="0">
                <a:solidFill>
                  <a:srgbClr val="000000"/>
                </a:solidFill>
              </a:rPr>
              <a:t>Berthenthal</a:t>
            </a:r>
            <a:r>
              <a:rPr lang="en-US" sz="2400" dirty="0" smtClean="0">
                <a:solidFill>
                  <a:srgbClr val="000000"/>
                </a:solidFill>
              </a:rPr>
              <a:t/>
            </a:r>
            <a:br>
              <a:rPr lang="en-US" sz="2400" dirty="0" smtClean="0">
                <a:solidFill>
                  <a:srgbClr val="000000"/>
                </a:solidFill>
              </a:rPr>
            </a:br>
            <a:r>
              <a:rPr lang="en-US" sz="2400" dirty="0" smtClean="0">
                <a:solidFill>
                  <a:srgbClr val="000000"/>
                </a:solidFill>
              </a:rPr>
              <a:t>Mike </a:t>
            </a:r>
            <a:r>
              <a:rPr lang="en-US" sz="2400" dirty="0" err="1" smtClean="0">
                <a:solidFill>
                  <a:srgbClr val="000000"/>
                </a:solidFill>
              </a:rPr>
              <a:t>Papka</a:t>
            </a:r>
            <a:r>
              <a:rPr lang="en-US" sz="2400" dirty="0" smtClean="0">
                <a:solidFill>
                  <a:srgbClr val="000000"/>
                </a:solidFill>
              </a:rPr>
              <a:t/>
            </a:r>
            <a:br>
              <a:rPr lang="en-US" sz="2400" dirty="0" smtClean="0">
                <a:solidFill>
                  <a:srgbClr val="000000"/>
                </a:solidFill>
              </a:rPr>
            </a:br>
            <a:r>
              <a:rPr lang="en-US" sz="2400" dirty="0">
                <a:solidFill>
                  <a:srgbClr val="000000"/>
                </a:solidFill>
              </a:rPr>
              <a:t>Mike </a:t>
            </a:r>
            <a:r>
              <a:rPr lang="en-US" sz="2400" dirty="0" smtClean="0">
                <a:solidFill>
                  <a:srgbClr val="000000"/>
                </a:solidFill>
              </a:rPr>
              <a:t>Wilde</a:t>
            </a:r>
          </a:p>
          <a:p>
            <a:pPr algn="l"/>
            <a:r>
              <a:rPr lang="en-US" sz="2400" dirty="0" smtClean="0">
                <a:solidFill>
                  <a:srgbClr val="000000"/>
                </a:solidFill>
              </a:rPr>
              <a:t>… and others</a:t>
            </a:r>
            <a:endParaRPr lang="en-US" sz="2400" dirty="0">
              <a:solidFill>
                <a:srgbClr val="0000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r>
              <a:rPr dirty="0" smtClean="0"/>
              <a:t>Towards a Data Cauldron</a:t>
            </a:r>
            <a:endParaRPr dirty="0"/>
          </a:p>
        </p:txBody>
      </p:sp>
      <p:sp>
        <p:nvSpPr>
          <p:cNvPr id="3" name="Subtitle 2"/>
          <p:cNvSpPr>
            <a:spLocks noGrp="1"/>
          </p:cNvSpPr>
          <p:nvPr>
            <p:ph type="subTitle" idx="1"/>
          </p:nvPr>
        </p:nvSpPr>
        <p:spPr>
          <a:xfrm>
            <a:off x="973140" y="4344988"/>
            <a:ext cx="10239375" cy="461962"/>
          </a:xfrm>
        </p:spPr>
        <p:txBody>
          <a:bodyPr rtlCol="0"/>
          <a:lstStyle/>
          <a:p>
            <a:pPr defTabSz="914363" fontAlgn="auto">
              <a:spcAft>
                <a:spcPts val="0"/>
              </a:spcAft>
              <a:defRPr/>
            </a:pPr>
            <a:r>
              <a:rPr lang="en-US" dirty="0" smtClean="0"/>
              <a:t>Ian Foster</a:t>
            </a:r>
          </a:p>
          <a:p>
            <a:pPr defTabSz="914363" fontAlgn="auto">
              <a:spcAft>
                <a:spcPts val="0"/>
              </a:spcAft>
              <a:defRPr/>
            </a:pPr>
            <a:r>
              <a:rPr lang="en-US" dirty="0" smtClean="0"/>
              <a:t>Computation Institute</a:t>
            </a:r>
          </a:p>
          <a:p>
            <a:pPr defTabSz="914363" fontAlgn="auto">
              <a:spcAft>
                <a:spcPts val="0"/>
              </a:spcAft>
              <a:defRPr/>
            </a:pPr>
            <a:r>
              <a:rPr lang="en-US" dirty="0" smtClean="0"/>
              <a:t>University of Chicago &amp; Argonne National Laboratory</a:t>
            </a:r>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3" name="Picture 6"/>
          <p:cNvPicPr>
            <a:picLocks noChangeAspect="1"/>
          </p:cNvPicPr>
          <p:nvPr/>
        </p:nvPicPr>
        <p:blipFill>
          <a:blip r:embed="rId4"/>
          <a:srcRect/>
          <a:stretch>
            <a:fillRect/>
          </a:stretch>
        </p:blipFill>
        <p:spPr bwMode="auto">
          <a:xfrm rot="21138993">
            <a:off x="1875685" y="2044768"/>
            <a:ext cx="2472824" cy="1390974"/>
          </a:xfrm>
          <a:prstGeom prst="rect">
            <a:avLst/>
          </a:prstGeom>
          <a:noFill/>
          <a:ln w="9525">
            <a:noFill/>
            <a:miter lim="800000"/>
            <a:headEnd/>
            <a:tailEnd/>
          </a:ln>
        </p:spPr>
      </p:pic>
      <p:grpSp>
        <p:nvGrpSpPr>
          <p:cNvPr id="2" name="Group 20"/>
          <p:cNvGrpSpPr/>
          <p:nvPr/>
        </p:nvGrpSpPr>
        <p:grpSpPr>
          <a:xfrm rot="21075937">
            <a:off x="2399785" y="1214244"/>
            <a:ext cx="2813366" cy="2146019"/>
            <a:chOff x="2061434" y="642124"/>
            <a:chExt cx="2382272" cy="2488306"/>
          </a:xfrm>
        </p:grpSpPr>
        <p:pic>
          <p:nvPicPr>
            <p:cNvPr id="6" name="Picture 6"/>
            <p:cNvPicPr>
              <a:picLocks noChangeAspect="1"/>
            </p:cNvPicPr>
            <p:nvPr/>
          </p:nvPicPr>
          <p:blipFill>
            <a:blip r:embed="rId4">
              <a:clrChange>
                <a:clrFrom>
                  <a:srgbClr val="FFFFFF"/>
                </a:clrFrom>
                <a:clrTo>
                  <a:srgbClr val="FFFFFF">
                    <a:alpha val="0"/>
                  </a:srgbClr>
                </a:clrTo>
              </a:clrChange>
              <a:duotone>
                <a:schemeClr val="accent4">
                  <a:shade val="45000"/>
                  <a:satMod val="135000"/>
                </a:schemeClr>
                <a:prstClr val="white"/>
              </a:duotone>
            </a:blip>
            <a:srcRect/>
            <a:stretch>
              <a:fillRect/>
            </a:stretch>
          </p:blipFill>
          <p:spPr bwMode="auto">
            <a:xfrm rot="755663">
              <a:off x="2061434" y="642124"/>
              <a:ext cx="2093912" cy="1570037"/>
            </a:xfrm>
            <a:prstGeom prst="rect">
              <a:avLst/>
            </a:prstGeom>
            <a:noFill/>
            <a:ln w="9525">
              <a:noFill/>
              <a:miter lim="800000"/>
              <a:headEnd/>
              <a:tailEnd/>
            </a:ln>
          </p:spPr>
        </p:pic>
        <p:pic>
          <p:nvPicPr>
            <p:cNvPr id="7" name="Picture 6"/>
            <p:cNvPicPr>
              <a:picLocks noChangeAspect="1"/>
            </p:cNvPicPr>
            <p:nvPr/>
          </p:nvPicPr>
          <p:blipFill>
            <a:blip r:embed="rId4">
              <a:clrChange>
                <a:clrFrom>
                  <a:srgbClr val="FFFFFF"/>
                </a:clrFrom>
                <a:clrTo>
                  <a:srgbClr val="FFFFFF">
                    <a:alpha val="0"/>
                  </a:srgbClr>
                </a:clrTo>
              </a:clrChange>
              <a:duotone>
                <a:schemeClr val="accent4">
                  <a:shade val="45000"/>
                  <a:satMod val="135000"/>
                </a:schemeClr>
                <a:prstClr val="white"/>
              </a:duotone>
            </a:blip>
            <a:srcRect l="13265" t="68219"/>
            <a:stretch>
              <a:fillRect/>
            </a:stretch>
          </p:blipFill>
          <p:spPr bwMode="auto">
            <a:xfrm rot="755663">
              <a:off x="2462186" y="2284681"/>
              <a:ext cx="1816161" cy="498979"/>
            </a:xfrm>
            <a:prstGeom prst="rect">
              <a:avLst/>
            </a:prstGeom>
            <a:noFill/>
            <a:ln w="9525">
              <a:noFill/>
              <a:miter lim="800000"/>
              <a:headEnd/>
              <a:tailEnd/>
            </a:ln>
          </p:spPr>
        </p:pic>
        <p:pic>
          <p:nvPicPr>
            <p:cNvPr id="8" name="Picture 7"/>
            <p:cNvPicPr>
              <a:picLocks noChangeAspect="1"/>
            </p:cNvPicPr>
            <p:nvPr/>
          </p:nvPicPr>
          <p:blipFill>
            <a:blip r:embed="rId4">
              <a:clrChange>
                <a:clrFrom>
                  <a:srgbClr val="FFFFFF"/>
                </a:clrFrom>
                <a:clrTo>
                  <a:srgbClr val="FFFFFF">
                    <a:alpha val="0"/>
                  </a:srgbClr>
                </a:clrTo>
              </a:clrChange>
              <a:duotone>
                <a:schemeClr val="accent4">
                  <a:shade val="45000"/>
                  <a:satMod val="135000"/>
                </a:schemeClr>
                <a:prstClr val="white"/>
              </a:duotone>
            </a:blip>
            <a:srcRect l="13265" t="68219"/>
            <a:stretch>
              <a:fillRect/>
            </a:stretch>
          </p:blipFill>
          <p:spPr bwMode="auto">
            <a:xfrm rot="755663">
              <a:off x="2627533" y="2631451"/>
              <a:ext cx="1816173" cy="498979"/>
            </a:xfrm>
            <a:prstGeom prst="rect">
              <a:avLst/>
            </a:prstGeom>
            <a:noFill/>
            <a:ln w="9525">
              <a:noFill/>
              <a:miter lim="800000"/>
              <a:headEnd/>
              <a:tailEnd/>
            </a:ln>
          </p:spPr>
        </p:pic>
      </p:grpSp>
      <p:sp>
        <p:nvSpPr>
          <p:cNvPr id="37892" name="Delay 5"/>
          <p:cNvSpPr>
            <a:spLocks noChangeArrowheads="1"/>
          </p:cNvSpPr>
          <p:nvPr/>
        </p:nvSpPr>
        <p:spPr bwMode="auto">
          <a:xfrm rot="5400000">
            <a:off x="4264251" y="2207054"/>
            <a:ext cx="3285215" cy="5469979"/>
          </a:xfrm>
          <a:prstGeom prst="flowChartDelay">
            <a:avLst/>
          </a:prstGeom>
          <a:solidFill>
            <a:schemeClr val="bg2">
              <a:lumMod val="75000"/>
            </a:schemeClr>
          </a:solidFill>
          <a:ln w="28575">
            <a:solidFill>
              <a:schemeClr val="tx1"/>
            </a:solidFill>
            <a:round/>
            <a:headEnd type="none" w="sm" len="sm"/>
            <a:tailEnd type="triangle" w="med" len="med"/>
          </a:ln>
        </p:spPr>
        <p:txBody>
          <a:bodyPr>
            <a:prstTxWarp prst="textNoShape">
              <a:avLst/>
            </a:prstTxWarp>
          </a:bodyPr>
          <a:lstStyle/>
          <a:p>
            <a:endParaRPr lang="en-US"/>
          </a:p>
        </p:txBody>
      </p:sp>
      <p:sp>
        <p:nvSpPr>
          <p:cNvPr id="21" name="Title 1"/>
          <p:cNvSpPr>
            <a:spLocks noGrp="1"/>
          </p:cNvSpPr>
          <p:nvPr>
            <p:ph type="title"/>
          </p:nvPr>
        </p:nvSpPr>
        <p:spPr/>
        <p:txBody>
          <a:bodyPr/>
          <a:lstStyle/>
          <a:p>
            <a:r>
              <a:rPr dirty="0" smtClean="0"/>
              <a:t>A Vast and Endless Sea </a:t>
            </a:r>
            <a:r>
              <a:rPr lang="en-US" dirty="0" smtClean="0"/>
              <a:t>…</a:t>
            </a:r>
            <a:endParaRPr lang="en-US" dirty="0"/>
          </a:p>
        </p:txBody>
      </p:sp>
      <p:grpSp>
        <p:nvGrpSpPr>
          <p:cNvPr id="3" name="Group 64"/>
          <p:cNvGrpSpPr/>
          <p:nvPr/>
        </p:nvGrpSpPr>
        <p:grpSpPr>
          <a:xfrm>
            <a:off x="7222660" y="1282767"/>
            <a:ext cx="4423064" cy="2172983"/>
            <a:chOff x="5418406" y="1282766"/>
            <a:chExt cx="3318162" cy="2172983"/>
          </a:xfrm>
        </p:grpSpPr>
        <p:pic>
          <p:nvPicPr>
            <p:cNvPr id="10" name="Picture 9" descr="ladle.gif"/>
            <p:cNvPicPr>
              <a:picLocks noChangeAspect="1"/>
            </p:cNvPicPr>
            <p:nvPr/>
          </p:nvPicPr>
          <p:blipFill>
            <a:blip r:embed="rId5">
              <a:clrChange>
                <a:clrFrom>
                  <a:srgbClr val="FFFFFF"/>
                </a:clrFrom>
                <a:clrTo>
                  <a:srgbClr val="FFFFFF">
                    <a:alpha val="0"/>
                  </a:srgbClr>
                </a:clrTo>
              </a:clrChange>
            </a:blip>
            <a:stretch>
              <a:fillRect/>
            </a:stretch>
          </p:blipFill>
          <p:spPr>
            <a:xfrm>
              <a:off x="5418406" y="1322299"/>
              <a:ext cx="1479208" cy="1812833"/>
            </a:xfrm>
            <a:prstGeom prst="rect">
              <a:avLst/>
            </a:prstGeom>
          </p:spPr>
        </p:pic>
        <p:pic>
          <p:nvPicPr>
            <p:cNvPr id="11" name="Picture 10" descr="31VW6JVNR8L._SL500_AA280_.jpg"/>
            <p:cNvPicPr>
              <a:picLocks noChangeAspect="1"/>
            </p:cNvPicPr>
            <p:nvPr/>
          </p:nvPicPr>
          <p:blipFill>
            <a:blip r:embed="rId6">
              <a:clrChange>
                <a:clrFrom>
                  <a:srgbClr val="FFFFFF"/>
                </a:clrFrom>
                <a:clrTo>
                  <a:srgbClr val="FFFFFF">
                    <a:alpha val="0"/>
                  </a:srgbClr>
                </a:clrTo>
              </a:clrChange>
            </a:blip>
            <a:stretch>
              <a:fillRect/>
            </a:stretch>
          </p:blipFill>
          <p:spPr>
            <a:xfrm rot="16696570" flipH="1">
              <a:off x="6563585" y="1282766"/>
              <a:ext cx="2172983" cy="2172983"/>
            </a:xfrm>
            <a:prstGeom prst="rect">
              <a:avLst/>
            </a:prstGeom>
          </p:spPr>
        </p:pic>
        <p:sp>
          <p:nvSpPr>
            <p:cNvPr id="23" name="TextBox 22"/>
            <p:cNvSpPr txBox="1"/>
            <p:nvPr/>
          </p:nvSpPr>
          <p:spPr>
            <a:xfrm>
              <a:off x="6667733" y="1538271"/>
              <a:ext cx="1165075" cy="1077218"/>
            </a:xfrm>
            <a:prstGeom prst="rect">
              <a:avLst/>
            </a:prstGeom>
            <a:noFill/>
          </p:spPr>
          <p:txBody>
            <a:bodyPr wrap="none" rtlCol="0">
              <a:spAutoFit/>
            </a:bodyPr>
            <a:lstStyle/>
            <a:p>
              <a:pPr algn="ctr"/>
              <a:r>
                <a:rPr lang="en-US" sz="3200" dirty="0" smtClean="0">
                  <a:solidFill>
                    <a:srgbClr val="000000"/>
                  </a:solidFill>
                </a:rPr>
                <a:t>Results</a:t>
              </a:r>
              <a:br>
                <a:rPr lang="en-US" sz="3200" dirty="0" smtClean="0">
                  <a:solidFill>
                    <a:srgbClr val="000000"/>
                  </a:solidFill>
                </a:rPr>
              </a:br>
              <a:r>
                <a:rPr lang="en-US" sz="3200" dirty="0" smtClean="0">
                  <a:solidFill>
                    <a:srgbClr val="000000"/>
                  </a:solidFill>
                </a:rPr>
                <a:t>out</a:t>
              </a:r>
              <a:endParaRPr lang="en-US" sz="3200" dirty="0">
                <a:solidFill>
                  <a:srgbClr val="000000"/>
                </a:solidFill>
              </a:endParaRPr>
            </a:p>
          </p:txBody>
        </p:sp>
      </p:grpSp>
      <p:sp>
        <p:nvSpPr>
          <p:cNvPr id="9" name="TextBox 8"/>
          <p:cNvSpPr txBox="1"/>
          <p:nvPr/>
        </p:nvSpPr>
        <p:spPr>
          <a:xfrm>
            <a:off x="397450" y="1509040"/>
            <a:ext cx="1051490" cy="1077218"/>
          </a:xfrm>
          <a:prstGeom prst="rect">
            <a:avLst/>
          </a:prstGeom>
          <a:noFill/>
        </p:spPr>
        <p:txBody>
          <a:bodyPr wrap="none" rtlCol="0">
            <a:spAutoFit/>
          </a:bodyPr>
          <a:lstStyle/>
          <a:p>
            <a:pPr algn="ctr"/>
            <a:r>
              <a:rPr lang="en-US" sz="3200" dirty="0" smtClean="0">
                <a:solidFill>
                  <a:srgbClr val="000000"/>
                </a:solidFill>
              </a:rPr>
              <a:t>Data</a:t>
            </a:r>
          </a:p>
          <a:p>
            <a:pPr algn="ctr"/>
            <a:r>
              <a:rPr lang="en-US" sz="3200" dirty="0" smtClean="0">
                <a:solidFill>
                  <a:srgbClr val="000000"/>
                </a:solidFill>
              </a:rPr>
              <a:t>in</a:t>
            </a:r>
            <a:endParaRPr lang="en-US" sz="3200" dirty="0">
              <a:solidFill>
                <a:srgbClr val="000000"/>
              </a:solidFill>
            </a:endParaRPr>
          </a:p>
        </p:txBody>
      </p:sp>
      <p:pic>
        <p:nvPicPr>
          <p:cNvPr id="24" name="Picture 23" descr="network.jpg"/>
          <p:cNvPicPr>
            <a:picLocks noChangeAspect="1"/>
          </p:cNvPicPr>
          <p:nvPr/>
        </p:nvPicPr>
        <p:blipFill>
          <a:blip r:embed="rId7">
            <a:clrChange>
              <a:clrFrom>
                <a:srgbClr val="FFFFFF"/>
              </a:clrFrom>
              <a:clrTo>
                <a:srgbClr val="FFFFFF">
                  <a:alpha val="0"/>
                </a:srgbClr>
              </a:clrTo>
            </a:clrChange>
          </a:blip>
          <a:stretch>
            <a:fillRect/>
          </a:stretch>
        </p:blipFill>
        <p:spPr>
          <a:xfrm>
            <a:off x="6683517" y="4454005"/>
            <a:ext cx="1997482" cy="1225025"/>
          </a:xfrm>
          <a:prstGeom prst="rect">
            <a:avLst/>
          </a:prstGeom>
        </p:spPr>
      </p:pic>
      <p:pic>
        <p:nvPicPr>
          <p:cNvPr id="25" name="Picture 20" descr="Nature  10th October 2002">
            <a:hlinkClick r:id="rId8"/>
          </p:cNvPr>
          <p:cNvPicPr>
            <a:picLocks noChangeAspect="1" noChangeArrowheads="1"/>
          </p:cNvPicPr>
          <p:nvPr/>
        </p:nvPicPr>
        <p:blipFill>
          <a:blip r:embed="rId9"/>
          <a:srcRect/>
          <a:stretch>
            <a:fillRect/>
          </a:stretch>
        </p:blipFill>
        <p:spPr bwMode="auto">
          <a:xfrm>
            <a:off x="3563804" y="4643440"/>
            <a:ext cx="1047478" cy="1031875"/>
          </a:xfrm>
          <a:prstGeom prst="rect">
            <a:avLst/>
          </a:prstGeom>
          <a:noFill/>
        </p:spPr>
      </p:pic>
      <p:graphicFrame>
        <p:nvGraphicFramePr>
          <p:cNvPr id="26" name="Object 29"/>
          <p:cNvGraphicFramePr>
            <a:graphicFrameLocks noChangeAspect="1"/>
          </p:cNvGraphicFramePr>
          <p:nvPr/>
        </p:nvGraphicFramePr>
        <p:xfrm>
          <a:off x="3766951" y="4872039"/>
          <a:ext cx="986110" cy="965200"/>
        </p:xfrm>
        <a:graphic>
          <a:graphicData uri="http://schemas.openxmlformats.org/presentationml/2006/ole">
            <p:oleObj spid="_x0000_s87042" name="Image" r:id="rId10" imgW="913963" imgH="1193230" progId="Photoshop.Image.7">
              <p:embed/>
            </p:oleObj>
          </a:graphicData>
        </a:graphic>
      </p:graphicFrame>
      <p:pic>
        <p:nvPicPr>
          <p:cNvPr id="28" name="Picture 27" descr="table4.gif"/>
          <p:cNvPicPr>
            <a:picLocks noChangeAspect="1"/>
          </p:cNvPicPr>
          <p:nvPr/>
        </p:nvPicPr>
        <p:blipFill>
          <a:blip r:embed="rId11"/>
          <a:stretch>
            <a:fillRect/>
          </a:stretch>
        </p:blipFill>
        <p:spPr>
          <a:xfrm>
            <a:off x="5030406" y="3619433"/>
            <a:ext cx="1750388" cy="1233131"/>
          </a:xfrm>
          <a:prstGeom prst="rect">
            <a:avLst/>
          </a:prstGeom>
        </p:spPr>
      </p:pic>
      <p:grpSp>
        <p:nvGrpSpPr>
          <p:cNvPr id="4" name="Group 62"/>
          <p:cNvGrpSpPr/>
          <p:nvPr/>
        </p:nvGrpSpPr>
        <p:grpSpPr>
          <a:xfrm>
            <a:off x="4116265" y="799463"/>
            <a:ext cx="3663191" cy="3649571"/>
            <a:chOff x="3088002" y="799462"/>
            <a:chExt cx="2748109" cy="3649571"/>
          </a:xfrm>
        </p:grpSpPr>
        <p:sp>
          <p:nvSpPr>
            <p:cNvPr id="22" name="TextBox 21"/>
            <p:cNvSpPr txBox="1"/>
            <p:nvPr/>
          </p:nvSpPr>
          <p:spPr>
            <a:xfrm>
              <a:off x="3298816" y="799462"/>
              <a:ext cx="1472932" cy="1077218"/>
            </a:xfrm>
            <a:prstGeom prst="rect">
              <a:avLst/>
            </a:prstGeom>
            <a:noFill/>
          </p:spPr>
          <p:txBody>
            <a:bodyPr wrap="none" rtlCol="0">
              <a:spAutoFit/>
            </a:bodyPr>
            <a:lstStyle/>
            <a:p>
              <a:pPr algn="ctr"/>
              <a:r>
                <a:rPr lang="en-US" sz="3200" dirty="0" smtClean="0">
                  <a:solidFill>
                    <a:schemeClr val="bg1"/>
                  </a:solidFill>
                </a:rPr>
                <a:t>Programs</a:t>
              </a:r>
            </a:p>
            <a:p>
              <a:pPr algn="ctr"/>
              <a:r>
                <a:rPr lang="en-US" sz="3200" dirty="0" smtClean="0">
                  <a:solidFill>
                    <a:schemeClr val="bg1"/>
                  </a:solidFill>
                </a:rPr>
                <a:t>&amp; rules in</a:t>
              </a:r>
              <a:endParaRPr lang="en-US" sz="3200" dirty="0">
                <a:solidFill>
                  <a:schemeClr val="bg1"/>
                </a:solidFill>
              </a:endParaRPr>
            </a:p>
          </p:txBody>
        </p:sp>
        <p:sp>
          <p:nvSpPr>
            <p:cNvPr id="29" name="Oval 28"/>
            <p:cNvSpPr/>
            <p:nvPr/>
          </p:nvSpPr>
          <p:spPr bwMode="auto">
            <a:xfrm>
              <a:off x="3746063" y="1988083"/>
              <a:ext cx="97366" cy="93133"/>
            </a:xfrm>
            <a:prstGeom prst="ellipse">
              <a:avLst/>
            </a:prstGeom>
            <a:solidFill>
              <a:schemeClr val="accent2"/>
            </a:solidFill>
            <a:ln w="28575" cap="flat" cmpd="sng" algn="ctr">
              <a:noFill/>
              <a:prstDash val="solid"/>
              <a:round/>
              <a:headEnd type="none" w="sm" len="sm"/>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111" charset="0"/>
              </a:endParaRPr>
            </a:p>
          </p:txBody>
        </p:sp>
        <p:sp>
          <p:nvSpPr>
            <p:cNvPr id="30" name="Oval 29"/>
            <p:cNvSpPr/>
            <p:nvPr/>
          </p:nvSpPr>
          <p:spPr bwMode="auto">
            <a:xfrm>
              <a:off x="4045724" y="2218335"/>
              <a:ext cx="97366" cy="93133"/>
            </a:xfrm>
            <a:prstGeom prst="ellipse">
              <a:avLst/>
            </a:prstGeom>
            <a:solidFill>
              <a:schemeClr val="accent2"/>
            </a:solidFill>
            <a:ln w="28575" cap="flat" cmpd="sng" algn="ctr">
              <a:noFill/>
              <a:prstDash val="solid"/>
              <a:round/>
              <a:headEnd type="none" w="sm" len="sm"/>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111" charset="0"/>
              </a:endParaRPr>
            </a:p>
          </p:txBody>
        </p:sp>
        <p:sp>
          <p:nvSpPr>
            <p:cNvPr id="31" name="Oval 30"/>
            <p:cNvSpPr/>
            <p:nvPr/>
          </p:nvSpPr>
          <p:spPr bwMode="auto">
            <a:xfrm>
              <a:off x="4142901" y="2600055"/>
              <a:ext cx="97366" cy="93133"/>
            </a:xfrm>
            <a:prstGeom prst="ellipse">
              <a:avLst/>
            </a:prstGeom>
            <a:solidFill>
              <a:schemeClr val="accent2"/>
            </a:solidFill>
            <a:ln w="28575" cap="flat" cmpd="sng" algn="ctr">
              <a:noFill/>
              <a:prstDash val="solid"/>
              <a:round/>
              <a:headEnd type="none" w="sm" len="sm"/>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111" charset="0"/>
              </a:endParaRPr>
            </a:p>
          </p:txBody>
        </p:sp>
        <p:sp>
          <p:nvSpPr>
            <p:cNvPr id="32" name="Oval 31"/>
            <p:cNvSpPr/>
            <p:nvPr/>
          </p:nvSpPr>
          <p:spPr bwMode="auto">
            <a:xfrm>
              <a:off x="3719526" y="2425947"/>
              <a:ext cx="97366" cy="93133"/>
            </a:xfrm>
            <a:prstGeom prst="ellipse">
              <a:avLst/>
            </a:prstGeom>
            <a:solidFill>
              <a:schemeClr val="accent2"/>
            </a:solidFill>
            <a:ln w="28575" cap="flat" cmpd="sng" algn="ctr">
              <a:noFill/>
              <a:prstDash val="solid"/>
              <a:round/>
              <a:headEnd type="none" w="sm" len="sm"/>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Verdana" pitchFamily="-111" charset="0"/>
              </a:endParaRPr>
            </a:p>
          </p:txBody>
        </p:sp>
        <p:sp>
          <p:nvSpPr>
            <p:cNvPr id="35" name="Oval 34"/>
            <p:cNvSpPr/>
            <p:nvPr/>
          </p:nvSpPr>
          <p:spPr bwMode="auto">
            <a:xfrm>
              <a:off x="3898463" y="2379748"/>
              <a:ext cx="97366" cy="93133"/>
            </a:xfrm>
            <a:prstGeom prst="ellipse">
              <a:avLst/>
            </a:prstGeom>
            <a:solidFill>
              <a:schemeClr val="accent2"/>
            </a:solidFill>
            <a:ln w="28575" cap="flat" cmpd="sng" algn="ctr">
              <a:noFill/>
              <a:prstDash val="solid"/>
              <a:round/>
              <a:headEnd type="none" w="sm" len="sm"/>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111" charset="0"/>
              </a:endParaRPr>
            </a:p>
          </p:txBody>
        </p:sp>
        <p:sp>
          <p:nvSpPr>
            <p:cNvPr id="36" name="Oval 35"/>
            <p:cNvSpPr/>
            <p:nvPr/>
          </p:nvSpPr>
          <p:spPr bwMode="auto">
            <a:xfrm>
              <a:off x="4198124" y="2610000"/>
              <a:ext cx="97366" cy="93133"/>
            </a:xfrm>
            <a:prstGeom prst="ellipse">
              <a:avLst/>
            </a:prstGeom>
            <a:solidFill>
              <a:schemeClr val="accent2"/>
            </a:solidFill>
            <a:ln w="28575" cap="flat" cmpd="sng" algn="ctr">
              <a:noFill/>
              <a:prstDash val="solid"/>
              <a:round/>
              <a:headEnd type="none" w="sm" len="sm"/>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111" charset="0"/>
              </a:endParaRPr>
            </a:p>
          </p:txBody>
        </p:sp>
        <p:sp>
          <p:nvSpPr>
            <p:cNvPr id="37" name="Oval 36"/>
            <p:cNvSpPr/>
            <p:nvPr/>
          </p:nvSpPr>
          <p:spPr bwMode="auto">
            <a:xfrm>
              <a:off x="4295301" y="2991720"/>
              <a:ext cx="97366" cy="93133"/>
            </a:xfrm>
            <a:prstGeom prst="ellipse">
              <a:avLst/>
            </a:prstGeom>
            <a:solidFill>
              <a:schemeClr val="accent2"/>
            </a:solidFill>
            <a:ln w="28575" cap="flat" cmpd="sng" algn="ctr">
              <a:noFill/>
              <a:prstDash val="solid"/>
              <a:round/>
              <a:headEnd type="none" w="sm" len="sm"/>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111" charset="0"/>
              </a:endParaRPr>
            </a:p>
          </p:txBody>
        </p:sp>
        <p:sp>
          <p:nvSpPr>
            <p:cNvPr id="38" name="Oval 37"/>
            <p:cNvSpPr/>
            <p:nvPr/>
          </p:nvSpPr>
          <p:spPr bwMode="auto">
            <a:xfrm>
              <a:off x="3871926" y="2817612"/>
              <a:ext cx="97366" cy="93133"/>
            </a:xfrm>
            <a:prstGeom prst="ellipse">
              <a:avLst/>
            </a:prstGeom>
            <a:solidFill>
              <a:schemeClr val="accent2"/>
            </a:solidFill>
            <a:ln w="28575" cap="flat" cmpd="sng" algn="ctr">
              <a:noFill/>
              <a:prstDash val="solid"/>
              <a:round/>
              <a:headEnd type="none" w="sm" len="sm"/>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Verdana" pitchFamily="-111" charset="0"/>
              </a:endParaRPr>
            </a:p>
          </p:txBody>
        </p:sp>
        <p:sp>
          <p:nvSpPr>
            <p:cNvPr id="39" name="Oval 38"/>
            <p:cNvSpPr/>
            <p:nvPr/>
          </p:nvSpPr>
          <p:spPr bwMode="auto">
            <a:xfrm>
              <a:off x="3953687" y="1753978"/>
              <a:ext cx="97366" cy="93133"/>
            </a:xfrm>
            <a:prstGeom prst="ellipse">
              <a:avLst/>
            </a:prstGeom>
            <a:solidFill>
              <a:schemeClr val="accent2"/>
            </a:solidFill>
            <a:ln w="28575" cap="flat" cmpd="sng" algn="ctr">
              <a:noFill/>
              <a:prstDash val="solid"/>
              <a:round/>
              <a:headEnd type="none" w="sm" len="sm"/>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111" charset="0"/>
              </a:endParaRPr>
            </a:p>
          </p:txBody>
        </p:sp>
        <p:sp>
          <p:nvSpPr>
            <p:cNvPr id="40" name="Oval 39"/>
            <p:cNvSpPr/>
            <p:nvPr/>
          </p:nvSpPr>
          <p:spPr bwMode="auto">
            <a:xfrm>
              <a:off x="4253348" y="1984230"/>
              <a:ext cx="97366" cy="93133"/>
            </a:xfrm>
            <a:prstGeom prst="ellipse">
              <a:avLst/>
            </a:prstGeom>
            <a:solidFill>
              <a:schemeClr val="accent2"/>
            </a:solidFill>
            <a:ln w="28575" cap="flat" cmpd="sng" algn="ctr">
              <a:noFill/>
              <a:prstDash val="solid"/>
              <a:round/>
              <a:headEnd type="none" w="sm" len="sm"/>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111" charset="0"/>
              </a:endParaRPr>
            </a:p>
          </p:txBody>
        </p:sp>
        <p:sp>
          <p:nvSpPr>
            <p:cNvPr id="41" name="Oval 40"/>
            <p:cNvSpPr/>
            <p:nvPr/>
          </p:nvSpPr>
          <p:spPr bwMode="auto">
            <a:xfrm>
              <a:off x="4350525" y="2365950"/>
              <a:ext cx="97366" cy="93133"/>
            </a:xfrm>
            <a:prstGeom prst="ellipse">
              <a:avLst/>
            </a:prstGeom>
            <a:solidFill>
              <a:schemeClr val="accent2"/>
            </a:solidFill>
            <a:ln w="28575" cap="flat" cmpd="sng" algn="ctr">
              <a:noFill/>
              <a:prstDash val="solid"/>
              <a:round/>
              <a:headEnd type="none" w="sm" len="sm"/>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111" charset="0"/>
              </a:endParaRPr>
            </a:p>
          </p:txBody>
        </p:sp>
        <p:sp>
          <p:nvSpPr>
            <p:cNvPr id="42" name="Oval 41"/>
            <p:cNvSpPr/>
            <p:nvPr/>
          </p:nvSpPr>
          <p:spPr bwMode="auto">
            <a:xfrm>
              <a:off x="3927150" y="2191842"/>
              <a:ext cx="97366" cy="93133"/>
            </a:xfrm>
            <a:prstGeom prst="ellipse">
              <a:avLst/>
            </a:prstGeom>
            <a:solidFill>
              <a:schemeClr val="accent2"/>
            </a:solidFill>
            <a:ln w="28575" cap="flat" cmpd="sng" algn="ctr">
              <a:noFill/>
              <a:prstDash val="solid"/>
              <a:round/>
              <a:headEnd type="none" w="sm" len="sm"/>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Verdana" pitchFamily="-111" charset="0"/>
              </a:endParaRPr>
            </a:p>
          </p:txBody>
        </p:sp>
        <p:sp>
          <p:nvSpPr>
            <p:cNvPr id="43" name="Oval 42"/>
            <p:cNvSpPr/>
            <p:nvPr/>
          </p:nvSpPr>
          <p:spPr bwMode="auto">
            <a:xfrm>
              <a:off x="3114539" y="3743928"/>
              <a:ext cx="97366" cy="93133"/>
            </a:xfrm>
            <a:prstGeom prst="ellipse">
              <a:avLst/>
            </a:prstGeom>
            <a:solidFill>
              <a:schemeClr val="accent2"/>
            </a:solidFill>
            <a:ln w="28575" cap="flat" cmpd="sng" algn="ctr">
              <a:noFill/>
              <a:prstDash val="solid"/>
              <a:round/>
              <a:headEnd type="none" w="sm" len="sm"/>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111" charset="0"/>
              </a:endParaRPr>
            </a:p>
          </p:txBody>
        </p:sp>
        <p:sp>
          <p:nvSpPr>
            <p:cNvPr id="44" name="Oval 43"/>
            <p:cNvSpPr/>
            <p:nvPr/>
          </p:nvSpPr>
          <p:spPr bwMode="auto">
            <a:xfrm>
              <a:off x="3414200" y="3974180"/>
              <a:ext cx="97366" cy="93133"/>
            </a:xfrm>
            <a:prstGeom prst="ellipse">
              <a:avLst/>
            </a:prstGeom>
            <a:solidFill>
              <a:schemeClr val="accent2"/>
            </a:solidFill>
            <a:ln w="28575" cap="flat" cmpd="sng" algn="ctr">
              <a:noFill/>
              <a:prstDash val="solid"/>
              <a:round/>
              <a:headEnd type="none" w="sm" len="sm"/>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111" charset="0"/>
              </a:endParaRPr>
            </a:p>
          </p:txBody>
        </p:sp>
        <p:sp>
          <p:nvSpPr>
            <p:cNvPr id="45" name="Oval 44"/>
            <p:cNvSpPr/>
            <p:nvPr/>
          </p:nvSpPr>
          <p:spPr bwMode="auto">
            <a:xfrm>
              <a:off x="3511377" y="4355900"/>
              <a:ext cx="97366" cy="93133"/>
            </a:xfrm>
            <a:prstGeom prst="ellipse">
              <a:avLst/>
            </a:prstGeom>
            <a:solidFill>
              <a:schemeClr val="accent2"/>
            </a:solidFill>
            <a:ln w="28575" cap="flat" cmpd="sng" algn="ctr">
              <a:noFill/>
              <a:prstDash val="solid"/>
              <a:round/>
              <a:headEnd type="none" w="sm" len="sm"/>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111" charset="0"/>
              </a:endParaRPr>
            </a:p>
          </p:txBody>
        </p:sp>
        <p:sp>
          <p:nvSpPr>
            <p:cNvPr id="46" name="Oval 45"/>
            <p:cNvSpPr/>
            <p:nvPr/>
          </p:nvSpPr>
          <p:spPr bwMode="auto">
            <a:xfrm>
              <a:off x="3088002" y="4181792"/>
              <a:ext cx="97366" cy="93133"/>
            </a:xfrm>
            <a:prstGeom prst="ellipse">
              <a:avLst/>
            </a:prstGeom>
            <a:solidFill>
              <a:schemeClr val="accent2"/>
            </a:solidFill>
            <a:ln w="28575" cap="flat" cmpd="sng" algn="ctr">
              <a:noFill/>
              <a:prstDash val="solid"/>
              <a:round/>
              <a:headEnd type="none" w="sm" len="sm"/>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Verdana" pitchFamily="-111" charset="0"/>
              </a:endParaRPr>
            </a:p>
          </p:txBody>
        </p:sp>
        <p:sp>
          <p:nvSpPr>
            <p:cNvPr id="47" name="Oval 46"/>
            <p:cNvSpPr/>
            <p:nvPr/>
          </p:nvSpPr>
          <p:spPr bwMode="auto">
            <a:xfrm>
              <a:off x="5341907" y="3470487"/>
              <a:ext cx="97366" cy="93133"/>
            </a:xfrm>
            <a:prstGeom prst="ellipse">
              <a:avLst/>
            </a:prstGeom>
            <a:solidFill>
              <a:schemeClr val="accent2"/>
            </a:solidFill>
            <a:ln w="28575" cap="flat" cmpd="sng" algn="ctr">
              <a:noFill/>
              <a:prstDash val="solid"/>
              <a:round/>
              <a:headEnd type="none" w="sm" len="sm"/>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111" charset="0"/>
              </a:endParaRPr>
            </a:p>
          </p:txBody>
        </p:sp>
        <p:sp>
          <p:nvSpPr>
            <p:cNvPr id="48" name="Oval 47"/>
            <p:cNvSpPr/>
            <p:nvPr/>
          </p:nvSpPr>
          <p:spPr bwMode="auto">
            <a:xfrm>
              <a:off x="5641568" y="3700739"/>
              <a:ext cx="97366" cy="93133"/>
            </a:xfrm>
            <a:prstGeom prst="ellipse">
              <a:avLst/>
            </a:prstGeom>
            <a:solidFill>
              <a:schemeClr val="accent2"/>
            </a:solidFill>
            <a:ln w="28575" cap="flat" cmpd="sng" algn="ctr">
              <a:noFill/>
              <a:prstDash val="solid"/>
              <a:round/>
              <a:headEnd type="none" w="sm" len="sm"/>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111" charset="0"/>
              </a:endParaRPr>
            </a:p>
          </p:txBody>
        </p:sp>
        <p:sp>
          <p:nvSpPr>
            <p:cNvPr id="49" name="Oval 48"/>
            <p:cNvSpPr/>
            <p:nvPr/>
          </p:nvSpPr>
          <p:spPr bwMode="auto">
            <a:xfrm>
              <a:off x="5738745" y="4082459"/>
              <a:ext cx="97366" cy="93133"/>
            </a:xfrm>
            <a:prstGeom prst="ellipse">
              <a:avLst/>
            </a:prstGeom>
            <a:solidFill>
              <a:schemeClr val="accent2"/>
            </a:solidFill>
            <a:ln w="28575" cap="flat" cmpd="sng" algn="ctr">
              <a:noFill/>
              <a:prstDash val="solid"/>
              <a:round/>
              <a:headEnd type="none" w="sm" len="sm"/>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111" charset="0"/>
              </a:endParaRPr>
            </a:p>
          </p:txBody>
        </p:sp>
        <p:sp>
          <p:nvSpPr>
            <p:cNvPr id="50" name="Oval 49"/>
            <p:cNvSpPr/>
            <p:nvPr/>
          </p:nvSpPr>
          <p:spPr bwMode="auto">
            <a:xfrm>
              <a:off x="5315370" y="3908351"/>
              <a:ext cx="97366" cy="93133"/>
            </a:xfrm>
            <a:prstGeom prst="ellipse">
              <a:avLst/>
            </a:prstGeom>
            <a:solidFill>
              <a:schemeClr val="accent2"/>
            </a:solidFill>
            <a:ln w="28575" cap="flat" cmpd="sng" algn="ctr">
              <a:noFill/>
              <a:prstDash val="solid"/>
              <a:round/>
              <a:headEnd type="none" w="sm" len="sm"/>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Verdana" pitchFamily="-111" charset="0"/>
              </a:endParaRPr>
            </a:p>
          </p:txBody>
        </p:sp>
        <p:sp>
          <p:nvSpPr>
            <p:cNvPr id="51" name="Oval 50"/>
            <p:cNvSpPr/>
            <p:nvPr/>
          </p:nvSpPr>
          <p:spPr bwMode="auto">
            <a:xfrm>
              <a:off x="5559801" y="4326884"/>
              <a:ext cx="97366" cy="93133"/>
            </a:xfrm>
            <a:prstGeom prst="ellipse">
              <a:avLst/>
            </a:prstGeom>
            <a:solidFill>
              <a:schemeClr val="accent2"/>
            </a:solidFill>
            <a:ln w="28575" cap="flat" cmpd="sng" algn="ctr">
              <a:noFill/>
              <a:prstDash val="solid"/>
              <a:round/>
              <a:headEnd type="none" w="sm" len="sm"/>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111" charset="0"/>
              </a:endParaRPr>
            </a:p>
          </p:txBody>
        </p:sp>
        <p:sp>
          <p:nvSpPr>
            <p:cNvPr id="52" name="Oval 51"/>
            <p:cNvSpPr/>
            <p:nvPr/>
          </p:nvSpPr>
          <p:spPr bwMode="auto">
            <a:xfrm>
              <a:off x="4419823" y="3396116"/>
              <a:ext cx="97366" cy="93133"/>
            </a:xfrm>
            <a:prstGeom prst="ellipse">
              <a:avLst/>
            </a:prstGeom>
            <a:solidFill>
              <a:schemeClr val="accent2"/>
            </a:solidFill>
            <a:ln w="28575" cap="flat" cmpd="sng" algn="ctr">
              <a:noFill/>
              <a:prstDash val="solid"/>
              <a:round/>
              <a:headEnd type="none" w="sm" len="sm"/>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111" charset="0"/>
              </a:endParaRPr>
            </a:p>
          </p:txBody>
        </p:sp>
      </p:grpSp>
      <p:sp>
        <p:nvSpPr>
          <p:cNvPr id="53" name="TextBox 52"/>
          <p:cNvSpPr txBox="1"/>
          <p:nvPr/>
        </p:nvSpPr>
        <p:spPr>
          <a:xfrm>
            <a:off x="1082830" y="3582601"/>
            <a:ext cx="1877437" cy="1938992"/>
          </a:xfrm>
          <a:prstGeom prst="rect">
            <a:avLst/>
          </a:prstGeom>
          <a:solidFill>
            <a:srgbClr val="FF6600"/>
          </a:solidFill>
        </p:spPr>
        <p:txBody>
          <a:bodyPr wrap="none" rtlCol="0">
            <a:spAutoFit/>
          </a:bodyPr>
          <a:lstStyle/>
          <a:p>
            <a:pPr algn="l"/>
            <a:r>
              <a:rPr lang="en-US" sz="2400" dirty="0" smtClean="0">
                <a:solidFill>
                  <a:schemeClr val="tx2"/>
                </a:solidFill>
              </a:rPr>
              <a:t>“No limits”</a:t>
            </a:r>
          </a:p>
          <a:p>
            <a:pPr algn="l">
              <a:buFont typeface="Wingdings" charset="2"/>
              <a:buChar char="§"/>
            </a:pPr>
            <a:r>
              <a:rPr lang="en-US" sz="2400" dirty="0" smtClean="0">
                <a:solidFill>
                  <a:schemeClr val="tx2"/>
                </a:solidFill>
              </a:rPr>
              <a:t> Storage</a:t>
            </a:r>
          </a:p>
          <a:p>
            <a:pPr algn="l">
              <a:buFont typeface="Wingdings" charset="2"/>
              <a:buChar char="§"/>
            </a:pPr>
            <a:r>
              <a:rPr lang="en-US" sz="2400" dirty="0" smtClean="0">
                <a:solidFill>
                  <a:schemeClr val="tx2"/>
                </a:solidFill>
              </a:rPr>
              <a:t> Computing</a:t>
            </a:r>
          </a:p>
          <a:p>
            <a:pPr algn="l">
              <a:buFont typeface="Wingdings" charset="2"/>
              <a:buChar char="§"/>
            </a:pPr>
            <a:r>
              <a:rPr lang="en-US" sz="2400" dirty="0" smtClean="0">
                <a:solidFill>
                  <a:schemeClr val="tx2"/>
                </a:solidFill>
              </a:rPr>
              <a:t> Format</a:t>
            </a:r>
          </a:p>
          <a:p>
            <a:pPr algn="l">
              <a:buFont typeface="Wingdings" charset="2"/>
              <a:buChar char="§"/>
            </a:pPr>
            <a:r>
              <a:rPr lang="en-US" sz="2400" dirty="0" smtClean="0">
                <a:solidFill>
                  <a:schemeClr val="tx2"/>
                </a:solidFill>
              </a:rPr>
              <a:t> Program</a:t>
            </a:r>
            <a:endParaRPr lang="en-US" sz="2400" dirty="0">
              <a:solidFill>
                <a:schemeClr val="tx2"/>
              </a:solidFill>
            </a:endParaRPr>
          </a:p>
        </p:txBody>
      </p:sp>
      <p:sp>
        <p:nvSpPr>
          <p:cNvPr id="54" name="TextBox 53"/>
          <p:cNvSpPr txBox="1"/>
          <p:nvPr/>
        </p:nvSpPr>
        <p:spPr>
          <a:xfrm>
            <a:off x="8855708" y="3582601"/>
            <a:ext cx="2223686" cy="1938992"/>
          </a:xfrm>
          <a:prstGeom prst="rect">
            <a:avLst/>
          </a:prstGeom>
          <a:solidFill>
            <a:srgbClr val="FF6633"/>
          </a:solidFill>
        </p:spPr>
        <p:txBody>
          <a:bodyPr wrap="none" rtlCol="0">
            <a:spAutoFit/>
          </a:bodyPr>
          <a:lstStyle/>
          <a:p>
            <a:pPr algn="l"/>
            <a:r>
              <a:rPr lang="en-US" sz="2400" dirty="0" smtClean="0">
                <a:solidFill>
                  <a:srgbClr val="FFFFFF"/>
                </a:solidFill>
              </a:rPr>
              <a:t>Allowing for</a:t>
            </a:r>
          </a:p>
          <a:p>
            <a:pPr algn="l">
              <a:buFont typeface="Wingdings" charset="2"/>
              <a:buChar char="§"/>
            </a:pPr>
            <a:r>
              <a:rPr lang="en-US" sz="2400" dirty="0" smtClean="0">
                <a:solidFill>
                  <a:srgbClr val="FFFFFF"/>
                </a:solidFill>
              </a:rPr>
              <a:t> Versioning</a:t>
            </a:r>
          </a:p>
          <a:p>
            <a:pPr algn="l">
              <a:buFont typeface="Wingdings" charset="2"/>
              <a:buChar char="§"/>
            </a:pPr>
            <a:r>
              <a:rPr lang="en-US" sz="2400" dirty="0" smtClean="0">
                <a:solidFill>
                  <a:srgbClr val="FFFFFF"/>
                </a:solidFill>
              </a:rPr>
              <a:t> Provenance</a:t>
            </a:r>
          </a:p>
          <a:p>
            <a:pPr algn="l">
              <a:buFont typeface="Wingdings" charset="2"/>
              <a:buChar char="§"/>
            </a:pPr>
            <a:r>
              <a:rPr lang="en-US" sz="2400" dirty="0" smtClean="0">
                <a:solidFill>
                  <a:srgbClr val="FFFFFF"/>
                </a:solidFill>
              </a:rPr>
              <a:t> Collaboration</a:t>
            </a:r>
          </a:p>
          <a:p>
            <a:pPr algn="l">
              <a:buFont typeface="Wingdings" charset="2"/>
              <a:buChar char="§"/>
            </a:pPr>
            <a:r>
              <a:rPr lang="en-US" sz="2400" dirty="0" smtClean="0">
                <a:solidFill>
                  <a:srgbClr val="FFFFFF"/>
                </a:solidFill>
              </a:rPr>
              <a:t> Annotation</a:t>
            </a:r>
            <a:endParaRPr lang="en-US" sz="2400" dirty="0">
              <a:solidFill>
                <a:srgbClr val="FFFFFF"/>
              </a:solidFill>
            </a:endParaRPr>
          </a:p>
        </p:txBody>
      </p:sp>
      <p:grpSp>
        <p:nvGrpSpPr>
          <p:cNvPr id="5" name="Group 61"/>
          <p:cNvGrpSpPr/>
          <p:nvPr/>
        </p:nvGrpSpPr>
        <p:grpSpPr>
          <a:xfrm>
            <a:off x="1550626" y="5790276"/>
            <a:ext cx="8671469" cy="1211248"/>
            <a:chOff x="1163272" y="5922146"/>
            <a:chExt cx="6505296" cy="973551"/>
          </a:xfrm>
        </p:grpSpPr>
        <p:pic>
          <p:nvPicPr>
            <p:cNvPr id="16" name="Picture 15" descr="images.jpeg"/>
            <p:cNvPicPr>
              <a:picLocks noChangeAspect="1"/>
            </p:cNvPicPr>
            <p:nvPr/>
          </p:nvPicPr>
          <p:blipFill>
            <a:blip r:embed="rId12">
              <a:clrChange>
                <a:clrFrom>
                  <a:srgbClr val="000000"/>
                </a:clrFrom>
                <a:clrTo>
                  <a:srgbClr val="000000">
                    <a:alpha val="0"/>
                  </a:srgbClr>
                </a:clrTo>
              </a:clrChange>
            </a:blip>
            <a:stretch>
              <a:fillRect/>
            </a:stretch>
          </p:blipFill>
          <p:spPr>
            <a:xfrm rot="20677249">
              <a:off x="1163272" y="6093019"/>
              <a:ext cx="1360282" cy="796271"/>
            </a:xfrm>
            <a:prstGeom prst="rect">
              <a:avLst/>
            </a:prstGeom>
          </p:spPr>
        </p:pic>
        <p:pic>
          <p:nvPicPr>
            <p:cNvPr id="17" name="Picture 16" descr="images.jpeg"/>
            <p:cNvPicPr>
              <a:picLocks noChangeAspect="1"/>
            </p:cNvPicPr>
            <p:nvPr/>
          </p:nvPicPr>
          <p:blipFill>
            <a:blip r:embed="rId12">
              <a:clrChange>
                <a:clrFrom>
                  <a:srgbClr val="000000"/>
                </a:clrFrom>
                <a:clrTo>
                  <a:srgbClr val="000000">
                    <a:alpha val="0"/>
                  </a:srgbClr>
                </a:clrTo>
              </a:clrChange>
            </a:blip>
            <a:stretch>
              <a:fillRect/>
            </a:stretch>
          </p:blipFill>
          <p:spPr>
            <a:xfrm>
              <a:off x="2389205" y="5927738"/>
              <a:ext cx="1064175" cy="796271"/>
            </a:xfrm>
            <a:prstGeom prst="rect">
              <a:avLst/>
            </a:prstGeom>
          </p:spPr>
        </p:pic>
        <p:pic>
          <p:nvPicPr>
            <p:cNvPr id="58" name="Picture 57" descr="images.jpeg"/>
            <p:cNvPicPr>
              <a:picLocks noChangeAspect="1"/>
            </p:cNvPicPr>
            <p:nvPr/>
          </p:nvPicPr>
          <p:blipFill>
            <a:blip r:embed="rId12">
              <a:clrChange>
                <a:clrFrom>
                  <a:srgbClr val="000000"/>
                </a:clrFrom>
                <a:clrTo>
                  <a:srgbClr val="000000">
                    <a:alpha val="0"/>
                  </a:srgbClr>
                </a:clrTo>
              </a:clrChange>
            </a:blip>
            <a:stretch>
              <a:fillRect/>
            </a:stretch>
          </p:blipFill>
          <p:spPr>
            <a:xfrm>
              <a:off x="3388305" y="5930338"/>
              <a:ext cx="1064175" cy="796271"/>
            </a:xfrm>
            <a:prstGeom prst="rect">
              <a:avLst/>
            </a:prstGeom>
          </p:spPr>
        </p:pic>
        <p:pic>
          <p:nvPicPr>
            <p:cNvPr id="59" name="Picture 58" descr="images.jpeg"/>
            <p:cNvPicPr>
              <a:picLocks noChangeAspect="1"/>
            </p:cNvPicPr>
            <p:nvPr/>
          </p:nvPicPr>
          <p:blipFill>
            <a:blip r:embed="rId12">
              <a:clrChange>
                <a:clrFrom>
                  <a:srgbClr val="000000"/>
                </a:clrFrom>
                <a:clrTo>
                  <a:srgbClr val="000000">
                    <a:alpha val="0"/>
                  </a:srgbClr>
                </a:clrTo>
              </a:clrChange>
            </a:blip>
            <a:stretch>
              <a:fillRect/>
            </a:stretch>
          </p:blipFill>
          <p:spPr>
            <a:xfrm>
              <a:off x="4387405" y="5922146"/>
              <a:ext cx="1064175" cy="796271"/>
            </a:xfrm>
            <a:prstGeom prst="rect">
              <a:avLst/>
            </a:prstGeom>
          </p:spPr>
        </p:pic>
        <p:pic>
          <p:nvPicPr>
            <p:cNvPr id="60" name="Picture 59" descr="images.jpeg"/>
            <p:cNvPicPr>
              <a:picLocks noChangeAspect="1"/>
            </p:cNvPicPr>
            <p:nvPr/>
          </p:nvPicPr>
          <p:blipFill>
            <a:blip r:embed="rId12">
              <a:clrChange>
                <a:clrFrom>
                  <a:srgbClr val="000000"/>
                </a:clrFrom>
                <a:clrTo>
                  <a:srgbClr val="000000">
                    <a:alpha val="0"/>
                  </a:srgbClr>
                </a:clrTo>
              </a:clrChange>
            </a:blip>
            <a:stretch>
              <a:fillRect/>
            </a:stretch>
          </p:blipFill>
          <p:spPr>
            <a:xfrm>
              <a:off x="5371907" y="5928553"/>
              <a:ext cx="1064175" cy="796271"/>
            </a:xfrm>
            <a:prstGeom prst="rect">
              <a:avLst/>
            </a:prstGeom>
          </p:spPr>
        </p:pic>
        <p:pic>
          <p:nvPicPr>
            <p:cNvPr id="61" name="Picture 60" descr="images.jpeg"/>
            <p:cNvPicPr>
              <a:picLocks noChangeAspect="1"/>
            </p:cNvPicPr>
            <p:nvPr/>
          </p:nvPicPr>
          <p:blipFill>
            <a:blip r:embed="rId12">
              <a:clrChange>
                <a:clrFrom>
                  <a:srgbClr val="000000"/>
                </a:clrFrom>
                <a:clrTo>
                  <a:srgbClr val="000000">
                    <a:alpha val="0"/>
                  </a:srgbClr>
                </a:clrTo>
              </a:clrChange>
            </a:blip>
            <a:stretch>
              <a:fillRect/>
            </a:stretch>
          </p:blipFill>
          <p:spPr>
            <a:xfrm rot="922751" flipH="1">
              <a:off x="6308286" y="6099426"/>
              <a:ext cx="1360282" cy="796271"/>
            </a:xfrm>
            <a:prstGeom prst="rect">
              <a:avLst/>
            </a:prstGeom>
          </p:spPr>
        </p:pic>
      </p:grpSp>
      <p:grpSp>
        <p:nvGrpSpPr>
          <p:cNvPr id="18" name="Group 56"/>
          <p:cNvGrpSpPr/>
          <p:nvPr/>
        </p:nvGrpSpPr>
        <p:grpSpPr>
          <a:xfrm>
            <a:off x="0" y="6263078"/>
            <a:ext cx="12188825" cy="974497"/>
            <a:chOff x="87588" y="6273417"/>
            <a:chExt cx="8865523" cy="788969"/>
          </a:xfrm>
        </p:grpSpPr>
        <p:pic>
          <p:nvPicPr>
            <p:cNvPr id="56" name="Picture 55" descr="hardware02.jpg"/>
            <p:cNvPicPr>
              <a:picLocks noChangeAspect="1"/>
            </p:cNvPicPr>
            <p:nvPr/>
          </p:nvPicPr>
          <p:blipFill>
            <a:blip r:embed="rId13"/>
            <a:stretch>
              <a:fillRect/>
            </a:stretch>
          </p:blipFill>
          <p:spPr>
            <a:xfrm>
              <a:off x="7274395" y="6273417"/>
              <a:ext cx="1678716" cy="774370"/>
            </a:xfrm>
            <a:prstGeom prst="rect">
              <a:avLst/>
            </a:prstGeom>
          </p:spPr>
        </p:pic>
        <p:pic>
          <p:nvPicPr>
            <p:cNvPr id="12" name="Picture 11" descr="hardware02.jpg"/>
            <p:cNvPicPr>
              <a:picLocks noChangeAspect="1"/>
            </p:cNvPicPr>
            <p:nvPr/>
          </p:nvPicPr>
          <p:blipFill>
            <a:blip r:embed="rId13"/>
            <a:stretch>
              <a:fillRect/>
            </a:stretch>
          </p:blipFill>
          <p:spPr>
            <a:xfrm>
              <a:off x="5837346" y="6277680"/>
              <a:ext cx="1678716" cy="774370"/>
            </a:xfrm>
            <a:prstGeom prst="rect">
              <a:avLst/>
            </a:prstGeom>
          </p:spPr>
        </p:pic>
        <p:pic>
          <p:nvPicPr>
            <p:cNvPr id="13" name="Picture 12" descr="hardware02.jpg"/>
            <p:cNvPicPr>
              <a:picLocks noChangeAspect="1"/>
            </p:cNvPicPr>
            <p:nvPr/>
          </p:nvPicPr>
          <p:blipFill>
            <a:blip r:embed="rId13"/>
            <a:stretch>
              <a:fillRect/>
            </a:stretch>
          </p:blipFill>
          <p:spPr>
            <a:xfrm>
              <a:off x="4382869" y="6277681"/>
              <a:ext cx="1678716" cy="774370"/>
            </a:xfrm>
            <a:prstGeom prst="rect">
              <a:avLst/>
            </a:prstGeom>
          </p:spPr>
        </p:pic>
        <p:pic>
          <p:nvPicPr>
            <p:cNvPr id="14" name="Picture 13" descr="hardware02.jpg"/>
            <p:cNvPicPr>
              <a:picLocks noChangeAspect="1"/>
            </p:cNvPicPr>
            <p:nvPr/>
          </p:nvPicPr>
          <p:blipFill>
            <a:blip r:embed="rId13"/>
            <a:stretch>
              <a:fillRect/>
            </a:stretch>
          </p:blipFill>
          <p:spPr>
            <a:xfrm>
              <a:off x="2970370" y="6277680"/>
              <a:ext cx="1678716" cy="774370"/>
            </a:xfrm>
            <a:prstGeom prst="rect">
              <a:avLst/>
            </a:prstGeom>
          </p:spPr>
        </p:pic>
        <p:pic>
          <p:nvPicPr>
            <p:cNvPr id="15" name="Picture 14" descr="hardware02.jpg"/>
            <p:cNvPicPr>
              <a:picLocks noChangeAspect="1"/>
            </p:cNvPicPr>
            <p:nvPr/>
          </p:nvPicPr>
          <p:blipFill>
            <a:blip r:embed="rId13"/>
            <a:stretch>
              <a:fillRect/>
            </a:stretch>
          </p:blipFill>
          <p:spPr>
            <a:xfrm>
              <a:off x="1515893" y="6277681"/>
              <a:ext cx="1678716" cy="774370"/>
            </a:xfrm>
            <a:prstGeom prst="rect">
              <a:avLst/>
            </a:prstGeom>
          </p:spPr>
        </p:pic>
        <p:pic>
          <p:nvPicPr>
            <p:cNvPr id="55" name="Picture 54" descr="hardware02.jpg"/>
            <p:cNvPicPr>
              <a:picLocks noChangeAspect="1"/>
            </p:cNvPicPr>
            <p:nvPr/>
          </p:nvPicPr>
          <p:blipFill>
            <a:blip r:embed="rId13">
              <a:clrChange>
                <a:clrFrom>
                  <a:srgbClr val="000000"/>
                </a:clrFrom>
                <a:clrTo>
                  <a:srgbClr val="000000">
                    <a:alpha val="0"/>
                  </a:srgbClr>
                </a:clrTo>
              </a:clrChange>
            </a:blip>
            <a:stretch>
              <a:fillRect/>
            </a:stretch>
          </p:blipFill>
          <p:spPr>
            <a:xfrm>
              <a:off x="87588" y="6288016"/>
              <a:ext cx="1678716" cy="774370"/>
            </a:xfrm>
            <a:prstGeom prst="rect">
              <a:avLst/>
            </a:prstGeom>
          </p:spPr>
        </p:pic>
      </p:gr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p:txBody>
          <a:bodyPr/>
          <a:lstStyle/>
          <a:p>
            <a:endParaRPr lang="en-US" smtClean="0"/>
          </a:p>
        </p:txBody>
      </p:sp>
      <p:sp>
        <p:nvSpPr>
          <p:cNvPr id="3" name="Subtitle 2"/>
          <p:cNvSpPr>
            <a:spLocks noGrp="1"/>
          </p:cNvSpPr>
          <p:nvPr>
            <p:ph type="subTitle" idx="1"/>
          </p:nvPr>
        </p:nvSpPr>
        <p:spPr/>
        <p:txBody>
          <a:bodyPr rtlCol="0">
            <a:normAutofit/>
          </a:bodyPr>
          <a:lstStyle/>
          <a:p>
            <a:pPr fontAlgn="auto">
              <a:spcAft>
                <a:spcPts val="0"/>
              </a:spcAft>
              <a:buFont typeface="Arial"/>
              <a:buNone/>
              <a:defRPr/>
            </a:pPr>
            <a:endParaRPr lang="en-US" smtClean="0">
              <a:ea typeface="+mn-ea"/>
              <a:cs typeface="+mn-cs"/>
            </a:endParaRPr>
          </a:p>
        </p:txBody>
      </p:sp>
      <p:grpSp>
        <p:nvGrpSpPr>
          <p:cNvPr id="2" name="Group 5"/>
          <p:cNvGrpSpPr>
            <a:grpSpLocks/>
          </p:cNvGrpSpPr>
          <p:nvPr/>
        </p:nvGrpSpPr>
        <p:grpSpPr bwMode="auto">
          <a:xfrm>
            <a:off x="-6348" y="0"/>
            <a:ext cx="12195174" cy="6858000"/>
            <a:chOff x="-1803400" y="-241300"/>
            <a:chExt cx="12750800" cy="10680700"/>
          </a:xfrm>
        </p:grpSpPr>
        <p:pic>
          <p:nvPicPr>
            <p:cNvPr id="13320" name="Picture 3"/>
            <p:cNvPicPr>
              <a:picLocks noChangeAspect="1"/>
            </p:cNvPicPr>
            <p:nvPr/>
          </p:nvPicPr>
          <p:blipFill>
            <a:blip r:embed="rId3"/>
            <a:srcRect/>
            <a:stretch>
              <a:fillRect/>
            </a:stretch>
          </p:blipFill>
          <p:spPr bwMode="auto">
            <a:xfrm>
              <a:off x="-1797050" y="-241300"/>
              <a:ext cx="12738100" cy="7340600"/>
            </a:xfrm>
            <a:prstGeom prst="rect">
              <a:avLst/>
            </a:prstGeom>
            <a:noFill/>
            <a:ln w="9525">
              <a:noFill/>
              <a:miter lim="800000"/>
              <a:headEnd/>
              <a:tailEnd/>
            </a:ln>
          </p:spPr>
        </p:pic>
        <p:pic>
          <p:nvPicPr>
            <p:cNvPr id="13321" name="Picture 4"/>
            <p:cNvPicPr>
              <a:picLocks noChangeAspect="1"/>
            </p:cNvPicPr>
            <p:nvPr/>
          </p:nvPicPr>
          <p:blipFill>
            <a:blip r:embed="rId4"/>
            <a:srcRect t="41415"/>
            <a:stretch>
              <a:fillRect/>
            </a:stretch>
          </p:blipFill>
          <p:spPr bwMode="auto">
            <a:xfrm>
              <a:off x="-1803400" y="7076450"/>
              <a:ext cx="12750800" cy="3362950"/>
            </a:xfrm>
            <a:prstGeom prst="rect">
              <a:avLst/>
            </a:prstGeom>
            <a:noFill/>
            <a:ln w="9525">
              <a:noFill/>
              <a:miter lim="800000"/>
              <a:headEnd/>
              <a:tailEnd/>
            </a:ln>
          </p:spPr>
        </p:pic>
      </p:grpSp>
      <p:sp>
        <p:nvSpPr>
          <p:cNvPr id="7" name="Rectangle 6"/>
          <p:cNvSpPr/>
          <p:nvPr/>
        </p:nvSpPr>
        <p:spPr>
          <a:xfrm>
            <a:off x="9040045" y="6019800"/>
            <a:ext cx="2437765" cy="152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5078677" y="6172200"/>
            <a:ext cx="2437765" cy="152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3319" name="Picture 5" descr="CI-logo-maroon"/>
          <p:cNvPicPr>
            <a:picLocks noChangeAspect="1" noChangeArrowheads="1"/>
          </p:cNvPicPr>
          <p:nvPr/>
        </p:nvPicPr>
        <p:blipFill>
          <a:blip r:embed="rId5"/>
          <a:srcRect/>
          <a:stretch>
            <a:fillRect/>
          </a:stretch>
        </p:blipFill>
        <p:spPr bwMode="auto">
          <a:xfrm>
            <a:off x="11583617" y="6488114"/>
            <a:ext cx="605209" cy="36988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4294967295"/>
          </p:nvPr>
        </p:nvSpPr>
        <p:spPr>
          <a:xfrm>
            <a:off x="5282741" y="1174220"/>
            <a:ext cx="6010811" cy="4719241"/>
          </a:xfrm>
        </p:spPr>
        <p:txBody>
          <a:bodyPr/>
          <a:lstStyle/>
          <a:p>
            <a:pPr>
              <a:spcAft>
                <a:spcPts val="1200"/>
              </a:spcAft>
              <a:buNone/>
            </a:pPr>
            <a:r>
              <a:rPr lang="en-US" sz="4000" dirty="0" smtClean="0"/>
              <a:t>   If you want to build a ship, don’t drum up the men to gather wood, divide the work, and give orders. Instead, teach them to yearn for the vast and endless sea.</a:t>
            </a:r>
          </a:p>
          <a:p>
            <a:pPr>
              <a:spcAft>
                <a:spcPts val="1200"/>
              </a:spcAft>
              <a:buNone/>
            </a:pPr>
            <a:r>
              <a:rPr lang="en-US" sz="4000" dirty="0" smtClean="0"/>
              <a:t>  Antoine de Saint-</a:t>
            </a:r>
            <a:r>
              <a:rPr lang="en-US" sz="4000" dirty="0" err="1" smtClean="0"/>
              <a:t>Exupéry</a:t>
            </a:r>
            <a:endParaRPr lang="en-US" sz="4000" dirty="0"/>
          </a:p>
        </p:txBody>
      </p:sp>
      <p:pic>
        <p:nvPicPr>
          <p:cNvPr id="8" name="Picture 7" descr="image.jpeg"/>
          <p:cNvPicPr>
            <a:picLocks noChangeAspect="1"/>
          </p:cNvPicPr>
          <p:nvPr/>
        </p:nvPicPr>
        <p:blipFill>
          <a:blip r:embed="rId3"/>
          <a:stretch>
            <a:fillRect/>
          </a:stretch>
        </p:blipFill>
        <p:spPr>
          <a:xfrm>
            <a:off x="490488" y="749829"/>
            <a:ext cx="4673601" cy="5715000"/>
          </a:xfrm>
          <a:prstGeom prst="rect">
            <a:avLst/>
          </a:prstGeom>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628626A.jpg"/>
          <p:cNvPicPr>
            <a:picLocks noChangeAspect="1"/>
          </p:cNvPicPr>
          <p:nvPr/>
        </p:nvPicPr>
        <p:blipFill>
          <a:blip r:embed="rId3"/>
          <a:srcRect t="8696" b="20870"/>
          <a:stretch>
            <a:fillRect/>
          </a:stretch>
        </p:blipFill>
        <p:spPr>
          <a:xfrm>
            <a:off x="2" y="1066800"/>
            <a:ext cx="12277150" cy="5791200"/>
          </a:xfrm>
          <a:prstGeom prst="rect">
            <a:avLst/>
          </a:prstGeom>
        </p:spPr>
      </p:pic>
      <p:sp>
        <p:nvSpPr>
          <p:cNvPr id="13" name="Title 12"/>
          <p:cNvSpPr>
            <a:spLocks noGrp="1"/>
          </p:cNvSpPr>
          <p:nvPr>
            <p:ph type="title"/>
          </p:nvPr>
        </p:nvSpPr>
        <p:spPr/>
        <p:txBody>
          <a:bodyPr/>
          <a:lstStyle/>
          <a:p>
            <a:r>
              <a:rPr dirty="0" smtClean="0"/>
              <a:t>Biomedical Research, circa 1600</a:t>
            </a:r>
            <a:endParaRPr lang="en-US"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Biomedical Research, circa 2000</a:t>
            </a:r>
            <a:endParaRPr lang="en-US" dirty="0"/>
          </a:p>
        </p:txBody>
      </p:sp>
      <p:pic>
        <p:nvPicPr>
          <p:cNvPr id="3" name="Picture 2"/>
          <p:cNvPicPr>
            <a:picLocks noChangeAspect="1"/>
          </p:cNvPicPr>
          <p:nvPr/>
        </p:nvPicPr>
        <p:blipFill>
          <a:blip r:embed="rId3"/>
          <a:stretch>
            <a:fillRect/>
          </a:stretch>
        </p:blipFill>
        <p:spPr>
          <a:xfrm>
            <a:off x="1185228" y="1041830"/>
            <a:ext cx="9820480" cy="5833103"/>
          </a:xfrm>
          <a:prstGeom prst="rect">
            <a:avLst/>
          </a:prstGeom>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8178" name="Picture 2" descr="folker_figure1"/>
          <p:cNvPicPr>
            <a:picLocks noChangeAspect="1" noChangeArrowheads="1"/>
          </p:cNvPicPr>
          <p:nvPr/>
        </p:nvPicPr>
        <p:blipFill>
          <a:blip r:embed="rId3"/>
          <a:srcRect t="15912" r="22400"/>
          <a:stretch>
            <a:fillRect/>
          </a:stretch>
        </p:blipFill>
        <p:spPr bwMode="auto">
          <a:xfrm>
            <a:off x="287844" y="1644774"/>
            <a:ext cx="11583117" cy="5051460"/>
          </a:xfrm>
          <a:prstGeom prst="rect">
            <a:avLst/>
          </a:prstGeom>
          <a:noFill/>
        </p:spPr>
      </p:pic>
      <p:sp>
        <p:nvSpPr>
          <p:cNvPr id="3378179" name="Rectangle 3"/>
          <p:cNvSpPr>
            <a:spLocks noGrp="1" noChangeArrowheads="1"/>
          </p:cNvSpPr>
          <p:nvPr>
            <p:ph type="title"/>
          </p:nvPr>
        </p:nvSpPr>
        <p:spPr/>
        <p:txBody>
          <a:bodyPr/>
          <a:lstStyle/>
          <a:p>
            <a:r>
              <a:rPr lang="en-US" dirty="0" smtClean="0"/>
              <a:t>Growth of Sequences </a:t>
            </a:r>
            <a:r>
              <a:rPr dirty="0" smtClean="0"/>
              <a:t>&amp;</a:t>
            </a:r>
            <a:r>
              <a:rPr lang="en-US" dirty="0" smtClean="0"/>
              <a:t>Annotations since 1982</a:t>
            </a:r>
            <a:endParaRPr lang="en-US" dirty="0"/>
          </a:p>
        </p:txBody>
      </p:sp>
      <p:sp>
        <p:nvSpPr>
          <p:cNvPr id="3378180" name="Text Box 4"/>
          <p:cNvSpPr txBox="1">
            <a:spLocks noChangeArrowheads="1"/>
          </p:cNvSpPr>
          <p:nvPr/>
        </p:nvSpPr>
        <p:spPr bwMode="auto">
          <a:xfrm>
            <a:off x="0" y="6465353"/>
            <a:ext cx="12188825" cy="369332"/>
          </a:xfrm>
          <a:prstGeom prst="rect">
            <a:avLst/>
          </a:prstGeom>
          <a:noFill/>
          <a:ln w="9525">
            <a:noFill/>
            <a:miter lim="800000"/>
            <a:headEnd/>
            <a:tailEnd/>
          </a:ln>
          <a:effectLst/>
        </p:spPr>
        <p:txBody>
          <a:bodyPr wrap="square">
            <a:prstTxWarp prst="textNoShape">
              <a:avLst/>
            </a:prstTxWarp>
            <a:spAutoFit/>
          </a:bodyPr>
          <a:lstStyle/>
          <a:p>
            <a:pPr algn="l" eaLnBrk="1" hangingPunct="1"/>
            <a:r>
              <a:rPr lang="en-US" dirty="0" err="1">
                <a:solidFill>
                  <a:schemeClr val="bg1"/>
                </a:solidFill>
                <a:latin typeface="Arial" pitchFamily="-65" charset="0"/>
                <a:ea typeface="Arial" pitchFamily="-65" charset="0"/>
                <a:cs typeface="Arial" pitchFamily="-65" charset="0"/>
              </a:rPr>
              <a:t>Folker</a:t>
            </a:r>
            <a:r>
              <a:rPr lang="en-US" dirty="0">
                <a:solidFill>
                  <a:schemeClr val="bg1"/>
                </a:solidFill>
                <a:latin typeface="Arial" pitchFamily="-65" charset="0"/>
                <a:ea typeface="Arial" pitchFamily="-65" charset="0"/>
                <a:cs typeface="Arial" pitchFamily="-65" charset="0"/>
              </a:rPr>
              <a:t> Meyer, Genome Sequencing vs. Moore’s Law: Cyber Challenges</a:t>
            </a:r>
            <a:r>
              <a:rPr lang="en-US" dirty="0" smtClean="0">
                <a:solidFill>
                  <a:schemeClr val="bg1"/>
                </a:solidFill>
                <a:latin typeface="Arial" pitchFamily="-65" charset="0"/>
                <a:ea typeface="Arial" pitchFamily="-65" charset="0"/>
                <a:cs typeface="Arial" pitchFamily="-65" charset="0"/>
              </a:rPr>
              <a:t> for </a:t>
            </a:r>
            <a:r>
              <a:rPr lang="en-US" dirty="0">
                <a:solidFill>
                  <a:schemeClr val="bg1"/>
                </a:solidFill>
                <a:latin typeface="Arial" pitchFamily="-65" charset="0"/>
                <a:ea typeface="Arial" pitchFamily="-65" charset="0"/>
                <a:cs typeface="Arial" pitchFamily="-65" charset="0"/>
              </a:rPr>
              <a:t>the Next Decade, </a:t>
            </a:r>
            <a:r>
              <a:rPr lang="en-US" b="1" dirty="0" err="1">
                <a:solidFill>
                  <a:schemeClr val="bg1"/>
                </a:solidFill>
                <a:latin typeface="Arial" pitchFamily="-65" charset="0"/>
                <a:ea typeface="Arial" pitchFamily="-65" charset="0"/>
                <a:cs typeface="Arial" pitchFamily="-65" charset="0"/>
              </a:rPr>
              <a:t>CTWatch</a:t>
            </a:r>
            <a:r>
              <a:rPr lang="en-US" dirty="0">
                <a:solidFill>
                  <a:schemeClr val="bg1"/>
                </a:solidFill>
                <a:latin typeface="Arial" pitchFamily="-65" charset="0"/>
                <a:ea typeface="Arial" pitchFamily="-65" charset="0"/>
                <a:cs typeface="Arial" pitchFamily="-65" charset="0"/>
              </a:rPr>
              <a:t>, August 2006.</a:t>
            </a:r>
          </a:p>
        </p:txBody>
      </p:sp>
      <p:pic>
        <p:nvPicPr>
          <p:cNvPr id="5" name="Picture 2" descr="folker_figure1"/>
          <p:cNvPicPr>
            <a:picLocks noChangeAspect="1" noChangeArrowheads="1"/>
          </p:cNvPicPr>
          <p:nvPr/>
        </p:nvPicPr>
        <p:blipFill>
          <a:blip r:embed="rId3"/>
          <a:srcRect l="82133" t="21481" r="3200" b="63646"/>
          <a:stretch>
            <a:fillRect/>
          </a:stretch>
        </p:blipFill>
        <p:spPr bwMode="auto">
          <a:xfrm>
            <a:off x="3732351" y="2073238"/>
            <a:ext cx="2386808" cy="974193"/>
          </a:xfrm>
          <a:prstGeom prst="rect">
            <a:avLst/>
          </a:prstGeom>
          <a:noFill/>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3" name="Picture 6"/>
          <p:cNvPicPr>
            <a:picLocks noChangeAspect="1"/>
          </p:cNvPicPr>
          <p:nvPr/>
        </p:nvPicPr>
        <p:blipFill>
          <a:blip r:embed="rId4"/>
          <a:srcRect/>
          <a:stretch>
            <a:fillRect/>
          </a:stretch>
        </p:blipFill>
        <p:spPr bwMode="auto">
          <a:xfrm rot="21138993">
            <a:off x="1875685" y="2044768"/>
            <a:ext cx="2472824" cy="1390974"/>
          </a:xfrm>
          <a:prstGeom prst="rect">
            <a:avLst/>
          </a:prstGeom>
          <a:noFill/>
          <a:ln w="9525">
            <a:noFill/>
            <a:miter lim="800000"/>
            <a:headEnd/>
            <a:tailEnd/>
          </a:ln>
        </p:spPr>
      </p:pic>
      <p:grpSp>
        <p:nvGrpSpPr>
          <p:cNvPr id="2" name="Group 20"/>
          <p:cNvGrpSpPr/>
          <p:nvPr/>
        </p:nvGrpSpPr>
        <p:grpSpPr>
          <a:xfrm rot="21075937">
            <a:off x="2399785" y="1214244"/>
            <a:ext cx="2813366" cy="2146019"/>
            <a:chOff x="2061434" y="642124"/>
            <a:chExt cx="2382272" cy="2488306"/>
          </a:xfrm>
        </p:grpSpPr>
        <p:pic>
          <p:nvPicPr>
            <p:cNvPr id="6" name="Picture 6"/>
            <p:cNvPicPr>
              <a:picLocks noChangeAspect="1"/>
            </p:cNvPicPr>
            <p:nvPr/>
          </p:nvPicPr>
          <p:blipFill>
            <a:blip r:embed="rId4">
              <a:clrChange>
                <a:clrFrom>
                  <a:srgbClr val="FFFFFF"/>
                </a:clrFrom>
                <a:clrTo>
                  <a:srgbClr val="FFFFFF">
                    <a:alpha val="0"/>
                  </a:srgbClr>
                </a:clrTo>
              </a:clrChange>
              <a:duotone>
                <a:schemeClr val="accent4">
                  <a:shade val="45000"/>
                  <a:satMod val="135000"/>
                </a:schemeClr>
                <a:prstClr val="white"/>
              </a:duotone>
            </a:blip>
            <a:srcRect/>
            <a:stretch>
              <a:fillRect/>
            </a:stretch>
          </p:blipFill>
          <p:spPr bwMode="auto">
            <a:xfrm rot="755663">
              <a:off x="2061434" y="642124"/>
              <a:ext cx="2093912" cy="1570037"/>
            </a:xfrm>
            <a:prstGeom prst="rect">
              <a:avLst/>
            </a:prstGeom>
            <a:noFill/>
            <a:ln w="9525">
              <a:noFill/>
              <a:miter lim="800000"/>
              <a:headEnd/>
              <a:tailEnd/>
            </a:ln>
          </p:spPr>
        </p:pic>
        <p:pic>
          <p:nvPicPr>
            <p:cNvPr id="7" name="Picture 6"/>
            <p:cNvPicPr>
              <a:picLocks noChangeAspect="1"/>
            </p:cNvPicPr>
            <p:nvPr/>
          </p:nvPicPr>
          <p:blipFill>
            <a:blip r:embed="rId4">
              <a:clrChange>
                <a:clrFrom>
                  <a:srgbClr val="FFFFFF"/>
                </a:clrFrom>
                <a:clrTo>
                  <a:srgbClr val="FFFFFF">
                    <a:alpha val="0"/>
                  </a:srgbClr>
                </a:clrTo>
              </a:clrChange>
              <a:duotone>
                <a:schemeClr val="accent4">
                  <a:shade val="45000"/>
                  <a:satMod val="135000"/>
                </a:schemeClr>
                <a:prstClr val="white"/>
              </a:duotone>
            </a:blip>
            <a:srcRect l="13265" t="68219"/>
            <a:stretch>
              <a:fillRect/>
            </a:stretch>
          </p:blipFill>
          <p:spPr bwMode="auto">
            <a:xfrm rot="755663">
              <a:off x="2462186" y="2284681"/>
              <a:ext cx="1816161" cy="498979"/>
            </a:xfrm>
            <a:prstGeom prst="rect">
              <a:avLst/>
            </a:prstGeom>
            <a:noFill/>
            <a:ln w="9525">
              <a:noFill/>
              <a:miter lim="800000"/>
              <a:headEnd/>
              <a:tailEnd/>
            </a:ln>
          </p:spPr>
        </p:pic>
        <p:pic>
          <p:nvPicPr>
            <p:cNvPr id="8" name="Picture 7"/>
            <p:cNvPicPr>
              <a:picLocks noChangeAspect="1"/>
            </p:cNvPicPr>
            <p:nvPr/>
          </p:nvPicPr>
          <p:blipFill>
            <a:blip r:embed="rId4">
              <a:clrChange>
                <a:clrFrom>
                  <a:srgbClr val="FFFFFF"/>
                </a:clrFrom>
                <a:clrTo>
                  <a:srgbClr val="FFFFFF">
                    <a:alpha val="0"/>
                  </a:srgbClr>
                </a:clrTo>
              </a:clrChange>
              <a:duotone>
                <a:schemeClr val="accent4">
                  <a:shade val="45000"/>
                  <a:satMod val="135000"/>
                </a:schemeClr>
                <a:prstClr val="white"/>
              </a:duotone>
            </a:blip>
            <a:srcRect l="13265" t="68219"/>
            <a:stretch>
              <a:fillRect/>
            </a:stretch>
          </p:blipFill>
          <p:spPr bwMode="auto">
            <a:xfrm rot="755663">
              <a:off x="2627533" y="2631451"/>
              <a:ext cx="1816173" cy="498979"/>
            </a:xfrm>
            <a:prstGeom prst="rect">
              <a:avLst/>
            </a:prstGeom>
            <a:noFill/>
            <a:ln w="9525">
              <a:noFill/>
              <a:miter lim="800000"/>
              <a:headEnd/>
              <a:tailEnd/>
            </a:ln>
          </p:spPr>
        </p:pic>
      </p:grpSp>
      <p:sp>
        <p:nvSpPr>
          <p:cNvPr id="37892" name="Delay 5"/>
          <p:cNvSpPr>
            <a:spLocks noChangeArrowheads="1"/>
          </p:cNvSpPr>
          <p:nvPr/>
        </p:nvSpPr>
        <p:spPr bwMode="auto">
          <a:xfrm rot="5400000">
            <a:off x="4264251" y="2207054"/>
            <a:ext cx="3285215" cy="5469979"/>
          </a:xfrm>
          <a:prstGeom prst="flowChartDelay">
            <a:avLst/>
          </a:prstGeom>
          <a:solidFill>
            <a:schemeClr val="bg2">
              <a:lumMod val="75000"/>
            </a:schemeClr>
          </a:solidFill>
          <a:ln w="28575">
            <a:solidFill>
              <a:schemeClr val="tx1"/>
            </a:solidFill>
            <a:round/>
            <a:headEnd type="none" w="sm" len="sm"/>
            <a:tailEnd type="triangle" w="med" len="med"/>
          </a:ln>
        </p:spPr>
        <p:txBody>
          <a:bodyPr>
            <a:prstTxWarp prst="textNoShape">
              <a:avLst/>
            </a:prstTxWarp>
          </a:bodyPr>
          <a:lstStyle/>
          <a:p>
            <a:endParaRPr lang="en-US"/>
          </a:p>
        </p:txBody>
      </p:sp>
      <p:sp>
        <p:nvSpPr>
          <p:cNvPr id="21" name="Title 1"/>
          <p:cNvSpPr>
            <a:spLocks noGrp="1"/>
          </p:cNvSpPr>
          <p:nvPr>
            <p:ph type="title"/>
          </p:nvPr>
        </p:nvSpPr>
        <p:spPr/>
        <p:txBody>
          <a:bodyPr/>
          <a:lstStyle/>
          <a:p>
            <a:r>
              <a:rPr lang="en-US" dirty="0" smtClean="0"/>
              <a:t>A</a:t>
            </a:r>
            <a:r>
              <a:rPr dirty="0" smtClean="0"/>
              <a:t>n Open Analytics Environment</a:t>
            </a:r>
            <a:endParaRPr lang="en-US" dirty="0"/>
          </a:p>
        </p:txBody>
      </p:sp>
      <p:grpSp>
        <p:nvGrpSpPr>
          <p:cNvPr id="3" name="Group 64"/>
          <p:cNvGrpSpPr/>
          <p:nvPr/>
        </p:nvGrpSpPr>
        <p:grpSpPr>
          <a:xfrm>
            <a:off x="7222660" y="1282767"/>
            <a:ext cx="4423064" cy="2172983"/>
            <a:chOff x="5418406" y="1282766"/>
            <a:chExt cx="3318162" cy="2172983"/>
          </a:xfrm>
        </p:grpSpPr>
        <p:pic>
          <p:nvPicPr>
            <p:cNvPr id="10" name="Picture 9" descr="ladle.gif"/>
            <p:cNvPicPr>
              <a:picLocks noChangeAspect="1"/>
            </p:cNvPicPr>
            <p:nvPr/>
          </p:nvPicPr>
          <p:blipFill>
            <a:blip r:embed="rId5">
              <a:clrChange>
                <a:clrFrom>
                  <a:srgbClr val="FFFFFF"/>
                </a:clrFrom>
                <a:clrTo>
                  <a:srgbClr val="FFFFFF">
                    <a:alpha val="0"/>
                  </a:srgbClr>
                </a:clrTo>
              </a:clrChange>
            </a:blip>
            <a:stretch>
              <a:fillRect/>
            </a:stretch>
          </p:blipFill>
          <p:spPr>
            <a:xfrm>
              <a:off x="5418406" y="1322299"/>
              <a:ext cx="1479208" cy="1812833"/>
            </a:xfrm>
            <a:prstGeom prst="rect">
              <a:avLst/>
            </a:prstGeom>
          </p:spPr>
        </p:pic>
        <p:pic>
          <p:nvPicPr>
            <p:cNvPr id="11" name="Picture 10" descr="31VW6JVNR8L._SL500_AA280_.jpg"/>
            <p:cNvPicPr>
              <a:picLocks noChangeAspect="1"/>
            </p:cNvPicPr>
            <p:nvPr/>
          </p:nvPicPr>
          <p:blipFill>
            <a:blip r:embed="rId6">
              <a:clrChange>
                <a:clrFrom>
                  <a:srgbClr val="FFFFFF"/>
                </a:clrFrom>
                <a:clrTo>
                  <a:srgbClr val="FFFFFF">
                    <a:alpha val="0"/>
                  </a:srgbClr>
                </a:clrTo>
              </a:clrChange>
            </a:blip>
            <a:stretch>
              <a:fillRect/>
            </a:stretch>
          </p:blipFill>
          <p:spPr>
            <a:xfrm rot="16696570" flipH="1">
              <a:off x="6563585" y="1282766"/>
              <a:ext cx="2172983" cy="2172983"/>
            </a:xfrm>
            <a:prstGeom prst="rect">
              <a:avLst/>
            </a:prstGeom>
          </p:spPr>
        </p:pic>
        <p:sp>
          <p:nvSpPr>
            <p:cNvPr id="23" name="TextBox 22"/>
            <p:cNvSpPr txBox="1"/>
            <p:nvPr/>
          </p:nvSpPr>
          <p:spPr>
            <a:xfrm>
              <a:off x="6667733" y="1538271"/>
              <a:ext cx="1165075" cy="1077218"/>
            </a:xfrm>
            <a:prstGeom prst="rect">
              <a:avLst/>
            </a:prstGeom>
            <a:noFill/>
          </p:spPr>
          <p:txBody>
            <a:bodyPr wrap="none" rtlCol="0">
              <a:spAutoFit/>
            </a:bodyPr>
            <a:lstStyle/>
            <a:p>
              <a:pPr algn="ctr"/>
              <a:r>
                <a:rPr lang="en-US" sz="3200" dirty="0" smtClean="0">
                  <a:solidFill>
                    <a:srgbClr val="000000"/>
                  </a:solidFill>
                </a:rPr>
                <a:t>Results</a:t>
              </a:r>
              <a:br>
                <a:rPr lang="en-US" sz="3200" dirty="0" smtClean="0">
                  <a:solidFill>
                    <a:srgbClr val="000000"/>
                  </a:solidFill>
                </a:rPr>
              </a:br>
              <a:r>
                <a:rPr lang="en-US" sz="3200" dirty="0" smtClean="0">
                  <a:solidFill>
                    <a:srgbClr val="000000"/>
                  </a:solidFill>
                </a:rPr>
                <a:t>out</a:t>
              </a:r>
              <a:endParaRPr lang="en-US" sz="3200" dirty="0">
                <a:solidFill>
                  <a:srgbClr val="000000"/>
                </a:solidFill>
              </a:endParaRPr>
            </a:p>
          </p:txBody>
        </p:sp>
      </p:grpSp>
      <p:sp>
        <p:nvSpPr>
          <p:cNvPr id="9" name="TextBox 8"/>
          <p:cNvSpPr txBox="1"/>
          <p:nvPr/>
        </p:nvSpPr>
        <p:spPr>
          <a:xfrm>
            <a:off x="397450" y="1509040"/>
            <a:ext cx="1051490" cy="1077218"/>
          </a:xfrm>
          <a:prstGeom prst="rect">
            <a:avLst/>
          </a:prstGeom>
          <a:noFill/>
        </p:spPr>
        <p:txBody>
          <a:bodyPr wrap="none" rtlCol="0">
            <a:spAutoFit/>
          </a:bodyPr>
          <a:lstStyle/>
          <a:p>
            <a:pPr algn="ctr"/>
            <a:r>
              <a:rPr lang="en-US" sz="3200" dirty="0" smtClean="0">
                <a:solidFill>
                  <a:srgbClr val="000000"/>
                </a:solidFill>
              </a:rPr>
              <a:t>Data</a:t>
            </a:r>
          </a:p>
          <a:p>
            <a:pPr algn="ctr"/>
            <a:r>
              <a:rPr lang="en-US" sz="3200" dirty="0" smtClean="0">
                <a:solidFill>
                  <a:srgbClr val="000000"/>
                </a:solidFill>
              </a:rPr>
              <a:t>in</a:t>
            </a:r>
            <a:endParaRPr lang="en-US" sz="3200" dirty="0">
              <a:solidFill>
                <a:srgbClr val="000000"/>
              </a:solidFill>
            </a:endParaRPr>
          </a:p>
        </p:txBody>
      </p:sp>
      <p:pic>
        <p:nvPicPr>
          <p:cNvPr id="24" name="Picture 23" descr="network.jpg"/>
          <p:cNvPicPr>
            <a:picLocks noChangeAspect="1"/>
          </p:cNvPicPr>
          <p:nvPr/>
        </p:nvPicPr>
        <p:blipFill>
          <a:blip r:embed="rId7">
            <a:clrChange>
              <a:clrFrom>
                <a:srgbClr val="FFFFFF"/>
              </a:clrFrom>
              <a:clrTo>
                <a:srgbClr val="FFFFFF">
                  <a:alpha val="0"/>
                </a:srgbClr>
              </a:clrTo>
            </a:clrChange>
          </a:blip>
          <a:stretch>
            <a:fillRect/>
          </a:stretch>
        </p:blipFill>
        <p:spPr>
          <a:xfrm>
            <a:off x="6683517" y="4454005"/>
            <a:ext cx="1997482" cy="1225025"/>
          </a:xfrm>
          <a:prstGeom prst="rect">
            <a:avLst/>
          </a:prstGeom>
        </p:spPr>
      </p:pic>
      <p:pic>
        <p:nvPicPr>
          <p:cNvPr id="25" name="Picture 20" descr="Nature  10th October 2002">
            <a:hlinkClick r:id="rId8"/>
          </p:cNvPr>
          <p:cNvPicPr>
            <a:picLocks noChangeAspect="1" noChangeArrowheads="1"/>
          </p:cNvPicPr>
          <p:nvPr/>
        </p:nvPicPr>
        <p:blipFill>
          <a:blip r:embed="rId9"/>
          <a:srcRect/>
          <a:stretch>
            <a:fillRect/>
          </a:stretch>
        </p:blipFill>
        <p:spPr bwMode="auto">
          <a:xfrm>
            <a:off x="3563804" y="4643440"/>
            <a:ext cx="1047478" cy="1031875"/>
          </a:xfrm>
          <a:prstGeom prst="rect">
            <a:avLst/>
          </a:prstGeom>
          <a:noFill/>
        </p:spPr>
      </p:pic>
      <p:graphicFrame>
        <p:nvGraphicFramePr>
          <p:cNvPr id="26" name="Object 29"/>
          <p:cNvGraphicFramePr>
            <a:graphicFrameLocks noChangeAspect="1"/>
          </p:cNvGraphicFramePr>
          <p:nvPr/>
        </p:nvGraphicFramePr>
        <p:xfrm>
          <a:off x="3766951" y="4872039"/>
          <a:ext cx="986110" cy="965200"/>
        </p:xfrm>
        <a:graphic>
          <a:graphicData uri="http://schemas.openxmlformats.org/presentationml/2006/ole">
            <p:oleObj spid="_x0000_s62466" name="Image" r:id="rId10" imgW="913963" imgH="1193230" progId="Photoshop.Image.7">
              <p:embed/>
            </p:oleObj>
          </a:graphicData>
        </a:graphic>
      </p:graphicFrame>
      <p:pic>
        <p:nvPicPr>
          <p:cNvPr id="28" name="Picture 27" descr="table4.gif"/>
          <p:cNvPicPr>
            <a:picLocks noChangeAspect="1"/>
          </p:cNvPicPr>
          <p:nvPr/>
        </p:nvPicPr>
        <p:blipFill>
          <a:blip r:embed="rId11"/>
          <a:stretch>
            <a:fillRect/>
          </a:stretch>
        </p:blipFill>
        <p:spPr>
          <a:xfrm>
            <a:off x="5030406" y="3619433"/>
            <a:ext cx="1750388" cy="1233131"/>
          </a:xfrm>
          <a:prstGeom prst="rect">
            <a:avLst/>
          </a:prstGeom>
        </p:spPr>
      </p:pic>
      <p:grpSp>
        <p:nvGrpSpPr>
          <p:cNvPr id="4" name="Group 62"/>
          <p:cNvGrpSpPr/>
          <p:nvPr/>
        </p:nvGrpSpPr>
        <p:grpSpPr>
          <a:xfrm>
            <a:off x="4116265" y="799463"/>
            <a:ext cx="3663191" cy="3649571"/>
            <a:chOff x="3088002" y="799462"/>
            <a:chExt cx="2748109" cy="3649571"/>
          </a:xfrm>
        </p:grpSpPr>
        <p:sp>
          <p:nvSpPr>
            <p:cNvPr id="22" name="TextBox 21"/>
            <p:cNvSpPr txBox="1"/>
            <p:nvPr/>
          </p:nvSpPr>
          <p:spPr>
            <a:xfrm>
              <a:off x="3298816" y="799462"/>
              <a:ext cx="1472932" cy="1077218"/>
            </a:xfrm>
            <a:prstGeom prst="rect">
              <a:avLst/>
            </a:prstGeom>
            <a:noFill/>
          </p:spPr>
          <p:txBody>
            <a:bodyPr wrap="none" rtlCol="0">
              <a:spAutoFit/>
            </a:bodyPr>
            <a:lstStyle/>
            <a:p>
              <a:pPr algn="ctr"/>
              <a:r>
                <a:rPr lang="en-US" sz="3200" dirty="0" smtClean="0">
                  <a:solidFill>
                    <a:schemeClr val="bg1"/>
                  </a:solidFill>
                </a:rPr>
                <a:t>Programs</a:t>
              </a:r>
            </a:p>
            <a:p>
              <a:pPr algn="ctr"/>
              <a:r>
                <a:rPr lang="en-US" sz="3200" dirty="0" smtClean="0">
                  <a:solidFill>
                    <a:schemeClr val="bg1"/>
                  </a:solidFill>
                </a:rPr>
                <a:t>&amp; rules in</a:t>
              </a:r>
              <a:endParaRPr lang="en-US" sz="3200" dirty="0">
                <a:solidFill>
                  <a:schemeClr val="bg1"/>
                </a:solidFill>
              </a:endParaRPr>
            </a:p>
          </p:txBody>
        </p:sp>
        <p:sp>
          <p:nvSpPr>
            <p:cNvPr id="29" name="Oval 28"/>
            <p:cNvSpPr/>
            <p:nvPr/>
          </p:nvSpPr>
          <p:spPr bwMode="auto">
            <a:xfrm>
              <a:off x="3746063" y="1988083"/>
              <a:ext cx="97366" cy="93133"/>
            </a:xfrm>
            <a:prstGeom prst="ellipse">
              <a:avLst/>
            </a:prstGeom>
            <a:solidFill>
              <a:schemeClr val="accent2"/>
            </a:solidFill>
            <a:ln w="28575" cap="flat" cmpd="sng" algn="ctr">
              <a:noFill/>
              <a:prstDash val="solid"/>
              <a:round/>
              <a:headEnd type="none" w="sm" len="sm"/>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111" charset="0"/>
              </a:endParaRPr>
            </a:p>
          </p:txBody>
        </p:sp>
        <p:sp>
          <p:nvSpPr>
            <p:cNvPr id="30" name="Oval 29"/>
            <p:cNvSpPr/>
            <p:nvPr/>
          </p:nvSpPr>
          <p:spPr bwMode="auto">
            <a:xfrm>
              <a:off x="4045724" y="2218335"/>
              <a:ext cx="97366" cy="93133"/>
            </a:xfrm>
            <a:prstGeom prst="ellipse">
              <a:avLst/>
            </a:prstGeom>
            <a:solidFill>
              <a:schemeClr val="accent2"/>
            </a:solidFill>
            <a:ln w="28575" cap="flat" cmpd="sng" algn="ctr">
              <a:noFill/>
              <a:prstDash val="solid"/>
              <a:round/>
              <a:headEnd type="none" w="sm" len="sm"/>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111" charset="0"/>
              </a:endParaRPr>
            </a:p>
          </p:txBody>
        </p:sp>
        <p:sp>
          <p:nvSpPr>
            <p:cNvPr id="31" name="Oval 30"/>
            <p:cNvSpPr/>
            <p:nvPr/>
          </p:nvSpPr>
          <p:spPr bwMode="auto">
            <a:xfrm>
              <a:off x="4142901" y="2600055"/>
              <a:ext cx="97366" cy="93133"/>
            </a:xfrm>
            <a:prstGeom prst="ellipse">
              <a:avLst/>
            </a:prstGeom>
            <a:solidFill>
              <a:schemeClr val="accent2"/>
            </a:solidFill>
            <a:ln w="28575" cap="flat" cmpd="sng" algn="ctr">
              <a:noFill/>
              <a:prstDash val="solid"/>
              <a:round/>
              <a:headEnd type="none" w="sm" len="sm"/>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111" charset="0"/>
              </a:endParaRPr>
            </a:p>
          </p:txBody>
        </p:sp>
        <p:sp>
          <p:nvSpPr>
            <p:cNvPr id="32" name="Oval 31"/>
            <p:cNvSpPr/>
            <p:nvPr/>
          </p:nvSpPr>
          <p:spPr bwMode="auto">
            <a:xfrm>
              <a:off x="3719526" y="2425947"/>
              <a:ext cx="97366" cy="93133"/>
            </a:xfrm>
            <a:prstGeom prst="ellipse">
              <a:avLst/>
            </a:prstGeom>
            <a:solidFill>
              <a:schemeClr val="accent2"/>
            </a:solidFill>
            <a:ln w="28575" cap="flat" cmpd="sng" algn="ctr">
              <a:noFill/>
              <a:prstDash val="solid"/>
              <a:round/>
              <a:headEnd type="none" w="sm" len="sm"/>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Verdana" pitchFamily="-111" charset="0"/>
              </a:endParaRPr>
            </a:p>
          </p:txBody>
        </p:sp>
        <p:sp>
          <p:nvSpPr>
            <p:cNvPr id="35" name="Oval 34"/>
            <p:cNvSpPr/>
            <p:nvPr/>
          </p:nvSpPr>
          <p:spPr bwMode="auto">
            <a:xfrm>
              <a:off x="3898463" y="2379748"/>
              <a:ext cx="97366" cy="93133"/>
            </a:xfrm>
            <a:prstGeom prst="ellipse">
              <a:avLst/>
            </a:prstGeom>
            <a:solidFill>
              <a:schemeClr val="accent2"/>
            </a:solidFill>
            <a:ln w="28575" cap="flat" cmpd="sng" algn="ctr">
              <a:noFill/>
              <a:prstDash val="solid"/>
              <a:round/>
              <a:headEnd type="none" w="sm" len="sm"/>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111" charset="0"/>
              </a:endParaRPr>
            </a:p>
          </p:txBody>
        </p:sp>
        <p:sp>
          <p:nvSpPr>
            <p:cNvPr id="36" name="Oval 35"/>
            <p:cNvSpPr/>
            <p:nvPr/>
          </p:nvSpPr>
          <p:spPr bwMode="auto">
            <a:xfrm>
              <a:off x="4198124" y="2610000"/>
              <a:ext cx="97366" cy="93133"/>
            </a:xfrm>
            <a:prstGeom prst="ellipse">
              <a:avLst/>
            </a:prstGeom>
            <a:solidFill>
              <a:schemeClr val="accent2"/>
            </a:solidFill>
            <a:ln w="28575" cap="flat" cmpd="sng" algn="ctr">
              <a:noFill/>
              <a:prstDash val="solid"/>
              <a:round/>
              <a:headEnd type="none" w="sm" len="sm"/>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111" charset="0"/>
              </a:endParaRPr>
            </a:p>
          </p:txBody>
        </p:sp>
        <p:sp>
          <p:nvSpPr>
            <p:cNvPr id="37" name="Oval 36"/>
            <p:cNvSpPr/>
            <p:nvPr/>
          </p:nvSpPr>
          <p:spPr bwMode="auto">
            <a:xfrm>
              <a:off x="4295301" y="2991720"/>
              <a:ext cx="97366" cy="93133"/>
            </a:xfrm>
            <a:prstGeom prst="ellipse">
              <a:avLst/>
            </a:prstGeom>
            <a:solidFill>
              <a:schemeClr val="accent2"/>
            </a:solidFill>
            <a:ln w="28575" cap="flat" cmpd="sng" algn="ctr">
              <a:noFill/>
              <a:prstDash val="solid"/>
              <a:round/>
              <a:headEnd type="none" w="sm" len="sm"/>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111" charset="0"/>
              </a:endParaRPr>
            </a:p>
          </p:txBody>
        </p:sp>
        <p:sp>
          <p:nvSpPr>
            <p:cNvPr id="38" name="Oval 37"/>
            <p:cNvSpPr/>
            <p:nvPr/>
          </p:nvSpPr>
          <p:spPr bwMode="auto">
            <a:xfrm>
              <a:off x="3871926" y="2817612"/>
              <a:ext cx="97366" cy="93133"/>
            </a:xfrm>
            <a:prstGeom prst="ellipse">
              <a:avLst/>
            </a:prstGeom>
            <a:solidFill>
              <a:schemeClr val="accent2"/>
            </a:solidFill>
            <a:ln w="28575" cap="flat" cmpd="sng" algn="ctr">
              <a:noFill/>
              <a:prstDash val="solid"/>
              <a:round/>
              <a:headEnd type="none" w="sm" len="sm"/>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Verdana" pitchFamily="-111" charset="0"/>
              </a:endParaRPr>
            </a:p>
          </p:txBody>
        </p:sp>
        <p:sp>
          <p:nvSpPr>
            <p:cNvPr id="39" name="Oval 38"/>
            <p:cNvSpPr/>
            <p:nvPr/>
          </p:nvSpPr>
          <p:spPr bwMode="auto">
            <a:xfrm>
              <a:off x="3953687" y="1753978"/>
              <a:ext cx="97366" cy="93133"/>
            </a:xfrm>
            <a:prstGeom prst="ellipse">
              <a:avLst/>
            </a:prstGeom>
            <a:solidFill>
              <a:schemeClr val="accent2"/>
            </a:solidFill>
            <a:ln w="28575" cap="flat" cmpd="sng" algn="ctr">
              <a:noFill/>
              <a:prstDash val="solid"/>
              <a:round/>
              <a:headEnd type="none" w="sm" len="sm"/>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111" charset="0"/>
              </a:endParaRPr>
            </a:p>
          </p:txBody>
        </p:sp>
        <p:sp>
          <p:nvSpPr>
            <p:cNvPr id="40" name="Oval 39"/>
            <p:cNvSpPr/>
            <p:nvPr/>
          </p:nvSpPr>
          <p:spPr bwMode="auto">
            <a:xfrm>
              <a:off x="4253348" y="1984230"/>
              <a:ext cx="97366" cy="93133"/>
            </a:xfrm>
            <a:prstGeom prst="ellipse">
              <a:avLst/>
            </a:prstGeom>
            <a:solidFill>
              <a:schemeClr val="accent2"/>
            </a:solidFill>
            <a:ln w="28575" cap="flat" cmpd="sng" algn="ctr">
              <a:noFill/>
              <a:prstDash val="solid"/>
              <a:round/>
              <a:headEnd type="none" w="sm" len="sm"/>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111" charset="0"/>
              </a:endParaRPr>
            </a:p>
          </p:txBody>
        </p:sp>
        <p:sp>
          <p:nvSpPr>
            <p:cNvPr id="41" name="Oval 40"/>
            <p:cNvSpPr/>
            <p:nvPr/>
          </p:nvSpPr>
          <p:spPr bwMode="auto">
            <a:xfrm>
              <a:off x="4350525" y="2365950"/>
              <a:ext cx="97366" cy="93133"/>
            </a:xfrm>
            <a:prstGeom prst="ellipse">
              <a:avLst/>
            </a:prstGeom>
            <a:solidFill>
              <a:schemeClr val="accent2"/>
            </a:solidFill>
            <a:ln w="28575" cap="flat" cmpd="sng" algn="ctr">
              <a:noFill/>
              <a:prstDash val="solid"/>
              <a:round/>
              <a:headEnd type="none" w="sm" len="sm"/>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111" charset="0"/>
              </a:endParaRPr>
            </a:p>
          </p:txBody>
        </p:sp>
        <p:sp>
          <p:nvSpPr>
            <p:cNvPr id="42" name="Oval 41"/>
            <p:cNvSpPr/>
            <p:nvPr/>
          </p:nvSpPr>
          <p:spPr bwMode="auto">
            <a:xfrm>
              <a:off x="3927150" y="2191842"/>
              <a:ext cx="97366" cy="93133"/>
            </a:xfrm>
            <a:prstGeom prst="ellipse">
              <a:avLst/>
            </a:prstGeom>
            <a:solidFill>
              <a:schemeClr val="accent2"/>
            </a:solidFill>
            <a:ln w="28575" cap="flat" cmpd="sng" algn="ctr">
              <a:noFill/>
              <a:prstDash val="solid"/>
              <a:round/>
              <a:headEnd type="none" w="sm" len="sm"/>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Verdana" pitchFamily="-111" charset="0"/>
              </a:endParaRPr>
            </a:p>
          </p:txBody>
        </p:sp>
        <p:sp>
          <p:nvSpPr>
            <p:cNvPr id="43" name="Oval 42"/>
            <p:cNvSpPr/>
            <p:nvPr/>
          </p:nvSpPr>
          <p:spPr bwMode="auto">
            <a:xfrm>
              <a:off x="3114539" y="3743928"/>
              <a:ext cx="97366" cy="93133"/>
            </a:xfrm>
            <a:prstGeom prst="ellipse">
              <a:avLst/>
            </a:prstGeom>
            <a:solidFill>
              <a:schemeClr val="accent2"/>
            </a:solidFill>
            <a:ln w="28575" cap="flat" cmpd="sng" algn="ctr">
              <a:noFill/>
              <a:prstDash val="solid"/>
              <a:round/>
              <a:headEnd type="none" w="sm" len="sm"/>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111" charset="0"/>
              </a:endParaRPr>
            </a:p>
          </p:txBody>
        </p:sp>
        <p:sp>
          <p:nvSpPr>
            <p:cNvPr id="44" name="Oval 43"/>
            <p:cNvSpPr/>
            <p:nvPr/>
          </p:nvSpPr>
          <p:spPr bwMode="auto">
            <a:xfrm>
              <a:off x="3414200" y="3974180"/>
              <a:ext cx="97366" cy="93133"/>
            </a:xfrm>
            <a:prstGeom prst="ellipse">
              <a:avLst/>
            </a:prstGeom>
            <a:solidFill>
              <a:schemeClr val="accent2"/>
            </a:solidFill>
            <a:ln w="28575" cap="flat" cmpd="sng" algn="ctr">
              <a:noFill/>
              <a:prstDash val="solid"/>
              <a:round/>
              <a:headEnd type="none" w="sm" len="sm"/>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111" charset="0"/>
              </a:endParaRPr>
            </a:p>
          </p:txBody>
        </p:sp>
        <p:sp>
          <p:nvSpPr>
            <p:cNvPr id="45" name="Oval 44"/>
            <p:cNvSpPr/>
            <p:nvPr/>
          </p:nvSpPr>
          <p:spPr bwMode="auto">
            <a:xfrm>
              <a:off x="3511377" y="4355900"/>
              <a:ext cx="97366" cy="93133"/>
            </a:xfrm>
            <a:prstGeom prst="ellipse">
              <a:avLst/>
            </a:prstGeom>
            <a:solidFill>
              <a:schemeClr val="accent2"/>
            </a:solidFill>
            <a:ln w="28575" cap="flat" cmpd="sng" algn="ctr">
              <a:noFill/>
              <a:prstDash val="solid"/>
              <a:round/>
              <a:headEnd type="none" w="sm" len="sm"/>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111" charset="0"/>
              </a:endParaRPr>
            </a:p>
          </p:txBody>
        </p:sp>
        <p:sp>
          <p:nvSpPr>
            <p:cNvPr id="46" name="Oval 45"/>
            <p:cNvSpPr/>
            <p:nvPr/>
          </p:nvSpPr>
          <p:spPr bwMode="auto">
            <a:xfrm>
              <a:off x="3088002" y="4181792"/>
              <a:ext cx="97366" cy="93133"/>
            </a:xfrm>
            <a:prstGeom prst="ellipse">
              <a:avLst/>
            </a:prstGeom>
            <a:solidFill>
              <a:schemeClr val="accent2"/>
            </a:solidFill>
            <a:ln w="28575" cap="flat" cmpd="sng" algn="ctr">
              <a:noFill/>
              <a:prstDash val="solid"/>
              <a:round/>
              <a:headEnd type="none" w="sm" len="sm"/>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Verdana" pitchFamily="-111" charset="0"/>
              </a:endParaRPr>
            </a:p>
          </p:txBody>
        </p:sp>
        <p:sp>
          <p:nvSpPr>
            <p:cNvPr id="47" name="Oval 46"/>
            <p:cNvSpPr/>
            <p:nvPr/>
          </p:nvSpPr>
          <p:spPr bwMode="auto">
            <a:xfrm>
              <a:off x="5341907" y="3470487"/>
              <a:ext cx="97366" cy="93133"/>
            </a:xfrm>
            <a:prstGeom prst="ellipse">
              <a:avLst/>
            </a:prstGeom>
            <a:solidFill>
              <a:schemeClr val="accent2"/>
            </a:solidFill>
            <a:ln w="28575" cap="flat" cmpd="sng" algn="ctr">
              <a:noFill/>
              <a:prstDash val="solid"/>
              <a:round/>
              <a:headEnd type="none" w="sm" len="sm"/>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111" charset="0"/>
              </a:endParaRPr>
            </a:p>
          </p:txBody>
        </p:sp>
        <p:sp>
          <p:nvSpPr>
            <p:cNvPr id="48" name="Oval 47"/>
            <p:cNvSpPr/>
            <p:nvPr/>
          </p:nvSpPr>
          <p:spPr bwMode="auto">
            <a:xfrm>
              <a:off x="5641568" y="3700739"/>
              <a:ext cx="97366" cy="93133"/>
            </a:xfrm>
            <a:prstGeom prst="ellipse">
              <a:avLst/>
            </a:prstGeom>
            <a:solidFill>
              <a:schemeClr val="accent2"/>
            </a:solidFill>
            <a:ln w="28575" cap="flat" cmpd="sng" algn="ctr">
              <a:noFill/>
              <a:prstDash val="solid"/>
              <a:round/>
              <a:headEnd type="none" w="sm" len="sm"/>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111" charset="0"/>
              </a:endParaRPr>
            </a:p>
          </p:txBody>
        </p:sp>
        <p:sp>
          <p:nvSpPr>
            <p:cNvPr id="49" name="Oval 48"/>
            <p:cNvSpPr/>
            <p:nvPr/>
          </p:nvSpPr>
          <p:spPr bwMode="auto">
            <a:xfrm>
              <a:off x="5738745" y="4082459"/>
              <a:ext cx="97366" cy="93133"/>
            </a:xfrm>
            <a:prstGeom prst="ellipse">
              <a:avLst/>
            </a:prstGeom>
            <a:solidFill>
              <a:schemeClr val="accent2"/>
            </a:solidFill>
            <a:ln w="28575" cap="flat" cmpd="sng" algn="ctr">
              <a:noFill/>
              <a:prstDash val="solid"/>
              <a:round/>
              <a:headEnd type="none" w="sm" len="sm"/>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111" charset="0"/>
              </a:endParaRPr>
            </a:p>
          </p:txBody>
        </p:sp>
        <p:sp>
          <p:nvSpPr>
            <p:cNvPr id="50" name="Oval 49"/>
            <p:cNvSpPr/>
            <p:nvPr/>
          </p:nvSpPr>
          <p:spPr bwMode="auto">
            <a:xfrm>
              <a:off x="5315370" y="3908351"/>
              <a:ext cx="97366" cy="93133"/>
            </a:xfrm>
            <a:prstGeom prst="ellipse">
              <a:avLst/>
            </a:prstGeom>
            <a:solidFill>
              <a:schemeClr val="accent2"/>
            </a:solidFill>
            <a:ln w="28575" cap="flat" cmpd="sng" algn="ctr">
              <a:noFill/>
              <a:prstDash val="solid"/>
              <a:round/>
              <a:headEnd type="none" w="sm" len="sm"/>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Verdana" pitchFamily="-111" charset="0"/>
              </a:endParaRPr>
            </a:p>
          </p:txBody>
        </p:sp>
        <p:sp>
          <p:nvSpPr>
            <p:cNvPr id="51" name="Oval 50"/>
            <p:cNvSpPr/>
            <p:nvPr/>
          </p:nvSpPr>
          <p:spPr bwMode="auto">
            <a:xfrm>
              <a:off x="5559801" y="4326884"/>
              <a:ext cx="97366" cy="93133"/>
            </a:xfrm>
            <a:prstGeom prst="ellipse">
              <a:avLst/>
            </a:prstGeom>
            <a:solidFill>
              <a:schemeClr val="accent2"/>
            </a:solidFill>
            <a:ln w="28575" cap="flat" cmpd="sng" algn="ctr">
              <a:noFill/>
              <a:prstDash val="solid"/>
              <a:round/>
              <a:headEnd type="none" w="sm" len="sm"/>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111" charset="0"/>
              </a:endParaRPr>
            </a:p>
          </p:txBody>
        </p:sp>
        <p:sp>
          <p:nvSpPr>
            <p:cNvPr id="52" name="Oval 51"/>
            <p:cNvSpPr/>
            <p:nvPr/>
          </p:nvSpPr>
          <p:spPr bwMode="auto">
            <a:xfrm>
              <a:off x="4419823" y="3396116"/>
              <a:ext cx="97366" cy="93133"/>
            </a:xfrm>
            <a:prstGeom prst="ellipse">
              <a:avLst/>
            </a:prstGeom>
            <a:solidFill>
              <a:schemeClr val="accent2"/>
            </a:solidFill>
            <a:ln w="28575" cap="flat" cmpd="sng" algn="ctr">
              <a:noFill/>
              <a:prstDash val="solid"/>
              <a:round/>
              <a:headEnd type="none" w="sm" len="sm"/>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111" charset="0"/>
              </a:endParaRPr>
            </a:p>
          </p:txBody>
        </p:sp>
      </p:grpSp>
      <p:sp>
        <p:nvSpPr>
          <p:cNvPr id="53" name="TextBox 52"/>
          <p:cNvSpPr txBox="1"/>
          <p:nvPr/>
        </p:nvSpPr>
        <p:spPr>
          <a:xfrm>
            <a:off x="1082830" y="3582601"/>
            <a:ext cx="1877437" cy="1938992"/>
          </a:xfrm>
          <a:prstGeom prst="rect">
            <a:avLst/>
          </a:prstGeom>
          <a:solidFill>
            <a:srgbClr val="FF6600"/>
          </a:solidFill>
        </p:spPr>
        <p:txBody>
          <a:bodyPr wrap="none" rtlCol="0">
            <a:spAutoFit/>
          </a:bodyPr>
          <a:lstStyle/>
          <a:p>
            <a:pPr algn="l"/>
            <a:r>
              <a:rPr lang="en-US" sz="2400" dirty="0" smtClean="0">
                <a:solidFill>
                  <a:schemeClr val="tx2"/>
                </a:solidFill>
              </a:rPr>
              <a:t>“No limits”</a:t>
            </a:r>
          </a:p>
          <a:p>
            <a:pPr algn="l">
              <a:buFont typeface="Wingdings" charset="2"/>
              <a:buChar char="§"/>
            </a:pPr>
            <a:r>
              <a:rPr lang="en-US" sz="2400" dirty="0" smtClean="0">
                <a:solidFill>
                  <a:schemeClr val="tx2"/>
                </a:solidFill>
              </a:rPr>
              <a:t> Storage</a:t>
            </a:r>
          </a:p>
          <a:p>
            <a:pPr algn="l">
              <a:buFont typeface="Wingdings" charset="2"/>
              <a:buChar char="§"/>
            </a:pPr>
            <a:r>
              <a:rPr lang="en-US" sz="2400" dirty="0" smtClean="0">
                <a:solidFill>
                  <a:schemeClr val="tx2"/>
                </a:solidFill>
              </a:rPr>
              <a:t> Computing</a:t>
            </a:r>
          </a:p>
          <a:p>
            <a:pPr algn="l">
              <a:buFont typeface="Wingdings" charset="2"/>
              <a:buChar char="§"/>
            </a:pPr>
            <a:r>
              <a:rPr lang="en-US" sz="2400" dirty="0" smtClean="0">
                <a:solidFill>
                  <a:schemeClr val="tx2"/>
                </a:solidFill>
              </a:rPr>
              <a:t> Format</a:t>
            </a:r>
          </a:p>
          <a:p>
            <a:pPr algn="l">
              <a:buFont typeface="Wingdings" charset="2"/>
              <a:buChar char="§"/>
            </a:pPr>
            <a:r>
              <a:rPr lang="en-US" sz="2400" dirty="0" smtClean="0">
                <a:solidFill>
                  <a:schemeClr val="tx2"/>
                </a:solidFill>
              </a:rPr>
              <a:t> Program</a:t>
            </a:r>
            <a:endParaRPr lang="en-US" sz="2400" dirty="0">
              <a:solidFill>
                <a:schemeClr val="tx2"/>
              </a:solidFill>
            </a:endParaRPr>
          </a:p>
        </p:txBody>
      </p:sp>
      <p:sp>
        <p:nvSpPr>
          <p:cNvPr id="54" name="TextBox 53"/>
          <p:cNvSpPr txBox="1"/>
          <p:nvPr/>
        </p:nvSpPr>
        <p:spPr>
          <a:xfrm>
            <a:off x="8855708" y="3582601"/>
            <a:ext cx="2223686" cy="1938992"/>
          </a:xfrm>
          <a:prstGeom prst="rect">
            <a:avLst/>
          </a:prstGeom>
          <a:solidFill>
            <a:srgbClr val="FF6633"/>
          </a:solidFill>
        </p:spPr>
        <p:txBody>
          <a:bodyPr wrap="none" rtlCol="0">
            <a:spAutoFit/>
          </a:bodyPr>
          <a:lstStyle/>
          <a:p>
            <a:pPr algn="l"/>
            <a:r>
              <a:rPr lang="en-US" sz="2400" dirty="0" smtClean="0">
                <a:solidFill>
                  <a:srgbClr val="FFFFFF"/>
                </a:solidFill>
              </a:rPr>
              <a:t>Allowing for</a:t>
            </a:r>
          </a:p>
          <a:p>
            <a:pPr algn="l">
              <a:buFont typeface="Wingdings" charset="2"/>
              <a:buChar char="§"/>
            </a:pPr>
            <a:r>
              <a:rPr lang="en-US" sz="2400" dirty="0" smtClean="0">
                <a:solidFill>
                  <a:srgbClr val="FFFFFF"/>
                </a:solidFill>
              </a:rPr>
              <a:t> Versioning</a:t>
            </a:r>
          </a:p>
          <a:p>
            <a:pPr algn="l">
              <a:buFont typeface="Wingdings" charset="2"/>
              <a:buChar char="§"/>
            </a:pPr>
            <a:r>
              <a:rPr lang="en-US" sz="2400" dirty="0" smtClean="0">
                <a:solidFill>
                  <a:srgbClr val="FFFFFF"/>
                </a:solidFill>
              </a:rPr>
              <a:t> Provenance</a:t>
            </a:r>
          </a:p>
          <a:p>
            <a:pPr algn="l">
              <a:buFont typeface="Wingdings" charset="2"/>
              <a:buChar char="§"/>
            </a:pPr>
            <a:r>
              <a:rPr lang="en-US" sz="2400" dirty="0" smtClean="0">
                <a:solidFill>
                  <a:srgbClr val="FFFFFF"/>
                </a:solidFill>
              </a:rPr>
              <a:t> Collaboration</a:t>
            </a:r>
          </a:p>
          <a:p>
            <a:pPr algn="l">
              <a:buFont typeface="Wingdings" charset="2"/>
              <a:buChar char="§"/>
            </a:pPr>
            <a:r>
              <a:rPr lang="en-US" sz="2400" dirty="0" smtClean="0">
                <a:solidFill>
                  <a:srgbClr val="FFFFFF"/>
                </a:solidFill>
              </a:rPr>
              <a:t> Annotation</a:t>
            </a:r>
            <a:endParaRPr lang="en-US" sz="2400" dirty="0">
              <a:solidFill>
                <a:srgbClr val="FFFFFF"/>
              </a:solidFill>
            </a:endParaRPr>
          </a:p>
        </p:txBody>
      </p:sp>
      <p:grpSp>
        <p:nvGrpSpPr>
          <p:cNvPr id="5" name="Group 61"/>
          <p:cNvGrpSpPr/>
          <p:nvPr/>
        </p:nvGrpSpPr>
        <p:grpSpPr>
          <a:xfrm>
            <a:off x="1550626" y="5790276"/>
            <a:ext cx="8671469" cy="1211248"/>
            <a:chOff x="1163272" y="5922146"/>
            <a:chExt cx="6505296" cy="973551"/>
          </a:xfrm>
        </p:grpSpPr>
        <p:pic>
          <p:nvPicPr>
            <p:cNvPr id="16" name="Picture 15" descr="images.jpeg"/>
            <p:cNvPicPr>
              <a:picLocks noChangeAspect="1"/>
            </p:cNvPicPr>
            <p:nvPr/>
          </p:nvPicPr>
          <p:blipFill>
            <a:blip r:embed="rId12">
              <a:clrChange>
                <a:clrFrom>
                  <a:srgbClr val="000000"/>
                </a:clrFrom>
                <a:clrTo>
                  <a:srgbClr val="000000">
                    <a:alpha val="0"/>
                  </a:srgbClr>
                </a:clrTo>
              </a:clrChange>
            </a:blip>
            <a:stretch>
              <a:fillRect/>
            </a:stretch>
          </p:blipFill>
          <p:spPr>
            <a:xfrm rot="20677249">
              <a:off x="1163272" y="6093019"/>
              <a:ext cx="1360282" cy="796271"/>
            </a:xfrm>
            <a:prstGeom prst="rect">
              <a:avLst/>
            </a:prstGeom>
          </p:spPr>
        </p:pic>
        <p:pic>
          <p:nvPicPr>
            <p:cNvPr id="17" name="Picture 16" descr="images.jpeg"/>
            <p:cNvPicPr>
              <a:picLocks noChangeAspect="1"/>
            </p:cNvPicPr>
            <p:nvPr/>
          </p:nvPicPr>
          <p:blipFill>
            <a:blip r:embed="rId12">
              <a:clrChange>
                <a:clrFrom>
                  <a:srgbClr val="000000"/>
                </a:clrFrom>
                <a:clrTo>
                  <a:srgbClr val="000000">
                    <a:alpha val="0"/>
                  </a:srgbClr>
                </a:clrTo>
              </a:clrChange>
            </a:blip>
            <a:stretch>
              <a:fillRect/>
            </a:stretch>
          </p:blipFill>
          <p:spPr>
            <a:xfrm>
              <a:off x="2389205" y="5927738"/>
              <a:ext cx="1064175" cy="796271"/>
            </a:xfrm>
            <a:prstGeom prst="rect">
              <a:avLst/>
            </a:prstGeom>
          </p:spPr>
        </p:pic>
        <p:pic>
          <p:nvPicPr>
            <p:cNvPr id="58" name="Picture 57" descr="images.jpeg"/>
            <p:cNvPicPr>
              <a:picLocks noChangeAspect="1"/>
            </p:cNvPicPr>
            <p:nvPr/>
          </p:nvPicPr>
          <p:blipFill>
            <a:blip r:embed="rId12">
              <a:clrChange>
                <a:clrFrom>
                  <a:srgbClr val="000000"/>
                </a:clrFrom>
                <a:clrTo>
                  <a:srgbClr val="000000">
                    <a:alpha val="0"/>
                  </a:srgbClr>
                </a:clrTo>
              </a:clrChange>
            </a:blip>
            <a:stretch>
              <a:fillRect/>
            </a:stretch>
          </p:blipFill>
          <p:spPr>
            <a:xfrm>
              <a:off x="3388305" y="5930338"/>
              <a:ext cx="1064175" cy="796271"/>
            </a:xfrm>
            <a:prstGeom prst="rect">
              <a:avLst/>
            </a:prstGeom>
          </p:spPr>
        </p:pic>
        <p:pic>
          <p:nvPicPr>
            <p:cNvPr id="59" name="Picture 58" descr="images.jpeg"/>
            <p:cNvPicPr>
              <a:picLocks noChangeAspect="1"/>
            </p:cNvPicPr>
            <p:nvPr/>
          </p:nvPicPr>
          <p:blipFill>
            <a:blip r:embed="rId12">
              <a:clrChange>
                <a:clrFrom>
                  <a:srgbClr val="000000"/>
                </a:clrFrom>
                <a:clrTo>
                  <a:srgbClr val="000000">
                    <a:alpha val="0"/>
                  </a:srgbClr>
                </a:clrTo>
              </a:clrChange>
            </a:blip>
            <a:stretch>
              <a:fillRect/>
            </a:stretch>
          </p:blipFill>
          <p:spPr>
            <a:xfrm>
              <a:off x="4387405" y="5922146"/>
              <a:ext cx="1064175" cy="796271"/>
            </a:xfrm>
            <a:prstGeom prst="rect">
              <a:avLst/>
            </a:prstGeom>
          </p:spPr>
        </p:pic>
        <p:pic>
          <p:nvPicPr>
            <p:cNvPr id="60" name="Picture 59" descr="images.jpeg"/>
            <p:cNvPicPr>
              <a:picLocks noChangeAspect="1"/>
            </p:cNvPicPr>
            <p:nvPr/>
          </p:nvPicPr>
          <p:blipFill>
            <a:blip r:embed="rId12">
              <a:clrChange>
                <a:clrFrom>
                  <a:srgbClr val="000000"/>
                </a:clrFrom>
                <a:clrTo>
                  <a:srgbClr val="000000">
                    <a:alpha val="0"/>
                  </a:srgbClr>
                </a:clrTo>
              </a:clrChange>
            </a:blip>
            <a:stretch>
              <a:fillRect/>
            </a:stretch>
          </p:blipFill>
          <p:spPr>
            <a:xfrm>
              <a:off x="5371907" y="5928553"/>
              <a:ext cx="1064175" cy="796271"/>
            </a:xfrm>
            <a:prstGeom prst="rect">
              <a:avLst/>
            </a:prstGeom>
          </p:spPr>
        </p:pic>
        <p:pic>
          <p:nvPicPr>
            <p:cNvPr id="61" name="Picture 60" descr="images.jpeg"/>
            <p:cNvPicPr>
              <a:picLocks noChangeAspect="1"/>
            </p:cNvPicPr>
            <p:nvPr/>
          </p:nvPicPr>
          <p:blipFill>
            <a:blip r:embed="rId12">
              <a:clrChange>
                <a:clrFrom>
                  <a:srgbClr val="000000"/>
                </a:clrFrom>
                <a:clrTo>
                  <a:srgbClr val="000000">
                    <a:alpha val="0"/>
                  </a:srgbClr>
                </a:clrTo>
              </a:clrChange>
            </a:blip>
            <a:stretch>
              <a:fillRect/>
            </a:stretch>
          </p:blipFill>
          <p:spPr>
            <a:xfrm rot="922751" flipH="1">
              <a:off x="6308286" y="6099426"/>
              <a:ext cx="1360282" cy="796271"/>
            </a:xfrm>
            <a:prstGeom prst="rect">
              <a:avLst/>
            </a:prstGeom>
          </p:spPr>
        </p:pic>
      </p:grpSp>
      <p:grpSp>
        <p:nvGrpSpPr>
          <p:cNvPr id="18" name="Group 56"/>
          <p:cNvGrpSpPr/>
          <p:nvPr/>
        </p:nvGrpSpPr>
        <p:grpSpPr>
          <a:xfrm>
            <a:off x="0" y="6263078"/>
            <a:ext cx="12188825" cy="974497"/>
            <a:chOff x="87588" y="6273417"/>
            <a:chExt cx="8865523" cy="788969"/>
          </a:xfrm>
        </p:grpSpPr>
        <p:pic>
          <p:nvPicPr>
            <p:cNvPr id="56" name="Picture 55" descr="hardware02.jpg"/>
            <p:cNvPicPr>
              <a:picLocks noChangeAspect="1"/>
            </p:cNvPicPr>
            <p:nvPr/>
          </p:nvPicPr>
          <p:blipFill>
            <a:blip r:embed="rId13"/>
            <a:stretch>
              <a:fillRect/>
            </a:stretch>
          </p:blipFill>
          <p:spPr>
            <a:xfrm>
              <a:off x="7274395" y="6273417"/>
              <a:ext cx="1678716" cy="774370"/>
            </a:xfrm>
            <a:prstGeom prst="rect">
              <a:avLst/>
            </a:prstGeom>
          </p:spPr>
        </p:pic>
        <p:pic>
          <p:nvPicPr>
            <p:cNvPr id="12" name="Picture 11" descr="hardware02.jpg"/>
            <p:cNvPicPr>
              <a:picLocks noChangeAspect="1"/>
            </p:cNvPicPr>
            <p:nvPr/>
          </p:nvPicPr>
          <p:blipFill>
            <a:blip r:embed="rId13"/>
            <a:stretch>
              <a:fillRect/>
            </a:stretch>
          </p:blipFill>
          <p:spPr>
            <a:xfrm>
              <a:off x="5837346" y="6277680"/>
              <a:ext cx="1678716" cy="774370"/>
            </a:xfrm>
            <a:prstGeom prst="rect">
              <a:avLst/>
            </a:prstGeom>
          </p:spPr>
        </p:pic>
        <p:pic>
          <p:nvPicPr>
            <p:cNvPr id="13" name="Picture 12" descr="hardware02.jpg"/>
            <p:cNvPicPr>
              <a:picLocks noChangeAspect="1"/>
            </p:cNvPicPr>
            <p:nvPr/>
          </p:nvPicPr>
          <p:blipFill>
            <a:blip r:embed="rId13"/>
            <a:stretch>
              <a:fillRect/>
            </a:stretch>
          </p:blipFill>
          <p:spPr>
            <a:xfrm>
              <a:off x="4382869" y="6277681"/>
              <a:ext cx="1678716" cy="774370"/>
            </a:xfrm>
            <a:prstGeom prst="rect">
              <a:avLst/>
            </a:prstGeom>
          </p:spPr>
        </p:pic>
        <p:pic>
          <p:nvPicPr>
            <p:cNvPr id="14" name="Picture 13" descr="hardware02.jpg"/>
            <p:cNvPicPr>
              <a:picLocks noChangeAspect="1"/>
            </p:cNvPicPr>
            <p:nvPr/>
          </p:nvPicPr>
          <p:blipFill>
            <a:blip r:embed="rId13"/>
            <a:stretch>
              <a:fillRect/>
            </a:stretch>
          </p:blipFill>
          <p:spPr>
            <a:xfrm>
              <a:off x="2970370" y="6277680"/>
              <a:ext cx="1678716" cy="774370"/>
            </a:xfrm>
            <a:prstGeom prst="rect">
              <a:avLst/>
            </a:prstGeom>
          </p:spPr>
        </p:pic>
        <p:pic>
          <p:nvPicPr>
            <p:cNvPr id="15" name="Picture 14" descr="hardware02.jpg"/>
            <p:cNvPicPr>
              <a:picLocks noChangeAspect="1"/>
            </p:cNvPicPr>
            <p:nvPr/>
          </p:nvPicPr>
          <p:blipFill>
            <a:blip r:embed="rId13"/>
            <a:stretch>
              <a:fillRect/>
            </a:stretch>
          </p:blipFill>
          <p:spPr>
            <a:xfrm>
              <a:off x="1515893" y="6277681"/>
              <a:ext cx="1678716" cy="774370"/>
            </a:xfrm>
            <a:prstGeom prst="rect">
              <a:avLst/>
            </a:prstGeom>
          </p:spPr>
        </p:pic>
        <p:pic>
          <p:nvPicPr>
            <p:cNvPr id="55" name="Picture 54" descr="hardware02.jpg"/>
            <p:cNvPicPr>
              <a:picLocks noChangeAspect="1"/>
            </p:cNvPicPr>
            <p:nvPr/>
          </p:nvPicPr>
          <p:blipFill>
            <a:blip r:embed="rId13">
              <a:clrChange>
                <a:clrFrom>
                  <a:srgbClr val="000000"/>
                </a:clrFrom>
                <a:clrTo>
                  <a:srgbClr val="000000">
                    <a:alpha val="0"/>
                  </a:srgbClr>
                </a:clrTo>
              </a:clrChange>
            </a:blip>
            <a:stretch>
              <a:fillRect/>
            </a:stretch>
          </p:blipFill>
          <p:spPr>
            <a:xfrm>
              <a:off x="87588" y="6288016"/>
              <a:ext cx="1678716" cy="774370"/>
            </a:xfrm>
            <a:prstGeom prst="rect">
              <a:avLst/>
            </a:prstGeom>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89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3" grpId="0" animBg="1"/>
      <p:bldP spid="5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o·pen [oh-puhn] adjective</a:t>
            </a:r>
          </a:p>
        </p:txBody>
      </p:sp>
      <p:sp>
        <p:nvSpPr>
          <p:cNvPr id="29699" name="Content Placeholder 2"/>
          <p:cNvSpPr>
            <a:spLocks noGrp="1"/>
          </p:cNvSpPr>
          <p:nvPr>
            <p:ph type="body" sz="quarter" idx="10"/>
          </p:nvPr>
        </p:nvSpPr>
        <p:spPr/>
        <p:txBody>
          <a:bodyPr/>
          <a:lstStyle/>
          <a:p>
            <a:pPr>
              <a:spcAft>
                <a:spcPts val="1800"/>
              </a:spcAft>
            </a:pPr>
            <a:r>
              <a:rPr lang="en-US" smtClean="0"/>
              <a:t>having the interior immediately accessible	</a:t>
            </a:r>
          </a:p>
          <a:p>
            <a:pPr>
              <a:spcAft>
                <a:spcPts val="1800"/>
              </a:spcAft>
            </a:pPr>
            <a:r>
              <a:rPr lang="en-US" smtClean="0"/>
              <a:t>relatively free of obstructions to sight, movement, or internal arrangement</a:t>
            </a:r>
          </a:p>
          <a:p>
            <a:pPr>
              <a:spcAft>
                <a:spcPts val="1800"/>
              </a:spcAft>
            </a:pPr>
            <a:r>
              <a:rPr lang="en-US" smtClean="0"/>
              <a:t>generous, liberal, or bounteous</a:t>
            </a:r>
          </a:p>
          <a:p>
            <a:pPr>
              <a:spcAft>
                <a:spcPts val="1800"/>
              </a:spcAft>
            </a:pPr>
            <a:r>
              <a:rPr lang="en-US" smtClean="0"/>
              <a:t>in operation; live</a:t>
            </a:r>
          </a:p>
          <a:p>
            <a:pPr>
              <a:spcAft>
                <a:spcPts val="1800"/>
              </a:spcAft>
            </a:pPr>
            <a:r>
              <a:rPr lang="en-US" smtClean="0"/>
              <a:t>readily admitting new members</a:t>
            </a:r>
          </a:p>
          <a:p>
            <a:pPr>
              <a:spcAft>
                <a:spcPts val="1800"/>
              </a:spcAft>
            </a:pPr>
            <a:r>
              <a:rPr lang="en-US" smtClean="0"/>
              <a:t>not constipated</a:t>
            </a:r>
          </a:p>
          <a:p>
            <a:pPr>
              <a:spcAft>
                <a:spcPts val="1800"/>
              </a:spcAft>
            </a:pPr>
            <a:endParaRPr lang="en-US" dirty="0" smtClean="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network.jpg"/>
          <p:cNvPicPr>
            <a:picLocks noChangeAspect="1"/>
          </p:cNvPicPr>
          <p:nvPr/>
        </p:nvPicPr>
        <p:blipFill>
          <a:blip r:embed="rId4">
            <a:clrChange>
              <a:clrFrom>
                <a:srgbClr val="FFFFFF"/>
              </a:clrFrom>
              <a:clrTo>
                <a:srgbClr val="FFFFFF">
                  <a:alpha val="0"/>
                </a:srgbClr>
              </a:clrTo>
            </a:clrChange>
          </a:blip>
          <a:stretch>
            <a:fillRect/>
          </a:stretch>
        </p:blipFill>
        <p:spPr>
          <a:xfrm>
            <a:off x="1405944" y="4435331"/>
            <a:ext cx="2945501" cy="1806430"/>
          </a:xfrm>
          <a:prstGeom prst="rect">
            <a:avLst/>
          </a:prstGeom>
        </p:spPr>
      </p:pic>
      <p:pic>
        <p:nvPicPr>
          <p:cNvPr id="8" name="Picture 20" descr="Nature  10th October 2002">
            <a:hlinkClick r:id="rId5"/>
          </p:cNvPr>
          <p:cNvPicPr>
            <a:picLocks noChangeAspect="1" noChangeArrowheads="1"/>
          </p:cNvPicPr>
          <p:nvPr/>
        </p:nvPicPr>
        <p:blipFill>
          <a:blip r:embed="rId6"/>
          <a:srcRect/>
          <a:stretch>
            <a:fillRect/>
          </a:stretch>
        </p:blipFill>
        <p:spPr bwMode="auto">
          <a:xfrm>
            <a:off x="3787852" y="4886201"/>
            <a:ext cx="1631074" cy="1606778"/>
          </a:xfrm>
          <a:prstGeom prst="rect">
            <a:avLst/>
          </a:prstGeom>
          <a:noFill/>
        </p:spPr>
      </p:pic>
      <p:graphicFrame>
        <p:nvGraphicFramePr>
          <p:cNvPr id="9" name="Object 29"/>
          <p:cNvGraphicFramePr>
            <a:graphicFrameLocks noChangeAspect="1"/>
          </p:cNvGraphicFramePr>
          <p:nvPr/>
        </p:nvGraphicFramePr>
        <p:xfrm>
          <a:off x="3990999" y="5114801"/>
          <a:ext cx="1535515" cy="1502955"/>
        </p:xfrm>
        <a:graphic>
          <a:graphicData uri="http://schemas.openxmlformats.org/presentationml/2006/ole">
            <p:oleObj spid="_x0000_s66562" name="Image" r:id="rId7" imgW="913963" imgH="1193230" progId="Photoshop.Image.7">
              <p:embed/>
            </p:oleObj>
          </a:graphicData>
        </a:graphic>
      </p:graphicFrame>
      <p:pic>
        <p:nvPicPr>
          <p:cNvPr id="10" name="Picture 9" descr="table4.gif"/>
          <p:cNvPicPr>
            <a:picLocks noChangeAspect="1"/>
          </p:cNvPicPr>
          <p:nvPr/>
        </p:nvPicPr>
        <p:blipFill>
          <a:blip r:embed="rId8"/>
          <a:stretch>
            <a:fillRect/>
          </a:stretch>
        </p:blipFill>
        <p:spPr>
          <a:xfrm>
            <a:off x="1448162" y="3081198"/>
            <a:ext cx="2275521" cy="1603082"/>
          </a:xfrm>
          <a:prstGeom prst="rect">
            <a:avLst/>
          </a:prstGeom>
        </p:spPr>
      </p:pic>
      <p:pic>
        <p:nvPicPr>
          <p:cNvPr id="11" name="Picture 356" descr="rendered_thresh_zstat1"/>
          <p:cNvPicPr>
            <a:picLocks noChangeAspect="1" noChangeArrowheads="1"/>
          </p:cNvPicPr>
          <p:nvPr/>
        </p:nvPicPr>
        <p:blipFill>
          <a:blip r:embed="rId9">
            <a:clrChange>
              <a:clrFrom>
                <a:srgbClr val="000000"/>
              </a:clrFrom>
              <a:clrTo>
                <a:srgbClr val="000000">
                  <a:alpha val="0"/>
                </a:srgbClr>
              </a:clrTo>
            </a:clrChange>
          </a:blip>
          <a:srcRect/>
          <a:stretch>
            <a:fillRect/>
          </a:stretch>
        </p:blipFill>
        <p:spPr bwMode="auto">
          <a:xfrm>
            <a:off x="4270114" y="1493913"/>
            <a:ext cx="2719742" cy="2221299"/>
          </a:xfrm>
          <a:prstGeom prst="rect">
            <a:avLst/>
          </a:prstGeom>
          <a:noFill/>
        </p:spPr>
      </p:pic>
      <p:pic>
        <p:nvPicPr>
          <p:cNvPr id="12" name="Picture 11" descr="table4.gif"/>
          <p:cNvPicPr>
            <a:picLocks noChangeAspect="1"/>
          </p:cNvPicPr>
          <p:nvPr/>
        </p:nvPicPr>
        <p:blipFill>
          <a:blip r:embed="rId8"/>
          <a:stretch>
            <a:fillRect/>
          </a:stretch>
        </p:blipFill>
        <p:spPr>
          <a:xfrm>
            <a:off x="174264" y="2187859"/>
            <a:ext cx="2275521" cy="1603082"/>
          </a:xfrm>
          <a:prstGeom prst="rect">
            <a:avLst/>
          </a:prstGeom>
        </p:spPr>
      </p:pic>
      <p:pic>
        <p:nvPicPr>
          <p:cNvPr id="13" name="Picture 22" descr="cell2_3D"/>
          <p:cNvPicPr>
            <a:picLocks noChangeAspect="1" noChangeArrowheads="1"/>
          </p:cNvPicPr>
          <p:nvPr/>
        </p:nvPicPr>
        <p:blipFill>
          <a:blip r:embed="rId10" cstate="print"/>
          <a:srcRect/>
          <a:stretch>
            <a:fillRect/>
          </a:stretch>
        </p:blipFill>
        <p:spPr bwMode="auto">
          <a:xfrm>
            <a:off x="6232368" y="4990534"/>
            <a:ext cx="3319075" cy="1867466"/>
          </a:xfrm>
          <a:prstGeom prst="rect">
            <a:avLst/>
          </a:prstGeom>
          <a:noFill/>
        </p:spPr>
      </p:pic>
      <p:pic>
        <p:nvPicPr>
          <p:cNvPr id="14" name="Picture 4"/>
          <p:cNvPicPr>
            <a:picLocks noChangeAspect="1" noChangeArrowheads="1"/>
          </p:cNvPicPr>
          <p:nvPr/>
        </p:nvPicPr>
        <p:blipFill>
          <a:blip r:embed="rId11"/>
          <a:srcRect l="18752" t="25003" r="33754" b="25003"/>
          <a:stretch>
            <a:fillRect/>
          </a:stretch>
        </p:blipFill>
        <p:spPr bwMode="auto">
          <a:xfrm>
            <a:off x="8861454" y="2166176"/>
            <a:ext cx="2979383" cy="1838236"/>
          </a:xfrm>
          <a:prstGeom prst="rect">
            <a:avLst/>
          </a:prstGeom>
          <a:noFill/>
          <a:ln w="9525">
            <a:noFill/>
            <a:miter lim="800000"/>
            <a:headEnd/>
            <a:tailEnd/>
          </a:ln>
          <a:effectLst/>
        </p:spPr>
      </p:pic>
      <p:pic>
        <p:nvPicPr>
          <p:cNvPr id="15" name="Picture 14" descr="table4.gif"/>
          <p:cNvPicPr>
            <a:picLocks noChangeAspect="1"/>
          </p:cNvPicPr>
          <p:nvPr/>
        </p:nvPicPr>
        <p:blipFill>
          <a:blip r:embed="rId8"/>
          <a:stretch>
            <a:fillRect/>
          </a:stretch>
        </p:blipFill>
        <p:spPr>
          <a:xfrm>
            <a:off x="3435401" y="2527297"/>
            <a:ext cx="711184" cy="501022"/>
          </a:xfrm>
          <a:prstGeom prst="rect">
            <a:avLst/>
          </a:prstGeom>
        </p:spPr>
      </p:pic>
      <p:pic>
        <p:nvPicPr>
          <p:cNvPr id="16" name="Picture 15" descr="table4.gif"/>
          <p:cNvPicPr>
            <a:picLocks noChangeAspect="1"/>
          </p:cNvPicPr>
          <p:nvPr/>
        </p:nvPicPr>
        <p:blipFill>
          <a:blip r:embed="rId8"/>
          <a:stretch>
            <a:fillRect/>
          </a:stretch>
        </p:blipFill>
        <p:spPr>
          <a:xfrm>
            <a:off x="3065981" y="2194175"/>
            <a:ext cx="711184" cy="501022"/>
          </a:xfrm>
          <a:prstGeom prst="rect">
            <a:avLst/>
          </a:prstGeom>
        </p:spPr>
      </p:pic>
      <p:pic>
        <p:nvPicPr>
          <p:cNvPr id="17" name="Picture 16" descr="table4.gif"/>
          <p:cNvPicPr>
            <a:picLocks noChangeAspect="1"/>
          </p:cNvPicPr>
          <p:nvPr/>
        </p:nvPicPr>
        <p:blipFill>
          <a:blip r:embed="rId8"/>
          <a:stretch>
            <a:fillRect/>
          </a:stretch>
        </p:blipFill>
        <p:spPr>
          <a:xfrm>
            <a:off x="2771244" y="2682706"/>
            <a:ext cx="711184" cy="501022"/>
          </a:xfrm>
          <a:prstGeom prst="rect">
            <a:avLst/>
          </a:prstGeom>
        </p:spPr>
      </p:pic>
      <p:pic>
        <p:nvPicPr>
          <p:cNvPr id="18" name="Picture 17" descr="table4.gif"/>
          <p:cNvPicPr>
            <a:picLocks noChangeAspect="1"/>
          </p:cNvPicPr>
          <p:nvPr/>
        </p:nvPicPr>
        <p:blipFill>
          <a:blip r:embed="rId8"/>
          <a:stretch>
            <a:fillRect/>
          </a:stretch>
        </p:blipFill>
        <p:spPr>
          <a:xfrm>
            <a:off x="2447619" y="2439945"/>
            <a:ext cx="711184" cy="501022"/>
          </a:xfrm>
          <a:prstGeom prst="rect">
            <a:avLst/>
          </a:prstGeom>
        </p:spPr>
      </p:pic>
      <p:pic>
        <p:nvPicPr>
          <p:cNvPr id="19" name="Picture 18" descr="network.jpg"/>
          <p:cNvPicPr>
            <a:picLocks noChangeAspect="1"/>
          </p:cNvPicPr>
          <p:nvPr/>
        </p:nvPicPr>
        <p:blipFill>
          <a:blip r:embed="rId4">
            <a:clrChange>
              <a:clrFrom>
                <a:srgbClr val="FFFFFF"/>
              </a:clrFrom>
              <a:clrTo>
                <a:srgbClr val="FFFFFF">
                  <a:alpha val="0"/>
                </a:srgbClr>
              </a:clrTo>
            </a:clrChange>
          </a:blip>
          <a:stretch>
            <a:fillRect/>
          </a:stretch>
        </p:blipFill>
        <p:spPr>
          <a:xfrm>
            <a:off x="-307763" y="5051570"/>
            <a:ext cx="2945501" cy="1806430"/>
          </a:xfrm>
          <a:prstGeom prst="rect">
            <a:avLst/>
          </a:prstGeom>
        </p:spPr>
      </p:pic>
      <p:pic>
        <p:nvPicPr>
          <p:cNvPr id="20" name="Picture 17" descr="array"/>
          <p:cNvPicPr>
            <a:picLocks noChangeAspect="1" noChangeArrowheads="1"/>
          </p:cNvPicPr>
          <p:nvPr/>
        </p:nvPicPr>
        <p:blipFill>
          <a:blip r:embed="rId12"/>
          <a:srcRect/>
          <a:stretch>
            <a:fillRect/>
          </a:stretch>
        </p:blipFill>
        <p:spPr bwMode="auto">
          <a:xfrm>
            <a:off x="9745767" y="4892570"/>
            <a:ext cx="2144320" cy="1514705"/>
          </a:xfrm>
          <a:prstGeom prst="rect">
            <a:avLst/>
          </a:prstGeom>
          <a:noFill/>
        </p:spPr>
      </p:pic>
      <p:pic>
        <p:nvPicPr>
          <p:cNvPr id="21" name="Picture 19"/>
          <p:cNvPicPr>
            <a:picLocks noChangeAspect="1" noChangeArrowheads="1"/>
          </p:cNvPicPr>
          <p:nvPr/>
        </p:nvPicPr>
        <p:blipFill>
          <a:blip r:embed="rId13"/>
          <a:srcRect/>
          <a:stretch>
            <a:fillRect/>
          </a:stretch>
        </p:blipFill>
        <p:spPr bwMode="auto">
          <a:xfrm>
            <a:off x="5825705" y="3773028"/>
            <a:ext cx="2843651" cy="1306280"/>
          </a:xfrm>
          <a:prstGeom prst="rect">
            <a:avLst/>
          </a:prstGeom>
          <a:noFill/>
          <a:ln w="9525">
            <a:noFill/>
            <a:miter lim="800000"/>
            <a:headEnd/>
            <a:tailEnd/>
          </a:ln>
        </p:spPr>
      </p:pic>
      <p:pic>
        <p:nvPicPr>
          <p:cNvPr id="22" name="Picture 21" descr="chip_view"/>
          <p:cNvPicPr>
            <a:picLocks noChangeAspect="1" noChangeArrowheads="1"/>
          </p:cNvPicPr>
          <p:nvPr/>
        </p:nvPicPr>
        <p:blipFill>
          <a:blip r:embed="rId14"/>
          <a:srcRect/>
          <a:stretch>
            <a:fillRect/>
          </a:stretch>
        </p:blipFill>
        <p:spPr bwMode="auto">
          <a:xfrm>
            <a:off x="7163858" y="1437892"/>
            <a:ext cx="2324936" cy="1342706"/>
          </a:xfrm>
          <a:prstGeom prst="rect">
            <a:avLst/>
          </a:prstGeom>
          <a:noFill/>
          <a:ln w="9525">
            <a:noFill/>
            <a:miter lim="800000"/>
            <a:headEnd/>
            <a:tailEnd/>
          </a:ln>
        </p:spPr>
      </p:pic>
      <p:grpSp>
        <p:nvGrpSpPr>
          <p:cNvPr id="2" name="Group 46"/>
          <p:cNvGrpSpPr/>
          <p:nvPr/>
        </p:nvGrpSpPr>
        <p:grpSpPr>
          <a:xfrm>
            <a:off x="2449785" y="1960763"/>
            <a:ext cx="7295982" cy="3697439"/>
            <a:chOff x="1837817" y="1960762"/>
            <a:chExt cx="5473412" cy="3697439"/>
          </a:xfrm>
        </p:grpSpPr>
        <p:cxnSp>
          <p:nvCxnSpPr>
            <p:cNvPr id="26" name="Straight Connector 25"/>
            <p:cNvCxnSpPr>
              <a:stCxn id="12" idx="3"/>
            </p:cNvCxnSpPr>
            <p:nvPr/>
          </p:nvCxnSpPr>
          <p:spPr bwMode="auto">
            <a:xfrm flipV="1">
              <a:off x="1837817" y="2259545"/>
              <a:ext cx="1411723" cy="729855"/>
            </a:xfrm>
            <a:prstGeom prst="line">
              <a:avLst/>
            </a:prstGeom>
            <a:solidFill>
              <a:schemeClr val="accent1"/>
            </a:solidFill>
            <a:ln w="28575" cap="flat" cmpd="sng" algn="ctr">
              <a:solidFill>
                <a:schemeClr val="tx2"/>
              </a:solidFill>
              <a:prstDash val="solid"/>
              <a:round/>
              <a:headEnd type="none" w="sm" len="sm"/>
              <a:tailEnd type="none" w="med" len="med"/>
            </a:ln>
            <a:effectLst/>
          </p:spPr>
        </p:cxnSp>
        <p:cxnSp>
          <p:nvCxnSpPr>
            <p:cNvPr id="30" name="Straight Connector 29"/>
            <p:cNvCxnSpPr/>
            <p:nvPr/>
          </p:nvCxnSpPr>
          <p:spPr bwMode="auto">
            <a:xfrm rot="5400000" flipH="1" flipV="1">
              <a:off x="2605349" y="4061559"/>
              <a:ext cx="2689045" cy="504239"/>
            </a:xfrm>
            <a:prstGeom prst="line">
              <a:avLst/>
            </a:prstGeom>
            <a:solidFill>
              <a:schemeClr val="accent1"/>
            </a:solidFill>
            <a:ln w="28575" cap="flat" cmpd="sng" algn="ctr">
              <a:solidFill>
                <a:schemeClr val="tx2"/>
              </a:solidFill>
              <a:prstDash val="solid"/>
              <a:round/>
              <a:headEnd type="none" w="sm" len="sm"/>
              <a:tailEnd type="none" w="med" len="med"/>
            </a:ln>
            <a:effectLst/>
          </p:spPr>
        </p:cxnSp>
        <p:cxnSp>
          <p:nvCxnSpPr>
            <p:cNvPr id="33" name="Straight Connector 32"/>
            <p:cNvCxnSpPr>
              <a:endCxn id="20" idx="1"/>
            </p:cNvCxnSpPr>
            <p:nvPr/>
          </p:nvCxnSpPr>
          <p:spPr bwMode="auto">
            <a:xfrm rot="16200000" flipH="1">
              <a:off x="4799117" y="3137810"/>
              <a:ext cx="3689160" cy="1335064"/>
            </a:xfrm>
            <a:prstGeom prst="line">
              <a:avLst/>
            </a:prstGeom>
            <a:solidFill>
              <a:schemeClr val="accent1"/>
            </a:solidFill>
            <a:ln w="28575" cap="flat" cmpd="sng" algn="ctr">
              <a:solidFill>
                <a:schemeClr val="tx2"/>
              </a:solidFill>
              <a:prstDash val="solid"/>
              <a:round/>
              <a:headEnd type="none" w="sm" len="sm"/>
              <a:tailEnd type="none" w="med" len="med"/>
            </a:ln>
            <a:effectLst/>
          </p:spPr>
        </p:cxnSp>
      </p:grpSp>
      <p:sp>
        <p:nvSpPr>
          <p:cNvPr id="37" name="Title 36"/>
          <p:cNvSpPr>
            <a:spLocks noGrp="1"/>
          </p:cNvSpPr>
          <p:nvPr>
            <p:ph type="title"/>
          </p:nvPr>
        </p:nvSpPr>
        <p:spPr/>
        <p:txBody>
          <a:bodyPr/>
          <a:lstStyle/>
          <a:p>
            <a:r>
              <a:rPr lang="en-US" dirty="0" smtClean="0"/>
              <a:t>What Goes In (1)</a:t>
            </a:r>
            <a:endParaRPr lang="en-US" dirty="0"/>
          </a:p>
        </p:txBody>
      </p:sp>
      <p:pic>
        <p:nvPicPr>
          <p:cNvPr id="27" name="Picture 36"/>
          <p:cNvPicPr>
            <a:picLocks noChangeAspect="1" noChangeArrowheads="1"/>
          </p:cNvPicPr>
          <p:nvPr/>
        </p:nvPicPr>
        <p:blipFill>
          <a:blip r:embed="rId15"/>
          <a:srcRect/>
          <a:stretch>
            <a:fillRect/>
          </a:stretch>
        </p:blipFill>
        <p:spPr bwMode="auto">
          <a:xfrm>
            <a:off x="8942705" y="230188"/>
            <a:ext cx="1123658" cy="996950"/>
          </a:xfrm>
          <a:prstGeom prst="rect">
            <a:avLst/>
          </a:prstGeom>
          <a:noFill/>
          <a:ln w="12700" cap="sq">
            <a:solidFill>
              <a:schemeClr val="hlink"/>
            </a:solidFill>
            <a:miter lim="800000"/>
            <a:headEnd type="none" w="sm" len="sm"/>
            <a:tailEnd type="none" w="sm" len="sm"/>
          </a:ln>
          <a:effectLst/>
        </p:spPr>
      </p:pic>
      <p:pic>
        <p:nvPicPr>
          <p:cNvPr id="28" name="Picture 43"/>
          <p:cNvPicPr>
            <a:picLocks noChangeAspect="1" noChangeArrowheads="1"/>
          </p:cNvPicPr>
          <p:nvPr/>
        </p:nvPicPr>
        <p:blipFill>
          <a:blip r:embed="rId16"/>
          <a:srcRect l="8858" t="33510" r="51773" b="41971"/>
          <a:stretch>
            <a:fillRect/>
          </a:stretch>
        </p:blipFill>
        <p:spPr bwMode="auto">
          <a:xfrm>
            <a:off x="2513946" y="973138"/>
            <a:ext cx="1595551" cy="850900"/>
          </a:xfrm>
          <a:prstGeom prst="rect">
            <a:avLst/>
          </a:prstGeom>
          <a:noFill/>
          <a:ln w="9525">
            <a:noFill/>
            <a:miter lim="800000"/>
            <a:headEnd/>
            <a:tailEnd/>
          </a:ln>
          <a:effectLst/>
        </p:spPr>
      </p:pic>
      <p:pic>
        <p:nvPicPr>
          <p:cNvPr id="31" name="Picture 35"/>
          <p:cNvPicPr>
            <a:picLocks noChangeAspect="1" noChangeArrowheads="1"/>
          </p:cNvPicPr>
          <p:nvPr/>
        </p:nvPicPr>
        <p:blipFill>
          <a:blip r:embed="rId17"/>
          <a:srcRect l="25999" t="12500" r="27000" b="4167"/>
          <a:stretch>
            <a:fillRect/>
          </a:stretch>
        </p:blipFill>
        <p:spPr bwMode="auto">
          <a:xfrm>
            <a:off x="6718668" y="2755900"/>
            <a:ext cx="1305643" cy="1233488"/>
          </a:xfrm>
          <a:prstGeom prst="rect">
            <a:avLst/>
          </a:prstGeom>
          <a:noFill/>
          <a:ln w="9525">
            <a:solidFill>
              <a:schemeClr val="hlink"/>
            </a:solidFill>
            <a:miter lim="800000"/>
            <a:headEnd/>
            <a:tailEnd/>
          </a:ln>
          <a:effectLst/>
        </p:spPr>
      </p:pic>
      <p:pic>
        <p:nvPicPr>
          <p:cNvPr id="32" name="Picture 3"/>
          <p:cNvPicPr>
            <a:picLocks noChangeAspect="1" noChangeArrowheads="1"/>
          </p:cNvPicPr>
          <p:nvPr/>
        </p:nvPicPr>
        <p:blipFill>
          <a:blip r:embed="rId18">
            <a:clrChange>
              <a:clrFrom>
                <a:srgbClr val="333333"/>
              </a:clrFrom>
              <a:clrTo>
                <a:srgbClr val="333333">
                  <a:alpha val="0"/>
                </a:srgbClr>
              </a:clrTo>
            </a:clrChange>
          </a:blip>
          <a:srcRect/>
          <a:stretch>
            <a:fillRect/>
          </a:stretch>
        </p:blipFill>
        <p:spPr bwMode="auto">
          <a:xfrm>
            <a:off x="9672764" y="4013201"/>
            <a:ext cx="1987033" cy="766763"/>
          </a:xfrm>
          <a:prstGeom prst="rect">
            <a:avLst/>
          </a:prstGeom>
          <a:noFill/>
          <a:ln w="9525">
            <a:solidFill>
              <a:schemeClr val="hlink"/>
            </a:solidFill>
            <a:miter lim="800000"/>
            <a:headEnd/>
            <a:tailEnd/>
          </a:ln>
        </p:spPr>
      </p:pic>
      <p:pic>
        <p:nvPicPr>
          <p:cNvPr id="34" name="Picture 42"/>
          <p:cNvPicPr>
            <a:picLocks noChangeAspect="1" noChangeArrowheads="1"/>
          </p:cNvPicPr>
          <p:nvPr/>
        </p:nvPicPr>
        <p:blipFill>
          <a:blip r:embed="rId19"/>
          <a:srcRect l="12354" t="30516" r="21765" b="16762"/>
          <a:stretch>
            <a:fillRect/>
          </a:stretch>
        </p:blipFill>
        <p:spPr bwMode="auto">
          <a:xfrm>
            <a:off x="298373" y="3935413"/>
            <a:ext cx="1995496" cy="1073150"/>
          </a:xfrm>
          <a:prstGeom prst="rect">
            <a:avLst/>
          </a:prstGeom>
          <a:noFill/>
          <a:ln w="9525">
            <a:noFill/>
            <a:miter lim="800000"/>
            <a:headEnd/>
            <a:tailEnd/>
          </a:ln>
          <a:effectLst/>
        </p:spPr>
      </p:pic>
      <p:grpSp>
        <p:nvGrpSpPr>
          <p:cNvPr id="3" name="Group 45"/>
          <p:cNvGrpSpPr/>
          <p:nvPr/>
        </p:nvGrpSpPr>
        <p:grpSpPr>
          <a:xfrm>
            <a:off x="1157318" y="1116302"/>
            <a:ext cx="8983776" cy="3654836"/>
            <a:chOff x="868214" y="1116302"/>
            <a:chExt cx="6739587" cy="3654836"/>
          </a:xfrm>
        </p:grpSpPr>
        <p:sp>
          <p:nvSpPr>
            <p:cNvPr id="29" name="Line Callout 2 28"/>
            <p:cNvSpPr/>
            <p:nvPr/>
          </p:nvSpPr>
          <p:spPr bwMode="auto">
            <a:xfrm>
              <a:off x="2967911" y="4032063"/>
              <a:ext cx="264962" cy="207278"/>
            </a:xfrm>
            <a:prstGeom prst="borderCallout2">
              <a:avLst>
                <a:gd name="adj1" fmla="val 18750"/>
                <a:gd name="adj2" fmla="val -8333"/>
                <a:gd name="adj3" fmla="val 18750"/>
                <a:gd name="adj4" fmla="val -16667"/>
                <a:gd name="adj5" fmla="val 160249"/>
                <a:gd name="adj6" fmla="val -127594"/>
              </a:avLst>
            </a:prstGeom>
            <a:solidFill>
              <a:srgbClr val="66FFFF"/>
            </a:solidFill>
            <a:ln w="28575" cap="flat" cmpd="sng" algn="ctr">
              <a:solidFill>
                <a:schemeClr val="tx2"/>
              </a:solidFill>
              <a:prstDash val="solid"/>
              <a:round/>
              <a:headEnd type="none" w="sm" len="sm"/>
              <a:tailEnd type="triangle" w="med" len="med"/>
            </a:ln>
            <a:effectLst/>
          </p:spPr>
          <p:txBody>
            <a:bodyPr/>
            <a:lstStyle/>
            <a:p>
              <a:pPr algn="l"/>
              <a:endParaRPr lang="en-US" sz="1800" dirty="0"/>
            </a:p>
          </p:txBody>
        </p:sp>
        <p:sp>
          <p:nvSpPr>
            <p:cNvPr id="35" name="Line Callout 2 34"/>
            <p:cNvSpPr/>
            <p:nvPr/>
          </p:nvSpPr>
          <p:spPr bwMode="auto">
            <a:xfrm>
              <a:off x="7103040" y="4009988"/>
              <a:ext cx="220407" cy="130380"/>
            </a:xfrm>
            <a:prstGeom prst="borderCallout2">
              <a:avLst>
                <a:gd name="adj1" fmla="val 18750"/>
                <a:gd name="adj2" fmla="val -8333"/>
                <a:gd name="adj3" fmla="val 18750"/>
                <a:gd name="adj4" fmla="val -16667"/>
                <a:gd name="adj5" fmla="val 314930"/>
                <a:gd name="adj6" fmla="val -99051"/>
              </a:avLst>
            </a:prstGeom>
            <a:solidFill>
              <a:srgbClr val="FFAD2C"/>
            </a:solidFill>
            <a:ln w="28575" cap="flat" cmpd="sng" algn="ctr">
              <a:solidFill>
                <a:schemeClr val="tx2"/>
              </a:solidFill>
              <a:prstDash val="solid"/>
              <a:round/>
              <a:headEnd type="none" w="sm" len="sm"/>
              <a:tailEnd type="triangle" w="med" len="med"/>
            </a:ln>
            <a:effectLst/>
          </p:spPr>
          <p:txBody>
            <a:bodyPr/>
            <a:lstStyle/>
            <a:p>
              <a:pPr algn="l"/>
              <a:endParaRPr lang="en-US" sz="1800" dirty="0"/>
            </a:p>
          </p:txBody>
        </p:sp>
        <p:sp>
          <p:nvSpPr>
            <p:cNvPr id="36" name="Line Callout 2 35"/>
            <p:cNvSpPr/>
            <p:nvPr/>
          </p:nvSpPr>
          <p:spPr bwMode="auto">
            <a:xfrm>
              <a:off x="868214" y="3861528"/>
              <a:ext cx="302878" cy="146876"/>
            </a:xfrm>
            <a:prstGeom prst="borderCallout2">
              <a:avLst/>
            </a:prstGeom>
            <a:solidFill>
              <a:schemeClr val="accent1"/>
            </a:solidFill>
            <a:ln w="28575" cap="flat" cmpd="sng" algn="ctr">
              <a:solidFill>
                <a:schemeClr val="tx2"/>
              </a:solidFill>
              <a:prstDash val="solid"/>
              <a:round/>
              <a:headEnd type="none" w="sm" len="sm"/>
              <a:tailEnd type="triangle" w="med" len="med"/>
            </a:ln>
            <a:effectLst/>
          </p:spPr>
          <p:txBody>
            <a:bodyPr/>
            <a:lstStyle/>
            <a:p>
              <a:pPr algn="l"/>
              <a:endParaRPr lang="en-US" sz="1800" dirty="0"/>
            </a:p>
          </p:txBody>
        </p:sp>
        <p:sp>
          <p:nvSpPr>
            <p:cNvPr id="38" name="Line Callout 2 37"/>
            <p:cNvSpPr/>
            <p:nvPr/>
          </p:nvSpPr>
          <p:spPr bwMode="auto">
            <a:xfrm>
              <a:off x="4835713" y="1116302"/>
              <a:ext cx="293999" cy="186842"/>
            </a:xfrm>
            <a:prstGeom prst="borderCallout2">
              <a:avLst>
                <a:gd name="adj1" fmla="val 18750"/>
                <a:gd name="adj2" fmla="val -8333"/>
                <a:gd name="adj3" fmla="val 18750"/>
                <a:gd name="adj4" fmla="val -16667"/>
                <a:gd name="adj5" fmla="val 183129"/>
                <a:gd name="adj6" fmla="val -63498"/>
              </a:avLst>
            </a:prstGeom>
            <a:solidFill>
              <a:srgbClr val="66FFFF"/>
            </a:solidFill>
            <a:ln w="28575" cap="flat" cmpd="sng" algn="ctr">
              <a:solidFill>
                <a:schemeClr val="tx2"/>
              </a:solidFill>
              <a:prstDash val="solid"/>
              <a:round/>
              <a:headEnd type="none" w="sm" len="sm"/>
              <a:tailEnd type="triangle" w="med" len="med"/>
            </a:ln>
            <a:effectLst/>
          </p:spPr>
          <p:txBody>
            <a:bodyPr/>
            <a:lstStyle/>
            <a:p>
              <a:pPr algn="l"/>
              <a:endParaRPr lang="en-US" sz="1800" dirty="0"/>
            </a:p>
          </p:txBody>
        </p:sp>
        <p:sp>
          <p:nvSpPr>
            <p:cNvPr id="40" name="Line Callout 2 39"/>
            <p:cNvSpPr/>
            <p:nvPr/>
          </p:nvSpPr>
          <p:spPr bwMode="auto">
            <a:xfrm>
              <a:off x="1049650" y="1962963"/>
              <a:ext cx="236901" cy="177272"/>
            </a:xfrm>
            <a:prstGeom prst="borderCallout2">
              <a:avLst>
                <a:gd name="adj1" fmla="val 18750"/>
                <a:gd name="adj2" fmla="val -8333"/>
                <a:gd name="adj3" fmla="val 18750"/>
                <a:gd name="adj4" fmla="val -16667"/>
                <a:gd name="adj5" fmla="val 196246"/>
                <a:gd name="adj6" fmla="val -109330"/>
              </a:avLst>
            </a:prstGeom>
            <a:solidFill>
              <a:srgbClr val="FFFF00"/>
            </a:solidFill>
            <a:ln w="28575" cap="flat" cmpd="sng" algn="ctr">
              <a:solidFill>
                <a:schemeClr val="tx2"/>
              </a:solidFill>
              <a:prstDash val="solid"/>
              <a:round/>
              <a:headEnd type="none" w="sm" len="sm"/>
              <a:tailEnd type="triangle" w="med" len="med"/>
            </a:ln>
            <a:effectLst/>
          </p:spPr>
          <p:txBody>
            <a:bodyPr/>
            <a:lstStyle/>
            <a:p>
              <a:pPr algn="l"/>
              <a:endParaRPr lang="en-US" sz="1800" dirty="0"/>
            </a:p>
          </p:txBody>
        </p:sp>
        <p:sp>
          <p:nvSpPr>
            <p:cNvPr id="41" name="Line Callout 2 40"/>
            <p:cNvSpPr/>
            <p:nvPr/>
          </p:nvSpPr>
          <p:spPr bwMode="auto">
            <a:xfrm>
              <a:off x="2884464" y="2808174"/>
              <a:ext cx="236901" cy="177272"/>
            </a:xfrm>
            <a:prstGeom prst="borderCallout2">
              <a:avLst>
                <a:gd name="adj1" fmla="val 18750"/>
                <a:gd name="adj2" fmla="val -8333"/>
                <a:gd name="adj3" fmla="val 18750"/>
                <a:gd name="adj4" fmla="val -16667"/>
                <a:gd name="adj5" fmla="val 196246"/>
                <a:gd name="adj6" fmla="val -109330"/>
              </a:avLst>
            </a:prstGeom>
            <a:solidFill>
              <a:srgbClr val="FFFF00"/>
            </a:solidFill>
            <a:ln w="28575" cap="flat" cmpd="sng" algn="ctr">
              <a:solidFill>
                <a:schemeClr val="tx2"/>
              </a:solidFill>
              <a:prstDash val="solid"/>
              <a:round/>
              <a:headEnd type="none" w="sm" len="sm"/>
              <a:tailEnd type="triangle" w="med" len="med"/>
            </a:ln>
            <a:effectLst/>
          </p:spPr>
          <p:txBody>
            <a:bodyPr/>
            <a:lstStyle/>
            <a:p>
              <a:pPr algn="l"/>
              <a:endParaRPr lang="en-US" sz="1800" dirty="0"/>
            </a:p>
          </p:txBody>
        </p:sp>
        <p:sp>
          <p:nvSpPr>
            <p:cNvPr id="42" name="Line Callout 2 41"/>
            <p:cNvSpPr/>
            <p:nvPr/>
          </p:nvSpPr>
          <p:spPr bwMode="auto">
            <a:xfrm>
              <a:off x="2158716" y="2098868"/>
              <a:ext cx="236901" cy="177272"/>
            </a:xfrm>
            <a:prstGeom prst="borderCallout2">
              <a:avLst>
                <a:gd name="adj1" fmla="val 18750"/>
                <a:gd name="adj2" fmla="val -8333"/>
                <a:gd name="adj3" fmla="val 18750"/>
                <a:gd name="adj4" fmla="val -16667"/>
                <a:gd name="adj5" fmla="val 196246"/>
                <a:gd name="adj6" fmla="val -109330"/>
              </a:avLst>
            </a:prstGeom>
            <a:solidFill>
              <a:srgbClr val="FFFF00"/>
            </a:solidFill>
            <a:ln w="28575" cap="flat" cmpd="sng" algn="ctr">
              <a:solidFill>
                <a:schemeClr val="tx2"/>
              </a:solidFill>
              <a:prstDash val="solid"/>
              <a:round/>
              <a:headEnd type="none" w="sm" len="sm"/>
              <a:tailEnd type="triangle" w="med" len="med"/>
            </a:ln>
            <a:effectLst/>
          </p:spPr>
          <p:txBody>
            <a:bodyPr/>
            <a:lstStyle/>
            <a:p>
              <a:pPr algn="l"/>
              <a:endParaRPr lang="en-US" sz="1800" dirty="0"/>
            </a:p>
          </p:txBody>
        </p:sp>
        <p:sp>
          <p:nvSpPr>
            <p:cNvPr id="43" name="Line Callout 2 42"/>
            <p:cNvSpPr/>
            <p:nvPr/>
          </p:nvSpPr>
          <p:spPr bwMode="auto">
            <a:xfrm>
              <a:off x="2834981" y="1902506"/>
              <a:ext cx="220407" cy="130380"/>
            </a:xfrm>
            <a:prstGeom prst="borderCallout2">
              <a:avLst>
                <a:gd name="adj1" fmla="val 18750"/>
                <a:gd name="adj2" fmla="val -8333"/>
                <a:gd name="adj3" fmla="val 18750"/>
                <a:gd name="adj4" fmla="val -16667"/>
                <a:gd name="adj5" fmla="val 239019"/>
                <a:gd name="adj6" fmla="val -106535"/>
              </a:avLst>
            </a:prstGeom>
            <a:solidFill>
              <a:srgbClr val="FFAD2C"/>
            </a:solidFill>
            <a:ln w="28575" cap="flat" cmpd="sng" algn="ctr">
              <a:solidFill>
                <a:schemeClr val="tx2"/>
              </a:solidFill>
              <a:prstDash val="solid"/>
              <a:round/>
              <a:headEnd type="none" w="sm" len="sm"/>
              <a:tailEnd type="triangle" w="med" len="med"/>
            </a:ln>
            <a:effectLst/>
          </p:spPr>
          <p:txBody>
            <a:bodyPr/>
            <a:lstStyle/>
            <a:p>
              <a:pPr algn="l"/>
              <a:endParaRPr lang="en-US" sz="1800" dirty="0"/>
            </a:p>
          </p:txBody>
        </p:sp>
        <p:sp>
          <p:nvSpPr>
            <p:cNvPr id="44" name="Line Callout 2 43"/>
            <p:cNvSpPr/>
            <p:nvPr/>
          </p:nvSpPr>
          <p:spPr bwMode="auto">
            <a:xfrm>
              <a:off x="4108990" y="4595212"/>
              <a:ext cx="220407" cy="130380"/>
            </a:xfrm>
            <a:prstGeom prst="borderCallout2">
              <a:avLst>
                <a:gd name="adj1" fmla="val 18750"/>
                <a:gd name="adj2" fmla="val -8333"/>
                <a:gd name="adj3" fmla="val 18750"/>
                <a:gd name="adj4" fmla="val -16667"/>
                <a:gd name="adj5" fmla="val 239019"/>
                <a:gd name="adj6" fmla="val -106535"/>
              </a:avLst>
            </a:prstGeom>
            <a:solidFill>
              <a:srgbClr val="FFAD2C"/>
            </a:solidFill>
            <a:ln w="28575" cap="flat" cmpd="sng" algn="ctr">
              <a:solidFill>
                <a:schemeClr val="tx2"/>
              </a:solidFill>
              <a:prstDash val="solid"/>
              <a:round/>
              <a:headEnd type="none" w="sm" len="sm"/>
              <a:tailEnd type="triangle" w="med" len="med"/>
            </a:ln>
            <a:effectLst/>
          </p:spPr>
          <p:txBody>
            <a:bodyPr/>
            <a:lstStyle/>
            <a:p>
              <a:pPr algn="l"/>
              <a:endParaRPr lang="en-US" sz="1800" dirty="0"/>
            </a:p>
          </p:txBody>
        </p:sp>
        <p:sp>
          <p:nvSpPr>
            <p:cNvPr id="45" name="Line Callout 2 44"/>
            <p:cNvSpPr/>
            <p:nvPr/>
          </p:nvSpPr>
          <p:spPr bwMode="auto">
            <a:xfrm>
              <a:off x="7342839" y="4563860"/>
              <a:ext cx="264962" cy="207278"/>
            </a:xfrm>
            <a:prstGeom prst="borderCallout2">
              <a:avLst>
                <a:gd name="adj1" fmla="val 18750"/>
                <a:gd name="adj2" fmla="val -8333"/>
                <a:gd name="adj3" fmla="val 18750"/>
                <a:gd name="adj4" fmla="val -16667"/>
                <a:gd name="adj5" fmla="val 160249"/>
                <a:gd name="adj6" fmla="val -127594"/>
              </a:avLst>
            </a:prstGeom>
            <a:solidFill>
              <a:srgbClr val="66FFFF"/>
            </a:solidFill>
            <a:ln w="28575" cap="flat" cmpd="sng" algn="ctr">
              <a:solidFill>
                <a:schemeClr val="tx2"/>
              </a:solidFill>
              <a:prstDash val="solid"/>
              <a:round/>
              <a:headEnd type="none" w="sm" len="sm"/>
              <a:tailEnd type="triangle" w="med" len="med"/>
            </a:ln>
            <a:effectLst/>
          </p:spPr>
          <p:txBody>
            <a:bodyPr/>
            <a:lstStyle/>
            <a:p>
              <a:pPr algn="l"/>
              <a:endParaRPr lang="en-US" sz="1800" dirty="0"/>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icrosoft_Research_Faculty_Summit_Template_PPT07_16x9_v06">
  <a:themeElements>
    <a:clrScheme name="Research">
      <a:dk1>
        <a:srgbClr val="000000"/>
      </a:dk1>
      <a:lt1>
        <a:srgbClr val="FFFFFF"/>
      </a:lt1>
      <a:dk2>
        <a:srgbClr val="3F3F3F"/>
      </a:dk2>
      <a:lt2>
        <a:srgbClr val="FFFFFF"/>
      </a:lt2>
      <a:accent1>
        <a:srgbClr val="FFDF79"/>
      </a:accent1>
      <a:accent2>
        <a:srgbClr val="5782B5"/>
      </a:accent2>
      <a:accent3>
        <a:srgbClr val="E15555"/>
      </a:accent3>
      <a:accent4>
        <a:srgbClr val="94D850"/>
      </a:accent4>
      <a:accent5>
        <a:srgbClr val="FFA94B"/>
      </a:accent5>
      <a:accent6>
        <a:srgbClr val="9047B9"/>
      </a:accent6>
      <a:hlink>
        <a:srgbClr val="009ED6"/>
      </a:hlink>
      <a:folHlink>
        <a:srgbClr val="DDD819"/>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bodyPr vert="horz" wrap="square" lIns="0" tIns="0" rIns="0" bIns="0" rtlCol="0">
        <a:spAutoFit/>
      </a:bodyPr>
      <a:lstStyle>
        <a:defPPr marL="396875" marR="0" indent="-396875" algn="l" defTabSz="914363" rtl="0" eaLnBrk="1" fontAlgn="auto" latinLnBrk="0" hangingPunct="1">
          <a:lnSpc>
            <a:spcPct val="90000"/>
          </a:lnSpc>
          <a:spcBef>
            <a:spcPct val="20000"/>
          </a:spcBef>
          <a:spcAft>
            <a:spcPts val="0"/>
          </a:spcAft>
          <a:buClrTx/>
          <a:buSzPct val="85000"/>
          <a:buFont typeface="Arial" pitchFamily="34" charset="0"/>
          <a:buNone/>
          <a:tabLst/>
          <a:defRPr kumimoji="0" sz="3200" b="0" i="0" u="none" strike="noStrike" kern="1200" cap="none" spc="0" normalizeH="0" baseline="0" noProof="0" smtClean="0">
            <a:ln>
              <a:noFill/>
            </a:ln>
            <a:solidFill>
              <a:schemeClr val="bg1"/>
            </a:solidFill>
            <a:effectLst/>
            <a:uLnTx/>
            <a:uFillTx/>
            <a:latin typeface="+mn-lt"/>
            <a:ea typeface="+mn-ea"/>
            <a:cs typeface="+mn-cs"/>
          </a:defRPr>
        </a:defPPr>
      </a:lstStyle>
    </a:tx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1_Microsoft_Research_Faculty_Summit_Template_PPT07_16x9_v06">
  <a:themeElements>
    <a:clrScheme name="Research">
      <a:dk1>
        <a:srgbClr val="000000"/>
      </a:dk1>
      <a:lt1>
        <a:srgbClr val="FFFFFF"/>
      </a:lt1>
      <a:dk2>
        <a:srgbClr val="3F3F3F"/>
      </a:dk2>
      <a:lt2>
        <a:srgbClr val="FFFFFF"/>
      </a:lt2>
      <a:accent1>
        <a:srgbClr val="FFDF79"/>
      </a:accent1>
      <a:accent2>
        <a:srgbClr val="5782B5"/>
      </a:accent2>
      <a:accent3>
        <a:srgbClr val="E15555"/>
      </a:accent3>
      <a:accent4>
        <a:srgbClr val="94D850"/>
      </a:accent4>
      <a:accent5>
        <a:srgbClr val="FFA94B"/>
      </a:accent5>
      <a:accent6>
        <a:srgbClr val="9047B9"/>
      </a:accent6>
      <a:hlink>
        <a:srgbClr val="009ED6"/>
      </a:hlink>
      <a:folHlink>
        <a:srgbClr val="DDD819"/>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bodyPr vert="horz" wrap="square" lIns="0" tIns="0" rIns="0" bIns="0" rtlCol="0">
        <a:spAutoFit/>
      </a:bodyPr>
      <a:lstStyle>
        <a:defPPr marL="396875" marR="0" indent="-396875" algn="l" defTabSz="914363" rtl="0" eaLnBrk="1" fontAlgn="auto" latinLnBrk="0" hangingPunct="1">
          <a:lnSpc>
            <a:spcPct val="90000"/>
          </a:lnSpc>
          <a:spcBef>
            <a:spcPct val="20000"/>
          </a:spcBef>
          <a:spcAft>
            <a:spcPts val="0"/>
          </a:spcAft>
          <a:buClrTx/>
          <a:buSzPct val="85000"/>
          <a:buFont typeface="Arial" pitchFamily="34" charset="0"/>
          <a:buNone/>
          <a:tabLst/>
          <a:defRPr kumimoji="0" sz="3200" b="0" i="0" u="none" strike="noStrike" kern="1200" cap="none" spc="0" normalizeH="0" baseline="0" noProof="0" smtClean="0">
            <a:ln>
              <a:noFill/>
            </a:ln>
            <a:solidFill>
              <a:schemeClr val="bg1"/>
            </a:solidFill>
            <a:effectLst/>
            <a:uLnTx/>
            <a:uFillTx/>
            <a:latin typeface="+mn-lt"/>
            <a:ea typeface="+mn-ea"/>
            <a:cs typeface="+mn-cs"/>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698</Words>
  <Application>Microsoft Office PowerPoint</Application>
  <PresentationFormat>Custom</PresentationFormat>
  <Paragraphs>186</Paragraphs>
  <Slides>21</Slides>
  <Notes>21</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21</vt:i4>
      </vt:variant>
    </vt:vector>
  </HeadingPairs>
  <TitlesOfParts>
    <vt:vector size="25" baseType="lpstr">
      <vt:lpstr>Microsoft_Research_Faculty_Summit_Template_PPT07_16x9_v06</vt:lpstr>
      <vt:lpstr>White with Courier font for code slides</vt:lpstr>
      <vt:lpstr>1_Microsoft_Research_Faculty_Summit_Template_PPT07_16x9_v06</vt:lpstr>
      <vt:lpstr>Image</vt:lpstr>
      <vt:lpstr>Slide 1</vt:lpstr>
      <vt:lpstr>Towards a Data Cauldron</vt:lpstr>
      <vt:lpstr>Slide 3</vt:lpstr>
      <vt:lpstr>Biomedical Research, circa 1600</vt:lpstr>
      <vt:lpstr>Biomedical Research, circa 2000</vt:lpstr>
      <vt:lpstr>Growth of Sequences &amp;Annotations since 1982</vt:lpstr>
      <vt:lpstr>An Open Analytics Environment</vt:lpstr>
      <vt:lpstr>o·pen [oh-puhn] adjective</vt:lpstr>
      <vt:lpstr>What Goes In (1)</vt:lpstr>
      <vt:lpstr>What Goes In (2)</vt:lpstr>
      <vt:lpstr>How it Cooks</vt:lpstr>
      <vt:lpstr>What Comes Out</vt:lpstr>
      <vt:lpstr>Analysis as (Collaborative) Process</vt:lpstr>
      <vt:lpstr>Data Cauldron @ U.Chicago: Applications</vt:lpstr>
      <vt:lpstr>Data Cauldron @ U.Chicago: Hardware</vt:lpstr>
      <vt:lpstr>DOCK on BG/P: ~1M Tasks on 118,000 CPUs</vt:lpstr>
      <vt:lpstr>Data Cauldron @ U.Chicago:Methods</vt:lpstr>
      <vt:lpstr>High-PerformanceData Analytics</vt:lpstr>
      <vt:lpstr>Social Informatics Data Grid (SIDgrid) Collaborative, multi-modal analysis of cognitive science data </vt:lpstr>
      <vt:lpstr>A Vast and Endless Sea …</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Towards a Data Cauldron</dc:title>
  <dc:subject>Research Facility Summit</dc:subject>
  <dc:creator/>
  <dc:description>Event Date: July 28 &amp; 29, 2008_x000d_
Event Location: Redmond, WA</dc:description>
  <cp:lastModifiedBy/>
  <cp:revision>1</cp:revision>
  <dcterms:created xsi:type="dcterms:W3CDTF">2008-07-28T11:08:33Z</dcterms:created>
  <dcterms:modified xsi:type="dcterms:W3CDTF">2008-08-01T17:18:31Z</dcterms:modified>
</cp:coreProperties>
</file>