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 id="2147483680" r:id="rId2"/>
    <p:sldMasterId id="2147483682" r:id="rId3"/>
  </p:sldMasterIdLst>
  <p:notesMasterIdLst>
    <p:notesMasterId r:id="rId42"/>
  </p:notesMasterIdLst>
  <p:sldIdLst>
    <p:sldId id="314" r:id="rId4"/>
    <p:sldId id="256" r:id="rId5"/>
    <p:sldId id="299" r:id="rId6"/>
    <p:sldId id="257" r:id="rId7"/>
    <p:sldId id="293" r:id="rId8"/>
    <p:sldId id="279" r:id="rId9"/>
    <p:sldId id="258" r:id="rId10"/>
    <p:sldId id="311" r:id="rId11"/>
    <p:sldId id="259" r:id="rId12"/>
    <p:sldId id="260" r:id="rId13"/>
    <p:sldId id="263" r:id="rId14"/>
    <p:sldId id="264" r:id="rId15"/>
    <p:sldId id="265" r:id="rId16"/>
    <p:sldId id="262" r:id="rId17"/>
    <p:sldId id="268" r:id="rId18"/>
    <p:sldId id="269" r:id="rId19"/>
    <p:sldId id="276" r:id="rId20"/>
    <p:sldId id="270" r:id="rId21"/>
    <p:sldId id="294" r:id="rId22"/>
    <p:sldId id="273" r:id="rId23"/>
    <p:sldId id="310" r:id="rId24"/>
    <p:sldId id="275" r:id="rId25"/>
    <p:sldId id="271" r:id="rId26"/>
    <p:sldId id="278" r:id="rId27"/>
    <p:sldId id="309" r:id="rId28"/>
    <p:sldId id="295" r:id="rId29"/>
    <p:sldId id="283" r:id="rId30"/>
    <p:sldId id="284" r:id="rId31"/>
    <p:sldId id="285" r:id="rId32"/>
    <p:sldId id="304" r:id="rId33"/>
    <p:sldId id="305" r:id="rId34"/>
    <p:sldId id="307" r:id="rId35"/>
    <p:sldId id="308" r:id="rId36"/>
    <p:sldId id="298" r:id="rId37"/>
    <p:sldId id="313" r:id="rId38"/>
    <p:sldId id="312" r:id="rId39"/>
    <p:sldId id="289" r:id="rId40"/>
    <p:sldId id="315" r:id="rId41"/>
  </p:sldIdLst>
  <p:sldSz cx="12188825"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14" autoAdjust="0"/>
    <p:restoredTop sz="79641" autoAdjust="0"/>
  </p:normalViewPr>
  <p:slideViewPr>
    <p:cSldViewPr>
      <p:cViewPr>
        <p:scale>
          <a:sx n="59" d="100"/>
          <a:sy n="59" d="100"/>
        </p:scale>
        <p:origin x="-642" y="-594"/>
      </p:cViewPr>
      <p:guideLst>
        <p:guide orient="horz" pos="893"/>
        <p:guide pos="3839"/>
        <p:guide pos="3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1CEF94FD-55B8-4FD6-8327-B544DE6C22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EF94FD-55B8-4FD6-8327-B544DE6C22B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3214655-8011-4A16-9D5B-E8543F0860BC}" type="slidenum">
              <a:rPr lang="en-US">
                <a:latin typeface="Arial" charset="0"/>
              </a:rPr>
              <a:pPr/>
              <a:t>10</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9871F1-F389-429F-BFF8-58C4B7926B9B}" type="slidenum">
              <a:rPr lang="en-US">
                <a:latin typeface="Arial" charset="0"/>
              </a:rPr>
              <a:pPr/>
              <a:t>11</a:t>
            </a:fld>
            <a:endParaRPr 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2138560-47AF-4664-BD50-2E70351587D6}" type="slidenum">
              <a:rPr lang="en-US">
                <a:latin typeface="Arial" charset="0"/>
              </a:rPr>
              <a:pPr/>
              <a:t>12</a:t>
            </a:fld>
            <a:endParaRPr lang="en-US">
              <a:latin typeface="Arial"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9BCFC60-77C4-426B-9D9F-16B6D796F196}" type="slidenum">
              <a:rPr lang="en-US">
                <a:latin typeface="Arial" charset="0"/>
              </a:rPr>
              <a:pPr/>
              <a:t>13</a:t>
            </a:fld>
            <a:endParaRPr 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972FA52-9044-49A6-8D16-D888AAAF3861}" type="slidenum">
              <a:rPr lang="en-US">
                <a:latin typeface="Arial" charset="0"/>
              </a:rPr>
              <a:pPr/>
              <a:t>14</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7A395D-6FB8-450B-B517-C134B5E06F39}" type="slidenum">
              <a:rPr lang="en-US">
                <a:latin typeface="Arial" charset="0"/>
              </a:rPr>
              <a:pPr/>
              <a:t>15</a:t>
            </a:fld>
            <a:endParaRPr lang="en-US">
              <a:latin typeface="Arial"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AF7FC92-5D7F-4606-9F4D-09A483FB989F}" type="slidenum">
              <a:rPr lang="en-US">
                <a:latin typeface="Arial" charset="0"/>
              </a:rPr>
              <a:pPr/>
              <a:t>16</a:t>
            </a:fld>
            <a:endParaRPr lang="en-US">
              <a:latin typeface="Arial" charset="0"/>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9C9A6D-8FDC-48C1-8526-B1D1A695DC78}" type="slidenum">
              <a:rPr lang="en-US">
                <a:latin typeface="Arial" charset="0"/>
              </a:rPr>
              <a:pPr/>
              <a:t>17</a:t>
            </a:fld>
            <a:endParaRPr lang="en-US">
              <a:latin typeface="Arial"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FA82E29-4D9F-477E-84C9-9C4A1C8CC1E8}" type="slidenum">
              <a:rPr lang="en-US">
                <a:latin typeface="Arial" charset="0"/>
              </a:rPr>
              <a:pPr/>
              <a:t>18</a:t>
            </a:fld>
            <a:endParaRPr lang="en-US">
              <a:latin typeface="Arial" charset="0"/>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A047AAE-326E-4499-B207-7D2F3A44B1D8}" type="slidenum">
              <a:rPr lang="en-US">
                <a:latin typeface="Arial" charset="0"/>
              </a:rPr>
              <a:pPr/>
              <a:t>19</a:t>
            </a:fld>
            <a:endParaRPr lang="en-US">
              <a:latin typeface="Arial"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B002230-56BC-42E0-942C-2EDCA1738EAF}" type="slidenum">
              <a:rPr lang="en-US">
                <a:latin typeface="Arial" charset="0"/>
              </a:rPr>
              <a:pPr/>
              <a:t>2</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19BC31B-97AC-4D62-B02F-D88BD6F61F8C}" type="slidenum">
              <a:rPr lang="en-US">
                <a:latin typeface="Arial" charset="0"/>
              </a:rPr>
              <a:pPr/>
              <a:t>20</a:t>
            </a:fld>
            <a:endParaRPr lang="en-US">
              <a:latin typeface="Arial" charset="0"/>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AE45A28-36A5-46DC-AD4A-DCF0D5B090AC}" type="slidenum">
              <a:rPr lang="en-US">
                <a:latin typeface="Arial" charset="0"/>
              </a:rPr>
              <a:pPr/>
              <a:t>21</a:t>
            </a:fld>
            <a:endParaRPr lang="en-US">
              <a:latin typeface="Arial" charset="0"/>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F9650C9-1FD6-4E84-81EB-95389D9C47A7}" type="slidenum">
              <a:rPr lang="en-US">
                <a:latin typeface="Arial" charset="0"/>
              </a:rPr>
              <a:pPr/>
              <a:t>22</a:t>
            </a:fld>
            <a:endParaRPr lang="en-US">
              <a:latin typeface="Arial"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5C90DD6-2D6A-4EBB-816D-26035AE80E53}" type="slidenum">
              <a:rPr lang="en-US">
                <a:latin typeface="Arial" charset="0"/>
              </a:rPr>
              <a:pPr/>
              <a:t>23</a:t>
            </a:fld>
            <a:endParaRPr lang="en-US">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B557B2F-66AF-46C6-9F67-BA04F759368A}" type="slidenum">
              <a:rPr lang="en-US">
                <a:latin typeface="Arial" charset="0"/>
              </a:rPr>
              <a:pPr/>
              <a:t>24</a:t>
            </a:fld>
            <a:endParaRPr 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12893E9-6BFB-4280-BF46-8387E502DE68}" type="slidenum">
              <a:rPr lang="en-US">
                <a:latin typeface="Arial" charset="0"/>
              </a:rPr>
              <a:pPr/>
              <a:t>25</a:t>
            </a:fld>
            <a:endParaRPr lang="en-US">
              <a:latin typeface="Arial"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857549A-3E02-4F57-89CF-83EECA7080D9}" type="slidenum">
              <a:rPr lang="en-US">
                <a:latin typeface="Arial" charset="0"/>
              </a:rPr>
              <a:pPr/>
              <a:t>26</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210BFF4-294F-4CA6-A675-23239A69C514}" type="slidenum">
              <a:rPr lang="en-US">
                <a:latin typeface="Arial" charset="0"/>
              </a:rPr>
              <a:pPr/>
              <a:t>27</a:t>
            </a:fld>
            <a:endParaRPr lang="en-US">
              <a:latin typeface="Arial" charset="0"/>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10254F5-6E2B-4A0C-AB2B-71674B6C60F8}" type="slidenum">
              <a:rPr lang="en-US">
                <a:latin typeface="Arial" charset="0"/>
              </a:rPr>
              <a:pPr/>
              <a:t>28</a:t>
            </a:fld>
            <a:endParaRPr lang="en-US">
              <a:latin typeface="Arial"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D1477CE-73BC-4BBD-A644-2BB063A1D8E0}" type="slidenum">
              <a:rPr lang="en-US">
                <a:latin typeface="Arial" charset="0"/>
              </a:rPr>
              <a:pPr/>
              <a:t>29</a:t>
            </a:fld>
            <a:endParaRPr lang="en-US">
              <a:latin typeface="Arial"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BD5A3A4-65EB-4F25-82E0-7A6CCE67D5FA}" type="slidenum">
              <a:rPr lang="en-US">
                <a:latin typeface="Arial" charset="0"/>
              </a:rPr>
              <a:pPr/>
              <a:t>3</a:t>
            </a:fld>
            <a:endParaRPr lang="en-US">
              <a:latin typeface="Arial" charset="0"/>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CD08A5E-205F-4FBF-BDF6-B24D32A3CE24}" type="slidenum">
              <a:rPr lang="en-US">
                <a:latin typeface="Arial" charset="0"/>
              </a:rPr>
              <a:pPr/>
              <a:t>30</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AEDFAD-2FFD-48D3-9F25-6B87D4F83535}" type="slidenum">
              <a:rPr lang="en-US">
                <a:latin typeface="Arial" charset="0"/>
              </a:rPr>
              <a:pPr/>
              <a:t>31</a:t>
            </a:fld>
            <a:endParaRPr lang="en-US">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CB26070-0B8A-4753-8E2D-DE760DAC9C50}" type="slidenum">
              <a:rPr lang="en-US">
                <a:latin typeface="Arial" charset="0"/>
              </a:rPr>
              <a:pPr/>
              <a:t>32</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403CA0A-FD2E-4312-90ED-B79F6C30605F}" type="slidenum">
              <a:rPr lang="en-US">
                <a:latin typeface="Arial" charset="0"/>
              </a:rPr>
              <a:pPr/>
              <a:t>33</a:t>
            </a:fld>
            <a:endParaRPr lang="en-US">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B94A8B2-ECC7-480A-A172-8A48503774B5}" type="slidenum">
              <a:rPr lang="en-US">
                <a:latin typeface="Arial" charset="0"/>
              </a:rPr>
              <a:pPr/>
              <a:t>34</a:t>
            </a:fld>
            <a:endParaRPr lang="en-US">
              <a:latin typeface="Arial"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AE4547-AFED-4037-82D5-5D977C7FDF3D}" type="slidenum">
              <a:rPr lang="en-US">
                <a:latin typeface="Arial" charset="0"/>
              </a:rPr>
              <a:pPr/>
              <a:t>35</a:t>
            </a:fld>
            <a:endParaRPr lang="en-US">
              <a:latin typeface="Arial"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784457A-5147-4E91-8544-8E50B2F1CE67}" type="slidenum">
              <a:rPr lang="en-US">
                <a:latin typeface="Arial" charset="0"/>
              </a:rPr>
              <a:pPr/>
              <a:t>36</a:t>
            </a:fld>
            <a:endParaRPr lang="en-US">
              <a:latin typeface="Arial"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14FBFEA-F448-4C18-848C-F803D270FAAD}" type="slidenum">
              <a:rPr lang="en-US">
                <a:latin typeface="Arial" charset="0"/>
              </a:rPr>
              <a:pPr/>
              <a:t>37</a:t>
            </a:fld>
            <a:endParaRPr lang="en-US">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a:solidFill>
                <a:prstClr val="black"/>
              </a:solidFill>
              <a:latin typeface="Arial" pitchFamily="34" charset="0"/>
              <a:ea typeface="+mn-ea"/>
              <a:cs typeface="+mn-cs"/>
            </a:endParaRPr>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80F469C6-08F8-4DD0-8954-9241B26533B8}" type="datetime8">
              <a:rPr lang="en-US" sz="1200" kern="1200">
                <a:solidFill>
                  <a:prstClr val="black"/>
                </a:solidFill>
                <a:latin typeface="Arial" pitchFamily="34" charset="0"/>
                <a:ea typeface="+mn-ea"/>
                <a:cs typeface="+mn-cs"/>
              </a:rPr>
              <a:pPr algn="r" defTabSz="912813" rtl="0" fontAlgn="base">
                <a:spcBef>
                  <a:spcPct val="0"/>
                </a:spcBef>
                <a:spcAft>
                  <a:spcPct val="0"/>
                </a:spcAft>
              </a:pPr>
              <a:t>8/6/2008 10:41 AM</a:t>
            </a:fld>
            <a:endParaRPr lang="en-US" sz="1200" kern="1200">
              <a:solidFill>
                <a:prstClr val="black"/>
              </a:solidFill>
              <a:latin typeface="Arial" pitchFamily="34" charset="0"/>
              <a:ea typeface="+mn-ea"/>
              <a:cs typeface="+mn-cs"/>
            </a:endParaRPr>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Arial" pitchFamily="34" charset="0"/>
                <a:ea typeface="+mn-ea"/>
                <a:cs typeface="+mn-cs"/>
              </a:rPr>
              <a:t>© 2007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Arial"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Arial" pitchFamily="34" charset="0"/>
                <a:ea typeface="+mn-ea"/>
                <a:cs typeface="+mn-cs"/>
              </a:rPr>
            </a:br>
            <a:r>
              <a:rPr lang="en-US" sz="1200" kern="1200">
                <a:solidFill>
                  <a:prstClr val="black"/>
                </a:solidFill>
                <a:latin typeface="Arial" pitchFamily="34" charset="0"/>
                <a:ea typeface="+mn-ea"/>
                <a:cs typeface="+mn-cs"/>
              </a:rPr>
              <a:t>MICROSOFT MAKES NO WARRANTIES, EXPRESS, IMPLIED OR STATUTORY, AS TO THE INFORMATION IN THIS PRESENTATION.</a:t>
            </a:r>
          </a:p>
          <a:p>
            <a:pPr algn="l" defTabSz="912813" rtl="0" fontAlgn="base">
              <a:spcBef>
                <a:spcPct val="0"/>
              </a:spcBef>
              <a:spcAft>
                <a:spcPct val="0"/>
              </a:spcAft>
            </a:pPr>
            <a:endParaRPr lang="en-US" sz="1200" kern="1200">
              <a:solidFill>
                <a:prstClr val="black"/>
              </a:solidFill>
              <a:latin typeface="Arial" pitchFamily="34" charset="0"/>
              <a:ea typeface="+mn-ea"/>
              <a:cs typeface="+mn-cs"/>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95815A18-AD42-4DE4-B6C6-95FE84646154}" type="slidenum">
              <a:rPr lang="en-US" sz="1200" kern="1200">
                <a:solidFill>
                  <a:prstClr val="black"/>
                </a:solidFill>
                <a:latin typeface="Arial" pitchFamily="34" charset="0"/>
                <a:ea typeface="+mn-ea"/>
                <a:cs typeface="+mn-cs"/>
              </a:rPr>
              <a:pPr algn="r" defTabSz="912813" rtl="0" fontAlgn="base">
                <a:spcBef>
                  <a:spcPct val="0"/>
                </a:spcBef>
                <a:spcAft>
                  <a:spcPct val="0"/>
                </a:spcAft>
              </a:pPr>
              <a:t>38</a:t>
            </a:fld>
            <a:endParaRPr lang="en-US" sz="1200" kern="1200">
              <a:solidFill>
                <a:prstClr val="black"/>
              </a:solidFill>
              <a:latin typeface="Arial"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722761F-DFC7-43BB-A8AA-D853ED34B163}" type="slidenum">
              <a:rPr lang="en-US">
                <a:latin typeface="Arial" charset="0"/>
              </a:rPr>
              <a:pPr/>
              <a:t>4</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6EE7FB5-BAE6-4C89-BD9A-A171BD70CFD0}" type="slidenum">
              <a:rPr lang="en-US">
                <a:latin typeface="Arial" charset="0"/>
              </a:rPr>
              <a:pPr/>
              <a:t>5</a:t>
            </a:fld>
            <a:endParaRPr lang="en-US">
              <a:latin typeface="Arial" charset="0"/>
            </a:endParaRPr>
          </a:p>
        </p:txBody>
      </p:sp>
      <p:sp>
        <p:nvSpPr>
          <p:cNvPr id="43011" name="Rectangle 1026"/>
          <p:cNvSpPr>
            <a:spLocks noGrp="1" noRot="1" noChangeAspect="1" noChangeArrowheads="1" noTextEdit="1"/>
          </p:cNvSpPr>
          <p:nvPr>
            <p:ph type="sldImg"/>
          </p:nvPr>
        </p:nvSpPr>
        <p:spPr>
          <a:solidFill>
            <a:srgbClr val="FFFFFF"/>
          </a:solidFill>
          <a:ln/>
        </p:spPr>
      </p:sp>
      <p:sp>
        <p:nvSpPr>
          <p:cNvPr id="430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F7F6F3C-5167-4598-82A1-D7B47AE987F3}" type="slidenum">
              <a:rPr lang="en-US">
                <a:latin typeface="Arial" charset="0"/>
              </a:rPr>
              <a:pPr/>
              <a:t>6</a:t>
            </a:fld>
            <a:endParaRPr lang="en-US">
              <a:latin typeface="Arial" charset="0"/>
            </a:endParaRPr>
          </a:p>
        </p:txBody>
      </p:sp>
      <p:sp>
        <p:nvSpPr>
          <p:cNvPr id="44035" name="Rectangle 1026"/>
          <p:cNvSpPr>
            <a:spLocks noGrp="1" noRot="1" noChangeAspect="1" noChangeArrowheads="1" noTextEdit="1"/>
          </p:cNvSpPr>
          <p:nvPr>
            <p:ph type="sldImg"/>
          </p:nvPr>
        </p:nvSpPr>
        <p:spPr>
          <a:solidFill>
            <a:srgbClr val="FFFFFF"/>
          </a:solidFill>
          <a:ln/>
        </p:spPr>
      </p:sp>
      <p:sp>
        <p:nvSpPr>
          <p:cNvPr id="4403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637C2F0-5CC4-454D-A8FC-B5025BC14FE1}" type="slidenum">
              <a:rPr lang="en-US">
                <a:latin typeface="Arial" charset="0"/>
              </a:rPr>
              <a:pPr/>
              <a:t>7</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D4304FA-B15C-4291-8249-78F2EBD65BA8}" type="slidenum">
              <a:rPr lang="en-US">
                <a:latin typeface="Arial" charset="0"/>
              </a:rPr>
              <a:pPr/>
              <a:t>8</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2FD02B0-F0DF-47C9-A92B-DDBF3390069E}" type="slidenum">
              <a:rPr lang="en-US">
                <a:latin typeface="Arial" charset="0"/>
              </a:rPr>
              <a:pPr/>
              <a:t>9</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6001" y="136208"/>
            <a:ext cx="1846897" cy="513397"/>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6332" y="228601"/>
            <a:ext cx="11164625" cy="658813"/>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16333" y="1420813"/>
            <a:ext cx="5480739" cy="443198"/>
          </a:xfrm>
        </p:spPr>
        <p:txBody>
          <a:bodyPr/>
          <a:lstStyle/>
          <a:p>
            <a:pPr lvl="0"/>
            <a:endParaRPr lang="en-US" noProof="0" smtClean="0"/>
          </a:p>
        </p:txBody>
      </p:sp>
      <p:sp>
        <p:nvSpPr>
          <p:cNvPr id="4" name="Text Placeholder 3"/>
          <p:cNvSpPr>
            <a:spLocks noGrp="1"/>
          </p:cNvSpPr>
          <p:nvPr>
            <p:ph type="body" sz="half" idx="2"/>
          </p:nvPr>
        </p:nvSpPr>
        <p:spPr>
          <a:xfrm>
            <a:off x="6200219" y="1420813"/>
            <a:ext cx="5480739"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16332" y="228601"/>
            <a:ext cx="11164625" cy="658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6332" y="1420813"/>
            <a:ext cx="11164625"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332" y="2552701"/>
            <a:ext cx="11164625"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algn="l" defTabSz="914363" rtl="0">
              <a:lnSpc>
                <a:spcPct val="90000"/>
              </a:lnSpc>
              <a:spcBef>
                <a:spcPct val="20000"/>
              </a:spcBef>
              <a:buSzPct val="85000"/>
              <a:buFont typeface="Arial" pitchFamily="34" charset="0"/>
              <a:buNone/>
              <a:defRPr/>
            </a:pPr>
            <a:r>
              <a:rPr lang="en-US" sz="6000" kern="1200" dirty="0">
                <a:solidFill>
                  <a:srgbClr val="FFFFFF"/>
                </a:solidFill>
                <a:latin typeface="Segoe"/>
                <a:ea typeface="+mn-ea"/>
                <a:cs typeface="+mn-cs"/>
              </a:rPr>
              <a:t>Microsoft Research </a:t>
            </a:r>
            <a:br>
              <a:rPr lang="en-US" sz="6000" kern="1200" dirty="0">
                <a:solidFill>
                  <a:srgbClr val="FFFFFF"/>
                </a:solidFill>
                <a:latin typeface="Segoe"/>
                <a:ea typeface="+mn-ea"/>
                <a:cs typeface="+mn-cs"/>
              </a:rPr>
            </a:br>
            <a:r>
              <a:rPr lang="en-US" sz="6000" kern="1200" dirty="0">
                <a:solidFill>
                  <a:srgbClr val="FFFFFF"/>
                </a:solidFill>
                <a:latin typeface="Segoe"/>
                <a:ea typeface="+mn-ea"/>
                <a:cs typeface="+mn-cs"/>
              </a:rPr>
              <a:t>Faculty Summit 2008</a:t>
            </a:r>
            <a:endParaRPr lang="en-US" sz="8800" kern="1200" dirty="0">
              <a:solidFill>
                <a:srgbClr val="000000"/>
              </a:solidFill>
              <a:latin typeface="Segoe"/>
              <a:ea typeface="+mn-ea"/>
              <a:cs typeface="+mn-cs"/>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ransition>
    <p:fade/>
  </p:transition>
  <p:timing>
    <p:tnLst>
      <p:par>
        <p:cTn id="1" dur="indefinite" restart="never" nodeType="tmRoot"/>
      </p:par>
    </p:tnLst>
  </p:timing>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6"/>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6"/>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1"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s.rpi.edi/~hendler/Twgroup.owl#studen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iswc2008.semanticweb.org/calls/call-for-semantic-web-challenge-and-billion-triples-tracks/"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US" dirty="0" smtClean="0"/>
              <a:t>Seeing New Life as Part of the Semantic Web</a:t>
            </a:r>
          </a:p>
        </p:txBody>
      </p:sp>
      <p:sp>
        <p:nvSpPr>
          <p:cNvPr id="10243" name="Rectangle 3"/>
          <p:cNvSpPr>
            <a:spLocks noGrp="1"/>
          </p:cNvSpPr>
          <p:nvPr>
            <p:ph idx="1"/>
          </p:nvPr>
        </p:nvSpPr>
        <p:spPr/>
        <p:txBody>
          <a:bodyPr/>
          <a:lstStyle/>
          <a:p>
            <a:r>
              <a:rPr lang="en-US" smtClean="0"/>
              <a:t>Web ontology language OWL</a:t>
            </a:r>
          </a:p>
          <a:p>
            <a:pPr lvl="1"/>
            <a:r>
              <a:rPr lang="en-US" smtClean="0"/>
              <a:t>A small set of terms, formally defined to produce specific entailments</a:t>
            </a:r>
          </a:p>
          <a:p>
            <a:pPr lvl="2"/>
            <a:r>
              <a:rPr lang="en-US" smtClean="0"/>
              <a:t>i.e. given some facts, specify the mandated entailments (All and Only)</a:t>
            </a:r>
          </a:p>
          <a:p>
            <a:pPr lvl="2"/>
            <a:r>
              <a:rPr lang="en-US" smtClean="0"/>
              <a:t>A standard for the Web</a:t>
            </a:r>
          </a:p>
          <a:p>
            <a:pPr lvl="3"/>
            <a:r>
              <a:rPr lang="en-US" smtClean="0"/>
              <a:t>High buy in from many in the "KR" community</a:t>
            </a:r>
          </a:p>
          <a:p>
            <a:pPr lvl="3"/>
            <a:r>
              <a:rPr lang="en-US" smtClean="0"/>
              <a:t>Some buy in from many in the Web Application community</a:t>
            </a:r>
          </a:p>
          <a:p>
            <a:pPr lvl="2"/>
            <a:r>
              <a:rPr lang="en-US" smtClean="0"/>
              <a:t>Most used KR language in history (by many orders of magnitude)</a:t>
            </a:r>
          </a:p>
          <a:p>
            <a:pPr lvl="3"/>
            <a:r>
              <a:rPr lang="en-US" smtClean="0"/>
              <a:t>Depending on how you ask, Google finds thousands to tens of thousands OWL ontologies </a:t>
            </a:r>
          </a:p>
          <a:p>
            <a:pPr lvl="1"/>
            <a:endParaRPr lang="en-US" smtClean="0"/>
          </a:p>
        </p:txBody>
      </p:sp>
      <p:sp>
        <p:nvSpPr>
          <p:cNvPr id="10244" name="Text Box 4"/>
          <p:cNvSpPr txBox="1">
            <a:spLocks noChangeArrowheads="1"/>
          </p:cNvSpPr>
          <p:nvPr/>
        </p:nvSpPr>
        <p:spPr bwMode="auto">
          <a:xfrm>
            <a:off x="3948113" y="6172200"/>
            <a:ext cx="4292600" cy="461963"/>
          </a:xfrm>
          <a:prstGeom prst="rect">
            <a:avLst/>
          </a:prstGeom>
          <a:solidFill>
            <a:schemeClr val="accent1"/>
          </a:solidFill>
          <a:ln w="9525">
            <a:solidFill>
              <a:schemeClr val="tx1"/>
            </a:solidFill>
            <a:miter lim="800000"/>
            <a:headEnd/>
            <a:tailEnd/>
          </a:ln>
        </p:spPr>
        <p:txBody>
          <a:bodyPr wrap="none">
            <a:spAutoFit/>
          </a:bodyPr>
          <a:lstStyle/>
          <a:p>
            <a:r>
              <a:rPr lang="en-US">
                <a:solidFill>
                  <a:schemeClr val="bg1"/>
                </a:solidFill>
              </a:rPr>
              <a:t>So why is it working this time?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smtClean="0"/>
              <a:t>Google for "student ext:owl"</a:t>
            </a:r>
          </a:p>
        </p:txBody>
      </p:sp>
      <p:pic>
        <p:nvPicPr>
          <p:cNvPr id="11267" name="Picture 4" descr="StudentGoogle"/>
          <p:cNvPicPr>
            <a:picLocks noChangeAspect="1" noChangeArrowheads="1"/>
          </p:cNvPicPr>
          <p:nvPr/>
        </p:nvPicPr>
        <p:blipFill>
          <a:blip r:embed="rId3"/>
          <a:stretch>
            <a:fillRect/>
          </a:stretch>
        </p:blipFill>
        <p:spPr bwMode="auto">
          <a:xfrm>
            <a:off x="1446212" y="1600200"/>
            <a:ext cx="4018998" cy="45720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11268" name="Picture 5" descr="StudentGoogleLast"/>
          <p:cNvPicPr>
            <a:picLocks noChangeAspect="1" noChangeArrowheads="1"/>
          </p:cNvPicPr>
          <p:nvPr/>
        </p:nvPicPr>
        <p:blipFill>
          <a:blip r:embed="rId4"/>
          <a:stretch>
            <a:fillRect/>
          </a:stretch>
        </p:blipFill>
        <p:spPr bwMode="auto">
          <a:xfrm>
            <a:off x="6932612" y="1600200"/>
            <a:ext cx="4018998" cy="45720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11269" name="Text Box 6"/>
          <p:cNvSpPr txBox="1">
            <a:spLocks noChangeArrowheads="1"/>
          </p:cNvSpPr>
          <p:nvPr/>
        </p:nvSpPr>
        <p:spPr bwMode="auto">
          <a:xfrm>
            <a:off x="5772150" y="3476625"/>
            <a:ext cx="493713" cy="461963"/>
          </a:xfrm>
          <a:prstGeom prst="rect">
            <a:avLst/>
          </a:prstGeom>
          <a:noFill/>
          <a:ln w="9525">
            <a:noFill/>
            <a:miter lim="800000"/>
            <a:headEnd/>
            <a:tailEnd/>
          </a:ln>
        </p:spPr>
        <p:txBody>
          <a:bodyPr wrap="none">
            <a:spAutoFit/>
          </a:bodyPr>
          <a:lstStyle/>
          <a:p>
            <a:pPr algn="ctr"/>
            <a:r>
              <a:rPr lang="en-US"/>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mtClean="0"/>
              <a:t>Widely Varying Use Cases</a:t>
            </a:r>
          </a:p>
        </p:txBody>
      </p:sp>
      <p:sp>
        <p:nvSpPr>
          <p:cNvPr id="12291" name="Rectangle 3"/>
          <p:cNvSpPr>
            <a:spLocks noGrp="1"/>
          </p:cNvSpPr>
          <p:nvPr>
            <p:ph idx="1"/>
          </p:nvPr>
        </p:nvSpPr>
        <p:spPr>
          <a:xfrm>
            <a:off x="507868" y="1412875"/>
            <a:ext cx="11173090" cy="4776692"/>
          </a:xfrm>
        </p:spPr>
        <p:txBody>
          <a:bodyPr/>
          <a:lstStyle/>
          <a:p>
            <a:r>
              <a:rPr lang="en-US" i="1" dirty="0" smtClean="0"/>
              <a:t>cf.</a:t>
            </a:r>
            <a:r>
              <a:rPr lang="en-US" dirty="0" smtClean="0"/>
              <a:t> US National Center for Biotechnology Information, "Oncology </a:t>
            </a:r>
            <a:r>
              <a:rPr lang="en-US" dirty="0" err="1" smtClean="0"/>
              <a:t>Metathesaurus</a:t>
            </a:r>
            <a:r>
              <a:rPr lang="en-US" dirty="0" smtClean="0"/>
              <a:t>"</a:t>
            </a:r>
          </a:p>
          <a:p>
            <a:pPr lvl="1"/>
            <a:r>
              <a:rPr lang="en-US" dirty="0" smtClean="0"/>
              <a:t>50,000+ classes, ~8 people supporting full time, monthly updates, mandated for use by NIH-funded cancer researchers</a:t>
            </a:r>
          </a:p>
          <a:p>
            <a:pPr lvl="2"/>
            <a:r>
              <a:rPr lang="en-US" dirty="0" smtClean="0"/>
              <a:t>OWL DL rigorously followed</a:t>
            </a:r>
          </a:p>
          <a:p>
            <a:pPr lvl="2"/>
            <a:r>
              <a:rPr lang="en-US" dirty="0" smtClean="0"/>
              <a:t>Provably consistent</a:t>
            </a:r>
          </a:p>
          <a:p>
            <a:r>
              <a:rPr lang="en-US" i="1" dirty="0" smtClean="0"/>
              <a:t>cf.</a:t>
            </a:r>
            <a:r>
              <a:rPr lang="en-US" dirty="0" smtClean="0"/>
              <a:t> Friend of a Friend (</a:t>
            </a:r>
            <a:r>
              <a:rPr lang="en-US" dirty="0" err="1" smtClean="0"/>
              <a:t>Foaf</a:t>
            </a:r>
            <a:r>
              <a:rPr lang="en-US" dirty="0" smtClean="0"/>
              <a:t>)</a:t>
            </a:r>
          </a:p>
          <a:p>
            <a:pPr lvl="1"/>
            <a:r>
              <a:rPr lang="en-US" dirty="0" smtClean="0"/>
              <a:t>30+ classes, Dan </a:t>
            </a:r>
            <a:r>
              <a:rPr lang="en-US" dirty="0" err="1" smtClean="0"/>
              <a:t>Brickley</a:t>
            </a:r>
            <a:r>
              <a:rPr lang="en-US" dirty="0" smtClean="0"/>
              <a:t> and Libby Miller made it, maintained by consensus in a small community of developers</a:t>
            </a:r>
          </a:p>
          <a:p>
            <a:pPr lvl="2"/>
            <a:r>
              <a:rPr lang="en-US" dirty="0" smtClean="0"/>
              <a:t>Violates DL rules (</a:t>
            </a:r>
            <a:r>
              <a:rPr lang="en-US" dirty="0" err="1" smtClean="0"/>
              <a:t>undecidable</a:t>
            </a:r>
            <a:r>
              <a:rPr lang="en-US" dirty="0" smtClean="0"/>
              <a:t>)</a:t>
            </a:r>
          </a:p>
          <a:p>
            <a:pPr lvl="2"/>
            <a:r>
              <a:rPr lang="en-US" dirty="0" smtClean="0"/>
              <a:t>Used inconsistently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dirty="0" smtClean="0"/>
              <a:t>With Different Costs/Commitments</a:t>
            </a:r>
          </a:p>
        </p:txBody>
      </p:sp>
      <p:sp>
        <p:nvSpPr>
          <p:cNvPr id="13315" name="Rectangle 3"/>
          <p:cNvSpPr>
            <a:spLocks noGrp="1"/>
          </p:cNvSpPr>
          <p:nvPr>
            <p:ph idx="1"/>
          </p:nvPr>
        </p:nvSpPr>
        <p:spPr/>
        <p:txBody>
          <a:bodyPr/>
          <a:lstStyle/>
          <a:p>
            <a:r>
              <a:rPr lang="en-US" smtClean="0"/>
              <a:t>NCBI Oncology Ontology </a:t>
            </a:r>
          </a:p>
          <a:p>
            <a:pPr lvl="1"/>
            <a:r>
              <a:rPr lang="en-US" smtClean="0"/>
              <a:t>High use in medical community</a:t>
            </a:r>
          </a:p>
          <a:p>
            <a:pPr lvl="1"/>
            <a:r>
              <a:rPr lang="en-US" smtClean="0"/>
              <a:t>High cost for specific representational need</a:t>
            </a:r>
          </a:p>
          <a:p>
            <a:pPr lvl="1"/>
            <a:r>
              <a:rPr lang="en-US" smtClean="0"/>
              <a:t>Not much data on the web</a:t>
            </a:r>
          </a:p>
          <a:p>
            <a:r>
              <a:rPr lang="en-US" smtClean="0"/>
              <a:t>FOAF</a:t>
            </a:r>
          </a:p>
          <a:p>
            <a:pPr lvl="1"/>
            <a:r>
              <a:rPr lang="en-US" smtClean="0"/>
              <a:t>~60M Foaf people (not necessarily distinct individuals) </a:t>
            </a:r>
          </a:p>
          <a:p>
            <a:pPr lvl="1"/>
            <a:r>
              <a:rPr lang="en-US" smtClean="0"/>
              <a:t>Used by a number of large providers</a:t>
            </a:r>
          </a:p>
          <a:p>
            <a:pPr lvl="2"/>
            <a:r>
              <a:rPr lang="en-US" smtClean="0"/>
              <a:t>If you use LiveJournal, you have a FOAF file</a:t>
            </a:r>
          </a:p>
          <a:p>
            <a:pPr lvl="3"/>
            <a:r>
              <a:rPr lang="en-US" smtClean="0"/>
              <a:t>Also flickr, ecademy, tribe, joost, …</a:t>
            </a:r>
          </a:p>
          <a:p>
            <a:pPr lvl="3"/>
            <a:r>
              <a:rPr lang="en-US" smtClean="0"/>
              <a:t>And you can export Foaf from Facebook and many other social networking sites</a:t>
            </a:r>
          </a:p>
          <a:p>
            <a:pPr lvl="1"/>
            <a:r>
              <a:rPr lang="en-US" smtClean="0"/>
              <a:t>Becoming de facto standard for open social networking</a:t>
            </a:r>
          </a:p>
          <a:p>
            <a:pPr lvl="2"/>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mtClean="0"/>
              <a:t>Why?</a:t>
            </a:r>
          </a:p>
        </p:txBody>
      </p:sp>
      <p:sp>
        <p:nvSpPr>
          <p:cNvPr id="14339" name="Rectangle 3"/>
          <p:cNvSpPr>
            <a:spLocks noGrp="1"/>
          </p:cNvSpPr>
          <p:nvPr>
            <p:ph idx="1"/>
          </p:nvPr>
        </p:nvSpPr>
        <p:spPr>
          <a:xfrm>
            <a:off x="507868" y="1412875"/>
            <a:ext cx="11173090" cy="4321183"/>
          </a:xfrm>
        </p:spPr>
        <p:txBody>
          <a:bodyPr/>
          <a:lstStyle/>
          <a:p>
            <a:r>
              <a:rPr lang="en-US" sz="2800" dirty="0" smtClean="0"/>
              <a:t>CLAIM SET 1: Formal properties</a:t>
            </a:r>
          </a:p>
          <a:p>
            <a:pPr lvl="1"/>
            <a:r>
              <a:rPr lang="en-US" sz="2400" dirty="0" smtClean="0"/>
              <a:t>Based on a decidable subset of KR</a:t>
            </a:r>
          </a:p>
          <a:p>
            <a:pPr lvl="2"/>
            <a:r>
              <a:rPr lang="en-US" sz="2000" dirty="0" smtClean="0"/>
              <a:t>Description logics</a:t>
            </a:r>
          </a:p>
          <a:p>
            <a:pPr lvl="1"/>
            <a:r>
              <a:rPr lang="en-US" sz="2400" dirty="0" smtClean="0"/>
              <a:t>For which much scaling research has been happening</a:t>
            </a:r>
          </a:p>
          <a:p>
            <a:pPr lvl="2"/>
            <a:r>
              <a:rPr lang="en-US" sz="2000" i="1" dirty="0" smtClean="0"/>
              <a:t>Ca. 2000 - 10,000 axioms, no facts, 1 day</a:t>
            </a:r>
          </a:p>
          <a:p>
            <a:pPr lvl="2"/>
            <a:r>
              <a:rPr lang="en-US" sz="2000" i="1" dirty="0" smtClean="0"/>
              <a:t>Ca. 2008 - 50,000 axioms, million facts, 10 min.</a:t>
            </a:r>
          </a:p>
          <a:p>
            <a:pPr lvl="3"/>
            <a:r>
              <a:rPr lang="en-US" sz="2000" dirty="0" smtClean="0"/>
              <a:t>Not just faster computers (but Moore's Law helps), significant research into optimization, "average case"</a:t>
            </a:r>
          </a:p>
          <a:p>
            <a:pPr lvl="3"/>
            <a:r>
              <a:rPr lang="en-US" sz="2000" dirty="0" smtClean="0"/>
              <a:t>Moving to parallel (Web server)</a:t>
            </a:r>
          </a:p>
          <a:p>
            <a:pPr lvl="1"/>
            <a:r>
              <a:rPr lang="en-US" sz="2400" dirty="0" smtClean="0"/>
              <a:t>With some new ways of linking to larger data sets</a:t>
            </a:r>
          </a:p>
          <a:p>
            <a:pPr lvl="2"/>
            <a:r>
              <a:rPr lang="en-US" sz="2000" dirty="0" smtClean="0"/>
              <a:t>SHER, IBM, "reduced </a:t>
            </a:r>
            <a:r>
              <a:rPr lang="en-US" sz="2000" dirty="0" err="1" smtClean="0"/>
              <a:t>Abox</a:t>
            </a:r>
            <a:r>
              <a:rPr lang="en-US" sz="2000" dirty="0" smtClean="0"/>
              <a:t>"</a:t>
            </a:r>
          </a:p>
          <a:p>
            <a:pPr lvl="2"/>
            <a:r>
              <a:rPr lang="en-US" sz="2000" dirty="0" smtClean="0"/>
              <a:t>OWL-Prime, Oracle, "materialized views"</a:t>
            </a:r>
          </a:p>
        </p:txBody>
      </p:sp>
      <p:sp>
        <p:nvSpPr>
          <p:cNvPr id="14340" name="Text Box 4"/>
          <p:cNvSpPr txBox="1">
            <a:spLocks noChangeArrowheads="1"/>
          </p:cNvSpPr>
          <p:nvPr/>
        </p:nvSpPr>
        <p:spPr bwMode="auto">
          <a:xfrm>
            <a:off x="3202781" y="6096000"/>
            <a:ext cx="5783263" cy="461963"/>
          </a:xfrm>
          <a:prstGeom prst="rect">
            <a:avLst/>
          </a:prstGeom>
          <a:solidFill>
            <a:schemeClr val="accent1"/>
          </a:solidFill>
          <a:ln w="9525">
            <a:solidFill>
              <a:schemeClr val="tx1"/>
            </a:solidFill>
            <a:miter lim="800000"/>
            <a:headEnd/>
            <a:tailEnd/>
          </a:ln>
        </p:spPr>
        <p:txBody>
          <a:bodyPr wrap="none">
            <a:spAutoFit/>
          </a:bodyPr>
          <a:lstStyle/>
          <a:p>
            <a:r>
              <a:rPr lang="en-US" dirty="0">
                <a:solidFill>
                  <a:schemeClr val="bg1"/>
                </a:solidFill>
              </a:rPr>
              <a:t>In this view OWL is a formal KR standard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rad-dur"/>
          <p:cNvPicPr>
            <a:picLocks noChangeAspect="1" noChangeArrowheads="1"/>
          </p:cNvPicPr>
          <p:nvPr/>
        </p:nvPicPr>
        <p:blipFill>
          <a:blip r:embed="rId3"/>
          <a:srcRect/>
          <a:stretch>
            <a:fillRect/>
          </a:stretch>
        </p:blipFill>
        <p:spPr bwMode="auto">
          <a:xfrm>
            <a:off x="528638" y="1417638"/>
            <a:ext cx="4779963" cy="4495800"/>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
        <p:nvSpPr>
          <p:cNvPr id="15363" name="Rectangle 3"/>
          <p:cNvSpPr>
            <a:spLocks noGrp="1"/>
          </p:cNvSpPr>
          <p:nvPr>
            <p:ph type="title"/>
          </p:nvPr>
        </p:nvSpPr>
        <p:spPr/>
        <p:txBody>
          <a:bodyPr/>
          <a:lstStyle/>
          <a:p>
            <a:r>
              <a:rPr lang="en-US" b="1" dirty="0" smtClean="0"/>
              <a:t>O</a:t>
            </a:r>
            <a:r>
              <a:rPr lang="en-US" dirty="0" smtClean="0"/>
              <a:t>ntology: the Formal KR view</a:t>
            </a:r>
          </a:p>
        </p:txBody>
      </p:sp>
      <p:sp>
        <p:nvSpPr>
          <p:cNvPr id="15364" name="Rectangle 4"/>
          <p:cNvSpPr>
            <a:spLocks noGrp="1"/>
          </p:cNvSpPr>
          <p:nvPr>
            <p:ph type="body" sz="half" idx="2"/>
          </p:nvPr>
        </p:nvSpPr>
        <p:spPr>
          <a:xfrm>
            <a:off x="6200219" y="1420813"/>
            <a:ext cx="5480739" cy="3379387"/>
          </a:xfrm>
        </p:spPr>
        <p:txBody>
          <a:bodyPr/>
          <a:lstStyle/>
          <a:p>
            <a:r>
              <a:rPr lang="en-US" b="1" dirty="0" smtClean="0"/>
              <a:t>O</a:t>
            </a:r>
            <a:r>
              <a:rPr lang="en-US" dirty="0" smtClean="0"/>
              <a:t>ntology as </a:t>
            </a:r>
            <a:r>
              <a:rPr lang="en-US" dirty="0" err="1" smtClean="0"/>
              <a:t>Barad-Dur</a:t>
            </a:r>
            <a:r>
              <a:rPr lang="en-US" dirty="0" smtClean="0"/>
              <a:t> (</a:t>
            </a:r>
            <a:r>
              <a:rPr lang="en-US" dirty="0" err="1" smtClean="0"/>
              <a:t>Sauron's</a:t>
            </a:r>
            <a:r>
              <a:rPr lang="en-US" dirty="0" smtClean="0"/>
              <a:t> tower):</a:t>
            </a:r>
          </a:p>
          <a:p>
            <a:pPr lvl="1"/>
            <a:r>
              <a:rPr lang="en-US" dirty="0" smtClean="0"/>
              <a:t>Extremely powerful!</a:t>
            </a:r>
          </a:p>
          <a:p>
            <a:pPr lvl="1"/>
            <a:endParaRPr lang="en-US" dirty="0" smtClean="0"/>
          </a:p>
          <a:p>
            <a:pPr lvl="1"/>
            <a:r>
              <a:rPr lang="en-US" dirty="0" smtClean="0"/>
              <a:t>Patrolled by </a:t>
            </a:r>
            <a:r>
              <a:rPr lang="en-US" dirty="0" err="1" smtClean="0"/>
              <a:t>Orcs</a:t>
            </a:r>
            <a:endParaRPr lang="en-US" dirty="0" smtClean="0"/>
          </a:p>
          <a:p>
            <a:pPr lvl="2"/>
            <a:r>
              <a:rPr lang="en-US" dirty="0" smtClean="0"/>
              <a:t>Let one little hobbit in, and the whole thing could come crashing down</a:t>
            </a:r>
          </a:p>
        </p:txBody>
      </p:sp>
      <p:sp>
        <p:nvSpPr>
          <p:cNvPr id="15365" name="Line 6"/>
          <p:cNvSpPr>
            <a:spLocks noChangeShapeType="1"/>
          </p:cNvSpPr>
          <p:nvPr/>
        </p:nvSpPr>
        <p:spPr bwMode="auto">
          <a:xfrm>
            <a:off x="9750425" y="3962400"/>
            <a:ext cx="1117600" cy="76200"/>
          </a:xfrm>
          <a:prstGeom prst="line">
            <a:avLst/>
          </a:prstGeom>
          <a:noFill/>
          <a:ln w="28575">
            <a:solidFill>
              <a:schemeClr val="bg1"/>
            </a:solidFill>
            <a:round/>
            <a:headEnd/>
            <a:tailEnd/>
          </a:ln>
        </p:spPr>
        <p:txBody>
          <a:bodyPr wrap="none" anchor="ctr"/>
          <a:lstStyle/>
          <a:p>
            <a:endParaRPr lang="en-US"/>
          </a:p>
        </p:txBody>
      </p:sp>
      <p:sp>
        <p:nvSpPr>
          <p:cNvPr id="15366" name="Text Box 7"/>
          <p:cNvSpPr txBox="1">
            <a:spLocks noChangeArrowheads="1"/>
          </p:cNvSpPr>
          <p:nvPr/>
        </p:nvSpPr>
        <p:spPr bwMode="auto">
          <a:xfrm>
            <a:off x="10625137" y="3505200"/>
            <a:ext cx="1260475" cy="307975"/>
          </a:xfrm>
          <a:prstGeom prst="rect">
            <a:avLst/>
          </a:prstGeom>
          <a:noFill/>
          <a:ln w="9525">
            <a:noFill/>
            <a:miter lim="800000"/>
            <a:headEnd/>
            <a:tailEnd/>
          </a:ln>
        </p:spPr>
        <p:txBody>
          <a:bodyPr wrap="none">
            <a:spAutoFit/>
          </a:bodyPr>
          <a:lstStyle/>
          <a:p>
            <a:r>
              <a:rPr lang="en-US" sz="1400" dirty="0">
                <a:solidFill>
                  <a:schemeClr val="bg1"/>
                </a:solidFill>
              </a:rPr>
              <a:t>inconsistency</a:t>
            </a:r>
          </a:p>
        </p:txBody>
      </p:sp>
      <p:sp>
        <p:nvSpPr>
          <p:cNvPr id="15367" name="Line 8"/>
          <p:cNvSpPr>
            <a:spLocks noChangeShapeType="1"/>
          </p:cNvSpPr>
          <p:nvPr/>
        </p:nvSpPr>
        <p:spPr bwMode="auto">
          <a:xfrm flipH="1" flipV="1">
            <a:off x="7415213" y="3581400"/>
            <a:ext cx="3148012" cy="76200"/>
          </a:xfrm>
          <a:prstGeom prst="line">
            <a:avLst/>
          </a:prstGeom>
          <a:noFill/>
          <a:ln w="28575">
            <a:solidFill>
              <a:schemeClr val="bg1"/>
            </a:solidFill>
            <a:round/>
            <a:headEnd/>
            <a:tailEnd/>
          </a:ln>
        </p:spPr>
        <p:txBody>
          <a:bodyPr wrap="none" anchor="ctr"/>
          <a:lstStyle/>
          <a:p>
            <a:endParaRPr lang="en-US"/>
          </a:p>
        </p:txBody>
      </p:sp>
      <p:sp>
        <p:nvSpPr>
          <p:cNvPr id="15368" name="Text Box 9"/>
          <p:cNvSpPr txBox="1">
            <a:spLocks noChangeArrowheads="1"/>
          </p:cNvSpPr>
          <p:nvPr/>
        </p:nvSpPr>
        <p:spPr bwMode="auto">
          <a:xfrm>
            <a:off x="9066212" y="3048000"/>
            <a:ext cx="1925637" cy="307975"/>
          </a:xfrm>
          <a:prstGeom prst="rect">
            <a:avLst/>
          </a:prstGeom>
          <a:noFill/>
          <a:ln w="9525">
            <a:noFill/>
            <a:miter lim="800000"/>
            <a:headEnd/>
            <a:tailEnd/>
          </a:ln>
        </p:spPr>
        <p:txBody>
          <a:bodyPr wrap="none">
            <a:spAutoFit/>
          </a:bodyPr>
          <a:lstStyle/>
          <a:p>
            <a:r>
              <a:rPr lang="en-US" sz="1400" dirty="0">
                <a:solidFill>
                  <a:schemeClr val="bg1"/>
                </a:solidFill>
              </a:rPr>
              <a:t>Decidable Logic basis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noFill/>
        </p:spPr>
        <p:txBody>
          <a:bodyPr/>
          <a:lstStyle/>
          <a:p>
            <a:pPr eaLnBrk="1" hangingPunct="1"/>
            <a:r>
              <a:rPr lang="en-US" dirty="0" smtClean="0"/>
              <a:t>Inconsistency is the Bane of this view</a:t>
            </a:r>
          </a:p>
        </p:txBody>
      </p:sp>
      <p:pic>
        <p:nvPicPr>
          <p:cNvPr id="16387" name="Picture 3" descr="Swoop-debug"/>
          <p:cNvPicPr>
            <a:picLocks noChangeAspect="1" noChangeArrowheads="1"/>
          </p:cNvPicPr>
          <p:nvPr/>
        </p:nvPicPr>
        <p:blipFill>
          <a:blip r:embed="rId3"/>
          <a:stretch>
            <a:fillRect/>
          </a:stretch>
        </p:blipFill>
        <p:spPr bwMode="auto">
          <a:xfrm>
            <a:off x="1657341" y="1143000"/>
            <a:ext cx="8874144" cy="5382775"/>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
        <p:nvSpPr>
          <p:cNvPr id="16388" name="Text Box 4"/>
          <p:cNvSpPr txBox="1">
            <a:spLocks noChangeArrowheads="1"/>
          </p:cNvSpPr>
          <p:nvPr/>
        </p:nvSpPr>
        <p:spPr bwMode="auto">
          <a:xfrm>
            <a:off x="7847012" y="2209800"/>
            <a:ext cx="3554412" cy="1196975"/>
          </a:xfrm>
          <a:prstGeom prst="rect">
            <a:avLst/>
          </a:prstGeom>
          <a:noFill/>
          <a:ln w="9525">
            <a:solidFill>
              <a:schemeClr val="bg1"/>
            </a:solidFill>
            <a:miter lim="800000"/>
            <a:headEnd/>
            <a:tailEnd/>
          </a:ln>
        </p:spPr>
        <p:txBody>
          <a:bodyPr>
            <a:spAutoFit/>
          </a:bodyPr>
          <a:lstStyle/>
          <a:p>
            <a:pPr>
              <a:spcBef>
                <a:spcPct val="50000"/>
              </a:spcBef>
            </a:pPr>
            <a:r>
              <a:rPr lang="en-US">
                <a:solidFill>
                  <a:schemeClr val="bg1"/>
                </a:solidFill>
              </a:rPr>
              <a:t>1537 classes, </a:t>
            </a:r>
            <a:br>
              <a:rPr lang="en-US">
                <a:solidFill>
                  <a:schemeClr val="bg1"/>
                </a:solidFill>
              </a:rPr>
            </a:br>
            <a:r>
              <a:rPr lang="en-US">
                <a:solidFill>
                  <a:schemeClr val="bg1"/>
                </a:solidFill>
              </a:rPr>
              <a:t>  1 modeling error</a:t>
            </a:r>
            <a:br>
              <a:rPr lang="en-US">
                <a:solidFill>
                  <a:schemeClr val="bg1"/>
                </a:solidFill>
              </a:rPr>
            </a:br>
            <a:r>
              <a:rPr lang="en-US">
                <a:solidFill>
                  <a:schemeClr val="bg1"/>
                </a:solidFill>
              </a:rPr>
              <a:t>       = failure!</a:t>
            </a:r>
          </a:p>
        </p:txBody>
      </p:sp>
      <p:sp>
        <p:nvSpPr>
          <p:cNvPr id="16389" name="Line 5"/>
          <p:cNvSpPr>
            <a:spLocks noChangeShapeType="1"/>
          </p:cNvSpPr>
          <p:nvPr/>
        </p:nvSpPr>
        <p:spPr bwMode="auto">
          <a:xfrm flipH="1">
            <a:off x="4646612" y="3276600"/>
            <a:ext cx="3276600" cy="457200"/>
          </a:xfrm>
          <a:prstGeom prst="line">
            <a:avLst/>
          </a:prstGeom>
          <a:noFill/>
          <a:ln w="19050">
            <a:solidFill>
              <a:schemeClr val="bg1"/>
            </a:solidFill>
            <a:round/>
            <a:headEnd/>
            <a:tailEnd type="triangle" w="med" len="med"/>
          </a:ln>
        </p:spPr>
        <p:txBody>
          <a:bodyPr wrap="none" anchor="ctr"/>
          <a:lstStyle/>
          <a:p>
            <a:endParaRPr lang="en-US"/>
          </a:p>
        </p:txBody>
      </p:sp>
      <p:sp>
        <p:nvSpPr>
          <p:cNvPr id="16390" name="Text Box 6"/>
          <p:cNvSpPr txBox="1">
            <a:spLocks noChangeArrowheads="1"/>
          </p:cNvSpPr>
          <p:nvPr/>
        </p:nvSpPr>
        <p:spPr bwMode="auto">
          <a:xfrm>
            <a:off x="8532812" y="6477000"/>
            <a:ext cx="1528762" cy="307975"/>
          </a:xfrm>
          <a:prstGeom prst="rect">
            <a:avLst/>
          </a:prstGeom>
          <a:noFill/>
          <a:ln w="9525">
            <a:solidFill>
              <a:schemeClr val="bg1"/>
            </a:solidFill>
            <a:miter lim="800000"/>
            <a:headEnd/>
            <a:tailEnd/>
          </a:ln>
        </p:spPr>
        <p:txBody>
          <a:bodyPr wrap="none">
            <a:spAutoFit/>
          </a:bodyPr>
          <a:lstStyle/>
          <a:p>
            <a:r>
              <a:rPr lang="en-US" sz="1400" dirty="0">
                <a:solidFill>
                  <a:schemeClr val="bg1"/>
                </a:solidFill>
              </a:rPr>
              <a:t>(Swoop w/Pellet)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dirty="0" smtClean="0"/>
              <a:t>The Argument For this is Often Compelling </a:t>
            </a:r>
          </a:p>
        </p:txBody>
      </p:sp>
      <p:sp>
        <p:nvSpPr>
          <p:cNvPr id="17411" name="Rectangle 3"/>
          <p:cNvSpPr>
            <a:spLocks noGrp="1"/>
          </p:cNvSpPr>
          <p:nvPr>
            <p:ph type="body" sz="half" idx="4294967295"/>
          </p:nvPr>
        </p:nvSpPr>
        <p:spPr>
          <a:xfrm>
            <a:off x="6094413" y="1524000"/>
            <a:ext cx="5891212" cy="387350"/>
          </a:xfrm>
        </p:spPr>
        <p:txBody>
          <a:bodyPr/>
          <a:lstStyle/>
          <a:p>
            <a:pPr eaLnBrk="1" hangingPunct="1">
              <a:buNone/>
            </a:pPr>
            <a:r>
              <a:rPr lang="en-US" sz="2800" dirty="0" smtClean="0"/>
              <a:t>When "</a:t>
            </a:r>
            <a:r>
              <a:rPr lang="en-US" sz="2800" dirty="0" err="1" smtClean="0"/>
              <a:t>folksonomy</a:t>
            </a:r>
            <a:r>
              <a:rPr lang="en-US" sz="2800" dirty="0" smtClean="0"/>
              <a:t>" isn't enough…</a:t>
            </a:r>
          </a:p>
        </p:txBody>
      </p:sp>
      <p:pic>
        <p:nvPicPr>
          <p:cNvPr id="17412" name="Picture 4" descr="flickr-protein"/>
          <p:cNvPicPr>
            <a:picLocks noChangeAspect="1" noChangeArrowheads="1"/>
          </p:cNvPicPr>
          <p:nvPr/>
        </p:nvPicPr>
        <p:blipFill>
          <a:blip r:embed="rId3"/>
          <a:stretch>
            <a:fillRect/>
          </a:stretch>
        </p:blipFill>
        <p:spPr bwMode="auto">
          <a:xfrm>
            <a:off x="912812" y="1417638"/>
            <a:ext cx="4087368" cy="4572000"/>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pic>
        <p:nvPicPr>
          <p:cNvPr id="17413" name="Picture 5" descr="bioCentral1DCU"/>
          <p:cNvPicPr>
            <a:picLocks noChangeAspect="1" noChangeArrowheads="1"/>
          </p:cNvPicPr>
          <p:nvPr/>
        </p:nvPicPr>
        <p:blipFill>
          <a:blip r:embed="rId4"/>
          <a:stretch>
            <a:fillRect/>
          </a:stretch>
        </p:blipFill>
        <p:spPr bwMode="auto">
          <a:xfrm>
            <a:off x="6780212" y="2209800"/>
            <a:ext cx="3919546" cy="3656012"/>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
        <p:nvSpPr>
          <p:cNvPr id="17414" name="Text Box 6"/>
          <p:cNvSpPr txBox="1">
            <a:spLocks noChangeArrowheads="1"/>
          </p:cNvSpPr>
          <p:nvPr/>
        </p:nvSpPr>
        <p:spPr bwMode="auto">
          <a:xfrm>
            <a:off x="2589213" y="6172200"/>
            <a:ext cx="7010400" cy="461665"/>
          </a:xfrm>
          <a:prstGeom prst="rect">
            <a:avLst/>
          </a:prstGeom>
          <a:solidFill>
            <a:srgbClr val="FFFBC5"/>
          </a:solidFill>
          <a:ln w="9525">
            <a:noFill/>
            <a:miter lim="800000"/>
            <a:headEnd/>
            <a:tailEnd/>
          </a:ln>
        </p:spPr>
        <p:txBody>
          <a:bodyPr wrap="square">
            <a:spAutoFit/>
          </a:bodyPr>
          <a:lstStyle/>
          <a:p>
            <a:pPr algn="ctr"/>
            <a:r>
              <a:rPr lang="en-US" dirty="0">
                <a:solidFill>
                  <a:schemeClr val="bg1"/>
                </a:solidFill>
              </a:rPr>
              <a:t>Which one do you want </a:t>
            </a:r>
            <a:r>
              <a:rPr lang="en-US" i="1" dirty="0">
                <a:solidFill>
                  <a:schemeClr val="bg1"/>
                </a:solidFill>
              </a:rPr>
              <a:t>your</a:t>
            </a:r>
            <a:r>
              <a:rPr lang="en-US" dirty="0">
                <a:solidFill>
                  <a:schemeClr val="bg1"/>
                </a:solidFill>
              </a:rPr>
              <a:t> </a:t>
            </a:r>
            <a:r>
              <a:rPr lang="en-US" dirty="0" smtClean="0">
                <a:solidFill>
                  <a:schemeClr val="bg1"/>
                </a:solidFill>
              </a:rPr>
              <a:t> doctor </a:t>
            </a:r>
            <a:r>
              <a:rPr lang="en-US" dirty="0">
                <a:solidFill>
                  <a:schemeClr val="bg1"/>
                </a:solidFill>
              </a:rPr>
              <a:t>to use?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515938" y="228600"/>
            <a:ext cx="11164887" cy="665163"/>
          </a:xfrm>
          <a:noFill/>
        </p:spPr>
        <p:txBody>
          <a:bodyPr/>
          <a:lstStyle/>
          <a:p>
            <a:pPr eaLnBrk="1" hangingPunct="1"/>
            <a:r>
              <a:rPr lang="en-US" dirty="0" smtClean="0"/>
              <a:t>Goal: Reasoning over (Enterprise) data</a:t>
            </a:r>
          </a:p>
        </p:txBody>
      </p:sp>
      <p:sp>
        <p:nvSpPr>
          <p:cNvPr id="18435" name="Rectangle 3"/>
          <p:cNvSpPr>
            <a:spLocks noGrp="1"/>
          </p:cNvSpPr>
          <p:nvPr>
            <p:ph idx="1"/>
          </p:nvPr>
        </p:nvSpPr>
        <p:spPr>
          <a:xfrm>
            <a:off x="515938" y="1420813"/>
            <a:ext cx="11164887" cy="4360862"/>
          </a:xfrm>
        </p:spPr>
        <p:txBody>
          <a:bodyPr/>
          <a:lstStyle/>
          <a:p>
            <a:pPr eaLnBrk="1" hangingPunct="1"/>
            <a:r>
              <a:rPr lang="en-US" sz="2400" dirty="0" smtClean="0"/>
              <a:t>Formal modeling finds its use cases in verticals and enterprises</a:t>
            </a:r>
          </a:p>
          <a:p>
            <a:pPr lvl="1" eaLnBrk="1" hangingPunct="1"/>
            <a:r>
              <a:rPr lang="en-US" sz="2000" dirty="0" smtClean="0"/>
              <a:t>Where the vocabulary can be controlled</a:t>
            </a:r>
          </a:p>
          <a:p>
            <a:pPr lvl="1" eaLnBrk="1" hangingPunct="1"/>
            <a:r>
              <a:rPr lang="en-US" sz="2000" dirty="0" smtClean="0"/>
              <a:t>Where finding things in the data is important</a:t>
            </a:r>
          </a:p>
          <a:p>
            <a:pPr eaLnBrk="1" hangingPunct="1"/>
            <a:r>
              <a:rPr lang="en-US" sz="2400" dirty="0" smtClean="0"/>
              <a:t>Example</a:t>
            </a:r>
          </a:p>
          <a:p>
            <a:pPr lvl="1" eaLnBrk="1" hangingPunct="1"/>
            <a:r>
              <a:rPr lang="en-US" sz="2000" dirty="0" smtClean="0"/>
              <a:t>Drug discovery from data</a:t>
            </a:r>
          </a:p>
          <a:p>
            <a:pPr lvl="2" eaLnBrk="1" hangingPunct="1"/>
            <a:r>
              <a:rPr lang="en-US" sz="1800" b="1" dirty="0" smtClean="0"/>
              <a:t>Model</a:t>
            </a:r>
            <a:r>
              <a:rPr lang="en-US" sz="1800" dirty="0" smtClean="0"/>
              <a:t> the molecule (site, chemical properties, etc) as </a:t>
            </a:r>
            <a:r>
              <a:rPr lang="en-US" sz="1800" b="1" dirty="0" smtClean="0"/>
              <a:t>faithfully</a:t>
            </a:r>
            <a:r>
              <a:rPr lang="en-US" sz="1800" dirty="0" smtClean="0"/>
              <a:t> and expressively as possible</a:t>
            </a:r>
          </a:p>
          <a:p>
            <a:pPr lvl="2" eaLnBrk="1" hangingPunct="1"/>
            <a:r>
              <a:rPr lang="en-US" sz="1800" dirty="0" smtClean="0"/>
              <a:t>Use "Realization" to categorize data assets against the ontology</a:t>
            </a:r>
          </a:p>
          <a:p>
            <a:pPr lvl="3" eaLnBrk="1" hangingPunct="1"/>
            <a:r>
              <a:rPr lang="en-US" sz="1800" b="1" dirty="0" smtClean="0"/>
              <a:t>Bad or missed answers are money down the drain</a:t>
            </a:r>
            <a:endParaRPr lang="en-US" sz="1800" dirty="0" smtClean="0"/>
          </a:p>
          <a:p>
            <a:pPr eaLnBrk="1" hangingPunct="1"/>
            <a:r>
              <a:rPr lang="en-US" sz="2400" dirty="0" smtClean="0"/>
              <a:t>But the modeling is very expensive and the return on investment must be </a:t>
            </a:r>
            <a:br>
              <a:rPr lang="en-US" sz="2400" dirty="0" smtClean="0"/>
            </a:br>
            <a:r>
              <a:rPr lang="en-US" sz="2400" dirty="0" smtClean="0"/>
              <a:t>very high!</a:t>
            </a:r>
          </a:p>
          <a:p>
            <a:pPr lvl="1" eaLnBrk="1" hangingPunct="1"/>
            <a:r>
              <a:rPr lang="en-US" sz="2000" dirty="0" smtClean="0"/>
              <a:t>Which is part of why the "expert systems revolution" wasn't one</a:t>
            </a:r>
          </a:p>
          <a:p>
            <a:pPr lvl="1" eaLnBrk="1" hangingPunct="1"/>
            <a:r>
              <a:rPr lang="en-US" sz="2000" dirty="0" smtClean="0"/>
              <a:t>Became part of the technology tool kit, a useful niche in the programming pantheon, but didn't change the world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smtClean="0"/>
              <a:t>The Alternative View</a:t>
            </a:r>
            <a:endParaRPr lang="en-US" dirty="0" smtClean="0"/>
          </a:p>
        </p:txBody>
      </p:sp>
      <p:sp>
        <p:nvSpPr>
          <p:cNvPr id="19459" name="Rectangle 3"/>
          <p:cNvSpPr>
            <a:spLocks noGrp="1"/>
          </p:cNvSpPr>
          <p:nvPr>
            <p:ph idx="1"/>
          </p:nvPr>
        </p:nvSpPr>
        <p:spPr>
          <a:xfrm>
            <a:off x="507868" y="1412875"/>
            <a:ext cx="11173090" cy="4789003"/>
          </a:xfrm>
        </p:spPr>
        <p:txBody>
          <a:bodyPr/>
          <a:lstStyle/>
          <a:p>
            <a:r>
              <a:rPr lang="en-US" sz="2800" dirty="0" smtClean="0"/>
              <a:t>OWL is based on RDF, a language designed for the (Semantic) Web</a:t>
            </a:r>
          </a:p>
          <a:p>
            <a:pPr lvl="1"/>
            <a:r>
              <a:rPr lang="en-US" sz="2400" dirty="0" smtClean="0"/>
              <a:t>Built with Web architecture in mind</a:t>
            </a:r>
          </a:p>
          <a:p>
            <a:pPr lvl="2"/>
            <a:r>
              <a:rPr lang="en-US" sz="2000" dirty="0" smtClean="0"/>
              <a:t>Exploits Web infrastructure, respects W3C TAG recommendations</a:t>
            </a:r>
          </a:p>
          <a:p>
            <a:pPr lvl="3"/>
            <a:r>
              <a:rPr lang="en-US" sz="2000" dirty="0" smtClean="0"/>
              <a:t>Internationalization, accessibility, extensibility</a:t>
            </a:r>
          </a:p>
          <a:p>
            <a:pPr lvl="1"/>
            <a:r>
              <a:rPr lang="en-US" sz="2400" dirty="0" smtClean="0"/>
              <a:t>Fits the </a:t>
            </a:r>
            <a:r>
              <a:rPr lang="en-US" sz="2400" b="1" dirty="0" smtClean="0"/>
              <a:t>Web culture</a:t>
            </a:r>
          </a:p>
          <a:p>
            <a:pPr lvl="2"/>
            <a:r>
              <a:rPr lang="en-US" sz="2000" dirty="0" smtClean="0"/>
              <a:t>Open and extensible, supports communities of interest</a:t>
            </a:r>
          </a:p>
          <a:p>
            <a:pPr lvl="3"/>
            <a:r>
              <a:rPr lang="en-US" sz="2000" dirty="0" smtClean="0"/>
              <a:t>If you don't like my ontology, extend it, change it, or build your own</a:t>
            </a:r>
          </a:p>
          <a:p>
            <a:pPr lvl="2"/>
            <a:r>
              <a:rPr lang="en-US" sz="2000" dirty="0" smtClean="0"/>
              <a:t>Fits the Web application development paradigm</a:t>
            </a:r>
          </a:p>
          <a:p>
            <a:pPr lvl="3"/>
            <a:r>
              <a:rPr lang="en-US" sz="2000" dirty="0" smtClean="0"/>
              <a:t>Scales like "databases"</a:t>
            </a:r>
          </a:p>
          <a:p>
            <a:pPr lvl="1"/>
            <a:r>
              <a:rPr lang="en-US" sz="2400" dirty="0" smtClean="0"/>
              <a:t>With some new ways of linking to formal models</a:t>
            </a:r>
          </a:p>
          <a:p>
            <a:pPr lvl="2"/>
            <a:r>
              <a:rPr lang="en-US" sz="2000" dirty="0" smtClean="0"/>
              <a:t>Heavy use of a small amount of OWL </a:t>
            </a:r>
          </a:p>
          <a:p>
            <a:pPr lvl="2"/>
            <a:r>
              <a:rPr lang="en-US" sz="2000" dirty="0" smtClean="0"/>
              <a:t>Generally used "like it sounds" not like the formal model</a:t>
            </a:r>
          </a:p>
          <a:p>
            <a:pPr lvl="3"/>
            <a:r>
              <a:rPr lang="en-US" sz="2000" dirty="0" smtClean="0"/>
              <a:t>Example "</a:t>
            </a:r>
            <a:r>
              <a:rPr lang="en-US" sz="2000" dirty="0" err="1" smtClean="0"/>
              <a:t>owl:sameAs</a:t>
            </a:r>
            <a:r>
              <a:rPr lang="en-US" sz="2000" dirty="0" smtClean="0"/>
              <a:t>"  debate</a:t>
            </a:r>
          </a:p>
        </p:txBody>
      </p:sp>
      <p:sp>
        <p:nvSpPr>
          <p:cNvPr id="19460" name="Text Box 4"/>
          <p:cNvSpPr txBox="1">
            <a:spLocks noChangeArrowheads="1"/>
          </p:cNvSpPr>
          <p:nvPr/>
        </p:nvSpPr>
        <p:spPr bwMode="auto">
          <a:xfrm>
            <a:off x="3355181" y="6096000"/>
            <a:ext cx="5478463" cy="461963"/>
          </a:xfrm>
          <a:prstGeom prst="rect">
            <a:avLst/>
          </a:prstGeom>
          <a:solidFill>
            <a:schemeClr val="accent1"/>
          </a:solidFill>
          <a:ln w="9525">
            <a:solidFill>
              <a:schemeClr val="tx1"/>
            </a:solidFill>
            <a:miter lim="800000"/>
            <a:headEnd/>
            <a:tailEnd/>
          </a:ln>
        </p:spPr>
        <p:txBody>
          <a:bodyPr wrap="none">
            <a:spAutoFit/>
          </a:bodyPr>
          <a:lstStyle/>
          <a:p>
            <a:r>
              <a:rPr lang="en-US" dirty="0">
                <a:solidFill>
                  <a:schemeClr val="bg1"/>
                </a:solidFill>
              </a:rPr>
              <a:t>OWL is a "</a:t>
            </a:r>
            <a:r>
              <a:rPr lang="en-US" dirty="0" err="1">
                <a:solidFill>
                  <a:schemeClr val="bg1"/>
                </a:solidFill>
              </a:rPr>
              <a:t>webized</a:t>
            </a:r>
            <a:r>
              <a:rPr lang="en-US" dirty="0">
                <a:solidFill>
                  <a:schemeClr val="bg1"/>
                </a:solidFill>
              </a:rPr>
              <a:t>" ontology language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noFill/>
        </p:spPr>
        <p:txBody>
          <a:bodyPr/>
          <a:lstStyle/>
          <a:p>
            <a:pPr eaLnBrk="1" hangingPunct="1"/>
            <a:r>
              <a:rPr lang="en-US" smtClean="0">
                <a:solidFill>
                  <a:schemeClr val="bg1"/>
                </a:solidFill>
              </a:rPr>
              <a:t>Ontologies on the Web</a:t>
            </a:r>
          </a:p>
        </p:txBody>
      </p:sp>
      <p:sp>
        <p:nvSpPr>
          <p:cNvPr id="2051" name="Rectangle 3"/>
          <p:cNvSpPr>
            <a:spLocks noGrp="1"/>
          </p:cNvSpPr>
          <p:nvPr>
            <p:ph type="subTitle" idx="1"/>
          </p:nvPr>
        </p:nvSpPr>
        <p:spPr/>
        <p:txBody>
          <a:bodyPr/>
          <a:lstStyle/>
          <a:p>
            <a:pPr eaLnBrk="1" hangingPunct="1"/>
            <a:r>
              <a:rPr lang="en-US" smtClean="0"/>
              <a:t>Jim Hendler</a:t>
            </a:r>
          </a:p>
          <a:p>
            <a:pPr eaLnBrk="1" hangingPunct="1"/>
            <a:r>
              <a:rPr lang="en-US" smtClean="0"/>
              <a:t>RPI</a:t>
            </a:r>
          </a:p>
          <a:p>
            <a:pPr eaLnBrk="1" hangingPunct="1"/>
            <a:r>
              <a:rPr lang="en-US" smtClean="0"/>
              <a:t>http://www.cs.rpi.edu/~hendler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dirty="0" smtClean="0"/>
              <a:t>Goal: Create "Web 3.0"</a:t>
            </a:r>
          </a:p>
        </p:txBody>
      </p:sp>
      <p:sp>
        <p:nvSpPr>
          <p:cNvPr id="20483" name="Rectangle 3"/>
          <p:cNvSpPr>
            <a:spLocks noGrp="1"/>
          </p:cNvSpPr>
          <p:nvPr>
            <p:ph idx="1"/>
          </p:nvPr>
        </p:nvSpPr>
        <p:spPr/>
        <p:txBody>
          <a:bodyPr/>
          <a:lstStyle/>
          <a:p>
            <a:r>
              <a:rPr lang="en-US" smtClean="0"/>
              <a:t>"Data Web" approach finds its use cases in Web Applications (at Web scales)</a:t>
            </a:r>
          </a:p>
          <a:p>
            <a:pPr lvl="1"/>
            <a:r>
              <a:rPr lang="en-US" smtClean="0"/>
              <a:t>A lot of data, a little semantics</a:t>
            </a:r>
          </a:p>
          <a:p>
            <a:pPr lvl="1"/>
            <a:r>
              <a:rPr lang="en-US" smtClean="0"/>
              <a:t>Finding anything in the mess can be a win!</a:t>
            </a:r>
          </a:p>
          <a:p>
            <a:r>
              <a:rPr lang="en-US" smtClean="0"/>
              <a:t>Example</a:t>
            </a:r>
          </a:p>
          <a:p>
            <a:pPr lvl="1"/>
            <a:r>
              <a:rPr lang="en-US" smtClean="0"/>
              <a:t>Declare simple inferable relationships and apply, at scale, to large, heterogeneous data collections</a:t>
            </a:r>
          </a:p>
          <a:p>
            <a:pPr lvl="2"/>
            <a:r>
              <a:rPr lang="en-US" smtClean="0"/>
              <a:t>eg. Use InverseFunctional triangulation to find the entities that can be inferred to be the same</a:t>
            </a:r>
          </a:p>
          <a:p>
            <a:pPr lvl="3"/>
            <a:r>
              <a:rPr lang="en-US" smtClean="0"/>
              <a:t>These are "heuristics" not every answer must be right (qua Google) </a:t>
            </a:r>
          </a:p>
          <a:p>
            <a:pPr lvl="3"/>
            <a:r>
              <a:rPr lang="en-US" smtClean="0"/>
              <a:t>But remember time = money! </a:t>
            </a:r>
          </a:p>
          <a:p>
            <a:pPr lvl="2"/>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9547225" y="2667000"/>
            <a:ext cx="1727200" cy="2133600"/>
          </a:xfrm>
          <a:prstGeom prst="can">
            <a:avLst>
              <a:gd name="adj" fmla="val 41165"/>
            </a:avLst>
          </a:prstGeom>
          <a:solidFill>
            <a:schemeClr val="accent1"/>
          </a:solidFill>
          <a:ln w="9525">
            <a:solidFill>
              <a:schemeClr val="tx1"/>
            </a:solidFill>
            <a:round/>
            <a:headEnd/>
            <a:tailEnd/>
          </a:ln>
        </p:spPr>
        <p:txBody>
          <a:bodyPr wrap="none" anchor="ctr"/>
          <a:lstStyle/>
          <a:p>
            <a:pPr algn="ctr"/>
            <a:r>
              <a:rPr lang="en-US" sz="2000">
                <a:solidFill>
                  <a:schemeClr val="bg1"/>
                </a:solidFill>
              </a:rPr>
              <a:t>RDF</a:t>
            </a:r>
            <a:br>
              <a:rPr lang="en-US" sz="2000">
                <a:solidFill>
                  <a:schemeClr val="bg1"/>
                </a:solidFill>
              </a:rPr>
            </a:br>
            <a:r>
              <a:rPr lang="en-US" sz="2000">
                <a:solidFill>
                  <a:schemeClr val="bg1"/>
                </a:solidFill>
              </a:rPr>
              <a:t>Triple</a:t>
            </a:r>
            <a:br>
              <a:rPr lang="en-US" sz="2000">
                <a:solidFill>
                  <a:schemeClr val="bg1"/>
                </a:solidFill>
              </a:rPr>
            </a:br>
            <a:r>
              <a:rPr lang="en-US" sz="2000">
                <a:solidFill>
                  <a:schemeClr val="bg1"/>
                </a:solidFill>
              </a:rPr>
              <a:t>Store</a:t>
            </a:r>
            <a:endParaRPr lang="en-US">
              <a:solidFill>
                <a:schemeClr val="bg1"/>
              </a:solidFill>
            </a:endParaRPr>
          </a:p>
        </p:txBody>
      </p:sp>
      <p:sp>
        <p:nvSpPr>
          <p:cNvPr id="21507" name="AutoShape 3"/>
          <p:cNvSpPr>
            <a:spLocks noChangeArrowheads="1"/>
          </p:cNvSpPr>
          <p:nvPr/>
        </p:nvSpPr>
        <p:spPr bwMode="auto">
          <a:xfrm>
            <a:off x="5078413" y="2895600"/>
            <a:ext cx="2336800" cy="1828800"/>
          </a:xfrm>
          <a:prstGeom prst="hexagon">
            <a:avLst>
              <a:gd name="adj" fmla="val 25005"/>
              <a:gd name="vf" fmla="val 115470"/>
            </a:avLst>
          </a:prstGeom>
          <a:solidFill>
            <a:schemeClr val="accent1"/>
          </a:solidFill>
          <a:ln w="9525">
            <a:solidFill>
              <a:schemeClr val="tx1"/>
            </a:solidFill>
            <a:miter lim="800000"/>
            <a:headEnd/>
            <a:tailEnd/>
          </a:ln>
        </p:spPr>
        <p:txBody>
          <a:bodyPr wrap="none" anchor="ctr"/>
          <a:lstStyle/>
          <a:p>
            <a:pPr algn="ctr"/>
            <a:r>
              <a:rPr lang="en-US">
                <a:solidFill>
                  <a:schemeClr val="bg1"/>
                </a:solidFill>
              </a:rPr>
              <a:t>Dynamic</a:t>
            </a:r>
            <a:br>
              <a:rPr lang="en-US">
                <a:solidFill>
                  <a:schemeClr val="bg1"/>
                </a:solidFill>
              </a:rPr>
            </a:br>
            <a:r>
              <a:rPr lang="en-US">
                <a:solidFill>
                  <a:schemeClr val="bg1"/>
                </a:solidFill>
              </a:rPr>
              <a:t>Content</a:t>
            </a:r>
            <a:br>
              <a:rPr lang="en-US">
                <a:solidFill>
                  <a:schemeClr val="bg1"/>
                </a:solidFill>
              </a:rPr>
            </a:br>
            <a:r>
              <a:rPr lang="en-US">
                <a:solidFill>
                  <a:schemeClr val="bg1"/>
                </a:solidFill>
              </a:rPr>
              <a:t>Engine</a:t>
            </a:r>
          </a:p>
        </p:txBody>
      </p:sp>
      <p:sp>
        <p:nvSpPr>
          <p:cNvPr id="21508" name="Line 4"/>
          <p:cNvSpPr>
            <a:spLocks noChangeShapeType="1"/>
          </p:cNvSpPr>
          <p:nvPr/>
        </p:nvSpPr>
        <p:spPr bwMode="auto">
          <a:xfrm>
            <a:off x="2946400" y="3124200"/>
            <a:ext cx="2335213" cy="0"/>
          </a:xfrm>
          <a:prstGeom prst="line">
            <a:avLst/>
          </a:prstGeom>
          <a:noFill/>
          <a:ln w="38100">
            <a:solidFill>
              <a:schemeClr val="bg1"/>
            </a:solidFill>
            <a:round/>
            <a:headEnd/>
            <a:tailEnd type="triangle" w="med" len="med"/>
          </a:ln>
        </p:spPr>
        <p:txBody>
          <a:bodyPr wrap="none" anchor="ctr"/>
          <a:lstStyle/>
          <a:p>
            <a:endParaRPr lang="en-US"/>
          </a:p>
        </p:txBody>
      </p:sp>
      <p:sp>
        <p:nvSpPr>
          <p:cNvPr id="21509" name="Line 5"/>
          <p:cNvSpPr>
            <a:spLocks noChangeShapeType="1"/>
          </p:cNvSpPr>
          <p:nvPr/>
        </p:nvSpPr>
        <p:spPr bwMode="auto">
          <a:xfrm flipH="1">
            <a:off x="2844800" y="4343400"/>
            <a:ext cx="2335213" cy="0"/>
          </a:xfrm>
          <a:prstGeom prst="line">
            <a:avLst/>
          </a:prstGeom>
          <a:noFill/>
          <a:ln w="38100">
            <a:solidFill>
              <a:schemeClr val="bg1"/>
            </a:solidFill>
            <a:round/>
            <a:headEnd/>
            <a:tailEnd type="triangle" w="med" len="med"/>
          </a:ln>
        </p:spPr>
        <p:txBody>
          <a:bodyPr wrap="none" anchor="ctr"/>
          <a:lstStyle/>
          <a:p>
            <a:endParaRPr lang="en-US"/>
          </a:p>
        </p:txBody>
      </p:sp>
      <p:sp>
        <p:nvSpPr>
          <p:cNvPr id="21510" name="Text Box 6"/>
          <p:cNvSpPr txBox="1">
            <a:spLocks noChangeArrowheads="1"/>
          </p:cNvSpPr>
          <p:nvPr/>
        </p:nvSpPr>
        <p:spPr bwMode="auto">
          <a:xfrm>
            <a:off x="3249613" y="2727325"/>
            <a:ext cx="989012" cy="461963"/>
          </a:xfrm>
          <a:prstGeom prst="rect">
            <a:avLst/>
          </a:prstGeom>
          <a:noFill/>
          <a:ln w="9525">
            <a:noFill/>
            <a:miter lim="800000"/>
            <a:headEnd/>
            <a:tailEnd/>
          </a:ln>
        </p:spPr>
        <p:txBody>
          <a:bodyPr wrap="none">
            <a:spAutoFit/>
          </a:bodyPr>
          <a:lstStyle/>
          <a:p>
            <a:r>
              <a:rPr lang="en-US">
                <a:solidFill>
                  <a:schemeClr val="bg1"/>
                </a:solidFill>
              </a:rPr>
              <a:t>HTTP</a:t>
            </a:r>
          </a:p>
        </p:txBody>
      </p:sp>
      <p:sp>
        <p:nvSpPr>
          <p:cNvPr id="21511" name="Text Box 7"/>
          <p:cNvSpPr txBox="1">
            <a:spLocks noChangeArrowheads="1"/>
          </p:cNvSpPr>
          <p:nvPr/>
        </p:nvSpPr>
        <p:spPr bwMode="auto">
          <a:xfrm>
            <a:off x="3127375" y="3933825"/>
            <a:ext cx="817563" cy="461963"/>
          </a:xfrm>
          <a:prstGeom prst="rect">
            <a:avLst/>
          </a:prstGeom>
          <a:noFill/>
          <a:ln w="9525">
            <a:noFill/>
            <a:miter lim="800000"/>
            <a:headEnd/>
            <a:tailEnd/>
          </a:ln>
        </p:spPr>
        <p:txBody>
          <a:bodyPr wrap="none">
            <a:spAutoFit/>
          </a:bodyPr>
          <a:lstStyle/>
          <a:p>
            <a:r>
              <a:rPr lang="en-US">
                <a:solidFill>
                  <a:schemeClr val="bg1"/>
                </a:solidFill>
              </a:rPr>
              <a:t>RDF</a:t>
            </a:r>
          </a:p>
        </p:txBody>
      </p:sp>
      <p:sp>
        <p:nvSpPr>
          <p:cNvPr id="21512" name="Line 8"/>
          <p:cNvSpPr>
            <a:spLocks noChangeShapeType="1"/>
          </p:cNvSpPr>
          <p:nvPr/>
        </p:nvSpPr>
        <p:spPr bwMode="auto">
          <a:xfrm>
            <a:off x="7618413" y="3810000"/>
            <a:ext cx="1725612" cy="0"/>
          </a:xfrm>
          <a:prstGeom prst="line">
            <a:avLst/>
          </a:prstGeom>
          <a:noFill/>
          <a:ln w="38100">
            <a:solidFill>
              <a:schemeClr val="bg1"/>
            </a:solidFill>
            <a:round/>
            <a:headEnd type="stealth" w="med" len="med"/>
            <a:tailEnd type="stealth" w="med" len="med"/>
          </a:ln>
        </p:spPr>
        <p:txBody>
          <a:bodyPr wrap="none" anchor="ctr"/>
          <a:lstStyle/>
          <a:p>
            <a:endParaRPr lang="en-US"/>
          </a:p>
        </p:txBody>
      </p:sp>
      <p:sp>
        <p:nvSpPr>
          <p:cNvPr id="21513" name="Rectangle 9"/>
          <p:cNvSpPr>
            <a:spLocks noChangeArrowheads="1"/>
          </p:cNvSpPr>
          <p:nvPr/>
        </p:nvSpPr>
        <p:spPr bwMode="auto">
          <a:xfrm>
            <a:off x="914400" y="2727325"/>
            <a:ext cx="1828800" cy="8382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rPr>
              <a:t>Web App</a:t>
            </a:r>
          </a:p>
        </p:txBody>
      </p:sp>
      <p:sp>
        <p:nvSpPr>
          <p:cNvPr id="21514" name="Text Box 10"/>
          <p:cNvSpPr txBox="1">
            <a:spLocks noChangeArrowheads="1"/>
          </p:cNvSpPr>
          <p:nvPr/>
        </p:nvSpPr>
        <p:spPr bwMode="auto">
          <a:xfrm>
            <a:off x="4371975" y="2787650"/>
            <a:ext cx="917575" cy="246063"/>
          </a:xfrm>
          <a:prstGeom prst="rect">
            <a:avLst/>
          </a:prstGeom>
          <a:noFill/>
          <a:ln w="9525">
            <a:noFill/>
            <a:miter lim="800000"/>
            <a:headEnd/>
            <a:tailEnd/>
          </a:ln>
        </p:spPr>
        <p:txBody>
          <a:bodyPr wrap="none">
            <a:spAutoFit/>
          </a:bodyPr>
          <a:lstStyle/>
          <a:p>
            <a:r>
              <a:rPr lang="en-US" sz="1000">
                <a:solidFill>
                  <a:schemeClr val="bg1"/>
                </a:solidFill>
              </a:rPr>
              <a:t>(w SPARQL)</a:t>
            </a:r>
          </a:p>
        </p:txBody>
      </p:sp>
      <p:sp>
        <p:nvSpPr>
          <p:cNvPr id="21515" name="AutoShape 11"/>
          <p:cNvSpPr>
            <a:spLocks noChangeArrowheads="1"/>
          </p:cNvSpPr>
          <p:nvPr/>
        </p:nvSpPr>
        <p:spPr bwMode="auto">
          <a:xfrm>
            <a:off x="1422400" y="3717925"/>
            <a:ext cx="1320800" cy="1676400"/>
          </a:xfrm>
          <a:prstGeom prst="can">
            <a:avLst>
              <a:gd name="adj" fmla="val 42296"/>
            </a:avLst>
          </a:prstGeom>
          <a:solidFill>
            <a:schemeClr val="accent1"/>
          </a:solidFill>
          <a:ln w="9525">
            <a:solidFill>
              <a:schemeClr val="bg1"/>
            </a:solidFill>
            <a:round/>
            <a:headEnd/>
            <a:tailEnd/>
          </a:ln>
        </p:spPr>
        <p:txBody>
          <a:bodyPr wrap="none" anchor="ctr"/>
          <a:lstStyle/>
          <a:p>
            <a:pPr algn="ctr"/>
            <a:r>
              <a:rPr lang="en-US" sz="2000">
                <a:solidFill>
                  <a:schemeClr val="bg1"/>
                </a:solidFill>
              </a:rPr>
              <a:t>RDF</a:t>
            </a:r>
            <a:br>
              <a:rPr lang="en-US" sz="2000">
                <a:solidFill>
                  <a:schemeClr val="bg1"/>
                </a:solidFill>
              </a:rPr>
            </a:br>
            <a:r>
              <a:rPr lang="en-US" sz="2000">
                <a:solidFill>
                  <a:schemeClr val="bg1"/>
                </a:solidFill>
              </a:rPr>
              <a:t>Triple</a:t>
            </a:r>
            <a:br>
              <a:rPr lang="en-US" sz="2000">
                <a:solidFill>
                  <a:schemeClr val="bg1"/>
                </a:solidFill>
              </a:rPr>
            </a:br>
            <a:r>
              <a:rPr lang="en-US" sz="2000">
                <a:solidFill>
                  <a:schemeClr val="bg1"/>
                </a:solidFill>
              </a:rPr>
              <a:t>Store</a:t>
            </a:r>
            <a:endParaRPr lang="en-US">
              <a:solidFill>
                <a:schemeClr val="bg1"/>
              </a:solidFill>
            </a:endParaRPr>
          </a:p>
        </p:txBody>
      </p:sp>
      <p:sp>
        <p:nvSpPr>
          <p:cNvPr id="21516" name="Rectangle 12"/>
          <p:cNvSpPr>
            <a:spLocks noGrp="1"/>
          </p:cNvSpPr>
          <p:nvPr>
            <p:ph type="title"/>
          </p:nvPr>
        </p:nvSpPr>
        <p:spPr>
          <a:xfrm>
            <a:off x="515938" y="228600"/>
            <a:ext cx="11164887" cy="665163"/>
          </a:xfrm>
          <a:noFill/>
        </p:spPr>
        <p:txBody>
          <a:bodyPr/>
          <a:lstStyle/>
          <a:p>
            <a:pPr eaLnBrk="1" hangingPunct="1"/>
            <a:r>
              <a:rPr lang="en-US" dirty="0" smtClean="0"/>
              <a:t>Web 3.0 is Happening</a:t>
            </a:r>
          </a:p>
        </p:txBody>
      </p:sp>
      <p:sp>
        <p:nvSpPr>
          <p:cNvPr id="21517" name="Rectangle 13"/>
          <p:cNvSpPr>
            <a:spLocks noGrp="1"/>
          </p:cNvSpPr>
          <p:nvPr>
            <p:ph type="body" sz="half" idx="1"/>
          </p:nvPr>
        </p:nvSpPr>
        <p:spPr>
          <a:xfrm>
            <a:off x="515938" y="1420813"/>
            <a:ext cx="11164887" cy="387350"/>
          </a:xfrm>
        </p:spPr>
        <p:txBody>
          <a:bodyPr/>
          <a:lstStyle/>
          <a:p>
            <a:pPr eaLnBrk="1" hangingPunct="1"/>
            <a:r>
              <a:rPr lang="en-US" sz="2800" smtClean="0"/>
              <a:t>~2006: Web app developers discover the Semantic Web</a:t>
            </a:r>
          </a:p>
        </p:txBody>
      </p:sp>
      <p:sp>
        <p:nvSpPr>
          <p:cNvPr id="21518" name="Line 14"/>
          <p:cNvSpPr>
            <a:spLocks noChangeShapeType="1"/>
          </p:cNvSpPr>
          <p:nvPr/>
        </p:nvSpPr>
        <p:spPr bwMode="auto">
          <a:xfrm flipH="1">
            <a:off x="2946400" y="3413125"/>
            <a:ext cx="2335213" cy="0"/>
          </a:xfrm>
          <a:prstGeom prst="line">
            <a:avLst/>
          </a:prstGeom>
          <a:noFill/>
          <a:ln w="38100">
            <a:solidFill>
              <a:schemeClr val="bg1"/>
            </a:solidFill>
            <a:round/>
            <a:headEnd/>
            <a:tailEnd type="triangle" w="med" len="med"/>
          </a:ln>
        </p:spPr>
        <p:txBody>
          <a:bodyPr wrap="none" anchor="ctr"/>
          <a:lstStyle/>
          <a:p>
            <a:endParaRPr lang="en-US"/>
          </a:p>
        </p:txBody>
      </p:sp>
      <p:sp>
        <p:nvSpPr>
          <p:cNvPr id="21519" name="Line 15"/>
          <p:cNvSpPr>
            <a:spLocks noChangeShapeType="1"/>
          </p:cNvSpPr>
          <p:nvPr/>
        </p:nvSpPr>
        <p:spPr bwMode="auto">
          <a:xfrm>
            <a:off x="609600" y="4708525"/>
            <a:ext cx="711200" cy="0"/>
          </a:xfrm>
          <a:prstGeom prst="line">
            <a:avLst/>
          </a:prstGeom>
          <a:noFill/>
          <a:ln w="38100">
            <a:solidFill>
              <a:schemeClr val="bg1"/>
            </a:solidFill>
            <a:round/>
            <a:headEnd type="stealth" w="med" len="med"/>
            <a:tailEnd type="stealth" w="med" len="med"/>
          </a:ln>
        </p:spPr>
        <p:txBody>
          <a:bodyPr wrap="none" anchor="ctr"/>
          <a:lstStyle/>
          <a:p>
            <a:endParaRPr lang="en-US"/>
          </a:p>
        </p:txBody>
      </p:sp>
      <p:sp>
        <p:nvSpPr>
          <p:cNvPr id="21520" name="Text Box 16"/>
          <p:cNvSpPr txBox="1">
            <a:spLocks noChangeArrowheads="1"/>
          </p:cNvSpPr>
          <p:nvPr/>
        </p:nvSpPr>
        <p:spPr bwMode="auto">
          <a:xfrm>
            <a:off x="0" y="4403725"/>
            <a:ext cx="492125" cy="461963"/>
          </a:xfrm>
          <a:prstGeom prst="rect">
            <a:avLst/>
          </a:prstGeom>
          <a:noFill/>
          <a:ln w="9525">
            <a:noFill/>
            <a:miter lim="800000"/>
            <a:headEnd/>
            <a:tailEnd/>
          </a:ln>
        </p:spPr>
        <p:txBody>
          <a:bodyPr wrap="none">
            <a:spAutoFit/>
          </a:bodyPr>
          <a:lstStyle/>
          <a:p>
            <a:r>
              <a:rPr lang="en-US">
                <a:solidFill>
                  <a:schemeClr val="bg1"/>
                </a:solidFill>
              </a:rPr>
              <a:t>…</a:t>
            </a:r>
          </a:p>
        </p:txBody>
      </p:sp>
      <p:sp>
        <p:nvSpPr>
          <p:cNvPr id="21521" name="Text Box 17"/>
          <p:cNvSpPr txBox="1">
            <a:spLocks noChangeArrowheads="1"/>
          </p:cNvSpPr>
          <p:nvPr/>
        </p:nvSpPr>
        <p:spPr bwMode="auto">
          <a:xfrm>
            <a:off x="3554413" y="3336925"/>
            <a:ext cx="1023937" cy="461963"/>
          </a:xfrm>
          <a:prstGeom prst="rect">
            <a:avLst/>
          </a:prstGeom>
          <a:noFill/>
          <a:ln w="9525">
            <a:noFill/>
            <a:miter lim="800000"/>
            <a:headEnd/>
            <a:tailEnd/>
          </a:ln>
        </p:spPr>
        <p:txBody>
          <a:bodyPr wrap="none">
            <a:spAutoFit/>
          </a:bodyPr>
          <a:lstStyle/>
          <a:p>
            <a:r>
              <a:rPr lang="en-US">
                <a:solidFill>
                  <a:schemeClr val="bg1"/>
                </a:solidFill>
              </a:rPr>
              <a:t>HTML</a:t>
            </a:r>
          </a:p>
        </p:txBody>
      </p:sp>
      <p:sp>
        <p:nvSpPr>
          <p:cNvPr id="21522" name="Text Box 18"/>
          <p:cNvSpPr txBox="1">
            <a:spLocks noChangeArrowheads="1"/>
          </p:cNvSpPr>
          <p:nvPr/>
        </p:nvSpPr>
        <p:spPr bwMode="auto">
          <a:xfrm>
            <a:off x="3275012" y="5486400"/>
            <a:ext cx="8377237" cy="707886"/>
          </a:xfrm>
          <a:prstGeom prst="rect">
            <a:avLst/>
          </a:prstGeom>
          <a:noFill/>
          <a:ln w="9525">
            <a:noFill/>
            <a:miter lim="800000"/>
            <a:headEnd/>
            <a:tailEnd/>
          </a:ln>
        </p:spPr>
        <p:txBody>
          <a:bodyPr wrap="square">
            <a:spAutoFit/>
          </a:bodyPr>
          <a:lstStyle/>
          <a:p>
            <a:pPr>
              <a:spcBef>
                <a:spcPct val="50000"/>
              </a:spcBef>
            </a:pPr>
            <a:r>
              <a:rPr lang="en-US" sz="2000" i="1" dirty="0">
                <a:solidFill>
                  <a:schemeClr val="bg1"/>
                </a:solidFill>
              </a:rPr>
              <a:t>examples include not just the "Web 3.0" players,</a:t>
            </a:r>
            <a:br>
              <a:rPr lang="en-US" sz="2000" i="1" dirty="0">
                <a:solidFill>
                  <a:schemeClr val="bg1"/>
                </a:solidFill>
              </a:rPr>
            </a:br>
            <a:r>
              <a:rPr lang="en-US" sz="2000" i="1" dirty="0">
                <a:solidFill>
                  <a:schemeClr val="bg1"/>
                </a:solidFill>
              </a:rPr>
              <a:t>but also sites from Dow Jones and Reuters to </a:t>
            </a:r>
            <a:r>
              <a:rPr lang="en-US" sz="2000" i="1" dirty="0" smtClean="0">
                <a:solidFill>
                  <a:schemeClr val="bg1"/>
                </a:solidFill>
              </a:rPr>
              <a:t>Yahoo</a:t>
            </a:r>
            <a:r>
              <a:rPr lang="en-US" sz="2000" i="1" dirty="0">
                <a:solidFill>
                  <a:schemeClr val="bg1"/>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515938" y="228600"/>
            <a:ext cx="11672887" cy="1329595"/>
          </a:xfrm>
          <a:noFill/>
        </p:spPr>
        <p:txBody>
          <a:bodyPr/>
          <a:lstStyle/>
          <a:p>
            <a:pPr eaLnBrk="1" hangingPunct="1"/>
            <a:r>
              <a:rPr lang="en-US" dirty="0" smtClean="0"/>
              <a:t>How Do these Applications Ignore Completeness?</a:t>
            </a:r>
          </a:p>
        </p:txBody>
      </p:sp>
      <p:sp>
        <p:nvSpPr>
          <p:cNvPr id="22532" name="Rectangle 4"/>
          <p:cNvSpPr>
            <a:spLocks noGrp="1"/>
          </p:cNvSpPr>
          <p:nvPr>
            <p:ph type="body" sz="half" idx="2"/>
          </p:nvPr>
        </p:nvSpPr>
        <p:spPr>
          <a:xfrm>
            <a:off x="3656012" y="1524000"/>
            <a:ext cx="8382000" cy="1840504"/>
          </a:xfrm>
        </p:spPr>
        <p:txBody>
          <a:bodyPr/>
          <a:lstStyle/>
          <a:p>
            <a:pPr eaLnBrk="1" hangingPunct="1"/>
            <a:r>
              <a:rPr lang="en-US" sz="2400" dirty="0" smtClean="0"/>
              <a:t>Twine recommends some people I may want to connect to</a:t>
            </a:r>
          </a:p>
          <a:p>
            <a:pPr lvl="1" eaLnBrk="1" hangingPunct="1"/>
            <a:r>
              <a:rPr lang="en-US" sz="2000" dirty="0" smtClean="0"/>
              <a:t>What is correctness in this case?</a:t>
            </a:r>
          </a:p>
          <a:p>
            <a:pPr marL="1449388" lvl="2" eaLnBrk="1" hangingPunct="1"/>
            <a:r>
              <a:rPr lang="en-US" sz="1800" dirty="0" smtClean="0"/>
              <a:t>If I find some folks I like this way, I use twine more. Surprises </a:t>
            </a:r>
            <a:br>
              <a:rPr lang="en-US" sz="1800" dirty="0" smtClean="0"/>
            </a:br>
            <a:r>
              <a:rPr lang="en-US" sz="1800" dirty="0" smtClean="0"/>
              <a:t>can be fun</a:t>
            </a:r>
          </a:p>
          <a:p>
            <a:pPr lvl="1" eaLnBrk="1" hangingPunct="1"/>
            <a:r>
              <a:rPr lang="en-US" sz="2000" dirty="0" smtClean="0"/>
              <a:t>I'm only seeing a few of a very large set (think Google) so "first" is more important than "there somewhere"</a:t>
            </a:r>
          </a:p>
        </p:txBody>
      </p:sp>
      <p:pic>
        <p:nvPicPr>
          <p:cNvPr id="22531" name="Picture 3" descr="twine1"/>
          <p:cNvPicPr>
            <a:picLocks noChangeAspect="1" noChangeArrowheads="1"/>
          </p:cNvPicPr>
          <p:nvPr/>
        </p:nvPicPr>
        <p:blipFill>
          <a:blip r:embed="rId3"/>
          <a:stretch>
            <a:fillRect/>
          </a:stretch>
        </p:blipFill>
        <p:spPr bwMode="auto">
          <a:xfrm>
            <a:off x="528638" y="1417638"/>
            <a:ext cx="2907937" cy="5028572"/>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pic>
        <p:nvPicPr>
          <p:cNvPr id="22533" name="Picture 5" descr="twine2"/>
          <p:cNvPicPr>
            <a:picLocks noChangeAspect="1" noChangeArrowheads="1"/>
          </p:cNvPicPr>
          <p:nvPr/>
        </p:nvPicPr>
        <p:blipFill>
          <a:blip r:embed="rId4"/>
          <a:stretch>
            <a:fillRect/>
          </a:stretch>
        </p:blipFill>
        <p:spPr bwMode="auto">
          <a:xfrm>
            <a:off x="5027612" y="4038600"/>
            <a:ext cx="4180997" cy="2581275"/>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
        <p:nvSpPr>
          <p:cNvPr id="22534" name="Line 6"/>
          <p:cNvSpPr>
            <a:spLocks noChangeShapeType="1"/>
          </p:cNvSpPr>
          <p:nvPr/>
        </p:nvSpPr>
        <p:spPr bwMode="auto">
          <a:xfrm>
            <a:off x="3198812" y="5638800"/>
            <a:ext cx="1828800" cy="0"/>
          </a:xfrm>
          <a:prstGeom prst="line">
            <a:avLst/>
          </a:prstGeom>
          <a:noFill/>
          <a:ln w="9525">
            <a:solidFill>
              <a:schemeClr val="bg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b="1" i="1" smtClean="0"/>
              <a:t>O</a:t>
            </a:r>
            <a:r>
              <a:rPr lang="en-US" i="1" dirty="0" err="1" smtClean="0"/>
              <a:t>ntology</a:t>
            </a:r>
            <a:r>
              <a:rPr lang="en-US" i="1" dirty="0" smtClean="0"/>
              <a:t>:</a:t>
            </a:r>
            <a:r>
              <a:rPr lang="en-US" dirty="0" smtClean="0"/>
              <a:t> the </a:t>
            </a:r>
            <a:r>
              <a:rPr lang="en-US" dirty="0" err="1" smtClean="0"/>
              <a:t>Webbie</a:t>
            </a:r>
            <a:r>
              <a:rPr lang="en-US" dirty="0" smtClean="0"/>
              <a:t> view</a:t>
            </a:r>
          </a:p>
        </p:txBody>
      </p:sp>
      <p:sp>
        <p:nvSpPr>
          <p:cNvPr id="11" name="Chart Placeholder 10"/>
          <p:cNvSpPr>
            <a:spLocks noGrp="1"/>
          </p:cNvSpPr>
          <p:nvPr>
            <p:ph type="chart" sz="half" idx="1"/>
          </p:nvPr>
        </p:nvSpPr>
        <p:spPr/>
      </p:sp>
      <p:sp>
        <p:nvSpPr>
          <p:cNvPr id="23555" name="Rectangle 3"/>
          <p:cNvSpPr>
            <a:spLocks noGrp="1"/>
          </p:cNvSpPr>
          <p:nvPr>
            <p:ph type="body" sz="half" idx="2"/>
          </p:nvPr>
        </p:nvSpPr>
        <p:spPr>
          <a:xfrm>
            <a:off x="6094413" y="1524000"/>
            <a:ext cx="5480739" cy="3404009"/>
          </a:xfrm>
        </p:spPr>
        <p:txBody>
          <a:bodyPr/>
          <a:lstStyle/>
          <a:p>
            <a:r>
              <a:rPr lang="en-US" b="1" dirty="0" smtClean="0"/>
              <a:t>O</a:t>
            </a:r>
            <a:r>
              <a:rPr lang="en-US" dirty="0" smtClean="0"/>
              <a:t>ntology and the tower of Babel</a:t>
            </a:r>
          </a:p>
          <a:p>
            <a:pPr lvl="1"/>
            <a:r>
              <a:rPr lang="en-US" dirty="0" smtClean="0"/>
              <a:t>We will build a tower to reach the sky</a:t>
            </a:r>
          </a:p>
          <a:p>
            <a:pPr lvl="1"/>
            <a:r>
              <a:rPr lang="en-US" dirty="0" smtClean="0"/>
              <a:t>We only need a little ontological agreement</a:t>
            </a:r>
          </a:p>
          <a:p>
            <a:pPr lvl="2"/>
            <a:r>
              <a:rPr lang="en-US" dirty="0" smtClean="0"/>
              <a:t>Use </a:t>
            </a:r>
            <a:r>
              <a:rPr lang="en-US" dirty="0" err="1" smtClean="0"/>
              <a:t>Wordnet</a:t>
            </a:r>
            <a:r>
              <a:rPr lang="en-US" dirty="0" smtClean="0"/>
              <a:t> or other "linguistic" constructs</a:t>
            </a:r>
          </a:p>
        </p:txBody>
      </p:sp>
      <p:pic>
        <p:nvPicPr>
          <p:cNvPr id="23556" name="Picture 4" descr="Brueghel-tower-of-babel"/>
          <p:cNvPicPr>
            <a:picLocks noChangeAspect="1" noChangeArrowheads="1"/>
          </p:cNvPicPr>
          <p:nvPr/>
        </p:nvPicPr>
        <p:blipFill>
          <a:blip r:embed="rId3"/>
          <a:srcRect/>
          <a:stretch>
            <a:fillRect/>
          </a:stretch>
        </p:blipFill>
        <p:spPr bwMode="auto">
          <a:xfrm>
            <a:off x="760412" y="1524000"/>
            <a:ext cx="5078413" cy="356235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33797" name="Rectangle 5"/>
          <p:cNvSpPr>
            <a:spLocks noChangeArrowheads="1"/>
          </p:cNvSpPr>
          <p:nvPr/>
        </p:nvSpPr>
        <p:spPr bwMode="auto">
          <a:xfrm rot="19403490">
            <a:off x="3124994" y="2844373"/>
            <a:ext cx="5938838" cy="1476375"/>
          </a:xfrm>
          <a:prstGeom prst="rect">
            <a:avLst/>
          </a:prstGeom>
          <a:solidFill>
            <a:schemeClr val="accent1"/>
          </a:solidFill>
          <a:ln w="9525">
            <a:solidFill>
              <a:schemeClr val="tx1"/>
            </a:solidFill>
            <a:miter lim="800000"/>
            <a:headEnd/>
            <a:tailEnd/>
          </a:ln>
        </p:spPr>
        <p:txBody>
          <a:bodyPr>
            <a:spAutoFit/>
          </a:bodyPr>
          <a:lstStyle/>
          <a:p>
            <a:r>
              <a:rPr lang="en-US" sz="1800" b="1" dirty="0">
                <a:solidFill>
                  <a:schemeClr val="bg1"/>
                </a:solidFill>
              </a:rPr>
              <a:t>Genesis 11:7</a:t>
            </a:r>
            <a:r>
              <a:rPr lang="en-US" sz="1800" dirty="0">
                <a:solidFill>
                  <a:schemeClr val="bg1"/>
                </a:solidFill>
              </a:rPr>
              <a:t> Let us go down, and there confound their language, that they may not understand one another's speech.  So the Lord scattered them abroad from thence upon the face of all the earth: and they left off to build the 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smtClean="0"/>
              <a:t>Avoiding Babel</a:t>
            </a:r>
          </a:p>
        </p:txBody>
      </p:sp>
      <p:sp>
        <p:nvSpPr>
          <p:cNvPr id="24579" name="Rectangle 3"/>
          <p:cNvSpPr>
            <a:spLocks noGrp="1"/>
          </p:cNvSpPr>
          <p:nvPr>
            <p:ph idx="1"/>
          </p:nvPr>
        </p:nvSpPr>
        <p:spPr/>
        <p:txBody>
          <a:bodyPr/>
          <a:lstStyle/>
          <a:p>
            <a:r>
              <a:rPr lang="en-US" dirty="0" smtClean="0"/>
              <a:t>The essential process in </a:t>
            </a:r>
            <a:r>
              <a:rPr lang="en-US" dirty="0" err="1" smtClean="0"/>
              <a:t>webizing</a:t>
            </a:r>
            <a:r>
              <a:rPr lang="en-US" dirty="0" smtClean="0"/>
              <a:t> is to take a system which is designed as a closed world, and then ask what happens when it is considered as part of an open world. Practically, this effect on a computer language is to replace the names/ tokens/identifiers for URIs. Thus, where before reference could only be made to something in the same document/ program/module one can with equal ease make reference to something in a different one somewhere in that abstract space which is the Web. (Berners-Lee, 1998)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smtClean="0"/>
              <a:t>Advantages</a:t>
            </a:r>
          </a:p>
        </p:txBody>
      </p:sp>
      <p:sp>
        <p:nvSpPr>
          <p:cNvPr id="25603" name="Rectangle 3"/>
          <p:cNvSpPr>
            <a:spLocks noGrp="1"/>
          </p:cNvSpPr>
          <p:nvPr>
            <p:ph idx="1"/>
          </p:nvPr>
        </p:nvSpPr>
        <p:spPr>
          <a:xfrm>
            <a:off x="507868" y="1412875"/>
            <a:ext cx="11173090" cy="5004447"/>
          </a:xfrm>
        </p:spPr>
        <p:txBody>
          <a:bodyPr/>
          <a:lstStyle/>
          <a:p>
            <a:r>
              <a:rPr lang="en-US" sz="2400" dirty="0" smtClean="0"/>
              <a:t>Why ground terms in URIs?  </a:t>
            </a:r>
          </a:p>
          <a:p>
            <a:pPr lvl="1"/>
            <a:r>
              <a:rPr lang="en-US" sz="2000" dirty="0" smtClean="0"/>
              <a:t>"student" ≠ </a:t>
            </a:r>
            <a:r>
              <a:rPr lang="en-US" sz="2000" dirty="0" smtClean="0">
                <a:hlinkClick r:id="rId3"/>
              </a:rPr>
              <a:t>http://www.cs.rpi.edi/~hendler/Twgroup.owl#student</a:t>
            </a:r>
            <a:endParaRPr lang="en-US" sz="2000" dirty="0" smtClean="0"/>
          </a:p>
          <a:p>
            <a:pPr lvl="1"/>
            <a:r>
              <a:rPr lang="en-US" sz="2000" dirty="0" smtClean="0"/>
              <a:t>Can recognize equality (same URI = same concept)</a:t>
            </a:r>
          </a:p>
          <a:p>
            <a:pPr lvl="1"/>
            <a:r>
              <a:rPr lang="en-US" sz="2000" dirty="0" smtClean="0"/>
              <a:t>Can assert equality (URI1 </a:t>
            </a:r>
            <a:r>
              <a:rPr lang="en-US" sz="2000" dirty="0" err="1" smtClean="0"/>
              <a:t>owl:sameAs</a:t>
            </a:r>
            <a:r>
              <a:rPr lang="en-US" sz="2000" dirty="0" smtClean="0"/>
              <a:t> URI2)</a:t>
            </a:r>
          </a:p>
          <a:p>
            <a:pPr lvl="1"/>
            <a:r>
              <a:rPr lang="en-US" sz="2000" dirty="0" smtClean="0"/>
              <a:t>Can assert inequality (URI1 </a:t>
            </a:r>
            <a:r>
              <a:rPr lang="en-US" sz="2000" dirty="0" err="1" smtClean="0"/>
              <a:t>owl:differentFrom</a:t>
            </a:r>
            <a:r>
              <a:rPr lang="en-US" sz="2000" dirty="0" smtClean="0"/>
              <a:t> URI2)</a:t>
            </a:r>
          </a:p>
          <a:p>
            <a:pPr lvl="1"/>
            <a:r>
              <a:rPr lang="en-US" sz="2000" dirty="0" smtClean="0"/>
              <a:t>Can combine (URI1 </a:t>
            </a:r>
            <a:r>
              <a:rPr lang="en-US" sz="2000" dirty="0" err="1" smtClean="0"/>
              <a:t>foaf:depicts</a:t>
            </a:r>
            <a:r>
              <a:rPr lang="en-US" sz="2000" dirty="0" smtClean="0"/>
              <a:t> URI2 </a:t>
            </a:r>
            <a:r>
              <a:rPr lang="en-US" sz="2000" dirty="0" err="1" smtClean="0"/>
              <a:t>foaf:name</a:t>
            </a:r>
            <a:r>
              <a:rPr lang="en-US" sz="2000" dirty="0" smtClean="0"/>
              <a:t> "Jim </a:t>
            </a:r>
            <a:r>
              <a:rPr lang="en-US" sz="2000" dirty="0" err="1" smtClean="0"/>
              <a:t>Hendler</a:t>
            </a:r>
            <a:r>
              <a:rPr lang="en-US" sz="2000" dirty="0" smtClean="0"/>
              <a:t>")</a:t>
            </a:r>
          </a:p>
          <a:p>
            <a:r>
              <a:rPr lang="en-US" sz="2400" dirty="0" smtClean="0"/>
              <a:t>Other advantages</a:t>
            </a:r>
          </a:p>
          <a:p>
            <a:pPr lvl="1"/>
            <a:r>
              <a:rPr lang="en-US" sz="2000" dirty="0" smtClean="0"/>
              <a:t>Infinitely extensible name space</a:t>
            </a:r>
          </a:p>
          <a:p>
            <a:pPr lvl="1"/>
            <a:r>
              <a:rPr lang="en-US" sz="2000" dirty="0" smtClean="0"/>
              <a:t>Can be </a:t>
            </a:r>
            <a:r>
              <a:rPr lang="en-US" sz="2000" dirty="0" err="1" smtClean="0"/>
              <a:t>dereferenced</a:t>
            </a:r>
            <a:r>
              <a:rPr lang="en-US" sz="2000" dirty="0" smtClean="0"/>
              <a:t> </a:t>
            </a:r>
          </a:p>
          <a:p>
            <a:pPr lvl="2"/>
            <a:r>
              <a:rPr lang="en-US" sz="1800" dirty="0" smtClean="0"/>
              <a:t>Click on the term, see the definition (and thus know the entailments)</a:t>
            </a:r>
          </a:p>
          <a:p>
            <a:pPr lvl="2"/>
            <a:r>
              <a:rPr lang="en-US" sz="1800" dirty="0" smtClean="0"/>
              <a:t>Ubiquitously implemented (from server to phone)</a:t>
            </a:r>
          </a:p>
          <a:p>
            <a:pPr lvl="1"/>
            <a:r>
              <a:rPr lang="en-US" sz="2000" dirty="0" smtClean="0"/>
              <a:t>Well understood social conventions</a:t>
            </a:r>
          </a:p>
          <a:p>
            <a:pPr lvl="2"/>
            <a:r>
              <a:rPr lang="en-US" sz="1800" dirty="0" smtClean="0"/>
              <a:t>RPI's server maintains, and user </a:t>
            </a:r>
            <a:r>
              <a:rPr lang="en-US" sz="1800" dirty="0" err="1" smtClean="0"/>
              <a:t>hendler</a:t>
            </a:r>
            <a:r>
              <a:rPr lang="en-US" sz="1800" dirty="0" smtClean="0"/>
              <a:t> controls, the URI above</a:t>
            </a:r>
          </a:p>
          <a:p>
            <a:pPr lvl="1"/>
            <a:r>
              <a:rPr lang="en-US" sz="2000" dirty="0" smtClean="0"/>
              <a:t>And can be displayed in any browser anywhere in the world</a:t>
            </a:r>
          </a:p>
          <a:p>
            <a:pPr lvl="2"/>
            <a:r>
              <a:rPr lang="en-US" sz="1800" dirty="0" smtClean="0"/>
              <a:t>(and w/labels in different languages, character </a:t>
            </a:r>
            <a:r>
              <a:rPr lang="en-US" sz="1800" dirty="0" err="1" smtClean="0"/>
              <a:t>ses</a:t>
            </a:r>
            <a:r>
              <a:rPr lang="en-US" sz="1800" dirty="0" smtClean="0"/>
              <a:t>, etc.)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srcRect/>
          <a:stretch>
            <a:fillRect/>
          </a:stretch>
        </p:blipFill>
        <p:spPr bwMode="auto">
          <a:xfrm>
            <a:off x="1320800" y="381000"/>
            <a:ext cx="9547225" cy="5437188"/>
          </a:xfrm>
          <a:prstGeom prst="rect">
            <a:avLst/>
          </a:prstGeom>
          <a:noFill/>
          <a:ln w="9525">
            <a:noFill/>
            <a:miter lim="800000"/>
            <a:headEnd/>
            <a:tailEnd/>
          </a:ln>
        </p:spPr>
      </p:pic>
      <p:sp>
        <p:nvSpPr>
          <p:cNvPr id="87045" name="Text Box 5"/>
          <p:cNvSpPr txBox="1">
            <a:spLocks noChangeArrowheads="1"/>
          </p:cNvSpPr>
          <p:nvPr/>
        </p:nvSpPr>
        <p:spPr bwMode="auto">
          <a:xfrm>
            <a:off x="2063750" y="5951537"/>
            <a:ext cx="8061325" cy="830263"/>
          </a:xfrm>
          <a:prstGeom prst="rect">
            <a:avLst/>
          </a:prstGeom>
          <a:solidFill>
            <a:schemeClr val="accent1"/>
          </a:solidFill>
          <a:ln w="9525">
            <a:noFill/>
            <a:miter lim="800000"/>
            <a:headEnd/>
            <a:tailEnd/>
          </a:ln>
          <a:effectLst>
            <a:outerShdw dist="35921" dir="2700000" algn="ctr" rotWithShape="0">
              <a:srgbClr val="808080"/>
            </a:outerShdw>
          </a:effectLst>
        </p:spPr>
        <p:txBody>
          <a:bodyPr wrap="none">
            <a:spAutoFit/>
          </a:bodyPr>
          <a:lstStyle/>
          <a:p>
            <a:pPr algn="ctr">
              <a:defRPr/>
            </a:pPr>
            <a:r>
              <a:rPr lang="en-US" dirty="0">
                <a:solidFill>
                  <a:schemeClr val="bg1"/>
                </a:solidFill>
                <a:latin typeface="Arial" pitchFamily="34" charset="0"/>
              </a:rPr>
              <a:t>The linked open data cloud now has billions of assertions,</a:t>
            </a:r>
            <a:br>
              <a:rPr lang="en-US" dirty="0">
                <a:solidFill>
                  <a:schemeClr val="bg1"/>
                </a:solidFill>
                <a:latin typeface="Arial" pitchFamily="34" charset="0"/>
              </a:rPr>
            </a:br>
            <a:r>
              <a:rPr lang="en-US" dirty="0">
                <a:solidFill>
                  <a:schemeClr val="bg1"/>
                </a:solidFill>
                <a:latin typeface="Arial" pitchFamily="34" charset="0"/>
              </a:rPr>
              <a:t>and is growing rapidly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dirty="0" smtClean="0"/>
              <a:t>Linking is Power</a:t>
            </a:r>
          </a:p>
        </p:txBody>
      </p:sp>
      <p:sp>
        <p:nvSpPr>
          <p:cNvPr id="27651" name="Rectangle 3"/>
          <p:cNvSpPr>
            <a:spLocks noGrp="1"/>
          </p:cNvSpPr>
          <p:nvPr>
            <p:ph idx="1"/>
          </p:nvPr>
        </p:nvSpPr>
        <p:spPr>
          <a:xfrm>
            <a:off x="507868" y="1295400"/>
            <a:ext cx="11173090" cy="5419945"/>
          </a:xfrm>
        </p:spPr>
        <p:txBody>
          <a:bodyPr/>
          <a:lstStyle/>
          <a:p>
            <a:r>
              <a:rPr lang="en-US" sz="1800" dirty="0" smtClean="0"/>
              <a:t>Today we can find thousands of </a:t>
            </a:r>
            <a:r>
              <a:rPr lang="en-US" sz="1800" dirty="0" err="1" smtClean="0"/>
              <a:t>ontologies</a:t>
            </a:r>
            <a:endParaRPr lang="en-US" sz="1800" dirty="0" smtClean="0"/>
          </a:p>
          <a:p>
            <a:pPr lvl="1"/>
            <a:r>
              <a:rPr lang="en-US" sz="1600" dirty="0" smtClean="0"/>
              <a:t>Available on the Web</a:t>
            </a:r>
          </a:p>
          <a:p>
            <a:pPr lvl="2"/>
            <a:r>
              <a:rPr lang="en-US" sz="1400" dirty="0" smtClean="0"/>
              <a:t>Linked to Web resources</a:t>
            </a:r>
          </a:p>
          <a:p>
            <a:pPr lvl="2"/>
            <a:r>
              <a:rPr lang="en-US" sz="1400" dirty="0" smtClean="0"/>
              <a:t>Linked to data resources</a:t>
            </a:r>
          </a:p>
          <a:p>
            <a:pPr lvl="2"/>
            <a:r>
              <a:rPr lang="en-US" sz="1400" dirty="0" smtClean="0"/>
              <a:t>Linked to each other</a:t>
            </a:r>
          </a:p>
          <a:p>
            <a:pPr lvl="2"/>
            <a:r>
              <a:rPr lang="en-US" sz="1400" dirty="0" smtClean="0"/>
              <a:t>Linked to Web 2.0-like annotations</a:t>
            </a:r>
          </a:p>
          <a:p>
            <a:r>
              <a:rPr lang="en-US" sz="1800" dirty="0" smtClean="0"/>
              <a:t>And billions of annotated (semi-Knowledge </a:t>
            </a:r>
            <a:br>
              <a:rPr lang="en-US" sz="1800" dirty="0" smtClean="0"/>
            </a:br>
            <a:r>
              <a:rPr lang="en-US" sz="1800" dirty="0" smtClean="0"/>
              <a:t>engineered) objects </a:t>
            </a:r>
          </a:p>
          <a:p>
            <a:pPr lvl="1"/>
            <a:r>
              <a:rPr lang="en-US" sz="1600" dirty="0" smtClean="0"/>
              <a:t>Available on the Web</a:t>
            </a:r>
          </a:p>
          <a:p>
            <a:pPr lvl="2"/>
            <a:r>
              <a:rPr lang="en-US" sz="1400" dirty="0" smtClean="0"/>
              <a:t>Linked to Web resources</a:t>
            </a:r>
          </a:p>
          <a:p>
            <a:pPr lvl="2"/>
            <a:r>
              <a:rPr lang="en-US" sz="1400" dirty="0" smtClean="0"/>
              <a:t>Linked to data resources</a:t>
            </a:r>
          </a:p>
          <a:p>
            <a:pPr lvl="2"/>
            <a:r>
              <a:rPr lang="en-US" sz="1400" dirty="0" smtClean="0"/>
              <a:t>Linked to each other</a:t>
            </a:r>
          </a:p>
          <a:p>
            <a:pPr lvl="2"/>
            <a:r>
              <a:rPr lang="en-US" sz="1400" dirty="0" smtClean="0"/>
              <a:t>Linked to the </a:t>
            </a:r>
            <a:r>
              <a:rPr lang="en-US" sz="1400" dirty="0" err="1" smtClean="0"/>
              <a:t>ontologies</a:t>
            </a:r>
            <a:endParaRPr lang="en-US" sz="1400" dirty="0" smtClean="0"/>
          </a:p>
          <a:p>
            <a:r>
              <a:rPr lang="en-US" sz="1800" dirty="0" smtClean="0"/>
              <a:t>Many Large (and </a:t>
            </a:r>
            <a:r>
              <a:rPr lang="en-US" sz="1800" dirty="0" err="1" smtClean="0"/>
              <a:t>curated</a:t>
            </a:r>
            <a:r>
              <a:rPr lang="en-US" sz="1800" dirty="0" smtClean="0"/>
              <a:t>) "Vocabularies" for </a:t>
            </a:r>
            <a:br>
              <a:rPr lang="en-US" sz="1800" dirty="0" smtClean="0"/>
            </a:br>
            <a:r>
              <a:rPr lang="en-US" sz="1800" dirty="0" smtClean="0"/>
              <a:t>Grounding Applications</a:t>
            </a:r>
          </a:p>
          <a:p>
            <a:pPr lvl="1"/>
            <a:r>
              <a:rPr lang="en-US" sz="1600" dirty="0" err="1" smtClean="0"/>
              <a:t>Natl</a:t>
            </a:r>
            <a:r>
              <a:rPr lang="en-US" sz="1600" dirty="0" smtClean="0"/>
              <a:t> Library of Agriculture (SKOS)</a:t>
            </a:r>
          </a:p>
          <a:p>
            <a:pPr lvl="1"/>
            <a:r>
              <a:rPr lang="en-US" sz="1600" dirty="0" smtClean="0"/>
              <a:t>NCI Ontology (OWL)</a:t>
            </a:r>
          </a:p>
          <a:p>
            <a:pPr lvl="1"/>
            <a:r>
              <a:rPr lang="en-US" sz="1600" dirty="0" smtClean="0"/>
              <a:t>Getty Catalog (OWL, licensed), UMLS (RDFS, licensed),</a:t>
            </a:r>
          </a:p>
          <a:p>
            <a:pPr lvl="1"/>
            <a:r>
              <a:rPr lang="en-US" sz="1600" dirty="0" err="1" smtClean="0"/>
              <a:t>GeoNames</a:t>
            </a:r>
            <a:r>
              <a:rPr lang="en-US" sz="1600" dirty="0" smtClean="0"/>
              <a:t> (RDF), </a:t>
            </a:r>
            <a:r>
              <a:rPr lang="en-US" sz="1600" dirty="0" err="1" smtClean="0"/>
              <a:t>PlaceNames</a:t>
            </a:r>
            <a:r>
              <a:rPr lang="en-US" sz="1600" dirty="0" smtClean="0"/>
              <a:t> (OWL, proprietary)</a:t>
            </a:r>
          </a:p>
          <a:p>
            <a:pPr lvl="1"/>
            <a:r>
              <a:rPr lang="en-US" sz="1600" dirty="0" smtClean="0"/>
              <a:t>…</a:t>
            </a:r>
          </a:p>
          <a:p>
            <a:pPr lvl="1"/>
            <a:endParaRPr lang="en-US" sz="1600" dirty="0" smtClean="0"/>
          </a:p>
        </p:txBody>
      </p:sp>
      <p:pic>
        <p:nvPicPr>
          <p:cNvPr id="27652" name="Picture 4"/>
          <p:cNvPicPr>
            <a:picLocks noChangeAspect="1" noChangeArrowheads="1"/>
          </p:cNvPicPr>
          <p:nvPr/>
        </p:nvPicPr>
        <p:blipFill>
          <a:blip r:embed="rId3"/>
          <a:srcRect/>
          <a:stretch>
            <a:fillRect/>
          </a:stretch>
        </p:blipFill>
        <p:spPr bwMode="auto">
          <a:xfrm>
            <a:off x="7212013" y="2057400"/>
            <a:ext cx="4265612" cy="267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dirty="0" smtClean="0"/>
              <a:t>Example: Seeded Tagging</a:t>
            </a:r>
          </a:p>
        </p:txBody>
      </p:sp>
      <p:sp>
        <p:nvSpPr>
          <p:cNvPr id="28675" name="Rectangle 3"/>
          <p:cNvSpPr>
            <a:spLocks noChangeArrowheads="1"/>
          </p:cNvSpPr>
          <p:nvPr/>
        </p:nvSpPr>
        <p:spPr bwMode="auto">
          <a:xfrm>
            <a:off x="1828800" y="3048000"/>
            <a:ext cx="2538413" cy="1066800"/>
          </a:xfrm>
          <a:prstGeom prst="rect">
            <a:avLst/>
          </a:prstGeom>
          <a:solidFill>
            <a:schemeClr val="accent1"/>
          </a:solidFill>
          <a:ln w="9525">
            <a:solidFill>
              <a:schemeClr val="bg1"/>
            </a:solidFill>
            <a:miter lim="800000"/>
            <a:headEnd/>
            <a:tailEnd/>
          </a:ln>
        </p:spPr>
        <p:txBody>
          <a:bodyPr wrap="none" anchor="ctr"/>
          <a:lstStyle/>
          <a:p>
            <a:pPr algn="ctr"/>
            <a:r>
              <a:rPr lang="en-US">
                <a:solidFill>
                  <a:schemeClr val="bg1"/>
                </a:solidFill>
              </a:rPr>
              <a:t>Place names</a:t>
            </a:r>
          </a:p>
        </p:txBody>
      </p:sp>
      <p:pic>
        <p:nvPicPr>
          <p:cNvPr id="28676" name="Picture 4" descr="poland"/>
          <p:cNvPicPr>
            <a:picLocks noChangeAspect="1" noChangeArrowheads="1"/>
          </p:cNvPicPr>
          <p:nvPr/>
        </p:nvPicPr>
        <p:blipFill>
          <a:blip r:embed="rId3"/>
          <a:stretch>
            <a:fillRect/>
          </a:stretch>
        </p:blipFill>
        <p:spPr bwMode="auto">
          <a:xfrm>
            <a:off x="6932612" y="1307144"/>
            <a:ext cx="2804172" cy="3569656"/>
          </a:xfrm>
          <a:prstGeom prst="rect">
            <a:avLst/>
          </a:prstGeom>
          <a:noFill/>
          <a:ln>
            <a:noFill/>
          </a:ln>
        </p:spPr>
      </p:pic>
      <p:sp>
        <p:nvSpPr>
          <p:cNvPr id="28677" name="Line 5"/>
          <p:cNvSpPr>
            <a:spLocks noChangeShapeType="1"/>
          </p:cNvSpPr>
          <p:nvPr/>
        </p:nvSpPr>
        <p:spPr bwMode="auto">
          <a:xfrm>
            <a:off x="4468813" y="3581400"/>
            <a:ext cx="3556000" cy="1447800"/>
          </a:xfrm>
          <a:prstGeom prst="line">
            <a:avLst/>
          </a:prstGeom>
          <a:noFill/>
          <a:ln w="9525">
            <a:solidFill>
              <a:schemeClr val="bg1"/>
            </a:solidFill>
            <a:round/>
            <a:headEnd/>
            <a:tailEnd/>
          </a:ln>
        </p:spPr>
        <p:txBody>
          <a:bodyPr wrap="none" anchor="ctr"/>
          <a:lstStyle/>
          <a:p>
            <a:endParaRPr lang="en-US"/>
          </a:p>
        </p:txBody>
      </p:sp>
      <p:sp>
        <p:nvSpPr>
          <p:cNvPr id="28678" name="Text Box 6"/>
          <p:cNvSpPr txBox="1">
            <a:spLocks noChangeArrowheads="1"/>
          </p:cNvSpPr>
          <p:nvPr/>
        </p:nvSpPr>
        <p:spPr bwMode="auto">
          <a:xfrm rot="1393813">
            <a:off x="4800600" y="4231630"/>
            <a:ext cx="2587625" cy="307975"/>
          </a:xfrm>
          <a:prstGeom prst="rect">
            <a:avLst/>
          </a:prstGeom>
          <a:noFill/>
          <a:ln w="9525">
            <a:noFill/>
            <a:miter lim="800000"/>
            <a:headEnd/>
            <a:tailEnd/>
          </a:ln>
        </p:spPr>
        <p:txBody>
          <a:bodyPr wrap="none">
            <a:spAutoFit/>
          </a:bodyPr>
          <a:lstStyle/>
          <a:p>
            <a:r>
              <a:rPr lang="en-US" sz="1400" b="1" dirty="0">
                <a:solidFill>
                  <a:schemeClr val="bg1"/>
                </a:solidFill>
              </a:rPr>
              <a:t>http://ex.com/places#poland</a:t>
            </a:r>
          </a:p>
        </p:txBody>
      </p:sp>
      <p:sp>
        <p:nvSpPr>
          <p:cNvPr id="28679" name="Text Box 7"/>
          <p:cNvSpPr txBox="1">
            <a:spLocks noChangeArrowheads="1"/>
          </p:cNvSpPr>
          <p:nvPr/>
        </p:nvSpPr>
        <p:spPr bwMode="auto">
          <a:xfrm>
            <a:off x="8170863" y="4800600"/>
            <a:ext cx="1111250" cy="461963"/>
          </a:xfrm>
          <a:prstGeom prst="rect">
            <a:avLst/>
          </a:prstGeom>
          <a:noFill/>
          <a:ln w="9525">
            <a:noFill/>
            <a:miter lim="800000"/>
            <a:headEnd/>
            <a:tailEnd/>
          </a:ln>
        </p:spPr>
        <p:txBody>
          <a:bodyPr wrap="none">
            <a:spAutoFit/>
          </a:bodyPr>
          <a:lstStyle/>
          <a:p>
            <a:r>
              <a:rPr lang="en-US">
                <a:solidFill>
                  <a:schemeClr val="bg1"/>
                </a:solidFill>
              </a:rPr>
              <a:t>po</a:t>
            </a:r>
            <a:r>
              <a:rPr lang="en-US" i="1">
                <a:solidFill>
                  <a:schemeClr val="bg1"/>
                </a:solidFill>
              </a:rPr>
              <a:t>land</a:t>
            </a:r>
            <a:endParaRPr lang="en-US">
              <a:solidFill>
                <a:schemeClr val="bg1"/>
              </a:solidFill>
            </a:endParaRPr>
          </a:p>
        </p:txBody>
      </p:sp>
      <p:sp>
        <p:nvSpPr>
          <p:cNvPr id="28680" name="Line 8"/>
          <p:cNvSpPr>
            <a:spLocks noChangeShapeType="1"/>
          </p:cNvSpPr>
          <p:nvPr/>
        </p:nvSpPr>
        <p:spPr bwMode="auto">
          <a:xfrm flipH="1" flipV="1">
            <a:off x="7212013" y="4267200"/>
            <a:ext cx="1625600" cy="533400"/>
          </a:xfrm>
          <a:prstGeom prst="line">
            <a:avLst/>
          </a:prstGeom>
          <a:noFill/>
          <a:ln w="28575">
            <a:solidFill>
              <a:schemeClr val="bg1"/>
            </a:solidFill>
            <a:round/>
            <a:headEnd/>
            <a:tailEnd type="triangle" w="med" len="med"/>
          </a:ln>
        </p:spPr>
        <p:txBody>
          <a:bodyPr wrap="none" anchor="ctr"/>
          <a:lstStyle/>
          <a:p>
            <a:endParaRPr lang="en-US"/>
          </a:p>
        </p:txBody>
      </p:sp>
      <p:sp>
        <p:nvSpPr>
          <p:cNvPr id="28681" name="Text Box 9"/>
          <p:cNvSpPr txBox="1">
            <a:spLocks noChangeArrowheads="1"/>
          </p:cNvSpPr>
          <p:nvPr/>
        </p:nvSpPr>
        <p:spPr bwMode="auto">
          <a:xfrm>
            <a:off x="9852025" y="5410200"/>
            <a:ext cx="1219200" cy="581025"/>
          </a:xfrm>
          <a:prstGeom prst="rect">
            <a:avLst/>
          </a:prstGeom>
          <a:noFill/>
          <a:ln w="9525">
            <a:noFill/>
            <a:miter lim="800000"/>
            <a:headEnd/>
            <a:tailEnd/>
          </a:ln>
        </p:spPr>
        <p:txBody>
          <a:bodyPr>
            <a:spAutoFit/>
          </a:bodyPr>
          <a:lstStyle/>
          <a:p>
            <a:r>
              <a:rPr lang="en-US" sz="1600">
                <a:solidFill>
                  <a:schemeClr val="bg1"/>
                </a:solidFill>
              </a:rPr>
              <a:t>Lublin</a:t>
            </a:r>
            <a:br>
              <a:rPr lang="en-US" sz="1600">
                <a:solidFill>
                  <a:schemeClr val="bg1"/>
                </a:solidFill>
              </a:rPr>
            </a:br>
            <a:r>
              <a:rPr lang="en-US" sz="1600">
                <a:solidFill>
                  <a:schemeClr val="bg1"/>
                </a:solidFill>
              </a:rPr>
              <a:t>Lubusz</a:t>
            </a:r>
          </a:p>
        </p:txBody>
      </p:sp>
      <p:sp>
        <p:nvSpPr>
          <p:cNvPr id="28682" name="Line 10"/>
          <p:cNvSpPr>
            <a:spLocks noChangeShapeType="1"/>
          </p:cNvSpPr>
          <p:nvPr/>
        </p:nvSpPr>
        <p:spPr bwMode="auto">
          <a:xfrm>
            <a:off x="9648825" y="5029200"/>
            <a:ext cx="812800" cy="304800"/>
          </a:xfrm>
          <a:prstGeom prst="line">
            <a:avLst/>
          </a:prstGeom>
          <a:noFill/>
          <a:ln w="9525">
            <a:solidFill>
              <a:schemeClr val="bg1"/>
            </a:solidFill>
            <a:round/>
            <a:headEnd/>
            <a:tailEnd type="arrow"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noFill/>
        </p:spPr>
        <p:txBody>
          <a:bodyPr/>
          <a:lstStyle/>
          <a:p>
            <a:pPr eaLnBrk="1" hangingPunct="1"/>
            <a:r>
              <a:rPr lang="en-US" smtClean="0"/>
              <a:t>Network Effect</a:t>
            </a:r>
          </a:p>
        </p:txBody>
      </p:sp>
      <p:pic>
        <p:nvPicPr>
          <p:cNvPr id="29699" name="Picture 3"/>
          <p:cNvPicPr>
            <a:picLocks noChangeAspect="1" noChangeArrowheads="1"/>
          </p:cNvPicPr>
          <p:nvPr/>
        </p:nvPicPr>
        <p:blipFill>
          <a:blip r:embed="rId3"/>
          <a:srcRect/>
          <a:stretch>
            <a:fillRect/>
          </a:stretch>
        </p:blipFill>
        <p:spPr bwMode="auto">
          <a:xfrm>
            <a:off x="6602413" y="2276475"/>
            <a:ext cx="5281612" cy="2517775"/>
          </a:xfrm>
          <a:prstGeom prst="rect">
            <a:avLst/>
          </a:prstGeom>
          <a:noFill/>
          <a:ln w="9525">
            <a:noFill/>
            <a:miter lim="800000"/>
            <a:headEnd/>
            <a:tailEnd/>
          </a:ln>
        </p:spPr>
      </p:pic>
      <p:sp>
        <p:nvSpPr>
          <p:cNvPr id="29700" name="Text Box 4"/>
          <p:cNvSpPr txBox="1">
            <a:spLocks noChangeArrowheads="1"/>
          </p:cNvSpPr>
          <p:nvPr/>
        </p:nvSpPr>
        <p:spPr bwMode="auto">
          <a:xfrm>
            <a:off x="3960813" y="2505075"/>
            <a:ext cx="16256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Dopplr</a:t>
            </a:r>
          </a:p>
        </p:txBody>
      </p:sp>
      <p:sp>
        <p:nvSpPr>
          <p:cNvPr id="29701" name="Line 5"/>
          <p:cNvSpPr>
            <a:spLocks noChangeShapeType="1"/>
          </p:cNvSpPr>
          <p:nvPr/>
        </p:nvSpPr>
        <p:spPr bwMode="auto">
          <a:xfrm>
            <a:off x="5586413" y="2733675"/>
            <a:ext cx="1016000" cy="533400"/>
          </a:xfrm>
          <a:prstGeom prst="line">
            <a:avLst/>
          </a:prstGeom>
          <a:noFill/>
          <a:ln w="9525">
            <a:solidFill>
              <a:schemeClr val="bg1"/>
            </a:solidFill>
            <a:round/>
            <a:headEnd/>
            <a:tailEnd/>
          </a:ln>
        </p:spPr>
        <p:txBody>
          <a:bodyPr wrap="none" anchor="ctr"/>
          <a:lstStyle/>
          <a:p>
            <a:endParaRPr lang="en-US"/>
          </a:p>
        </p:txBody>
      </p:sp>
      <p:sp>
        <p:nvSpPr>
          <p:cNvPr id="29702" name="Text Box 6"/>
          <p:cNvSpPr txBox="1">
            <a:spLocks noChangeArrowheads="1"/>
          </p:cNvSpPr>
          <p:nvPr/>
        </p:nvSpPr>
        <p:spPr bwMode="auto">
          <a:xfrm rot="1755070">
            <a:off x="5530850" y="2657475"/>
            <a:ext cx="1570038" cy="214313"/>
          </a:xfrm>
          <a:prstGeom prst="rect">
            <a:avLst/>
          </a:prstGeom>
          <a:noFill/>
          <a:ln w="9525">
            <a:noFill/>
            <a:miter lim="800000"/>
            <a:headEnd/>
            <a:tailEnd/>
          </a:ln>
        </p:spPr>
        <p:txBody>
          <a:bodyPr wrap="none">
            <a:spAutoFit/>
          </a:bodyPr>
          <a:lstStyle/>
          <a:p>
            <a:r>
              <a:rPr lang="en-US" sz="800" b="1">
                <a:solidFill>
                  <a:schemeClr val="bg1"/>
                </a:solidFill>
              </a:rPr>
              <a:t>http://ex.com/places#poland</a:t>
            </a:r>
          </a:p>
        </p:txBody>
      </p:sp>
      <p:sp>
        <p:nvSpPr>
          <p:cNvPr id="29703" name="Rectangle 7"/>
          <p:cNvSpPr>
            <a:spLocks noChangeArrowheads="1"/>
          </p:cNvSpPr>
          <p:nvPr/>
        </p:nvSpPr>
        <p:spPr bwMode="auto">
          <a:xfrm>
            <a:off x="4164013" y="4191000"/>
            <a:ext cx="1930400" cy="457200"/>
          </a:xfrm>
          <a:prstGeom prst="rect">
            <a:avLst/>
          </a:prstGeom>
          <a:noFill/>
          <a:ln w="9525">
            <a:noFill/>
            <a:miter lim="800000"/>
            <a:headEnd/>
            <a:tailEnd/>
          </a:ln>
        </p:spPr>
        <p:txBody>
          <a:bodyPr wrap="none" anchor="ctr"/>
          <a:lstStyle/>
          <a:p>
            <a:pPr algn="ctr"/>
            <a:r>
              <a:rPr lang="en-US">
                <a:solidFill>
                  <a:schemeClr val="bg1"/>
                </a:solidFill>
              </a:rPr>
              <a:t>Freebase</a:t>
            </a:r>
          </a:p>
        </p:txBody>
      </p:sp>
      <p:sp>
        <p:nvSpPr>
          <p:cNvPr id="29704" name="Line 8"/>
          <p:cNvSpPr>
            <a:spLocks noChangeShapeType="1"/>
          </p:cNvSpPr>
          <p:nvPr/>
        </p:nvSpPr>
        <p:spPr bwMode="auto">
          <a:xfrm flipV="1">
            <a:off x="5992813" y="3724275"/>
            <a:ext cx="1016000" cy="762000"/>
          </a:xfrm>
          <a:prstGeom prst="line">
            <a:avLst/>
          </a:prstGeom>
          <a:noFill/>
          <a:ln w="9525">
            <a:solidFill>
              <a:schemeClr val="bg1"/>
            </a:solidFill>
            <a:round/>
            <a:headEnd/>
            <a:tailEnd/>
          </a:ln>
        </p:spPr>
        <p:txBody>
          <a:bodyPr wrap="none" anchor="ctr"/>
          <a:lstStyle/>
          <a:p>
            <a:endParaRPr lang="en-US"/>
          </a:p>
        </p:txBody>
      </p:sp>
      <p:sp>
        <p:nvSpPr>
          <p:cNvPr id="29705" name="Text Box 9"/>
          <p:cNvSpPr txBox="1">
            <a:spLocks noChangeArrowheads="1"/>
          </p:cNvSpPr>
          <p:nvPr/>
        </p:nvSpPr>
        <p:spPr bwMode="auto">
          <a:xfrm rot="-2800893">
            <a:off x="5702300" y="4219575"/>
            <a:ext cx="1736725" cy="231775"/>
          </a:xfrm>
          <a:prstGeom prst="rect">
            <a:avLst/>
          </a:prstGeom>
          <a:noFill/>
          <a:ln w="9525">
            <a:noFill/>
            <a:miter lim="800000"/>
            <a:headEnd/>
            <a:tailEnd/>
          </a:ln>
        </p:spPr>
        <p:txBody>
          <a:bodyPr wrap="none">
            <a:spAutoFit/>
          </a:bodyPr>
          <a:lstStyle/>
          <a:p>
            <a:r>
              <a:rPr lang="en-US" sz="900" b="1">
                <a:solidFill>
                  <a:schemeClr val="bg1"/>
                </a:solidFill>
              </a:rPr>
              <a:t>http://ex.com/places#poland</a:t>
            </a:r>
          </a:p>
        </p:txBody>
      </p:sp>
      <p:sp>
        <p:nvSpPr>
          <p:cNvPr id="29706" name="Line 10"/>
          <p:cNvSpPr>
            <a:spLocks noChangeShapeType="1"/>
          </p:cNvSpPr>
          <p:nvPr/>
        </p:nvSpPr>
        <p:spPr bwMode="auto">
          <a:xfrm>
            <a:off x="7720013" y="3648075"/>
            <a:ext cx="1016000" cy="2209800"/>
          </a:xfrm>
          <a:prstGeom prst="line">
            <a:avLst/>
          </a:prstGeom>
          <a:noFill/>
          <a:ln w="9525">
            <a:solidFill>
              <a:schemeClr val="bg1"/>
            </a:solidFill>
            <a:round/>
            <a:headEnd/>
            <a:tailEnd/>
          </a:ln>
        </p:spPr>
        <p:txBody>
          <a:bodyPr wrap="none" anchor="ctr"/>
          <a:lstStyle/>
          <a:p>
            <a:endParaRPr lang="en-US"/>
          </a:p>
        </p:txBody>
      </p:sp>
      <p:sp>
        <p:nvSpPr>
          <p:cNvPr id="29707" name="Text Box 11"/>
          <p:cNvSpPr txBox="1">
            <a:spLocks noChangeArrowheads="1"/>
          </p:cNvSpPr>
          <p:nvPr/>
        </p:nvSpPr>
        <p:spPr bwMode="auto">
          <a:xfrm>
            <a:off x="8139113" y="5934075"/>
            <a:ext cx="903287" cy="461963"/>
          </a:xfrm>
          <a:prstGeom prst="rect">
            <a:avLst/>
          </a:prstGeom>
          <a:noFill/>
          <a:ln w="9525">
            <a:solidFill>
              <a:schemeClr val="bg1"/>
            </a:solidFill>
            <a:miter lim="800000"/>
            <a:headEnd/>
            <a:tailEnd/>
          </a:ln>
        </p:spPr>
        <p:txBody>
          <a:bodyPr wrap="none">
            <a:spAutoFit/>
          </a:bodyPr>
          <a:lstStyle/>
          <a:p>
            <a:r>
              <a:rPr lang="en-US">
                <a:solidFill>
                  <a:schemeClr val="bg1"/>
                </a:solidFill>
              </a:rPr>
              <a:t>twine</a:t>
            </a:r>
          </a:p>
        </p:txBody>
      </p:sp>
      <p:sp>
        <p:nvSpPr>
          <p:cNvPr id="29708" name="Text Box 12"/>
          <p:cNvSpPr txBox="1">
            <a:spLocks noChangeArrowheads="1"/>
          </p:cNvSpPr>
          <p:nvPr/>
        </p:nvSpPr>
        <p:spPr bwMode="auto">
          <a:xfrm rot="3855207">
            <a:off x="7606506" y="4696619"/>
            <a:ext cx="1736725" cy="230188"/>
          </a:xfrm>
          <a:prstGeom prst="rect">
            <a:avLst/>
          </a:prstGeom>
          <a:noFill/>
          <a:ln w="9525">
            <a:noFill/>
            <a:miter lim="800000"/>
            <a:headEnd/>
            <a:tailEnd/>
          </a:ln>
        </p:spPr>
        <p:txBody>
          <a:bodyPr wrap="none">
            <a:spAutoFit/>
          </a:bodyPr>
          <a:lstStyle/>
          <a:p>
            <a:r>
              <a:rPr lang="en-US" sz="900" b="1">
                <a:solidFill>
                  <a:schemeClr val="bg1"/>
                </a:solidFill>
              </a:rPr>
              <a:t>http://ex.com/places#poland</a:t>
            </a:r>
          </a:p>
        </p:txBody>
      </p:sp>
      <p:sp>
        <p:nvSpPr>
          <p:cNvPr id="29709" name="Rectangle 13"/>
          <p:cNvSpPr>
            <a:spLocks noChangeArrowheads="1"/>
          </p:cNvSpPr>
          <p:nvPr/>
        </p:nvSpPr>
        <p:spPr bwMode="auto">
          <a:xfrm>
            <a:off x="4672013" y="5257800"/>
            <a:ext cx="2336800" cy="914400"/>
          </a:xfrm>
          <a:prstGeom prst="rect">
            <a:avLst/>
          </a:prstGeom>
          <a:noFill/>
          <a:ln w="9525">
            <a:noFill/>
            <a:miter lim="800000"/>
            <a:headEnd/>
            <a:tailEnd/>
          </a:ln>
        </p:spPr>
        <p:txBody>
          <a:bodyPr wrap="none" anchor="ctr"/>
          <a:lstStyle/>
          <a:p>
            <a:pPr algn="ctr"/>
            <a:r>
              <a:rPr lang="en-US">
                <a:solidFill>
                  <a:schemeClr val="bg1"/>
                </a:solidFill>
              </a:rPr>
              <a:t>LiveJournal</a:t>
            </a:r>
          </a:p>
        </p:txBody>
      </p:sp>
      <p:sp>
        <p:nvSpPr>
          <p:cNvPr id="29710" name="Line 14"/>
          <p:cNvSpPr>
            <a:spLocks noChangeShapeType="1"/>
          </p:cNvSpPr>
          <p:nvPr/>
        </p:nvSpPr>
        <p:spPr bwMode="auto">
          <a:xfrm flipH="1">
            <a:off x="6399213" y="3724275"/>
            <a:ext cx="1320800" cy="1524000"/>
          </a:xfrm>
          <a:prstGeom prst="line">
            <a:avLst/>
          </a:prstGeom>
          <a:noFill/>
          <a:ln w="9525">
            <a:solidFill>
              <a:schemeClr val="bg1"/>
            </a:solidFill>
            <a:round/>
            <a:headEnd/>
            <a:tailEnd/>
          </a:ln>
        </p:spPr>
        <p:txBody>
          <a:bodyPr wrap="none" anchor="ctr"/>
          <a:lstStyle/>
          <a:p>
            <a:endParaRPr lang="en-US"/>
          </a:p>
        </p:txBody>
      </p:sp>
      <p:sp>
        <p:nvSpPr>
          <p:cNvPr id="29711" name="Text Box 15"/>
          <p:cNvSpPr txBox="1">
            <a:spLocks noChangeArrowheads="1"/>
          </p:cNvSpPr>
          <p:nvPr/>
        </p:nvSpPr>
        <p:spPr bwMode="auto">
          <a:xfrm rot="-2800893">
            <a:off x="6188869" y="4480719"/>
            <a:ext cx="1736725" cy="230187"/>
          </a:xfrm>
          <a:prstGeom prst="rect">
            <a:avLst/>
          </a:prstGeom>
          <a:noFill/>
          <a:ln w="9525">
            <a:noFill/>
            <a:miter lim="800000"/>
            <a:headEnd/>
            <a:tailEnd/>
          </a:ln>
        </p:spPr>
        <p:txBody>
          <a:bodyPr wrap="none">
            <a:spAutoFit/>
          </a:bodyPr>
          <a:lstStyle/>
          <a:p>
            <a:r>
              <a:rPr lang="en-US" sz="900" b="1">
                <a:solidFill>
                  <a:schemeClr val="bg1"/>
                </a:solidFill>
              </a:rPr>
              <a:t>http://ex.com/places#poland</a:t>
            </a:r>
          </a:p>
        </p:txBody>
      </p:sp>
      <p:pic>
        <p:nvPicPr>
          <p:cNvPr id="29712" name="Picture 17"/>
          <p:cNvPicPr>
            <a:picLocks noChangeAspect="1" noChangeArrowheads="1"/>
          </p:cNvPicPr>
          <p:nvPr/>
        </p:nvPicPr>
        <p:blipFill>
          <a:blip r:embed="rId4"/>
          <a:srcRect/>
          <a:stretch>
            <a:fillRect/>
          </a:stretch>
        </p:blipFill>
        <p:spPr bwMode="auto">
          <a:xfrm>
            <a:off x="508000" y="2438400"/>
            <a:ext cx="2562225" cy="1604963"/>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US" smtClean="0"/>
              <a:t>Ontologies on the Web…</a:t>
            </a:r>
          </a:p>
        </p:txBody>
      </p:sp>
      <p:sp>
        <p:nvSpPr>
          <p:cNvPr id="3075" name="Rectangle 3"/>
          <p:cNvSpPr>
            <a:spLocks noGrp="1"/>
          </p:cNvSpPr>
          <p:nvPr>
            <p:ph idx="1"/>
          </p:nvPr>
        </p:nvSpPr>
        <p:spPr>
          <a:xfrm>
            <a:off x="507868" y="1412875"/>
            <a:ext cx="11173090" cy="4512004"/>
          </a:xfrm>
        </p:spPr>
        <p:txBody>
          <a:bodyPr/>
          <a:lstStyle/>
          <a:p>
            <a:r>
              <a:rPr lang="en-US" dirty="0" smtClean="0"/>
              <a:t>Widely varying ideas of what we are after:</a:t>
            </a:r>
          </a:p>
          <a:p>
            <a:pPr lvl="1"/>
            <a:r>
              <a:rPr lang="en-US" dirty="0" smtClean="0"/>
              <a:t>Ontology: provide a definitive and exhaustive classification of entities in all spheres of being” (Smith 2003).</a:t>
            </a:r>
          </a:p>
          <a:p>
            <a:pPr lvl="1"/>
            <a:r>
              <a:rPr lang="en-US" dirty="0" smtClean="0"/>
              <a:t>Ontology: an abstract, simplified view of the world that we wish to represent for some purpose (Gruber 1995)</a:t>
            </a:r>
          </a:p>
          <a:p>
            <a:r>
              <a:rPr lang="en-US" dirty="0" smtClean="0"/>
              <a:t>This talk will look at some of the emerging models and ongoing work, and explore some of the research </a:t>
            </a:r>
            <a:br>
              <a:rPr lang="en-US" dirty="0" smtClean="0"/>
            </a:br>
            <a:r>
              <a:rPr lang="en-US" dirty="0" smtClean="0"/>
              <a:t>and development challenges new models of Web </a:t>
            </a:r>
            <a:br>
              <a:rPr lang="en-US" dirty="0" smtClean="0"/>
            </a:br>
            <a:r>
              <a:rPr lang="en-US" dirty="0" err="1" smtClean="0"/>
              <a:t>ontologies</a:t>
            </a:r>
            <a:r>
              <a:rPr lang="en-US" dirty="0" smtClean="0"/>
              <a:t> present </a:t>
            </a:r>
          </a:p>
          <a:p>
            <a:pPr lvl="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US" dirty="0" smtClean="0"/>
              <a:t>The Wine Ontology (wine.owl)</a:t>
            </a:r>
          </a:p>
        </p:txBody>
      </p:sp>
      <p:sp>
        <p:nvSpPr>
          <p:cNvPr id="30723" name="Rectangle 3"/>
          <p:cNvSpPr>
            <a:spLocks noGrp="1"/>
          </p:cNvSpPr>
          <p:nvPr>
            <p:ph idx="1"/>
          </p:nvPr>
        </p:nvSpPr>
        <p:spPr/>
        <p:txBody>
          <a:bodyPr/>
          <a:lstStyle/>
          <a:p>
            <a:r>
              <a:rPr lang="en-US" smtClean="0"/>
              <a:t>Original view: Consensus knowledge of wine and food</a:t>
            </a:r>
          </a:p>
          <a:p>
            <a:pPr lvl="1"/>
            <a:r>
              <a:rPr lang="en-US" smtClean="0"/>
              <a:t>Lots of debate in its creation</a:t>
            </a:r>
          </a:p>
          <a:p>
            <a:pPr lvl="1"/>
            <a:r>
              <a:rPr lang="en-US" smtClean="0"/>
              <a:t>Eventually completed with "correct" wine recommendations</a:t>
            </a:r>
          </a:p>
          <a:p>
            <a:pPr lvl="2"/>
            <a:r>
              <a:rPr lang="en-US" smtClean="0"/>
              <a:t>You disagree, tough!  You're wrong.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smtClean="0"/>
              <a:t>Wine Ontology Take II</a:t>
            </a:r>
          </a:p>
        </p:txBody>
      </p:sp>
      <p:pic>
        <p:nvPicPr>
          <p:cNvPr id="31747" name="Picture 4" descr="Wine1"/>
          <p:cNvPicPr>
            <a:picLocks noChangeAspect="1" noChangeArrowheads="1"/>
          </p:cNvPicPr>
          <p:nvPr/>
        </p:nvPicPr>
        <p:blipFill>
          <a:blip r:embed="rId3"/>
          <a:stretch>
            <a:fillRect/>
          </a:stretch>
        </p:blipFill>
        <p:spPr bwMode="auto">
          <a:xfrm>
            <a:off x="4130179" y="1417638"/>
            <a:ext cx="3928467" cy="5003420"/>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ine3"/>
          <p:cNvPicPr>
            <a:picLocks noChangeAspect="1" noChangeArrowheads="1"/>
          </p:cNvPicPr>
          <p:nvPr/>
        </p:nvPicPr>
        <p:blipFill>
          <a:blip r:embed="rId3"/>
          <a:stretch>
            <a:fillRect/>
          </a:stretch>
        </p:blipFill>
        <p:spPr bwMode="auto">
          <a:xfrm>
            <a:off x="4122791" y="1417638"/>
            <a:ext cx="3943243" cy="5001768"/>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ine4"/>
          <p:cNvPicPr>
            <a:picLocks noChangeAspect="1" noChangeArrowheads="1"/>
          </p:cNvPicPr>
          <p:nvPr/>
        </p:nvPicPr>
        <p:blipFill>
          <a:blip r:embed="rId3"/>
          <a:stretch>
            <a:fillRect/>
          </a:stretch>
        </p:blipFill>
        <p:spPr bwMode="auto">
          <a:xfrm>
            <a:off x="4119596" y="1417638"/>
            <a:ext cx="3949634" cy="5001768"/>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noFill/>
        </p:spPr>
        <p:txBody>
          <a:bodyPr/>
          <a:lstStyle/>
          <a:p>
            <a:pPr eaLnBrk="1" hangingPunct="1"/>
            <a:r>
              <a:rPr lang="en-US" dirty="0" smtClean="0"/>
              <a:t>The </a:t>
            </a:r>
            <a:r>
              <a:rPr smtClean="0"/>
              <a:t>N</a:t>
            </a:r>
            <a:r>
              <a:rPr lang="en-US" dirty="0" err="1" smtClean="0"/>
              <a:t>ew</a:t>
            </a:r>
            <a:r>
              <a:rPr lang="en-US" dirty="0" smtClean="0"/>
              <a:t> Challenge…</a:t>
            </a:r>
          </a:p>
        </p:txBody>
      </p:sp>
      <p:sp>
        <p:nvSpPr>
          <p:cNvPr id="34819" name="Rectangle 3"/>
          <p:cNvSpPr>
            <a:spLocks noGrp="1"/>
          </p:cNvSpPr>
          <p:nvPr>
            <p:ph idx="1"/>
          </p:nvPr>
        </p:nvSpPr>
        <p:spPr>
          <a:xfrm>
            <a:off x="528638" y="974725"/>
            <a:ext cx="10258425" cy="498598"/>
          </a:xfrm>
          <a:noFill/>
          <a:ln>
            <a:noFill/>
          </a:ln>
          <a:effectLst>
            <a:outerShdw blurRad="63500" sx="102000" sy="102000" algn="ctr" rotWithShape="0">
              <a:prstClr val="black">
                <a:alpha val="40000"/>
              </a:prstClr>
            </a:outerShdw>
          </a:effectLst>
        </p:spPr>
        <p:txBody>
          <a:bodyPr/>
          <a:lstStyle/>
          <a:p>
            <a:pPr eaLnBrk="1" hangingPunct="1">
              <a:buNone/>
            </a:pPr>
            <a:r>
              <a:rPr lang="en-US" sz="3600" spc="-150" dirty="0" smtClean="0">
                <a:ln w="3175">
                  <a:noFill/>
                </a:ln>
                <a:solidFill>
                  <a:schemeClr val="accent1"/>
                </a:solidFill>
                <a:effectLst>
                  <a:outerShdw blurRad="38100" dist="38100" dir="2700000" algn="tl">
                    <a:srgbClr val="000000">
                      <a:alpha val="43137"/>
                    </a:srgbClr>
                  </a:outerShdw>
                </a:effectLst>
                <a:latin typeface="Segoe" pitchFamily="34" charset="0"/>
                <a:cs typeface="Arial" charset="0"/>
              </a:rPr>
              <a:t>What do we do with all this stuff?</a:t>
            </a:r>
          </a:p>
        </p:txBody>
      </p:sp>
      <p:sp>
        <p:nvSpPr>
          <p:cNvPr id="34820" name="Rectangle 4"/>
          <p:cNvSpPr>
            <a:spLocks noChangeArrowheads="1"/>
          </p:cNvSpPr>
          <p:nvPr/>
        </p:nvSpPr>
        <p:spPr bwMode="auto">
          <a:xfrm>
            <a:off x="484187" y="1849438"/>
            <a:ext cx="11630025" cy="3540125"/>
          </a:xfrm>
          <a:prstGeom prst="rect">
            <a:avLst/>
          </a:prstGeom>
          <a:noFill/>
          <a:ln w="3175">
            <a:noFill/>
            <a:miter lim="800000"/>
            <a:headEnd/>
            <a:tailEnd/>
          </a:ln>
        </p:spPr>
        <p:txBody>
          <a:bodyPr>
            <a:spAutoFit/>
          </a:bodyPr>
          <a:lstStyle/>
          <a:p>
            <a:r>
              <a:rPr lang="en-US" sz="1600" dirty="0">
                <a:solidFill>
                  <a:schemeClr val="bg1"/>
                </a:solidFill>
              </a:rPr>
              <a:t> * The primary goal is to for submissions to show how they add value to the very large triple store. This can involved anything from helping people figure out what is in the store via browsing, visualization, etc; could include </a:t>
            </a:r>
            <a:r>
              <a:rPr lang="en-US" sz="1600" dirty="0" err="1">
                <a:solidFill>
                  <a:schemeClr val="bg1"/>
                </a:solidFill>
              </a:rPr>
              <a:t>inferencing</a:t>
            </a:r>
            <a:r>
              <a:rPr lang="en-US" sz="1600" dirty="0">
                <a:solidFill>
                  <a:schemeClr val="bg1"/>
                </a:solidFill>
              </a:rPr>
              <a:t> that adds information not directly </a:t>
            </a:r>
            <a:r>
              <a:rPr lang="en-US" sz="1600" dirty="0" err="1">
                <a:solidFill>
                  <a:schemeClr val="bg1"/>
                </a:solidFill>
              </a:rPr>
              <a:t>queriable</a:t>
            </a:r>
            <a:r>
              <a:rPr lang="en-US" sz="1600" dirty="0">
                <a:solidFill>
                  <a:schemeClr val="bg1"/>
                </a:solidFill>
              </a:rPr>
              <a:t> in the original dataset; could involve showing how ontological information could be tied to part(s) or the whole of the dataset; etc.</a:t>
            </a:r>
          </a:p>
          <a:p>
            <a:r>
              <a:rPr lang="en-US" sz="1600" dirty="0">
                <a:solidFill>
                  <a:schemeClr val="bg1"/>
                </a:solidFill>
              </a:rPr>
              <a:t>    * The tool or application has to make use of at least a significant portion of the data provided by the organizers.</a:t>
            </a:r>
          </a:p>
          <a:p>
            <a:r>
              <a:rPr lang="en-US" sz="1600" dirty="0">
                <a:solidFill>
                  <a:schemeClr val="bg1"/>
                </a:solidFill>
              </a:rPr>
              <a:t>    * The tool or application is allowed to use other data that can be linked to the target dataset, but there is still an expectation that the primary focus will be on the data provided.</a:t>
            </a:r>
          </a:p>
          <a:p>
            <a:r>
              <a:rPr lang="en-US" sz="1600" dirty="0">
                <a:solidFill>
                  <a:schemeClr val="bg1"/>
                </a:solidFill>
              </a:rPr>
              <a:t>    * The tool or application does not have to be specifically an end-user application, as defined for the Open Track Challenge, but usability is a concern. The key goal is to demonstrate an interaction with the large data-set driven by a user or an application. However, given the scale of this challenge, solutions that can be justified as leading to such applications, or as crucial to the success of future applications, will be considered.</a:t>
            </a:r>
          </a:p>
          <a:p>
            <a:r>
              <a:rPr lang="en-US" sz="1600" b="1" dirty="0">
                <a:solidFill>
                  <a:schemeClr val="bg1"/>
                </a:solidFill>
              </a:rPr>
              <a:t>     (ISWC 2008 - Open Web, Billion Triple Challenge)</a:t>
            </a:r>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
        <p:nvSpPr>
          <p:cNvPr id="34821" name="Rectangle 5"/>
          <p:cNvSpPr>
            <a:spLocks noChangeArrowheads="1"/>
          </p:cNvSpPr>
          <p:nvPr/>
        </p:nvSpPr>
        <p:spPr bwMode="auto">
          <a:xfrm>
            <a:off x="1322387" y="5635625"/>
            <a:ext cx="7815263" cy="307975"/>
          </a:xfrm>
          <a:prstGeom prst="rect">
            <a:avLst/>
          </a:prstGeom>
          <a:noFill/>
          <a:ln w="9525">
            <a:noFill/>
            <a:miter lim="800000"/>
            <a:headEnd/>
            <a:tailEnd/>
          </a:ln>
        </p:spPr>
        <p:txBody>
          <a:bodyPr wrap="none">
            <a:spAutoFit/>
          </a:bodyPr>
          <a:lstStyle/>
          <a:p>
            <a:r>
              <a:rPr lang="en-US" sz="1400">
                <a:hlinkClick r:id="rId3"/>
              </a:rPr>
              <a:t>http://iswc2008.semanticweb.org/calls/call-for-semantic-web-challenge-and-billion-triples-tracks/</a:t>
            </a:r>
            <a:r>
              <a:rPr lang="en-US" sz="1400"/>
              <a:t> </a:t>
            </a:r>
          </a:p>
        </p:txBody>
      </p:sp>
      <p:pic>
        <p:nvPicPr>
          <p:cNvPr id="92166" name="Picture 6"/>
          <p:cNvPicPr>
            <a:picLocks noChangeAspect="1" noChangeArrowheads="1"/>
          </p:cNvPicPr>
          <p:nvPr/>
        </p:nvPicPr>
        <p:blipFill>
          <a:blip r:embed="rId4"/>
          <a:srcRect/>
          <a:stretch>
            <a:fillRect/>
          </a:stretch>
        </p:blipFill>
        <p:spPr bwMode="auto">
          <a:xfrm>
            <a:off x="3300413" y="2895600"/>
            <a:ext cx="5588000" cy="3144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noFill/>
        </p:spPr>
        <p:txBody>
          <a:bodyPr/>
          <a:lstStyle/>
          <a:p>
            <a:pPr eaLnBrk="1" hangingPunct="1"/>
            <a:r>
              <a:rPr lang="en-US" dirty="0" smtClean="0"/>
              <a:t>Integrating the Approaches</a:t>
            </a:r>
          </a:p>
        </p:txBody>
      </p:sp>
      <p:pic>
        <p:nvPicPr>
          <p:cNvPr id="35843" name="Picture 3"/>
          <p:cNvPicPr>
            <a:picLocks noChangeAspect="1" noChangeArrowheads="1"/>
          </p:cNvPicPr>
          <p:nvPr/>
        </p:nvPicPr>
        <p:blipFill>
          <a:blip r:embed="rId3" cstate="print"/>
          <a:stretch>
            <a:fillRect/>
          </a:stretch>
        </p:blipFill>
        <p:spPr bwMode="auto">
          <a:xfrm>
            <a:off x="1217612" y="1417638"/>
            <a:ext cx="3656011" cy="3424463"/>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pic>
        <p:nvPicPr>
          <p:cNvPr id="35844" name="Picture 2"/>
          <p:cNvPicPr>
            <a:picLocks noChangeAspect="1" noChangeArrowheads="1"/>
          </p:cNvPicPr>
          <p:nvPr/>
        </p:nvPicPr>
        <p:blipFill>
          <a:blip r:embed="rId4"/>
          <a:stretch>
            <a:fillRect/>
          </a:stretch>
        </p:blipFill>
        <p:spPr bwMode="auto">
          <a:xfrm>
            <a:off x="6780212" y="1417638"/>
            <a:ext cx="4572000" cy="3429000"/>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
        <p:nvSpPr>
          <p:cNvPr id="35845" name="Text Box 5"/>
          <p:cNvSpPr txBox="1">
            <a:spLocks noChangeArrowheads="1"/>
          </p:cNvSpPr>
          <p:nvPr/>
        </p:nvSpPr>
        <p:spPr bwMode="auto">
          <a:xfrm>
            <a:off x="2319338" y="5229225"/>
            <a:ext cx="5754687" cy="461963"/>
          </a:xfrm>
          <a:prstGeom prst="rect">
            <a:avLst/>
          </a:prstGeom>
          <a:noFill/>
          <a:ln w="9525">
            <a:noFill/>
            <a:miter lim="800000"/>
            <a:headEnd/>
            <a:tailEnd/>
          </a:ln>
        </p:spPr>
        <p:txBody>
          <a:bodyPr wrap="none">
            <a:spAutoFit/>
          </a:bodyPr>
          <a:lstStyle/>
          <a:p>
            <a:pPr algn="ctr"/>
            <a:r>
              <a:rPr lang="en-US" dirty="0">
                <a:solidFill>
                  <a:schemeClr val="bg1"/>
                </a:solidFill>
              </a:rPr>
              <a:t>Cf. Cleveland Clinic "Semantic DB" effort</a:t>
            </a:r>
          </a:p>
        </p:txBody>
      </p:sp>
      <p:sp>
        <p:nvSpPr>
          <p:cNvPr id="35846" name="Text Box 6"/>
          <p:cNvSpPr txBox="1">
            <a:spLocks noChangeArrowheads="1"/>
          </p:cNvSpPr>
          <p:nvPr/>
        </p:nvSpPr>
        <p:spPr bwMode="auto">
          <a:xfrm>
            <a:off x="4331494" y="5943600"/>
            <a:ext cx="3525838" cy="457200"/>
          </a:xfrm>
          <a:prstGeom prst="rect">
            <a:avLst/>
          </a:prstGeom>
          <a:solidFill>
            <a:srgbClr val="CAB073"/>
          </a:solidFill>
          <a:ln w="9525">
            <a:noFill/>
            <a:miter lim="800000"/>
            <a:headEnd/>
            <a:tailEnd/>
          </a:ln>
        </p:spPr>
        <p:txBody>
          <a:bodyPr>
            <a:spAutoFit/>
          </a:bodyPr>
          <a:lstStyle/>
          <a:p>
            <a:pPr algn="ctr">
              <a:spcBef>
                <a:spcPct val="50000"/>
              </a:spcBef>
            </a:pPr>
            <a:r>
              <a:rPr lang="en-US" dirty="0">
                <a:solidFill>
                  <a:schemeClr val="bg1"/>
                </a:solidFill>
              </a:rPr>
              <a:t>OR ≠ XOR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mtClean="0"/>
              <a:t>Why Does this Matter? </a:t>
            </a:r>
            <a:endParaRPr lang="en-US" dirty="0" smtClean="0"/>
          </a:p>
        </p:txBody>
      </p:sp>
      <p:sp>
        <p:nvSpPr>
          <p:cNvPr id="36867" name="Rectangle 3"/>
          <p:cNvSpPr>
            <a:spLocks noGrp="1"/>
          </p:cNvSpPr>
          <p:nvPr>
            <p:ph idx="1"/>
          </p:nvPr>
        </p:nvSpPr>
        <p:spPr>
          <a:xfrm>
            <a:off x="507868" y="1412875"/>
            <a:ext cx="11173090" cy="5195268"/>
          </a:xfrm>
        </p:spPr>
        <p:txBody>
          <a:bodyPr/>
          <a:lstStyle/>
          <a:p>
            <a:r>
              <a:rPr lang="en-US" sz="2800" dirty="0" smtClean="0"/>
              <a:t>Different issues of concern</a:t>
            </a:r>
          </a:p>
          <a:p>
            <a:pPr lvl="1"/>
            <a:r>
              <a:rPr lang="en-US" sz="2400" dirty="0" smtClean="0"/>
              <a:t>Confuses messaging</a:t>
            </a:r>
          </a:p>
          <a:p>
            <a:pPr lvl="2"/>
            <a:r>
              <a:rPr lang="en-US" sz="2000" dirty="0" smtClean="0"/>
              <a:t>Empowers Semantic Web critics </a:t>
            </a:r>
          </a:p>
          <a:p>
            <a:r>
              <a:rPr lang="en-US" sz="2800" dirty="0" smtClean="0"/>
              <a:t>Effort is spent in different parts of the space</a:t>
            </a:r>
          </a:p>
          <a:p>
            <a:pPr lvl="1"/>
            <a:r>
              <a:rPr lang="en-US" sz="2400" dirty="0" smtClean="0"/>
              <a:t>i.e. scaling vs. modeling</a:t>
            </a:r>
          </a:p>
          <a:p>
            <a:pPr lvl="2"/>
            <a:r>
              <a:rPr lang="en-US" sz="2000" dirty="0" smtClean="0"/>
              <a:t>Leads to confusion in costs, esp. for interested parties</a:t>
            </a:r>
          </a:p>
          <a:p>
            <a:pPr lvl="2"/>
            <a:r>
              <a:rPr lang="en-US" sz="2000" dirty="0" smtClean="0"/>
              <a:t>Starting out: You must know which O/o you're going after</a:t>
            </a:r>
          </a:p>
          <a:p>
            <a:r>
              <a:rPr lang="en-US" sz="2800" dirty="0" smtClean="0"/>
              <a:t>Different "first-concern" tools for the different models</a:t>
            </a:r>
          </a:p>
          <a:p>
            <a:pPr lvl="1"/>
            <a:r>
              <a:rPr lang="en-US" sz="2400" dirty="0" smtClean="0"/>
              <a:t>traditional ontology creation and modeling</a:t>
            </a:r>
          </a:p>
          <a:p>
            <a:pPr lvl="1"/>
            <a:r>
              <a:rPr lang="en-US" sz="2400" dirty="0" smtClean="0"/>
              <a:t>Web 3.0: triple store scaling and SPARQL extensions</a:t>
            </a:r>
          </a:p>
          <a:p>
            <a:r>
              <a:rPr lang="en-US" sz="2800" dirty="0" smtClean="0"/>
              <a:t>Different challenges to research community</a:t>
            </a:r>
          </a:p>
          <a:p>
            <a:pPr lvl="1"/>
            <a:r>
              <a:rPr lang="en-US" sz="2400" dirty="0" smtClean="0"/>
              <a:t>Traditional AI concerns outweighed by others in this space </a:t>
            </a:r>
          </a:p>
          <a:p>
            <a:pPr lvl="2"/>
            <a:r>
              <a:rPr lang="en-US" sz="2000" dirty="0" err="1" smtClean="0"/>
              <a:t>Analogy,:Data</a:t>
            </a:r>
            <a:r>
              <a:rPr lang="en-US" sz="2000" dirty="0" smtClean="0"/>
              <a:t> management ca. 1950s</a:t>
            </a:r>
            <a:endParaRPr 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mtClean="0"/>
              <a:t>Summary</a:t>
            </a:r>
          </a:p>
        </p:txBody>
      </p:sp>
      <p:sp>
        <p:nvSpPr>
          <p:cNvPr id="37891" name="Rectangle 3"/>
          <p:cNvSpPr>
            <a:spLocks noGrp="1"/>
          </p:cNvSpPr>
          <p:nvPr>
            <p:ph idx="1"/>
          </p:nvPr>
        </p:nvSpPr>
        <p:spPr/>
        <p:txBody>
          <a:bodyPr/>
          <a:lstStyle/>
          <a:p>
            <a:r>
              <a:rPr lang="en-US" smtClean="0"/>
              <a:t>Lightweight ontologies near data a growing part of the  (Semantic) Web</a:t>
            </a:r>
          </a:p>
          <a:p>
            <a:pPr lvl="1"/>
            <a:r>
              <a:rPr lang="en-US" smtClean="0"/>
              <a:t>Grounds in URIs</a:t>
            </a:r>
          </a:p>
          <a:p>
            <a:pPr lvl="2"/>
            <a:r>
              <a:rPr lang="en-US" smtClean="0"/>
              <a:t>Critical! Without it no linking, no network effect</a:t>
            </a:r>
          </a:p>
          <a:p>
            <a:pPr lvl="1"/>
            <a:r>
              <a:rPr lang="en-US" smtClean="0"/>
              <a:t>RDF/OWL being used on tens of millions of web pages</a:t>
            </a:r>
          </a:p>
          <a:p>
            <a:pPr lvl="2"/>
            <a:r>
              <a:rPr lang="en-US" smtClean="0"/>
              <a:t>Early 90s web scale and growing </a:t>
            </a:r>
          </a:p>
          <a:p>
            <a:pPr lvl="1"/>
            <a:r>
              <a:rPr lang="en-US" smtClean="0"/>
              <a:t>New "informal" models seem to be emerging</a:t>
            </a:r>
          </a:p>
          <a:p>
            <a:pPr lvl="2"/>
            <a:r>
              <a:rPr lang="en-US" smtClean="0"/>
              <a:t>New efforts explore how to link these with traditional AI models</a:t>
            </a:r>
          </a:p>
          <a:p>
            <a:pPr lvl="2"/>
            <a:r>
              <a:rPr lang="en-US" smtClean="0"/>
              <a:t>Research challenges in the new domain largely unexplored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defTabSz="912813" rtl="0" eaLnBrk="0" fontAlgn="base" hangingPunct="0">
              <a:spcBef>
                <a:spcPct val="0"/>
              </a:spcBef>
              <a:spcAft>
                <a:spcPct val="0"/>
              </a:spcAft>
            </a:pPr>
            <a:r>
              <a:rPr lang="en-US" sz="700" kern="1200" dirty="0">
                <a:solidFill>
                  <a:srgbClr val="000000"/>
                </a:solidFill>
                <a:latin typeface="Segoe" pitchFamily="34" charset="0"/>
                <a:ea typeface="+mn-ea"/>
                <a:cs typeface="Arial" pitchFamily="34"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p:cNvSpPr>
          <p:nvPr>
            <p:ph type="title"/>
          </p:nvPr>
        </p:nvSpPr>
        <p:spPr/>
        <p:txBody>
          <a:bodyPr/>
          <a:lstStyle/>
          <a:p>
            <a:r>
              <a:rPr lang="en-US" dirty="0" smtClean="0"/>
              <a:t>From a Pragmatic Viewpoint..</a:t>
            </a:r>
          </a:p>
        </p:txBody>
      </p:sp>
      <p:sp>
        <p:nvSpPr>
          <p:cNvPr id="4099" name="Rectangle 5"/>
          <p:cNvSpPr>
            <a:spLocks noGrp="1"/>
          </p:cNvSpPr>
          <p:nvPr>
            <p:ph idx="1"/>
          </p:nvPr>
        </p:nvSpPr>
        <p:spPr/>
        <p:txBody>
          <a:bodyPr/>
          <a:lstStyle/>
          <a:p>
            <a:endParaRPr lang="en-US" smtClean="0"/>
          </a:p>
          <a:p>
            <a:r>
              <a:rPr lang="en-US" smtClean="0"/>
              <a:t>"The solution to any problem in AI may be found in the writings of Wittgenstein, though the details of the implementation are sometimes rather sketchy.” (Hirst, 2000)</a:t>
            </a:r>
          </a:p>
          <a:p>
            <a:endParaRPr lang="en-US" smtClean="0"/>
          </a:p>
          <a:p>
            <a:r>
              <a:rPr lang="en-US" smtClean="0"/>
              <a:t>This talk aims at exploring "implementation details" for "knowledge" on the Web</a:t>
            </a:r>
          </a:p>
          <a:p>
            <a:pPr lvl="1"/>
            <a:r>
              <a:rPr lang="en-US" smtClean="0"/>
              <a:t>Individual and Collective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stretch>
            <a:fillRect/>
          </a:stretch>
        </p:blipFill>
        <p:spPr bwMode="auto">
          <a:xfrm>
            <a:off x="1016000" y="1752600"/>
            <a:ext cx="3021012" cy="4017946"/>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
        <p:nvSpPr>
          <p:cNvPr id="5123" name="Rectangle 3"/>
          <p:cNvSpPr>
            <a:spLocks noGrp="1"/>
          </p:cNvSpPr>
          <p:nvPr>
            <p:ph type="title"/>
          </p:nvPr>
        </p:nvSpPr>
        <p:spPr/>
        <p:txBody>
          <a:bodyPr/>
          <a:lstStyle/>
          <a:p>
            <a:r>
              <a:rPr lang="en-US" smtClean="0"/>
              <a:t>The Semantic Web (ca. 2001)</a:t>
            </a:r>
          </a:p>
        </p:txBody>
      </p:sp>
      <p:pic>
        <p:nvPicPr>
          <p:cNvPr id="80900" name="Picture 4" descr="notes"/>
          <p:cNvPicPr>
            <a:picLocks noChangeAspect="1" noChangeArrowheads="1"/>
          </p:cNvPicPr>
          <p:nvPr/>
        </p:nvPicPr>
        <p:blipFill>
          <a:blip r:embed="rId4"/>
          <a:srcRect l="7829" t="6050" r="10794" b="31822"/>
          <a:stretch>
            <a:fillRect/>
          </a:stretch>
        </p:blipFill>
        <p:spPr bwMode="auto">
          <a:xfrm rot="21379366">
            <a:off x="4672013" y="981075"/>
            <a:ext cx="6604000" cy="4894263"/>
          </a:xfrm>
          <a:prstGeom prst="rect">
            <a:avLst/>
          </a:prstGeom>
          <a:noFill/>
          <a:ln w="6350">
            <a:solidFill>
              <a:srgbClr val="C0C0C0"/>
            </a:solidFill>
            <a:miter lim="800000"/>
            <a:headEnd/>
            <a:tailEnd/>
          </a:ln>
          <a:effectLst>
            <a:outerShdw dist="35921" dir="2700000" algn="ctr" rotWithShape="0">
              <a:srgbClr val="808080"/>
            </a:outerShdw>
          </a:effectLst>
        </p:spPr>
      </p:pic>
      <p:pic>
        <p:nvPicPr>
          <p:cNvPr id="80902" name="Picture 6"/>
          <p:cNvPicPr>
            <a:picLocks noChangeAspect="1" noChangeArrowheads="1"/>
          </p:cNvPicPr>
          <p:nvPr/>
        </p:nvPicPr>
        <p:blipFill>
          <a:blip r:embed="rId5"/>
          <a:srcRect/>
          <a:stretch>
            <a:fillRect/>
          </a:stretch>
        </p:blipFill>
        <p:spPr bwMode="auto">
          <a:xfrm rot="21317736">
            <a:off x="5163588" y="836211"/>
            <a:ext cx="5748338" cy="54102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smtClean="0"/>
              <a:t>Semantic Web ca. 2008</a:t>
            </a:r>
          </a:p>
        </p:txBody>
      </p:sp>
      <p:sp>
        <p:nvSpPr>
          <p:cNvPr id="6147" name="Rectangle 3"/>
          <p:cNvSpPr>
            <a:spLocks noGrp="1"/>
          </p:cNvSpPr>
          <p:nvPr>
            <p:ph idx="1"/>
          </p:nvPr>
        </p:nvSpPr>
        <p:spPr>
          <a:xfrm>
            <a:off x="507868" y="1412875"/>
            <a:ext cx="11173090" cy="4656659"/>
          </a:xfrm>
        </p:spPr>
        <p:txBody>
          <a:bodyPr/>
          <a:lstStyle/>
          <a:p>
            <a:r>
              <a:rPr lang="en-US" sz="1600" b="1" dirty="0" smtClean="0"/>
              <a:t>Semantic Web</a:t>
            </a:r>
            <a:r>
              <a:rPr lang="en-US" sz="1600" dirty="0" smtClean="0"/>
              <a:t> companies starting &amp; growing </a:t>
            </a:r>
          </a:p>
          <a:p>
            <a:pPr lvl="1"/>
            <a:r>
              <a:rPr lang="en-US" sz="1400" dirty="0" err="1" smtClean="0"/>
              <a:t>Siderean</a:t>
            </a:r>
            <a:r>
              <a:rPr lang="en-US" sz="1400" dirty="0" smtClean="0"/>
              <a:t>, </a:t>
            </a:r>
            <a:r>
              <a:rPr lang="en-US" sz="1400" dirty="0" err="1" smtClean="0"/>
              <a:t>SandPiper</a:t>
            </a:r>
            <a:r>
              <a:rPr lang="en-US" sz="1400" dirty="0" smtClean="0"/>
              <a:t>, </a:t>
            </a:r>
            <a:r>
              <a:rPr lang="en-US" sz="1400" dirty="0" err="1" smtClean="0"/>
              <a:t>SiberLogic</a:t>
            </a:r>
            <a:r>
              <a:rPr lang="en-US" sz="1400" dirty="0" smtClean="0"/>
              <a:t>, Ontology Works, </a:t>
            </a:r>
            <a:r>
              <a:rPr lang="en-US" sz="1400" dirty="0" err="1" smtClean="0"/>
              <a:t>Intellidimension</a:t>
            </a:r>
            <a:r>
              <a:rPr lang="en-US" sz="1400" dirty="0" smtClean="0"/>
              <a:t>, </a:t>
            </a:r>
            <a:r>
              <a:rPr lang="en-US" sz="1400" dirty="0" err="1" smtClean="0"/>
              <a:t>Intellisophic</a:t>
            </a:r>
            <a:r>
              <a:rPr lang="en-US" sz="1400" dirty="0" smtClean="0"/>
              <a:t>, </a:t>
            </a:r>
            <a:r>
              <a:rPr lang="en-US" sz="1400" dirty="0" err="1" smtClean="0"/>
              <a:t>TopQuadrant</a:t>
            </a:r>
            <a:r>
              <a:rPr lang="en-US" sz="1400" dirty="0" smtClean="0"/>
              <a:t>, Data Grid, </a:t>
            </a:r>
            <a:r>
              <a:rPr lang="en-US" sz="1400" dirty="0" err="1" smtClean="0"/>
              <a:t>Mondeca</a:t>
            </a:r>
            <a:r>
              <a:rPr lang="en-US" sz="1400" dirty="0" smtClean="0"/>
              <a:t>, </a:t>
            </a:r>
            <a:r>
              <a:rPr lang="en-US" sz="1400" dirty="0" err="1" smtClean="0"/>
              <a:t>ontoPrise</a:t>
            </a:r>
            <a:r>
              <a:rPr lang="en-US" sz="1400" dirty="0" smtClean="0"/>
              <a:t>…</a:t>
            </a:r>
          </a:p>
          <a:p>
            <a:pPr lvl="1"/>
            <a:r>
              <a:rPr lang="en-US" sz="1400" dirty="0" smtClean="0"/>
              <a:t>Web 3.0 new buzzword: </a:t>
            </a:r>
            <a:r>
              <a:rPr lang="en-US" sz="1400" dirty="0" err="1" smtClean="0"/>
              <a:t>Garlik</a:t>
            </a:r>
            <a:r>
              <a:rPr lang="en-US" sz="1400" dirty="0" smtClean="0"/>
              <a:t>, </a:t>
            </a:r>
            <a:r>
              <a:rPr lang="en-US" sz="1400" dirty="0" err="1" smtClean="0"/>
              <a:t>Metaweb</a:t>
            </a:r>
            <a:r>
              <a:rPr lang="en-US" sz="1400" dirty="0" smtClean="0"/>
              <a:t>, </a:t>
            </a:r>
            <a:r>
              <a:rPr lang="en-US" sz="1400" dirty="0" err="1" smtClean="0"/>
              <a:t>RadarNetworks</a:t>
            </a:r>
            <a:r>
              <a:rPr lang="en-US" sz="1400" dirty="0" smtClean="0"/>
              <a:t>, </a:t>
            </a:r>
            <a:r>
              <a:rPr lang="en-US" sz="1400" dirty="0" err="1" smtClean="0"/>
              <a:t>Joost</a:t>
            </a:r>
            <a:r>
              <a:rPr lang="en-US" sz="1400" dirty="0" smtClean="0"/>
              <a:t>, </a:t>
            </a:r>
            <a:r>
              <a:rPr lang="en-US" sz="1400" dirty="0" err="1" smtClean="0"/>
              <a:t>Talis</a:t>
            </a:r>
            <a:r>
              <a:rPr lang="en-US" sz="1400" dirty="0" smtClean="0"/>
              <a:t>, …</a:t>
            </a:r>
          </a:p>
          <a:p>
            <a:pPr lvl="1"/>
            <a:r>
              <a:rPr lang="en-US" sz="1400" dirty="0" smtClean="0"/>
              <a:t>(not to mention </a:t>
            </a:r>
            <a:r>
              <a:rPr lang="en-US" sz="1400" dirty="0" err="1" smtClean="0"/>
              <a:t>Powerset</a:t>
            </a:r>
            <a:r>
              <a:rPr lang="en-US" sz="1400" dirty="0" smtClean="0"/>
              <a:t>)</a:t>
            </a:r>
          </a:p>
          <a:p>
            <a:r>
              <a:rPr lang="en-US" sz="1600" dirty="0" smtClean="0"/>
              <a:t>Bigger players buying in</a:t>
            </a:r>
          </a:p>
          <a:p>
            <a:pPr lvl="1"/>
            <a:r>
              <a:rPr lang="en-US" sz="1400" dirty="0" smtClean="0"/>
              <a:t>Adobe, Cisco, HP, IBM, Microsoft™, Nokia, Oracle, Sun, </a:t>
            </a:r>
            <a:r>
              <a:rPr lang="en-US" sz="1400" dirty="0" err="1" smtClean="0"/>
              <a:t>Vodaphone</a:t>
            </a:r>
            <a:r>
              <a:rPr lang="en-US" sz="1400" dirty="0" smtClean="0"/>
              <a:t>, Yahoo!, Reuters, …</a:t>
            </a:r>
          </a:p>
          <a:p>
            <a:pPr lvl="1"/>
            <a:r>
              <a:rPr lang="en-US" sz="1400" dirty="0" smtClean="0"/>
              <a:t>Gartner identifies Corporate Semantic Web as one of three "High impact" Web technologies</a:t>
            </a:r>
          </a:p>
          <a:p>
            <a:pPr lvl="1"/>
            <a:r>
              <a:rPr lang="en-US" sz="1400" dirty="0" smtClean="0"/>
              <a:t>Tool market forming: </a:t>
            </a:r>
            <a:r>
              <a:rPr lang="en-US" sz="1400" dirty="0" err="1" smtClean="0"/>
              <a:t>AllegroGraph</a:t>
            </a:r>
            <a:r>
              <a:rPr lang="en-US" sz="1400" dirty="0" smtClean="0"/>
              <a:t>, </a:t>
            </a:r>
            <a:r>
              <a:rPr lang="en-US" sz="1400" dirty="0" err="1" smtClean="0"/>
              <a:t>Altova</a:t>
            </a:r>
            <a:r>
              <a:rPr lang="en-US" sz="1400" dirty="0" smtClean="0"/>
              <a:t>, </a:t>
            </a:r>
            <a:r>
              <a:rPr lang="en-US" sz="1400" dirty="0" err="1" smtClean="0"/>
              <a:t>TopBraid</a:t>
            </a:r>
            <a:r>
              <a:rPr lang="en-US" sz="1400" dirty="0" smtClean="0"/>
              <a:t>, …</a:t>
            </a:r>
          </a:p>
          <a:p>
            <a:r>
              <a:rPr lang="en-US" sz="1600" dirty="0" smtClean="0"/>
              <a:t>Government projects in and across agencies</a:t>
            </a:r>
          </a:p>
          <a:p>
            <a:pPr lvl="1"/>
            <a:r>
              <a:rPr lang="en-US" sz="1400" dirty="0" smtClean="0"/>
              <a:t>US, UK, EU, Japan, Korea, China, India…</a:t>
            </a:r>
          </a:p>
          <a:p>
            <a:r>
              <a:rPr lang="en-US" sz="1600" dirty="0" smtClean="0"/>
              <a:t>Several "verticals" heavily using Semantic Web technologies</a:t>
            </a:r>
          </a:p>
          <a:p>
            <a:pPr lvl="1"/>
            <a:r>
              <a:rPr lang="en-US" sz="1400" dirty="0" smtClean="0"/>
              <a:t>Health Care and Life Sciences </a:t>
            </a:r>
          </a:p>
          <a:p>
            <a:pPr lvl="2"/>
            <a:r>
              <a:rPr lang="en-US" sz="1200" dirty="0" smtClean="0"/>
              <a:t>Interest Group at W3C</a:t>
            </a:r>
          </a:p>
          <a:p>
            <a:pPr lvl="1"/>
            <a:r>
              <a:rPr lang="en-US" sz="1400" dirty="0" smtClean="0"/>
              <a:t>Financial services</a:t>
            </a:r>
          </a:p>
          <a:p>
            <a:pPr lvl="1"/>
            <a:r>
              <a:rPr lang="en-US" sz="1400" dirty="0" smtClean="0"/>
              <a:t>Human Resources</a:t>
            </a:r>
          </a:p>
          <a:p>
            <a:pPr lvl="1"/>
            <a:r>
              <a:rPr lang="en-US" sz="1400" dirty="0" smtClean="0"/>
              <a:t>Sciences other than Life Science</a:t>
            </a:r>
          </a:p>
          <a:p>
            <a:pPr lvl="2"/>
            <a:r>
              <a:rPr lang="en-US" sz="1200" dirty="0" smtClean="0"/>
              <a:t>Virtual observatory, Geo ontology, …</a:t>
            </a:r>
          </a:p>
          <a:p>
            <a:r>
              <a:rPr lang="en-US" sz="1600" dirty="0" smtClean="0"/>
              <a:t>Many open source tools available </a:t>
            </a:r>
          </a:p>
          <a:p>
            <a:pPr lvl="1"/>
            <a:r>
              <a:rPr lang="en-US" sz="1400" dirty="0" smtClean="0"/>
              <a:t>Kowari, </a:t>
            </a:r>
            <a:r>
              <a:rPr lang="en-US" sz="1400" dirty="0" err="1" smtClean="0"/>
              <a:t>RDFLib</a:t>
            </a:r>
            <a:r>
              <a:rPr lang="en-US" sz="1400" dirty="0" smtClean="0"/>
              <a:t>, Jena, Sesame, Protégé, SWOOP, Pellet, Onto(xxx), Wilbur, …</a:t>
            </a:r>
          </a:p>
        </p:txBody>
      </p:sp>
      <p:sp>
        <p:nvSpPr>
          <p:cNvPr id="6148" name="Text Box 4"/>
          <p:cNvSpPr txBox="1">
            <a:spLocks noChangeArrowheads="1"/>
          </p:cNvSpPr>
          <p:nvPr/>
        </p:nvSpPr>
        <p:spPr bwMode="auto">
          <a:xfrm>
            <a:off x="3310731" y="6172200"/>
            <a:ext cx="5567363" cy="461963"/>
          </a:xfrm>
          <a:prstGeom prst="rect">
            <a:avLst/>
          </a:prstGeom>
          <a:solidFill>
            <a:schemeClr val="bg1"/>
          </a:solidFill>
          <a:ln w="9525">
            <a:solidFill>
              <a:schemeClr val="tx1"/>
            </a:solidFill>
            <a:miter lim="800000"/>
            <a:headEnd/>
            <a:tailEnd/>
          </a:ln>
        </p:spPr>
        <p:txBody>
          <a:bodyPr wrap="none">
            <a:spAutoFit/>
          </a:bodyPr>
          <a:lstStyle/>
          <a:p>
            <a:r>
              <a:rPr lang="en-US" dirty="0"/>
              <a:t>SW now becoming "visible" on the Web</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dirty="0" smtClean="0"/>
              <a:t>An Emerging Area of Promise</a:t>
            </a:r>
          </a:p>
        </p:txBody>
      </p:sp>
      <p:sp>
        <p:nvSpPr>
          <p:cNvPr id="7171" name="Rectangle 3"/>
          <p:cNvSpPr>
            <a:spLocks noGrp="1"/>
          </p:cNvSpPr>
          <p:nvPr>
            <p:ph idx="1"/>
          </p:nvPr>
        </p:nvSpPr>
        <p:spPr>
          <a:xfrm>
            <a:off x="507868" y="1412875"/>
            <a:ext cx="11173090" cy="2665345"/>
          </a:xfrm>
        </p:spPr>
        <p:txBody>
          <a:bodyPr/>
          <a:lstStyle/>
          <a:p>
            <a:r>
              <a:rPr lang="en-US" sz="2800" dirty="0" smtClean="0"/>
              <a:t>While "</a:t>
            </a:r>
            <a:r>
              <a:rPr lang="en-US" sz="2800" dirty="0" err="1" smtClean="0"/>
              <a:t>folksonomy</a:t>
            </a:r>
            <a:r>
              <a:rPr lang="en-US" sz="2800" dirty="0" smtClean="0"/>
              <a:t>" has not been a big win, lexical semantics are showing great promise</a:t>
            </a:r>
          </a:p>
          <a:p>
            <a:pPr lvl="1"/>
            <a:r>
              <a:rPr lang="en-US" sz="2400" dirty="0" smtClean="0"/>
              <a:t>the relations between words and/or the contexts they appear in can be powerful</a:t>
            </a:r>
          </a:p>
          <a:p>
            <a:pPr lvl="2"/>
            <a:r>
              <a:rPr lang="en-US" sz="2000" dirty="0" smtClean="0"/>
              <a:t>cf. the links and context that power Google</a:t>
            </a:r>
          </a:p>
          <a:p>
            <a:pPr lvl="2"/>
            <a:r>
              <a:rPr lang="en-US" sz="2000" dirty="0" smtClean="0"/>
              <a:t>cf. </a:t>
            </a:r>
            <a:r>
              <a:rPr lang="en-US" sz="2000" dirty="0" err="1" smtClean="0"/>
              <a:t>Powerset</a:t>
            </a:r>
            <a:r>
              <a:rPr lang="en-US" sz="2000" dirty="0" smtClean="0"/>
              <a:t> and other "Semantic Search" engines </a:t>
            </a:r>
          </a:p>
          <a:p>
            <a:pPr lvl="1"/>
            <a:r>
              <a:rPr lang="en-US" sz="2400" dirty="0" err="1" smtClean="0"/>
              <a:t>Wordnet</a:t>
            </a:r>
            <a:r>
              <a:rPr lang="en-US" sz="2400" dirty="0" smtClean="0"/>
              <a:t>, a "lexical ontology" is an example source of power</a:t>
            </a:r>
          </a:p>
        </p:txBody>
      </p:sp>
      <p:pic>
        <p:nvPicPr>
          <p:cNvPr id="7172" name="Picture 4"/>
          <p:cNvPicPr>
            <a:picLocks noChangeAspect="1" noChangeArrowheads="1"/>
          </p:cNvPicPr>
          <p:nvPr/>
        </p:nvPicPr>
        <p:blipFill>
          <a:blip r:embed="rId3"/>
          <a:srcRect/>
          <a:stretch>
            <a:fillRect/>
          </a:stretch>
        </p:blipFill>
        <p:spPr bwMode="auto">
          <a:xfrm>
            <a:off x="3541713" y="4114800"/>
            <a:ext cx="5105400" cy="2554876"/>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dirty="0" smtClean="0"/>
              <a:t>But There are Known Problems</a:t>
            </a:r>
          </a:p>
        </p:txBody>
      </p:sp>
      <p:sp>
        <p:nvSpPr>
          <p:cNvPr id="8195" name="Rectangle 3"/>
          <p:cNvSpPr>
            <a:spLocks noGrp="1"/>
          </p:cNvSpPr>
          <p:nvPr>
            <p:ph idx="1"/>
          </p:nvPr>
        </p:nvSpPr>
        <p:spPr>
          <a:xfrm>
            <a:off x="507868" y="1412875"/>
            <a:ext cx="11173090" cy="4518160"/>
          </a:xfrm>
        </p:spPr>
        <p:txBody>
          <a:bodyPr/>
          <a:lstStyle/>
          <a:p>
            <a:r>
              <a:rPr lang="en-US" sz="2800" dirty="0" smtClean="0"/>
              <a:t>Traditional Language issues</a:t>
            </a:r>
          </a:p>
          <a:p>
            <a:pPr lvl="1"/>
            <a:r>
              <a:rPr lang="en-US" sz="2400" dirty="0" smtClean="0"/>
              <a:t>Latent Semantics</a:t>
            </a:r>
          </a:p>
          <a:p>
            <a:pPr lvl="1"/>
            <a:r>
              <a:rPr lang="en-US" sz="2400" dirty="0" smtClean="0"/>
              <a:t>Cross-language problems</a:t>
            </a:r>
          </a:p>
          <a:p>
            <a:pPr lvl="1"/>
            <a:r>
              <a:rPr lang="en-US" sz="2400" dirty="0" smtClean="0"/>
              <a:t>Social Context requirements</a:t>
            </a:r>
          </a:p>
          <a:p>
            <a:pPr lvl="1"/>
            <a:r>
              <a:rPr lang="en-US" sz="2400" dirty="0" smtClean="0"/>
              <a:t>Culture issues</a:t>
            </a:r>
          </a:p>
          <a:p>
            <a:pPr lvl="1"/>
            <a:r>
              <a:rPr lang="en-US" sz="2400" dirty="0" smtClean="0"/>
              <a:t>Personalization and individual differences</a:t>
            </a:r>
          </a:p>
          <a:p>
            <a:r>
              <a:rPr lang="en-US" sz="2800" dirty="0" smtClean="0"/>
              <a:t>Non-linguistic resources are a growing percentage of the Web</a:t>
            </a:r>
          </a:p>
          <a:p>
            <a:pPr lvl="1"/>
            <a:r>
              <a:rPr lang="en-US" sz="2400" dirty="0" smtClean="0"/>
              <a:t>Image markup/search promising, but restricted</a:t>
            </a:r>
          </a:p>
          <a:p>
            <a:pPr lvl="2"/>
            <a:r>
              <a:rPr lang="en-US" sz="2000" dirty="0" smtClean="0"/>
              <a:t>Precision very low</a:t>
            </a:r>
          </a:p>
          <a:p>
            <a:pPr lvl="1"/>
            <a:r>
              <a:rPr lang="en-US" sz="2400" dirty="0" smtClean="0"/>
              <a:t>Video, multimedia, "new media" present huge challenges</a:t>
            </a:r>
          </a:p>
          <a:p>
            <a:pPr lvl="1"/>
            <a:r>
              <a:rPr lang="en-US" sz="2400" dirty="0" smtClean="0"/>
              <a:t>Data integration, search, interoperability gets a failing grade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smtClean="0"/>
              <a:t>Traditional AI Knowledge Representation</a:t>
            </a:r>
          </a:p>
        </p:txBody>
      </p:sp>
      <p:sp>
        <p:nvSpPr>
          <p:cNvPr id="9219" name="Rectangle 3"/>
          <p:cNvSpPr>
            <a:spLocks noGrp="1"/>
          </p:cNvSpPr>
          <p:nvPr>
            <p:ph idx="1"/>
          </p:nvPr>
        </p:nvSpPr>
        <p:spPr/>
        <p:txBody>
          <a:bodyPr/>
          <a:lstStyle/>
          <a:p>
            <a:r>
              <a:rPr lang="en-US" smtClean="0"/>
              <a:t>Relation between contents can be defined as logical entailments in a formal system</a:t>
            </a:r>
          </a:p>
          <a:p>
            <a:pPr lvl="1"/>
            <a:r>
              <a:rPr lang="en-US" smtClean="0"/>
              <a:t>Student(?x) =&gt; Person(?x)</a:t>
            </a:r>
          </a:p>
          <a:p>
            <a:pPr lvl="1"/>
            <a:r>
              <a:rPr lang="en-US" smtClean="0"/>
              <a:t>In this view, ontology is defined as the formal domain model for some segment of the world</a:t>
            </a:r>
          </a:p>
          <a:p>
            <a:r>
              <a:rPr lang="en-US" smtClean="0"/>
              <a:t>Which is often criticized (rightly) for</a:t>
            </a:r>
          </a:p>
          <a:p>
            <a:pPr lvl="1"/>
            <a:r>
              <a:rPr lang="en-US" smtClean="0"/>
              <a:t>Complexity/Undecidability</a:t>
            </a:r>
          </a:p>
          <a:p>
            <a:pPr lvl="1"/>
            <a:r>
              <a:rPr lang="en-US" smtClean="0"/>
              <a:t>Definitional adequacy </a:t>
            </a:r>
          </a:p>
          <a:p>
            <a:pPr lvl="1"/>
            <a:r>
              <a:rPr lang="en-US" smtClean="0"/>
              <a:t>Knowledge Engineering bottleneck</a:t>
            </a:r>
          </a:p>
          <a:p>
            <a:pPr lvl="1"/>
            <a:r>
              <a:rPr lang="en-US" smtClean="0"/>
              <a:t>Grounding</a:t>
            </a:r>
          </a:p>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666</TotalTime>
  <Words>2493</Words>
  <Application>Microsoft PowerPoint</Application>
  <PresentationFormat>Custom</PresentationFormat>
  <Paragraphs>317</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Microsoft_Research_Faculty_Summit_Template_PPT07_16x9_v06</vt:lpstr>
      <vt:lpstr>White with Courier font for code slides</vt:lpstr>
      <vt:lpstr>1_Microsoft_Research_Faculty_Summit_Template_PPT07_16x9_v06</vt:lpstr>
      <vt:lpstr>Slide 1</vt:lpstr>
      <vt:lpstr>Ontologies on the Web</vt:lpstr>
      <vt:lpstr>Ontologies on the Web…</vt:lpstr>
      <vt:lpstr>From a Pragmatic Viewpoint..</vt:lpstr>
      <vt:lpstr>The Semantic Web (ca. 2001)</vt:lpstr>
      <vt:lpstr>Semantic Web ca. 2008</vt:lpstr>
      <vt:lpstr>An Emerging Area of Promise</vt:lpstr>
      <vt:lpstr>But There are Known Problems</vt:lpstr>
      <vt:lpstr>Traditional AI Knowledge Representation</vt:lpstr>
      <vt:lpstr>Seeing New Life as Part of the Semantic Web</vt:lpstr>
      <vt:lpstr>Google for "student ext:owl"</vt:lpstr>
      <vt:lpstr>Widely Varying Use Cases</vt:lpstr>
      <vt:lpstr>With Different Costs/Commitments</vt:lpstr>
      <vt:lpstr>Why?</vt:lpstr>
      <vt:lpstr>Ontology: the Formal KR view</vt:lpstr>
      <vt:lpstr>Inconsistency is the Bane of this view</vt:lpstr>
      <vt:lpstr>The Argument For this is Often Compelling </vt:lpstr>
      <vt:lpstr>Goal: Reasoning over (Enterprise) data</vt:lpstr>
      <vt:lpstr>The Alternative View</vt:lpstr>
      <vt:lpstr>Goal: Create "Web 3.0"</vt:lpstr>
      <vt:lpstr>Web 3.0 is Happening</vt:lpstr>
      <vt:lpstr>How Do these Applications Ignore Completeness?</vt:lpstr>
      <vt:lpstr>Ontology: the Webbie view</vt:lpstr>
      <vt:lpstr>Avoiding Babel</vt:lpstr>
      <vt:lpstr>Advantages</vt:lpstr>
      <vt:lpstr>Slide 26</vt:lpstr>
      <vt:lpstr>Linking is Power</vt:lpstr>
      <vt:lpstr>Example: Seeded Tagging</vt:lpstr>
      <vt:lpstr>Network Effect</vt:lpstr>
      <vt:lpstr>The Wine Ontology (wine.owl)</vt:lpstr>
      <vt:lpstr>Wine Ontology Take II</vt:lpstr>
      <vt:lpstr>Slide 32</vt:lpstr>
      <vt:lpstr>Slide 33</vt:lpstr>
      <vt:lpstr>The New Challenge…</vt:lpstr>
      <vt:lpstr>Integrating the Approaches</vt:lpstr>
      <vt:lpstr>Why Does this Matter? </vt:lpstr>
      <vt:lpstr>Summary</vt:lpstr>
      <vt:lpstr>Slide 38</vt:lpstr>
    </vt:vector>
  </TitlesOfParts>
  <Company>Univ of Md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Web &amp; Implementing Collective Knowledge</dc:title>
  <dc:subject>Research Facility Summit</dc:subject>
  <dc:creator>Evelyne Viegas &amp; James Hendler</dc:creator>
  <dc:description>Event Date: July 28 &amp; 29, 2008
Event Location: Redmond, WA</dc:description>
  <cp:lastModifiedBy>a-javenk</cp:lastModifiedBy>
  <cp:revision>87</cp:revision>
  <dcterms:created xsi:type="dcterms:W3CDTF">2008-07-04T13:34:35Z</dcterms:created>
  <dcterms:modified xsi:type="dcterms:W3CDTF">2008-08-06T17:41:56Z</dcterms:modified>
</cp:coreProperties>
</file>