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40" r:id="rId3"/>
    <p:sldMasterId id="2147483752" r:id="rId4"/>
  </p:sldMasterIdLst>
  <p:notesMasterIdLst>
    <p:notesMasterId r:id="rId39"/>
  </p:notesMasterIdLst>
  <p:handoutMasterIdLst>
    <p:handoutMasterId r:id="rId40"/>
  </p:handoutMasterIdLst>
  <p:sldIdLst>
    <p:sldId id="257"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13" r:id="rId19"/>
    <p:sldId id="309" r:id="rId20"/>
    <p:sldId id="310" r:id="rId21"/>
    <p:sldId id="311" r:id="rId22"/>
    <p:sldId id="312"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270" r:id="rId37"/>
    <p:sldId id="327" r:id="rId38"/>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87" autoAdjust="0"/>
    <p:restoredTop sz="80952" autoAdjust="0"/>
  </p:normalViewPr>
  <p:slideViewPr>
    <p:cSldViewPr snapToGrid="0">
      <p:cViewPr varScale="1">
        <p:scale>
          <a:sx n="75" d="100"/>
          <a:sy n="75" d="100"/>
        </p:scale>
        <p:origin x="-102" y="-31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12:24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8187D-FF9C-0E41-B9C6-1A12A03101A5}" type="slidenum">
              <a:rPr lang="en-US"/>
              <a:pPr/>
              <a:t>10</a:t>
            </a:fld>
            <a:endParaRPr lang="en-US"/>
          </a:p>
        </p:txBody>
      </p:sp>
      <p:sp>
        <p:nvSpPr>
          <p:cNvPr id="472066"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720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B39B6-007C-9148-8BC1-787622C761F7}" type="slidenum">
              <a:rPr lang="en-US"/>
              <a:pPr/>
              <a:t>11</a:t>
            </a:fld>
            <a:endParaRPr lang="en-US"/>
          </a:p>
        </p:txBody>
      </p:sp>
      <p:sp>
        <p:nvSpPr>
          <p:cNvPr id="474114"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741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7AE7C-C2C3-CD4A-9F5D-CEDBCF2EB59F}" type="slidenum">
              <a:rPr lang="en-US"/>
              <a:pPr/>
              <a:t>12</a:t>
            </a:fld>
            <a:endParaRPr lang="en-US"/>
          </a:p>
        </p:txBody>
      </p:sp>
      <p:sp>
        <p:nvSpPr>
          <p:cNvPr id="476162"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761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5C41-0D31-574F-BA35-463DF54B33FC}" type="slidenum">
              <a:rPr lang="en-US"/>
              <a:pPr/>
              <a:t>13</a:t>
            </a:fld>
            <a:endParaRPr lang="en-US"/>
          </a:p>
        </p:txBody>
      </p:sp>
      <p:sp>
        <p:nvSpPr>
          <p:cNvPr id="478210"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782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FEBAC-5749-8C4C-A0B8-B8F1C8F162DA}" type="slidenum">
              <a:rPr lang="en-US"/>
              <a:pPr/>
              <a:t>14</a:t>
            </a:fld>
            <a:endParaRPr lang="en-US"/>
          </a:p>
        </p:txBody>
      </p:sp>
      <p:sp>
        <p:nvSpPr>
          <p:cNvPr id="480258" name="Rectangle 1026"/>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8025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B8BFC-7B13-4136-B6C2-BCA6CA9517F7}" type="slidenum">
              <a:rPr lang="en-US"/>
              <a:pPr/>
              <a:t>15</a:t>
            </a:fld>
            <a:endParaRPr lang="en-US"/>
          </a:p>
        </p:txBody>
      </p:sp>
      <p:sp>
        <p:nvSpPr>
          <p:cNvPr id="157698"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3766E-013E-EA40-8AD1-22600117E97D}" type="slidenum">
              <a:rPr lang="en-US"/>
              <a:pPr/>
              <a:t>16</a:t>
            </a:fld>
            <a:endParaRPr lang="en-US"/>
          </a:p>
        </p:txBody>
      </p:sp>
      <p:sp>
        <p:nvSpPr>
          <p:cNvPr id="482306" name="Rectangle 1026"/>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82307"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7BED-E82C-F44A-A7B3-58B9797C0FE3}" type="slidenum">
              <a:rPr lang="en-US"/>
              <a:pPr/>
              <a:t>17</a:t>
            </a:fld>
            <a:endParaRPr lang="en-US"/>
          </a:p>
        </p:txBody>
      </p:sp>
      <p:sp>
        <p:nvSpPr>
          <p:cNvPr id="484354" name="Rectangle 1026"/>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84355"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8166C-CE87-C349-B5A6-B49DBC3D57A9}" type="slidenum">
              <a:rPr lang="en-US"/>
              <a:pPr/>
              <a:t>18</a:t>
            </a:fld>
            <a:endParaRPr lang="en-US"/>
          </a:p>
        </p:txBody>
      </p:sp>
      <p:sp>
        <p:nvSpPr>
          <p:cNvPr id="486402" name="Rectangle 1026"/>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86403"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A1E8C-0964-2646-80FC-DCFAD35DFDC1}" type="slidenum">
              <a:rPr lang="en-US"/>
              <a:pPr/>
              <a:t>19</a:t>
            </a:fld>
            <a:endParaRPr lang="en-US"/>
          </a:p>
        </p:txBody>
      </p:sp>
      <p:sp>
        <p:nvSpPr>
          <p:cNvPr id="488450" name="Rectangle 1026"/>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88451"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3D544-4D2E-4A53-BD24-B84D7ADCE30F}" type="slidenum">
              <a:rPr lang="en-US"/>
              <a:pPr/>
              <a:t>20</a:t>
            </a:fld>
            <a:endParaRPr lang="en-US"/>
          </a:p>
        </p:txBody>
      </p:sp>
      <p:sp>
        <p:nvSpPr>
          <p:cNvPr id="181250"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81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D14A3-2DCD-462F-9923-C27CB52FBF7B}" type="slidenum">
              <a:rPr lang="en-US"/>
              <a:pPr/>
              <a:t>22</a:t>
            </a:fld>
            <a:endParaRPr lang="en-US"/>
          </a:p>
        </p:txBody>
      </p:sp>
      <p:sp>
        <p:nvSpPr>
          <p:cNvPr id="418818" name="Rectangle 1026"/>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1881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65893-2E0D-41FD-95A4-4204C6802A27}" type="slidenum">
              <a:rPr lang="en-US"/>
              <a:pPr/>
              <a:t>23</a:t>
            </a:fld>
            <a:endParaRPr lang="en-US"/>
          </a:p>
        </p:txBody>
      </p:sp>
      <p:sp>
        <p:nvSpPr>
          <p:cNvPr id="424962"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21148-F4F8-43D4-ADCE-8D26875372C5}" type="slidenum">
              <a:rPr lang="en-US"/>
              <a:pPr/>
              <a:t>24</a:t>
            </a:fld>
            <a:endParaRPr lang="en-US"/>
          </a:p>
        </p:txBody>
      </p:sp>
      <p:sp>
        <p:nvSpPr>
          <p:cNvPr id="433154"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33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AD661-BCF0-4C75-9096-CD2DA0696070}" type="slidenum">
              <a:rPr lang="en-US"/>
              <a:pPr/>
              <a:t>25</a:t>
            </a:fld>
            <a:endParaRPr lang="en-US"/>
          </a:p>
        </p:txBody>
      </p:sp>
      <p:sp>
        <p:nvSpPr>
          <p:cNvPr id="435202"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35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A00D9-455B-4684-854F-A2508DF9302F}" type="slidenum">
              <a:rPr lang="en-US"/>
              <a:pPr/>
              <a:t>28</a:t>
            </a:fld>
            <a:endParaRPr lang="en-US"/>
          </a:p>
        </p:txBody>
      </p:sp>
      <p:sp>
        <p:nvSpPr>
          <p:cNvPr id="457730"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57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9D27E-8952-48A3-9730-CF97BAD73196}" type="slidenum">
              <a:rPr lang="en-US"/>
              <a:pPr/>
              <a:t>29</a:t>
            </a:fld>
            <a:endParaRPr lang="en-US"/>
          </a:p>
        </p:txBody>
      </p:sp>
      <p:sp>
        <p:nvSpPr>
          <p:cNvPr id="459778"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59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D3C8CA6F-352B-40A1-A8B5-B249ED565CAB}" type="datetime8">
              <a:rPr lang="en-US"/>
              <a:pPr defTabSz="912813" fontAlgn="base">
                <a:spcBef>
                  <a:spcPct val="0"/>
                </a:spcBef>
                <a:spcAft>
                  <a:spcPct val="0"/>
                </a:spcAft>
              </a:pPr>
              <a:t>8/1/2008 12:24 PM</a:t>
            </a:fld>
            <a:endParaRPr lang="en-US"/>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40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E0BEF9C-3C30-422B-B3FE-7983EA4608D0}" type="slidenum">
              <a:rPr lang="en-US"/>
              <a:pPr defTabSz="912813"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12:24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3F17B-3C07-7047-9978-995E0221A26E}" type="slidenum">
              <a:rPr lang="en-US"/>
              <a:pPr/>
              <a:t>4</a:t>
            </a:fld>
            <a:endParaRPr lang="en-US"/>
          </a:p>
        </p:txBody>
      </p:sp>
      <p:sp>
        <p:nvSpPr>
          <p:cNvPr id="349186"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349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93D7A-35F7-B84C-B699-A1056A94E814}" type="slidenum">
              <a:rPr lang="en-US"/>
              <a:pPr/>
              <a:t>5</a:t>
            </a:fld>
            <a:endParaRPr lang="en-US"/>
          </a:p>
        </p:txBody>
      </p:sp>
      <p:sp>
        <p:nvSpPr>
          <p:cNvPr id="448514"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61EC4-31EA-5A4F-BA80-407D8781DE56}" type="slidenum">
              <a:rPr lang="en-US"/>
              <a:pPr/>
              <a:t>6</a:t>
            </a:fld>
            <a:endParaRPr lang="en-US"/>
          </a:p>
        </p:txBody>
      </p:sp>
      <p:sp>
        <p:nvSpPr>
          <p:cNvPr id="496642"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96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ABF79-700D-A647-B53C-56C06905F1EF}" type="slidenum">
              <a:rPr lang="en-US"/>
              <a:pPr/>
              <a:t>7</a:t>
            </a:fld>
            <a:endParaRPr lang="en-US"/>
          </a:p>
        </p:txBody>
      </p:sp>
      <p:sp>
        <p:nvSpPr>
          <p:cNvPr id="465922"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65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75A8B-96AF-7444-B6FB-CED5C63285F9}" type="slidenum">
              <a:rPr lang="en-US"/>
              <a:pPr/>
              <a:t>8</a:t>
            </a:fld>
            <a:endParaRPr lang="en-US"/>
          </a:p>
        </p:txBody>
      </p:sp>
      <p:sp>
        <p:nvSpPr>
          <p:cNvPr id="467970"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FE605-E38D-7441-9216-C00D9C3D6FD8}" type="slidenum">
              <a:rPr lang="en-US"/>
              <a:pPr/>
              <a:t>9</a:t>
            </a:fld>
            <a:endParaRPr lang="en-US"/>
          </a:p>
        </p:txBody>
      </p:sp>
      <p:sp>
        <p:nvSpPr>
          <p:cNvPr id="470018" name="Rectangle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4700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67710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1981200"/>
            <a:ext cx="10360501" cy="214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162" y="4114800"/>
            <a:ext cx="10360501" cy="214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162" y="6248400"/>
            <a:ext cx="2539339"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4515" y="6248400"/>
            <a:ext cx="3859795"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5324" y="6248400"/>
            <a:ext cx="2539339" cy="457200"/>
          </a:xfrm>
          <a:prstGeom prst="rect">
            <a:avLst/>
          </a:prstGeom>
        </p:spPr>
        <p:txBody>
          <a:bodyPr/>
          <a:lstStyle>
            <a:lvl1pPr>
              <a:defRPr smtClean="0"/>
            </a:lvl1pPr>
          </a:lstStyle>
          <a:p>
            <a:fld id="{660385C4-DB9F-CD45-91C9-B638F5A92E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pic>
        <p:nvPicPr>
          <p:cNvPr id="6" name="Picture 5"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8" name="Picture 7"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
        <p:nvSpPr>
          <p:cNvPr id="5" name="TextBox 4"/>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6" name="Picture 5"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 id="2147483739" r:id="rId12"/>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5"/>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5"/>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3"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 Meets Markets: </a:t>
            </a:r>
            <a:br>
              <a:rPr lang="en-US" dirty="0" smtClean="0"/>
            </a:br>
            <a:r>
              <a:rPr lang="en-US" dirty="0" smtClean="0"/>
              <a:t>Trading Agents &amp; Strategic Reasoning</a:t>
            </a:r>
            <a:endParaRPr lang="en-US" dirty="0"/>
          </a:p>
        </p:txBody>
      </p:sp>
      <p:sp>
        <p:nvSpPr>
          <p:cNvPr id="3" name="Subtitle 2"/>
          <p:cNvSpPr>
            <a:spLocks noGrp="1"/>
          </p:cNvSpPr>
          <p:nvPr>
            <p:ph type="subTitle" idx="1"/>
          </p:nvPr>
        </p:nvSpPr>
        <p:spPr/>
        <p:txBody>
          <a:bodyPr/>
          <a:lstStyle/>
          <a:p>
            <a:r>
              <a:rPr lang="en-US" dirty="0" smtClean="0"/>
              <a:t>Michael P. Wellman</a:t>
            </a:r>
          </a:p>
          <a:p>
            <a:r>
              <a:rPr lang="en-US" dirty="0" smtClean="0"/>
              <a:t>University of Michigan</a:t>
            </a:r>
            <a:endParaRPr lang="en-US" dirty="0"/>
          </a:p>
        </p:txBody>
      </p:sp>
      <p:pic>
        <p:nvPicPr>
          <p:cNvPr id="4" name="Picture 4"/>
          <p:cNvPicPr>
            <a:picLocks noChangeArrowheads="1"/>
          </p:cNvPicPr>
          <p:nvPr/>
        </p:nvPicPr>
        <p:blipFill>
          <a:blip r:embed="rId3"/>
          <a:srcRect/>
          <a:stretch>
            <a:fillRect/>
          </a:stretch>
        </p:blipFill>
        <p:spPr bwMode="auto">
          <a:xfrm>
            <a:off x="5876440" y="5521499"/>
            <a:ext cx="2343593" cy="1151129"/>
          </a:xfrm>
          <a:prstGeom prst="rect">
            <a:avLst/>
          </a:prstGeom>
          <a:noFill/>
          <a:ln w="127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4" name="Rectangle 14"/>
          <p:cNvSpPr>
            <a:spLocks noGrp="1" noChangeArrowheads="1"/>
          </p:cNvSpPr>
          <p:nvPr>
            <p:ph type="title"/>
          </p:nvPr>
        </p:nvSpPr>
        <p:spPr/>
        <p:txBody>
          <a:bodyPr/>
          <a:lstStyle/>
          <a:p>
            <a:r>
              <a:rPr lang="en-US" smtClean="0"/>
              <a:t>Deep Maize Design</a:t>
            </a:r>
            <a:endParaRPr lang="en-US" dirty="0"/>
          </a:p>
        </p:txBody>
      </p:sp>
      <p:grpSp>
        <p:nvGrpSpPr>
          <p:cNvPr id="26" name="Group 25"/>
          <p:cNvGrpSpPr/>
          <p:nvPr/>
        </p:nvGrpSpPr>
        <p:grpSpPr>
          <a:xfrm>
            <a:off x="1172328" y="1420813"/>
            <a:ext cx="9844169" cy="5233987"/>
            <a:chOff x="1172328" y="1531939"/>
            <a:chExt cx="9844169" cy="5233987"/>
          </a:xfrm>
        </p:grpSpPr>
        <p:sp>
          <p:nvSpPr>
            <p:cNvPr id="471042" name="Rectangle 2"/>
            <p:cNvSpPr>
              <a:spLocks noChangeArrowheads="1"/>
            </p:cNvSpPr>
            <p:nvPr/>
          </p:nvSpPr>
          <p:spPr bwMode="auto">
            <a:xfrm>
              <a:off x="1172328" y="5543551"/>
              <a:ext cx="9844169" cy="12223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prstTxWarp prst="textNoShape">
                <a:avLst/>
              </a:prstTxWarp>
            </a:bodyPr>
            <a:lstStyle/>
            <a:p>
              <a:pPr algn="ctr" defTabSz="822325" eaLnBrk="1" hangingPunct="1"/>
              <a:endParaRPr lang="en-US" sz="2500">
                <a:solidFill>
                  <a:schemeClr val="tx1"/>
                </a:solidFill>
                <a:ea typeface="Arial" pitchFamily="-112" charset="0"/>
                <a:cs typeface="Arial" pitchFamily="-112" charset="0"/>
                <a:sym typeface="Cochin" pitchFamily="-112" charset="0"/>
              </a:endParaRPr>
            </a:p>
          </p:txBody>
        </p:sp>
        <p:sp>
          <p:nvSpPr>
            <p:cNvPr id="471043" name="Rectangle 3"/>
            <p:cNvSpPr>
              <a:spLocks noChangeArrowheads="1"/>
            </p:cNvSpPr>
            <p:nvPr/>
          </p:nvSpPr>
          <p:spPr bwMode="auto">
            <a:xfrm>
              <a:off x="8051605" y="5867401"/>
              <a:ext cx="1929897" cy="7080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Customer Bidding</a:t>
              </a:r>
            </a:p>
          </p:txBody>
        </p:sp>
        <p:sp>
          <p:nvSpPr>
            <p:cNvPr id="471044" name="Rectangle 4"/>
            <p:cNvSpPr>
              <a:spLocks noChangeArrowheads="1"/>
            </p:cNvSpPr>
            <p:nvPr/>
          </p:nvSpPr>
          <p:spPr bwMode="auto">
            <a:xfrm>
              <a:off x="2261913" y="5791201"/>
              <a:ext cx="1929897" cy="7080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Supply Purchasing</a:t>
              </a:r>
            </a:p>
          </p:txBody>
        </p:sp>
        <p:sp>
          <p:nvSpPr>
            <p:cNvPr id="471045" name="Text Box 5"/>
            <p:cNvSpPr txBox="1">
              <a:spLocks noChangeArrowheads="1"/>
            </p:cNvSpPr>
            <p:nvPr/>
          </p:nvSpPr>
          <p:spPr bwMode="auto">
            <a:xfrm>
              <a:off x="5539614" y="5715001"/>
              <a:ext cx="1109598" cy="646331"/>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dirty="0">
                  <a:latin typeface="+mn-lt"/>
                  <a:ea typeface="Arial" pitchFamily="-112" charset="0"/>
                  <a:cs typeface="Arial" pitchFamily="-112" charset="0"/>
                  <a:sym typeface="Cochin" pitchFamily="-112" charset="0"/>
                </a:rPr>
                <a:t>Specific</a:t>
              </a:r>
            </a:p>
            <a:p>
              <a:pPr algn="ctr" eaLnBrk="1" hangingPunct="1"/>
              <a:r>
                <a:rPr lang="en-US" dirty="0">
                  <a:latin typeface="+mn-lt"/>
                  <a:ea typeface="Arial" pitchFamily="-112" charset="0"/>
                  <a:cs typeface="Arial" pitchFamily="-112" charset="0"/>
                  <a:sym typeface="Cochin" pitchFamily="-112" charset="0"/>
                </a:rPr>
                <a:t>Decisions</a:t>
              </a:r>
            </a:p>
          </p:txBody>
        </p:sp>
        <p:sp>
          <p:nvSpPr>
            <p:cNvPr id="471046" name="Rectangle 6"/>
            <p:cNvSpPr>
              <a:spLocks noChangeArrowheads="1"/>
            </p:cNvSpPr>
            <p:nvPr/>
          </p:nvSpPr>
          <p:spPr bwMode="auto">
            <a:xfrm>
              <a:off x="1172328" y="3292476"/>
              <a:ext cx="9844169" cy="22510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prstTxWarp prst="textNoShape">
                <a:avLst/>
              </a:prstTxWarp>
            </a:bodyPr>
            <a:lstStyle/>
            <a:p>
              <a:pPr algn="r" defTabSz="822325" eaLnBrk="1" hangingPunct="1"/>
              <a:endParaRPr lang="en-US" sz="2900">
                <a:solidFill>
                  <a:schemeClr val="tx1"/>
                </a:solidFill>
                <a:ea typeface="Arial" pitchFamily="-112" charset="0"/>
                <a:cs typeface="Arial" pitchFamily="-112" charset="0"/>
                <a:sym typeface="Cochin" pitchFamily="-112" charset="0"/>
              </a:endParaRPr>
            </a:p>
          </p:txBody>
        </p:sp>
        <p:sp>
          <p:nvSpPr>
            <p:cNvPr id="471047" name="Rectangle 7"/>
            <p:cNvSpPr>
              <a:spLocks noChangeArrowheads="1"/>
            </p:cNvSpPr>
            <p:nvPr/>
          </p:nvSpPr>
          <p:spPr bwMode="auto">
            <a:xfrm>
              <a:off x="2261913" y="4724401"/>
              <a:ext cx="1929897" cy="7096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PC </a:t>
              </a:r>
            </a:p>
            <a:p>
              <a:pPr algn="ctr" defTabSz="822325" eaLnBrk="1" hangingPunct="1"/>
              <a:r>
                <a:rPr lang="en-US" sz="1800">
                  <a:solidFill>
                    <a:schemeClr val="tx1"/>
                  </a:solidFill>
                  <a:ea typeface="Arial" pitchFamily="-112" charset="0"/>
                  <a:cs typeface="Arial" pitchFamily="-112" charset="0"/>
                  <a:sym typeface="Cochin" pitchFamily="-112" charset="0"/>
                </a:rPr>
                <a:t>Values</a:t>
              </a:r>
            </a:p>
          </p:txBody>
        </p:sp>
        <p:sp>
          <p:nvSpPr>
            <p:cNvPr id="471048" name="Rectangle 8"/>
            <p:cNvSpPr>
              <a:spLocks noChangeArrowheads="1"/>
            </p:cNvSpPr>
            <p:nvPr/>
          </p:nvSpPr>
          <p:spPr bwMode="auto">
            <a:xfrm>
              <a:off x="8051605" y="4724401"/>
              <a:ext cx="1929897" cy="7096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Component Values</a:t>
              </a:r>
            </a:p>
          </p:txBody>
        </p:sp>
        <p:sp>
          <p:nvSpPr>
            <p:cNvPr id="471049" name="Line 9"/>
            <p:cNvSpPr>
              <a:spLocks noChangeShapeType="1"/>
            </p:cNvSpPr>
            <p:nvPr/>
          </p:nvSpPr>
          <p:spPr bwMode="auto">
            <a:xfrm rot="10800000" flipH="1">
              <a:off x="3351927" y="4267200"/>
              <a:ext cx="2742486" cy="457200"/>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0" name="Line 10"/>
            <p:cNvSpPr>
              <a:spLocks noChangeShapeType="1"/>
            </p:cNvSpPr>
            <p:nvPr/>
          </p:nvSpPr>
          <p:spPr bwMode="auto">
            <a:xfrm rot="10800000">
              <a:off x="6200219" y="4275138"/>
              <a:ext cx="2738253" cy="449262"/>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1" name="Rectangle 11"/>
            <p:cNvSpPr>
              <a:spLocks noChangeArrowheads="1"/>
            </p:cNvSpPr>
            <p:nvPr/>
          </p:nvSpPr>
          <p:spPr bwMode="auto">
            <a:xfrm>
              <a:off x="4873199" y="3371851"/>
              <a:ext cx="2482204" cy="8921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dirty="0">
                  <a:solidFill>
                    <a:schemeClr val="tx1"/>
                  </a:solidFill>
                  <a:ea typeface="Arial" pitchFamily="-112" charset="0"/>
                  <a:cs typeface="Arial" pitchFamily="-112" charset="0"/>
                  <a:sym typeface="Cochin" pitchFamily="-112" charset="0"/>
                </a:rPr>
                <a:t>Projected Manufacturing Schedule</a:t>
              </a:r>
            </a:p>
          </p:txBody>
        </p:sp>
        <p:sp>
          <p:nvSpPr>
            <p:cNvPr id="471052" name="Text Box 12"/>
            <p:cNvSpPr txBox="1">
              <a:spLocks noChangeArrowheads="1"/>
            </p:cNvSpPr>
            <p:nvPr/>
          </p:nvSpPr>
          <p:spPr bwMode="auto">
            <a:xfrm>
              <a:off x="8269779" y="3478214"/>
              <a:ext cx="1109598" cy="646331"/>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a:latin typeface="+mn-lt"/>
                  <a:ea typeface="Arial" pitchFamily="-112" charset="0"/>
                  <a:cs typeface="Arial" pitchFamily="-112" charset="0"/>
                  <a:sym typeface="Cochin" pitchFamily="-112" charset="0"/>
                </a:rPr>
                <a:t>Coarse</a:t>
              </a:r>
            </a:p>
            <a:p>
              <a:pPr algn="ctr" eaLnBrk="1" hangingPunct="1"/>
              <a:r>
                <a:rPr lang="en-US">
                  <a:latin typeface="+mn-lt"/>
                  <a:ea typeface="Arial" pitchFamily="-112" charset="0"/>
                  <a:cs typeface="Arial" pitchFamily="-112" charset="0"/>
                  <a:sym typeface="Cochin" pitchFamily="-112" charset="0"/>
                </a:rPr>
                <a:t>Decisions</a:t>
              </a:r>
            </a:p>
          </p:txBody>
        </p:sp>
        <p:sp>
          <p:nvSpPr>
            <p:cNvPr id="471053" name="Rectangle 13"/>
            <p:cNvSpPr>
              <a:spLocks noChangeArrowheads="1"/>
            </p:cNvSpPr>
            <p:nvPr/>
          </p:nvSpPr>
          <p:spPr bwMode="auto">
            <a:xfrm>
              <a:off x="1172328" y="1531939"/>
              <a:ext cx="9844169" cy="176053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prstTxWarp prst="textNoShape">
                <a:avLst/>
              </a:prstTxWarp>
            </a:bodyPr>
            <a:lstStyle/>
            <a:p>
              <a:pPr algn="ctr" defTabSz="822325" eaLnBrk="1" hangingPunct="1"/>
              <a:endParaRPr lang="en-US" sz="2900">
                <a:solidFill>
                  <a:schemeClr val="tx1"/>
                </a:solidFill>
                <a:effectLst>
                  <a:outerShdw blurRad="38100" dist="38100" dir="2700000" algn="tl">
                    <a:srgbClr val="000000"/>
                  </a:outerShdw>
                </a:effectLst>
                <a:ea typeface="Arial" pitchFamily="-112" charset="0"/>
                <a:cs typeface="Arial" pitchFamily="-112" charset="0"/>
                <a:sym typeface="Cochin" pitchFamily="-112" charset="0"/>
              </a:endParaRPr>
            </a:p>
            <a:p>
              <a:pPr algn="ctr" defTabSz="822325" eaLnBrk="1" hangingPunct="1"/>
              <a:endParaRPr lang="en-US" sz="2900">
                <a:solidFill>
                  <a:schemeClr val="tx1"/>
                </a:solidFill>
                <a:effectLst>
                  <a:outerShdw blurRad="38100" dist="38100" dir="2700000" algn="tl">
                    <a:srgbClr val="000000"/>
                  </a:outerShdw>
                </a:effectLst>
                <a:ea typeface="Arial" pitchFamily="-112" charset="0"/>
                <a:cs typeface="Arial" pitchFamily="-112" charset="0"/>
                <a:sym typeface="Cochin" pitchFamily="-112" charset="0"/>
              </a:endParaRPr>
            </a:p>
          </p:txBody>
        </p:sp>
        <p:sp>
          <p:nvSpPr>
            <p:cNvPr id="471055" name="Line 15"/>
            <p:cNvSpPr>
              <a:spLocks noChangeShapeType="1"/>
            </p:cNvSpPr>
            <p:nvPr/>
          </p:nvSpPr>
          <p:spPr bwMode="auto">
            <a:xfrm rot="10800000" flipH="1">
              <a:off x="3250353" y="5410201"/>
              <a:ext cx="0" cy="411163"/>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6" name="Line 16"/>
            <p:cNvSpPr>
              <a:spLocks noChangeShapeType="1"/>
            </p:cNvSpPr>
            <p:nvPr/>
          </p:nvSpPr>
          <p:spPr bwMode="auto">
            <a:xfrm rot="10800000" flipH="1">
              <a:off x="8938472" y="5410201"/>
              <a:ext cx="0" cy="487363"/>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7" name="Line 17"/>
            <p:cNvSpPr>
              <a:spLocks noChangeShapeType="1"/>
            </p:cNvSpPr>
            <p:nvPr/>
          </p:nvSpPr>
          <p:spPr bwMode="auto">
            <a:xfrm rot="10800000">
              <a:off x="3931742" y="2765426"/>
              <a:ext cx="1068639" cy="608013"/>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8" name="Line 18"/>
            <p:cNvSpPr>
              <a:spLocks noChangeShapeType="1"/>
            </p:cNvSpPr>
            <p:nvPr/>
          </p:nvSpPr>
          <p:spPr bwMode="auto">
            <a:xfrm rot="10800000" flipH="1">
              <a:off x="7131309" y="2800350"/>
              <a:ext cx="1127890" cy="571500"/>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59" name="Oval 19"/>
            <p:cNvSpPr>
              <a:spLocks noChangeArrowheads="1"/>
            </p:cNvSpPr>
            <p:nvPr/>
          </p:nvSpPr>
          <p:spPr bwMode="auto">
            <a:xfrm>
              <a:off x="4917639" y="1554164"/>
              <a:ext cx="2408139" cy="674687"/>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dirty="0">
                  <a:solidFill>
                    <a:schemeClr val="tx1"/>
                  </a:solidFill>
                  <a:ea typeface="Arial" pitchFamily="-112" charset="0"/>
                  <a:cs typeface="Arial" pitchFamily="-112" charset="0"/>
                  <a:sym typeface="Cochin" pitchFamily="-112" charset="0"/>
                </a:rPr>
                <a:t>State Estimation</a:t>
              </a:r>
            </a:p>
          </p:txBody>
        </p:sp>
        <p:sp>
          <p:nvSpPr>
            <p:cNvPr id="471060" name="Oval 20"/>
            <p:cNvSpPr>
              <a:spLocks noChangeArrowheads="1"/>
            </p:cNvSpPr>
            <p:nvPr/>
          </p:nvSpPr>
          <p:spPr bwMode="auto">
            <a:xfrm>
              <a:off x="8153178" y="1981201"/>
              <a:ext cx="2607054" cy="112077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Customer Market Predictions</a:t>
              </a:r>
            </a:p>
          </p:txBody>
        </p:sp>
        <p:sp>
          <p:nvSpPr>
            <p:cNvPr id="471061" name="Oval 21"/>
            <p:cNvSpPr>
              <a:spLocks noChangeArrowheads="1"/>
            </p:cNvSpPr>
            <p:nvPr/>
          </p:nvSpPr>
          <p:spPr bwMode="auto">
            <a:xfrm>
              <a:off x="1449325" y="1981201"/>
              <a:ext cx="2604939" cy="112077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dirty="0">
                  <a:solidFill>
                    <a:schemeClr val="tx1"/>
                  </a:solidFill>
                  <a:ea typeface="Arial" pitchFamily="-112" charset="0"/>
                  <a:cs typeface="Arial" pitchFamily="-112" charset="0"/>
                  <a:sym typeface="Cochin" pitchFamily="-112" charset="0"/>
                </a:rPr>
                <a:t>Supplier Market Predictions</a:t>
              </a:r>
            </a:p>
          </p:txBody>
        </p:sp>
        <p:sp>
          <p:nvSpPr>
            <p:cNvPr id="471062" name="Line 22"/>
            <p:cNvSpPr>
              <a:spLocks noChangeShapeType="1"/>
            </p:cNvSpPr>
            <p:nvPr/>
          </p:nvSpPr>
          <p:spPr bwMode="auto">
            <a:xfrm rot="10800000" flipH="1">
              <a:off x="3946556" y="1989138"/>
              <a:ext cx="962832" cy="374650"/>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63" name="Line 23"/>
            <p:cNvSpPr>
              <a:spLocks noChangeShapeType="1"/>
            </p:cNvSpPr>
            <p:nvPr/>
          </p:nvSpPr>
          <p:spPr bwMode="auto">
            <a:xfrm rot="10800000">
              <a:off x="7237116" y="2000251"/>
              <a:ext cx="1011503" cy="347663"/>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71064" name="Text Box 24"/>
            <p:cNvSpPr txBox="1">
              <a:spLocks noChangeArrowheads="1"/>
            </p:cNvSpPr>
            <p:nvPr/>
          </p:nvSpPr>
          <p:spPr bwMode="auto">
            <a:xfrm>
              <a:off x="5507681" y="2466976"/>
              <a:ext cx="1173463" cy="646331"/>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dirty="0">
                  <a:latin typeface="+mn-lt"/>
                  <a:ea typeface="Arial" pitchFamily="-112" charset="0"/>
                  <a:cs typeface="Arial" pitchFamily="-112" charset="0"/>
                  <a:sym typeface="Cochin" pitchFamily="-112" charset="0"/>
                </a:rPr>
                <a:t>Market</a:t>
              </a:r>
            </a:p>
            <a:p>
              <a:pPr algn="ctr" eaLnBrk="1" hangingPunct="1"/>
              <a:r>
                <a:rPr lang="en-US" dirty="0">
                  <a:latin typeface="+mn-lt"/>
                  <a:ea typeface="Arial" pitchFamily="-112" charset="0"/>
                  <a:cs typeface="Arial" pitchFamily="-112" charset="0"/>
                  <a:sym typeface="Cochin" pitchFamily="-112" charset="0"/>
                </a:rPr>
                <a:t>Prediction</a:t>
              </a:r>
              <a:endParaRPr lang="en-US" dirty="0">
                <a:latin typeface="+mn-lt"/>
                <a:ea typeface="Arial" pitchFamily="-112" charset="0"/>
                <a:cs typeface="Arial" pitchFamily="-112"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15938" y="1377380"/>
            <a:ext cx="11063446" cy="5258351"/>
            <a:chOff x="0" y="1132920"/>
            <a:chExt cx="11579384" cy="5503572"/>
          </a:xfrm>
        </p:grpSpPr>
        <p:sp>
          <p:nvSpPr>
            <p:cNvPr id="473090" name="Text Box 2"/>
            <p:cNvSpPr txBox="1">
              <a:spLocks noChangeArrowheads="1"/>
            </p:cNvSpPr>
            <p:nvPr/>
          </p:nvSpPr>
          <p:spPr bwMode="auto">
            <a:xfrm rot="5400000">
              <a:off x="6287195" y="5936027"/>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rgbClr val="5782B5"/>
                  </a:solidFill>
                  <a:latin typeface="+mn-lt"/>
                  <a:ea typeface="Arial" pitchFamily="-112" charset="0"/>
                  <a:cs typeface="Arial" pitchFamily="-112" charset="0"/>
                </a:rPr>
                <a:t>. . .</a:t>
              </a:r>
            </a:p>
          </p:txBody>
        </p:sp>
        <p:sp>
          <p:nvSpPr>
            <p:cNvPr id="473091" name="Text Box 3"/>
            <p:cNvSpPr txBox="1">
              <a:spLocks noChangeArrowheads="1"/>
            </p:cNvSpPr>
            <p:nvPr/>
          </p:nvSpPr>
          <p:spPr bwMode="auto">
            <a:xfrm rot="5400000">
              <a:off x="4458871"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rgbClr val="5782B5"/>
                  </a:solidFill>
                  <a:latin typeface="+mn-lt"/>
                  <a:ea typeface="Arial" pitchFamily="-112" charset="0"/>
                  <a:cs typeface="Arial" pitchFamily="-112" charset="0"/>
                </a:rPr>
                <a:t>. . .</a:t>
              </a:r>
            </a:p>
          </p:txBody>
        </p:sp>
        <p:sp>
          <p:nvSpPr>
            <p:cNvPr id="473092" name="Text Box 4"/>
            <p:cNvSpPr txBox="1">
              <a:spLocks noChangeArrowheads="1"/>
            </p:cNvSpPr>
            <p:nvPr/>
          </p:nvSpPr>
          <p:spPr bwMode="auto">
            <a:xfrm rot="5400000">
              <a:off x="2122679" y="5936028"/>
              <a:ext cx="788882" cy="61204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3200" b="1">
                  <a:solidFill>
                    <a:srgbClr val="5782B5"/>
                  </a:solidFill>
                  <a:latin typeface="+mn-lt"/>
                  <a:ea typeface="Arial" pitchFamily="-112" charset="0"/>
                  <a:cs typeface="Arial" pitchFamily="-112" charset="0"/>
                </a:rPr>
                <a:t>. . .</a:t>
              </a:r>
            </a:p>
          </p:txBody>
        </p:sp>
        <p:sp>
          <p:nvSpPr>
            <p:cNvPr id="473093" name="Rectangle 5"/>
            <p:cNvSpPr>
              <a:spLocks noChangeArrowheads="1"/>
            </p:cNvSpPr>
            <p:nvPr/>
          </p:nvSpPr>
          <p:spPr bwMode="auto">
            <a:xfrm rot="5400000">
              <a:off x="7871830" y="16004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4" name="Rectangle 6"/>
            <p:cNvSpPr>
              <a:spLocks noChangeArrowheads="1"/>
            </p:cNvSpPr>
            <p:nvPr/>
          </p:nvSpPr>
          <p:spPr bwMode="auto">
            <a:xfrm rot="5400000">
              <a:off x="7871830" y="25148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5" name="Rectangle 7"/>
            <p:cNvSpPr>
              <a:spLocks noChangeArrowheads="1"/>
            </p:cNvSpPr>
            <p:nvPr/>
          </p:nvSpPr>
          <p:spPr bwMode="auto">
            <a:xfrm rot="5400000">
              <a:off x="7871830" y="34292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6" name="Rectangle 8"/>
            <p:cNvSpPr>
              <a:spLocks noChangeArrowheads="1"/>
            </p:cNvSpPr>
            <p:nvPr/>
          </p:nvSpPr>
          <p:spPr bwMode="auto">
            <a:xfrm rot="5400000">
              <a:off x="7871830" y="43436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7" name="Rectangle 9"/>
            <p:cNvSpPr>
              <a:spLocks noChangeArrowheads="1"/>
            </p:cNvSpPr>
            <p:nvPr/>
          </p:nvSpPr>
          <p:spPr bwMode="auto">
            <a:xfrm rot="5400000">
              <a:off x="6043507" y="16004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8" name="Rectangle 10"/>
            <p:cNvSpPr>
              <a:spLocks noChangeArrowheads="1"/>
            </p:cNvSpPr>
            <p:nvPr/>
          </p:nvSpPr>
          <p:spPr bwMode="auto">
            <a:xfrm rot="5400000">
              <a:off x="6043507" y="25148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099" name="Rectangle 11"/>
            <p:cNvSpPr>
              <a:spLocks noChangeArrowheads="1"/>
            </p:cNvSpPr>
            <p:nvPr/>
          </p:nvSpPr>
          <p:spPr bwMode="auto">
            <a:xfrm rot="5400000">
              <a:off x="6043507" y="34292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0" name="Rectangle 12"/>
            <p:cNvSpPr>
              <a:spLocks noChangeArrowheads="1"/>
            </p:cNvSpPr>
            <p:nvPr/>
          </p:nvSpPr>
          <p:spPr bwMode="auto">
            <a:xfrm rot="5400000">
              <a:off x="6043507" y="43436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1" name="Rectangle 13"/>
            <p:cNvSpPr>
              <a:spLocks noChangeArrowheads="1"/>
            </p:cNvSpPr>
            <p:nvPr/>
          </p:nvSpPr>
          <p:spPr bwMode="auto">
            <a:xfrm rot="5400000">
              <a:off x="4215183" y="16004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2" name="Rectangle 14"/>
            <p:cNvSpPr>
              <a:spLocks noChangeArrowheads="1"/>
            </p:cNvSpPr>
            <p:nvPr/>
          </p:nvSpPr>
          <p:spPr bwMode="auto">
            <a:xfrm rot="5400000">
              <a:off x="4215183" y="25148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3" name="Rectangle 15"/>
            <p:cNvSpPr>
              <a:spLocks noChangeArrowheads="1"/>
            </p:cNvSpPr>
            <p:nvPr/>
          </p:nvSpPr>
          <p:spPr bwMode="auto">
            <a:xfrm rot="5400000">
              <a:off x="4215183" y="34292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4" name="Rectangle 16"/>
            <p:cNvSpPr>
              <a:spLocks noChangeArrowheads="1"/>
            </p:cNvSpPr>
            <p:nvPr/>
          </p:nvSpPr>
          <p:spPr bwMode="auto">
            <a:xfrm rot="5400000">
              <a:off x="4215183" y="4343638"/>
              <a:ext cx="914400" cy="1828324"/>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5" name="Rectangle 17"/>
            <p:cNvSpPr>
              <a:spLocks noChangeArrowheads="1"/>
            </p:cNvSpPr>
            <p:nvPr/>
          </p:nvSpPr>
          <p:spPr bwMode="auto">
            <a:xfrm rot="5400000">
              <a:off x="10208022" y="16004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6" name="Rectangle 18"/>
            <p:cNvSpPr>
              <a:spLocks noChangeArrowheads="1"/>
            </p:cNvSpPr>
            <p:nvPr/>
          </p:nvSpPr>
          <p:spPr bwMode="auto">
            <a:xfrm rot="5400000">
              <a:off x="10208022" y="25148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7" name="Rectangle 19"/>
            <p:cNvSpPr>
              <a:spLocks noChangeArrowheads="1"/>
            </p:cNvSpPr>
            <p:nvPr/>
          </p:nvSpPr>
          <p:spPr bwMode="auto">
            <a:xfrm rot="5400000">
              <a:off x="10208022" y="34292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8" name="Rectangle 20"/>
            <p:cNvSpPr>
              <a:spLocks noChangeArrowheads="1"/>
            </p:cNvSpPr>
            <p:nvPr/>
          </p:nvSpPr>
          <p:spPr bwMode="auto">
            <a:xfrm rot="5400000">
              <a:off x="10208022" y="43436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09" name="Rectangle 21"/>
            <p:cNvSpPr>
              <a:spLocks noChangeArrowheads="1"/>
            </p:cNvSpPr>
            <p:nvPr/>
          </p:nvSpPr>
          <p:spPr bwMode="auto">
            <a:xfrm rot="5400000">
              <a:off x="1878991" y="16004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10" name="Rectangle 22"/>
            <p:cNvSpPr>
              <a:spLocks noChangeArrowheads="1"/>
            </p:cNvSpPr>
            <p:nvPr/>
          </p:nvSpPr>
          <p:spPr bwMode="auto">
            <a:xfrm rot="5400000">
              <a:off x="1878991" y="25148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11" name="Rectangle 23"/>
            <p:cNvSpPr>
              <a:spLocks noChangeArrowheads="1"/>
            </p:cNvSpPr>
            <p:nvPr/>
          </p:nvSpPr>
          <p:spPr bwMode="auto">
            <a:xfrm rot="5400000">
              <a:off x="1878991" y="34292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12" name="Rectangle 24"/>
            <p:cNvSpPr>
              <a:spLocks noChangeArrowheads="1"/>
            </p:cNvSpPr>
            <p:nvPr/>
          </p:nvSpPr>
          <p:spPr bwMode="auto">
            <a:xfrm rot="5400000">
              <a:off x="1878991" y="4343638"/>
              <a:ext cx="914400" cy="1828324"/>
            </a:xfrm>
            <a:prstGeom prst="rect">
              <a:avLst/>
            </a:prstGeom>
            <a:solidFill>
              <a:srgbClr val="808080"/>
            </a:solidFill>
            <a:ln w="25400">
              <a:solidFill>
                <a:schemeClr val="accent2"/>
              </a:solidFill>
              <a:miter lim="800000"/>
              <a:headEnd/>
              <a:tailEnd/>
            </a:ln>
            <a:effectLst/>
          </p:spPr>
          <p:txBody>
            <a:bodyPr wrap="none" anchor="ctr">
              <a:prstTxWarp prst="textNoShape">
                <a:avLst/>
              </a:prstTxWarp>
            </a:bodyPr>
            <a:lstStyle/>
            <a:p>
              <a:endParaRPr lang="en-US">
                <a:latin typeface="+mn-lt"/>
              </a:endParaRPr>
            </a:p>
          </p:txBody>
        </p:sp>
        <p:sp>
          <p:nvSpPr>
            <p:cNvPr id="473113" name="Text Box 25"/>
            <p:cNvSpPr txBox="1">
              <a:spLocks noChangeArrowheads="1"/>
            </p:cNvSpPr>
            <p:nvPr/>
          </p:nvSpPr>
          <p:spPr bwMode="auto">
            <a:xfrm rot="5400000">
              <a:off x="8115518"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rgbClr val="5782B5"/>
                  </a:solidFill>
                  <a:latin typeface="+mn-lt"/>
                  <a:ea typeface="Arial" pitchFamily="-112" charset="0"/>
                  <a:cs typeface="Arial" pitchFamily="-112" charset="0"/>
                </a:rPr>
                <a:t>. . .</a:t>
              </a:r>
            </a:p>
          </p:txBody>
        </p:sp>
        <p:sp>
          <p:nvSpPr>
            <p:cNvPr id="473114" name="Text Box 26"/>
            <p:cNvSpPr txBox="1">
              <a:spLocks noChangeArrowheads="1"/>
            </p:cNvSpPr>
            <p:nvPr/>
          </p:nvSpPr>
          <p:spPr bwMode="auto">
            <a:xfrm rot="5400000">
              <a:off x="10350136"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rgbClr val="5782B5"/>
                  </a:solidFill>
                  <a:latin typeface="+mn-lt"/>
                  <a:ea typeface="Arial" pitchFamily="-112" charset="0"/>
                  <a:cs typeface="Arial" pitchFamily="-112" charset="0"/>
                </a:rPr>
                <a:t>. . .</a:t>
              </a:r>
            </a:p>
          </p:txBody>
        </p:sp>
        <p:sp>
          <p:nvSpPr>
            <p:cNvPr id="473115" name="Text Box 27"/>
            <p:cNvSpPr txBox="1">
              <a:spLocks noChangeArrowheads="1"/>
            </p:cNvSpPr>
            <p:nvPr/>
          </p:nvSpPr>
          <p:spPr bwMode="auto">
            <a:xfrm>
              <a:off x="0" y="2286002"/>
              <a:ext cx="812372"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a:t>
              </a:r>
            </a:p>
          </p:txBody>
        </p:sp>
        <p:sp>
          <p:nvSpPr>
            <p:cNvPr id="473116" name="Text Box 28"/>
            <p:cNvSpPr txBox="1">
              <a:spLocks noChangeArrowheads="1"/>
            </p:cNvSpPr>
            <p:nvPr/>
          </p:nvSpPr>
          <p:spPr bwMode="auto">
            <a:xfrm>
              <a:off x="0" y="3200401"/>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d+1</a:t>
              </a:r>
            </a:p>
          </p:txBody>
        </p:sp>
        <p:sp>
          <p:nvSpPr>
            <p:cNvPr id="473117" name="Text Box 29"/>
            <p:cNvSpPr txBox="1">
              <a:spLocks noChangeArrowheads="1"/>
            </p:cNvSpPr>
            <p:nvPr/>
          </p:nvSpPr>
          <p:spPr bwMode="auto">
            <a:xfrm>
              <a:off x="0" y="4114801"/>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d+2</a:t>
              </a:r>
            </a:p>
          </p:txBody>
        </p:sp>
        <p:sp>
          <p:nvSpPr>
            <p:cNvPr id="473118" name="Text Box 30"/>
            <p:cNvSpPr txBox="1">
              <a:spLocks noChangeArrowheads="1"/>
            </p:cNvSpPr>
            <p:nvPr/>
          </p:nvSpPr>
          <p:spPr bwMode="auto">
            <a:xfrm>
              <a:off x="0" y="5029201"/>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d+3</a:t>
              </a:r>
            </a:p>
          </p:txBody>
        </p:sp>
        <p:sp>
          <p:nvSpPr>
            <p:cNvPr id="473119" name="Text Box 31"/>
            <p:cNvSpPr txBox="1">
              <a:spLocks noChangeArrowheads="1"/>
            </p:cNvSpPr>
            <p:nvPr/>
          </p:nvSpPr>
          <p:spPr bwMode="auto">
            <a:xfrm>
              <a:off x="3867549" y="1285322"/>
              <a:ext cx="1683127"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Procurement</a:t>
              </a:r>
            </a:p>
          </p:txBody>
        </p:sp>
        <p:sp>
          <p:nvSpPr>
            <p:cNvPr id="473120" name="Text Box 32"/>
            <p:cNvSpPr txBox="1">
              <a:spLocks noChangeArrowheads="1"/>
            </p:cNvSpPr>
            <p:nvPr/>
          </p:nvSpPr>
          <p:spPr bwMode="auto">
            <a:xfrm>
              <a:off x="5930812" y="1132920"/>
              <a:ext cx="1213356"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Factory </a:t>
              </a:r>
            </a:p>
            <a:p>
              <a:pPr algn="ctr" eaLnBrk="1" hangingPunct="1"/>
              <a:r>
                <a:rPr lang="en-US" sz="1800" b="1" dirty="0">
                  <a:solidFill>
                    <a:srgbClr val="000000"/>
                  </a:solidFill>
                  <a:latin typeface="+mn-lt"/>
                  <a:ea typeface="Arial" pitchFamily="-112" charset="0"/>
                  <a:cs typeface="Arial" pitchFamily="-112" charset="0"/>
                </a:rPr>
                <a:t>Planning</a:t>
              </a:r>
            </a:p>
          </p:txBody>
        </p:sp>
        <p:sp>
          <p:nvSpPr>
            <p:cNvPr id="473121" name="Text Box 33"/>
            <p:cNvSpPr txBox="1">
              <a:spLocks noChangeArrowheads="1"/>
            </p:cNvSpPr>
            <p:nvPr/>
          </p:nvSpPr>
          <p:spPr bwMode="auto">
            <a:xfrm>
              <a:off x="7821167" y="1315561"/>
              <a:ext cx="757005"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p:txBody>
        </p:sp>
        <p:sp>
          <p:nvSpPr>
            <p:cNvPr id="473122" name="Text Box 34"/>
            <p:cNvSpPr txBox="1">
              <a:spLocks noChangeArrowheads="1"/>
            </p:cNvSpPr>
            <p:nvPr/>
          </p:nvSpPr>
          <p:spPr bwMode="auto">
            <a:xfrm>
              <a:off x="1787230" y="1143000"/>
              <a:ext cx="1010347" cy="676472"/>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800" b="1" dirty="0">
                  <a:solidFill>
                    <a:srgbClr val="000000"/>
                  </a:solidFill>
                  <a:latin typeface="+mn-lt"/>
                  <a:ea typeface="Arial" pitchFamily="-112" charset="0"/>
                  <a:cs typeface="Arial" pitchFamily="-112" charset="0"/>
                </a:rPr>
                <a:t>Supply</a:t>
              </a:r>
            </a:p>
            <a:p>
              <a:pPr eaLnBrk="1" hangingPunct="1"/>
              <a:r>
                <a:rPr lang="en-US" sz="1800" b="1" dirty="0">
                  <a:solidFill>
                    <a:srgbClr val="000000"/>
                  </a:solidFill>
                  <a:latin typeface="+mn-lt"/>
                  <a:ea typeface="Arial" pitchFamily="-112" charset="0"/>
                  <a:cs typeface="Arial" pitchFamily="-112" charset="0"/>
                </a:rPr>
                <a:t>Market</a:t>
              </a:r>
            </a:p>
          </p:txBody>
        </p:sp>
        <p:sp>
          <p:nvSpPr>
            <p:cNvPr id="473123" name="Text Box 35"/>
            <p:cNvSpPr txBox="1">
              <a:spLocks noChangeArrowheads="1"/>
            </p:cNvSpPr>
            <p:nvPr/>
          </p:nvSpPr>
          <p:spPr bwMode="auto">
            <a:xfrm>
              <a:off x="10196901" y="1143000"/>
              <a:ext cx="1010347"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a:p>
              <a:pPr algn="ctr" eaLnBrk="1" hangingPunct="1"/>
              <a:r>
                <a:rPr lang="en-US" sz="1800" b="1" dirty="0">
                  <a:solidFill>
                    <a:srgbClr val="000000"/>
                  </a:solidFill>
                  <a:latin typeface="+mn-lt"/>
                  <a:ea typeface="Arial" pitchFamily="-112" charset="0"/>
                  <a:cs typeface="Arial" pitchFamily="-112" charset="0"/>
                </a:rPr>
                <a:t>Market</a:t>
              </a:r>
            </a:p>
          </p:txBody>
        </p:sp>
      </p:grpSp>
      <p:sp>
        <p:nvSpPr>
          <p:cNvPr id="473124" name="Rectangle 36"/>
          <p:cNvSpPr>
            <a:spLocks noGrp="1" noChangeArrowheads="1"/>
          </p:cNvSpPr>
          <p:nvPr>
            <p:ph type="title"/>
          </p:nvPr>
        </p:nvSpPr>
        <p:spPr/>
        <p:txBody>
          <a:bodyPr/>
          <a:lstStyle/>
          <a:p>
            <a:r>
              <a:rPr lang="en-US" smtClean="0"/>
              <a:t>Market Prediction</a:t>
            </a: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72" name="Rectangle 36"/>
          <p:cNvSpPr>
            <a:spLocks noGrp="1" noChangeArrowheads="1"/>
          </p:cNvSpPr>
          <p:nvPr>
            <p:ph type="title"/>
          </p:nvPr>
        </p:nvSpPr>
        <p:spPr/>
        <p:txBody>
          <a:bodyPr/>
          <a:lstStyle/>
          <a:p>
            <a:r>
              <a:rPr lang="en-US" smtClean="0"/>
              <a:t>Coarse Decisions</a:t>
            </a:r>
            <a:endParaRPr lang="en-US"/>
          </a:p>
        </p:txBody>
      </p:sp>
      <p:grpSp>
        <p:nvGrpSpPr>
          <p:cNvPr id="43" name="Group 42"/>
          <p:cNvGrpSpPr/>
          <p:nvPr/>
        </p:nvGrpSpPr>
        <p:grpSpPr>
          <a:xfrm>
            <a:off x="515938" y="1377380"/>
            <a:ext cx="11063446" cy="5258351"/>
            <a:chOff x="0" y="1132920"/>
            <a:chExt cx="11579384" cy="5503572"/>
          </a:xfrm>
        </p:grpSpPr>
        <p:sp>
          <p:nvSpPr>
            <p:cNvPr id="475138" name="Text Box 2"/>
            <p:cNvSpPr txBox="1">
              <a:spLocks noChangeArrowheads="1"/>
            </p:cNvSpPr>
            <p:nvPr/>
          </p:nvSpPr>
          <p:spPr bwMode="auto">
            <a:xfrm rot="5400000">
              <a:off x="6287195" y="5936027"/>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chemeClr val="accent2"/>
                  </a:solidFill>
                  <a:latin typeface="+mn-lt"/>
                  <a:ea typeface="Arial" pitchFamily="-112" charset="0"/>
                  <a:cs typeface="Arial" pitchFamily="-112" charset="0"/>
                </a:rPr>
                <a:t>. . .</a:t>
              </a:r>
            </a:p>
          </p:txBody>
        </p:sp>
        <p:sp>
          <p:nvSpPr>
            <p:cNvPr id="475139" name="Text Box 3"/>
            <p:cNvSpPr txBox="1">
              <a:spLocks noChangeArrowheads="1"/>
            </p:cNvSpPr>
            <p:nvPr/>
          </p:nvSpPr>
          <p:spPr bwMode="auto">
            <a:xfrm rot="5400000">
              <a:off x="4458871"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chemeClr val="accent2"/>
                  </a:solidFill>
                  <a:latin typeface="+mn-lt"/>
                  <a:ea typeface="Arial" pitchFamily="-112" charset="0"/>
                  <a:cs typeface="Arial" pitchFamily="-112" charset="0"/>
                </a:rPr>
                <a:t>. . .</a:t>
              </a:r>
            </a:p>
          </p:txBody>
        </p:sp>
        <p:sp>
          <p:nvSpPr>
            <p:cNvPr id="475140" name="Text Box 4"/>
            <p:cNvSpPr txBox="1">
              <a:spLocks noChangeArrowheads="1"/>
            </p:cNvSpPr>
            <p:nvPr/>
          </p:nvSpPr>
          <p:spPr bwMode="auto">
            <a:xfrm rot="5400000">
              <a:off x="2122679" y="5936028"/>
              <a:ext cx="788882" cy="61204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3200" b="1">
                  <a:solidFill>
                    <a:schemeClr val="accent2"/>
                  </a:solidFill>
                  <a:latin typeface="+mn-lt"/>
                  <a:ea typeface="Arial" pitchFamily="-112" charset="0"/>
                  <a:cs typeface="Arial" pitchFamily="-112" charset="0"/>
                </a:rPr>
                <a:t>. . .</a:t>
              </a:r>
            </a:p>
          </p:txBody>
        </p:sp>
        <p:sp>
          <p:nvSpPr>
            <p:cNvPr id="475141" name="Rectangle 5"/>
            <p:cNvSpPr>
              <a:spLocks noChangeArrowheads="1"/>
            </p:cNvSpPr>
            <p:nvPr/>
          </p:nvSpPr>
          <p:spPr bwMode="auto">
            <a:xfrm rot="5400000">
              <a:off x="7871830" y="15242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2" name="Rectangle 6"/>
            <p:cNvSpPr>
              <a:spLocks noChangeArrowheads="1"/>
            </p:cNvSpPr>
            <p:nvPr/>
          </p:nvSpPr>
          <p:spPr bwMode="auto">
            <a:xfrm rot="5400000">
              <a:off x="7871830" y="24386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3" name="Rectangle 7"/>
            <p:cNvSpPr>
              <a:spLocks noChangeArrowheads="1"/>
            </p:cNvSpPr>
            <p:nvPr/>
          </p:nvSpPr>
          <p:spPr bwMode="auto">
            <a:xfrm rot="5400000">
              <a:off x="7871830" y="33530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4" name="Rectangle 8"/>
            <p:cNvSpPr>
              <a:spLocks noChangeArrowheads="1"/>
            </p:cNvSpPr>
            <p:nvPr/>
          </p:nvSpPr>
          <p:spPr bwMode="auto">
            <a:xfrm rot="5400000">
              <a:off x="7871830" y="42674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5" name="Rectangle 9"/>
            <p:cNvSpPr>
              <a:spLocks noChangeArrowheads="1"/>
            </p:cNvSpPr>
            <p:nvPr/>
          </p:nvSpPr>
          <p:spPr bwMode="auto">
            <a:xfrm rot="5400000">
              <a:off x="6043507" y="15242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6" name="Rectangle 10"/>
            <p:cNvSpPr>
              <a:spLocks noChangeArrowheads="1"/>
            </p:cNvSpPr>
            <p:nvPr/>
          </p:nvSpPr>
          <p:spPr bwMode="auto">
            <a:xfrm rot="5400000">
              <a:off x="6043507" y="24386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7" name="Rectangle 11"/>
            <p:cNvSpPr>
              <a:spLocks noChangeArrowheads="1"/>
            </p:cNvSpPr>
            <p:nvPr/>
          </p:nvSpPr>
          <p:spPr bwMode="auto">
            <a:xfrm rot="5400000">
              <a:off x="6043507" y="33530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8" name="Rectangle 12"/>
            <p:cNvSpPr>
              <a:spLocks noChangeArrowheads="1"/>
            </p:cNvSpPr>
            <p:nvPr/>
          </p:nvSpPr>
          <p:spPr bwMode="auto">
            <a:xfrm rot="5400000">
              <a:off x="6043507" y="42674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49" name="Rectangle 13"/>
            <p:cNvSpPr>
              <a:spLocks noChangeArrowheads="1"/>
            </p:cNvSpPr>
            <p:nvPr/>
          </p:nvSpPr>
          <p:spPr bwMode="auto">
            <a:xfrm rot="5400000">
              <a:off x="4215183" y="15242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0" name="Rectangle 14"/>
            <p:cNvSpPr>
              <a:spLocks noChangeArrowheads="1"/>
            </p:cNvSpPr>
            <p:nvPr/>
          </p:nvSpPr>
          <p:spPr bwMode="auto">
            <a:xfrm rot="5400000">
              <a:off x="4215183" y="24386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1" name="Rectangle 15"/>
            <p:cNvSpPr>
              <a:spLocks noChangeArrowheads="1"/>
            </p:cNvSpPr>
            <p:nvPr/>
          </p:nvSpPr>
          <p:spPr bwMode="auto">
            <a:xfrm rot="5400000">
              <a:off x="4215183" y="33530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2" name="Rectangle 16"/>
            <p:cNvSpPr>
              <a:spLocks noChangeArrowheads="1"/>
            </p:cNvSpPr>
            <p:nvPr/>
          </p:nvSpPr>
          <p:spPr bwMode="auto">
            <a:xfrm rot="5400000">
              <a:off x="4215183" y="42674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3" name="Rectangle 17"/>
            <p:cNvSpPr>
              <a:spLocks noChangeArrowheads="1"/>
            </p:cNvSpPr>
            <p:nvPr/>
          </p:nvSpPr>
          <p:spPr bwMode="auto">
            <a:xfrm rot="5400000">
              <a:off x="10208022" y="15242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4" name="Rectangle 18"/>
            <p:cNvSpPr>
              <a:spLocks noChangeArrowheads="1"/>
            </p:cNvSpPr>
            <p:nvPr/>
          </p:nvSpPr>
          <p:spPr bwMode="auto">
            <a:xfrm rot="5400000">
              <a:off x="10208022"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5" name="Rectangle 19"/>
            <p:cNvSpPr>
              <a:spLocks noChangeArrowheads="1"/>
            </p:cNvSpPr>
            <p:nvPr/>
          </p:nvSpPr>
          <p:spPr bwMode="auto">
            <a:xfrm rot="5400000">
              <a:off x="10208022"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6" name="Rectangle 20"/>
            <p:cNvSpPr>
              <a:spLocks noChangeArrowheads="1"/>
            </p:cNvSpPr>
            <p:nvPr/>
          </p:nvSpPr>
          <p:spPr bwMode="auto">
            <a:xfrm rot="5400000">
              <a:off x="10208022"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7" name="Rectangle 21"/>
            <p:cNvSpPr>
              <a:spLocks noChangeArrowheads="1"/>
            </p:cNvSpPr>
            <p:nvPr/>
          </p:nvSpPr>
          <p:spPr bwMode="auto">
            <a:xfrm rot="5400000">
              <a:off x="1878991" y="15242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8" name="Rectangle 22"/>
            <p:cNvSpPr>
              <a:spLocks noChangeArrowheads="1"/>
            </p:cNvSpPr>
            <p:nvPr/>
          </p:nvSpPr>
          <p:spPr bwMode="auto">
            <a:xfrm rot="5400000">
              <a:off x="1878991"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59" name="Rectangle 23"/>
            <p:cNvSpPr>
              <a:spLocks noChangeArrowheads="1"/>
            </p:cNvSpPr>
            <p:nvPr/>
          </p:nvSpPr>
          <p:spPr bwMode="auto">
            <a:xfrm rot="5400000">
              <a:off x="1878991"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60" name="Rectangle 24"/>
            <p:cNvSpPr>
              <a:spLocks noChangeArrowheads="1"/>
            </p:cNvSpPr>
            <p:nvPr/>
          </p:nvSpPr>
          <p:spPr bwMode="auto">
            <a:xfrm rot="5400000">
              <a:off x="1878991"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5161" name="Text Box 25"/>
            <p:cNvSpPr txBox="1">
              <a:spLocks noChangeArrowheads="1"/>
            </p:cNvSpPr>
            <p:nvPr/>
          </p:nvSpPr>
          <p:spPr bwMode="auto">
            <a:xfrm rot="5400000">
              <a:off x="8115518"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chemeClr val="accent2"/>
                  </a:solidFill>
                  <a:latin typeface="+mn-lt"/>
                  <a:ea typeface="Arial" pitchFamily="-112" charset="0"/>
                  <a:cs typeface="Arial" pitchFamily="-112" charset="0"/>
                </a:rPr>
                <a:t>. . .</a:t>
              </a:r>
            </a:p>
          </p:txBody>
        </p:sp>
        <p:sp>
          <p:nvSpPr>
            <p:cNvPr id="475162" name="Text Box 26"/>
            <p:cNvSpPr txBox="1">
              <a:spLocks noChangeArrowheads="1"/>
            </p:cNvSpPr>
            <p:nvPr/>
          </p:nvSpPr>
          <p:spPr bwMode="auto">
            <a:xfrm rot="5400000">
              <a:off x="10350136" y="5936028"/>
              <a:ext cx="788882"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b="1">
                  <a:solidFill>
                    <a:schemeClr val="accent2"/>
                  </a:solidFill>
                  <a:latin typeface="+mn-lt"/>
                  <a:ea typeface="Arial" pitchFamily="-112" charset="0"/>
                  <a:cs typeface="Arial" pitchFamily="-112" charset="0"/>
                </a:rPr>
                <a:t>. . .</a:t>
              </a:r>
            </a:p>
          </p:txBody>
        </p:sp>
        <p:sp>
          <p:nvSpPr>
            <p:cNvPr id="475163" name="Text Box 27"/>
            <p:cNvSpPr txBox="1">
              <a:spLocks noChangeArrowheads="1"/>
            </p:cNvSpPr>
            <p:nvPr/>
          </p:nvSpPr>
          <p:spPr bwMode="auto">
            <a:xfrm>
              <a:off x="0" y="2280692"/>
              <a:ext cx="812372"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dirty="0">
                  <a:solidFill>
                    <a:schemeClr val="accent2"/>
                  </a:solidFill>
                  <a:latin typeface="+mn-lt"/>
                  <a:ea typeface="Arial" pitchFamily="-112" charset="0"/>
                  <a:cs typeface="Arial" pitchFamily="-112" charset="0"/>
                </a:rPr>
                <a:t>Day d</a:t>
              </a:r>
            </a:p>
          </p:txBody>
        </p:sp>
        <p:sp>
          <p:nvSpPr>
            <p:cNvPr id="475164" name="Text Box 28"/>
            <p:cNvSpPr txBox="1">
              <a:spLocks noChangeArrowheads="1"/>
            </p:cNvSpPr>
            <p:nvPr/>
          </p:nvSpPr>
          <p:spPr bwMode="auto">
            <a:xfrm>
              <a:off x="0" y="3212814"/>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dirty="0">
                  <a:solidFill>
                    <a:schemeClr val="accent2"/>
                  </a:solidFill>
                  <a:latin typeface="+mn-lt"/>
                  <a:ea typeface="Arial" pitchFamily="-112" charset="0"/>
                  <a:cs typeface="Arial" pitchFamily="-112" charset="0"/>
                </a:rPr>
                <a:t>Day d+1</a:t>
              </a:r>
            </a:p>
          </p:txBody>
        </p:sp>
        <p:sp>
          <p:nvSpPr>
            <p:cNvPr id="475165" name="Text Box 29"/>
            <p:cNvSpPr txBox="1">
              <a:spLocks noChangeArrowheads="1"/>
            </p:cNvSpPr>
            <p:nvPr/>
          </p:nvSpPr>
          <p:spPr bwMode="auto">
            <a:xfrm>
              <a:off x="0" y="4109492"/>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d+2</a:t>
              </a:r>
            </a:p>
          </p:txBody>
        </p:sp>
        <p:sp>
          <p:nvSpPr>
            <p:cNvPr id="475166" name="Text Box 30"/>
            <p:cNvSpPr txBox="1">
              <a:spLocks noChangeArrowheads="1"/>
            </p:cNvSpPr>
            <p:nvPr/>
          </p:nvSpPr>
          <p:spPr bwMode="auto">
            <a:xfrm>
              <a:off x="0" y="5023892"/>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d+3</a:t>
              </a:r>
            </a:p>
          </p:txBody>
        </p:sp>
        <p:sp>
          <p:nvSpPr>
            <p:cNvPr id="37" name="Text Box 31"/>
            <p:cNvSpPr txBox="1">
              <a:spLocks noChangeArrowheads="1"/>
            </p:cNvSpPr>
            <p:nvPr/>
          </p:nvSpPr>
          <p:spPr bwMode="auto">
            <a:xfrm>
              <a:off x="3867549" y="1285322"/>
              <a:ext cx="1683127"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Procurement</a:t>
              </a:r>
            </a:p>
          </p:txBody>
        </p:sp>
        <p:sp>
          <p:nvSpPr>
            <p:cNvPr id="38" name="Text Box 32"/>
            <p:cNvSpPr txBox="1">
              <a:spLocks noChangeArrowheads="1"/>
            </p:cNvSpPr>
            <p:nvPr/>
          </p:nvSpPr>
          <p:spPr bwMode="auto">
            <a:xfrm>
              <a:off x="5930812" y="1132920"/>
              <a:ext cx="1213356"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Factory </a:t>
              </a:r>
            </a:p>
            <a:p>
              <a:pPr algn="ctr" eaLnBrk="1" hangingPunct="1"/>
              <a:r>
                <a:rPr lang="en-US" sz="1800" b="1" dirty="0">
                  <a:solidFill>
                    <a:srgbClr val="000000"/>
                  </a:solidFill>
                  <a:latin typeface="+mn-lt"/>
                  <a:ea typeface="Arial" pitchFamily="-112" charset="0"/>
                  <a:cs typeface="Arial" pitchFamily="-112" charset="0"/>
                </a:rPr>
                <a:t>Planning</a:t>
              </a:r>
            </a:p>
          </p:txBody>
        </p:sp>
        <p:sp>
          <p:nvSpPr>
            <p:cNvPr id="39" name="Text Box 33"/>
            <p:cNvSpPr txBox="1">
              <a:spLocks noChangeArrowheads="1"/>
            </p:cNvSpPr>
            <p:nvPr/>
          </p:nvSpPr>
          <p:spPr bwMode="auto">
            <a:xfrm>
              <a:off x="7821167" y="1315561"/>
              <a:ext cx="757005"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p:txBody>
        </p:sp>
        <p:sp>
          <p:nvSpPr>
            <p:cNvPr id="40" name="Text Box 34"/>
            <p:cNvSpPr txBox="1">
              <a:spLocks noChangeArrowheads="1"/>
            </p:cNvSpPr>
            <p:nvPr/>
          </p:nvSpPr>
          <p:spPr bwMode="auto">
            <a:xfrm>
              <a:off x="1787230" y="1143000"/>
              <a:ext cx="1010347" cy="676472"/>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800" b="1" dirty="0">
                  <a:solidFill>
                    <a:srgbClr val="000000"/>
                  </a:solidFill>
                  <a:latin typeface="+mn-lt"/>
                  <a:ea typeface="Arial" pitchFamily="-112" charset="0"/>
                  <a:cs typeface="Arial" pitchFamily="-112" charset="0"/>
                </a:rPr>
                <a:t>Supply</a:t>
              </a:r>
            </a:p>
            <a:p>
              <a:pPr eaLnBrk="1" hangingPunct="1"/>
              <a:r>
                <a:rPr lang="en-US" sz="1800" b="1" dirty="0">
                  <a:solidFill>
                    <a:srgbClr val="000000"/>
                  </a:solidFill>
                  <a:latin typeface="+mn-lt"/>
                  <a:ea typeface="Arial" pitchFamily="-112" charset="0"/>
                  <a:cs typeface="Arial" pitchFamily="-112" charset="0"/>
                </a:rPr>
                <a:t>Market</a:t>
              </a:r>
            </a:p>
          </p:txBody>
        </p:sp>
        <p:sp>
          <p:nvSpPr>
            <p:cNvPr id="41" name="Text Box 35"/>
            <p:cNvSpPr txBox="1">
              <a:spLocks noChangeArrowheads="1"/>
            </p:cNvSpPr>
            <p:nvPr/>
          </p:nvSpPr>
          <p:spPr bwMode="auto">
            <a:xfrm>
              <a:off x="10196901" y="1143000"/>
              <a:ext cx="1010347"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a:p>
              <a:pPr algn="ctr" eaLnBrk="1" hangingPunct="1"/>
              <a:r>
                <a:rPr lang="en-US" sz="1800" b="1" dirty="0">
                  <a:solidFill>
                    <a:srgbClr val="000000"/>
                  </a:solidFill>
                  <a:latin typeface="+mn-lt"/>
                  <a:ea typeface="Arial" pitchFamily="-112" charset="0"/>
                  <a:cs typeface="Arial" pitchFamily="-112" charset="0"/>
                </a:rPr>
                <a:t>Market</a:t>
              </a: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220" name="Rectangle 36"/>
          <p:cNvSpPr>
            <a:spLocks noGrp="1" noChangeArrowheads="1"/>
          </p:cNvSpPr>
          <p:nvPr>
            <p:ph type="title"/>
          </p:nvPr>
        </p:nvSpPr>
        <p:spPr/>
        <p:txBody>
          <a:bodyPr/>
          <a:lstStyle/>
          <a:p>
            <a:r>
              <a:rPr lang="en-US" smtClean="0"/>
              <a:t>Specific Decisions</a:t>
            </a:r>
            <a:endParaRPr lang="en-US"/>
          </a:p>
        </p:txBody>
      </p:sp>
      <p:grpSp>
        <p:nvGrpSpPr>
          <p:cNvPr id="43" name="Group 42"/>
          <p:cNvGrpSpPr/>
          <p:nvPr/>
        </p:nvGrpSpPr>
        <p:grpSpPr>
          <a:xfrm>
            <a:off x="515938" y="1377380"/>
            <a:ext cx="11063446" cy="5220680"/>
            <a:chOff x="0" y="1132920"/>
            <a:chExt cx="11579384" cy="5464144"/>
          </a:xfrm>
        </p:grpSpPr>
        <p:sp>
          <p:nvSpPr>
            <p:cNvPr id="477186" name="Text Box 2"/>
            <p:cNvSpPr txBox="1">
              <a:spLocks noChangeArrowheads="1"/>
            </p:cNvSpPr>
            <p:nvPr/>
          </p:nvSpPr>
          <p:spPr bwMode="auto">
            <a:xfrm rot="5400000">
              <a:off x="6326622" y="5936028"/>
              <a:ext cx="710027"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a:solidFill>
                    <a:srgbClr val="5782B5"/>
                  </a:solidFill>
                  <a:latin typeface="+mn-lt"/>
                  <a:ea typeface="Arial" pitchFamily="-112" charset="0"/>
                  <a:cs typeface="Arial" pitchFamily="-112" charset="0"/>
                </a:rPr>
                <a:t>. . .</a:t>
              </a:r>
            </a:p>
          </p:txBody>
        </p:sp>
        <p:sp>
          <p:nvSpPr>
            <p:cNvPr id="477187" name="Text Box 3"/>
            <p:cNvSpPr txBox="1">
              <a:spLocks noChangeArrowheads="1"/>
            </p:cNvSpPr>
            <p:nvPr/>
          </p:nvSpPr>
          <p:spPr bwMode="auto">
            <a:xfrm rot="5400000">
              <a:off x="4498298" y="5936028"/>
              <a:ext cx="710027"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a:solidFill>
                    <a:srgbClr val="5782B5"/>
                  </a:solidFill>
                  <a:latin typeface="+mn-lt"/>
                  <a:ea typeface="Arial" pitchFamily="-112" charset="0"/>
                  <a:cs typeface="Arial" pitchFamily="-112" charset="0"/>
                </a:rPr>
                <a:t>. . .</a:t>
              </a:r>
            </a:p>
          </p:txBody>
        </p:sp>
        <p:sp>
          <p:nvSpPr>
            <p:cNvPr id="477188" name="Text Box 4"/>
            <p:cNvSpPr txBox="1">
              <a:spLocks noChangeArrowheads="1"/>
            </p:cNvSpPr>
            <p:nvPr/>
          </p:nvSpPr>
          <p:spPr bwMode="auto">
            <a:xfrm rot="5400000">
              <a:off x="2162106" y="5936028"/>
              <a:ext cx="710027" cy="612046"/>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3200">
                  <a:solidFill>
                    <a:srgbClr val="5782B5"/>
                  </a:solidFill>
                  <a:latin typeface="+mn-lt"/>
                  <a:ea typeface="Arial" pitchFamily="-112" charset="0"/>
                  <a:cs typeface="Arial" pitchFamily="-112" charset="0"/>
                </a:rPr>
                <a:t>. . .</a:t>
              </a:r>
            </a:p>
          </p:txBody>
        </p:sp>
        <p:sp>
          <p:nvSpPr>
            <p:cNvPr id="477189" name="Rectangle 5"/>
            <p:cNvSpPr>
              <a:spLocks noChangeArrowheads="1"/>
            </p:cNvSpPr>
            <p:nvPr/>
          </p:nvSpPr>
          <p:spPr bwMode="auto">
            <a:xfrm rot="5400000">
              <a:off x="7871830" y="15242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0" name="Rectangle 6"/>
            <p:cNvSpPr>
              <a:spLocks noChangeArrowheads="1"/>
            </p:cNvSpPr>
            <p:nvPr/>
          </p:nvSpPr>
          <p:spPr bwMode="auto">
            <a:xfrm rot="5400000">
              <a:off x="7871830"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1" name="Rectangle 7"/>
            <p:cNvSpPr>
              <a:spLocks noChangeArrowheads="1"/>
            </p:cNvSpPr>
            <p:nvPr/>
          </p:nvSpPr>
          <p:spPr bwMode="auto">
            <a:xfrm rot="5400000">
              <a:off x="7871830"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2" name="Rectangle 8"/>
            <p:cNvSpPr>
              <a:spLocks noChangeArrowheads="1"/>
            </p:cNvSpPr>
            <p:nvPr/>
          </p:nvSpPr>
          <p:spPr bwMode="auto">
            <a:xfrm rot="5400000">
              <a:off x="7871830"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3" name="Rectangle 9"/>
            <p:cNvSpPr>
              <a:spLocks noChangeArrowheads="1"/>
            </p:cNvSpPr>
            <p:nvPr/>
          </p:nvSpPr>
          <p:spPr bwMode="auto">
            <a:xfrm rot="5400000">
              <a:off x="6043507" y="15242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4" name="Rectangle 10"/>
            <p:cNvSpPr>
              <a:spLocks noChangeArrowheads="1"/>
            </p:cNvSpPr>
            <p:nvPr/>
          </p:nvSpPr>
          <p:spPr bwMode="auto">
            <a:xfrm rot="5400000">
              <a:off x="6043507"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5" name="Rectangle 11"/>
            <p:cNvSpPr>
              <a:spLocks noChangeArrowheads="1"/>
            </p:cNvSpPr>
            <p:nvPr/>
          </p:nvSpPr>
          <p:spPr bwMode="auto">
            <a:xfrm rot="5400000">
              <a:off x="6043507"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6" name="Rectangle 12"/>
            <p:cNvSpPr>
              <a:spLocks noChangeArrowheads="1"/>
            </p:cNvSpPr>
            <p:nvPr/>
          </p:nvSpPr>
          <p:spPr bwMode="auto">
            <a:xfrm rot="5400000">
              <a:off x="6043507"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7" name="Rectangle 13"/>
            <p:cNvSpPr>
              <a:spLocks noChangeArrowheads="1"/>
            </p:cNvSpPr>
            <p:nvPr/>
          </p:nvSpPr>
          <p:spPr bwMode="auto">
            <a:xfrm rot="5400000">
              <a:off x="4215183" y="1524238"/>
              <a:ext cx="914400" cy="1828324"/>
            </a:xfrm>
            <a:prstGeom prst="rect">
              <a:avLst/>
            </a:prstGeom>
            <a:solidFill>
              <a:srgbClr val="808080"/>
            </a:solid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8" name="Rectangle 14"/>
            <p:cNvSpPr>
              <a:spLocks noChangeArrowheads="1"/>
            </p:cNvSpPr>
            <p:nvPr/>
          </p:nvSpPr>
          <p:spPr bwMode="auto">
            <a:xfrm rot="5400000">
              <a:off x="4215183"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199" name="Rectangle 15"/>
            <p:cNvSpPr>
              <a:spLocks noChangeArrowheads="1"/>
            </p:cNvSpPr>
            <p:nvPr/>
          </p:nvSpPr>
          <p:spPr bwMode="auto">
            <a:xfrm rot="5400000">
              <a:off x="4215183"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0" name="Rectangle 16"/>
            <p:cNvSpPr>
              <a:spLocks noChangeArrowheads="1"/>
            </p:cNvSpPr>
            <p:nvPr/>
          </p:nvSpPr>
          <p:spPr bwMode="auto">
            <a:xfrm rot="5400000">
              <a:off x="4215183"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1" name="Rectangle 17"/>
            <p:cNvSpPr>
              <a:spLocks noChangeArrowheads="1"/>
            </p:cNvSpPr>
            <p:nvPr/>
          </p:nvSpPr>
          <p:spPr bwMode="auto">
            <a:xfrm rot="5400000">
              <a:off x="10208022" y="15242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2" name="Rectangle 18"/>
            <p:cNvSpPr>
              <a:spLocks noChangeArrowheads="1"/>
            </p:cNvSpPr>
            <p:nvPr/>
          </p:nvSpPr>
          <p:spPr bwMode="auto">
            <a:xfrm rot="5400000">
              <a:off x="10208022"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3" name="Rectangle 19"/>
            <p:cNvSpPr>
              <a:spLocks noChangeArrowheads="1"/>
            </p:cNvSpPr>
            <p:nvPr/>
          </p:nvSpPr>
          <p:spPr bwMode="auto">
            <a:xfrm rot="5400000">
              <a:off x="10208022"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4" name="Rectangle 20"/>
            <p:cNvSpPr>
              <a:spLocks noChangeArrowheads="1"/>
            </p:cNvSpPr>
            <p:nvPr/>
          </p:nvSpPr>
          <p:spPr bwMode="auto">
            <a:xfrm rot="5400000">
              <a:off x="10208022"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5" name="Rectangle 21"/>
            <p:cNvSpPr>
              <a:spLocks noChangeArrowheads="1"/>
            </p:cNvSpPr>
            <p:nvPr/>
          </p:nvSpPr>
          <p:spPr bwMode="auto">
            <a:xfrm rot="5400000">
              <a:off x="1878991" y="15242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6" name="Rectangle 22"/>
            <p:cNvSpPr>
              <a:spLocks noChangeArrowheads="1"/>
            </p:cNvSpPr>
            <p:nvPr/>
          </p:nvSpPr>
          <p:spPr bwMode="auto">
            <a:xfrm rot="5400000">
              <a:off x="1878991" y="24386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7" name="Rectangle 23"/>
            <p:cNvSpPr>
              <a:spLocks noChangeArrowheads="1"/>
            </p:cNvSpPr>
            <p:nvPr/>
          </p:nvSpPr>
          <p:spPr bwMode="auto">
            <a:xfrm rot="5400000">
              <a:off x="1878991" y="33530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8" name="Rectangle 24"/>
            <p:cNvSpPr>
              <a:spLocks noChangeArrowheads="1"/>
            </p:cNvSpPr>
            <p:nvPr/>
          </p:nvSpPr>
          <p:spPr bwMode="auto">
            <a:xfrm rot="5400000">
              <a:off x="1878991" y="4267438"/>
              <a:ext cx="914400" cy="1828324"/>
            </a:xfrm>
            <a:prstGeom prst="rect">
              <a:avLst/>
            </a:prstGeom>
            <a:noFill/>
            <a:ln w="25400">
              <a:solidFill>
                <a:srgbClr val="5782B5"/>
              </a:solidFill>
              <a:miter lim="800000"/>
              <a:headEnd/>
              <a:tailEnd/>
            </a:ln>
            <a:effectLst/>
          </p:spPr>
          <p:txBody>
            <a:bodyPr wrap="none" anchor="ctr">
              <a:prstTxWarp prst="textNoShape">
                <a:avLst/>
              </a:prstTxWarp>
            </a:bodyPr>
            <a:lstStyle/>
            <a:p>
              <a:endParaRPr lang="en-US">
                <a:latin typeface="+mn-lt"/>
              </a:endParaRPr>
            </a:p>
          </p:txBody>
        </p:sp>
        <p:sp>
          <p:nvSpPr>
            <p:cNvPr id="477209" name="Text Box 25"/>
            <p:cNvSpPr txBox="1">
              <a:spLocks noChangeArrowheads="1"/>
            </p:cNvSpPr>
            <p:nvPr/>
          </p:nvSpPr>
          <p:spPr bwMode="auto">
            <a:xfrm rot="5400000">
              <a:off x="8154945" y="5936028"/>
              <a:ext cx="710027"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a:solidFill>
                    <a:srgbClr val="5782B5"/>
                  </a:solidFill>
                  <a:latin typeface="+mn-lt"/>
                  <a:ea typeface="Arial" pitchFamily="-112" charset="0"/>
                  <a:cs typeface="Arial" pitchFamily="-112" charset="0"/>
                </a:rPr>
                <a:t>. . .</a:t>
              </a:r>
            </a:p>
          </p:txBody>
        </p:sp>
        <p:sp>
          <p:nvSpPr>
            <p:cNvPr id="477210" name="Text Box 26"/>
            <p:cNvSpPr txBox="1">
              <a:spLocks noChangeArrowheads="1"/>
            </p:cNvSpPr>
            <p:nvPr/>
          </p:nvSpPr>
          <p:spPr bwMode="auto">
            <a:xfrm rot="5400000">
              <a:off x="10389563" y="5936028"/>
              <a:ext cx="710027" cy="612046"/>
            </a:xfrm>
            <a:prstGeom prst="rect">
              <a:avLst/>
            </a:prstGeom>
            <a:noFill/>
            <a:ln w="9525">
              <a:noFill/>
              <a:miter lim="800000"/>
              <a:headEnd/>
              <a:tailEnd/>
            </a:ln>
            <a:effectLst/>
          </p:spPr>
          <p:txBody>
            <a:bodyPr wrap="none">
              <a:prstTxWarp prst="textNoShape">
                <a:avLst/>
              </a:prstTxWarp>
              <a:spAutoFit/>
            </a:bodyPr>
            <a:lstStyle/>
            <a:p>
              <a:pPr eaLnBrk="1" hangingPunct="1"/>
              <a:r>
                <a:rPr lang="en-US" sz="3200">
                  <a:solidFill>
                    <a:srgbClr val="5782B5"/>
                  </a:solidFill>
                  <a:latin typeface="+mn-lt"/>
                  <a:ea typeface="Arial" pitchFamily="-112" charset="0"/>
                  <a:cs typeface="Arial" pitchFamily="-112" charset="0"/>
                </a:rPr>
                <a:t>. . .</a:t>
              </a:r>
            </a:p>
          </p:txBody>
        </p:sp>
        <p:sp>
          <p:nvSpPr>
            <p:cNvPr id="477211" name="Text Box 27"/>
            <p:cNvSpPr txBox="1">
              <a:spLocks noChangeArrowheads="1"/>
            </p:cNvSpPr>
            <p:nvPr/>
          </p:nvSpPr>
          <p:spPr bwMode="auto">
            <a:xfrm>
              <a:off x="0" y="2280692"/>
              <a:ext cx="812372"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dirty="0">
                  <a:solidFill>
                    <a:schemeClr val="accent2"/>
                  </a:solidFill>
                  <a:latin typeface="+mn-lt"/>
                  <a:ea typeface="Arial" pitchFamily="-112" charset="0"/>
                  <a:cs typeface="Arial" pitchFamily="-112" charset="0"/>
                </a:rPr>
                <a:t>Day d</a:t>
              </a:r>
            </a:p>
          </p:txBody>
        </p:sp>
        <p:sp>
          <p:nvSpPr>
            <p:cNvPr id="477212" name="Text Box 28"/>
            <p:cNvSpPr txBox="1">
              <a:spLocks noChangeArrowheads="1"/>
            </p:cNvSpPr>
            <p:nvPr/>
          </p:nvSpPr>
          <p:spPr bwMode="auto">
            <a:xfrm>
              <a:off x="0" y="3212814"/>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d+1</a:t>
              </a:r>
            </a:p>
          </p:txBody>
        </p:sp>
        <p:sp>
          <p:nvSpPr>
            <p:cNvPr id="477213" name="Text Box 29"/>
            <p:cNvSpPr txBox="1">
              <a:spLocks noChangeArrowheads="1"/>
            </p:cNvSpPr>
            <p:nvPr/>
          </p:nvSpPr>
          <p:spPr bwMode="auto">
            <a:xfrm>
              <a:off x="0" y="4109492"/>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d+2</a:t>
              </a:r>
            </a:p>
          </p:txBody>
        </p:sp>
        <p:sp>
          <p:nvSpPr>
            <p:cNvPr id="477214" name="Text Box 30"/>
            <p:cNvSpPr txBox="1">
              <a:spLocks noChangeArrowheads="1"/>
            </p:cNvSpPr>
            <p:nvPr/>
          </p:nvSpPr>
          <p:spPr bwMode="auto">
            <a:xfrm>
              <a:off x="0" y="5023892"/>
              <a:ext cx="1109334"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a:solidFill>
                    <a:schemeClr val="accent2"/>
                  </a:solidFill>
                  <a:latin typeface="+mn-lt"/>
                  <a:ea typeface="Arial" pitchFamily="-112" charset="0"/>
                  <a:cs typeface="Arial" pitchFamily="-112" charset="0"/>
                </a:rPr>
                <a:t>Day d+3</a:t>
              </a:r>
            </a:p>
          </p:txBody>
        </p:sp>
        <p:sp>
          <p:nvSpPr>
            <p:cNvPr id="37" name="Text Box 31"/>
            <p:cNvSpPr txBox="1">
              <a:spLocks noChangeArrowheads="1"/>
            </p:cNvSpPr>
            <p:nvPr/>
          </p:nvSpPr>
          <p:spPr bwMode="auto">
            <a:xfrm>
              <a:off x="3867549" y="1285322"/>
              <a:ext cx="1683127"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Procurement</a:t>
              </a:r>
            </a:p>
          </p:txBody>
        </p:sp>
        <p:sp>
          <p:nvSpPr>
            <p:cNvPr id="38" name="Text Box 32"/>
            <p:cNvSpPr txBox="1">
              <a:spLocks noChangeArrowheads="1"/>
            </p:cNvSpPr>
            <p:nvPr/>
          </p:nvSpPr>
          <p:spPr bwMode="auto">
            <a:xfrm>
              <a:off x="5930812" y="1132920"/>
              <a:ext cx="1213356"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Factory </a:t>
              </a:r>
            </a:p>
            <a:p>
              <a:pPr algn="ctr" eaLnBrk="1" hangingPunct="1"/>
              <a:r>
                <a:rPr lang="en-US" sz="1800" b="1" dirty="0">
                  <a:solidFill>
                    <a:srgbClr val="000000"/>
                  </a:solidFill>
                  <a:latin typeface="+mn-lt"/>
                  <a:ea typeface="Arial" pitchFamily="-112" charset="0"/>
                  <a:cs typeface="Arial" pitchFamily="-112" charset="0"/>
                </a:rPr>
                <a:t>Planning</a:t>
              </a:r>
            </a:p>
          </p:txBody>
        </p:sp>
        <p:sp>
          <p:nvSpPr>
            <p:cNvPr id="39" name="Text Box 33"/>
            <p:cNvSpPr txBox="1">
              <a:spLocks noChangeArrowheads="1"/>
            </p:cNvSpPr>
            <p:nvPr/>
          </p:nvSpPr>
          <p:spPr bwMode="auto">
            <a:xfrm>
              <a:off x="7821167" y="1315561"/>
              <a:ext cx="757005" cy="386556"/>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p:txBody>
        </p:sp>
        <p:sp>
          <p:nvSpPr>
            <p:cNvPr id="40" name="Text Box 34"/>
            <p:cNvSpPr txBox="1">
              <a:spLocks noChangeArrowheads="1"/>
            </p:cNvSpPr>
            <p:nvPr/>
          </p:nvSpPr>
          <p:spPr bwMode="auto">
            <a:xfrm>
              <a:off x="1787230" y="1143000"/>
              <a:ext cx="1010347" cy="676472"/>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800" b="1" dirty="0">
                  <a:solidFill>
                    <a:srgbClr val="000000"/>
                  </a:solidFill>
                  <a:latin typeface="+mn-lt"/>
                  <a:ea typeface="Arial" pitchFamily="-112" charset="0"/>
                  <a:cs typeface="Arial" pitchFamily="-112" charset="0"/>
                </a:rPr>
                <a:t>Supply</a:t>
              </a:r>
            </a:p>
            <a:p>
              <a:pPr eaLnBrk="1" hangingPunct="1"/>
              <a:r>
                <a:rPr lang="en-US" sz="1800" b="1" dirty="0">
                  <a:solidFill>
                    <a:srgbClr val="000000"/>
                  </a:solidFill>
                  <a:latin typeface="+mn-lt"/>
                  <a:ea typeface="Arial" pitchFamily="-112" charset="0"/>
                  <a:cs typeface="Arial" pitchFamily="-112" charset="0"/>
                </a:rPr>
                <a:t>Market</a:t>
              </a:r>
            </a:p>
          </p:txBody>
        </p:sp>
        <p:sp>
          <p:nvSpPr>
            <p:cNvPr id="41" name="Text Box 35"/>
            <p:cNvSpPr txBox="1">
              <a:spLocks noChangeArrowheads="1"/>
            </p:cNvSpPr>
            <p:nvPr/>
          </p:nvSpPr>
          <p:spPr bwMode="auto">
            <a:xfrm>
              <a:off x="10196901" y="1143000"/>
              <a:ext cx="1010347" cy="67647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solidFill>
                    <a:srgbClr val="000000"/>
                  </a:solidFill>
                  <a:latin typeface="+mn-lt"/>
                  <a:ea typeface="Arial" pitchFamily="-112" charset="0"/>
                  <a:cs typeface="Arial" pitchFamily="-112" charset="0"/>
                </a:rPr>
                <a:t>Sales</a:t>
              </a:r>
            </a:p>
            <a:p>
              <a:pPr algn="ctr" eaLnBrk="1" hangingPunct="1"/>
              <a:r>
                <a:rPr lang="en-US" sz="1800" b="1" dirty="0">
                  <a:solidFill>
                    <a:srgbClr val="000000"/>
                  </a:solidFill>
                  <a:latin typeface="+mn-lt"/>
                  <a:ea typeface="Arial" pitchFamily="-112" charset="0"/>
                  <a:cs typeface="Arial" pitchFamily="-112" charset="0"/>
                </a:rPr>
                <a:t>Market</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920930" y="2823440"/>
            <a:ext cx="5372754" cy="4034559"/>
          </a:xfrm>
          <a:prstGeom prst="rect">
            <a:avLst/>
          </a:prstGeom>
        </p:spPr>
      </p:pic>
      <p:sp>
        <p:nvSpPr>
          <p:cNvPr id="479234" name="Rectangle 1026"/>
          <p:cNvSpPr>
            <a:spLocks noGrp="1" noChangeArrowheads="1"/>
          </p:cNvSpPr>
          <p:nvPr>
            <p:ph type="title"/>
          </p:nvPr>
        </p:nvSpPr>
        <p:spPr/>
        <p:txBody>
          <a:bodyPr/>
          <a:lstStyle/>
          <a:p>
            <a:r>
              <a:rPr lang="en-US" smtClean="0"/>
              <a:t>Market Prediction</a:t>
            </a:r>
            <a:endParaRPr lang="en-US"/>
          </a:p>
        </p:txBody>
      </p:sp>
      <p:sp>
        <p:nvSpPr>
          <p:cNvPr id="479235" name="Rectangle 1027"/>
          <p:cNvSpPr>
            <a:spLocks noGrp="1" noChangeArrowheads="1"/>
          </p:cNvSpPr>
          <p:nvPr>
            <p:ph type="body" sz="quarter" idx="10"/>
          </p:nvPr>
        </p:nvSpPr>
        <p:spPr>
          <a:xfrm>
            <a:off x="499798" y="3629819"/>
            <a:ext cx="6392069" cy="2850011"/>
          </a:xfrm>
        </p:spPr>
        <p:txBody>
          <a:bodyPr/>
          <a:lstStyle/>
          <a:p>
            <a:r>
              <a:rPr lang="en-US" sz="2800" dirty="0" smtClean="0"/>
              <a:t>Market predictions: prices, availability</a:t>
            </a:r>
          </a:p>
          <a:p>
            <a:pPr lvl="1"/>
            <a:r>
              <a:rPr lang="en-US" sz="2400" dirty="0" smtClean="0"/>
              <a:t>Depend on strategic behavior </a:t>
            </a:r>
            <a:br>
              <a:rPr lang="en-US" sz="2400" dirty="0" smtClean="0"/>
            </a:br>
            <a:r>
              <a:rPr lang="en-US" sz="2400" dirty="0" smtClean="0"/>
              <a:t>of agents </a:t>
            </a:r>
          </a:p>
          <a:p>
            <a:r>
              <a:rPr lang="en-US" sz="2800" dirty="0" smtClean="0"/>
              <a:t>State estimates: demand, </a:t>
            </a:r>
            <a:br>
              <a:rPr lang="en-US" sz="2800" dirty="0" smtClean="0"/>
            </a:br>
            <a:r>
              <a:rPr lang="en-US" sz="2800" dirty="0" smtClean="0"/>
              <a:t>supplier capacities, inventories</a:t>
            </a:r>
          </a:p>
          <a:p>
            <a:r>
              <a:rPr lang="en-US" sz="2800" dirty="0" smtClean="0"/>
              <a:t>Employ a variety of machine learning and modeling techniques</a:t>
            </a:r>
            <a:endParaRPr lang="en-US" sz="2800" dirty="0"/>
          </a:p>
        </p:txBody>
      </p:sp>
      <p:grpSp>
        <p:nvGrpSpPr>
          <p:cNvPr id="2" name="Group 1034"/>
          <p:cNvGrpSpPr>
            <a:grpSpLocks/>
          </p:cNvGrpSpPr>
          <p:nvPr/>
        </p:nvGrpSpPr>
        <p:grpSpPr bwMode="auto">
          <a:xfrm>
            <a:off x="589282" y="1238610"/>
            <a:ext cx="10969943" cy="2133600"/>
            <a:chOff x="288" y="1008"/>
            <a:chExt cx="5184" cy="1344"/>
          </a:xfrm>
        </p:grpSpPr>
        <p:sp>
          <p:nvSpPr>
            <p:cNvPr id="479236" name="Rectangle 1028"/>
            <p:cNvSpPr>
              <a:spLocks noChangeArrowheads="1"/>
            </p:cNvSpPr>
            <p:nvPr/>
          </p:nvSpPr>
          <p:spPr bwMode="auto">
            <a:xfrm>
              <a:off x="288" y="1008"/>
              <a:ext cx="5184" cy="1344"/>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prstTxWarp prst="textNoShape">
                <a:avLst/>
              </a:prstTxWarp>
            </a:bodyPr>
            <a:lstStyle/>
            <a:p>
              <a:pPr algn="ctr" defTabSz="822325" eaLnBrk="1" hangingPunct="1"/>
              <a:endParaRPr lang="en-US" sz="2900">
                <a:solidFill>
                  <a:srgbClr val="111B21"/>
                </a:solidFill>
                <a:effectLst>
                  <a:outerShdw blurRad="38100" dist="38100" dir="2700000" algn="tl">
                    <a:srgbClr val="000000"/>
                  </a:outerShdw>
                </a:effectLst>
                <a:latin typeface="Cochin" pitchFamily="-112" charset="0"/>
                <a:ea typeface="Arial" pitchFamily="-112" charset="0"/>
                <a:cs typeface="Arial" pitchFamily="-112" charset="0"/>
                <a:sym typeface="Cochin" pitchFamily="-112" charset="0"/>
              </a:endParaRPr>
            </a:p>
            <a:p>
              <a:pPr algn="ctr" defTabSz="822325" eaLnBrk="1" hangingPunct="1"/>
              <a:endParaRPr lang="en-US" sz="2900">
                <a:solidFill>
                  <a:srgbClr val="111B21"/>
                </a:solidFill>
                <a:effectLst>
                  <a:outerShdw blurRad="38100" dist="38100" dir="2700000" algn="tl">
                    <a:srgbClr val="000000"/>
                  </a:outerShdw>
                </a:effectLst>
                <a:latin typeface="Cochin" pitchFamily="-112" charset="0"/>
                <a:ea typeface="Arial" pitchFamily="-112" charset="0"/>
                <a:cs typeface="Arial" pitchFamily="-112" charset="0"/>
                <a:sym typeface="Cochin" pitchFamily="-112" charset="0"/>
              </a:endParaRPr>
            </a:p>
          </p:txBody>
        </p:sp>
        <p:sp>
          <p:nvSpPr>
            <p:cNvPr id="479237" name="Oval 1029"/>
            <p:cNvSpPr>
              <a:spLocks noChangeArrowheads="1"/>
            </p:cNvSpPr>
            <p:nvPr/>
          </p:nvSpPr>
          <p:spPr bwMode="auto">
            <a:xfrm>
              <a:off x="2246" y="1025"/>
              <a:ext cx="1268" cy="51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State Estimation</a:t>
              </a:r>
            </a:p>
          </p:txBody>
        </p:sp>
        <p:sp>
          <p:nvSpPr>
            <p:cNvPr id="479238" name="Oval 1030"/>
            <p:cNvSpPr>
              <a:spLocks noChangeArrowheads="1"/>
            </p:cNvSpPr>
            <p:nvPr/>
          </p:nvSpPr>
          <p:spPr bwMode="auto">
            <a:xfrm>
              <a:off x="3888" y="1440"/>
              <a:ext cx="1373" cy="85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dirty="0">
                  <a:solidFill>
                    <a:schemeClr val="tx1"/>
                  </a:solidFill>
                  <a:ea typeface="Arial" pitchFamily="-112" charset="0"/>
                  <a:cs typeface="Arial" pitchFamily="-112" charset="0"/>
                  <a:sym typeface="Cochin" pitchFamily="-112" charset="0"/>
                </a:rPr>
                <a:t>Customer Market Predictions</a:t>
              </a:r>
            </a:p>
          </p:txBody>
        </p:sp>
        <p:sp>
          <p:nvSpPr>
            <p:cNvPr id="479239" name="Oval 1031"/>
            <p:cNvSpPr>
              <a:spLocks noChangeArrowheads="1"/>
            </p:cNvSpPr>
            <p:nvPr/>
          </p:nvSpPr>
          <p:spPr bwMode="auto">
            <a:xfrm>
              <a:off x="480" y="1440"/>
              <a:ext cx="1372" cy="85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a:solidFill>
                    <a:schemeClr val="tx1"/>
                  </a:solidFill>
                  <a:ea typeface="Arial" pitchFamily="-112" charset="0"/>
                  <a:cs typeface="Arial" pitchFamily="-112" charset="0"/>
                  <a:sym typeface="Cochin" pitchFamily="-112" charset="0"/>
                </a:rPr>
                <a:t>Supplier Market Predictions</a:t>
              </a:r>
            </a:p>
          </p:txBody>
        </p:sp>
        <p:sp>
          <p:nvSpPr>
            <p:cNvPr id="479240" name="Line 1032"/>
            <p:cNvSpPr>
              <a:spLocks noChangeShapeType="1"/>
            </p:cNvSpPr>
            <p:nvPr/>
          </p:nvSpPr>
          <p:spPr bwMode="auto">
            <a:xfrm rot="10800000" flipH="1">
              <a:off x="1749" y="1357"/>
              <a:ext cx="507" cy="286"/>
            </a:xfrm>
            <a:prstGeom prst="line">
              <a:avLst/>
            </a:prstGeom>
            <a:noFill/>
            <a:ln w="38100">
              <a:solidFill>
                <a:srgbClr val="FFFF00"/>
              </a:solidFill>
              <a:round/>
              <a:headEnd type="stealth" w="med" len="med"/>
              <a:tailEnd/>
            </a:ln>
          </p:spPr>
          <p:txBody>
            <a:bodyPr>
              <a:prstTxWarp prst="textNoShape">
                <a:avLst/>
              </a:prstTxWarp>
            </a:bodyPr>
            <a:lstStyle/>
            <a:p>
              <a:endParaRPr lang="en-US"/>
            </a:p>
          </p:txBody>
        </p:sp>
        <p:sp>
          <p:nvSpPr>
            <p:cNvPr id="479241" name="Line 1033"/>
            <p:cNvSpPr>
              <a:spLocks noChangeShapeType="1"/>
            </p:cNvSpPr>
            <p:nvPr/>
          </p:nvSpPr>
          <p:spPr bwMode="auto">
            <a:xfrm rot="10800000">
              <a:off x="3482" y="1366"/>
              <a:ext cx="532" cy="265"/>
            </a:xfrm>
            <a:prstGeom prst="line">
              <a:avLst/>
            </a:prstGeom>
            <a:noFill/>
            <a:ln w="38100">
              <a:solidFill>
                <a:srgbClr val="FFFF00"/>
              </a:solidFill>
              <a:round/>
              <a:headEnd type="stealth" w="med" len="med"/>
              <a:tailEnd/>
            </a:ln>
          </p:spPr>
          <p:txBody>
            <a:bodyPr>
              <a:prstTxWarp prst="textNoShape">
                <a:avLst/>
              </a:prstTxWarp>
            </a:bodyPr>
            <a:lstStyle/>
            <a:p>
              <a:endParaRPr lang="en-US"/>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Prediction Challenge</a:t>
            </a:r>
            <a:endParaRPr lang="en-US" dirty="0"/>
          </a:p>
        </p:txBody>
      </p:sp>
      <p:sp>
        <p:nvSpPr>
          <p:cNvPr id="156678" name="Text Box 6"/>
          <p:cNvSpPr txBox="1">
            <a:spLocks noChangeArrowheads="1"/>
          </p:cNvSpPr>
          <p:nvPr/>
        </p:nvSpPr>
        <p:spPr bwMode="auto">
          <a:xfrm>
            <a:off x="914162" y="5943600"/>
            <a:ext cx="10563648"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Times New Roman" pitchFamily="71" charset="0"/>
              </a:rPr>
              <a:t>  average over all games			single game</a:t>
            </a:r>
          </a:p>
        </p:txBody>
      </p:sp>
      <p:pic>
        <p:nvPicPr>
          <p:cNvPr id="5" name="Picture 5" descr="C:\Documents and Settings\David\Desktop\dayccu2.PNG"/>
          <p:cNvPicPr>
            <a:picLocks noChangeAspect="1" noChangeArrowheads="1"/>
          </p:cNvPicPr>
          <p:nvPr/>
        </p:nvPicPr>
        <p:blipFill>
          <a:blip r:embed="rId3"/>
          <a:srcRect t="5272"/>
          <a:stretch>
            <a:fillRect/>
          </a:stretch>
        </p:blipFill>
        <p:spPr bwMode="auto">
          <a:xfrm>
            <a:off x="512036" y="2187303"/>
            <a:ext cx="8328025" cy="4231705"/>
          </a:xfrm>
          <a:prstGeom prst="rect">
            <a:avLst/>
          </a:prstGeom>
          <a:noFill/>
        </p:spPr>
      </p:pic>
      <p:sp>
        <p:nvSpPr>
          <p:cNvPr id="6" name="TextBox 5"/>
          <p:cNvSpPr txBox="1"/>
          <p:nvPr/>
        </p:nvSpPr>
        <p:spPr>
          <a:xfrm>
            <a:off x="1350679" y="6463020"/>
            <a:ext cx="2583189" cy="338554"/>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400" b="0" i="0" u="none" strike="noStrike" kern="1200" cap="none" spc="0" normalizeH="0" baseline="0" noProof="0" dirty="0" err="1" smtClean="0">
                <a:ln>
                  <a:noFill/>
                </a:ln>
                <a:solidFill>
                  <a:schemeClr val="accent2"/>
                </a:solidFill>
                <a:effectLst/>
                <a:uLnTx/>
                <a:uFillTx/>
                <a:latin typeface="+mn-lt"/>
                <a:ea typeface="+mn-ea"/>
                <a:cs typeface="+mn-cs"/>
              </a:rPr>
              <a:t>avg</a:t>
            </a:r>
            <a:r>
              <a:rPr kumimoji="0" lang="en-US" sz="2400" b="0" i="0" u="none" strike="noStrike" kern="1200" cap="none" spc="0" normalizeH="0" baseline="0" noProof="0" dirty="0" smtClean="0">
                <a:ln>
                  <a:noFill/>
                </a:ln>
                <a:solidFill>
                  <a:schemeClr val="accent2"/>
                </a:solidFill>
                <a:effectLst/>
                <a:uLnTx/>
                <a:uFillTx/>
                <a:latin typeface="+mn-lt"/>
                <a:ea typeface="+mn-ea"/>
                <a:cs typeface="+mn-cs"/>
              </a:rPr>
              <a:t> over all games</a:t>
            </a:r>
          </a:p>
        </p:txBody>
      </p:sp>
      <p:sp>
        <p:nvSpPr>
          <p:cNvPr id="7" name="TextBox 6"/>
          <p:cNvSpPr txBox="1"/>
          <p:nvPr/>
        </p:nvSpPr>
        <p:spPr>
          <a:xfrm>
            <a:off x="9343842" y="1642998"/>
            <a:ext cx="2509834" cy="1329595"/>
          </a:xfrm>
          <a:prstGeom prst="rect">
            <a:avLst/>
          </a:prstGeom>
        </p:spPr>
        <p:style>
          <a:lnRef idx="1">
            <a:schemeClr val="accent5"/>
          </a:lnRef>
          <a:fillRef idx="3">
            <a:schemeClr val="accent5"/>
          </a:fillRef>
          <a:effectRef idx="2">
            <a:schemeClr val="accent5"/>
          </a:effectRef>
          <a:fontRef idx="minor">
            <a:schemeClr val="lt1"/>
          </a:fontRef>
        </p:style>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Sidecompetition to compare performance on prediction subtask</a:t>
            </a:r>
          </a:p>
        </p:txBody>
      </p:sp>
      <p:sp>
        <p:nvSpPr>
          <p:cNvPr id="8" name="TextBox 7"/>
          <p:cNvSpPr txBox="1"/>
          <p:nvPr/>
        </p:nvSpPr>
        <p:spPr>
          <a:xfrm>
            <a:off x="6563062" y="6463020"/>
            <a:ext cx="1659559" cy="338554"/>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400" dirty="0" err="1" smtClean="0">
                <a:solidFill>
                  <a:schemeClr val="accent2"/>
                </a:solidFill>
                <a:latin typeface="+mn-lt"/>
              </a:rPr>
              <a:t>s</a:t>
            </a:r>
            <a:r>
              <a:rPr kumimoji="0" lang="en-US" sz="2400" b="0" i="0" u="none" strike="noStrike" kern="1200" cap="none" spc="0" normalizeH="0" baseline="0" noProof="0" dirty="0" smtClean="0">
                <a:ln>
                  <a:noFill/>
                </a:ln>
                <a:solidFill>
                  <a:schemeClr val="accent2"/>
                </a:solidFill>
                <a:effectLst/>
                <a:uLnTx/>
                <a:uFillTx/>
                <a:latin typeface="+mn-lt"/>
                <a:ea typeface="+mn-ea"/>
                <a:cs typeface="+mn-cs"/>
              </a:rPr>
              <a:t>ingle game</a:t>
            </a:r>
          </a:p>
        </p:txBody>
      </p:sp>
      <p:sp>
        <p:nvSpPr>
          <p:cNvPr id="9" name="TextBox 8"/>
          <p:cNvSpPr txBox="1"/>
          <p:nvPr/>
        </p:nvSpPr>
        <p:spPr>
          <a:xfrm>
            <a:off x="2237684" y="1511961"/>
            <a:ext cx="5287025" cy="387798"/>
          </a:xfrm>
          <a:prstGeom prst="rect">
            <a:avLst/>
          </a:prstGeom>
        </p:spPr>
        <p:style>
          <a:lnRef idx="1">
            <a:schemeClr val="accent2"/>
          </a:lnRef>
          <a:fillRef idx="3">
            <a:schemeClr val="accent2"/>
          </a:fillRef>
          <a:effectRef idx="2">
            <a:schemeClr val="accent2"/>
          </a:effectRef>
          <a:fontRef idx="minor">
            <a:schemeClr val="lt1"/>
          </a:fontRef>
        </p:style>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800" dirty="0" smtClean="0">
                <a:solidFill>
                  <a:schemeClr val="tx1"/>
                </a:solidFill>
              </a:rPr>
              <a:t>P</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redicting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current computer prices</a:t>
            </a:r>
          </a:p>
        </p:txBody>
      </p:sp>
      <p:sp>
        <p:nvSpPr>
          <p:cNvPr id="10" name="TextBox 9"/>
          <p:cNvSpPr txBox="1"/>
          <p:nvPr/>
        </p:nvSpPr>
        <p:spPr>
          <a:xfrm>
            <a:off x="9273285" y="6259516"/>
            <a:ext cx="2694798" cy="282129"/>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Pardoe</a:t>
            </a:r>
            <a:r>
              <a:rPr kumimoji="0" lang="en-US" sz="2000" b="0" i="0" u="none" strike="noStrike" kern="1200" cap="none" spc="0" normalizeH="0" noProof="0" dirty="0" smtClean="0">
                <a:ln>
                  <a:noFill/>
                </a:ln>
                <a:solidFill>
                  <a:schemeClr val="bg1"/>
                </a:solidFill>
                <a:effectLst/>
                <a:uLnTx/>
                <a:uFillTx/>
                <a:latin typeface="+mn-lt"/>
                <a:ea typeface="+mn-ea"/>
                <a:cs typeface="+mn-cs"/>
              </a:rPr>
              <a:t>&amp; Stone, 2008)</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1026"/>
          <p:cNvSpPr>
            <a:spLocks noGrp="1" noChangeArrowheads="1"/>
          </p:cNvSpPr>
          <p:nvPr>
            <p:ph type="title"/>
          </p:nvPr>
        </p:nvSpPr>
        <p:spPr/>
        <p:txBody>
          <a:bodyPr/>
          <a:lstStyle/>
          <a:p>
            <a:r>
              <a:rPr lang="en-US" smtClean="0"/>
              <a:t>Coarse Decisions</a:t>
            </a:r>
            <a:endParaRPr lang="en-US"/>
          </a:p>
        </p:txBody>
      </p:sp>
      <p:sp>
        <p:nvSpPr>
          <p:cNvPr id="481283" name="Rectangle 1027"/>
          <p:cNvSpPr>
            <a:spLocks noGrp="1" noChangeArrowheads="1"/>
          </p:cNvSpPr>
          <p:nvPr>
            <p:ph type="body" sz="quarter" idx="10"/>
          </p:nvPr>
        </p:nvSpPr>
        <p:spPr>
          <a:xfrm>
            <a:off x="507868" y="3520440"/>
            <a:ext cx="11173090" cy="3176254"/>
          </a:xfrm>
        </p:spPr>
        <p:txBody>
          <a:bodyPr/>
          <a:lstStyle/>
          <a:p>
            <a:r>
              <a:rPr lang="en-US" sz="2400" dirty="0" smtClean="0"/>
              <a:t>Comprehensive production plan</a:t>
            </a:r>
          </a:p>
          <a:p>
            <a:pPr lvl="1"/>
            <a:r>
              <a:rPr lang="en-US" sz="2000" dirty="0" smtClean="0"/>
              <a:t>All levels of the supply chain</a:t>
            </a:r>
          </a:p>
          <a:p>
            <a:pPr lvl="1"/>
            <a:r>
              <a:rPr lang="en-US" sz="2000" dirty="0" smtClean="0"/>
              <a:t>Future decisions (out to a horizon)</a:t>
            </a:r>
          </a:p>
          <a:p>
            <a:r>
              <a:rPr lang="en-US" sz="2400" dirty="0" smtClean="0"/>
              <a:t>Approximate optimization, subject to cross-cutting constraints: </a:t>
            </a:r>
          </a:p>
          <a:p>
            <a:pPr lvl="1"/>
            <a:r>
              <a:rPr lang="en-US" sz="2000" dirty="0" smtClean="0"/>
              <a:t>Factory capacity</a:t>
            </a:r>
          </a:p>
          <a:p>
            <a:pPr lvl="1"/>
            <a:r>
              <a:rPr lang="en-US" sz="2000" dirty="0" smtClean="0"/>
              <a:t>Inventory availability</a:t>
            </a:r>
          </a:p>
          <a:p>
            <a:r>
              <a:rPr lang="en-US" sz="2400" dirty="0" smtClean="0"/>
              <a:t>Coarse decisions about sales and procurement:</a:t>
            </a:r>
          </a:p>
          <a:p>
            <a:pPr lvl="1"/>
            <a:r>
              <a:rPr lang="en-US" sz="2000" dirty="0" smtClean="0"/>
              <a:t>Sell a PC of type T for delivery on day D</a:t>
            </a:r>
          </a:p>
          <a:p>
            <a:pPr lvl="1"/>
            <a:r>
              <a:rPr lang="en-US" sz="2000" dirty="0" smtClean="0"/>
              <a:t>Buy a component of type T before day D</a:t>
            </a:r>
          </a:p>
        </p:txBody>
      </p:sp>
      <p:grpSp>
        <p:nvGrpSpPr>
          <p:cNvPr id="2" name="Group 1034"/>
          <p:cNvGrpSpPr>
            <a:grpSpLocks/>
          </p:cNvGrpSpPr>
          <p:nvPr/>
        </p:nvGrpSpPr>
        <p:grpSpPr bwMode="auto">
          <a:xfrm>
            <a:off x="515938" y="1350963"/>
            <a:ext cx="11173090" cy="1981200"/>
            <a:chOff x="288" y="816"/>
            <a:chExt cx="5280" cy="1248"/>
          </a:xfrm>
        </p:grpSpPr>
        <p:sp>
          <p:nvSpPr>
            <p:cNvPr id="481284" name="Rectangle 1028"/>
            <p:cNvSpPr>
              <a:spLocks noChangeArrowheads="1"/>
            </p:cNvSpPr>
            <p:nvPr/>
          </p:nvSpPr>
          <p:spPr bwMode="auto">
            <a:xfrm>
              <a:off x="288" y="816"/>
              <a:ext cx="5280" cy="124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prstTxWarp prst="textNoShape">
                <a:avLst/>
              </a:prstTxWarp>
            </a:bodyPr>
            <a:lstStyle/>
            <a:p>
              <a:pPr algn="r" defTabSz="822325" eaLnBrk="1" hangingPunct="1"/>
              <a:endParaRPr lang="en-US" sz="2900">
                <a:solidFill>
                  <a:srgbClr val="111B21"/>
                </a:solidFill>
                <a:ea typeface="Arial" pitchFamily="-112" charset="0"/>
                <a:cs typeface="Arial" pitchFamily="-112" charset="0"/>
                <a:sym typeface="Cochin" pitchFamily="-112" charset="0"/>
              </a:endParaRPr>
            </a:p>
          </p:txBody>
        </p:sp>
        <p:sp>
          <p:nvSpPr>
            <p:cNvPr id="481285" name="Rectangle 1029"/>
            <p:cNvSpPr>
              <a:spLocks noChangeArrowheads="1"/>
            </p:cNvSpPr>
            <p:nvPr/>
          </p:nvSpPr>
          <p:spPr bwMode="auto">
            <a:xfrm>
              <a:off x="912" y="1632"/>
              <a:ext cx="1035" cy="39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PC </a:t>
              </a:r>
            </a:p>
            <a:p>
              <a:pPr algn="ctr" defTabSz="822325" eaLnBrk="1" hangingPunct="1"/>
              <a:r>
                <a:rPr lang="en-US" sz="1800" b="1">
                  <a:solidFill>
                    <a:schemeClr val="tx1"/>
                  </a:solidFill>
                  <a:ea typeface="Arial" pitchFamily="-112" charset="0"/>
                  <a:cs typeface="Arial" pitchFamily="-112" charset="0"/>
                  <a:sym typeface="Cochin" pitchFamily="-112" charset="0"/>
                </a:rPr>
                <a:t>Values</a:t>
              </a:r>
            </a:p>
          </p:txBody>
        </p:sp>
        <p:sp>
          <p:nvSpPr>
            <p:cNvPr id="481286" name="Rectangle 1030"/>
            <p:cNvSpPr>
              <a:spLocks noChangeArrowheads="1"/>
            </p:cNvSpPr>
            <p:nvPr/>
          </p:nvSpPr>
          <p:spPr bwMode="auto">
            <a:xfrm>
              <a:off x="3936" y="1632"/>
              <a:ext cx="1035" cy="39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Component Values</a:t>
              </a:r>
            </a:p>
          </p:txBody>
        </p:sp>
        <p:sp>
          <p:nvSpPr>
            <p:cNvPr id="481287" name="Line 1031"/>
            <p:cNvSpPr>
              <a:spLocks noChangeShapeType="1"/>
            </p:cNvSpPr>
            <p:nvPr/>
          </p:nvSpPr>
          <p:spPr bwMode="auto">
            <a:xfrm rot="10800000" flipH="1">
              <a:off x="1457" y="1356"/>
              <a:ext cx="1471" cy="254"/>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81288" name="Line 1032"/>
            <p:cNvSpPr>
              <a:spLocks noChangeShapeType="1"/>
            </p:cNvSpPr>
            <p:nvPr/>
          </p:nvSpPr>
          <p:spPr bwMode="auto">
            <a:xfrm rot="10800000">
              <a:off x="2985" y="1361"/>
              <a:ext cx="1468" cy="249"/>
            </a:xfrm>
            <a:prstGeom prst="line">
              <a:avLst/>
            </a:prstGeom>
            <a:noFill/>
            <a:ln w="28575">
              <a:solidFill>
                <a:srgbClr val="F8F57B"/>
              </a:solidFill>
              <a:round/>
              <a:headEnd type="stealth" w="med" len="med"/>
              <a:tailEnd/>
            </a:ln>
          </p:spPr>
          <p:txBody>
            <a:bodyPr>
              <a:prstTxWarp prst="textNoShape">
                <a:avLst/>
              </a:prstTxWarp>
            </a:bodyPr>
            <a:lstStyle/>
            <a:p>
              <a:endParaRPr lang="en-US">
                <a:latin typeface="+mn-lt"/>
              </a:endParaRPr>
            </a:p>
          </p:txBody>
        </p:sp>
        <p:sp>
          <p:nvSpPr>
            <p:cNvPr id="481289" name="Rectangle 1033"/>
            <p:cNvSpPr>
              <a:spLocks noChangeArrowheads="1"/>
            </p:cNvSpPr>
            <p:nvPr/>
          </p:nvSpPr>
          <p:spPr bwMode="auto">
            <a:xfrm>
              <a:off x="2258" y="860"/>
              <a:ext cx="1332" cy="49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dirty="0">
                  <a:solidFill>
                    <a:schemeClr val="tx1"/>
                  </a:solidFill>
                  <a:ea typeface="Arial" pitchFamily="-112" charset="0"/>
                  <a:cs typeface="Arial" pitchFamily="-112" charset="0"/>
                  <a:sym typeface="Cochin" pitchFamily="-112" charset="0"/>
                </a:rPr>
                <a:t>Projected Manufacturing Schedule</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1026"/>
          <p:cNvSpPr>
            <a:spLocks noGrp="1" noChangeArrowheads="1"/>
          </p:cNvSpPr>
          <p:nvPr>
            <p:ph type="title"/>
          </p:nvPr>
        </p:nvSpPr>
        <p:spPr/>
        <p:txBody>
          <a:bodyPr/>
          <a:lstStyle/>
          <a:p>
            <a:r>
              <a:rPr lang="en-US" smtClean="0"/>
              <a:t>Specific Decisions</a:t>
            </a:r>
            <a:endParaRPr lang="en-US"/>
          </a:p>
        </p:txBody>
      </p:sp>
      <p:sp>
        <p:nvSpPr>
          <p:cNvPr id="483331" name="Rectangle 1027"/>
          <p:cNvSpPr>
            <a:spLocks noGrp="1" noChangeArrowheads="1"/>
          </p:cNvSpPr>
          <p:nvPr>
            <p:ph type="body" sz="quarter" idx="10"/>
          </p:nvPr>
        </p:nvSpPr>
        <p:spPr>
          <a:xfrm>
            <a:off x="507868" y="2831569"/>
            <a:ext cx="11173090" cy="2210862"/>
          </a:xfrm>
        </p:spPr>
        <p:txBody>
          <a:bodyPr/>
          <a:lstStyle/>
          <a:p>
            <a:r>
              <a:rPr lang="en-US" dirty="0" smtClean="0"/>
              <a:t>Deal with intricacies of supplier/customer interactions</a:t>
            </a:r>
          </a:p>
          <a:p>
            <a:pPr lvl="1"/>
            <a:r>
              <a:rPr lang="en-US" dirty="0" smtClean="0"/>
              <a:t>Specific customer bids to generate desired sales</a:t>
            </a:r>
          </a:p>
          <a:p>
            <a:pPr lvl="1"/>
            <a:r>
              <a:rPr lang="en-US" dirty="0" smtClean="0"/>
              <a:t>Which supplier to buy from</a:t>
            </a:r>
          </a:p>
          <a:p>
            <a:pPr lvl="1"/>
            <a:r>
              <a:rPr lang="en-US" dirty="0" smtClean="0"/>
              <a:t>Lead times for component orders</a:t>
            </a:r>
          </a:p>
          <a:p>
            <a:pPr lvl="1"/>
            <a:r>
              <a:rPr lang="en-US" dirty="0" smtClean="0"/>
              <a:t>Limits of number of RFQs</a:t>
            </a:r>
          </a:p>
          <a:p>
            <a:r>
              <a:rPr lang="en-US" dirty="0" smtClean="0"/>
              <a:t>Very large action spaces</a:t>
            </a:r>
          </a:p>
          <a:p>
            <a:pPr lvl="1"/>
            <a:r>
              <a:rPr lang="en-US" dirty="0" smtClean="0"/>
              <a:t>Anytime search algorithms</a:t>
            </a:r>
            <a:endParaRPr lang="en-US" dirty="0"/>
          </a:p>
        </p:txBody>
      </p:sp>
      <p:grpSp>
        <p:nvGrpSpPr>
          <p:cNvPr id="2" name="Group 1031"/>
          <p:cNvGrpSpPr>
            <a:grpSpLocks/>
          </p:cNvGrpSpPr>
          <p:nvPr/>
        </p:nvGrpSpPr>
        <p:grpSpPr bwMode="auto">
          <a:xfrm>
            <a:off x="1218883" y="1353312"/>
            <a:ext cx="9844169" cy="1222375"/>
            <a:chOff x="576" y="912"/>
            <a:chExt cx="4652" cy="770"/>
          </a:xfrm>
        </p:grpSpPr>
        <p:sp>
          <p:nvSpPr>
            <p:cNvPr id="483332" name="Rectangle 1028"/>
            <p:cNvSpPr>
              <a:spLocks noChangeArrowheads="1"/>
            </p:cNvSpPr>
            <p:nvPr/>
          </p:nvSpPr>
          <p:spPr bwMode="auto">
            <a:xfrm>
              <a:off x="576" y="912"/>
              <a:ext cx="4652" cy="77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prstTxWarp prst="textNoShape">
                <a:avLst/>
              </a:prstTxWarp>
            </a:bodyPr>
            <a:lstStyle/>
            <a:p>
              <a:pPr algn="ctr" defTabSz="822325" eaLnBrk="1" hangingPunct="1"/>
              <a:endParaRPr lang="en-US" sz="2500" b="1">
                <a:solidFill>
                  <a:srgbClr val="111B21"/>
                </a:solidFill>
                <a:latin typeface="Franklin Gothic Heavy" pitchFamily="34" charset="0"/>
                <a:ea typeface="Arial" pitchFamily="-112" charset="0"/>
                <a:cs typeface="Arial" pitchFamily="-112" charset="0"/>
                <a:sym typeface="Cochin" pitchFamily="-112" charset="0"/>
              </a:endParaRPr>
            </a:p>
          </p:txBody>
        </p:sp>
        <p:sp>
          <p:nvSpPr>
            <p:cNvPr id="483333" name="Rectangle 1029"/>
            <p:cNvSpPr>
              <a:spLocks noChangeArrowheads="1"/>
            </p:cNvSpPr>
            <p:nvPr/>
          </p:nvSpPr>
          <p:spPr bwMode="auto">
            <a:xfrm>
              <a:off x="4032" y="1056"/>
              <a:ext cx="864" cy="44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Customer Bidding</a:t>
              </a:r>
            </a:p>
          </p:txBody>
        </p:sp>
        <p:sp>
          <p:nvSpPr>
            <p:cNvPr id="483334" name="Rectangle 1030"/>
            <p:cNvSpPr>
              <a:spLocks noChangeArrowheads="1"/>
            </p:cNvSpPr>
            <p:nvPr/>
          </p:nvSpPr>
          <p:spPr bwMode="auto">
            <a:xfrm>
              <a:off x="1008" y="1056"/>
              <a:ext cx="960" cy="44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Supply Purchasing</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1026"/>
          <p:cNvSpPr>
            <a:spLocks noGrp="1" noChangeArrowheads="1"/>
          </p:cNvSpPr>
          <p:nvPr>
            <p:ph type="title"/>
          </p:nvPr>
        </p:nvSpPr>
        <p:spPr/>
        <p:txBody>
          <a:bodyPr/>
          <a:lstStyle/>
          <a:p>
            <a:r>
              <a:rPr lang="en-US" smtClean="0"/>
              <a:t>Values</a:t>
            </a:r>
            <a:endParaRPr lang="en-US"/>
          </a:p>
        </p:txBody>
      </p:sp>
      <p:sp>
        <p:nvSpPr>
          <p:cNvPr id="485379" name="Rectangle 1027"/>
          <p:cNvSpPr>
            <a:spLocks noGrp="1" noChangeArrowheads="1"/>
          </p:cNvSpPr>
          <p:nvPr>
            <p:ph type="body" sz="quarter" idx="10"/>
          </p:nvPr>
        </p:nvSpPr>
        <p:spPr>
          <a:xfrm>
            <a:off x="507868" y="3520440"/>
            <a:ext cx="11173090" cy="2960811"/>
          </a:xfrm>
        </p:spPr>
        <p:txBody>
          <a:bodyPr/>
          <a:lstStyle/>
          <a:p>
            <a:r>
              <a:rPr lang="en-US" sz="2800" dirty="0" smtClean="0"/>
              <a:t>Derive marginal values for components and PCs</a:t>
            </a:r>
          </a:p>
          <a:p>
            <a:pPr lvl="1"/>
            <a:r>
              <a:rPr lang="en-US" sz="2400" dirty="0" smtClean="0"/>
              <a:t>Given type and day</a:t>
            </a:r>
          </a:p>
          <a:p>
            <a:pPr lvl="1"/>
            <a:r>
              <a:rPr lang="en-US" sz="2400" dirty="0" smtClean="0"/>
              <a:t>Relative to projected manufacturing schedule</a:t>
            </a:r>
          </a:p>
          <a:p>
            <a:r>
              <a:rPr lang="en-US" sz="2800" dirty="0" smtClean="0"/>
              <a:t>Purchasing and sales account for these values</a:t>
            </a:r>
          </a:p>
          <a:p>
            <a:r>
              <a:rPr lang="en-US" sz="2800" dirty="0" smtClean="0"/>
              <a:t>Represent information about global conditions</a:t>
            </a:r>
          </a:p>
          <a:p>
            <a:pPr lvl="1"/>
            <a:r>
              <a:rPr lang="en-US" sz="2400" dirty="0" smtClean="0"/>
              <a:t>If PC selling prices are low, component values fall</a:t>
            </a:r>
          </a:p>
          <a:p>
            <a:pPr lvl="1"/>
            <a:r>
              <a:rPr lang="en-US" sz="2400" dirty="0" smtClean="0"/>
              <a:t>If factory capacity is constrained, PC and component values rise</a:t>
            </a:r>
            <a:endParaRPr lang="en-US" sz="2400" dirty="0"/>
          </a:p>
        </p:txBody>
      </p:sp>
      <p:grpSp>
        <p:nvGrpSpPr>
          <p:cNvPr id="10" name="Group 9"/>
          <p:cNvGrpSpPr/>
          <p:nvPr/>
        </p:nvGrpSpPr>
        <p:grpSpPr>
          <a:xfrm>
            <a:off x="507868" y="1353312"/>
            <a:ext cx="11173090" cy="1981200"/>
            <a:chOff x="507868" y="1447800"/>
            <a:chExt cx="11173090" cy="1981200"/>
          </a:xfrm>
        </p:grpSpPr>
        <p:sp>
          <p:nvSpPr>
            <p:cNvPr id="485380" name="Rectangle 1028"/>
            <p:cNvSpPr>
              <a:spLocks noChangeArrowheads="1"/>
            </p:cNvSpPr>
            <p:nvPr/>
          </p:nvSpPr>
          <p:spPr bwMode="auto">
            <a:xfrm>
              <a:off x="507868" y="1447800"/>
              <a:ext cx="11173090" cy="1981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prstTxWarp prst="textNoShape">
                <a:avLst/>
              </a:prstTxWarp>
            </a:bodyPr>
            <a:lstStyle/>
            <a:p>
              <a:pPr algn="r" defTabSz="822325" eaLnBrk="1" hangingPunct="1"/>
              <a:endParaRPr lang="en-US" sz="2900">
                <a:solidFill>
                  <a:srgbClr val="111B21"/>
                </a:solidFill>
                <a:latin typeface="Franklin Gothic Heavy" pitchFamily="34" charset="0"/>
                <a:ea typeface="Arial" pitchFamily="-112" charset="0"/>
                <a:cs typeface="Arial" pitchFamily="-112" charset="0"/>
                <a:sym typeface="Cochin" pitchFamily="-112" charset="0"/>
              </a:endParaRPr>
            </a:p>
          </p:txBody>
        </p:sp>
        <p:sp>
          <p:nvSpPr>
            <p:cNvPr id="485381" name="Rectangle 1029"/>
            <p:cNvSpPr>
              <a:spLocks noChangeArrowheads="1"/>
            </p:cNvSpPr>
            <p:nvPr/>
          </p:nvSpPr>
          <p:spPr bwMode="auto">
            <a:xfrm>
              <a:off x="1929898" y="2743200"/>
              <a:ext cx="2190180" cy="6238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PC </a:t>
              </a:r>
            </a:p>
            <a:p>
              <a:pPr algn="ctr" defTabSz="822325" eaLnBrk="1" hangingPunct="1"/>
              <a:r>
                <a:rPr lang="en-US" sz="1800" b="1">
                  <a:solidFill>
                    <a:schemeClr val="tx1"/>
                  </a:solidFill>
                  <a:ea typeface="Arial" pitchFamily="-112" charset="0"/>
                  <a:cs typeface="Arial" pitchFamily="-112" charset="0"/>
                  <a:sym typeface="Cochin" pitchFamily="-112" charset="0"/>
                </a:rPr>
                <a:t>Values</a:t>
              </a:r>
            </a:p>
          </p:txBody>
        </p:sp>
        <p:sp>
          <p:nvSpPr>
            <p:cNvPr id="485382" name="Rectangle 1030"/>
            <p:cNvSpPr>
              <a:spLocks noChangeArrowheads="1"/>
            </p:cNvSpPr>
            <p:nvPr/>
          </p:nvSpPr>
          <p:spPr bwMode="auto">
            <a:xfrm>
              <a:off x="8227458" y="2743200"/>
              <a:ext cx="2190180" cy="6238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Component Values</a:t>
              </a:r>
            </a:p>
          </p:txBody>
        </p:sp>
        <p:sp>
          <p:nvSpPr>
            <p:cNvPr id="485383" name="Line 1031"/>
            <p:cNvSpPr>
              <a:spLocks noChangeShapeType="1"/>
            </p:cNvSpPr>
            <p:nvPr/>
          </p:nvSpPr>
          <p:spPr bwMode="auto">
            <a:xfrm rot="10800000" flipH="1">
              <a:off x="2981607" y="2305051"/>
              <a:ext cx="3112805" cy="403225"/>
            </a:xfrm>
            <a:prstGeom prst="line">
              <a:avLst/>
            </a:prstGeom>
            <a:noFill/>
            <a:ln w="28575">
              <a:solidFill>
                <a:srgbClr val="F8F57B"/>
              </a:solidFill>
              <a:round/>
              <a:headEnd type="stealth" w="med" len="med"/>
              <a:tailEnd/>
            </a:ln>
          </p:spPr>
          <p:txBody>
            <a:bodyPr>
              <a:prstTxWarp prst="textNoShape">
                <a:avLst/>
              </a:prstTxWarp>
            </a:bodyPr>
            <a:lstStyle/>
            <a:p>
              <a:endParaRPr lang="en-US"/>
            </a:p>
          </p:txBody>
        </p:sp>
        <p:sp>
          <p:nvSpPr>
            <p:cNvPr id="485384" name="Line 1032"/>
            <p:cNvSpPr>
              <a:spLocks noChangeShapeType="1"/>
            </p:cNvSpPr>
            <p:nvPr/>
          </p:nvSpPr>
          <p:spPr bwMode="auto">
            <a:xfrm rot="10800000">
              <a:off x="6215032" y="2312989"/>
              <a:ext cx="3106457" cy="395287"/>
            </a:xfrm>
            <a:prstGeom prst="line">
              <a:avLst/>
            </a:prstGeom>
            <a:noFill/>
            <a:ln w="28575">
              <a:solidFill>
                <a:srgbClr val="F8F57B"/>
              </a:solidFill>
              <a:round/>
              <a:headEnd type="stealth" w="med" len="med"/>
              <a:tailEnd/>
            </a:ln>
          </p:spPr>
          <p:txBody>
            <a:bodyPr>
              <a:prstTxWarp prst="textNoShape">
                <a:avLst/>
              </a:prstTxWarp>
            </a:bodyPr>
            <a:lstStyle/>
            <a:p>
              <a:endParaRPr lang="en-US"/>
            </a:p>
          </p:txBody>
        </p:sp>
        <p:sp>
          <p:nvSpPr>
            <p:cNvPr id="485385" name="Rectangle 1033"/>
            <p:cNvSpPr>
              <a:spLocks noChangeArrowheads="1"/>
            </p:cNvSpPr>
            <p:nvPr/>
          </p:nvSpPr>
          <p:spPr bwMode="auto">
            <a:xfrm>
              <a:off x="4676615" y="1517650"/>
              <a:ext cx="2818666" cy="7858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ctr" defTabSz="822325" eaLnBrk="1" hangingPunct="1"/>
              <a:r>
                <a:rPr lang="en-US" sz="1800" b="1">
                  <a:solidFill>
                    <a:schemeClr val="tx1"/>
                  </a:solidFill>
                  <a:ea typeface="Arial" pitchFamily="-112" charset="0"/>
                  <a:cs typeface="Arial" pitchFamily="-112" charset="0"/>
                  <a:sym typeface="Cochin" pitchFamily="-112" charset="0"/>
                </a:rPr>
                <a:t>Projected Manufacturing Schedule</a:t>
              </a: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dirty="0" smtClean="0"/>
              <a:t>Discussion:  Value-Based Decomposition</a:t>
            </a:r>
            <a:endParaRPr lang="en-US" dirty="0"/>
          </a:p>
        </p:txBody>
      </p:sp>
      <p:sp>
        <p:nvSpPr>
          <p:cNvPr id="487427" name="Rectangle 3"/>
          <p:cNvSpPr>
            <a:spLocks noGrp="1" noChangeArrowheads="1"/>
          </p:cNvSpPr>
          <p:nvPr>
            <p:ph type="body" sz="quarter" idx="10"/>
          </p:nvPr>
        </p:nvSpPr>
        <p:spPr>
          <a:xfrm>
            <a:off x="507868" y="1411552"/>
            <a:ext cx="11173090" cy="4856714"/>
          </a:xfrm>
        </p:spPr>
        <p:txBody>
          <a:bodyPr/>
          <a:lstStyle/>
          <a:p>
            <a:r>
              <a:rPr lang="en-US" sz="2800" dirty="0" smtClean="0"/>
              <a:t>Accounts for (many) global interactions, yet retains modularity</a:t>
            </a:r>
          </a:p>
          <a:p>
            <a:r>
              <a:rPr lang="en-US" sz="2800" dirty="0" smtClean="0"/>
              <a:t>Values serve as an interface, allowing different techniques in </a:t>
            </a:r>
            <a:br>
              <a:rPr lang="en-US" sz="2800" dirty="0" smtClean="0"/>
            </a:br>
            <a:r>
              <a:rPr lang="en-US" sz="2800" dirty="0" smtClean="0"/>
              <a:t>each sub-problem and prediction task</a:t>
            </a:r>
          </a:p>
          <a:p>
            <a:r>
              <a:rPr lang="en-US" sz="2800" dirty="0" smtClean="0"/>
              <a:t>Deep Maize design makes many approximations for </a:t>
            </a:r>
            <a:br>
              <a:rPr lang="en-US" sz="2800" dirty="0" smtClean="0"/>
            </a:br>
            <a:r>
              <a:rPr lang="en-US" sz="2800" dirty="0" smtClean="0"/>
              <a:t>simplicity and speed</a:t>
            </a:r>
          </a:p>
          <a:p>
            <a:pPr lvl="1"/>
            <a:r>
              <a:rPr lang="en-US" sz="2400" dirty="0" smtClean="0"/>
              <a:t>No iteration of solutions </a:t>
            </a:r>
          </a:p>
          <a:p>
            <a:pPr lvl="1"/>
            <a:r>
              <a:rPr lang="en-US" sz="2400" dirty="0" smtClean="0"/>
              <a:t>Most logical sub-problems are never solved</a:t>
            </a:r>
          </a:p>
          <a:p>
            <a:pPr lvl="1"/>
            <a:r>
              <a:rPr lang="en-US" sz="2400" dirty="0" smtClean="0"/>
              <a:t>Approximate optimization at all stages</a:t>
            </a:r>
          </a:p>
          <a:p>
            <a:r>
              <a:rPr lang="en-US" sz="2800" dirty="0" smtClean="0"/>
              <a:t>See </a:t>
            </a:r>
            <a:r>
              <a:rPr lang="en-US" sz="2800" dirty="0" err="1" smtClean="0"/>
              <a:t>Kiekintveld</a:t>
            </a:r>
            <a:r>
              <a:rPr lang="en-US" sz="2800" dirty="0" smtClean="0"/>
              <a:t> et al, ACM Conference on </a:t>
            </a:r>
            <a:br>
              <a:rPr lang="en-US" sz="2800" dirty="0" smtClean="0"/>
            </a:br>
            <a:r>
              <a:rPr lang="en-US" sz="2800" dirty="0" smtClean="0"/>
              <a:t>Electronic Commerce, 2006.</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943716" y="3169339"/>
            <a:ext cx="6196047" cy="177461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spcAft>
                <a:spcPts val="600"/>
              </a:spcAft>
            </a:pPr>
            <a:r>
              <a:rPr lang="en-US" sz="2800" dirty="0" smtClean="0"/>
              <a:t>A software program </a:t>
            </a:r>
          </a:p>
          <a:p>
            <a:pPr>
              <a:spcAft>
                <a:spcPts val="600"/>
              </a:spcAft>
            </a:pPr>
            <a:r>
              <a:rPr lang="en-US" sz="2800" dirty="0" smtClean="0"/>
              <a:t>that makes decisions autonomously </a:t>
            </a:r>
          </a:p>
          <a:p>
            <a:pPr>
              <a:spcAft>
                <a:spcPts val="600"/>
              </a:spcAft>
            </a:pPr>
            <a:r>
              <a:rPr lang="en-US" sz="2800" dirty="0" smtClean="0"/>
              <a:t>about bidding in electronic markets</a:t>
            </a:r>
            <a:endParaRPr lang="en-US" sz="2800" dirty="0"/>
          </a:p>
        </p:txBody>
      </p:sp>
      <p:sp>
        <p:nvSpPr>
          <p:cNvPr id="4" name="Title 3"/>
          <p:cNvSpPr>
            <a:spLocks noGrp="1"/>
          </p:cNvSpPr>
          <p:nvPr>
            <p:ph type="title"/>
          </p:nvPr>
        </p:nvSpPr>
        <p:spPr/>
        <p:txBody>
          <a:bodyPr/>
          <a:lstStyle/>
          <a:p>
            <a:r>
              <a:rPr lang="en-US" dirty="0" smtClean="0"/>
              <a:t>Trading Agent</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TAC/SCM 2008</a:t>
            </a:r>
            <a:endParaRPr lang="en-US" dirty="0"/>
          </a:p>
        </p:txBody>
      </p:sp>
      <p:sp>
        <p:nvSpPr>
          <p:cNvPr id="180227" name="Rectangle 3"/>
          <p:cNvSpPr>
            <a:spLocks noGrp="1" noChangeArrowheads="1"/>
          </p:cNvSpPr>
          <p:nvPr>
            <p:ph type="body" sz="quarter" idx="10"/>
          </p:nvPr>
        </p:nvSpPr>
        <p:spPr/>
        <p:txBody>
          <a:bodyPr/>
          <a:lstStyle/>
          <a:p>
            <a:r>
              <a:rPr lang="en-US" dirty="0" smtClean="0"/>
              <a:t>Held at AAAI-08, Chicago, 15–16 July</a:t>
            </a:r>
          </a:p>
          <a:p>
            <a:pPr lvl="1"/>
            <a:r>
              <a:rPr lang="en-US" dirty="0" smtClean="0"/>
              <a:t>Final round results:</a:t>
            </a:r>
          </a:p>
          <a:p>
            <a:endParaRPr lang="en-US" dirty="0"/>
          </a:p>
        </p:txBody>
      </p:sp>
      <p:sp>
        <p:nvSpPr>
          <p:cNvPr id="180229" name="Rectangle 5"/>
          <p:cNvSpPr>
            <a:spLocks noChangeArrowheads="1"/>
          </p:cNvSpPr>
          <p:nvPr/>
        </p:nvSpPr>
        <p:spPr bwMode="auto">
          <a:xfrm>
            <a:off x="973138" y="2685213"/>
            <a:ext cx="10258928" cy="3316373"/>
          </a:xfrm>
          <a:prstGeom prst="rect">
            <a:avLst/>
          </a:prstGeom>
          <a:noFill/>
          <a:ln w="38100">
            <a:solidFill>
              <a:schemeClr val="accent1"/>
            </a:solidFill>
            <a:miter lim="800000"/>
            <a:headEnd/>
            <a:tailEnd/>
          </a:ln>
          <a:effectLst/>
        </p:spPr>
        <p:txBody>
          <a:bodyPr>
            <a:prstTxWarp prst="textNoShape">
              <a:avLst/>
            </a:prstTxWarp>
          </a:bodyPr>
          <a:lstStyle/>
          <a:p>
            <a:pPr marL="609600" indent="-609600">
              <a:spcBef>
                <a:spcPct val="20000"/>
              </a:spcBef>
              <a:buClr>
                <a:schemeClr val="accent2"/>
              </a:buClr>
              <a:buSzPct val="90000"/>
              <a:buFontTx/>
              <a:buAutoNum type="arabicPeriod"/>
              <a:tabLst>
                <a:tab pos="3427413" algn="l"/>
                <a:tab pos="5260975" algn="l"/>
              </a:tabLst>
            </a:pPr>
            <a:r>
              <a:rPr lang="en-US" sz="2800" dirty="0" smtClean="0">
                <a:solidFill>
                  <a:schemeClr val="bg1"/>
                </a:solidFill>
                <a:latin typeface="Trebuchet MS" pitchFamily="71" charset="0"/>
              </a:rPr>
              <a:t>Deep Maize	 $5.3M	U Michigan</a:t>
            </a:r>
          </a:p>
          <a:p>
            <a:pPr marL="609600" indent="-609600" eaLnBrk="1" hangingPunct="1">
              <a:spcBef>
                <a:spcPct val="20000"/>
              </a:spcBef>
              <a:buClr>
                <a:schemeClr val="accent2"/>
              </a:buClr>
              <a:buSzPct val="90000"/>
              <a:buFontTx/>
              <a:buAutoNum type="arabicPeriod"/>
              <a:tabLst>
                <a:tab pos="3427413" algn="l"/>
                <a:tab pos="5260975" algn="l"/>
              </a:tabLst>
            </a:pPr>
            <a:r>
              <a:rPr lang="en-US" sz="2800" dirty="0" err="1" smtClean="0">
                <a:solidFill>
                  <a:schemeClr val="bg1"/>
                </a:solidFill>
                <a:latin typeface="Trebuchet MS" pitchFamily="71" charset="0"/>
              </a:rPr>
              <a:t>TacTex</a:t>
            </a:r>
            <a:r>
              <a:rPr lang="en-US" sz="2800" dirty="0" smtClean="0">
                <a:solidFill>
                  <a:schemeClr val="bg1"/>
                </a:solidFill>
                <a:latin typeface="Trebuchet MS" pitchFamily="71" charset="0"/>
              </a:rPr>
              <a:t>	   2.3M	U </a:t>
            </a:r>
            <a:r>
              <a:rPr lang="en-US" sz="2800" dirty="0">
                <a:solidFill>
                  <a:schemeClr val="bg1"/>
                </a:solidFill>
                <a:latin typeface="Trebuchet MS" pitchFamily="71" charset="0"/>
              </a:rPr>
              <a:t>Texas</a:t>
            </a:r>
            <a:endParaRPr lang="en-US" sz="2800" dirty="0" smtClean="0">
              <a:solidFill>
                <a:schemeClr val="bg1"/>
              </a:solidFill>
              <a:latin typeface="Trebuchet MS" pitchFamily="71" charset="0"/>
            </a:endParaRPr>
          </a:p>
          <a:p>
            <a:pPr marL="609600" indent="-609600" eaLnBrk="1" hangingPunct="1">
              <a:spcBef>
                <a:spcPct val="20000"/>
              </a:spcBef>
              <a:buClr>
                <a:schemeClr val="accent2"/>
              </a:buClr>
              <a:buSzPct val="90000"/>
              <a:buFontTx/>
              <a:buAutoNum type="arabicPeriod"/>
              <a:tabLst>
                <a:tab pos="3427413" algn="l"/>
                <a:tab pos="5260975" algn="l"/>
              </a:tabLst>
            </a:pPr>
            <a:r>
              <a:rPr lang="en-US" sz="2800" dirty="0" err="1" smtClean="0">
                <a:solidFill>
                  <a:schemeClr val="bg1"/>
                </a:solidFill>
                <a:latin typeface="Trebuchet MS" pitchFamily="71" charset="0"/>
              </a:rPr>
              <a:t>CMieux</a:t>
            </a:r>
            <a:r>
              <a:rPr lang="en-US" sz="2800" dirty="0" smtClean="0">
                <a:solidFill>
                  <a:schemeClr val="bg1"/>
                </a:solidFill>
                <a:latin typeface="Trebuchet MS" pitchFamily="71" charset="0"/>
              </a:rPr>
              <a:t> 	  –0.8M	Carnegie Mellon U</a:t>
            </a:r>
          </a:p>
          <a:p>
            <a:pPr marL="609600" indent="-609600" eaLnBrk="1" hangingPunct="1">
              <a:spcBef>
                <a:spcPct val="20000"/>
              </a:spcBef>
              <a:buClr>
                <a:schemeClr val="accent2"/>
              </a:buClr>
              <a:buSzPct val="90000"/>
              <a:buFontTx/>
              <a:buAutoNum type="arabicPeriod"/>
              <a:tabLst>
                <a:tab pos="3427413" algn="l"/>
                <a:tab pos="5260975" algn="l"/>
              </a:tabLst>
            </a:pPr>
            <a:r>
              <a:rPr lang="en-US" sz="2800" dirty="0" err="1" smtClean="0">
                <a:solidFill>
                  <a:schemeClr val="bg1"/>
                </a:solidFill>
                <a:latin typeface="Trebuchet MS" pitchFamily="71" charset="0"/>
              </a:rPr>
              <a:t>CrocodileAgent</a:t>
            </a:r>
            <a:r>
              <a:rPr lang="en-US" sz="2800" dirty="0" smtClean="0">
                <a:solidFill>
                  <a:schemeClr val="bg1"/>
                </a:solidFill>
                <a:latin typeface="Trebuchet MS" pitchFamily="71" charset="0"/>
              </a:rPr>
              <a:t>	  –5.4M	U Zagreb</a:t>
            </a:r>
          </a:p>
          <a:p>
            <a:pPr marL="609600" indent="-609600" eaLnBrk="1" hangingPunct="1">
              <a:spcBef>
                <a:spcPct val="20000"/>
              </a:spcBef>
              <a:buClr>
                <a:schemeClr val="accent2"/>
              </a:buClr>
              <a:buSzPct val="90000"/>
              <a:buFontTx/>
              <a:buAutoNum type="arabicPeriod"/>
              <a:tabLst>
                <a:tab pos="3427413" algn="l"/>
                <a:tab pos="5260975" algn="l"/>
              </a:tabLst>
            </a:pPr>
            <a:r>
              <a:rPr lang="en-US" sz="2800" dirty="0" smtClean="0">
                <a:solidFill>
                  <a:schemeClr val="bg1"/>
                </a:solidFill>
                <a:latin typeface="Trebuchet MS" pitchFamily="71" charset="0"/>
              </a:rPr>
              <a:t>Botticelli	  –5.4M	Brown U</a:t>
            </a:r>
          </a:p>
          <a:p>
            <a:pPr marL="609600" indent="-609600" eaLnBrk="1" hangingPunct="1">
              <a:spcBef>
                <a:spcPct val="20000"/>
              </a:spcBef>
              <a:buClr>
                <a:schemeClr val="accent2"/>
              </a:buClr>
              <a:buSzPct val="90000"/>
              <a:buFontTx/>
              <a:buAutoNum type="arabicPeriod"/>
              <a:tabLst>
                <a:tab pos="3427413" algn="l"/>
                <a:tab pos="5260975" algn="l"/>
              </a:tabLst>
            </a:pPr>
            <a:r>
              <a:rPr lang="en-US" sz="2800" dirty="0" err="1" smtClean="0">
                <a:solidFill>
                  <a:schemeClr val="bg1"/>
                </a:solidFill>
                <a:latin typeface="Trebuchet MS" pitchFamily="71" charset="0"/>
              </a:rPr>
              <a:t>Merlion</a:t>
            </a:r>
            <a:r>
              <a:rPr lang="en-US" sz="2800" dirty="0" smtClean="0">
                <a:solidFill>
                  <a:schemeClr val="bg1"/>
                </a:solidFill>
                <a:latin typeface="Trebuchet MS" pitchFamily="71" charset="0"/>
              </a:rPr>
              <a:t>	–11.5M	Singapore Mgmt U</a:t>
            </a:r>
            <a:endParaRPr lang="en-US" sz="2800" dirty="0">
              <a:solidFill>
                <a:schemeClr val="bg1"/>
              </a:solidFill>
              <a:latin typeface="Trebuchet MS" pitchFamily="71"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Strategic Analysis</a:t>
            </a:r>
            <a:endParaRPr lang="en-US" dirty="0"/>
          </a:p>
        </p:txBody>
      </p:sp>
      <p:sp>
        <p:nvSpPr>
          <p:cNvPr id="3" name="Content Placeholder 2"/>
          <p:cNvSpPr>
            <a:spLocks noGrp="1"/>
          </p:cNvSpPr>
          <p:nvPr>
            <p:ph type="body" sz="quarter" idx="10"/>
          </p:nvPr>
        </p:nvSpPr>
        <p:spPr>
          <a:xfrm>
            <a:off x="507868" y="1411552"/>
            <a:ext cx="11173090" cy="3742563"/>
          </a:xfrm>
        </p:spPr>
        <p:txBody>
          <a:bodyPr/>
          <a:lstStyle/>
          <a:p>
            <a:r>
              <a:rPr lang="en-US" dirty="0" smtClean="0"/>
              <a:t>Tournament result tells only part of the story</a:t>
            </a:r>
          </a:p>
          <a:p>
            <a:pPr lvl="1"/>
            <a:r>
              <a:rPr lang="en-US" dirty="0" smtClean="0"/>
              <a:t>Agent performance depends on other strategies</a:t>
            </a:r>
          </a:p>
          <a:p>
            <a:pPr lvl="1"/>
            <a:r>
              <a:rPr lang="en-US" dirty="0" smtClean="0"/>
              <a:t>Ranking sensitive to tournament structure</a:t>
            </a:r>
          </a:p>
          <a:p>
            <a:r>
              <a:rPr lang="en-US" dirty="0" smtClean="0"/>
              <a:t>Game-theoretic analysis</a:t>
            </a:r>
          </a:p>
          <a:p>
            <a:pPr lvl="1"/>
            <a:r>
              <a:rPr lang="en-US" dirty="0" smtClean="0"/>
              <a:t>Evaluate stability of strategy profiles</a:t>
            </a:r>
          </a:p>
          <a:p>
            <a:pPr lvl="1"/>
            <a:r>
              <a:rPr lang="en-US" dirty="0" smtClean="0"/>
              <a:t>Search profile space for plausible agent configurations</a:t>
            </a:r>
          </a:p>
          <a:p>
            <a:pPr lvl="1"/>
            <a:r>
              <a:rPr lang="en-US" dirty="0" smtClean="0"/>
              <a:t>Problems:  Game procedurally defined, too large </a:t>
            </a:r>
            <a:br>
              <a:rPr lang="en-US" dirty="0" smtClean="0"/>
            </a:br>
            <a:r>
              <a:rPr lang="en-US" dirty="0" smtClean="0"/>
              <a:t>for standard analysis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mtClean="0"/>
              <a:t>Empirical Game-Theoretic Analysis</a:t>
            </a:r>
            <a:endParaRPr lang="en-US"/>
          </a:p>
        </p:txBody>
      </p:sp>
      <p:sp>
        <p:nvSpPr>
          <p:cNvPr id="417795" name="Rectangle 3"/>
          <p:cNvSpPr>
            <a:spLocks noGrp="1" noChangeArrowheads="1"/>
          </p:cNvSpPr>
          <p:nvPr>
            <p:ph type="body" sz="quarter" idx="10"/>
          </p:nvPr>
        </p:nvSpPr>
        <p:spPr>
          <a:xfrm>
            <a:off x="507868" y="1411552"/>
            <a:ext cx="11173090" cy="2376035"/>
          </a:xfrm>
        </p:spPr>
        <p:txBody>
          <a:bodyPr/>
          <a:lstStyle/>
          <a:p>
            <a:r>
              <a:rPr lang="en-US" dirty="0" smtClean="0"/>
              <a:t>Experimental methodology for MAS, addressing</a:t>
            </a:r>
          </a:p>
          <a:p>
            <a:pPr lvl="1"/>
            <a:r>
              <a:rPr lang="en-US" dirty="0" smtClean="0"/>
              <a:t>Exploration of large strategy spaces </a:t>
            </a:r>
          </a:p>
          <a:p>
            <a:pPr lvl="1"/>
            <a:r>
              <a:rPr lang="en-US" dirty="0" smtClean="0"/>
              <a:t>Use of simulation in lieu of analytic models</a:t>
            </a:r>
          </a:p>
          <a:p>
            <a:r>
              <a:rPr lang="en-US" dirty="0" smtClean="0"/>
              <a:t>Employing game-theoretic criteria for assessing </a:t>
            </a:r>
            <a:br>
              <a:rPr lang="en-US" dirty="0" smtClean="0"/>
            </a:br>
            <a:r>
              <a:rPr lang="en-US" dirty="0" smtClean="0"/>
              <a:t>strategies and guiding search</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smtClean="0"/>
              <a:t>TAC/SCM Analysis</a:t>
            </a:r>
            <a:endParaRPr lang="en-US"/>
          </a:p>
        </p:txBody>
      </p:sp>
      <p:sp>
        <p:nvSpPr>
          <p:cNvPr id="423939" name="Rectangle 3"/>
          <p:cNvSpPr>
            <a:spLocks noGrp="1" noChangeArrowheads="1"/>
          </p:cNvSpPr>
          <p:nvPr>
            <p:ph type="body" sz="quarter" idx="10"/>
          </p:nvPr>
        </p:nvSpPr>
        <p:spPr>
          <a:xfrm>
            <a:off x="507868" y="1411552"/>
            <a:ext cx="11173090" cy="4708981"/>
          </a:xfrm>
        </p:spPr>
        <p:txBody>
          <a:bodyPr/>
          <a:lstStyle/>
          <a:p>
            <a:r>
              <a:rPr lang="en-US" sz="2800" dirty="0" smtClean="0"/>
              <a:t>Strategy space</a:t>
            </a:r>
          </a:p>
          <a:p>
            <a:pPr lvl="1"/>
            <a:r>
              <a:rPr lang="en-US" sz="2400" dirty="0" smtClean="0"/>
              <a:t>Select TAC agents from online repository: Deep Maize, </a:t>
            </a:r>
            <a:r>
              <a:rPr lang="en-US" sz="2400" dirty="0" err="1" smtClean="0"/>
              <a:t>GoBlueOval</a:t>
            </a:r>
            <a:r>
              <a:rPr lang="en-US" sz="2400" dirty="0" smtClean="0"/>
              <a:t>, </a:t>
            </a:r>
            <a:r>
              <a:rPr lang="en-US" sz="2400" dirty="0" err="1" smtClean="0"/>
              <a:t>Mertacor</a:t>
            </a:r>
            <a:r>
              <a:rPr lang="en-US" sz="2400" dirty="0" smtClean="0"/>
              <a:t>, </a:t>
            </a:r>
            <a:r>
              <a:rPr lang="en-US" sz="2400" dirty="0" err="1" smtClean="0"/>
              <a:t>MinneTAC</a:t>
            </a:r>
            <a:r>
              <a:rPr lang="en-US" sz="2400" dirty="0" smtClean="0"/>
              <a:t>, </a:t>
            </a:r>
            <a:r>
              <a:rPr lang="en-US" sz="2400" dirty="0" err="1" smtClean="0"/>
              <a:t>PhantAgent</a:t>
            </a:r>
            <a:r>
              <a:rPr lang="en-US" sz="2400" dirty="0" smtClean="0"/>
              <a:t>, </a:t>
            </a:r>
            <a:r>
              <a:rPr lang="en-US" sz="2400" dirty="0" err="1" smtClean="0"/>
              <a:t>TacTex</a:t>
            </a:r>
            <a:r>
              <a:rPr lang="en-US" sz="2400" dirty="0" smtClean="0"/>
              <a:t>, many others</a:t>
            </a:r>
          </a:p>
          <a:p>
            <a:r>
              <a:rPr lang="en-US" sz="2800" dirty="0" smtClean="0"/>
              <a:t>Profile space</a:t>
            </a:r>
          </a:p>
          <a:p>
            <a:pPr lvl="1"/>
            <a:r>
              <a:rPr lang="en-US" sz="2400" dirty="0" smtClean="0"/>
              <a:t>In general, </a:t>
            </a:r>
            <a:r>
              <a:rPr lang="en-US" sz="2400" dirty="0" err="1" smtClean="0"/>
              <a:t>SNprofiles</a:t>
            </a:r>
            <a:r>
              <a:rPr lang="en-US" sz="2400" dirty="0" smtClean="0"/>
              <a:t>, with symmetry “only” choose(N+S–1,N)</a:t>
            </a:r>
          </a:p>
          <a:p>
            <a:pPr lvl="1"/>
            <a:r>
              <a:rPr lang="en-US" sz="2400" dirty="0" smtClean="0"/>
              <a:t>With N = S = 6, there are 462 distinct symmetric profiles</a:t>
            </a:r>
          </a:p>
          <a:p>
            <a:r>
              <a:rPr lang="en-US" sz="2800" dirty="0" smtClean="0"/>
              <a:t>Reduced games</a:t>
            </a:r>
          </a:p>
          <a:p>
            <a:pPr lvl="1"/>
            <a:r>
              <a:rPr lang="en-US" sz="2400" dirty="0" smtClean="0"/>
              <a:t>Consider a </a:t>
            </a:r>
            <a:r>
              <a:rPr lang="en-US" sz="2400" b="1" dirty="0" smtClean="0">
                <a:solidFill>
                  <a:schemeClr val="accent2">
                    <a:lumMod val="75000"/>
                  </a:schemeClr>
                </a:solidFill>
              </a:rPr>
              <a:t>reduced 3-player version </a:t>
            </a:r>
            <a:r>
              <a:rPr lang="en-US" sz="2400" dirty="0" smtClean="0"/>
              <a:t>of the 6-player </a:t>
            </a:r>
            <a:br>
              <a:rPr lang="en-US" sz="2400" dirty="0" smtClean="0"/>
            </a:br>
            <a:r>
              <a:rPr lang="en-US" sz="2400" dirty="0" smtClean="0"/>
              <a:t>TAC/SCM game</a:t>
            </a:r>
          </a:p>
          <a:p>
            <a:pPr lvl="1"/>
            <a:r>
              <a:rPr lang="en-US" sz="2400" dirty="0" smtClean="0"/>
              <a:t>Each player controls 2 agents</a:t>
            </a:r>
          </a:p>
          <a:p>
            <a:pPr lvl="2"/>
            <a:r>
              <a:rPr lang="en-US" sz="2000" dirty="0" smtClean="0"/>
              <a:t>Less fidelity, more tractable</a:t>
            </a:r>
          </a:p>
          <a:p>
            <a:pPr lvl="2"/>
            <a:r>
              <a:rPr lang="en-US" sz="2000" dirty="0" smtClean="0"/>
              <a:t>With S = 6, 56 profiles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23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3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239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39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239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2393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239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239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2393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23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smtClean="0"/>
              <a:t>Deviation Graph</a:t>
            </a:r>
            <a:endParaRPr lang="en-US"/>
          </a:p>
        </p:txBody>
      </p:sp>
      <p:pic>
        <p:nvPicPr>
          <p:cNvPr id="432131" name="Picture 3" descr="deviations6"/>
          <p:cNvPicPr>
            <a:picLocks noChangeAspect="1" noChangeArrowheads="1"/>
          </p:cNvPicPr>
          <p:nvPr/>
        </p:nvPicPr>
        <p:blipFill>
          <a:blip r:embed="rId3"/>
          <a:stretch>
            <a:fillRect/>
          </a:stretch>
        </p:blipFill>
        <p:spPr bwMode="auto">
          <a:xfrm>
            <a:off x="2677744" y="1420813"/>
            <a:ext cx="6833338" cy="475503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smtClean="0"/>
              <a:t>Deviation Edge Explained</a:t>
            </a:r>
            <a:endParaRPr lang="en-US"/>
          </a:p>
        </p:txBody>
      </p:sp>
      <p:grpSp>
        <p:nvGrpSpPr>
          <p:cNvPr id="9" name="Group 8"/>
          <p:cNvGrpSpPr/>
          <p:nvPr/>
        </p:nvGrpSpPr>
        <p:grpSpPr>
          <a:xfrm>
            <a:off x="396214" y="1420813"/>
            <a:ext cx="11173090" cy="3962400"/>
            <a:chOff x="406294" y="1869120"/>
            <a:chExt cx="11173090" cy="3962400"/>
          </a:xfrm>
        </p:grpSpPr>
        <p:grpSp>
          <p:nvGrpSpPr>
            <p:cNvPr id="2" name="Group 3"/>
            <p:cNvGrpSpPr>
              <a:grpSpLocks/>
            </p:cNvGrpSpPr>
            <p:nvPr/>
          </p:nvGrpSpPr>
          <p:grpSpPr bwMode="auto">
            <a:xfrm>
              <a:off x="3047206" y="1869120"/>
              <a:ext cx="8532178" cy="3962400"/>
              <a:chOff x="192" y="1344"/>
              <a:chExt cx="4032" cy="2496"/>
            </a:xfrm>
          </p:grpSpPr>
          <p:pic>
            <p:nvPicPr>
              <p:cNvPr id="434180" name="Picture 4" descr="deviations6"/>
              <p:cNvPicPr>
                <a:picLocks noChangeAspect="1" noChangeArrowheads="1"/>
              </p:cNvPicPr>
              <p:nvPr/>
            </p:nvPicPr>
            <p:blipFill>
              <a:blip r:embed="rId3"/>
              <a:srcRect r="43451" b="49692"/>
              <a:stretch>
                <a:fillRect/>
              </a:stretch>
            </p:blipFill>
            <p:spPr bwMode="auto">
              <a:xfrm>
                <a:off x="192" y="1344"/>
                <a:ext cx="4032" cy="2496"/>
              </a:xfrm>
              <a:prstGeom prst="rect">
                <a:avLst/>
              </a:prstGeom>
              <a:noFill/>
            </p:spPr>
          </p:pic>
          <p:sp>
            <p:nvSpPr>
              <p:cNvPr id="434181" name="Rectangle 5"/>
              <p:cNvSpPr>
                <a:spLocks noChangeArrowheads="1"/>
              </p:cNvSpPr>
              <p:nvPr/>
            </p:nvSpPr>
            <p:spPr bwMode="auto">
              <a:xfrm rot="823653">
                <a:off x="912" y="2544"/>
                <a:ext cx="1488" cy="384"/>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grpSp>
        <p:sp>
          <p:nvSpPr>
            <p:cNvPr id="434182" name="Text Box 6"/>
            <p:cNvSpPr txBox="1">
              <a:spLocks noChangeArrowheads="1"/>
            </p:cNvSpPr>
            <p:nvPr/>
          </p:nvSpPr>
          <p:spPr bwMode="auto">
            <a:xfrm>
              <a:off x="406294" y="3124200"/>
              <a:ext cx="3250353" cy="646331"/>
            </a:xfrm>
            <a:prstGeom prst="rect">
              <a:avLst/>
            </a:prstGeom>
            <a:noFill/>
            <a:ln w="9525">
              <a:noFill/>
              <a:miter lim="800000"/>
              <a:headEnd/>
              <a:tailEnd/>
            </a:ln>
          </p:spPr>
          <p:txBody>
            <a:bodyPr>
              <a:prstTxWarp prst="textNoShape">
                <a:avLst/>
              </a:prstTxWarp>
              <a:spAutoFit/>
            </a:bodyPr>
            <a:lstStyle/>
            <a:p>
              <a:r>
                <a:rPr lang="en-US" dirty="0">
                  <a:solidFill>
                    <a:srgbClr val="000000"/>
                  </a:solidFill>
                  <a:latin typeface="+mn-lt"/>
                </a:rPr>
                <a:t>Best deviation from all-DM profile is to </a:t>
              </a:r>
              <a:r>
                <a:rPr lang="en-US" dirty="0" err="1">
                  <a:solidFill>
                    <a:srgbClr val="000000"/>
                  </a:solidFill>
                  <a:latin typeface="+mn-lt"/>
                </a:rPr>
                <a:t>Mr</a:t>
              </a:r>
              <a:endParaRPr lang="en-US" dirty="0">
                <a:solidFill>
                  <a:srgbClr val="000000"/>
                </a:solidFill>
                <a:latin typeface="+mn-lt"/>
              </a:endParaRPr>
            </a:p>
          </p:txBody>
        </p:sp>
        <p:sp>
          <p:nvSpPr>
            <p:cNvPr id="434183" name="Line 7"/>
            <p:cNvSpPr>
              <a:spLocks noChangeShapeType="1"/>
            </p:cNvSpPr>
            <p:nvPr/>
          </p:nvSpPr>
          <p:spPr bwMode="auto">
            <a:xfrm>
              <a:off x="3351927" y="3581400"/>
              <a:ext cx="1218883" cy="228600"/>
            </a:xfrm>
            <a:prstGeom prst="line">
              <a:avLst/>
            </a:prstGeom>
            <a:noFill/>
            <a:ln w="9525">
              <a:solidFill>
                <a:srgbClr val="FF0000"/>
              </a:solidFill>
              <a:round/>
              <a:headEnd/>
              <a:tailEnd/>
            </a:ln>
          </p:spPr>
          <p:txBody>
            <a:bodyPr wrap="none" anchor="ctr">
              <a:prstTxWarp prst="textNoShape">
                <a:avLst/>
              </a:prstTxWarp>
            </a:bodyPr>
            <a:lstStyle/>
            <a:p>
              <a:endParaRPr lang="en-US"/>
            </a:p>
          </p:txBody>
        </p:sp>
      </p:grpSp>
      <p:sp>
        <p:nvSpPr>
          <p:cNvPr id="434184" name="Text Box 8"/>
          <p:cNvSpPr txBox="1">
            <a:spLocks noChangeArrowheads="1"/>
          </p:cNvSpPr>
          <p:nvPr/>
        </p:nvSpPr>
        <p:spPr bwMode="auto">
          <a:xfrm>
            <a:off x="1705589" y="5518318"/>
            <a:ext cx="5304432"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latin typeface="+mn-lt"/>
              </a:rPr>
              <a:t>value of deviation represented in concentric levels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0" name="Picture 6" descr="deviations_2006"/>
          <p:cNvPicPr>
            <a:picLocks noChangeAspect="1" noChangeArrowheads="1"/>
          </p:cNvPicPr>
          <p:nvPr/>
        </p:nvPicPr>
        <p:blipFill>
          <a:blip r:embed="rId3"/>
          <a:srcRect/>
          <a:stretch>
            <a:fillRect/>
          </a:stretch>
        </p:blipFill>
        <p:spPr bwMode="auto">
          <a:xfrm>
            <a:off x="958037" y="1420813"/>
            <a:ext cx="10291234" cy="5437188"/>
          </a:xfrm>
          <a:prstGeom prst="rect">
            <a:avLst/>
          </a:prstGeom>
          <a:noFill/>
        </p:spPr>
      </p:pic>
      <p:sp>
        <p:nvSpPr>
          <p:cNvPr id="451586" name="Rectangle 2"/>
          <p:cNvSpPr>
            <a:spLocks noGrp="1" noChangeArrowheads="1"/>
          </p:cNvSpPr>
          <p:nvPr>
            <p:ph type="title"/>
          </p:nvPr>
        </p:nvSpPr>
        <p:spPr/>
        <p:txBody>
          <a:bodyPr/>
          <a:lstStyle/>
          <a:p>
            <a:r>
              <a:rPr lang="en-US" smtClean="0"/>
              <a:t>2006 Deviation Graph</a:t>
            </a: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4" name="Rectangle 6"/>
          <p:cNvSpPr>
            <a:spLocks noGrp="1" noChangeArrowheads="1"/>
          </p:cNvSpPr>
          <p:nvPr>
            <p:ph type="title"/>
          </p:nvPr>
        </p:nvSpPr>
        <p:spPr/>
        <p:txBody>
          <a:bodyPr/>
          <a:lstStyle/>
          <a:p>
            <a:r>
              <a:rPr lang="en-US" smtClean="0"/>
              <a:t>Ranking Analysis</a:t>
            </a:r>
            <a:endParaRPr lang="en-US"/>
          </a:p>
        </p:txBody>
      </p:sp>
      <p:sp>
        <p:nvSpPr>
          <p:cNvPr id="452615" name="Rectangle 7"/>
          <p:cNvSpPr>
            <a:spLocks noGrp="1" noChangeArrowheads="1"/>
          </p:cNvSpPr>
          <p:nvPr>
            <p:ph type="body" sz="quarter" idx="10"/>
          </p:nvPr>
        </p:nvSpPr>
        <p:spPr/>
        <p:txBody>
          <a:bodyPr/>
          <a:lstStyle/>
          <a:p>
            <a:r>
              <a:rPr lang="en-US" dirty="0" smtClean="0"/>
              <a:t>Select a background “other-agent” context</a:t>
            </a:r>
          </a:p>
          <a:p>
            <a:pPr lvl="1"/>
            <a:r>
              <a:rPr lang="en-US" dirty="0" smtClean="0"/>
              <a:t>Criterion: stability</a:t>
            </a:r>
          </a:p>
          <a:p>
            <a:pPr lvl="1"/>
            <a:r>
              <a:rPr lang="en-US" dirty="0" smtClean="0"/>
              <a:t>Evolutionary or game-theoretic</a:t>
            </a:r>
          </a:p>
          <a:p>
            <a:r>
              <a:rPr lang="en-US" dirty="0" smtClean="0"/>
              <a:t>Evaluate payoff of each agent in this context</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smtClean="0">
                <a:sym typeface="Times New Roman" pitchFamily="71" charset="0"/>
              </a:rPr>
              <a:t>Comparing 05 and 06</a:t>
            </a:r>
            <a:endParaRPr lang="en-US">
              <a:sym typeface="Times New Roman" pitchFamily="71" charset="0"/>
            </a:endParaRPr>
          </a:p>
        </p:txBody>
      </p:sp>
      <p:graphicFrame>
        <p:nvGraphicFramePr>
          <p:cNvPr id="456707" name="Group 3"/>
          <p:cNvGraphicFramePr>
            <a:graphicFrameLocks noGrp="1"/>
          </p:cNvGraphicFramePr>
          <p:nvPr/>
        </p:nvGraphicFramePr>
        <p:xfrm>
          <a:off x="1081336" y="1957388"/>
          <a:ext cx="4204721" cy="2436814"/>
        </p:xfrm>
        <a:graphic>
          <a:graphicData uri="http://schemas.openxmlformats.org/drawingml/2006/table">
            <a:tbl>
              <a:tblPr/>
              <a:tblGrid>
                <a:gridCol w="2835595"/>
                <a:gridCol w="1369126"/>
              </a:tblGrid>
              <a:tr h="438150">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rgbClr val="FFFFFF"/>
                          </a:solidFill>
                          <a:effectLst/>
                          <a:latin typeface="Segoe UI" pitchFamily="34" charset="0"/>
                          <a:ea typeface="Times New Roman" pitchFamily="71" charset="0"/>
                          <a:cs typeface="Segoe UI" pitchFamily="34" charset="0"/>
                          <a:sym typeface="Times New Roman" pitchFamily="71" charset="0"/>
                        </a:rPr>
                        <a:t>05 Agent</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rgbClr val="FFFFFF"/>
                          </a:solidFill>
                          <a:effectLst/>
                          <a:latin typeface="Segoe UI" pitchFamily="34" charset="0"/>
                          <a:ea typeface="Times New Roman" pitchFamily="71" charset="0"/>
                          <a:cs typeface="Segoe UI" pitchFamily="34" charset="0"/>
                          <a:sym typeface="Times New Roman" pitchFamily="71" charset="0"/>
                        </a:rPr>
                        <a:t>Mixture</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546100">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Segoe UI" pitchFamily="34" charset="0"/>
                          <a:ea typeface="Times New Roman" pitchFamily="71" charset="0"/>
                          <a:cs typeface="Segoe UI" pitchFamily="34" charset="0"/>
                          <a:sym typeface="Times New Roman" pitchFamily="71" charset="0"/>
                        </a:rPr>
                        <a:t>Deep Maize</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Segoe UI" pitchFamily="34" charset="0"/>
                          <a:ea typeface="Times New Roman" pitchFamily="71" charset="0"/>
                          <a:cs typeface="Segoe UI" pitchFamily="34" charset="0"/>
                          <a:sym typeface="Times New Roman" pitchFamily="71" charset="0"/>
                        </a:rPr>
                        <a:t>8.3%</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503238">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Segoe UI" pitchFamily="34" charset="0"/>
                          <a:ea typeface="Times New Roman" pitchFamily="71" charset="0"/>
                          <a:cs typeface="Segoe UI" pitchFamily="34" charset="0"/>
                          <a:sym typeface="Times New Roman" pitchFamily="71" charset="0"/>
                        </a:rPr>
                        <a:t>Mertacor</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Segoe UI" pitchFamily="34" charset="0"/>
                          <a:ea typeface="Times New Roman" pitchFamily="71" charset="0"/>
                          <a:cs typeface="Segoe UI" pitchFamily="34" charset="0"/>
                          <a:sym typeface="Times New Roman" pitchFamily="71" charset="0"/>
                        </a:rPr>
                        <a:t>43.1%</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4746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Segoe UI" pitchFamily="34" charset="0"/>
                          <a:ea typeface="Times New Roman" pitchFamily="71" charset="0"/>
                          <a:cs typeface="Segoe UI" pitchFamily="34" charset="0"/>
                          <a:sym typeface="Times New Roman" pitchFamily="71" charset="0"/>
                        </a:rPr>
                        <a:t>PhantAgent</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Segoe UI" pitchFamily="34" charset="0"/>
                          <a:ea typeface="Times New Roman" pitchFamily="71" charset="0"/>
                          <a:cs typeface="Segoe UI" pitchFamily="34" charset="0"/>
                          <a:sym typeface="Times New Roman" pitchFamily="71" charset="0"/>
                        </a:rPr>
                        <a:t>31.4%</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4746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Segoe UI" pitchFamily="34" charset="0"/>
                          <a:ea typeface="Times New Roman" pitchFamily="71" charset="0"/>
                          <a:cs typeface="Segoe UI" pitchFamily="34" charset="0"/>
                          <a:sym typeface="Times New Roman" pitchFamily="71" charset="0"/>
                        </a:rPr>
                        <a:t>TacTex</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Segoe UI" pitchFamily="34" charset="0"/>
                          <a:ea typeface="Times New Roman" pitchFamily="71" charset="0"/>
                          <a:cs typeface="Segoe UI" pitchFamily="34" charset="0"/>
                          <a:sym typeface="Times New Roman" pitchFamily="71" charset="0"/>
                        </a:rPr>
                        <a:t>17.2%</a:t>
                      </a:r>
                    </a:p>
                  </a:txBody>
                  <a:tcPr marL="1000" marR="1000" marT="750" marB="750"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bl>
          </a:graphicData>
        </a:graphic>
      </p:graphicFrame>
      <p:graphicFrame>
        <p:nvGraphicFramePr>
          <p:cNvPr id="456745" name="Group 41"/>
          <p:cNvGraphicFramePr>
            <a:graphicFrameLocks noGrp="1"/>
          </p:cNvGraphicFramePr>
          <p:nvPr/>
        </p:nvGraphicFramePr>
        <p:xfrm>
          <a:off x="6725016" y="1957388"/>
          <a:ext cx="4820511" cy="2436813"/>
        </p:xfrm>
        <a:graphic>
          <a:graphicData uri="http://schemas.openxmlformats.org/drawingml/2006/table">
            <a:tbl>
              <a:tblPr/>
              <a:tblGrid>
                <a:gridCol w="2452578"/>
                <a:gridCol w="1182908"/>
                <a:gridCol w="1185025"/>
              </a:tblGrid>
              <a:tr h="9810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rgbClr val="FFFFFF"/>
                          </a:solidFill>
                          <a:effectLst/>
                          <a:latin typeface="+mn-lt"/>
                          <a:ea typeface="Times New Roman" pitchFamily="71" charset="0"/>
                          <a:cs typeface="Times New Roman" pitchFamily="71" charset="0"/>
                          <a:sym typeface="Times New Roman" pitchFamily="71" charset="0"/>
                        </a:rPr>
                        <a:t>06 Agent</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a:ln>
                            <a:noFill/>
                          </a:ln>
                          <a:solidFill>
                            <a:srgbClr val="FFFFFF"/>
                          </a:solidFill>
                          <a:effectLst/>
                          <a:latin typeface="+mn-lt"/>
                          <a:ea typeface="Times New Roman" pitchFamily="71" charset="0"/>
                          <a:cs typeface="Times New Roman" pitchFamily="71" charset="0"/>
                          <a:sym typeface="Times New Roman" pitchFamily="71" charset="0"/>
                        </a:rPr>
                        <a:t>2005</a:t>
                      </a:r>
                    </a:p>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a:ln>
                            <a:noFill/>
                          </a:ln>
                          <a:solidFill>
                            <a:srgbClr val="FFFFFF"/>
                          </a:solidFill>
                          <a:effectLst/>
                          <a:latin typeface="+mn-lt"/>
                          <a:ea typeface="Times New Roman" pitchFamily="71" charset="0"/>
                          <a:cs typeface="Times New Roman" pitchFamily="71" charset="0"/>
                          <a:sym typeface="Times New Roman" pitchFamily="71" charset="0"/>
                        </a:rPr>
                        <a:t>Server</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rgbClr val="FFFFFF"/>
                          </a:solidFill>
                          <a:effectLst/>
                          <a:latin typeface="+mn-lt"/>
                          <a:ea typeface="Times New Roman" pitchFamily="71" charset="0"/>
                          <a:cs typeface="Times New Roman" pitchFamily="71" charset="0"/>
                          <a:sym typeface="Times New Roman" pitchFamily="71" charset="0"/>
                        </a:rPr>
                        <a:t>2006</a:t>
                      </a:r>
                    </a:p>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rgbClr val="FFFFFF"/>
                          </a:solidFill>
                          <a:effectLst/>
                          <a:latin typeface="+mn-lt"/>
                          <a:ea typeface="Times New Roman" pitchFamily="71" charset="0"/>
                          <a:cs typeface="Times New Roman" pitchFamily="71" charset="0"/>
                          <a:sym typeface="Times New Roman" pitchFamily="71" charset="0"/>
                        </a:rPr>
                        <a:t>Server</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509588">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err="1">
                          <a:ln>
                            <a:noFill/>
                          </a:ln>
                          <a:solidFill>
                            <a:srgbClr val="000000"/>
                          </a:solidFill>
                          <a:effectLst/>
                          <a:latin typeface="+mn-lt"/>
                          <a:ea typeface="Times New Roman" pitchFamily="71" charset="0"/>
                          <a:cs typeface="Times New Roman" pitchFamily="71" charset="0"/>
                          <a:sym typeface="Times New Roman" pitchFamily="71" charset="0"/>
                        </a:rPr>
                        <a:t>PhantAgent</a:t>
                      </a:r>
                      <a:endParaRPr kumimoji="0" lang="en-US" sz="2000" b="0" i="0" u="none" strike="noStrike" cap="none" normalizeH="0" baseline="0" dirty="0">
                        <a:ln>
                          <a:noFill/>
                        </a:ln>
                        <a:solidFill>
                          <a:srgbClr val="000000"/>
                        </a:solidFill>
                        <a:effectLst/>
                        <a:latin typeface="+mn-lt"/>
                        <a:ea typeface="Times New Roman" pitchFamily="71" charset="0"/>
                        <a:cs typeface="Times New Roman" pitchFamily="71" charset="0"/>
                        <a:sym typeface="Times New Roman" pitchFamily="71" charset="0"/>
                      </a:endParaRP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5.55</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6.57</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4730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TacTex </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5.07</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4.73</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4730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Deep Maize SF</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4.22</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mn-lt"/>
                          <a:ea typeface="Times New Roman" pitchFamily="71" charset="0"/>
                          <a:cs typeface="Times New Roman" pitchFamily="71" charset="0"/>
                          <a:sym typeface="Times New Roman" pitchFamily="71" charset="0"/>
                        </a:rPr>
                        <a:t>4.56</a:t>
                      </a:r>
                    </a:p>
                  </a:txBody>
                  <a:tcPr marL="495" marR="495" marT="371" marB="37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bl>
          </a:graphicData>
        </a:graphic>
      </p:graphicFrame>
      <p:sp>
        <p:nvSpPr>
          <p:cNvPr id="456789" name="Rectangle 85"/>
          <p:cNvSpPr>
            <a:spLocks/>
          </p:cNvSpPr>
          <p:nvPr/>
        </p:nvSpPr>
        <p:spPr bwMode="auto">
          <a:xfrm>
            <a:off x="1161748" y="1420813"/>
            <a:ext cx="3090846" cy="415498"/>
          </a:xfrm>
          <a:prstGeom prst="rect">
            <a:avLst/>
          </a:prstGeom>
          <a:noFill/>
          <a:ln w="9525">
            <a:noFill/>
            <a:miter lim="800000"/>
            <a:headEnd/>
            <a:tailEnd/>
          </a:ln>
        </p:spPr>
        <p:txBody>
          <a:bodyPr wrap="none" lIns="0" tIns="0" rIns="0" bIns="0" anchor="ctr">
            <a:prstTxWarp prst="textNoShape">
              <a:avLst/>
            </a:prstTxWarp>
            <a:spAutoFit/>
          </a:bodyPr>
          <a:lstStyle/>
          <a:p>
            <a:pPr algn="ctr" defTabSz="642938" eaLnBrk="1" hangingPunct="1"/>
            <a:r>
              <a:rPr lang="en-US" sz="2700" dirty="0">
                <a:solidFill>
                  <a:srgbClr val="000000"/>
                </a:solidFill>
                <a:latin typeface="+mn-lt"/>
                <a:ea typeface="Hoefler Text" pitchFamily="71" charset="0"/>
                <a:cs typeface="Hoefler Text" pitchFamily="71" charset="0"/>
                <a:sym typeface="Hoefler Text" pitchFamily="71" charset="0"/>
              </a:rPr>
              <a:t>Background Context</a:t>
            </a:r>
          </a:p>
        </p:txBody>
      </p:sp>
      <p:sp>
        <p:nvSpPr>
          <p:cNvPr id="456790" name="Rectangle 86"/>
          <p:cNvSpPr>
            <a:spLocks/>
          </p:cNvSpPr>
          <p:nvPr/>
        </p:nvSpPr>
        <p:spPr bwMode="auto">
          <a:xfrm>
            <a:off x="7287902" y="1420813"/>
            <a:ext cx="3071578" cy="415498"/>
          </a:xfrm>
          <a:prstGeom prst="rect">
            <a:avLst/>
          </a:prstGeom>
          <a:noFill/>
          <a:ln w="9525">
            <a:noFill/>
            <a:miter lim="800000"/>
            <a:headEnd/>
            <a:tailEnd/>
          </a:ln>
        </p:spPr>
        <p:txBody>
          <a:bodyPr wrap="none" lIns="0" tIns="0" rIns="0" bIns="0" anchor="ctr">
            <a:prstTxWarp prst="textNoShape">
              <a:avLst/>
            </a:prstTxWarp>
            <a:spAutoFit/>
          </a:bodyPr>
          <a:lstStyle/>
          <a:p>
            <a:pPr algn="ctr" defTabSz="642938" eaLnBrk="1" hangingPunct="1"/>
            <a:r>
              <a:rPr lang="en-US" sz="2700" dirty="0">
                <a:solidFill>
                  <a:srgbClr val="000000"/>
                </a:solidFill>
                <a:latin typeface="+mn-lt"/>
                <a:ea typeface="Hoefler Text" pitchFamily="71" charset="0"/>
                <a:cs typeface="Hoefler Text" pitchFamily="71" charset="0"/>
                <a:sym typeface="Hoefler Text" pitchFamily="71" charset="0"/>
              </a:rPr>
              <a:t>Deviation Gain ($M)</a:t>
            </a:r>
          </a:p>
        </p:txBody>
      </p:sp>
      <p:sp>
        <p:nvSpPr>
          <p:cNvPr id="7" name="TextBox 6"/>
          <p:cNvSpPr txBox="1"/>
          <p:nvPr/>
        </p:nvSpPr>
        <p:spPr>
          <a:xfrm>
            <a:off x="2671109" y="5116492"/>
            <a:ext cx="6142707" cy="443198"/>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uLnTx/>
                <a:uFillTx/>
                <a:latin typeface="+mn-lt"/>
                <a:ea typeface="+mn-ea"/>
                <a:cs typeface="+mn-cs"/>
              </a:rPr>
              <a:t>Conclusion: </a:t>
            </a:r>
            <a:r>
              <a:rPr lang="en-US" sz="3200" dirty="0" smtClean="0">
                <a:solidFill>
                  <a:schemeClr val="bg1"/>
                </a:solidFill>
                <a:latin typeface="+mn-lt"/>
              </a:rPr>
              <a:t>s</a:t>
            </a:r>
            <a:r>
              <a:rPr kumimoji="0" lang="en-US" sz="3200" b="0" i="0" u="none" strike="noStrike" kern="1200" cap="none" spc="0" normalizeH="0" baseline="0" noProof="0" dirty="0" err="1" smtClean="0">
                <a:ln>
                  <a:noFill/>
                </a:ln>
                <a:solidFill>
                  <a:schemeClr val="bg1"/>
                </a:solidFill>
                <a:uLnTx/>
                <a:uFillTx/>
                <a:latin typeface="+mn-lt"/>
                <a:ea typeface="+mn-ea"/>
                <a:cs typeface="+mn-cs"/>
              </a:rPr>
              <a:t>ubstantial</a:t>
            </a:r>
            <a:r>
              <a:rPr kumimoji="0" lang="en-US" sz="3200" b="0" i="0" u="none" strike="noStrike" kern="1200" cap="none" spc="0" normalizeH="0" baseline="0" noProof="0" dirty="0" smtClean="0">
                <a:ln>
                  <a:noFill/>
                </a:ln>
                <a:solidFill>
                  <a:schemeClr val="bg1"/>
                </a:solidFill>
                <a:uLnTx/>
                <a:uFillTx/>
                <a:latin typeface="+mn-lt"/>
                <a:ea typeface="+mn-ea"/>
                <a:cs typeface="+mn-cs"/>
              </a:rPr>
              <a:t> </a:t>
            </a:r>
            <a:r>
              <a:rPr lang="en-US" sz="3200" dirty="0" smtClean="0">
                <a:solidFill>
                  <a:schemeClr val="bg1"/>
                </a:solidFill>
                <a:latin typeface="+mn-lt"/>
              </a:rPr>
              <a:t>gains in 06</a:t>
            </a:r>
            <a:endParaRPr kumimoji="0" lang="en-US" sz="3200" b="0" i="0" u="none" strike="noStrike" kern="1200" cap="none" spc="0" normalizeH="0" baseline="0" noProof="0" dirty="0" smtClean="0">
              <a:ln>
                <a:noFill/>
              </a:ln>
              <a:solidFill>
                <a:schemeClr val="bg1"/>
              </a:solidFill>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smtClean="0">
                <a:sym typeface="Times New Roman" pitchFamily="71" charset="0"/>
              </a:rPr>
              <a:t>NE-Response Ranking</a:t>
            </a:r>
            <a:endParaRPr lang="en-US">
              <a:sym typeface="Times New Roman" pitchFamily="71" charset="0"/>
            </a:endParaRPr>
          </a:p>
        </p:txBody>
      </p:sp>
      <p:graphicFrame>
        <p:nvGraphicFramePr>
          <p:cNvPr id="458755" name="Group 3"/>
          <p:cNvGraphicFramePr>
            <a:graphicFrameLocks noGrp="1"/>
          </p:cNvGraphicFramePr>
          <p:nvPr/>
        </p:nvGraphicFramePr>
        <p:xfrm>
          <a:off x="515938" y="1420813"/>
          <a:ext cx="11200599" cy="4313240"/>
        </p:xfrm>
        <a:graphic>
          <a:graphicData uri="http://schemas.openxmlformats.org/drawingml/2006/table">
            <a:tbl>
              <a:tblPr/>
              <a:tblGrid>
                <a:gridCol w="2799621"/>
                <a:gridCol w="2801737"/>
                <a:gridCol w="2799620"/>
                <a:gridCol w="2799621"/>
              </a:tblGrid>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chemeClr val="tx1"/>
                          </a:solidFill>
                          <a:effectLst/>
                          <a:latin typeface="+mn-lt"/>
                          <a:ea typeface="Times New Roman" pitchFamily="71" charset="0"/>
                          <a:cs typeface="Times New Roman" pitchFamily="71" charset="0"/>
                          <a:sym typeface="Times New Roman" pitchFamily="71" charset="0"/>
                        </a:rPr>
                        <a:t>Agent</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a:ln>
                            <a:noFill/>
                          </a:ln>
                          <a:solidFill>
                            <a:schemeClr val="tx1"/>
                          </a:solidFill>
                          <a:effectLst/>
                          <a:latin typeface="+mn-lt"/>
                          <a:ea typeface="Times New Roman" pitchFamily="71" charset="0"/>
                          <a:cs typeface="Times New Roman" pitchFamily="71" charset="0"/>
                          <a:sym typeface="Times New Roman" pitchFamily="71" charset="0"/>
                        </a:rPr>
                        <a:t>Deviation Gain</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a:ln>
                            <a:noFill/>
                          </a:ln>
                          <a:solidFill>
                            <a:schemeClr val="tx1"/>
                          </a:solidFill>
                          <a:effectLst/>
                          <a:latin typeface="+mn-lt"/>
                          <a:ea typeface="Times New Roman" pitchFamily="71" charset="0"/>
                          <a:cs typeface="Times New Roman" pitchFamily="71" charset="0"/>
                          <a:sym typeface="Times New Roman" pitchFamily="71" charset="0"/>
                        </a:rPr>
                        <a:t>Finals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1" u="none" strike="noStrike" cap="none" normalizeH="0" baseline="0" dirty="0">
                          <a:ln>
                            <a:noFill/>
                          </a:ln>
                          <a:solidFill>
                            <a:schemeClr val="tx1"/>
                          </a:solidFill>
                          <a:effectLst/>
                          <a:latin typeface="+mn-lt"/>
                          <a:ea typeface="Times New Roman" pitchFamily="71" charset="0"/>
                          <a:cs typeface="Times New Roman" pitchFamily="71" charset="0"/>
                          <a:sym typeface="Times New Roman" pitchFamily="71" charset="0"/>
                        </a:rPr>
                        <a:t>Finals 06</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3603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TacTex 06</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5.85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PhantAgent 06</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4.15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603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Deep Maize 06 SF</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Mertacor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solidFill>
                      <a:srgbClr val="68FFFF"/>
                    </a:solid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mn-lt"/>
                          <a:ea typeface="Times New Roman" pitchFamily="71" charset="0"/>
                          <a:cs typeface="Times New Roman" pitchFamily="71" charset="0"/>
                          <a:sym typeface="Times New Roman" pitchFamily="71" charset="0"/>
                        </a:rPr>
                        <a:t>-0.57</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solidFill>
                      <a:srgbClr val="68FFFF"/>
                    </a:solid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0.55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solidFill>
                      <a:srgbClr val="68FFFF"/>
                    </a:solid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solidFill>
                      <a:srgbClr val="68FFFF"/>
                    </a:solidFill>
                  </a:tcPr>
                </a:tc>
              </a:tr>
              <a:tr h="3603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Deep Maize 06 F</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mn-lt"/>
                          <a:ea typeface="Times New Roman" pitchFamily="71" charset="0"/>
                          <a:cs typeface="Times New Roman" pitchFamily="71" charset="0"/>
                          <a:sym typeface="Times New Roman" pitchFamily="71" charset="0"/>
                        </a:rPr>
                        <a:t>-0.95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3.58</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Maxon 06 S</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-1.03</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603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MinneTAC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-1.23</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-0.31</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PhantAgent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-1.51</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60363">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Deep Maize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-3.18</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-0.22</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MinneTAC 06</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-3.48</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-2.70</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r h="358775">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TacTex 05</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-5.96</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a:ln>
                            <a:noFill/>
                          </a:ln>
                          <a:solidFill>
                            <a:srgbClr val="000000"/>
                          </a:solidFill>
                          <a:effectLst/>
                          <a:latin typeface="+mn-lt"/>
                          <a:ea typeface="Times New Roman" pitchFamily="71" charset="0"/>
                          <a:cs typeface="Times New Roman" pitchFamily="71" charset="0"/>
                          <a:sym typeface="Times New Roman" pitchFamily="71" charset="0"/>
                        </a:rPr>
                        <a:t>4.74</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
                          <a:schemeClr val="accent2"/>
                        </a:buClr>
                        <a:buSzPct val="90000"/>
                        <a:buFont typeface="Wingdings" pitchFamily="71" charset="2"/>
                        <a:buNone/>
                        <a:tabLst>
                          <a:tab pos="642938" algn="l"/>
                        </a:tabLst>
                      </a:pPr>
                      <a:r>
                        <a:rPr kumimoji="0" lang="en-US" sz="2000" b="0" i="0" u="none" strike="noStrike" cap="none" normalizeH="0" baseline="0" dirty="0">
                          <a:ln>
                            <a:noFill/>
                          </a:ln>
                          <a:solidFill>
                            <a:srgbClr val="000000"/>
                          </a:solidFill>
                          <a:effectLst/>
                          <a:latin typeface="+mn-lt"/>
                          <a:ea typeface="Times New Roman" pitchFamily="71" charset="0"/>
                          <a:cs typeface="Times New Roman" pitchFamily="71" charset="0"/>
                          <a:sym typeface="Times New Roman" pitchFamily="71" charset="0"/>
                        </a:rPr>
                        <a:t>n/a</a:t>
                      </a:r>
                    </a:p>
                  </a:txBody>
                  <a:tcPr marL="1" marR="1" marT="1" marB="1" anchor="ctr" horzOverflow="overflow">
                    <a:lnL w="25400" cap="flat" cmpd="sng" algn="ctr">
                      <a:solidFill>
                        <a:srgbClr val="434228"/>
                      </a:solidFill>
                      <a:prstDash val="solid"/>
                      <a:round/>
                      <a:headEnd type="none" w="med" len="med"/>
                      <a:tailEnd type="none" w="med" len="med"/>
                    </a:lnL>
                    <a:lnR w="25400" cap="flat" cmpd="sng" algn="ctr">
                      <a:solidFill>
                        <a:srgbClr val="434228"/>
                      </a:solidFill>
                      <a:prstDash val="solid"/>
                      <a:round/>
                      <a:headEnd type="none" w="med" len="med"/>
                      <a:tailEnd type="none" w="med" len="med"/>
                    </a:lnR>
                    <a:lnT w="25400" cap="flat" cmpd="sng" algn="ctr">
                      <a:solidFill>
                        <a:srgbClr val="434228"/>
                      </a:solidFill>
                      <a:prstDash val="solid"/>
                      <a:round/>
                      <a:headEnd type="none" w="med" len="med"/>
                      <a:tailEnd type="none" w="med" len="med"/>
                    </a:lnT>
                    <a:lnB w="25400" cap="flat" cmpd="sng" algn="ctr">
                      <a:solidFill>
                        <a:srgbClr val="434228"/>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Research In Trading Agents</a:t>
            </a:r>
            <a:endParaRPr lang="en-US" dirty="0"/>
          </a:p>
        </p:txBody>
      </p:sp>
      <p:sp>
        <p:nvSpPr>
          <p:cNvPr id="9" name="Text Placeholder 8"/>
          <p:cNvSpPr>
            <a:spLocks noGrp="1"/>
          </p:cNvSpPr>
          <p:nvPr>
            <p:ph type="body" idx="4294967295"/>
          </p:nvPr>
        </p:nvSpPr>
        <p:spPr>
          <a:xfrm>
            <a:off x="515938" y="1420813"/>
            <a:ext cx="5484813" cy="4758226"/>
          </a:xfrm>
        </p:spPr>
        <p:txBody>
          <a:bodyPr/>
          <a:lstStyle/>
          <a:p>
            <a:r>
              <a:rPr lang="en-US" dirty="0" smtClean="0"/>
              <a:t>Trading domains</a:t>
            </a:r>
          </a:p>
          <a:p>
            <a:pPr lvl="1"/>
            <a:r>
              <a:rPr lang="en-US" dirty="0" smtClean="0"/>
              <a:t>Financial markets</a:t>
            </a:r>
          </a:p>
          <a:p>
            <a:pPr lvl="1"/>
            <a:r>
              <a:rPr lang="en-US" dirty="0" smtClean="0"/>
              <a:t>B2B marketplaces</a:t>
            </a:r>
          </a:p>
          <a:p>
            <a:pPr lvl="1"/>
            <a:r>
              <a:rPr lang="en-US" dirty="0" smtClean="0"/>
              <a:t>Specialized: </a:t>
            </a:r>
          </a:p>
          <a:p>
            <a:pPr lvl="2"/>
            <a:r>
              <a:rPr lang="en-US" dirty="0" smtClean="0"/>
              <a:t>Spectrum</a:t>
            </a:r>
          </a:p>
          <a:p>
            <a:pPr lvl="2"/>
            <a:r>
              <a:rPr lang="en-US" dirty="0" smtClean="0"/>
              <a:t>Electricity </a:t>
            </a:r>
          </a:p>
          <a:p>
            <a:pPr lvl="2"/>
            <a:r>
              <a:rPr lang="en-US" dirty="0" smtClean="0"/>
              <a:t>Advertising</a:t>
            </a:r>
          </a:p>
          <a:p>
            <a:pPr lvl="2"/>
            <a:r>
              <a:rPr lang="en-US" dirty="0" smtClean="0"/>
              <a:t>Prediction markets</a:t>
            </a:r>
          </a:p>
          <a:p>
            <a:pPr lvl="2"/>
            <a:r>
              <a:rPr lang="en-US" dirty="0" smtClean="0"/>
              <a:t>…</a:t>
            </a:r>
          </a:p>
          <a:p>
            <a:pPr lvl="1"/>
            <a:r>
              <a:rPr lang="en-US" dirty="0" smtClean="0"/>
              <a:t>Simulations and </a:t>
            </a:r>
            <a:br>
              <a:rPr lang="en-US" dirty="0" smtClean="0"/>
            </a:br>
            <a:r>
              <a:rPr lang="en-US" dirty="0" smtClean="0"/>
              <a:t>abstract mechanisms</a:t>
            </a:r>
          </a:p>
        </p:txBody>
      </p:sp>
      <p:sp>
        <p:nvSpPr>
          <p:cNvPr id="11" name="Text Placeholder 10"/>
          <p:cNvSpPr>
            <a:spLocks noGrp="1"/>
          </p:cNvSpPr>
          <p:nvPr>
            <p:ph type="body" sz="quarter" idx="4294967295"/>
          </p:nvPr>
        </p:nvSpPr>
        <p:spPr>
          <a:xfrm>
            <a:off x="6094413" y="1420813"/>
            <a:ext cx="5487987" cy="5490734"/>
          </a:xfrm>
          <a:prstGeom prst="rect">
            <a:avLst/>
          </a:prstGeom>
        </p:spPr>
        <p:txBody>
          <a:bodyPr/>
          <a:lstStyle/>
          <a:p>
            <a:r>
              <a:rPr lang="en-US" dirty="0" smtClean="0"/>
              <a:t>Research issues</a:t>
            </a:r>
          </a:p>
          <a:p>
            <a:pPr lvl="1"/>
            <a:r>
              <a:rPr lang="en-US" dirty="0" smtClean="0"/>
              <a:t>Agent architecture</a:t>
            </a:r>
          </a:p>
          <a:p>
            <a:pPr lvl="1"/>
            <a:r>
              <a:rPr lang="en-US" dirty="0" smtClean="0"/>
              <a:t>Techniques</a:t>
            </a:r>
          </a:p>
          <a:p>
            <a:pPr lvl="2"/>
            <a:r>
              <a:rPr lang="en-US" dirty="0" smtClean="0"/>
              <a:t>Forecasting</a:t>
            </a:r>
          </a:p>
          <a:p>
            <a:pPr lvl="2"/>
            <a:r>
              <a:rPr lang="en-US" dirty="0" smtClean="0"/>
              <a:t>Learning</a:t>
            </a:r>
          </a:p>
          <a:p>
            <a:pPr lvl="2"/>
            <a:r>
              <a:rPr lang="en-US" dirty="0" smtClean="0"/>
              <a:t>Optimization</a:t>
            </a:r>
          </a:p>
          <a:p>
            <a:pPr lvl="2"/>
            <a:r>
              <a:rPr lang="en-US" dirty="0" smtClean="0"/>
              <a:t>…</a:t>
            </a:r>
          </a:p>
          <a:p>
            <a:pPr lvl="1"/>
            <a:r>
              <a:rPr lang="en-US" dirty="0" smtClean="0"/>
              <a:t>Strategic analysis</a:t>
            </a:r>
          </a:p>
          <a:p>
            <a:pPr lvl="1"/>
            <a:r>
              <a:rPr lang="en-US" dirty="0" smtClean="0"/>
              <a:t>Design methodology</a:t>
            </a:r>
          </a:p>
          <a:p>
            <a:pPr lvl="1"/>
            <a:r>
              <a:rPr lang="en-US" dirty="0" smtClean="0"/>
              <a:t>Effect of automated </a:t>
            </a:r>
            <a:br>
              <a:rPr lang="en-US" dirty="0" smtClean="0"/>
            </a:br>
            <a:r>
              <a:rPr lang="en-US" dirty="0" smtClean="0"/>
              <a:t>trading on markets</a:t>
            </a:r>
          </a:p>
          <a:p>
            <a:pPr lvl="1"/>
            <a:endParaRPr lang="en-US" dirty="0"/>
          </a:p>
        </p:txBody>
      </p:sp>
      <p:sp>
        <p:nvSpPr>
          <p:cNvPr id="7" name="Content Placeholder 6"/>
          <p:cNvSpPr>
            <a:spLocks noGrp="1"/>
          </p:cNvSpPr>
          <p:nvPr>
            <p:ph sz="half" idx="2"/>
          </p:nvPr>
        </p:nvSpPr>
        <p:spPr>
          <a:xfrm>
            <a:off x="6195986" y="1130301"/>
            <a:ext cx="5484971" cy="2023268"/>
          </a:xfrm>
        </p:spPr>
        <p:txBody>
          <a:bodyPr/>
          <a:lstStyle/>
          <a:p>
            <a:endParaRPr lang="en-US" dirty="0"/>
          </a:p>
        </p:txBody>
      </p:sp>
      <p:sp>
        <p:nvSpPr>
          <p:cNvPr id="13" name="Content Placeholder 12"/>
          <p:cNvSpPr>
            <a:spLocks noGrp="1"/>
          </p:cNvSpPr>
          <p:nvPr>
            <p:ph sz="half" idx="1"/>
          </p:nvPr>
        </p:nvSpPr>
        <p:spPr>
          <a:xfrm>
            <a:off x="507868" y="1079501"/>
            <a:ext cx="5484971" cy="387798"/>
          </a:xfrm>
        </p:spPr>
        <p:txBody>
          <a:bodyPr/>
          <a:lstStyle/>
          <a:p>
            <a:pPr>
              <a:buNone/>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Searching For Deep Maize 2008</a:t>
            </a:r>
            <a:endParaRPr lang="en-US" dirty="0"/>
          </a:p>
        </p:txBody>
      </p:sp>
      <p:sp>
        <p:nvSpPr>
          <p:cNvPr id="4" name="Content Placeholder 3"/>
          <p:cNvSpPr>
            <a:spLocks noGrp="1"/>
          </p:cNvSpPr>
          <p:nvPr>
            <p:ph type="body" sz="quarter" idx="10"/>
          </p:nvPr>
        </p:nvSpPr>
        <p:spPr/>
        <p:txBody>
          <a:bodyPr/>
          <a:lstStyle/>
          <a:p>
            <a:r>
              <a:rPr lang="en-US" smtClean="0"/>
              <a:t>Find equilibrium among all identified strategies</a:t>
            </a:r>
          </a:p>
          <a:p>
            <a:r>
              <a:rPr lang="en-US" smtClean="0"/>
              <a:t>Search for new strategy with beneficial deviation</a:t>
            </a:r>
          </a:p>
          <a:p>
            <a:r>
              <a:rPr lang="en-US" smtClean="0"/>
              <a:t>Add new strategy to mix, derive new equilibrium</a:t>
            </a:r>
          </a:p>
          <a:p>
            <a:r>
              <a:rPr lang="en-US" smtClean="0"/>
              <a:t>Repeat until tournament deadline</a:t>
            </a:r>
          </a:p>
          <a:p>
            <a:r>
              <a:rPr lang="en-US" smtClean="0"/>
              <a:t>Select strategy from final equilibrium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Market Domains</a:t>
            </a:r>
            <a:endParaRPr lang="en-US" dirty="0"/>
          </a:p>
        </p:txBody>
      </p:sp>
      <p:sp>
        <p:nvSpPr>
          <p:cNvPr id="3" name="Content Placeholder 2"/>
          <p:cNvSpPr>
            <a:spLocks noGrp="1"/>
          </p:cNvSpPr>
          <p:nvPr>
            <p:ph type="body" sz="quarter" idx="10"/>
          </p:nvPr>
        </p:nvSpPr>
        <p:spPr/>
        <p:txBody>
          <a:bodyPr/>
          <a:lstStyle/>
          <a:p>
            <a:r>
              <a:rPr lang="en-US" dirty="0" smtClean="0"/>
              <a:t>TAC Travel (multiple interdependent auctions)</a:t>
            </a:r>
          </a:p>
          <a:p>
            <a:r>
              <a:rPr lang="en-US" dirty="0" smtClean="0"/>
              <a:t>Abstract market models</a:t>
            </a:r>
          </a:p>
          <a:p>
            <a:pPr lvl="1"/>
            <a:r>
              <a:rPr lang="en-US" dirty="0" smtClean="0"/>
              <a:t>Simultaneous ascending auctions</a:t>
            </a:r>
          </a:p>
          <a:p>
            <a:pPr lvl="1"/>
            <a:r>
              <a:rPr lang="en-US" dirty="0" smtClean="0"/>
              <a:t>Continuous double auctions</a:t>
            </a:r>
          </a:p>
          <a:p>
            <a:r>
              <a:rPr lang="en-US" dirty="0" smtClean="0"/>
              <a:t>Keyword Ad Auctions for Sponsored Search</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Keyword Ad Auctions</a:t>
            </a:r>
            <a:endParaRPr lang="en-US" dirty="0"/>
          </a:p>
        </p:txBody>
      </p:sp>
      <p:sp>
        <p:nvSpPr>
          <p:cNvPr id="3" name="Content Placeholder 2"/>
          <p:cNvSpPr>
            <a:spLocks noGrp="1"/>
          </p:cNvSpPr>
          <p:nvPr>
            <p:ph type="body" sz="quarter" idx="10"/>
          </p:nvPr>
        </p:nvSpPr>
        <p:spPr/>
        <p:txBody>
          <a:bodyPr/>
          <a:lstStyle/>
          <a:p>
            <a:r>
              <a:rPr lang="en-US" smtClean="0"/>
              <a:t>Markets in targeted advertising</a:t>
            </a:r>
          </a:p>
          <a:p>
            <a:r>
              <a:rPr lang="en-US" smtClean="0"/>
              <a:t>Complex strategic issues for advertiser bidders</a:t>
            </a:r>
            <a:endParaRPr lang="en-US" dirty="0"/>
          </a:p>
        </p:txBody>
      </p:sp>
      <p:pic>
        <p:nvPicPr>
          <p:cNvPr id="4" name="Picture 3"/>
          <p:cNvPicPr>
            <a:picLocks noChangeAspect="1"/>
          </p:cNvPicPr>
          <p:nvPr/>
        </p:nvPicPr>
        <p:blipFill>
          <a:blip r:embed="rId3"/>
          <a:stretch>
            <a:fillRect/>
          </a:stretch>
        </p:blipFill>
        <p:spPr>
          <a:xfrm>
            <a:off x="3498021" y="2769429"/>
            <a:ext cx="7010400" cy="341630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TAC Ad Auction Game</a:t>
            </a:r>
            <a:endParaRPr lang="en-US" dirty="0"/>
          </a:p>
        </p:txBody>
      </p:sp>
      <p:sp>
        <p:nvSpPr>
          <p:cNvPr id="10" name="Subtitle 9"/>
          <p:cNvSpPr>
            <a:spLocks noGrp="1"/>
          </p:cNvSpPr>
          <p:nvPr>
            <p:ph type="subTitle" idx="1"/>
          </p:nvPr>
        </p:nvSpPr>
        <p:spPr/>
        <p:txBody>
          <a:bodyPr/>
          <a:lstStyle/>
          <a:p>
            <a:r>
              <a:rPr lang="en-US" smtClean="0"/>
              <a:t>coming Summer 2009</a:t>
            </a:r>
          </a:p>
          <a:p>
            <a:endParaRPr lang="en-US" dirty="0"/>
          </a:p>
        </p:txBody>
      </p:sp>
      <p:sp>
        <p:nvSpPr>
          <p:cNvPr id="4" name="Text Placeholder 3"/>
          <p:cNvSpPr>
            <a:spLocks noGrp="1"/>
          </p:cNvSpPr>
          <p:nvPr>
            <p:ph type="body" sz="quarter" idx="10"/>
          </p:nvPr>
        </p:nvSpPr>
        <p:spPr/>
        <p:txBody>
          <a:bodyPr/>
          <a:lstStyle/>
          <a:p>
            <a:r>
              <a:rPr lang="en-US" smtClean="0"/>
              <a:t>announcing</a:t>
            </a:r>
            <a:endParaRPr lang="en-US"/>
          </a:p>
        </p:txBody>
      </p:sp>
      <p:pic>
        <p:nvPicPr>
          <p:cNvPr id="6" name="Picture 5" descr="Ad_Auctions_Logo2.gif"/>
          <p:cNvPicPr>
            <a:picLocks noChangeAspect="1"/>
          </p:cNvPicPr>
          <p:nvPr/>
        </p:nvPicPr>
        <p:blipFill>
          <a:blip r:embed="rId3"/>
          <a:stretch>
            <a:fillRect/>
          </a:stretch>
        </p:blipFill>
        <p:spPr>
          <a:xfrm>
            <a:off x="6955888" y="3280824"/>
            <a:ext cx="4510550" cy="3414063"/>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smtClean="0"/>
              <a:t>A Trading Agent Competition</a:t>
            </a:r>
            <a:endParaRPr lang="en-US"/>
          </a:p>
        </p:txBody>
      </p:sp>
      <p:sp>
        <p:nvSpPr>
          <p:cNvPr id="348163" name="Rectangle 3"/>
          <p:cNvSpPr>
            <a:spLocks noGrp="1" noChangeArrowheads="1"/>
          </p:cNvSpPr>
          <p:nvPr>
            <p:ph type="body" sz="quarter" idx="10"/>
          </p:nvPr>
        </p:nvSpPr>
        <p:spPr>
          <a:xfrm>
            <a:off x="507868" y="1411552"/>
            <a:ext cx="11173090" cy="2948499"/>
          </a:xfrm>
        </p:spPr>
        <p:txBody>
          <a:bodyPr/>
          <a:lstStyle/>
          <a:p>
            <a:r>
              <a:rPr lang="en-US" dirty="0" smtClean="0"/>
              <a:t>An open invitation market game</a:t>
            </a:r>
          </a:p>
          <a:p>
            <a:r>
              <a:rPr lang="en-US" dirty="0" smtClean="0"/>
              <a:t>Why hold a competition?</a:t>
            </a:r>
          </a:p>
          <a:p>
            <a:pPr lvl="1"/>
            <a:r>
              <a:rPr lang="en-US" dirty="0" smtClean="0"/>
              <a:t>Do research on trading agents, but get </a:t>
            </a:r>
            <a:r>
              <a:rPr lang="en-US" b="1" dirty="0" smtClean="0">
                <a:solidFill>
                  <a:schemeClr val="accent2">
                    <a:lumMod val="75000"/>
                  </a:schemeClr>
                </a:solidFill>
              </a:rPr>
              <a:t>others</a:t>
            </a:r>
            <a:r>
              <a:rPr lang="en-US" dirty="0" smtClean="0"/>
              <a:t> to write the agents</a:t>
            </a:r>
          </a:p>
          <a:p>
            <a:pPr lvl="1"/>
            <a:r>
              <a:rPr lang="en-US" dirty="0" smtClean="0"/>
              <a:t>Focus effort on common problem</a:t>
            </a:r>
          </a:p>
          <a:p>
            <a:pPr lvl="1"/>
            <a:r>
              <a:rPr lang="en-US" dirty="0" smtClean="0"/>
              <a:t>Measure progress as experience accumulates</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smtClean="0"/>
              <a:t>Trading Agent Competition (TAC)</a:t>
            </a:r>
            <a:endParaRPr lang="en-US"/>
          </a:p>
        </p:txBody>
      </p:sp>
      <p:sp>
        <p:nvSpPr>
          <p:cNvPr id="447491" name="Rectangle 3"/>
          <p:cNvSpPr>
            <a:spLocks noGrp="1" noChangeArrowheads="1"/>
          </p:cNvSpPr>
          <p:nvPr>
            <p:ph type="body" sz="quarter" idx="10"/>
          </p:nvPr>
        </p:nvSpPr>
        <p:spPr>
          <a:xfrm>
            <a:off x="507868" y="1411552"/>
            <a:ext cx="11173090" cy="4979825"/>
          </a:xfrm>
        </p:spPr>
        <p:txBody>
          <a:bodyPr/>
          <a:lstStyle/>
          <a:p>
            <a:r>
              <a:rPr lang="en-US" dirty="0" smtClean="0"/>
              <a:t>Open-invitation int’l tournaments, featuring market games</a:t>
            </a:r>
          </a:p>
          <a:p>
            <a:r>
              <a:rPr lang="en-US" dirty="0" smtClean="0"/>
              <a:t>18-43 entrants/year, worldwide</a:t>
            </a:r>
          </a:p>
          <a:p>
            <a:r>
              <a:rPr lang="en-US" dirty="0" smtClean="0"/>
              <a:t>Travel-shopping scenario (2000–06)</a:t>
            </a:r>
          </a:p>
          <a:p>
            <a:pPr lvl="1"/>
            <a:r>
              <a:rPr lang="en-US" dirty="0" smtClean="0"/>
              <a:t>Designed at U Michigan</a:t>
            </a:r>
          </a:p>
          <a:p>
            <a:pPr lvl="1"/>
            <a:r>
              <a:rPr lang="en-US" dirty="0" smtClean="0"/>
              <a:t>Focus: interdependent markets, multiple market types</a:t>
            </a:r>
          </a:p>
          <a:p>
            <a:r>
              <a:rPr lang="en-US" dirty="0" smtClean="0"/>
              <a:t>Supply Chain Mgmt (SCM) game (2003–)</a:t>
            </a:r>
          </a:p>
          <a:p>
            <a:pPr lvl="1"/>
            <a:r>
              <a:rPr lang="en-US" dirty="0" smtClean="0"/>
              <a:t>Designed at CMU, SICS</a:t>
            </a:r>
          </a:p>
          <a:p>
            <a:pPr lvl="1"/>
            <a:r>
              <a:rPr lang="en-US" dirty="0" smtClean="0"/>
              <a:t>Focus:  Multi-tier </a:t>
            </a:r>
            <a:r>
              <a:rPr lang="en-US" dirty="0" err="1" smtClean="0"/>
              <a:t>mult-iattribute</a:t>
            </a:r>
            <a:r>
              <a:rPr lang="en-US" dirty="0" smtClean="0"/>
              <a:t> negotiation, </a:t>
            </a:r>
            <a:r>
              <a:rPr lang="en-US" dirty="0" err="1" smtClean="0"/>
              <a:t>intertemporal</a:t>
            </a:r>
            <a:endParaRPr lang="en-US" dirty="0" smtClean="0"/>
          </a:p>
          <a:p>
            <a:r>
              <a:rPr lang="en-US" dirty="0" smtClean="0"/>
              <a:t>CAT Market Design Game (2007–)</a:t>
            </a:r>
          </a:p>
          <a:p>
            <a:pPr lvl="1"/>
            <a:r>
              <a:rPr lang="en-US" dirty="0" smtClean="0"/>
              <a:t>Designed at U Liverpool, U Southampton, Brooklyn College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dirty="0" smtClean="0"/>
              <a:t>TAC Travel:  The Book</a:t>
            </a:r>
            <a:endParaRPr lang="en-US" dirty="0"/>
          </a:p>
        </p:txBody>
      </p:sp>
      <p:sp>
        <p:nvSpPr>
          <p:cNvPr id="495619" name="Rectangle 3"/>
          <p:cNvSpPr>
            <a:spLocks noChangeArrowheads="1"/>
          </p:cNvSpPr>
          <p:nvPr/>
        </p:nvSpPr>
        <p:spPr bwMode="auto">
          <a:xfrm>
            <a:off x="4164516" y="2362200"/>
            <a:ext cx="7116497" cy="2000548"/>
          </a:xfrm>
          <a:prstGeom prst="rect">
            <a:avLst/>
          </a:prstGeom>
          <a:noFill/>
          <a:ln w="9525">
            <a:noFill/>
            <a:miter lim="800000"/>
            <a:headEnd/>
            <a:tailEnd/>
          </a:ln>
        </p:spPr>
        <p:txBody>
          <a:bodyPr>
            <a:prstTxWarp prst="textNoShape">
              <a:avLst/>
            </a:prstTxWarp>
            <a:spAutoFit/>
          </a:bodyPr>
          <a:lstStyle/>
          <a:p>
            <a:r>
              <a:rPr lang="en-US" sz="3200" dirty="0">
                <a:solidFill>
                  <a:srgbClr val="000000"/>
                </a:solidFill>
                <a:latin typeface="+mn-lt"/>
              </a:rPr>
              <a:t>Autonomous Bidding Agents</a:t>
            </a:r>
          </a:p>
          <a:p>
            <a:r>
              <a:rPr lang="en-US" sz="2800" dirty="0">
                <a:solidFill>
                  <a:schemeClr val="accent2"/>
                </a:solidFill>
                <a:latin typeface="+mn-lt"/>
              </a:rPr>
              <a:t>Strategies and Lessons from the Trading Agent Competition</a:t>
            </a:r>
          </a:p>
          <a:p>
            <a:endParaRPr lang="en-US" dirty="0"/>
          </a:p>
          <a:p>
            <a:r>
              <a:rPr lang="en-US" dirty="0"/>
              <a:t>Michael P. Wellman, Amy Greenwald, and Peter Stone</a:t>
            </a:r>
          </a:p>
        </p:txBody>
      </p:sp>
      <p:sp>
        <p:nvSpPr>
          <p:cNvPr id="6" name="Rectangle 4"/>
          <p:cNvSpPr>
            <a:spLocks noChangeArrowheads="1"/>
          </p:cNvSpPr>
          <p:nvPr/>
        </p:nvSpPr>
        <p:spPr bwMode="auto">
          <a:xfrm>
            <a:off x="795717" y="5380630"/>
            <a:ext cx="2576154" cy="400110"/>
          </a:xfrm>
          <a:prstGeom prst="rect">
            <a:avLst/>
          </a:prstGeom>
          <a:noFill/>
          <a:ln w="9525">
            <a:noFill/>
            <a:miter lim="800000"/>
            <a:headEnd/>
            <a:tailEnd/>
          </a:ln>
        </p:spPr>
        <p:txBody>
          <a:bodyPr wrap="none">
            <a:prstTxWarp prst="textNoShape">
              <a:avLst/>
            </a:prstTxWarp>
            <a:spAutoFit/>
          </a:bodyPr>
          <a:lstStyle/>
          <a:p>
            <a:r>
              <a:rPr lang="en-US" sz="2000" dirty="0">
                <a:solidFill>
                  <a:schemeClr val="bg1"/>
                </a:solidFill>
                <a:latin typeface="+mn-lt"/>
              </a:rPr>
              <a:t>(MIT Press, July 2007)</a:t>
            </a:r>
          </a:p>
        </p:txBody>
      </p:sp>
      <p:pic>
        <p:nvPicPr>
          <p:cNvPr id="7" name="Picture 5"/>
          <p:cNvPicPr>
            <a:picLocks noChangeAspect="1" noChangeArrowheads="1"/>
          </p:cNvPicPr>
          <p:nvPr/>
        </p:nvPicPr>
        <p:blipFill>
          <a:blip r:embed="rId3"/>
          <a:srcRect/>
          <a:stretch>
            <a:fillRect/>
          </a:stretch>
        </p:blipFill>
        <p:spPr bwMode="auto">
          <a:xfrm>
            <a:off x="645840" y="1652327"/>
            <a:ext cx="2486569" cy="35972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mtClean="0"/>
              <a:t>TAC/SCM Configuration</a:t>
            </a:r>
            <a:endParaRPr lang="en-US"/>
          </a:p>
        </p:txBody>
      </p:sp>
      <p:grpSp>
        <p:nvGrpSpPr>
          <p:cNvPr id="2" name="Group 3"/>
          <p:cNvGrpSpPr>
            <a:grpSpLocks/>
          </p:cNvGrpSpPr>
          <p:nvPr/>
        </p:nvGrpSpPr>
        <p:grpSpPr bwMode="auto">
          <a:xfrm>
            <a:off x="1523602" y="1425578"/>
            <a:ext cx="1669615" cy="4954590"/>
            <a:chOff x="1014" y="898"/>
            <a:chExt cx="789" cy="3121"/>
          </a:xfrm>
        </p:grpSpPr>
        <p:sp>
          <p:nvSpPr>
            <p:cNvPr id="464900" name="Rectangle 4"/>
            <p:cNvSpPr>
              <a:spLocks noChangeArrowheads="1"/>
            </p:cNvSpPr>
            <p:nvPr/>
          </p:nvSpPr>
          <p:spPr bwMode="auto">
            <a:xfrm>
              <a:off x="1179" y="1259"/>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01" name="Rectangle 5"/>
            <p:cNvSpPr>
              <a:spLocks noChangeArrowheads="1"/>
            </p:cNvSpPr>
            <p:nvPr/>
          </p:nvSpPr>
          <p:spPr bwMode="auto">
            <a:xfrm>
              <a:off x="1363" y="1307"/>
              <a:ext cx="242"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dirty="0" err="1">
                  <a:solidFill>
                    <a:srgbClr val="46456B"/>
                  </a:solidFill>
                  <a:latin typeface="+mn-lt"/>
                </a:rPr>
                <a:t>Pintel</a:t>
              </a:r>
              <a:endParaRPr lang="en-US" sz="3600" dirty="0">
                <a:solidFill>
                  <a:srgbClr val="46456B"/>
                </a:solidFill>
                <a:latin typeface="+mn-lt"/>
              </a:endParaRPr>
            </a:p>
          </p:txBody>
        </p:sp>
        <p:sp>
          <p:nvSpPr>
            <p:cNvPr id="464902" name="Rectangle 6"/>
            <p:cNvSpPr>
              <a:spLocks noChangeArrowheads="1"/>
            </p:cNvSpPr>
            <p:nvPr/>
          </p:nvSpPr>
          <p:spPr bwMode="auto">
            <a:xfrm>
              <a:off x="1179" y="1595"/>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03" name="Rectangle 7"/>
            <p:cNvSpPr>
              <a:spLocks noChangeArrowheads="1"/>
            </p:cNvSpPr>
            <p:nvPr/>
          </p:nvSpPr>
          <p:spPr bwMode="auto">
            <a:xfrm>
              <a:off x="1386" y="1635"/>
              <a:ext cx="183"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IMD</a:t>
              </a:r>
              <a:endParaRPr lang="en-US" sz="3600">
                <a:solidFill>
                  <a:srgbClr val="46456B"/>
                </a:solidFill>
                <a:latin typeface="+mn-lt"/>
              </a:endParaRPr>
            </a:p>
          </p:txBody>
        </p:sp>
        <p:sp>
          <p:nvSpPr>
            <p:cNvPr id="464904" name="Rectangle 8"/>
            <p:cNvSpPr>
              <a:spLocks noChangeArrowheads="1"/>
            </p:cNvSpPr>
            <p:nvPr/>
          </p:nvSpPr>
          <p:spPr bwMode="auto">
            <a:xfrm>
              <a:off x="1179" y="1931"/>
              <a:ext cx="624" cy="200"/>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05" name="Rectangle 9"/>
            <p:cNvSpPr>
              <a:spLocks noChangeArrowheads="1"/>
            </p:cNvSpPr>
            <p:nvPr/>
          </p:nvSpPr>
          <p:spPr bwMode="auto">
            <a:xfrm>
              <a:off x="1354" y="1971"/>
              <a:ext cx="239"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Basus</a:t>
              </a:r>
              <a:endParaRPr lang="en-US" sz="3600">
                <a:solidFill>
                  <a:srgbClr val="46456B"/>
                </a:solidFill>
                <a:latin typeface="+mn-lt"/>
              </a:endParaRPr>
            </a:p>
          </p:txBody>
        </p:sp>
        <p:sp>
          <p:nvSpPr>
            <p:cNvPr id="464906" name="Rectangle 10"/>
            <p:cNvSpPr>
              <a:spLocks noChangeArrowheads="1"/>
            </p:cNvSpPr>
            <p:nvPr/>
          </p:nvSpPr>
          <p:spPr bwMode="auto">
            <a:xfrm>
              <a:off x="1179" y="2291"/>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07" name="Rectangle 11"/>
            <p:cNvSpPr>
              <a:spLocks noChangeArrowheads="1"/>
            </p:cNvSpPr>
            <p:nvPr/>
          </p:nvSpPr>
          <p:spPr bwMode="auto">
            <a:xfrm>
              <a:off x="1266" y="2331"/>
              <a:ext cx="432"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Macrostar</a:t>
              </a:r>
              <a:endParaRPr lang="en-US" sz="3600">
                <a:solidFill>
                  <a:srgbClr val="46456B"/>
                </a:solidFill>
                <a:latin typeface="+mn-lt"/>
              </a:endParaRPr>
            </a:p>
          </p:txBody>
        </p:sp>
        <p:sp>
          <p:nvSpPr>
            <p:cNvPr id="464908" name="Rectangle 12"/>
            <p:cNvSpPr>
              <a:spLocks noChangeArrowheads="1"/>
            </p:cNvSpPr>
            <p:nvPr/>
          </p:nvSpPr>
          <p:spPr bwMode="auto">
            <a:xfrm>
              <a:off x="1179" y="2643"/>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09" name="Rectangle 13"/>
            <p:cNvSpPr>
              <a:spLocks noChangeArrowheads="1"/>
            </p:cNvSpPr>
            <p:nvPr/>
          </p:nvSpPr>
          <p:spPr bwMode="auto">
            <a:xfrm>
              <a:off x="1403" y="2691"/>
              <a:ext cx="177"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Mec</a:t>
              </a:r>
              <a:endParaRPr lang="en-US" sz="3600">
                <a:solidFill>
                  <a:srgbClr val="46456B"/>
                </a:solidFill>
                <a:latin typeface="+mn-lt"/>
              </a:endParaRPr>
            </a:p>
          </p:txBody>
        </p:sp>
        <p:sp>
          <p:nvSpPr>
            <p:cNvPr id="464910" name="Rectangle 14"/>
            <p:cNvSpPr>
              <a:spLocks noChangeArrowheads="1"/>
            </p:cNvSpPr>
            <p:nvPr/>
          </p:nvSpPr>
          <p:spPr bwMode="auto">
            <a:xfrm>
              <a:off x="1179" y="3011"/>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11" name="Rectangle 15"/>
            <p:cNvSpPr>
              <a:spLocks noChangeArrowheads="1"/>
            </p:cNvSpPr>
            <p:nvPr/>
          </p:nvSpPr>
          <p:spPr bwMode="auto">
            <a:xfrm>
              <a:off x="1251" y="3051"/>
              <a:ext cx="455"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Queenmax</a:t>
              </a:r>
              <a:endParaRPr lang="en-US" sz="3600">
                <a:solidFill>
                  <a:srgbClr val="46456B"/>
                </a:solidFill>
                <a:latin typeface="+mn-lt"/>
              </a:endParaRPr>
            </a:p>
          </p:txBody>
        </p:sp>
        <p:sp>
          <p:nvSpPr>
            <p:cNvPr id="464912" name="Rectangle 16"/>
            <p:cNvSpPr>
              <a:spLocks noChangeArrowheads="1"/>
            </p:cNvSpPr>
            <p:nvPr/>
          </p:nvSpPr>
          <p:spPr bwMode="auto">
            <a:xfrm>
              <a:off x="1179" y="3379"/>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13" name="Rectangle 17"/>
            <p:cNvSpPr>
              <a:spLocks noChangeArrowheads="1"/>
            </p:cNvSpPr>
            <p:nvPr/>
          </p:nvSpPr>
          <p:spPr bwMode="auto">
            <a:xfrm>
              <a:off x="1179" y="3723"/>
              <a:ext cx="624" cy="208"/>
            </a:xfrm>
            <a:prstGeom prst="rect">
              <a:avLst/>
            </a:prstGeom>
            <a:noFill/>
            <a:ln w="12700">
              <a:solidFill>
                <a:srgbClr val="000000"/>
              </a:solidFill>
              <a:miter lim="800000"/>
              <a:headEnd/>
              <a:tailEnd/>
            </a:ln>
          </p:spPr>
          <p:txBody>
            <a:bodyPr>
              <a:prstTxWarp prst="textNoShape">
                <a:avLst/>
              </a:prstTxWarp>
            </a:bodyPr>
            <a:lstStyle/>
            <a:p>
              <a:endParaRPr lang="en-US" sz="2000">
                <a:latin typeface="+mn-lt"/>
              </a:endParaRPr>
            </a:p>
          </p:txBody>
        </p:sp>
        <p:sp>
          <p:nvSpPr>
            <p:cNvPr id="464914" name="Rectangle 18"/>
            <p:cNvSpPr>
              <a:spLocks noChangeArrowheads="1"/>
            </p:cNvSpPr>
            <p:nvPr/>
          </p:nvSpPr>
          <p:spPr bwMode="auto">
            <a:xfrm>
              <a:off x="1265" y="3403"/>
              <a:ext cx="444"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Watergate</a:t>
              </a:r>
              <a:endParaRPr lang="en-US" sz="3600">
                <a:solidFill>
                  <a:srgbClr val="46456B"/>
                </a:solidFill>
                <a:latin typeface="+mn-lt"/>
              </a:endParaRPr>
            </a:p>
          </p:txBody>
        </p:sp>
        <p:sp>
          <p:nvSpPr>
            <p:cNvPr id="464915" name="Rectangle 19"/>
            <p:cNvSpPr>
              <a:spLocks noChangeArrowheads="1"/>
            </p:cNvSpPr>
            <p:nvPr/>
          </p:nvSpPr>
          <p:spPr bwMode="auto">
            <a:xfrm>
              <a:off x="1339" y="3755"/>
              <a:ext cx="283"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a:solidFill>
                    <a:srgbClr val="46456B"/>
                  </a:solidFill>
                  <a:latin typeface="+mn-lt"/>
                </a:rPr>
                <a:t>Mintor</a:t>
              </a:r>
              <a:endParaRPr lang="en-US" sz="3600">
                <a:solidFill>
                  <a:srgbClr val="46456B"/>
                </a:solidFill>
                <a:latin typeface="+mn-lt"/>
              </a:endParaRPr>
            </a:p>
          </p:txBody>
        </p:sp>
        <p:sp>
          <p:nvSpPr>
            <p:cNvPr id="464916" name="Rectangle 20"/>
            <p:cNvSpPr>
              <a:spLocks noChangeArrowheads="1"/>
            </p:cNvSpPr>
            <p:nvPr/>
          </p:nvSpPr>
          <p:spPr bwMode="auto">
            <a:xfrm rot="16200000">
              <a:off x="896" y="1462"/>
              <a:ext cx="352" cy="116"/>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en-US" sz="1600">
                  <a:solidFill>
                    <a:schemeClr val="bg2"/>
                  </a:solidFill>
                  <a:latin typeface="+mn-lt"/>
                </a:rPr>
                <a:t>CPU</a:t>
              </a:r>
              <a:endParaRPr lang="en-US" sz="3600">
                <a:solidFill>
                  <a:schemeClr val="bg2"/>
                </a:solidFill>
                <a:latin typeface="+mn-lt"/>
              </a:endParaRPr>
            </a:p>
          </p:txBody>
        </p:sp>
        <p:sp>
          <p:nvSpPr>
            <p:cNvPr id="464917" name="Rectangle 21"/>
            <p:cNvSpPr>
              <a:spLocks noChangeArrowheads="1"/>
            </p:cNvSpPr>
            <p:nvPr/>
          </p:nvSpPr>
          <p:spPr bwMode="auto">
            <a:xfrm rot="16200000">
              <a:off x="703" y="2178"/>
              <a:ext cx="737" cy="116"/>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en-US" sz="1600" dirty="0">
                  <a:solidFill>
                    <a:schemeClr val="bg2"/>
                  </a:solidFill>
                  <a:latin typeface="+mn-lt"/>
                </a:rPr>
                <a:t>Motherboard</a:t>
              </a:r>
              <a:endParaRPr lang="en-US" sz="3600" dirty="0">
                <a:solidFill>
                  <a:schemeClr val="bg2"/>
                </a:solidFill>
                <a:latin typeface="+mn-lt"/>
              </a:endParaRPr>
            </a:p>
          </p:txBody>
        </p:sp>
        <p:sp>
          <p:nvSpPr>
            <p:cNvPr id="464918" name="Rectangle 22"/>
            <p:cNvSpPr>
              <a:spLocks noChangeArrowheads="1"/>
            </p:cNvSpPr>
            <p:nvPr/>
          </p:nvSpPr>
          <p:spPr bwMode="auto">
            <a:xfrm rot="16200000">
              <a:off x="703" y="2856"/>
              <a:ext cx="737" cy="116"/>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en-US" sz="1600">
                  <a:solidFill>
                    <a:schemeClr val="bg2"/>
                  </a:solidFill>
                  <a:latin typeface="+mn-lt"/>
                </a:rPr>
                <a:t>Memory</a:t>
              </a:r>
              <a:endParaRPr lang="en-US" sz="3600">
                <a:solidFill>
                  <a:schemeClr val="bg2"/>
                </a:solidFill>
                <a:latin typeface="+mn-lt"/>
              </a:endParaRPr>
            </a:p>
          </p:txBody>
        </p:sp>
        <p:sp>
          <p:nvSpPr>
            <p:cNvPr id="464919" name="Rectangle 23"/>
            <p:cNvSpPr>
              <a:spLocks noChangeArrowheads="1"/>
            </p:cNvSpPr>
            <p:nvPr/>
          </p:nvSpPr>
          <p:spPr bwMode="auto">
            <a:xfrm rot="16200000">
              <a:off x="711" y="3593"/>
              <a:ext cx="737" cy="116"/>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en-US" sz="1600">
                  <a:solidFill>
                    <a:schemeClr val="bg2"/>
                  </a:solidFill>
                  <a:latin typeface="+mn-lt"/>
                </a:rPr>
                <a:t>Hard Disk</a:t>
              </a:r>
              <a:endParaRPr lang="en-US" sz="3600">
                <a:solidFill>
                  <a:schemeClr val="bg2"/>
                </a:solidFill>
                <a:latin typeface="+mn-lt"/>
              </a:endParaRPr>
            </a:p>
          </p:txBody>
        </p:sp>
        <p:sp>
          <p:nvSpPr>
            <p:cNvPr id="464920" name="Rectangle 24"/>
            <p:cNvSpPr>
              <a:spLocks noChangeArrowheads="1"/>
            </p:cNvSpPr>
            <p:nvPr/>
          </p:nvSpPr>
          <p:spPr bwMode="auto">
            <a:xfrm>
              <a:off x="1187" y="898"/>
              <a:ext cx="610" cy="407"/>
            </a:xfrm>
            <a:prstGeom prst="rect">
              <a:avLst/>
            </a:prstGeom>
            <a:noFill/>
            <a:ln w="12700" cap="sq">
              <a:noFill/>
              <a:miter lim="800000"/>
              <a:headEnd/>
              <a:tailEnd/>
            </a:ln>
            <a:effectLst/>
          </p:spPr>
          <p:txBody>
            <a:bodyPr wrap="square">
              <a:prstTxWarp prst="textNoShape">
                <a:avLst/>
              </a:prstTxWarp>
              <a:spAutoFit/>
            </a:bodyPr>
            <a:lstStyle/>
            <a:p>
              <a:pPr algn="ctr">
                <a:spcBef>
                  <a:spcPct val="50000"/>
                </a:spcBef>
              </a:pPr>
              <a:r>
                <a:rPr lang="en-US" dirty="0">
                  <a:solidFill>
                    <a:srgbClr val="46456B"/>
                  </a:solidFill>
                  <a:latin typeface="+mn-lt"/>
                </a:rPr>
                <a:t>suppliers</a:t>
              </a:r>
              <a:endParaRPr lang="en-US" sz="3600" dirty="0">
                <a:solidFill>
                  <a:srgbClr val="46456B"/>
                </a:solidFill>
                <a:latin typeface="+mn-lt"/>
              </a:endParaRPr>
            </a:p>
          </p:txBody>
        </p:sp>
      </p:grpSp>
      <p:sp>
        <p:nvSpPr>
          <p:cNvPr id="464924" name="Rectangle 28"/>
          <p:cNvSpPr>
            <a:spLocks noChangeArrowheads="1"/>
          </p:cNvSpPr>
          <p:nvPr/>
        </p:nvSpPr>
        <p:spPr bwMode="auto">
          <a:xfrm>
            <a:off x="5593938" y="2103410"/>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dirty="0">
                <a:solidFill>
                  <a:schemeClr val="tx1"/>
                </a:solidFill>
              </a:rPr>
              <a:t>Manufacturer 1</a:t>
            </a:r>
          </a:p>
        </p:txBody>
      </p:sp>
      <p:sp>
        <p:nvSpPr>
          <p:cNvPr id="464926" name="Rectangle 30"/>
          <p:cNvSpPr>
            <a:spLocks noChangeArrowheads="1"/>
          </p:cNvSpPr>
          <p:nvPr/>
        </p:nvSpPr>
        <p:spPr bwMode="auto">
          <a:xfrm>
            <a:off x="5589706" y="2811435"/>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a:solidFill>
                  <a:schemeClr val="tx1"/>
                </a:solidFill>
              </a:rPr>
              <a:t>Manufacturer 2</a:t>
            </a:r>
          </a:p>
        </p:txBody>
      </p:sp>
      <p:sp>
        <p:nvSpPr>
          <p:cNvPr id="464928" name="Rectangle 32"/>
          <p:cNvSpPr>
            <a:spLocks noChangeArrowheads="1"/>
          </p:cNvSpPr>
          <p:nvPr/>
        </p:nvSpPr>
        <p:spPr bwMode="auto">
          <a:xfrm>
            <a:off x="5589706" y="3522635"/>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a:solidFill>
                  <a:schemeClr val="tx1"/>
                </a:solidFill>
              </a:rPr>
              <a:t>Manufacturer 3</a:t>
            </a:r>
          </a:p>
        </p:txBody>
      </p:sp>
      <p:sp>
        <p:nvSpPr>
          <p:cNvPr id="464930" name="Rectangle 34"/>
          <p:cNvSpPr>
            <a:spLocks noChangeArrowheads="1"/>
          </p:cNvSpPr>
          <p:nvPr/>
        </p:nvSpPr>
        <p:spPr bwMode="auto">
          <a:xfrm>
            <a:off x="5589706" y="4237010"/>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a:solidFill>
                  <a:schemeClr val="tx1"/>
                </a:solidFill>
              </a:rPr>
              <a:t>Manufacturer 4</a:t>
            </a:r>
          </a:p>
        </p:txBody>
      </p:sp>
      <p:sp>
        <p:nvSpPr>
          <p:cNvPr id="464932" name="Rectangle 36"/>
          <p:cNvSpPr>
            <a:spLocks noChangeArrowheads="1"/>
          </p:cNvSpPr>
          <p:nvPr/>
        </p:nvSpPr>
        <p:spPr bwMode="auto">
          <a:xfrm>
            <a:off x="5589706" y="4927573"/>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a:solidFill>
                  <a:schemeClr val="tx1"/>
                </a:solidFill>
              </a:rPr>
              <a:t>Manufacturer 5</a:t>
            </a:r>
          </a:p>
        </p:txBody>
      </p:sp>
      <p:sp>
        <p:nvSpPr>
          <p:cNvPr id="464934" name="Rectangle 38"/>
          <p:cNvSpPr>
            <a:spLocks noChangeArrowheads="1"/>
          </p:cNvSpPr>
          <p:nvPr/>
        </p:nvSpPr>
        <p:spPr bwMode="auto">
          <a:xfrm>
            <a:off x="5587590" y="5634010"/>
            <a:ext cx="1736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prstTxWarp prst="textNoShape">
              <a:avLst/>
            </a:prstTxWarp>
            <a:spAutoFit/>
          </a:bodyPr>
          <a:lstStyle/>
          <a:p>
            <a:pPr algn="ctr">
              <a:spcBef>
                <a:spcPct val="50000"/>
              </a:spcBef>
            </a:pPr>
            <a:r>
              <a:rPr lang="en-US" dirty="0">
                <a:solidFill>
                  <a:schemeClr val="tx1"/>
                </a:solidFill>
              </a:rPr>
              <a:t>Manufacturer 6</a:t>
            </a:r>
          </a:p>
        </p:txBody>
      </p:sp>
      <p:sp>
        <p:nvSpPr>
          <p:cNvPr id="464935" name="Rectangle 39"/>
          <p:cNvSpPr>
            <a:spLocks noChangeArrowheads="1"/>
          </p:cNvSpPr>
          <p:nvPr/>
        </p:nvSpPr>
        <p:spPr bwMode="auto">
          <a:xfrm>
            <a:off x="5286056" y="1693863"/>
            <a:ext cx="2302334" cy="369332"/>
          </a:xfrm>
          <a:prstGeom prst="rect">
            <a:avLst/>
          </a:prstGeom>
          <a:noFill/>
          <a:ln w="12700">
            <a:noFill/>
            <a:miter lim="800000"/>
            <a:headEnd/>
            <a:tailEnd/>
          </a:ln>
          <a:effectLst/>
        </p:spPr>
        <p:txBody>
          <a:bodyPr anchor="ctr">
            <a:prstTxWarp prst="textNoShape">
              <a:avLst/>
            </a:prstTxWarp>
            <a:spAutoFit/>
          </a:bodyPr>
          <a:lstStyle/>
          <a:p>
            <a:endParaRPr lang="en-US">
              <a:latin typeface="+mn-lt"/>
            </a:endParaRPr>
          </a:p>
        </p:txBody>
      </p:sp>
      <p:grpSp>
        <p:nvGrpSpPr>
          <p:cNvPr id="4" name="Group 41"/>
          <p:cNvGrpSpPr>
            <a:grpSpLocks/>
          </p:cNvGrpSpPr>
          <p:nvPr/>
        </p:nvGrpSpPr>
        <p:grpSpPr bwMode="auto">
          <a:xfrm>
            <a:off x="9374391" y="3578792"/>
            <a:ext cx="1540532" cy="622300"/>
            <a:chOff x="4592" y="2225"/>
            <a:chExt cx="728" cy="392"/>
          </a:xfrm>
        </p:grpSpPr>
        <p:sp>
          <p:nvSpPr>
            <p:cNvPr id="464938" name="Rectangle 42"/>
            <p:cNvSpPr>
              <a:spLocks noChangeArrowheads="1"/>
            </p:cNvSpPr>
            <p:nvPr/>
          </p:nvSpPr>
          <p:spPr bwMode="auto">
            <a:xfrm>
              <a:off x="4592" y="2225"/>
              <a:ext cx="728" cy="392"/>
            </a:xfrm>
            <a:prstGeom prst="rect">
              <a:avLst/>
            </a:prstGeom>
            <a:noFill/>
            <a:ln w="12700">
              <a:solidFill>
                <a:srgbClr val="000000"/>
              </a:solidFill>
              <a:miter lim="800000"/>
              <a:headEnd/>
              <a:tailEnd/>
            </a:ln>
          </p:spPr>
          <p:txBody>
            <a:bodyPr>
              <a:prstTxWarp prst="textNoShape">
                <a:avLst/>
              </a:prstTxWarp>
            </a:bodyPr>
            <a:lstStyle/>
            <a:p>
              <a:endParaRPr lang="en-US">
                <a:latin typeface="+mn-lt"/>
              </a:endParaRPr>
            </a:p>
          </p:txBody>
        </p:sp>
        <p:sp>
          <p:nvSpPr>
            <p:cNvPr id="464939" name="Rectangle 43"/>
            <p:cNvSpPr>
              <a:spLocks noChangeArrowheads="1"/>
            </p:cNvSpPr>
            <p:nvPr/>
          </p:nvSpPr>
          <p:spPr bwMode="auto">
            <a:xfrm>
              <a:off x="4686" y="2337"/>
              <a:ext cx="431" cy="174"/>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800">
                  <a:solidFill>
                    <a:srgbClr val="46456B"/>
                  </a:solidFill>
                  <a:latin typeface="+mn-lt"/>
                </a:rPr>
                <a:t>customer</a:t>
              </a:r>
              <a:endParaRPr lang="en-US" sz="3200">
                <a:solidFill>
                  <a:srgbClr val="46456B"/>
                </a:solidFill>
                <a:latin typeface="+mn-lt"/>
              </a:endParaRPr>
            </a:p>
          </p:txBody>
        </p:sp>
      </p:grpSp>
      <p:sp>
        <p:nvSpPr>
          <p:cNvPr id="464941" name="Line 45"/>
          <p:cNvSpPr>
            <a:spLocks noChangeShapeType="1"/>
          </p:cNvSpPr>
          <p:nvPr/>
        </p:nvSpPr>
        <p:spPr bwMode="auto">
          <a:xfrm flipH="1">
            <a:off x="3897884" y="3065464"/>
            <a:ext cx="1151167" cy="0"/>
          </a:xfrm>
          <a:prstGeom prst="line">
            <a:avLst/>
          </a:prstGeom>
          <a:noFill/>
          <a:ln w="38100" cap="sq">
            <a:solidFill>
              <a:srgbClr val="993300"/>
            </a:solidFill>
            <a:miter lim="800000"/>
            <a:headEnd/>
            <a:tailEnd type="triangle" w="med" len="med"/>
          </a:ln>
          <a:effectLst/>
        </p:spPr>
        <p:txBody>
          <a:bodyPr anchor="ctr">
            <a:prstTxWarp prst="textNoShape">
              <a:avLst/>
            </a:prstTxWarp>
            <a:spAutoFit/>
          </a:bodyPr>
          <a:lstStyle/>
          <a:p>
            <a:pPr algn="ctr"/>
            <a:endParaRPr lang="en-US" sz="2000">
              <a:latin typeface="+mn-lt"/>
            </a:endParaRPr>
          </a:p>
        </p:txBody>
      </p:sp>
      <p:sp>
        <p:nvSpPr>
          <p:cNvPr id="464942" name="Rectangle 46"/>
          <p:cNvSpPr>
            <a:spLocks noChangeArrowheads="1"/>
          </p:cNvSpPr>
          <p:nvPr/>
        </p:nvSpPr>
        <p:spPr bwMode="auto">
          <a:xfrm>
            <a:off x="3821704" y="2503971"/>
            <a:ext cx="1447423" cy="584776"/>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dirty="0">
                <a:solidFill>
                  <a:srgbClr val="8D361B"/>
                </a:solidFill>
                <a:latin typeface="+mn-lt"/>
              </a:rPr>
              <a:t>component </a:t>
            </a:r>
            <a:r>
              <a:rPr lang="en-US" sz="1600" dirty="0" err="1" smtClean="0">
                <a:solidFill>
                  <a:srgbClr val="8D361B"/>
                </a:solidFill>
                <a:latin typeface="+mn-lt"/>
              </a:rPr>
              <a:t>RFQs</a:t>
            </a:r>
            <a:endParaRPr lang="en-US" sz="1600" dirty="0">
              <a:solidFill>
                <a:srgbClr val="8D361B"/>
              </a:solidFill>
              <a:latin typeface="+mn-lt"/>
            </a:endParaRPr>
          </a:p>
        </p:txBody>
      </p:sp>
      <p:sp>
        <p:nvSpPr>
          <p:cNvPr id="464944" name="Line 48"/>
          <p:cNvSpPr>
            <a:spLocks noChangeShapeType="1"/>
          </p:cNvSpPr>
          <p:nvPr/>
        </p:nvSpPr>
        <p:spPr bwMode="auto">
          <a:xfrm flipH="1">
            <a:off x="3948671" y="4065589"/>
            <a:ext cx="1151167" cy="0"/>
          </a:xfrm>
          <a:prstGeom prst="line">
            <a:avLst/>
          </a:prstGeom>
          <a:noFill/>
          <a:ln w="38100" cap="sq">
            <a:solidFill>
              <a:srgbClr val="333399"/>
            </a:solidFill>
            <a:miter lim="800000"/>
            <a:headEnd type="triangle" w="med" len="med"/>
            <a:tailEnd/>
          </a:ln>
          <a:effectLst/>
        </p:spPr>
        <p:txBody>
          <a:bodyPr anchor="ctr">
            <a:prstTxWarp prst="textNoShape">
              <a:avLst/>
            </a:prstTxWarp>
            <a:spAutoFit/>
          </a:bodyPr>
          <a:lstStyle/>
          <a:p>
            <a:pPr algn="ctr"/>
            <a:endParaRPr lang="en-US" sz="2000">
              <a:latin typeface="+mn-lt"/>
            </a:endParaRPr>
          </a:p>
        </p:txBody>
      </p:sp>
      <p:sp>
        <p:nvSpPr>
          <p:cNvPr id="464945" name="Rectangle 49"/>
          <p:cNvSpPr>
            <a:spLocks noChangeArrowheads="1"/>
          </p:cNvSpPr>
          <p:nvPr/>
        </p:nvSpPr>
        <p:spPr bwMode="auto">
          <a:xfrm>
            <a:off x="3762453" y="3539509"/>
            <a:ext cx="1447423" cy="338554"/>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dirty="0">
                <a:solidFill>
                  <a:srgbClr val="46456B"/>
                </a:solidFill>
                <a:latin typeface="+mn-lt"/>
              </a:rPr>
              <a:t>supplier offers</a:t>
            </a:r>
          </a:p>
        </p:txBody>
      </p:sp>
      <p:sp>
        <p:nvSpPr>
          <p:cNvPr id="464947" name="Line 51"/>
          <p:cNvSpPr>
            <a:spLocks noChangeShapeType="1"/>
          </p:cNvSpPr>
          <p:nvPr/>
        </p:nvSpPr>
        <p:spPr bwMode="auto">
          <a:xfrm flipH="1">
            <a:off x="3897885" y="4962526"/>
            <a:ext cx="1151167" cy="0"/>
          </a:xfrm>
          <a:prstGeom prst="line">
            <a:avLst/>
          </a:prstGeom>
          <a:noFill/>
          <a:ln w="38100" cap="sq">
            <a:solidFill>
              <a:srgbClr val="993300"/>
            </a:solidFill>
            <a:miter lim="800000"/>
            <a:headEnd/>
            <a:tailEnd type="triangle" w="med" len="med"/>
          </a:ln>
          <a:effectLst/>
        </p:spPr>
        <p:txBody>
          <a:bodyPr anchor="ctr">
            <a:prstTxWarp prst="textNoShape">
              <a:avLst/>
            </a:prstTxWarp>
            <a:spAutoFit/>
          </a:bodyPr>
          <a:lstStyle/>
          <a:p>
            <a:pPr algn="ctr"/>
            <a:endParaRPr lang="en-US" sz="2000">
              <a:latin typeface="+mn-lt"/>
            </a:endParaRPr>
          </a:p>
        </p:txBody>
      </p:sp>
      <p:sp>
        <p:nvSpPr>
          <p:cNvPr id="464948" name="Rectangle 52"/>
          <p:cNvSpPr>
            <a:spLocks noChangeArrowheads="1"/>
          </p:cNvSpPr>
          <p:nvPr/>
        </p:nvSpPr>
        <p:spPr bwMode="auto">
          <a:xfrm>
            <a:off x="3859795" y="4412146"/>
            <a:ext cx="1447423" cy="584776"/>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dirty="0">
                <a:solidFill>
                  <a:srgbClr val="8D361B"/>
                </a:solidFill>
                <a:latin typeface="+mn-lt"/>
              </a:rPr>
              <a:t>component orders</a:t>
            </a:r>
          </a:p>
        </p:txBody>
      </p:sp>
      <p:sp>
        <p:nvSpPr>
          <p:cNvPr id="464950" name="Line 54"/>
          <p:cNvSpPr>
            <a:spLocks noChangeShapeType="1"/>
          </p:cNvSpPr>
          <p:nvPr/>
        </p:nvSpPr>
        <p:spPr bwMode="auto">
          <a:xfrm flipH="1">
            <a:off x="7757679" y="3446435"/>
            <a:ext cx="1151167" cy="0"/>
          </a:xfrm>
          <a:prstGeom prst="line">
            <a:avLst/>
          </a:prstGeom>
          <a:noFill/>
          <a:ln w="38100" cap="sq">
            <a:solidFill>
              <a:srgbClr val="333399"/>
            </a:solidFill>
            <a:miter lim="800000"/>
            <a:headEnd/>
            <a:tailEnd type="triangle" w="med" len="med"/>
          </a:ln>
          <a:effectLst/>
        </p:spPr>
        <p:txBody>
          <a:bodyPr anchor="ctr">
            <a:prstTxWarp prst="textNoShape">
              <a:avLst/>
            </a:prstTxWarp>
            <a:spAutoFit/>
          </a:bodyPr>
          <a:lstStyle/>
          <a:p>
            <a:endParaRPr lang="en-US" sz="2000">
              <a:latin typeface="+mn-lt"/>
            </a:endParaRPr>
          </a:p>
        </p:txBody>
      </p:sp>
      <p:sp>
        <p:nvSpPr>
          <p:cNvPr id="464951" name="Rectangle 55"/>
          <p:cNvSpPr>
            <a:spLocks noChangeArrowheads="1"/>
          </p:cNvSpPr>
          <p:nvPr/>
        </p:nvSpPr>
        <p:spPr bwMode="auto">
          <a:xfrm>
            <a:off x="7757679" y="3146908"/>
            <a:ext cx="1447423" cy="338554"/>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dirty="0">
                <a:solidFill>
                  <a:srgbClr val="46456B"/>
                </a:solidFill>
                <a:latin typeface="+mn-lt"/>
              </a:rPr>
              <a:t>PC </a:t>
            </a:r>
            <a:r>
              <a:rPr lang="en-US" sz="1600" dirty="0" err="1">
                <a:solidFill>
                  <a:srgbClr val="46456B"/>
                </a:solidFill>
                <a:latin typeface="+mn-lt"/>
              </a:rPr>
              <a:t>RFQs</a:t>
            </a:r>
            <a:endParaRPr lang="en-US" sz="1600" dirty="0">
              <a:solidFill>
                <a:srgbClr val="46456B"/>
              </a:solidFill>
              <a:latin typeface="+mn-lt"/>
            </a:endParaRPr>
          </a:p>
        </p:txBody>
      </p:sp>
      <p:sp>
        <p:nvSpPr>
          <p:cNvPr id="464953" name="Line 57"/>
          <p:cNvSpPr>
            <a:spLocks noChangeShapeType="1"/>
          </p:cNvSpPr>
          <p:nvPr/>
        </p:nvSpPr>
        <p:spPr bwMode="auto">
          <a:xfrm flipH="1">
            <a:off x="7825395" y="3862388"/>
            <a:ext cx="1151167" cy="0"/>
          </a:xfrm>
          <a:prstGeom prst="line">
            <a:avLst/>
          </a:prstGeom>
          <a:noFill/>
          <a:ln w="38100" cap="sq">
            <a:solidFill>
              <a:srgbClr val="993300"/>
            </a:solidFill>
            <a:miter lim="800000"/>
            <a:headEnd type="triangle" w="med" len="med"/>
            <a:tailEnd/>
          </a:ln>
          <a:effectLst/>
        </p:spPr>
        <p:txBody>
          <a:bodyPr anchor="ctr">
            <a:prstTxWarp prst="textNoShape">
              <a:avLst/>
            </a:prstTxWarp>
            <a:spAutoFit/>
          </a:bodyPr>
          <a:lstStyle/>
          <a:p>
            <a:endParaRPr lang="en-US" sz="2000">
              <a:latin typeface="+mn-lt"/>
            </a:endParaRPr>
          </a:p>
        </p:txBody>
      </p:sp>
      <p:sp>
        <p:nvSpPr>
          <p:cNvPr id="464954" name="Rectangle 58"/>
          <p:cNvSpPr>
            <a:spLocks noChangeArrowheads="1"/>
          </p:cNvSpPr>
          <p:nvPr/>
        </p:nvSpPr>
        <p:spPr bwMode="auto">
          <a:xfrm>
            <a:off x="7588390" y="3572386"/>
            <a:ext cx="1447423" cy="338554"/>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dirty="0">
                <a:solidFill>
                  <a:srgbClr val="8D361B"/>
                </a:solidFill>
                <a:latin typeface="+mn-lt"/>
              </a:rPr>
              <a:t>PC bids</a:t>
            </a:r>
          </a:p>
        </p:txBody>
      </p:sp>
      <p:sp>
        <p:nvSpPr>
          <p:cNvPr id="464956" name="Line 60"/>
          <p:cNvSpPr>
            <a:spLocks noChangeShapeType="1"/>
          </p:cNvSpPr>
          <p:nvPr/>
        </p:nvSpPr>
        <p:spPr bwMode="auto">
          <a:xfrm flipH="1">
            <a:off x="7740751" y="4356751"/>
            <a:ext cx="1151167" cy="0"/>
          </a:xfrm>
          <a:prstGeom prst="line">
            <a:avLst/>
          </a:prstGeom>
          <a:noFill/>
          <a:ln w="38100" cap="sq">
            <a:solidFill>
              <a:srgbClr val="333399"/>
            </a:solidFill>
            <a:miter lim="800000"/>
            <a:headEnd/>
            <a:tailEnd type="triangle" w="med" len="med"/>
          </a:ln>
          <a:effectLst/>
        </p:spPr>
        <p:txBody>
          <a:bodyPr anchor="ctr">
            <a:prstTxWarp prst="textNoShape">
              <a:avLst/>
            </a:prstTxWarp>
            <a:spAutoFit/>
          </a:bodyPr>
          <a:lstStyle/>
          <a:p>
            <a:endParaRPr lang="en-US" sz="2000">
              <a:latin typeface="+mn-lt"/>
            </a:endParaRPr>
          </a:p>
        </p:txBody>
      </p:sp>
      <p:sp>
        <p:nvSpPr>
          <p:cNvPr id="464957" name="Rectangle 61"/>
          <p:cNvSpPr>
            <a:spLocks noChangeArrowheads="1"/>
          </p:cNvSpPr>
          <p:nvPr/>
        </p:nvSpPr>
        <p:spPr bwMode="auto">
          <a:xfrm>
            <a:off x="7744983" y="4034971"/>
            <a:ext cx="1447423" cy="338554"/>
          </a:xfrm>
          <a:prstGeom prst="rect">
            <a:avLst/>
          </a:prstGeom>
          <a:noFill/>
          <a:ln w="12700" cap="sq">
            <a:noFill/>
            <a:miter lim="800000"/>
            <a:headEnd/>
            <a:tailEnd/>
          </a:ln>
          <a:effectLst/>
        </p:spPr>
        <p:txBody>
          <a:bodyPr>
            <a:prstTxWarp prst="textNoShape">
              <a:avLst/>
            </a:prstTxWarp>
            <a:spAutoFit/>
          </a:bodyPr>
          <a:lstStyle/>
          <a:p>
            <a:pPr algn="ctr">
              <a:spcBef>
                <a:spcPct val="50000"/>
              </a:spcBef>
            </a:pPr>
            <a:r>
              <a:rPr lang="en-US" sz="1600">
                <a:solidFill>
                  <a:srgbClr val="46456B"/>
                </a:solidFill>
                <a:latin typeface="+mn-lt"/>
              </a:rPr>
              <a:t>PC orders</a:t>
            </a:r>
          </a:p>
        </p:txBody>
      </p:sp>
      <p:pic>
        <p:nvPicPr>
          <p:cNvPr id="464958" name="Picture 62"/>
          <p:cNvPicPr>
            <a:picLocks noChangeAspect="1" noChangeArrowheads="1"/>
          </p:cNvPicPr>
          <p:nvPr/>
        </p:nvPicPr>
        <p:blipFill>
          <a:blip r:embed="rId3"/>
          <a:srcRect l="1688" t="42630" r="80447" b="39130"/>
          <a:stretch>
            <a:fillRect/>
          </a:stretch>
        </p:blipFill>
        <p:spPr bwMode="auto">
          <a:xfrm>
            <a:off x="9274936" y="2265448"/>
            <a:ext cx="2171134" cy="1309687"/>
          </a:xfrm>
          <a:prstGeom prst="rect">
            <a:avLst/>
          </a:prstGeom>
          <a:noFill/>
          <a:ln w="9525">
            <a:noFill/>
            <a:miter lim="800000"/>
            <a:headEnd/>
            <a:tailEnd/>
          </a:ln>
          <a:effectLst/>
        </p:spPr>
      </p:pic>
      <p:sp>
        <p:nvSpPr>
          <p:cNvPr id="464959" name="Text Box 63"/>
          <p:cNvSpPr txBox="1">
            <a:spLocks noChangeArrowheads="1"/>
          </p:cNvSpPr>
          <p:nvPr/>
        </p:nvSpPr>
        <p:spPr bwMode="auto">
          <a:xfrm>
            <a:off x="8644333" y="5226051"/>
            <a:ext cx="2217411" cy="1200329"/>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dirty="0">
                <a:solidFill>
                  <a:srgbClr val="000000"/>
                </a:solidFill>
                <a:latin typeface="+mn-lt"/>
                <a:ea typeface="Arial" pitchFamily="-112" charset="0"/>
                <a:cs typeface="Arial" pitchFamily="-112" charset="0"/>
              </a:rPr>
              <a:t>10 component types</a:t>
            </a:r>
          </a:p>
          <a:p>
            <a:pPr eaLnBrk="1" hangingPunct="1"/>
            <a:r>
              <a:rPr lang="en-US" sz="1800" dirty="0">
                <a:solidFill>
                  <a:srgbClr val="000000"/>
                </a:solidFill>
                <a:latin typeface="+mn-lt"/>
                <a:ea typeface="Arial" pitchFamily="-112" charset="0"/>
                <a:cs typeface="Arial" pitchFamily="-112" charset="0"/>
              </a:rPr>
              <a:t>16 PC types</a:t>
            </a:r>
          </a:p>
          <a:p>
            <a:pPr eaLnBrk="1" hangingPunct="1"/>
            <a:r>
              <a:rPr lang="en-US" sz="1800" dirty="0">
                <a:solidFill>
                  <a:srgbClr val="000000"/>
                </a:solidFill>
                <a:latin typeface="+mn-lt"/>
                <a:ea typeface="Arial" pitchFamily="-112" charset="0"/>
                <a:cs typeface="Arial" pitchFamily="-112" charset="0"/>
              </a:rPr>
              <a:t>220 simulation days</a:t>
            </a:r>
          </a:p>
          <a:p>
            <a:pPr eaLnBrk="1" hangingPunct="1"/>
            <a:r>
              <a:rPr lang="en-US" sz="1800" dirty="0">
                <a:solidFill>
                  <a:srgbClr val="000000"/>
                </a:solidFill>
                <a:latin typeface="+mn-lt"/>
                <a:ea typeface="Arial" pitchFamily="-112" charset="0"/>
                <a:cs typeface="Arial" pitchFamily="-112" charset="0"/>
              </a:rPr>
              <a:t>15 seconds per day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4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smtClean="0"/>
              <a:t>The Coordination Problem</a:t>
            </a:r>
            <a:endParaRPr lang="en-US"/>
          </a:p>
        </p:txBody>
      </p:sp>
      <p:sp>
        <p:nvSpPr>
          <p:cNvPr id="466947" name="Rectangle 3"/>
          <p:cNvSpPr>
            <a:spLocks noGrp="1" noChangeArrowheads="1"/>
          </p:cNvSpPr>
          <p:nvPr>
            <p:ph type="body" sz="quarter" idx="10"/>
          </p:nvPr>
        </p:nvSpPr>
        <p:spPr>
          <a:xfrm>
            <a:off x="507868" y="1411552"/>
            <a:ext cx="11173090" cy="2763834"/>
          </a:xfrm>
        </p:spPr>
        <p:txBody>
          <a:bodyPr/>
          <a:lstStyle/>
          <a:p>
            <a:r>
              <a:rPr lang="en-US" dirty="0" smtClean="0"/>
              <a:t>Decisions interact across markets and time</a:t>
            </a:r>
          </a:p>
          <a:p>
            <a:pPr lvl="1"/>
            <a:r>
              <a:rPr lang="en-US" dirty="0" smtClean="0"/>
              <a:t>If PC demand is rising, build extra component inventory now</a:t>
            </a:r>
          </a:p>
          <a:p>
            <a:pPr lvl="1"/>
            <a:r>
              <a:rPr lang="en-US" dirty="0" smtClean="0"/>
              <a:t>If capacity is constrained, raise selling price and pay premiums </a:t>
            </a:r>
            <a:br>
              <a:rPr lang="en-US" dirty="0" smtClean="0"/>
            </a:br>
            <a:r>
              <a:rPr lang="en-US" dirty="0" smtClean="0"/>
              <a:t>for critical components</a:t>
            </a:r>
          </a:p>
          <a:p>
            <a:r>
              <a:rPr lang="en-US" dirty="0" smtClean="0"/>
              <a:t>Formulating the entire game as a single optimization is daunting—both computationally and conceptually</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smtClean="0"/>
              <a:t>Value-Based Decomposition</a:t>
            </a:r>
            <a:endParaRPr lang="en-US"/>
          </a:p>
        </p:txBody>
      </p:sp>
      <p:sp>
        <p:nvSpPr>
          <p:cNvPr id="468995" name="Rectangle 3"/>
          <p:cNvSpPr>
            <a:spLocks noGrp="1" noChangeArrowheads="1"/>
          </p:cNvSpPr>
          <p:nvPr>
            <p:ph type="body" sz="quarter" idx="10"/>
          </p:nvPr>
        </p:nvSpPr>
        <p:spPr>
          <a:xfrm>
            <a:off x="507868" y="1411552"/>
            <a:ext cx="11173090" cy="3761030"/>
          </a:xfrm>
        </p:spPr>
        <p:txBody>
          <a:bodyPr/>
          <a:lstStyle/>
          <a:p>
            <a:r>
              <a:rPr lang="en-US" dirty="0" smtClean="0"/>
              <a:t>Decomposition simplifies the problem</a:t>
            </a:r>
          </a:p>
          <a:p>
            <a:pPr lvl="1"/>
            <a:r>
              <a:rPr lang="en-US" dirty="0" smtClean="0"/>
              <a:t>Modularity yields substantial advantages </a:t>
            </a:r>
          </a:p>
          <a:p>
            <a:pPr lvl="2"/>
            <a:r>
              <a:rPr lang="en-US" dirty="0" smtClean="0"/>
              <a:t>Computation</a:t>
            </a:r>
          </a:p>
          <a:p>
            <a:pPr lvl="2"/>
            <a:r>
              <a:rPr lang="en-US" dirty="0" smtClean="0"/>
              <a:t>Software development</a:t>
            </a:r>
          </a:p>
          <a:p>
            <a:pPr lvl="1"/>
            <a:r>
              <a:rPr lang="en-US" dirty="0" smtClean="0"/>
              <a:t>Natural </a:t>
            </a:r>
            <a:r>
              <a:rPr lang="en-US" dirty="0" err="1" smtClean="0"/>
              <a:t>subproblems</a:t>
            </a:r>
            <a:r>
              <a:rPr lang="en-US" dirty="0" smtClean="0"/>
              <a:t> with local constraints</a:t>
            </a:r>
          </a:p>
          <a:p>
            <a:r>
              <a:rPr lang="en-US" dirty="0" smtClean="0"/>
              <a:t>Need a way to </a:t>
            </a:r>
            <a:r>
              <a:rPr lang="en-US" dirty="0" smtClean="0">
                <a:solidFill>
                  <a:schemeClr val="accent2">
                    <a:lumMod val="75000"/>
                  </a:schemeClr>
                </a:solidFill>
              </a:rPr>
              <a:t>coordinate</a:t>
            </a:r>
            <a:r>
              <a:rPr lang="en-US" dirty="0" smtClean="0"/>
              <a:t> separate decisions</a:t>
            </a:r>
          </a:p>
          <a:p>
            <a:r>
              <a:rPr lang="en-US" dirty="0" smtClean="0"/>
              <a:t>Solution:  </a:t>
            </a:r>
            <a:r>
              <a:rPr lang="en-US" dirty="0" smtClean="0">
                <a:solidFill>
                  <a:schemeClr val="accent2">
                    <a:lumMod val="75000"/>
                  </a:schemeClr>
                </a:solidFill>
              </a:rPr>
              <a:t>Explicit values </a:t>
            </a:r>
            <a:r>
              <a:rPr lang="en-US" dirty="0" smtClean="0"/>
              <a:t>for </a:t>
            </a:r>
            <a:r>
              <a:rPr lang="en-US" dirty="0" smtClean="0">
                <a:solidFill>
                  <a:schemeClr val="accent2">
                    <a:lumMod val="75000"/>
                  </a:schemeClr>
                </a:solidFill>
              </a:rPr>
              <a:t>resources</a:t>
            </a:r>
            <a:endParaRPr lang="en-US" sz="2800" dirty="0" smtClean="0">
              <a:solidFill>
                <a:schemeClr val="accent2">
                  <a:lumMod val="75000"/>
                </a:schemeClr>
              </a:solidFill>
            </a:endParaRPr>
          </a:p>
          <a:p>
            <a:pPr lvl="1"/>
            <a:r>
              <a:rPr lang="en-US" dirty="0" smtClean="0"/>
              <a:t>PCs and components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1435</Words>
  <Application>Microsoft Office PowerPoint</Application>
  <PresentationFormat>Custom</PresentationFormat>
  <Paragraphs>406</Paragraphs>
  <Slides>34</Slides>
  <Notes>34</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Microsoft_Research_Faculty_Summit_Template_PPT07_16x9_v06</vt:lpstr>
      <vt:lpstr>White with Courier font for code slides</vt:lpstr>
      <vt:lpstr>1_Microsoft_Research_Faculty_Summit_Template_PPT07_16x9_v06</vt:lpstr>
      <vt:lpstr>1_White with Courier font for code slides</vt:lpstr>
      <vt:lpstr>AI Meets Markets:  Trading Agents &amp; Strategic Reasoning</vt:lpstr>
      <vt:lpstr>Trading Agent</vt:lpstr>
      <vt:lpstr>Research In Trading Agents</vt:lpstr>
      <vt:lpstr>A Trading Agent Competition</vt:lpstr>
      <vt:lpstr>Trading Agent Competition (TAC)</vt:lpstr>
      <vt:lpstr>TAC Travel:  The Book</vt:lpstr>
      <vt:lpstr>TAC/SCM Configuration</vt:lpstr>
      <vt:lpstr>The Coordination Problem</vt:lpstr>
      <vt:lpstr>Value-Based Decomposition</vt:lpstr>
      <vt:lpstr>Deep Maize Design</vt:lpstr>
      <vt:lpstr>Market Prediction</vt:lpstr>
      <vt:lpstr>Coarse Decisions</vt:lpstr>
      <vt:lpstr>Specific Decisions</vt:lpstr>
      <vt:lpstr>Market Prediction</vt:lpstr>
      <vt:lpstr>Prediction Challenge</vt:lpstr>
      <vt:lpstr>Coarse Decisions</vt:lpstr>
      <vt:lpstr>Specific Decisions</vt:lpstr>
      <vt:lpstr>Values</vt:lpstr>
      <vt:lpstr>Discussion:  Value-Based Decomposition</vt:lpstr>
      <vt:lpstr>TAC/SCM 2008</vt:lpstr>
      <vt:lpstr>Strategic Analysis</vt:lpstr>
      <vt:lpstr>Empirical Game-Theoretic Analysis</vt:lpstr>
      <vt:lpstr>TAC/SCM Analysis</vt:lpstr>
      <vt:lpstr>Deviation Graph</vt:lpstr>
      <vt:lpstr>Deviation Edge Explained</vt:lpstr>
      <vt:lpstr>2006 Deviation Graph</vt:lpstr>
      <vt:lpstr>Ranking Analysis</vt:lpstr>
      <vt:lpstr>Comparing 05 and 06</vt:lpstr>
      <vt:lpstr>NE-Response Ranking</vt:lpstr>
      <vt:lpstr>Searching For Deep Maize 2008</vt:lpstr>
      <vt:lpstr>Other Market Domains</vt:lpstr>
      <vt:lpstr>Keyword Ad Auctions</vt:lpstr>
      <vt:lpstr>TAC Ad Auction Game</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Meets Markets: Trading Agents &amp; Strategic Reasoning</dc:title>
  <dc:subject>Research Facility Summit</dc:subject>
  <dc:creator/>
  <dc:description>Event Date: July 28 &amp; 29, 2008
Event Location: Redmond, WA</dc:description>
  <cp:lastModifiedBy/>
  <cp:revision>1</cp:revision>
  <dcterms:created xsi:type="dcterms:W3CDTF">2008-07-18T23:12:35Z</dcterms:created>
  <dcterms:modified xsi:type="dcterms:W3CDTF">2008-08-01T19:27:01Z</dcterms:modified>
</cp:coreProperties>
</file>